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69" r:id="rId4"/>
    <p:sldId id="261" r:id="rId5"/>
    <p:sldId id="259" r:id="rId6"/>
    <p:sldId id="262" r:id="rId7"/>
    <p:sldId id="258" r:id="rId8"/>
    <p:sldId id="265" r:id="rId9"/>
    <p:sldId id="263" r:id="rId10"/>
    <p:sldId id="264" r:id="rId11"/>
    <p:sldId id="268" r:id="rId12"/>
    <p:sldId id="266" r:id="rId13"/>
  </p:sldIdLst>
  <p:sldSz cx="12192000" cy="6858000"/>
  <p:notesSz cx="6858000" cy="9144000"/>
  <p:embeddedFontLs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9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KezFcd/tbErMdLornd0RlAOC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744" y="62"/>
      </p:cViewPr>
      <p:guideLst>
        <p:guide orient="horz" pos="2692"/>
        <p:guide pos="22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110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 October 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 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‹Nº›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76047" y="117570"/>
            <a:ext cx="6157185" cy="531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LSI-VC-14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115000"/>
              </a:lnSpc>
              <a:spcBef>
                <a:spcPts val="1000"/>
              </a:spcBef>
            </a:pPr>
            <a:r>
              <a:rPr lang="en-US" sz="4000" i="1" dirty="0" smtClean="0"/>
              <a:t>CONAE´s Plans </a:t>
            </a:r>
            <a:r>
              <a:rPr lang="en-US" sz="4000" i="1" dirty="0"/>
              <a:t>for </a:t>
            </a:r>
            <a:r>
              <a:rPr lang="en-US" sz="4000" i="1"/>
              <a:t>Quad-pol </a:t>
            </a:r>
            <a:r>
              <a:rPr lang="en-US" sz="4000" i="1" smtClean="0"/>
              <a:t>SAOCOM SAR </a:t>
            </a:r>
            <a:r>
              <a:rPr lang="en-US" sz="4000" i="1" dirty="0"/>
              <a:t>Observations 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Presenter, Organization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2023, ESA/ESRIN</a:t>
            </a: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 </a:t>
            </a:r>
            <a:r>
              <a:rPr lang="en-GB" sz="2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 </a:t>
            </a:r>
            <a:r>
              <a:rPr lang="en-GB" sz="22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22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233416" y="1496094"/>
            <a:ext cx="1763511" cy="2141604"/>
            <a:chOff x="7277977" y="2739083"/>
            <a:chExt cx="1763511" cy="2141604"/>
          </a:xfrm>
        </p:grpSpPr>
        <p:grpSp>
          <p:nvGrpSpPr>
            <p:cNvPr id="8" name="Grupo 7"/>
            <p:cNvGrpSpPr/>
            <p:nvPr/>
          </p:nvGrpSpPr>
          <p:grpSpPr>
            <a:xfrm>
              <a:off x="7277977" y="3168768"/>
              <a:ext cx="1763511" cy="422866"/>
              <a:chOff x="272442" y="5226043"/>
              <a:chExt cx="1763511" cy="422866"/>
            </a:xfrm>
          </p:grpSpPr>
          <p:sp>
            <p:nvSpPr>
              <p:cNvPr id="21" name="Rectángulo 20"/>
              <p:cNvSpPr/>
              <p:nvPr/>
            </p:nvSpPr>
            <p:spPr bwMode="auto">
              <a:xfrm>
                <a:off x="272442" y="5255262"/>
                <a:ext cx="563300" cy="364428"/>
              </a:xfrm>
              <a:prstGeom prst="rect">
                <a:avLst/>
              </a:prstGeom>
              <a:solidFill>
                <a:srgbClr val="C671A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 bwMode="auto">
              <a:xfrm>
                <a:off x="973395" y="5226043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S2QP</a:t>
                </a: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7277977" y="2739083"/>
              <a:ext cx="1763511" cy="422866"/>
              <a:chOff x="272442" y="5658781"/>
              <a:chExt cx="1763511" cy="422866"/>
            </a:xfrm>
          </p:grpSpPr>
          <p:sp>
            <p:nvSpPr>
              <p:cNvPr id="19" name="Rectángulo 18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A4715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S1QP</a:t>
                </a: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7277977" y="3598453"/>
              <a:ext cx="1763511" cy="422866"/>
              <a:chOff x="272442" y="5658781"/>
              <a:chExt cx="1763511" cy="422866"/>
            </a:xfrm>
          </p:grpSpPr>
          <p:sp>
            <p:nvSpPr>
              <p:cNvPr id="17" name="Rectángulo 16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BA36D4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ángulo 17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S3QP</a:t>
                </a: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7277977" y="4028137"/>
              <a:ext cx="1763511" cy="422866"/>
              <a:chOff x="272442" y="5658781"/>
              <a:chExt cx="1763511" cy="422866"/>
            </a:xfrm>
          </p:grpSpPr>
          <p:sp>
            <p:nvSpPr>
              <p:cNvPr id="15" name="Rectángulo 14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5D9EE4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ángulo 15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S6QP</a:t>
                </a: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7277977" y="4457821"/>
              <a:ext cx="1763511" cy="422866"/>
              <a:chOff x="272442" y="5658781"/>
              <a:chExt cx="1763511" cy="422866"/>
            </a:xfrm>
          </p:grpSpPr>
          <p:sp>
            <p:nvSpPr>
              <p:cNvPr id="13" name="Rectángulo 12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E0B22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ángulo 13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S7QP</a:t>
                </a:r>
              </a:p>
            </p:txBody>
          </p:sp>
        </p:grpSp>
      </p:grpSp>
      <p:grpSp>
        <p:nvGrpSpPr>
          <p:cNvPr id="52" name="Grupo 51"/>
          <p:cNvGrpSpPr/>
          <p:nvPr/>
        </p:nvGrpSpPr>
        <p:grpSpPr>
          <a:xfrm>
            <a:off x="2224027" y="1041852"/>
            <a:ext cx="6372364" cy="4553881"/>
            <a:chOff x="2224027" y="858979"/>
            <a:chExt cx="6372364" cy="4553881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1441" y="2521816"/>
              <a:ext cx="1238250" cy="1295400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4027" y="937948"/>
              <a:ext cx="1733550" cy="169545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24027" y="2704254"/>
              <a:ext cx="1543050" cy="150495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1441" y="879999"/>
              <a:ext cx="1504950" cy="1543050"/>
            </a:xfrm>
            <a:prstGeom prst="rect">
              <a:avLst/>
            </a:prstGeom>
          </p:spPr>
        </p:pic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919249" y="858979"/>
              <a:ext cx="2758150" cy="4553881"/>
            </a:xfrm>
            <a:prstGeom prst="rect">
              <a:avLst/>
            </a:prstGeom>
          </p:spPr>
        </p:pic>
        <p:grpSp>
          <p:nvGrpSpPr>
            <p:cNvPr id="25" name="Grupo 24"/>
            <p:cNvGrpSpPr/>
            <p:nvPr/>
          </p:nvGrpSpPr>
          <p:grpSpPr>
            <a:xfrm>
              <a:off x="4989116" y="862759"/>
              <a:ext cx="2102325" cy="468924"/>
              <a:chOff x="3180563" y="882094"/>
              <a:chExt cx="2102325" cy="468924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3180563" y="882094"/>
                <a:ext cx="529652" cy="46892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Conector recto de flecha 35"/>
              <p:cNvCxnSpPr/>
              <p:nvPr/>
            </p:nvCxnSpPr>
            <p:spPr bwMode="auto">
              <a:xfrm flipV="1">
                <a:off x="3710215" y="1114092"/>
                <a:ext cx="1572673" cy="246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grpSp>
          <p:nvGrpSpPr>
            <p:cNvPr id="26" name="Grupo 25"/>
            <p:cNvGrpSpPr/>
            <p:nvPr/>
          </p:nvGrpSpPr>
          <p:grpSpPr>
            <a:xfrm>
              <a:off x="6224133" y="1237338"/>
              <a:ext cx="1361294" cy="1917987"/>
              <a:chOff x="2408104" y="1141838"/>
              <a:chExt cx="1361294" cy="1917987"/>
            </a:xfrm>
          </p:grpSpPr>
          <p:sp>
            <p:nvSpPr>
              <p:cNvPr id="33" name="Elipse 32"/>
              <p:cNvSpPr/>
              <p:nvPr/>
            </p:nvSpPr>
            <p:spPr bwMode="auto">
              <a:xfrm>
                <a:off x="2408104" y="1141838"/>
                <a:ext cx="529652" cy="46892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4" name="Conector recto de flecha 33"/>
              <p:cNvCxnSpPr>
                <a:stCxn id="33" idx="5"/>
                <a:endCxn id="3" idx="1"/>
              </p:cNvCxnSpPr>
              <p:nvPr/>
            </p:nvCxnSpPr>
            <p:spPr bwMode="auto">
              <a:xfrm>
                <a:off x="2860190" y="1542090"/>
                <a:ext cx="909208" cy="15177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grpSp>
          <p:nvGrpSpPr>
            <p:cNvPr id="27" name="Grupo 26"/>
            <p:cNvGrpSpPr/>
            <p:nvPr/>
          </p:nvGrpSpPr>
          <p:grpSpPr>
            <a:xfrm>
              <a:off x="3553686" y="1472077"/>
              <a:ext cx="1387742" cy="468924"/>
              <a:chOff x="1550014" y="1141838"/>
              <a:chExt cx="1387742" cy="468924"/>
            </a:xfrm>
          </p:grpSpPr>
          <p:sp>
            <p:nvSpPr>
              <p:cNvPr id="31" name="Elipse 30"/>
              <p:cNvSpPr/>
              <p:nvPr/>
            </p:nvSpPr>
            <p:spPr bwMode="auto">
              <a:xfrm>
                <a:off x="2408104" y="1141838"/>
                <a:ext cx="529652" cy="46892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2" name="Conector recto de flecha 31"/>
              <p:cNvCxnSpPr>
                <a:stCxn id="31" idx="2"/>
              </p:cNvCxnSpPr>
              <p:nvPr/>
            </p:nvCxnSpPr>
            <p:spPr bwMode="auto">
              <a:xfrm flipH="1" flipV="1">
                <a:off x="1550014" y="1376023"/>
                <a:ext cx="858090" cy="27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grpSp>
          <p:nvGrpSpPr>
            <p:cNvPr id="28" name="Grupo 27"/>
            <p:cNvGrpSpPr/>
            <p:nvPr/>
          </p:nvGrpSpPr>
          <p:grpSpPr>
            <a:xfrm>
              <a:off x="3119486" y="3341717"/>
              <a:ext cx="1437680" cy="539468"/>
              <a:chOff x="1500076" y="1071294"/>
              <a:chExt cx="1437680" cy="539468"/>
            </a:xfrm>
          </p:grpSpPr>
          <p:sp>
            <p:nvSpPr>
              <p:cNvPr id="29" name="Elipse 28"/>
              <p:cNvSpPr/>
              <p:nvPr/>
            </p:nvSpPr>
            <p:spPr bwMode="auto">
              <a:xfrm>
                <a:off x="2408104" y="1141838"/>
                <a:ext cx="529652" cy="46892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0" name="Conector recto de flecha 29"/>
              <p:cNvCxnSpPr>
                <a:stCxn id="29" idx="2"/>
              </p:cNvCxnSpPr>
              <p:nvPr/>
            </p:nvCxnSpPr>
            <p:spPr bwMode="auto">
              <a:xfrm flipH="1" flipV="1">
                <a:off x="1500076" y="1071294"/>
                <a:ext cx="908028" cy="305006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</p:grp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362773" y="4513271"/>
            <a:ext cx="5527963" cy="117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SAOCOM 1A and SAOCOM 1B acquisitions made on every cycle, </a:t>
            </a:r>
            <a:r>
              <a:rPr lang="en-US" altLang="en-US" sz="2400" dirty="0" err="1" smtClean="0"/>
              <a:t>Asc</a:t>
            </a:r>
            <a:r>
              <a:rPr lang="en-US" altLang="en-US" sz="2400" dirty="0" smtClean="0"/>
              <a:t>. and </a:t>
            </a:r>
            <a:r>
              <a:rPr lang="en-US" altLang="en-US" sz="2400" dirty="0" err="1" smtClean="0"/>
              <a:t>Desc</a:t>
            </a:r>
            <a:r>
              <a:rPr lang="en-US" altLang="en-US" sz="2400" dirty="0"/>
              <a:t>.</a:t>
            </a:r>
            <a:r>
              <a:rPr lang="en-US" altLang="en-US" sz="2400" dirty="0" smtClean="0"/>
              <a:t> orbits</a:t>
            </a:r>
            <a:endParaRPr lang="es-ES" altLang="en-US" sz="2400" dirty="0"/>
          </a:p>
        </p:txBody>
      </p:sp>
      <p:sp>
        <p:nvSpPr>
          <p:cNvPr id="39" name="Título 1"/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s-AR" dirty="0" err="1"/>
              <a:t>StripMap</a:t>
            </a:r>
            <a:r>
              <a:rPr lang="es-AR" dirty="0"/>
              <a:t> </a:t>
            </a:r>
            <a:r>
              <a:rPr lang="es-AR" dirty="0" smtClean="0"/>
              <a:t>QP (Argentina)</a:t>
            </a:r>
            <a:r>
              <a:rPr lang="es-AR" sz="1200" dirty="0" smtClean="0"/>
              <a:t>(2/2)</a:t>
            </a:r>
            <a:endParaRPr lang="es-AR" dirty="0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8934047" y="2035189"/>
            <a:ext cx="3257953" cy="975190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tabLst>
                <a:tab pos="542925" algn="l"/>
              </a:tabLst>
            </a:pPr>
            <a:r>
              <a:rPr lang="es-ES" altLang="en-US" sz="2400" dirty="0" err="1" smtClean="0"/>
              <a:t>Pampa´s</a:t>
            </a:r>
            <a:r>
              <a:rPr lang="es-ES" altLang="en-US" sz="2400" dirty="0" smtClean="0"/>
              <a:t> región and </a:t>
            </a:r>
            <a:r>
              <a:rPr lang="es-ES" altLang="en-US" sz="2400" dirty="0" err="1" smtClean="0"/>
              <a:t>additional</a:t>
            </a:r>
            <a:r>
              <a:rPr lang="es-ES" altLang="en-US" sz="2400" dirty="0" smtClean="0"/>
              <a:t> </a:t>
            </a:r>
            <a:r>
              <a:rPr lang="es-ES" altLang="en-US" sz="2400" dirty="0" err="1" smtClean="0"/>
              <a:t>regions</a:t>
            </a:r>
            <a:endParaRPr lang="es-ES" altLang="en-US" sz="1800" dirty="0">
              <a:latin typeface="Times New Roman" pitchFamily="18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6337835" y="5694274"/>
            <a:ext cx="3566159" cy="83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Example of Cycle 18 </a:t>
            </a:r>
          </a:p>
          <a:p>
            <a:r>
              <a:rPr lang="en-US" altLang="en-US" sz="2400" dirty="0" smtClean="0"/>
              <a:t>(Sep 30 to Oct 15/2023)</a:t>
            </a:r>
            <a:r>
              <a:rPr lang="es-ES" altLang="en-US" sz="2400" dirty="0" smtClean="0"/>
              <a:t/>
            </a:r>
            <a:br>
              <a:rPr lang="es-ES" altLang="en-US" sz="2400" dirty="0" smtClean="0"/>
            </a:br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938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147870"/>
            <a:ext cx="9069785" cy="4418612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5566482"/>
            <a:ext cx="12192000" cy="883330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s-ES" altLang="en-US" sz="2400" dirty="0" smtClean="0"/>
              <a:t>A variable </a:t>
            </a:r>
            <a:r>
              <a:rPr lang="es-ES" altLang="en-US" sz="2400" dirty="0" err="1" smtClean="0"/>
              <a:t>scheme</a:t>
            </a:r>
            <a:r>
              <a:rPr lang="es-ES" altLang="en-US" sz="2400" dirty="0" smtClean="0"/>
              <a:t> of </a:t>
            </a:r>
            <a:r>
              <a:rPr lang="es-ES" altLang="en-US" sz="2400" dirty="0" err="1" smtClean="0"/>
              <a:t>acquisitions</a:t>
            </a:r>
            <a:r>
              <a:rPr lang="es-ES" altLang="en-US" sz="2400" dirty="0" smtClean="0"/>
              <a:t> in </a:t>
            </a:r>
            <a:r>
              <a:rPr lang="es-ES" altLang="en-US" sz="2400" dirty="0" err="1" smtClean="0"/>
              <a:t>StripMap</a:t>
            </a:r>
            <a:r>
              <a:rPr lang="es-ES" altLang="en-US" sz="2400" dirty="0" smtClean="0"/>
              <a:t>, TOPSAR Narrow and TOPSAR Wide QP </a:t>
            </a:r>
            <a:r>
              <a:rPr lang="es-ES" altLang="en-US" sz="2400" dirty="0" err="1" smtClean="0"/>
              <a:t>modes</a:t>
            </a:r>
            <a:r>
              <a:rPr lang="es-ES" altLang="en-US" sz="2400" dirty="0"/>
              <a:t> </a:t>
            </a:r>
            <a:r>
              <a:rPr lang="es-ES" altLang="en-US" sz="2400" dirty="0" err="1" smtClean="0"/>
              <a:t>for</a:t>
            </a:r>
            <a:r>
              <a:rPr lang="es-ES" altLang="en-US" sz="2400" dirty="0" smtClean="0"/>
              <a:t> </a:t>
            </a:r>
            <a:r>
              <a:rPr lang="es-ES" altLang="en-US" sz="2400" dirty="0" err="1" smtClean="0"/>
              <a:t>CalVal</a:t>
            </a:r>
            <a:r>
              <a:rPr lang="es-ES" altLang="en-US" sz="2400" dirty="0" smtClean="0"/>
              <a:t>: SAOCOM 1A and SAOCOM 1B (</a:t>
            </a:r>
            <a:r>
              <a:rPr lang="es-ES" altLang="en-US" sz="2400" dirty="0" err="1" smtClean="0"/>
              <a:t>point</a:t>
            </a:r>
            <a:r>
              <a:rPr lang="es-ES" altLang="en-US" sz="2400" dirty="0" smtClean="0"/>
              <a:t> and </a:t>
            </a:r>
            <a:r>
              <a:rPr lang="es-ES" altLang="en-US" sz="2400" dirty="0" err="1" smtClean="0"/>
              <a:t>distributed</a:t>
            </a:r>
            <a:r>
              <a:rPr lang="es-ES" altLang="en-US" sz="2400" dirty="0" smtClean="0"/>
              <a:t> targets)</a:t>
            </a:r>
            <a:endParaRPr lang="es-ES" altLang="en-US" sz="2400" dirty="0"/>
          </a:p>
        </p:txBody>
      </p:sp>
      <p:grpSp>
        <p:nvGrpSpPr>
          <p:cNvPr id="2" name="Grupo 1"/>
          <p:cNvGrpSpPr/>
          <p:nvPr/>
        </p:nvGrpSpPr>
        <p:grpSpPr>
          <a:xfrm>
            <a:off x="8492868" y="1885263"/>
            <a:ext cx="3781398" cy="1518215"/>
            <a:chOff x="8522052" y="1554513"/>
            <a:chExt cx="3781398" cy="1518215"/>
          </a:xfrm>
        </p:grpSpPr>
        <p:grpSp>
          <p:nvGrpSpPr>
            <p:cNvPr id="7" name="Grupo 6"/>
            <p:cNvGrpSpPr/>
            <p:nvPr/>
          </p:nvGrpSpPr>
          <p:grpSpPr>
            <a:xfrm>
              <a:off x="8522052" y="1554513"/>
              <a:ext cx="3781398" cy="507518"/>
              <a:chOff x="5200042" y="3863211"/>
              <a:chExt cx="3781398" cy="507518"/>
            </a:xfrm>
          </p:grpSpPr>
          <p:sp>
            <p:nvSpPr>
              <p:cNvPr id="8" name="Rectángulo 7"/>
              <p:cNvSpPr/>
              <p:nvPr/>
            </p:nvSpPr>
            <p:spPr bwMode="auto">
              <a:xfrm>
                <a:off x="5852244" y="3863211"/>
                <a:ext cx="3129196" cy="507518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Sites</a:t>
                </a: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of Point Targets</a:t>
                </a:r>
              </a:p>
            </p:txBody>
          </p:sp>
          <p:sp>
            <p:nvSpPr>
              <p:cNvPr id="9" name="Triángulo isósceles 8"/>
              <p:cNvSpPr/>
              <p:nvPr/>
            </p:nvSpPr>
            <p:spPr bwMode="auto">
              <a:xfrm>
                <a:off x="5200042" y="3943048"/>
                <a:ext cx="532040" cy="347844"/>
              </a:xfrm>
              <a:prstGeom prst="triangle">
                <a:avLst/>
              </a:prstGeom>
              <a:solidFill>
                <a:srgbClr val="FF00FF"/>
              </a:solidFill>
              <a:ln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8522052" y="2144513"/>
              <a:ext cx="2795448" cy="422866"/>
              <a:chOff x="6213522" y="4468353"/>
              <a:chExt cx="2795448" cy="422866"/>
            </a:xfrm>
          </p:grpSpPr>
          <p:sp>
            <p:nvSpPr>
              <p:cNvPr id="11" name="Rectángulo 10"/>
              <p:cNvSpPr/>
              <p:nvPr/>
            </p:nvSpPr>
            <p:spPr bwMode="auto">
              <a:xfrm>
                <a:off x="6213522" y="4497572"/>
                <a:ext cx="563300" cy="364428"/>
              </a:xfrm>
              <a:prstGeom prst="rect">
                <a:avLst/>
              </a:prstGeom>
              <a:solidFill>
                <a:srgbClr val="21D74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ángulo 11"/>
              <p:cNvSpPr/>
              <p:nvPr/>
            </p:nvSpPr>
            <p:spPr bwMode="auto">
              <a:xfrm>
                <a:off x="6881354" y="4468353"/>
                <a:ext cx="2127616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Rain </a:t>
                </a:r>
                <a:r>
                  <a:rPr kumimoji="0" lang="es-AR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Forests</a:t>
                </a:r>
                <a:endParaRPr kumimoji="0" lang="es-A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8522052" y="2649862"/>
              <a:ext cx="2795448" cy="422866"/>
              <a:chOff x="6213522" y="4958560"/>
              <a:chExt cx="2795448" cy="422866"/>
            </a:xfrm>
          </p:grpSpPr>
          <p:sp>
            <p:nvSpPr>
              <p:cNvPr id="14" name="Rectángulo 13"/>
              <p:cNvSpPr/>
              <p:nvPr/>
            </p:nvSpPr>
            <p:spPr bwMode="auto">
              <a:xfrm>
                <a:off x="6881354" y="4958560"/>
                <a:ext cx="2127616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Doldrums</a:t>
                </a:r>
                <a:endParaRPr kumimoji="0" lang="es-AR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ángulo 14"/>
              <p:cNvSpPr/>
              <p:nvPr/>
            </p:nvSpPr>
            <p:spPr bwMode="auto">
              <a:xfrm>
                <a:off x="6213522" y="4987779"/>
                <a:ext cx="563300" cy="364428"/>
              </a:xfrm>
              <a:prstGeom prst="rect">
                <a:avLst/>
              </a:prstGeom>
              <a:solidFill>
                <a:srgbClr val="5C50E7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7" name="Google Shape;80;p3"/>
          <p:cNvSpPr txBox="1">
            <a:spLocks noGrp="1"/>
          </p:cNvSpPr>
          <p:nvPr>
            <p:ph type="title"/>
          </p:nvPr>
        </p:nvSpPr>
        <p:spPr>
          <a:xfrm>
            <a:off x="47456" y="175939"/>
            <a:ext cx="9758026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 smtClean="0"/>
              <a:t>ST, TPN, TPW-</a:t>
            </a:r>
            <a:r>
              <a:rPr lang="en-US" spc="-150" dirty="0" smtClean="0"/>
              <a:t>QP (</a:t>
            </a:r>
            <a:r>
              <a:rPr lang="en-US" spc="-150" dirty="0" err="1" smtClean="0"/>
              <a:t>CalVal</a:t>
            </a:r>
            <a:r>
              <a:rPr lang="en-US" spc="-150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861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482953" y="2420811"/>
            <a:ext cx="6157185" cy="162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s-ES" sz="7500" dirty="0" err="1" smtClean="0">
                <a:latin typeface="Montserrat"/>
                <a:ea typeface="Montserrat"/>
                <a:cs typeface="Montserrat"/>
                <a:sym typeface="Montserrat"/>
              </a:rPr>
              <a:t>Thank</a:t>
            </a:r>
            <a:r>
              <a:rPr lang="es-ES" sz="75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7500" dirty="0" err="1" smtClean="0">
                <a:latin typeface="Montserrat"/>
                <a:ea typeface="Montserrat"/>
                <a:cs typeface="Montserrat"/>
                <a:sym typeface="Montserrat"/>
              </a:rPr>
              <a:t>you</a:t>
            </a:r>
            <a:endParaRPr sz="4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533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048" y="175939"/>
            <a:ext cx="9693166" cy="779002"/>
          </a:xfrm>
        </p:spPr>
        <p:txBody>
          <a:bodyPr/>
          <a:lstStyle/>
          <a:p>
            <a:r>
              <a:rPr lang="es-AR" dirty="0"/>
              <a:t>SAOCOM </a:t>
            </a:r>
            <a:r>
              <a:rPr lang="es-AR" dirty="0" err="1" smtClean="0"/>
              <a:t>Acquisition</a:t>
            </a:r>
            <a:r>
              <a:rPr lang="es-AR" dirty="0" smtClean="0"/>
              <a:t> </a:t>
            </a:r>
            <a:r>
              <a:rPr lang="es-AR" dirty="0" err="1"/>
              <a:t>Strategy</a:t>
            </a:r>
            <a:endParaRPr lang="es-AR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2396" y="946321"/>
            <a:ext cx="3178176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2400" b="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en-US" altLang="en-US" sz="24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Baseline Mission</a:t>
            </a:r>
            <a:endParaRPr lang="en-US" altLang="en-US" sz="2400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0599" lvl="1" indent="0" eaLnBrk="1" hangingPunct="1">
              <a:defRPr/>
            </a:pPr>
            <a:r>
              <a:rPr lang="en-US" altLang="en-US" sz="2400" b="0" dirty="0" smtClean="0">
                <a:cs typeface="Arial" pitchFamily="34" charset="0"/>
              </a:rPr>
              <a:t>(fixed acquisitions)</a:t>
            </a:r>
            <a:endParaRPr lang="en-US" altLang="en-US" sz="2400" b="0" dirty="0"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99207" y="989995"/>
            <a:ext cx="3042715" cy="107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ts val="2600"/>
              </a:lnSpc>
              <a:defRPr/>
            </a:pPr>
            <a:r>
              <a:rPr lang="en-US" altLang="en-US" sz="24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Foreground Mission</a:t>
            </a:r>
            <a:r>
              <a:rPr lang="en-US" altLang="en-US" sz="2400" b="0" dirty="0">
                <a:cs typeface="Arial" pitchFamily="34" charset="0"/>
              </a:rPr>
              <a:t> (</a:t>
            </a:r>
            <a:r>
              <a:rPr lang="en-US" altLang="en-US" sz="2400" b="0" dirty="0" smtClean="0">
                <a:cs typeface="Arial" pitchFamily="34" charset="0"/>
              </a:rPr>
              <a:t>variable </a:t>
            </a:r>
            <a:r>
              <a:rPr lang="en-US" altLang="en-US" sz="2400" b="0" dirty="0">
                <a:cs typeface="Arial" pitchFamily="34" charset="0"/>
              </a:rPr>
              <a:t>acquisitions)</a:t>
            </a:r>
            <a:endParaRPr lang="en-US" altLang="es-AR" sz="2400" b="0" dirty="0">
              <a:cs typeface="Arial" charset="0"/>
            </a:endParaRPr>
          </a:p>
          <a:p>
            <a:pPr eaLnBrk="1" hangingPunct="1">
              <a:lnSpc>
                <a:spcPts val="2600"/>
              </a:lnSpc>
              <a:buFont typeface="Wingdings" pitchFamily="2" charset="2"/>
              <a:buChar char="Ø"/>
              <a:defRPr/>
            </a:pPr>
            <a:endParaRPr lang="en-US" altLang="en-US" sz="2400" b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60370" y="994961"/>
            <a:ext cx="3082925" cy="15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ts val="2600"/>
              </a:lnSpc>
              <a:defRPr/>
            </a:pPr>
            <a:r>
              <a:rPr lang="en-US" altLang="en-US" sz="2400" b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Background Mission</a:t>
            </a:r>
            <a:r>
              <a:rPr lang="en-US" altLang="en-US" sz="2400" b="0" dirty="0" smtClean="0">
                <a:cs typeface="Arial" pitchFamily="34" charset="0"/>
              </a:rPr>
              <a:t> (useful data base)</a:t>
            </a:r>
            <a:endParaRPr lang="en-US" altLang="en-US" sz="2400" b="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lvl="1" indent="0" eaLnBrk="1" hangingPunct="1">
              <a:lnSpc>
                <a:spcPts val="2600"/>
              </a:lnSpc>
              <a:defRPr/>
            </a:pPr>
            <a:r>
              <a:rPr lang="en-US" altLang="en-US" sz="2400" b="0" dirty="0">
                <a:cs typeface="Arial" pitchFamily="34" charset="0"/>
              </a:rPr>
              <a:t> </a:t>
            </a: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" y="5516668"/>
            <a:ext cx="3311084" cy="101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ector recto 11"/>
          <p:cNvCxnSpPr>
            <a:cxnSpLocks noChangeShapeType="1"/>
          </p:cNvCxnSpPr>
          <p:nvPr/>
        </p:nvCxnSpPr>
        <p:spPr bwMode="auto">
          <a:xfrm>
            <a:off x="3472170" y="1032075"/>
            <a:ext cx="0" cy="5508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ector recto 15"/>
          <p:cNvCxnSpPr>
            <a:cxnSpLocks noChangeShapeType="1"/>
          </p:cNvCxnSpPr>
          <p:nvPr/>
        </p:nvCxnSpPr>
        <p:spPr bwMode="auto">
          <a:xfrm>
            <a:off x="6451142" y="1081840"/>
            <a:ext cx="0" cy="5508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282484" y="2288935"/>
            <a:ext cx="1031875" cy="1557337"/>
            <a:chOff x="1180" y="1559"/>
            <a:chExt cx="650" cy="981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0" y="1559"/>
              <a:ext cx="650" cy="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1559"/>
              <a:ext cx="651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1759" y="1673396"/>
            <a:ext cx="317976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328613" indent="-24765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lvl="1" eaLnBrk="1" hangingPunct="1">
              <a:buFont typeface="Wingdings" pitchFamily="2" charset="2"/>
              <a:buChar char="Ø"/>
            </a:pPr>
            <a:r>
              <a:rPr lang="en-US" altLang="es-AR" sz="24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soil moisture</a:t>
            </a:r>
          </a:p>
          <a:p>
            <a:pPr marL="261938" lvl="1" indent="0" eaLnBrk="1" hangingPunct="1"/>
            <a:r>
              <a:rPr lang="en-US" altLang="es-AR" sz="24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altLang="es-AR" sz="2400" b="0" dirty="0" smtClean="0">
                <a:cs typeface="Arial" pitchFamily="34" charset="0"/>
              </a:rPr>
              <a:t>(Pampas)</a:t>
            </a:r>
            <a:endParaRPr lang="en-US" altLang="es-AR" sz="2400" b="0" dirty="0"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72721" y="3903285"/>
            <a:ext cx="3178176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en-US" altLang="es-AR" sz="2400" b="0" dirty="0" smtClean="0">
                <a:cs typeface="Arial" charset="0"/>
              </a:rPr>
              <a:t>SAR calibration:</a:t>
            </a:r>
            <a:endParaRPr lang="en-US" altLang="es-AR" sz="2400" b="0" dirty="0">
              <a:cs typeface="Arial" charset="0"/>
            </a:endParaRPr>
          </a:p>
          <a:p>
            <a:pPr lvl="1" eaLnBrk="1" hangingPunct="1">
              <a:buFont typeface="Wingdings" pitchFamily="2" charset="2"/>
              <a:buChar char=""/>
              <a:defRPr/>
            </a:pPr>
            <a:r>
              <a:rPr lang="es-AR" altLang="es-AR" sz="2400" b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rain </a:t>
            </a:r>
            <a:r>
              <a:rPr lang="es-AR" altLang="es-AR" sz="2400" b="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forest</a:t>
            </a:r>
            <a:endParaRPr lang="en-US" altLang="es-AR" sz="2400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lvl="1" eaLnBrk="1" hangingPunct="1">
              <a:buFont typeface="Wingdings" pitchFamily="2" charset="2"/>
              <a:buChar char=""/>
              <a:defRPr/>
            </a:pPr>
            <a:r>
              <a:rPr lang="en-US" altLang="es-AR" sz="24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specific point targets</a:t>
            </a:r>
            <a:endParaRPr lang="en-US" altLang="es-AR" sz="2400" b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 eaLnBrk="1" hangingPunct="1">
              <a:defRPr/>
            </a:pPr>
            <a:endParaRPr lang="en-US" altLang="en-US" sz="2400" b="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403257" y="1992601"/>
            <a:ext cx="3195638" cy="155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247650" indent="-168275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7663" lvl="1" indent="-268288" eaLnBrk="1" hangingPunct="1">
              <a:buFont typeface="Wingdings" pitchFamily="2" charset="2"/>
              <a:buChar char="Ø"/>
            </a:pPr>
            <a:r>
              <a:rPr lang="en-US" altLang="es-AR" sz="2400" b="0" dirty="0" smtClean="0">
                <a:cs typeface="Arial" pitchFamily="34" charset="0"/>
              </a:rPr>
              <a:t>users</a:t>
            </a:r>
            <a:endParaRPr lang="en-US" altLang="es-AR" sz="2400" b="0" dirty="0">
              <a:cs typeface="Arial" pitchFamily="34" charset="0"/>
            </a:endParaRPr>
          </a:p>
        </p:txBody>
      </p:sp>
      <p:grpSp>
        <p:nvGrpSpPr>
          <p:cNvPr id="16" name="Grupo 15"/>
          <p:cNvGrpSpPr>
            <a:grpSpLocks/>
          </p:cNvGrpSpPr>
          <p:nvPr/>
        </p:nvGrpSpPr>
        <p:grpSpPr bwMode="auto">
          <a:xfrm>
            <a:off x="6387757" y="4560455"/>
            <a:ext cx="4915779" cy="2244715"/>
            <a:chOff x="5977876" y="4325476"/>
            <a:chExt cx="4620261" cy="2245816"/>
          </a:xfrm>
        </p:grpSpPr>
        <p:pic>
          <p:nvPicPr>
            <p:cNvPr id="17" name="Picture 8" descr="http://1.bp.blogspot.com/-JS5zCufmF10/TcC-vG4Z9II/AAAAAAAAAA4/YmoJ6WKai5o/s1600/BXK15810_selva-amazonica-ariau-am800%255B1%255D.jpg"/>
            <p:cNvPicPr>
              <a:picLocks noChangeAspect="1" noChangeArrowheads="1"/>
            </p:cNvPicPr>
            <p:nvPr/>
          </p:nvPicPr>
          <p:blipFill>
            <a:blip r:embed="rId4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6"/>
            <a:stretch>
              <a:fillRect/>
            </a:stretch>
          </p:blipFill>
          <p:spPr bwMode="auto">
            <a:xfrm>
              <a:off x="8129562" y="5134376"/>
              <a:ext cx="2468575" cy="116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3"/>
            <p:cNvSpPr>
              <a:spLocks noChangeArrowheads="1"/>
            </p:cNvSpPr>
            <p:nvPr/>
          </p:nvSpPr>
          <p:spPr bwMode="auto">
            <a:xfrm>
              <a:off x="5977876" y="4325476"/>
              <a:ext cx="3196004" cy="2245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73050" indent="-2730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271463" lvl="1" indent="-271463" eaLnBrk="1" hangingPunct="1">
                <a:buFont typeface="Wingdings" pitchFamily="2" charset="2"/>
                <a:buChar char="Ø"/>
                <a:defRPr/>
              </a:pPr>
              <a:r>
                <a:rPr lang="en-US" altLang="es-AR" sz="2400" b="0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Latinameric</a:t>
              </a:r>
              <a:r>
                <a:rPr lang="en-US" altLang="es-AR" sz="2400" b="0" spc="-150" dirty="0" err="1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a</a:t>
              </a:r>
              <a:r>
                <a:rPr lang="en-US" altLang="es-AR" sz="2400" b="0" spc="-150" dirty="0" smtClean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altLang="es-AR" sz="2400" b="0" spc="-150" dirty="0" smtClean="0">
                  <a:solidFill>
                    <a:srgbClr val="000000"/>
                  </a:solidFill>
                  <a:cs typeface="Arial" charset="0"/>
                </a:rPr>
                <a:t>a</a:t>
              </a:r>
              <a:r>
                <a:rPr lang="en-US" altLang="es-AR" sz="2400" b="0" dirty="0" smtClean="0">
                  <a:solidFill>
                    <a:srgbClr val="000000"/>
                  </a:solidFill>
                  <a:cs typeface="Arial" charset="0"/>
                </a:rPr>
                <a:t>n</a:t>
              </a:r>
              <a:r>
                <a:rPr lang="en-US" altLang="es-AR" sz="2400" b="0" spc="-150" dirty="0" smtClean="0">
                  <a:solidFill>
                    <a:srgbClr val="000000"/>
                  </a:solidFill>
                  <a:cs typeface="Arial" charset="0"/>
                </a:rPr>
                <a:t>d t</a:t>
              </a:r>
              <a:r>
                <a:rPr lang="en-US" altLang="es-AR" sz="2400" b="0" dirty="0" smtClean="0">
                  <a:solidFill>
                    <a:srgbClr val="000000"/>
                  </a:solidFill>
                  <a:cs typeface="Arial" charset="0"/>
                </a:rPr>
                <a:t>he </a:t>
              </a:r>
              <a:r>
                <a:rPr lang="en-US" altLang="es-AR" sz="2400" b="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rest of the world</a:t>
              </a:r>
              <a:r>
                <a:rPr lang="en-US" altLang="es-AR" sz="2400" b="0" dirty="0" smtClean="0">
                  <a:cs typeface="Arial" charset="0"/>
                </a:rPr>
                <a:t>:</a:t>
              </a:r>
              <a:endParaRPr lang="en-US" altLang="es-AR" sz="2400" b="0" dirty="0">
                <a:cs typeface="Arial" charset="0"/>
              </a:endParaRPr>
            </a:p>
            <a:p>
              <a:pPr marL="410318" lvl="1" indent="-80599" eaLnBrk="1" hangingPunct="1">
                <a:buFont typeface="Wingdings" pitchFamily="2" charset="2"/>
                <a:buChar char=""/>
                <a:defRPr/>
              </a:pPr>
              <a:r>
                <a:rPr lang="en-US" altLang="es-AR" sz="2400" b="0" dirty="0" smtClean="0">
                  <a:solidFill>
                    <a:srgbClr val="000000"/>
                  </a:solidFill>
                  <a:cs typeface="Arial" charset="0"/>
                </a:rPr>
                <a:t>biomass</a:t>
              </a:r>
              <a:endParaRPr lang="en-US" altLang="es-AR" sz="2400" b="0" dirty="0">
                <a:solidFill>
                  <a:srgbClr val="000000"/>
                </a:solidFill>
                <a:cs typeface="Arial" charset="0"/>
              </a:endParaRPr>
            </a:p>
            <a:p>
              <a:pPr marL="410318" lvl="1" indent="-80599" eaLnBrk="1" hangingPunct="1">
                <a:buFont typeface="Wingdings" pitchFamily="2" charset="2"/>
                <a:buChar char=""/>
                <a:defRPr/>
              </a:pPr>
              <a:r>
                <a:rPr lang="en-US" altLang="es-AR" sz="2400" b="0" dirty="0" smtClean="0">
                  <a:solidFill>
                    <a:srgbClr val="000000"/>
                  </a:solidFill>
                  <a:cs typeface="Arial" charset="0"/>
                </a:rPr>
                <a:t>polar zones</a:t>
              </a:r>
              <a:endParaRPr lang="en-US" altLang="es-AR" sz="2400" b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287747" y="1632302"/>
            <a:ext cx="33686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29720" lvl="1" indent="-249122" eaLnBrk="1" hangingPunct="1">
              <a:buFont typeface="Wingdings" pitchFamily="2" charset="2"/>
              <a:buChar char="Ø"/>
              <a:defRPr/>
            </a:pPr>
            <a:r>
              <a:rPr lang="en-US" altLang="es-AR" sz="2400" b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Argentina</a:t>
            </a:r>
            <a:r>
              <a:rPr lang="en-US" altLang="es-AR" sz="2400" b="0" dirty="0">
                <a:cs typeface="Arial" charset="0"/>
              </a:rPr>
              <a:t>:</a:t>
            </a:r>
          </a:p>
          <a:p>
            <a:pPr marL="410318" lvl="1" indent="-80599" eaLnBrk="1" hangingPunct="1">
              <a:buFont typeface="Wingdings" pitchFamily="2" charset="2"/>
              <a:buChar char=""/>
              <a:defRPr/>
            </a:pPr>
            <a:r>
              <a:rPr lang="en-US" altLang="es-AR" sz="2400" b="0" dirty="0" smtClean="0">
                <a:solidFill>
                  <a:srgbClr val="000000"/>
                </a:solidFill>
                <a:cs typeface="Arial" charset="0"/>
              </a:rPr>
              <a:t>emergencies</a:t>
            </a:r>
            <a:endParaRPr lang="en-US" altLang="es-AR" sz="2400" b="0" dirty="0">
              <a:solidFill>
                <a:srgbClr val="000000"/>
              </a:solidFill>
              <a:cs typeface="Arial" charset="0"/>
            </a:endParaRPr>
          </a:p>
          <a:p>
            <a:pPr marL="410318" lvl="1" indent="-80599" eaLnBrk="1" hangingPunct="1">
              <a:buFont typeface="Wingdings" pitchFamily="2" charset="2"/>
              <a:buChar char=""/>
              <a:defRPr/>
            </a:pPr>
            <a:r>
              <a:rPr lang="en-US" altLang="es-AR" sz="2400" b="0" dirty="0" smtClean="0">
                <a:solidFill>
                  <a:srgbClr val="000000"/>
                </a:solidFill>
                <a:cs typeface="Arial" charset="0"/>
              </a:rPr>
              <a:t>maritime control</a:t>
            </a:r>
            <a:endParaRPr lang="en-US" altLang="es-AR" sz="2400" b="0" dirty="0">
              <a:solidFill>
                <a:srgbClr val="000000"/>
              </a:solidFill>
              <a:cs typeface="Arial" charset="0"/>
            </a:endParaRPr>
          </a:p>
          <a:p>
            <a:pPr marL="410318" lvl="1" indent="-80599" eaLnBrk="1" hangingPunct="1">
              <a:buFont typeface="Wingdings" pitchFamily="2" charset="2"/>
              <a:buChar char=""/>
              <a:defRPr/>
            </a:pPr>
            <a:r>
              <a:rPr lang="en-US" altLang="es-AR" sz="2400" b="0" dirty="0" smtClean="0">
                <a:solidFill>
                  <a:srgbClr val="000000"/>
                </a:solidFill>
                <a:cs typeface="Arial" charset="0"/>
              </a:rPr>
              <a:t>biomass</a:t>
            </a:r>
            <a:endParaRPr lang="en-US" altLang="es-AR" sz="2400" b="0" dirty="0">
              <a:solidFill>
                <a:srgbClr val="000000"/>
              </a:solidFill>
              <a:cs typeface="Arial" charset="0"/>
            </a:endParaRPr>
          </a:p>
          <a:p>
            <a:pPr marL="625475" lvl="1" indent="-295275" eaLnBrk="1" hangingPunct="1">
              <a:buFont typeface="Wingdings" pitchFamily="2" charset="2"/>
              <a:buChar char=""/>
              <a:defRPr/>
            </a:pPr>
            <a:r>
              <a:rPr lang="en-US" altLang="es-AR" sz="2400" b="0" dirty="0">
                <a:solidFill>
                  <a:srgbClr val="000000"/>
                </a:solidFill>
                <a:cs typeface="Arial" charset="0"/>
              </a:rPr>
              <a:t>Los Andes (tectonic </a:t>
            </a:r>
            <a:r>
              <a:rPr lang="en-US" altLang="es-AR" sz="2400" b="0" dirty="0" smtClean="0">
                <a:solidFill>
                  <a:srgbClr val="000000"/>
                </a:solidFill>
                <a:cs typeface="Arial" charset="0"/>
              </a:rPr>
              <a:t>plates and glaciers movement)</a:t>
            </a:r>
            <a:endParaRPr lang="en-US" altLang="es-AR" sz="2400" b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251005" y="3208148"/>
            <a:ext cx="2940995" cy="1206233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IMAS</a:t>
            </a:r>
            <a:r>
              <a:rPr lang="es-ES" altLang="en-US" sz="2400" dirty="0" smtClean="0"/>
              <a:t> (</a:t>
            </a:r>
            <a:r>
              <a:rPr lang="es-ES" altLang="en-US" sz="2400" dirty="0" err="1"/>
              <a:t>Integrated</a:t>
            </a:r>
            <a:r>
              <a:rPr lang="es-ES" altLang="en-US" sz="2400" dirty="0"/>
              <a:t> </a:t>
            </a:r>
            <a:r>
              <a:rPr lang="es-ES" altLang="en-US" sz="2400" dirty="0" err="1"/>
              <a:t>Mission</a:t>
            </a:r>
            <a:r>
              <a:rPr lang="es-ES" altLang="en-US" sz="2400" dirty="0"/>
              <a:t> </a:t>
            </a:r>
            <a:r>
              <a:rPr lang="es-ES" altLang="en-US" sz="2400" dirty="0" err="1"/>
              <a:t>Acquisition</a:t>
            </a:r>
            <a:r>
              <a:rPr lang="es-ES" altLang="en-US" sz="2400" dirty="0"/>
              <a:t> </a:t>
            </a:r>
            <a:r>
              <a:rPr lang="es-ES" altLang="en-US" sz="2400" dirty="0" err="1"/>
              <a:t>Strategy</a:t>
            </a:r>
            <a:r>
              <a:rPr lang="es-ES" altLang="en-US" sz="2400" dirty="0"/>
              <a:t>) </a:t>
            </a:r>
            <a:endParaRPr lang="es-ES" altLang="en-US" sz="2400" dirty="0" smtClean="0"/>
          </a:p>
        </p:txBody>
      </p:sp>
      <p:grpSp>
        <p:nvGrpSpPr>
          <p:cNvPr id="24" name="Grupo 23"/>
          <p:cNvGrpSpPr/>
          <p:nvPr/>
        </p:nvGrpSpPr>
        <p:grpSpPr>
          <a:xfrm>
            <a:off x="3200401" y="2877516"/>
            <a:ext cx="3515026" cy="2748125"/>
            <a:chOff x="3200401" y="2107435"/>
            <a:chExt cx="3515026" cy="2748125"/>
          </a:xfrm>
        </p:grpSpPr>
        <p:sp>
          <p:nvSpPr>
            <p:cNvPr id="23" name="Documento 22"/>
            <p:cNvSpPr/>
            <p:nvPr/>
          </p:nvSpPr>
          <p:spPr>
            <a:xfrm>
              <a:off x="3200401" y="2107435"/>
              <a:ext cx="3515026" cy="2748125"/>
            </a:xfrm>
            <a:prstGeom prst="flowChartDocument">
              <a:avLst/>
            </a:prstGeom>
            <a:solidFill>
              <a:srgbClr val="FFC000"/>
            </a:solidFill>
          </p:spPr>
          <p:txBody>
            <a:bodyPr/>
            <a:lstStyle/>
            <a:p>
              <a:endParaRPr lang="es-AR" sz="240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Rectangle 3"/>
            <p:cNvSpPr txBox="1">
              <a:spLocks noChangeArrowheads="1"/>
            </p:cNvSpPr>
            <p:nvPr/>
          </p:nvSpPr>
          <p:spPr bwMode="auto">
            <a:xfrm>
              <a:off x="3515564" y="2321573"/>
              <a:ext cx="2884700" cy="1937463"/>
            </a:xfrm>
            <a:prstGeom prst="rect">
              <a:avLst/>
            </a:prstGeom>
            <a:noFill/>
            <a:extLst/>
          </p:spPr>
          <p:txBody>
            <a:bodyPr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en-US" altLang="en-US" sz="2400" dirty="0" smtClean="0"/>
                <a:t>acquired images</a:t>
              </a:r>
            </a:p>
            <a:p>
              <a:pPr algn="ctr"/>
              <a:r>
                <a:rPr lang="en-US" altLang="en-US" sz="2400" dirty="0" smtClean="0"/>
                <a:t>Total QP: 168833</a:t>
              </a:r>
            </a:p>
            <a:p>
              <a:pPr algn="ctr"/>
              <a:r>
                <a:rPr lang="en-US" altLang="en-US" sz="2400" dirty="0" smtClean="0"/>
                <a:t>SM QP: 4412</a:t>
              </a:r>
            </a:p>
            <a:p>
              <a:pPr algn="ctr"/>
              <a:r>
                <a:rPr lang="en-US" altLang="en-US" sz="2400" dirty="0"/>
                <a:t>TN QP: 121005</a:t>
              </a:r>
            </a:p>
            <a:p>
              <a:pPr algn="ctr"/>
              <a:r>
                <a:rPr lang="en-US" altLang="en-US" sz="2400" dirty="0"/>
                <a:t>TW QP: 3702</a:t>
              </a:r>
            </a:p>
            <a:p>
              <a:pPr algn="ctr"/>
              <a:endParaRPr lang="es-ES" alt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81908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9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57" y="175939"/>
            <a:ext cx="12364295" cy="779002"/>
          </a:xfrm>
        </p:spPr>
        <p:txBody>
          <a:bodyPr/>
          <a:lstStyle/>
          <a:p>
            <a:r>
              <a:rPr lang="en-US" dirty="0" smtClean="0"/>
              <a:t>IMAS-Cycl</a:t>
            </a:r>
            <a:r>
              <a:rPr lang="en-US" spc="-150" dirty="0" smtClean="0"/>
              <a:t>e 16 (Aug 29 </a:t>
            </a:r>
            <a:r>
              <a:rPr lang="en-US" spc="-150" dirty="0"/>
              <a:t>– </a:t>
            </a:r>
            <a:r>
              <a:rPr lang="en-US" spc="-150" dirty="0" smtClean="0"/>
              <a:t>Sep 13/2022</a:t>
            </a:r>
            <a:r>
              <a:rPr lang="en-US" spc="-150" dirty="0"/>
              <a:t>)</a:t>
            </a:r>
            <a:endParaRPr lang="es-AR" spc="-150" dirty="0"/>
          </a:p>
        </p:txBody>
      </p:sp>
      <p:grpSp>
        <p:nvGrpSpPr>
          <p:cNvPr id="4" name="Grupo 3"/>
          <p:cNvGrpSpPr/>
          <p:nvPr/>
        </p:nvGrpSpPr>
        <p:grpSpPr>
          <a:xfrm>
            <a:off x="1634067" y="1617560"/>
            <a:ext cx="9756019" cy="2107164"/>
            <a:chOff x="8467" y="814747"/>
            <a:chExt cx="9756019" cy="2107164"/>
          </a:xfrm>
        </p:grpSpPr>
        <p:grpSp>
          <p:nvGrpSpPr>
            <p:cNvPr id="5" name="Grupo 4"/>
            <p:cNvGrpSpPr/>
            <p:nvPr/>
          </p:nvGrpSpPr>
          <p:grpSpPr>
            <a:xfrm>
              <a:off x="8467" y="815510"/>
              <a:ext cx="2761200" cy="2100052"/>
              <a:chOff x="-66291" y="815510"/>
              <a:chExt cx="2761200" cy="2100052"/>
            </a:xfrm>
          </p:grpSpPr>
          <p:pic>
            <p:nvPicPr>
              <p:cNvPr id="12" name="Imagen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65471" y="1115562"/>
                <a:ext cx="2759561" cy="1800000"/>
              </a:xfrm>
              <a:prstGeom prst="rect">
                <a:avLst/>
              </a:prstGeom>
            </p:spPr>
          </p:pic>
          <p:sp>
            <p:nvSpPr>
              <p:cNvPr id="13" name="22 CuadroTexto"/>
              <p:cNvSpPr txBox="1"/>
              <p:nvPr/>
            </p:nvSpPr>
            <p:spPr bwMode="auto">
              <a:xfrm>
                <a:off x="-66291" y="815510"/>
                <a:ext cx="2761200" cy="3488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AR" sz="1800" b="0" dirty="0" smtClean="0"/>
                  <a:t>SAOCOM 1A, StripMap </a:t>
                </a: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2848884" y="814747"/>
              <a:ext cx="3335494" cy="2107164"/>
              <a:chOff x="2696478" y="806280"/>
              <a:chExt cx="3335494" cy="2107164"/>
            </a:xfrm>
          </p:grpSpPr>
          <p:pic>
            <p:nvPicPr>
              <p:cNvPr id="10" name="Imagen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3625" y="1113444"/>
                <a:ext cx="2761200" cy="1800000"/>
              </a:xfrm>
              <a:prstGeom prst="rect">
                <a:avLst/>
              </a:prstGeom>
            </p:spPr>
          </p:pic>
          <p:sp>
            <p:nvSpPr>
              <p:cNvPr id="11" name="22 CuadroTexto"/>
              <p:cNvSpPr txBox="1"/>
              <p:nvPr/>
            </p:nvSpPr>
            <p:spPr bwMode="auto">
              <a:xfrm>
                <a:off x="2696478" y="806280"/>
                <a:ext cx="3335494" cy="3488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s-AR" sz="1800" b="0" dirty="0" smtClean="0"/>
                  <a:t>SAOCOM 1A, </a:t>
                </a:r>
                <a:r>
                  <a:rPr lang="es-AR" sz="1800" b="0" dirty="0" err="1" smtClean="0"/>
                  <a:t>TopSAR</a:t>
                </a:r>
                <a:r>
                  <a:rPr lang="es-AR" sz="1800" b="0" dirty="0" smtClean="0"/>
                  <a:t> Narrow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6141560" y="827709"/>
              <a:ext cx="3622926" cy="2085735"/>
              <a:chOff x="6023022" y="827709"/>
              <a:chExt cx="3622926" cy="2085735"/>
            </a:xfrm>
          </p:grpSpPr>
          <p:pic>
            <p:nvPicPr>
              <p:cNvPr id="8" name="Imagen 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87342" y="1113444"/>
                <a:ext cx="2761200" cy="1800000"/>
              </a:xfrm>
              <a:prstGeom prst="rect">
                <a:avLst/>
              </a:prstGeom>
            </p:spPr>
          </p:pic>
          <p:sp>
            <p:nvSpPr>
              <p:cNvPr id="9" name="22 CuadroTexto"/>
              <p:cNvSpPr txBox="1"/>
              <p:nvPr/>
            </p:nvSpPr>
            <p:spPr bwMode="auto">
              <a:xfrm>
                <a:off x="6023022" y="827709"/>
                <a:ext cx="3622926" cy="3488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s-AR" sz="1800" b="0" dirty="0" smtClean="0"/>
                  <a:t>SAOCOM 1A, </a:t>
                </a:r>
                <a:r>
                  <a:rPr lang="es-AR" sz="1800" b="0" dirty="0" err="1" smtClean="0"/>
                  <a:t>TopSAR</a:t>
                </a:r>
                <a:r>
                  <a:rPr lang="es-AR" sz="1800" b="0" dirty="0" smtClean="0"/>
                  <a:t> Wide</a:t>
                </a:r>
              </a:p>
            </p:txBody>
          </p:sp>
        </p:grpSp>
      </p:grpSp>
      <p:grpSp>
        <p:nvGrpSpPr>
          <p:cNvPr id="14" name="Grupo 13"/>
          <p:cNvGrpSpPr/>
          <p:nvPr/>
        </p:nvGrpSpPr>
        <p:grpSpPr>
          <a:xfrm>
            <a:off x="1634067" y="3769046"/>
            <a:ext cx="9596171" cy="2262564"/>
            <a:chOff x="8467" y="3991500"/>
            <a:chExt cx="9596171" cy="2262564"/>
          </a:xfrm>
        </p:grpSpPr>
        <p:grpSp>
          <p:nvGrpSpPr>
            <p:cNvPr id="15" name="Grupo 14"/>
            <p:cNvGrpSpPr/>
            <p:nvPr/>
          </p:nvGrpSpPr>
          <p:grpSpPr>
            <a:xfrm>
              <a:off x="8467" y="4119741"/>
              <a:ext cx="2761200" cy="2134323"/>
              <a:chOff x="201560" y="4416074"/>
              <a:chExt cx="2761200" cy="2134323"/>
            </a:xfrm>
          </p:grpSpPr>
          <p:pic>
            <p:nvPicPr>
              <p:cNvPr id="22" name="Imagen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560" y="4750397"/>
                <a:ext cx="2761200" cy="1800000"/>
              </a:xfrm>
              <a:prstGeom prst="rect">
                <a:avLst/>
              </a:prstGeom>
            </p:spPr>
          </p:pic>
          <p:sp>
            <p:nvSpPr>
              <p:cNvPr id="23" name="22 CuadroTexto"/>
              <p:cNvSpPr txBox="1"/>
              <p:nvPr/>
            </p:nvSpPr>
            <p:spPr bwMode="auto">
              <a:xfrm>
                <a:off x="201560" y="4416074"/>
                <a:ext cx="2761200" cy="3488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s-AR" sz="1800" b="0" dirty="0" smtClean="0"/>
                  <a:t>SAOCOM 1B, StripMap 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2847600" y="3991500"/>
              <a:ext cx="3337200" cy="2262564"/>
              <a:chOff x="3149026" y="4287833"/>
              <a:chExt cx="3337200" cy="2262564"/>
            </a:xfrm>
          </p:grpSpPr>
          <p:sp>
            <p:nvSpPr>
              <p:cNvPr id="20" name="22 CuadroTexto"/>
              <p:cNvSpPr txBox="1"/>
              <p:nvPr/>
            </p:nvSpPr>
            <p:spPr bwMode="auto">
              <a:xfrm>
                <a:off x="3149026" y="4287833"/>
                <a:ext cx="3337200" cy="6052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s-AR" sz="1800" b="0" dirty="0" smtClean="0"/>
                  <a:t>SAOCOM 1B, </a:t>
                </a:r>
                <a:r>
                  <a:rPr lang="es-AR" sz="1800" b="0" dirty="0" err="1" smtClean="0"/>
                  <a:t>TopSAR</a:t>
                </a:r>
                <a:r>
                  <a:rPr lang="es-AR" sz="1800" b="0" dirty="0" smtClean="0"/>
                  <a:t> Narrow</a:t>
                </a:r>
              </a:p>
            </p:txBody>
          </p:sp>
          <p:pic>
            <p:nvPicPr>
              <p:cNvPr id="21" name="Imagen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37026" y="4750397"/>
                <a:ext cx="2761200" cy="1800000"/>
              </a:xfrm>
              <a:prstGeom prst="rect">
                <a:avLst/>
              </a:prstGeom>
            </p:spPr>
          </p:pic>
        </p:grpSp>
        <p:grpSp>
          <p:nvGrpSpPr>
            <p:cNvPr id="17" name="Grupo 16"/>
            <p:cNvGrpSpPr/>
            <p:nvPr/>
          </p:nvGrpSpPr>
          <p:grpSpPr>
            <a:xfrm>
              <a:off x="6141600" y="4119747"/>
              <a:ext cx="3463038" cy="2125850"/>
              <a:chOff x="6201909" y="4416080"/>
              <a:chExt cx="3463038" cy="2125850"/>
            </a:xfrm>
          </p:grpSpPr>
          <p:sp>
            <p:nvSpPr>
              <p:cNvPr id="18" name="22 CuadroTexto"/>
              <p:cNvSpPr txBox="1"/>
              <p:nvPr/>
            </p:nvSpPr>
            <p:spPr bwMode="auto">
              <a:xfrm>
                <a:off x="6201909" y="4416080"/>
                <a:ext cx="3463038" cy="34881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s-AR" sz="1800" b="0" dirty="0" smtClean="0"/>
                  <a:t>SAOCOM 1B, </a:t>
                </a:r>
                <a:r>
                  <a:rPr lang="es-AR" sz="1800" b="0" dirty="0" err="1" smtClean="0"/>
                  <a:t>TopSAR</a:t>
                </a:r>
                <a:r>
                  <a:rPr lang="es-AR" sz="1800" b="0" dirty="0" smtClean="0"/>
                  <a:t> Wide</a:t>
                </a:r>
              </a:p>
            </p:txBody>
          </p:sp>
          <p:pic>
            <p:nvPicPr>
              <p:cNvPr id="19" name="Imagen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65709" y="4741930"/>
                <a:ext cx="2761200" cy="1800000"/>
              </a:xfrm>
              <a:prstGeom prst="rect">
                <a:avLst/>
              </a:prstGeom>
            </p:spPr>
          </p:pic>
        </p:grpSp>
      </p:grpSp>
      <p:sp>
        <p:nvSpPr>
          <p:cNvPr id="24" name="CuadroTexto 23"/>
          <p:cNvSpPr txBox="1"/>
          <p:nvPr/>
        </p:nvSpPr>
        <p:spPr bwMode="auto">
          <a:xfrm>
            <a:off x="6379" y="1029884"/>
            <a:ext cx="12192000" cy="52200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s-MX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https://</a:t>
            </a:r>
            <a:r>
              <a:rPr lang="es-MX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www.argentina.gob.ar/misiones-satelitales/planes-de-adquisiciones-saocom-1</a:t>
            </a:r>
          </a:p>
        </p:txBody>
      </p:sp>
      <p:sp>
        <p:nvSpPr>
          <p:cNvPr id="25" name="Marcador de contenido 2"/>
          <p:cNvSpPr txBox="1">
            <a:spLocks/>
          </p:cNvSpPr>
          <p:nvPr/>
        </p:nvSpPr>
        <p:spPr>
          <a:xfrm>
            <a:off x="6378" y="6106780"/>
            <a:ext cx="12192001" cy="520955"/>
          </a:xfrm>
          <a:prstGeom prst="rect">
            <a:avLst/>
          </a:prstGeom>
          <a:solidFill>
            <a:srgbClr val="0000FF"/>
          </a:solidFill>
        </p:spPr>
        <p:txBody>
          <a:bodyPr vert="horz" lIns="121920" tIns="60960" rIns="121920" bIns="6096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defRPr/>
            </a:pPr>
            <a:r>
              <a:rPr lang="en-US" sz="2400" u="sng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https://catalogos.conae.gov.ar/catalogo/catalogoSat.html</a:t>
            </a:r>
            <a:endParaRPr lang="es-MX" sz="3000" dirty="0">
              <a:solidFill>
                <a:schemeClr val="accent5">
                  <a:lumMod val="40000"/>
                  <a:lumOff val="6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8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79" y="1052825"/>
            <a:ext cx="7082009" cy="5524555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402044" y="2314794"/>
            <a:ext cx="4908200" cy="1661653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SAOCOM 1A acquisitions in </a:t>
            </a:r>
            <a:r>
              <a:rPr lang="en-US" altLang="en-US" sz="2400" dirty="0" err="1" smtClean="0"/>
              <a:t>Desc</a:t>
            </a:r>
            <a:r>
              <a:rPr lang="en-US" altLang="en-US" sz="2400" dirty="0" smtClean="0"/>
              <a:t>. orbits (northern part)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SAOCOM 1B acquisitions in </a:t>
            </a:r>
            <a:r>
              <a:rPr lang="en-US" altLang="en-US" sz="2400" dirty="0" err="1" smtClean="0"/>
              <a:t>Asc</a:t>
            </a:r>
            <a:r>
              <a:rPr lang="en-US" altLang="en-US" sz="2400" dirty="0" smtClean="0"/>
              <a:t> orbits (southern part)</a:t>
            </a:r>
            <a:endParaRPr lang="es-ES" altLang="en-US" sz="2400" dirty="0"/>
          </a:p>
        </p:txBody>
      </p:sp>
      <p:grpSp>
        <p:nvGrpSpPr>
          <p:cNvPr id="7" name="Grupo 6"/>
          <p:cNvGrpSpPr/>
          <p:nvPr/>
        </p:nvGrpSpPr>
        <p:grpSpPr>
          <a:xfrm>
            <a:off x="1749164" y="5602170"/>
            <a:ext cx="1969313" cy="908715"/>
            <a:chOff x="247862" y="4976742"/>
            <a:chExt cx="1969313" cy="908715"/>
          </a:xfrm>
        </p:grpSpPr>
        <p:grpSp>
          <p:nvGrpSpPr>
            <p:cNvPr id="8" name="Grupo 7"/>
            <p:cNvGrpSpPr/>
            <p:nvPr/>
          </p:nvGrpSpPr>
          <p:grpSpPr>
            <a:xfrm>
              <a:off x="247862" y="5462591"/>
              <a:ext cx="1969313" cy="422866"/>
              <a:chOff x="272442" y="5226043"/>
              <a:chExt cx="1969313" cy="422866"/>
            </a:xfrm>
          </p:grpSpPr>
          <p:sp>
            <p:nvSpPr>
              <p:cNvPr id="12" name="Rectángulo 11"/>
              <p:cNvSpPr/>
              <p:nvPr/>
            </p:nvSpPr>
            <p:spPr bwMode="auto">
              <a:xfrm>
                <a:off x="272442" y="5255262"/>
                <a:ext cx="563300" cy="364428"/>
              </a:xfrm>
              <a:prstGeom prst="rect">
                <a:avLst/>
              </a:prstGeom>
              <a:solidFill>
                <a:srgbClr val="38CBE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ángulo 12"/>
              <p:cNvSpPr/>
              <p:nvPr/>
            </p:nvSpPr>
            <p:spPr bwMode="auto">
              <a:xfrm>
                <a:off x="973394" y="5226043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TNBQP</a:t>
                </a: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247862" y="4976742"/>
              <a:ext cx="1969313" cy="422866"/>
              <a:chOff x="272442" y="5658781"/>
              <a:chExt cx="1969313" cy="422866"/>
            </a:xfrm>
          </p:grpSpPr>
          <p:sp>
            <p:nvSpPr>
              <p:cNvPr id="10" name="Rectángulo 9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21D74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 bwMode="auto">
              <a:xfrm>
                <a:off x="973394" y="5658781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TNAQP</a:t>
                </a:r>
              </a:p>
            </p:txBody>
          </p:sp>
        </p:grp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108201" y="4366625"/>
            <a:ext cx="5518301" cy="78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The region is covered systematically every four cycles</a:t>
            </a:r>
            <a:endParaRPr lang="es-ES" altLang="en-US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112081" y="5107485"/>
            <a:ext cx="4037282" cy="82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Example of Cycles 14 to 17</a:t>
            </a:r>
          </a:p>
          <a:p>
            <a:r>
              <a:rPr lang="en-US" altLang="en-US" sz="2400" dirty="0" smtClean="0"/>
              <a:t>(Jul 28 to Sep 29/2023)</a:t>
            </a:r>
            <a:endParaRPr lang="es-ES" altLang="en-US" sz="2400" dirty="0"/>
          </a:p>
        </p:txBody>
      </p:sp>
      <p:sp>
        <p:nvSpPr>
          <p:cNvPr id="16" name="Google Shape;80;p3"/>
          <p:cNvSpPr txBox="1">
            <a:spLocks noGrp="1"/>
          </p:cNvSpPr>
          <p:nvPr>
            <p:ph type="title"/>
          </p:nvPr>
        </p:nvSpPr>
        <p:spPr>
          <a:xfrm>
            <a:off x="47455" y="175939"/>
            <a:ext cx="10368127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TOPSA</a:t>
            </a:r>
            <a:r>
              <a:rPr lang="en-US" spc="-150" dirty="0"/>
              <a:t>R N</a:t>
            </a:r>
            <a:r>
              <a:rPr lang="en-US" dirty="0"/>
              <a:t>arro</a:t>
            </a:r>
            <a:r>
              <a:rPr lang="en-US" spc="-150" dirty="0"/>
              <a:t>w </a:t>
            </a:r>
            <a:r>
              <a:rPr lang="en-US" spc="-150" dirty="0" smtClean="0"/>
              <a:t>QP (Asia/Australia)</a:t>
            </a:r>
            <a:r>
              <a:rPr lang="en-US" dirty="0"/>
              <a:t/>
            </a:r>
            <a:br>
              <a:rPr lang="en-US" dirty="0"/>
            </a:b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60711" y="1604264"/>
            <a:ext cx="3731289" cy="591656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altLang="en-US" sz="2400" dirty="0" smtClean="0"/>
              <a:t>South </a:t>
            </a:r>
            <a:r>
              <a:rPr lang="es-ES" altLang="en-US" sz="2400" dirty="0"/>
              <a:t>Asia and </a:t>
            </a:r>
            <a:r>
              <a:rPr lang="es-ES" altLang="en-US" sz="2400" dirty="0" smtClean="0"/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3771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1"/>
          <a:stretch/>
        </p:blipFill>
        <p:spPr bwMode="auto">
          <a:xfrm>
            <a:off x="3050919" y="1332447"/>
            <a:ext cx="9128597" cy="353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3627231" y="3351836"/>
            <a:ext cx="1969313" cy="908715"/>
            <a:chOff x="247862" y="4976742"/>
            <a:chExt cx="1969313" cy="908715"/>
          </a:xfrm>
        </p:grpSpPr>
        <p:grpSp>
          <p:nvGrpSpPr>
            <p:cNvPr id="6" name="Grupo 5"/>
            <p:cNvGrpSpPr/>
            <p:nvPr/>
          </p:nvGrpSpPr>
          <p:grpSpPr>
            <a:xfrm>
              <a:off x="247862" y="5462591"/>
              <a:ext cx="1969313" cy="422866"/>
              <a:chOff x="272442" y="5226043"/>
              <a:chExt cx="1969313" cy="422866"/>
            </a:xfrm>
          </p:grpSpPr>
          <p:sp>
            <p:nvSpPr>
              <p:cNvPr id="10" name="Rectángulo 9"/>
              <p:cNvSpPr/>
              <p:nvPr/>
            </p:nvSpPr>
            <p:spPr bwMode="auto">
              <a:xfrm>
                <a:off x="272442" y="5255262"/>
                <a:ext cx="563300" cy="364428"/>
              </a:xfrm>
              <a:prstGeom prst="rect">
                <a:avLst/>
              </a:prstGeom>
              <a:solidFill>
                <a:srgbClr val="38CBE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 bwMode="auto">
              <a:xfrm>
                <a:off x="973394" y="5226043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TNBQP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247862" y="4976742"/>
              <a:ext cx="1969313" cy="422866"/>
              <a:chOff x="272442" y="5658781"/>
              <a:chExt cx="1969313" cy="422866"/>
            </a:xfrm>
          </p:grpSpPr>
          <p:sp>
            <p:nvSpPr>
              <p:cNvPr id="8" name="Rectángulo 7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21D74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 bwMode="auto">
              <a:xfrm>
                <a:off x="973394" y="5658781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TNAQP</a:t>
                </a:r>
              </a:p>
            </p:txBody>
          </p:sp>
        </p:grp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-33494" y="2642206"/>
            <a:ext cx="3328023" cy="229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The region is covered systematically from two cycles (Greenland and Alaska) to four cycles (Canada and U.S.A.)</a:t>
            </a:r>
            <a:endParaRPr lang="es-ES" alt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-42759" y="4922745"/>
            <a:ext cx="5206430" cy="94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Example of Cycles 15 to 18 of 2023 (Aug 13 to Oct 15)</a:t>
            </a:r>
            <a:endParaRPr lang="es-ES" altLang="en-US" sz="2400" dirty="0"/>
          </a:p>
        </p:txBody>
      </p:sp>
      <p:sp>
        <p:nvSpPr>
          <p:cNvPr id="15" name="Google Shape;8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TOPSAR Narrow </a:t>
            </a:r>
            <a:r>
              <a:rPr lang="en-US" dirty="0" smtClean="0"/>
              <a:t>QP (America)2</a:t>
            </a:r>
            <a:r>
              <a:rPr lang="en-US" dirty="0"/>
              <a:t/>
            </a:r>
            <a:br>
              <a:rPr lang="en-US" dirty="0"/>
            </a:b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-33494" y="1036933"/>
            <a:ext cx="4434672" cy="523511"/>
          </a:xfrm>
          <a:prstGeom prst="rect">
            <a:avLst/>
          </a:prstGeom>
          <a:solidFill>
            <a:srgbClr val="FFC000"/>
          </a:solidFill>
          <a:extLst/>
        </p:spPr>
        <p:txBody>
          <a:bodyPr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altLang="en-US" sz="2400" dirty="0" smtClean="0"/>
              <a:t>North </a:t>
            </a:r>
            <a:r>
              <a:rPr lang="es-ES" altLang="en-US" sz="2400" dirty="0" err="1"/>
              <a:t>America</a:t>
            </a:r>
            <a:r>
              <a:rPr lang="es-ES" altLang="en-US" sz="2400" dirty="0"/>
              <a:t> and </a:t>
            </a:r>
            <a:r>
              <a:rPr lang="es-ES" altLang="en-US" sz="2400" dirty="0" err="1"/>
              <a:t>Greenland</a:t>
            </a:r>
            <a:endParaRPr lang="es-ES" altLang="en-US" sz="2400" dirty="0" smtClean="0"/>
          </a:p>
          <a:p>
            <a:pPr algn="ctr"/>
            <a:endParaRPr lang="es-ES" altLang="en-US" sz="1800" dirty="0">
              <a:latin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872410" y="4922745"/>
            <a:ext cx="5307106" cy="1601315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SAOCOM 1B acquisitions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Asc</a:t>
            </a:r>
            <a:r>
              <a:rPr lang="en-US" altLang="en-US" sz="2400" dirty="0" smtClean="0"/>
              <a:t>. orbits: Greenland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altLang="en-US" sz="2400" dirty="0" err="1" smtClean="0"/>
              <a:t>Desc</a:t>
            </a:r>
            <a:r>
              <a:rPr lang="en-US" altLang="en-US" sz="2400" dirty="0" smtClean="0"/>
              <a:t>. orbits: Canada, Alaska</a:t>
            </a:r>
          </a:p>
          <a:p>
            <a:r>
              <a:rPr lang="en-US" altLang="en-US" sz="2400" dirty="0" smtClean="0"/>
              <a:t>SAOCOM 1A </a:t>
            </a:r>
            <a:r>
              <a:rPr lang="en-US" altLang="en-US" sz="2400" dirty="0"/>
              <a:t>in </a:t>
            </a:r>
            <a:r>
              <a:rPr lang="en-US" altLang="en-US" sz="2400" dirty="0" err="1" smtClean="0"/>
              <a:t>Desc</a:t>
            </a:r>
            <a:r>
              <a:rPr lang="en-US" altLang="en-US" sz="2400" dirty="0" smtClean="0"/>
              <a:t> orbits for USA</a:t>
            </a:r>
            <a:endParaRPr lang="es-ES" altLang="en-US" sz="2400" dirty="0"/>
          </a:p>
          <a:p>
            <a:endParaRPr lang="es-E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047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/>
              <a:t>StripMap</a:t>
            </a:r>
            <a:r>
              <a:rPr lang="es-AR" dirty="0"/>
              <a:t> </a:t>
            </a:r>
            <a:r>
              <a:rPr lang="es-AR" dirty="0" smtClean="0"/>
              <a:t>QP (</a:t>
            </a:r>
            <a:r>
              <a:rPr lang="es-AR" dirty="0" err="1" smtClean="0"/>
              <a:t>Canada</a:t>
            </a:r>
            <a:r>
              <a:rPr lang="es-AR" dirty="0" smtClean="0"/>
              <a:t>)</a:t>
            </a:r>
            <a:endParaRPr lang="es-AR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7814" y="4595260"/>
            <a:ext cx="6440881" cy="9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SAOCOM 1A acquisitions made every cycle, using </a:t>
            </a:r>
            <a:r>
              <a:rPr lang="en-US" altLang="en-US" sz="2400" dirty="0" err="1" smtClean="0"/>
              <a:t>Asc</a:t>
            </a:r>
            <a:r>
              <a:rPr lang="en-US" altLang="en-US" sz="2400" dirty="0" smtClean="0"/>
              <a:t>. and </a:t>
            </a:r>
            <a:r>
              <a:rPr lang="en-US" altLang="en-US" sz="2400" dirty="0" err="1" smtClean="0"/>
              <a:t>Desc</a:t>
            </a:r>
            <a:r>
              <a:rPr lang="en-US" altLang="en-US" sz="2400" dirty="0" smtClean="0"/>
              <a:t>. orbits</a:t>
            </a:r>
            <a:endParaRPr lang="es-ES" altLang="en-US" sz="24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97814" y="5371610"/>
            <a:ext cx="3571766" cy="88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Example of Cycle 16</a:t>
            </a:r>
          </a:p>
          <a:p>
            <a:r>
              <a:rPr lang="en-US" altLang="en-US" sz="2400" dirty="0" smtClean="0"/>
              <a:t>(Aug 29 to Sep 13/2023)</a:t>
            </a:r>
            <a:endParaRPr lang="es-ES" altLang="en-US" sz="2400" dirty="0"/>
          </a:p>
        </p:txBody>
      </p:sp>
      <p:grpSp>
        <p:nvGrpSpPr>
          <p:cNvPr id="5" name="Grupo 4"/>
          <p:cNvGrpSpPr/>
          <p:nvPr/>
        </p:nvGrpSpPr>
        <p:grpSpPr>
          <a:xfrm>
            <a:off x="9797476" y="1763245"/>
            <a:ext cx="1763511" cy="948699"/>
            <a:chOff x="251870" y="2823540"/>
            <a:chExt cx="1763511" cy="948699"/>
          </a:xfrm>
        </p:grpSpPr>
        <p:grpSp>
          <p:nvGrpSpPr>
            <p:cNvPr id="6" name="Grupo 5"/>
            <p:cNvGrpSpPr/>
            <p:nvPr/>
          </p:nvGrpSpPr>
          <p:grpSpPr>
            <a:xfrm>
              <a:off x="251870" y="2823540"/>
              <a:ext cx="1763511" cy="422866"/>
              <a:chOff x="272442" y="5658781"/>
              <a:chExt cx="1763511" cy="422866"/>
            </a:xfrm>
          </p:grpSpPr>
          <p:sp>
            <p:nvSpPr>
              <p:cNvPr id="10" name="Rectángulo 9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A47158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S1QP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251870" y="3349373"/>
              <a:ext cx="1763511" cy="422866"/>
              <a:chOff x="272442" y="5658781"/>
              <a:chExt cx="1763511" cy="422866"/>
            </a:xfrm>
          </p:grpSpPr>
          <p:sp>
            <p:nvSpPr>
              <p:cNvPr id="8" name="Rectángulo 7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F9F70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S4QP</a:t>
                </a:r>
              </a:p>
            </p:txBody>
          </p:sp>
        </p:grp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69" t="2734" r="5534" b="8512"/>
          <a:stretch/>
        </p:blipFill>
        <p:spPr>
          <a:xfrm>
            <a:off x="7395737" y="1839510"/>
            <a:ext cx="2040049" cy="1744868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391883" y="1551548"/>
            <a:ext cx="7156587" cy="2621384"/>
            <a:chOff x="95295" y="826266"/>
            <a:chExt cx="7156587" cy="2621384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295" y="826266"/>
              <a:ext cx="7003854" cy="2621384"/>
            </a:xfrm>
            <a:prstGeom prst="rect">
              <a:avLst/>
            </a:prstGeom>
          </p:spPr>
        </p:pic>
        <p:grpSp>
          <p:nvGrpSpPr>
            <p:cNvPr id="15" name="Grupo 14"/>
            <p:cNvGrpSpPr/>
            <p:nvPr/>
          </p:nvGrpSpPr>
          <p:grpSpPr>
            <a:xfrm>
              <a:off x="5806841" y="2716973"/>
              <a:ext cx="981205" cy="479961"/>
              <a:chOff x="5369535" y="2616722"/>
              <a:chExt cx="981205" cy="479961"/>
            </a:xfrm>
          </p:grpSpPr>
          <p:sp>
            <p:nvSpPr>
              <p:cNvPr id="19" name="Elipse 18"/>
              <p:cNvSpPr/>
              <p:nvPr/>
            </p:nvSpPr>
            <p:spPr bwMode="auto">
              <a:xfrm>
                <a:off x="5369535" y="2616722"/>
                <a:ext cx="529652" cy="46892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20" name="Conector recto de flecha 19"/>
              <p:cNvCxnSpPr>
                <a:stCxn id="19" idx="6"/>
              </p:cNvCxnSpPr>
              <p:nvPr/>
            </p:nvCxnSpPr>
            <p:spPr bwMode="auto">
              <a:xfrm>
                <a:off x="5899187" y="2851184"/>
                <a:ext cx="451553" cy="24549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  <p:grpSp>
          <p:nvGrpSpPr>
            <p:cNvPr id="16" name="Grupo 15"/>
            <p:cNvGrpSpPr/>
            <p:nvPr/>
          </p:nvGrpSpPr>
          <p:grpSpPr>
            <a:xfrm>
              <a:off x="3156841" y="906066"/>
              <a:ext cx="4095041" cy="671604"/>
              <a:chOff x="3156841" y="906066"/>
              <a:chExt cx="4095041" cy="671604"/>
            </a:xfrm>
          </p:grpSpPr>
          <p:sp>
            <p:nvSpPr>
              <p:cNvPr id="17" name="Elipse 16"/>
              <p:cNvSpPr/>
              <p:nvPr/>
            </p:nvSpPr>
            <p:spPr bwMode="auto">
              <a:xfrm>
                <a:off x="3156841" y="906066"/>
                <a:ext cx="529652" cy="468924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8" name="Conector recto de flecha 17"/>
              <p:cNvCxnSpPr>
                <a:stCxn id="17" idx="6"/>
              </p:cNvCxnSpPr>
              <p:nvPr/>
            </p:nvCxnSpPr>
            <p:spPr bwMode="auto">
              <a:xfrm>
                <a:off x="3686493" y="1140528"/>
                <a:ext cx="3565389" cy="43714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</p:grpSp>
      </p:grp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l="10445" t="12296" r="4572" b="5971"/>
          <a:stretch/>
        </p:blipFill>
        <p:spPr>
          <a:xfrm>
            <a:off x="7084634" y="3822842"/>
            <a:ext cx="2204977" cy="18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TOPSAR Narrow </a:t>
            </a:r>
            <a:r>
              <a:rPr lang="en-US" dirty="0" smtClean="0"/>
              <a:t>QP (America)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662" y="1071800"/>
            <a:ext cx="7160924" cy="544573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26875" y="1049962"/>
            <a:ext cx="3920247" cy="549393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altLang="en-US" sz="2400" dirty="0" smtClean="0"/>
              <a:t>Central and South </a:t>
            </a:r>
            <a:r>
              <a:rPr lang="es-ES" altLang="en-US" sz="2400" dirty="0" err="1" smtClean="0"/>
              <a:t>America</a:t>
            </a:r>
            <a:endParaRPr lang="es-ES" altLang="en-US" sz="2400" dirty="0" smtClean="0"/>
          </a:p>
          <a:p>
            <a:endParaRPr lang="es-ES" altLang="en-US" sz="1800" dirty="0">
              <a:latin typeface="Times New Roman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873910" y="3232063"/>
            <a:ext cx="1969313" cy="908715"/>
            <a:chOff x="247862" y="4976742"/>
            <a:chExt cx="1969313" cy="908715"/>
          </a:xfrm>
        </p:grpSpPr>
        <p:grpSp>
          <p:nvGrpSpPr>
            <p:cNvPr id="7" name="Grupo 6"/>
            <p:cNvGrpSpPr/>
            <p:nvPr/>
          </p:nvGrpSpPr>
          <p:grpSpPr>
            <a:xfrm>
              <a:off x="247862" y="5462591"/>
              <a:ext cx="1969313" cy="422866"/>
              <a:chOff x="272442" y="5226043"/>
              <a:chExt cx="1969313" cy="422866"/>
            </a:xfrm>
          </p:grpSpPr>
          <p:sp>
            <p:nvSpPr>
              <p:cNvPr id="11" name="Rectángulo 10"/>
              <p:cNvSpPr/>
              <p:nvPr/>
            </p:nvSpPr>
            <p:spPr bwMode="auto">
              <a:xfrm>
                <a:off x="272442" y="5255262"/>
                <a:ext cx="563300" cy="364428"/>
              </a:xfrm>
              <a:prstGeom prst="rect">
                <a:avLst/>
              </a:prstGeom>
              <a:solidFill>
                <a:srgbClr val="38CBE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ángulo 11"/>
              <p:cNvSpPr/>
              <p:nvPr/>
            </p:nvSpPr>
            <p:spPr bwMode="auto">
              <a:xfrm>
                <a:off x="973394" y="5226043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TNBQP</a:t>
                </a: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247862" y="4976742"/>
              <a:ext cx="1969313" cy="422866"/>
              <a:chOff x="272442" y="5658781"/>
              <a:chExt cx="1969313" cy="422866"/>
            </a:xfrm>
          </p:grpSpPr>
          <p:sp>
            <p:nvSpPr>
              <p:cNvPr id="9" name="Rectángulo 8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21D74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ángulo 9"/>
              <p:cNvSpPr/>
              <p:nvPr/>
            </p:nvSpPr>
            <p:spPr bwMode="auto">
              <a:xfrm>
                <a:off x="973394" y="5658781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TNAQP</a:t>
                </a:r>
              </a:p>
            </p:txBody>
          </p:sp>
        </p:grp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356059" y="1661370"/>
            <a:ext cx="3835941" cy="845891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SAOCOM 1B acquisitions in </a:t>
            </a:r>
            <a:r>
              <a:rPr lang="en-US" altLang="en-US" sz="2400" dirty="0" err="1" smtClean="0"/>
              <a:t>Asc</a:t>
            </a:r>
            <a:r>
              <a:rPr lang="en-US" altLang="en-US" sz="2400" dirty="0" smtClean="0"/>
              <a:t> orbits</a:t>
            </a:r>
            <a:endParaRPr lang="es-ES" alt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73667" y="5675762"/>
            <a:ext cx="3946449" cy="81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Example of Cycles 14 to 17 (Jul 28 to Sep 29/2023)</a:t>
            </a:r>
            <a:endParaRPr lang="es-ES" altLang="en-US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3667" y="4888232"/>
            <a:ext cx="6163786" cy="8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The region is covered systematically every four cycles</a:t>
            </a:r>
            <a:endParaRPr lang="es-E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01" y="1039879"/>
            <a:ext cx="4714092" cy="5487382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251097" y="5600772"/>
            <a:ext cx="1969313" cy="908715"/>
            <a:chOff x="247862" y="4976742"/>
            <a:chExt cx="1969313" cy="908715"/>
          </a:xfrm>
        </p:grpSpPr>
        <p:grpSp>
          <p:nvGrpSpPr>
            <p:cNvPr id="6" name="Grupo 5"/>
            <p:cNvGrpSpPr/>
            <p:nvPr/>
          </p:nvGrpSpPr>
          <p:grpSpPr>
            <a:xfrm>
              <a:off x="247862" y="5462591"/>
              <a:ext cx="1969313" cy="422866"/>
              <a:chOff x="272442" y="5226043"/>
              <a:chExt cx="1969313" cy="422866"/>
            </a:xfrm>
          </p:grpSpPr>
          <p:sp>
            <p:nvSpPr>
              <p:cNvPr id="10" name="Rectángulo 9"/>
              <p:cNvSpPr/>
              <p:nvPr/>
            </p:nvSpPr>
            <p:spPr bwMode="auto">
              <a:xfrm>
                <a:off x="272442" y="5255262"/>
                <a:ext cx="563300" cy="364428"/>
              </a:xfrm>
              <a:prstGeom prst="rect">
                <a:avLst/>
              </a:prstGeom>
              <a:solidFill>
                <a:srgbClr val="38CBE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ángulo 10"/>
              <p:cNvSpPr/>
              <p:nvPr/>
            </p:nvSpPr>
            <p:spPr bwMode="auto">
              <a:xfrm>
                <a:off x="973394" y="5226043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TNBQP</a:t>
                </a:r>
              </a:p>
            </p:txBody>
          </p:sp>
        </p:grpSp>
        <p:grpSp>
          <p:nvGrpSpPr>
            <p:cNvPr id="7" name="Grupo 6"/>
            <p:cNvGrpSpPr/>
            <p:nvPr/>
          </p:nvGrpSpPr>
          <p:grpSpPr>
            <a:xfrm>
              <a:off x="247862" y="4976742"/>
              <a:ext cx="1969313" cy="422866"/>
              <a:chOff x="272442" y="5658781"/>
              <a:chExt cx="1969313" cy="422866"/>
            </a:xfrm>
          </p:grpSpPr>
          <p:sp>
            <p:nvSpPr>
              <p:cNvPr id="8" name="Rectángulo 7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21D74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 bwMode="auto">
              <a:xfrm>
                <a:off x="973394" y="5658781"/>
                <a:ext cx="1268361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TNAQP</a:t>
                </a:r>
              </a:p>
            </p:txBody>
          </p:sp>
        </p:grpSp>
      </p:grp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645940" y="1089025"/>
            <a:ext cx="4546060" cy="894755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SAOCOM 1A and SAOCOM 1B acquisitions in </a:t>
            </a:r>
            <a:r>
              <a:rPr lang="en-US" altLang="en-US" sz="2400" dirty="0" err="1" smtClean="0"/>
              <a:t>Desc</a:t>
            </a:r>
            <a:r>
              <a:rPr lang="en-US" altLang="en-US" sz="2400" dirty="0" smtClean="0"/>
              <a:t>. orbits</a:t>
            </a:r>
            <a:endParaRPr lang="es-ES" altLang="en-US" sz="2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764193" y="3299453"/>
            <a:ext cx="7427807" cy="9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The region is covered systematically in two cycles for one satellite and in every cycle with both satellites.</a:t>
            </a:r>
            <a:endParaRPr lang="es-ES" altLang="en-US" sz="24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764193" y="4068343"/>
            <a:ext cx="4029611" cy="8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2400" dirty="0" smtClean="0"/>
              <a:t>Example of Cycles 6 and 7</a:t>
            </a:r>
          </a:p>
          <a:p>
            <a:r>
              <a:rPr lang="en-US" altLang="en-US" sz="2400" dirty="0" smtClean="0"/>
              <a:t>(March 22 to Apr 22/2023)</a:t>
            </a:r>
            <a:endParaRPr lang="es-ES" altLang="en-US" sz="2400" dirty="0"/>
          </a:p>
        </p:txBody>
      </p:sp>
      <p:sp>
        <p:nvSpPr>
          <p:cNvPr id="19" name="Google Shape;8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/>
              <a:t>TOPSAR Narrow </a:t>
            </a:r>
            <a:r>
              <a:rPr lang="en-US" dirty="0" smtClean="0"/>
              <a:t>QP (</a:t>
            </a:r>
            <a:r>
              <a:rPr lang="es-ES" altLang="en-US" dirty="0"/>
              <a:t>Argentina</a:t>
            </a:r>
            <a:r>
              <a:rPr lang="en-US" dirty="0" smtClean="0"/>
              <a:t>)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84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675" y="1061632"/>
            <a:ext cx="4419482" cy="4717424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769071" y="1613772"/>
            <a:ext cx="2422929" cy="470971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tabLst>
                <a:tab pos="542925" algn="l"/>
              </a:tabLst>
            </a:pPr>
            <a:r>
              <a:rPr lang="es-ES" altLang="en-US" sz="2400" dirty="0" err="1" smtClean="0"/>
              <a:t>Pampa´s</a:t>
            </a:r>
            <a:r>
              <a:rPr lang="es-ES" altLang="en-US" sz="2400" dirty="0" smtClean="0"/>
              <a:t> </a:t>
            </a:r>
            <a:r>
              <a:rPr lang="es-ES" altLang="en-US" sz="2400" dirty="0" err="1" smtClean="0"/>
              <a:t>region</a:t>
            </a:r>
            <a:endParaRPr lang="es-ES" altLang="en-US" sz="1800" dirty="0">
              <a:latin typeface="Times New Roman" pitchFamily="18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20841" y="3978387"/>
            <a:ext cx="1763511" cy="2547083"/>
            <a:chOff x="7257657" y="2007528"/>
            <a:chExt cx="1763511" cy="2547083"/>
          </a:xfrm>
        </p:grpSpPr>
        <p:grpSp>
          <p:nvGrpSpPr>
            <p:cNvPr id="7" name="Grupo 6"/>
            <p:cNvGrpSpPr/>
            <p:nvPr/>
          </p:nvGrpSpPr>
          <p:grpSpPr>
            <a:xfrm>
              <a:off x="7257657" y="2007528"/>
              <a:ext cx="1763511" cy="422866"/>
              <a:chOff x="272442" y="5658781"/>
              <a:chExt cx="1763511" cy="422866"/>
            </a:xfrm>
          </p:grpSpPr>
          <p:sp>
            <p:nvSpPr>
              <p:cNvPr id="23" name="Rectángulo 22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F9F701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Rectángulo 23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S4QP</a:t>
                </a: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7257657" y="2432371"/>
              <a:ext cx="1763511" cy="422866"/>
              <a:chOff x="272442" y="5658781"/>
              <a:chExt cx="1763511" cy="422866"/>
            </a:xfrm>
          </p:grpSpPr>
          <p:sp>
            <p:nvSpPr>
              <p:cNvPr id="21" name="Rectángulo 20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5B28D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" name="Rectángulo 21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S5QP</a:t>
                </a:r>
              </a:p>
            </p:txBody>
          </p:sp>
        </p:grpSp>
        <p:grpSp>
          <p:nvGrpSpPr>
            <p:cNvPr id="9" name="Grupo 8"/>
            <p:cNvGrpSpPr/>
            <p:nvPr/>
          </p:nvGrpSpPr>
          <p:grpSpPr>
            <a:xfrm>
              <a:off x="7257657" y="2857214"/>
              <a:ext cx="1763511" cy="422866"/>
              <a:chOff x="272442" y="5658781"/>
              <a:chExt cx="1763511" cy="422866"/>
            </a:xfrm>
          </p:grpSpPr>
          <p:sp>
            <p:nvSpPr>
              <p:cNvPr id="19" name="Rectángulo 18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5D9EE4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ángulo 19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S6QP</a:t>
                </a:r>
              </a:p>
            </p:txBody>
          </p:sp>
        </p:grpSp>
        <p:grpSp>
          <p:nvGrpSpPr>
            <p:cNvPr id="10" name="Grupo 9"/>
            <p:cNvGrpSpPr/>
            <p:nvPr/>
          </p:nvGrpSpPr>
          <p:grpSpPr>
            <a:xfrm>
              <a:off x="7257657" y="3282057"/>
              <a:ext cx="1763511" cy="422866"/>
              <a:chOff x="272442" y="5658781"/>
              <a:chExt cx="1763511" cy="422866"/>
            </a:xfrm>
          </p:grpSpPr>
          <p:sp>
            <p:nvSpPr>
              <p:cNvPr id="17" name="Rectángulo 16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E0B225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ángulo 17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S7QP</a:t>
                </a:r>
              </a:p>
            </p:txBody>
          </p:sp>
        </p:grpSp>
        <p:grpSp>
          <p:nvGrpSpPr>
            <p:cNvPr id="11" name="Grupo 10"/>
            <p:cNvGrpSpPr/>
            <p:nvPr/>
          </p:nvGrpSpPr>
          <p:grpSpPr>
            <a:xfrm>
              <a:off x="7257657" y="3706900"/>
              <a:ext cx="1763511" cy="422866"/>
              <a:chOff x="272442" y="5658781"/>
              <a:chExt cx="1763511" cy="422866"/>
            </a:xfrm>
          </p:grpSpPr>
          <p:sp>
            <p:nvSpPr>
              <p:cNvPr id="15" name="Rectángulo 14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" name="Rectángulo 15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S8QP</a:t>
                </a: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7257657" y="4131745"/>
              <a:ext cx="1763511" cy="422866"/>
              <a:chOff x="272442" y="5658781"/>
              <a:chExt cx="1763511" cy="422866"/>
            </a:xfrm>
          </p:grpSpPr>
          <p:sp>
            <p:nvSpPr>
              <p:cNvPr id="13" name="Rectángulo 12"/>
              <p:cNvSpPr/>
              <p:nvPr/>
            </p:nvSpPr>
            <p:spPr bwMode="auto">
              <a:xfrm>
                <a:off x="272442" y="5688000"/>
                <a:ext cx="563300" cy="364428"/>
              </a:xfrm>
              <a:prstGeom prst="rect">
                <a:avLst/>
              </a:prstGeom>
              <a:solidFill>
                <a:srgbClr val="7CBA5F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ángulo 13"/>
              <p:cNvSpPr/>
              <p:nvPr/>
            </p:nvSpPr>
            <p:spPr bwMode="auto">
              <a:xfrm>
                <a:off x="973395" y="5658781"/>
                <a:ext cx="1062558" cy="422866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s-AR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S9QP</a:t>
                </a:r>
              </a:p>
            </p:txBody>
          </p:sp>
        </p:grpSp>
      </p:grpSp>
      <p:grpSp>
        <p:nvGrpSpPr>
          <p:cNvPr id="25" name="Grupo 24"/>
          <p:cNvGrpSpPr/>
          <p:nvPr/>
        </p:nvGrpSpPr>
        <p:grpSpPr>
          <a:xfrm>
            <a:off x="231111" y="1084694"/>
            <a:ext cx="2075056" cy="2837254"/>
            <a:chOff x="0" y="732999"/>
            <a:chExt cx="2075056" cy="2837254"/>
          </a:xfrm>
        </p:grpSpPr>
        <p:grpSp>
          <p:nvGrpSpPr>
            <p:cNvPr id="26" name="Grupo 25"/>
            <p:cNvGrpSpPr/>
            <p:nvPr/>
          </p:nvGrpSpPr>
          <p:grpSpPr>
            <a:xfrm>
              <a:off x="0" y="732999"/>
              <a:ext cx="1718441" cy="2837254"/>
              <a:chOff x="161810" y="809297"/>
              <a:chExt cx="1718441" cy="2837254"/>
            </a:xfrm>
          </p:grpSpPr>
          <p:pic>
            <p:nvPicPr>
              <p:cNvPr id="28" name="Imagen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810" y="809297"/>
                <a:ext cx="1718441" cy="2837254"/>
              </a:xfrm>
              <a:prstGeom prst="rect">
                <a:avLst/>
              </a:prstGeom>
            </p:spPr>
          </p:pic>
          <p:sp>
            <p:nvSpPr>
              <p:cNvPr id="29" name="Elipse 28"/>
              <p:cNvSpPr/>
              <p:nvPr/>
            </p:nvSpPr>
            <p:spPr bwMode="auto">
              <a:xfrm>
                <a:off x="659179" y="1319395"/>
                <a:ext cx="1080318" cy="1121015"/>
              </a:xfrm>
              <a:prstGeom prst="ellips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s-AR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27" name="Conector recto de flecha 26"/>
            <p:cNvCxnSpPr>
              <a:stCxn id="29" idx="5"/>
            </p:cNvCxnSpPr>
            <p:nvPr/>
          </p:nvCxnSpPr>
          <p:spPr bwMode="auto">
            <a:xfrm>
              <a:off x="1419478" y="2199943"/>
              <a:ext cx="655578" cy="41745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541702" y="2185757"/>
            <a:ext cx="4650298" cy="1246983"/>
          </a:xfrm>
          <a:prstGeom prst="rect">
            <a:avLst/>
          </a:prstGeom>
          <a:solidFill>
            <a:srgbClr val="FFC000"/>
          </a:solidFill>
          <a:extLst/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en-US" sz="2400" dirty="0" smtClean="0"/>
              <a:t>SAOCOM 1A and SAOCOM 1B acquisitions with 8 days repeat pass (</a:t>
            </a:r>
            <a:r>
              <a:rPr lang="en-US" altLang="en-US" sz="2400" dirty="0" err="1" smtClean="0"/>
              <a:t>Asc</a:t>
            </a:r>
            <a:r>
              <a:rPr lang="en-US" altLang="en-US" sz="2400" dirty="0" smtClean="0"/>
              <a:t>. Orbits, mainly) </a:t>
            </a:r>
            <a:endParaRPr lang="es-ES" altLang="en-US" sz="2400" dirty="0"/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6914012" y="3975653"/>
            <a:ext cx="5297799" cy="85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en-US" sz="2400" dirty="0" smtClean="0"/>
              <a:t>The region is covered systematically every 6 cycles (96 days)</a:t>
            </a:r>
            <a:endParaRPr lang="es-ES" altLang="en-US" sz="2400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924563" y="4837301"/>
            <a:ext cx="3941321" cy="81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altLang="en-US" sz="2400" dirty="0" smtClean="0"/>
              <a:t>Example of Cycles 6 to 11</a:t>
            </a:r>
          </a:p>
          <a:p>
            <a:pPr algn="just"/>
            <a:r>
              <a:rPr lang="en-US" altLang="en-US" sz="2400" dirty="0" smtClean="0"/>
              <a:t>(March 22 to June 25/2023)</a:t>
            </a:r>
            <a:endParaRPr lang="es-ES" altLang="en-US" sz="2400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</p:spPr>
        <p:txBody>
          <a:bodyPr/>
          <a:lstStyle/>
          <a:p>
            <a:r>
              <a:rPr lang="es-AR" dirty="0" err="1"/>
              <a:t>StripMap</a:t>
            </a:r>
            <a:r>
              <a:rPr lang="es-AR" dirty="0"/>
              <a:t> </a:t>
            </a:r>
            <a:r>
              <a:rPr lang="es-AR" dirty="0" smtClean="0"/>
              <a:t>QP (Argentina)</a:t>
            </a:r>
            <a:r>
              <a:rPr lang="es-AR" sz="1200" dirty="0" smtClean="0"/>
              <a:t>(1/2)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696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554</Words>
  <Application>Microsoft Office PowerPoint</Application>
  <PresentationFormat>Panorámica</PresentationFormat>
  <Paragraphs>110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Times New Roman</vt:lpstr>
      <vt:lpstr>Montserrat</vt:lpstr>
      <vt:lpstr>Arial</vt:lpstr>
      <vt:lpstr>Wingdings</vt:lpstr>
      <vt:lpstr>ceos</vt:lpstr>
      <vt:lpstr>LSI-VC-14 2023 CONAE´s Plans for Quad-pol SAOCOM SAR Observations </vt:lpstr>
      <vt:lpstr>SAOCOM Acquisition Strategy</vt:lpstr>
      <vt:lpstr>IMAS-Cycle 16 (Aug 29 – Sep 13/2022)</vt:lpstr>
      <vt:lpstr>TOPSAR Narrow QP (Asia/Australia) </vt:lpstr>
      <vt:lpstr>TOPSAR Narrow QP (America)2 </vt:lpstr>
      <vt:lpstr>StripMap QP (Canada)</vt:lpstr>
      <vt:lpstr>TOPSAR Narrow QP (America)</vt:lpstr>
      <vt:lpstr>TOPSAR Narrow QP (Argentina)</vt:lpstr>
      <vt:lpstr>StripMap QP (Argentina)(1/2)</vt:lpstr>
      <vt:lpstr>StripMap QP (Argentina)(2/2)</vt:lpstr>
      <vt:lpstr>ST, TPN, TPW-QP (CalVal)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LSI-VC-14 2023 CONAE´s Plans for Quad-pol SAR Observations</dc:title>
  <dc:creator>user</dc:creator>
  <cp:lastModifiedBy>lfrulla</cp:lastModifiedBy>
  <cp:revision>31</cp:revision>
  <dcterms:modified xsi:type="dcterms:W3CDTF">2023-10-09T19:17:19Z</dcterms:modified>
</cp:coreProperties>
</file>