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1"/>
  </p:notesMasterIdLst>
  <p:handoutMasterIdLst>
    <p:handoutMasterId r:id="rId12"/>
  </p:handoutMasterIdLst>
  <p:sldIdLst>
    <p:sldId id="257" r:id="rId9"/>
    <p:sldId id="425" r:id="rId1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528FC-6F10-3E40-B7AC-7FE9FD41C254}" v="71" dt="2023-10-12T12:51:58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392" y="1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Rommen" userId="d0948eab-024c-4b43-a6d6-95e0a44e5425" providerId="ADAL" clId="{89E528FC-6F10-3E40-B7AC-7FE9FD41C254}"/>
    <pc:docChg chg="delSld modSld">
      <pc:chgData name="Bjorn Rommen" userId="d0948eab-024c-4b43-a6d6-95e0a44e5425" providerId="ADAL" clId="{89E528FC-6F10-3E40-B7AC-7FE9FD41C254}" dt="2023-10-12T12:52:09.477" v="86" actId="2696"/>
      <pc:docMkLst>
        <pc:docMk/>
      </pc:docMkLst>
      <pc:sldChg chg="delSp modSp del mod delAnim modAnim">
        <pc:chgData name="Bjorn Rommen" userId="d0948eab-024c-4b43-a6d6-95e0a44e5425" providerId="ADAL" clId="{89E528FC-6F10-3E40-B7AC-7FE9FD41C254}" dt="2023-10-12T12:52:09.477" v="86" actId="2696"/>
        <pc:sldMkLst>
          <pc:docMk/>
          <pc:sldMk cId="0" sldId="256"/>
        </pc:sldMkLst>
        <pc:spChg chg="del mod">
          <ac:chgData name="Bjorn Rommen" userId="d0948eab-024c-4b43-a6d6-95e0a44e5425" providerId="ADAL" clId="{89E528FC-6F10-3E40-B7AC-7FE9FD41C254}" dt="2023-10-12T12:52:07.618" v="85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Bjorn Rommen" userId="d0948eab-024c-4b43-a6d6-95e0a44e5425" providerId="ADAL" clId="{89E528FC-6F10-3E40-B7AC-7FE9FD41C254}" dt="2023-10-12T12:50:52.066" v="12" actId="20577"/>
        <pc:sldMkLst>
          <pc:docMk/>
          <pc:sldMk cId="262181023" sldId="257"/>
        </pc:sldMkLst>
        <pc:spChg chg="mod">
          <ac:chgData name="Bjorn Rommen" userId="d0948eab-024c-4b43-a6d6-95e0a44e5425" providerId="ADAL" clId="{89E528FC-6F10-3E40-B7AC-7FE9FD41C254}" dt="2023-10-12T12:50:52.066" v="12" actId="20577"/>
          <ac:spMkLst>
            <pc:docMk/>
            <pc:sldMk cId="262181023" sldId="257"/>
            <ac:spMk id="35" creationId="{CB3A2685-AC02-765E-0BCB-64B2398EF75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10/12/23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ESA’s Earth Explorer 7 Biomass</a:t>
            </a:r>
          </a:p>
        </p:txBody>
      </p:sp>
      <p:sp>
        <p:nvSpPr>
          <p:cNvPr id="3" name="Arrow: Right 4">
            <a:extLst>
              <a:ext uri="{FF2B5EF4-FFF2-40B4-BE49-F238E27FC236}">
                <a16:creationId xmlns:a16="http://schemas.microsoft.com/office/drawing/2014/main" id="{0E7B4281-E411-2F9A-9C61-3C5E0CAB45CF}"/>
              </a:ext>
            </a:extLst>
          </p:cNvPr>
          <p:cNvSpPr/>
          <p:nvPr/>
        </p:nvSpPr>
        <p:spPr>
          <a:xfrm>
            <a:off x="1155242" y="4598218"/>
            <a:ext cx="8899522" cy="75187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Nominal mission duration: 5.5 years </a:t>
            </a:r>
          </a:p>
        </p:txBody>
      </p:sp>
      <p:pic>
        <p:nvPicPr>
          <p:cNvPr id="4" name="Picture 2" descr="Vega - Arianespace">
            <a:extLst>
              <a:ext uri="{FF2B5EF4-FFF2-40B4-BE49-F238E27FC236}">
                <a16:creationId xmlns:a16="http://schemas.microsoft.com/office/drawing/2014/main" id="{7A983E09-4708-351C-3B0F-A2AA1590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8" y="3817878"/>
            <a:ext cx="213079" cy="192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F150B-D910-19CA-60B0-1D16B8862094}"/>
              </a:ext>
            </a:extLst>
          </p:cNvPr>
          <p:cNvSpPr txBox="1"/>
          <p:nvPr/>
        </p:nvSpPr>
        <p:spPr>
          <a:xfrm rot="18570551">
            <a:off x="384436" y="5839548"/>
            <a:ext cx="941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Launch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80D628-92D3-012C-4B8B-8B8B3FAC2DD3}"/>
              </a:ext>
            </a:extLst>
          </p:cNvPr>
          <p:cNvCxnSpPr>
            <a:cxnSpLocks/>
          </p:cNvCxnSpPr>
          <p:nvPr/>
        </p:nvCxnSpPr>
        <p:spPr>
          <a:xfrm>
            <a:off x="1159891" y="5643325"/>
            <a:ext cx="6689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13C0E4-669F-E11E-9E7E-470D79096D8F}"/>
              </a:ext>
            </a:extLst>
          </p:cNvPr>
          <p:cNvSpPr txBox="1"/>
          <p:nvPr/>
        </p:nvSpPr>
        <p:spPr>
          <a:xfrm>
            <a:off x="846342" y="5952339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Commissioning</a:t>
            </a:r>
          </a:p>
          <a:p>
            <a:pPr algn="ctr"/>
            <a:r>
              <a:rPr lang="en-GB" sz="1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&lt;6 months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0BD5DC-667E-8596-DEA6-D6118A5EC151}"/>
              </a:ext>
            </a:extLst>
          </p:cNvPr>
          <p:cNvCxnSpPr>
            <a:cxnSpLocks/>
          </p:cNvCxnSpPr>
          <p:nvPr/>
        </p:nvCxnSpPr>
        <p:spPr>
          <a:xfrm>
            <a:off x="1835320" y="5643325"/>
            <a:ext cx="2270658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249257-D8C6-D69E-3E7E-DC7790A99FD5}"/>
              </a:ext>
            </a:extLst>
          </p:cNvPr>
          <p:cNvSpPr txBox="1"/>
          <p:nvPr/>
        </p:nvSpPr>
        <p:spPr>
          <a:xfrm>
            <a:off x="2226695" y="5685540"/>
            <a:ext cx="14879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TOM </a:t>
            </a:r>
          </a:p>
          <a:p>
            <a:pPr algn="ctr"/>
            <a:r>
              <a:rPr lang="en-GB" sz="140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40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&lt;17 months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4E194-CD7B-231B-0836-158B5960BFCA}"/>
              </a:ext>
            </a:extLst>
          </p:cNvPr>
          <p:cNvCxnSpPr>
            <a:cxnSpLocks/>
          </p:cNvCxnSpPr>
          <p:nvPr/>
        </p:nvCxnSpPr>
        <p:spPr>
          <a:xfrm>
            <a:off x="4111027" y="5644913"/>
            <a:ext cx="121510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D5A4E2-FA6C-8DC7-EDAC-399171FB9E6D}"/>
              </a:ext>
            </a:extLst>
          </p:cNvPr>
          <p:cNvSpPr txBox="1"/>
          <p:nvPr/>
        </p:nvSpPr>
        <p:spPr>
          <a:xfrm>
            <a:off x="3943860" y="5657000"/>
            <a:ext cx="154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 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&lt;9 months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B106A-5806-7443-7C2E-BFA1B004AC23}"/>
              </a:ext>
            </a:extLst>
          </p:cNvPr>
          <p:cNvCxnSpPr>
            <a:cxnSpLocks/>
          </p:cNvCxnSpPr>
          <p:nvPr/>
        </p:nvCxnSpPr>
        <p:spPr>
          <a:xfrm>
            <a:off x="5328963" y="5644913"/>
            <a:ext cx="121510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B37FC9-7413-403E-DDF3-07225772BA8B}"/>
              </a:ext>
            </a:extLst>
          </p:cNvPr>
          <p:cNvSpPr txBox="1"/>
          <p:nvPr/>
        </p:nvSpPr>
        <p:spPr>
          <a:xfrm>
            <a:off x="5161796" y="5657000"/>
            <a:ext cx="154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 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&lt;9 months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93FFF8-0602-2C7A-E6C3-2E3C8A1A8F9B}"/>
              </a:ext>
            </a:extLst>
          </p:cNvPr>
          <p:cNvCxnSpPr>
            <a:cxnSpLocks/>
          </p:cNvCxnSpPr>
          <p:nvPr/>
        </p:nvCxnSpPr>
        <p:spPr>
          <a:xfrm>
            <a:off x="6549281" y="5647295"/>
            <a:ext cx="121510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7E3CB4-D6AB-B068-744C-41F9275BFE64}"/>
              </a:ext>
            </a:extLst>
          </p:cNvPr>
          <p:cNvSpPr txBox="1"/>
          <p:nvPr/>
        </p:nvSpPr>
        <p:spPr>
          <a:xfrm>
            <a:off x="6382114" y="5654619"/>
            <a:ext cx="154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 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&lt;9 months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567082-5487-34EE-23CA-0BD3694B0674}"/>
              </a:ext>
            </a:extLst>
          </p:cNvPr>
          <p:cNvCxnSpPr>
            <a:cxnSpLocks/>
          </p:cNvCxnSpPr>
          <p:nvPr/>
        </p:nvCxnSpPr>
        <p:spPr>
          <a:xfrm>
            <a:off x="7765606" y="5644914"/>
            <a:ext cx="121510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9056CB-190B-2DA8-7546-A4A3CB0C3994}"/>
              </a:ext>
            </a:extLst>
          </p:cNvPr>
          <p:cNvSpPr txBox="1"/>
          <p:nvPr/>
        </p:nvSpPr>
        <p:spPr>
          <a:xfrm>
            <a:off x="7598439" y="5657001"/>
            <a:ext cx="154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 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&lt;9 months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44DD3C-A181-DA74-91A8-1CA3E188A843}"/>
              </a:ext>
            </a:extLst>
          </p:cNvPr>
          <p:cNvCxnSpPr>
            <a:cxnSpLocks/>
          </p:cNvCxnSpPr>
          <p:nvPr/>
        </p:nvCxnSpPr>
        <p:spPr>
          <a:xfrm>
            <a:off x="8990686" y="5644912"/>
            <a:ext cx="121510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D40225-B5C7-0CA1-CA27-694B1DBCC57B}"/>
              </a:ext>
            </a:extLst>
          </p:cNvPr>
          <p:cNvSpPr txBox="1"/>
          <p:nvPr/>
        </p:nvSpPr>
        <p:spPr>
          <a:xfrm>
            <a:off x="8823519" y="5656999"/>
            <a:ext cx="154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 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&lt;9 months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CBC82B-0712-C470-43A7-09CAB4854AA7}"/>
              </a:ext>
            </a:extLst>
          </p:cNvPr>
          <p:cNvCxnSpPr>
            <a:cxnSpLocks/>
          </p:cNvCxnSpPr>
          <p:nvPr/>
        </p:nvCxnSpPr>
        <p:spPr>
          <a:xfrm>
            <a:off x="10221931" y="5644912"/>
            <a:ext cx="1215108" cy="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B40858-D826-0231-5770-7020263A0F85}"/>
              </a:ext>
            </a:extLst>
          </p:cNvPr>
          <p:cNvSpPr txBox="1"/>
          <p:nvPr/>
        </p:nvSpPr>
        <p:spPr>
          <a:xfrm>
            <a:off x="10054764" y="5656999"/>
            <a:ext cx="154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 </a:t>
            </a:r>
          </a:p>
          <a:p>
            <a:pPr algn="ctr"/>
            <a:r>
              <a:rPr lang="en-GB" sz="120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coverage</a:t>
            </a:r>
          </a:p>
          <a:p>
            <a:pPr algn="ctr"/>
            <a:r>
              <a:rPr lang="en-GB" sz="120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&lt;9 months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3FFAEC-458E-7DAE-26E6-53B926393E5B}"/>
              </a:ext>
            </a:extLst>
          </p:cNvPr>
          <p:cNvCxnSpPr>
            <a:cxnSpLocks/>
          </p:cNvCxnSpPr>
          <p:nvPr/>
        </p:nvCxnSpPr>
        <p:spPr>
          <a:xfrm>
            <a:off x="11453176" y="5645410"/>
            <a:ext cx="595137" cy="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D821746-A76B-3DA9-895A-F09ED8C07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421" y="42583"/>
            <a:ext cx="881149" cy="884156"/>
          </a:xfrm>
          <a:prstGeom prst="rect">
            <a:avLst/>
          </a:prstGeom>
        </p:spPr>
      </p:pic>
      <p:pic>
        <p:nvPicPr>
          <p:cNvPr id="34" name="Content Placeholder 33" descr="A picture containing earth, space&#10;&#10;Description automatically generated">
            <a:extLst>
              <a:ext uri="{FF2B5EF4-FFF2-40B4-BE49-F238E27FC236}">
                <a16:creationId xmlns:a16="http://schemas.microsoft.com/office/drawing/2014/main" id="{7E8CD2EA-B374-8DAC-C537-068D4933A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44" y="1067915"/>
            <a:ext cx="4012137" cy="30091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B3A2685-AC02-765E-0BCB-64B2398EF75F}"/>
              </a:ext>
            </a:extLst>
          </p:cNvPr>
          <p:cNvSpPr txBox="1"/>
          <p:nvPr/>
        </p:nvSpPr>
        <p:spPr>
          <a:xfrm>
            <a:off x="52357" y="967348"/>
            <a:ext cx="8325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Primary objectives: determination of forest biomass, forest height, </a:t>
            </a:r>
            <a:br>
              <a:rPr lang="en-GB" dirty="0"/>
            </a:br>
            <a:r>
              <a:rPr lang="en-GB" dirty="0"/>
              <a:t>vegetation disturbances and re-growth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Secondary objectives: imaging of sub-surface geology in deserts,</a:t>
            </a:r>
            <a:br>
              <a:rPr lang="en-GB" dirty="0"/>
            </a:br>
            <a:r>
              <a:rPr lang="en-GB" dirty="0"/>
              <a:t>mapping the topography under dense vegetation,</a:t>
            </a:r>
            <a:br>
              <a:rPr lang="en-GB" dirty="0"/>
            </a:br>
            <a:r>
              <a:rPr lang="en-GB" dirty="0"/>
              <a:t>measurements of glacier and ice sheet velocities</a:t>
            </a:r>
          </a:p>
          <a:p>
            <a:pPr marL="285750" indent="-285750">
              <a:buFont typeface="Wingdings" pitchFamily="2" charset="2"/>
              <a:buChar char="Ø"/>
            </a:pPr>
            <a:endParaRPr lang="en-NL" dirty="0"/>
          </a:p>
          <a:p>
            <a:pPr marL="285750" indent="-285750">
              <a:buFont typeface="Wingdings" pitchFamily="2" charset="2"/>
              <a:buChar char="Ø"/>
            </a:pPr>
            <a:r>
              <a:rPr lang="en-NL" dirty="0"/>
              <a:t>Fully polarimetric SAR mission with high orbital active duty cycle</a:t>
            </a:r>
          </a:p>
          <a:p>
            <a:pPr marL="285750" indent="-285750">
              <a:buFont typeface="Wingdings" pitchFamily="2" charset="2"/>
              <a:buChar char="Ø"/>
            </a:pPr>
            <a:endParaRPr lang="en-NL" dirty="0"/>
          </a:p>
          <a:p>
            <a:pPr marL="285750" indent="-285750">
              <a:buFont typeface="Wingdings" pitchFamily="2" charset="2"/>
              <a:buChar char="Ø"/>
            </a:pPr>
            <a:r>
              <a:rPr lang="en-NL" dirty="0"/>
              <a:t>Launch readiness Q4-2024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4F5594-9D56-04F8-83A0-AC9A32F4CE66}"/>
              </a:ext>
            </a:extLst>
          </p:cNvPr>
          <p:cNvSpPr txBox="1"/>
          <p:nvPr/>
        </p:nvSpPr>
        <p:spPr>
          <a:xfrm>
            <a:off x="8633515" y="4088606"/>
            <a:ext cx="326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First P-band SAR in space!</a:t>
            </a:r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01B38-B6B6-9A9E-B342-0C49A37BA876}"/>
              </a:ext>
            </a:extLst>
          </p:cNvPr>
          <p:cNvSpPr txBox="1">
            <a:spLocks/>
          </p:cNvSpPr>
          <p:nvPr/>
        </p:nvSpPr>
        <p:spPr bwMode="auto">
          <a:xfrm>
            <a:off x="168564" y="149064"/>
            <a:ext cx="10507404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000" b="1">
                <a:solidFill>
                  <a:srgbClr val="003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5pPr>
            <a:lvl6pPr marL="44101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6pPr>
            <a:lvl7pPr marL="88203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7pPr>
            <a:lvl8pPr marL="1323045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8pPr>
            <a:lvl9pPr marL="1764060" algn="l" rtl="0" fontAlgn="base">
              <a:spcBef>
                <a:spcPct val="0"/>
              </a:spcBef>
              <a:spcAft>
                <a:spcPct val="0"/>
              </a:spcAft>
              <a:defRPr sz="2122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Copernicus Timeline – Current and Future SAR Missions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377041F-C8FD-CB55-DA44-84A8EF3D0C8B}"/>
              </a:ext>
            </a:extLst>
          </p:cNvPr>
          <p:cNvSpPr/>
          <p:nvPr/>
        </p:nvSpPr>
        <p:spPr>
          <a:xfrm>
            <a:off x="8086778" y="1092578"/>
            <a:ext cx="3811648" cy="4713391"/>
          </a:xfrm>
          <a:prstGeom prst="homePlate">
            <a:avLst>
              <a:gd name="adj" fmla="val 0"/>
            </a:avLst>
          </a:prstGeom>
          <a:solidFill>
            <a:srgbClr val="4D4DD2">
              <a:alpha val="44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FEFFFF"/>
                </a:solidFill>
                <a:latin typeface="Arial"/>
                <a:sym typeface="Arial"/>
              </a:rPr>
              <a:t>Enhanced Continuity ensured by S1-NG</a:t>
            </a:r>
            <a:endParaRPr lang="en-GB" sz="1600" kern="0" dirty="0">
              <a:solidFill>
                <a:srgbClr val="FEFFFF"/>
              </a:solidFill>
              <a:latin typeface="Arial"/>
              <a:sym typeface="Arial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CE7599E-C67E-9EDB-8D63-3ED9DF65428F}"/>
              </a:ext>
            </a:extLst>
          </p:cNvPr>
          <p:cNvSpPr/>
          <p:nvPr/>
        </p:nvSpPr>
        <p:spPr>
          <a:xfrm>
            <a:off x="6938552" y="2264230"/>
            <a:ext cx="4959875" cy="3541739"/>
          </a:xfrm>
          <a:prstGeom prst="homePlate">
            <a:avLst>
              <a:gd name="adj" fmla="val 0"/>
            </a:avLst>
          </a:prstGeom>
          <a:solidFill>
            <a:srgbClr val="0097E7">
              <a:alpha val="44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FEFFFF"/>
                </a:solidFill>
                <a:latin typeface="Arial"/>
                <a:sym typeface="Arial"/>
              </a:rPr>
              <a:t>Gap Filling and Enhanced Continuity with ROSE-L</a:t>
            </a:r>
            <a:endParaRPr lang="en-GB" sz="1600" kern="0" dirty="0">
              <a:solidFill>
                <a:srgbClr val="FEFFFF"/>
              </a:solidFill>
              <a:latin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1300D0-2E04-9E50-944A-44B7919C42BD}"/>
              </a:ext>
            </a:extLst>
          </p:cNvPr>
          <p:cNvCxnSpPr/>
          <p:nvPr/>
        </p:nvCxnSpPr>
        <p:spPr>
          <a:xfrm flipV="1">
            <a:off x="5584088" y="1085299"/>
            <a:ext cx="0" cy="486282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998B08-E6C9-DD99-CDF2-F85C1109A18D}"/>
              </a:ext>
            </a:extLst>
          </p:cNvPr>
          <p:cNvCxnSpPr/>
          <p:nvPr/>
        </p:nvCxnSpPr>
        <p:spPr>
          <a:xfrm flipV="1">
            <a:off x="371409" y="5820511"/>
            <a:ext cx="115200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20EE23-1DCF-8F85-9ABD-C9DBE78DF2DD}"/>
              </a:ext>
            </a:extLst>
          </p:cNvPr>
          <p:cNvGrpSpPr/>
          <p:nvPr/>
        </p:nvGrpSpPr>
        <p:grpSpPr>
          <a:xfrm>
            <a:off x="456404" y="1084388"/>
            <a:ext cx="7706968" cy="4921206"/>
            <a:chOff x="322206" y="1042524"/>
            <a:chExt cx="9425353" cy="451759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9BFD1B-C29F-3038-90B8-5D73C368B325}"/>
                </a:ext>
              </a:extLst>
            </p:cNvPr>
            <p:cNvCxnSpPr/>
            <p:nvPr/>
          </p:nvCxnSpPr>
          <p:spPr>
            <a:xfrm flipV="1">
              <a:off x="322206" y="1096114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77BE111-E3C7-A248-8CF9-35E9EBB5F372}"/>
                </a:ext>
              </a:extLst>
            </p:cNvPr>
            <p:cNvCxnSpPr/>
            <p:nvPr/>
          </p:nvCxnSpPr>
          <p:spPr>
            <a:xfrm flipV="1">
              <a:off x="1159103" y="1096114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3CC52E-1FC7-AEA6-7EDC-BE48696BF4C0}"/>
                </a:ext>
              </a:extLst>
            </p:cNvPr>
            <p:cNvCxnSpPr/>
            <p:nvPr/>
          </p:nvCxnSpPr>
          <p:spPr>
            <a:xfrm flipV="1">
              <a:off x="1996000" y="1096114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708E42-DDB1-BB7C-2D53-5CEB185F8581}"/>
                </a:ext>
              </a:extLst>
            </p:cNvPr>
            <p:cNvCxnSpPr/>
            <p:nvPr/>
          </p:nvCxnSpPr>
          <p:spPr>
            <a:xfrm flipV="1">
              <a:off x="2832897" y="1096114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BEF7A6-053E-981B-4DF4-0C97B2CC358D}"/>
                </a:ext>
              </a:extLst>
            </p:cNvPr>
            <p:cNvCxnSpPr/>
            <p:nvPr/>
          </p:nvCxnSpPr>
          <p:spPr>
            <a:xfrm flipV="1">
              <a:off x="3669794" y="1043360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C5507D-2FC6-E24B-9E46-86F4F2C69758}"/>
                </a:ext>
              </a:extLst>
            </p:cNvPr>
            <p:cNvCxnSpPr/>
            <p:nvPr/>
          </p:nvCxnSpPr>
          <p:spPr>
            <a:xfrm flipV="1">
              <a:off x="5500547" y="1042524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25D4DE-3AC2-5B10-2983-C1FAA9CFCAF9}"/>
                </a:ext>
              </a:extLst>
            </p:cNvPr>
            <p:cNvCxnSpPr/>
            <p:nvPr/>
          </p:nvCxnSpPr>
          <p:spPr>
            <a:xfrm flipV="1">
              <a:off x="8067289" y="1043360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C76A00B-E94A-7F04-6288-E31A00956D40}"/>
                </a:ext>
              </a:extLst>
            </p:cNvPr>
            <p:cNvCxnSpPr/>
            <p:nvPr/>
          </p:nvCxnSpPr>
          <p:spPr>
            <a:xfrm flipV="1">
              <a:off x="9747559" y="1043360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7E0D60-2AA7-2681-ECAB-20482FF19DB8}"/>
                </a:ext>
              </a:extLst>
            </p:cNvPr>
            <p:cNvCxnSpPr/>
            <p:nvPr/>
          </p:nvCxnSpPr>
          <p:spPr>
            <a:xfrm flipV="1">
              <a:off x="6401991" y="1042524"/>
              <a:ext cx="0" cy="4464000"/>
            </a:xfrm>
            <a:prstGeom prst="line">
              <a:avLst/>
            </a:prstGeom>
            <a:noFill/>
            <a:ln w="9525" cap="flat" cmpd="sng" algn="ctr">
              <a:solidFill>
                <a:srgbClr val="FEFFFF"/>
              </a:solidFill>
              <a:prstDash val="dash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AA657C-DE73-E9E5-C0E3-39F1CCEE6BC9}"/>
              </a:ext>
            </a:extLst>
          </p:cNvPr>
          <p:cNvSpPr txBox="1"/>
          <p:nvPr/>
        </p:nvSpPr>
        <p:spPr>
          <a:xfrm>
            <a:off x="49149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2014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390A4-9974-9D02-3F34-A80165151342}"/>
              </a:ext>
            </a:extLst>
          </p:cNvPr>
          <p:cNvSpPr txBox="1"/>
          <p:nvPr/>
        </p:nvSpPr>
        <p:spPr>
          <a:xfrm>
            <a:off x="719209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2015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1A595-C219-BE32-5CCD-DBD79DBC6C2D}"/>
              </a:ext>
            </a:extLst>
          </p:cNvPr>
          <p:cNvSpPr txBox="1"/>
          <p:nvPr/>
        </p:nvSpPr>
        <p:spPr>
          <a:xfrm>
            <a:off x="1403526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2016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EF801-06A1-46AE-38E1-39C71334BB46}"/>
              </a:ext>
            </a:extLst>
          </p:cNvPr>
          <p:cNvSpPr txBox="1"/>
          <p:nvPr/>
        </p:nvSpPr>
        <p:spPr>
          <a:xfrm>
            <a:off x="2106776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2017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A1EB3-43F9-1517-194B-8946FFE6A5D2}"/>
              </a:ext>
            </a:extLst>
          </p:cNvPr>
          <p:cNvSpPr txBox="1"/>
          <p:nvPr/>
        </p:nvSpPr>
        <p:spPr>
          <a:xfrm>
            <a:off x="2781070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2018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37E009-108F-8E49-B8C7-CA44C49DEDB9}"/>
              </a:ext>
            </a:extLst>
          </p:cNvPr>
          <p:cNvSpPr txBox="1"/>
          <p:nvPr/>
        </p:nvSpPr>
        <p:spPr>
          <a:xfrm>
            <a:off x="4289147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2022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C3667B-374C-90DC-88C1-3E5B771E4C9C}"/>
              </a:ext>
            </a:extLst>
          </p:cNvPr>
          <p:cNvSpPr txBox="1"/>
          <p:nvPr/>
        </p:nvSpPr>
        <p:spPr>
          <a:xfrm>
            <a:off x="5140287" y="596870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2023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2A323-69AD-B32F-F028-A400D220CC59}"/>
              </a:ext>
            </a:extLst>
          </p:cNvPr>
          <p:cNvSpPr txBox="1"/>
          <p:nvPr/>
        </p:nvSpPr>
        <p:spPr>
          <a:xfrm>
            <a:off x="6493619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2028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6AF38A-F19E-8C62-F60E-77048AB33205}"/>
              </a:ext>
            </a:extLst>
          </p:cNvPr>
          <p:cNvSpPr txBox="1"/>
          <p:nvPr/>
        </p:nvSpPr>
        <p:spPr>
          <a:xfrm>
            <a:off x="7879733" y="59626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latin typeface="Arial"/>
                <a:cs typeface="Arial"/>
                <a:sym typeface="Arial"/>
              </a:rPr>
              <a:t>2032</a:t>
            </a:r>
            <a:endParaRPr lang="en-GB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91343163-95D0-A7B6-A14E-F983CAC73FA7}"/>
              </a:ext>
            </a:extLst>
          </p:cNvPr>
          <p:cNvSpPr/>
          <p:nvPr/>
        </p:nvSpPr>
        <p:spPr>
          <a:xfrm>
            <a:off x="2423179" y="3372586"/>
            <a:ext cx="6494821" cy="2323201"/>
          </a:xfrm>
          <a:prstGeom prst="homePlate">
            <a:avLst>
              <a:gd name="adj" fmla="val 24582"/>
            </a:avLst>
          </a:prstGeom>
          <a:gradFill rotWithShape="1">
            <a:gsLst>
              <a:gs pos="0">
                <a:srgbClr val="8096A6">
                  <a:shade val="51000"/>
                  <a:satMod val="130000"/>
                  <a:alpha val="70000"/>
                </a:srgbClr>
              </a:gs>
              <a:gs pos="80000">
                <a:srgbClr val="8096A6">
                  <a:shade val="93000"/>
                  <a:satMod val="130000"/>
                  <a:alpha val="70000"/>
                </a:srgbClr>
              </a:gs>
              <a:gs pos="100000">
                <a:srgbClr val="8096A6">
                  <a:shade val="94000"/>
                  <a:satMod val="135000"/>
                  <a:alpha val="70000"/>
                </a:srgbClr>
              </a:gs>
            </a:gsLst>
            <a:lin ang="16200000" scaled="0"/>
          </a:gradFill>
          <a:ln w="9525" cap="flat" cmpd="sng" algn="ctr">
            <a:solidFill>
              <a:srgbClr val="8096A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FEFFFF"/>
                </a:solidFill>
                <a:latin typeface="Arial"/>
                <a:sym typeface="Arial"/>
              </a:rPr>
              <a:t>   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FEFFFF"/>
                </a:solidFill>
                <a:latin typeface="Arial"/>
                <a:sym typeface="Arial"/>
              </a:rPr>
              <a:t>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FEFFFF"/>
                </a:solidFill>
                <a:latin typeface="Arial"/>
                <a:sym typeface="Arial"/>
              </a:rPr>
              <a:t>               	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FEFFFF"/>
                </a:solidFill>
                <a:latin typeface="Arial"/>
                <a:sym typeface="Arial"/>
              </a:rPr>
              <a:t>			             Sentinel-1 Mission 		      	               Routine Operations</a:t>
            </a:r>
            <a:endParaRPr lang="en-GB" sz="2000" kern="0" dirty="0">
              <a:solidFill>
                <a:srgbClr val="FEFFFF"/>
              </a:solidFill>
              <a:latin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98AD02-6F22-EEFC-B7D0-BD21F520815C}"/>
              </a:ext>
            </a:extLst>
          </p:cNvPr>
          <p:cNvGrpSpPr/>
          <p:nvPr/>
        </p:nvGrpSpPr>
        <p:grpSpPr>
          <a:xfrm>
            <a:off x="2055706" y="4576975"/>
            <a:ext cx="4131929" cy="452586"/>
            <a:chOff x="2459803" y="4147106"/>
            <a:chExt cx="5053205" cy="576000"/>
          </a:xfrm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B6DDACA9-350F-741E-8EFD-86DEF9EA2741}"/>
                </a:ext>
              </a:extLst>
            </p:cNvPr>
            <p:cNvSpPr/>
            <p:nvPr/>
          </p:nvSpPr>
          <p:spPr>
            <a:xfrm>
              <a:off x="5826369" y="4147106"/>
              <a:ext cx="1686639" cy="576000"/>
            </a:xfrm>
            <a:prstGeom prst="homePlate">
              <a:avLst/>
            </a:prstGeom>
            <a:gradFill rotWithShape="1">
              <a:gsLst>
                <a:gs pos="0">
                  <a:srgbClr val="E7E8E3">
                    <a:tint val="50000"/>
                    <a:satMod val="300000"/>
                  </a:srgbClr>
                </a:gs>
                <a:gs pos="35000">
                  <a:srgbClr val="E7E8E3">
                    <a:tint val="37000"/>
                    <a:satMod val="300000"/>
                  </a:srgbClr>
                </a:gs>
                <a:gs pos="100000">
                  <a:srgbClr val="E7E8E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E7E8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000" kern="0" dirty="0">
                  <a:solidFill>
                    <a:srgbClr val="003249"/>
                  </a:solidFill>
                  <a:latin typeface="Arial"/>
                  <a:sym typeface="Arial"/>
                </a:rPr>
                <a:t>   </a:t>
              </a:r>
              <a:endParaRPr lang="en-GB" sz="2000" kern="0" dirty="0">
                <a:solidFill>
                  <a:srgbClr val="003249"/>
                </a:solidFill>
                <a:latin typeface="Arial"/>
                <a:sym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C7BA86D-9B7F-D767-4E0C-AE8B27D9ADBA}"/>
                </a:ext>
              </a:extLst>
            </p:cNvPr>
            <p:cNvGrpSpPr/>
            <p:nvPr/>
          </p:nvGrpSpPr>
          <p:grpSpPr>
            <a:xfrm>
              <a:off x="2459803" y="4147106"/>
              <a:ext cx="3682912" cy="576000"/>
              <a:chOff x="2459802" y="4147106"/>
              <a:chExt cx="4005475" cy="576000"/>
            </a:xfrm>
          </p:grpSpPr>
          <p:sp>
            <p:nvSpPr>
              <p:cNvPr id="32" name="Pentagon 31">
                <a:extLst>
                  <a:ext uri="{FF2B5EF4-FFF2-40B4-BE49-F238E27FC236}">
                    <a16:creationId xmlns:a16="http://schemas.microsoft.com/office/drawing/2014/main" id="{D064F62B-B764-DA6C-F0F3-9C7F009E9860}"/>
                  </a:ext>
                </a:extLst>
              </p:cNvPr>
              <p:cNvSpPr/>
              <p:nvPr/>
            </p:nvSpPr>
            <p:spPr>
              <a:xfrm>
                <a:off x="2459802" y="4147106"/>
                <a:ext cx="4005475" cy="576000"/>
              </a:xfrm>
              <a:prstGeom prst="homePlate">
                <a:avLst/>
              </a:prstGeom>
              <a:gradFill rotWithShape="1">
                <a:gsLst>
                  <a:gs pos="0">
                    <a:srgbClr val="8096A6">
                      <a:tint val="50000"/>
                      <a:satMod val="300000"/>
                    </a:srgbClr>
                  </a:gs>
                  <a:gs pos="35000">
                    <a:srgbClr val="8096A6">
                      <a:tint val="37000"/>
                      <a:satMod val="300000"/>
                    </a:srgbClr>
                  </a:gs>
                  <a:gs pos="100000">
                    <a:srgbClr val="8096A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96A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2000" kern="0" dirty="0">
                    <a:solidFill>
                      <a:srgbClr val="003249"/>
                    </a:solidFill>
                    <a:latin typeface="Arial"/>
                    <a:sym typeface="Arial"/>
                  </a:rPr>
                  <a:t>Sentinel-1 B</a:t>
                </a:r>
                <a:endParaRPr lang="en-GB" sz="2000" kern="0" dirty="0">
                  <a:solidFill>
                    <a:srgbClr val="003249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1F32B1A-2EDD-2595-5B66-CBA141A1E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59802" y="4147106"/>
                <a:ext cx="349264" cy="576000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21FA16-2203-DA72-21FE-5823594DAF63}"/>
              </a:ext>
            </a:extLst>
          </p:cNvPr>
          <p:cNvGrpSpPr/>
          <p:nvPr/>
        </p:nvGrpSpPr>
        <p:grpSpPr>
          <a:xfrm>
            <a:off x="644566" y="5147717"/>
            <a:ext cx="5543068" cy="453867"/>
            <a:chOff x="734029" y="4916201"/>
            <a:chExt cx="6778979" cy="577630"/>
          </a:xfrm>
        </p:grpSpPr>
        <p:sp>
          <p:nvSpPr>
            <p:cNvPr id="35" name="Pentagon 34">
              <a:extLst>
                <a:ext uri="{FF2B5EF4-FFF2-40B4-BE49-F238E27FC236}">
                  <a16:creationId xmlns:a16="http://schemas.microsoft.com/office/drawing/2014/main" id="{C8354D19-B423-2134-8B7F-47C7EB863190}"/>
                </a:ext>
              </a:extLst>
            </p:cNvPr>
            <p:cNvSpPr/>
            <p:nvPr/>
          </p:nvSpPr>
          <p:spPr>
            <a:xfrm>
              <a:off x="734029" y="4917831"/>
              <a:ext cx="6778979" cy="576000"/>
            </a:xfrm>
            <a:prstGeom prst="homePlate">
              <a:avLst/>
            </a:prstGeom>
            <a:gradFill rotWithShape="1">
              <a:gsLst>
                <a:gs pos="0">
                  <a:srgbClr val="8096A6">
                    <a:tint val="50000"/>
                    <a:satMod val="300000"/>
                  </a:srgbClr>
                </a:gs>
                <a:gs pos="35000">
                  <a:srgbClr val="8096A6">
                    <a:tint val="37000"/>
                    <a:satMod val="300000"/>
                  </a:srgbClr>
                </a:gs>
                <a:gs pos="100000">
                  <a:srgbClr val="8096A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96A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000" kern="0" dirty="0">
                  <a:solidFill>
                    <a:srgbClr val="003249"/>
                  </a:solidFill>
                  <a:latin typeface="Arial"/>
                  <a:sym typeface="Arial"/>
                </a:rPr>
                <a:t>Sentinel-1 A</a:t>
              </a:r>
              <a:endParaRPr lang="en-GB" sz="2000" kern="0" dirty="0">
                <a:solidFill>
                  <a:srgbClr val="003249"/>
                </a:solidFill>
                <a:latin typeface="Arial"/>
                <a:sym typeface="Arial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63C91CF-489E-6B36-AAFE-D34EA43B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029" y="4916201"/>
              <a:ext cx="349264" cy="57279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B76F63-8522-A1FF-50F3-14A9E9487327}"/>
              </a:ext>
            </a:extLst>
          </p:cNvPr>
          <p:cNvGrpSpPr/>
          <p:nvPr/>
        </p:nvGrpSpPr>
        <p:grpSpPr>
          <a:xfrm>
            <a:off x="5738143" y="3997738"/>
            <a:ext cx="3058442" cy="453867"/>
            <a:chOff x="986568" y="4916201"/>
            <a:chExt cx="3740368" cy="577630"/>
          </a:xfrm>
        </p:grpSpPr>
        <p:sp>
          <p:nvSpPr>
            <p:cNvPr id="38" name="Pentagon 37">
              <a:extLst>
                <a:ext uri="{FF2B5EF4-FFF2-40B4-BE49-F238E27FC236}">
                  <a16:creationId xmlns:a16="http://schemas.microsoft.com/office/drawing/2014/main" id="{A5B115B5-13E2-B378-3FAB-5F7F0A3C6770}"/>
                </a:ext>
              </a:extLst>
            </p:cNvPr>
            <p:cNvSpPr/>
            <p:nvPr/>
          </p:nvSpPr>
          <p:spPr>
            <a:xfrm>
              <a:off x="986568" y="4917831"/>
              <a:ext cx="3740368" cy="576000"/>
            </a:xfrm>
            <a:prstGeom prst="homePlate">
              <a:avLst/>
            </a:prstGeom>
            <a:gradFill rotWithShape="1">
              <a:gsLst>
                <a:gs pos="0">
                  <a:srgbClr val="8096A6">
                    <a:tint val="50000"/>
                    <a:satMod val="300000"/>
                  </a:srgbClr>
                </a:gs>
                <a:gs pos="35000">
                  <a:srgbClr val="8096A6">
                    <a:tint val="37000"/>
                    <a:satMod val="300000"/>
                  </a:srgbClr>
                </a:gs>
                <a:gs pos="100000">
                  <a:srgbClr val="8096A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96A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000" kern="0" dirty="0">
                  <a:solidFill>
                    <a:srgbClr val="003249"/>
                  </a:solidFill>
                  <a:latin typeface="Arial"/>
                  <a:sym typeface="Arial"/>
                </a:rPr>
                <a:t>Sentinel-1 C</a:t>
              </a:r>
              <a:endParaRPr lang="en-GB" sz="2000" kern="0" dirty="0">
                <a:solidFill>
                  <a:srgbClr val="003249"/>
                </a:solidFill>
                <a:latin typeface="Arial"/>
                <a:sym typeface="Arial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489AB50-E7AB-284C-8CEC-E8FA9493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568" y="4916201"/>
              <a:ext cx="349264" cy="57279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D5A3B1-13DF-B260-56A2-8601D31754D8}"/>
              </a:ext>
            </a:extLst>
          </p:cNvPr>
          <p:cNvGrpSpPr/>
          <p:nvPr/>
        </p:nvGrpSpPr>
        <p:grpSpPr>
          <a:xfrm>
            <a:off x="6104353" y="3447151"/>
            <a:ext cx="2485734" cy="453867"/>
            <a:chOff x="734029" y="4916201"/>
            <a:chExt cx="3174781" cy="577630"/>
          </a:xfrm>
        </p:grpSpPr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01D3C851-9CFF-78E2-9062-677028B6F044}"/>
                </a:ext>
              </a:extLst>
            </p:cNvPr>
            <p:cNvSpPr/>
            <p:nvPr/>
          </p:nvSpPr>
          <p:spPr>
            <a:xfrm>
              <a:off x="734030" y="4917831"/>
              <a:ext cx="3174780" cy="576000"/>
            </a:xfrm>
            <a:prstGeom prst="homePlate">
              <a:avLst/>
            </a:prstGeom>
            <a:gradFill rotWithShape="1">
              <a:gsLst>
                <a:gs pos="0">
                  <a:srgbClr val="8096A6">
                    <a:tint val="50000"/>
                    <a:satMod val="300000"/>
                  </a:srgbClr>
                </a:gs>
                <a:gs pos="35000">
                  <a:srgbClr val="8096A6">
                    <a:tint val="37000"/>
                    <a:satMod val="300000"/>
                  </a:srgbClr>
                </a:gs>
                <a:gs pos="100000">
                  <a:srgbClr val="8096A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96A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000" kern="0" dirty="0">
                  <a:solidFill>
                    <a:srgbClr val="003249"/>
                  </a:solidFill>
                  <a:latin typeface="Arial"/>
                  <a:sym typeface="Arial"/>
                </a:rPr>
                <a:t>Sentinel-1 D</a:t>
              </a:r>
              <a:endParaRPr lang="en-GB" sz="2000" kern="0" dirty="0">
                <a:solidFill>
                  <a:srgbClr val="003249"/>
                </a:solidFill>
                <a:latin typeface="Arial"/>
                <a:sym typeface="Arial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6531D8E-E53B-7EF5-6338-B69EEC97A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029" y="4916201"/>
              <a:ext cx="349264" cy="572798"/>
            </a:xfrm>
            <a:prstGeom prst="rect">
              <a:avLst/>
            </a:prstGeom>
          </p:spPr>
        </p:pic>
      </p:grpSp>
      <p:sp>
        <p:nvSpPr>
          <p:cNvPr id="43" name="Pentagon 42">
            <a:extLst>
              <a:ext uri="{FF2B5EF4-FFF2-40B4-BE49-F238E27FC236}">
                <a16:creationId xmlns:a16="http://schemas.microsoft.com/office/drawing/2014/main" id="{77636C21-C4A3-65C5-4CC0-B4C46C0D16BF}"/>
              </a:ext>
            </a:extLst>
          </p:cNvPr>
          <p:cNvSpPr/>
          <p:nvPr/>
        </p:nvSpPr>
        <p:spPr>
          <a:xfrm>
            <a:off x="6938550" y="2651303"/>
            <a:ext cx="4959876" cy="616757"/>
          </a:xfrm>
          <a:prstGeom prst="homePlate">
            <a:avLst>
              <a:gd name="adj" fmla="val 35880"/>
            </a:avLst>
          </a:prstGeom>
          <a:gradFill rotWithShape="1">
            <a:gsLst>
              <a:gs pos="0">
                <a:srgbClr val="0098DB">
                  <a:shade val="51000"/>
                  <a:satMod val="130000"/>
                </a:srgbClr>
              </a:gs>
              <a:gs pos="80000">
                <a:srgbClr val="0098DB">
                  <a:shade val="93000"/>
                  <a:satMod val="130000"/>
                </a:srgbClr>
              </a:gs>
              <a:gs pos="100000">
                <a:srgbClr val="0098D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ROSE-L</a:t>
            </a:r>
            <a:endParaRPr lang="en-GB" sz="200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3621ADF0-F513-C03C-B361-B7E7CDDE6D28}"/>
              </a:ext>
            </a:extLst>
          </p:cNvPr>
          <p:cNvSpPr/>
          <p:nvPr/>
        </p:nvSpPr>
        <p:spPr>
          <a:xfrm>
            <a:off x="8088425" y="1491345"/>
            <a:ext cx="3819978" cy="617535"/>
          </a:xfrm>
          <a:prstGeom prst="homePlate">
            <a:avLst>
              <a:gd name="adj" fmla="val 37275"/>
            </a:avLst>
          </a:prstGeom>
          <a:gradFill rotWithShape="1">
            <a:gsLst>
              <a:gs pos="0">
                <a:srgbClr val="3333CC"/>
              </a:gs>
              <a:gs pos="80000">
                <a:srgbClr val="5151D3"/>
              </a:gs>
              <a:gs pos="100000">
                <a:srgbClr val="5454D4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FEFFFF"/>
                </a:solidFill>
                <a:latin typeface="Arial"/>
                <a:sym typeface="Arial"/>
              </a:rPr>
              <a:t>Sentinel-1 NG</a:t>
            </a:r>
            <a:endParaRPr lang="en-GB" sz="2000" kern="0" dirty="0">
              <a:solidFill>
                <a:srgbClr val="FEFFFF"/>
              </a:solidFill>
              <a:latin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88EB2C-5E95-2D23-9BE0-BF5F631E6D5B}"/>
              </a:ext>
            </a:extLst>
          </p:cNvPr>
          <p:cNvSpPr/>
          <p:nvPr/>
        </p:nvSpPr>
        <p:spPr>
          <a:xfrm>
            <a:off x="3222335" y="2894183"/>
            <a:ext cx="3716216" cy="135384"/>
          </a:xfrm>
          <a:prstGeom prst="rect">
            <a:avLst/>
          </a:prstGeom>
          <a:solidFill>
            <a:srgbClr val="0097E7">
              <a:alpha val="71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CCDA61-3245-8D98-1DE9-DE8A9513B2B6}"/>
              </a:ext>
            </a:extLst>
          </p:cNvPr>
          <p:cNvSpPr/>
          <p:nvPr/>
        </p:nvSpPr>
        <p:spPr>
          <a:xfrm>
            <a:off x="4367221" y="1729619"/>
            <a:ext cx="3716216" cy="135384"/>
          </a:xfrm>
          <a:prstGeom prst="rect">
            <a:avLst/>
          </a:prstGeom>
          <a:solidFill>
            <a:srgbClr val="4D4DD2">
              <a:alpha val="7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9786A31-7576-F7CD-89C2-B324610E97A0}"/>
              </a:ext>
            </a:extLst>
          </p:cNvPr>
          <p:cNvSpPr/>
          <p:nvPr/>
        </p:nvSpPr>
        <p:spPr>
          <a:xfrm>
            <a:off x="5482241" y="2862761"/>
            <a:ext cx="204058" cy="193838"/>
          </a:xfrm>
          <a:prstGeom prst="ellipse">
            <a:avLst/>
          </a:prstGeom>
          <a:solidFill>
            <a:srgbClr val="FEFFFF">
              <a:alpha val="70000"/>
            </a:srgbClr>
          </a:solidFill>
          <a:ln w="25400" cap="flat" cmpd="sng" algn="ctr">
            <a:solidFill>
              <a:srgbClr val="0071B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GB" sz="1400" kern="0">
              <a:solidFill>
                <a:srgbClr val="FEFFFF"/>
              </a:solidFill>
              <a:latin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14AE12E-5318-7220-6F57-0DDAF0CF4EC3}"/>
              </a:ext>
            </a:extLst>
          </p:cNvPr>
          <p:cNvSpPr/>
          <p:nvPr/>
        </p:nvSpPr>
        <p:spPr>
          <a:xfrm>
            <a:off x="5486189" y="1703433"/>
            <a:ext cx="204058" cy="193838"/>
          </a:xfrm>
          <a:prstGeom prst="ellipse">
            <a:avLst/>
          </a:prstGeom>
          <a:solidFill>
            <a:srgbClr val="FEFFFF">
              <a:alpha val="70000"/>
            </a:srgbClr>
          </a:solidFill>
          <a:ln w="25400" cap="flat" cmpd="sng" algn="ctr">
            <a:solidFill>
              <a:srgbClr val="4D4D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GB" sz="1400" kern="0">
              <a:solidFill>
                <a:srgbClr val="FEFFFF"/>
              </a:solidFill>
              <a:latin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FFDB4F-2EAB-4F1F-403B-C9AA8B4CEA5F}"/>
              </a:ext>
            </a:extLst>
          </p:cNvPr>
          <p:cNvSpPr txBox="1"/>
          <p:nvPr/>
        </p:nvSpPr>
        <p:spPr>
          <a:xfrm>
            <a:off x="5588784" y="25628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FEFFFF"/>
                </a:solidFill>
                <a:latin typeface="Arial"/>
                <a:cs typeface="Arial"/>
                <a:sym typeface="Arial"/>
              </a:rPr>
              <a:t>Phase C</a:t>
            </a:r>
            <a:endParaRPr lang="en-GB" kern="0" dirty="0">
              <a:solidFill>
                <a:srgbClr val="FE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D42032-AD35-CC19-E128-FAAF7BFC2BD7}"/>
              </a:ext>
            </a:extLst>
          </p:cNvPr>
          <p:cNvSpPr txBox="1"/>
          <p:nvPr/>
        </p:nvSpPr>
        <p:spPr>
          <a:xfrm>
            <a:off x="5558646" y="140903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FEFFFF"/>
                </a:solidFill>
                <a:latin typeface="Arial"/>
                <a:cs typeface="Arial"/>
                <a:sym typeface="Arial"/>
              </a:rPr>
              <a:t>End Phase B1</a:t>
            </a:r>
            <a:endParaRPr lang="en-GB" kern="0" dirty="0">
              <a:solidFill>
                <a:srgbClr val="FE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" name="Audio 3">
            <a:hlinkClick r:id="" action="ppaction://media"/>
            <a:extLst>
              <a:ext uri="{FF2B5EF4-FFF2-40B4-BE49-F238E27FC236}">
                <a16:creationId xmlns:a16="http://schemas.microsoft.com/office/drawing/2014/main" id="{1151045B-B2D1-639A-4FC5-18CD7412B5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8295" y="6397626"/>
            <a:ext cx="244475" cy="244475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AEBC09BA-0C74-EB0C-2204-2B89ED14FFAA}"/>
              </a:ext>
            </a:extLst>
          </p:cNvPr>
          <p:cNvSpPr txBox="1">
            <a:spLocks/>
          </p:cNvSpPr>
          <p:nvPr/>
        </p:nvSpPr>
        <p:spPr bwMode="auto">
          <a:xfrm>
            <a:off x="241909" y="902675"/>
            <a:ext cx="4552805" cy="1789272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457189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7997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87675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67353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34703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2133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463961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6pPr>
            <a:lvl7pPr marL="524920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7pPr>
            <a:lvl8pPr marL="5858787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8pPr>
            <a:lvl9pPr marL="6468372" indent="-558786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2133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en-US" sz="2000" kern="0" dirty="0">
                <a:solidFill>
                  <a:schemeClr val="tx1"/>
                </a:solidFill>
              </a:rPr>
              <a:t>Copernicus Expansion missions</a:t>
            </a:r>
          </a:p>
          <a:p>
            <a:pPr marL="35520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</a:rPr>
              <a:t>Provides new information not yet available (Gaps)</a:t>
            </a:r>
          </a:p>
          <a:p>
            <a:pPr marL="35520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1"/>
                </a:solidFill>
              </a:rPr>
              <a:t>Provides enhanced information in combination with current Sentinel missions (</a:t>
            </a:r>
            <a:r>
              <a:rPr lang="en-US" sz="1600" b="1" kern="0" dirty="0">
                <a:solidFill>
                  <a:schemeClr val="tx1"/>
                </a:solidFill>
              </a:rPr>
              <a:t>Enhanced continuity</a:t>
            </a:r>
            <a:r>
              <a:rPr lang="en-US" sz="1600" kern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D064B7-CED1-BF82-F0BE-CD7950D5338D}"/>
              </a:ext>
            </a:extLst>
          </p:cNvPr>
          <p:cNvSpPr txBox="1"/>
          <p:nvPr/>
        </p:nvSpPr>
        <p:spPr>
          <a:xfrm>
            <a:off x="8646066" y="5018167"/>
            <a:ext cx="40598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500" dirty="0"/>
              <a:t>Note 1: same orbit configuration</a:t>
            </a:r>
          </a:p>
          <a:p>
            <a:r>
              <a:rPr lang="en-NL" sz="1500" dirty="0"/>
              <a:t>Note 2: quad-pol </a:t>
            </a:r>
            <a:r>
              <a:rPr lang="en-NL" sz="1500" b="1" u="sng" dirty="0"/>
              <a:t>capability</a:t>
            </a:r>
            <a:r>
              <a:rPr lang="en-NL" sz="1500" dirty="0"/>
              <a:t> for </a:t>
            </a:r>
            <a:br>
              <a:rPr lang="en-NL" sz="1500" dirty="0"/>
            </a:br>
            <a:r>
              <a:rPr lang="en-NL" sz="1500" dirty="0"/>
              <a:t>            ROSE-L and S1NG</a:t>
            </a:r>
          </a:p>
        </p:txBody>
      </p:sp>
    </p:spTree>
    <p:extLst>
      <p:ext uri="{BB962C8B-B14F-4D97-AF65-F5344CB8AC3E}">
        <p14:creationId xmlns:p14="http://schemas.microsoft.com/office/powerpoint/2010/main" val="1653078740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3/fields"/>
    <ds:schemaRef ds:uri="http://purl.org/dc/elements/1.1/"/>
    <ds:schemaRef ds:uri="http://schemas.openxmlformats.org/package/2006/metadata/core-properties"/>
    <ds:schemaRef ds:uri="http://schemas.microsoft.com/sharepoint/v4"/>
    <ds:schemaRef ds:uri="ddc99d1b-0883-4f2c-a8e6-6d8ebaa0e5d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186</TotalTime>
  <Words>227</Words>
  <Application>Microsoft Macintosh PowerPoint</Application>
  <PresentationFormat>Custom</PresentationFormat>
  <Paragraphs>64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ESA’s Earth Explorer 7 Biomass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Bjorn Rommen</dc:creator>
  <cp:keywords/>
  <dc:description/>
  <cp:lastModifiedBy>Bjorn Rommen</cp:lastModifiedBy>
  <cp:revision>9</cp:revision>
  <cp:lastPrinted>2008-08-26T16:26:23Z</cp:lastPrinted>
  <dcterms:created xsi:type="dcterms:W3CDTF">2023-10-12T09:12:41Z</dcterms:created>
  <dcterms:modified xsi:type="dcterms:W3CDTF">2023-10-12T12:52:12Z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2023-10-11T22:00:00Z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