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Arial Narrow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59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1+8qlWm8dWM/DYF49kyyMWAF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5A1EBF-49E7-4084-80B1-B9C2D37B49E8}">
  <a:tblStyle styleId="{755A1EBF-49E7-4084-80B1-B9C2D37B49E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59" orient="horz"/>
        <p:guide pos="89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rialNarrow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7" Type="http://schemas.openxmlformats.org/officeDocument/2006/relationships/font" Target="fonts/Tahoma-regular.fntdata"/><Relationship Id="rId16" Type="http://schemas.openxmlformats.org/officeDocument/2006/relationships/font" Target="fonts/ArialNarrow-boldItalic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Tahom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bd5ff51b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8bd5ff51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8bd5ff51b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8"/>
          <p:cNvSpPr/>
          <p:nvPr/>
        </p:nvSpPr>
        <p:spPr>
          <a:xfrm>
            <a:off x="1" y="6629400"/>
            <a:ext cx="12192001" cy="228600"/>
          </a:xfrm>
          <a:prstGeom prst="rect">
            <a:avLst/>
          </a:prstGeom>
          <a:solidFill>
            <a:srgbClr val="0166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8"/>
          <p:cNvSpPr/>
          <p:nvPr/>
        </p:nvSpPr>
        <p:spPr>
          <a:xfrm>
            <a:off x="1" y="6553200"/>
            <a:ext cx="12192001" cy="76200"/>
          </a:xfrm>
          <a:prstGeom prst="rect">
            <a:avLst/>
          </a:prstGeom>
          <a:solidFill>
            <a:srgbClr val="2CC1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8"/>
          <p:cNvSpPr txBox="1"/>
          <p:nvPr/>
        </p:nvSpPr>
        <p:spPr>
          <a:xfrm flipH="1">
            <a:off x="11411107" y="6673996"/>
            <a:ext cx="476092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CDR</a:t>
            </a:r>
            <a:r>
              <a:rPr lang="en-US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6-</a:t>
            </a:r>
            <a:fld id="{00000000-1234-1234-1234-123412341234}" type="slidenum">
              <a:rPr lang="en-US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 rot="5400000">
            <a:off x="3779654" y="-166052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1" y="6629400"/>
            <a:ext cx="12192001" cy="228600"/>
          </a:xfrm>
          <a:prstGeom prst="rect">
            <a:avLst/>
          </a:prstGeom>
          <a:solidFill>
            <a:srgbClr val="0066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1"/>
          <p:cNvSpPr/>
          <p:nvPr/>
        </p:nvSpPr>
        <p:spPr>
          <a:xfrm>
            <a:off x="1" y="6553200"/>
            <a:ext cx="12192001" cy="76200"/>
          </a:xfrm>
          <a:prstGeom prst="rect">
            <a:avLst/>
          </a:prstGeom>
          <a:solidFill>
            <a:srgbClr val="56B8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21"/>
          <p:cNvCxnSpPr/>
          <p:nvPr/>
        </p:nvCxnSpPr>
        <p:spPr>
          <a:xfrm>
            <a:off x="317933" y="952500"/>
            <a:ext cx="11582400" cy="0"/>
          </a:xfrm>
          <a:prstGeom prst="straightConnector1">
            <a:avLst/>
          </a:prstGeom>
          <a:noFill/>
          <a:ln cap="flat" cmpd="sng" w="381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609602" y="149734"/>
            <a:ext cx="10972801" cy="2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750"/>
              <a:buNone/>
              <a:defRPr sz="7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609601" y="1600201"/>
            <a:ext cx="10972801" cy="4525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838200" y="552370"/>
            <a:ext cx="10515600" cy="31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250"/>
              <a:buFont typeface="Tahoma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90678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2800"/>
              <a:buChar char="•"/>
              <a:defRPr>
                <a:solidFill>
                  <a:srgbClr val="244D6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400"/>
              <a:buChar char="•"/>
              <a:defRPr>
                <a:solidFill>
                  <a:srgbClr val="244D6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000"/>
              <a:buChar char="•"/>
              <a:defRPr>
                <a:solidFill>
                  <a:srgbClr val="244D6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08">
          <p15:clr>
            <a:srgbClr val="FBAE40"/>
          </p15:clr>
        </p15:guide>
        <p15:guide id="2" pos="5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838200" y="552370"/>
            <a:ext cx="10515600" cy="31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250"/>
              <a:buFont typeface="Tahoma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90678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2800"/>
              <a:buChar char="•"/>
              <a:defRPr>
                <a:solidFill>
                  <a:srgbClr val="244D6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400"/>
              <a:buChar char="•"/>
              <a:defRPr>
                <a:solidFill>
                  <a:srgbClr val="244D6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000"/>
              <a:buChar char="•"/>
              <a:defRPr>
                <a:solidFill>
                  <a:srgbClr val="244D6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08">
          <p15:clr>
            <a:srgbClr val="FBAE40"/>
          </p15:clr>
        </p15:guide>
        <p15:guide id="2" pos="5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11883728" y="6669569"/>
            <a:ext cx="6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97523" y="14216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>
  <p:cSld name="Back Cov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1"/>
          <p:cNvGrpSpPr/>
          <p:nvPr/>
        </p:nvGrpSpPr>
        <p:grpSpPr>
          <a:xfrm>
            <a:off x="1" y="2540534"/>
            <a:ext cx="12192000" cy="1672647"/>
            <a:chOff x="1" y="2540534"/>
            <a:chExt cx="9144000" cy="1672647"/>
          </a:xfrm>
        </p:grpSpPr>
        <p:sp>
          <p:nvSpPr>
            <p:cNvPr id="42" name="Google Shape;42;p11"/>
            <p:cNvSpPr txBox="1"/>
            <p:nvPr/>
          </p:nvSpPr>
          <p:spPr>
            <a:xfrm>
              <a:off x="1" y="3843849"/>
              <a:ext cx="914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A0C2F"/>
                  </a:solidFill>
                  <a:latin typeface="Calibri"/>
                  <a:ea typeface="Calibri"/>
                  <a:cs typeface="Calibri"/>
                  <a:sym typeface="Calibri"/>
                </a:rPr>
                <a:t>jpl.nasa.gov</a:t>
              </a:r>
              <a:endParaRPr/>
            </a:p>
          </p:txBody>
        </p:sp>
        <p:cxnSp>
          <p:nvCxnSpPr>
            <p:cNvPr id="43" name="Google Shape;43;p11"/>
            <p:cNvCxnSpPr/>
            <p:nvPr/>
          </p:nvCxnSpPr>
          <p:spPr>
            <a:xfrm>
              <a:off x="2564190" y="3654169"/>
              <a:ext cx="404253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Tribrand_ColorBlackText_RGB_small_040615.eps" id="44" name="Google Shape;4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15650" y="2540534"/>
              <a:ext cx="3234086" cy="938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2421653" y="224448"/>
            <a:ext cx="8833722" cy="609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jpg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Tahoma"/>
              <a:buNone/>
              <a:defRPr b="1" i="0" sz="3200" u="none" cap="none" strike="noStrike">
                <a:solidFill>
                  <a:srgbClr val="833C0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97523" y="14216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213122" y="251602"/>
            <a:ext cx="729971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558" y="163830"/>
            <a:ext cx="817035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7"/>
          <p:cNvCxnSpPr/>
          <p:nvPr/>
        </p:nvCxnSpPr>
        <p:spPr>
          <a:xfrm>
            <a:off x="310804" y="952500"/>
            <a:ext cx="11582400" cy="0"/>
          </a:xfrm>
          <a:prstGeom prst="straightConnector1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7"/>
          <p:cNvSpPr/>
          <p:nvPr/>
        </p:nvSpPr>
        <p:spPr>
          <a:xfrm>
            <a:off x="1" y="6670040"/>
            <a:ext cx="12192001" cy="228600"/>
          </a:xfrm>
          <a:prstGeom prst="rect">
            <a:avLst/>
          </a:prstGeom>
          <a:solidFill>
            <a:srgbClr val="0166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7"/>
          <p:cNvSpPr/>
          <p:nvPr/>
        </p:nvSpPr>
        <p:spPr>
          <a:xfrm>
            <a:off x="1" y="6586220"/>
            <a:ext cx="12192001" cy="76200"/>
          </a:xfrm>
          <a:prstGeom prst="rect">
            <a:avLst/>
          </a:prstGeom>
          <a:solidFill>
            <a:srgbClr val="2CC1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845" y="163830"/>
            <a:ext cx="1148278" cy="58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/>
          <p:nvPr/>
        </p:nvSpPr>
        <p:spPr>
          <a:xfrm flipH="1">
            <a:off x="11758959" y="6673996"/>
            <a:ext cx="12824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" name="Google Shape;19;p7"/>
          <p:cNvSpPr txBox="1"/>
          <p:nvPr/>
        </p:nvSpPr>
        <p:spPr>
          <a:xfrm>
            <a:off x="9427" y="6622836"/>
            <a:ext cx="2083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https://nisar.jpl.nasa.gov/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80">
          <p15:clr>
            <a:srgbClr val="F26B43"/>
          </p15:clr>
        </p15:guide>
        <p15:guide id="4" pos="192">
          <p15:clr>
            <a:srgbClr val="F26B43"/>
          </p15:clr>
        </p15:guide>
        <p15:guide id="5" pos="7488">
          <p15:clr>
            <a:srgbClr val="F26B43"/>
          </p15:clr>
        </p15:guide>
        <p15:guide id="6" orient="horz" pos="144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orient="horz" pos="4296">
          <p15:clr>
            <a:srgbClr val="F26B43"/>
          </p15:clr>
        </p15:guide>
        <p15:guide id="9" orient="horz" pos="2016">
          <p15:clr>
            <a:srgbClr val="F26B43"/>
          </p15:clr>
        </p15:guide>
        <p15:guide id="10" orient="horz" pos="600">
          <p15:clr>
            <a:srgbClr val="F26B43"/>
          </p15:clr>
        </p15:guide>
        <p15:guide id="11" orient="horz" pos="2304">
          <p15:clr>
            <a:srgbClr val="F26B43"/>
          </p15:clr>
        </p15:guide>
        <p15:guide id="12" pos="3904">
          <p15:clr>
            <a:srgbClr val="F26B43"/>
          </p15:clr>
        </p15:guide>
        <p15:guide id="13" pos="37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9" Type="http://schemas.openxmlformats.org/officeDocument/2006/relationships/image" Target="../media/image12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2396779" y="1801406"/>
            <a:ext cx="6744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ct val="100000"/>
              <a:buFont typeface="Arial"/>
              <a:buNone/>
            </a:pPr>
            <a:r>
              <a:rPr b="1" lang="en-US" sz="2700">
                <a:latin typeface="Arial"/>
                <a:ea typeface="Arial"/>
                <a:cs typeface="Arial"/>
                <a:sym typeface="Arial"/>
              </a:rPr>
              <a:t>NISAR (L-band) 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Polarimetric observations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8061287" y="42921"/>
            <a:ext cx="4036120" cy="12609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2018590" y="6669569"/>
            <a:ext cx="57708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 Narrow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4110550" y="5756100"/>
            <a:ext cx="37677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833C0B"/>
                </a:solidFill>
              </a:rPr>
              <a:t>LSI-VC-14 Item 13.2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3429000" y="2870400"/>
            <a:ext cx="49410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833C0B"/>
                </a:solidFill>
              </a:rPr>
              <a:t>Dave Borges (NASA/LaRC)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bd5ff51b1_0_0"/>
          <p:cNvSpPr txBox="1"/>
          <p:nvPr>
            <p:ph type="title"/>
          </p:nvPr>
        </p:nvSpPr>
        <p:spPr>
          <a:xfrm>
            <a:off x="1316779" y="306494"/>
            <a:ext cx="6744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700"/>
              <a:buFont typeface="Arial"/>
              <a:buNone/>
            </a:pPr>
            <a:r>
              <a:rPr b="1" lang="en-US" sz="2700">
                <a:latin typeface="Arial"/>
                <a:ea typeface="Arial"/>
                <a:cs typeface="Arial"/>
                <a:sym typeface="Arial"/>
              </a:rPr>
              <a:t>NASA-ISRO SAR (NISAR) Mission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g28bd5ff51b1_0_0"/>
          <p:cNvGraphicFramePr/>
          <p:nvPr/>
        </p:nvGraphicFramePr>
        <p:xfrm>
          <a:off x="260380" y="13985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{755A1EBF-49E7-4084-80B1-B9C2D37B49E8}</a:tableStyleId>
              </a:tblPr>
              <a:tblGrid>
                <a:gridCol w="2329825"/>
                <a:gridCol w="2498825"/>
              </a:tblGrid>
              <a:tr h="3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NISAR</a:t>
                      </a:r>
                      <a:r>
                        <a:rPr lang="en-US" sz="1400" u="none" cap="none" strike="noStrike"/>
                        <a:t> </a:t>
                      </a: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</a:t>
                      </a:r>
                      <a:r>
                        <a:rPr lang="en-US" sz="1400" u="none" cap="none" strike="noStrike"/>
                        <a:t>: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lt1"/>
                          </a:solidFill>
                        </a:rPr>
                        <a:t>Enables</a:t>
                      </a:r>
                      <a:r>
                        <a:rPr lang="en-US" sz="1400"/>
                        <a:t>: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400"/>
                        <a:t>L-band (24</a:t>
                      </a:r>
                      <a:r>
                        <a:rPr i="1" lang="en-US" sz="1400"/>
                        <a:t> cm wavelength)</a:t>
                      </a:r>
                      <a:endParaRPr i="1"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Low temporal decorrelation and foliage penetration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S-band (9 cm</a:t>
                      </a:r>
                      <a:r>
                        <a:rPr i="1" lang="en-US" sz="1400"/>
                        <a:t> wavelength)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Sensitivity to lighter vegetation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SweepSAR technique with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Imaging Swath &gt; 240 km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Global data collection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</a:tr>
              <a:tr h="51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Polarimetry</a:t>
                      </a:r>
                      <a:r>
                        <a:rPr i="1" lang="en-US" sz="1400"/>
                        <a:t> (Single/</a:t>
                      </a:r>
                      <a:r>
                        <a:rPr b="1" i="1" lang="en-US" sz="1400">
                          <a:solidFill>
                            <a:schemeClr val="dk1"/>
                          </a:solidFill>
                        </a:rPr>
                        <a:t>Dual</a:t>
                      </a:r>
                      <a:r>
                        <a:rPr i="1" lang="en-US" sz="1400"/>
                        <a:t>/Quad)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5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>
                          <a:solidFill>
                            <a:srgbClr val="2E75B5"/>
                          </a:solidFill>
                        </a:rPr>
                        <a:t>Surface characterization and biomass estimation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12-day exact repeat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Rapid Sampling/time series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400"/>
                        <a:t>3 – 10 meters mode-dependent SAR resolution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400">
                          <a:solidFill>
                            <a:srgbClr val="0A3D91"/>
                          </a:solidFill>
                        </a:rPr>
                        <a:t>Small-scale</a:t>
                      </a:r>
                      <a:r>
                        <a:rPr i="1" lang="en-US" sz="1400">
                          <a:solidFill>
                            <a:srgbClr val="0A3D91"/>
                          </a:solidFill>
                        </a:rPr>
                        <a:t> </a:t>
                      </a:r>
                      <a:r>
                        <a:rPr i="1" lang="en-US" sz="1400">
                          <a:solidFill>
                            <a:srgbClr val="0A3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Pointing control &lt; 273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arcseconds 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300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>
                          <a:solidFill>
                            <a:srgbClr val="FF9300"/>
                          </a:solidFill>
                        </a:rPr>
                        <a:t>Deformation</a:t>
                      </a:r>
                      <a:r>
                        <a:rPr i="1" lang="en-US" sz="1400"/>
                        <a:t> </a:t>
                      </a:r>
                      <a:r>
                        <a:rPr i="1" lang="en-US" sz="1400">
                          <a:solidFill>
                            <a:srgbClr val="002060"/>
                          </a:solidFill>
                        </a:rPr>
                        <a:t>interferometry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</a:tr>
              <a:tr h="30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Orbit control &lt; 500 meters 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300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>
                          <a:solidFill>
                            <a:srgbClr val="FF9300"/>
                          </a:solidFill>
                        </a:rPr>
                        <a:t>Deformation</a:t>
                      </a:r>
                      <a:r>
                        <a:rPr i="1" lang="en-US" sz="1400"/>
                        <a:t> </a:t>
                      </a:r>
                      <a:r>
                        <a:rPr i="1" lang="en-US" sz="1400">
                          <a:solidFill>
                            <a:srgbClr val="002060"/>
                          </a:solidFill>
                        </a:rPr>
                        <a:t>interferometry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400">
                          <a:solidFill>
                            <a:srgbClr val="0B3D91"/>
                          </a:solidFill>
                        </a:rPr>
                        <a:t>L</a:t>
                      </a:r>
                      <a:r>
                        <a:rPr i="1" lang="en-US" sz="1400"/>
                        <a:t>/</a:t>
                      </a:r>
                      <a:r>
                        <a:rPr b="1" i="1" lang="en-US" sz="140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i="1" lang="en-US" sz="1400"/>
                        <a:t>-band &gt; </a:t>
                      </a:r>
                      <a:r>
                        <a:rPr b="1" i="1" lang="en-US" sz="1400">
                          <a:solidFill>
                            <a:srgbClr val="0B3D91"/>
                          </a:solidFill>
                        </a:rPr>
                        <a:t>50</a:t>
                      </a:r>
                      <a:r>
                        <a:rPr b="0" i="1" lang="en-US" sz="140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b="1" i="1" lang="en-US" sz="1400">
                          <a:solidFill>
                            <a:schemeClr val="accent6"/>
                          </a:solidFill>
                        </a:rPr>
                        <a:t>10</a:t>
                      </a:r>
                      <a:r>
                        <a:rPr i="1" lang="en-US" sz="1400"/>
                        <a:t>% observation duty cycle 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Complete land/ice coverage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Left looking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Almost complete coverage of Antarctica</a:t>
                      </a:r>
                      <a:endParaRPr b="1" i="1" sz="1400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37" name="Google Shape;137;g28bd5ff51b1_0_0"/>
          <p:cNvGrpSpPr/>
          <p:nvPr/>
        </p:nvGrpSpPr>
        <p:grpSpPr>
          <a:xfrm>
            <a:off x="5432705" y="1303913"/>
            <a:ext cx="2389163" cy="5249708"/>
            <a:chOff x="4024337" y="1303802"/>
            <a:chExt cx="2389163" cy="5249708"/>
          </a:xfrm>
        </p:grpSpPr>
        <p:grpSp>
          <p:nvGrpSpPr>
            <p:cNvPr id="138" name="Google Shape;138;g28bd5ff51b1_0_0"/>
            <p:cNvGrpSpPr/>
            <p:nvPr/>
          </p:nvGrpSpPr>
          <p:grpSpPr>
            <a:xfrm>
              <a:off x="4121175" y="5016810"/>
              <a:ext cx="2292325" cy="1536700"/>
              <a:chOff x="3398838" y="3937000"/>
              <a:chExt cx="2292325" cy="1536700"/>
            </a:xfrm>
          </p:grpSpPr>
          <p:pic>
            <p:nvPicPr>
              <p:cNvPr descr="InSAR_measure2" id="139" name="Google Shape;139;g28bd5ff51b1_0_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12541" t="0"/>
              <a:stretch/>
            </p:blipFill>
            <p:spPr>
              <a:xfrm>
                <a:off x="3398838" y="3967163"/>
                <a:ext cx="2292325" cy="15065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g28bd5ff51b1_0_0"/>
              <p:cNvSpPr/>
              <p:nvPr/>
            </p:nvSpPr>
            <p:spPr>
              <a:xfrm>
                <a:off x="3505200" y="3937000"/>
                <a:ext cx="914400" cy="152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g28bd5ff51b1_0_0"/>
              <p:cNvSpPr/>
              <p:nvPr/>
            </p:nvSpPr>
            <p:spPr>
              <a:xfrm>
                <a:off x="4724400" y="3949700"/>
                <a:ext cx="914400" cy="152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g28bd5ff51b1_0_0"/>
              <p:cNvSpPr/>
              <p:nvPr/>
            </p:nvSpPr>
            <p:spPr>
              <a:xfrm>
                <a:off x="4940300" y="4143375"/>
                <a:ext cx="670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Pass 2</a:t>
                </a:r>
                <a:endParaRPr/>
              </a:p>
            </p:txBody>
          </p:sp>
          <p:sp>
            <p:nvSpPr>
              <p:cNvPr id="143" name="Google Shape;143;g28bd5ff51b1_0_0"/>
              <p:cNvSpPr/>
              <p:nvPr/>
            </p:nvSpPr>
            <p:spPr>
              <a:xfrm>
                <a:off x="3752850" y="4143375"/>
                <a:ext cx="670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Pass 1</a:t>
                </a:r>
                <a:endParaRPr/>
              </a:p>
            </p:txBody>
          </p:sp>
        </p:grpSp>
        <p:sp>
          <p:nvSpPr>
            <p:cNvPr id="144" name="Google Shape;144;g28bd5ff51b1_0_0"/>
            <p:cNvSpPr/>
            <p:nvPr/>
          </p:nvSpPr>
          <p:spPr>
            <a:xfrm>
              <a:off x="4327465" y="4694047"/>
              <a:ext cx="167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u="sng">
                  <a:solidFill>
                    <a:srgbClr val="8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Repeat Pass InSAR</a:t>
              </a:r>
              <a:endParaRPr sz="1600" u="sng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" name="Google Shape;145;g28bd5ff51b1_0_0"/>
            <p:cNvSpPr txBox="1"/>
            <p:nvPr/>
          </p:nvSpPr>
          <p:spPr>
            <a:xfrm>
              <a:off x="4024337" y="1303802"/>
              <a:ext cx="2284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rgbClr val="8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L- and S-band Wavelength</a:t>
              </a:r>
              <a:endParaRPr/>
            </a:p>
          </p:txBody>
        </p:sp>
        <p:pic>
          <p:nvPicPr>
            <p:cNvPr id="146" name="Google Shape;146;g28bd5ff51b1_0_0"/>
            <p:cNvPicPr preferRelativeResize="0"/>
            <p:nvPr/>
          </p:nvPicPr>
          <p:blipFill rotWithShape="1">
            <a:blip r:embed="rId4">
              <a:alphaModFix/>
            </a:blip>
            <a:srcRect b="67168" l="0" r="39577" t="0"/>
            <a:stretch/>
          </p:blipFill>
          <p:spPr>
            <a:xfrm>
              <a:off x="4131628" y="1629102"/>
              <a:ext cx="2065338" cy="1018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g28bd5ff51b1_0_0"/>
            <p:cNvSpPr txBox="1"/>
            <p:nvPr/>
          </p:nvSpPr>
          <p:spPr>
            <a:xfrm>
              <a:off x="4373108" y="2485427"/>
              <a:ext cx="172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L- longer           S- shorter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cm              10 cm</a:t>
              </a:r>
              <a:endParaRPr/>
            </a:p>
          </p:txBody>
        </p:sp>
        <p:pic>
          <p:nvPicPr>
            <p:cNvPr descr="dscat.jpg" id="148" name="Google Shape;148;g28bd5ff51b1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39457" y="3371850"/>
              <a:ext cx="1220550" cy="904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scat.jpg" id="149" name="Google Shape;149;g28bd5ff51b1_0_0"/>
            <p:cNvPicPr preferRelativeResize="0"/>
            <p:nvPr/>
          </p:nvPicPr>
          <p:blipFill rotWithShape="1">
            <a:blip r:embed="rId6">
              <a:alphaModFix/>
            </a:blip>
            <a:srcRect b="4963" l="0" r="0" t="7177"/>
            <a:stretch/>
          </p:blipFill>
          <p:spPr>
            <a:xfrm>
              <a:off x="5238750" y="3435350"/>
              <a:ext cx="1048764" cy="768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g28bd5ff51b1_0_0"/>
            <p:cNvSpPr txBox="1"/>
            <p:nvPr/>
          </p:nvSpPr>
          <p:spPr>
            <a:xfrm>
              <a:off x="4338606" y="4098327"/>
              <a:ext cx="175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Oriented            Random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Structures          Volumes</a:t>
              </a:r>
              <a:endParaRPr/>
            </a:p>
          </p:txBody>
        </p:sp>
        <p:sp>
          <p:nvSpPr>
            <p:cNvPr id="151" name="Google Shape;151;g28bd5ff51b1_0_0"/>
            <p:cNvSpPr txBox="1"/>
            <p:nvPr/>
          </p:nvSpPr>
          <p:spPr>
            <a:xfrm>
              <a:off x="4429620" y="3098267"/>
              <a:ext cx="1474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u="sng">
                  <a:solidFill>
                    <a:srgbClr val="8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Polarimetry </a:t>
              </a:r>
              <a:endParaRPr/>
            </a:p>
          </p:txBody>
        </p:sp>
      </p:grpSp>
      <p:sp>
        <p:nvSpPr>
          <p:cNvPr id="152" name="Google Shape;152;g28bd5ff51b1_0_0"/>
          <p:cNvSpPr/>
          <p:nvPr/>
        </p:nvSpPr>
        <p:spPr>
          <a:xfrm>
            <a:off x="8061287" y="42921"/>
            <a:ext cx="4036200" cy="126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-3.png" id="153" name="Google Shape;153;g28bd5ff51b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35080" y="473928"/>
            <a:ext cx="2575873" cy="2727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8bd5ff51b1_0_0"/>
          <p:cNvSpPr txBox="1"/>
          <p:nvPr/>
        </p:nvSpPr>
        <p:spPr>
          <a:xfrm>
            <a:off x="9170069" y="13448"/>
            <a:ext cx="234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Polarimetric Diversity </a:t>
            </a:r>
            <a:endParaRPr/>
          </a:p>
        </p:txBody>
      </p:sp>
      <p:grpSp>
        <p:nvGrpSpPr>
          <p:cNvPr id="155" name="Google Shape;155;g28bd5ff51b1_0_0"/>
          <p:cNvGrpSpPr/>
          <p:nvPr/>
        </p:nvGrpSpPr>
        <p:grpSpPr>
          <a:xfrm>
            <a:off x="8485175" y="3291452"/>
            <a:ext cx="3538727" cy="3310405"/>
            <a:chOff x="8485175" y="3291452"/>
            <a:chExt cx="3538727" cy="3310405"/>
          </a:xfrm>
        </p:grpSpPr>
        <p:sp>
          <p:nvSpPr>
            <p:cNvPr id="156" name="Google Shape;156;g28bd5ff51b1_0_0"/>
            <p:cNvSpPr/>
            <p:nvPr/>
          </p:nvSpPr>
          <p:spPr>
            <a:xfrm>
              <a:off x="8529728" y="3291452"/>
              <a:ext cx="326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sng">
                  <a:solidFill>
                    <a:srgbClr val="8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Repeat Pass Interferometry </a:t>
              </a:r>
              <a:endParaRPr/>
            </a:p>
          </p:txBody>
        </p:sp>
        <p:grpSp>
          <p:nvGrpSpPr>
            <p:cNvPr id="157" name="Google Shape;157;g28bd5ff51b1_0_0"/>
            <p:cNvGrpSpPr/>
            <p:nvPr/>
          </p:nvGrpSpPr>
          <p:grpSpPr>
            <a:xfrm>
              <a:off x="8485175" y="3701593"/>
              <a:ext cx="3538727" cy="2900264"/>
              <a:chOff x="1655954" y="1836520"/>
              <a:chExt cx="5659247" cy="4638197"/>
            </a:xfrm>
          </p:grpSpPr>
          <p:pic>
            <p:nvPicPr>
              <p:cNvPr descr="amp.tiff" id="158" name="Google Shape;158;g28bd5ff51b1_0_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727199" y="1891171"/>
                <a:ext cx="4154448" cy="27199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2750"/>
                  </a:srgbClr>
                </a:outerShdw>
              </a:effectLst>
            </p:spPr>
          </p:pic>
          <p:pic>
            <p:nvPicPr>
              <p:cNvPr descr="int.tiff" id="159" name="Google Shape;159;g28bd5ff51b1_0_0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207672" y="3813728"/>
                <a:ext cx="4107529" cy="26609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2750"/>
                  </a:srgbClr>
                </a:outerShdw>
              </a:effectLst>
            </p:spPr>
          </p:pic>
          <p:sp>
            <p:nvSpPr>
              <p:cNvPr id="160" name="Google Shape;160;g28bd5ff51b1_0_0"/>
              <p:cNvSpPr txBox="1"/>
              <p:nvPr/>
            </p:nvSpPr>
            <p:spPr>
              <a:xfrm>
                <a:off x="1655954" y="1836520"/>
                <a:ext cx="1590000" cy="837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1750" rotWithShape="0" algn="tl" dir="2700000" dist="25400">
                  <a:srgbClr val="000000">
                    <a:alpha val="4275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Radar in space</a:t>
                </a:r>
                <a:endParaRPr/>
              </a:p>
            </p:txBody>
          </p:sp>
          <p:sp>
            <p:nvSpPr>
              <p:cNvPr id="161" name="Google Shape;161;g28bd5ff51b1_0_0"/>
              <p:cNvSpPr txBox="1"/>
              <p:nvPr/>
            </p:nvSpPr>
            <p:spPr>
              <a:xfrm>
                <a:off x="4205710" y="1909591"/>
                <a:ext cx="1661700" cy="837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1750" rotWithShape="0" algn="tl" dir="2700000" dist="25400">
                  <a:srgbClr val="000000">
                    <a:alpha val="4275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First Pass, time </a:t>
                </a:r>
                <a:r>
                  <a:rPr i="1"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baseline="-25000" i="1"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162" name="Google Shape;162;g28bd5ff51b1_0_0"/>
              <p:cNvSpPr txBox="1"/>
              <p:nvPr/>
            </p:nvSpPr>
            <p:spPr>
              <a:xfrm>
                <a:off x="3228888" y="3823843"/>
                <a:ext cx="1889100" cy="837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1750" rotWithShape="0" algn="tl" dir="2700000" dist="25400">
                  <a:srgbClr val="000000">
                    <a:alpha val="4275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 Pass, time </a:t>
                </a:r>
                <a:r>
                  <a:rPr i="1"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baseline="-25000" i="1" lang="en-US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</p:grpSp>
      <p:sp>
        <p:nvSpPr>
          <p:cNvPr id="163" name="Google Shape;163;g28bd5ff51b1_0_0"/>
          <p:cNvSpPr txBox="1"/>
          <p:nvPr/>
        </p:nvSpPr>
        <p:spPr>
          <a:xfrm>
            <a:off x="12018590" y="6669569"/>
            <a:ext cx="57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 Narrow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4" name="Google Shape;164;g28bd5ff51b1_0_0"/>
          <p:cNvSpPr txBox="1"/>
          <p:nvPr/>
        </p:nvSpPr>
        <p:spPr>
          <a:xfrm>
            <a:off x="655019" y="990671"/>
            <a:ext cx="3822000" cy="36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joint SAR mission by NASA and ISRO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>
            <p:ph type="title"/>
          </p:nvPr>
        </p:nvSpPr>
        <p:spPr>
          <a:xfrm>
            <a:off x="3627919" y="396353"/>
            <a:ext cx="7364977" cy="452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ct val="100000"/>
              <a:buFont typeface="Tahoma"/>
              <a:buNone/>
            </a:pPr>
            <a:r>
              <a:rPr lang="en-US"/>
              <a:t>Current  Observation Plan</a:t>
            </a:r>
            <a:br>
              <a:rPr lang="en-US"/>
            </a:br>
            <a:r>
              <a:rPr lang="en-US"/>
              <a:t>Revised every 6 months  </a:t>
            </a:r>
            <a:endParaRPr/>
          </a:p>
        </p:txBody>
      </p:sp>
      <p:pic>
        <p:nvPicPr>
          <p:cNvPr id="170" name="Google Shape;17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550" y="1825625"/>
            <a:ext cx="88009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656124" y="2724846"/>
            <a:ext cx="1352006" cy="483326"/>
          </a:xfrm>
          <a:prstGeom prst="roundRect">
            <a:avLst>
              <a:gd fmla="val 16667" name="adj"/>
            </a:avLst>
          </a:prstGeom>
          <a:solidFill>
            <a:srgbClr val="C6ACCC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America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40MHz DP &amp; </a:t>
            </a:r>
            <a:r>
              <a:rPr lang="en-US" sz="1200">
                <a:solidFill>
                  <a:schemeClr val="dk1"/>
                </a:solidFill>
                <a:highlight>
                  <a:srgbClr val="94739C"/>
                </a:highlight>
                <a:latin typeface="Calibri"/>
                <a:ea typeface="Calibri"/>
                <a:cs typeface="Calibri"/>
                <a:sym typeface="Calibri"/>
              </a:rPr>
              <a:t>QP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875316" y="1831165"/>
            <a:ext cx="1058630" cy="221811"/>
          </a:xfrm>
          <a:prstGeom prst="roundRect">
            <a:avLst>
              <a:gd fmla="val 16667" name="adj"/>
            </a:avLst>
          </a:prstGeom>
          <a:solidFill>
            <a:srgbClr val="FCE9EC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 5MHz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992882" y="1218370"/>
            <a:ext cx="940525" cy="571500"/>
          </a:xfrm>
          <a:prstGeom prst="roundRect">
            <a:avLst>
              <a:gd fmla="val 16667" name="adj"/>
            </a:avLst>
          </a:prstGeom>
          <a:solidFill>
            <a:srgbClr val="58D5D2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Greenland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80MHz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LSAR</a:t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344195" y="5673887"/>
            <a:ext cx="1142999" cy="563913"/>
          </a:xfrm>
          <a:prstGeom prst="roundRect">
            <a:avLst>
              <a:gd fmla="val 16667" name="adj"/>
            </a:avLst>
          </a:prstGeom>
          <a:solidFill>
            <a:srgbClr val="58D5D2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Antarctica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40&amp;80MHz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LSAR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347045" y="2283542"/>
            <a:ext cx="1844853" cy="383172"/>
          </a:xfrm>
          <a:prstGeom prst="roundRect">
            <a:avLst>
              <a:gd fmla="val 16667" name="adj"/>
            </a:avLst>
          </a:prstGeom>
          <a:solidFill>
            <a:srgbClr val="11B81A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Land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20MHz DP</a:t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331570" y="4096277"/>
            <a:ext cx="1012624" cy="574765"/>
          </a:xfrm>
          <a:prstGeom prst="roundRect">
            <a:avLst>
              <a:gd fmla="val 16667" name="adj"/>
            </a:avLst>
          </a:prstGeom>
          <a:solidFill>
            <a:srgbClr val="57F0E1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Areas 40MHz DP</a:t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7555407" y="4122069"/>
            <a:ext cx="1352006" cy="57476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of India Region with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LSAR &amp; SSAR</a:t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6535609" y="4949026"/>
            <a:ext cx="1352006" cy="429086"/>
          </a:xfrm>
          <a:prstGeom prst="roundRect">
            <a:avLst>
              <a:gd fmla="val 16667" name="adj"/>
            </a:avLst>
          </a:prstGeom>
          <a:solidFill>
            <a:srgbClr val="7FF490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 Quadrant with LSAR &amp; SSAR</a:t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993283" y="4177309"/>
            <a:ext cx="2161859" cy="1039052"/>
          </a:xfrm>
          <a:prstGeom prst="roundRect">
            <a:avLst>
              <a:gd fmla="val 16667" name="adj"/>
            </a:avLst>
          </a:prstGeom>
          <a:solidFill>
            <a:srgbClr val="B2DF8A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Land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20MHz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 direction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Alternating each 12 days with Africa and South America </a:t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4926876" y="965277"/>
            <a:ext cx="1121909" cy="824593"/>
          </a:xfrm>
          <a:prstGeom prst="roundRect">
            <a:avLst>
              <a:gd fmla="val 16667" name="adj"/>
            </a:avLst>
          </a:prstGeom>
          <a:solidFill>
            <a:srgbClr val="58D5D2">
              <a:alpha val="49803"/>
            </a:srgb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Greenland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25MHz CP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37.5MHz HH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SSAR</a:t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7487194" y="5667356"/>
            <a:ext cx="1142999" cy="739339"/>
          </a:xfrm>
          <a:prstGeom prst="roundRect">
            <a:avLst>
              <a:gd fmla="val 16667" name="adj"/>
            </a:avLst>
          </a:prstGeom>
          <a:solidFill>
            <a:srgbClr val="58D5D2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Antarctica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25MHz CP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37.5MHz HH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SSAR</a:t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357140" y="6094108"/>
            <a:ext cx="1352006" cy="453593"/>
          </a:xfrm>
          <a:prstGeom prst="roundRect">
            <a:avLst>
              <a:gd fmla="val 16667" name="adj"/>
            </a:avLst>
          </a:prstGeom>
          <a:solidFill>
            <a:srgbClr val="9CFF8A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MHz QD HH/VV</a:t>
            </a:r>
            <a:endParaRPr/>
          </a:p>
        </p:txBody>
      </p:sp>
      <p:sp>
        <p:nvSpPr>
          <p:cNvPr id="184" name="Google Shape;184;p3"/>
          <p:cNvSpPr txBox="1"/>
          <p:nvPr/>
        </p:nvSpPr>
        <p:spPr>
          <a:xfrm>
            <a:off x="9190893" y="994787"/>
            <a:ext cx="12294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 – Single Pol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 – Dual Pol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QP – Quad Pol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15122" l="0" r="0" t="9695"/>
          <a:stretch/>
        </p:blipFill>
        <p:spPr>
          <a:xfrm>
            <a:off x="496261" y="1288000"/>
            <a:ext cx="7083504" cy="50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 txBox="1"/>
          <p:nvPr/>
        </p:nvSpPr>
        <p:spPr>
          <a:xfrm>
            <a:off x="7752626" y="1490008"/>
            <a:ext cx="412948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Many of the Cal/Val sites are jointly imaged by L-band and S-band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91" name="Google Shape;191;p4"/>
          <p:cNvSpPr txBox="1"/>
          <p:nvPr>
            <p:ph type="title"/>
          </p:nvPr>
        </p:nvSpPr>
        <p:spPr>
          <a:xfrm>
            <a:off x="2575560" y="310502"/>
            <a:ext cx="8533801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ct val="100000"/>
              <a:buFont typeface="Tahoma"/>
              <a:buNone/>
            </a:pPr>
            <a:r>
              <a:rPr lang="en-US"/>
              <a:t>Location of planned joint L/S band observations in one 12-day orbit cycle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988" y="1580101"/>
            <a:ext cx="9123543" cy="475855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/>
          <p:nvPr/>
        </p:nvSpPr>
        <p:spPr>
          <a:xfrm>
            <a:off x="1429378" y="1052181"/>
            <a:ext cx="89065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(Observed in Quad-Pol mode at L-band, Compact-Pol mode at S-band)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2271094" y="2317071"/>
            <a:ext cx="11363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 Reflectors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3407436" y="3535933"/>
            <a:ext cx="11437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 Reflectors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4239848" y="5048693"/>
            <a:ext cx="14293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and bright terrain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6585032" y="4561901"/>
            <a:ext cx="14293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and bright terrain </a:t>
            </a:r>
            <a:endParaRPr/>
          </a:p>
        </p:txBody>
      </p:sp>
      <p:sp>
        <p:nvSpPr>
          <p:cNvPr id="202" name="Google Shape;202;p5"/>
          <p:cNvSpPr txBox="1"/>
          <p:nvPr>
            <p:ph type="title"/>
          </p:nvPr>
        </p:nvSpPr>
        <p:spPr>
          <a:xfrm>
            <a:off x="3141856" y="219062"/>
            <a:ext cx="7967505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Tahoma"/>
              <a:buNone/>
            </a:pPr>
            <a:r>
              <a:rPr lang="en-US"/>
              <a:t>Image Calibration sites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NISA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2017-04-03T17:58:47Z</dcterms:created>
  <dc:creator>Microsoft Office User</dc:creator>
</cp:coreProperties>
</file>