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76" r:id="rId1"/>
    <p:sldMasterId id="2147483677" r:id="rId2"/>
    <p:sldMasterId id="2147483678" r:id="rId3"/>
  </p:sldMasterIdLst>
  <p:notesMasterIdLst>
    <p:notesMasterId r:id="rId9"/>
  </p:notesMasterIdLst>
  <p:sldIdLst>
    <p:sldId id="256" r:id="rId4"/>
    <p:sldId id="265" r:id="rId5"/>
    <p:sldId id="257" r:id="rId6"/>
    <p:sldId id="1222" r:id="rId7"/>
    <p:sldId id="1223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910043D-E045-444D-B46C-BB42ADEE2507}">
  <a:tblStyle styleId="{2910043D-E045-444D-B46C-BB42ADEE250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7"/>
    <p:restoredTop sz="94697"/>
  </p:normalViewPr>
  <p:slideViewPr>
    <p:cSldViewPr snapToGrid="0">
      <p:cViewPr varScale="1">
        <p:scale>
          <a:sx n="117" d="100"/>
          <a:sy n="117" d="100"/>
        </p:scale>
        <p:origin x="184" y="8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38efe55e9b_2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g138efe55e9b_2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10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38efe55e9b_2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74" name="Google Shape;174;g138efe55e9b_2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50CD0E-633C-4FF9-9C26-7B63C7870DB4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03481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50CD0E-633C-4FF9-9C26-7B63C7870DB4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6351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/>
          <p:nvPr/>
        </p:nvSpPr>
        <p:spPr>
          <a:xfrm>
            <a:off x="0" y="1"/>
            <a:ext cx="9144000" cy="77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" name="Google Shape;58;p14"/>
          <p:cNvPicPr preferRelativeResize="0"/>
          <p:nvPr/>
        </p:nvPicPr>
        <p:blipFill rotWithShape="1">
          <a:blip r:embed="rId2">
            <a:alphaModFix amt="34000"/>
          </a:blip>
          <a:srcRect l="51340" t="39268" r="-2840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4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0" name="Google Shape;60;p14"/>
          <p:cNvSpPr/>
          <p:nvPr/>
        </p:nvSpPr>
        <p:spPr>
          <a:xfrm>
            <a:off x="-1333" y="4930953"/>
            <a:ext cx="9145500" cy="21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4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1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-18288" y="4922099"/>
            <a:ext cx="369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LSI-VC-14 @ESRIN, October 10-12, 2023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❖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urier New"/>
              <a:buChar char="o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/>
          <p:nvPr/>
        </p:nvSpPr>
        <p:spPr>
          <a:xfrm>
            <a:off x="0" y="1"/>
            <a:ext cx="9144000" cy="77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 amt="34000"/>
          </a:blip>
          <a:srcRect l="51340" t="39268" r="-2840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4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0" name="Google Shape;70;p15"/>
          <p:cNvSpPr/>
          <p:nvPr/>
        </p:nvSpPr>
        <p:spPr>
          <a:xfrm>
            <a:off x="-1333" y="4930953"/>
            <a:ext cx="9145500" cy="21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5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289974" y="1084442"/>
            <a:ext cx="4131600" cy="3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❖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urier New"/>
              <a:buChar char="o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2"/>
          </p:nvPr>
        </p:nvSpPr>
        <p:spPr>
          <a:xfrm>
            <a:off x="4722271" y="1084442"/>
            <a:ext cx="4131600" cy="3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❖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urier New"/>
              <a:buChar char="o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5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1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5"/>
          <p:cNvSpPr txBox="1"/>
          <p:nvPr/>
        </p:nvSpPr>
        <p:spPr>
          <a:xfrm>
            <a:off x="-18288" y="4922099"/>
            <a:ext cx="369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/>
          <p:nvPr/>
        </p:nvSpPr>
        <p:spPr>
          <a:xfrm>
            <a:off x="0" y="1"/>
            <a:ext cx="9144000" cy="77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 rotWithShape="1">
          <a:blip r:embed="rId2">
            <a:alphaModFix amt="34000"/>
          </a:blip>
          <a:srcRect l="51340" t="39268" r="-2840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4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1" name="Google Shape;81;p16"/>
          <p:cNvSpPr/>
          <p:nvPr/>
        </p:nvSpPr>
        <p:spPr>
          <a:xfrm>
            <a:off x="-1333" y="4930953"/>
            <a:ext cx="9145500" cy="21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6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1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6"/>
          <p:cNvSpPr txBox="1"/>
          <p:nvPr/>
        </p:nvSpPr>
        <p:spPr>
          <a:xfrm>
            <a:off x="-18288" y="4922099"/>
            <a:ext cx="369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0" y="1"/>
            <a:ext cx="9144000" cy="77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17"/>
          <p:cNvPicPr preferRelativeResize="0"/>
          <p:nvPr/>
        </p:nvPicPr>
        <p:blipFill rotWithShape="1">
          <a:blip r:embed="rId2">
            <a:alphaModFix amt="34000"/>
          </a:blip>
          <a:srcRect l="51340" t="39268" r="-2840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4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0" name="Google Shape;90;p17"/>
          <p:cNvSpPr/>
          <p:nvPr/>
        </p:nvSpPr>
        <p:spPr>
          <a:xfrm>
            <a:off x="-1333" y="4930953"/>
            <a:ext cx="9145500" cy="21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7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3885009" y="1030389"/>
            <a:ext cx="4629300" cy="3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▪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2"/>
          </p:nvPr>
        </p:nvSpPr>
        <p:spPr>
          <a:xfrm>
            <a:off x="629841" y="1030389"/>
            <a:ext cx="2949000" cy="3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17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1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17"/>
          <p:cNvSpPr txBox="1"/>
          <p:nvPr/>
        </p:nvSpPr>
        <p:spPr>
          <a:xfrm>
            <a:off x="-18288" y="4922099"/>
            <a:ext cx="369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>
  <p:cSld name="OBJEC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583866" y="20241"/>
            <a:ext cx="8375100" cy="46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1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S PGothic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S PGothic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S PGothic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S PGothic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S PGothic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S PGothic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S PGothic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S PGothic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237392" y="642938"/>
            <a:ext cx="8686800" cy="42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  <a:defRPr sz="1350"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  <a:defRPr sz="1350"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350"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50"/>
            </a:lvl5pPr>
            <a:lvl6pPr marL="2743200" lvl="5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S PGothic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S PGothic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S PGothic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S PGothic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dt" idx="10"/>
          </p:nvPr>
        </p:nvSpPr>
        <p:spPr>
          <a:xfrm>
            <a:off x="457200" y="4869669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ftr" idx="11"/>
          </p:nvPr>
        </p:nvSpPr>
        <p:spPr>
          <a:xfrm>
            <a:off x="3124200" y="4869669"/>
            <a:ext cx="2895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sldNum" idx="12"/>
          </p:nvPr>
        </p:nvSpPr>
        <p:spPr>
          <a:xfrm>
            <a:off x="8626720" y="4948238"/>
            <a:ext cx="495300" cy="1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タイトル">
  <p:cSld name="タイトル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1" descr="座る, テーブル, 花瓶, 部屋 が含まれている画像&#10;&#10;自動的に生成された説明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1"/>
          <p:cNvSpPr txBox="1">
            <a:spLocks noGrp="1"/>
          </p:cNvSpPr>
          <p:nvPr>
            <p:ph type="body" idx="1"/>
          </p:nvPr>
        </p:nvSpPr>
        <p:spPr>
          <a:xfrm>
            <a:off x="5452053" y="971994"/>
            <a:ext cx="3341813" cy="929149"/>
          </a:xfrm>
          <a:prstGeom prst="rect">
            <a:avLst/>
          </a:prstGeom>
          <a:noFill/>
          <a:ln>
            <a:noFill/>
          </a:ln>
          <a:effectLst>
            <a:outerShdw blurRad="393700" sx="102000" sy="102000" algn="ctr" rotWithShape="0">
              <a:schemeClr val="lt1">
                <a:alpha val="46274"/>
              </a:schemeClr>
            </a:outerShdw>
          </a:effectLst>
        </p:spPr>
        <p:txBody>
          <a:bodyPr spcFirstLastPara="1" wrap="square" lIns="86750" tIns="43375" rIns="86750" bIns="4337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27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1212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1212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1212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1212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66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66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66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66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2"/>
          </p:nvPr>
        </p:nvSpPr>
        <p:spPr>
          <a:xfrm>
            <a:off x="5452053" y="2771453"/>
            <a:ext cx="3341813" cy="1464882"/>
          </a:xfrm>
          <a:prstGeom prst="rect">
            <a:avLst/>
          </a:prstGeom>
          <a:noFill/>
          <a:ln>
            <a:noFill/>
          </a:ln>
          <a:effectLst>
            <a:outerShdw blurRad="393700" sx="102000" sy="102000" algn="ctr" rotWithShape="0">
              <a:schemeClr val="lt1">
                <a:alpha val="46274"/>
              </a:schemeClr>
            </a:outerShdw>
          </a:effectLst>
        </p:spPr>
        <p:txBody>
          <a:bodyPr spcFirstLastPara="1" wrap="square" lIns="86750" tIns="43375" rIns="86750" bIns="433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1212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1212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1212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1212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66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66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66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66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セクションタイトル">
  <p:cSld name="セクションタイトル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 descr="cm_mono"/>
          <p:cNvSpPr/>
          <p:nvPr/>
        </p:nvSpPr>
        <p:spPr>
          <a:xfrm>
            <a:off x="4419600" y="1685925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"/>
              <a:buFont typeface="Arial"/>
              <a:buNone/>
            </a:pPr>
            <a:endParaRPr sz="8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2"/>
          <p:cNvSpPr txBox="1">
            <a:spLocks noGrp="1"/>
          </p:cNvSpPr>
          <p:nvPr>
            <p:ph type="subTitle" idx="1"/>
          </p:nvPr>
        </p:nvSpPr>
        <p:spPr>
          <a:xfrm>
            <a:off x="1169487" y="1914525"/>
            <a:ext cx="7974514" cy="1314450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txBody>
          <a:bodyPr spcFirstLastPara="1" wrap="square" lIns="86750" tIns="43375" rIns="86750" bIns="433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12121"/>
              </a:buClr>
              <a:buSzPts val="1800"/>
              <a:buChar char="–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1212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12121"/>
              </a:buClr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12121"/>
              </a:buClr>
              <a:buSzPts val="1800"/>
              <a:buChar char="»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66"/>
              </a:buClr>
              <a:buSzPts val="1800"/>
              <a:buChar char="»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66"/>
              </a:buClr>
              <a:buSzPts val="1800"/>
              <a:buChar char="»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66"/>
              </a:buClr>
              <a:buSzPts val="1800"/>
              <a:buChar char="»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66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pic>
        <p:nvPicPr>
          <p:cNvPr id="120" name="Google Shape;120;p22" descr="ロゴ&#10;&#10;自動的に生成された説明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914525"/>
            <a:ext cx="1133475" cy="131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つのコンテンツ">
  <p:cSld name="2 つのコンテンツ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>
            <a:spLocks noGrp="1"/>
          </p:cNvSpPr>
          <p:nvPr>
            <p:ph type="body" idx="1"/>
          </p:nvPr>
        </p:nvSpPr>
        <p:spPr>
          <a:xfrm>
            <a:off x="457200" y="829868"/>
            <a:ext cx="4038600" cy="4186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750" tIns="43375" rIns="86750" bIns="4337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Arial"/>
              <a:buChar char="•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Arial"/>
              <a:buChar char="–"/>
              <a:defRPr sz="1200"/>
            </a:lvl2pPr>
            <a:lvl3pPr marL="1371600" lvl="2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12121"/>
              </a:buClr>
              <a:buSzPts val="1000"/>
              <a:buFont typeface="Arial"/>
              <a:buChar char="•"/>
              <a:defRPr sz="1000"/>
            </a:lvl3pPr>
            <a:lvl4pPr marL="1828800" lvl="3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212121"/>
              </a:buClr>
              <a:buSzPts val="900"/>
              <a:buFont typeface="Arial"/>
              <a:buChar char="–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212121"/>
              </a:buClr>
              <a:buSzPts val="900"/>
              <a:buFont typeface="Arial"/>
              <a:buChar char="»"/>
              <a:defRPr sz="900"/>
            </a:lvl5pPr>
            <a:lvl6pPr marL="2743200" lvl="5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00066"/>
              </a:buClr>
              <a:buSzPts val="900"/>
              <a:buFont typeface="MS PGothic"/>
              <a:buChar char="»"/>
              <a:defRPr sz="900"/>
            </a:lvl6pPr>
            <a:lvl7pPr marL="3200400" lvl="6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00066"/>
              </a:buClr>
              <a:buSzPts val="900"/>
              <a:buFont typeface="MS PGothic"/>
              <a:buChar char="»"/>
              <a:defRPr sz="900"/>
            </a:lvl7pPr>
            <a:lvl8pPr marL="3657600" lvl="7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00066"/>
              </a:buClr>
              <a:buSzPts val="900"/>
              <a:buFont typeface="MS PGothic"/>
              <a:buChar char="»"/>
              <a:defRPr sz="900"/>
            </a:lvl8pPr>
            <a:lvl9pPr marL="4114800" lvl="8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00066"/>
              </a:buClr>
              <a:buSzPts val="900"/>
              <a:buFont typeface="MS PGothic"/>
              <a:buChar char="»"/>
              <a:defRPr sz="900"/>
            </a:lvl9pPr>
          </a:lstStyle>
          <a:p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body" idx="2"/>
          </p:nvPr>
        </p:nvSpPr>
        <p:spPr>
          <a:xfrm>
            <a:off x="4648200" y="829868"/>
            <a:ext cx="4038600" cy="4186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750" tIns="43375" rIns="86750" bIns="4337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Arial"/>
              <a:buChar char="•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Arial"/>
              <a:buChar char="–"/>
              <a:defRPr sz="1200"/>
            </a:lvl2pPr>
            <a:lvl3pPr marL="1371600" lvl="2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12121"/>
              </a:buClr>
              <a:buSzPts val="1000"/>
              <a:buFont typeface="Arial"/>
              <a:buChar char="•"/>
              <a:defRPr sz="1000"/>
            </a:lvl3pPr>
            <a:lvl4pPr marL="1828800" lvl="3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212121"/>
              </a:buClr>
              <a:buSzPts val="900"/>
              <a:buFont typeface="Arial"/>
              <a:buChar char="–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212121"/>
              </a:buClr>
              <a:buSzPts val="900"/>
              <a:buFont typeface="Arial"/>
              <a:buChar char="»"/>
              <a:defRPr sz="900"/>
            </a:lvl5pPr>
            <a:lvl6pPr marL="2743200" lvl="5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00066"/>
              </a:buClr>
              <a:buSzPts val="900"/>
              <a:buFont typeface="MS PGothic"/>
              <a:buChar char="»"/>
              <a:defRPr sz="900"/>
            </a:lvl6pPr>
            <a:lvl7pPr marL="3200400" lvl="6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00066"/>
              </a:buClr>
              <a:buSzPts val="900"/>
              <a:buFont typeface="MS PGothic"/>
              <a:buChar char="»"/>
              <a:defRPr sz="900"/>
            </a:lvl7pPr>
            <a:lvl8pPr marL="3657600" lvl="7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00066"/>
              </a:buClr>
              <a:buSzPts val="900"/>
              <a:buFont typeface="MS PGothic"/>
              <a:buChar char="»"/>
              <a:defRPr sz="900"/>
            </a:lvl8pPr>
            <a:lvl9pPr marL="4114800" lvl="8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00066"/>
              </a:buClr>
              <a:buSzPts val="900"/>
              <a:buFont typeface="MS PGothic"/>
              <a:buChar char="»"/>
              <a:defRPr sz="900"/>
            </a:lvl9pPr>
          </a:lstStyle>
          <a:p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title"/>
          </p:nvPr>
        </p:nvSpPr>
        <p:spPr>
          <a:xfrm>
            <a:off x="1019177" y="133815"/>
            <a:ext cx="7229475" cy="500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750" tIns="43375" rIns="86750" bIns="4337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sldNum" idx="12"/>
          </p:nvPr>
        </p:nvSpPr>
        <p:spPr>
          <a:xfrm>
            <a:off x="8703734" y="4913835"/>
            <a:ext cx="459000" cy="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>
  <p:cSld name="比較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>
            <a:spLocks noGrp="1"/>
          </p:cNvSpPr>
          <p:nvPr>
            <p:ph type="body" idx="1"/>
          </p:nvPr>
        </p:nvSpPr>
        <p:spPr>
          <a:xfrm>
            <a:off x="419102" y="741760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750" tIns="43375" rIns="86750" bIns="4337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Arial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12121"/>
              </a:buClr>
              <a:buSzPts val="1000"/>
              <a:buFont typeface="Arial"/>
              <a:buNone/>
              <a:defRPr sz="1000" b="1"/>
            </a:lvl2pPr>
            <a:lvl3pPr marL="1371600" lvl="2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212121"/>
              </a:buClr>
              <a:buSzPts val="900"/>
              <a:buFont typeface="Arial"/>
              <a:buNone/>
              <a:defRPr sz="900" b="1"/>
            </a:lvl3pPr>
            <a:lvl4pPr marL="1828800" lvl="3" indent="-2286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212121"/>
              </a:buClr>
              <a:buSzPts val="800"/>
              <a:buFont typeface="Arial"/>
              <a:buNone/>
              <a:defRPr sz="800" b="1"/>
            </a:lvl4pPr>
            <a:lvl5pPr marL="2286000" lvl="4" indent="-2286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212121"/>
              </a:buClr>
              <a:buSzPts val="800"/>
              <a:buFont typeface="Arial"/>
              <a:buNone/>
              <a:defRPr sz="800" b="1"/>
            </a:lvl5pPr>
            <a:lvl6pPr marL="2743200" lvl="5" indent="-2286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66"/>
              </a:buClr>
              <a:buSzPts val="800"/>
              <a:buFont typeface="MS PGothic"/>
              <a:buNone/>
              <a:defRPr sz="800" b="1"/>
            </a:lvl6pPr>
            <a:lvl7pPr marL="3200400" lvl="6" indent="-2286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66"/>
              </a:buClr>
              <a:buSzPts val="800"/>
              <a:buFont typeface="MS PGothic"/>
              <a:buNone/>
              <a:defRPr sz="800" b="1"/>
            </a:lvl7pPr>
            <a:lvl8pPr marL="3657600" lvl="7" indent="-2286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66"/>
              </a:buClr>
              <a:buSzPts val="800"/>
              <a:buFont typeface="MS PGothic"/>
              <a:buNone/>
              <a:defRPr sz="800" b="1"/>
            </a:lvl8pPr>
            <a:lvl9pPr marL="4114800" lvl="8" indent="-2286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66"/>
              </a:buClr>
              <a:buSzPts val="800"/>
              <a:buFont typeface="MS PGothic"/>
              <a:buNone/>
              <a:defRPr sz="800" b="1"/>
            </a:lvl9pPr>
          </a:lstStyle>
          <a:p>
            <a:endParaRPr/>
          </a:p>
        </p:txBody>
      </p:sp>
      <p:sp>
        <p:nvSpPr>
          <p:cNvPr id="128" name="Google Shape;128;p24"/>
          <p:cNvSpPr txBox="1">
            <a:spLocks noGrp="1"/>
          </p:cNvSpPr>
          <p:nvPr>
            <p:ph type="body" idx="2"/>
          </p:nvPr>
        </p:nvSpPr>
        <p:spPr>
          <a:xfrm>
            <a:off x="381002" y="1383506"/>
            <a:ext cx="4040188" cy="3575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750" tIns="43375" rIns="86750" bIns="43375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Arial"/>
              <a:buChar char="•"/>
              <a:defRPr sz="1200"/>
            </a:lvl1pPr>
            <a:lvl2pPr marL="914400" lvl="1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12121"/>
              </a:buClr>
              <a:buSzPts val="1000"/>
              <a:buFont typeface="Arial"/>
              <a:buChar char="–"/>
              <a:defRPr sz="1000"/>
            </a:lvl2pPr>
            <a:lvl3pPr marL="1371600" lvl="2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212121"/>
              </a:buClr>
              <a:buSzPts val="900"/>
              <a:buFont typeface="Arial"/>
              <a:buChar char="•"/>
              <a:defRPr sz="900"/>
            </a:lvl3pPr>
            <a:lvl4pPr marL="1828800" lvl="3" indent="-2794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212121"/>
              </a:buClr>
              <a:buSzPts val="800"/>
              <a:buFont typeface="Arial"/>
              <a:buChar char="–"/>
              <a:defRPr sz="800"/>
            </a:lvl4pPr>
            <a:lvl5pPr marL="2286000" lvl="4" indent="-2794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212121"/>
              </a:buClr>
              <a:buSzPts val="800"/>
              <a:buFont typeface="Arial"/>
              <a:buChar char="»"/>
              <a:defRPr sz="800"/>
            </a:lvl5pPr>
            <a:lvl6pPr marL="2743200" lvl="5" indent="-2794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66"/>
              </a:buClr>
              <a:buSzPts val="800"/>
              <a:buFont typeface="MS PGothic"/>
              <a:buChar char="»"/>
              <a:defRPr sz="800"/>
            </a:lvl6pPr>
            <a:lvl7pPr marL="3200400" lvl="6" indent="-2794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66"/>
              </a:buClr>
              <a:buSzPts val="800"/>
              <a:buFont typeface="MS PGothic"/>
              <a:buChar char="»"/>
              <a:defRPr sz="800"/>
            </a:lvl7pPr>
            <a:lvl8pPr marL="3657600" lvl="7" indent="-2794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66"/>
              </a:buClr>
              <a:buSzPts val="800"/>
              <a:buFont typeface="MS PGothic"/>
              <a:buChar char="»"/>
              <a:defRPr sz="800"/>
            </a:lvl8pPr>
            <a:lvl9pPr marL="4114800" lvl="8" indent="-2794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66"/>
              </a:buClr>
              <a:buSzPts val="800"/>
              <a:buFont typeface="MS PGothic"/>
              <a:buChar char="»"/>
              <a:defRPr sz="800"/>
            </a:lvl9pPr>
          </a:lstStyle>
          <a:p>
            <a:endParaRPr/>
          </a:p>
        </p:txBody>
      </p:sp>
      <p:sp>
        <p:nvSpPr>
          <p:cNvPr id="129" name="Google Shape;129;p24"/>
          <p:cNvSpPr txBox="1">
            <a:spLocks noGrp="1"/>
          </p:cNvSpPr>
          <p:nvPr>
            <p:ph type="body" idx="3"/>
          </p:nvPr>
        </p:nvSpPr>
        <p:spPr>
          <a:xfrm>
            <a:off x="4695827" y="75128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750" tIns="43375" rIns="86750" bIns="4337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Arial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12121"/>
              </a:buClr>
              <a:buSzPts val="1000"/>
              <a:buFont typeface="Arial"/>
              <a:buNone/>
              <a:defRPr sz="1000" b="1"/>
            </a:lvl2pPr>
            <a:lvl3pPr marL="1371600" lvl="2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212121"/>
              </a:buClr>
              <a:buSzPts val="900"/>
              <a:buFont typeface="Arial"/>
              <a:buNone/>
              <a:defRPr sz="900" b="1"/>
            </a:lvl3pPr>
            <a:lvl4pPr marL="1828800" lvl="3" indent="-2286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212121"/>
              </a:buClr>
              <a:buSzPts val="800"/>
              <a:buFont typeface="Arial"/>
              <a:buNone/>
              <a:defRPr sz="800" b="1"/>
            </a:lvl4pPr>
            <a:lvl5pPr marL="2286000" lvl="4" indent="-2286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212121"/>
              </a:buClr>
              <a:buSzPts val="800"/>
              <a:buFont typeface="Arial"/>
              <a:buNone/>
              <a:defRPr sz="800" b="1"/>
            </a:lvl5pPr>
            <a:lvl6pPr marL="2743200" lvl="5" indent="-2286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66"/>
              </a:buClr>
              <a:buSzPts val="800"/>
              <a:buFont typeface="MS PGothic"/>
              <a:buNone/>
              <a:defRPr sz="800" b="1"/>
            </a:lvl6pPr>
            <a:lvl7pPr marL="3200400" lvl="6" indent="-2286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66"/>
              </a:buClr>
              <a:buSzPts val="800"/>
              <a:buFont typeface="MS PGothic"/>
              <a:buNone/>
              <a:defRPr sz="800" b="1"/>
            </a:lvl7pPr>
            <a:lvl8pPr marL="3657600" lvl="7" indent="-2286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66"/>
              </a:buClr>
              <a:buSzPts val="800"/>
              <a:buFont typeface="MS PGothic"/>
              <a:buNone/>
              <a:defRPr sz="800" b="1"/>
            </a:lvl8pPr>
            <a:lvl9pPr marL="4114800" lvl="8" indent="-2286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66"/>
              </a:buClr>
              <a:buSzPts val="800"/>
              <a:buFont typeface="MS PGothic"/>
              <a:buNone/>
              <a:defRPr sz="800" b="1"/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body" idx="4"/>
          </p:nvPr>
        </p:nvSpPr>
        <p:spPr>
          <a:xfrm>
            <a:off x="4746627" y="1354931"/>
            <a:ext cx="4041775" cy="3604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750" tIns="43375" rIns="86750" bIns="43375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Arial"/>
              <a:buChar char="•"/>
              <a:defRPr sz="1200"/>
            </a:lvl1pPr>
            <a:lvl2pPr marL="914400" lvl="1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12121"/>
              </a:buClr>
              <a:buSzPts val="1000"/>
              <a:buFont typeface="Arial"/>
              <a:buChar char="–"/>
              <a:defRPr sz="1000"/>
            </a:lvl2pPr>
            <a:lvl3pPr marL="1371600" lvl="2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212121"/>
              </a:buClr>
              <a:buSzPts val="900"/>
              <a:buFont typeface="Arial"/>
              <a:buChar char="•"/>
              <a:defRPr sz="900"/>
            </a:lvl3pPr>
            <a:lvl4pPr marL="1828800" lvl="3" indent="-2794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212121"/>
              </a:buClr>
              <a:buSzPts val="800"/>
              <a:buFont typeface="Arial"/>
              <a:buChar char="–"/>
              <a:defRPr sz="800"/>
            </a:lvl4pPr>
            <a:lvl5pPr marL="2286000" lvl="4" indent="-2794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212121"/>
              </a:buClr>
              <a:buSzPts val="800"/>
              <a:buFont typeface="Arial"/>
              <a:buChar char="»"/>
              <a:defRPr sz="800"/>
            </a:lvl5pPr>
            <a:lvl6pPr marL="2743200" lvl="5" indent="-2794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66"/>
              </a:buClr>
              <a:buSzPts val="800"/>
              <a:buFont typeface="MS PGothic"/>
              <a:buChar char="»"/>
              <a:defRPr sz="800"/>
            </a:lvl6pPr>
            <a:lvl7pPr marL="3200400" lvl="6" indent="-2794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66"/>
              </a:buClr>
              <a:buSzPts val="800"/>
              <a:buFont typeface="MS PGothic"/>
              <a:buChar char="»"/>
              <a:defRPr sz="800"/>
            </a:lvl7pPr>
            <a:lvl8pPr marL="3657600" lvl="7" indent="-2794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66"/>
              </a:buClr>
              <a:buSzPts val="800"/>
              <a:buFont typeface="MS PGothic"/>
              <a:buChar char="»"/>
              <a:defRPr sz="800"/>
            </a:lvl8pPr>
            <a:lvl9pPr marL="4114800" lvl="8" indent="-2794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66"/>
              </a:buClr>
              <a:buSzPts val="800"/>
              <a:buFont typeface="MS PGothic"/>
              <a:buChar char="»"/>
              <a:defRPr sz="800"/>
            </a:lvl9pPr>
          </a:lstStyle>
          <a:p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title"/>
          </p:nvPr>
        </p:nvSpPr>
        <p:spPr>
          <a:xfrm>
            <a:off x="1019177" y="133815"/>
            <a:ext cx="7229475" cy="500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750" tIns="43375" rIns="86750" bIns="4337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sldNum" idx="12"/>
          </p:nvPr>
        </p:nvSpPr>
        <p:spPr>
          <a:xfrm>
            <a:off x="8703734" y="4913835"/>
            <a:ext cx="459000" cy="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ブランク(スライド番号無し)">
  <p:cSld name="ブランク(スライド番号無し)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/>
          <p:nvPr/>
        </p:nvSpPr>
        <p:spPr>
          <a:xfrm>
            <a:off x="8628926" y="4609618"/>
            <a:ext cx="515074" cy="5338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34275" rIns="68575" bIns="34275" anchor="ctr" anchorCtr="0">
            <a:noAutofit/>
          </a:bodyPr>
          <a:lstStyle/>
          <a:p>
            <a:pPr marL="316706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5"/>
              <a:buFont typeface="Arial"/>
              <a:buNone/>
            </a:pPr>
            <a:endParaRPr sz="127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5"/>
          <p:cNvSpPr txBox="1">
            <a:spLocks noGrp="1"/>
          </p:cNvSpPr>
          <p:nvPr>
            <p:ph type="title"/>
          </p:nvPr>
        </p:nvSpPr>
        <p:spPr>
          <a:xfrm>
            <a:off x="1019177" y="133815"/>
            <a:ext cx="7229475" cy="500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750" tIns="43375" rIns="86750" bIns="4337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タイトルとコンテンツ（地球背景）">
  <p:cSld name="タイトルとコンテンツ（地球背景）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6" descr="海に浮かぶ島&#10;&#10;自動的に生成された説明"/>
          <p:cNvPicPr preferRelativeResize="0"/>
          <p:nvPr/>
        </p:nvPicPr>
        <p:blipFill rotWithShape="1">
          <a:blip r:embed="rId2">
            <a:alphaModFix/>
          </a:blip>
          <a:srcRect l="-1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6"/>
          <p:cNvSpPr txBox="1">
            <a:spLocks noGrp="1"/>
          </p:cNvSpPr>
          <p:nvPr>
            <p:ph type="title"/>
          </p:nvPr>
        </p:nvSpPr>
        <p:spPr>
          <a:xfrm>
            <a:off x="1019177" y="133815"/>
            <a:ext cx="7229475" cy="500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750" tIns="43375" rIns="86750" bIns="4337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6"/>
          <p:cNvSpPr txBox="1">
            <a:spLocks noGrp="1"/>
          </p:cNvSpPr>
          <p:nvPr>
            <p:ph type="body" idx="1"/>
          </p:nvPr>
        </p:nvSpPr>
        <p:spPr>
          <a:xfrm>
            <a:off x="457200" y="811250"/>
            <a:ext cx="8229600" cy="4198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750" tIns="43375" rIns="86750" bIns="43375" anchor="t" anchorCtr="0">
            <a:noAutofit/>
          </a:bodyPr>
          <a:lstStyle>
            <a:lvl1pPr marL="457200" lvl="0" indent="-36195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>
                <a:solidFill>
                  <a:schemeClr val="lt1"/>
                </a:solidFill>
              </a:defRPr>
            </a:lvl2pPr>
            <a:lvl3pPr marL="1371600" lvl="2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–"/>
              <a:defRPr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66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66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66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66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40" name="Google Shape;140;p26"/>
          <p:cNvSpPr txBox="1">
            <a:spLocks noGrp="1"/>
          </p:cNvSpPr>
          <p:nvPr>
            <p:ph type="sldNum" idx="12"/>
          </p:nvPr>
        </p:nvSpPr>
        <p:spPr>
          <a:xfrm>
            <a:off x="8703734" y="4913835"/>
            <a:ext cx="459000" cy="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グレー（90%黒）背景">
  <p:cSld name="グレー（90%黒）背景">
    <p:bg>
      <p:bgPr>
        <a:solidFill>
          <a:srgbClr val="212121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白背景">
  <p:cSld name="1_白背景">
    <p:bg>
      <p:bgPr>
        <a:solidFill>
          <a:schemeClr val="lt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黒背景">
  <p:cSld name="黒背景">
    <p:bg>
      <p:bgPr>
        <a:solidFill>
          <a:schemeClr val="dk1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色彩設定">
  <p:cSld name="色彩設定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0"/>
          <p:cNvSpPr txBox="1">
            <a:spLocks noGrp="1"/>
          </p:cNvSpPr>
          <p:nvPr>
            <p:ph type="title"/>
          </p:nvPr>
        </p:nvSpPr>
        <p:spPr>
          <a:xfrm>
            <a:off x="1019177" y="107771"/>
            <a:ext cx="7229475" cy="500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750" tIns="43375" rIns="86750" bIns="4337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0"/>
          <p:cNvSpPr/>
          <p:nvPr/>
        </p:nvSpPr>
        <p:spPr>
          <a:xfrm>
            <a:off x="1837757" y="1742867"/>
            <a:ext cx="1440000" cy="360000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422264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30"/>
          <p:cNvSpPr/>
          <p:nvPr/>
        </p:nvSpPr>
        <p:spPr>
          <a:xfrm>
            <a:off x="1837757" y="2384907"/>
            <a:ext cx="1440000" cy="360000"/>
          </a:xfrm>
          <a:prstGeom prst="rect">
            <a:avLst/>
          </a:prstGeom>
          <a:solidFill>
            <a:srgbClr val="0059A3"/>
          </a:solidFill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422264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30"/>
          <p:cNvSpPr txBox="1"/>
          <p:nvPr/>
        </p:nvSpPr>
        <p:spPr>
          <a:xfrm>
            <a:off x="3732881" y="1753590"/>
            <a:ext cx="59824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文字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30"/>
          <p:cNvSpPr txBox="1"/>
          <p:nvPr/>
        </p:nvSpPr>
        <p:spPr>
          <a:xfrm>
            <a:off x="3492000" y="2395630"/>
            <a:ext cx="10800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0059A3"/>
                </a:solidFill>
                <a:latin typeface="Arial"/>
                <a:ea typeface="Arial"/>
                <a:cs typeface="Arial"/>
                <a:sym typeface="Arial"/>
              </a:rPr>
              <a:t>装飾1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30"/>
          <p:cNvSpPr/>
          <p:nvPr/>
        </p:nvSpPr>
        <p:spPr>
          <a:xfrm>
            <a:off x="1837757" y="3026947"/>
            <a:ext cx="1440000" cy="360000"/>
          </a:xfrm>
          <a:prstGeom prst="rect">
            <a:avLst/>
          </a:prstGeom>
          <a:solidFill>
            <a:srgbClr val="535A5A"/>
          </a:solidFill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422264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30"/>
          <p:cNvSpPr txBox="1"/>
          <p:nvPr/>
        </p:nvSpPr>
        <p:spPr>
          <a:xfrm>
            <a:off x="3492000" y="3037670"/>
            <a:ext cx="10800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535A5A"/>
                </a:solidFill>
                <a:latin typeface="Arial"/>
                <a:ea typeface="Arial"/>
                <a:cs typeface="Arial"/>
                <a:sym typeface="Arial"/>
              </a:rPr>
              <a:t>装飾2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30"/>
          <p:cNvSpPr/>
          <p:nvPr/>
        </p:nvSpPr>
        <p:spPr>
          <a:xfrm>
            <a:off x="1837757" y="3668988"/>
            <a:ext cx="1440000" cy="360000"/>
          </a:xfrm>
          <a:prstGeom prst="rect">
            <a:avLst/>
          </a:prstGeom>
          <a:solidFill>
            <a:srgbClr val="C22047"/>
          </a:solidFill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422264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30"/>
          <p:cNvSpPr txBox="1"/>
          <p:nvPr/>
        </p:nvSpPr>
        <p:spPr>
          <a:xfrm>
            <a:off x="3492000" y="3679711"/>
            <a:ext cx="10800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C22047"/>
                </a:solidFill>
                <a:latin typeface="Arial"/>
                <a:ea typeface="Arial"/>
                <a:cs typeface="Arial"/>
                <a:sym typeface="Arial"/>
              </a:rPr>
              <a:t>強調</a:t>
            </a:r>
            <a:endParaRPr sz="1600" b="1" i="0" u="none" strike="noStrike" cap="none">
              <a:solidFill>
                <a:srgbClr val="C220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30"/>
          <p:cNvSpPr txBox="1"/>
          <p:nvPr/>
        </p:nvSpPr>
        <p:spPr>
          <a:xfrm>
            <a:off x="5700427" y="1268544"/>
            <a:ext cx="14285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JAXA Logo</a:t>
            </a:r>
            <a:endParaRPr sz="1800" b="1" i="0" u="none" strike="noStrike" cap="none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85079" y="2429188"/>
            <a:ext cx="1466855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85079" y="1614793"/>
            <a:ext cx="1466855" cy="86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0"/>
          <p:cNvSpPr/>
          <p:nvPr/>
        </p:nvSpPr>
        <p:spPr>
          <a:xfrm>
            <a:off x="5585079" y="3413145"/>
            <a:ext cx="1466854" cy="820276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422264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85079" y="3369421"/>
            <a:ext cx="1468801" cy="86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9" name="Google Shape;159;p30"/>
          <p:cNvCxnSpPr/>
          <p:nvPr/>
        </p:nvCxnSpPr>
        <p:spPr>
          <a:xfrm>
            <a:off x="3337733" y="2092144"/>
            <a:ext cx="1440000" cy="0"/>
          </a:xfrm>
          <a:prstGeom prst="straightConnector1">
            <a:avLst/>
          </a:prstGeom>
          <a:noFill/>
          <a:ln w="12700" cap="flat" cmpd="sng">
            <a:solidFill>
              <a:srgbClr val="21212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0" name="Google Shape;160;p30"/>
          <p:cNvCxnSpPr/>
          <p:nvPr/>
        </p:nvCxnSpPr>
        <p:spPr>
          <a:xfrm>
            <a:off x="3337733" y="2734184"/>
            <a:ext cx="1440000" cy="0"/>
          </a:xfrm>
          <a:prstGeom prst="straightConnector1">
            <a:avLst/>
          </a:prstGeom>
          <a:noFill/>
          <a:ln w="12700" cap="flat" cmpd="sng">
            <a:solidFill>
              <a:srgbClr val="0059A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1" name="Google Shape;161;p30"/>
          <p:cNvCxnSpPr/>
          <p:nvPr/>
        </p:nvCxnSpPr>
        <p:spPr>
          <a:xfrm>
            <a:off x="3337733" y="3377931"/>
            <a:ext cx="1440000" cy="0"/>
          </a:xfrm>
          <a:prstGeom prst="straightConnector1">
            <a:avLst/>
          </a:prstGeom>
          <a:noFill/>
          <a:ln w="12700" cap="flat" cmpd="sng">
            <a:solidFill>
              <a:srgbClr val="525A5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2" name="Google Shape;162;p30"/>
          <p:cNvCxnSpPr/>
          <p:nvPr/>
        </p:nvCxnSpPr>
        <p:spPr>
          <a:xfrm>
            <a:off x="3337733" y="4028988"/>
            <a:ext cx="1440000" cy="0"/>
          </a:xfrm>
          <a:prstGeom prst="straightConnector1">
            <a:avLst/>
          </a:prstGeom>
          <a:noFill/>
          <a:ln w="12700" cap="flat" cmpd="sng">
            <a:solidFill>
              <a:srgbClr val="C32146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type="blank">
  <p:cSld name="BLANK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1"/>
          <p:cNvSpPr txBox="1">
            <a:spLocks noGrp="1"/>
          </p:cNvSpPr>
          <p:nvPr>
            <p:ph type="ftr" idx="11"/>
          </p:nvPr>
        </p:nvSpPr>
        <p:spPr>
          <a:xfrm>
            <a:off x="3124200" y="4705351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Google Shape;165;p31"/>
          <p:cNvSpPr txBox="1">
            <a:spLocks noGrp="1"/>
          </p:cNvSpPr>
          <p:nvPr>
            <p:ph type="sldNum" idx="12"/>
          </p:nvPr>
        </p:nvSpPr>
        <p:spPr>
          <a:xfrm>
            <a:off x="8703734" y="4913835"/>
            <a:ext cx="459000" cy="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Column - No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47212" y="123479"/>
            <a:ext cx="8229600" cy="468052"/>
          </a:xfrm>
        </p:spPr>
        <p:txBody>
          <a:bodyPr>
            <a:noAutofit/>
          </a:bodyPr>
          <a:lstStyle>
            <a:lvl1pPr>
              <a:defRPr sz="3300" spc="15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57200" y="4803999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ja-JP"/>
              <a:t>January 18th, 2020</a:t>
            </a: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8292787" y="4809902"/>
            <a:ext cx="788027" cy="273844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37ACB00-385E-427C-A182-A40990D92640}" type="slidenum">
              <a:rPr lang="ja-JP" altLang="en-US" smtClean="0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67189" y="1260566"/>
            <a:ext cx="8209624" cy="3331029"/>
          </a:xfrm>
        </p:spPr>
        <p:txBody>
          <a:bodyPr anchor="t">
            <a:noAutofit/>
          </a:bodyPr>
          <a:lstStyle>
            <a:lvl1pPr algn="l">
              <a:spcBef>
                <a:spcPts val="550"/>
              </a:spcBef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  <p:sp>
        <p:nvSpPr>
          <p:cNvPr id="17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627616" y="4818918"/>
            <a:ext cx="3888769" cy="273844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ja-JP"/>
              <a:t>The Joint PI Meeting of JAXA Earth Observation Missions FY2020</a:t>
            </a:r>
            <a:endParaRPr lang="en-US" altLang="ja-JP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431180" y="640081"/>
            <a:ext cx="8245632" cy="419502"/>
          </a:xfrm>
        </p:spPr>
        <p:txBody>
          <a:bodyPr anchor="t">
            <a:noAutofit/>
          </a:bodyPr>
          <a:lstStyle>
            <a:lvl1pPr algn="ctr">
              <a:defRPr sz="2400" baseline="0">
                <a:solidFill>
                  <a:schemeClr val="bg1">
                    <a:alpha val="80000"/>
                  </a:schemeClr>
                </a:solidFill>
                <a:latin typeface="Bebas Neue Regular" pitchFamily="50" charset="0"/>
              </a:defRPr>
            </a:lvl1pPr>
          </a:lstStyle>
          <a:p>
            <a:pPr lvl="0"/>
            <a:r>
              <a:rPr lang="en-US" dirty="0"/>
              <a:t>Slide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630381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1"/>
            <a:ext cx="9144000" cy="77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" name="Google Shape;52;p13"/>
          <p:cNvPicPr preferRelativeResize="0"/>
          <p:nvPr/>
        </p:nvPicPr>
        <p:blipFill rotWithShape="1">
          <a:blip r:embed="rId6">
            <a:alphaModFix amt="34000"/>
          </a:blip>
          <a:srcRect l="51340" t="39268" r="-2840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43775" y="83742"/>
            <a:ext cx="1520924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4" name="Google Shape;54;p13"/>
          <p:cNvSpPr/>
          <p:nvPr/>
        </p:nvSpPr>
        <p:spPr>
          <a:xfrm>
            <a:off x="-1333" y="4930953"/>
            <a:ext cx="9145500" cy="21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3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8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0" y="-1"/>
            <a:ext cx="9144000" cy="68651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 txBox="1">
            <a:spLocks noGrp="1"/>
          </p:cNvSpPr>
          <p:nvPr>
            <p:ph type="body" idx="1"/>
          </p:nvPr>
        </p:nvSpPr>
        <p:spPr>
          <a:xfrm>
            <a:off x="457200" y="811250"/>
            <a:ext cx="8229600" cy="4198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750" tIns="43375" rIns="86750" bIns="43375" anchor="t" anchorCtr="0">
            <a:noAutofit/>
          </a:bodyPr>
          <a:lstStyle>
            <a:lvl1pPr marL="457200" marR="0" lvl="0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21212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1212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212121"/>
              </a:buClr>
              <a:buSzPts val="1350"/>
              <a:buFont typeface="Arial"/>
              <a:buChar char="–"/>
              <a:defRPr sz="1350" b="0" i="0" u="none" strike="noStrike" cap="non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94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66"/>
              </a:buClr>
              <a:buSzPts val="800"/>
              <a:buFont typeface="MS PGothic"/>
              <a:buChar char="»"/>
              <a:defRPr sz="800" b="0" i="0" u="none" strike="noStrike" cap="none">
                <a:solidFill>
                  <a:srgbClr val="000066"/>
                </a:solidFill>
                <a:latin typeface="MS PGothic"/>
                <a:ea typeface="MS PGothic"/>
                <a:cs typeface="MS PGothic"/>
                <a:sym typeface="MS PGothic"/>
              </a:defRPr>
            </a:lvl6pPr>
            <a:lvl7pPr marL="3200400" marR="0" lvl="6" indent="-2794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66"/>
              </a:buClr>
              <a:buSzPts val="800"/>
              <a:buFont typeface="MS PGothic"/>
              <a:buChar char="»"/>
              <a:defRPr sz="800" b="0" i="0" u="none" strike="noStrike" cap="none">
                <a:solidFill>
                  <a:srgbClr val="000066"/>
                </a:solidFill>
                <a:latin typeface="MS PGothic"/>
                <a:ea typeface="MS PGothic"/>
                <a:cs typeface="MS PGothic"/>
                <a:sym typeface="MS PGothic"/>
              </a:defRPr>
            </a:lvl7pPr>
            <a:lvl8pPr marL="3657600" marR="0" lvl="7" indent="-2794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66"/>
              </a:buClr>
              <a:buSzPts val="800"/>
              <a:buFont typeface="MS PGothic"/>
              <a:buChar char="»"/>
              <a:defRPr sz="800" b="0" i="0" u="none" strike="noStrike" cap="none">
                <a:solidFill>
                  <a:srgbClr val="000066"/>
                </a:solidFill>
                <a:latin typeface="MS PGothic"/>
                <a:ea typeface="MS PGothic"/>
                <a:cs typeface="MS PGothic"/>
                <a:sym typeface="MS PGothic"/>
              </a:defRPr>
            </a:lvl8pPr>
            <a:lvl9pPr marL="4114800" marR="0" lvl="8" indent="-2794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66"/>
              </a:buClr>
              <a:buSzPts val="800"/>
              <a:buFont typeface="MS PGothic"/>
              <a:buChar char="»"/>
              <a:defRPr sz="800" b="0" i="0" u="none" strike="noStrike" cap="none">
                <a:solidFill>
                  <a:srgbClr val="000066"/>
                </a:solidFill>
                <a:latin typeface="MS PGothic"/>
                <a:ea typeface="MS PGothic"/>
                <a:cs typeface="MS PGothic"/>
                <a:sym typeface="MS PGothic"/>
              </a:defRPr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title"/>
          </p:nvPr>
        </p:nvSpPr>
        <p:spPr>
          <a:xfrm>
            <a:off x="1019177" y="133815"/>
            <a:ext cx="7229475" cy="500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750" tIns="43375" rIns="86750" bIns="43375" anchor="ctr" anchorCtr="0">
            <a:noAutofit/>
          </a:bodyPr>
          <a:lstStyle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defRPr>
            </a:lvl9pPr>
          </a:lstStyle>
          <a:p>
            <a:endParaRPr/>
          </a:p>
        </p:txBody>
      </p:sp>
      <p:sp>
        <p:nvSpPr>
          <p:cNvPr id="101" name="Google Shape;101;p18"/>
          <p:cNvSpPr/>
          <p:nvPr/>
        </p:nvSpPr>
        <p:spPr>
          <a:xfrm flipH="1">
            <a:off x="8703735" y="4703235"/>
            <a:ext cx="440266" cy="440266"/>
          </a:xfrm>
          <a:prstGeom prst="rtTriangle">
            <a:avLst/>
          </a:prstGeom>
          <a:solidFill>
            <a:srgbClr val="212121"/>
          </a:solidFill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422264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8"/>
          <p:cNvSpPr txBox="1">
            <a:spLocks noGrp="1"/>
          </p:cNvSpPr>
          <p:nvPr>
            <p:ph type="sldNum" idx="12"/>
          </p:nvPr>
        </p:nvSpPr>
        <p:spPr>
          <a:xfrm>
            <a:off x="8703734" y="4913835"/>
            <a:ext cx="459000" cy="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9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2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GB" dirty="0"/>
              <a:t>LSI-VC-14 Item 13.2</a:t>
            </a:r>
            <a:endParaRPr dirty="0"/>
          </a:p>
        </p:txBody>
      </p:sp>
      <p:sp>
        <p:nvSpPr>
          <p:cNvPr id="171" name="Google Shape;171;p32"/>
          <p:cNvSpPr txBox="1"/>
          <p:nvPr/>
        </p:nvSpPr>
        <p:spPr>
          <a:xfrm>
            <a:off x="232996" y="1275134"/>
            <a:ext cx="8678008" cy="3201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ALOS-2 / ALOS-4 polarimetric observations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9388" marR="0" lvl="0" indent="-9048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9388" marR="0" lvl="0" indent="-9048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Takeo Tadono, JAXA EORC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Ake Rosenqvist, soloEO/JAXA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0"/>
          <p:cNvSpPr txBox="1">
            <a:spLocks noGrp="1"/>
          </p:cNvSpPr>
          <p:nvPr>
            <p:ph type="title"/>
          </p:nvPr>
        </p:nvSpPr>
        <p:spPr>
          <a:xfrm>
            <a:off x="957263" y="133815"/>
            <a:ext cx="7229475" cy="500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750" tIns="43375" rIns="86750" bIns="4337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>
                <a:latin typeface="Arial"/>
                <a:ea typeface="Arial"/>
                <a:cs typeface="Arial"/>
                <a:sym typeface="Arial"/>
              </a:rPr>
              <a:t>ALOS-4 </a:t>
            </a:r>
            <a:r>
              <a:rPr lang="en-GB"/>
              <a:t>PALSAR-3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0"/>
          <p:cNvSpPr txBox="1">
            <a:spLocks noGrp="1"/>
          </p:cNvSpPr>
          <p:nvPr>
            <p:ph type="sldNum" idx="12"/>
          </p:nvPr>
        </p:nvSpPr>
        <p:spPr>
          <a:xfrm>
            <a:off x="8694209" y="4913835"/>
            <a:ext cx="459000" cy="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GB" sz="9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900" b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0"/>
          <p:cNvSpPr txBox="1"/>
          <p:nvPr/>
        </p:nvSpPr>
        <p:spPr>
          <a:xfrm>
            <a:off x="8411216" y="785919"/>
            <a:ext cx="631800" cy="253800"/>
          </a:xfrm>
          <a:prstGeom prst="rect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Phase D</a:t>
            </a:r>
            <a:endParaRPr sz="1050" b="1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33" name="Google Shape;333;p10"/>
          <p:cNvGraphicFramePr/>
          <p:nvPr>
            <p:extLst>
              <p:ext uri="{D42A27DB-BD31-4B8C-83A1-F6EECF244321}">
                <p14:modId xmlns:p14="http://schemas.microsoft.com/office/powerpoint/2010/main" val="126716046"/>
              </p:ext>
            </p:extLst>
          </p:nvPr>
        </p:nvGraphicFramePr>
        <p:xfrm>
          <a:off x="208807" y="1039716"/>
          <a:ext cx="4710050" cy="3451620"/>
        </p:xfrm>
        <a:graphic>
          <a:graphicData uri="http://schemas.openxmlformats.org/drawingml/2006/table">
            <a:tbl>
              <a:tblPr firstCol="1" bandRow="1">
                <a:noFill/>
              </a:tblPr>
              <a:tblGrid>
                <a:gridCol w="110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1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8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Launch </a:t>
                      </a:r>
                      <a:endParaRPr sz="12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300" marB="3430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none" strike="noStrike" cap="none" dirty="0">
                          <a:solidFill>
                            <a:srgbClr val="FF0000"/>
                          </a:solidFill>
                        </a:rPr>
                        <a:t>TBA</a:t>
                      </a:r>
                      <a:r>
                        <a:rPr lang="en-GB" sz="1200" b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by H3 Test Flight </a:t>
                      </a:r>
                      <a:r>
                        <a:rPr lang="en-GB" sz="1200" b="1" u="none" strike="noStrike" cap="none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200" b="1" u="none" strike="noStrike" cap="none" dirty="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300" marB="343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0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Orbit</a:t>
                      </a:r>
                      <a:endParaRPr sz="12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300" marB="3430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Same orbit as ALOS-2</a:t>
                      </a:r>
                      <a:endParaRPr sz="1200" b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Noto Sans Symbols"/>
                        <a:buChar char="✔"/>
                      </a:pPr>
                      <a:r>
                        <a:rPr lang="en-GB" sz="12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Sun-synchronous sub-recurrent orbit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Noto Sans Symbols"/>
                        <a:buChar char="✔"/>
                      </a:pPr>
                      <a:r>
                        <a:rPr lang="en-GB" sz="12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Altitude: 628 km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Noto Sans Symbols"/>
                        <a:buChar char="✔"/>
                      </a:pPr>
                      <a:r>
                        <a:rPr lang="en-GB" sz="12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Inclination angle: 97.9 degree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Noto Sans Symbols"/>
                        <a:buChar char="✔"/>
                      </a:pPr>
                      <a:r>
                        <a:rPr lang="en-GB" sz="12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Local sun time at descending: 12:00 ± 15 min. 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Noto Sans Symbols"/>
                        <a:buChar char="✔"/>
                      </a:pPr>
                      <a:r>
                        <a:rPr lang="en-GB" sz="12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Revisit time: </a:t>
                      </a:r>
                      <a:r>
                        <a:rPr lang="en-GB" sz="1200" b="1" u="sng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 days</a:t>
                      </a:r>
                      <a:r>
                        <a:rPr lang="en-GB" sz="12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(1</a:t>
                      </a:r>
                      <a:r>
                        <a:rPr lang="en-GB" sz="1200" u="none" strike="noStrike" cap="none">
                          <a:solidFill>
                            <a:schemeClr val="dk1"/>
                          </a:solidFill>
                        </a:rPr>
                        <a:t>4+11</a:t>
                      </a:r>
                      <a:r>
                        <a:rPr lang="en-GB" sz="12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/14 rev/day)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300" marB="343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Lifetime</a:t>
                      </a:r>
                      <a:endParaRPr sz="12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300" marB="3430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 years</a:t>
                      </a:r>
                      <a:endParaRPr sz="1200" b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300" marB="343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Size</a:t>
                      </a:r>
                      <a:endParaRPr sz="12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300" marB="3430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 10.0 m x Y 20.0 m x Z 6.4 m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300" marB="343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Satellite Mass</a:t>
                      </a:r>
                      <a:endParaRPr sz="12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300" marB="3430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~2,990 kg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300" marB="343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Downlink</a:t>
                      </a:r>
                      <a:endParaRPr sz="12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300" marB="3430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1.8 / 3.6 Gbps (Ka-band)</a:t>
                      </a:r>
                      <a:endParaRPr sz="1400" u="none" strike="noStrike" cap="none"/>
                    </a:p>
                  </a:txBody>
                  <a:tcPr marL="68575" marR="68575" marT="34300" marB="343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7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Mission Instruments</a:t>
                      </a:r>
                      <a:endParaRPr sz="12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300" marB="3430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-"/>
                      </a:pPr>
                      <a:r>
                        <a:rPr lang="en-GB" sz="1200" b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PALSAR-3</a:t>
                      </a:r>
                      <a:r>
                        <a:rPr lang="en-GB" sz="12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(Phased Array type L-band Synthetic Aperture Radar-3)</a:t>
                      </a:r>
                      <a:endParaRPr sz="12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82563" marR="0" lvl="0" indent="-18256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-"/>
                      </a:pPr>
                      <a:r>
                        <a:rPr lang="en-GB" sz="1200" b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SPAISE3</a:t>
                      </a:r>
                      <a:r>
                        <a:rPr lang="en-GB" sz="12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(</a:t>
                      </a:r>
                      <a:r>
                        <a:rPr lang="en-GB" sz="12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SPace</a:t>
                      </a:r>
                      <a:r>
                        <a:rPr lang="en-GB" sz="12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based AIS Experiment 3)</a:t>
                      </a:r>
                      <a:endParaRPr sz="12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300" marB="343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34" name="Google Shape;334;p10" descr="テーブル, 座る, 作品, スライス が含まれている画像&#10;&#10;自動的に生成された説明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31626" y="1648667"/>
            <a:ext cx="4017500" cy="17937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5" name="Google Shape;335;p10"/>
          <p:cNvCxnSpPr/>
          <p:nvPr/>
        </p:nvCxnSpPr>
        <p:spPr>
          <a:xfrm flipH="1">
            <a:off x="5853693" y="2900173"/>
            <a:ext cx="483000" cy="333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stealth" w="med" len="med"/>
            <a:tailEnd type="none" w="sm" len="sm"/>
          </a:ln>
        </p:spPr>
      </p:cxnSp>
      <p:sp>
        <p:nvSpPr>
          <p:cNvPr id="336" name="Google Shape;336;p10"/>
          <p:cNvSpPr txBox="1"/>
          <p:nvPr/>
        </p:nvSpPr>
        <p:spPr>
          <a:xfrm>
            <a:off x="5464847" y="3226450"/>
            <a:ext cx="909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PALSAR-3 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7" name="Google Shape;337;p10"/>
          <p:cNvCxnSpPr/>
          <p:nvPr/>
        </p:nvCxnSpPr>
        <p:spPr>
          <a:xfrm>
            <a:off x="7131200" y="2998291"/>
            <a:ext cx="598500" cy="401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stealth" w="med" len="med"/>
            <a:tailEnd type="none" w="sm" len="sm"/>
          </a:ln>
        </p:spPr>
      </p:cxnSp>
      <p:sp>
        <p:nvSpPr>
          <p:cNvPr id="338" name="Google Shape;338;p10"/>
          <p:cNvSpPr txBox="1"/>
          <p:nvPr/>
        </p:nvSpPr>
        <p:spPr>
          <a:xfrm>
            <a:off x="7469622" y="3385481"/>
            <a:ext cx="1575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Ka-band DT antenna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9" name="Google Shape;339;p10"/>
          <p:cNvCxnSpPr/>
          <p:nvPr/>
        </p:nvCxnSpPr>
        <p:spPr>
          <a:xfrm>
            <a:off x="7729707" y="2771794"/>
            <a:ext cx="314100" cy="226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stealth" w="med" len="med"/>
            <a:tailEnd type="none" w="sm" len="sm"/>
          </a:ln>
        </p:spPr>
      </p:cxnSp>
      <p:sp>
        <p:nvSpPr>
          <p:cNvPr id="340" name="Google Shape;340;p10"/>
          <p:cNvSpPr txBox="1"/>
          <p:nvPr/>
        </p:nvSpPr>
        <p:spPr>
          <a:xfrm>
            <a:off x="7696125" y="2949538"/>
            <a:ext cx="1053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SPAISE3 (AIS)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1" name="Google Shape;341;p10"/>
          <p:cNvGrpSpPr/>
          <p:nvPr/>
        </p:nvGrpSpPr>
        <p:grpSpPr>
          <a:xfrm>
            <a:off x="8025166" y="1140776"/>
            <a:ext cx="855613" cy="696166"/>
            <a:chOff x="3453166" y="759776"/>
            <a:chExt cx="855613" cy="696166"/>
          </a:xfrm>
        </p:grpSpPr>
        <p:cxnSp>
          <p:nvCxnSpPr>
            <p:cNvPr id="342" name="Google Shape;342;p10"/>
            <p:cNvCxnSpPr/>
            <p:nvPr/>
          </p:nvCxnSpPr>
          <p:spPr>
            <a:xfrm flipH="1">
              <a:off x="3526578" y="999357"/>
              <a:ext cx="681300" cy="459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</p:cxnSp>
        <p:cxnSp>
          <p:nvCxnSpPr>
            <p:cNvPr id="343" name="Google Shape;343;p10"/>
            <p:cNvCxnSpPr/>
            <p:nvPr/>
          </p:nvCxnSpPr>
          <p:spPr>
            <a:xfrm>
              <a:off x="3888741" y="759776"/>
              <a:ext cx="0" cy="58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</p:cxnSp>
        <p:cxnSp>
          <p:nvCxnSpPr>
            <p:cNvPr id="344" name="Google Shape;344;p10"/>
            <p:cNvCxnSpPr/>
            <p:nvPr/>
          </p:nvCxnSpPr>
          <p:spPr>
            <a:xfrm rot="10800000">
              <a:off x="3711694" y="777408"/>
              <a:ext cx="374100" cy="4944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stealth" w="med" len="med"/>
              <a:tailEnd type="none" w="sm" len="sm"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</p:cxnSp>
        <p:sp>
          <p:nvSpPr>
            <p:cNvPr id="345" name="Google Shape;345;p10"/>
            <p:cNvSpPr txBox="1"/>
            <p:nvPr/>
          </p:nvSpPr>
          <p:spPr>
            <a:xfrm>
              <a:off x="3453166" y="820162"/>
              <a:ext cx="274500" cy="25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n-GB"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Y</a:t>
              </a: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0"/>
            <p:cNvSpPr txBox="1"/>
            <p:nvPr/>
          </p:nvSpPr>
          <p:spPr>
            <a:xfrm>
              <a:off x="4034279" y="1081531"/>
              <a:ext cx="274500" cy="25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n-GB"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0"/>
            <p:cNvSpPr txBox="1"/>
            <p:nvPr/>
          </p:nvSpPr>
          <p:spPr>
            <a:xfrm>
              <a:off x="3677168" y="1202142"/>
              <a:ext cx="266400" cy="25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n-GB"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Z</a:t>
              </a: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8" name="Google Shape;348;p10"/>
          <p:cNvSpPr txBox="1"/>
          <p:nvPr/>
        </p:nvSpPr>
        <p:spPr>
          <a:xfrm>
            <a:off x="5514720" y="3772639"/>
            <a:ext cx="3046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In-orbit configuration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3"/>
          <p:cNvSpPr txBox="1"/>
          <p:nvPr/>
        </p:nvSpPr>
        <p:spPr>
          <a:xfrm>
            <a:off x="813662" y="255064"/>
            <a:ext cx="7775700" cy="2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algn="ctr"/>
            <a:r>
              <a:rPr kumimoji="1" lang="en-US" altLang="ja-JP" sz="2400" dirty="0">
                <a:solidFill>
                  <a:schemeClr val="bg1">
                    <a:alpha val="80000"/>
                  </a:schemeClr>
                </a:solidFill>
              </a:rPr>
              <a:t>ALOS-4 PALSAR-3 observation modes</a:t>
            </a:r>
            <a:endParaRPr kumimoji="1" lang="ja-JP" altLang="en-US" sz="2400" dirty="0">
              <a:solidFill>
                <a:schemeClr val="bg1">
                  <a:alpha val="80000"/>
                </a:schemeClr>
              </a:solidFill>
            </a:endParaRPr>
          </a:p>
        </p:txBody>
      </p:sp>
      <p:sp>
        <p:nvSpPr>
          <p:cNvPr id="2" name="スライド番号プレースホルダー 8">
            <a:extLst>
              <a:ext uri="{FF2B5EF4-FFF2-40B4-BE49-F238E27FC236}">
                <a16:creationId xmlns:a16="http://schemas.microsoft.com/office/drawing/2014/main" id="{C98B4FCB-5C16-1D82-3375-E782A7DCA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6679" y="4848721"/>
            <a:ext cx="371580" cy="273844"/>
          </a:xfrm>
        </p:spPr>
        <p:txBody>
          <a:bodyPr/>
          <a:lstStyle/>
          <a:p>
            <a:pPr algn="r">
              <a:defRPr/>
            </a:pPr>
            <a:fld id="{137ACB00-385E-427C-A182-A40990D92640}" type="slidenum">
              <a:rPr lang="ja-JP" altLang="en-US" sz="900" b="1"/>
              <a:pPr algn="r">
                <a:defRPr/>
              </a:pPr>
              <a:t>3</a:t>
            </a:fld>
            <a:endParaRPr lang="en-US" altLang="ja-JP" sz="9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BE9EE8-7088-F12A-1043-67AE6C177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777" y="1066802"/>
            <a:ext cx="7900636" cy="3315547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F3BBE52-69ED-AB51-D2AA-090F0118AC7D}"/>
              </a:ext>
            </a:extLst>
          </p:cNvPr>
          <p:cNvSpPr/>
          <p:nvPr/>
        </p:nvSpPr>
        <p:spPr>
          <a:xfrm>
            <a:off x="6546273" y="2965862"/>
            <a:ext cx="685800" cy="685800"/>
          </a:xfrm>
          <a:prstGeom prst="ellipse">
            <a:avLst/>
          </a:prstGeom>
          <a:solidFill>
            <a:srgbClr val="FFFFFF">
              <a:alpha val="10196"/>
            </a:srgb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3EF21A6-E70B-0013-8B4B-88EEE22973C5}"/>
              </a:ext>
            </a:extLst>
          </p:cNvPr>
          <p:cNvSpPr/>
          <p:nvPr/>
        </p:nvSpPr>
        <p:spPr>
          <a:xfrm>
            <a:off x="5230285" y="2914116"/>
            <a:ext cx="284671" cy="295710"/>
          </a:xfrm>
          <a:prstGeom prst="ellipse">
            <a:avLst/>
          </a:prstGeom>
          <a:noFill/>
          <a:ln w="47625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303DB93-E405-4CCC-1472-4AB32207C51B}"/>
              </a:ext>
            </a:extLst>
          </p:cNvPr>
          <p:cNvSpPr/>
          <p:nvPr/>
        </p:nvSpPr>
        <p:spPr>
          <a:xfrm>
            <a:off x="6438819" y="2914116"/>
            <a:ext cx="284671" cy="295710"/>
          </a:xfrm>
          <a:prstGeom prst="ellipse">
            <a:avLst/>
          </a:prstGeom>
          <a:noFill/>
          <a:ln w="47625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CC5F5AB-884C-5A4B-D713-B28FB8944504}"/>
              </a:ext>
            </a:extLst>
          </p:cNvPr>
          <p:cNvSpPr/>
          <p:nvPr/>
        </p:nvSpPr>
        <p:spPr>
          <a:xfrm>
            <a:off x="4032637" y="2918662"/>
            <a:ext cx="284671" cy="295710"/>
          </a:xfrm>
          <a:prstGeom prst="ellipse">
            <a:avLst/>
          </a:prstGeom>
          <a:noFill/>
          <a:ln w="47625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sp>
        <p:nvSpPr>
          <p:cNvPr id="9" name="正方形/長方形 63">
            <a:extLst>
              <a:ext uri="{FF2B5EF4-FFF2-40B4-BE49-F238E27FC236}">
                <a16:creationId xmlns:a16="http://schemas.microsoft.com/office/drawing/2014/main" id="{B2E2B4BF-D504-A372-2463-1C6683451E05}"/>
              </a:ext>
            </a:extLst>
          </p:cNvPr>
          <p:cNvSpPr/>
          <p:nvPr/>
        </p:nvSpPr>
        <p:spPr>
          <a:xfrm>
            <a:off x="586307" y="4572063"/>
            <a:ext cx="7971386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ctr">
              <a:spcAft>
                <a:spcPts val="450"/>
              </a:spcAft>
            </a:pPr>
            <a:r>
              <a:rPr lang="en-US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Full polarisation stripmap capacity with 100 km swath</a:t>
            </a:r>
          </a:p>
        </p:txBody>
      </p:sp>
      <p:sp>
        <p:nvSpPr>
          <p:cNvPr id="11" name="Google Shape;331;p10">
            <a:extLst>
              <a:ext uri="{FF2B5EF4-FFF2-40B4-BE49-F238E27FC236}">
                <a16:creationId xmlns:a16="http://schemas.microsoft.com/office/drawing/2014/main" id="{C9BEBA26-DA96-9774-A0FC-36617B9CCA9C}"/>
              </a:ext>
            </a:extLst>
          </p:cNvPr>
          <p:cNvSpPr txBox="1">
            <a:spLocks/>
          </p:cNvSpPr>
          <p:nvPr/>
        </p:nvSpPr>
        <p:spPr>
          <a:xfrm>
            <a:off x="8694209" y="4913835"/>
            <a:ext cx="459000" cy="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defRPr>
            </a:lvl9pPr>
          </a:lstStyle>
          <a:p>
            <a:pPr>
              <a:buSzPts val="900"/>
            </a:pPr>
            <a:fld id="{00000000-1234-1234-1234-123412341234}" type="slidenum">
              <a:rPr lang="en-GB" sz="900" b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>
                <a:buSzPts val="900"/>
              </a:pPr>
              <a:t>3</a:t>
            </a:fld>
            <a:endParaRPr lang="en-GB" sz="900" b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8741F38-8F50-CAFA-663D-7AFCDAC3CF6B}"/>
              </a:ext>
            </a:extLst>
          </p:cNvPr>
          <p:cNvSpPr/>
          <p:nvPr/>
        </p:nvSpPr>
        <p:spPr>
          <a:xfrm>
            <a:off x="4317308" y="1661085"/>
            <a:ext cx="1197648" cy="2721264"/>
          </a:xfrm>
          <a:prstGeom prst="ellipse">
            <a:avLst/>
          </a:prstGeom>
          <a:noFill/>
          <a:ln w="47625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F6FCD0E-2A19-46B8-A386-A20288C6DC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9738" y="1014211"/>
            <a:ext cx="8209624" cy="2960341"/>
          </a:xfrm>
        </p:spPr>
        <p:txBody>
          <a:bodyPr/>
          <a:lstStyle/>
          <a:p>
            <a:pPr marL="342900" indent="-342900">
              <a:spcBef>
                <a:spcPts val="1350"/>
              </a:spcBef>
              <a:buFont typeface="Arial" panose="020B0604020202020204" pitchFamily="34" charset="0"/>
              <a:buChar char="•"/>
            </a:pPr>
            <a:r>
              <a:rPr lang="en-US" altLang="ja-JP" sz="1400" dirty="0">
                <a:solidFill>
                  <a:schemeClr val="tx1"/>
                </a:solidFill>
                <a:latin typeface="Arial" panose="020B0604020202020204" pitchFamily="34" charset="0"/>
              </a:rPr>
              <a:t>PALSAR-3 swath width in Full-Pol mode is 100 km – major improvement from PALSAR (&lt;30 km) and PALSAR-2 (&lt;55 km)</a:t>
            </a:r>
          </a:p>
          <a:p>
            <a:pPr marL="342900" indent="-342900">
              <a:spcBef>
                <a:spcPts val="1350"/>
              </a:spcBef>
              <a:buFont typeface="Arial" panose="020B0604020202020204" pitchFamily="34" charset="0"/>
              <a:buChar char="•"/>
            </a:pPr>
            <a:r>
              <a:rPr lang="en-US" altLang="ja-JP" sz="1400" dirty="0">
                <a:solidFill>
                  <a:schemeClr val="tx1"/>
                </a:solidFill>
                <a:latin typeface="Arial" panose="020B0604020202020204" pitchFamily="34" charset="0"/>
              </a:rPr>
              <a:t>Regional gap-free coverage (technically) feasible in only 2 cycles (28 days). </a:t>
            </a:r>
          </a:p>
          <a:p>
            <a:pPr marL="342900" indent="-342900">
              <a:spcBef>
                <a:spcPts val="1350"/>
              </a:spcBef>
              <a:buFont typeface="Arial" panose="020B0604020202020204" pitchFamily="34" charset="0"/>
              <a:buChar char="•"/>
            </a:pPr>
            <a:r>
              <a:rPr lang="en-GB" altLang="ja-JP" sz="1400" dirty="0">
                <a:solidFill>
                  <a:schemeClr val="tx1"/>
                </a:solidFill>
                <a:latin typeface="Arial" panose="020B0604020202020204" pitchFamily="34" charset="0"/>
              </a:rPr>
              <a:t>ALOS-2 and ALOS-4 joint operations planned </a:t>
            </a:r>
            <a:r>
              <a:rPr lang="en-GB" altLang="ja-JP" sz="1400" dirty="0">
                <a:solidFill>
                  <a:schemeClr val="tx1"/>
                </a:solidFill>
                <a:latin typeface="Arial" panose="020B0604020202020204" pitchFamily="34" charset="0"/>
                <a:sym typeface="Wingdings" pitchFamily="2" charset="2"/>
              </a:rPr>
              <a:t></a:t>
            </a:r>
            <a:r>
              <a:rPr lang="en-GB" altLang="ja-JP" sz="1400" dirty="0">
                <a:solidFill>
                  <a:schemeClr val="tx1"/>
                </a:solidFill>
                <a:latin typeface="Arial" panose="020B0604020202020204" pitchFamily="34" charset="0"/>
              </a:rPr>
              <a:t> 6 day revisit foreseen during limited time.</a:t>
            </a:r>
          </a:p>
          <a:p>
            <a:pPr marL="342900" indent="-342900">
              <a:spcBef>
                <a:spcPts val="1350"/>
              </a:spcBef>
              <a:buFont typeface="Arial" panose="020B0604020202020204" pitchFamily="34" charset="0"/>
              <a:buChar char="•"/>
            </a:pPr>
            <a:r>
              <a:rPr lang="en-GB" altLang="ja-JP" sz="1400" dirty="0">
                <a:solidFill>
                  <a:schemeClr val="tx1"/>
                </a:solidFill>
                <a:latin typeface="Arial" panose="020B0604020202020204" pitchFamily="34" charset="0"/>
              </a:rPr>
              <a:t>Near-global FP coverage collected by ALOS-2 PALSAR-2 </a:t>
            </a:r>
          </a:p>
          <a:p>
            <a:pPr marL="342900" indent="-342900">
              <a:spcBef>
                <a:spcPts val="1350"/>
              </a:spcBef>
              <a:buFont typeface="Arial" panose="020B0604020202020204" pitchFamily="34" charset="0"/>
              <a:buChar char="•"/>
            </a:pPr>
            <a:r>
              <a:rPr lang="en-GB" altLang="ja-JP" sz="1400" dirty="0">
                <a:solidFill>
                  <a:schemeClr val="tx1"/>
                </a:solidFill>
                <a:latin typeface="Arial" panose="020B0604020202020204" pitchFamily="34" charset="0"/>
              </a:rPr>
              <a:t>PALSAR-2 FP time-series data collected over a                                                                limited number of local sites - potential for multi-temporal                                                                                    Pol-SAR and Pol-InSAR research</a:t>
            </a:r>
          </a:p>
        </p:txBody>
      </p:sp>
      <p:sp>
        <p:nvSpPr>
          <p:cNvPr id="5" name="スライド番号プレースホルダー 8">
            <a:extLst>
              <a:ext uri="{FF2B5EF4-FFF2-40B4-BE49-F238E27FC236}">
                <a16:creationId xmlns:a16="http://schemas.microsoft.com/office/drawing/2014/main" id="{A4144A44-4DF8-4EE9-A515-7BB8DD3BE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6679" y="4848721"/>
            <a:ext cx="371580" cy="273844"/>
          </a:xfrm>
        </p:spPr>
        <p:txBody>
          <a:bodyPr/>
          <a:lstStyle/>
          <a:p>
            <a:pPr algn="r">
              <a:defRPr/>
            </a:pPr>
            <a:fld id="{137ACB00-385E-427C-A182-A40990D92640}" type="slidenum">
              <a:rPr lang="ja-JP" altLang="en-US" sz="900" b="1"/>
              <a:pPr algn="r">
                <a:defRPr/>
              </a:pPr>
              <a:t>4</a:t>
            </a:fld>
            <a:endParaRPr lang="en-US" altLang="ja-JP" sz="900" b="1" dirty="0"/>
          </a:p>
        </p:txBody>
      </p:sp>
      <p:sp>
        <p:nvSpPr>
          <p:cNvPr id="7" name="Google Shape;179;p33">
            <a:extLst>
              <a:ext uri="{FF2B5EF4-FFF2-40B4-BE49-F238E27FC236}">
                <a16:creationId xmlns:a16="http://schemas.microsoft.com/office/drawing/2014/main" id="{9198D5B3-F320-0655-365E-22F351D69CD1}"/>
              </a:ext>
            </a:extLst>
          </p:cNvPr>
          <p:cNvSpPr txBox="1"/>
          <p:nvPr/>
        </p:nvSpPr>
        <p:spPr>
          <a:xfrm>
            <a:off x="813662" y="255064"/>
            <a:ext cx="7775700" cy="2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algn="ctr"/>
            <a:r>
              <a:rPr kumimoji="1" lang="en-US" altLang="ja-JP" sz="2400" dirty="0">
                <a:solidFill>
                  <a:schemeClr val="bg1">
                    <a:alpha val="80000"/>
                  </a:schemeClr>
                </a:solidFill>
              </a:rPr>
              <a:t>ALOS-2 / ALOS-4 polarimetric observations  </a:t>
            </a:r>
            <a:endParaRPr kumimoji="1" lang="ja-JP" altLang="en-US" sz="2400" dirty="0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8" name="図 1">
            <a:extLst>
              <a:ext uri="{FF2B5EF4-FFF2-40B4-BE49-F238E27FC236}">
                <a16:creationId xmlns:a16="http://schemas.microsoft.com/office/drawing/2014/main" id="{49746E57-1552-C93A-B55C-3FD339057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3449" y="2647747"/>
            <a:ext cx="3310814" cy="215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014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DE0B34A-A35C-8387-DA43-137307BA6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9423" y="1351615"/>
            <a:ext cx="1902282" cy="2834773"/>
          </a:xfrm>
          <a:prstGeom prst="rect">
            <a:avLst/>
          </a:prstGeom>
        </p:spPr>
      </p:pic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F6FCD0E-2A19-46B8-A386-A20288C6DC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7188" y="729344"/>
            <a:ext cx="6270495" cy="4035162"/>
          </a:xfrm>
        </p:spPr>
        <p:txBody>
          <a:bodyPr/>
          <a:lstStyle/>
          <a:p>
            <a:pPr marL="0" indent="0">
              <a:spcBef>
                <a:spcPts val="1350"/>
              </a:spcBef>
              <a:buClr>
                <a:srgbClr val="000000"/>
              </a:buClr>
              <a:buSzPts val="1400"/>
              <a:buNone/>
            </a:pPr>
            <a:r>
              <a:rPr lang="en-GB" sz="1800" b="1" dirty="0">
                <a:solidFill>
                  <a:schemeClr val="tx1"/>
                </a:solidFill>
                <a:latin typeface="Arial" panose="020B0604020202020204" pitchFamily="34" charset="0"/>
              </a:rPr>
              <a:t>Tentative plans for ALOS-4 PALSAR-3 QP observations </a:t>
            </a:r>
            <a:endParaRPr lang="en-GB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342900" indent="-342900">
              <a:spcBef>
                <a:spcPts val="1350"/>
              </a:spcBef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</a:rPr>
              <a:t>Annual global coverage in 6 m Polarimetric (QP) mode (</a:t>
            </a:r>
            <a:r>
              <a:rPr lang="en-GB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desc</a:t>
            </a: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</a:p>
          <a:p>
            <a:pPr marL="342900" indent="-342900">
              <a:spcBef>
                <a:spcPts val="1350"/>
              </a:spcBef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</a:rPr>
              <a:t>~ Bi-monthly QP </a:t>
            </a: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coverage over SE-Asia (  Thailand, Vietnam, Nepal, Laos, Cambodia)</a:t>
            </a:r>
            <a:endParaRPr lang="en-GB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342900" indent="-342900">
              <a:spcBef>
                <a:spcPts val="1350"/>
              </a:spcBef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</a:rPr>
              <a:t>~ Monthly QP time-series observations over R&amp;D sites</a:t>
            </a:r>
          </a:p>
          <a:p>
            <a:pPr marL="342900" indent="-342900">
              <a:spcBef>
                <a:spcPts val="1350"/>
              </a:spcBef>
              <a:buFont typeface="Arial" panose="020B0604020202020204" pitchFamily="34" charset="0"/>
              <a:buChar char="•"/>
            </a:pPr>
            <a:endParaRPr kumimoji="1" lang="en-AU" altLang="ja-JP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342900" indent="-342900">
              <a:spcBef>
                <a:spcPts val="1350"/>
              </a:spcBef>
              <a:buFont typeface="Arial" panose="020B0604020202020204" pitchFamily="34" charset="0"/>
              <a:buChar char="•"/>
            </a:pPr>
            <a:r>
              <a:rPr kumimoji="1" lang="en-AU" altLang="ja-JP" sz="1800" dirty="0">
                <a:solidFill>
                  <a:schemeClr val="tx1"/>
                </a:solidFill>
                <a:latin typeface="Arial" panose="020B0604020202020204" pitchFamily="34" charset="0"/>
              </a:rPr>
              <a:t>Data access through JAXA Research Announcements. </a:t>
            </a:r>
            <a:r>
              <a:rPr kumimoji="1" lang="en-AU" altLang="ja-JP" sz="1800">
                <a:solidFill>
                  <a:schemeClr val="tx1"/>
                </a:solidFill>
                <a:latin typeface="Arial" panose="020B0604020202020204" pitchFamily="34" charset="0"/>
              </a:rPr>
              <a:t>Next RA for </a:t>
            </a:r>
            <a:r>
              <a:rPr kumimoji="1" lang="en-AU" altLang="ja-JP" sz="1800" dirty="0">
                <a:solidFill>
                  <a:schemeClr val="tx1"/>
                </a:solidFill>
                <a:latin typeface="Arial" panose="020B0604020202020204" pitchFamily="34" charset="0"/>
              </a:rPr>
              <a:t>ALOS-2/4 expected </a:t>
            </a:r>
            <a:r>
              <a:rPr kumimoji="1" lang="en-AU" altLang="ja-JP" sz="1800">
                <a:solidFill>
                  <a:schemeClr val="tx1"/>
                </a:solidFill>
                <a:latin typeface="Arial" panose="020B0604020202020204" pitchFamily="34" charset="0"/>
              </a:rPr>
              <a:t>in 2024.</a:t>
            </a:r>
            <a:endParaRPr kumimoji="1" lang="ja-JP" altLang="en-US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スライド番号プレースホルダー 8">
            <a:extLst>
              <a:ext uri="{FF2B5EF4-FFF2-40B4-BE49-F238E27FC236}">
                <a16:creationId xmlns:a16="http://schemas.microsoft.com/office/drawing/2014/main" id="{A4144A44-4DF8-4EE9-A515-7BB8DD3BE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6679" y="4848721"/>
            <a:ext cx="371580" cy="273844"/>
          </a:xfrm>
        </p:spPr>
        <p:txBody>
          <a:bodyPr/>
          <a:lstStyle/>
          <a:p>
            <a:pPr algn="r">
              <a:defRPr/>
            </a:pPr>
            <a:fld id="{137ACB00-385E-427C-A182-A40990D92640}" type="slidenum">
              <a:rPr lang="ja-JP" altLang="en-US" sz="900" b="1"/>
              <a:pPr algn="r">
                <a:defRPr/>
              </a:pPr>
              <a:t>5</a:t>
            </a:fld>
            <a:endParaRPr lang="en-US" altLang="ja-JP" sz="900" b="1" dirty="0"/>
          </a:p>
        </p:txBody>
      </p:sp>
      <p:sp>
        <p:nvSpPr>
          <p:cNvPr id="9" name="テキスト ボックス 11">
            <a:extLst>
              <a:ext uri="{FF2B5EF4-FFF2-40B4-BE49-F238E27FC236}">
                <a16:creationId xmlns:a16="http://schemas.microsoft.com/office/drawing/2014/main" id="{0459AE39-469D-AF70-DC42-267F077E6E68}"/>
              </a:ext>
            </a:extLst>
          </p:cNvPr>
          <p:cNvSpPr txBox="1"/>
          <p:nvPr/>
        </p:nvSpPr>
        <p:spPr>
          <a:xfrm>
            <a:off x="6862156" y="3746827"/>
            <a:ext cx="13023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00" dirty="0">
                <a:solidFill>
                  <a:schemeClr val="bg1"/>
                </a:solidFill>
              </a:rPr>
              <a:t>ALOS-2 © JAXA </a:t>
            </a:r>
          </a:p>
          <a:p>
            <a:r>
              <a:rPr lang="en-US" altLang="ja-JP" sz="700" dirty="0">
                <a:solidFill>
                  <a:schemeClr val="bg1"/>
                </a:solidFill>
              </a:rPr>
              <a:t>Polarimetric processing: </a:t>
            </a:r>
          </a:p>
          <a:p>
            <a:r>
              <a:rPr lang="en-US" altLang="ja-JP" sz="700" dirty="0">
                <a:solidFill>
                  <a:schemeClr val="bg1"/>
                </a:solidFill>
              </a:rPr>
              <a:t>Courtesy of Y. Yamaguchi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0D3BA7-CD08-976C-1C1A-B59F8B3DAC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397" y="4259619"/>
            <a:ext cx="709999" cy="47671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2542706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1544</TotalTime>
  <Words>311</Words>
  <Application>Microsoft Macintosh PowerPoint</Application>
  <PresentationFormat>On-screen Show (16:9)</PresentationFormat>
  <Paragraphs>60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Bebas Neue Regular</vt:lpstr>
      <vt:lpstr>MS PGothic</vt:lpstr>
      <vt:lpstr>Arial</vt:lpstr>
      <vt:lpstr>Calibri</vt:lpstr>
      <vt:lpstr>Courier New</vt:lpstr>
      <vt:lpstr>Noto Sans Symbols</vt:lpstr>
      <vt:lpstr>Simple Light</vt:lpstr>
      <vt:lpstr>ceos</vt:lpstr>
      <vt:lpstr>標準デザイン</vt:lpstr>
      <vt:lpstr>LSI-VC-14 Item 13.2</vt:lpstr>
      <vt:lpstr>ALOS-4 PALSAR-3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JAXA</dc:title>
  <dc:creator>田殿武雄Takeo TADONO</dc:creator>
  <cp:lastModifiedBy>Ake Ros</cp:lastModifiedBy>
  <cp:revision>21</cp:revision>
  <dcterms:modified xsi:type="dcterms:W3CDTF">2023-10-12T09:24:40Z</dcterms:modified>
</cp:coreProperties>
</file>