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1E582C-C361-4F94-8A25-D1C19220E1C7}">
  <a:tblStyle styleId="{D01E582C-C361-4F94-8A25-D1C19220E1C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BF0FE3F-6627-48B9-A982-078270079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49d68ea74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49d68ea7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08e3c9e7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08e3c9e7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49d68ea74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49d68ea7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49d68ea74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49d68ea7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e68fce3e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de68fce3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49d68ea74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149d68ea7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10" Type="http://schemas.openxmlformats.org/officeDocument/2006/relationships/image" Target="../media/image16.png"/><Relationship Id="rId9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9.png"/><Relationship Id="rId8" Type="http://schemas.openxmlformats.org/officeDocument/2006/relationships/hyperlink" Target="mailto:info@ceos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matthew@symbioscomms.com" TargetMode="External"/><Relationship Id="rId4" Type="http://schemas.openxmlformats.org/officeDocument/2006/relationships/hyperlink" Target="mailto:libby@symbioscomm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1" y="175950"/>
            <a:ext cx="88836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CEOS-ARD Communications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4656500" y="4252675"/>
            <a:ext cx="73989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Libby Rose (CEOS SEO)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Chris Barnes (KBR/USGS)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23rd - 24th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176050" y="1292550"/>
            <a:ext cx="9707400" cy="249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Account opened in June 2022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55 followers: spread the word to grow our following!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Average 1.67 tweets per month</a:t>
            </a:r>
            <a:endParaRPr sz="2400"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Twitter: @CEOSARD</a:t>
            </a:r>
            <a:endParaRPr/>
          </a:p>
        </p:txBody>
      </p:sp>
      <p:pic>
        <p:nvPicPr>
          <p:cNvPr id="74" name="Google Shape;74;p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3904" y="2666414"/>
            <a:ext cx="5769945" cy="3567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75;p8"/>
          <p:cNvGraphicFramePr/>
          <p:nvPr/>
        </p:nvGraphicFramePr>
        <p:xfrm>
          <a:off x="1563775" y="340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{D01E582C-C361-4F94-8A25-D1C19220E1C7}</a:tableStyleId>
              </a:tblPr>
              <a:tblGrid>
                <a:gridCol w="2619025"/>
                <a:gridCol w="1041425"/>
              </a:tblGrid>
              <a:tr h="406375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200">
                          <a:solidFill>
                            <a:srgbClr val="07192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Averages</a:t>
                      </a:r>
                      <a:endParaRPr b="1" sz="2200">
                        <a:solidFill>
                          <a:srgbClr val="07192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A677"/>
                    </a:solidFill>
                  </a:tcPr>
                </a:tc>
                <a:tc hMerge="1"/>
              </a:tr>
              <a:tr h="40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mpressions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07192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334.13</a:t>
                      </a:r>
                      <a:endParaRPr sz="2200">
                        <a:solidFill>
                          <a:srgbClr val="07192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ngagements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07192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16.07</a:t>
                      </a:r>
                      <a:endParaRPr sz="2200">
                        <a:solidFill>
                          <a:srgbClr val="07192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</a:tr>
              <a:tr h="40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ngagement rate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07192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4.81%</a:t>
                      </a:r>
                      <a:endParaRPr sz="2200">
                        <a:solidFill>
                          <a:srgbClr val="07192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063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</a:t>
                      </a:r>
                      <a:r>
                        <a:rPr b="1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etweets</a:t>
                      </a:r>
                      <a:endParaRPr b="1"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200">
                          <a:solidFill>
                            <a:srgbClr val="071924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2.27</a:t>
                      </a:r>
                      <a:endParaRPr sz="2200">
                        <a:solidFill>
                          <a:srgbClr val="07192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2E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ceos.org/news: ARD Articles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1" name="Google Shape;81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0864"/>
            <a:ext cx="11887201" cy="48175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9"/>
          <p:cNvSpPr txBox="1"/>
          <p:nvPr/>
        </p:nvSpPr>
        <p:spPr>
          <a:xfrm>
            <a:off x="10116775" y="1540825"/>
            <a:ext cx="17448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450000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ARD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10264575" y="1643025"/>
            <a:ext cx="210000" cy="206100"/>
          </a:xfrm>
          <a:prstGeom prst="round2SameRect">
            <a:avLst>
              <a:gd fmla="val 9821" name="adj1"/>
              <a:gd fmla="val 10250" name="adj2"/>
            </a:avLst>
          </a:prstGeom>
          <a:solidFill>
            <a:srgbClr val="B856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"/>
          <p:cNvSpPr txBox="1"/>
          <p:nvPr/>
        </p:nvSpPr>
        <p:spPr>
          <a:xfrm>
            <a:off x="3011700" y="5843975"/>
            <a:ext cx="6168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ARD is one of the most popular topics!</a:t>
            </a:r>
            <a:endParaRPr b="1" sz="2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2768800" y="4008875"/>
            <a:ext cx="215100" cy="752400"/>
          </a:xfrm>
          <a:prstGeom prst="round2SameRect">
            <a:avLst>
              <a:gd fmla="val 9821" name="adj1"/>
              <a:gd fmla="val 0" name="adj2"/>
            </a:avLst>
          </a:prstGeom>
          <a:solidFill>
            <a:srgbClr val="032F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348300" y="1331695"/>
            <a:ext cx="11495400" cy="110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Font typeface="Montserrat"/>
              <a:buChar char="❖"/>
            </a:pPr>
            <a:r>
              <a:rPr lang="en-GB"/>
              <a:t>2 editions published in 2022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2nd was focused on CEOS-ARD @ LPS22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ARD Newsletter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2" name="Google Shape;92;p10"/>
          <p:cNvGraphicFramePr/>
          <p:nvPr/>
        </p:nvGraphicFramePr>
        <p:xfrm>
          <a:off x="1882875" y="2929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{7BF0FE3F-6627-48B9-A982-078270079308}</a:tableStyleId>
              </a:tblPr>
              <a:tblGrid>
                <a:gridCol w="3042350"/>
                <a:gridCol w="2383575"/>
                <a:gridCol w="2466100"/>
              </a:tblGrid>
              <a:tr h="47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#1: 4 April 2022</a:t>
                      </a:r>
                      <a:endParaRPr b="1" sz="2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21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#2: 17 June 2022</a:t>
                      </a:r>
                      <a:endParaRPr b="1" sz="21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4493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Successful Deliveries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265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316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Unique opens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91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93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2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clicks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 sz="2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April edition: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New products endorsed (ALOS-2)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Progress with OGC ARD SWG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Relevant outcomes of LSI-VC-13 (CEOS-industry workshop?)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August edition: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CEOS-ARD Session @ ARD23 workshop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CEOS-ARD @ IGARSS 2023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Two sessions to report on: CEOS session &amp; OGC session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+ CEOS Booth</a:t>
            </a:r>
            <a:endParaRPr/>
          </a:p>
        </p:txBody>
      </p:sp>
      <p:sp>
        <p:nvSpPr>
          <p:cNvPr id="98" name="Google Shape;98;p1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ARD Newsletter: Future editions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IGARSS 2023: CEOS Booth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0" y="1131725"/>
            <a:ext cx="4043700" cy="4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Montserrat"/>
              <a:buChar char="❖"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Flyer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▪"/>
            </a:pPr>
            <a:r>
              <a:rPr lang="en-GB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One flyer with highlights of CEOS Work, with links to websites etc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▪"/>
            </a:pPr>
            <a:r>
              <a:rPr lang="en-GB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Print on glossy paper</a:t>
            </a:r>
            <a:endParaRPr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Char char="▪"/>
            </a:pPr>
            <a:r>
              <a:rPr lang="en-GB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Focus on people less familiar with EO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4777575" y="1408500"/>
            <a:ext cx="3127800" cy="46809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2"/>
          <p:cNvPicPr preferRelativeResize="0"/>
          <p:nvPr/>
        </p:nvPicPr>
        <p:blipFill rotWithShape="1">
          <a:blip r:embed="rId3">
            <a:alphaModFix amt="90000"/>
          </a:blip>
          <a:srcRect b="0" l="0" r="35963" t="0"/>
          <a:stretch/>
        </p:blipFill>
        <p:spPr>
          <a:xfrm>
            <a:off x="4777575" y="1408500"/>
            <a:ext cx="3127800" cy="46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5975" y="1470423"/>
            <a:ext cx="820650" cy="66720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4883950" y="1525525"/>
            <a:ext cx="28725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lt1"/>
                </a:solidFill>
              </a:rPr>
              <a:t>Analysis Ready Data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</a:rPr>
              <a:t>CEOS Analysis Ready Data (CEOS-ARD) are satellite data that have been processed to a minimum set of requirements and organized into a form that allows immediate analysis with a minimum of additional user effort and interoperability both through time and with other datasets.</a:t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lt1"/>
                </a:solidFill>
              </a:rPr>
              <a:t>Current Product Family Specifications</a:t>
            </a:r>
            <a:endParaRPr b="1" sz="11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Surface Reflectance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Surface Temperature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Normalised Radar Backscatter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Polarimetric Radar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Aquatic Reflectance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Ocean Radar Backscatter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Nighttime Lights Surface Radiance</a:t>
            </a:r>
            <a:endParaRPr sz="1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09" name="Google Shape;10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7150" y="5658599"/>
            <a:ext cx="369301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/>
          <p:nvPr/>
        </p:nvSpPr>
        <p:spPr>
          <a:xfrm>
            <a:off x="4883950" y="5673900"/>
            <a:ext cx="258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For more information, visit </a:t>
            </a:r>
            <a:r>
              <a:rPr lang="en-GB" sz="1000" u="sng">
                <a:solidFill>
                  <a:schemeClr val="lt1"/>
                </a:solidFill>
              </a:rPr>
              <a:t>ceos.org/ard</a:t>
            </a:r>
            <a:endParaRPr sz="1000" u="sng">
              <a:solidFill>
                <a:schemeClr val="lt1"/>
              </a:solidFill>
            </a:endParaRPr>
          </a:p>
        </p:txBody>
      </p:sp>
      <p:pic>
        <p:nvPicPr>
          <p:cNvPr id="111" name="Google Shape;111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1575" y="5087133"/>
            <a:ext cx="252652" cy="20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2"/>
          <p:cNvSpPr txBox="1"/>
          <p:nvPr/>
        </p:nvSpPr>
        <p:spPr>
          <a:xfrm>
            <a:off x="5452438" y="5026538"/>
            <a:ext cx="1127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@CEOSARD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113" name="Google Shape;113;p12"/>
          <p:cNvSpPr txBox="1"/>
          <p:nvPr/>
        </p:nvSpPr>
        <p:spPr>
          <a:xfrm>
            <a:off x="5475438" y="5376025"/>
            <a:ext cx="2585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</a:rPr>
              <a:t>Sign up for the CEOS-ARD Newsletter!</a:t>
            </a:r>
            <a:endParaRPr sz="1000">
              <a:solidFill>
                <a:schemeClr val="lt1"/>
              </a:solidFill>
            </a:endParaRPr>
          </a:p>
        </p:txBody>
      </p:sp>
      <p:pic>
        <p:nvPicPr>
          <p:cNvPr id="114" name="Google Shape;114;p12"/>
          <p:cNvPicPr preferRelativeResize="0"/>
          <p:nvPr/>
        </p:nvPicPr>
        <p:blipFill rotWithShape="1">
          <a:blip r:embed="rId7">
            <a:alphaModFix/>
          </a:blip>
          <a:srcRect b="8355" l="8773" r="8300" t="8088"/>
          <a:stretch/>
        </p:blipFill>
        <p:spPr>
          <a:xfrm>
            <a:off x="5084575" y="5413255"/>
            <a:ext cx="252650" cy="25457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2"/>
          <p:cNvSpPr/>
          <p:nvPr/>
        </p:nvSpPr>
        <p:spPr>
          <a:xfrm>
            <a:off x="9204527" y="2243995"/>
            <a:ext cx="795300" cy="14745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rgbClr val="000000"/>
                </a:solidFill>
              </a:rPr>
              <a:t>All CEOS Agency Logos </a:t>
            </a:r>
            <a:endParaRPr/>
          </a:p>
        </p:txBody>
      </p:sp>
      <p:sp>
        <p:nvSpPr>
          <p:cNvPr id="116" name="Google Shape;116;p12"/>
          <p:cNvSpPr/>
          <p:nvPr/>
        </p:nvSpPr>
        <p:spPr>
          <a:xfrm>
            <a:off x="10794763" y="2243995"/>
            <a:ext cx="795300" cy="14745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mission statement </a:t>
            </a:r>
            <a:endParaRPr sz="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ceos.org</a:t>
            </a:r>
            <a:endParaRPr sz="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Social media links</a:t>
            </a:r>
            <a:endParaRPr sz="9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>
                <a:solidFill>
                  <a:srgbClr val="0563C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info@ceos.org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7" name="Google Shape;117;p12"/>
          <p:cNvSpPr/>
          <p:nvPr/>
        </p:nvSpPr>
        <p:spPr>
          <a:xfrm>
            <a:off x="9999645" y="2243995"/>
            <a:ext cx="795300" cy="1474500"/>
          </a:xfrm>
          <a:prstGeom prst="rect">
            <a:avLst/>
          </a:prstGeom>
          <a:solidFill>
            <a:srgbClr val="A6D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Training calendar &amp; EOTEC DevNet</a:t>
            </a:r>
            <a:endParaRPr sz="1100"/>
          </a:p>
        </p:txBody>
      </p:sp>
      <p:sp>
        <p:nvSpPr>
          <p:cNvPr id="118" name="Google Shape;118;p12"/>
          <p:cNvSpPr/>
          <p:nvPr/>
        </p:nvSpPr>
        <p:spPr>
          <a:xfrm>
            <a:off x="9204529" y="4087813"/>
            <a:ext cx="795300" cy="14745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C1666B"/>
                </a:solidFill>
              </a:rPr>
              <a:t>???</a:t>
            </a:r>
            <a:endParaRPr b="1" sz="900">
              <a:solidFill>
                <a:srgbClr val="C1666B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19" name="Google Shape;119;p12"/>
          <p:cNvSpPr/>
          <p:nvPr/>
        </p:nvSpPr>
        <p:spPr>
          <a:xfrm>
            <a:off x="10787615" y="4087813"/>
            <a:ext cx="795300" cy="14745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SDGs</a:t>
            </a:r>
            <a:endParaRPr b="1"/>
          </a:p>
        </p:txBody>
      </p:sp>
      <p:sp>
        <p:nvSpPr>
          <p:cNvPr id="120" name="Google Shape;120;p12"/>
          <p:cNvSpPr/>
          <p:nvPr/>
        </p:nvSpPr>
        <p:spPr>
          <a:xfrm>
            <a:off x="9999647" y="4087813"/>
            <a:ext cx="795300" cy="1474500"/>
          </a:xfrm>
          <a:prstGeom prst="rect">
            <a:avLst/>
          </a:prstGeom>
          <a:solidFill>
            <a:srgbClr val="CEE29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ARD</a:t>
            </a:r>
            <a:endParaRPr/>
          </a:p>
        </p:txBody>
      </p:sp>
      <p:pic>
        <p:nvPicPr>
          <p:cNvPr id="121" name="Google Shape;121;p1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938448" y="2366169"/>
            <a:ext cx="507944" cy="212457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22" name="Google Shape;122;p1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5400000">
            <a:off x="8867349" y="2585991"/>
            <a:ext cx="1469476" cy="79042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2"/>
          <p:cNvSpPr txBox="1"/>
          <p:nvPr/>
        </p:nvSpPr>
        <p:spPr>
          <a:xfrm>
            <a:off x="9206863" y="1767024"/>
            <a:ext cx="277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Outside</a:t>
            </a:r>
            <a:endParaRPr/>
          </a:p>
        </p:txBody>
      </p:sp>
      <p:sp>
        <p:nvSpPr>
          <p:cNvPr id="124" name="Google Shape;124;p12"/>
          <p:cNvSpPr txBox="1"/>
          <p:nvPr/>
        </p:nvSpPr>
        <p:spPr>
          <a:xfrm>
            <a:off x="9183413" y="3731501"/>
            <a:ext cx="277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Inside</a:t>
            </a:r>
            <a:endParaRPr/>
          </a:p>
        </p:txBody>
      </p:sp>
      <p:cxnSp>
        <p:nvCxnSpPr>
          <p:cNvPr id="125" name="Google Shape;125;p12"/>
          <p:cNvCxnSpPr/>
          <p:nvPr/>
        </p:nvCxnSpPr>
        <p:spPr>
          <a:xfrm rot="10800000">
            <a:off x="8005175" y="3393500"/>
            <a:ext cx="2200800" cy="1847400"/>
          </a:xfrm>
          <a:prstGeom prst="straightConnector1">
            <a:avLst/>
          </a:prstGeom>
          <a:noFill/>
          <a:ln cap="flat" cmpd="sng" w="76200">
            <a:solidFill>
              <a:srgbClr val="C1666B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/>
          <p:nvPr>
            <p:ph idx="1" type="body"/>
          </p:nvPr>
        </p:nvSpPr>
        <p:spPr>
          <a:xfrm>
            <a:off x="348300" y="1430849"/>
            <a:ext cx="11495400" cy="310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Create new page on ceos.org/ard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Host the CEOS-ARD logo in different formats and colours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This is where data providers can find the logo for their communications</a:t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Provide guidelines for use of the logo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Communication Materials </a:t>
            </a:r>
            <a:endParaRPr/>
          </a:p>
        </p:txBody>
      </p:sp>
      <p:pic>
        <p:nvPicPr>
          <p:cNvPr id="132" name="Google Shape;1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5250" y="3414004"/>
            <a:ext cx="3411585" cy="2773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Always looking for content for the twitter page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Contact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matthew@symbioscomms.com</a:t>
            </a:r>
            <a:r>
              <a:rPr lang="en-GB"/>
              <a:t> and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libby@symbioscomms.com</a:t>
            </a:r>
            <a:r>
              <a:rPr lang="en-GB"/>
              <a:t> if you have anything ARD related to share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Other suggestions for IGARSS CEOS Booth? </a:t>
            </a:r>
            <a:endParaRPr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Will also have a booth at GEO Week in November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/>
              <a:t>News article topics for ceos.org/news are always welcome </a:t>
            </a:r>
            <a:endParaRPr/>
          </a:p>
        </p:txBody>
      </p:sp>
      <p:sp>
        <p:nvSpPr>
          <p:cNvPr id="138" name="Google Shape;138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Suggestions?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