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Montserra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imx+SQSJweng5M+Ffa5j9Kj7K5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3C29D8-C61F-4B11-9E96-A0C78A1962D9}">
  <a:tblStyle styleId="{123C29D8-C61F-4B11-9E96-A0C78A1962D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Montserra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2387aec3c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22387aec3c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387aec3cc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22387aec3cc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2387aec3cc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2387aec3cc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387aec3cc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22387aec3cc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387aec3cc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2387aec3cc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Calibri"/>
              <a:buNone/>
            </a:pPr>
            <a:r>
              <a:t/>
            </a:r>
            <a:endParaRPr/>
          </a:p>
        </p:txBody>
      </p:sp>
      <p:sp>
        <p:nvSpPr>
          <p:cNvPr id="204" name="Google Shape;2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Calibri"/>
              <a:buNone/>
            </a:pPr>
            <a:r>
              <a:t/>
            </a:r>
            <a:endParaRPr/>
          </a:p>
        </p:txBody>
      </p:sp>
      <p:sp>
        <p:nvSpPr>
          <p:cNvPr id="212" name="Google Shape;21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0d65d89d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20d65d89d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1f1c357669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1f1c357669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03f7c3d3b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03f7c3d3b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3f7c3d3b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03f7c3d3b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77" name="Google Shape;27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91" name="Google Shape;29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rPr lang="en-GB"/>
              <a:t>We are piloting a methodology in Paraguay that integrates remote sensing and forest inventory data into a model to estimate aboveground forest biomass. </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GB"/>
              <a:t>The model uses LiDAR measurements from the GEDI mission, a Landsat tree canopy cover dataset, and forest type information to predict biomass at our field plots. These datasets are spatially explicit and therefore cover the entirety of Paraguay’s vast and often inaccessible forests. </a:t>
            </a:r>
            <a:endParaRPr/>
          </a:p>
        </p:txBody>
      </p:sp>
      <p:sp>
        <p:nvSpPr>
          <p:cNvPr id="301" name="Google Shape;301;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17" name="Google Shape;31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24" name="Google Shape;3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30" name="Google Shape;33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45" name="Google Shape;34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20d65d89d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20d65d89d7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1e6c57aea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87" name="Google Shape;387;g21e6c57aea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20ab56c391_17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93" name="Google Shape;393;g220ab56c391_17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99" name="Google Shape;39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1e6c57aea8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05" name="Google Shape;405;g21e6c57aea8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9" name="Google Shape;9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1e6c57aea8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11" name="Google Shape;411;g21e6c57aea8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17" name="Google Shape;41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5" name="Google Shape;10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1" name="Google Shape;11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2672193f59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7" name="Google Shape;117;g22672193f5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3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3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3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3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3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31"/>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3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3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3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3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30" name="Shape 30"/>
        <p:cNvGrpSpPr/>
        <p:nvPr/>
      </p:nvGrpSpPr>
      <p:grpSpPr>
        <a:xfrm>
          <a:off x="0" y="0"/>
          <a:ext cx="0" cy="0"/>
          <a:chOff x="0" y="0"/>
          <a:chExt cx="0" cy="0"/>
        </a:xfrm>
      </p:grpSpPr>
      <p:sp>
        <p:nvSpPr>
          <p:cNvPr id="31" name="Google Shape;31;p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34"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35" name="Shape 35"/>
        <p:cNvGrpSpPr/>
        <p:nvPr/>
      </p:nvGrpSpPr>
      <p:grpSpPr>
        <a:xfrm>
          <a:off x="0" y="0"/>
          <a:ext cx="0" cy="0"/>
          <a:chOff x="0" y="0"/>
          <a:chExt cx="0" cy="0"/>
        </a:xfrm>
      </p:grpSpPr>
      <p:sp>
        <p:nvSpPr>
          <p:cNvPr id="36" name="Google Shape;36;p3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7" name="Google Shape;37;p3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8" name="Google Shape;38;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9" name="Google Shape;39;p3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 name="Google Shape;40;p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3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3" name="Google Shape;43;p3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4" name="Google Shape;44;p3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5" name="Google Shape;45;p3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6" name="Google Shape;46;p3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3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8" name="Google Shape;48;p3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3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0" name="Google Shape;50;p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Google Shape;51;p3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2022 CEOS Plenary	Biarritz, France	Nov. 29 – Dec. 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2" name="Shape 52"/>
        <p:cNvGrpSpPr/>
        <p:nvPr/>
      </p:nvGrpSpPr>
      <p:grpSpPr>
        <a:xfrm>
          <a:off x="0" y="0"/>
          <a:ext cx="0" cy="0"/>
          <a:chOff x="0" y="0"/>
          <a:chExt cx="0" cy="0"/>
        </a:xfrm>
      </p:grpSpPr>
      <p:sp>
        <p:nvSpPr>
          <p:cNvPr id="53" name="Google Shape;53;p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 name="Google Shape;54;p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5" name="Google Shape;55;p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6" name="Google Shape;56;p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8" name="Google Shape;58;p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9" name="Google Shape;59;p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2022 CEOS Plenary	Biarritz, France	Nov. 29 – Dec. 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3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3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3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3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3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3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3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9" name="Google Shape;69;p3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0" name="Google Shape;70;p3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3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2022 CEOS Plenary	Biarritz, France	Nov. 29 – Dec. 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72" name="Shape 72"/>
        <p:cNvGrpSpPr/>
        <p:nvPr/>
      </p:nvGrpSpPr>
      <p:grpSpPr>
        <a:xfrm>
          <a:off x="0" y="0"/>
          <a:ext cx="0" cy="0"/>
          <a:chOff x="0" y="0"/>
          <a:chExt cx="0" cy="0"/>
        </a:xfrm>
      </p:grpSpPr>
      <p:sp>
        <p:nvSpPr>
          <p:cNvPr id="73" name="Google Shape;73;p3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Calibri"/>
              <a:buChar char="●"/>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3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75" name="Google Shape;75;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3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3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3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3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0.png"/><Relationship Id="rId13" Type="http://schemas.openxmlformats.org/officeDocument/2006/relationships/image" Target="../media/image33.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0.png"/><Relationship Id="rId9" Type="http://schemas.openxmlformats.org/officeDocument/2006/relationships/image" Target="../media/image26.png"/><Relationship Id="rId15" Type="http://schemas.openxmlformats.org/officeDocument/2006/relationships/hyperlink" Target="https://essd.copernicus.org/articles/15/1093/2023/" TargetMode="External"/><Relationship Id="rId14" Type="http://schemas.openxmlformats.org/officeDocument/2006/relationships/image" Target="../media/image9.png"/><Relationship Id="rId16" Type="http://schemas.openxmlformats.org/officeDocument/2006/relationships/hyperlink" Target="https://twitter.com/giac_grassi" TargetMode="External"/><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42.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hyperlink" Target="https://iopscience.iop.org/article/10.1088/1748-9326/acba31" TargetMode="External"/><Relationship Id="rId5" Type="http://schemas.openxmlformats.org/officeDocument/2006/relationships/image" Target="../media/image17.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hyperlink" Target="http://ceos.org/gs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unfccc.int/sites/default/files/resource/National_GHG_Inventory_Cambodia.pdf" TargetMode="External"/><Relationship Id="rId4" Type="http://schemas.openxmlformats.org/officeDocument/2006/relationships/hyperlink" Target="https://unfccc.int/sites/default/files/resource/NIR_BUR2_Colombia.pdf" TargetMode="External"/><Relationship Id="rId9" Type="http://schemas.openxmlformats.org/officeDocument/2006/relationships/image" Target="../media/image55.png"/><Relationship Id="rId5" Type="http://schemas.openxmlformats.org/officeDocument/2006/relationships/hyperlink" Target="https://unfccc.int/documents/199243" TargetMode="External"/><Relationship Id="rId6" Type="http://schemas.openxmlformats.org/officeDocument/2006/relationships/hyperlink" Target="https://unfccc.int/sites/default/files/resource/205176_Peru-BUR2-1-INGEI%202014-NIR%20PERU.pdf" TargetMode="External"/><Relationship Id="rId7" Type="http://schemas.openxmlformats.org/officeDocument/2006/relationships/image" Target="../media/image45.png"/><Relationship Id="rId8"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1.jpg"/><Relationship Id="rId4" Type="http://schemas.openxmlformats.org/officeDocument/2006/relationships/image" Target="../media/image65.png"/><Relationship Id="rId5" Type="http://schemas.openxmlformats.org/officeDocument/2006/relationships/image" Target="../media/image44.jpg"/><Relationship Id="rId6"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HHQg3e7MXsCjkYut79xjxPdKifzctUIT0m1F3oK6dCU/edit?usp=sharing" TargetMode="External"/><Relationship Id="rId4" Type="http://schemas.openxmlformats.org/officeDocument/2006/relationships/hyperlink" Target="https://ceos.org/observations/documents/CEOS_CGMS_GHG_Constellation_Roadmap_V2.3_cleaned.pdf" TargetMode="External"/><Relationship Id="rId5" Type="http://schemas.openxmlformats.org/officeDocument/2006/relationships/hyperlink" Target="https://ceos.org/gst/" TargetMode="External"/><Relationship Id="rId6" Type="http://schemas.openxmlformats.org/officeDocument/2006/relationships/hyperlink" Target="https://www4.unfccc.int/sites/SubmissionsStaging/Documents/202203012343---SO-in-GST-2022-final.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image" Target="../media/image63.jpg"/><Relationship Id="rId5" Type="http://schemas.openxmlformats.org/officeDocument/2006/relationships/image" Target="../media/image61.png"/><Relationship Id="rId6"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68.png"/><Relationship Id="rId5"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6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
          <p:cNvSpPr txBox="1"/>
          <p:nvPr>
            <p:ph type="title"/>
          </p:nvPr>
        </p:nvSpPr>
        <p:spPr>
          <a:xfrm>
            <a:off x="176047" y="2521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 AFOLU Roadmap</a:t>
            </a:r>
            <a:endParaRPr sz="7500"/>
          </a:p>
          <a:p>
            <a:pPr indent="0" lvl="0" marL="0" rtl="0" algn="l">
              <a:lnSpc>
                <a:spcPct val="90000"/>
              </a:lnSpc>
              <a:spcBef>
                <a:spcPts val="0"/>
              </a:spcBef>
              <a:spcAft>
                <a:spcPts val="0"/>
              </a:spcAft>
              <a:buClr>
                <a:schemeClr val="lt1"/>
              </a:buClr>
              <a:buSzPts val="8000"/>
              <a:buFont typeface="Arial"/>
              <a:buNone/>
            </a:pPr>
            <a:r>
              <a:t/>
            </a:r>
            <a:endParaRPr i="1" sz="4000"/>
          </a:p>
          <a:p>
            <a:pPr indent="0" lvl="0" marL="0" rtl="0" algn="l">
              <a:lnSpc>
                <a:spcPct val="90000"/>
              </a:lnSpc>
              <a:spcBef>
                <a:spcPts val="0"/>
              </a:spcBef>
              <a:spcAft>
                <a:spcPts val="0"/>
              </a:spcAft>
              <a:buClr>
                <a:schemeClr val="lt1"/>
              </a:buClr>
              <a:buSzPts val="8000"/>
              <a:buFont typeface="Arial"/>
              <a:buNone/>
            </a:pPr>
            <a:r>
              <a:rPr i="1" lang="en-GB" sz="4000"/>
              <a:t>Update &amp; LSI-VC impact</a:t>
            </a:r>
            <a:endParaRPr i="1" sz="4000"/>
          </a:p>
        </p:txBody>
      </p:sp>
      <p:sp>
        <p:nvSpPr>
          <p:cNvPr id="83" name="Google Shape;83;p1"/>
          <p:cNvSpPr/>
          <p:nvPr/>
        </p:nvSpPr>
        <p:spPr>
          <a:xfrm>
            <a:off x="7341550" y="3647599"/>
            <a:ext cx="4833000" cy="28617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lang="en-GB" sz="1600">
                <a:solidFill>
                  <a:schemeClr val="accent1"/>
                </a:solidFill>
              </a:rPr>
              <a:t>S Ward for </a:t>
            </a:r>
            <a:br>
              <a:rPr b="1" lang="en-GB" sz="1600">
                <a:solidFill>
                  <a:schemeClr val="accent1"/>
                </a:solidFill>
              </a:rPr>
            </a:br>
            <a:r>
              <a:rPr b="1" i="0" lang="en-GB" sz="1600" u="none" cap="none" strike="noStrike">
                <a:solidFill>
                  <a:schemeClr val="accent1"/>
                </a:solidFill>
                <a:latin typeface="Arial"/>
                <a:ea typeface="Arial"/>
                <a:cs typeface="Arial"/>
                <a:sym typeface="Arial"/>
              </a:rPr>
              <a:t>Ben Poulter (Lead Author, NASA)</a:t>
            </a:r>
            <a:endParaRPr b="1" i="0" sz="16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Osamu Ochiai (JAXA, Co-Lead) </a:t>
            </a:r>
            <a:br>
              <a:rPr b="1" i="0" lang="en-GB" sz="1600" u="none" cap="none" strike="noStrike">
                <a:solidFill>
                  <a:schemeClr val="accent1"/>
                </a:solidFill>
                <a:latin typeface="Arial"/>
                <a:ea typeface="Arial"/>
                <a:cs typeface="Arial"/>
                <a:sym typeface="Arial"/>
              </a:rPr>
            </a:br>
            <a:r>
              <a:rPr b="1" i="0" lang="en-GB" sz="1600" u="none" cap="none" strike="noStrike">
                <a:solidFill>
                  <a:schemeClr val="accent1"/>
                </a:solidFill>
                <a:latin typeface="Arial"/>
                <a:ea typeface="Arial"/>
                <a:cs typeface="Arial"/>
                <a:sym typeface="Arial"/>
              </a:rPr>
              <a:t>Frank Martin Seifert (ESA, Co-Lead)</a:t>
            </a:r>
            <a:endParaRPr/>
          </a:p>
          <a:p>
            <a:pPr indent="0" lvl="0" marL="0" marR="0" rtl="0" algn="r">
              <a:lnSpc>
                <a:spcPct val="100000"/>
              </a:lnSpc>
              <a:spcBef>
                <a:spcPts val="0"/>
              </a:spcBef>
              <a:spcAft>
                <a:spcPts val="0"/>
              </a:spcAft>
              <a:buClr>
                <a:srgbClr val="000000"/>
              </a:buClr>
              <a:buSzPts val="1600"/>
              <a:buFont typeface="Arial"/>
              <a:buNone/>
            </a:pPr>
            <a:r>
              <a:t/>
            </a:r>
            <a:endParaRPr b="1" i="0" sz="16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CEOS LSI VC Forest and Biomass SG</a:t>
            </a:r>
            <a:endParaRPr b="1" i="0" sz="16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lang="en-GB" sz="2200">
                <a:solidFill>
                  <a:schemeClr val="accent1"/>
                </a:solidFill>
              </a:rPr>
              <a:t>LSI-VC-13</a:t>
            </a:r>
            <a:endParaRPr b="1" i="0" sz="22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lang="en-GB" sz="2200">
                <a:solidFill>
                  <a:schemeClr val="accent1"/>
                </a:solidFill>
              </a:rPr>
              <a:t>ESA, ESRIN</a:t>
            </a:r>
            <a:endParaRPr b="1" i="0" sz="22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200"/>
              <a:buFont typeface="Arial"/>
              <a:buNone/>
            </a:pPr>
            <a:r>
              <a:rPr b="1" lang="en-GB" sz="2200">
                <a:solidFill>
                  <a:schemeClr val="accent1"/>
                </a:solidFill>
              </a:rPr>
              <a:t>23-24 </a:t>
            </a:r>
            <a:r>
              <a:rPr b="1" i="0" lang="en-GB" sz="2200" u="none" cap="none" strike="noStrike">
                <a:solidFill>
                  <a:schemeClr val="accent1"/>
                </a:solidFill>
                <a:latin typeface="Arial"/>
                <a:ea typeface="Arial"/>
                <a:cs typeface="Arial"/>
                <a:sym typeface="Arial"/>
              </a:rPr>
              <a:t>Mar</a:t>
            </a:r>
            <a:r>
              <a:rPr b="1" lang="en-GB" sz="2200">
                <a:solidFill>
                  <a:schemeClr val="accent1"/>
                </a:solidFill>
              </a:rPr>
              <a:t>ch </a:t>
            </a:r>
            <a:r>
              <a:rPr b="1" i="0" lang="en-GB" sz="2200" u="none" cap="none" strike="noStrike">
                <a:solidFill>
                  <a:schemeClr val="accent1"/>
                </a:solidFill>
                <a:latin typeface="Arial"/>
                <a:ea typeface="Arial"/>
                <a:cs typeface="Arial"/>
                <a:sym typeface="Arial"/>
              </a:rPr>
              <a:t>2023 </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2387aec3cc_0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3600">
                <a:latin typeface="Montserrat"/>
                <a:ea typeface="Montserrat"/>
                <a:cs typeface="Montserrat"/>
                <a:sym typeface="Montserrat"/>
              </a:rPr>
              <a:t>Why is the AFOLU roadmap important?</a:t>
            </a:r>
            <a:endParaRPr sz="3600">
              <a:latin typeface="Montserrat"/>
              <a:ea typeface="Montserrat"/>
              <a:cs typeface="Montserrat"/>
              <a:sym typeface="Montserrat"/>
            </a:endParaRPr>
          </a:p>
        </p:txBody>
      </p:sp>
      <p:pic>
        <p:nvPicPr>
          <p:cNvPr descr="A picture containing outdoor, mountain, nature&#10;&#10;Description automatically generated" id="141" name="Google Shape;141;g22387aec3cc_0_0"/>
          <p:cNvPicPr preferRelativeResize="0"/>
          <p:nvPr/>
        </p:nvPicPr>
        <p:blipFill rotWithShape="1">
          <a:blip r:embed="rId3">
            <a:alphaModFix/>
          </a:blip>
          <a:srcRect b="0" l="0" r="0" t="0"/>
          <a:stretch/>
        </p:blipFill>
        <p:spPr>
          <a:xfrm>
            <a:off x="122230" y="1797849"/>
            <a:ext cx="4678369" cy="3508778"/>
          </a:xfrm>
          <a:prstGeom prst="rect">
            <a:avLst/>
          </a:prstGeom>
          <a:noFill/>
          <a:ln>
            <a:noFill/>
          </a:ln>
        </p:spPr>
      </p:pic>
      <p:sp>
        <p:nvSpPr>
          <p:cNvPr id="142" name="Google Shape;142;g22387aec3cc_0_0"/>
          <p:cNvSpPr txBox="1"/>
          <p:nvPr/>
        </p:nvSpPr>
        <p:spPr>
          <a:xfrm>
            <a:off x="4972050" y="1803921"/>
            <a:ext cx="2340000" cy="639000"/>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3" name="Google Shape;143;g22387aec3cc_0_0"/>
          <p:cNvSpPr txBox="1"/>
          <p:nvPr/>
        </p:nvSpPr>
        <p:spPr>
          <a:xfrm>
            <a:off x="5019238" y="3625226"/>
            <a:ext cx="2838900" cy="468900"/>
          </a:xfrm>
          <a:prstGeom prst="rect">
            <a:avLst/>
          </a:prstGeom>
          <a:blipFill rotWithShape="1">
            <a:blip r:embed="rId5">
              <a:alphaModFix/>
            </a:blip>
            <a:stretch>
              <a:fillRect b="-193488" l="0" r="0" t="-1441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4" name="Google Shape;144;g22387aec3cc_0_0"/>
          <p:cNvSpPr txBox="1"/>
          <p:nvPr/>
        </p:nvSpPr>
        <p:spPr>
          <a:xfrm>
            <a:off x="8224978" y="3538034"/>
            <a:ext cx="3850200" cy="199500"/>
          </a:xfrm>
          <a:prstGeom prst="rect">
            <a:avLst/>
          </a:prstGeom>
          <a:blipFill rotWithShape="1">
            <a:blip r:embed="rId6">
              <a:alphaModFix/>
            </a:blip>
            <a:stretch>
              <a:fillRect b="-27268" l="-141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5" name="Google Shape;145;g22387aec3cc_0_0"/>
          <p:cNvSpPr txBox="1"/>
          <p:nvPr/>
        </p:nvSpPr>
        <p:spPr>
          <a:xfrm>
            <a:off x="7706286" y="1651178"/>
            <a:ext cx="4043400" cy="307800"/>
          </a:xfrm>
          <a:prstGeom prst="rect">
            <a:avLst/>
          </a:prstGeom>
          <a:blipFill rotWithShape="1">
            <a:blip r:embed="rId7">
              <a:alphaModFix/>
            </a:blip>
            <a:stretch>
              <a:fillRect b="-999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6" name="Google Shape;146;g22387aec3cc_0_0"/>
          <p:cNvSpPr txBox="1"/>
          <p:nvPr/>
        </p:nvSpPr>
        <p:spPr>
          <a:xfrm>
            <a:off x="6963514" y="4148663"/>
            <a:ext cx="4929000" cy="184800"/>
          </a:xfrm>
          <a:prstGeom prst="rect">
            <a:avLst/>
          </a:prstGeom>
          <a:blipFill rotWithShape="1">
            <a:blip r:embed="rId8">
              <a:alphaModFix/>
            </a:blip>
            <a:stretch>
              <a:fillRect b="-36668" l="0" r="0" t="-33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7" name="Google Shape;147;g22387aec3cc_0_0"/>
          <p:cNvSpPr txBox="1"/>
          <p:nvPr/>
        </p:nvSpPr>
        <p:spPr>
          <a:xfrm>
            <a:off x="7606427" y="2318147"/>
            <a:ext cx="4585500" cy="307800"/>
          </a:xfrm>
          <a:prstGeom prst="rect">
            <a:avLst/>
          </a:prstGeom>
          <a:blipFill rotWithShape="1">
            <a:blip r:embed="rId9">
              <a:alphaModFix/>
            </a:blip>
            <a:stretch>
              <a:fillRect b="-19608" l="-198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sp>
        <p:nvSpPr>
          <p:cNvPr id="148" name="Google Shape;148;g22387aec3cc_0_0"/>
          <p:cNvSpPr txBox="1"/>
          <p:nvPr/>
        </p:nvSpPr>
        <p:spPr>
          <a:xfrm>
            <a:off x="4972050" y="2913422"/>
            <a:ext cx="4585500" cy="448200"/>
          </a:xfrm>
          <a:prstGeom prst="rect">
            <a:avLst/>
          </a:prstGeom>
          <a:blipFill rotWithShape="1">
            <a:blip r:embed="rId10">
              <a:alphaModFix/>
            </a:blip>
            <a:stretch>
              <a:fillRect b="-209564" l="0" r="0" t="-1520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latin typeface="Arial"/>
                <a:ea typeface="Arial"/>
                <a:cs typeface="Arial"/>
                <a:sym typeface="Arial"/>
              </a:rPr>
              <a:t> </a:t>
            </a:r>
            <a:endParaRPr/>
          </a:p>
        </p:txBody>
      </p:sp>
      <p:pic>
        <p:nvPicPr>
          <p:cNvPr id="149" name="Google Shape;149;g22387aec3cc_0_0"/>
          <p:cNvPicPr preferRelativeResize="0"/>
          <p:nvPr/>
        </p:nvPicPr>
        <p:blipFill rotWithShape="1">
          <a:blip r:embed="rId11">
            <a:alphaModFix/>
          </a:blip>
          <a:srcRect b="0" l="0" r="0" t="0"/>
          <a:stretch/>
        </p:blipFill>
        <p:spPr>
          <a:xfrm>
            <a:off x="2462928" y="4909011"/>
            <a:ext cx="2339999" cy="1593965"/>
          </a:xfrm>
          <a:prstGeom prst="rect">
            <a:avLst/>
          </a:prstGeom>
          <a:noFill/>
          <a:ln>
            <a:noFill/>
          </a:ln>
        </p:spPr>
      </p:pic>
      <p:pic>
        <p:nvPicPr>
          <p:cNvPr id="150" name="Google Shape;150;g22387aec3cc_0_0"/>
          <p:cNvPicPr preferRelativeResize="0"/>
          <p:nvPr/>
        </p:nvPicPr>
        <p:blipFill rotWithShape="1">
          <a:blip r:embed="rId12">
            <a:alphaModFix/>
          </a:blip>
          <a:srcRect b="0" l="0" r="0" t="0"/>
          <a:stretch/>
        </p:blipFill>
        <p:spPr>
          <a:xfrm>
            <a:off x="128127" y="4909011"/>
            <a:ext cx="2340001" cy="1595455"/>
          </a:xfrm>
          <a:prstGeom prst="rect">
            <a:avLst/>
          </a:prstGeom>
          <a:noFill/>
          <a:ln>
            <a:noFill/>
          </a:ln>
        </p:spPr>
      </p:pic>
      <p:sp>
        <p:nvSpPr>
          <p:cNvPr id="151" name="Google Shape;151;g22387aec3cc_0_0"/>
          <p:cNvSpPr txBox="1"/>
          <p:nvPr>
            <p:ph idx="1" type="body"/>
          </p:nvPr>
        </p:nvSpPr>
        <p:spPr>
          <a:xfrm>
            <a:off x="0" y="1088811"/>
            <a:ext cx="12192000" cy="622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2800"/>
              <a:buNone/>
            </a:pPr>
            <a:r>
              <a:rPr lang="en-GB" sz="1800">
                <a:latin typeface="Montserrat"/>
                <a:ea typeface="Montserrat"/>
                <a:cs typeface="Montserrat"/>
                <a:sym typeface="Montserrat"/>
              </a:rPr>
              <a:t>Contributing to the Global Stocktake requires adherence to the modalities and guidance of the UNFCCC</a:t>
            </a:r>
            <a:endParaRPr sz="1800">
              <a:latin typeface="Montserrat"/>
              <a:ea typeface="Montserrat"/>
              <a:cs typeface="Montserrat"/>
              <a:sym typeface="Montserrat"/>
            </a:endParaRPr>
          </a:p>
        </p:txBody>
      </p:sp>
      <p:pic>
        <p:nvPicPr>
          <p:cNvPr descr="Image" id="152" name="Google Shape;152;g22387aec3cc_0_0"/>
          <p:cNvPicPr preferRelativeResize="0"/>
          <p:nvPr/>
        </p:nvPicPr>
        <p:blipFill rotWithShape="1">
          <a:blip r:embed="rId13">
            <a:alphaModFix/>
          </a:blip>
          <a:srcRect b="0" l="0" r="0" t="0"/>
          <a:stretch/>
        </p:blipFill>
        <p:spPr>
          <a:xfrm>
            <a:off x="8200560" y="4909011"/>
            <a:ext cx="3874548" cy="1547543"/>
          </a:xfrm>
          <a:prstGeom prst="rect">
            <a:avLst/>
          </a:prstGeom>
          <a:noFill/>
          <a:ln>
            <a:noFill/>
          </a:ln>
        </p:spPr>
      </p:pic>
      <p:pic>
        <p:nvPicPr>
          <p:cNvPr id="153" name="Google Shape;153;g22387aec3cc_0_0"/>
          <p:cNvPicPr preferRelativeResize="0"/>
          <p:nvPr/>
        </p:nvPicPr>
        <p:blipFill rotWithShape="1">
          <a:blip r:embed="rId14">
            <a:alphaModFix/>
          </a:blip>
          <a:srcRect b="0" l="0" r="0" t="0"/>
          <a:stretch/>
        </p:blipFill>
        <p:spPr>
          <a:xfrm>
            <a:off x="5019238" y="5001852"/>
            <a:ext cx="2800112" cy="1361859"/>
          </a:xfrm>
          <a:prstGeom prst="rect">
            <a:avLst/>
          </a:prstGeom>
          <a:noFill/>
          <a:ln>
            <a:noFill/>
          </a:ln>
        </p:spPr>
      </p:pic>
      <p:sp>
        <p:nvSpPr>
          <p:cNvPr id="154" name="Google Shape;154;g22387aec3cc_0_0"/>
          <p:cNvSpPr txBox="1"/>
          <p:nvPr/>
        </p:nvSpPr>
        <p:spPr>
          <a:xfrm>
            <a:off x="4869548" y="6341138"/>
            <a:ext cx="3264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900" u="none" cap="none" strike="noStrike">
                <a:solidFill>
                  <a:srgbClr val="000000"/>
                </a:solidFill>
                <a:latin typeface="Montserrat"/>
                <a:ea typeface="Montserrat"/>
                <a:cs typeface="Montserrat"/>
                <a:sym typeface="Montserrat"/>
              </a:rPr>
              <a:t>Grassi et al 2023 Earth Syst. Sci. Data, </a:t>
            </a:r>
            <a:r>
              <a:rPr b="0" i="0" lang="en-GB" sz="900" u="sng" cap="none" strike="noStrike">
                <a:solidFill>
                  <a:schemeClr val="hlink"/>
                </a:solidFill>
                <a:latin typeface="Montserrat"/>
                <a:ea typeface="Montserrat"/>
                <a:cs typeface="Montserrat"/>
                <a:sym typeface="Montserrat"/>
                <a:hlinkClick r:id="rId15"/>
              </a:rPr>
              <a:t>15, 1093–1114</a:t>
            </a:r>
            <a:endParaRPr b="0" i="0" sz="900" u="none" cap="none" strike="noStrike">
              <a:solidFill>
                <a:srgbClr val="000000"/>
              </a:solidFill>
              <a:latin typeface="Montserrat"/>
              <a:ea typeface="Montserrat"/>
              <a:cs typeface="Montserrat"/>
              <a:sym typeface="Montserrat"/>
            </a:endParaRPr>
          </a:p>
        </p:txBody>
      </p:sp>
      <p:sp>
        <p:nvSpPr>
          <p:cNvPr id="155" name="Google Shape;155;g22387aec3cc_0_0"/>
          <p:cNvSpPr txBox="1"/>
          <p:nvPr/>
        </p:nvSpPr>
        <p:spPr>
          <a:xfrm>
            <a:off x="4869548" y="4487320"/>
            <a:ext cx="6248400" cy="622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2800"/>
              <a:buFont typeface="Montserrat"/>
              <a:buNone/>
            </a:pPr>
            <a:r>
              <a:rPr b="0" i="0" lang="en-GB" sz="1800" u="none" cap="none" strike="noStrike">
                <a:solidFill>
                  <a:schemeClr val="dk1"/>
                </a:solidFill>
                <a:latin typeface="Montserrat"/>
                <a:ea typeface="Montserrat"/>
                <a:cs typeface="Montserrat"/>
                <a:sym typeface="Montserrat"/>
              </a:rPr>
              <a:t>and explaining the differences in the estimates</a:t>
            </a:r>
            <a:endParaRPr/>
          </a:p>
        </p:txBody>
      </p:sp>
      <p:sp>
        <p:nvSpPr>
          <p:cNvPr id="156" name="Google Shape;156;g22387aec3cc_0_0"/>
          <p:cNvSpPr txBox="1"/>
          <p:nvPr/>
        </p:nvSpPr>
        <p:spPr>
          <a:xfrm>
            <a:off x="11279268" y="6310360"/>
            <a:ext cx="9942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50" u="sng" cap="none" strike="noStrike">
                <a:solidFill>
                  <a:schemeClr val="hlink"/>
                </a:solidFill>
                <a:latin typeface="Arial"/>
                <a:ea typeface="Arial"/>
                <a:cs typeface="Arial"/>
                <a:sym typeface="Arial"/>
                <a:hlinkClick r:id="rId16"/>
              </a:rPr>
              <a:t>@giac_grassi</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2387aec3cc_0_20"/>
          <p:cNvSpPr txBox="1"/>
          <p:nvPr>
            <p:ph idx="1" type="body"/>
          </p:nvPr>
        </p:nvSpPr>
        <p:spPr>
          <a:xfrm>
            <a:off x="324233" y="1558533"/>
            <a:ext cx="11495400" cy="3137400"/>
          </a:xfrm>
          <a:prstGeom prst="rect">
            <a:avLst/>
          </a:prstGeom>
          <a:noFill/>
          <a:ln>
            <a:noFill/>
          </a:ln>
        </p:spPr>
        <p:txBody>
          <a:bodyPr anchorCtr="0" anchor="t" bIns="45700" lIns="91425" spcFirstLastPara="1" rIns="91425" wrap="square" tIns="45700">
            <a:noAutofit/>
          </a:bodyPr>
          <a:lstStyle/>
          <a:p>
            <a:pPr indent="-457200" lvl="0" marL="457200" rtl="0" algn="l">
              <a:lnSpc>
                <a:spcPct val="115000"/>
              </a:lnSpc>
              <a:spcBef>
                <a:spcPts val="1000"/>
              </a:spcBef>
              <a:spcAft>
                <a:spcPts val="0"/>
              </a:spcAft>
              <a:buSzPts val="2800"/>
              <a:buFont typeface="Arial"/>
              <a:buChar char="-"/>
            </a:pPr>
            <a:r>
              <a:rPr lang="en-GB" sz="2400"/>
              <a:t>Bringing together global land monitoring experts</a:t>
            </a:r>
            <a:endParaRPr/>
          </a:p>
          <a:p>
            <a:pPr indent="-457200" lvl="0" marL="457200" rtl="0" algn="l">
              <a:lnSpc>
                <a:spcPct val="115000"/>
              </a:lnSpc>
              <a:spcBef>
                <a:spcPts val="1000"/>
              </a:spcBef>
              <a:spcAft>
                <a:spcPts val="0"/>
              </a:spcAft>
              <a:buSzPts val="2800"/>
              <a:buFont typeface="Arial"/>
              <a:buChar char="-"/>
            </a:pPr>
            <a:r>
              <a:rPr lang="en-GB" sz="2400"/>
              <a:t>Fostering collaboration with national land monitoring experts (familiar with GHG inventories and IPCC guidance)</a:t>
            </a:r>
            <a:endParaRPr/>
          </a:p>
          <a:p>
            <a:pPr indent="-457200" lvl="0" marL="457200" rtl="0" algn="l">
              <a:lnSpc>
                <a:spcPct val="115000"/>
              </a:lnSpc>
              <a:spcBef>
                <a:spcPts val="1000"/>
              </a:spcBef>
              <a:spcAft>
                <a:spcPts val="0"/>
              </a:spcAft>
              <a:buSzPts val="2800"/>
              <a:buFont typeface="Arial"/>
              <a:buChar char="-"/>
            </a:pPr>
            <a:r>
              <a:rPr lang="en-GB" sz="2400"/>
              <a:t>Continuous capacity building both-ways</a:t>
            </a:r>
            <a:endParaRPr/>
          </a:p>
          <a:p>
            <a:pPr indent="-457200" lvl="0" marL="457200" rtl="0" algn="l">
              <a:lnSpc>
                <a:spcPct val="115000"/>
              </a:lnSpc>
              <a:spcBef>
                <a:spcPts val="1000"/>
              </a:spcBef>
              <a:spcAft>
                <a:spcPts val="0"/>
              </a:spcAft>
              <a:buSzPts val="2800"/>
              <a:buFont typeface="Montserrat"/>
              <a:buChar char="-"/>
            </a:pPr>
            <a:r>
              <a:rPr lang="en-GB" sz="2400"/>
              <a:t>Setting and revisiting objectives, priorities, and clear actions</a:t>
            </a:r>
            <a:r>
              <a:rPr lang="en-GB" sz="2400"/>
              <a:t> </a:t>
            </a:r>
            <a:endParaRPr/>
          </a:p>
        </p:txBody>
      </p:sp>
      <p:sp>
        <p:nvSpPr>
          <p:cNvPr id="162" name="Google Shape;162;g22387aec3cc_0_2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600">
                <a:latin typeface="Montserrat"/>
                <a:ea typeface="Montserrat"/>
                <a:cs typeface="Montserrat"/>
                <a:sym typeface="Montserrat"/>
              </a:rPr>
              <a:t>Why is the AFOLU roadmap important?</a:t>
            </a:r>
            <a:endParaRPr sz="3600">
              <a:latin typeface="Montserrat"/>
              <a:ea typeface="Montserrat"/>
              <a:cs typeface="Montserrat"/>
              <a:sym typeface="Montserrat"/>
            </a:endParaRPr>
          </a:p>
        </p:txBody>
      </p:sp>
      <p:sp>
        <p:nvSpPr>
          <p:cNvPr id="163" name="Google Shape;163;g22387aec3cc_0_20"/>
          <p:cNvSpPr txBox="1"/>
          <p:nvPr/>
        </p:nvSpPr>
        <p:spPr>
          <a:xfrm>
            <a:off x="805500" y="5578083"/>
            <a:ext cx="11495400" cy="662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Clr>
                <a:schemeClr val="dk1"/>
              </a:buClr>
              <a:buSzPts val="2800"/>
              <a:buFont typeface="Montserrat"/>
              <a:buNone/>
            </a:pPr>
            <a:r>
              <a:rPr b="0" i="0" lang="en-GB" sz="2000" u="none" cap="none" strike="noStrike">
                <a:solidFill>
                  <a:schemeClr val="dk1"/>
                </a:solidFill>
                <a:latin typeface="Montserrat"/>
                <a:ea typeface="Montserrat"/>
                <a:cs typeface="Montserrat"/>
                <a:sym typeface="Montserrat"/>
              </a:rPr>
              <a:t>Short story to emphasise its importance</a:t>
            </a:r>
            <a:endParaRPr/>
          </a:p>
        </p:txBody>
      </p:sp>
      <p:sp>
        <p:nvSpPr>
          <p:cNvPr id="164" name="Google Shape;164;g22387aec3cc_0_20"/>
          <p:cNvSpPr/>
          <p:nvPr/>
        </p:nvSpPr>
        <p:spPr>
          <a:xfrm rot="5400000">
            <a:off x="6096075" y="5905500"/>
            <a:ext cx="447600" cy="409500"/>
          </a:xfrm>
          <a:prstGeom prst="bentArrow">
            <a:avLst>
              <a:gd fmla="val 25000" name="adj1"/>
              <a:gd fmla="val 25000" name="adj2"/>
              <a:gd fmla="val 25000" name="adj3"/>
              <a:gd fmla="val 43750" name="adj4"/>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2387aec3cc_0_2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600">
                <a:latin typeface="Montserrat"/>
                <a:ea typeface="Montserrat"/>
                <a:cs typeface="Montserrat"/>
                <a:sym typeface="Montserrat"/>
              </a:rPr>
              <a:t>Why is the AFOLU roadmap important?</a:t>
            </a:r>
            <a:endParaRPr sz="3600">
              <a:latin typeface="Montserrat"/>
              <a:ea typeface="Montserrat"/>
              <a:cs typeface="Montserrat"/>
              <a:sym typeface="Montserrat"/>
            </a:endParaRPr>
          </a:p>
        </p:txBody>
      </p:sp>
      <p:pic>
        <p:nvPicPr>
          <p:cNvPr id="170" name="Google Shape;170;g22387aec3cc_0_27"/>
          <p:cNvPicPr preferRelativeResize="0"/>
          <p:nvPr/>
        </p:nvPicPr>
        <p:blipFill rotWithShape="1">
          <a:blip r:embed="rId3">
            <a:alphaModFix/>
          </a:blip>
          <a:srcRect b="0" l="0" r="0" t="7766"/>
          <a:stretch/>
        </p:blipFill>
        <p:spPr>
          <a:xfrm>
            <a:off x="195097" y="1711503"/>
            <a:ext cx="5311187" cy="4527372"/>
          </a:xfrm>
          <a:prstGeom prst="rect">
            <a:avLst/>
          </a:prstGeom>
          <a:noFill/>
          <a:ln>
            <a:noFill/>
          </a:ln>
        </p:spPr>
      </p:pic>
      <p:pic>
        <p:nvPicPr>
          <p:cNvPr id="171" name="Google Shape;171;g22387aec3cc_0_27"/>
          <p:cNvPicPr preferRelativeResize="0"/>
          <p:nvPr/>
        </p:nvPicPr>
        <p:blipFill rotWithShape="1">
          <a:blip r:embed="rId4">
            <a:alphaModFix/>
          </a:blip>
          <a:srcRect b="0" l="0" r="0" t="0"/>
          <a:stretch/>
        </p:blipFill>
        <p:spPr>
          <a:xfrm>
            <a:off x="5568835" y="1711503"/>
            <a:ext cx="5346241" cy="1978110"/>
          </a:xfrm>
          <a:prstGeom prst="rect">
            <a:avLst/>
          </a:prstGeom>
          <a:noFill/>
          <a:ln>
            <a:noFill/>
          </a:ln>
        </p:spPr>
      </p:pic>
      <p:pic>
        <p:nvPicPr>
          <p:cNvPr id="172" name="Google Shape;172;g22387aec3cc_0_27"/>
          <p:cNvPicPr preferRelativeResize="0"/>
          <p:nvPr/>
        </p:nvPicPr>
        <p:blipFill rotWithShape="1">
          <a:blip r:embed="rId5">
            <a:alphaModFix/>
          </a:blip>
          <a:srcRect b="0" l="0" r="0" t="0"/>
          <a:stretch/>
        </p:blipFill>
        <p:spPr>
          <a:xfrm>
            <a:off x="5597411" y="3674500"/>
            <a:ext cx="5333153" cy="2383400"/>
          </a:xfrm>
          <a:prstGeom prst="rect">
            <a:avLst/>
          </a:prstGeom>
          <a:noFill/>
          <a:ln>
            <a:noFill/>
          </a:ln>
        </p:spPr>
      </p:pic>
      <p:sp>
        <p:nvSpPr>
          <p:cNvPr id="173" name="Google Shape;173;g22387aec3cc_0_27"/>
          <p:cNvSpPr txBox="1"/>
          <p:nvPr>
            <p:ph idx="1" type="body"/>
          </p:nvPr>
        </p:nvSpPr>
        <p:spPr>
          <a:xfrm>
            <a:off x="176048" y="1088811"/>
            <a:ext cx="11495400" cy="622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1800">
                <a:latin typeface="Montserrat"/>
                <a:ea typeface="Montserrat"/>
                <a:cs typeface="Montserrat"/>
                <a:sym typeface="Montserrat"/>
              </a:rPr>
              <a:t>Earth Observation products/maps (global/pantropical scope) to estimate carbon fluxes from land</a:t>
            </a:r>
            <a:endParaRPr sz="18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2387aec3cc_0_3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t/>
            </a:r>
            <a:endParaRPr>
              <a:latin typeface="Montserrat"/>
              <a:ea typeface="Montserrat"/>
              <a:cs typeface="Montserrat"/>
              <a:sym typeface="Montserrat"/>
            </a:endParaRPr>
          </a:p>
        </p:txBody>
      </p:sp>
      <p:sp>
        <p:nvSpPr>
          <p:cNvPr id="179" name="Google Shape;179;g22387aec3cc_0_3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600">
                <a:latin typeface="Montserrat"/>
                <a:ea typeface="Montserrat"/>
                <a:cs typeface="Montserrat"/>
                <a:sym typeface="Montserrat"/>
              </a:rPr>
              <a:t>Why is the AFOLU roadmap important?</a:t>
            </a:r>
            <a:endParaRPr sz="3600">
              <a:latin typeface="Montserrat"/>
              <a:ea typeface="Montserrat"/>
              <a:cs typeface="Montserrat"/>
              <a:sym typeface="Montserrat"/>
            </a:endParaRPr>
          </a:p>
        </p:txBody>
      </p:sp>
      <p:pic>
        <p:nvPicPr>
          <p:cNvPr id="180" name="Google Shape;180;g22387aec3cc_0_35"/>
          <p:cNvPicPr preferRelativeResize="0"/>
          <p:nvPr/>
        </p:nvPicPr>
        <p:blipFill rotWithShape="1">
          <a:blip r:embed="rId3">
            <a:alphaModFix/>
          </a:blip>
          <a:srcRect b="4705" l="0" r="0" t="15134"/>
          <a:stretch/>
        </p:blipFill>
        <p:spPr>
          <a:xfrm>
            <a:off x="0" y="1038224"/>
            <a:ext cx="12192000" cy="5495924"/>
          </a:xfrm>
          <a:prstGeom prst="rect">
            <a:avLst/>
          </a:prstGeom>
          <a:noFill/>
          <a:ln>
            <a:noFill/>
          </a:ln>
        </p:spPr>
      </p:pic>
      <p:sp>
        <p:nvSpPr>
          <p:cNvPr id="181" name="Google Shape;181;g22387aec3cc_0_35"/>
          <p:cNvSpPr txBox="1"/>
          <p:nvPr/>
        </p:nvSpPr>
        <p:spPr>
          <a:xfrm>
            <a:off x="3982" y="1038225"/>
            <a:ext cx="24144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100" u="none" cap="none" strike="noStrike">
                <a:solidFill>
                  <a:srgbClr val="000000"/>
                </a:solidFill>
                <a:latin typeface="Montserrat"/>
                <a:ea typeface="Montserrat"/>
                <a:cs typeface="Montserrat"/>
                <a:sym typeface="Montserrat"/>
              </a:rPr>
              <a:t>75 submissions to the UNFCCC </a:t>
            </a:r>
            <a:endParaRPr/>
          </a:p>
          <a:p>
            <a:pPr indent="0" lvl="0" marL="0" marR="0" rtl="0" algn="l">
              <a:lnSpc>
                <a:spcPct val="100000"/>
              </a:lnSpc>
              <a:spcBef>
                <a:spcPts val="0"/>
              </a:spcBef>
              <a:spcAft>
                <a:spcPts val="0"/>
              </a:spcAft>
              <a:buNone/>
            </a:pPr>
            <a:r>
              <a:rPr b="0" i="1" lang="en-GB" sz="1100" u="none" cap="none" strike="noStrike">
                <a:solidFill>
                  <a:srgbClr val="000000"/>
                </a:solidFill>
                <a:latin typeface="Montserrat"/>
                <a:ea typeface="Montserrat"/>
                <a:cs typeface="Montserrat"/>
                <a:sym typeface="Montserrat"/>
              </a:rPr>
              <a:t>56 countries</a:t>
            </a:r>
            <a:endParaRPr/>
          </a:p>
          <a:p>
            <a:pPr indent="0" lvl="0" marL="0" marR="0" rtl="0" algn="l">
              <a:lnSpc>
                <a:spcPct val="100000"/>
              </a:lnSpc>
              <a:spcBef>
                <a:spcPts val="0"/>
              </a:spcBef>
              <a:spcAft>
                <a:spcPts val="0"/>
              </a:spcAft>
              <a:buNone/>
            </a:pPr>
            <a:r>
              <a:rPr b="0" i="1" lang="en-GB" sz="1100" u="none" cap="none" strike="noStrike">
                <a:solidFill>
                  <a:srgbClr val="000000"/>
                </a:solidFill>
                <a:latin typeface="Montserrat"/>
                <a:ea typeface="Montserrat"/>
                <a:cs typeface="Montserrat"/>
                <a:sym typeface="Montserrat"/>
              </a:rPr>
              <a:t>80% tropical forests</a:t>
            </a:r>
            <a:endParaRPr/>
          </a:p>
        </p:txBody>
      </p:sp>
      <p:sp>
        <p:nvSpPr>
          <p:cNvPr id="182" name="Google Shape;182;g22387aec3cc_0_35"/>
          <p:cNvSpPr txBox="1"/>
          <p:nvPr/>
        </p:nvSpPr>
        <p:spPr>
          <a:xfrm>
            <a:off x="9444372" y="1014985"/>
            <a:ext cx="2760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900" u="none" cap="none" strike="noStrike">
                <a:solidFill>
                  <a:srgbClr val="000000"/>
                </a:solidFill>
                <a:latin typeface="Montserrat"/>
                <a:ea typeface="Montserrat"/>
                <a:cs typeface="Montserrat"/>
                <a:sym typeface="Montserrat"/>
              </a:rPr>
              <a:t>Melo et al 2023 Environ. Res. Lett. </a:t>
            </a:r>
            <a:r>
              <a:rPr b="0" i="0" lang="en-GB" sz="900" u="sng" cap="none" strike="noStrike">
                <a:solidFill>
                  <a:schemeClr val="hlink"/>
                </a:solidFill>
                <a:latin typeface="Montserrat"/>
                <a:ea typeface="Montserrat"/>
                <a:cs typeface="Montserrat"/>
                <a:sym typeface="Montserrat"/>
                <a:hlinkClick r:id="rId4"/>
              </a:rPr>
              <a:t>18 034021</a:t>
            </a:r>
            <a:endParaRPr b="0" i="0" sz="900" u="none" cap="none" strike="noStrike">
              <a:solidFill>
                <a:srgbClr val="000000"/>
              </a:solidFill>
              <a:latin typeface="Montserrat"/>
              <a:ea typeface="Montserrat"/>
              <a:cs typeface="Montserrat"/>
              <a:sym typeface="Montserrat"/>
            </a:endParaRPr>
          </a:p>
        </p:txBody>
      </p:sp>
      <p:sp>
        <p:nvSpPr>
          <p:cNvPr id="183" name="Google Shape;183;g22387aec3cc_0_35"/>
          <p:cNvSpPr txBox="1"/>
          <p:nvPr/>
        </p:nvSpPr>
        <p:spPr>
          <a:xfrm>
            <a:off x="6462624" y="5322079"/>
            <a:ext cx="5346000" cy="90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596" u="none" cap="none" strike="noStrike">
                <a:solidFill>
                  <a:srgbClr val="000000"/>
                </a:solidFill>
                <a:latin typeface="Arial"/>
                <a:ea typeface="Arial"/>
                <a:cs typeface="Arial"/>
                <a:sym typeface="Arial"/>
              </a:rPr>
              <a:t>All countries use satellite data for Activity data</a:t>
            </a:r>
            <a:endParaRPr/>
          </a:p>
          <a:p>
            <a:pPr indent="0" lvl="0" marL="0" marR="0" rtl="0" algn="ctr">
              <a:lnSpc>
                <a:spcPct val="100000"/>
              </a:lnSpc>
              <a:spcBef>
                <a:spcPts val="598"/>
              </a:spcBef>
              <a:spcAft>
                <a:spcPts val="0"/>
              </a:spcAft>
              <a:buNone/>
            </a:pPr>
            <a:r>
              <a:rPr b="0" i="0" lang="en-GB" sz="1596" u="none" cap="none" strike="noStrike">
                <a:solidFill>
                  <a:srgbClr val="000000"/>
                </a:solidFill>
                <a:latin typeface="Arial"/>
                <a:ea typeface="Arial"/>
                <a:cs typeface="Arial"/>
                <a:sym typeface="Arial"/>
              </a:rPr>
              <a:t>A few use satellite data to develop biomass maps as well</a:t>
            </a:r>
            <a:endParaRPr/>
          </a:p>
          <a:p>
            <a:pPr indent="0" lvl="0" marL="0" marR="0" rtl="0" algn="r">
              <a:lnSpc>
                <a:spcPct val="100000"/>
              </a:lnSpc>
              <a:spcBef>
                <a:spcPts val="598"/>
              </a:spcBef>
              <a:spcAft>
                <a:spcPts val="0"/>
              </a:spcAft>
              <a:buNone/>
            </a:pPr>
            <a:r>
              <a:rPr b="0" i="0" lang="en-GB" sz="1097" u="none" cap="none" strike="noStrike">
                <a:solidFill>
                  <a:srgbClr val="000000"/>
                </a:solidFill>
                <a:latin typeface="Arial"/>
                <a:ea typeface="Arial"/>
                <a:cs typeface="Arial"/>
                <a:sym typeface="Arial"/>
              </a:rPr>
              <a:t>(not including airborne data)</a:t>
            </a:r>
            <a:endParaRPr b="0" i="0" sz="1795" u="none" cap="none" strike="noStrike">
              <a:solidFill>
                <a:srgbClr val="000000"/>
              </a:solidFill>
              <a:latin typeface="Arial"/>
              <a:ea typeface="Arial"/>
              <a:cs typeface="Arial"/>
              <a:sym typeface="Arial"/>
            </a:endParaRPr>
          </a:p>
        </p:txBody>
      </p:sp>
      <p:sp>
        <p:nvSpPr>
          <p:cNvPr id="184" name="Google Shape;184;g22387aec3cc_0_35"/>
          <p:cNvSpPr txBox="1"/>
          <p:nvPr/>
        </p:nvSpPr>
        <p:spPr>
          <a:xfrm>
            <a:off x="6528048" y="6174678"/>
            <a:ext cx="58326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500" u="none" cap="none" strike="noStrike">
                <a:solidFill>
                  <a:srgbClr val="000000"/>
                </a:solidFill>
                <a:latin typeface="Arial"/>
                <a:ea typeface="Arial"/>
                <a:cs typeface="Arial"/>
                <a:sym typeface="Arial"/>
              </a:rPr>
              <a:t>Activity data method trend change in data source preference</a:t>
            </a:r>
            <a:endParaRPr b="0" i="0" sz="1500" u="none" cap="none" strike="noStrike">
              <a:solidFill>
                <a:srgbClr val="000000"/>
              </a:solidFill>
              <a:latin typeface="Arial"/>
              <a:ea typeface="Arial"/>
              <a:cs typeface="Arial"/>
              <a:sym typeface="Arial"/>
            </a:endParaRPr>
          </a:p>
        </p:txBody>
      </p:sp>
      <p:sp>
        <p:nvSpPr>
          <p:cNvPr id="185" name="Google Shape;185;g22387aec3cc_0_35"/>
          <p:cNvSpPr txBox="1"/>
          <p:nvPr/>
        </p:nvSpPr>
        <p:spPr>
          <a:xfrm>
            <a:off x="3610698" y="4452670"/>
            <a:ext cx="4742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Montserrat"/>
                <a:ea typeface="Montserrat"/>
                <a:cs typeface="Montserrat"/>
                <a:sym typeface="Montserrat"/>
              </a:rPr>
              <a:t>Satellite data use in the current MRV framework</a:t>
            </a:r>
            <a:endParaRPr/>
          </a:p>
        </p:txBody>
      </p:sp>
      <p:pic>
        <p:nvPicPr>
          <p:cNvPr id="186" name="Google Shape;186;g22387aec3cc_0_35"/>
          <p:cNvPicPr preferRelativeResize="0"/>
          <p:nvPr/>
        </p:nvPicPr>
        <p:blipFill rotWithShape="1">
          <a:blip r:embed="rId5">
            <a:alphaModFix/>
          </a:blip>
          <a:srcRect b="0" l="0" r="0" t="0"/>
          <a:stretch/>
        </p:blipFill>
        <p:spPr>
          <a:xfrm>
            <a:off x="64248" y="4791074"/>
            <a:ext cx="2555127" cy="1685166"/>
          </a:xfrm>
          <a:prstGeom prst="rect">
            <a:avLst/>
          </a:prstGeom>
          <a:noFill/>
          <a:ln>
            <a:noFill/>
          </a:ln>
        </p:spPr>
      </p:pic>
      <p:pic>
        <p:nvPicPr>
          <p:cNvPr id="187" name="Google Shape;187;g22387aec3cc_0_35"/>
          <p:cNvPicPr preferRelativeResize="0"/>
          <p:nvPr/>
        </p:nvPicPr>
        <p:blipFill rotWithShape="1">
          <a:blip r:embed="rId6">
            <a:alphaModFix/>
          </a:blip>
          <a:srcRect b="0" l="0" r="0" t="0"/>
          <a:stretch/>
        </p:blipFill>
        <p:spPr>
          <a:xfrm>
            <a:off x="2619375" y="5734642"/>
            <a:ext cx="1614618" cy="7415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2387aec3cc_0_48"/>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t/>
            </a:r>
            <a:endParaRPr>
              <a:latin typeface="Montserrat"/>
              <a:ea typeface="Montserrat"/>
              <a:cs typeface="Montserrat"/>
              <a:sym typeface="Montserrat"/>
            </a:endParaRPr>
          </a:p>
        </p:txBody>
      </p:sp>
      <p:sp>
        <p:nvSpPr>
          <p:cNvPr id="193" name="Google Shape;193;g22387aec3cc_0_4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600">
                <a:latin typeface="Montserrat"/>
                <a:ea typeface="Montserrat"/>
                <a:cs typeface="Montserrat"/>
                <a:sym typeface="Montserrat"/>
              </a:rPr>
              <a:t>Why is the AFOLU roadmap important?</a:t>
            </a:r>
            <a:endParaRPr sz="3600">
              <a:latin typeface="Montserrat"/>
              <a:ea typeface="Montserrat"/>
              <a:cs typeface="Montserrat"/>
              <a:sym typeface="Montserrat"/>
            </a:endParaRPr>
          </a:p>
        </p:txBody>
      </p:sp>
      <p:pic>
        <p:nvPicPr>
          <p:cNvPr id="194" name="Google Shape;194;g22387aec3cc_0_48"/>
          <p:cNvPicPr preferRelativeResize="0"/>
          <p:nvPr/>
        </p:nvPicPr>
        <p:blipFill rotWithShape="1">
          <a:blip r:embed="rId3">
            <a:alphaModFix/>
          </a:blip>
          <a:srcRect b="4294" l="0" r="0" t="15131"/>
          <a:stretch/>
        </p:blipFill>
        <p:spPr>
          <a:xfrm>
            <a:off x="0" y="1038225"/>
            <a:ext cx="12192000" cy="5524499"/>
          </a:xfrm>
          <a:prstGeom prst="rect">
            <a:avLst/>
          </a:prstGeom>
          <a:noFill/>
          <a:ln>
            <a:noFill/>
          </a:ln>
        </p:spPr>
      </p:pic>
      <p:sp>
        <p:nvSpPr>
          <p:cNvPr id="195" name="Google Shape;195;g22387aec3cc_0_48"/>
          <p:cNvSpPr txBox="1"/>
          <p:nvPr/>
        </p:nvSpPr>
        <p:spPr>
          <a:xfrm>
            <a:off x="4334941" y="4490770"/>
            <a:ext cx="3522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Montserrat"/>
                <a:ea typeface="Montserrat"/>
                <a:cs typeface="Montserrat"/>
                <a:sym typeface="Montserrat"/>
              </a:rPr>
              <a:t>Use of satellite-based global maps?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 name="Shape 199"/>
        <p:cNvGrpSpPr/>
        <p:nvPr/>
      </p:nvGrpSpPr>
      <p:grpSpPr>
        <a:xfrm>
          <a:off x="0" y="0"/>
          <a:ext cx="0" cy="0"/>
          <a:chOff x="0" y="0"/>
          <a:chExt cx="0" cy="0"/>
        </a:xfrm>
      </p:grpSpPr>
      <p:sp>
        <p:nvSpPr>
          <p:cNvPr id="200" name="Google Shape;200;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a:t>
            </a:r>
            <a:endParaRPr/>
          </a:p>
        </p:txBody>
      </p:sp>
      <p:pic>
        <p:nvPicPr>
          <p:cNvPr id="201" name="Google Shape;201;p6"/>
          <p:cNvPicPr preferRelativeResize="0"/>
          <p:nvPr/>
        </p:nvPicPr>
        <p:blipFill rotWithShape="1">
          <a:blip r:embed="rId3">
            <a:alphaModFix/>
          </a:blip>
          <a:srcRect b="0" l="0" r="0" t="0"/>
          <a:stretch/>
        </p:blipFill>
        <p:spPr>
          <a:xfrm>
            <a:off x="566000" y="1107450"/>
            <a:ext cx="11007201" cy="5395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 name="Shape 205"/>
        <p:cNvGrpSpPr/>
        <p:nvPr/>
      </p:nvGrpSpPr>
      <p:grpSpPr>
        <a:xfrm>
          <a:off x="0" y="0"/>
          <a:ext cx="0" cy="0"/>
          <a:chOff x="0" y="0"/>
          <a:chExt cx="0" cy="0"/>
        </a:xfrm>
      </p:grpSpPr>
      <p:sp>
        <p:nvSpPr>
          <p:cNvPr id="206" name="Google Shape;206;p7"/>
          <p:cNvSpPr txBox="1"/>
          <p:nvPr/>
        </p:nvSpPr>
        <p:spPr>
          <a:xfrm>
            <a:off x="243775" y="241725"/>
            <a:ext cx="10294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GST Portal</a:t>
            </a:r>
            <a:endParaRPr b="0" i="0" sz="4000" u="none" cap="none" strike="noStrike">
              <a:solidFill>
                <a:schemeClr val="lt1"/>
              </a:solidFill>
              <a:latin typeface="Arial"/>
              <a:ea typeface="Arial"/>
              <a:cs typeface="Arial"/>
              <a:sym typeface="Arial"/>
            </a:endParaRPr>
          </a:p>
        </p:txBody>
      </p:sp>
      <p:sp>
        <p:nvSpPr>
          <p:cNvPr id="207" name="Google Shape;207;p7"/>
          <p:cNvSpPr txBox="1"/>
          <p:nvPr/>
        </p:nvSpPr>
        <p:spPr>
          <a:xfrm>
            <a:off x="10265664" y="6574605"/>
            <a:ext cx="1925700" cy="318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67"/>
              <a:buFont typeface="Arial"/>
              <a:buNone/>
            </a:pPr>
            <a:r>
              <a:rPr b="1" i="0" lang="en-GB" sz="1467" u="none" cap="none" strike="noStrike">
                <a:solidFill>
                  <a:schemeClr val="accent1"/>
                </a:solidFill>
                <a:latin typeface="Arial"/>
                <a:ea typeface="Arial"/>
                <a:cs typeface="Arial"/>
                <a:sym typeface="Arial"/>
              </a:rPr>
              <a:t>Slide </a:t>
            </a:r>
            <a:fld id="{00000000-1234-1234-1234-123412341234}" type="slidenum">
              <a:rPr b="1" i="0" lang="en-GB" sz="1467" u="none" cap="none" strike="noStrike">
                <a:solidFill>
                  <a:schemeClr val="accent1"/>
                </a:solidFill>
                <a:latin typeface="Arial"/>
                <a:ea typeface="Arial"/>
                <a:cs typeface="Arial"/>
                <a:sym typeface="Arial"/>
              </a:rPr>
              <a:t>‹#›</a:t>
            </a:fld>
            <a:endParaRPr b="1" i="0" sz="1467" u="none" cap="none" strike="noStrike">
              <a:solidFill>
                <a:schemeClr val="accent1"/>
              </a:solidFill>
              <a:latin typeface="Arial"/>
              <a:ea typeface="Arial"/>
              <a:cs typeface="Arial"/>
              <a:sym typeface="Arial"/>
            </a:endParaRPr>
          </a:p>
        </p:txBody>
      </p:sp>
      <p:pic>
        <p:nvPicPr>
          <p:cNvPr id="208" name="Google Shape;208;p7"/>
          <p:cNvPicPr preferRelativeResize="0"/>
          <p:nvPr/>
        </p:nvPicPr>
        <p:blipFill rotWithShape="1">
          <a:blip r:embed="rId3">
            <a:alphaModFix/>
          </a:blip>
          <a:srcRect b="0" l="0" r="0" t="0"/>
          <a:stretch/>
        </p:blipFill>
        <p:spPr>
          <a:xfrm>
            <a:off x="243780" y="1186965"/>
            <a:ext cx="8668401" cy="4898335"/>
          </a:xfrm>
          <a:prstGeom prst="rect">
            <a:avLst/>
          </a:prstGeom>
          <a:noFill/>
          <a:ln>
            <a:noFill/>
          </a:ln>
        </p:spPr>
      </p:pic>
      <p:sp>
        <p:nvSpPr>
          <p:cNvPr id="209" name="Google Shape;209;p7"/>
          <p:cNvSpPr txBox="1"/>
          <p:nvPr/>
        </p:nvSpPr>
        <p:spPr>
          <a:xfrm>
            <a:off x="8912175" y="1154900"/>
            <a:ext cx="3279300" cy="4740900"/>
          </a:xfrm>
          <a:prstGeom prst="rect">
            <a:avLst/>
          </a:prstGeom>
          <a:noFill/>
          <a:ln>
            <a:noFill/>
          </a:ln>
        </p:spPr>
        <p:txBody>
          <a:bodyPr anchorCtr="0" anchor="t" bIns="121900" lIns="121900" spcFirstLastPara="1" rIns="121900" wrap="square" tIns="121900">
            <a:spAutoFit/>
          </a:bodyPr>
          <a:lstStyle/>
          <a:p>
            <a:pPr indent="-186262" lvl="0" marL="228593" marR="0" rtl="0" algn="l">
              <a:lnSpc>
                <a:spcPct val="90000"/>
              </a:lnSpc>
              <a:spcBef>
                <a:spcPts val="0"/>
              </a:spcBef>
              <a:spcAft>
                <a:spcPts val="0"/>
              </a:spcAft>
              <a:buClr>
                <a:schemeClr val="dk1"/>
              </a:buClr>
              <a:buSzPts val="1300"/>
              <a:buFont typeface="Calibri"/>
              <a:buChar char="❖"/>
            </a:pPr>
            <a:r>
              <a:rPr b="0" i="0" lang="en-GB" sz="2000" u="none" cap="none" strike="noStrike">
                <a:solidFill>
                  <a:schemeClr val="dk1"/>
                </a:solidFill>
                <a:latin typeface="Calibri"/>
                <a:ea typeface="Calibri"/>
                <a:cs typeface="Calibri"/>
                <a:sym typeface="Calibri"/>
              </a:rPr>
              <a:t>To promote communication of space-based GST inputs</a:t>
            </a:r>
            <a:endParaRPr b="0" i="0" sz="20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86262" lvl="0" marL="228593" marR="0" rtl="0" algn="l">
              <a:lnSpc>
                <a:spcPct val="90000"/>
              </a:lnSpc>
              <a:spcBef>
                <a:spcPts val="0"/>
              </a:spcBef>
              <a:spcAft>
                <a:spcPts val="0"/>
              </a:spcAft>
              <a:buClr>
                <a:schemeClr val="dk1"/>
              </a:buClr>
              <a:buSzPts val="1300"/>
              <a:buFont typeface="Calibri"/>
              <a:buChar char="❖"/>
            </a:pPr>
            <a:r>
              <a:rPr b="0" i="0" lang="en-GB" sz="2000" u="none" cap="none" strike="noStrike">
                <a:solidFill>
                  <a:schemeClr val="dk1"/>
                </a:solidFill>
                <a:latin typeface="Calibri"/>
                <a:ea typeface="Calibri"/>
                <a:cs typeface="Calibri"/>
                <a:sym typeface="Calibri"/>
              </a:rPr>
              <a:t>Components/Products:</a:t>
            </a:r>
            <a:endParaRPr b="0" i="0" sz="2000" u="none" cap="none" strike="noStrike">
              <a:solidFill>
                <a:schemeClr val="dk1"/>
              </a:solidFill>
              <a:latin typeface="Calibri"/>
              <a:ea typeface="Calibri"/>
              <a:cs typeface="Calibri"/>
              <a:sym typeface="Calibri"/>
            </a:endParaRPr>
          </a:p>
          <a:p>
            <a:pPr indent="0" lvl="0" marL="609584"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CO2 &amp; CH4 Fluxes </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Above Ground Biomass</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Forests</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Mangroves</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Agriculture</a:t>
            </a:r>
            <a:endParaRPr b="0" i="0" sz="2000" u="none" cap="none" strike="noStrike">
              <a:solidFill>
                <a:schemeClr val="dk1"/>
              </a:solidFill>
              <a:latin typeface="Calibri"/>
              <a:ea typeface="Calibri"/>
              <a:cs typeface="Calibri"/>
              <a:sym typeface="Calibri"/>
            </a:endParaRPr>
          </a:p>
          <a:p>
            <a:pPr indent="-177796" lvl="1" marL="228593" marR="0" rtl="0" algn="l">
              <a:lnSpc>
                <a:spcPct val="90000"/>
              </a:lnSpc>
              <a:spcBef>
                <a:spcPts val="0"/>
              </a:spcBef>
              <a:spcAft>
                <a:spcPts val="0"/>
              </a:spcAft>
              <a:buClr>
                <a:schemeClr val="dk1"/>
              </a:buClr>
              <a:buSzPts val="1200"/>
              <a:buFont typeface="Calibri"/>
              <a:buChar char="○"/>
            </a:pPr>
            <a:r>
              <a:rPr b="0" i="0" lang="en-GB" sz="2000" u="none" cap="none" strike="noStrike">
                <a:solidFill>
                  <a:schemeClr val="dk1"/>
                </a:solidFill>
                <a:latin typeface="Calibri"/>
                <a:ea typeface="Calibri"/>
                <a:cs typeface="Calibri"/>
                <a:sym typeface="Calibri"/>
              </a:rPr>
              <a:t>Land Cover</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600"/>
              <a:buFont typeface="Arial"/>
              <a:buNone/>
            </a:pPr>
            <a:r>
              <a:rPr b="0" i="0" lang="en-GB" sz="2600" u="none" cap="none" strike="noStrike">
                <a:solidFill>
                  <a:schemeClr val="dk1"/>
                </a:solidFill>
                <a:latin typeface="Calibri"/>
                <a:ea typeface="Calibri"/>
                <a:cs typeface="Calibri"/>
                <a:sym typeface="Calibri"/>
              </a:rPr>
              <a:t>Site link: </a:t>
            </a:r>
            <a:r>
              <a:rPr b="0" i="0" lang="en-GB" sz="2600" u="sng" cap="none" strike="noStrike">
                <a:solidFill>
                  <a:schemeClr val="hlink"/>
                </a:solidFill>
                <a:latin typeface="Calibri"/>
                <a:ea typeface="Calibri"/>
                <a:cs typeface="Calibri"/>
                <a:sym typeface="Calibri"/>
                <a:hlinkClick r:id="rId4"/>
              </a:rPr>
              <a:t>ceos.org/gst</a:t>
            </a:r>
            <a:r>
              <a:rPr b="0" i="0" lang="en-GB" sz="4000" u="none" cap="none" strike="noStrike">
                <a:solidFill>
                  <a:srgbClr val="0070C0"/>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3" name="Shape 213"/>
        <p:cNvGrpSpPr/>
        <p:nvPr/>
      </p:nvGrpSpPr>
      <p:grpSpPr>
        <a:xfrm>
          <a:off x="0" y="0"/>
          <a:ext cx="0" cy="0"/>
          <a:chOff x="0" y="0"/>
          <a:chExt cx="0" cy="0"/>
        </a:xfrm>
      </p:grpSpPr>
      <p:sp>
        <p:nvSpPr>
          <p:cNvPr id="214" name="Google Shape;214;p8"/>
          <p:cNvSpPr txBox="1"/>
          <p:nvPr/>
        </p:nvSpPr>
        <p:spPr>
          <a:xfrm>
            <a:off x="1" y="53725"/>
            <a:ext cx="10696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Dataset Descriptions </a:t>
            </a:r>
            <a:endParaRPr b="0" i="0" sz="4000" u="none" cap="none" strike="noStrike">
              <a:solidFill>
                <a:schemeClr val="lt1"/>
              </a:solidFill>
              <a:latin typeface="Arial"/>
              <a:ea typeface="Arial"/>
              <a:cs typeface="Arial"/>
              <a:sym typeface="Arial"/>
            </a:endParaRPr>
          </a:p>
        </p:txBody>
      </p:sp>
      <p:sp>
        <p:nvSpPr>
          <p:cNvPr id="215" name="Google Shape;215;p8"/>
          <p:cNvSpPr txBox="1"/>
          <p:nvPr/>
        </p:nvSpPr>
        <p:spPr>
          <a:xfrm>
            <a:off x="10265664" y="6574605"/>
            <a:ext cx="1925700" cy="318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67"/>
              <a:buFont typeface="Arial"/>
              <a:buNone/>
            </a:pPr>
            <a:r>
              <a:rPr b="1" i="0" lang="en-GB" sz="1467" u="none" cap="none" strike="noStrike">
                <a:solidFill>
                  <a:schemeClr val="accent1"/>
                </a:solidFill>
                <a:latin typeface="Arial"/>
                <a:ea typeface="Arial"/>
                <a:cs typeface="Arial"/>
                <a:sym typeface="Arial"/>
              </a:rPr>
              <a:t>Slide </a:t>
            </a:r>
            <a:fld id="{00000000-1234-1234-1234-123412341234}" type="slidenum">
              <a:rPr b="1" i="0" lang="en-GB" sz="1467" u="none" cap="none" strike="noStrike">
                <a:solidFill>
                  <a:schemeClr val="accent1"/>
                </a:solidFill>
                <a:latin typeface="Arial"/>
                <a:ea typeface="Arial"/>
                <a:cs typeface="Arial"/>
                <a:sym typeface="Arial"/>
              </a:rPr>
              <a:t>‹#›</a:t>
            </a:fld>
            <a:endParaRPr b="1" i="0" sz="1467" u="none" cap="none" strike="noStrike">
              <a:solidFill>
                <a:schemeClr val="accent1"/>
              </a:solidFill>
              <a:latin typeface="Arial"/>
              <a:ea typeface="Arial"/>
              <a:cs typeface="Arial"/>
              <a:sym typeface="Arial"/>
            </a:endParaRPr>
          </a:p>
        </p:txBody>
      </p:sp>
      <p:sp>
        <p:nvSpPr>
          <p:cNvPr id="216" name="Google Shape;216;p8"/>
          <p:cNvSpPr txBox="1"/>
          <p:nvPr/>
        </p:nvSpPr>
        <p:spPr>
          <a:xfrm>
            <a:off x="8411039" y="1577800"/>
            <a:ext cx="3915900" cy="3590100"/>
          </a:xfrm>
          <a:prstGeom prst="rect">
            <a:avLst/>
          </a:prstGeom>
          <a:noFill/>
          <a:ln>
            <a:noFill/>
          </a:ln>
        </p:spPr>
        <p:txBody>
          <a:bodyPr anchorCtr="0" anchor="t" bIns="121900" lIns="121900" spcFirstLastPara="1" rIns="121900" wrap="square" tIns="121900">
            <a:spAutoFit/>
          </a:bodyPr>
          <a:lstStyle/>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Dataset description</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Pointers on usage</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Methodology</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Uncertainty &amp; Accuracy</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Sustainment</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Associated Guidance</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User Manual</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Point of Contact for help</a:t>
            </a:r>
            <a:endParaRPr b="0" i="0" sz="2267" u="none" cap="none" strike="noStrike">
              <a:solidFill>
                <a:schemeClr val="dk1"/>
              </a:solidFill>
              <a:latin typeface="Calibri"/>
              <a:ea typeface="Calibri"/>
              <a:cs typeface="Calibri"/>
              <a:sym typeface="Calibri"/>
            </a:endParaRPr>
          </a:p>
          <a:p>
            <a:pPr indent="-220127" lvl="0" marL="228593" marR="0" rtl="0" algn="l">
              <a:lnSpc>
                <a:spcPct val="90000"/>
              </a:lnSpc>
              <a:spcBef>
                <a:spcPts val="0"/>
              </a:spcBef>
              <a:spcAft>
                <a:spcPts val="0"/>
              </a:spcAft>
              <a:buClr>
                <a:schemeClr val="dk1"/>
              </a:buClr>
              <a:buSzPts val="1700"/>
              <a:buFont typeface="Calibri"/>
              <a:buChar char="❖"/>
            </a:pPr>
            <a:r>
              <a:rPr b="0" i="0" lang="en-GB" sz="2267" u="none" cap="none" strike="noStrike">
                <a:solidFill>
                  <a:schemeClr val="dk1"/>
                </a:solidFill>
                <a:latin typeface="Calibri"/>
                <a:ea typeface="Calibri"/>
                <a:cs typeface="Calibri"/>
                <a:sym typeface="Calibri"/>
              </a:rPr>
              <a:t>All in English, French and Spanish</a:t>
            </a:r>
            <a:endParaRPr b="0" i="0" sz="2267" u="none" cap="none" strike="noStrike">
              <a:solidFill>
                <a:schemeClr val="dk1"/>
              </a:solidFill>
              <a:latin typeface="Calibri"/>
              <a:ea typeface="Calibri"/>
              <a:cs typeface="Calibri"/>
              <a:sym typeface="Calibri"/>
            </a:endParaRPr>
          </a:p>
          <a:p>
            <a:pPr indent="0" lvl="0" marL="1219169" marR="0" rtl="0" algn="l">
              <a:lnSpc>
                <a:spcPct val="90000"/>
              </a:lnSpc>
              <a:spcBef>
                <a:spcPts val="0"/>
              </a:spcBef>
              <a:spcAft>
                <a:spcPts val="0"/>
              </a:spcAft>
              <a:buClr>
                <a:srgbClr val="000000"/>
              </a:buClr>
              <a:buSzPts val="1467"/>
              <a:buFont typeface="Arial"/>
              <a:buNone/>
            </a:pPr>
            <a:r>
              <a:t/>
            </a:r>
            <a:endParaRPr b="0" i="0" sz="1467" u="none" cap="none" strike="noStrike">
              <a:solidFill>
                <a:schemeClr val="dk1"/>
              </a:solidFill>
              <a:latin typeface="Calibri"/>
              <a:ea typeface="Calibri"/>
              <a:cs typeface="Calibri"/>
              <a:sym typeface="Calibri"/>
            </a:endParaRPr>
          </a:p>
        </p:txBody>
      </p:sp>
      <p:pic>
        <p:nvPicPr>
          <p:cNvPr id="217" name="Google Shape;217;p8"/>
          <p:cNvPicPr preferRelativeResize="0"/>
          <p:nvPr/>
        </p:nvPicPr>
        <p:blipFill rotWithShape="1">
          <a:blip r:embed="rId3">
            <a:alphaModFix/>
          </a:blip>
          <a:srcRect b="0" l="0" r="0" t="0"/>
          <a:stretch/>
        </p:blipFill>
        <p:spPr>
          <a:xfrm>
            <a:off x="665141" y="940328"/>
            <a:ext cx="7624200" cy="5420099"/>
          </a:xfrm>
          <a:prstGeom prst="rect">
            <a:avLst/>
          </a:prstGeom>
          <a:noFill/>
          <a:ln>
            <a:noFill/>
          </a:ln>
        </p:spPr>
      </p:pic>
      <p:pic>
        <p:nvPicPr>
          <p:cNvPr id="218" name="Google Shape;218;p8"/>
          <p:cNvPicPr preferRelativeResize="0"/>
          <p:nvPr/>
        </p:nvPicPr>
        <p:blipFill rotWithShape="1">
          <a:blip r:embed="rId4">
            <a:alphaModFix/>
          </a:blip>
          <a:srcRect b="0" l="0" r="0" t="0"/>
          <a:stretch/>
        </p:blipFill>
        <p:spPr>
          <a:xfrm>
            <a:off x="787419" y="1195960"/>
            <a:ext cx="7285701" cy="5073832"/>
          </a:xfrm>
          <a:prstGeom prst="rect">
            <a:avLst/>
          </a:prstGeom>
          <a:noFill/>
          <a:ln>
            <a:noFill/>
          </a:ln>
        </p:spPr>
      </p:pic>
      <p:pic>
        <p:nvPicPr>
          <p:cNvPr id="219" name="Google Shape;219;p8"/>
          <p:cNvPicPr preferRelativeResize="0"/>
          <p:nvPr/>
        </p:nvPicPr>
        <p:blipFill rotWithShape="1">
          <a:blip r:embed="rId5">
            <a:alphaModFix/>
          </a:blip>
          <a:srcRect b="0" l="0" r="0" t="0"/>
          <a:stretch/>
        </p:blipFill>
        <p:spPr>
          <a:xfrm>
            <a:off x="787419" y="1499625"/>
            <a:ext cx="6943715" cy="4856733"/>
          </a:xfrm>
          <a:prstGeom prst="rect">
            <a:avLst/>
          </a:prstGeom>
          <a:noFill/>
          <a:ln>
            <a:noFill/>
          </a:ln>
        </p:spPr>
      </p:pic>
      <p:pic>
        <p:nvPicPr>
          <p:cNvPr id="220" name="Google Shape;220;p8"/>
          <p:cNvPicPr preferRelativeResize="0"/>
          <p:nvPr/>
        </p:nvPicPr>
        <p:blipFill rotWithShape="1">
          <a:blip r:embed="rId6">
            <a:alphaModFix/>
          </a:blip>
          <a:srcRect b="0" l="0" r="0" t="0"/>
          <a:stretch/>
        </p:blipFill>
        <p:spPr>
          <a:xfrm>
            <a:off x="1223941" y="1117532"/>
            <a:ext cx="6943701" cy="50656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000"/>
                                        <p:tgtEl>
                                          <p:spTgt spid="21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biomass</a:t>
            </a:r>
            <a:endParaRPr/>
          </a:p>
        </p:txBody>
      </p:sp>
      <p:pic>
        <p:nvPicPr>
          <p:cNvPr id="226" name="Google Shape;226;p9"/>
          <p:cNvPicPr preferRelativeResize="0"/>
          <p:nvPr/>
        </p:nvPicPr>
        <p:blipFill rotWithShape="1">
          <a:blip r:embed="rId3">
            <a:alphaModFix/>
          </a:blip>
          <a:srcRect b="0" l="0" r="0" t="0"/>
          <a:stretch/>
        </p:blipFill>
        <p:spPr>
          <a:xfrm>
            <a:off x="4095750" y="2409348"/>
            <a:ext cx="8096250" cy="3876675"/>
          </a:xfrm>
          <a:prstGeom prst="rect">
            <a:avLst/>
          </a:prstGeom>
          <a:noFill/>
          <a:ln>
            <a:noFill/>
          </a:ln>
        </p:spPr>
      </p:pic>
      <p:pic>
        <p:nvPicPr>
          <p:cNvPr id="227" name="Google Shape;227;p9"/>
          <p:cNvPicPr preferRelativeResize="0"/>
          <p:nvPr/>
        </p:nvPicPr>
        <p:blipFill rotWithShape="1">
          <a:blip r:embed="rId4">
            <a:alphaModFix/>
          </a:blip>
          <a:srcRect b="0" l="0" r="0" t="0"/>
          <a:stretch/>
        </p:blipFill>
        <p:spPr>
          <a:xfrm>
            <a:off x="176048" y="1163327"/>
            <a:ext cx="4443154" cy="2991853"/>
          </a:xfrm>
          <a:prstGeom prst="rect">
            <a:avLst/>
          </a:prstGeom>
          <a:noFill/>
          <a:ln>
            <a:noFill/>
          </a:ln>
        </p:spPr>
      </p:pic>
      <p:pic>
        <p:nvPicPr>
          <p:cNvPr id="228" name="Google Shape;228;p9"/>
          <p:cNvPicPr preferRelativeResize="0"/>
          <p:nvPr/>
        </p:nvPicPr>
        <p:blipFill rotWithShape="1">
          <a:blip r:embed="rId5">
            <a:alphaModFix/>
          </a:blip>
          <a:srcRect b="0" l="0" r="0" t="0"/>
          <a:stretch/>
        </p:blipFill>
        <p:spPr>
          <a:xfrm>
            <a:off x="6653377" y="1096406"/>
            <a:ext cx="5362575" cy="1171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2" name="Shape 232"/>
        <p:cNvGrpSpPr/>
        <p:nvPr/>
      </p:nvGrpSpPr>
      <p:grpSpPr>
        <a:xfrm>
          <a:off x="0" y="0"/>
          <a:ext cx="0" cy="0"/>
          <a:chOff x="0" y="0"/>
          <a:chExt cx="0" cy="0"/>
        </a:xfrm>
      </p:grpSpPr>
      <p:sp>
        <p:nvSpPr>
          <p:cNvPr id="233" name="Google Shape;233;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land cover</a:t>
            </a:r>
            <a:endParaRPr/>
          </a:p>
        </p:txBody>
      </p:sp>
      <p:sp>
        <p:nvSpPr>
          <p:cNvPr id="234" name="Google Shape;234;p10"/>
          <p:cNvSpPr txBox="1"/>
          <p:nvPr/>
        </p:nvSpPr>
        <p:spPr>
          <a:xfrm>
            <a:off x="77025" y="1107450"/>
            <a:ext cx="7221600" cy="574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Arial"/>
                <a:ea typeface="Arial"/>
                <a:cs typeface="Arial"/>
                <a:sym typeface="Arial"/>
              </a:rPr>
              <a:t>Identifying forest, land cover and wetland cover and change essential for national GHG inventories as ‘activity’ data inputs for global AFOLU modeling and assessments</a:t>
            </a:r>
            <a:endParaRPr b="0" i="0" sz="19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Copernicus Land Cover</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NASA Global Land Cover Estimation (GLANCE)</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ESA CC</a:t>
            </a:r>
            <a:r>
              <a:rPr lang="en-GB" sz="1600"/>
              <a:t>I</a:t>
            </a:r>
            <a:r>
              <a:rPr b="0" i="0" lang="en-GB" sz="1600" u="none" cap="none" strike="noStrike">
                <a:solidFill>
                  <a:srgbClr val="000000"/>
                </a:solidFill>
                <a:latin typeface="Arial"/>
                <a:ea typeface="Arial"/>
                <a:cs typeface="Arial"/>
                <a:sym typeface="Arial"/>
              </a:rPr>
              <a:t> and EC C3S</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WorldCover 2020 and just released 2021</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Hilda+</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Dynamic World</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Global Forest Watch forest gain/loss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Support national GHG inventories for activity data estimation by show-casing experiences of countries using satellite derived activity data</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Improved global land change data for AFOLU and modeling for harmonized global land cover change data and novel next generation global land cover/change products with higher spatial, thematic and temporal delta</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Enhance consistency and comparability of national GHG inventories and global GHG estimates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pic>
        <p:nvPicPr>
          <p:cNvPr id="235" name="Google Shape;235;p10"/>
          <p:cNvPicPr preferRelativeResize="0"/>
          <p:nvPr/>
        </p:nvPicPr>
        <p:blipFill rotWithShape="1">
          <a:blip r:embed="rId3">
            <a:alphaModFix/>
          </a:blip>
          <a:srcRect b="0" l="0" r="0" t="0"/>
          <a:stretch/>
        </p:blipFill>
        <p:spPr>
          <a:xfrm>
            <a:off x="7486700" y="1644025"/>
            <a:ext cx="4665099" cy="4726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Contents</a:t>
            </a:r>
            <a:endParaRPr b="0" i="0" sz="1400" u="none" cap="none" strike="noStrike">
              <a:solidFill>
                <a:srgbClr val="000000"/>
              </a:solidFill>
              <a:latin typeface="Arial"/>
              <a:ea typeface="Arial"/>
              <a:cs typeface="Arial"/>
              <a:sym typeface="Arial"/>
            </a:endParaRPr>
          </a:p>
        </p:txBody>
      </p:sp>
      <p:sp>
        <p:nvSpPr>
          <p:cNvPr id="89" name="Google Shape;89;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0" name="Google Shape;90;p2"/>
          <p:cNvSpPr txBox="1"/>
          <p:nvPr/>
        </p:nvSpPr>
        <p:spPr>
          <a:xfrm>
            <a:off x="228450" y="2242475"/>
            <a:ext cx="11735100" cy="32094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15000"/>
              </a:lnSpc>
              <a:spcBef>
                <a:spcPts val="0"/>
              </a:spcBef>
              <a:spcAft>
                <a:spcPts val="0"/>
              </a:spcAft>
              <a:buClr>
                <a:schemeClr val="dk1"/>
              </a:buClr>
              <a:buSzPts val="3000"/>
              <a:buFont typeface="Arial"/>
              <a:buChar char="❖"/>
            </a:pPr>
            <a:r>
              <a:rPr b="0" i="0" lang="en-GB" sz="3000" u="none" cap="none" strike="noStrike">
                <a:solidFill>
                  <a:schemeClr val="dk1"/>
                </a:solidFill>
                <a:latin typeface="Arial"/>
                <a:ea typeface="Arial"/>
                <a:cs typeface="Arial"/>
                <a:sym typeface="Arial"/>
              </a:rPr>
              <a:t>Reminder of heritage &amp; objectives</a:t>
            </a:r>
            <a:endParaRPr b="0" i="0" sz="3000" u="none" cap="none" strike="noStrike">
              <a:solidFill>
                <a:schemeClr val="dk1"/>
              </a:solidFill>
              <a:latin typeface="Arial"/>
              <a:ea typeface="Arial"/>
              <a:cs typeface="Arial"/>
              <a:sym typeface="Arial"/>
            </a:endParaRPr>
          </a:p>
          <a:p>
            <a:pPr indent="-419100" lvl="0" marL="457200" marR="0" rtl="0" algn="l">
              <a:lnSpc>
                <a:spcPct val="115000"/>
              </a:lnSpc>
              <a:spcBef>
                <a:spcPts val="0"/>
              </a:spcBef>
              <a:spcAft>
                <a:spcPts val="0"/>
              </a:spcAft>
              <a:buClr>
                <a:schemeClr val="dk1"/>
              </a:buClr>
              <a:buSzPts val="3000"/>
              <a:buFont typeface="Arial"/>
              <a:buChar char="❖"/>
            </a:pPr>
            <a:r>
              <a:rPr b="0" i="0" lang="en-GB" sz="3000" u="none" cap="none" strike="noStrike">
                <a:solidFill>
                  <a:schemeClr val="dk1"/>
                </a:solidFill>
                <a:latin typeface="Arial"/>
                <a:ea typeface="Arial"/>
                <a:cs typeface="Arial"/>
                <a:sym typeface="Arial"/>
              </a:rPr>
              <a:t>Progress update</a:t>
            </a:r>
            <a:endParaRPr b="0" i="0" sz="3000" u="none" cap="none" strike="noStrike">
              <a:solidFill>
                <a:schemeClr val="dk1"/>
              </a:solidFill>
              <a:latin typeface="Arial"/>
              <a:ea typeface="Arial"/>
              <a:cs typeface="Arial"/>
              <a:sym typeface="Arial"/>
            </a:endParaRPr>
          </a:p>
          <a:p>
            <a:pPr indent="-419100" lvl="0" marL="457200" marR="0" rtl="0" algn="l">
              <a:lnSpc>
                <a:spcPct val="115000"/>
              </a:lnSpc>
              <a:spcBef>
                <a:spcPts val="0"/>
              </a:spcBef>
              <a:spcAft>
                <a:spcPts val="0"/>
              </a:spcAft>
              <a:buClr>
                <a:schemeClr val="dk1"/>
              </a:buClr>
              <a:buSzPts val="3000"/>
              <a:buFont typeface="Arial"/>
              <a:buChar char="❖"/>
            </a:pPr>
            <a:r>
              <a:rPr b="0" i="0" lang="en-GB" sz="3000" u="none" cap="none" strike="noStrike">
                <a:solidFill>
                  <a:schemeClr val="dk1"/>
                </a:solidFill>
                <a:latin typeface="Arial"/>
                <a:ea typeface="Arial"/>
                <a:cs typeface="Arial"/>
                <a:sym typeface="Arial"/>
              </a:rPr>
              <a:t>Emerging Grand Vision</a:t>
            </a:r>
            <a:endParaRPr b="0" i="0" sz="3000" u="none" cap="none" strike="noStrike">
              <a:solidFill>
                <a:schemeClr val="dk1"/>
              </a:solidFill>
              <a:latin typeface="Arial"/>
              <a:ea typeface="Arial"/>
              <a:cs typeface="Arial"/>
              <a:sym typeface="Arial"/>
            </a:endParaRPr>
          </a:p>
          <a:p>
            <a:pPr indent="-419100" lvl="0" marL="457200" marR="0" rtl="0" algn="l">
              <a:lnSpc>
                <a:spcPct val="115000"/>
              </a:lnSpc>
              <a:spcBef>
                <a:spcPts val="0"/>
              </a:spcBef>
              <a:spcAft>
                <a:spcPts val="0"/>
              </a:spcAft>
              <a:buClr>
                <a:schemeClr val="dk1"/>
              </a:buClr>
              <a:buSzPts val="3000"/>
              <a:buFont typeface="Arial"/>
              <a:buChar char="❖"/>
            </a:pPr>
            <a:r>
              <a:rPr b="0" i="0" lang="en-GB" sz="3000" u="none" cap="none" strike="noStrike">
                <a:solidFill>
                  <a:schemeClr val="dk1"/>
                </a:solidFill>
                <a:latin typeface="Arial"/>
                <a:ea typeface="Arial"/>
                <a:cs typeface="Arial"/>
                <a:sym typeface="Arial"/>
              </a:rPr>
              <a:t>Summary of AFOLU engagement (COP27, GISTDA WS)</a:t>
            </a:r>
            <a:endParaRPr b="0" i="0" sz="3000" u="none" cap="none" strike="noStrike">
              <a:solidFill>
                <a:schemeClr val="dk1"/>
              </a:solidFill>
              <a:latin typeface="Arial"/>
              <a:ea typeface="Arial"/>
              <a:cs typeface="Arial"/>
              <a:sym typeface="Arial"/>
            </a:endParaRPr>
          </a:p>
          <a:p>
            <a:pPr indent="-419100" lvl="0" marL="457200" marR="0" rtl="0" algn="l">
              <a:lnSpc>
                <a:spcPct val="115000"/>
              </a:lnSpc>
              <a:spcBef>
                <a:spcPts val="0"/>
              </a:spcBef>
              <a:spcAft>
                <a:spcPts val="0"/>
              </a:spcAft>
              <a:buClr>
                <a:schemeClr val="dk1"/>
              </a:buClr>
              <a:buSzPts val="3000"/>
              <a:buFont typeface="Arial"/>
              <a:buChar char="❖"/>
            </a:pPr>
            <a:r>
              <a:rPr b="0" i="0" lang="en-GB" sz="3000" u="none" cap="none" strike="noStrike">
                <a:solidFill>
                  <a:schemeClr val="dk1"/>
                </a:solidFill>
                <a:latin typeface="Arial"/>
                <a:ea typeface="Arial"/>
                <a:cs typeface="Arial"/>
                <a:sym typeface="Arial"/>
              </a:rPr>
              <a:t>Next steps &amp; schedule</a:t>
            </a:r>
            <a:endParaRPr b="0" i="0" sz="3000" u="none" cap="none" strike="noStrike">
              <a:solidFill>
                <a:schemeClr val="dk1"/>
              </a:solidFill>
              <a:latin typeface="Arial"/>
              <a:ea typeface="Arial"/>
              <a:cs typeface="Arial"/>
              <a:sym typeface="Arial"/>
            </a:endParaRPr>
          </a:p>
          <a:p>
            <a:pPr indent="-419100" lvl="0" marL="457200" marR="0" rtl="0" algn="l">
              <a:lnSpc>
                <a:spcPct val="115000"/>
              </a:lnSpc>
              <a:spcBef>
                <a:spcPts val="0"/>
              </a:spcBef>
              <a:spcAft>
                <a:spcPts val="0"/>
              </a:spcAft>
              <a:buClr>
                <a:schemeClr val="dk1"/>
              </a:buClr>
              <a:buSzPts val="3000"/>
              <a:buChar char="❖"/>
            </a:pPr>
            <a:r>
              <a:rPr lang="en-GB" sz="3000">
                <a:solidFill>
                  <a:schemeClr val="dk1"/>
                </a:solidFill>
              </a:rPr>
              <a:t>LSI-VC impact</a:t>
            </a:r>
            <a:endParaRPr sz="3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 name="Shape 239"/>
        <p:cNvGrpSpPr/>
        <p:nvPr/>
      </p:nvGrpSpPr>
      <p:grpSpPr>
        <a:xfrm>
          <a:off x="0" y="0"/>
          <a:ext cx="0" cy="0"/>
          <a:chOff x="0" y="0"/>
          <a:chExt cx="0" cy="0"/>
        </a:xfrm>
      </p:grpSpPr>
      <p:sp>
        <p:nvSpPr>
          <p:cNvPr id="240" name="Google Shape;240;g220d65d89d7_0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Mangroves</a:t>
            </a:r>
            <a:endParaRPr/>
          </a:p>
        </p:txBody>
      </p:sp>
      <p:pic>
        <p:nvPicPr>
          <p:cNvPr id="241" name="Google Shape;241;g220d65d89d7_0_0"/>
          <p:cNvPicPr preferRelativeResize="0"/>
          <p:nvPr/>
        </p:nvPicPr>
        <p:blipFill rotWithShape="1">
          <a:blip r:embed="rId3">
            <a:alphaModFix/>
          </a:blip>
          <a:srcRect b="0" l="0" r="0" t="0"/>
          <a:stretch/>
        </p:blipFill>
        <p:spPr>
          <a:xfrm>
            <a:off x="7773168" y="1171067"/>
            <a:ext cx="4114195" cy="5254516"/>
          </a:xfrm>
          <a:prstGeom prst="rect">
            <a:avLst/>
          </a:prstGeom>
          <a:noFill/>
          <a:ln>
            <a:noFill/>
          </a:ln>
        </p:spPr>
      </p:pic>
      <p:sp>
        <p:nvSpPr>
          <p:cNvPr id="242" name="Google Shape;242;g220d65d89d7_0_0"/>
          <p:cNvSpPr txBox="1"/>
          <p:nvPr/>
        </p:nvSpPr>
        <p:spPr>
          <a:xfrm>
            <a:off x="277400" y="1206050"/>
            <a:ext cx="7648200" cy="501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900"/>
              </a:spcBef>
              <a:spcAft>
                <a:spcPts val="0"/>
              </a:spcAft>
              <a:buClr>
                <a:srgbClr val="000000"/>
              </a:buClr>
              <a:buSzPts val="1600"/>
              <a:buFont typeface="Arial"/>
              <a:buNone/>
            </a:pPr>
            <a:r>
              <a:rPr b="1" lang="en-GB" sz="1600">
                <a:solidFill>
                  <a:srgbClr val="0070C0"/>
                </a:solidFill>
              </a:rPr>
              <a:t>A</a:t>
            </a:r>
            <a:r>
              <a:rPr b="1" i="0" lang="en-GB" sz="1600" u="none" cap="none" strike="noStrike">
                <a:solidFill>
                  <a:srgbClr val="0070C0"/>
                </a:solidFill>
                <a:latin typeface="Arial"/>
                <a:ea typeface="Arial"/>
                <a:cs typeface="Arial"/>
                <a:sym typeface="Arial"/>
              </a:rPr>
              <a:t>ctivity Data (AD)</a:t>
            </a:r>
            <a:r>
              <a:rPr b="1" i="0" lang="en-GB" sz="1600" u="none" cap="none" strike="noStrike">
                <a:solidFill>
                  <a:srgbClr val="000000"/>
                </a:solidFill>
                <a:latin typeface="Arial"/>
                <a:ea typeface="Arial"/>
                <a:cs typeface="Arial"/>
                <a:sym typeface="Arial"/>
              </a:rPr>
              <a:t> – Global Mangrove Watch (JAXA K&amp;C)</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Global maps of mangrove area and annual changes at 25 m derived from L-band SAR and optical data. </a:t>
            </a:r>
            <a:endParaRPr/>
          </a:p>
          <a:p>
            <a:pPr indent="-285750" lvl="0" marL="285750" marR="0" rtl="0" algn="l">
              <a:lnSpc>
                <a:spcPct val="100000"/>
              </a:lnSpc>
              <a:spcBef>
                <a:spcPts val="900"/>
              </a:spcBef>
              <a:spcAft>
                <a:spcPts val="0"/>
              </a:spcAft>
              <a:buClr>
                <a:srgbClr val="000000"/>
              </a:buClr>
              <a:buSzPts val="1600"/>
              <a:buFont typeface="Arial"/>
              <a:buChar char="•"/>
            </a:pPr>
            <a:r>
              <a:rPr lang="en-GB" sz="1600">
                <a:solidFill>
                  <a:srgbClr val="000000"/>
                </a:solidFill>
              </a:rPr>
              <a:t>GMW v4 (release mid-2023)</a:t>
            </a:r>
            <a:endParaRPr sz="1600">
              <a:solidFill>
                <a:srgbClr val="000000"/>
              </a:solidFill>
            </a:endParaRPr>
          </a:p>
          <a:p>
            <a:pPr indent="0" lvl="0" marL="457200" marR="0" rtl="0" algn="l">
              <a:lnSpc>
                <a:spcPct val="100000"/>
              </a:lnSpc>
              <a:spcBef>
                <a:spcPts val="900"/>
              </a:spcBef>
              <a:spcAft>
                <a:spcPts val="0"/>
              </a:spcAft>
              <a:buNone/>
            </a:pPr>
            <a:r>
              <a:rPr lang="en-GB" sz="1600">
                <a:solidFill>
                  <a:srgbClr val="000000"/>
                </a:solidFill>
              </a:rPr>
              <a:t>– </a:t>
            </a:r>
            <a:r>
              <a:rPr b="0" i="0" lang="en-GB" sz="1600" u="none" cap="none" strike="noStrike">
                <a:solidFill>
                  <a:srgbClr val="000000"/>
                </a:solidFill>
                <a:latin typeface="Arial"/>
                <a:ea typeface="Arial"/>
                <a:cs typeface="Arial"/>
                <a:sym typeface="Arial"/>
              </a:rPr>
              <a:t>10 m extent 2020 baseline extent </a:t>
            </a:r>
            <a:endParaRPr/>
          </a:p>
          <a:p>
            <a:pPr indent="457200" lvl="0" marL="0" marR="0" rtl="0" algn="l">
              <a:lnSpc>
                <a:spcPct val="100000"/>
              </a:lnSpc>
              <a:spcBef>
                <a:spcPts val="900"/>
              </a:spcBef>
              <a:spcAft>
                <a:spcPts val="0"/>
              </a:spcAft>
              <a:buNone/>
            </a:pPr>
            <a:r>
              <a:rPr lang="en-GB" sz="1600">
                <a:solidFill>
                  <a:srgbClr val="000000"/>
                </a:solidFill>
              </a:rPr>
              <a:t>– </a:t>
            </a:r>
            <a:r>
              <a:rPr b="0" i="0" lang="en-GB" sz="1600" u="none" cap="none" strike="noStrike">
                <a:solidFill>
                  <a:srgbClr val="000000"/>
                </a:solidFill>
                <a:latin typeface="Arial"/>
                <a:ea typeface="Arial"/>
                <a:cs typeface="Arial"/>
                <a:sym typeface="Arial"/>
              </a:rPr>
              <a:t>Extended time-series 1992–2022</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Official UNEP mangrove dataset for reporting on SDG 6.6.1</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000000"/>
              </a:buClr>
              <a:buSzPts val="1600"/>
              <a:buChar char="•"/>
            </a:pPr>
            <a:r>
              <a:rPr lang="en-GB" sz="1600">
                <a:solidFill>
                  <a:srgbClr val="000000"/>
                </a:solidFill>
              </a:rPr>
              <a:t>Open access in public domain (GMW.org, JAXA EORC, UNEP-WCMC)</a:t>
            </a:r>
            <a:endParaRPr sz="1600">
              <a:solidFill>
                <a:srgbClr val="000000"/>
              </a:solidFill>
            </a:endParaRPr>
          </a:p>
          <a:p>
            <a:pPr indent="0" lvl="0" marL="0" marR="0" rtl="0" algn="l">
              <a:lnSpc>
                <a:spcPct val="100000"/>
              </a:lnSpc>
              <a:spcBef>
                <a:spcPts val="90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1" i="0" lang="en-GB" sz="1600" u="none" cap="none" strike="noStrike">
                <a:solidFill>
                  <a:srgbClr val="4A86E8"/>
                </a:solidFill>
                <a:latin typeface="Arial"/>
                <a:ea typeface="Arial"/>
                <a:cs typeface="Arial"/>
                <a:sym typeface="Arial"/>
              </a:rPr>
              <a:t>Emission Factors (</a:t>
            </a:r>
            <a:r>
              <a:rPr b="1" lang="en-GB" sz="1600">
                <a:solidFill>
                  <a:srgbClr val="4A86E8"/>
                </a:solidFill>
              </a:rPr>
              <a:t>EF)</a:t>
            </a:r>
            <a:r>
              <a:rPr b="1" i="0" lang="en-GB" sz="1600" u="none" cap="none" strike="noStrike">
                <a:solidFill>
                  <a:srgbClr val="000000"/>
                </a:solidFill>
                <a:latin typeface="Arial"/>
                <a:ea typeface="Arial"/>
                <a:cs typeface="Arial"/>
                <a:sym typeface="Arial"/>
              </a:rPr>
              <a:t> </a:t>
            </a:r>
            <a:r>
              <a:rPr b="1" i="0" lang="en-GB" sz="1500" u="none" cap="none" strike="noStrike">
                <a:solidFill>
                  <a:srgbClr val="000000"/>
                </a:solidFill>
                <a:latin typeface="Arial"/>
                <a:ea typeface="Arial"/>
                <a:cs typeface="Arial"/>
                <a:sym typeface="Arial"/>
              </a:rPr>
              <a:t>– LCLUC Global Mangrove Mapping (NASA JPL/GSFC)</a:t>
            </a:r>
            <a:endParaRPr b="0" i="0" sz="15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Global maps of mangrove Height, AGB and Total Biomass at 30 m.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Baseline year 2000 derived from SRTM DEM. </a:t>
            </a:r>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New 2015 baseline at 12 m from TanDEM-X DEM under development</a:t>
            </a:r>
            <a:endParaRPr/>
          </a:p>
          <a:p>
            <a:pPr indent="-285750" lvl="0" marL="285750" marR="0" rtl="0" algn="l">
              <a:lnSpc>
                <a:spcPct val="100000"/>
              </a:lnSpc>
              <a:spcBef>
                <a:spcPts val="9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Open access in public domain</a:t>
            </a:r>
            <a:endParaRPr b="0" i="0" sz="1600" u="none" cap="none" strike="noStrike">
              <a:solidFill>
                <a:srgbClr val="000000"/>
              </a:solidFill>
              <a:latin typeface="Arial"/>
              <a:ea typeface="Arial"/>
              <a:cs typeface="Arial"/>
              <a:sym typeface="Arial"/>
            </a:endParaRPr>
          </a:p>
        </p:txBody>
      </p:sp>
      <p:sp>
        <p:nvSpPr>
          <p:cNvPr id="243" name="Google Shape;243;g220d65d89d7_0_0"/>
          <p:cNvSpPr txBox="1"/>
          <p:nvPr/>
        </p:nvSpPr>
        <p:spPr>
          <a:xfrm>
            <a:off x="10352380" y="1171067"/>
            <a:ext cx="1458900" cy="3036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0" i="0" lang="en-GB" sz="1200" u="none" cap="none" strike="noStrike">
                <a:solidFill>
                  <a:srgbClr val="FFFFFF"/>
                </a:solidFill>
                <a:latin typeface="Calibri"/>
                <a:ea typeface="Calibri"/>
                <a:cs typeface="Calibri"/>
                <a:sym typeface="Calibri"/>
              </a:rPr>
              <a:t>(Bunting et al. 2022)</a:t>
            </a:r>
            <a:endParaRPr b="0" i="0" sz="1800" u="none" cap="none" strike="noStrike">
              <a:solidFill>
                <a:srgbClr val="FFFFFF"/>
              </a:solidFill>
              <a:latin typeface="Calibri"/>
              <a:ea typeface="Calibri"/>
              <a:cs typeface="Calibri"/>
              <a:sym typeface="Calibri"/>
            </a:endParaRPr>
          </a:p>
        </p:txBody>
      </p:sp>
      <p:sp>
        <p:nvSpPr>
          <p:cNvPr id="244" name="Google Shape;244;g220d65d89d7_0_0"/>
          <p:cNvSpPr txBox="1"/>
          <p:nvPr/>
        </p:nvSpPr>
        <p:spPr>
          <a:xfrm>
            <a:off x="10392776" y="3864212"/>
            <a:ext cx="1418400" cy="3036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0" i="0" lang="en-GB" sz="1200" u="none" cap="none" strike="noStrike">
                <a:solidFill>
                  <a:srgbClr val="FFFFFF"/>
                </a:solidFill>
                <a:latin typeface="Calibri"/>
                <a:ea typeface="Calibri"/>
                <a:cs typeface="Calibri"/>
                <a:sym typeface="Calibri"/>
              </a:rPr>
              <a:t>(Simard et al. 2018)</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8" name="Shape 248"/>
        <p:cNvGrpSpPr/>
        <p:nvPr/>
      </p:nvGrpSpPr>
      <p:grpSpPr>
        <a:xfrm>
          <a:off x="0" y="0"/>
          <a:ext cx="0" cy="0"/>
          <a:chOff x="0" y="0"/>
          <a:chExt cx="0" cy="0"/>
        </a:xfrm>
      </p:grpSpPr>
      <p:sp>
        <p:nvSpPr>
          <p:cNvPr id="249" name="Google Shape;249;g21f1c357669_3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Agriculture</a:t>
            </a:r>
            <a:endParaRPr/>
          </a:p>
        </p:txBody>
      </p:sp>
      <p:pic>
        <p:nvPicPr>
          <p:cNvPr id="250" name="Google Shape;250;g21f1c357669_3_0"/>
          <p:cNvPicPr preferRelativeResize="0"/>
          <p:nvPr/>
        </p:nvPicPr>
        <p:blipFill>
          <a:blip r:embed="rId3">
            <a:alphaModFix/>
          </a:blip>
          <a:stretch>
            <a:fillRect/>
          </a:stretch>
        </p:blipFill>
        <p:spPr>
          <a:xfrm>
            <a:off x="6298146" y="3074600"/>
            <a:ext cx="4366850" cy="3231850"/>
          </a:xfrm>
          <a:prstGeom prst="rect">
            <a:avLst/>
          </a:prstGeom>
          <a:noFill/>
          <a:ln>
            <a:noFill/>
          </a:ln>
        </p:spPr>
      </p:pic>
      <p:sp>
        <p:nvSpPr>
          <p:cNvPr id="251" name="Google Shape;251;g21f1c357669_3_0"/>
          <p:cNvSpPr txBox="1"/>
          <p:nvPr/>
        </p:nvSpPr>
        <p:spPr>
          <a:xfrm>
            <a:off x="31500" y="1134925"/>
            <a:ext cx="12129000" cy="5387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GB" sz="2000">
                <a:solidFill>
                  <a:schemeClr val="dk1"/>
                </a:solidFill>
                <a:latin typeface="Calibri"/>
                <a:ea typeface="Calibri"/>
                <a:cs typeface="Calibri"/>
                <a:sym typeface="Calibri"/>
              </a:rPr>
              <a:t>Building on the WorldCereal efforts GEOGLAM has identified the Essential Agricultural Variables required to support AFOLU</a:t>
            </a:r>
            <a:endParaRPr b="1"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A gaps assessment is being conducted to better </a:t>
            </a:r>
            <a:r>
              <a:rPr lang="en-GB" sz="2000">
                <a:solidFill>
                  <a:schemeClr val="dk1"/>
                </a:solidFill>
                <a:latin typeface="Calibri"/>
                <a:ea typeface="Calibri"/>
                <a:cs typeface="Calibri"/>
                <a:sym typeface="Calibri"/>
              </a:rPr>
              <a:t>understand</a:t>
            </a:r>
            <a:r>
              <a:rPr lang="en-GB" sz="2000">
                <a:solidFill>
                  <a:schemeClr val="dk1"/>
                </a:solidFill>
                <a:latin typeface="Calibri"/>
                <a:ea typeface="Calibri"/>
                <a:cs typeface="Calibri"/>
                <a:sym typeface="Calibri"/>
              </a:rPr>
              <a:t> the requirements to meet </a:t>
            </a:r>
            <a:r>
              <a:rPr lang="en-GB" sz="2000">
                <a:solidFill>
                  <a:schemeClr val="dk1"/>
                </a:solidFill>
                <a:latin typeface="Calibri"/>
                <a:ea typeface="Calibri"/>
                <a:cs typeface="Calibri"/>
                <a:sym typeface="Calibri"/>
              </a:rPr>
              <a:t>long term</a:t>
            </a:r>
            <a:r>
              <a:rPr lang="en-GB" sz="2000">
                <a:solidFill>
                  <a:schemeClr val="dk1"/>
                </a:solidFill>
                <a:latin typeface="Calibri"/>
                <a:ea typeface="Calibri"/>
                <a:cs typeface="Calibri"/>
                <a:sym typeface="Calibri"/>
              </a:rPr>
              <a:t> needs for UNFCCC reporting (GST and NDC’s) </a:t>
            </a:r>
            <a:endParaRPr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Gaps pilotted for CROP TYPE EAV in parallel with Roadmap development</a:t>
            </a:r>
            <a:endParaRPr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The gaps assessment will address:</a:t>
            </a:r>
            <a:endParaRPr b="0" i="0" sz="2000" u="none" cap="none" strike="noStrike">
              <a:solidFill>
                <a:schemeClr val="dk1"/>
              </a:solidFill>
              <a:latin typeface="Calibri"/>
              <a:ea typeface="Calibri"/>
              <a:cs typeface="Calibri"/>
              <a:sym typeface="Calibri"/>
            </a:endParaRPr>
          </a:p>
          <a:p>
            <a:pPr indent="-330200" lvl="2" marL="1371600" marR="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Technical Needs:</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Observation Requirements</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Product Specifications</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Research Gaps, i.e.:</a:t>
            </a:r>
            <a:endParaRPr sz="1600">
              <a:solidFill>
                <a:schemeClr val="dk1"/>
              </a:solidFill>
              <a:latin typeface="Calibri"/>
              <a:ea typeface="Calibri"/>
              <a:cs typeface="Calibri"/>
              <a:sym typeface="Calibri"/>
            </a:endParaRPr>
          </a:p>
          <a:p>
            <a:pPr indent="-330200" lvl="4" marL="22860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Change monitoring </a:t>
            </a:r>
            <a:endParaRPr sz="1600">
              <a:solidFill>
                <a:schemeClr val="dk1"/>
              </a:solidFill>
              <a:latin typeface="Calibri"/>
              <a:ea typeface="Calibri"/>
              <a:cs typeface="Calibri"/>
              <a:sym typeface="Calibri"/>
            </a:endParaRPr>
          </a:p>
          <a:p>
            <a:pPr indent="-330200" lvl="4" marL="22860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Harmonization with other land sectors</a:t>
            </a:r>
            <a:endParaRPr sz="1600">
              <a:solidFill>
                <a:schemeClr val="dk1"/>
              </a:solidFill>
              <a:latin typeface="Calibri"/>
              <a:ea typeface="Calibri"/>
              <a:cs typeface="Calibri"/>
              <a:sym typeface="Calibri"/>
            </a:endParaRPr>
          </a:p>
          <a:p>
            <a:pPr indent="-330200" lvl="2" marL="13716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Institutional:</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Operational Analytics/Tools</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Long Term Service Requirements</a:t>
            </a:r>
            <a:endParaRPr sz="1600">
              <a:solidFill>
                <a:schemeClr val="dk1"/>
              </a:solidFill>
              <a:latin typeface="Calibri"/>
              <a:ea typeface="Calibri"/>
              <a:cs typeface="Calibri"/>
              <a:sym typeface="Calibri"/>
            </a:endParaRPr>
          </a:p>
          <a:p>
            <a:pPr indent="-330200" lvl="3" marL="1828800" rtl="0" algn="l">
              <a:lnSpc>
                <a:spcPct val="115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Capacity Development</a:t>
            </a:r>
            <a:endParaRPr sz="16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03f7c3d3ba_0_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100"/>
              <a:t>Example </a:t>
            </a:r>
            <a:r>
              <a:rPr lang="en-GB" sz="4100"/>
              <a:t>Progress update: Agriculture</a:t>
            </a:r>
            <a:endParaRPr sz="4100"/>
          </a:p>
        </p:txBody>
      </p:sp>
      <p:sp>
        <p:nvSpPr>
          <p:cNvPr id="257" name="Google Shape;257;g203f7c3d3ba_0_6"/>
          <p:cNvSpPr txBox="1"/>
          <p:nvPr/>
        </p:nvSpPr>
        <p:spPr>
          <a:xfrm>
            <a:off x="31500" y="1134925"/>
            <a:ext cx="12129000" cy="509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GB" sz="2000">
                <a:solidFill>
                  <a:schemeClr val="dk1"/>
                </a:solidFill>
                <a:latin typeface="Calibri"/>
                <a:ea typeface="Calibri"/>
                <a:cs typeface="Calibri"/>
                <a:sym typeface="Calibri"/>
              </a:rPr>
              <a:t>GEOGLAM articulated cross-cutting Essential Agriculture Variables for multiple policy drivers</a:t>
            </a:r>
            <a:endParaRPr sz="2000">
              <a:solidFill>
                <a:schemeClr val="dk1"/>
              </a:solidFill>
              <a:latin typeface="Calibri"/>
              <a:ea typeface="Calibri"/>
              <a:cs typeface="Calibri"/>
              <a:sym typeface="Calibri"/>
            </a:endParaRPr>
          </a:p>
          <a:p>
            <a:pPr indent="-355600" lvl="1" marL="9144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Internal concept discussions around the CEOS Roadmap to the GST identified EAVs that overlap: </a:t>
            </a:r>
            <a:endParaRPr sz="2000">
              <a:solidFill>
                <a:schemeClr val="dk1"/>
              </a:solidFill>
              <a:latin typeface="Calibri"/>
              <a:ea typeface="Calibri"/>
              <a:cs typeface="Calibri"/>
              <a:sym typeface="Calibri"/>
            </a:endParaRPr>
          </a:p>
          <a:p>
            <a:pPr indent="-355600" lvl="2" marL="13716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Management</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Irrigation</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Cover Crop</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Tillage intensity</a:t>
            </a:r>
            <a:endParaRPr sz="2000">
              <a:solidFill>
                <a:schemeClr val="dk1"/>
              </a:solidFill>
              <a:latin typeface="Calibri"/>
              <a:ea typeface="Calibri"/>
              <a:cs typeface="Calibri"/>
              <a:sym typeface="Calibri"/>
            </a:endParaRPr>
          </a:p>
          <a:p>
            <a:pPr indent="-355600" lvl="2" marL="13716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Biomass and carbon</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Perennial Crop Biomass</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Temporary Crop Biomass</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Grasland/Rangeland Biomass</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Cover Crop Biomass</a:t>
            </a:r>
            <a:endParaRPr sz="2000">
              <a:solidFill>
                <a:schemeClr val="dk1"/>
              </a:solidFill>
              <a:latin typeface="Calibri"/>
              <a:ea typeface="Calibri"/>
              <a:cs typeface="Calibri"/>
              <a:sym typeface="Calibri"/>
            </a:endParaRPr>
          </a:p>
          <a:p>
            <a:pPr indent="-355600" lvl="3" marL="18288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Soil organic carbon </a:t>
            </a:r>
            <a:br>
              <a:rPr lang="en-GB" sz="2000">
                <a:solidFill>
                  <a:schemeClr val="dk1"/>
                </a:solidFill>
                <a:latin typeface="Calibri"/>
                <a:ea typeface="Calibri"/>
                <a:cs typeface="Calibri"/>
                <a:sym typeface="Calibri"/>
              </a:rPr>
            </a:br>
            <a:r>
              <a:rPr lang="en-GB" sz="2000">
                <a:solidFill>
                  <a:schemeClr val="dk1"/>
                </a:solidFill>
                <a:latin typeface="Calibri"/>
                <a:ea typeface="Calibri"/>
                <a:cs typeface="Calibri"/>
                <a:sym typeface="Calibri"/>
              </a:rPr>
              <a:t>(via ML or process-based model)</a:t>
            </a:r>
            <a:endParaRPr sz="2000">
              <a:solidFill>
                <a:schemeClr val="dk1"/>
              </a:solidFill>
              <a:latin typeface="Calibri"/>
              <a:ea typeface="Calibri"/>
              <a:cs typeface="Calibri"/>
              <a:sym typeface="Calibri"/>
            </a:endParaRPr>
          </a:p>
          <a:p>
            <a:pPr indent="-355600" lvl="2" marL="13716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LCLU+C  → </a:t>
            </a:r>
            <a:endParaRPr sz="2000">
              <a:solidFill>
                <a:schemeClr val="dk1"/>
              </a:solidFill>
              <a:latin typeface="Calibri"/>
              <a:ea typeface="Calibri"/>
              <a:cs typeface="Calibri"/>
              <a:sym typeface="Calibri"/>
            </a:endParaRPr>
          </a:p>
        </p:txBody>
      </p:sp>
      <p:pic>
        <p:nvPicPr>
          <p:cNvPr id="258" name="Google Shape;258;g203f7c3d3ba_0_6"/>
          <p:cNvPicPr preferRelativeResize="0"/>
          <p:nvPr/>
        </p:nvPicPr>
        <p:blipFill>
          <a:blip r:embed="rId3">
            <a:alphaModFix/>
          </a:blip>
          <a:stretch>
            <a:fillRect/>
          </a:stretch>
        </p:blipFill>
        <p:spPr>
          <a:xfrm>
            <a:off x="5669750" y="2568875"/>
            <a:ext cx="6419850" cy="3771900"/>
          </a:xfrm>
          <a:prstGeom prst="rect">
            <a:avLst/>
          </a:prstGeom>
          <a:noFill/>
          <a:ln>
            <a:noFill/>
          </a:ln>
        </p:spPr>
      </p:pic>
      <p:sp>
        <p:nvSpPr>
          <p:cNvPr id="259" name="Google Shape;259;g203f7c3d3ba_0_6"/>
          <p:cNvSpPr txBox="1"/>
          <p:nvPr/>
        </p:nvSpPr>
        <p:spPr>
          <a:xfrm>
            <a:off x="10629675" y="5082775"/>
            <a:ext cx="1562400" cy="400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03f7c3d3ba_0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Agriculture</a:t>
            </a:r>
            <a:endParaRPr/>
          </a:p>
        </p:txBody>
      </p:sp>
      <p:sp>
        <p:nvSpPr>
          <p:cNvPr id="265" name="Google Shape;265;g203f7c3d3ba_0_0"/>
          <p:cNvSpPr txBox="1"/>
          <p:nvPr/>
        </p:nvSpPr>
        <p:spPr>
          <a:xfrm>
            <a:off x="31500" y="1592125"/>
            <a:ext cx="6225900" cy="5316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We will use the “Gap Analysis Framework” that focuses on identifying - per user case - the path (and the things blocking the path) to operational use of EO </a:t>
            </a:r>
            <a:endParaRPr sz="2000">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We are using the CEOS AFOLU GST need for land cover as the user need for </a:t>
            </a:r>
            <a:r>
              <a:rPr b="1" lang="en-GB" sz="2000">
                <a:solidFill>
                  <a:schemeClr val="dk1"/>
                </a:solidFill>
                <a:latin typeface="Calibri"/>
                <a:ea typeface="Calibri"/>
                <a:cs typeface="Calibri"/>
                <a:sym typeface="Calibri"/>
              </a:rPr>
              <a:t>GLOBAL, HARMONIZED, TRANS-SCALAR CROP TYPE </a:t>
            </a:r>
            <a:r>
              <a:rPr lang="en-GB" sz="2000">
                <a:solidFill>
                  <a:schemeClr val="dk1"/>
                </a:solidFill>
                <a:latin typeface="Calibri"/>
                <a:ea typeface="Calibri"/>
                <a:cs typeface="Calibri"/>
                <a:sym typeface="Calibri"/>
              </a:rPr>
              <a:t>(“A”)</a:t>
            </a:r>
            <a:endParaRPr sz="2000">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The Gap Analysis will elucidate</a:t>
            </a:r>
            <a:endParaRPr b="0" i="0" sz="20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Technical Needs:</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Observation Requirements</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Product Specifications</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Research Gaps</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Institutional:</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Operational Analytics/Tools</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Long Term Service Requirements</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Capacity Development</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p:txBody>
      </p:sp>
      <p:pic>
        <p:nvPicPr>
          <p:cNvPr id="266" name="Google Shape;266;g203f7c3d3ba_0_0"/>
          <p:cNvPicPr preferRelativeResize="0"/>
          <p:nvPr/>
        </p:nvPicPr>
        <p:blipFill>
          <a:blip r:embed="rId3">
            <a:alphaModFix/>
          </a:blip>
          <a:stretch>
            <a:fillRect/>
          </a:stretch>
        </p:blipFill>
        <p:spPr>
          <a:xfrm>
            <a:off x="6156475" y="2680175"/>
            <a:ext cx="5992975" cy="3750300"/>
          </a:xfrm>
          <a:prstGeom prst="rect">
            <a:avLst/>
          </a:prstGeom>
          <a:noFill/>
          <a:ln>
            <a:noFill/>
          </a:ln>
        </p:spPr>
      </p:pic>
      <p:sp>
        <p:nvSpPr>
          <p:cNvPr id="267" name="Google Shape;267;g203f7c3d3ba_0_0"/>
          <p:cNvSpPr txBox="1"/>
          <p:nvPr/>
        </p:nvSpPr>
        <p:spPr>
          <a:xfrm>
            <a:off x="175000" y="1124225"/>
            <a:ext cx="12017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2000">
                <a:solidFill>
                  <a:schemeClr val="dk1"/>
                </a:solidFill>
                <a:latin typeface="Calibri"/>
                <a:ea typeface="Calibri"/>
                <a:cs typeface="Calibri"/>
                <a:sym typeface="Calibri"/>
              </a:rPr>
              <a:t>A potential EAV that has been identified as cutting across our </a:t>
            </a:r>
            <a:r>
              <a:rPr b="1" i="1" lang="en-GB" sz="2000">
                <a:solidFill>
                  <a:schemeClr val="dk1"/>
                </a:solidFill>
                <a:latin typeface="Calibri"/>
                <a:ea typeface="Calibri"/>
                <a:cs typeface="Calibri"/>
                <a:sym typeface="Calibri"/>
              </a:rPr>
              <a:t>core </a:t>
            </a:r>
            <a:r>
              <a:rPr b="1" lang="en-GB" sz="2000">
                <a:solidFill>
                  <a:schemeClr val="dk1"/>
                </a:solidFill>
                <a:latin typeface="Calibri"/>
                <a:ea typeface="Calibri"/>
                <a:cs typeface="Calibri"/>
                <a:sym typeface="Calibri"/>
              </a:rPr>
              <a:t>priorities and AFOLU = CROP TYPE MASK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2"/>
          <p:cNvSpPr txBox="1"/>
          <p:nvPr/>
        </p:nvSpPr>
        <p:spPr>
          <a:xfrm>
            <a:off x="176050" y="1203575"/>
            <a:ext cx="11813100" cy="5640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lang="en-GB" sz="1700">
                <a:solidFill>
                  <a:schemeClr val="dk1"/>
                </a:solidFill>
                <a:latin typeface="Calibri"/>
                <a:ea typeface="Calibri"/>
                <a:cs typeface="Calibri"/>
                <a:sym typeface="Calibri"/>
              </a:rPr>
              <a:t>Within </a:t>
            </a:r>
            <a:r>
              <a:rPr b="0" i="0" lang="en-GB" sz="1700" u="none" cap="none" strike="noStrike">
                <a:solidFill>
                  <a:schemeClr val="dk1"/>
                </a:solidFill>
                <a:latin typeface="Calibri"/>
                <a:ea typeface="Calibri"/>
                <a:cs typeface="Calibri"/>
                <a:sym typeface="Calibri"/>
              </a:rPr>
              <a:t>GEOGLAM</a:t>
            </a:r>
            <a:r>
              <a:rPr lang="en-GB" sz="1700">
                <a:solidFill>
                  <a:schemeClr val="dk1"/>
                </a:solidFill>
                <a:latin typeface="Calibri"/>
                <a:ea typeface="Calibri"/>
                <a:cs typeface="Calibri"/>
                <a:sym typeface="Calibri"/>
              </a:rPr>
              <a:t>, </a:t>
            </a:r>
            <a:r>
              <a:rPr b="0" i="0" lang="en-GB" sz="1700" u="none" cap="none" strike="noStrike">
                <a:solidFill>
                  <a:schemeClr val="dk1"/>
                </a:solidFill>
                <a:latin typeface="Calibri"/>
                <a:ea typeface="Calibri"/>
                <a:cs typeface="Calibri"/>
                <a:sym typeface="Calibri"/>
              </a:rPr>
              <a:t>a coordinated global effort, encompassing major producers and food insecure Least Developed Countries (LDCs)</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Existing agr</a:t>
            </a:r>
            <a:r>
              <a:rPr lang="en-GB" sz="1700">
                <a:solidFill>
                  <a:schemeClr val="dk1"/>
                </a:solidFill>
                <a:latin typeface="Calibri"/>
                <a:ea typeface="Calibri"/>
                <a:cs typeface="Calibri"/>
                <a:sym typeface="Calibri"/>
              </a:rPr>
              <a:t>icultural </a:t>
            </a:r>
            <a:r>
              <a:rPr b="0" i="0" lang="en-GB" sz="1700" u="none" cap="none" strike="noStrike">
                <a:solidFill>
                  <a:schemeClr val="dk1"/>
                </a:solidFill>
                <a:latin typeface="Calibri"/>
                <a:ea typeface="Calibri"/>
                <a:cs typeface="Calibri"/>
                <a:sym typeface="Calibri"/>
              </a:rPr>
              <a:t>products are not suitable for assessments under the Global Stocktake, or NDC’s  in LDCs</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Open science is transforming the monitoring landscape and enabling new solutions. </a:t>
            </a:r>
            <a:r>
              <a:rPr lang="en-GB" sz="1700">
                <a:solidFill>
                  <a:schemeClr val="dk1"/>
                </a:solidFill>
                <a:latin typeface="Calibri"/>
                <a:ea typeface="Calibri"/>
                <a:cs typeface="Calibri"/>
                <a:sym typeface="Calibri"/>
              </a:rPr>
              <a:t>The</a:t>
            </a:r>
            <a:r>
              <a:rPr b="0" i="0" lang="en-GB" sz="1700" u="none" cap="none" strike="noStrike">
                <a:solidFill>
                  <a:schemeClr val="dk1"/>
                </a:solidFill>
                <a:latin typeface="Calibri"/>
                <a:ea typeface="Calibri"/>
                <a:cs typeface="Calibri"/>
                <a:sym typeface="Calibri"/>
              </a:rPr>
              <a:t> WorldCereal initiative capitalizes on this</a:t>
            </a:r>
            <a:endParaRPr b="0" i="0" sz="1700" u="none" cap="none" strike="noStrike">
              <a:solidFill>
                <a:schemeClr val="dk1"/>
              </a:solidFill>
              <a:latin typeface="Calibri"/>
              <a:ea typeface="Calibri"/>
              <a:cs typeface="Calibri"/>
              <a:sym typeface="Calibri"/>
            </a:endParaRPr>
          </a:p>
          <a:p>
            <a:pPr indent="0" lvl="0" marL="0" marR="0" rtl="0" algn="l">
              <a:lnSpc>
                <a:spcPct val="125454"/>
              </a:lnSpc>
              <a:spcBef>
                <a:spcPts val="0"/>
              </a:spcBef>
              <a:spcAft>
                <a:spcPts val="0"/>
              </a:spcAft>
              <a:buClr>
                <a:srgbClr val="000000"/>
              </a:buClr>
              <a:buSzPts val="1800"/>
              <a:buFont typeface="Arial"/>
              <a:buNone/>
            </a:pPr>
            <a:r>
              <a:t/>
            </a:r>
            <a:endParaRPr b="1" sz="1800">
              <a:solidFill>
                <a:schemeClr val="dk1"/>
              </a:solidFill>
              <a:latin typeface="Calibri"/>
              <a:ea typeface="Calibri"/>
              <a:cs typeface="Calibri"/>
              <a:sym typeface="Calibri"/>
            </a:endParaRPr>
          </a:p>
          <a:p>
            <a:pPr indent="0" lvl="0" marL="0" marR="0" rtl="0" algn="l">
              <a:lnSpc>
                <a:spcPct val="125454"/>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ESA WorldCereal project</a:t>
            </a:r>
            <a:r>
              <a:rPr b="1" lang="en-GB" sz="1800">
                <a:solidFill>
                  <a:schemeClr val="dk1"/>
                </a:solidFill>
                <a:latin typeface="Calibri"/>
                <a:ea typeface="Calibri"/>
                <a:cs typeface="Calibri"/>
                <a:sym typeface="Calibri"/>
              </a:rPr>
              <a:t> - </a:t>
            </a:r>
            <a:r>
              <a:rPr b="1" i="0" lang="en-GB" sz="1800" u="none" cap="none" strike="noStrike">
                <a:solidFill>
                  <a:schemeClr val="dk1"/>
                </a:solidFill>
                <a:latin typeface="Calibri"/>
                <a:ea typeface="Calibri"/>
                <a:cs typeface="Calibri"/>
                <a:sym typeface="Calibri"/>
              </a:rPr>
              <a:t>A Major Step Forward</a:t>
            </a:r>
            <a:endParaRPr b="1"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WorldCereal</a:t>
            </a:r>
            <a:r>
              <a:rPr lang="en-GB" sz="1700">
                <a:solidFill>
                  <a:schemeClr val="dk1"/>
                </a:solidFill>
                <a:latin typeface="Calibri"/>
                <a:ea typeface="Calibri"/>
                <a:cs typeface="Calibri"/>
                <a:sym typeface="Calibri"/>
              </a:rPr>
              <a:t>, funded by ESA,</a:t>
            </a:r>
            <a:r>
              <a:rPr b="0" i="0" lang="en-GB" sz="1700" u="none" cap="none" strike="noStrike">
                <a:solidFill>
                  <a:schemeClr val="dk1"/>
                </a:solidFill>
                <a:latin typeface="Calibri"/>
                <a:ea typeface="Calibri"/>
                <a:cs typeface="Calibri"/>
                <a:sym typeface="Calibri"/>
              </a:rPr>
              <a:t> </a:t>
            </a:r>
            <a:r>
              <a:rPr lang="en-GB" sz="1700">
                <a:solidFill>
                  <a:schemeClr val="dk1"/>
                </a:solidFill>
                <a:latin typeface="Calibri"/>
                <a:ea typeface="Calibri"/>
                <a:cs typeface="Calibri"/>
                <a:sym typeface="Calibri"/>
              </a:rPr>
              <a:t>has been</a:t>
            </a:r>
            <a:r>
              <a:rPr b="0" i="0" lang="en-GB" sz="1700" u="none" cap="none" strike="noStrike">
                <a:solidFill>
                  <a:schemeClr val="dk1"/>
                </a:solidFill>
                <a:latin typeface="Calibri"/>
                <a:ea typeface="Calibri"/>
                <a:cs typeface="Calibri"/>
                <a:sym typeface="Calibri"/>
              </a:rPr>
              <a:t> a consortium effort led by VITO and </a:t>
            </a:r>
            <a:endParaRPr b="0" i="0" sz="1700" u="none" cap="none" strike="noStrike">
              <a:solidFill>
                <a:schemeClr val="dk1"/>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supported by the GEOGLAM community</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Most important, it is building a system, not just one-off products</a:t>
            </a:r>
            <a:endParaRPr b="0" i="0" sz="1700" u="none" cap="none" strike="noStrike">
              <a:solidFill>
                <a:schemeClr val="dk1"/>
              </a:solidFill>
              <a:latin typeface="Calibri"/>
              <a:ea typeface="Calibri"/>
              <a:cs typeface="Calibri"/>
              <a:sym typeface="Calibri"/>
            </a:endParaRPr>
          </a:p>
          <a:p>
            <a:pPr indent="0" lvl="0" marL="91440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Produce</a:t>
            </a:r>
            <a:r>
              <a:rPr lang="en-GB" sz="1700">
                <a:solidFill>
                  <a:schemeClr val="dk1"/>
                </a:solidFill>
                <a:latin typeface="Calibri"/>
                <a:ea typeface="Calibri"/>
                <a:cs typeface="Calibri"/>
                <a:sym typeface="Calibri"/>
              </a:rPr>
              <a:t>d</a:t>
            </a:r>
            <a:r>
              <a:rPr b="0" i="0" lang="en-GB" sz="1700" u="none" cap="none" strike="noStrike">
                <a:solidFill>
                  <a:schemeClr val="dk1"/>
                </a:solidFill>
                <a:latin typeface="Calibri"/>
                <a:ea typeface="Calibri"/>
                <a:cs typeface="Calibri"/>
                <a:sym typeface="Calibri"/>
              </a:rPr>
              <a:t> Global cropland maps at 10 m resolution, </a:t>
            </a:r>
            <a:endParaRPr b="0" i="0" sz="1700" u="none" cap="none" strike="noStrike">
              <a:solidFill>
                <a:schemeClr val="dk1"/>
              </a:solidFill>
              <a:latin typeface="Calibri"/>
              <a:ea typeface="Calibri"/>
              <a:cs typeface="Calibri"/>
              <a:sym typeface="Calibri"/>
            </a:endParaRPr>
          </a:p>
          <a:p>
            <a:pPr indent="0" lvl="0" marL="91440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accuracies 80% +, on a seasonal basis (202</a:t>
            </a:r>
            <a:r>
              <a:rPr lang="en-GB" sz="1700">
                <a:solidFill>
                  <a:schemeClr val="dk1"/>
                </a:solidFill>
                <a:latin typeface="Calibri"/>
                <a:ea typeface="Calibri"/>
                <a:cs typeface="Calibri"/>
                <a:sym typeface="Calibri"/>
              </a:rPr>
              <a:t>1</a:t>
            </a:r>
            <a:r>
              <a:rPr b="0" i="0" lang="en-GB" sz="1700" u="none" cap="none" strike="noStrike">
                <a:solidFill>
                  <a:schemeClr val="dk1"/>
                </a:solidFill>
                <a:latin typeface="Calibri"/>
                <a:ea typeface="Calibri"/>
                <a:cs typeface="Calibri"/>
                <a:sym typeface="Calibri"/>
              </a:rPr>
              <a:t>), f</a:t>
            </a:r>
            <a:r>
              <a:rPr lang="en-GB" sz="1700">
                <a:solidFill>
                  <a:schemeClr val="dk1"/>
                </a:solidFill>
                <a:latin typeface="Calibri"/>
                <a:ea typeface="Calibri"/>
                <a:cs typeface="Calibri"/>
                <a:sym typeface="Calibri"/>
              </a:rPr>
              <a:t>ocus on maize and cereals</a:t>
            </a:r>
            <a:endParaRPr b="0" i="0" sz="1700" u="none" cap="none" strike="noStrike">
              <a:solidFill>
                <a:schemeClr val="dk1"/>
              </a:solidFill>
              <a:latin typeface="Calibri"/>
              <a:ea typeface="Calibri"/>
              <a:cs typeface="Calibri"/>
              <a:sym typeface="Calibri"/>
            </a:endParaRPr>
          </a:p>
          <a:p>
            <a:pPr indent="0" lvl="0" marL="91440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a:t>
            </a:r>
            <a:r>
              <a:rPr lang="en-GB" sz="1700">
                <a:solidFill>
                  <a:schemeClr val="dk1"/>
                </a:solidFill>
                <a:latin typeface="Calibri"/>
                <a:ea typeface="Calibri"/>
                <a:cs typeface="Calibri"/>
                <a:sym typeface="Calibri"/>
              </a:rPr>
              <a:t>Developed a harmonized</a:t>
            </a:r>
            <a:r>
              <a:rPr b="0" i="0" lang="en-GB" sz="1700" u="none" cap="none" strike="noStrike">
                <a:solidFill>
                  <a:schemeClr val="dk1"/>
                </a:solidFill>
                <a:latin typeface="Calibri"/>
                <a:ea typeface="Calibri"/>
                <a:cs typeface="Calibri"/>
                <a:sym typeface="Calibri"/>
              </a:rPr>
              <a:t> </a:t>
            </a:r>
            <a:r>
              <a:rPr lang="en-GB" sz="1700">
                <a:solidFill>
                  <a:schemeClr val="dk1"/>
                </a:solidFill>
                <a:latin typeface="Calibri"/>
                <a:ea typeface="Calibri"/>
                <a:cs typeface="Calibri"/>
                <a:sym typeface="Calibri"/>
              </a:rPr>
              <a:t>g</a:t>
            </a:r>
            <a:r>
              <a:rPr b="0" i="0" lang="en-GB" sz="1700" u="none" cap="none" strike="noStrike">
                <a:solidFill>
                  <a:schemeClr val="dk1"/>
                </a:solidFill>
                <a:latin typeface="Calibri"/>
                <a:ea typeface="Calibri"/>
                <a:cs typeface="Calibri"/>
                <a:sym typeface="Calibri"/>
              </a:rPr>
              <a:t>lobal in situ reference dataset </a:t>
            </a:r>
            <a:br>
              <a:rPr b="0" i="0" lang="en-GB" sz="1700" u="none" cap="none" strike="noStrike">
                <a:solidFill>
                  <a:schemeClr val="dk1"/>
                </a:solidFill>
                <a:latin typeface="Calibri"/>
                <a:ea typeface="Calibri"/>
                <a:cs typeface="Calibri"/>
                <a:sym typeface="Calibri"/>
              </a:rPr>
            </a:br>
            <a:r>
              <a:rPr b="0" i="0" lang="en-GB" sz="1700" u="none" cap="none" strike="noStrike">
                <a:solidFill>
                  <a:schemeClr val="dk1"/>
                </a:solidFill>
                <a:latin typeface="Calibri"/>
                <a:ea typeface="Calibri"/>
                <a:cs typeface="Calibri"/>
                <a:sym typeface="Calibri"/>
              </a:rPr>
              <a:t>for agriculture</a:t>
            </a:r>
            <a:endParaRPr b="0" i="0" sz="1700" u="none" cap="none" strike="noStrike">
              <a:solidFill>
                <a:schemeClr val="dk1"/>
              </a:solidFill>
              <a:latin typeface="Calibri"/>
              <a:ea typeface="Calibri"/>
              <a:cs typeface="Calibri"/>
              <a:sym typeface="Calibri"/>
            </a:endParaRPr>
          </a:p>
          <a:p>
            <a:pPr indent="0" lvl="0" marL="914400" marR="0" rtl="0" algn="l">
              <a:lnSpc>
                <a:spcPct val="115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 Developed and tested state-of-the-art classification algorithms</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WorldCereal, A two year project: A major step forward but just a first step…</a:t>
            </a:r>
            <a:r>
              <a:rPr b="0" i="0" lang="en-GB"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Calibri"/>
              <a:ea typeface="Calibri"/>
              <a:cs typeface="Calibri"/>
              <a:sym typeface="Calibri"/>
            </a:endParaRPr>
          </a:p>
        </p:txBody>
      </p:sp>
      <p:sp>
        <p:nvSpPr>
          <p:cNvPr id="273" name="Google Shape;273;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Progress update: Agriculture</a:t>
            </a:r>
            <a:endParaRPr/>
          </a:p>
        </p:txBody>
      </p:sp>
      <p:pic>
        <p:nvPicPr>
          <p:cNvPr id="274" name="Google Shape;274;p12"/>
          <p:cNvPicPr preferRelativeResize="0"/>
          <p:nvPr/>
        </p:nvPicPr>
        <p:blipFill>
          <a:blip r:embed="rId3">
            <a:alphaModFix/>
          </a:blip>
          <a:stretch>
            <a:fillRect/>
          </a:stretch>
        </p:blipFill>
        <p:spPr>
          <a:xfrm>
            <a:off x="7538575" y="2723700"/>
            <a:ext cx="4450575" cy="2607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3"/>
          <p:cNvSpPr txBox="1"/>
          <p:nvPr/>
        </p:nvSpPr>
        <p:spPr>
          <a:xfrm>
            <a:off x="93693" y="76315"/>
            <a:ext cx="11328800" cy="73860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0" i="0" lang="en-GB" sz="4000" u="none" cap="none" strike="noStrike">
                <a:solidFill>
                  <a:srgbClr val="FFFFFF"/>
                </a:solidFill>
                <a:latin typeface="Arial"/>
                <a:ea typeface="Arial"/>
                <a:cs typeface="Arial"/>
                <a:sym typeface="Arial"/>
              </a:rPr>
              <a:t>National User Engagement</a:t>
            </a:r>
            <a:endParaRPr b="0" i="0" sz="4000" u="none" cap="none" strike="noStrike">
              <a:solidFill>
                <a:srgbClr val="FFFFFF"/>
              </a:solidFill>
              <a:latin typeface="Arial"/>
              <a:ea typeface="Arial"/>
              <a:cs typeface="Arial"/>
              <a:sym typeface="Arial"/>
            </a:endParaRPr>
          </a:p>
        </p:txBody>
      </p:sp>
      <p:sp>
        <p:nvSpPr>
          <p:cNvPr id="280" name="Google Shape;280;p13"/>
          <p:cNvSpPr txBox="1"/>
          <p:nvPr/>
        </p:nvSpPr>
        <p:spPr>
          <a:xfrm>
            <a:off x="1" y="3690875"/>
            <a:ext cx="11564983" cy="348824"/>
          </a:xfrm>
          <a:prstGeom prst="rect">
            <a:avLst/>
          </a:prstGeom>
          <a:noFill/>
          <a:ln>
            <a:noFill/>
          </a:ln>
        </p:spPr>
        <p:txBody>
          <a:bodyPr anchorCtr="0" anchor="t" bIns="60925" lIns="121900" spcFirstLastPara="1" rIns="121900" wrap="square" tIns="60925">
            <a:spAutoFit/>
          </a:bodyPr>
          <a:lstStyle/>
          <a:p>
            <a:pPr indent="-285744" lvl="0" marL="285744" marR="0" rtl="0" algn="l">
              <a:lnSpc>
                <a:spcPct val="100000"/>
              </a:lnSpc>
              <a:spcBef>
                <a:spcPts val="0"/>
              </a:spcBef>
              <a:spcAft>
                <a:spcPts val="0"/>
              </a:spcAft>
              <a:buClr>
                <a:srgbClr val="000000"/>
              </a:buClr>
              <a:buSzPts val="1100"/>
              <a:buFont typeface="Arial"/>
              <a:buChar char="•"/>
            </a:pPr>
            <a:r>
              <a:rPr b="0" i="0" lang="en-GB" sz="1467" u="none" cap="none" strike="noStrike">
                <a:solidFill>
                  <a:srgbClr val="000000"/>
                </a:solidFill>
                <a:latin typeface="Georgia"/>
                <a:ea typeface="Georgia"/>
                <a:cs typeface="Georgia"/>
                <a:sym typeface="Georgia"/>
              </a:rPr>
              <a:t>validation of the harmonized biomass map (additional NFI data)  </a:t>
            </a:r>
            <a:endParaRPr b="0" i="0" sz="1467" u="none" cap="none" strike="noStrike">
              <a:solidFill>
                <a:srgbClr val="000000"/>
              </a:solidFill>
              <a:latin typeface="Georgia"/>
              <a:ea typeface="Georgia"/>
              <a:cs typeface="Georgia"/>
              <a:sym typeface="Georgia"/>
            </a:endParaRPr>
          </a:p>
        </p:txBody>
      </p:sp>
      <p:graphicFrame>
        <p:nvGraphicFramePr>
          <p:cNvPr id="281" name="Google Shape;281;p13"/>
          <p:cNvGraphicFramePr/>
          <p:nvPr/>
        </p:nvGraphicFramePr>
        <p:xfrm>
          <a:off x="5859625" y="1642189"/>
          <a:ext cx="3000000" cy="3000000"/>
        </p:xfrm>
        <a:graphic>
          <a:graphicData uri="http://schemas.openxmlformats.org/drawingml/2006/table">
            <a:tbl>
              <a:tblPr>
                <a:noFill/>
                <a:tableStyleId>{123C29D8-C61F-4B11-9E96-A0C78A1962D9}</a:tableStyleId>
              </a:tblPr>
              <a:tblGrid>
                <a:gridCol w="1000425"/>
                <a:gridCol w="1031775"/>
                <a:gridCol w="540675"/>
                <a:gridCol w="869325"/>
                <a:gridCol w="972300"/>
                <a:gridCol w="796900"/>
                <a:gridCol w="560500"/>
                <a:gridCol w="560500"/>
              </a:tblGrid>
              <a:tr h="154000">
                <a:tc>
                  <a:txBody>
                    <a:bodyPr/>
                    <a:lstStyle/>
                    <a:p>
                      <a:pPr indent="0" lvl="0" marL="0" marR="0" rtl="0" algn="ctr">
                        <a:lnSpc>
                          <a:spcPct val="115000"/>
                        </a:lnSpc>
                        <a:spcBef>
                          <a:spcPts val="0"/>
                        </a:spcBef>
                        <a:spcAft>
                          <a:spcPts val="0"/>
                        </a:spcAft>
                        <a:buClr>
                          <a:srgbClr val="000000"/>
                        </a:buClr>
                        <a:buSzPts val="700"/>
                        <a:buFont typeface="Arial"/>
                        <a:buNone/>
                      </a:pPr>
                      <a:r>
                        <a:rPr b="1" lang="en-GB" sz="900" u="none" cap="none" strike="noStrike">
                          <a:latin typeface="Calibri"/>
                          <a:ea typeface="Calibri"/>
                          <a:cs typeface="Calibri"/>
                          <a:sym typeface="Calibri"/>
                        </a:rPr>
                        <a:t> </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GB" sz="900" u="none" cap="none" strike="noStrike">
                          <a:solidFill>
                            <a:srgbClr val="000000"/>
                          </a:solidFill>
                          <a:latin typeface="Calibri"/>
                          <a:ea typeface="Calibri"/>
                          <a:cs typeface="Calibri"/>
                          <a:sym typeface="Calibri"/>
                        </a:rPr>
                        <a:t> </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GB" sz="900" u="none" cap="none" strike="noStrike">
                          <a:solidFill>
                            <a:srgbClr val="000000"/>
                          </a:solidFill>
                          <a:latin typeface="Calibri"/>
                          <a:ea typeface="Calibri"/>
                          <a:cs typeface="Calibri"/>
                          <a:sym typeface="Calibri"/>
                        </a:rPr>
                        <a:t> </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5">
                  <a:txBody>
                    <a:bodyPr/>
                    <a:lstStyle/>
                    <a:p>
                      <a:pPr indent="0" lvl="0" marL="0" marR="0" rtl="0" algn="ctr">
                        <a:lnSpc>
                          <a:spcPct val="115000"/>
                        </a:lnSpc>
                        <a:spcBef>
                          <a:spcPts val="0"/>
                        </a:spcBef>
                        <a:spcAft>
                          <a:spcPts val="0"/>
                        </a:spcAft>
                        <a:buClr>
                          <a:srgbClr val="000000"/>
                        </a:buClr>
                        <a:buSzPts val="700"/>
                        <a:buFont typeface="Arial"/>
                        <a:buNone/>
                      </a:pPr>
                      <a:r>
                        <a:rPr b="1" lang="en-GB" sz="900" u="none" cap="none" strike="noStrike">
                          <a:solidFill>
                            <a:srgbClr val="000000"/>
                          </a:solidFill>
                          <a:latin typeface="Calibri"/>
                          <a:ea typeface="Calibri"/>
                          <a:cs typeface="Calibri"/>
                          <a:sym typeface="Calibri"/>
                        </a:rPr>
                        <a:t>indicators of MRV capacity</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r>
              <a:tr h="315700">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latin typeface="Calibri"/>
                          <a:ea typeface="Calibri"/>
                          <a:cs typeface="Calibri"/>
                          <a:sym typeface="Calibri"/>
                        </a:rPr>
                        <a:t>Country</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Region</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Status </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FREL </a:t>
                      </a:r>
                      <a:endParaRPr sz="1100" u="none" cap="none" strike="noStrike">
                        <a:latin typeface="Calibri"/>
                        <a:ea typeface="Calibri"/>
                        <a:cs typeface="Calibri"/>
                        <a:sym typeface="Calibri"/>
                      </a:endParaRPr>
                    </a:p>
                  </a:txBody>
                  <a:tcPr marT="0" marB="0" marR="44475" marL="44475"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BUR REDD+ Annex</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BUR</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NIR</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NFI</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r h="154000">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Cambodia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Asia </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LDC</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2017; 2021</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2020</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2020</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sng" cap="none" strike="noStrike">
                          <a:solidFill>
                            <a:schemeClr val="hlink"/>
                          </a:solidFill>
                          <a:latin typeface="Calibri"/>
                          <a:ea typeface="Calibri"/>
                          <a:cs typeface="Calibri"/>
                          <a:sym typeface="Calibri"/>
                          <a:hlinkClick r:id="rId3"/>
                        </a:rPr>
                        <a:t>2020</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No</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067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Colombia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Latin American </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2015; 2020</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2016, 2019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2015, 2018</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sng" cap="none" strike="noStrike">
                          <a:solidFill>
                            <a:schemeClr val="hlink"/>
                          </a:solidFill>
                          <a:latin typeface="Calibri"/>
                          <a:ea typeface="Calibri"/>
                          <a:cs typeface="Calibri"/>
                          <a:sym typeface="Calibri"/>
                          <a:hlinkClick r:id="rId4"/>
                        </a:rPr>
                        <a:t>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7602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Ethiopia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Africa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4475" marL="44475"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en-GB" sz="1100" u="none" cap="none" strike="noStrike">
                          <a:latin typeface="Calibri"/>
                          <a:ea typeface="Calibri"/>
                          <a:cs typeface="Calibri"/>
                          <a:sym typeface="Calibri"/>
                        </a:rPr>
                        <a:t>?</a:t>
                      </a:r>
                      <a:endParaRPr sz="1100" u="none" cap="none" strike="noStrike">
                        <a:latin typeface="Calibri"/>
                        <a:ea typeface="Calibri"/>
                        <a:cs typeface="Calibri"/>
                        <a:sym typeface="Calibri"/>
                      </a:endParaRPr>
                    </a:p>
                  </a:txBody>
                  <a:tcPr marT="0" marB="0" marR="44475" marL="44475"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4000">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Guatemala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Latin American </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4000">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Madagascar</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Africa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LDC</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2017; 2018</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067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Mexico</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Latin America </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2015; 2020</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2015, 2019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sng" cap="none" strike="noStrike">
                          <a:solidFill>
                            <a:schemeClr val="hlink"/>
                          </a:solidFill>
                          <a:latin typeface="Calibri"/>
                          <a:ea typeface="Calibri"/>
                          <a:cs typeface="Calibri"/>
                          <a:sym typeface="Calibri"/>
                          <a:hlinkClick r:id="rId5"/>
                        </a:rPr>
                        <a:t>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067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Paraguay</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Latin America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2015, 2018</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067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Peru</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Latin America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2016; 2021</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2014, 2019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sng" cap="none" strike="noStrike">
                          <a:solidFill>
                            <a:schemeClr val="hlink"/>
                          </a:solidFill>
                          <a:latin typeface="Calibri"/>
                          <a:ea typeface="Calibri"/>
                          <a:cs typeface="Calibri"/>
                          <a:sym typeface="Calibri"/>
                          <a:hlinkClick r:id="rId6"/>
                        </a:rPr>
                        <a:t>2019</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0675">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Solomon Islands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Asia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LDC</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2019</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No</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4000">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Zambia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Africa </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LDC</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2016; 2021</a:t>
                      </a:r>
                      <a:endParaRPr sz="1100" u="none" cap="none" strike="noStrike">
                        <a:latin typeface="Calibri"/>
                        <a:ea typeface="Calibri"/>
                        <a:cs typeface="Calibri"/>
                        <a:sym typeface="Calibri"/>
                      </a:endParaRPr>
                    </a:p>
                  </a:txBody>
                  <a:tcPr marT="0" marB="0" marR="44475" marL="44475">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2020</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GB" sz="900" u="none" cap="none" strike="noStrike">
                          <a:solidFill>
                            <a:srgbClr val="000000"/>
                          </a:solidFill>
                          <a:latin typeface="Calibri"/>
                          <a:ea typeface="Calibri"/>
                          <a:cs typeface="Calibri"/>
                          <a:sym typeface="Calibri"/>
                        </a:rPr>
                        <a:t>Yes</a:t>
                      </a:r>
                      <a:endParaRPr sz="1100" u="none" cap="none" strike="noStrike">
                        <a:latin typeface="Calibri"/>
                        <a:ea typeface="Calibri"/>
                        <a:cs typeface="Calibri"/>
                        <a:sym typeface="Calibri"/>
                      </a:endParaRPr>
                    </a:p>
                  </a:txBody>
                  <a:tcPr marT="0" marB="0" marR="44475" marL="44475">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82" name="Google Shape;282;p13"/>
          <p:cNvPicPr preferRelativeResize="0"/>
          <p:nvPr/>
        </p:nvPicPr>
        <p:blipFill rotWithShape="1">
          <a:blip r:embed="rId7">
            <a:alphaModFix/>
          </a:blip>
          <a:srcRect b="0" l="0" r="0" t="0"/>
          <a:stretch/>
        </p:blipFill>
        <p:spPr>
          <a:xfrm>
            <a:off x="600891" y="4106396"/>
            <a:ext cx="3561815" cy="2446104"/>
          </a:xfrm>
          <a:prstGeom prst="rect">
            <a:avLst/>
          </a:prstGeom>
          <a:noFill/>
          <a:ln>
            <a:noFill/>
          </a:ln>
        </p:spPr>
      </p:pic>
      <p:pic>
        <p:nvPicPr>
          <p:cNvPr id="283" name="Google Shape;283;p13"/>
          <p:cNvPicPr preferRelativeResize="0"/>
          <p:nvPr/>
        </p:nvPicPr>
        <p:blipFill rotWithShape="1">
          <a:blip r:embed="rId8">
            <a:alphaModFix/>
          </a:blip>
          <a:srcRect b="0" l="0" r="0" t="0"/>
          <a:stretch/>
        </p:blipFill>
        <p:spPr>
          <a:xfrm>
            <a:off x="8440597" y="4097347"/>
            <a:ext cx="3751403" cy="2443096"/>
          </a:xfrm>
          <a:prstGeom prst="rect">
            <a:avLst/>
          </a:prstGeom>
          <a:noFill/>
          <a:ln>
            <a:noFill/>
          </a:ln>
        </p:spPr>
      </p:pic>
      <p:pic>
        <p:nvPicPr>
          <p:cNvPr id="284" name="Google Shape;284;p13"/>
          <p:cNvPicPr preferRelativeResize="0"/>
          <p:nvPr/>
        </p:nvPicPr>
        <p:blipFill rotWithShape="1">
          <a:blip r:embed="rId9">
            <a:alphaModFix/>
          </a:blip>
          <a:srcRect b="0" l="0" r="0" t="0"/>
          <a:stretch/>
        </p:blipFill>
        <p:spPr>
          <a:xfrm>
            <a:off x="4459948" y="4094124"/>
            <a:ext cx="3569349" cy="2455369"/>
          </a:xfrm>
          <a:prstGeom prst="rect">
            <a:avLst/>
          </a:prstGeom>
          <a:noFill/>
          <a:ln>
            <a:noFill/>
          </a:ln>
        </p:spPr>
      </p:pic>
      <p:sp>
        <p:nvSpPr>
          <p:cNvPr id="285" name="Google Shape;285;p13"/>
          <p:cNvSpPr txBox="1"/>
          <p:nvPr/>
        </p:nvSpPr>
        <p:spPr>
          <a:xfrm>
            <a:off x="8508275" y="5661796"/>
            <a:ext cx="1045028" cy="230778"/>
          </a:xfrm>
          <a:prstGeom prst="rect">
            <a:avLst/>
          </a:prstGeom>
          <a:solidFill>
            <a:schemeClr val="dk1"/>
          </a:solid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25"/>
              <a:buFont typeface="Arial"/>
              <a:buNone/>
            </a:pPr>
            <a:r>
              <a:rPr b="0" i="0" lang="en-GB" sz="700" u="none" cap="none" strike="noStrike">
                <a:solidFill>
                  <a:srgbClr val="FFFFFF"/>
                </a:solidFill>
                <a:latin typeface="Times New Roman"/>
                <a:ea typeface="Times New Roman"/>
                <a:cs typeface="Times New Roman"/>
                <a:sym typeface="Times New Roman"/>
              </a:rPr>
              <a:t>Solomon Islands</a:t>
            </a:r>
            <a:endParaRPr b="0" i="0" sz="700" u="none" cap="none" strike="noStrike">
              <a:solidFill>
                <a:srgbClr val="FFFFFF"/>
              </a:solidFill>
              <a:latin typeface="Times New Roman"/>
              <a:ea typeface="Times New Roman"/>
              <a:cs typeface="Times New Roman"/>
              <a:sym typeface="Times New Roman"/>
            </a:endParaRPr>
          </a:p>
        </p:txBody>
      </p:sp>
      <p:pic>
        <p:nvPicPr>
          <p:cNvPr id="286" name="Google Shape;286;p13"/>
          <p:cNvPicPr preferRelativeResize="0"/>
          <p:nvPr/>
        </p:nvPicPr>
        <p:blipFill rotWithShape="1">
          <a:blip r:embed="rId10">
            <a:alphaModFix/>
          </a:blip>
          <a:srcRect b="0" l="0" r="0" t="0"/>
          <a:stretch/>
        </p:blipFill>
        <p:spPr>
          <a:xfrm>
            <a:off x="236377" y="1523029"/>
            <a:ext cx="5521716" cy="2205168"/>
          </a:xfrm>
          <a:prstGeom prst="rect">
            <a:avLst/>
          </a:prstGeom>
          <a:noFill/>
          <a:ln>
            <a:noFill/>
          </a:ln>
        </p:spPr>
      </p:pic>
      <p:sp>
        <p:nvSpPr>
          <p:cNvPr id="287" name="Google Shape;287;p13"/>
          <p:cNvSpPr txBox="1"/>
          <p:nvPr/>
        </p:nvSpPr>
        <p:spPr>
          <a:xfrm>
            <a:off x="1" y="1156996"/>
            <a:ext cx="11564983" cy="348824"/>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100"/>
              <a:buFont typeface="Arial"/>
              <a:buChar char="•"/>
            </a:pPr>
            <a:r>
              <a:rPr b="0" i="0" lang="en-GB" sz="1467" u="none" cap="none" strike="noStrike">
                <a:solidFill>
                  <a:srgbClr val="000000"/>
                </a:solidFill>
                <a:latin typeface="Georgia"/>
                <a:ea typeface="Georgia"/>
                <a:cs typeface="Georgia"/>
                <a:sym typeface="Georgia"/>
              </a:rPr>
              <a:t>Demonstration of uptake of satellite-based data and derived products in country reporting to the UNFCCC  </a:t>
            </a:r>
            <a:endParaRPr b="0" i="0" sz="1467" u="none" cap="none" strike="noStrike">
              <a:solidFill>
                <a:srgbClr val="000000"/>
              </a:solidFill>
              <a:latin typeface="Georgia"/>
              <a:ea typeface="Georgia"/>
              <a:cs typeface="Georgia"/>
              <a:sym typeface="Georgia"/>
            </a:endParaRPr>
          </a:p>
        </p:txBody>
      </p:sp>
      <p:pic>
        <p:nvPicPr>
          <p:cNvPr descr="Text&#10;&#10;Description automatically generated with medium confidence" id="288" name="Google Shape;288;p13"/>
          <p:cNvPicPr preferRelativeResize="0"/>
          <p:nvPr/>
        </p:nvPicPr>
        <p:blipFill rotWithShape="1">
          <a:blip r:embed="rId11">
            <a:alphaModFix/>
          </a:blip>
          <a:srcRect b="0" l="0" r="0" t="0"/>
          <a:stretch/>
        </p:blipFill>
        <p:spPr>
          <a:xfrm>
            <a:off x="6724513" y="-174"/>
            <a:ext cx="2901436" cy="10171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4"/>
          <p:cNvSpPr txBox="1"/>
          <p:nvPr/>
        </p:nvSpPr>
        <p:spPr>
          <a:xfrm>
            <a:off x="0" y="0"/>
            <a:ext cx="9963510" cy="1600384"/>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500"/>
              <a:buFont typeface="Arial"/>
              <a:buNone/>
            </a:pPr>
            <a:r>
              <a:rPr b="1" i="0" lang="en-GB" sz="3200" u="none" cap="none" strike="noStrike">
                <a:solidFill>
                  <a:srgbClr val="FFFFFF"/>
                </a:solidFill>
                <a:latin typeface="Arial"/>
                <a:ea typeface="Arial"/>
                <a:cs typeface="Arial"/>
                <a:sym typeface="Arial"/>
              </a:rPr>
              <a:t>Biomass – Calibration of Global CCI Biomass Map in Peru</a:t>
            </a:r>
            <a:endParaRPr b="0" i="0" sz="3200" u="none" cap="none" strike="noStrike">
              <a:solidFill>
                <a:srgbClr val="000000"/>
              </a:solidFill>
              <a:latin typeface="Arial"/>
              <a:ea typeface="Arial"/>
              <a:cs typeface="Arial"/>
              <a:sym typeface="Arial"/>
            </a:endParaRPr>
          </a:p>
          <a:p>
            <a:pPr indent="-215894" lvl="0" marL="342891" marR="0" rtl="0" algn="l">
              <a:lnSpc>
                <a:spcPct val="100000"/>
              </a:lnSpc>
              <a:spcBef>
                <a:spcPts val="0"/>
              </a:spcBef>
              <a:spcAft>
                <a:spcPts val="0"/>
              </a:spcAft>
              <a:buClr>
                <a:srgbClr val="000000"/>
              </a:buClr>
              <a:buSzPts val="1500"/>
              <a:buFont typeface="Arial"/>
              <a:buNone/>
            </a:pPr>
            <a:r>
              <a:t/>
            </a:r>
            <a:endParaRPr b="0" i="0" sz="3200" u="none" cap="none" strike="noStrike">
              <a:solidFill>
                <a:srgbClr val="000000"/>
              </a:solidFill>
              <a:latin typeface="Arial"/>
              <a:ea typeface="Arial"/>
              <a:cs typeface="Arial"/>
              <a:sym typeface="Arial"/>
            </a:endParaRPr>
          </a:p>
        </p:txBody>
      </p:sp>
      <p:pic>
        <p:nvPicPr>
          <p:cNvPr id="294" name="Google Shape;294;p14"/>
          <p:cNvPicPr preferRelativeResize="0"/>
          <p:nvPr/>
        </p:nvPicPr>
        <p:blipFill rotWithShape="1">
          <a:blip r:embed="rId3">
            <a:alphaModFix/>
          </a:blip>
          <a:srcRect b="0" l="0" r="0" t="0"/>
          <a:stretch/>
        </p:blipFill>
        <p:spPr>
          <a:xfrm>
            <a:off x="6023940" y="2812683"/>
            <a:ext cx="5872371" cy="3404511"/>
          </a:xfrm>
          <a:prstGeom prst="rect">
            <a:avLst/>
          </a:prstGeom>
          <a:noFill/>
          <a:ln>
            <a:noFill/>
          </a:ln>
        </p:spPr>
      </p:pic>
      <p:pic>
        <p:nvPicPr>
          <p:cNvPr id="295" name="Google Shape;295;p14"/>
          <p:cNvPicPr preferRelativeResize="0"/>
          <p:nvPr/>
        </p:nvPicPr>
        <p:blipFill rotWithShape="1">
          <a:blip r:embed="rId4">
            <a:alphaModFix/>
          </a:blip>
          <a:srcRect b="0" l="0" r="0" t="0"/>
          <a:stretch/>
        </p:blipFill>
        <p:spPr>
          <a:xfrm>
            <a:off x="451691" y="1140815"/>
            <a:ext cx="4609093" cy="3545127"/>
          </a:xfrm>
          <a:prstGeom prst="rect">
            <a:avLst/>
          </a:prstGeom>
          <a:noFill/>
          <a:ln>
            <a:noFill/>
          </a:ln>
        </p:spPr>
      </p:pic>
      <p:sp>
        <p:nvSpPr>
          <p:cNvPr id="296" name="Google Shape;296;p14"/>
          <p:cNvSpPr txBox="1"/>
          <p:nvPr/>
        </p:nvSpPr>
        <p:spPr>
          <a:xfrm>
            <a:off x="223630" y="4802155"/>
            <a:ext cx="5800200" cy="1847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000"/>
              <a:buFont typeface="Arial"/>
              <a:buNone/>
            </a:pPr>
            <a:r>
              <a:rPr i="0" lang="en-GB" u="none" cap="none" strike="noStrike">
                <a:solidFill>
                  <a:srgbClr val="323F4F"/>
                </a:solidFill>
              </a:rPr>
              <a:t>The carbon stored in the forests of Peru is measured from  NFI Data by ecozones: </a:t>
            </a:r>
            <a:endParaRPr i="0" u="none" cap="none" strike="noStrike">
              <a:solidFill>
                <a:srgbClr val="000000"/>
              </a:solidFill>
            </a:endParaRPr>
          </a:p>
          <a:p>
            <a:pPr indent="-425441" lvl="0" marL="400041" marR="0" rtl="0" algn="l">
              <a:lnSpc>
                <a:spcPct val="100000"/>
              </a:lnSpc>
              <a:spcBef>
                <a:spcPts val="0"/>
              </a:spcBef>
              <a:spcAft>
                <a:spcPts val="0"/>
              </a:spcAft>
              <a:buClr>
                <a:srgbClr val="000000"/>
              </a:buClr>
              <a:buSzPts val="1400"/>
              <a:buAutoNum type="romanLcParenR"/>
            </a:pPr>
            <a:r>
              <a:rPr i="0" lang="en-GB" u="none" cap="none" strike="noStrike">
                <a:solidFill>
                  <a:srgbClr val="323F4F"/>
                </a:solidFill>
              </a:rPr>
              <a:t>Coast,</a:t>
            </a:r>
            <a:endParaRPr i="0" u="none" cap="none" strike="noStrike">
              <a:solidFill>
                <a:srgbClr val="000000"/>
              </a:solidFill>
            </a:endParaRPr>
          </a:p>
          <a:p>
            <a:pPr indent="-425441" lvl="0" marL="400041" marR="0" rtl="0" algn="l">
              <a:lnSpc>
                <a:spcPct val="100000"/>
              </a:lnSpc>
              <a:spcBef>
                <a:spcPts val="0"/>
              </a:spcBef>
              <a:spcAft>
                <a:spcPts val="0"/>
              </a:spcAft>
              <a:buClr>
                <a:srgbClr val="000000"/>
              </a:buClr>
              <a:buSzPts val="1400"/>
              <a:buAutoNum type="romanLcParenR"/>
            </a:pPr>
            <a:r>
              <a:rPr i="0" lang="en-GB" u="none" cap="none" strike="noStrike">
                <a:solidFill>
                  <a:srgbClr val="323F4F"/>
                </a:solidFill>
              </a:rPr>
              <a:t>Highlands </a:t>
            </a:r>
            <a:endParaRPr i="0" u="none" cap="none" strike="noStrike">
              <a:solidFill>
                <a:srgbClr val="000000"/>
              </a:solidFill>
            </a:endParaRPr>
          </a:p>
          <a:p>
            <a:pPr indent="-425441" lvl="0" marL="400041" marR="0" rtl="0" algn="l">
              <a:lnSpc>
                <a:spcPct val="100000"/>
              </a:lnSpc>
              <a:spcBef>
                <a:spcPts val="0"/>
              </a:spcBef>
              <a:spcAft>
                <a:spcPts val="0"/>
              </a:spcAft>
              <a:buClr>
                <a:srgbClr val="000000"/>
              </a:buClr>
              <a:buSzPts val="1400"/>
              <a:buAutoNum type="romanLcParenR"/>
            </a:pPr>
            <a:r>
              <a:rPr i="0" lang="en-GB" u="none" cap="none" strike="noStrike">
                <a:solidFill>
                  <a:srgbClr val="323F4F"/>
                </a:solidFill>
              </a:rPr>
              <a:t>Accessible High Forest</a:t>
            </a:r>
            <a:endParaRPr i="0" u="none" cap="none" strike="noStrike">
              <a:solidFill>
                <a:srgbClr val="000000"/>
              </a:solidFill>
            </a:endParaRPr>
          </a:p>
          <a:p>
            <a:pPr indent="-425441" lvl="0" marL="400041" marR="0" rtl="0" algn="l">
              <a:lnSpc>
                <a:spcPct val="100000"/>
              </a:lnSpc>
              <a:spcBef>
                <a:spcPts val="0"/>
              </a:spcBef>
              <a:spcAft>
                <a:spcPts val="0"/>
              </a:spcAft>
              <a:buClr>
                <a:srgbClr val="000000"/>
              </a:buClr>
              <a:buSzPts val="1400"/>
              <a:buAutoNum type="romanLcParenR"/>
            </a:pPr>
            <a:r>
              <a:rPr i="0" lang="en-GB" u="none" cap="none" strike="noStrike">
                <a:solidFill>
                  <a:srgbClr val="323F4F"/>
                </a:solidFill>
              </a:rPr>
              <a:t>High Forest of Difficult Access</a:t>
            </a:r>
            <a:endParaRPr i="0" u="none" cap="none" strike="noStrike">
              <a:solidFill>
                <a:srgbClr val="000000"/>
              </a:solidFill>
            </a:endParaRPr>
          </a:p>
          <a:p>
            <a:pPr indent="-425441" lvl="0" marL="400041" marR="0" rtl="0" algn="l">
              <a:lnSpc>
                <a:spcPct val="100000"/>
              </a:lnSpc>
              <a:spcBef>
                <a:spcPts val="0"/>
              </a:spcBef>
              <a:spcAft>
                <a:spcPts val="0"/>
              </a:spcAft>
              <a:buClr>
                <a:srgbClr val="000000"/>
              </a:buClr>
              <a:buSzPts val="1400"/>
              <a:buAutoNum type="romanLcParenR"/>
            </a:pPr>
            <a:r>
              <a:rPr i="0" lang="en-GB" u="none" cap="none" strike="noStrike">
                <a:solidFill>
                  <a:srgbClr val="323F4F"/>
                </a:solidFill>
              </a:rPr>
              <a:t>Low Forest</a:t>
            </a:r>
            <a:endParaRPr i="0" u="none" cap="none" strike="noStrike">
              <a:solidFill>
                <a:srgbClr val="000000"/>
              </a:solidFill>
            </a:endParaRPr>
          </a:p>
          <a:p>
            <a:pPr indent="0" lvl="0" marL="0" marR="0" rtl="0" algn="l">
              <a:lnSpc>
                <a:spcPct val="100000"/>
              </a:lnSpc>
              <a:spcBef>
                <a:spcPts val="0"/>
              </a:spcBef>
              <a:spcAft>
                <a:spcPts val="0"/>
              </a:spcAft>
              <a:buClr>
                <a:srgbClr val="000000"/>
              </a:buClr>
              <a:buSzPts val="1050"/>
              <a:buFont typeface="Arial"/>
              <a:buNone/>
            </a:pPr>
            <a:r>
              <a:t/>
            </a:r>
            <a:endParaRPr b="0" i="0" sz="1400" u="none" cap="none" strike="noStrike">
              <a:solidFill>
                <a:srgbClr val="D5DBE5"/>
              </a:solidFill>
              <a:latin typeface="Arial"/>
              <a:ea typeface="Arial"/>
              <a:cs typeface="Arial"/>
              <a:sym typeface="Arial"/>
            </a:endParaRPr>
          </a:p>
        </p:txBody>
      </p:sp>
      <p:sp>
        <p:nvSpPr>
          <p:cNvPr id="297" name="Google Shape;297;p14"/>
          <p:cNvSpPr txBox="1"/>
          <p:nvPr/>
        </p:nvSpPr>
        <p:spPr>
          <a:xfrm>
            <a:off x="6290639" y="1215438"/>
            <a:ext cx="5605800" cy="1416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000"/>
              <a:buFont typeface="Arial"/>
              <a:buNone/>
            </a:pPr>
            <a:r>
              <a:rPr i="0" lang="en-GB" u="none" cap="none" strike="noStrike">
                <a:solidFill>
                  <a:srgbClr val="323F4F"/>
                </a:solidFill>
              </a:rPr>
              <a:t>Current work:</a:t>
            </a:r>
            <a:endParaRPr i="0" u="none" cap="none" strike="noStrike">
              <a:solidFill>
                <a:srgbClr val="000000"/>
              </a:solidFill>
            </a:endParaRPr>
          </a:p>
          <a:p>
            <a:pPr indent="0" lvl="0" marL="0" marR="0" rtl="0" algn="l">
              <a:lnSpc>
                <a:spcPct val="100000"/>
              </a:lnSpc>
              <a:spcBef>
                <a:spcPts val="0"/>
              </a:spcBef>
              <a:spcAft>
                <a:spcPts val="0"/>
              </a:spcAft>
              <a:buClr>
                <a:srgbClr val="000000"/>
              </a:buClr>
              <a:buSzPts val="1000"/>
              <a:buFont typeface="Arial"/>
              <a:buNone/>
            </a:pPr>
            <a:r>
              <a:t/>
            </a:r>
            <a:endParaRPr i="0" u="none" cap="none" strike="noStrike">
              <a:solidFill>
                <a:srgbClr val="323F4F"/>
              </a:solidFill>
            </a:endParaRPr>
          </a:p>
          <a:p>
            <a:pPr indent="0" lvl="0" marL="0" marR="0" rtl="0" algn="l">
              <a:lnSpc>
                <a:spcPct val="100000"/>
              </a:lnSpc>
              <a:spcBef>
                <a:spcPts val="0"/>
              </a:spcBef>
              <a:spcAft>
                <a:spcPts val="0"/>
              </a:spcAft>
              <a:buClr>
                <a:srgbClr val="000000"/>
              </a:buClr>
              <a:buSzPts val="1000"/>
              <a:buFont typeface="Arial"/>
              <a:buNone/>
            </a:pPr>
            <a:r>
              <a:rPr i="0" lang="en-GB" u="none" cap="none" strike="noStrike">
                <a:solidFill>
                  <a:srgbClr val="323F4F"/>
                </a:solidFill>
              </a:rPr>
              <a:t>1. Peru is using the CCI biomass map (AGB) to update</a:t>
            </a:r>
            <a:r>
              <a:rPr lang="en-GB">
                <a:solidFill>
                  <a:srgbClr val="323F4F"/>
                </a:solidFill>
              </a:rPr>
              <a:t> </a:t>
            </a:r>
            <a:r>
              <a:rPr i="0" lang="en-GB" u="none" cap="none" strike="noStrike">
                <a:solidFill>
                  <a:srgbClr val="323F4F"/>
                </a:solidFill>
              </a:rPr>
              <a:t>ecozone emission factors in the Peruvian Amazon. </a:t>
            </a:r>
            <a:endParaRPr i="0" u="none" cap="none" strike="noStrike">
              <a:solidFill>
                <a:srgbClr val="000000"/>
              </a:solidFill>
            </a:endParaRPr>
          </a:p>
          <a:p>
            <a:pPr indent="0" lvl="0" marL="0" marR="0" rtl="0" algn="l">
              <a:lnSpc>
                <a:spcPct val="100000"/>
              </a:lnSpc>
              <a:spcBef>
                <a:spcPts val="0"/>
              </a:spcBef>
              <a:spcAft>
                <a:spcPts val="0"/>
              </a:spcAft>
              <a:buClr>
                <a:srgbClr val="000000"/>
              </a:buClr>
              <a:buSzPts val="1000"/>
              <a:buFont typeface="Arial"/>
              <a:buNone/>
            </a:pPr>
            <a:r>
              <a:rPr i="0" lang="en-GB" u="none" cap="none" strike="noStrike">
                <a:solidFill>
                  <a:srgbClr val="323F4F"/>
                </a:solidFill>
              </a:rPr>
              <a:t>2. calibrating these maps using parcel field data to obtain a spatially explicit biomass map for all ecozones in Peru.</a:t>
            </a:r>
            <a:endParaRPr i="0" u="none" cap="none" strike="noStrike">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5"/>
          <p:cNvSpPr txBox="1"/>
          <p:nvPr>
            <p:ph type="title"/>
          </p:nvPr>
        </p:nvSpPr>
        <p:spPr>
          <a:xfrm>
            <a:off x="622605" y="1276523"/>
            <a:ext cx="10395915" cy="618403"/>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None/>
            </a:pPr>
            <a:r>
              <a:rPr b="1" lang="en-GB">
                <a:solidFill>
                  <a:schemeClr val="dk1"/>
                </a:solidFill>
              </a:rPr>
              <a:t>Model Overview</a:t>
            </a:r>
            <a:endParaRPr b="1"/>
          </a:p>
        </p:txBody>
      </p:sp>
      <p:sp>
        <p:nvSpPr>
          <p:cNvPr id="304" name="Google Shape;304;p15"/>
          <p:cNvSpPr txBox="1"/>
          <p:nvPr>
            <p:ph idx="1" type="body"/>
          </p:nvPr>
        </p:nvSpPr>
        <p:spPr>
          <a:xfrm>
            <a:off x="253497" y="1689981"/>
            <a:ext cx="5484033" cy="4776783"/>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None/>
            </a:pPr>
            <a:r>
              <a:rPr lang="en-GB">
                <a:solidFill>
                  <a:schemeClr val="dk1"/>
                </a:solidFill>
                <a:latin typeface="Georgia"/>
                <a:ea typeface="Georgia"/>
                <a:cs typeface="Georgia"/>
                <a:sym typeface="Georgia"/>
              </a:rPr>
              <a:t>Statistical estimation of mean biomass and margin of error</a:t>
            </a:r>
            <a:endParaRPr/>
          </a:p>
          <a:p>
            <a:pPr indent="0" lvl="0" marL="0" rtl="0" algn="l">
              <a:lnSpc>
                <a:spcPct val="100000"/>
              </a:lnSpc>
              <a:spcBef>
                <a:spcPts val="0"/>
              </a:spcBef>
              <a:spcAft>
                <a:spcPts val="0"/>
              </a:spcAft>
              <a:buNone/>
            </a:pPr>
            <a:r>
              <a:rPr lang="en-GB">
                <a:solidFill>
                  <a:schemeClr val="dk1"/>
                </a:solidFill>
                <a:latin typeface="Georgia"/>
                <a:ea typeface="Georgia"/>
                <a:cs typeface="Georgia"/>
                <a:sym typeface="Georgia"/>
              </a:rPr>
              <a:t>Remote sensing datasets calibrated with forest inventory data</a:t>
            </a:r>
            <a:endParaRPr/>
          </a:p>
          <a:p>
            <a:pPr indent="0" lvl="0" marL="0" rtl="0" algn="l">
              <a:lnSpc>
                <a:spcPct val="100000"/>
              </a:lnSpc>
              <a:spcBef>
                <a:spcPts val="0"/>
              </a:spcBef>
              <a:spcAft>
                <a:spcPts val="0"/>
              </a:spcAft>
              <a:buNone/>
            </a:pPr>
            <a:r>
              <a:rPr lang="en-GB">
                <a:solidFill>
                  <a:schemeClr val="dk1"/>
                </a:solidFill>
                <a:latin typeface="Georgia"/>
                <a:ea typeface="Georgia"/>
                <a:cs typeface="Georgia"/>
                <a:sym typeface="Georgia"/>
              </a:rPr>
              <a:t>Inputs: Field measurements of biomass, GEDI data, canopy cover, and forest strata</a:t>
            </a:r>
            <a:r>
              <a:rPr lang="en-GB" sz="1333">
                <a:solidFill>
                  <a:schemeClr val="dk1"/>
                </a:solidFill>
                <a:latin typeface="Georgia"/>
                <a:ea typeface="Georgia"/>
                <a:cs typeface="Georgia"/>
                <a:sym typeface="Georgia"/>
              </a:rPr>
              <a:t> </a:t>
            </a:r>
            <a:endParaRPr/>
          </a:p>
        </p:txBody>
      </p:sp>
      <p:pic>
        <p:nvPicPr>
          <p:cNvPr id="305" name="Google Shape;305;p15"/>
          <p:cNvPicPr preferRelativeResize="0"/>
          <p:nvPr/>
        </p:nvPicPr>
        <p:blipFill rotWithShape="1">
          <a:blip r:embed="rId3">
            <a:alphaModFix/>
          </a:blip>
          <a:srcRect b="0" l="0" r="0" t="0"/>
          <a:stretch/>
        </p:blipFill>
        <p:spPr>
          <a:xfrm>
            <a:off x="3313925" y="5067530"/>
            <a:ext cx="2418828" cy="1181149"/>
          </a:xfrm>
          <a:prstGeom prst="rect">
            <a:avLst/>
          </a:prstGeom>
          <a:noFill/>
          <a:ln>
            <a:noFill/>
          </a:ln>
        </p:spPr>
      </p:pic>
      <p:pic>
        <p:nvPicPr>
          <p:cNvPr id="306" name="Google Shape;306;p15"/>
          <p:cNvPicPr preferRelativeResize="0"/>
          <p:nvPr/>
        </p:nvPicPr>
        <p:blipFill rotWithShape="1">
          <a:blip r:embed="rId4">
            <a:alphaModFix/>
          </a:blip>
          <a:srcRect b="0" l="0" r="0" t="0"/>
          <a:stretch/>
        </p:blipFill>
        <p:spPr>
          <a:xfrm>
            <a:off x="3580981" y="3092099"/>
            <a:ext cx="1458263" cy="1129799"/>
          </a:xfrm>
          <a:prstGeom prst="rect">
            <a:avLst/>
          </a:prstGeom>
          <a:noFill/>
          <a:ln>
            <a:noFill/>
          </a:ln>
        </p:spPr>
      </p:pic>
      <p:sp>
        <p:nvSpPr>
          <p:cNvPr id="307" name="Google Shape;307;p15"/>
          <p:cNvSpPr txBox="1"/>
          <p:nvPr/>
        </p:nvSpPr>
        <p:spPr>
          <a:xfrm>
            <a:off x="3554083" y="2768276"/>
            <a:ext cx="1098611" cy="3385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050"/>
              <a:buFont typeface="Arial"/>
              <a:buNone/>
            </a:pPr>
            <a:r>
              <a:rPr b="0" i="1" lang="en-GB" sz="1400" u="none" cap="none" strike="noStrike">
                <a:solidFill>
                  <a:srgbClr val="000000"/>
                </a:solidFill>
                <a:latin typeface="Arial"/>
                <a:ea typeface="Arial"/>
                <a:cs typeface="Arial"/>
                <a:sym typeface="Arial"/>
              </a:rPr>
              <a:t>GEDI</a:t>
            </a:r>
            <a:endParaRPr b="0" i="0" sz="1867" u="none" cap="none" strike="noStrike">
              <a:solidFill>
                <a:srgbClr val="000000"/>
              </a:solidFill>
              <a:latin typeface="Arial"/>
              <a:ea typeface="Arial"/>
              <a:cs typeface="Arial"/>
              <a:sym typeface="Arial"/>
            </a:endParaRPr>
          </a:p>
        </p:txBody>
      </p:sp>
      <p:sp>
        <p:nvSpPr>
          <p:cNvPr id="308" name="Google Shape;308;p15"/>
          <p:cNvSpPr txBox="1"/>
          <p:nvPr/>
        </p:nvSpPr>
        <p:spPr>
          <a:xfrm>
            <a:off x="4411687" y="4313777"/>
            <a:ext cx="1191805" cy="76938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050"/>
              <a:buFont typeface="Arial"/>
              <a:buNone/>
            </a:pPr>
            <a:r>
              <a:rPr b="0" i="1" lang="en-GB" sz="1400" u="none" cap="none" strike="noStrike">
                <a:solidFill>
                  <a:srgbClr val="000000"/>
                </a:solidFill>
                <a:latin typeface="Arial"/>
                <a:ea typeface="Arial"/>
                <a:cs typeface="Arial"/>
                <a:sym typeface="Arial"/>
              </a:rPr>
              <a:t>Forest Strata and Field Plots</a:t>
            </a:r>
            <a:endParaRPr b="0" i="0" sz="1867" u="none" cap="none" strike="noStrike">
              <a:solidFill>
                <a:srgbClr val="000000"/>
              </a:solidFill>
              <a:latin typeface="Arial"/>
              <a:ea typeface="Arial"/>
              <a:cs typeface="Arial"/>
              <a:sym typeface="Arial"/>
            </a:endParaRPr>
          </a:p>
        </p:txBody>
      </p:sp>
      <p:sp>
        <p:nvSpPr>
          <p:cNvPr id="309" name="Google Shape;309;p15"/>
          <p:cNvSpPr txBox="1"/>
          <p:nvPr/>
        </p:nvSpPr>
        <p:spPr>
          <a:xfrm>
            <a:off x="3162111" y="4283315"/>
            <a:ext cx="1249576" cy="76938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050"/>
              <a:buFont typeface="Arial"/>
              <a:buNone/>
            </a:pPr>
            <a:r>
              <a:rPr b="0" i="1" lang="en-GB" sz="1400" u="none" cap="none" strike="noStrike">
                <a:solidFill>
                  <a:srgbClr val="000000"/>
                </a:solidFill>
                <a:latin typeface="Arial"/>
                <a:ea typeface="Arial"/>
                <a:cs typeface="Arial"/>
                <a:sym typeface="Arial"/>
              </a:rPr>
              <a:t>Tree Canopy Cover</a:t>
            </a:r>
            <a:endParaRPr b="0" i="0" sz="1867" u="none" cap="none" strike="noStrike">
              <a:solidFill>
                <a:srgbClr val="000000"/>
              </a:solidFill>
              <a:latin typeface="Arial"/>
              <a:ea typeface="Arial"/>
              <a:cs typeface="Arial"/>
              <a:sym typeface="Arial"/>
            </a:endParaRPr>
          </a:p>
        </p:txBody>
      </p:sp>
      <p:pic>
        <p:nvPicPr>
          <p:cNvPr id="310" name="Google Shape;310;p15"/>
          <p:cNvPicPr preferRelativeResize="0"/>
          <p:nvPr/>
        </p:nvPicPr>
        <p:blipFill rotWithShape="1">
          <a:blip r:embed="rId5">
            <a:alphaModFix/>
          </a:blip>
          <a:srcRect b="0" l="0" r="0" t="0"/>
          <a:stretch/>
        </p:blipFill>
        <p:spPr>
          <a:xfrm>
            <a:off x="426043" y="2768276"/>
            <a:ext cx="2931477" cy="2931477"/>
          </a:xfrm>
          <a:prstGeom prst="rect">
            <a:avLst/>
          </a:prstGeom>
          <a:noFill/>
          <a:ln>
            <a:noFill/>
          </a:ln>
        </p:spPr>
      </p:pic>
      <p:sp>
        <p:nvSpPr>
          <p:cNvPr id="311" name="Google Shape;311;p15"/>
          <p:cNvSpPr txBox="1"/>
          <p:nvPr/>
        </p:nvSpPr>
        <p:spPr>
          <a:xfrm>
            <a:off x="722799" y="2849551"/>
            <a:ext cx="2757988" cy="553943"/>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050"/>
              <a:buFont typeface="Arial"/>
              <a:buNone/>
            </a:pPr>
            <a:r>
              <a:rPr b="0" i="1" lang="en-GB" sz="1400" u="none" cap="none" strike="noStrike">
                <a:solidFill>
                  <a:srgbClr val="0C0C0C"/>
                </a:solidFill>
                <a:latin typeface="Arial"/>
                <a:ea typeface="Arial"/>
                <a:cs typeface="Arial"/>
                <a:sym typeface="Arial"/>
              </a:rPr>
              <a:t>Predicted Versus Observed Biomass</a:t>
            </a:r>
            <a:endParaRPr b="0" i="0" sz="1867" u="none" cap="none" strike="noStrike">
              <a:solidFill>
                <a:srgbClr val="000000"/>
              </a:solidFill>
              <a:latin typeface="Arial"/>
              <a:ea typeface="Arial"/>
              <a:cs typeface="Arial"/>
              <a:sym typeface="Arial"/>
            </a:endParaRPr>
          </a:p>
        </p:txBody>
      </p:sp>
      <p:sp>
        <p:nvSpPr>
          <p:cNvPr id="312" name="Google Shape;312;p15"/>
          <p:cNvSpPr txBox="1"/>
          <p:nvPr/>
        </p:nvSpPr>
        <p:spPr>
          <a:xfrm>
            <a:off x="331151" y="-141493"/>
            <a:ext cx="9088893" cy="1231052"/>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rPr b="0" i="0" lang="en-GB" sz="3600" u="none" cap="none" strike="noStrike">
                <a:solidFill>
                  <a:srgbClr val="FFFFFF"/>
                </a:solidFill>
                <a:latin typeface="Arial"/>
                <a:ea typeface="Arial"/>
                <a:cs typeface="Arial"/>
                <a:sym typeface="Arial"/>
              </a:rPr>
              <a:t>Paraguay GEDI inclusion on </a:t>
            </a:r>
            <a:endParaRPr b="0" i="0" sz="3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3600" u="none" cap="none" strike="noStrike">
                <a:solidFill>
                  <a:srgbClr val="FFFFFF"/>
                </a:solidFill>
                <a:latin typeface="Arial"/>
                <a:ea typeface="Arial"/>
                <a:cs typeface="Arial"/>
                <a:sym typeface="Arial"/>
              </a:rPr>
              <a:t>Emission Factors</a:t>
            </a:r>
            <a:endParaRPr b="0" i="0" sz="3600" u="none" cap="none" strike="noStrike">
              <a:solidFill>
                <a:srgbClr val="000000"/>
              </a:solidFill>
              <a:latin typeface="Arial"/>
              <a:ea typeface="Arial"/>
              <a:cs typeface="Arial"/>
              <a:sym typeface="Arial"/>
            </a:endParaRPr>
          </a:p>
        </p:txBody>
      </p:sp>
      <p:sp>
        <p:nvSpPr>
          <p:cNvPr id="313" name="Google Shape;313;p15"/>
          <p:cNvSpPr txBox="1"/>
          <p:nvPr/>
        </p:nvSpPr>
        <p:spPr>
          <a:xfrm>
            <a:off x="6454475" y="1276525"/>
            <a:ext cx="5348400" cy="1847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000"/>
              <a:buFont typeface="Arial"/>
              <a:buNone/>
            </a:pPr>
            <a:r>
              <a:rPr b="0" i="0" lang="en-GB" u="none" cap="none" strike="noStrike">
                <a:solidFill>
                  <a:srgbClr val="000000"/>
                </a:solidFill>
                <a:latin typeface="Arial"/>
                <a:ea typeface="Arial"/>
                <a:cs typeface="Arial"/>
                <a:sym typeface="Arial"/>
              </a:rPr>
              <a:t>Two primary outputs:</a:t>
            </a:r>
            <a:endParaRPr b="0" i="0" u="none" cap="none" strike="noStrike">
              <a:solidFill>
                <a:srgbClr val="000000"/>
              </a:solidFill>
              <a:latin typeface="Arial"/>
              <a:ea typeface="Arial"/>
              <a:cs typeface="Arial"/>
              <a:sym typeface="Arial"/>
            </a:endParaRPr>
          </a:p>
          <a:p>
            <a:pPr indent="-539738" lvl="1" marL="971526" marR="0" rtl="0" algn="l">
              <a:lnSpc>
                <a:spcPct val="100000"/>
              </a:lnSpc>
              <a:spcBef>
                <a:spcPts val="0"/>
              </a:spcBef>
              <a:spcAft>
                <a:spcPts val="0"/>
              </a:spcAft>
              <a:buClr>
                <a:srgbClr val="000000"/>
              </a:buClr>
              <a:buSzPts val="1400"/>
              <a:buFont typeface="Arial"/>
              <a:buAutoNum type="arabicPeriod"/>
            </a:pPr>
            <a:r>
              <a:rPr b="0" i="0" lang="en-GB" u="none" cap="none" strike="noStrike">
                <a:solidFill>
                  <a:srgbClr val="000000"/>
                </a:solidFill>
                <a:latin typeface="Arial"/>
                <a:ea typeface="Arial"/>
                <a:cs typeface="Arial"/>
                <a:sym typeface="Arial"/>
              </a:rPr>
              <a:t>Map of biomass at 6 km pixel resolution</a:t>
            </a:r>
            <a:endParaRPr b="0" i="0" u="none" cap="none" strike="noStrike">
              <a:solidFill>
                <a:srgbClr val="000000"/>
              </a:solidFill>
              <a:latin typeface="Arial"/>
              <a:ea typeface="Arial"/>
              <a:cs typeface="Arial"/>
              <a:sym typeface="Arial"/>
            </a:endParaRPr>
          </a:p>
          <a:p>
            <a:pPr indent="-539738" lvl="1" marL="971526" marR="0" rtl="0" algn="l">
              <a:lnSpc>
                <a:spcPct val="100000"/>
              </a:lnSpc>
              <a:spcBef>
                <a:spcPts val="0"/>
              </a:spcBef>
              <a:spcAft>
                <a:spcPts val="0"/>
              </a:spcAft>
              <a:buClr>
                <a:srgbClr val="000000"/>
              </a:buClr>
              <a:buSzPts val="1400"/>
              <a:buFont typeface="Arial"/>
              <a:buAutoNum type="arabicPeriod"/>
            </a:pPr>
            <a:r>
              <a:rPr b="0" i="0" lang="en-GB" u="none" cap="none" strike="noStrike">
                <a:solidFill>
                  <a:srgbClr val="000000"/>
                </a:solidFill>
                <a:latin typeface="Arial"/>
                <a:ea typeface="Arial"/>
                <a:cs typeface="Arial"/>
                <a:sym typeface="Arial"/>
              </a:rPr>
              <a:t>Statistical estimate of mean biomass and margin of error</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u="none" cap="none" strike="noStrike">
                <a:solidFill>
                  <a:srgbClr val="000000"/>
                </a:solidFill>
                <a:latin typeface="Arial"/>
                <a:ea typeface="Arial"/>
                <a:cs typeface="Arial"/>
                <a:sym typeface="Arial"/>
              </a:rPr>
              <a:t>Updates biomass estimates from inventory to 2020</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u="none" cap="none" strike="noStrike">
                <a:solidFill>
                  <a:srgbClr val="000000"/>
                </a:solidFill>
                <a:latin typeface="Arial"/>
                <a:ea typeface="Arial"/>
                <a:cs typeface="Arial"/>
                <a:sym typeface="Arial"/>
              </a:rPr>
              <a:t>Estimate can be made at national, regional, local, or forest scale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u="none" cap="none" strike="noStrike">
                <a:solidFill>
                  <a:srgbClr val="000000"/>
                </a:solidFill>
                <a:latin typeface="Arial"/>
                <a:ea typeface="Arial"/>
                <a:cs typeface="Arial"/>
                <a:sym typeface="Arial"/>
              </a:rPr>
              <a:t>Applicable in remote and inaccessible forests and in countries without a well-established forest inventory</a:t>
            </a:r>
            <a:endParaRPr b="0" i="0" u="none" cap="none" strike="noStrike">
              <a:solidFill>
                <a:srgbClr val="000000"/>
              </a:solidFill>
              <a:latin typeface="Arial"/>
              <a:ea typeface="Arial"/>
              <a:cs typeface="Arial"/>
              <a:sym typeface="Arial"/>
            </a:endParaRPr>
          </a:p>
        </p:txBody>
      </p:sp>
      <p:pic>
        <p:nvPicPr>
          <p:cNvPr id="314" name="Google Shape;314;p15"/>
          <p:cNvPicPr preferRelativeResize="0"/>
          <p:nvPr/>
        </p:nvPicPr>
        <p:blipFill rotWithShape="1">
          <a:blip r:embed="rId6">
            <a:alphaModFix/>
          </a:blip>
          <a:srcRect b="0" l="0" r="0" t="0"/>
          <a:stretch/>
        </p:blipFill>
        <p:spPr>
          <a:xfrm>
            <a:off x="7147755" y="3355150"/>
            <a:ext cx="3742756" cy="30242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8" name="Shape 318"/>
        <p:cNvGrpSpPr/>
        <p:nvPr/>
      </p:nvGrpSpPr>
      <p:grpSpPr>
        <a:xfrm>
          <a:off x="0" y="0"/>
          <a:ext cx="0" cy="0"/>
          <a:chOff x="0" y="0"/>
          <a:chExt cx="0" cy="0"/>
        </a:xfrm>
      </p:grpSpPr>
      <p:sp>
        <p:nvSpPr>
          <p:cNvPr id="319" name="Google Shape;319;p16"/>
          <p:cNvSpPr txBox="1"/>
          <p:nvPr/>
        </p:nvSpPr>
        <p:spPr>
          <a:xfrm>
            <a:off x="301783" y="1182985"/>
            <a:ext cx="11411200" cy="3334641"/>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400"/>
              <a:buFont typeface="Arial"/>
              <a:buAutoNum type="arabicPeriod"/>
            </a:pPr>
            <a:r>
              <a:rPr b="1" i="0" lang="en-GB" sz="1867" u="none" cap="none" strike="noStrike">
                <a:solidFill>
                  <a:srgbClr val="000000"/>
                </a:solidFill>
                <a:latin typeface="Georgia"/>
                <a:ea typeface="Georgia"/>
                <a:cs typeface="Georgia"/>
                <a:sym typeface="Georgia"/>
              </a:rPr>
              <a:t>Request of NFI or ground based data for calibration and validation of pantropical and global biomass datasets (ABG) – 27 countries</a:t>
            </a:r>
            <a:endParaRPr b="1" i="0" sz="1867" u="none" cap="none" strike="noStrike">
              <a:solidFill>
                <a:srgbClr val="000000"/>
              </a:solidFill>
              <a:latin typeface="Arial"/>
              <a:ea typeface="Arial"/>
              <a:cs typeface="Arial"/>
              <a:sym typeface="Arial"/>
            </a:endParaRPr>
          </a:p>
          <a:p>
            <a:pPr indent="-342891" lvl="0" marL="342891" marR="0" rtl="0" algn="l">
              <a:lnSpc>
                <a:spcPct val="100000"/>
              </a:lnSpc>
              <a:spcBef>
                <a:spcPts val="1200"/>
              </a:spcBef>
              <a:spcAft>
                <a:spcPts val="0"/>
              </a:spcAft>
              <a:buClr>
                <a:srgbClr val="000000"/>
              </a:buClr>
              <a:buSzPts val="1400"/>
              <a:buFont typeface="Arial"/>
              <a:buAutoNum type="arabicPeriod"/>
            </a:pPr>
            <a:r>
              <a:rPr b="1" i="0" lang="en-GB" sz="1867" u="none" cap="none" strike="noStrike">
                <a:solidFill>
                  <a:srgbClr val="000000"/>
                </a:solidFill>
                <a:latin typeface="Georgia"/>
                <a:ea typeface="Georgia"/>
                <a:cs typeface="Georgia"/>
                <a:sym typeface="Georgia"/>
              </a:rPr>
              <a:t>Include case studies of Biomass in NASA Biomass Dashboard</a:t>
            </a:r>
            <a:endParaRPr b="1" i="0" sz="1867" u="none" cap="none" strike="noStrike">
              <a:solidFill>
                <a:srgbClr val="000000"/>
              </a:solidFill>
              <a:latin typeface="Arial"/>
              <a:ea typeface="Arial"/>
              <a:cs typeface="Arial"/>
              <a:sym typeface="Arial"/>
            </a:endParaRPr>
          </a:p>
          <a:p>
            <a:pPr indent="-342891" lvl="0" marL="342891" marR="0" rtl="0" algn="l">
              <a:lnSpc>
                <a:spcPct val="100000"/>
              </a:lnSpc>
              <a:spcBef>
                <a:spcPts val="1200"/>
              </a:spcBef>
              <a:spcAft>
                <a:spcPts val="0"/>
              </a:spcAft>
              <a:buClr>
                <a:srgbClr val="000000"/>
              </a:buClr>
              <a:buSzPts val="1400"/>
              <a:buFont typeface="Arial"/>
              <a:buAutoNum type="arabicPeriod"/>
            </a:pPr>
            <a:r>
              <a:rPr b="1" i="0" lang="en-GB" sz="1867" u="none" cap="none" strike="noStrike">
                <a:solidFill>
                  <a:srgbClr val="000000"/>
                </a:solidFill>
                <a:latin typeface="Georgia"/>
                <a:ea typeface="Georgia"/>
                <a:cs typeface="Georgia"/>
                <a:sym typeface="Georgia"/>
              </a:rPr>
              <a:t>Validation of other CEOS datasets (World Cover, Hilda+ and Copernicus)</a:t>
            </a:r>
            <a:endParaRPr b="1" i="0" sz="1867" u="none" cap="none" strike="noStrike">
              <a:solidFill>
                <a:srgbClr val="000000"/>
              </a:solidFill>
              <a:latin typeface="Arial"/>
              <a:ea typeface="Arial"/>
              <a:cs typeface="Arial"/>
              <a:sym typeface="Arial"/>
            </a:endParaRPr>
          </a:p>
          <a:p>
            <a:pPr indent="-342891" lvl="0" marL="342891" marR="0" rtl="0" algn="l">
              <a:lnSpc>
                <a:spcPct val="100000"/>
              </a:lnSpc>
              <a:spcBef>
                <a:spcPts val="1200"/>
              </a:spcBef>
              <a:spcAft>
                <a:spcPts val="0"/>
              </a:spcAft>
              <a:buClr>
                <a:srgbClr val="000000"/>
              </a:buClr>
              <a:buSzPts val="1400"/>
              <a:buFont typeface="Arial"/>
              <a:buAutoNum type="arabicPeriod"/>
            </a:pPr>
            <a:r>
              <a:rPr b="1" i="0" lang="en-GB" sz="1867" u="none" cap="none" strike="noStrike">
                <a:solidFill>
                  <a:srgbClr val="000000"/>
                </a:solidFill>
                <a:latin typeface="Georgia"/>
                <a:ea typeface="Georgia"/>
                <a:cs typeface="Georgia"/>
                <a:sym typeface="Georgia"/>
              </a:rPr>
              <a:t>Engagement with other partners (GFOI and FAO)</a:t>
            </a:r>
            <a:endParaRPr b="1" i="0" sz="1867" u="none" cap="none" strike="noStrike">
              <a:solidFill>
                <a:srgbClr val="000000"/>
              </a:solidFill>
              <a:latin typeface="Arial"/>
              <a:ea typeface="Arial"/>
              <a:cs typeface="Arial"/>
              <a:sym typeface="Arial"/>
            </a:endParaRPr>
          </a:p>
          <a:p>
            <a:pPr indent="-224360" lvl="0" marL="342891" marR="0" rtl="0" algn="l">
              <a:lnSpc>
                <a:spcPct val="100000"/>
              </a:lnSpc>
              <a:spcBef>
                <a:spcPts val="1200"/>
              </a:spcBef>
              <a:spcAft>
                <a:spcPts val="0"/>
              </a:spcAft>
              <a:buClr>
                <a:srgbClr val="000000"/>
              </a:buClr>
              <a:buSzPts val="1400"/>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Clr>
                <a:srgbClr val="000000"/>
              </a:buClr>
              <a:buSzPts val="1350"/>
              <a:buFont typeface="Arial"/>
              <a:buNone/>
            </a:pPr>
            <a:r>
              <a:t/>
            </a:r>
            <a:endParaRPr b="0" i="0" sz="1400" u="none" cap="none" strike="noStrike">
              <a:solidFill>
                <a:srgbClr val="000000"/>
              </a:solidFill>
              <a:latin typeface="Calibri"/>
              <a:ea typeface="Calibri"/>
              <a:cs typeface="Calibri"/>
              <a:sym typeface="Calibri"/>
            </a:endParaRPr>
          </a:p>
        </p:txBody>
      </p:sp>
      <p:sp>
        <p:nvSpPr>
          <p:cNvPr id="320" name="Google Shape;320;p16"/>
          <p:cNvSpPr txBox="1"/>
          <p:nvPr/>
        </p:nvSpPr>
        <p:spPr>
          <a:xfrm>
            <a:off x="1135829" y="220411"/>
            <a:ext cx="6240800" cy="73860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2000"/>
              <a:buFont typeface="Arial"/>
              <a:buNone/>
            </a:pPr>
            <a:r>
              <a:rPr b="0" i="0" lang="en-GB" sz="4000" u="none" cap="none" strike="noStrike">
                <a:solidFill>
                  <a:srgbClr val="FFFFFF"/>
                </a:solidFill>
                <a:latin typeface="Arial"/>
                <a:ea typeface="Arial"/>
                <a:cs typeface="Arial"/>
                <a:sym typeface="Arial"/>
              </a:rPr>
              <a:t>Moving Ahead….</a:t>
            </a:r>
            <a:endParaRPr b="0" i="0" sz="4000" u="none" cap="none" strike="noStrike">
              <a:solidFill>
                <a:srgbClr val="000000"/>
              </a:solidFill>
              <a:latin typeface="Arial"/>
              <a:ea typeface="Arial"/>
              <a:cs typeface="Arial"/>
              <a:sym typeface="Arial"/>
            </a:endParaRPr>
          </a:p>
        </p:txBody>
      </p:sp>
      <p:pic>
        <p:nvPicPr>
          <p:cNvPr descr="Text&#10;&#10;Description automatically generated with medium confidence" id="321" name="Google Shape;321;p16"/>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5" name="Shape 325"/>
        <p:cNvGrpSpPr/>
        <p:nvPr/>
      </p:nvGrpSpPr>
      <p:grpSpPr>
        <a:xfrm>
          <a:off x="0" y="0"/>
          <a:ext cx="0" cy="0"/>
          <a:chOff x="0" y="0"/>
          <a:chExt cx="0" cy="0"/>
        </a:xfrm>
      </p:grpSpPr>
      <p:sp>
        <p:nvSpPr>
          <p:cNvPr id="326" name="Google Shape;326;p20"/>
          <p:cNvSpPr txBox="1"/>
          <p:nvPr/>
        </p:nvSpPr>
        <p:spPr>
          <a:xfrm>
            <a:off x="94025" y="228275"/>
            <a:ext cx="9468300" cy="192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0" i="0" lang="en-GB" sz="4400" u="none" cap="none" strike="noStrike">
                <a:solidFill>
                  <a:schemeClr val="lt1"/>
                </a:solidFill>
                <a:latin typeface="Arial"/>
                <a:ea typeface="Arial"/>
                <a:cs typeface="Arial"/>
                <a:sym typeface="Arial"/>
              </a:rPr>
              <a:t>Emerging Grand Vision for Roadmap</a:t>
            </a:r>
            <a:endParaRPr b="0" i="0" sz="4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0"/>
              <a:buFont typeface="Arial"/>
              <a:buNone/>
            </a:pPr>
            <a:r>
              <a:t/>
            </a:r>
            <a:endParaRPr b="0" i="0" sz="4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100" u="none" cap="none" strike="noStrike">
              <a:solidFill>
                <a:schemeClr val="lt1"/>
              </a:solidFill>
              <a:latin typeface="Arial"/>
              <a:ea typeface="Arial"/>
              <a:cs typeface="Arial"/>
              <a:sym typeface="Arial"/>
            </a:endParaRPr>
          </a:p>
        </p:txBody>
      </p:sp>
      <p:sp>
        <p:nvSpPr>
          <p:cNvPr id="327" name="Google Shape;327;p20"/>
          <p:cNvSpPr txBox="1"/>
          <p:nvPr/>
        </p:nvSpPr>
        <p:spPr>
          <a:xfrm>
            <a:off x="218333" y="1492575"/>
            <a:ext cx="11569200" cy="50025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0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Affirmed that an AFOLU Roadmap is a generational challenge that CEOS and public EO programmes must rise to!</a:t>
            </a:r>
            <a:endParaRPr b="0" i="0" sz="19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Provide a framework for long-term (~ 15+ years) coordination of CEOS agency observing programmes in support of the needs of society for AFOLU-related information, with a focus on (but not limited to) the needs and ambition cycle of the Global Stocktake of the Paris Agreement.</a:t>
            </a:r>
            <a:endParaRPr b="0" i="0" sz="19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A guiding vision for long term space agency coordination around AFOLU. Characterises the needs, the services and applications required, the products and observing systems that can support. Explain the need to plan for ground segment, space segment and services. </a:t>
            </a:r>
            <a:endParaRPr b="0" i="0" sz="19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Confirmed horizon of 2035 and interim milestones of GST1, GST2 and GST3.</a:t>
            </a:r>
            <a:endParaRPr b="0" i="0" sz="19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Seeking to re-engage the key agencies and individuals using increased intensity process and individual assignments - ideally under a lead author.</a:t>
            </a:r>
            <a:endParaRPr b="0"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3"/>
          <p:cNvSpPr txBox="1"/>
          <p:nvPr/>
        </p:nvSpPr>
        <p:spPr>
          <a:xfrm>
            <a:off x="94020" y="103248"/>
            <a:ext cx="866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Heritage &amp; objectives </a:t>
            </a:r>
            <a:endParaRPr b="0" i="0" sz="1100" u="none" cap="none" strike="noStrike">
              <a:solidFill>
                <a:srgbClr val="000000"/>
              </a:solidFill>
              <a:latin typeface="Arial"/>
              <a:ea typeface="Arial"/>
              <a:cs typeface="Arial"/>
              <a:sym typeface="Arial"/>
            </a:endParaRPr>
          </a:p>
        </p:txBody>
      </p:sp>
      <p:sp>
        <p:nvSpPr>
          <p:cNvPr id="96" name="Google Shape;96;p3"/>
          <p:cNvSpPr txBox="1"/>
          <p:nvPr/>
        </p:nvSpPr>
        <p:spPr>
          <a:xfrm>
            <a:off x="203425" y="1162900"/>
            <a:ext cx="11726700" cy="5171700"/>
          </a:xfrm>
          <a:prstGeom prst="rect">
            <a:avLst/>
          </a:prstGeom>
          <a:noFill/>
          <a:ln>
            <a:noFill/>
          </a:ln>
        </p:spPr>
        <p:txBody>
          <a:bodyPr anchorCtr="0" anchor="t" bIns="45700" lIns="91425" spcFirstLastPara="1" rIns="91425" wrap="square" tIns="45700">
            <a:spAutoFit/>
          </a:bodyPr>
          <a:lstStyle/>
          <a:p>
            <a:pPr indent="-298450" lvl="0" marL="3048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2020 CEOS Plenary 34 agreed to a CEOS AFOLU Roadmap, as an initiative to support UNFCCC Global Stocktake Process</a:t>
            </a:r>
            <a:endParaRPr b="1"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b="0" i="0" lang="en-GB" sz="1500" u="none" cap="none" strike="noStrike">
                <a:solidFill>
                  <a:schemeClr val="dk1"/>
                </a:solidFill>
                <a:highlight>
                  <a:schemeClr val="lt1"/>
                </a:highlight>
                <a:latin typeface="Arial"/>
                <a:ea typeface="Arial"/>
                <a:cs typeface="Arial"/>
                <a:sym typeface="Arial"/>
              </a:rPr>
              <a:t>Based on </a:t>
            </a:r>
            <a:r>
              <a:rPr b="0" i="0" lang="en-GB" sz="1500" u="sng" cap="none" strike="noStrike">
                <a:solidFill>
                  <a:schemeClr val="hlink"/>
                </a:solidFill>
                <a:highlight>
                  <a:schemeClr val="lt1"/>
                </a:highlight>
                <a:latin typeface="Arial"/>
                <a:ea typeface="Arial"/>
                <a:cs typeface="Arial"/>
                <a:sym typeface="Arial"/>
                <a:hlinkClick r:id="rId3"/>
              </a:rPr>
              <a:t>Discussion Paper</a:t>
            </a:r>
            <a:r>
              <a:rPr b="0" i="0" lang="en-GB" sz="1500" u="none" cap="none" strike="noStrike">
                <a:solidFill>
                  <a:schemeClr val="dk1"/>
                </a:solidFill>
                <a:highlight>
                  <a:schemeClr val="lt1"/>
                </a:highlight>
                <a:latin typeface="Arial"/>
                <a:ea typeface="Arial"/>
                <a:cs typeface="Arial"/>
                <a:sym typeface="Arial"/>
              </a:rPr>
              <a:t> prepared by LSI-VC Forest &amp; Biomass Team following SIT 35</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b="0" i="0" lang="en-GB" sz="1500" u="none" cap="none" strike="noStrike">
                <a:solidFill>
                  <a:schemeClr val="dk1"/>
                </a:solidFill>
                <a:highlight>
                  <a:schemeClr val="lt1"/>
                </a:highlight>
                <a:latin typeface="Arial"/>
                <a:ea typeface="Arial"/>
                <a:cs typeface="Arial"/>
                <a:sym typeface="Arial"/>
              </a:rPr>
              <a:t>Recognising need for an AFOLU equivalent to the CEOS </a:t>
            </a:r>
            <a:r>
              <a:rPr b="0" i="0" lang="en-GB" sz="1500" u="sng" cap="none" strike="noStrike">
                <a:solidFill>
                  <a:schemeClr val="hlink"/>
                </a:solidFill>
                <a:highlight>
                  <a:schemeClr val="lt1"/>
                </a:highlight>
                <a:latin typeface="Arial"/>
                <a:ea typeface="Arial"/>
                <a:cs typeface="Arial"/>
                <a:sym typeface="Arial"/>
                <a:hlinkClick r:id="rId4"/>
              </a:rPr>
              <a:t>GHG Roadmap (with CGMS) </a:t>
            </a:r>
            <a:endParaRPr b="0" i="0" sz="1500" u="none" cap="none" strike="noStrike">
              <a:solidFill>
                <a:schemeClr val="dk1"/>
              </a:solidFill>
              <a:highlight>
                <a:schemeClr val="lt1"/>
              </a:highlight>
              <a:latin typeface="Arial"/>
              <a:ea typeface="Arial"/>
              <a:cs typeface="Arial"/>
              <a:sym typeface="Arial"/>
            </a:endParaRPr>
          </a:p>
          <a:p>
            <a:pPr indent="-323850" lvl="2" marL="1371600" marR="0" rtl="0" algn="l">
              <a:lnSpc>
                <a:spcPct val="150000"/>
              </a:lnSpc>
              <a:spcBef>
                <a:spcPts val="0"/>
              </a:spcBef>
              <a:spcAft>
                <a:spcPts val="0"/>
              </a:spcAft>
              <a:buClr>
                <a:schemeClr val="dk1"/>
              </a:buClr>
              <a:buSzPts val="1500"/>
              <a:buFont typeface="Arial"/>
              <a:buChar char="■"/>
            </a:pPr>
            <a:r>
              <a:rPr b="0" i="1" lang="en-GB" sz="1500" u="none" cap="none" strike="noStrike">
                <a:solidFill>
                  <a:schemeClr val="dk1"/>
                </a:solidFill>
                <a:highlight>
                  <a:schemeClr val="lt1"/>
                </a:highlight>
                <a:latin typeface="Arial"/>
                <a:ea typeface="Arial"/>
                <a:cs typeface="Arial"/>
                <a:sym typeface="Arial"/>
              </a:rPr>
              <a:t>“...if Land Use, Land Use Change and Forestry targets involved in the initial NDCs  were implemented in full, this would represent approximately a quarter of pledged mitigation efforts up to 2030“</a:t>
            </a:r>
            <a:endParaRPr b="0" i="1"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highlight>
                  <a:schemeClr val="lt1"/>
                </a:highlight>
                <a:latin typeface="Arial"/>
                <a:ea typeface="Arial"/>
                <a:cs typeface="Arial"/>
                <a:sym typeface="Arial"/>
              </a:rPr>
              <a:t>2021 CEOS Plenary 36, AFOLU Roadmap to be co-led by NASA, ESA, JAXA</a:t>
            </a:r>
            <a:endParaRPr b="0" i="0" sz="1500" u="none" cap="none" strike="noStrike">
              <a:solidFill>
                <a:schemeClr val="dk1"/>
              </a:solidFill>
              <a:highlight>
                <a:schemeClr val="lt1"/>
              </a:highlight>
              <a:latin typeface="Arial"/>
              <a:ea typeface="Arial"/>
              <a:cs typeface="Arial"/>
              <a:sym typeface="Arial"/>
            </a:endParaRPr>
          </a:p>
          <a:p>
            <a:pPr indent="-196850" lvl="0" marL="2159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2021 / 2022 accomplishments</a:t>
            </a:r>
            <a:endParaRPr b="1"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Assessment of latest AFOLU products (land cover, agriculture &amp; biomass) that could be readied for 2021 COP-26</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highlight>
                  <a:schemeClr val="lt1"/>
                </a:highlight>
                <a:latin typeface="Arial"/>
                <a:ea typeface="Arial"/>
                <a:cs typeface="Arial"/>
                <a:sym typeface="Arial"/>
              </a:rPr>
              <a:t>Biomass Harmonisation Exercise on ESA/NASA MAAP</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Coordination with SIT Chair and GHG Team on new </a:t>
            </a:r>
            <a:r>
              <a:rPr b="0" i="0" lang="en-GB" sz="1500" u="sng" cap="none" strike="noStrike">
                <a:solidFill>
                  <a:schemeClr val="hlink"/>
                </a:solidFill>
                <a:highlight>
                  <a:schemeClr val="lt1"/>
                </a:highlight>
                <a:latin typeface="Arial"/>
                <a:ea typeface="Arial"/>
                <a:cs typeface="Arial"/>
                <a:sym typeface="Arial"/>
                <a:hlinkClick r:id="rId5"/>
              </a:rPr>
              <a:t>CEOS GST Portal</a:t>
            </a:r>
            <a:r>
              <a:rPr b="0" i="0" lang="en-GB" sz="1500" u="none" cap="none" strike="noStrike">
                <a:solidFill>
                  <a:schemeClr val="dk1"/>
                </a:solidFill>
                <a:highlight>
                  <a:schemeClr val="lt1"/>
                </a:highlight>
                <a:latin typeface="Arial"/>
                <a:ea typeface="Arial"/>
                <a:cs typeface="Arial"/>
                <a:sym typeface="Arial"/>
              </a:rPr>
              <a:t> – as a unified point of entry to explain &amp; offer our data</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New engagement axis with national inventory users, building on our GFOI experience and in the spirit of the ambition cycle of the Paris Agreement to learn together and grow together</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Significant input to </a:t>
            </a:r>
            <a:r>
              <a:rPr b="0" i="0" lang="en-GB" sz="1500" u="none" cap="none" strike="noStrike">
                <a:solidFill>
                  <a:schemeClr val="dk1"/>
                </a:solidFill>
                <a:highlight>
                  <a:srgbClr val="FFFFFF"/>
                </a:highlight>
                <a:latin typeface="Arial"/>
                <a:ea typeface="Arial"/>
                <a:cs typeface="Arial"/>
                <a:sym typeface="Arial"/>
              </a:rPr>
              <a:t>the </a:t>
            </a:r>
            <a:r>
              <a:rPr b="0" i="0" lang="en-GB" sz="1500" u="none" cap="none" strike="noStrike">
                <a:solidFill>
                  <a:schemeClr val="dk1"/>
                </a:solidFill>
                <a:latin typeface="Arial"/>
                <a:ea typeface="Arial"/>
                <a:cs typeface="Arial"/>
                <a:sym typeface="Arial"/>
              </a:rPr>
              <a:t>synthesis report on “</a:t>
            </a:r>
            <a:r>
              <a:rPr b="0" i="0" lang="en-GB" sz="1500" u="sng" cap="none" strike="noStrike">
                <a:solidFill>
                  <a:schemeClr val="hlink"/>
                </a:solidFill>
                <a:latin typeface="Arial"/>
                <a:ea typeface="Arial"/>
                <a:cs typeface="Arial"/>
                <a:sym typeface="Arial"/>
                <a:hlinkClick r:id="rId6"/>
              </a:rPr>
              <a:t>The Role of Systematic Earth Observations in the Global Stocktake</a:t>
            </a:r>
            <a:r>
              <a:rPr b="0" i="0" lang="en-GB" sz="1500" u="none" cap="none" strike="noStrike">
                <a:solidFill>
                  <a:schemeClr val="dk1"/>
                </a:solidFill>
                <a:latin typeface="Arial"/>
                <a:ea typeface="Arial"/>
                <a:cs typeface="Arial"/>
                <a:sym typeface="Arial"/>
              </a:rPr>
              <a:t>” for UNFCCC</a:t>
            </a:r>
            <a:endParaRPr b="0" i="0" sz="1500" u="none" cap="none" strike="noStrike">
              <a:solidFill>
                <a:schemeClr val="dk1"/>
              </a:solidFill>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Joint Workshop of CEOS AFOLU and GCOS Terrestrial Observation Panel for Climate at SIT-TW 2022</a:t>
            </a:r>
            <a:endParaRPr b="0" i="0" sz="1500" u="none" cap="none" strike="noStrike">
              <a:solidFill>
                <a:schemeClr val="dk1"/>
              </a:solidFill>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Contributions to COP27 and Earth Information Day</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1" name="Shape 331"/>
        <p:cNvGrpSpPr/>
        <p:nvPr/>
      </p:nvGrpSpPr>
      <p:grpSpPr>
        <a:xfrm>
          <a:off x="0" y="0"/>
          <a:ext cx="0" cy="0"/>
          <a:chOff x="0" y="0"/>
          <a:chExt cx="0" cy="0"/>
        </a:xfrm>
      </p:grpSpPr>
      <p:sp>
        <p:nvSpPr>
          <p:cNvPr id="332" name="Google Shape;332;p21"/>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0" i="0" lang="en-GB" sz="4400" u="none" cap="none" strike="noStrike">
                <a:solidFill>
                  <a:schemeClr val="lt1"/>
                </a:solidFill>
                <a:latin typeface="Arial"/>
                <a:ea typeface="Arial"/>
                <a:cs typeface="Arial"/>
                <a:sym typeface="Arial"/>
              </a:rPr>
              <a:t>Emerging Grand Vision</a:t>
            </a:r>
            <a:endParaRPr b="0" i="0" sz="3100" u="none" cap="none" strike="noStrike">
              <a:solidFill>
                <a:schemeClr val="lt1"/>
              </a:solidFill>
              <a:latin typeface="Arial"/>
              <a:ea typeface="Arial"/>
              <a:cs typeface="Arial"/>
              <a:sym typeface="Arial"/>
            </a:endParaRPr>
          </a:p>
        </p:txBody>
      </p:sp>
      <p:pic>
        <p:nvPicPr>
          <p:cNvPr id="333" name="Google Shape;333;p21"/>
          <p:cNvPicPr preferRelativeResize="0"/>
          <p:nvPr/>
        </p:nvPicPr>
        <p:blipFill rotWithShape="1">
          <a:blip r:embed="rId3">
            <a:alphaModFix/>
          </a:blip>
          <a:srcRect b="0" l="0" r="0" t="0"/>
          <a:stretch/>
        </p:blipFill>
        <p:spPr>
          <a:xfrm>
            <a:off x="765600" y="997775"/>
            <a:ext cx="9724365" cy="5555423"/>
          </a:xfrm>
          <a:prstGeom prst="rect">
            <a:avLst/>
          </a:prstGeom>
          <a:noFill/>
          <a:ln>
            <a:noFill/>
          </a:ln>
        </p:spPr>
      </p:pic>
      <p:sp>
        <p:nvSpPr>
          <p:cNvPr id="334" name="Google Shape;334;p21"/>
          <p:cNvSpPr txBox="1"/>
          <p:nvPr/>
        </p:nvSpPr>
        <p:spPr>
          <a:xfrm>
            <a:off x="5334400" y="3745150"/>
            <a:ext cx="6567300" cy="2031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Integration of existing and planned satellite missions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Synergies with ground-based and space-based networks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Informing UNFCCC/IPCC reporting guidelines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Inclusion on climate-carbon feedbacks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600"/>
              <a:t>Define EO missions beyond 2035</a:t>
            </a:r>
            <a:endParaRPr sz="3600"/>
          </a:p>
        </p:txBody>
      </p:sp>
      <p:pic>
        <p:nvPicPr>
          <p:cNvPr id="340" name="Google Shape;340;p22"/>
          <p:cNvPicPr preferRelativeResize="0"/>
          <p:nvPr/>
        </p:nvPicPr>
        <p:blipFill rotWithShape="1">
          <a:blip r:embed="rId3">
            <a:alphaModFix/>
          </a:blip>
          <a:srcRect b="0" l="0" r="0" t="0"/>
          <a:stretch/>
        </p:blipFill>
        <p:spPr>
          <a:xfrm>
            <a:off x="599887" y="1123632"/>
            <a:ext cx="8963025" cy="5362575"/>
          </a:xfrm>
          <a:prstGeom prst="rect">
            <a:avLst/>
          </a:prstGeom>
          <a:noFill/>
          <a:ln>
            <a:noFill/>
          </a:ln>
        </p:spPr>
      </p:pic>
      <p:sp>
        <p:nvSpPr>
          <p:cNvPr id="341" name="Google Shape;341;p22"/>
          <p:cNvSpPr txBox="1"/>
          <p:nvPr/>
        </p:nvSpPr>
        <p:spPr>
          <a:xfrm>
            <a:off x="10202804" y="3082015"/>
            <a:ext cx="167385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000000"/>
                </a:solidFill>
                <a:latin typeface="Arial"/>
                <a:ea typeface="Arial"/>
                <a:cs typeface="Arial"/>
                <a:sym typeface="Arial"/>
              </a:rPr>
              <a:t>2035 </a:t>
            </a:r>
            <a:endParaRPr/>
          </a:p>
          <a:p>
            <a:pPr indent="0" lvl="0" marL="0" marR="0" rtl="0" algn="l">
              <a:lnSpc>
                <a:spcPct val="100000"/>
              </a:lnSpc>
              <a:spcBef>
                <a:spcPts val="0"/>
              </a:spcBef>
              <a:spcAft>
                <a:spcPts val="0"/>
              </a:spcAft>
              <a:buNone/>
            </a:pPr>
            <a:r>
              <a:rPr b="0" i="0" lang="en-GB" sz="2400" u="none" cap="none" strike="noStrike">
                <a:solidFill>
                  <a:srgbClr val="000000"/>
                </a:solidFill>
                <a:latin typeface="Arial"/>
                <a:ea typeface="Arial"/>
                <a:cs typeface="Arial"/>
                <a:sym typeface="Arial"/>
              </a:rPr>
              <a:t>Observing </a:t>
            </a:r>
            <a:endParaRPr/>
          </a:p>
          <a:p>
            <a:pPr indent="0" lvl="0" marL="0" marR="0" rtl="0" algn="l">
              <a:lnSpc>
                <a:spcPct val="100000"/>
              </a:lnSpc>
              <a:spcBef>
                <a:spcPts val="0"/>
              </a:spcBef>
              <a:spcAft>
                <a:spcPts val="0"/>
              </a:spcAft>
              <a:buNone/>
            </a:pPr>
            <a:r>
              <a:rPr b="0" i="0" lang="en-GB" sz="2400" u="none" cap="none" strike="noStrike">
                <a:solidFill>
                  <a:srgbClr val="000000"/>
                </a:solidFill>
                <a:latin typeface="Arial"/>
                <a:ea typeface="Arial"/>
                <a:cs typeface="Arial"/>
                <a:sym typeface="Arial"/>
              </a:rPr>
              <a:t>System</a:t>
            </a:r>
            <a:endParaRPr b="0" i="0" sz="2400" u="none" cap="none" strike="noStrike">
              <a:solidFill>
                <a:srgbClr val="000000"/>
              </a:solidFill>
              <a:latin typeface="Arial"/>
              <a:ea typeface="Arial"/>
              <a:cs typeface="Arial"/>
              <a:sym typeface="Arial"/>
            </a:endParaRPr>
          </a:p>
        </p:txBody>
      </p:sp>
      <p:sp>
        <p:nvSpPr>
          <p:cNvPr id="342" name="Google Shape;342;p22"/>
          <p:cNvSpPr/>
          <p:nvPr/>
        </p:nvSpPr>
        <p:spPr>
          <a:xfrm>
            <a:off x="9562912" y="3260308"/>
            <a:ext cx="561990" cy="843742"/>
          </a:xfrm>
          <a:prstGeom prst="rightArrow">
            <a:avLst>
              <a:gd fmla="val 50000" name="adj1"/>
              <a:gd fmla="val 50000" name="adj2"/>
            </a:avLst>
          </a:prstGeom>
          <a:no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
        <p:nvSpPr>
          <p:cNvPr id="347" name="Google Shape;347;p23"/>
          <p:cNvSpPr txBox="1"/>
          <p:nvPr/>
        </p:nvSpPr>
        <p:spPr>
          <a:xfrm>
            <a:off x="94025" y="228275"/>
            <a:ext cx="99378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GB" sz="4000" u="none" cap="none" strike="noStrike">
                <a:solidFill>
                  <a:schemeClr val="lt1"/>
                </a:solidFill>
                <a:latin typeface="Arial"/>
                <a:ea typeface="Arial"/>
                <a:cs typeface="Arial"/>
                <a:sym typeface="Arial"/>
              </a:rPr>
              <a:t>COP-27 Summary of AFOLU engagement</a:t>
            </a:r>
            <a:endParaRPr b="0" i="0" sz="4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Arial"/>
              <a:ea typeface="Arial"/>
              <a:cs typeface="Arial"/>
              <a:sym typeface="Arial"/>
            </a:endParaRPr>
          </a:p>
        </p:txBody>
      </p:sp>
      <p:sp>
        <p:nvSpPr>
          <p:cNvPr id="348" name="Google Shape;348;p23"/>
          <p:cNvSpPr txBox="1"/>
          <p:nvPr/>
        </p:nvSpPr>
        <p:spPr>
          <a:xfrm>
            <a:off x="94033" y="1116125"/>
            <a:ext cx="11569200" cy="9696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00000"/>
              </a:lnSpc>
              <a:spcBef>
                <a:spcPts val="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Earth Information Day (Nov 9, 2022)</a:t>
            </a:r>
            <a:endParaRPr b="1" i="0" sz="1900" u="none" cap="none" strike="noStrike">
              <a:solidFill>
                <a:schemeClr val="dk1"/>
              </a:solidFill>
              <a:highlight>
                <a:schemeClr val="lt1"/>
              </a:highlight>
              <a:latin typeface="Arial"/>
              <a:ea typeface="Arial"/>
              <a:cs typeface="Arial"/>
              <a:sym typeface="Arial"/>
            </a:endParaRPr>
          </a:p>
          <a:p>
            <a:pPr indent="-349250" lvl="2" marL="13716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AFOLU roadmap reported in the CEOS/CGMS WGClimate Poster </a:t>
            </a:r>
            <a:endParaRPr b="0" i="0" sz="1900" u="none" cap="none" strike="noStrike">
              <a:solidFill>
                <a:schemeClr val="dk1"/>
              </a:solidFill>
              <a:highlight>
                <a:schemeClr val="lt1"/>
              </a:highlight>
              <a:latin typeface="Arial"/>
              <a:ea typeface="Arial"/>
              <a:cs typeface="Arial"/>
              <a:sym typeface="Arial"/>
            </a:endParaRPr>
          </a:p>
          <a:p>
            <a:pPr indent="-349250" lvl="2" marL="1371600" marR="0" rtl="0" algn="l">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highlight>
                  <a:schemeClr val="lt1"/>
                </a:highlight>
                <a:latin typeface="Arial"/>
                <a:ea typeface="Arial"/>
                <a:cs typeface="Arial"/>
                <a:sym typeface="Arial"/>
              </a:rPr>
              <a:t>IPCC TFI Eduardo Calvo Buendia presented and well noted as below</a:t>
            </a:r>
            <a:endParaRPr b="0" i="0" sz="1600" u="none" cap="none" strike="noStrike">
              <a:solidFill>
                <a:schemeClr val="dk1"/>
              </a:solidFill>
              <a:highlight>
                <a:schemeClr val="lt1"/>
              </a:highlight>
              <a:latin typeface="Arial"/>
              <a:ea typeface="Arial"/>
              <a:cs typeface="Arial"/>
              <a:sym typeface="Arial"/>
            </a:endParaRPr>
          </a:p>
        </p:txBody>
      </p:sp>
      <p:pic>
        <p:nvPicPr>
          <p:cNvPr id="349" name="Google Shape;349;p23"/>
          <p:cNvPicPr preferRelativeResize="0"/>
          <p:nvPr/>
        </p:nvPicPr>
        <p:blipFill rotWithShape="1">
          <a:blip r:embed="rId3">
            <a:alphaModFix/>
          </a:blip>
          <a:srcRect b="0" l="0" r="0" t="0"/>
          <a:stretch/>
        </p:blipFill>
        <p:spPr>
          <a:xfrm>
            <a:off x="311400" y="2397200"/>
            <a:ext cx="5496275" cy="3870976"/>
          </a:xfrm>
          <a:prstGeom prst="rect">
            <a:avLst/>
          </a:prstGeom>
          <a:noFill/>
          <a:ln>
            <a:noFill/>
          </a:ln>
        </p:spPr>
      </p:pic>
      <p:pic>
        <p:nvPicPr>
          <p:cNvPr id="350" name="Google Shape;350;p23"/>
          <p:cNvPicPr preferRelativeResize="0"/>
          <p:nvPr/>
        </p:nvPicPr>
        <p:blipFill rotWithShape="1">
          <a:blip r:embed="rId4">
            <a:alphaModFix/>
          </a:blip>
          <a:srcRect b="0" l="0" r="0" t="0"/>
          <a:stretch/>
        </p:blipFill>
        <p:spPr>
          <a:xfrm>
            <a:off x="6532900" y="2397200"/>
            <a:ext cx="5496276" cy="39433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4" name="Shape 354"/>
        <p:cNvGrpSpPr/>
        <p:nvPr/>
      </p:nvGrpSpPr>
      <p:grpSpPr>
        <a:xfrm>
          <a:off x="0" y="0"/>
          <a:ext cx="0" cy="0"/>
          <a:chOff x="0" y="0"/>
          <a:chExt cx="0" cy="0"/>
        </a:xfrm>
      </p:grpSpPr>
      <p:sp>
        <p:nvSpPr>
          <p:cNvPr id="355" name="Google Shape;355;p25"/>
          <p:cNvSpPr txBox="1"/>
          <p:nvPr>
            <p:ph idx="1" type="body"/>
          </p:nvPr>
        </p:nvSpPr>
        <p:spPr>
          <a:xfrm>
            <a:off x="348299" y="1022409"/>
            <a:ext cx="11495400" cy="1214562"/>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GB"/>
              <a:t>GISTDA - SilvaCarbon CEOS Workshop on Uptaking Global AFOLU Datasets (2023 CEOS Chair Priority)</a:t>
            </a:r>
            <a:endParaRPr/>
          </a:p>
          <a:p>
            <a:pPr indent="0" lvl="0" marL="50800" rtl="0" algn="l">
              <a:lnSpc>
                <a:spcPct val="90000"/>
              </a:lnSpc>
              <a:spcBef>
                <a:spcPts val="1000"/>
              </a:spcBef>
              <a:spcAft>
                <a:spcPts val="0"/>
              </a:spcAft>
              <a:buSzPts val="2800"/>
              <a:buNone/>
            </a:pPr>
            <a:r>
              <a:t/>
            </a:r>
            <a:endParaRPr/>
          </a:p>
        </p:txBody>
      </p:sp>
      <p:sp>
        <p:nvSpPr>
          <p:cNvPr id="356" name="Google Shape;356;p25"/>
          <p:cNvSpPr txBox="1"/>
          <p:nvPr>
            <p:ph type="title"/>
          </p:nvPr>
        </p:nvSpPr>
        <p:spPr>
          <a:xfrm>
            <a:off x="23647" y="175939"/>
            <a:ext cx="97779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GISTDA-SilvaCarbon Workshop Day 1</a:t>
            </a:r>
            <a:endParaRPr/>
          </a:p>
        </p:txBody>
      </p:sp>
      <p:pic>
        <p:nvPicPr>
          <p:cNvPr descr="マップ が含まれている画像&#10;&#10;自動的に生成された説明" id="357" name="Google Shape;357;p25"/>
          <p:cNvPicPr preferRelativeResize="0"/>
          <p:nvPr/>
        </p:nvPicPr>
        <p:blipFill rotWithShape="1">
          <a:blip r:embed="rId3">
            <a:alphaModFix/>
          </a:blip>
          <a:srcRect b="0" l="0" r="0" t="0"/>
          <a:stretch/>
        </p:blipFill>
        <p:spPr>
          <a:xfrm>
            <a:off x="267667" y="2143627"/>
            <a:ext cx="2389158" cy="3378539"/>
          </a:xfrm>
          <a:prstGeom prst="rect">
            <a:avLst/>
          </a:prstGeom>
          <a:noFill/>
          <a:ln>
            <a:noFill/>
          </a:ln>
        </p:spPr>
      </p:pic>
      <p:sp>
        <p:nvSpPr>
          <p:cNvPr id="358" name="Google Shape;358;p25"/>
          <p:cNvSpPr txBox="1"/>
          <p:nvPr/>
        </p:nvSpPr>
        <p:spPr>
          <a:xfrm>
            <a:off x="4644554" y="2010010"/>
            <a:ext cx="2902889" cy="779002"/>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Noto Sans Symbols"/>
              <a:buNone/>
            </a:pPr>
            <a:r>
              <a:rPr b="0" i="0" lang="en-GB" sz="2800" u="none" cap="none" strike="noStrike">
                <a:solidFill>
                  <a:schemeClr val="dk1"/>
                </a:solidFill>
                <a:latin typeface="Arial"/>
                <a:ea typeface="Arial"/>
                <a:cs typeface="Arial"/>
                <a:sym typeface="Arial"/>
              </a:rPr>
              <a:t>Day1@Bangkok</a:t>
            </a:r>
            <a:endParaRPr/>
          </a:p>
          <a:p>
            <a:pPr indent="0" lvl="0" marL="50800" marR="0" rtl="0" algn="l">
              <a:lnSpc>
                <a:spcPct val="90000"/>
              </a:lnSpc>
              <a:spcBef>
                <a:spcPts val="1000"/>
              </a:spcBef>
              <a:spcAft>
                <a:spcPts val="0"/>
              </a:spcAft>
              <a:buClr>
                <a:schemeClr val="dk1"/>
              </a:buClr>
              <a:buSzPts val="2800"/>
              <a:buFont typeface="Noto Sans Symbols"/>
              <a:buNone/>
            </a:pPr>
            <a:r>
              <a:t/>
            </a:r>
            <a:endParaRPr b="0" i="0" sz="2800" u="none" cap="none" strike="noStrike">
              <a:solidFill>
                <a:schemeClr val="dk1"/>
              </a:solidFill>
              <a:latin typeface="Arial"/>
              <a:ea typeface="Arial"/>
              <a:cs typeface="Arial"/>
              <a:sym typeface="Arial"/>
            </a:endParaRPr>
          </a:p>
        </p:txBody>
      </p:sp>
      <p:pic>
        <p:nvPicPr>
          <p:cNvPr id="359" name="Google Shape;359;p25"/>
          <p:cNvPicPr preferRelativeResize="0"/>
          <p:nvPr/>
        </p:nvPicPr>
        <p:blipFill rotWithShape="1">
          <a:blip r:embed="rId4">
            <a:alphaModFix/>
          </a:blip>
          <a:srcRect b="0" l="0" r="0" t="0"/>
          <a:stretch/>
        </p:blipFill>
        <p:spPr>
          <a:xfrm>
            <a:off x="2712601" y="2692639"/>
            <a:ext cx="5067807" cy="3378538"/>
          </a:xfrm>
          <a:prstGeom prst="rect">
            <a:avLst/>
          </a:prstGeom>
          <a:noFill/>
          <a:ln>
            <a:noFill/>
          </a:ln>
        </p:spPr>
      </p:pic>
      <p:pic>
        <p:nvPicPr>
          <p:cNvPr id="360" name="Google Shape;360;p25"/>
          <p:cNvPicPr preferRelativeResize="0"/>
          <p:nvPr/>
        </p:nvPicPr>
        <p:blipFill rotWithShape="1">
          <a:blip r:embed="rId5">
            <a:alphaModFix/>
          </a:blip>
          <a:srcRect b="0" l="0" r="0" t="0"/>
          <a:stretch/>
        </p:blipFill>
        <p:spPr>
          <a:xfrm>
            <a:off x="7869834" y="4147366"/>
            <a:ext cx="3519322" cy="2346215"/>
          </a:xfrm>
          <a:prstGeom prst="rect">
            <a:avLst/>
          </a:prstGeom>
          <a:noFill/>
          <a:ln>
            <a:noFill/>
          </a:ln>
        </p:spPr>
      </p:pic>
      <p:pic>
        <p:nvPicPr>
          <p:cNvPr id="361" name="Google Shape;361;p25"/>
          <p:cNvPicPr preferRelativeResize="0"/>
          <p:nvPr/>
        </p:nvPicPr>
        <p:blipFill rotWithShape="1">
          <a:blip r:embed="rId6">
            <a:alphaModFix/>
          </a:blip>
          <a:srcRect b="0" l="0" r="0" t="0"/>
          <a:stretch/>
        </p:blipFill>
        <p:spPr>
          <a:xfrm>
            <a:off x="8642108" y="1828251"/>
            <a:ext cx="3317981" cy="22119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5" name="Shape 365"/>
        <p:cNvGrpSpPr/>
        <p:nvPr/>
      </p:nvGrpSpPr>
      <p:grpSpPr>
        <a:xfrm>
          <a:off x="0" y="0"/>
          <a:ext cx="0" cy="0"/>
          <a:chOff x="0" y="0"/>
          <a:chExt cx="0" cy="0"/>
        </a:xfrm>
      </p:grpSpPr>
      <p:pic>
        <p:nvPicPr>
          <p:cNvPr id="366" name="Google Shape;366;p26"/>
          <p:cNvPicPr preferRelativeResize="0"/>
          <p:nvPr/>
        </p:nvPicPr>
        <p:blipFill rotWithShape="1">
          <a:blip r:embed="rId3">
            <a:alphaModFix/>
          </a:blip>
          <a:srcRect b="0" l="0" r="0" t="0"/>
          <a:stretch/>
        </p:blipFill>
        <p:spPr>
          <a:xfrm>
            <a:off x="8521335" y="4027273"/>
            <a:ext cx="3611225" cy="2407483"/>
          </a:xfrm>
          <a:prstGeom prst="rect">
            <a:avLst/>
          </a:prstGeom>
          <a:noFill/>
          <a:ln>
            <a:noFill/>
          </a:ln>
        </p:spPr>
      </p:pic>
      <p:sp>
        <p:nvSpPr>
          <p:cNvPr id="367" name="Google Shape;367;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000"/>
              <a:t>GISTDA-SilvaCarbon Workshop Day 2-4</a:t>
            </a:r>
            <a:endParaRPr sz="4000"/>
          </a:p>
        </p:txBody>
      </p:sp>
      <p:pic>
        <p:nvPicPr>
          <p:cNvPr id="368" name="Google Shape;368;p26"/>
          <p:cNvPicPr preferRelativeResize="0"/>
          <p:nvPr/>
        </p:nvPicPr>
        <p:blipFill rotWithShape="1">
          <a:blip r:embed="rId4">
            <a:alphaModFix/>
          </a:blip>
          <a:srcRect b="0" l="0" r="0" t="0"/>
          <a:stretch/>
        </p:blipFill>
        <p:spPr>
          <a:xfrm>
            <a:off x="8521336" y="1432997"/>
            <a:ext cx="3611225" cy="2407483"/>
          </a:xfrm>
          <a:prstGeom prst="rect">
            <a:avLst/>
          </a:prstGeom>
          <a:noFill/>
          <a:ln>
            <a:noFill/>
          </a:ln>
        </p:spPr>
      </p:pic>
      <p:pic>
        <p:nvPicPr>
          <p:cNvPr id="369" name="Google Shape;369;p26"/>
          <p:cNvPicPr preferRelativeResize="0"/>
          <p:nvPr/>
        </p:nvPicPr>
        <p:blipFill rotWithShape="1">
          <a:blip r:embed="rId5">
            <a:alphaModFix/>
          </a:blip>
          <a:srcRect b="0" l="0" r="0" t="0"/>
          <a:stretch/>
        </p:blipFill>
        <p:spPr>
          <a:xfrm>
            <a:off x="168670" y="1891230"/>
            <a:ext cx="8159994" cy="4105693"/>
          </a:xfrm>
          <a:prstGeom prst="rect">
            <a:avLst/>
          </a:prstGeom>
          <a:noFill/>
          <a:ln>
            <a:noFill/>
          </a:ln>
        </p:spPr>
      </p:pic>
      <p:sp>
        <p:nvSpPr>
          <p:cNvPr id="370" name="Google Shape;370;p26"/>
          <p:cNvSpPr txBox="1"/>
          <p:nvPr/>
        </p:nvSpPr>
        <p:spPr>
          <a:xfrm>
            <a:off x="501828" y="1043496"/>
            <a:ext cx="7027817" cy="779002"/>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Noto Sans Symbols"/>
              <a:buNone/>
            </a:pPr>
            <a:r>
              <a:rPr b="0" i="0" lang="en-GB" sz="2800" u="none" cap="none" strike="noStrike">
                <a:solidFill>
                  <a:schemeClr val="dk1"/>
                </a:solidFill>
                <a:latin typeface="Arial"/>
                <a:ea typeface="Arial"/>
                <a:cs typeface="Arial"/>
                <a:sym typeface="Arial"/>
              </a:rPr>
              <a:t>Biomass estimation – WS and Field Work</a:t>
            </a:r>
            <a:endParaRPr/>
          </a:p>
          <a:p>
            <a:pPr indent="0" lvl="0" marL="50800" marR="0" rtl="0" algn="l">
              <a:lnSpc>
                <a:spcPct val="90000"/>
              </a:lnSpc>
              <a:spcBef>
                <a:spcPts val="1000"/>
              </a:spcBef>
              <a:spcAft>
                <a:spcPts val="0"/>
              </a:spcAft>
              <a:buClr>
                <a:schemeClr val="dk1"/>
              </a:buClr>
              <a:buSzPts val="2800"/>
              <a:buFont typeface="Noto Sans Symbols"/>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4" name="Shape 374"/>
        <p:cNvGrpSpPr/>
        <p:nvPr/>
      </p:nvGrpSpPr>
      <p:grpSpPr>
        <a:xfrm>
          <a:off x="0" y="0"/>
          <a:ext cx="0" cy="0"/>
          <a:chOff x="0" y="0"/>
          <a:chExt cx="0" cy="0"/>
        </a:xfrm>
      </p:grpSpPr>
      <p:sp>
        <p:nvSpPr>
          <p:cNvPr id="375" name="Google Shape;375;g220d65d89d7_0_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000"/>
              <a:t>GISTDA-SilvaCarbon Workshop Day 5-7</a:t>
            </a:r>
            <a:endParaRPr sz="4000"/>
          </a:p>
        </p:txBody>
      </p:sp>
      <p:pic>
        <p:nvPicPr>
          <p:cNvPr id="376" name="Google Shape;376;g220d65d89d7_0_9"/>
          <p:cNvPicPr preferRelativeResize="0"/>
          <p:nvPr/>
        </p:nvPicPr>
        <p:blipFill rotWithShape="1">
          <a:blip r:embed="rId3">
            <a:alphaModFix/>
          </a:blip>
          <a:srcRect b="0" l="0" r="0" t="0"/>
          <a:stretch/>
        </p:blipFill>
        <p:spPr>
          <a:xfrm>
            <a:off x="5409426" y="1699151"/>
            <a:ext cx="6386047" cy="4544896"/>
          </a:xfrm>
          <a:prstGeom prst="rect">
            <a:avLst/>
          </a:prstGeom>
          <a:noFill/>
          <a:ln>
            <a:noFill/>
          </a:ln>
        </p:spPr>
      </p:pic>
      <p:sp>
        <p:nvSpPr>
          <p:cNvPr id="377" name="Google Shape;377;g220d65d89d7_0_9"/>
          <p:cNvSpPr txBox="1"/>
          <p:nvPr/>
        </p:nvSpPr>
        <p:spPr>
          <a:xfrm>
            <a:off x="326571" y="1061370"/>
            <a:ext cx="7027800" cy="779100"/>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rgbClr val="000000"/>
              </a:buClr>
              <a:buSzPts val="2800"/>
              <a:buFont typeface="Noto Sans Symbols"/>
              <a:buNone/>
            </a:pPr>
            <a:r>
              <a:rPr b="0" i="0" lang="en-GB" sz="2800" u="none" cap="none" strike="noStrike">
                <a:solidFill>
                  <a:srgbClr val="000000"/>
                </a:solidFill>
                <a:latin typeface="Arial"/>
                <a:ea typeface="Arial"/>
                <a:cs typeface="Arial"/>
                <a:sym typeface="Arial"/>
              </a:rPr>
              <a:t>Mangroves – WS and Field Work</a:t>
            </a:r>
            <a:endParaRPr/>
          </a:p>
          <a:p>
            <a:pPr indent="0" lvl="0" marL="50800" marR="0" rtl="0" algn="l">
              <a:lnSpc>
                <a:spcPct val="90000"/>
              </a:lnSpc>
              <a:spcBef>
                <a:spcPts val="1000"/>
              </a:spcBef>
              <a:spcAft>
                <a:spcPts val="0"/>
              </a:spcAft>
              <a:buClr>
                <a:srgbClr val="000000"/>
              </a:buClr>
              <a:buSzPts val="2800"/>
              <a:buFont typeface="Noto Sans Symbols"/>
              <a:buNone/>
            </a:pPr>
            <a:r>
              <a:t/>
            </a:r>
            <a:endParaRPr b="0" i="0" sz="2800" u="none" cap="none" strike="noStrike">
              <a:solidFill>
                <a:srgbClr val="000000"/>
              </a:solidFill>
              <a:latin typeface="Arial"/>
              <a:ea typeface="Arial"/>
              <a:cs typeface="Arial"/>
              <a:sym typeface="Arial"/>
            </a:endParaRPr>
          </a:p>
        </p:txBody>
      </p:sp>
      <p:grpSp>
        <p:nvGrpSpPr>
          <p:cNvPr id="378" name="Google Shape;378;g220d65d89d7_0_9"/>
          <p:cNvGrpSpPr/>
          <p:nvPr/>
        </p:nvGrpSpPr>
        <p:grpSpPr>
          <a:xfrm>
            <a:off x="176048" y="1699151"/>
            <a:ext cx="4893129" cy="2790246"/>
            <a:chOff x="176048" y="1699151"/>
            <a:chExt cx="4893129" cy="2790246"/>
          </a:xfrm>
        </p:grpSpPr>
        <p:pic>
          <p:nvPicPr>
            <p:cNvPr id="379" name="Google Shape;379;g220d65d89d7_0_9"/>
            <p:cNvPicPr preferRelativeResize="0"/>
            <p:nvPr/>
          </p:nvPicPr>
          <p:blipFill rotWithShape="1">
            <a:blip r:embed="rId4">
              <a:alphaModFix/>
            </a:blip>
            <a:srcRect b="0" l="0" r="0" t="0"/>
            <a:stretch/>
          </p:blipFill>
          <p:spPr>
            <a:xfrm>
              <a:off x="176048" y="1699151"/>
              <a:ext cx="4893129" cy="2790246"/>
            </a:xfrm>
            <a:prstGeom prst="rect">
              <a:avLst/>
            </a:prstGeom>
            <a:noFill/>
            <a:ln>
              <a:noFill/>
            </a:ln>
            <a:effectLst>
              <a:outerShdw blurRad="50800" rotWithShape="0" algn="tl" dir="2700000" dist="38100">
                <a:srgbClr val="000000">
                  <a:alpha val="40000"/>
                </a:srgbClr>
              </a:outerShdw>
            </a:effectLst>
          </p:spPr>
        </p:pic>
        <p:sp>
          <p:nvSpPr>
            <p:cNvPr id="380" name="Google Shape;380;g220d65d89d7_0_9"/>
            <p:cNvSpPr txBox="1"/>
            <p:nvPr/>
          </p:nvSpPr>
          <p:spPr>
            <a:xfrm>
              <a:off x="2002348" y="4181673"/>
              <a:ext cx="2134800" cy="2316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lang="en-GB" sz="1200">
                  <a:solidFill>
                    <a:srgbClr val="666666"/>
                  </a:solidFill>
                  <a:latin typeface="Calibri"/>
                  <a:ea typeface="Calibri"/>
                  <a:cs typeface="Calibri"/>
                  <a:sym typeface="Calibri"/>
                </a:rPr>
                <a:t>globalmangrovewatch.org</a:t>
              </a:r>
              <a:endParaRPr b="0" i="0" sz="1800" u="none" cap="none" strike="noStrike">
                <a:solidFill>
                  <a:srgbClr val="666666"/>
                </a:solidFill>
                <a:latin typeface="Calibri"/>
                <a:ea typeface="Calibri"/>
                <a:cs typeface="Calibri"/>
                <a:sym typeface="Calibri"/>
              </a:endParaRPr>
            </a:p>
          </p:txBody>
        </p:sp>
      </p:grpSp>
      <p:grpSp>
        <p:nvGrpSpPr>
          <p:cNvPr id="381" name="Google Shape;381;g220d65d89d7_0_9"/>
          <p:cNvGrpSpPr/>
          <p:nvPr/>
        </p:nvGrpSpPr>
        <p:grpSpPr>
          <a:xfrm>
            <a:off x="326325" y="4413275"/>
            <a:ext cx="4553941" cy="2046177"/>
            <a:chOff x="326325" y="4413275"/>
            <a:chExt cx="4553941" cy="2046177"/>
          </a:xfrm>
        </p:grpSpPr>
        <p:pic>
          <p:nvPicPr>
            <p:cNvPr descr="Chart&#10;&#10;Description automatically generated" id="382" name="Google Shape;382;g220d65d89d7_0_9"/>
            <p:cNvPicPr preferRelativeResize="0"/>
            <p:nvPr/>
          </p:nvPicPr>
          <p:blipFill rotWithShape="1">
            <a:blip r:embed="rId5">
              <a:alphaModFix/>
            </a:blip>
            <a:srcRect b="9578" l="5678" r="5872" t="13237"/>
            <a:stretch/>
          </p:blipFill>
          <p:spPr>
            <a:xfrm>
              <a:off x="364957" y="4489396"/>
              <a:ext cx="4515309" cy="1970056"/>
            </a:xfrm>
            <a:prstGeom prst="rect">
              <a:avLst/>
            </a:prstGeom>
            <a:noFill/>
            <a:ln>
              <a:noFill/>
            </a:ln>
          </p:spPr>
        </p:pic>
        <p:sp>
          <p:nvSpPr>
            <p:cNvPr id="383" name="Google Shape;383;g220d65d89d7_0_9"/>
            <p:cNvSpPr txBox="1"/>
            <p:nvPr/>
          </p:nvSpPr>
          <p:spPr>
            <a:xfrm>
              <a:off x="588080" y="5799192"/>
              <a:ext cx="1458900" cy="3036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Calibri"/>
                  <a:ea typeface="Calibri"/>
                  <a:cs typeface="Calibri"/>
                  <a:sym typeface="Calibri"/>
                </a:rPr>
                <a:t>(Bunting et al. 2022)</a:t>
              </a:r>
              <a:endParaRPr b="0" i="0" sz="1600" u="none" cap="none" strike="noStrike">
                <a:solidFill>
                  <a:srgbClr val="000000"/>
                </a:solidFill>
                <a:latin typeface="Calibri"/>
                <a:ea typeface="Calibri"/>
                <a:cs typeface="Calibri"/>
                <a:sym typeface="Calibri"/>
              </a:endParaRPr>
            </a:p>
          </p:txBody>
        </p:sp>
        <p:sp>
          <p:nvSpPr>
            <p:cNvPr id="384" name="Google Shape;384;g220d65d89d7_0_9"/>
            <p:cNvSpPr txBox="1"/>
            <p:nvPr/>
          </p:nvSpPr>
          <p:spPr>
            <a:xfrm>
              <a:off x="326325" y="4413275"/>
              <a:ext cx="2134800" cy="3036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lang="en-GB" sz="800">
                  <a:solidFill>
                    <a:srgbClr val="434343"/>
                  </a:solidFill>
                  <a:latin typeface="Calibri"/>
                  <a:ea typeface="Calibri"/>
                  <a:cs typeface="Calibri"/>
                  <a:sym typeface="Calibri"/>
                </a:rPr>
                <a:t>Global Mangrove Watch</a:t>
              </a:r>
              <a:endParaRPr b="0" i="0" u="none" cap="none" strike="noStrike">
                <a:solidFill>
                  <a:srgbClr val="434343"/>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1e6c57aea8_0_0"/>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400"/>
              <a:buFont typeface="Arial"/>
              <a:buNone/>
            </a:pPr>
            <a:r>
              <a:rPr lang="en-GB" sz="4400">
                <a:solidFill>
                  <a:schemeClr val="lt1"/>
                </a:solidFill>
              </a:rPr>
              <a:t>Recommendations - bottom up so far</a:t>
            </a:r>
            <a:endParaRPr b="0" i="0" sz="4400" u="none" cap="none" strike="noStrike">
              <a:solidFill>
                <a:schemeClr val="lt1"/>
              </a:solidFill>
              <a:latin typeface="Arial"/>
              <a:ea typeface="Arial"/>
              <a:cs typeface="Arial"/>
              <a:sym typeface="Arial"/>
            </a:endParaRPr>
          </a:p>
        </p:txBody>
      </p:sp>
      <p:sp>
        <p:nvSpPr>
          <p:cNvPr id="390" name="Google Shape;390;g21e6c57aea8_0_0"/>
          <p:cNvSpPr txBox="1"/>
          <p:nvPr/>
        </p:nvSpPr>
        <p:spPr>
          <a:xfrm>
            <a:off x="240308" y="1104850"/>
            <a:ext cx="11569200" cy="4700700"/>
          </a:xfrm>
          <a:prstGeom prst="rect">
            <a:avLst/>
          </a:prstGeom>
          <a:noFill/>
          <a:ln>
            <a:noFill/>
          </a:ln>
        </p:spPr>
        <p:txBody>
          <a:bodyPr anchorCtr="0" anchor="t" bIns="45700" lIns="91425" spcFirstLastPara="1" rIns="91425" wrap="square" tIns="45700">
            <a:spAutoFit/>
          </a:bodyPr>
          <a:lstStyle/>
          <a:p>
            <a:pPr indent="-222250" lvl="0" marL="215900" marR="0" rtl="0" algn="l">
              <a:lnSpc>
                <a:spcPct val="100000"/>
              </a:lnSpc>
              <a:spcBef>
                <a:spcPts val="0"/>
              </a:spcBef>
              <a:spcAft>
                <a:spcPts val="0"/>
              </a:spcAft>
              <a:buClr>
                <a:schemeClr val="dk1"/>
              </a:buClr>
              <a:buSzPts val="2000"/>
              <a:buFont typeface="Noto Sans Symbols"/>
              <a:buChar char="❖"/>
            </a:pPr>
            <a:r>
              <a:rPr b="1" lang="en-GB" sz="2000">
                <a:solidFill>
                  <a:schemeClr val="dk1"/>
                </a:solidFill>
                <a:highlight>
                  <a:schemeClr val="lt1"/>
                </a:highlight>
              </a:rPr>
              <a:t>Recommendations (in development, </a:t>
            </a:r>
            <a:r>
              <a:rPr b="1" lang="en-GB" sz="2000" u="sng">
                <a:solidFill>
                  <a:schemeClr val="dk1"/>
                </a:solidFill>
                <a:highlight>
                  <a:schemeClr val="lt1"/>
                </a:highlight>
              </a:rPr>
              <a:t>and comments welcome</a:t>
            </a:r>
            <a:r>
              <a:rPr b="1" lang="en-GB" sz="2000">
                <a:solidFill>
                  <a:schemeClr val="dk1"/>
                </a:solidFill>
                <a:highlight>
                  <a:schemeClr val="lt1"/>
                </a:highlight>
              </a:rPr>
              <a:t>)</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sz="1500">
              <a:solidFill>
                <a:schemeClr val="dk1"/>
              </a:solidFill>
              <a:highlight>
                <a:schemeClr val="lt1"/>
              </a:highlight>
            </a:endParaRPr>
          </a:p>
          <a:p>
            <a:pPr indent="-342900" lvl="0" marL="457200" rtl="0" algn="just">
              <a:lnSpc>
                <a:spcPct val="115000"/>
              </a:lnSpc>
              <a:spcBef>
                <a:spcPts val="0"/>
              </a:spcBef>
              <a:spcAft>
                <a:spcPts val="0"/>
              </a:spcAft>
              <a:buClr>
                <a:schemeClr val="dk1"/>
              </a:buClr>
              <a:buSzPts val="1800"/>
              <a:buAutoNum type="arabicPeriod"/>
            </a:pPr>
            <a:r>
              <a:rPr b="1" lang="en-GB" sz="1800">
                <a:solidFill>
                  <a:schemeClr val="dk1"/>
                </a:solidFill>
              </a:rPr>
              <a:t>Demonstrate and engage with IPCC Taskforce on Inventories on application of disaggregated geospatial data to provide activity and emission factor estimates</a:t>
            </a:r>
            <a:endParaRPr b="1" sz="1800">
              <a:solidFill>
                <a:schemeClr val="dk1"/>
              </a:solidFill>
            </a:endParaRPr>
          </a:p>
          <a:p>
            <a:pPr indent="-342900" lvl="1" marL="914400" rtl="0" algn="just">
              <a:lnSpc>
                <a:spcPct val="115000"/>
              </a:lnSpc>
              <a:spcBef>
                <a:spcPts val="0"/>
              </a:spcBef>
              <a:spcAft>
                <a:spcPts val="0"/>
              </a:spcAft>
              <a:buClr>
                <a:schemeClr val="dk1"/>
              </a:buClr>
              <a:buSzPts val="1800"/>
              <a:buChar char="-"/>
            </a:pPr>
            <a:r>
              <a:rPr lang="en-GB" sz="1800">
                <a:solidFill>
                  <a:schemeClr val="dk1"/>
                </a:solidFill>
                <a:extLst>
                  <a:ext uri="http://customooxmlschemas.google.com/">
                    <go:slidesCustomData xmlns:go="http://customooxmlschemas.google.com/" textRoundtripDataId="0"/>
                  </a:ext>
                </a:extLst>
              </a:rPr>
              <a:t>On-going synthesis products development of 4 thematic products (AGB, LULC, Wetlands, Agriculture)</a:t>
            </a:r>
            <a:endParaRPr sz="1800">
              <a:solidFill>
                <a:schemeClr val="dk1"/>
              </a:solidFill>
            </a:endParaRPr>
          </a:p>
          <a:p>
            <a:pPr indent="-342900" lvl="1" marL="914400" rtl="0" algn="just">
              <a:lnSpc>
                <a:spcPct val="115000"/>
              </a:lnSpc>
              <a:spcBef>
                <a:spcPts val="0"/>
              </a:spcBef>
              <a:spcAft>
                <a:spcPts val="0"/>
              </a:spcAft>
              <a:buClr>
                <a:schemeClr val="dk1"/>
              </a:buClr>
              <a:buSzPts val="1800"/>
              <a:buChar char="-"/>
            </a:pPr>
            <a:r>
              <a:rPr lang="en-GB" sz="1800">
                <a:solidFill>
                  <a:schemeClr val="dk1"/>
                </a:solidFill>
              </a:rPr>
              <a:t>U</a:t>
            </a:r>
            <a:r>
              <a:rPr lang="en-GB" sz="1800">
                <a:solidFill>
                  <a:schemeClr val="dk1"/>
                </a:solidFill>
                <a:extLst>
                  <a:ext uri="http://customooxmlschemas.google.com/">
                    <go:slidesCustomData xmlns:go="http://customooxmlschemas.google.com/" textRoundtripDataId="1"/>
                  </a:ext>
                </a:extLst>
              </a:rPr>
              <a:t>se of the Global Mangrove Watch (GMW) and other thematic datasets </a:t>
            </a:r>
            <a:endParaRPr sz="1800">
              <a:solidFill>
                <a:schemeClr val="dk1"/>
              </a:solidFill>
            </a:endParaRPr>
          </a:p>
          <a:p>
            <a:pPr indent="-342900" lvl="1" marL="914400" rtl="0" algn="just">
              <a:lnSpc>
                <a:spcPct val="115000"/>
              </a:lnSpc>
              <a:spcBef>
                <a:spcPts val="0"/>
              </a:spcBef>
              <a:spcAft>
                <a:spcPts val="0"/>
              </a:spcAft>
              <a:buClr>
                <a:schemeClr val="dk1"/>
              </a:buClr>
              <a:buSzPts val="1800"/>
              <a:buChar char="-"/>
            </a:pPr>
            <a:r>
              <a:rPr lang="en-GB" sz="1800">
                <a:solidFill>
                  <a:schemeClr val="dk1"/>
                </a:solidFill>
              </a:rPr>
              <a:t>Continue international inventory training partnerships led by SilvaCarbon</a:t>
            </a:r>
            <a:endParaRPr sz="1800">
              <a:solidFill>
                <a:schemeClr val="dk1"/>
              </a:solidFill>
            </a:endParaRPr>
          </a:p>
          <a:p>
            <a:pPr indent="-342900" lvl="1" marL="914400" rtl="0" algn="just">
              <a:lnSpc>
                <a:spcPct val="115000"/>
              </a:lnSpc>
              <a:spcBef>
                <a:spcPts val="0"/>
              </a:spcBef>
              <a:spcAft>
                <a:spcPts val="0"/>
              </a:spcAft>
              <a:buClr>
                <a:schemeClr val="dk1"/>
              </a:buClr>
              <a:buSzPts val="1800"/>
              <a:buChar char="-"/>
            </a:pPr>
            <a:r>
              <a:rPr lang="en-GB" sz="1800">
                <a:solidFill>
                  <a:schemeClr val="dk1"/>
                </a:solidFill>
              </a:rPr>
              <a:t>Support the CEOS GST Strategy for AFOLU field campaign</a:t>
            </a:r>
            <a:br>
              <a:rPr lang="en-GB" sz="1800">
                <a:solidFill>
                  <a:schemeClr val="dk1"/>
                </a:solidFill>
              </a:rPr>
            </a:b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GB" sz="1800">
                <a:solidFill>
                  <a:schemeClr val="dk1"/>
                </a:solidFill>
              </a:rPr>
              <a:t>Consider the opportunities provided by the FAO LCCS taxonomy for consistent information from Earth observation data as input to IPCC reporting on land cover (translating to land use) and land cover change.</a:t>
            </a:r>
            <a:endParaRPr sz="1800">
              <a:solidFill>
                <a:schemeClr val="dk1"/>
              </a:solidFill>
            </a:endParaRPr>
          </a:p>
          <a:p>
            <a:pPr indent="0" lvl="0" marL="457200" rtl="0" algn="just">
              <a:lnSpc>
                <a:spcPct val="115000"/>
              </a:lnSpc>
              <a:spcBef>
                <a:spcPts val="0"/>
              </a:spcBef>
              <a:spcAft>
                <a:spcPts val="0"/>
              </a:spcAft>
              <a:buNone/>
            </a:pPr>
            <a:r>
              <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a:pPr>
            <a:r>
              <a:rPr lang="en-GB" sz="1800">
                <a:solidFill>
                  <a:schemeClr val="dk1"/>
                </a:solidFill>
              </a:rPr>
              <a:t>Explore opportunities for remote sensing applications to inventorying of non-forest systems, i.e., settlements, and also ‘trees outside forests’, using commercial-public partnerships</a:t>
            </a:r>
            <a:endParaRPr sz="1800">
              <a:solidFill>
                <a:schemeClr val="dk1"/>
              </a:solidFill>
            </a:endParaRPr>
          </a:p>
          <a:p>
            <a:pPr indent="0" lvl="0" marL="0" rtl="0" algn="just">
              <a:lnSpc>
                <a:spcPct val="115000"/>
              </a:lnSpc>
              <a:spcBef>
                <a:spcPts val="0"/>
              </a:spcBef>
              <a:spcAft>
                <a:spcPts val="0"/>
              </a:spcAft>
              <a:buNone/>
            </a:pPr>
            <a:r>
              <a:t/>
            </a:r>
            <a:endParaRPr sz="16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20ab56c391_17_0"/>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4400"/>
              <a:buFont typeface="Arial"/>
              <a:buNone/>
            </a:pPr>
            <a:r>
              <a:rPr lang="en-GB" sz="4400">
                <a:solidFill>
                  <a:schemeClr val="lt1"/>
                </a:solidFill>
              </a:rPr>
              <a:t>Recommendations - bottom up so far</a:t>
            </a:r>
            <a:endParaRPr b="0" i="0" sz="4400" u="none" cap="none" strike="noStrike">
              <a:solidFill>
                <a:schemeClr val="lt1"/>
              </a:solidFill>
              <a:latin typeface="Arial"/>
              <a:ea typeface="Arial"/>
              <a:cs typeface="Arial"/>
              <a:sym typeface="Arial"/>
            </a:endParaRPr>
          </a:p>
        </p:txBody>
      </p:sp>
      <p:sp>
        <p:nvSpPr>
          <p:cNvPr id="396" name="Google Shape;396;g220ab56c391_17_0"/>
          <p:cNvSpPr txBox="1"/>
          <p:nvPr/>
        </p:nvSpPr>
        <p:spPr>
          <a:xfrm>
            <a:off x="240308" y="1104850"/>
            <a:ext cx="11569200" cy="4182000"/>
          </a:xfrm>
          <a:prstGeom prst="rect">
            <a:avLst/>
          </a:prstGeom>
          <a:noFill/>
          <a:ln>
            <a:noFill/>
          </a:ln>
        </p:spPr>
        <p:txBody>
          <a:bodyPr anchorCtr="0" anchor="t" bIns="45700" lIns="91425" spcFirstLastPara="1" rIns="91425" wrap="square" tIns="45700">
            <a:spAutoFit/>
          </a:bodyPr>
          <a:lstStyle/>
          <a:p>
            <a:pPr indent="-222250" lvl="0" marL="215900" marR="0" rtl="0" algn="l">
              <a:lnSpc>
                <a:spcPct val="100000"/>
              </a:lnSpc>
              <a:spcBef>
                <a:spcPts val="0"/>
              </a:spcBef>
              <a:spcAft>
                <a:spcPts val="0"/>
              </a:spcAft>
              <a:buClr>
                <a:schemeClr val="dk1"/>
              </a:buClr>
              <a:buSzPts val="2000"/>
              <a:buFont typeface="Noto Sans Symbols"/>
              <a:buChar char="❖"/>
            </a:pPr>
            <a:r>
              <a:rPr b="1" lang="en-GB" sz="2000">
                <a:solidFill>
                  <a:schemeClr val="dk1"/>
                </a:solidFill>
                <a:highlight>
                  <a:schemeClr val="lt1"/>
                </a:highlight>
              </a:rPr>
              <a:t>Recommendations (in development, </a:t>
            </a:r>
            <a:r>
              <a:rPr b="1" lang="en-GB" sz="2000" u="sng">
                <a:solidFill>
                  <a:schemeClr val="dk1"/>
                </a:solidFill>
                <a:highlight>
                  <a:schemeClr val="lt1"/>
                </a:highlight>
              </a:rPr>
              <a:t>and comments welcome</a:t>
            </a:r>
            <a:r>
              <a:rPr b="1" lang="en-GB" sz="2000">
                <a:solidFill>
                  <a:schemeClr val="dk1"/>
                </a:solidFill>
                <a:highlight>
                  <a:schemeClr val="lt1"/>
                </a:highlight>
              </a:rPr>
              <a:t>)</a:t>
            </a:r>
            <a:endParaRPr b="0" i="0" sz="2000" u="none" cap="none" strike="noStrike">
              <a:solidFill>
                <a:schemeClr val="dk1"/>
              </a:solidFill>
              <a:highlight>
                <a:schemeClr val="lt1"/>
              </a:highlight>
              <a:latin typeface="Arial"/>
              <a:ea typeface="Arial"/>
              <a:cs typeface="Arial"/>
              <a:sym typeface="Arial"/>
            </a:endParaRPr>
          </a:p>
          <a:p>
            <a:pPr indent="0" lvl="0" marL="457200" rtl="0" algn="just">
              <a:lnSpc>
                <a:spcPct val="115000"/>
              </a:lnSpc>
              <a:spcBef>
                <a:spcPts val="0"/>
              </a:spcBef>
              <a:spcAft>
                <a:spcPts val="0"/>
              </a:spcAft>
              <a:buNone/>
            </a:pPr>
            <a:r>
              <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startAt="4"/>
            </a:pPr>
            <a:r>
              <a:rPr lang="en-GB" sz="1800">
                <a:solidFill>
                  <a:schemeClr val="dk1"/>
                </a:solidFill>
              </a:rPr>
              <a:t>Expand the role of remote sensing to provide activity and emission factor data for nitrous oxide emissions (N2O)</a:t>
            </a:r>
            <a:endParaRPr sz="1800">
              <a:solidFill>
                <a:schemeClr val="dk1"/>
              </a:solidFill>
            </a:endParaRPr>
          </a:p>
          <a:p>
            <a:pPr indent="0" lvl="0" marL="457200" rtl="0" algn="just">
              <a:lnSpc>
                <a:spcPct val="115000"/>
              </a:lnSpc>
              <a:spcBef>
                <a:spcPts val="0"/>
              </a:spcBef>
              <a:spcAft>
                <a:spcPts val="0"/>
              </a:spcAft>
              <a:buNone/>
            </a:pPr>
            <a:r>
              <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startAt="4"/>
            </a:pPr>
            <a:r>
              <a:rPr lang="en-GB" sz="1800">
                <a:solidFill>
                  <a:schemeClr val="dk1"/>
                </a:solidFill>
              </a:rPr>
              <a:t>Develop and mature a workflow for AFOLU integration within Monitoring, Reporting and Verification frameworks, e.g., WMO Greenhouse Gas Monitoring Infrastructure</a:t>
            </a:r>
            <a:endParaRPr sz="1800">
              <a:solidFill>
                <a:schemeClr val="dk1"/>
              </a:solidFill>
            </a:endParaRPr>
          </a:p>
          <a:p>
            <a:pPr indent="0" lvl="0" marL="457200" rtl="0" algn="just">
              <a:lnSpc>
                <a:spcPct val="115000"/>
              </a:lnSpc>
              <a:spcBef>
                <a:spcPts val="0"/>
              </a:spcBef>
              <a:spcAft>
                <a:spcPts val="0"/>
              </a:spcAft>
              <a:buNone/>
            </a:pPr>
            <a:r>
              <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startAt="4"/>
            </a:pPr>
            <a:r>
              <a:rPr lang="en-GB" sz="1800">
                <a:solidFill>
                  <a:schemeClr val="dk1"/>
                </a:solidFill>
              </a:rPr>
              <a:t>Maintain synergies between CEOS AC-VC and LSI-VC via the GHG and AFOLU Roadmap actions </a:t>
            </a:r>
            <a:endParaRPr sz="1800">
              <a:solidFill>
                <a:schemeClr val="dk1"/>
              </a:solidFill>
            </a:endParaRPr>
          </a:p>
          <a:p>
            <a:pPr indent="0" lvl="0" marL="457200" rtl="0" algn="just">
              <a:lnSpc>
                <a:spcPct val="115000"/>
              </a:lnSpc>
              <a:spcBef>
                <a:spcPts val="0"/>
              </a:spcBef>
              <a:spcAft>
                <a:spcPts val="0"/>
              </a:spcAft>
              <a:buNone/>
            </a:pPr>
            <a:r>
              <a:t/>
            </a:r>
            <a:endParaRPr sz="1800">
              <a:solidFill>
                <a:schemeClr val="dk1"/>
              </a:solidFill>
            </a:endParaRPr>
          </a:p>
          <a:p>
            <a:pPr indent="-342900" lvl="0" marL="457200" rtl="0" algn="just">
              <a:lnSpc>
                <a:spcPct val="115000"/>
              </a:lnSpc>
              <a:spcBef>
                <a:spcPts val="0"/>
              </a:spcBef>
              <a:spcAft>
                <a:spcPts val="0"/>
              </a:spcAft>
              <a:buClr>
                <a:schemeClr val="dk1"/>
              </a:buClr>
              <a:buSzPts val="1800"/>
              <a:buAutoNum type="arabicPeriod" startAt="4"/>
            </a:pPr>
            <a:r>
              <a:rPr lang="en-GB" sz="1800">
                <a:solidFill>
                  <a:schemeClr val="dk1"/>
                </a:solidFill>
                <a:extLst>
                  <a:ext uri="http://customooxmlschemas.google.com/">
                    <go:slidesCustomData xmlns:go="http://customooxmlschemas.google.com/" textRoundtripDataId="2"/>
                  </a:ext>
                </a:extLst>
              </a:rPr>
              <a:t>Support </a:t>
            </a:r>
            <a:r>
              <a:rPr lang="en-GB" sz="1800">
                <a:solidFill>
                  <a:schemeClr val="dk1"/>
                </a:solidFill>
                <a:extLst>
                  <a:ext uri="http://customooxmlschemas.google.com/">
                    <go:slidesCustomData xmlns:go="http://customooxmlschemas.google.com/" textRoundtripDataId="3"/>
                  </a:ext>
                </a:extLst>
              </a:rPr>
              <a:t>AFOLU-related </a:t>
            </a:r>
            <a:r>
              <a:rPr lang="en-GB" sz="1800">
                <a:solidFill>
                  <a:schemeClr val="dk1"/>
                </a:solidFill>
                <a:extLst>
                  <a:ext uri="http://customooxmlschemas.google.com/">
                    <go:slidesCustomData xmlns:go="http://customooxmlschemas.google.com/" textRoundtripDataId="4"/>
                  </a:ext>
                </a:extLst>
              </a:rPr>
              <a:t>ECVs with WGClimate</a:t>
            </a:r>
            <a:endParaRPr sz="1800">
              <a:solidFill>
                <a:schemeClr val="dk1"/>
              </a:solidFill>
            </a:endParaRPr>
          </a:p>
          <a:p>
            <a:pPr indent="-342900" lvl="0" marL="914400" rtl="0" algn="just">
              <a:lnSpc>
                <a:spcPct val="115000"/>
              </a:lnSpc>
              <a:spcBef>
                <a:spcPts val="0"/>
              </a:spcBef>
              <a:spcAft>
                <a:spcPts val="0"/>
              </a:spcAft>
              <a:buClr>
                <a:schemeClr val="dk1"/>
              </a:buClr>
              <a:buSzPts val="1800"/>
              <a:buChar char="-"/>
            </a:pPr>
            <a:r>
              <a:rPr lang="en-GB" sz="1800">
                <a:solidFill>
                  <a:schemeClr val="dk1"/>
                </a:solidFill>
              </a:rPr>
              <a:t>Inform the program of record for space-based missions that can inform AFOLU activity data and emission factor retrievals</a:t>
            </a:r>
            <a:endParaRPr sz="18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0" name="Shape 400"/>
        <p:cNvGrpSpPr/>
        <p:nvPr/>
      </p:nvGrpSpPr>
      <p:grpSpPr>
        <a:xfrm>
          <a:off x="0" y="0"/>
          <a:ext cx="0" cy="0"/>
          <a:chOff x="0" y="0"/>
          <a:chExt cx="0" cy="0"/>
        </a:xfrm>
      </p:grpSpPr>
      <p:sp>
        <p:nvSpPr>
          <p:cNvPr id="401" name="Google Shape;401;p28"/>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Next steps &amp; schedule</a:t>
            </a:r>
            <a:endParaRPr b="0" i="0" sz="4400" u="none" cap="none" strike="noStrike">
              <a:solidFill>
                <a:schemeClr val="lt1"/>
              </a:solidFill>
              <a:latin typeface="Arial"/>
              <a:ea typeface="Arial"/>
              <a:cs typeface="Arial"/>
              <a:sym typeface="Arial"/>
            </a:endParaRPr>
          </a:p>
        </p:txBody>
      </p:sp>
      <p:sp>
        <p:nvSpPr>
          <p:cNvPr id="402" name="Google Shape;402;p28"/>
          <p:cNvSpPr txBox="1"/>
          <p:nvPr/>
        </p:nvSpPr>
        <p:spPr>
          <a:xfrm>
            <a:off x="250608" y="1671050"/>
            <a:ext cx="11569200" cy="2770500"/>
          </a:xfrm>
          <a:prstGeom prst="rect">
            <a:avLst/>
          </a:prstGeom>
          <a:noFill/>
          <a:ln>
            <a:noFill/>
          </a:ln>
        </p:spPr>
        <p:txBody>
          <a:bodyPr anchorCtr="0" anchor="t" bIns="45700" lIns="91425" spcFirstLastPara="1" rIns="91425" wrap="square" tIns="45700">
            <a:spAutoFit/>
          </a:bodyPr>
          <a:lstStyle/>
          <a:p>
            <a:pPr indent="-222250" lvl="0" marL="215900" marR="0" rtl="0" algn="l">
              <a:lnSpc>
                <a:spcPct val="100000"/>
              </a:lnSpc>
              <a:spcBef>
                <a:spcPts val="0"/>
              </a:spcBef>
              <a:spcAft>
                <a:spcPts val="0"/>
              </a:spcAft>
              <a:buClr>
                <a:schemeClr val="dk1"/>
              </a:buClr>
              <a:buSzPts val="2000"/>
              <a:buFont typeface="Noto Sans Symbols"/>
              <a:buChar char="❖"/>
            </a:pPr>
            <a:r>
              <a:rPr b="1" i="0" lang="en-GB" sz="2000" u="none" cap="none" strike="noStrike">
                <a:solidFill>
                  <a:schemeClr val="dk1"/>
                </a:solidFill>
                <a:highlight>
                  <a:schemeClr val="lt1"/>
                </a:highlight>
                <a:latin typeface="Arial"/>
                <a:ea typeface="Arial"/>
                <a:cs typeface="Arial"/>
                <a:sym typeface="Arial"/>
              </a:rPr>
              <a:t>Thematic teams are already doing important relevant work (eg GEOGLAM for Ag) that we must harness for efficiency</a:t>
            </a:r>
            <a:endParaRPr b="1" i="0" sz="2000" u="none"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1" i="0" sz="2000" u="none" cap="none" strike="noStrike">
              <a:solidFill>
                <a:schemeClr val="dk1"/>
              </a:solidFill>
              <a:highlight>
                <a:schemeClr val="lt1"/>
              </a:highlight>
              <a:latin typeface="Arial"/>
              <a:ea typeface="Arial"/>
              <a:cs typeface="Arial"/>
              <a:sym typeface="Arial"/>
            </a:endParaRPr>
          </a:p>
          <a:p>
            <a:pPr indent="-222250" lvl="0" marL="215900" marR="0" rtl="0" algn="l">
              <a:lnSpc>
                <a:spcPct val="100000"/>
              </a:lnSpc>
              <a:spcBef>
                <a:spcPts val="0"/>
              </a:spcBef>
              <a:spcAft>
                <a:spcPts val="0"/>
              </a:spcAft>
              <a:buClr>
                <a:schemeClr val="dk1"/>
              </a:buClr>
              <a:buSzPts val="2000"/>
              <a:buFont typeface="Arial"/>
              <a:buChar char="❖"/>
            </a:pPr>
            <a:r>
              <a:rPr b="1" i="0" lang="en-GB" sz="2000" u="sng" cap="none" strike="noStrike">
                <a:solidFill>
                  <a:schemeClr val="dk1"/>
                </a:solidFill>
                <a:highlight>
                  <a:schemeClr val="lt1"/>
                </a:highlight>
                <a:latin typeface="Arial"/>
                <a:ea typeface="Arial"/>
                <a:cs typeface="Arial"/>
                <a:sym typeface="Arial"/>
              </a:rPr>
              <a:t>Timing of Roadmap delivery by Ju</a:t>
            </a:r>
            <a:r>
              <a:rPr b="1" lang="en-GB" sz="2000" u="sng">
                <a:solidFill>
                  <a:schemeClr val="dk1"/>
                </a:solidFill>
                <a:highlight>
                  <a:schemeClr val="lt1"/>
                </a:highlight>
              </a:rPr>
              <a:t>ne</a:t>
            </a:r>
            <a:r>
              <a:rPr b="1" i="0" lang="en-GB" sz="2000" u="sng" cap="none" strike="noStrike">
                <a:solidFill>
                  <a:schemeClr val="dk1"/>
                </a:solidFill>
                <a:highlight>
                  <a:schemeClr val="lt1"/>
                </a:highlight>
                <a:latin typeface="Arial"/>
                <a:ea typeface="Arial"/>
                <a:cs typeface="Arial"/>
                <a:sym typeface="Arial"/>
              </a:rPr>
              <a:t> 202</a:t>
            </a:r>
            <a:r>
              <a:rPr b="1" lang="en-GB" sz="2000" u="sng">
                <a:solidFill>
                  <a:schemeClr val="dk1"/>
                </a:solidFill>
                <a:highlight>
                  <a:schemeClr val="lt1"/>
                </a:highlight>
              </a:rPr>
              <a:t>3 </a:t>
            </a:r>
            <a:r>
              <a:rPr b="1" i="0" lang="en-GB" sz="2000" u="sng" cap="none" strike="noStrike">
                <a:solidFill>
                  <a:schemeClr val="dk1"/>
                </a:solidFill>
                <a:highlight>
                  <a:schemeClr val="lt1"/>
                </a:highlight>
                <a:latin typeface="Arial"/>
                <a:ea typeface="Arial"/>
                <a:cs typeface="Arial"/>
                <a:sym typeface="Arial"/>
              </a:rPr>
              <a:t>to meet 2023 (GST1)</a:t>
            </a:r>
            <a:endParaRPr b="1" i="0" sz="2000" u="sng" cap="none" strike="noStrike">
              <a:solidFill>
                <a:schemeClr val="dk1"/>
              </a:solidFill>
              <a:highlight>
                <a:schemeClr val="lt1"/>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1" i="0" sz="2000" u="none" cap="none" strike="noStrike">
              <a:solidFill>
                <a:schemeClr val="dk1"/>
              </a:solidFill>
              <a:highlight>
                <a:schemeClr val="lt1"/>
              </a:highlight>
              <a:latin typeface="Arial"/>
              <a:ea typeface="Arial"/>
              <a:cs typeface="Arial"/>
              <a:sym typeface="Arial"/>
            </a:endParaRPr>
          </a:p>
          <a:p>
            <a:pPr indent="-222250" lvl="0" marL="215900" marR="0" rtl="0" algn="l">
              <a:lnSpc>
                <a:spcPct val="100000"/>
              </a:lnSpc>
              <a:spcBef>
                <a:spcPts val="0"/>
              </a:spcBef>
              <a:spcAft>
                <a:spcPts val="0"/>
              </a:spcAft>
              <a:buClr>
                <a:schemeClr val="dk1"/>
              </a:buClr>
              <a:buSzPts val="2000"/>
              <a:buFont typeface="Arial"/>
              <a:buChar char="❖"/>
            </a:pPr>
            <a:r>
              <a:rPr b="1" i="0" lang="en-GB" sz="2000" u="none" cap="none" strike="noStrike">
                <a:solidFill>
                  <a:schemeClr val="dk1"/>
                </a:solidFill>
                <a:highlight>
                  <a:schemeClr val="lt1"/>
                </a:highlight>
                <a:latin typeface="Arial"/>
                <a:ea typeface="Arial"/>
                <a:cs typeface="Arial"/>
                <a:sym typeface="Arial"/>
              </a:rPr>
              <a:t>Primarily an internal document but also communicates our intent for public EO to serve society and these policy processes</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1e6c57aea8_0_5"/>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400"/>
              <a:buFont typeface="Arial"/>
              <a:buNone/>
            </a:pPr>
            <a:r>
              <a:rPr lang="en-GB" sz="4400">
                <a:solidFill>
                  <a:schemeClr val="lt1"/>
                </a:solidFill>
              </a:rPr>
              <a:t>LSI-VC role</a:t>
            </a:r>
            <a:endParaRPr b="0" i="0" sz="4400" u="none" cap="none" strike="noStrike">
              <a:solidFill>
                <a:schemeClr val="lt1"/>
              </a:solidFill>
              <a:latin typeface="Arial"/>
              <a:ea typeface="Arial"/>
              <a:cs typeface="Arial"/>
              <a:sym typeface="Arial"/>
            </a:endParaRPr>
          </a:p>
        </p:txBody>
      </p:sp>
      <p:sp>
        <p:nvSpPr>
          <p:cNvPr id="408" name="Google Shape;408;g21e6c57aea8_0_5"/>
          <p:cNvSpPr txBox="1"/>
          <p:nvPr/>
        </p:nvSpPr>
        <p:spPr>
          <a:xfrm>
            <a:off x="240308" y="1217975"/>
            <a:ext cx="11569200" cy="58800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Implementation</a:t>
            </a:r>
            <a:r>
              <a:rPr b="1" lang="en-GB" sz="1900">
                <a:solidFill>
                  <a:schemeClr val="dk1"/>
                </a:solidFill>
                <a:highlight>
                  <a:schemeClr val="lt1"/>
                </a:highlight>
              </a:rPr>
              <a:t> of the AFOLU Roadmap </a:t>
            </a:r>
            <a:r>
              <a:rPr b="1" lang="en-GB" sz="1900">
                <a:solidFill>
                  <a:schemeClr val="dk1"/>
                </a:solidFill>
                <a:highlight>
                  <a:schemeClr val="lt1"/>
                </a:highlight>
              </a:rPr>
              <a:t>recommendations</a:t>
            </a:r>
            <a:r>
              <a:rPr b="1" lang="en-GB" sz="1900">
                <a:solidFill>
                  <a:schemeClr val="dk1"/>
                </a:solidFill>
                <a:highlight>
                  <a:schemeClr val="lt1"/>
                </a:highlight>
              </a:rPr>
              <a:t> will be THE land surface observations momentum wheel in CEOS for the next decade or more</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An effective framework for progressing these actions is vital if EO is to realise its role and if public EO programmes, coordinated by CEOS, are to be credible and relevant</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From experience this needs motivated champions in CEOS who are energised to pursue progress meeting to meeting and hustle individuals and agencies to deliver</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The main agencies are represented in LSI-VC but not necessarily yet for this reason</a:t>
            </a:r>
            <a:endParaRPr b="1" sz="1900">
              <a:solidFill>
                <a:schemeClr val="dk1"/>
              </a:solidFill>
              <a:highlight>
                <a:schemeClr val="lt1"/>
              </a:highlight>
            </a:endParaRPr>
          </a:p>
          <a:p>
            <a:pPr indent="0" lvl="0" marL="457200" marR="0" rtl="0" algn="l">
              <a:lnSpc>
                <a:spcPct val="100000"/>
              </a:lnSpc>
              <a:spcBef>
                <a:spcPts val="0"/>
              </a:spcBef>
              <a:spcAft>
                <a:spcPts val="0"/>
              </a:spcAft>
              <a:buNone/>
            </a:pPr>
            <a:r>
              <a:rPr b="1" lang="en-GB" sz="1900">
                <a:solidFill>
                  <a:schemeClr val="dk1"/>
                </a:solidFill>
                <a:highlight>
                  <a:schemeClr val="lt1"/>
                </a:highlight>
              </a:rPr>
              <a:t>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LSI-VC is the logical home for this topic and it is a classic role for a CEOS VC</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Can we </a:t>
            </a:r>
            <a:r>
              <a:rPr b="1" lang="en-GB" sz="1900">
                <a:solidFill>
                  <a:schemeClr val="dk1"/>
                </a:solidFill>
                <a:highlight>
                  <a:schemeClr val="lt1"/>
                </a:highlight>
              </a:rPr>
              <a:t>reflect</a:t>
            </a:r>
            <a:r>
              <a:rPr b="1" lang="en-GB" sz="1900">
                <a:solidFill>
                  <a:schemeClr val="dk1"/>
                </a:solidFill>
                <a:highlight>
                  <a:schemeClr val="lt1"/>
                </a:highlight>
              </a:rPr>
              <a:t> on the membership and agenda implications for LSI-VC to be confirmed as the vehicle for implementation of the CEOS AFOLU Roadmap</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Significant implications</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But impossible to refuse?</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nvSpPr>
        <p:spPr>
          <a:xfrm>
            <a:off x="94025" y="228275"/>
            <a:ext cx="946830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CEOS-TOPC AFOLU Workshop</a:t>
            </a:r>
            <a:endParaRPr b="0" i="0" sz="500" u="none" cap="none" strike="noStrike">
              <a:solidFill>
                <a:srgbClr val="000000"/>
              </a:solidFill>
              <a:latin typeface="Arial"/>
              <a:ea typeface="Arial"/>
              <a:cs typeface="Arial"/>
              <a:sym typeface="Arial"/>
            </a:endParaRPr>
          </a:p>
        </p:txBody>
      </p:sp>
      <p:sp>
        <p:nvSpPr>
          <p:cNvPr id="102" name="Google Shape;102;p17"/>
          <p:cNvSpPr txBox="1"/>
          <p:nvPr/>
        </p:nvSpPr>
        <p:spPr>
          <a:xfrm>
            <a:off x="94025" y="1185050"/>
            <a:ext cx="12018900" cy="51975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00000"/>
              </a:lnSpc>
              <a:spcBef>
                <a:spcPts val="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Brought together AFOLU Roadmap Team &amp; Terrestrial Observation Panel for Climate (TOPC) of GCOS. </a:t>
            </a:r>
            <a:endParaRPr b="1"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Objectives: </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make a start on defining how society’s needs for information related to AFOLU and its reporting for GST can be expected to evolve in the coming years</a:t>
            </a:r>
            <a:endParaRPr b="0"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80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consider the policy needs and assumed AFOLU information needs in the 2035 timeframe on the assumption that this foundation can inspire and drive the generation of the CEOS AFOLU Roadmap</a:t>
            </a:r>
            <a:endParaRPr b="0" i="0" sz="19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Structured along the lines of existing AFOLU thematic expert teams:</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Forests &amp; Biomass, Agriculture, OLU (mangroves, wetlands..)</a:t>
            </a:r>
            <a:endParaRPr b="0"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80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And the dimensions of: global assessments and syntheses; national climate policy and actions; GHG inventories</a:t>
            </a:r>
            <a:endParaRPr b="1" i="0" sz="1700" u="none" cap="none" strike="noStrike">
              <a:solidFill>
                <a:schemeClr val="dk1"/>
              </a:solidFill>
              <a:highlight>
                <a:schemeClr val="lt1"/>
              </a:highlight>
              <a:latin typeface="Arial"/>
              <a:ea typeface="Arial"/>
              <a:cs typeface="Arial"/>
              <a:sym typeface="Arial"/>
            </a:endParaRPr>
          </a:p>
          <a:p>
            <a:pPr indent="-215900" lvl="0" marL="215900" marR="0" rtl="0" algn="l">
              <a:lnSpc>
                <a:spcPct val="100000"/>
              </a:lnSpc>
              <a:spcBef>
                <a:spcPts val="1000"/>
              </a:spcBef>
              <a:spcAft>
                <a:spcPts val="0"/>
              </a:spcAft>
              <a:buClr>
                <a:srgbClr val="00B050"/>
              </a:buClr>
              <a:buSzPts val="1900"/>
              <a:buFont typeface="Noto Sans Symbols"/>
              <a:buChar char="❖"/>
            </a:pPr>
            <a:r>
              <a:rPr b="1" i="0" lang="en-GB" sz="1900" u="none" cap="none" strike="noStrike">
                <a:solidFill>
                  <a:srgbClr val="00B050"/>
                </a:solidFill>
                <a:highlight>
                  <a:schemeClr val="lt1"/>
                </a:highlight>
                <a:latin typeface="Arial"/>
                <a:ea typeface="Arial"/>
                <a:cs typeface="Arial"/>
                <a:sym typeface="Arial"/>
              </a:rPr>
              <a:t>Key outcome</a:t>
            </a:r>
            <a:endParaRPr b="1" i="0" sz="1900" u="none" cap="none" strike="noStrike">
              <a:solidFill>
                <a:srgbClr val="00B050"/>
              </a:solidFill>
              <a:highlight>
                <a:schemeClr val="lt1"/>
              </a:highlight>
              <a:latin typeface="Arial"/>
              <a:ea typeface="Arial"/>
              <a:cs typeface="Arial"/>
              <a:sym typeface="Arial"/>
            </a:endParaRPr>
          </a:p>
          <a:p>
            <a:pPr indent="-349250" lvl="1" marL="914400" marR="0" rtl="0" algn="l">
              <a:lnSpc>
                <a:spcPct val="100000"/>
              </a:lnSpc>
              <a:spcBef>
                <a:spcPts val="1000"/>
              </a:spcBef>
              <a:spcAft>
                <a:spcPts val="0"/>
              </a:spcAft>
              <a:buClr>
                <a:srgbClr val="00B050"/>
              </a:buClr>
              <a:buSzPts val="1900"/>
              <a:buFont typeface="Noto Sans Symbols"/>
              <a:buChar char="○"/>
            </a:pPr>
            <a:r>
              <a:rPr b="1" i="0" lang="en-GB" sz="1900" u="none" cap="none" strike="noStrike">
                <a:solidFill>
                  <a:srgbClr val="00B050"/>
                </a:solidFill>
                <a:highlight>
                  <a:schemeClr val="lt1"/>
                </a:highlight>
                <a:latin typeface="Arial"/>
                <a:ea typeface="Arial"/>
                <a:cs typeface="Arial"/>
                <a:sym typeface="Arial"/>
              </a:rPr>
              <a:t>Identified a workflow for integrating the GHG and AFOLU roadmaps and activities of CEOS, IPCC and WMO for an operational GHG monitoring, reporting and verification (MRV) system</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1e6c57aea8_0_10"/>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400"/>
              <a:buFont typeface="Arial"/>
              <a:buNone/>
            </a:pPr>
            <a:r>
              <a:rPr lang="en-GB" sz="4400">
                <a:solidFill>
                  <a:schemeClr val="lt1"/>
                </a:solidFill>
              </a:rPr>
              <a:t>LSI-VC role</a:t>
            </a:r>
            <a:endParaRPr b="0" i="0" sz="4400" u="none" cap="none" strike="noStrike">
              <a:solidFill>
                <a:schemeClr val="lt1"/>
              </a:solidFill>
              <a:latin typeface="Arial"/>
              <a:ea typeface="Arial"/>
              <a:cs typeface="Arial"/>
              <a:sym typeface="Arial"/>
            </a:endParaRPr>
          </a:p>
        </p:txBody>
      </p:sp>
      <p:sp>
        <p:nvSpPr>
          <p:cNvPr id="414" name="Google Shape;414;g21e6c57aea8_0_10"/>
          <p:cNvSpPr txBox="1"/>
          <p:nvPr/>
        </p:nvSpPr>
        <p:spPr>
          <a:xfrm>
            <a:off x="207633" y="1855375"/>
            <a:ext cx="11569200" cy="20778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Confirming that LSI-VC is the home for this activity</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1590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Considering membership and champions needed for it to thrive</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May be different people on top of current LSI focus</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9"/>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400" u="none" cap="none" strike="noStrike">
                <a:solidFill>
                  <a:schemeClr val="lt1"/>
                </a:solidFill>
                <a:latin typeface="Arial"/>
                <a:ea typeface="Arial"/>
                <a:cs typeface="Arial"/>
                <a:sym typeface="Arial"/>
              </a:rPr>
              <a:t>Thanks..</a:t>
            </a:r>
            <a:endParaRPr b="0" i="0" sz="4400" u="none" cap="none" strike="noStrike">
              <a:solidFill>
                <a:srgbClr val="000000"/>
              </a:solidFill>
              <a:latin typeface="Arial"/>
              <a:ea typeface="Arial"/>
              <a:cs typeface="Arial"/>
              <a:sym typeface="Arial"/>
            </a:endParaRPr>
          </a:p>
        </p:txBody>
      </p:sp>
      <p:sp>
        <p:nvSpPr>
          <p:cNvPr id="420" name="Google Shape;420;p29"/>
          <p:cNvSpPr txBox="1"/>
          <p:nvPr/>
        </p:nvSpPr>
        <p:spPr>
          <a:xfrm>
            <a:off x="2711979" y="2785508"/>
            <a:ext cx="6511800" cy="1695808"/>
          </a:xfrm>
          <a:prstGeom prst="rect">
            <a:avLst/>
          </a:prstGeom>
          <a:noFill/>
          <a:ln>
            <a:noFill/>
          </a:ln>
        </p:spPr>
        <p:txBody>
          <a:bodyPr anchorCtr="0" anchor="t" bIns="45700" lIns="91425" spcFirstLastPara="1" rIns="91425" wrap="square" tIns="45700">
            <a:spAutoFit/>
          </a:bodyPr>
          <a:lstStyle/>
          <a:p>
            <a:pPr indent="0" lvl="0" marL="457200" marR="0" rtl="0" algn="l">
              <a:lnSpc>
                <a:spcPct val="115000"/>
              </a:lnSpc>
              <a:spcBef>
                <a:spcPts val="0"/>
              </a:spcBef>
              <a:spcAft>
                <a:spcPts val="0"/>
              </a:spcAft>
              <a:buClr>
                <a:srgbClr val="000000"/>
              </a:buClr>
              <a:buSzPts val="1900"/>
              <a:buFont typeface="Arial"/>
              <a:buNone/>
            </a:pPr>
            <a:r>
              <a:rPr b="1" i="0" lang="en-GB" sz="1900" u="none" cap="none" strike="noStrike">
                <a:solidFill>
                  <a:schemeClr val="dk1"/>
                </a:solidFill>
                <a:highlight>
                  <a:schemeClr val="lt1"/>
                </a:highlight>
                <a:latin typeface="Arial"/>
                <a:ea typeface="Arial"/>
                <a:cs typeface="Arial"/>
                <a:sym typeface="Arial"/>
              </a:rPr>
              <a:t>Thanks to the many experts across CEOS structure and agencies who are supporting</a:t>
            </a:r>
            <a:endParaRPr b="1"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400" u="none" cap="none" strike="noStrike">
                <a:solidFill>
                  <a:schemeClr val="lt1"/>
                </a:solidFill>
                <a:latin typeface="Arial"/>
                <a:ea typeface="Arial"/>
                <a:cs typeface="Arial"/>
                <a:sym typeface="Arial"/>
              </a:rPr>
              <a:t>Vision for Roadmap</a:t>
            </a:r>
            <a:endParaRPr b="0" i="0" sz="4400" u="none" cap="none" strike="noStrike">
              <a:solidFill>
                <a:srgbClr val="000000"/>
              </a:solidFill>
              <a:latin typeface="Arial"/>
              <a:ea typeface="Arial"/>
              <a:cs typeface="Arial"/>
              <a:sym typeface="Arial"/>
            </a:endParaRPr>
          </a:p>
        </p:txBody>
      </p:sp>
      <p:sp>
        <p:nvSpPr>
          <p:cNvPr id="108" name="Google Shape;108;p18"/>
          <p:cNvSpPr txBox="1"/>
          <p:nvPr/>
        </p:nvSpPr>
        <p:spPr>
          <a:xfrm>
            <a:off x="311408" y="1201075"/>
            <a:ext cx="11569200" cy="47022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Focus in 2023 is the development of a CEOS AFOLU Roadmap document</a:t>
            </a:r>
            <a:endParaRPr b="1" i="0" sz="21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600"/>
              <a:buFont typeface="Arial"/>
              <a:buNone/>
            </a:pPr>
            <a:r>
              <a:t/>
            </a:r>
            <a:endParaRPr b="1" i="0" sz="21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Objectives:</a:t>
            </a:r>
            <a:endParaRPr b="1" i="0" sz="21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Provide a framework for long-term (~ 15+ years) coordination</a:t>
            </a:r>
            <a:r>
              <a:rPr b="0" i="0" lang="en-GB" sz="2000" u="none" cap="none" strike="noStrike">
                <a:solidFill>
                  <a:schemeClr val="dk1"/>
                </a:solidFill>
                <a:highlight>
                  <a:schemeClr val="lt1"/>
                </a:highlight>
                <a:latin typeface="Arial"/>
                <a:ea typeface="Arial"/>
                <a:cs typeface="Arial"/>
                <a:sym typeface="Arial"/>
              </a:rPr>
              <a:t> of CEOS agency observing programmes in support of the needs of society for AFOLU-related information, with a focus on the needs and ambition cycle of the Global Stocktake of the Paris Climate Agreement. </a:t>
            </a:r>
            <a:endParaRPr b="0" i="0" sz="20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 guiding vision for long-term space agency coordination around AFOLU. </a:t>
            </a:r>
            <a:r>
              <a:rPr b="0" i="0" lang="en-GB" sz="2000" u="none" cap="none" strike="noStrike">
                <a:solidFill>
                  <a:schemeClr val="dk1"/>
                </a:solidFill>
                <a:highlight>
                  <a:schemeClr val="lt1"/>
                </a:highlight>
                <a:latin typeface="Arial"/>
                <a:ea typeface="Arial"/>
                <a:cs typeface="Arial"/>
                <a:sym typeface="Arial"/>
              </a:rPr>
              <a:t>Characterises the needs, the services and applications required, the products and observing systems that can support. Explain the need to plan for ground segment, space segment and services. </a:t>
            </a:r>
            <a:endParaRPr b="0" i="0" sz="19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An</a:t>
            </a:r>
            <a:r>
              <a:rPr b="0" i="0" lang="en-GB" sz="2000" u="none" cap="none" strike="noStrike">
                <a:solidFill>
                  <a:schemeClr val="dk1"/>
                </a:solidFill>
                <a:highlight>
                  <a:schemeClr val="lt1"/>
                </a:highlight>
                <a:latin typeface="Arial"/>
                <a:ea typeface="Arial"/>
                <a:cs typeface="Arial"/>
                <a:sym typeface="Arial"/>
              </a:rPr>
              <a:t> </a:t>
            </a:r>
            <a:r>
              <a:rPr b="1" i="0" lang="en-GB" sz="2000" u="none" cap="none" strike="noStrike">
                <a:solidFill>
                  <a:schemeClr val="dk1"/>
                </a:solidFill>
                <a:highlight>
                  <a:schemeClr val="lt1"/>
                </a:highlight>
                <a:latin typeface="Arial"/>
                <a:ea typeface="Arial"/>
                <a:cs typeface="Arial"/>
                <a:sym typeface="Arial"/>
              </a:rPr>
              <a:t>effective means for communicating our intentions</a:t>
            </a:r>
            <a:r>
              <a:rPr b="0" i="0" lang="en-GB" sz="2000" u="none" cap="none" strike="noStrike">
                <a:solidFill>
                  <a:schemeClr val="dk1"/>
                </a:solidFill>
                <a:highlight>
                  <a:schemeClr val="lt1"/>
                </a:highlight>
                <a:latin typeface="Arial"/>
                <a:ea typeface="Arial"/>
                <a:cs typeface="Arial"/>
                <a:sym typeface="Arial"/>
              </a:rPr>
              <a:t> to society, UNFCCC, national inventory community etc</a:t>
            </a:r>
            <a:endParaRPr b="0" i="0" sz="2000" u="none" cap="none" strike="noStrike">
              <a:solidFill>
                <a:schemeClr val="dk1"/>
              </a:solidFill>
              <a:highlight>
                <a:schemeClr val="lt1"/>
              </a:highlight>
              <a:latin typeface="Arial"/>
              <a:ea typeface="Arial"/>
              <a:cs typeface="Arial"/>
              <a:sym typeface="Arial"/>
            </a:endParaRPr>
          </a:p>
          <a:p>
            <a:pPr indent="-323850" lvl="0" marL="457200" marR="0" rtl="0" algn="l">
              <a:lnSpc>
                <a:spcPct val="100000"/>
              </a:lnSpc>
              <a:spcBef>
                <a:spcPts val="1000"/>
              </a:spcBef>
              <a:spcAft>
                <a:spcPts val="0"/>
              </a:spcAft>
              <a:buClr>
                <a:schemeClr val="dk1"/>
              </a:buClr>
              <a:buSzPts val="1500"/>
              <a:buFont typeface="Arial"/>
              <a:buAutoNum type="arabicPeriod"/>
            </a:pPr>
            <a:r>
              <a:rPr b="1" i="0" lang="en-GB" sz="600" u="none" cap="none" strike="noStrike">
                <a:solidFill>
                  <a:schemeClr val="dk1"/>
                </a:solidFill>
                <a:highlight>
                  <a:schemeClr val="lt1"/>
                </a:highlight>
                <a:latin typeface="Arial"/>
                <a:ea typeface="Arial"/>
                <a:cs typeface="Arial"/>
                <a:sym typeface="Arial"/>
              </a:rPr>
              <a:t> </a:t>
            </a:r>
            <a:r>
              <a:rPr b="0" i="0" lang="en-GB" sz="2000" u="none" cap="none" strike="noStrike">
                <a:solidFill>
                  <a:schemeClr val="dk1"/>
                </a:solidFill>
                <a:highlight>
                  <a:schemeClr val="lt1"/>
                </a:highlight>
                <a:latin typeface="Arial"/>
                <a:ea typeface="Arial"/>
                <a:cs typeface="Arial"/>
                <a:sym typeface="Arial"/>
              </a:rPr>
              <a:t>Addresses basic observation </a:t>
            </a:r>
            <a:r>
              <a:rPr b="1" i="0" lang="en-GB" sz="2000" u="none" cap="none" strike="noStrike">
                <a:solidFill>
                  <a:schemeClr val="dk1"/>
                </a:solidFill>
                <a:highlight>
                  <a:schemeClr val="lt1"/>
                </a:highlight>
                <a:latin typeface="Arial"/>
                <a:ea typeface="Arial"/>
                <a:cs typeface="Arial"/>
                <a:sym typeface="Arial"/>
              </a:rPr>
              <a:t>continuity and the necessary agency coordination</a:t>
            </a:r>
            <a:endParaRPr b="0" i="0" sz="20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0" i="0" lang="en-GB" sz="4400" u="none" cap="none" strike="noStrike">
                <a:solidFill>
                  <a:schemeClr val="lt1"/>
                </a:solidFill>
                <a:latin typeface="Arial"/>
                <a:ea typeface="Arial"/>
                <a:cs typeface="Arial"/>
                <a:sym typeface="Arial"/>
              </a:rPr>
              <a:t>Vision for Roadmap</a:t>
            </a:r>
            <a:endParaRPr b="0" i="0" sz="4400" u="none" cap="none" strike="noStrike">
              <a:solidFill>
                <a:schemeClr val="lt1"/>
              </a:solidFill>
              <a:latin typeface="Arial"/>
              <a:ea typeface="Arial"/>
              <a:cs typeface="Arial"/>
              <a:sym typeface="Arial"/>
            </a:endParaRPr>
          </a:p>
        </p:txBody>
      </p:sp>
      <p:sp>
        <p:nvSpPr>
          <p:cNvPr id="114" name="Google Shape;114;p19"/>
          <p:cNvSpPr txBox="1"/>
          <p:nvPr/>
        </p:nvSpPr>
        <p:spPr>
          <a:xfrm>
            <a:off x="183300" y="1168150"/>
            <a:ext cx="11825400" cy="55362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50000"/>
              </a:lnSpc>
              <a:spcBef>
                <a:spcPts val="0"/>
              </a:spcBef>
              <a:spcAft>
                <a:spcPts val="0"/>
              </a:spcAft>
              <a:buClr>
                <a:schemeClr val="dk1"/>
              </a:buClr>
              <a:buSzPts val="3000"/>
              <a:buFont typeface="Noto Sans Symbols"/>
              <a:buChar char="❖"/>
            </a:pPr>
            <a:r>
              <a:rPr b="1" lang="en-GB" sz="3000">
                <a:solidFill>
                  <a:schemeClr val="dk1"/>
                </a:solidFill>
                <a:highlight>
                  <a:schemeClr val="lt1"/>
                </a:highlight>
              </a:rPr>
              <a:t>Approach</a:t>
            </a:r>
            <a:r>
              <a:rPr b="1" i="0" lang="en-GB" sz="3000" u="none" cap="none" strike="noStrike">
                <a:solidFill>
                  <a:schemeClr val="dk1"/>
                </a:solidFill>
                <a:highlight>
                  <a:schemeClr val="lt1"/>
                </a:highlight>
                <a:latin typeface="Arial"/>
                <a:ea typeface="Arial"/>
                <a:cs typeface="Arial"/>
                <a:sym typeface="Arial"/>
              </a:rPr>
              <a:t>:</a:t>
            </a:r>
            <a:endParaRPr b="1" i="0" sz="30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b="0" i="0" lang="en-GB" sz="1900" u="none" cap="none" strike="noStrike">
                <a:solidFill>
                  <a:schemeClr val="dk1"/>
                </a:solidFill>
                <a:highlight>
                  <a:schemeClr val="lt1"/>
                </a:highlight>
                <a:latin typeface="Arial"/>
                <a:ea typeface="Arial"/>
                <a:cs typeface="Arial"/>
                <a:sym typeface="Arial"/>
              </a:rPr>
              <a:t>Define the </a:t>
            </a:r>
            <a:r>
              <a:rPr b="1" i="0" lang="en-GB" sz="1900" u="none" cap="none" strike="noStrike">
                <a:solidFill>
                  <a:schemeClr val="dk1"/>
                </a:solidFill>
                <a:highlight>
                  <a:schemeClr val="lt1"/>
                </a:highlight>
                <a:latin typeface="Arial"/>
                <a:ea typeface="Arial"/>
                <a:cs typeface="Arial"/>
                <a:sym typeface="Arial"/>
              </a:rPr>
              <a:t>2035 observing system</a:t>
            </a:r>
            <a:r>
              <a:rPr b="0" i="0" lang="en-GB" sz="1900" u="none" cap="none" strike="noStrike">
                <a:solidFill>
                  <a:schemeClr val="dk1"/>
                </a:solidFill>
                <a:highlight>
                  <a:schemeClr val="lt1"/>
                </a:highlight>
                <a:latin typeface="Arial"/>
                <a:ea typeface="Arial"/>
                <a:cs typeface="Arial"/>
                <a:sym typeface="Arial"/>
              </a:rPr>
              <a:t> required to address the AFOLU information needs of society</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b="0" i="0" lang="en-GB" sz="1900" u="none" cap="none" strike="noStrike">
                <a:solidFill>
                  <a:schemeClr val="dk1"/>
                </a:solidFill>
                <a:highlight>
                  <a:schemeClr val="lt1"/>
                </a:highlight>
                <a:latin typeface="Arial"/>
                <a:ea typeface="Arial"/>
                <a:cs typeface="Arial"/>
                <a:sym typeface="Arial"/>
              </a:rPr>
              <a:t>Consider the</a:t>
            </a:r>
            <a:r>
              <a:rPr b="1" i="0" lang="en-GB" sz="1900" u="none" cap="none" strike="noStrike">
                <a:solidFill>
                  <a:schemeClr val="dk1"/>
                </a:solidFill>
                <a:highlight>
                  <a:schemeClr val="lt1"/>
                </a:highlight>
                <a:latin typeface="Arial"/>
                <a:ea typeface="Arial"/>
                <a:cs typeface="Arial"/>
                <a:sym typeface="Arial"/>
              </a:rPr>
              <a:t> technologies and systems </a:t>
            </a:r>
            <a:r>
              <a:rPr b="0" i="0" lang="en-GB" sz="1900" u="none" cap="none" strike="noStrike">
                <a:solidFill>
                  <a:schemeClr val="dk1"/>
                </a:solidFill>
                <a:highlight>
                  <a:schemeClr val="lt1"/>
                </a:highlight>
                <a:latin typeface="Arial"/>
                <a:ea typeface="Arial"/>
                <a:cs typeface="Arial"/>
                <a:sym typeface="Arial"/>
              </a:rPr>
              <a:t>needed to realise this observing system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b="0" i="0" lang="en-GB" sz="1900" u="none" cap="none" strike="noStrike">
                <a:solidFill>
                  <a:schemeClr val="dk1"/>
                </a:solidFill>
                <a:highlight>
                  <a:schemeClr val="lt1"/>
                </a:highlight>
                <a:latin typeface="Arial"/>
                <a:ea typeface="Arial"/>
                <a:cs typeface="Arial"/>
                <a:sym typeface="Arial"/>
              </a:rPr>
              <a:t>Identify the </a:t>
            </a:r>
            <a:r>
              <a:rPr b="1" i="0" lang="en-GB" sz="1900" u="none" cap="none" strike="noStrike">
                <a:solidFill>
                  <a:schemeClr val="dk1"/>
                </a:solidFill>
                <a:highlight>
                  <a:schemeClr val="lt1"/>
                </a:highlight>
                <a:latin typeface="Arial"/>
                <a:ea typeface="Arial"/>
                <a:cs typeface="Arial"/>
                <a:sym typeface="Arial"/>
              </a:rPr>
              <a:t>stakeholders required at different stages of the value chain t</a:t>
            </a:r>
            <a:r>
              <a:rPr b="0" i="0" lang="en-GB" sz="1900" u="none" cap="none" strike="noStrike">
                <a:solidFill>
                  <a:schemeClr val="dk1"/>
                </a:solidFill>
                <a:highlight>
                  <a:schemeClr val="lt1"/>
                </a:highlight>
                <a:latin typeface="Arial"/>
                <a:ea typeface="Arial"/>
                <a:cs typeface="Arial"/>
                <a:sym typeface="Arial"/>
              </a:rPr>
              <a:t>o ensure it can be sustained in the long-term (i.e. users- service providers, - data product producers-observation providers)</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b="0" i="0" lang="en-GB" sz="1900" u="none" cap="none" strike="noStrike">
                <a:solidFill>
                  <a:schemeClr val="dk1"/>
                </a:solidFill>
                <a:highlight>
                  <a:schemeClr val="lt1"/>
                </a:highlight>
                <a:latin typeface="Arial"/>
                <a:ea typeface="Arial"/>
                <a:cs typeface="Arial"/>
                <a:sym typeface="Arial"/>
              </a:rPr>
              <a:t>The </a:t>
            </a:r>
            <a:r>
              <a:rPr b="1" i="0" lang="en-GB" sz="1900" u="none" cap="none" strike="noStrike">
                <a:solidFill>
                  <a:schemeClr val="dk1"/>
                </a:solidFill>
                <a:highlight>
                  <a:schemeClr val="lt1"/>
                </a:highlight>
                <a:latin typeface="Arial"/>
                <a:ea typeface="Arial"/>
                <a:cs typeface="Arial"/>
                <a:sym typeface="Arial"/>
              </a:rPr>
              <a:t>technology development programmes and investments</a:t>
            </a:r>
            <a:r>
              <a:rPr b="0" i="0" lang="en-GB" sz="1900" u="none" cap="none" strike="noStrike">
                <a:solidFill>
                  <a:schemeClr val="dk1"/>
                </a:solidFill>
                <a:highlight>
                  <a:schemeClr val="lt1"/>
                </a:highlight>
                <a:latin typeface="Arial"/>
                <a:ea typeface="Arial"/>
                <a:cs typeface="Arial"/>
                <a:sym typeface="Arial"/>
              </a:rPr>
              <a:t> needed by space agencies to achieve them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b="0" i="0" lang="en-GB" sz="1900" u="none" cap="none" strike="noStrike">
                <a:solidFill>
                  <a:schemeClr val="dk1"/>
                </a:solidFill>
                <a:highlight>
                  <a:schemeClr val="lt1"/>
                </a:highlight>
                <a:latin typeface="Arial"/>
                <a:ea typeface="Arial"/>
                <a:cs typeface="Arial"/>
                <a:sym typeface="Arial"/>
              </a:rPr>
              <a:t>The programmatic commitments that will be needed to get there</a:t>
            </a:r>
            <a:endParaRPr b="0"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rgbClr val="000000"/>
              </a:buClr>
              <a:buSzPts val="1500"/>
              <a:buFont typeface="Arial"/>
              <a:buNone/>
            </a:pPr>
            <a:r>
              <a:t/>
            </a:r>
            <a:endParaRPr b="0" i="0" sz="14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1" i="0" lang="en-GB" sz="1900" u="none" cap="none" strike="noStrike">
                <a:solidFill>
                  <a:srgbClr val="00B050"/>
                </a:solidFill>
                <a:highlight>
                  <a:schemeClr val="lt1"/>
                </a:highlight>
                <a:latin typeface="Arial"/>
                <a:ea typeface="Arial"/>
                <a:cs typeface="Arial"/>
                <a:sym typeface="Arial"/>
              </a:rPr>
              <a:t>Addressing three different dimensions of GHG emissions and removals accounting: </a:t>
            </a:r>
            <a:endParaRPr b="1"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rgbClr val="00B050"/>
              </a:buClr>
              <a:buSzPts val="1900"/>
              <a:buFont typeface="Arial"/>
              <a:buAutoNum type="arabicPeriod"/>
            </a:pPr>
            <a:r>
              <a:rPr b="0" i="0" lang="en-GB" sz="1900" u="none" cap="none" strike="noStrike">
                <a:solidFill>
                  <a:srgbClr val="00B050"/>
                </a:solidFill>
                <a:highlight>
                  <a:schemeClr val="lt1"/>
                </a:highlight>
                <a:latin typeface="Arial"/>
                <a:ea typeface="Arial"/>
                <a:cs typeface="Arial"/>
                <a:sym typeface="Arial"/>
              </a:rPr>
              <a:t>Global assessments and syntheses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b="0" i="0" lang="en-GB" sz="1900" u="none" cap="none" strike="noStrike">
                <a:solidFill>
                  <a:srgbClr val="00B050"/>
                </a:solidFill>
                <a:highlight>
                  <a:schemeClr val="lt1"/>
                </a:highlight>
                <a:latin typeface="Arial"/>
                <a:ea typeface="Arial"/>
                <a:cs typeface="Arial"/>
                <a:sym typeface="Arial"/>
              </a:rPr>
              <a:t>National climate policy and actions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b="0" i="0" lang="en-GB" sz="1900" u="none" cap="none" strike="noStrike">
                <a:solidFill>
                  <a:srgbClr val="00B050"/>
                </a:solidFill>
                <a:highlight>
                  <a:schemeClr val="lt1"/>
                </a:highlight>
                <a:latin typeface="Arial"/>
                <a:ea typeface="Arial"/>
                <a:cs typeface="Arial"/>
                <a:sym typeface="Arial"/>
              </a:rPr>
              <a:t>GHG inventories</a:t>
            </a:r>
            <a:endParaRPr b="0"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9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22672193f59_0_0"/>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lang="en-GB" sz="4400">
                <a:solidFill>
                  <a:schemeClr val="lt1"/>
                </a:solidFill>
              </a:rPr>
              <a:t>Contents</a:t>
            </a:r>
            <a:r>
              <a:rPr lang="en-GB" sz="4400">
                <a:solidFill>
                  <a:schemeClr val="lt1"/>
                </a:solidFill>
              </a:rPr>
              <a:t> and lead authors</a:t>
            </a:r>
            <a:endParaRPr b="0" i="0" sz="4400" u="none" cap="none" strike="noStrike">
              <a:solidFill>
                <a:schemeClr val="lt1"/>
              </a:solidFill>
              <a:latin typeface="Arial"/>
              <a:ea typeface="Arial"/>
              <a:cs typeface="Arial"/>
              <a:sym typeface="Arial"/>
            </a:endParaRPr>
          </a:p>
        </p:txBody>
      </p:sp>
      <p:sp>
        <p:nvSpPr>
          <p:cNvPr id="120" name="Google Shape;120;g22672193f59_0_0"/>
          <p:cNvSpPr txBox="1"/>
          <p:nvPr/>
        </p:nvSpPr>
        <p:spPr>
          <a:xfrm>
            <a:off x="183300" y="1168150"/>
            <a:ext cx="11825400" cy="4043100"/>
          </a:xfrm>
          <a:prstGeom prst="rect">
            <a:avLst/>
          </a:prstGeom>
          <a:noFill/>
          <a:ln>
            <a:noFill/>
          </a:ln>
        </p:spPr>
        <p:txBody>
          <a:bodyPr anchorCtr="0" anchor="t" bIns="45700" lIns="91425" spcFirstLastPara="1" rIns="91425" wrap="square" tIns="45700">
            <a:spAutoFit/>
          </a:bodyPr>
          <a:lstStyle/>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Key Messages &amp; Introduction (Ben, Steve Briggs + )</a:t>
            </a:r>
            <a:endParaRPr sz="1900">
              <a:solidFill>
                <a:schemeClr val="dk1"/>
              </a:solidFill>
              <a:highlight>
                <a:schemeClr val="lt1"/>
              </a:highlight>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Remote Sensing contribution</a:t>
            </a:r>
            <a:endParaRPr sz="1900">
              <a:solidFill>
                <a:schemeClr val="dk1"/>
              </a:solidFill>
              <a:highlight>
                <a:schemeClr val="lt1"/>
              </a:highlight>
            </a:endParaRPr>
          </a:p>
          <a:p>
            <a:pPr indent="-349250" lvl="1" marL="914400" marR="0" rtl="0" algn="l">
              <a:lnSpc>
                <a:spcPct val="100000"/>
              </a:lnSpc>
              <a:spcBef>
                <a:spcPts val="1000"/>
              </a:spcBef>
              <a:spcAft>
                <a:spcPts val="0"/>
              </a:spcAft>
              <a:buClr>
                <a:schemeClr val="dk1"/>
              </a:buClr>
              <a:buSzPts val="1900"/>
              <a:buChar char="○"/>
            </a:pPr>
            <a:r>
              <a:rPr lang="en-GB" sz="1900">
                <a:solidFill>
                  <a:schemeClr val="dk1"/>
                </a:solidFill>
                <a:highlight>
                  <a:schemeClr val="lt1"/>
                </a:highlight>
              </a:rPr>
              <a:t>Activity Data (Martin Herold+)</a:t>
            </a:r>
            <a:endParaRPr sz="1900">
              <a:solidFill>
                <a:schemeClr val="dk1"/>
              </a:solidFill>
              <a:highlight>
                <a:schemeClr val="lt1"/>
              </a:highlight>
            </a:endParaRPr>
          </a:p>
          <a:p>
            <a:pPr indent="-349250" lvl="1" marL="914400" marR="0" rtl="0" algn="l">
              <a:lnSpc>
                <a:spcPct val="100000"/>
              </a:lnSpc>
              <a:spcBef>
                <a:spcPts val="1000"/>
              </a:spcBef>
              <a:spcAft>
                <a:spcPts val="0"/>
              </a:spcAft>
              <a:buClr>
                <a:schemeClr val="dk1"/>
              </a:buClr>
              <a:buSzPts val="1900"/>
              <a:buChar char="○"/>
            </a:pPr>
            <a:r>
              <a:rPr lang="en-GB" sz="1900">
                <a:solidFill>
                  <a:schemeClr val="dk1"/>
                </a:solidFill>
                <a:highlight>
                  <a:schemeClr val="lt1"/>
                </a:highlight>
              </a:rPr>
              <a:t>Emissions &amp; Removal Factors (Laura Duncanson+)</a:t>
            </a:r>
            <a:endParaRPr sz="1900">
              <a:solidFill>
                <a:schemeClr val="dk1"/>
              </a:solidFill>
              <a:highlight>
                <a:schemeClr val="lt1"/>
              </a:highlight>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Combining activity data and emission factors to estimate emissions and removals (Ben, Joana +)</a:t>
            </a:r>
            <a:endParaRPr sz="1900">
              <a:solidFill>
                <a:schemeClr val="dk1"/>
              </a:solidFill>
              <a:highlight>
                <a:schemeClr val="lt1"/>
              </a:highlight>
            </a:endParaRPr>
          </a:p>
          <a:p>
            <a:pPr indent="-349250" lvl="1" marL="914400" marR="0" rtl="0" algn="l">
              <a:lnSpc>
                <a:spcPct val="100000"/>
              </a:lnSpc>
              <a:spcBef>
                <a:spcPts val="1000"/>
              </a:spcBef>
              <a:spcAft>
                <a:spcPts val="0"/>
              </a:spcAft>
              <a:buClr>
                <a:schemeClr val="dk1"/>
              </a:buClr>
              <a:buSzPts val="1900"/>
              <a:buChar char="○"/>
            </a:pPr>
            <a:r>
              <a:rPr lang="en-GB" sz="1900">
                <a:solidFill>
                  <a:schemeClr val="dk1"/>
                </a:solidFill>
                <a:highlight>
                  <a:schemeClr val="lt1"/>
                </a:highlight>
              </a:rPr>
              <a:t>National GHG inventories/IPCC approach // IPCC AR6 approaches // Hybrid approaches</a:t>
            </a:r>
            <a:endParaRPr sz="1900">
              <a:solidFill>
                <a:schemeClr val="dk1"/>
              </a:solidFill>
              <a:highlight>
                <a:schemeClr val="lt1"/>
              </a:highlight>
            </a:endParaRPr>
          </a:p>
          <a:p>
            <a:pPr indent="-349250" lvl="0" marL="457200" marR="0" rtl="0" algn="l">
              <a:lnSpc>
                <a:spcPct val="100000"/>
              </a:lnSpc>
              <a:spcBef>
                <a:spcPts val="1000"/>
              </a:spcBef>
              <a:spcAft>
                <a:spcPts val="0"/>
              </a:spcAft>
              <a:buClr>
                <a:schemeClr val="dk1"/>
              </a:buClr>
              <a:buSzPts val="1900"/>
              <a:buAutoNum type="arabicPeriod"/>
            </a:pPr>
            <a:r>
              <a:rPr lang="en-GB" sz="1900">
                <a:solidFill>
                  <a:schemeClr val="dk1"/>
                </a:solidFill>
                <a:highlight>
                  <a:schemeClr val="lt1"/>
                </a:highlight>
              </a:rPr>
              <a:t>Perspective on GHG roadmap (Ben+)</a:t>
            </a:r>
            <a:endParaRPr sz="1900">
              <a:solidFill>
                <a:schemeClr val="dk1"/>
              </a:solidFill>
              <a:highlight>
                <a:schemeClr val="lt1"/>
              </a:highlight>
            </a:endParaRPr>
          </a:p>
          <a:p>
            <a:pPr indent="-349250" lvl="0" marL="457200" marR="0" rtl="0" algn="l">
              <a:lnSpc>
                <a:spcPct val="100000"/>
              </a:lnSpc>
              <a:spcBef>
                <a:spcPts val="1000"/>
              </a:spcBef>
              <a:spcAft>
                <a:spcPts val="0"/>
              </a:spcAft>
              <a:buClr>
                <a:schemeClr val="dk1"/>
              </a:buClr>
              <a:buSzPts val="1900"/>
              <a:buAutoNum type="arabicPeriod"/>
            </a:pPr>
            <a:r>
              <a:rPr lang="en-GB" sz="1900">
                <a:solidFill>
                  <a:schemeClr val="dk1"/>
                </a:solidFill>
                <a:highlight>
                  <a:schemeClr val="lt1"/>
                </a:highlight>
              </a:rPr>
              <a:t>Capacity Building &amp; Engagement (Sylvia, Joana)</a:t>
            </a:r>
            <a:endParaRPr sz="1900">
              <a:solidFill>
                <a:schemeClr val="dk1"/>
              </a:solidFill>
              <a:highlight>
                <a:schemeClr val="lt1"/>
              </a:highlight>
            </a:endParaRPr>
          </a:p>
          <a:p>
            <a:pPr indent="-349250" lvl="0" marL="457200" marR="0" rtl="0" algn="l">
              <a:lnSpc>
                <a:spcPct val="100000"/>
              </a:lnSpc>
              <a:spcBef>
                <a:spcPts val="1000"/>
              </a:spcBef>
              <a:spcAft>
                <a:spcPts val="0"/>
              </a:spcAft>
              <a:buClr>
                <a:schemeClr val="dk1"/>
              </a:buClr>
              <a:buSzPts val="1900"/>
              <a:buAutoNum type="arabicPeriod"/>
            </a:pPr>
            <a:r>
              <a:rPr lang="en-GB" sz="1900">
                <a:solidFill>
                  <a:schemeClr val="dk1"/>
                </a:solidFill>
                <a:highlight>
                  <a:schemeClr val="lt1"/>
                </a:highlight>
              </a:rPr>
              <a:t>Forward looking (Ben, Osamu, Frank Martin)</a:t>
            </a:r>
            <a:endParaRPr b="0"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9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 name="Shape 124"/>
        <p:cNvGrpSpPr/>
        <p:nvPr/>
      </p:nvGrpSpPr>
      <p:grpSpPr>
        <a:xfrm>
          <a:off x="0" y="0"/>
          <a:ext cx="0" cy="0"/>
          <a:chOff x="0" y="0"/>
          <a:chExt cx="0" cy="0"/>
        </a:xfrm>
      </p:grpSpPr>
      <p:sp>
        <p:nvSpPr>
          <p:cNvPr id="125" name="Google Shape;125;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400"/>
              <a:buNone/>
            </a:pPr>
            <a:r>
              <a:rPr lang="en-GB" sz="4000"/>
              <a:t>Heritage &amp; objectives </a:t>
            </a:r>
            <a:endParaRPr/>
          </a:p>
        </p:txBody>
      </p:sp>
      <p:pic>
        <p:nvPicPr>
          <p:cNvPr id="126" name="Google Shape;126;p4"/>
          <p:cNvPicPr preferRelativeResize="0"/>
          <p:nvPr/>
        </p:nvPicPr>
        <p:blipFill rotWithShape="1">
          <a:blip r:embed="rId3">
            <a:alphaModFix/>
          </a:blip>
          <a:srcRect b="0" l="0" r="0" t="0"/>
          <a:stretch/>
        </p:blipFill>
        <p:spPr>
          <a:xfrm>
            <a:off x="2420375" y="1095800"/>
            <a:ext cx="9771628" cy="5401100"/>
          </a:xfrm>
          <a:prstGeom prst="rect">
            <a:avLst/>
          </a:prstGeom>
          <a:noFill/>
          <a:ln>
            <a:noFill/>
          </a:ln>
        </p:spPr>
      </p:pic>
      <p:pic>
        <p:nvPicPr>
          <p:cNvPr id="127" name="Google Shape;127;p4"/>
          <p:cNvPicPr preferRelativeResize="0"/>
          <p:nvPr/>
        </p:nvPicPr>
        <p:blipFill rotWithShape="1">
          <a:blip r:embed="rId4">
            <a:alphaModFix/>
          </a:blip>
          <a:srcRect b="0" l="0" r="0" t="0"/>
          <a:stretch/>
        </p:blipFill>
        <p:spPr>
          <a:xfrm>
            <a:off x="2420375" y="5947300"/>
            <a:ext cx="639075" cy="549600"/>
          </a:xfrm>
          <a:prstGeom prst="rect">
            <a:avLst/>
          </a:prstGeom>
          <a:noFill/>
          <a:ln>
            <a:noFill/>
          </a:ln>
        </p:spPr>
      </p:pic>
      <p:sp>
        <p:nvSpPr>
          <p:cNvPr id="128" name="Google Shape;128;p4"/>
          <p:cNvSpPr txBox="1"/>
          <p:nvPr/>
        </p:nvSpPr>
        <p:spPr>
          <a:xfrm>
            <a:off x="65250" y="1209500"/>
            <a:ext cx="12061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Arial"/>
                <a:ea typeface="Arial"/>
                <a:cs typeface="Arial"/>
                <a:sym typeface="Arial"/>
              </a:rPr>
              <a:t>Global Stocktake </a:t>
            </a:r>
            <a:endParaRPr b="1" i="0" sz="2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 name="Shape 132"/>
        <p:cNvGrpSpPr/>
        <p:nvPr/>
      </p:nvGrpSpPr>
      <p:grpSpPr>
        <a:xfrm>
          <a:off x="0" y="0"/>
          <a:ext cx="0" cy="0"/>
          <a:chOff x="0" y="0"/>
          <a:chExt cx="0" cy="0"/>
        </a:xfrm>
      </p:grpSpPr>
      <p:sp>
        <p:nvSpPr>
          <p:cNvPr id="133" name="Google Shape;133;p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GB"/>
              <a:t>CEOS Strategy for the Global Stocktake (GST) 9 recommendations</a:t>
            </a:r>
            <a:endParaRPr/>
          </a:p>
          <a:p>
            <a:pPr indent="-406400" lvl="0" marL="457200" rtl="0" algn="l">
              <a:lnSpc>
                <a:spcPct val="90000"/>
              </a:lnSpc>
              <a:spcBef>
                <a:spcPts val="0"/>
              </a:spcBef>
              <a:spcAft>
                <a:spcPts val="0"/>
              </a:spcAft>
              <a:buSzPts val="2800"/>
              <a:buChar char="❖"/>
            </a:pPr>
            <a:r>
              <a:rPr lang="en-GB"/>
              <a:t> </a:t>
            </a:r>
            <a:r>
              <a:rPr b="1" lang="en-GB"/>
              <a:t>Recommendation #6:</a:t>
            </a:r>
            <a:endParaRPr/>
          </a:p>
          <a:p>
            <a:pPr indent="-381000" lvl="1" marL="914400" rtl="0" algn="l">
              <a:lnSpc>
                <a:spcPct val="90000"/>
              </a:lnSpc>
              <a:spcBef>
                <a:spcPts val="0"/>
              </a:spcBef>
              <a:spcAft>
                <a:spcPts val="0"/>
              </a:spcAft>
              <a:buSzPts val="2400"/>
              <a:buChar char="▪"/>
            </a:pPr>
            <a:r>
              <a:rPr lang="en-GB"/>
              <a:t>It is recommended that to help in ensuring the take-up of satellite-based methods for AFOLU (and indeed in the context of MVS)</a:t>
            </a:r>
            <a:endParaRPr/>
          </a:p>
          <a:p>
            <a:pPr indent="-381000" lvl="1" marL="914400" rtl="0" algn="l">
              <a:lnSpc>
                <a:spcPct val="90000"/>
              </a:lnSpc>
              <a:spcBef>
                <a:spcPts val="0"/>
              </a:spcBef>
              <a:spcAft>
                <a:spcPts val="0"/>
              </a:spcAft>
              <a:buSzPts val="2400"/>
              <a:buChar char="▪"/>
            </a:pPr>
            <a:r>
              <a:rPr lang="en-GB"/>
              <a:t>CEOS should work with a few selected demonstrator countries to assist them in their national reporting under AFOLU (the model of GFOI can be compared).</a:t>
            </a:r>
            <a:endParaRPr/>
          </a:p>
          <a:p>
            <a:pPr indent="-381000" lvl="1" marL="914400" rtl="0" algn="l">
              <a:lnSpc>
                <a:spcPct val="90000"/>
              </a:lnSpc>
              <a:spcBef>
                <a:spcPts val="0"/>
              </a:spcBef>
              <a:spcAft>
                <a:spcPts val="0"/>
              </a:spcAft>
              <a:buSzPts val="2400"/>
              <a:buChar char="▪"/>
            </a:pPr>
            <a:r>
              <a:rPr lang="en-GB"/>
              <a:t>SilvaCarbon leading this effort</a:t>
            </a:r>
            <a:endParaRPr/>
          </a:p>
        </p:txBody>
      </p:sp>
      <p:sp>
        <p:nvSpPr>
          <p:cNvPr id="134" name="Google Shape;134;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CEOS and the GST</a:t>
            </a:r>
            <a:endParaRPr/>
          </a:p>
        </p:txBody>
      </p:sp>
      <p:pic>
        <p:nvPicPr>
          <p:cNvPr id="135" name="Google Shape;135;p5"/>
          <p:cNvPicPr preferRelativeResize="0"/>
          <p:nvPr/>
        </p:nvPicPr>
        <p:blipFill rotWithShape="1">
          <a:blip r:embed="rId3">
            <a:alphaModFix/>
          </a:blip>
          <a:srcRect b="0" l="0" r="0" t="0"/>
          <a:stretch/>
        </p:blipFill>
        <p:spPr>
          <a:xfrm>
            <a:off x="2026975" y="4488300"/>
            <a:ext cx="8112226" cy="1992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落合　治</dc:creator>
</cp:coreProperties>
</file>