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5" r:id="rId5"/>
    <p:sldMasterId id="2147483662" r:id="rId6"/>
    <p:sldMasterId id="214748367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y="6858000" cx="12192000"/>
  <p:notesSz cx="6858000" cy="9144000"/>
  <p:embeddedFontLst>
    <p:embeddedFont>
      <p:font typeface="Pontano Sans"/>
      <p:regular r:id="rId38"/>
      <p:bold r:id="rId39"/>
    </p:embeddedFont>
    <p:embeddedFont>
      <p:font typeface="Helvetica Neue Light"/>
      <p:regular r:id="rId40"/>
      <p:bold r:id="rId41"/>
      <p:italic r:id="rId42"/>
      <p:boldItalic r:id="rId43"/>
    </p:embeddedFont>
    <p:embeddedFont>
      <p:font typeface="Dosis ExtraLight"/>
      <p:regular r:id="rId44"/>
      <p:bold r:id="rId45"/>
    </p:embeddedFont>
    <p:embeddedFont>
      <p:font typeface="Gill Sans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8" roundtripDataSignature="AMtx7mgKAxLBEcFaxOigfriF0BrpN9nQ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1E82C0-E2FD-4AE9-A70A-CFFCCA0FC2C3}">
  <a:tblStyle styleId="{FE1E82C0-E2FD-4AE9-A70A-CFFCCA0FC2C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Light-regular.fntdata"/><Relationship Id="rId20" Type="http://schemas.openxmlformats.org/officeDocument/2006/relationships/slide" Target="slides/slide12.xml"/><Relationship Id="rId42" Type="http://schemas.openxmlformats.org/officeDocument/2006/relationships/font" Target="fonts/HelveticaNeueLight-italic.fntdata"/><Relationship Id="rId41" Type="http://schemas.openxmlformats.org/officeDocument/2006/relationships/font" Target="fonts/HelveticaNeueLight-bold.fntdata"/><Relationship Id="rId22" Type="http://schemas.openxmlformats.org/officeDocument/2006/relationships/slide" Target="slides/slide14.xml"/><Relationship Id="rId44" Type="http://schemas.openxmlformats.org/officeDocument/2006/relationships/font" Target="fonts/DosisExtraLight-regular.fntdata"/><Relationship Id="rId21" Type="http://schemas.openxmlformats.org/officeDocument/2006/relationships/slide" Target="slides/slide13.xml"/><Relationship Id="rId43" Type="http://schemas.openxmlformats.org/officeDocument/2006/relationships/font" Target="fonts/HelveticaNeueLight-boldItalic.fntdata"/><Relationship Id="rId24" Type="http://schemas.openxmlformats.org/officeDocument/2006/relationships/slide" Target="slides/slide16.xml"/><Relationship Id="rId46" Type="http://schemas.openxmlformats.org/officeDocument/2006/relationships/font" Target="fonts/GillSans-regular.fntdata"/><Relationship Id="rId23" Type="http://schemas.openxmlformats.org/officeDocument/2006/relationships/slide" Target="slides/slide15.xml"/><Relationship Id="rId45" Type="http://schemas.openxmlformats.org/officeDocument/2006/relationships/font" Target="fonts/DosisExtraLight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8" Type="http://customschemas.google.com/relationships/presentationmetadata" Target="metadata"/><Relationship Id="rId25" Type="http://schemas.openxmlformats.org/officeDocument/2006/relationships/slide" Target="slides/slide17.xml"/><Relationship Id="rId47" Type="http://schemas.openxmlformats.org/officeDocument/2006/relationships/font" Target="fonts/GillSans-bold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font" Target="fonts/PontanoSans-bold.fntdata"/><Relationship Id="rId16" Type="http://schemas.openxmlformats.org/officeDocument/2006/relationships/slide" Target="slides/slide8.xml"/><Relationship Id="rId38" Type="http://schemas.openxmlformats.org/officeDocument/2006/relationships/font" Target="fonts/PontanoSans-regular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5" name="Google Shape;65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each underpinning variable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EO data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 situ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Method status 🡪 open or closed; scalable/transferable Y/N; validated Y/N; performance quality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a standard product for this variable broadly accessible?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the use case – is the information needed being developed continuously and operationally?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Organizational conditions --&gt; has the organization mandated someone to create EO-based information, and supporting them with sufficient resources?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Are the standard products for underpinning variables in place?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Technical capacity of individuals in organization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If not, are there resources to do the training/tech transfer/ongoing support?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sufficient public documentation of related variables and tools (i.e. “Knowledge management”)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each underpinning variable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EO data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 situ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Method status 🡪 open or closed; scalable/transferable Y/N; validated Y/N; performance quality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a standard product for this variable broadly accessible?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the use case – is the information needed being developed continuously and operationally?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Organizational conditions --&gt; has the organization mandated someone to create EO-based information, and supporting them with sufficient resources?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Are the standard products for underpinning variables in place?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Technical capacity of individuals in organization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If not, are there resources to do the training/tech transfer/ongoing support?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sufficient public documentation of related variables and tools (i.e. “Knowledge management”)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4" name="Google Shape;71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Case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each underpinning variable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EO data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 situ source 🡪 collected, accessible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Method status 🡪 open or closed; scalable/transferable Y/N; validated Y/N; performance quality 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a standard product for this variable broadly accessible?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 the use case – is the information needed being developed continuously and operationally?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Organizational conditions --&gt; has the organization mandated someone to create EO-based information, and supporting them with sufficient resources?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Are the standard products for underpinning variables in place?</a:t>
            </a:r>
            <a:endParaRPr/>
          </a:p>
          <a:p>
            <a:pPr indent="-171450" lvl="1" marL="6286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Technical capacity of individuals in organization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If not, are there resources to do the training/tech transfer/ongoing support?</a:t>
            </a:r>
            <a:endParaRPr/>
          </a:p>
          <a:p>
            <a:pPr indent="-1714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Is there sufficient public documentation of related variables and tools (i.e. “Knowledge management”)</a:t>
            </a:r>
            <a:endParaRPr/>
          </a:p>
          <a:p>
            <a:pPr indent="-95250" lvl="2" marL="10858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GEOGLAM in situ data WG update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Availability of good global reference and training data for AI/ML.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WGCV LPV connection?</a:t>
            </a:r>
            <a:endParaRPr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CEOS response to updated GEOGLAM requirements;</a:t>
            </a:r>
            <a:endParaRPr/>
          </a:p>
          <a:p>
            <a:pPr indent="-6985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AFOLU Roadmap Connection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9" name="Google Shape;77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 we look forward some concluding thoughts…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20 institutions were represented at the workshop and consensus was developed around the approach, and an action plan is now being refined from the discussion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20 institutions were represented at the workshop and consensus was developed around the approach, and an action plan is now being refined from the discussion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1" name="Google Shape;81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20 institutions were represented at the workshop and consensus was developed around the approach, and an action plan is now being refined from the discussion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7" name="Google Shape;82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20 institutions were represented at the workshop and consensus was developed around the approach, and an action plan is now being refined from the discussion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Steve Covington’s comment about where processing takes place --&gt; if you have to combine multiple streams of data, where does that actually take place in a paradigm about bringing users to the data?</a:t>
            </a:r>
            <a:endParaRPr/>
          </a:p>
        </p:txBody>
      </p:sp>
      <p:sp>
        <p:nvSpPr>
          <p:cNvPr id="554" name="Google Shape;55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 txBox="1"/>
          <p:nvPr>
            <p:ph idx="12" type="sldNum"/>
          </p:nvPr>
        </p:nvSpPr>
        <p:spPr>
          <a:xfrm>
            <a:off x="5973004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slide">
  <p:cSld name="Divider slid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/>
          <p:nvPr>
            <p:ph type="title"/>
          </p:nvPr>
        </p:nvSpPr>
        <p:spPr>
          <a:xfrm>
            <a:off x="335360" y="2180862"/>
            <a:ext cx="11521280" cy="689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6"/>
          <p:cNvSpPr txBox="1"/>
          <p:nvPr>
            <p:ph idx="11" type="ftr"/>
          </p:nvPr>
        </p:nvSpPr>
        <p:spPr>
          <a:xfrm>
            <a:off x="335360" y="6356351"/>
            <a:ext cx="9217024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56"/>
          <p:cNvSpPr txBox="1"/>
          <p:nvPr>
            <p:ph idx="12" type="sldNum"/>
          </p:nvPr>
        </p:nvSpPr>
        <p:spPr>
          <a:xfrm>
            <a:off x="10032437" y="6356351"/>
            <a:ext cx="1824203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56"/>
          <p:cNvSpPr txBox="1"/>
          <p:nvPr>
            <p:ph idx="1" type="body"/>
          </p:nvPr>
        </p:nvSpPr>
        <p:spPr>
          <a:xfrm>
            <a:off x="334434" y="3236384"/>
            <a:ext cx="11523133" cy="715496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296B0"/>
              </a:buClr>
              <a:buSzPts val="3200"/>
              <a:buNone/>
              <a:defRPr sz="4267">
                <a:solidFill>
                  <a:srgbClr val="8296B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 txBox="1"/>
          <p:nvPr>
            <p:ph type="title"/>
          </p:nvPr>
        </p:nvSpPr>
        <p:spPr>
          <a:xfrm>
            <a:off x="337160" y="568961"/>
            <a:ext cx="11521280" cy="833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5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58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" name="Google Shape;102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8" name="Google Shape;108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32"/>
          <p:cNvSpPr txBox="1"/>
          <p:nvPr>
            <p:ph idx="1" type="body"/>
          </p:nvPr>
        </p:nvSpPr>
        <p:spPr>
          <a:xfrm>
            <a:off x="844552" y="1825625"/>
            <a:ext cx="51032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>
            <a:lvl1pPr indent="-3524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wentieth Century"/>
              <a:buChar char="•"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Char char="•"/>
              <a:defRPr sz="2400"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2385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wentieth Century"/>
              <a:buChar char="•"/>
              <a:defRPr sz="2000"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4325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Twentieth Century"/>
              <a:buChar char="•"/>
              <a:defRPr sz="1800"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Char char="•"/>
              <a:defRPr sz="1600"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2" type="body"/>
          </p:nvPr>
        </p:nvSpPr>
        <p:spPr>
          <a:xfrm>
            <a:off x="6237895" y="1825625"/>
            <a:ext cx="510955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>
            <a:lvl1pPr indent="-352425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wentieth Century"/>
              <a:buChar char="•"/>
              <a:defRPr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Char char="•"/>
              <a:defRPr sz="2400"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2385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wentieth Century"/>
              <a:buChar char="•"/>
              <a:defRPr sz="2000"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4325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Twentieth Century"/>
              <a:buChar char="•"/>
              <a:defRPr sz="1800"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04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Char char="•"/>
              <a:defRPr sz="1600"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2" name="Google Shape;122;p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0" name="Google Shape;130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3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53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4855"/>
              </a:buClr>
              <a:buSzPts val="2800"/>
              <a:buChar char="•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4855"/>
              </a:buClr>
              <a:buSzPts val="2400"/>
              <a:buChar char="•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4855"/>
              </a:buClr>
              <a:buSzPts val="2000"/>
              <a:buChar char="•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4855"/>
              </a:buClr>
              <a:buSzPts val="1800"/>
              <a:buChar char="•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4855"/>
              </a:buClr>
              <a:buSzPts val="1800"/>
              <a:buChar char="•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53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Calibri"/>
              <a:buNone/>
            </a:pPr>
            <a:r>
              <a:t/>
            </a:r>
            <a:endParaRPr b="0" i="0" sz="1867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0" name="Google Shape;150;p53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Calibri"/>
              <a:buNone/>
            </a:pPr>
            <a:r>
              <a:t/>
            </a:r>
            <a:endParaRPr b="0" i="0" sz="1867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1" name="Google Shape;151;p53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Calibri"/>
              <a:buNone/>
            </a:pPr>
            <a:r>
              <a:t/>
            </a:r>
            <a:endParaRPr b="0" i="0" sz="1867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"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41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41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41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3" name="Google Shape;163;p41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4" name="Google Shape;164;p41"/>
          <p:cNvSpPr txBox="1"/>
          <p:nvPr>
            <p:ph idx="1" type="body"/>
          </p:nvPr>
        </p:nvSpPr>
        <p:spPr>
          <a:xfrm>
            <a:off x="720674" y="1371600"/>
            <a:ext cx="5234647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5" name="Google Shape;165;p41"/>
          <p:cNvSpPr txBox="1"/>
          <p:nvPr>
            <p:ph idx="2" type="body"/>
          </p:nvPr>
        </p:nvSpPr>
        <p:spPr>
          <a:xfrm>
            <a:off x="6236677" y="1371600"/>
            <a:ext cx="5234648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66" name="Google Shape;166;p41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9"/>
          <p:cNvSpPr/>
          <p:nvPr/>
        </p:nvSpPr>
        <p:spPr>
          <a:xfrm>
            <a:off x="2" y="44"/>
            <a:ext cx="12191999" cy="6857957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9" name="Google Shape;169;p59"/>
          <p:cNvSpPr/>
          <p:nvPr/>
        </p:nvSpPr>
        <p:spPr>
          <a:xfrm>
            <a:off x="1" y="6107197"/>
            <a:ext cx="809329" cy="750771"/>
          </a:xfrm>
          <a:custGeom>
            <a:rect b="b" l="l" r="r" t="t"/>
            <a:pathLst>
              <a:path extrusionOk="0" h="10385" w="1119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498E8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0" name="Google Shape;170;p59"/>
          <p:cNvSpPr/>
          <p:nvPr/>
        </p:nvSpPr>
        <p:spPr>
          <a:xfrm>
            <a:off x="2962220" y="1"/>
            <a:ext cx="724168" cy="628305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E2F2D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1" name="Google Shape;171;p59"/>
          <p:cNvSpPr txBox="1"/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4267">
                <a:solidFill>
                  <a:srgbClr val="2E485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172" name="Google Shape;172;p59"/>
          <p:cNvSpPr/>
          <p:nvPr/>
        </p:nvSpPr>
        <p:spPr>
          <a:xfrm>
            <a:off x="1" y="738556"/>
            <a:ext cx="1838473" cy="2543211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3" name="Google Shape;173;p59"/>
          <p:cNvSpPr txBox="1"/>
          <p:nvPr/>
        </p:nvSpPr>
        <p:spPr>
          <a:xfrm>
            <a:off x="6557433" y="4389769"/>
            <a:ext cx="5277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</a:pPr>
            <a:r>
              <a:rPr b="0" i="0" lang="en-US" sz="2667" u="none" cap="none" strike="noStrike"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rPr>
              <a:t>Click to edit Master title style</a:t>
            </a:r>
            <a:endParaRPr/>
          </a:p>
        </p:txBody>
      </p:sp>
      <p:pic>
        <p:nvPicPr>
          <p:cNvPr id="174" name="Google Shape;174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73650" y="2336800"/>
            <a:ext cx="2044700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1_Title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0"/>
          <p:cNvSpPr/>
          <p:nvPr/>
        </p:nvSpPr>
        <p:spPr>
          <a:xfrm>
            <a:off x="2" y="3024553"/>
            <a:ext cx="6815060" cy="3833448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p60"/>
          <p:cNvSpPr/>
          <p:nvPr/>
        </p:nvSpPr>
        <p:spPr>
          <a:xfrm>
            <a:off x="1" y="738556"/>
            <a:ext cx="1838473" cy="2543211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9" name="Google Shape;179;p60"/>
          <p:cNvSpPr/>
          <p:nvPr/>
        </p:nvSpPr>
        <p:spPr>
          <a:xfrm>
            <a:off x="2819438" y="1"/>
            <a:ext cx="1476469" cy="1285961"/>
          </a:xfrm>
          <a:custGeom>
            <a:rect b="b" l="l" r="r" t="t"/>
            <a:pathLst>
              <a:path extrusionOk="0" h="9943" w="11416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80" name="Google Shape;180;p60"/>
          <p:cNvCxnSpPr/>
          <p:nvPr/>
        </p:nvCxnSpPr>
        <p:spPr>
          <a:xfrm>
            <a:off x="1" y="6851583"/>
            <a:ext cx="12191999" cy="0"/>
          </a:xfrm>
          <a:prstGeom prst="straightConnector1">
            <a:avLst/>
          </a:prstGeom>
          <a:noFill/>
          <a:ln cap="flat" cmpd="sng" w="50800">
            <a:solidFill>
              <a:srgbClr val="4DAA1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1" name="Google Shape;181;p60"/>
          <p:cNvSpPr txBox="1"/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b="0" i="0" sz="4267">
                <a:solidFill>
                  <a:srgbClr val="2E485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182" name="Google Shape;182;p60"/>
          <p:cNvSpPr txBox="1"/>
          <p:nvPr/>
        </p:nvSpPr>
        <p:spPr>
          <a:xfrm>
            <a:off x="6557433" y="4389769"/>
            <a:ext cx="5277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Dosis ExtraLight"/>
              <a:buNone/>
            </a:pPr>
            <a:r>
              <a:rPr b="0" i="0" lang="en-US" sz="2667" u="none" cap="none" strike="noStrike"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rPr>
              <a:t>Click to edit Master title style</a:t>
            </a:r>
            <a:endParaRPr/>
          </a:p>
        </p:txBody>
      </p:sp>
      <p:pic>
        <p:nvPicPr>
          <p:cNvPr id="183" name="Google Shape;18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Subtitl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1"/>
          <p:cNvSpPr/>
          <p:nvPr/>
        </p:nvSpPr>
        <p:spPr>
          <a:xfrm>
            <a:off x="0" y="1"/>
            <a:ext cx="12191939" cy="6857852"/>
          </a:xfrm>
          <a:custGeom>
            <a:rect b="b" l="l" r="r" t="t"/>
            <a:pathLst>
              <a:path extrusionOk="0" h="53026" w="9427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474F5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6" name="Google Shape;186;p61"/>
          <p:cNvSpPr/>
          <p:nvPr/>
        </p:nvSpPr>
        <p:spPr>
          <a:xfrm>
            <a:off x="314404" y="3736104"/>
            <a:ext cx="2540817" cy="1674048"/>
          </a:xfrm>
          <a:custGeom>
            <a:rect b="b" l="l" r="r" t="t"/>
            <a:pathLst>
              <a:path extrusionOk="0" h="12944" w="19646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7" name="Google Shape;187;p61"/>
          <p:cNvSpPr/>
          <p:nvPr/>
        </p:nvSpPr>
        <p:spPr>
          <a:xfrm>
            <a:off x="0" y="5514789"/>
            <a:ext cx="1447979" cy="1343092"/>
          </a:xfrm>
          <a:custGeom>
            <a:rect b="b" l="l" r="r" t="t"/>
            <a:pathLst>
              <a:path extrusionOk="0" h="10385" w="11196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8" name="Google Shape;188;p61"/>
          <p:cNvSpPr/>
          <p:nvPr/>
        </p:nvSpPr>
        <p:spPr>
          <a:xfrm>
            <a:off x="0" y="1"/>
            <a:ext cx="2581427" cy="3333740"/>
          </a:xfrm>
          <a:custGeom>
            <a:rect b="b" l="l" r="r" t="t"/>
            <a:pathLst>
              <a:path extrusionOk="0" h="25777" w="1996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9" name="Google Shape;189;p61"/>
          <p:cNvSpPr/>
          <p:nvPr/>
        </p:nvSpPr>
        <p:spPr>
          <a:xfrm>
            <a:off x="2962319" y="1"/>
            <a:ext cx="1295499" cy="1124007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0" name="Google Shape;190;p61"/>
          <p:cNvSpPr/>
          <p:nvPr/>
        </p:nvSpPr>
        <p:spPr>
          <a:xfrm>
            <a:off x="2240784" y="5219527"/>
            <a:ext cx="1988449" cy="1638352"/>
          </a:xfrm>
          <a:custGeom>
            <a:rect b="b" l="l" r="r" t="t"/>
            <a:pathLst>
              <a:path extrusionOk="0" h="12668" w="15375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61"/>
          <p:cNvSpPr txBox="1"/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0" i="0" sz="5333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2" name="Google Shape;192;p61"/>
          <p:cNvSpPr txBox="1"/>
          <p:nvPr>
            <p:ph idx="1" type="subTitle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93" name="Google Shape;19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1_Subtitle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2"/>
          <p:cNvSpPr/>
          <p:nvPr/>
        </p:nvSpPr>
        <p:spPr>
          <a:xfrm>
            <a:off x="0" y="1"/>
            <a:ext cx="12191939" cy="6857852"/>
          </a:xfrm>
          <a:custGeom>
            <a:rect b="b" l="l" r="r" t="t"/>
            <a:pathLst>
              <a:path extrusionOk="0" h="53026" w="9427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6" name="Google Shape;196;p62"/>
          <p:cNvSpPr/>
          <p:nvPr/>
        </p:nvSpPr>
        <p:spPr>
          <a:xfrm>
            <a:off x="314404" y="3736104"/>
            <a:ext cx="2540817" cy="1674048"/>
          </a:xfrm>
          <a:custGeom>
            <a:rect b="b" l="l" r="r" t="t"/>
            <a:pathLst>
              <a:path extrusionOk="0" h="12944" w="19646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7" name="Google Shape;197;p62"/>
          <p:cNvSpPr/>
          <p:nvPr/>
        </p:nvSpPr>
        <p:spPr>
          <a:xfrm>
            <a:off x="0" y="5514789"/>
            <a:ext cx="1447979" cy="1343092"/>
          </a:xfrm>
          <a:custGeom>
            <a:rect b="b" l="l" r="r" t="t"/>
            <a:pathLst>
              <a:path extrusionOk="0" h="10385" w="11196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8" name="Google Shape;198;p62"/>
          <p:cNvSpPr/>
          <p:nvPr/>
        </p:nvSpPr>
        <p:spPr>
          <a:xfrm>
            <a:off x="0" y="1"/>
            <a:ext cx="2581427" cy="3333740"/>
          </a:xfrm>
          <a:custGeom>
            <a:rect b="b" l="l" r="r" t="t"/>
            <a:pathLst>
              <a:path extrusionOk="0" h="25777" w="1996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9" name="Google Shape;199;p62"/>
          <p:cNvSpPr/>
          <p:nvPr/>
        </p:nvSpPr>
        <p:spPr>
          <a:xfrm>
            <a:off x="2962319" y="1"/>
            <a:ext cx="1295499" cy="1124007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0" name="Google Shape;200;p62"/>
          <p:cNvSpPr/>
          <p:nvPr/>
        </p:nvSpPr>
        <p:spPr>
          <a:xfrm>
            <a:off x="2240784" y="5219527"/>
            <a:ext cx="1988449" cy="1638352"/>
          </a:xfrm>
          <a:custGeom>
            <a:rect b="b" l="l" r="r" t="t"/>
            <a:pathLst>
              <a:path extrusionOk="0" h="12668" w="15375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1" name="Google Shape;201;p62"/>
          <p:cNvSpPr txBox="1"/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b="0" i="0" sz="5333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62"/>
          <p:cNvSpPr txBox="1"/>
          <p:nvPr>
            <p:ph idx="1" type="subTitle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2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203" name="Google Shape;20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39"/>
          <p:cNvSpPr txBox="1"/>
          <p:nvPr>
            <p:ph idx="1" type="body"/>
          </p:nvPr>
        </p:nvSpPr>
        <p:spPr>
          <a:xfrm>
            <a:off x="844548" y="1619252"/>
            <a:ext cx="10502901" cy="4594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indent="-352425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/>
            </a:lvl1pPr>
            <a:lvl2pPr indent="-333375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venir"/>
              <a:buChar char="•"/>
              <a:defRPr sz="2200"/>
            </a:lvl2pPr>
            <a:lvl3pPr indent="-314325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  <a:defRPr sz="1800"/>
            </a:lvl3pPr>
            <a:lvl4pPr indent="-314325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  <a:defRPr sz="1800"/>
            </a:lvl4pPr>
            <a:lvl5pPr indent="-3048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  <a:defRPr sz="1600"/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3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6" name="Google Shape;206;p63"/>
          <p:cNvSpPr/>
          <p:nvPr/>
        </p:nvSpPr>
        <p:spPr>
          <a:xfrm>
            <a:off x="2200326" y="4317103"/>
            <a:ext cx="1240695" cy="1807563"/>
          </a:xfrm>
          <a:custGeom>
            <a:rect b="b" l="l" r="r" t="t"/>
            <a:pathLst>
              <a:path extrusionOk="0" h="13976" w="9593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7" name="Google Shape;207;p63"/>
          <p:cNvSpPr/>
          <p:nvPr/>
        </p:nvSpPr>
        <p:spPr>
          <a:xfrm>
            <a:off x="10136915" y="4683888"/>
            <a:ext cx="1705131" cy="136213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8" name="Google Shape;208;p63"/>
          <p:cNvSpPr/>
          <p:nvPr/>
        </p:nvSpPr>
        <p:spPr>
          <a:xfrm>
            <a:off x="9322511" y="5281533"/>
            <a:ext cx="755048" cy="123603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9" name="Google Shape;209;p63"/>
          <p:cNvSpPr/>
          <p:nvPr/>
        </p:nvSpPr>
        <p:spPr>
          <a:xfrm>
            <a:off x="1" y="3352803"/>
            <a:ext cx="1838473" cy="2543211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0" name="Google Shape;210;p63"/>
          <p:cNvSpPr/>
          <p:nvPr/>
        </p:nvSpPr>
        <p:spPr>
          <a:xfrm>
            <a:off x="2819438" y="1"/>
            <a:ext cx="1476469" cy="1285961"/>
          </a:xfrm>
          <a:custGeom>
            <a:rect b="b" l="l" r="r" t="t"/>
            <a:pathLst>
              <a:path extrusionOk="0" h="9943" w="11416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1" name="Google Shape;211;p63"/>
          <p:cNvSpPr/>
          <p:nvPr/>
        </p:nvSpPr>
        <p:spPr>
          <a:xfrm>
            <a:off x="10134587" y="561948"/>
            <a:ext cx="2057435" cy="3581499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2" name="Google Shape;212;p63"/>
          <p:cNvSpPr txBox="1"/>
          <p:nvPr>
            <p:ph idx="1" type="body"/>
          </p:nvPr>
        </p:nvSpPr>
        <p:spPr>
          <a:xfrm>
            <a:off x="4459433" y="1764800"/>
            <a:ext cx="51456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b="0" i="0" sz="3466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93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i="1" sz="3466">
                <a:solidFill>
                  <a:schemeClr val="accent2"/>
                </a:solidFill>
              </a:defRPr>
            </a:lvl2pPr>
            <a:lvl3pPr indent="-393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i="1" sz="3466">
                <a:solidFill>
                  <a:schemeClr val="accent2"/>
                </a:solidFill>
              </a:defRPr>
            </a:lvl3pPr>
            <a:lvl4pPr indent="-393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i="1" sz="3466">
                <a:solidFill>
                  <a:schemeClr val="accent2"/>
                </a:solidFill>
              </a:defRPr>
            </a:lvl4pPr>
            <a:lvl5pPr indent="-393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i="1" sz="3466">
                <a:solidFill>
                  <a:schemeClr val="accent2"/>
                </a:solidFill>
              </a:defRPr>
            </a:lvl5pPr>
            <a:lvl6pPr indent="-393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i="1" sz="3466">
                <a:solidFill>
                  <a:schemeClr val="accent2"/>
                </a:solidFill>
              </a:defRPr>
            </a:lvl6pPr>
            <a:lvl7pPr indent="-393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i="1" sz="3466">
                <a:solidFill>
                  <a:schemeClr val="accent2"/>
                </a:solidFill>
              </a:defRPr>
            </a:lvl7pPr>
            <a:lvl8pPr indent="-393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i="1" sz="3466">
                <a:solidFill>
                  <a:schemeClr val="accent2"/>
                </a:solidFill>
              </a:defRPr>
            </a:lvl8pPr>
            <a:lvl9pPr indent="-393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i="1" sz="3466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13" name="Google Shape;213;p63"/>
          <p:cNvSpPr txBox="1"/>
          <p:nvPr/>
        </p:nvSpPr>
        <p:spPr>
          <a:xfrm>
            <a:off x="2042300" y="145622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Avenir"/>
              <a:buNone/>
            </a:pPr>
            <a:r>
              <a:rPr b="0" i="0" lang="en-US" sz="12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endParaRPr b="0" i="0" sz="12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p63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5" name="Google Shape;215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000000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4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18" name="Google Shape;218;p64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9" name="Google Shape;219;p64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64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1" name="Google Shape;221;p64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2" name="Google Shape;222;p64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3" name="Google Shape;223;p64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4" name="Google Shape;224;p64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5" name="Google Shape;225;p64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bg>
      <p:bgPr>
        <a:solidFill>
          <a:srgbClr val="0000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5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8" name="Google Shape;228;p65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9" name="Google Shape;229;p65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0" name="Google Shape;230;p65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1" name="Google Shape;231;p65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2" name="Google Shape;232;p65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33" name="Google Shape;233;p65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65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35" name="Google Shape;235;p65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6" name="Google Shape;236;p65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7" name="Google Shape;237;p65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8" name="Google Shape;238;p65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9" name="Google Shape;239;p65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bg>
      <p:bgPr>
        <a:solidFill>
          <a:srgbClr val="0000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6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2" name="Google Shape;242;p66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" name="Google Shape;243;p66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7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6" name="Google Shape;246;p67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p67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8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0" name="Google Shape;250;p68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68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52" name="Google Shape;252;p68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3" name="Google Shape;253;p68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4" name="Google Shape;254;p68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5" name="Google Shape;255;p68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6" name="Google Shape;256;p68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7" name="Google Shape;257;p68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9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0" name="Google Shape;260;p69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61" name="Google Shape;261;p69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69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63" name="Google Shape;263;p69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4" name="Google Shape;264;p69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5" name="Google Shape;265;p69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" name="Google Shape;266;p69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7" name="Google Shape;267;p69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8" name="Google Shape;268;p69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9" name="Google Shape;269;p69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0" name="Google Shape;270;p69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1" name="Google Shape;271;p69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Title + 1 column"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0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4" name="Google Shape;274;p70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5" name="Google Shape;275;p70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70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7" name="Google Shape;277;p70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8" name="Google Shape;278;p70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79" name="Google Shape;279;p70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2">
    <p:bg>
      <p:bgPr>
        <a:solidFill>
          <a:srgbClr val="000000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1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71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3" name="Google Shape;283;p71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71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5" name="Google Shape;285;p71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6" name="Google Shape;286;p71"/>
          <p:cNvSpPr txBox="1"/>
          <p:nvPr>
            <p:ph idx="1" type="body"/>
          </p:nvPr>
        </p:nvSpPr>
        <p:spPr>
          <a:xfrm>
            <a:off x="720674" y="1371600"/>
            <a:ext cx="5234647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7" name="Google Shape;287;p71"/>
          <p:cNvSpPr txBox="1"/>
          <p:nvPr>
            <p:ph idx="2" type="body"/>
          </p:nvPr>
        </p:nvSpPr>
        <p:spPr>
          <a:xfrm>
            <a:off x="6236677" y="1371600"/>
            <a:ext cx="5234648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3">
    <p:bg>
      <p:bgPr>
        <a:solidFill>
          <a:srgbClr val="2E4855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2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0" name="Google Shape;290;p72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1" name="Google Shape;291;p72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2" name="Google Shape;292;p72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3" name="Google Shape;293;p72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4" name="Google Shape;294;p72"/>
          <p:cNvSpPr txBox="1"/>
          <p:nvPr>
            <p:ph idx="1" type="body"/>
          </p:nvPr>
        </p:nvSpPr>
        <p:spPr>
          <a:xfrm>
            <a:off x="720674" y="1371600"/>
            <a:ext cx="5234647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95" name="Google Shape;295;p72"/>
          <p:cNvSpPr txBox="1"/>
          <p:nvPr>
            <p:ph idx="2" type="body"/>
          </p:nvPr>
        </p:nvSpPr>
        <p:spPr>
          <a:xfrm>
            <a:off x="6236677" y="1371600"/>
            <a:ext cx="5234648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2"/>
          <p:cNvSpPr txBox="1"/>
          <p:nvPr>
            <p:ph idx="1" type="body"/>
          </p:nvPr>
        </p:nvSpPr>
        <p:spPr>
          <a:xfrm>
            <a:off x="844553" y="889002"/>
            <a:ext cx="10502900" cy="5073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3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8" name="Google Shape;298;p73"/>
          <p:cNvSpPr/>
          <p:nvPr/>
        </p:nvSpPr>
        <p:spPr>
          <a:xfrm>
            <a:off x="704731" y="1428602"/>
            <a:ext cx="1552776" cy="2443365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9" name="Google Shape;299;p73"/>
          <p:cNvSpPr/>
          <p:nvPr/>
        </p:nvSpPr>
        <p:spPr>
          <a:xfrm>
            <a:off x="1590656" y="1"/>
            <a:ext cx="3124305" cy="1809761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0" name="Google Shape;300;p73"/>
          <p:cNvSpPr/>
          <p:nvPr/>
        </p:nvSpPr>
        <p:spPr>
          <a:xfrm>
            <a:off x="0" y="4467128"/>
            <a:ext cx="1676419" cy="2390856"/>
          </a:xfrm>
          <a:custGeom>
            <a:rect b="b" l="l" r="r" t="t"/>
            <a:pathLst>
              <a:path extrusionOk="0" h="18486" w="12962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1" name="Google Shape;301;p73"/>
          <p:cNvSpPr txBox="1"/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02" name="Google Shape;302;p73"/>
          <p:cNvSpPr txBox="1"/>
          <p:nvPr>
            <p:ph idx="1" type="body"/>
          </p:nvPr>
        </p:nvSpPr>
        <p:spPr>
          <a:xfrm>
            <a:off x="5760100" y="2258900"/>
            <a:ext cx="5822400" cy="4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⊷"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03" name="Google Shape;303;p73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4" name="Google Shape;30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4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4"/>
          <p:cNvSpPr/>
          <p:nvPr/>
        </p:nvSpPr>
        <p:spPr>
          <a:xfrm>
            <a:off x="0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7" name="Google Shape;307;p74"/>
          <p:cNvSpPr/>
          <p:nvPr/>
        </p:nvSpPr>
        <p:spPr>
          <a:xfrm>
            <a:off x="704731" y="1428602"/>
            <a:ext cx="1552776" cy="2443365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8" name="Google Shape;308;p74"/>
          <p:cNvSpPr/>
          <p:nvPr/>
        </p:nvSpPr>
        <p:spPr>
          <a:xfrm>
            <a:off x="1590656" y="1"/>
            <a:ext cx="3124305" cy="1809761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9" name="Google Shape;309;p74"/>
          <p:cNvSpPr/>
          <p:nvPr/>
        </p:nvSpPr>
        <p:spPr>
          <a:xfrm>
            <a:off x="0" y="4467128"/>
            <a:ext cx="1676419" cy="2390856"/>
          </a:xfrm>
          <a:custGeom>
            <a:rect b="b" l="l" r="r" t="t"/>
            <a:pathLst>
              <a:path extrusionOk="0" h="18486" w="12962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0" name="Google Shape;310;p74"/>
          <p:cNvSpPr txBox="1"/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11" name="Google Shape;311;p74"/>
          <p:cNvSpPr txBox="1"/>
          <p:nvPr>
            <p:ph idx="1" type="body"/>
          </p:nvPr>
        </p:nvSpPr>
        <p:spPr>
          <a:xfrm>
            <a:off x="5760100" y="2258900"/>
            <a:ext cx="5822400" cy="4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⊷"/>
              <a:defRPr b="0" i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12" name="Google Shape;312;p74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3" name="Google Shape;313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5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75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17232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6" name="Google Shape;316;p75"/>
          <p:cNvSpPr/>
          <p:nvPr/>
        </p:nvSpPr>
        <p:spPr>
          <a:xfrm>
            <a:off x="704731" y="1428602"/>
            <a:ext cx="1552776" cy="2443365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7" name="Google Shape;317;p75"/>
          <p:cNvSpPr/>
          <p:nvPr/>
        </p:nvSpPr>
        <p:spPr>
          <a:xfrm>
            <a:off x="1590656" y="1"/>
            <a:ext cx="3124305" cy="1809761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8" name="Google Shape;318;p75"/>
          <p:cNvSpPr/>
          <p:nvPr/>
        </p:nvSpPr>
        <p:spPr>
          <a:xfrm>
            <a:off x="0" y="4467128"/>
            <a:ext cx="1676419" cy="2390856"/>
          </a:xfrm>
          <a:custGeom>
            <a:rect b="b" l="l" r="r" t="t"/>
            <a:pathLst>
              <a:path extrusionOk="0" h="18486" w="12962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9" name="Google Shape;319;p75"/>
          <p:cNvSpPr txBox="1"/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0" name="Google Shape;320;p75"/>
          <p:cNvSpPr txBox="1"/>
          <p:nvPr>
            <p:ph idx="1" type="body"/>
          </p:nvPr>
        </p:nvSpPr>
        <p:spPr>
          <a:xfrm>
            <a:off x="5760100" y="2258900"/>
            <a:ext cx="5822400" cy="40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⊷"/>
              <a:defRPr b="0" i="0"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21" name="Google Shape;321;p75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2" name="Google Shape;32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Title + 1 column + image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6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5" name="Google Shape;325;p76"/>
          <p:cNvSpPr/>
          <p:nvPr/>
        </p:nvSpPr>
        <p:spPr>
          <a:xfrm>
            <a:off x="1" y="5514847"/>
            <a:ext cx="1447887" cy="1343127"/>
          </a:xfrm>
          <a:custGeom>
            <a:rect b="b" l="l" r="r" t="t"/>
            <a:pathLst>
              <a:path extrusionOk="0" h="10385" w="1119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6" name="Google Shape;326;p76"/>
          <p:cNvSpPr/>
          <p:nvPr/>
        </p:nvSpPr>
        <p:spPr>
          <a:xfrm>
            <a:off x="1" y="1"/>
            <a:ext cx="2581364" cy="3333825"/>
          </a:xfrm>
          <a:custGeom>
            <a:rect b="b" l="l" r="r" t="t"/>
            <a:pathLst>
              <a:path extrusionOk="0" h="25777" w="19959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76"/>
          <p:cNvSpPr/>
          <p:nvPr/>
        </p:nvSpPr>
        <p:spPr>
          <a:xfrm>
            <a:off x="2962221" y="1"/>
            <a:ext cx="1295532" cy="1124036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8" name="Google Shape;328;p76"/>
          <p:cNvSpPr txBox="1"/>
          <p:nvPr>
            <p:ph type="title"/>
          </p:nvPr>
        </p:nvSpPr>
        <p:spPr>
          <a:xfrm>
            <a:off x="6989333" y="1597367"/>
            <a:ext cx="45932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9" name="Google Shape;329;p76"/>
          <p:cNvSpPr txBox="1"/>
          <p:nvPr>
            <p:ph idx="1" type="body"/>
          </p:nvPr>
        </p:nvSpPr>
        <p:spPr>
          <a:xfrm>
            <a:off x="6989333" y="2665300"/>
            <a:ext cx="45932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⊷"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30" name="Google Shape;330;p76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1" name="Google Shape;331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">
  <p:cSld name="1_Title + 1 column + image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7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77"/>
          <p:cNvSpPr/>
          <p:nvPr/>
        </p:nvSpPr>
        <p:spPr>
          <a:xfrm>
            <a:off x="1" y="5514847"/>
            <a:ext cx="1447887" cy="1343127"/>
          </a:xfrm>
          <a:custGeom>
            <a:rect b="b" l="l" r="r" t="t"/>
            <a:pathLst>
              <a:path extrusionOk="0" h="10385" w="11195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77"/>
          <p:cNvSpPr/>
          <p:nvPr/>
        </p:nvSpPr>
        <p:spPr>
          <a:xfrm>
            <a:off x="1" y="1"/>
            <a:ext cx="2581364" cy="3333825"/>
          </a:xfrm>
          <a:custGeom>
            <a:rect b="b" l="l" r="r" t="t"/>
            <a:pathLst>
              <a:path extrusionOk="0" h="25777" w="19959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6" name="Google Shape;336;p77"/>
          <p:cNvSpPr/>
          <p:nvPr/>
        </p:nvSpPr>
        <p:spPr>
          <a:xfrm>
            <a:off x="2962221" y="1"/>
            <a:ext cx="1295532" cy="1124036"/>
          </a:xfrm>
          <a:custGeom>
            <a:rect b="b" l="l" r="r" t="t"/>
            <a:pathLst>
              <a:path extrusionOk="0" h="8691" w="10017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7" name="Google Shape;337;p77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8" name="Google Shape;33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8"/>
          <p:cNvSpPr/>
          <p:nvPr/>
        </p:nvSpPr>
        <p:spPr>
          <a:xfrm>
            <a:off x="0" y="1"/>
            <a:ext cx="12191939" cy="6857852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1" name="Google Shape;341;p78"/>
          <p:cNvSpPr/>
          <p:nvPr/>
        </p:nvSpPr>
        <p:spPr>
          <a:xfrm>
            <a:off x="2676498" y="3735976"/>
            <a:ext cx="1993233" cy="1209753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2" name="Google Shape;342;p78"/>
          <p:cNvSpPr/>
          <p:nvPr/>
        </p:nvSpPr>
        <p:spPr>
          <a:xfrm rot="758744">
            <a:off x="1597752" y="4527106"/>
            <a:ext cx="776501" cy="1159708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3" name="Google Shape;343;p78"/>
          <p:cNvSpPr/>
          <p:nvPr/>
        </p:nvSpPr>
        <p:spPr>
          <a:xfrm>
            <a:off x="2657487" y="0"/>
            <a:ext cx="2438517" cy="1857437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78"/>
          <p:cNvSpPr/>
          <p:nvPr/>
        </p:nvSpPr>
        <p:spPr>
          <a:xfrm>
            <a:off x="2390807" y="5657699"/>
            <a:ext cx="1695516" cy="120018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78"/>
          <p:cNvSpPr/>
          <p:nvPr/>
        </p:nvSpPr>
        <p:spPr>
          <a:xfrm>
            <a:off x="0" y="3876557"/>
            <a:ext cx="1295499" cy="2143128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6" name="Google Shape;346;p78"/>
          <p:cNvSpPr txBox="1"/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47" name="Google Shape;347;p78"/>
          <p:cNvSpPr txBox="1"/>
          <p:nvPr>
            <p:ph idx="1" type="body"/>
          </p:nvPr>
        </p:nvSpPr>
        <p:spPr>
          <a:xfrm>
            <a:off x="5096000" y="2301200"/>
            <a:ext cx="31484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⊷"/>
              <a:defRPr b="0" i="0" sz="2400"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348" name="Google Shape;348;p78"/>
          <p:cNvSpPr txBox="1"/>
          <p:nvPr>
            <p:ph idx="2" type="body"/>
          </p:nvPr>
        </p:nvSpPr>
        <p:spPr>
          <a:xfrm>
            <a:off x="8433997" y="2301200"/>
            <a:ext cx="31484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⊷"/>
              <a:defRPr b="0" i="0" sz="2400"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349" name="Google Shape;349;p78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0" name="Google Shape;350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 + 3 column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9"/>
          <p:cNvSpPr/>
          <p:nvPr/>
        </p:nvSpPr>
        <p:spPr>
          <a:xfrm>
            <a:off x="0" y="1"/>
            <a:ext cx="12191939" cy="6857852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3" name="Google Shape;353;p79"/>
          <p:cNvSpPr/>
          <p:nvPr/>
        </p:nvSpPr>
        <p:spPr>
          <a:xfrm>
            <a:off x="2676498" y="3735976"/>
            <a:ext cx="1993233" cy="1209753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4" name="Google Shape;354;p79"/>
          <p:cNvSpPr/>
          <p:nvPr/>
        </p:nvSpPr>
        <p:spPr>
          <a:xfrm rot="758744">
            <a:off x="1597752" y="4527106"/>
            <a:ext cx="776501" cy="1159708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5" name="Google Shape;355;p79"/>
          <p:cNvSpPr/>
          <p:nvPr/>
        </p:nvSpPr>
        <p:spPr>
          <a:xfrm>
            <a:off x="2657487" y="0"/>
            <a:ext cx="2438517" cy="1857437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6" name="Google Shape;356;p79"/>
          <p:cNvSpPr/>
          <p:nvPr/>
        </p:nvSpPr>
        <p:spPr>
          <a:xfrm>
            <a:off x="2390807" y="5657699"/>
            <a:ext cx="1695516" cy="120018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7" name="Google Shape;357;p79"/>
          <p:cNvSpPr/>
          <p:nvPr/>
        </p:nvSpPr>
        <p:spPr>
          <a:xfrm>
            <a:off x="0" y="3876557"/>
            <a:ext cx="1295499" cy="2143128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8" name="Google Shape;358;p79"/>
          <p:cNvSpPr txBox="1"/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59" name="Google Shape;359;p79"/>
          <p:cNvSpPr txBox="1"/>
          <p:nvPr>
            <p:ph idx="1" type="body"/>
          </p:nvPr>
        </p:nvSpPr>
        <p:spPr>
          <a:xfrm>
            <a:off x="5096000" y="2369567"/>
            <a:ext cx="2063200" cy="39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⊷"/>
              <a:defRPr b="0" i="0" sz="1867"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/>
        </p:txBody>
      </p:sp>
      <p:sp>
        <p:nvSpPr>
          <p:cNvPr id="360" name="Google Shape;360;p79"/>
          <p:cNvSpPr txBox="1"/>
          <p:nvPr>
            <p:ph idx="2" type="body"/>
          </p:nvPr>
        </p:nvSpPr>
        <p:spPr>
          <a:xfrm>
            <a:off x="7264851" y="2369567"/>
            <a:ext cx="2063200" cy="39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⊷"/>
              <a:defRPr b="0" i="0" sz="1867"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/>
        </p:txBody>
      </p:sp>
      <p:sp>
        <p:nvSpPr>
          <p:cNvPr id="361" name="Google Shape;361;p79"/>
          <p:cNvSpPr txBox="1"/>
          <p:nvPr>
            <p:ph idx="3" type="body"/>
          </p:nvPr>
        </p:nvSpPr>
        <p:spPr>
          <a:xfrm>
            <a:off x="9433701" y="2369567"/>
            <a:ext cx="2063200" cy="39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⊷"/>
              <a:defRPr b="0" i="0" sz="1867"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867"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867"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/>
        </p:txBody>
      </p:sp>
      <p:sp>
        <p:nvSpPr>
          <p:cNvPr id="362" name="Google Shape;362;p79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3" name="Google Shape;36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0"/>
          <p:cNvSpPr/>
          <p:nvPr/>
        </p:nvSpPr>
        <p:spPr>
          <a:xfrm>
            <a:off x="0" y="1"/>
            <a:ext cx="12191939" cy="6857852"/>
          </a:xfrm>
          <a:custGeom>
            <a:rect b="b" l="l" r="r" t="t"/>
            <a:pathLst>
              <a:path extrusionOk="0" h="53026" w="9427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6" name="Google Shape;366;p80"/>
          <p:cNvSpPr/>
          <p:nvPr/>
        </p:nvSpPr>
        <p:spPr>
          <a:xfrm>
            <a:off x="2676498" y="3735976"/>
            <a:ext cx="1993233" cy="1209753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7" name="Google Shape;367;p80"/>
          <p:cNvSpPr/>
          <p:nvPr/>
        </p:nvSpPr>
        <p:spPr>
          <a:xfrm rot="758744">
            <a:off x="1597752" y="4527106"/>
            <a:ext cx="776501" cy="1159708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8" name="Google Shape;368;p80"/>
          <p:cNvSpPr/>
          <p:nvPr/>
        </p:nvSpPr>
        <p:spPr>
          <a:xfrm>
            <a:off x="2657487" y="0"/>
            <a:ext cx="2438517" cy="1857437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69" name="Google Shape;369;p80"/>
          <p:cNvSpPr/>
          <p:nvPr/>
        </p:nvSpPr>
        <p:spPr>
          <a:xfrm>
            <a:off x="2390807" y="5657699"/>
            <a:ext cx="1695516" cy="120018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0" name="Google Shape;370;p80"/>
          <p:cNvSpPr/>
          <p:nvPr/>
        </p:nvSpPr>
        <p:spPr>
          <a:xfrm>
            <a:off x="0" y="3876557"/>
            <a:ext cx="1295499" cy="2143128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1" name="Google Shape;371;p80"/>
          <p:cNvSpPr txBox="1"/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2" name="Google Shape;372;p80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3" name="Google Shape;373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1"/>
          <p:cNvSpPr/>
          <p:nvPr/>
        </p:nvSpPr>
        <p:spPr>
          <a:xfrm>
            <a:off x="1" y="0"/>
            <a:ext cx="12192124" cy="6858029"/>
          </a:xfrm>
          <a:custGeom>
            <a:rect b="b" l="l" r="r" t="t"/>
            <a:pathLst>
              <a:path extrusionOk="0" h="53026" w="94269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81"/>
          <p:cNvSpPr/>
          <p:nvPr/>
        </p:nvSpPr>
        <p:spPr>
          <a:xfrm>
            <a:off x="2200326" y="4317103"/>
            <a:ext cx="1240695" cy="1807563"/>
          </a:xfrm>
          <a:custGeom>
            <a:rect b="b" l="l" r="r" t="t"/>
            <a:pathLst>
              <a:path extrusionOk="0" h="13976" w="9593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7" name="Google Shape;377;p81"/>
          <p:cNvSpPr/>
          <p:nvPr/>
        </p:nvSpPr>
        <p:spPr>
          <a:xfrm>
            <a:off x="1" y="3352803"/>
            <a:ext cx="1838473" cy="2543211"/>
          </a:xfrm>
          <a:custGeom>
            <a:rect b="b" l="l" r="r" t="t"/>
            <a:pathLst>
              <a:path extrusionOk="0" h="19664" w="14215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8" name="Google Shape;378;p81"/>
          <p:cNvSpPr/>
          <p:nvPr/>
        </p:nvSpPr>
        <p:spPr>
          <a:xfrm>
            <a:off x="2819438" y="1"/>
            <a:ext cx="1476469" cy="1285961"/>
          </a:xfrm>
          <a:custGeom>
            <a:rect b="b" l="l" r="r" t="t"/>
            <a:pathLst>
              <a:path extrusionOk="0" h="9943" w="11416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9" name="Google Shape;379;p81"/>
          <p:cNvSpPr txBox="1"/>
          <p:nvPr>
            <p:ph idx="1" type="body"/>
          </p:nvPr>
        </p:nvSpPr>
        <p:spPr>
          <a:xfrm>
            <a:off x="4295900" y="5773467"/>
            <a:ext cx="7286400" cy="6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2400"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80" name="Google Shape;380;p81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1" name="Google Shape;38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3B9357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2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" name="Google Shape;384;p82"/>
          <p:cNvSpPr/>
          <p:nvPr/>
        </p:nvSpPr>
        <p:spPr>
          <a:xfrm rot="3560713">
            <a:off x="10803021" y="5789151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2E4855">
              <a:alpha val="64705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5" name="Google Shape;385;p82"/>
          <p:cNvSpPr/>
          <p:nvPr/>
        </p:nvSpPr>
        <p:spPr>
          <a:xfrm rot="1619439">
            <a:off x="10224507" y="5450713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1D65A9">
              <a:alpha val="3490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6" name="Google Shape;386;p82"/>
          <p:cNvSpPr/>
          <p:nvPr/>
        </p:nvSpPr>
        <p:spPr>
          <a:xfrm rot="-5564790">
            <a:off x="1065021" y="264194"/>
            <a:ext cx="746628" cy="596412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2E4855">
              <a:alpha val="64705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7" name="Google Shape;387;p82"/>
          <p:cNvSpPr/>
          <p:nvPr/>
        </p:nvSpPr>
        <p:spPr>
          <a:xfrm rot="8585060">
            <a:off x="34866" y="62344"/>
            <a:ext cx="1083953" cy="1774465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65A9">
              <a:alpha val="3490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8" name="Google Shape;388;p82"/>
          <p:cNvSpPr/>
          <p:nvPr/>
        </p:nvSpPr>
        <p:spPr>
          <a:xfrm rot="3560713">
            <a:off x="10803021" y="5789151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2E4855">
              <a:alpha val="64705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9" name="Google Shape;389;p82"/>
          <p:cNvSpPr/>
          <p:nvPr/>
        </p:nvSpPr>
        <p:spPr>
          <a:xfrm rot="1619439">
            <a:off x="10224507" y="5450713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1D65A9">
              <a:alpha val="3490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0" name="Google Shape;390;p82"/>
          <p:cNvSpPr/>
          <p:nvPr/>
        </p:nvSpPr>
        <p:spPr>
          <a:xfrm rot="-5564790">
            <a:off x="1065021" y="264194"/>
            <a:ext cx="746628" cy="596412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2E4855">
              <a:alpha val="64705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1" name="Google Shape;391;p82"/>
          <p:cNvSpPr/>
          <p:nvPr/>
        </p:nvSpPr>
        <p:spPr>
          <a:xfrm rot="8585060">
            <a:off x="34866" y="62344"/>
            <a:ext cx="1083953" cy="1774465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65A9">
              <a:alpha val="3490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3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bg>
      <p:bgPr>
        <a:solidFill>
          <a:srgbClr val="3B9357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83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" name="Google Shape;394;p83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5" name="Google Shape;395;p83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2F2F2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6" name="Google Shape;396;p83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7" name="Google Shape;397;p83"/>
          <p:cNvSpPr/>
          <p:nvPr/>
        </p:nvSpPr>
        <p:spPr>
          <a:xfrm rot="8585060">
            <a:off x="321473" y="352438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F2F2F2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2">
    <p:bg>
      <p:bgPr>
        <a:solidFill>
          <a:srgbClr val="185F70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4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0" name="Google Shape;400;p84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4DAA17">
              <a:alpha val="8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1" name="Google Shape;401;p84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2B148">
              <a:alpha val="419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2" name="Google Shape;402;p84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4DAA17">
              <a:alpha val="8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3" name="Google Shape;403;p84"/>
          <p:cNvSpPr/>
          <p:nvPr/>
        </p:nvSpPr>
        <p:spPr>
          <a:xfrm rot="8585060">
            <a:off x="321473" y="352438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19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 3">
    <p:bg>
      <p:bgPr>
        <a:solidFill>
          <a:srgbClr val="00000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5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" name="Google Shape;406;p85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4DAA17">
              <a:alpha val="8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7" name="Google Shape;407;p85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52B148">
              <a:alpha val="419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8" name="Google Shape;408;p85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4DAA17">
              <a:alpha val="8000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9" name="Google Shape;409;p85"/>
          <p:cNvSpPr/>
          <p:nvPr/>
        </p:nvSpPr>
        <p:spPr>
          <a:xfrm rot="8585060">
            <a:off x="321473" y="352438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196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eaves">
  <p:cSld name="Blank with leaves">
    <p:bg>
      <p:bgPr>
        <a:solidFill>
          <a:schemeClr val="l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86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2" name="Google Shape;412;p86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3" name="Google Shape;413;p86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4" name="Google Shape;414;p86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5" name="Google Shape;415;p86"/>
          <p:cNvSpPr/>
          <p:nvPr/>
        </p:nvSpPr>
        <p:spPr>
          <a:xfrm rot="8585060">
            <a:off x="321474" y="352439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6" name="Google Shape;416;p86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7" name="Google Shape;417;p86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8" name="Google Shape;418;p86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9" name="Google Shape;419;p86"/>
          <p:cNvSpPr/>
          <p:nvPr/>
        </p:nvSpPr>
        <p:spPr>
          <a:xfrm rot="8585060">
            <a:off x="321474" y="352439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rgbClr val="51B14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0" name="Google Shape;42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leaves">
  <p:cSld name="1_Blank with leaves">
    <p:bg>
      <p:bgPr>
        <a:solidFill>
          <a:schemeClr val="lt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7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52B14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3" name="Google Shape;423;p87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3B935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4" name="Google Shape;424;p87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3B935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25" name="Google Shape;425;p87"/>
          <p:cNvSpPr/>
          <p:nvPr/>
        </p:nvSpPr>
        <p:spPr>
          <a:xfrm rot="8585060">
            <a:off x="321473" y="352438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6" name="Google Shape;426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background">
  <p:cSld name="Image background">
    <p:bg>
      <p:bgPr>
        <a:solidFill>
          <a:schemeClr val="accent2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8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rgbClr val="FFFFFF"/>
              </a:buClr>
              <a:buSzPts val="1733"/>
              <a:buFont typeface="Avenir"/>
              <a:buNone/>
              <a:defRPr b="0" i="0" sz="1733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88"/>
          <p:cNvSpPr/>
          <p:nvPr/>
        </p:nvSpPr>
        <p:spPr>
          <a:xfrm rot="3560713">
            <a:off x="10559973" y="5519878"/>
            <a:ext cx="1506345" cy="914245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rgbClr val="52B14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0" name="Google Shape;430;p88"/>
          <p:cNvSpPr/>
          <p:nvPr/>
        </p:nvSpPr>
        <p:spPr>
          <a:xfrm rot="1619439">
            <a:off x="10025215" y="5284451"/>
            <a:ext cx="586803" cy="876392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3B935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1" name="Google Shape;431;p88"/>
          <p:cNvSpPr/>
          <p:nvPr/>
        </p:nvSpPr>
        <p:spPr>
          <a:xfrm rot="-5564790">
            <a:off x="1542405" y="282001"/>
            <a:ext cx="896047" cy="715769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rgbClr val="3B935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2" name="Google Shape;432;p88"/>
          <p:cNvSpPr/>
          <p:nvPr/>
        </p:nvSpPr>
        <p:spPr>
          <a:xfrm rot="8585060">
            <a:off x="321473" y="352438"/>
            <a:ext cx="1300879" cy="2129580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52156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ustom Layout">
  <p:cSld name="6_Custom Layout">
    <p:bg>
      <p:bgPr>
        <a:solidFill>
          <a:srgbClr val="000000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9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35" name="Google Shape;435;p89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89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37" name="Google Shape;437;p89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8" name="Google Shape;438;p89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39" name="Google Shape;439;p89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bg>
      <p:bgPr>
        <a:solidFill>
          <a:srgbClr val="000000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0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2" name="Google Shape;442;p90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3" name="Google Shape;443;p90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4" name="Google Shape;444;p90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5" name="Google Shape;445;p90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46" name="Google Shape;446;p90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47" name="Google Shape;447;p90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8" name="Google Shape;448;p90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bg>
      <p:bgPr>
        <a:solidFill>
          <a:srgbClr val="000000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1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51" name="Google Shape;451;p91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2" name="Google Shape;452;p91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2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55" name="Google Shape;455;p92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p92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pic>
        <p:nvPicPr>
          <p:cNvPr id="457" name="Google Shape;457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4" name="Google Shape;34;p4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5" name="Google Shape;35;p4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6" name="Google Shape;36;p4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bg>
      <p:bgPr>
        <a:solidFill>
          <a:schemeClr val="lt1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3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60" name="Google Shape;460;p93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1" name="Google Shape;461;p93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62" name="Google Shape;462;p93"/>
          <p:cNvSpPr/>
          <p:nvPr/>
        </p:nvSpPr>
        <p:spPr>
          <a:xfrm>
            <a:off x="11226417" y="5854804"/>
            <a:ext cx="863971" cy="652097"/>
          </a:xfrm>
          <a:custGeom>
            <a:rect b="b" l="l" r="r" t="t"/>
            <a:pathLst>
              <a:path extrusionOk="0" h="10532" w="13184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3" name="Google Shape;463;p93"/>
          <p:cNvSpPr/>
          <p:nvPr/>
        </p:nvSpPr>
        <p:spPr>
          <a:xfrm>
            <a:off x="10843843" y="6211036"/>
            <a:ext cx="382575" cy="59172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4" name="Google Shape;464;p93"/>
          <p:cNvSpPr/>
          <p:nvPr/>
        </p:nvSpPr>
        <p:spPr>
          <a:xfrm>
            <a:off x="11328029" y="4176275"/>
            <a:ext cx="863972" cy="1536483"/>
          </a:xfrm>
          <a:custGeom>
            <a:rect b="b" l="l" r="r" t="t"/>
            <a:pathLst>
              <a:path extrusionOk="0" h="27692" w="15908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65" name="Google Shape;46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bg>
      <p:bgPr>
        <a:solidFill>
          <a:schemeClr val="lt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94"/>
          <p:cNvSpPr/>
          <p:nvPr/>
        </p:nvSpPr>
        <p:spPr>
          <a:xfrm>
            <a:off x="1" y="1"/>
            <a:ext cx="931359" cy="709423"/>
          </a:xfrm>
          <a:custGeom>
            <a:rect b="b" l="l" r="r" t="t"/>
            <a:pathLst>
              <a:path extrusionOk="0" h="14362" w="18855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8" name="Google Shape;468;p94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69" name="Google Shape;469;p94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0" name="Google Shape;470;p94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1" name="Google Shape;471;p94"/>
          <p:cNvSpPr/>
          <p:nvPr/>
        </p:nvSpPr>
        <p:spPr>
          <a:xfrm>
            <a:off x="1179631" y="6333068"/>
            <a:ext cx="741581" cy="524933"/>
          </a:xfrm>
          <a:custGeom>
            <a:rect b="b" l="l" r="r" t="t"/>
            <a:pathLst>
              <a:path extrusionOk="0" h="9280" w="1311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p94"/>
          <p:cNvSpPr/>
          <p:nvPr/>
        </p:nvSpPr>
        <p:spPr>
          <a:xfrm>
            <a:off x="3466" y="5123246"/>
            <a:ext cx="731324" cy="1209821"/>
          </a:xfrm>
          <a:custGeom>
            <a:rect b="b" l="l" r="r" t="t"/>
            <a:pathLst>
              <a:path extrusionOk="0" h="16571" w="10017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3" name="Google Shape;473;p94"/>
          <p:cNvSpPr/>
          <p:nvPr/>
        </p:nvSpPr>
        <p:spPr>
          <a:xfrm rot="-1979754">
            <a:off x="66932" y="4849846"/>
            <a:ext cx="784023" cy="475847"/>
          </a:xfrm>
          <a:custGeom>
            <a:rect b="b" l="l" r="r" t="t"/>
            <a:pathLst>
              <a:path extrusionOk="0" h="9354" w="15412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4" name="Google Shape;474;p94"/>
          <p:cNvSpPr/>
          <p:nvPr/>
        </p:nvSpPr>
        <p:spPr>
          <a:xfrm rot="-4291500">
            <a:off x="406797" y="5372477"/>
            <a:ext cx="373524" cy="557860"/>
          </a:xfrm>
          <a:custGeom>
            <a:rect b="b" l="l" r="r" t="t"/>
            <a:pathLst>
              <a:path extrusionOk="0" h="8967" w="6004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75" name="Google Shape;47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6">
    <p:bg>
      <p:bgPr>
        <a:solidFill>
          <a:schemeClr val="lt1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5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8" name="Google Shape;478;p95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9" name="Google Shape;479;p95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95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1" name="Google Shape;481;p95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82" name="Google Shape;482;p95"/>
          <p:cNvSpPr txBox="1"/>
          <p:nvPr>
            <p:ph idx="1" type="body"/>
          </p:nvPr>
        </p:nvSpPr>
        <p:spPr>
          <a:xfrm>
            <a:off x="720675" y="1371600"/>
            <a:ext cx="10750651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pic>
        <p:nvPicPr>
          <p:cNvPr id="483" name="Google Shape;483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7">
    <p:bg>
      <p:bgPr>
        <a:solidFill>
          <a:schemeClr val="lt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6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6" name="Google Shape;486;p96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7" name="Google Shape;487;p96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8" name="Google Shape;488;p96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9" name="Google Shape;489;p96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0" name="Google Shape;490;p96"/>
          <p:cNvSpPr txBox="1"/>
          <p:nvPr>
            <p:ph idx="1" type="body"/>
          </p:nvPr>
        </p:nvSpPr>
        <p:spPr>
          <a:xfrm>
            <a:off x="720674" y="1371600"/>
            <a:ext cx="5234647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91" name="Google Shape;491;p96"/>
          <p:cNvSpPr txBox="1"/>
          <p:nvPr>
            <p:ph idx="2" type="body"/>
          </p:nvPr>
        </p:nvSpPr>
        <p:spPr>
          <a:xfrm>
            <a:off x="6236677" y="1371600"/>
            <a:ext cx="5234648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2E4855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pic>
        <p:nvPicPr>
          <p:cNvPr id="492" name="Google Shape;49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46432" y="-191724"/>
            <a:ext cx="1472184" cy="1572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>
  <p:cSld name="1_Title + 1 column 8">
    <p:bg>
      <p:bgPr>
        <a:solidFill>
          <a:srgbClr val="2E4855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7"/>
          <p:cNvSpPr/>
          <p:nvPr/>
        </p:nvSpPr>
        <p:spPr>
          <a:xfrm>
            <a:off x="237878" y="2"/>
            <a:ext cx="1038085" cy="601313"/>
          </a:xfrm>
          <a:custGeom>
            <a:rect b="b" l="l" r="r" t="t"/>
            <a:pathLst>
              <a:path extrusionOk="0" h="13993" w="24157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>
              <a:alpha val="66666"/>
            </a:scheme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5" name="Google Shape;495;p97"/>
          <p:cNvSpPr/>
          <p:nvPr/>
        </p:nvSpPr>
        <p:spPr>
          <a:xfrm rot="-1129057">
            <a:off x="63239" y="77078"/>
            <a:ext cx="578076" cy="909629"/>
          </a:xfrm>
          <a:custGeom>
            <a:rect b="b" l="l" r="r" t="t"/>
            <a:pathLst>
              <a:path extrusionOk="0" h="18892" w="12006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6" name="Google Shape;496;p97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97"/>
          <p:cNvSpPr/>
          <p:nvPr/>
        </p:nvSpPr>
        <p:spPr>
          <a:xfrm rot="-8923740">
            <a:off x="485440" y="-8842"/>
            <a:ext cx="1011065" cy="1761819"/>
          </a:xfrm>
          <a:custGeom>
            <a:rect b="b" l="l" r="r" t="t"/>
            <a:pathLst>
              <a:path extrusionOk="0" h="9557" w="5838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52B148">
              <a:alpha val="43921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t/>
            </a:r>
            <a:endParaRPr b="0" i="0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8" name="Google Shape;498;p97"/>
          <p:cNvSpPr txBox="1"/>
          <p:nvPr>
            <p:ph type="title"/>
          </p:nvPr>
        </p:nvSpPr>
        <p:spPr>
          <a:xfrm>
            <a:off x="720675" y="276567"/>
            <a:ext cx="10750651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499" name="Google Shape;499;p97"/>
          <p:cNvSpPr txBox="1"/>
          <p:nvPr>
            <p:ph idx="1" type="body"/>
          </p:nvPr>
        </p:nvSpPr>
        <p:spPr>
          <a:xfrm>
            <a:off x="720674" y="1371600"/>
            <a:ext cx="5234647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00" name="Google Shape;500;p97"/>
          <p:cNvSpPr txBox="1"/>
          <p:nvPr>
            <p:ph idx="2" type="body"/>
          </p:nvPr>
        </p:nvSpPr>
        <p:spPr>
          <a:xfrm>
            <a:off x="6236677" y="1371600"/>
            <a:ext cx="5234648" cy="49614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F2F2F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03" name="Google Shape;503;p9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  <a:defRPr sz="32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⊸"/>
              <a:defRPr sz="2400"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000"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000"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000"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000"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000"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000"/>
            </a:lvl9pPr>
          </a:lstStyle>
          <a:p/>
        </p:txBody>
      </p:sp>
      <p:sp>
        <p:nvSpPr>
          <p:cNvPr id="504" name="Google Shape;504;p9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000"/>
            </a:lvl9pPr>
          </a:lstStyle>
          <a:p/>
        </p:txBody>
      </p:sp>
      <p:sp>
        <p:nvSpPr>
          <p:cNvPr id="505" name="Google Shape;505;p98"/>
          <p:cNvSpPr txBox="1"/>
          <p:nvPr>
            <p:ph idx="11" type="ftr"/>
          </p:nvPr>
        </p:nvSpPr>
        <p:spPr>
          <a:xfrm>
            <a:off x="101082" y="6356349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506" name="Google Shape;506;p98"/>
          <p:cNvSpPr txBox="1"/>
          <p:nvPr>
            <p:ph idx="12" type="sldNum"/>
          </p:nvPr>
        </p:nvSpPr>
        <p:spPr>
          <a:xfrm>
            <a:off x="9370236" y="63585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algn="r">
              <a:buClr>
                <a:srgbClr val="8C9297"/>
              </a:buClr>
              <a:buSzPts val="1200"/>
              <a:buFont typeface="Avenir"/>
              <a:buNone/>
              <a:defRPr b="0" i="0" sz="1200">
                <a:solidFill>
                  <a:srgbClr val="8C9297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Whitcraft et al.</a:t>
            </a:r>
            <a:endParaRPr sz="1733"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type="title"/>
          </p:nvPr>
        </p:nvSpPr>
        <p:spPr>
          <a:xfrm>
            <a:off x="609600" y="305152"/>
            <a:ext cx="10972800" cy="1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1" sz="4800">
                <a:solidFill>
                  <a:srgbClr val="004C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" type="body"/>
          </p:nvPr>
        </p:nvSpPr>
        <p:spPr>
          <a:xfrm>
            <a:off x="609600" y="1778001"/>
            <a:ext cx="10972800" cy="5028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  <a:defRPr b="0" i="0" sz="3200" u="none" cap="none" strike="noStrike">
                <a:solidFill>
                  <a:srgbClr val="008C7D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Courier New"/>
              <a:buChar char="o"/>
              <a:defRPr b="0" i="0" sz="2667" u="none" cap="none" strike="noStrike">
                <a:solidFill>
                  <a:srgbClr val="004C8A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rial"/>
              <a:buChar char="•"/>
              <a:defRPr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3200">
                <a:solidFill>
                  <a:srgbClr val="004C8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3200">
                <a:solidFill>
                  <a:srgbClr val="004C8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pic>
        <p:nvPicPr>
          <p:cNvPr descr="Logo, company name&#10;&#10;Description automatically generated" id="46" name="Google Shape;4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25705" y="6858000"/>
            <a:ext cx="1908284" cy="526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slide">
  <p:cSld name="Title Content slid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4"/>
          <p:cNvSpPr txBox="1"/>
          <p:nvPr>
            <p:ph type="title"/>
          </p:nvPr>
        </p:nvSpPr>
        <p:spPr>
          <a:xfrm>
            <a:off x="337160" y="1119008"/>
            <a:ext cx="11521280" cy="6899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4"/>
          <p:cNvSpPr txBox="1"/>
          <p:nvPr>
            <p:ph idx="11" type="ftr"/>
          </p:nvPr>
        </p:nvSpPr>
        <p:spPr>
          <a:xfrm>
            <a:off x="335360" y="6356351"/>
            <a:ext cx="9217024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54"/>
          <p:cNvSpPr txBox="1"/>
          <p:nvPr>
            <p:ph idx="12" type="sldNum"/>
          </p:nvPr>
        </p:nvSpPr>
        <p:spPr>
          <a:xfrm>
            <a:off x="10032437" y="6356351"/>
            <a:ext cx="1824203" cy="366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54"/>
          <p:cNvSpPr txBox="1"/>
          <p:nvPr>
            <p:ph idx="1" type="body"/>
          </p:nvPr>
        </p:nvSpPr>
        <p:spPr>
          <a:xfrm>
            <a:off x="335360" y="1988839"/>
            <a:ext cx="11521280" cy="4187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 showMasterSp="0">
  <p:cSld name="1_Custom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frog on a leaf&#10;&#10;Description automatically generated with medium confidence" id="53" name="Google Shape;53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55"/>
          <p:cNvSpPr/>
          <p:nvPr/>
        </p:nvSpPr>
        <p:spPr>
          <a:xfrm>
            <a:off x="1182520" y="644691"/>
            <a:ext cx="9915035" cy="779711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67"/>
              <a:buFont typeface="Avenir"/>
              <a:buNone/>
            </a:pPr>
            <a:r>
              <a:rPr b="0" i="0" lang="en-US" sz="4267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GEO VIRTUAL SYMPOSIUM 2021 </a:t>
            </a:r>
            <a:endParaRPr b="0" sz="4267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" name="Google Shape;55;p55"/>
          <p:cNvSpPr/>
          <p:nvPr/>
        </p:nvSpPr>
        <p:spPr>
          <a:xfrm>
            <a:off x="0" y="1853355"/>
            <a:ext cx="12192000" cy="3488787"/>
          </a:xfrm>
          <a:prstGeom prst="rect">
            <a:avLst/>
          </a:prstGeom>
          <a:solidFill>
            <a:srgbClr val="FFFFFF">
              <a:alpha val="74901"/>
            </a:srgbClr>
          </a:solidFill>
          <a:ln cap="flat" cmpd="sng" w="25400">
            <a:solidFill>
              <a:srgbClr val="FFFFFF">
                <a:alpha val="49411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" name="Google Shape;56;p55"/>
          <p:cNvSpPr txBox="1"/>
          <p:nvPr>
            <p:ph idx="1" type="body"/>
          </p:nvPr>
        </p:nvSpPr>
        <p:spPr>
          <a:xfrm>
            <a:off x="8313875" y="4406486"/>
            <a:ext cx="3888317" cy="960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667">
                <a:solidFill>
                  <a:srgbClr val="004C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2" type="body"/>
          </p:nvPr>
        </p:nvSpPr>
        <p:spPr>
          <a:xfrm>
            <a:off x="-19917" y="4416059"/>
            <a:ext cx="3888317" cy="960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 sz="2667">
                <a:solidFill>
                  <a:srgbClr val="004C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55"/>
          <p:cNvSpPr txBox="1"/>
          <p:nvPr>
            <p:ph idx="3" type="body"/>
          </p:nvPr>
        </p:nvSpPr>
        <p:spPr>
          <a:xfrm>
            <a:off x="-25167" y="2702974"/>
            <a:ext cx="12257617" cy="12001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1" sz="5867">
                <a:solidFill>
                  <a:srgbClr val="004C8A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133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43" Type="http://schemas.openxmlformats.org/officeDocument/2006/relationships/theme" Target="../theme/theme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venir"/>
              <a:buNone/>
              <a:defRPr b="0" i="0" sz="5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b="0" i="0" sz="5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844553" y="1619255"/>
            <a:ext cx="10502900" cy="460375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>
            <a:lvl1pPr indent="-352425" lvl="0" marL="457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 b="0" i="0" sz="2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2425" lvl="1" marL="914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 b="0" i="0" sz="2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2425" lvl="2" marL="1371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 b="0" i="0" sz="2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52425" lvl="3" marL="1828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 b="0" i="0" sz="2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52425" lvl="4" marL="22860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  <a:defRPr b="0" i="0" sz="2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2425" lvl="5" marL="2743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 Light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52425" lvl="6" marL="3200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 Light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52425" lvl="7" marL="3657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 Light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52425" lvl="8" marL="4114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 Light"/>
              <a:buChar char="•"/>
              <a:defRPr b="0"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2" name="Google Shape;12;p30"/>
          <p:cNvSpPr txBox="1"/>
          <p:nvPr/>
        </p:nvSpPr>
        <p:spPr>
          <a:xfrm>
            <a:off x="9110390" y="6406870"/>
            <a:ext cx="3037114" cy="441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A"/>
              </a:buClr>
              <a:buSzPts val="1100"/>
              <a:buFont typeface="Twentieth Century"/>
              <a:buNone/>
            </a:pPr>
            <a:r>
              <a:rPr b="0" i="0" lang="en-US" sz="1100" u="none" cap="none" strike="noStrike">
                <a:solidFill>
                  <a:srgbClr val="0061AA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@G20_GEOGLAM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AA"/>
              </a:buClr>
              <a:buSzPts val="1100"/>
              <a:buFont typeface="Twentieth Century"/>
              <a:buNone/>
            </a:pPr>
            <a:r>
              <a:rPr b="0" i="0" lang="en-US" sz="1100" u="none" cap="none" strike="noStrike">
                <a:solidFill>
                  <a:srgbClr val="0061AA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www.geoglam.org </a:t>
            </a:r>
            <a:endParaRPr/>
          </a:p>
        </p:txBody>
      </p:sp>
      <p:pic>
        <p:nvPicPr>
          <p:cNvPr id="13" name="Google Shape;13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496" y="6332476"/>
            <a:ext cx="1600114" cy="44131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3"/>
          <p:cNvPicPr preferRelativeResize="0"/>
          <p:nvPr/>
        </p:nvPicPr>
        <p:blipFill rotWithShape="1">
          <a:blip r:embed="rId1">
            <a:alphaModFix/>
          </a:blip>
          <a:srcRect b="0" l="0" r="0" t="26504"/>
          <a:stretch/>
        </p:blipFill>
        <p:spPr>
          <a:xfrm>
            <a:off x="0" y="2021418"/>
            <a:ext cx="12192000" cy="560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3"/>
          <p:cNvSpPr txBox="1"/>
          <p:nvPr>
            <p:ph type="title"/>
          </p:nvPr>
        </p:nvSpPr>
        <p:spPr>
          <a:xfrm>
            <a:off x="337160" y="568961"/>
            <a:ext cx="11521280" cy="833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3"/>
          <p:cNvSpPr txBox="1"/>
          <p:nvPr>
            <p:ph idx="1" type="body"/>
          </p:nvPr>
        </p:nvSpPr>
        <p:spPr>
          <a:xfrm>
            <a:off x="335360" y="1672046"/>
            <a:ext cx="11521280" cy="50593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33"/>
          <p:cNvSpPr/>
          <p:nvPr/>
        </p:nvSpPr>
        <p:spPr>
          <a:xfrm>
            <a:off x="1182520" y="126646"/>
            <a:ext cx="9915035" cy="69750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Avenir"/>
              <a:buNone/>
            </a:pPr>
            <a:r>
              <a:rPr b="0" i="0" lang="en-US" sz="3733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GEO VIRTUAL SYMPOSIUM 2021 </a:t>
            </a:r>
            <a:endParaRPr b="0" i="0" sz="3733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Logo, company name&#10;&#10;Description automatically generated" id="42" name="Google Shape;42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25705" y="6858000"/>
            <a:ext cx="1908284" cy="52630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2" name="Google Shape;72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9357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/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b="0" i="0" sz="3600" u="none" cap="none" strike="noStrike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/>
        </p:txBody>
      </p:sp>
      <p:sp>
        <p:nvSpPr>
          <p:cNvPr id="154" name="Google Shape;154;p40"/>
          <p:cNvSpPr txBox="1"/>
          <p:nvPr>
            <p:ph idx="1" type="body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b="0" i="0" sz="2400" u="none" cap="none" strike="noStrik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/>
        </p:txBody>
      </p:sp>
      <p:sp>
        <p:nvSpPr>
          <p:cNvPr id="155" name="Google Shape;155;p40"/>
          <p:cNvSpPr txBox="1"/>
          <p:nvPr>
            <p:ph idx="12" type="sldNum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buClr>
                <a:schemeClr val="accent2"/>
              </a:buClr>
              <a:buSzPts val="1733"/>
              <a:buFont typeface="Avenir"/>
              <a:buNone/>
              <a:defRPr b="0" i="0" sz="1733">
                <a:solidFill>
                  <a:schemeClr val="accent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6" name="Google Shape;156;p40"/>
          <p:cNvCxnSpPr/>
          <p:nvPr/>
        </p:nvCxnSpPr>
        <p:spPr>
          <a:xfrm>
            <a:off x="1" y="6851583"/>
            <a:ext cx="12191999" cy="0"/>
          </a:xfrm>
          <a:prstGeom prst="straightConnector1">
            <a:avLst/>
          </a:prstGeom>
          <a:noFill/>
          <a:ln cap="flat" cmpd="sng" w="50800">
            <a:solidFill>
              <a:srgbClr val="4DAA1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7" name="Google Shape;157;p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066752" y="-162622"/>
            <a:ext cx="1430048" cy="151942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  <p:sldLayoutId id="2147483715" r:id="rId41"/>
    <p:sldLayoutId id="2147483716" r:id="rId4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hyperlink" Target="https://esa-worldcover.org/en/data-acces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39.png"/><Relationship Id="rId7" Type="http://schemas.openxmlformats.org/officeDocument/2006/relationships/image" Target="../media/image23.png"/><Relationship Id="rId8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35.png"/><Relationship Id="rId8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image" Target="../media/image18.png"/><Relationship Id="rId6" Type="http://schemas.openxmlformats.org/officeDocument/2006/relationships/image" Target="../media/image36.png"/><Relationship Id="rId7" Type="http://schemas.openxmlformats.org/officeDocument/2006/relationships/image" Target="../media/image33.png"/><Relationship Id="rId8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5840"/>
            <a:ext cx="12192000" cy="609674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"/>
          <p:cNvSpPr/>
          <p:nvPr/>
        </p:nvSpPr>
        <p:spPr>
          <a:xfrm>
            <a:off x="1773331" y="1511884"/>
            <a:ext cx="8645371" cy="1440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2500" lIns="42500" spcFirstLastPara="1" rIns="42500" wrap="square" tIns="425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GEOGLAM Secretariat Update to </a:t>
            </a:r>
            <a:br>
              <a:rPr b="1" lang="en-US" sz="4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-US" sz="4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CEOS LSI-VC</a:t>
            </a:r>
            <a:endParaRPr b="1" sz="44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3" name="Google Shape;513;p1"/>
          <p:cNvSpPr/>
          <p:nvPr/>
        </p:nvSpPr>
        <p:spPr>
          <a:xfrm>
            <a:off x="473913" y="3435882"/>
            <a:ext cx="3909244" cy="2161090"/>
          </a:xfrm>
          <a:prstGeom prst="rect">
            <a:avLst/>
          </a:prstGeom>
          <a:solidFill>
            <a:srgbClr val="000000">
              <a:alpha val="44313"/>
            </a:srgbClr>
          </a:solidFill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42500" lIns="42500" spcFirstLastPara="1" rIns="42500" wrap="square" tIns="42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LSI-VC 23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Frascati, Italy</a:t>
            </a:r>
            <a:endParaRPr/>
          </a:p>
        </p:txBody>
      </p:sp>
      <p:sp>
        <p:nvSpPr>
          <p:cNvPr id="514" name="Google Shape;514;p1"/>
          <p:cNvSpPr/>
          <p:nvPr/>
        </p:nvSpPr>
        <p:spPr>
          <a:xfrm>
            <a:off x="4721087" y="3435882"/>
            <a:ext cx="6997000" cy="2161090"/>
          </a:xfrm>
          <a:prstGeom prst="rect">
            <a:avLst/>
          </a:prstGeom>
          <a:solidFill>
            <a:srgbClr val="000000">
              <a:alpha val="44313"/>
            </a:srgbClr>
          </a:solidFill>
          <a:ln>
            <a:noFill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42500" lIns="42500" spcFirstLastPara="1" rIns="42500" wrap="square" tIns="42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Alyssa Whitcraft &amp; Sven Gilliams</a:t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On behalf of GEOGLAM Executive Committee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348" y="1485559"/>
            <a:ext cx="5065111" cy="47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0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lang="en-US" sz="3600"/>
              <a:t>Who is involved in EAV production and availability?</a:t>
            </a:r>
            <a:endParaRPr/>
          </a:p>
        </p:txBody>
      </p:sp>
      <p:sp>
        <p:nvSpPr>
          <p:cNvPr id="636" name="Google Shape;636;p10"/>
          <p:cNvSpPr txBox="1"/>
          <p:nvPr>
            <p:ph idx="2" type="body"/>
          </p:nvPr>
        </p:nvSpPr>
        <p:spPr>
          <a:xfrm>
            <a:off x="6237894" y="1825625"/>
            <a:ext cx="5610757" cy="4351338"/>
          </a:xfrm>
          <a:prstGeom prst="rect">
            <a:avLst/>
          </a:prstGeom>
          <a:noFill/>
          <a:ln cap="flat" cmpd="sng" w="9525">
            <a:solidFill>
              <a:srgbClr val="42A3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0775" lIns="50775" spcFirstLastPara="1" rIns="50775" wrap="square" tIns="507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lang="en-US" sz="1600" u="sng">
                <a:latin typeface="Avenir"/>
                <a:ea typeface="Avenir"/>
                <a:cs typeface="Avenir"/>
                <a:sym typeface="Avenir"/>
              </a:rPr>
              <a:t>Producing, Accessing, and Using EAV Products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i="1" lang="en-US" sz="1600">
                <a:latin typeface="Avenir"/>
                <a:ea typeface="Avenir"/>
                <a:cs typeface="Avenir"/>
                <a:sym typeface="Avenir"/>
              </a:rPr>
              <a:t>(how does a person know which products to use, or where to get them)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Where to “discover” products &amp; their documentation: 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Central domain-specific ”list” (EAV website)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Per-product open access publications (e.g. Earth System Science Data) or websites that describe products (e.g. WorldCover “Delivery Mechanisms” - </a:t>
            </a:r>
            <a:r>
              <a:rPr lang="en-US" sz="16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https://esa-worldcover.org/en/data-access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 )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Discovery and access of products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e.g. ESA World Cover, Zenodo (product-specific, associated with a publication or effort)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e.g. GEO Knowledge Hub (domain-specific)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e.g. DAAC-model (domain-agnostic)</a:t>
            </a:r>
            <a:endParaRPr/>
          </a:p>
          <a:p>
            <a:pPr indent="-2412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7" name="Google Shape;637;p10"/>
          <p:cNvSpPr txBox="1"/>
          <p:nvPr/>
        </p:nvSpPr>
        <p:spPr>
          <a:xfrm>
            <a:off x="3596295" y="6504997"/>
            <a:ext cx="62579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*Domain-agnostic here still means land applications </a:t>
            </a:r>
            <a:endParaRPr/>
          </a:p>
        </p:txBody>
      </p:sp>
      <p:sp>
        <p:nvSpPr>
          <p:cNvPr id="638" name="Google Shape;638;p10"/>
          <p:cNvSpPr/>
          <p:nvPr/>
        </p:nvSpPr>
        <p:spPr>
          <a:xfrm>
            <a:off x="142946" y="3053442"/>
            <a:ext cx="5465917" cy="1633085"/>
          </a:xfrm>
          <a:prstGeom prst="rect">
            <a:avLst/>
          </a:prstGeom>
          <a:noFill/>
          <a:ln cap="flat" cmpd="sng" w="12700">
            <a:solidFill>
              <a:srgbClr val="42A3FD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4" name="Google Shape;644;p11"/>
          <p:cNvGraphicFramePr/>
          <p:nvPr/>
        </p:nvGraphicFramePr>
        <p:xfrm>
          <a:off x="8283075" y="3275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{FE1E82C0-E2FD-4AE9-A70A-CFFCCA0FC2C3}</a:tableStyleId>
              </a:tblPr>
              <a:tblGrid>
                <a:gridCol w="3759850"/>
              </a:tblGrid>
              <a:tr h="216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 Light"/>
                        <a:buNone/>
                      </a:pPr>
                      <a:r>
                        <a:rPr b="1" lang="en-US" sz="1800" u="none" cap="none" strike="noStrike"/>
                        <a:t>Ag Domain EAVs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Water Productivity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Irrigated Cropland Map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Reference Crop Calendars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Current Crop Stage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GDD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 condition assessment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 yield forecast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 Yield estimation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Rangeland Condition assessment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Land Management Calendar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Agriculture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Cropland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Rangeland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Seasonal Fallow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Seasonal Cover Crop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Non-Perennial Cropland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Perennial Cropland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Managed Grasslands Mask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 Type Masks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Field Boundaries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Crop Type Area Estimation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9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Agricultural Burned-Area Map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45" name="Google Shape;645;p11"/>
          <p:cNvGraphicFramePr/>
          <p:nvPr/>
        </p:nvGraphicFramePr>
        <p:xfrm>
          <a:off x="216825" y="32750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{FE1E82C0-E2FD-4AE9-A70A-CFFCCA0FC2C3}</a:tableStyleId>
              </a:tblPr>
              <a:tblGrid>
                <a:gridCol w="4142450"/>
              </a:tblGrid>
              <a:tr h="19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Helvetica Neue Light"/>
                        <a:buNone/>
                      </a:pPr>
                      <a:r>
                        <a:rPr b="1" lang="en-US" sz="1800" u="none" cap="none" strike="noStrike"/>
                        <a:t>Met &amp; Land Domain EAVs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Land surface temp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Air temperature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Surface Soil Moisture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Root Zone Soil Moisture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Incoming radiation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Wind Speed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Relative humidity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Precipitation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Reference Evapotranspiration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Actual Evapotranspiration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Seasonal Dynamics of Surface Water Availability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LAI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Aboveground Agricultural Biomass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/>
                        <a:t>fAPAR (ECV)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>
                          <a:highlight>
                            <a:srgbClr val="FF00FF"/>
                          </a:highlight>
                        </a:rPr>
                        <a:t>Fractional Cover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>
                          <a:highlight>
                            <a:srgbClr val="FF00FF"/>
                          </a:highlight>
                        </a:rPr>
                        <a:t>Soil Carbon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>
                          <a:highlight>
                            <a:srgbClr val="FF00FF"/>
                          </a:highlight>
                        </a:rPr>
                        <a:t>Runoff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>
                          <a:highlight>
                            <a:srgbClr val="FF00FF"/>
                          </a:highlight>
                        </a:rPr>
                        <a:t>Residue Cover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Helvetica Neue Light"/>
                        <a:buNone/>
                      </a:pPr>
                      <a:r>
                        <a:rPr lang="en-US" sz="1400" u="none" cap="none" strike="noStrike">
                          <a:highlight>
                            <a:srgbClr val="FF00FF"/>
                          </a:highlight>
                        </a:rPr>
                        <a:t>Surface roughness</a:t>
                      </a:r>
                      <a:endParaRPr/>
                    </a:p>
                  </a:txBody>
                  <a:tcPr marT="4250" marB="4250" marR="6375" marL="63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6" name="Google Shape;646;p11"/>
          <p:cNvSpPr txBox="1"/>
          <p:nvPr/>
        </p:nvSpPr>
        <p:spPr>
          <a:xfrm>
            <a:off x="1695539" y="6339909"/>
            <a:ext cx="3971580" cy="37959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highlight>
                  <a:srgbClr val="FF00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Missing in EAV v.1</a:t>
            </a:r>
            <a:endParaRPr/>
          </a:p>
        </p:txBody>
      </p:sp>
      <p:sp>
        <p:nvSpPr>
          <p:cNvPr id="647" name="Google Shape;647;p11"/>
          <p:cNvSpPr txBox="1"/>
          <p:nvPr/>
        </p:nvSpPr>
        <p:spPr>
          <a:xfrm>
            <a:off x="137313" y="5031332"/>
            <a:ext cx="4142454" cy="964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venir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highlight>
                  <a:srgbClr val="FF00FF"/>
                </a:highlight>
                <a:latin typeface="Avenir"/>
                <a:ea typeface="Avenir"/>
                <a:cs typeface="Avenir"/>
                <a:sym typeface="Avenir"/>
              </a:rPr>
              <a:t>+base multispectral data and simple Indices</a:t>
            </a:r>
            <a:endParaRPr/>
          </a:p>
        </p:txBody>
      </p:sp>
      <p:pic>
        <p:nvPicPr>
          <p:cNvPr id="648" name="Google Shape;6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4760" y="397074"/>
            <a:ext cx="3632465" cy="342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9" name="Google Shape;649;p11"/>
          <p:cNvCxnSpPr>
            <a:stCxn id="648" idx="2"/>
          </p:cNvCxnSpPr>
          <p:nvPr/>
        </p:nvCxnSpPr>
        <p:spPr>
          <a:xfrm flipH="1">
            <a:off x="4279793" y="3817074"/>
            <a:ext cx="2071200" cy="16593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650" name="Google Shape;650;p11"/>
          <p:cNvCxnSpPr/>
          <p:nvPr/>
        </p:nvCxnSpPr>
        <p:spPr>
          <a:xfrm flipH="1">
            <a:off x="4279766" y="2990484"/>
            <a:ext cx="1683712" cy="2187803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651" name="Google Shape;651;p11"/>
          <p:cNvCxnSpPr/>
          <p:nvPr/>
        </p:nvCxnSpPr>
        <p:spPr>
          <a:xfrm rot="10800000">
            <a:off x="3687417" y="496957"/>
            <a:ext cx="2469818" cy="1676115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cxnSp>
        <p:nvCxnSpPr>
          <p:cNvPr id="652" name="Google Shape;652;p11"/>
          <p:cNvCxnSpPr/>
          <p:nvPr/>
        </p:nvCxnSpPr>
        <p:spPr>
          <a:xfrm flipH="1" rot="10800000">
            <a:off x="7447233" y="496957"/>
            <a:ext cx="1716645" cy="1078867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miter lim="4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What we did at the GEOGLAM ExCom</a:t>
            </a:r>
            <a:br>
              <a:rPr lang="en-US">
                <a:latin typeface="Avenir"/>
                <a:ea typeface="Avenir"/>
                <a:cs typeface="Avenir"/>
                <a:sym typeface="Avenir"/>
              </a:rPr>
            </a:br>
            <a:r>
              <a:rPr i="1" lang="en-US" sz="3200">
                <a:latin typeface="Avenir"/>
                <a:ea typeface="Avenir"/>
                <a:cs typeface="Avenir"/>
                <a:sym typeface="Avenir"/>
              </a:rPr>
              <a:t>Mini-workshop on EAV Gap Analysis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59" name="Google Shape;659;p12"/>
          <p:cNvSpPr txBox="1"/>
          <p:nvPr>
            <p:ph idx="1" type="body"/>
          </p:nvPr>
        </p:nvSpPr>
        <p:spPr>
          <a:xfrm>
            <a:off x="838200" y="1825625"/>
            <a:ext cx="1070113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51435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4A4F54"/>
              </a:buClr>
              <a:buSzPct val="100000"/>
              <a:buFont typeface="Calibri"/>
              <a:buAutoNum type="arabicPeriod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Agreed on a framework for gap analysis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A4F54"/>
              </a:buClr>
              <a:buSzPct val="100000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Why a gap analysis: identifying - per user case - the path (and the things blocking the path) to operational use of EO </a:t>
            </a:r>
            <a:endParaRPr/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A4F54"/>
              </a:buClr>
              <a:buSzPct val="100000"/>
              <a:buFont typeface="Calibri"/>
              <a:buAutoNum type="arabicPeriod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Discussed proposed use cases</a:t>
            </a:r>
            <a:endParaRPr/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A4F54"/>
              </a:buClr>
              <a:buSzPct val="100000"/>
              <a:buFont typeface="Calibri"/>
              <a:buAutoNum type="arabicPeriod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Set objectives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A4F54"/>
              </a:buClr>
              <a:buSzPct val="100000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Short-, medium-, long-term-, &amp; ongoing </a:t>
            </a:r>
            <a:endParaRPr/>
          </a:p>
          <a:p>
            <a:pPr indent="-514350" lvl="0" marL="51435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A4F54"/>
              </a:buClr>
              <a:buSzPct val="100000"/>
              <a:buFont typeface="Calibri"/>
              <a:buAutoNum type="arabicPeriod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Set a roadmap for undertaking framework for select variables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4A4F54"/>
              </a:buClr>
              <a:buSzPct val="100000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Including sources of info on gaps and rough level of effort per component of framework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diagram&#10;&#10;Description automatically generated" id="665" name="Google Shape;665;p13"/>
          <p:cNvPicPr preferRelativeResize="0"/>
          <p:nvPr/>
        </p:nvPicPr>
        <p:blipFill rotWithShape="1">
          <a:blip r:embed="rId3">
            <a:alphaModFix/>
          </a:blip>
          <a:srcRect b="24309" l="0" r="28869" t="7729"/>
          <a:stretch/>
        </p:blipFill>
        <p:spPr>
          <a:xfrm>
            <a:off x="7726144" y="4219141"/>
            <a:ext cx="4271893" cy="237441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3"/>
          <p:cNvSpPr txBox="1"/>
          <p:nvPr>
            <p:ph type="title"/>
          </p:nvPr>
        </p:nvSpPr>
        <p:spPr>
          <a:xfrm>
            <a:off x="193963" y="1412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Approach:</a:t>
            </a:r>
            <a:br>
              <a:rPr lang="en-US" sz="3600">
                <a:latin typeface="Avenir"/>
                <a:ea typeface="Avenir"/>
                <a:cs typeface="Avenir"/>
                <a:sym typeface="Avenir"/>
              </a:rPr>
            </a:b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Proposed Use Cases to Investigate</a:t>
            </a:r>
            <a:endParaRPr/>
          </a:p>
        </p:txBody>
      </p:sp>
      <p:sp>
        <p:nvSpPr>
          <p:cNvPr id="667" name="Google Shape;667;p13"/>
          <p:cNvSpPr txBox="1"/>
          <p:nvPr/>
        </p:nvSpPr>
        <p:spPr>
          <a:xfrm>
            <a:off x="7730833" y="3693519"/>
            <a:ext cx="1819563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LCLU + C</a:t>
            </a:r>
            <a:endParaRPr/>
          </a:p>
        </p:txBody>
      </p:sp>
      <p:sp>
        <p:nvSpPr>
          <p:cNvPr id="668" name="Google Shape;668;p13"/>
          <p:cNvSpPr txBox="1"/>
          <p:nvPr/>
        </p:nvSpPr>
        <p:spPr>
          <a:xfrm>
            <a:off x="7730834" y="1508426"/>
            <a:ext cx="1819563" cy="369332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Management</a:t>
            </a:r>
            <a:endParaRPr/>
          </a:p>
        </p:txBody>
      </p:sp>
      <p:sp>
        <p:nvSpPr>
          <p:cNvPr id="669" name="Google Shape;669;p13"/>
          <p:cNvSpPr txBox="1"/>
          <p:nvPr/>
        </p:nvSpPr>
        <p:spPr>
          <a:xfrm>
            <a:off x="7730834" y="2406683"/>
            <a:ext cx="1819563" cy="646331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Biomass &amp; Carbon</a:t>
            </a:r>
            <a:endParaRPr/>
          </a:p>
        </p:txBody>
      </p:sp>
      <p:sp>
        <p:nvSpPr>
          <p:cNvPr id="670" name="Google Shape;670;p13"/>
          <p:cNvSpPr txBox="1"/>
          <p:nvPr/>
        </p:nvSpPr>
        <p:spPr>
          <a:xfrm>
            <a:off x="9625265" y="1497226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Irrigation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Cover crop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Tillage intensity</a:t>
            </a:r>
            <a:endParaRPr/>
          </a:p>
        </p:txBody>
      </p:sp>
      <p:sp>
        <p:nvSpPr>
          <p:cNvPr id="671" name="Google Shape;671;p13"/>
          <p:cNvSpPr txBox="1"/>
          <p:nvPr/>
        </p:nvSpPr>
        <p:spPr>
          <a:xfrm>
            <a:off x="9625265" y="2405512"/>
            <a:ext cx="332509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Perennial crop biomass </a:t>
            </a:r>
            <a:b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(including trees and agroforestry)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Temporary crop biomass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Grasslands/rangeland biomass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Cover crop biomass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rgbClr val="548135"/>
                </a:solidFill>
                <a:latin typeface="Avenir"/>
                <a:ea typeface="Avenir"/>
                <a:cs typeface="Avenir"/>
                <a:sym typeface="Avenir"/>
              </a:rPr>
              <a:t>Soil carbon (concentration?)</a:t>
            </a:r>
            <a:endParaRPr b="0" i="0" sz="1200" u="none" cap="none" strike="noStrike">
              <a:solidFill>
                <a:srgbClr val="54813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2" name="Google Shape;672;p13"/>
          <p:cNvSpPr txBox="1"/>
          <p:nvPr/>
        </p:nvSpPr>
        <p:spPr>
          <a:xfrm>
            <a:off x="193964" y="1690688"/>
            <a:ext cx="177338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Prior state &amp; change</a:t>
            </a:r>
            <a:endParaRPr/>
          </a:p>
        </p:txBody>
      </p:sp>
      <p:sp>
        <p:nvSpPr>
          <p:cNvPr id="673" name="Google Shape;673;p13"/>
          <p:cNvSpPr txBox="1"/>
          <p:nvPr/>
        </p:nvSpPr>
        <p:spPr>
          <a:xfrm>
            <a:off x="193964" y="3179053"/>
            <a:ext cx="177338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venir"/>
              <a:buNone/>
            </a:pPr>
            <a:r>
              <a:rPr b="0" i="1" lang="en-US" sz="18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Current season or post-harvest</a:t>
            </a:r>
            <a:endParaRPr/>
          </a:p>
        </p:txBody>
      </p:sp>
      <p:sp>
        <p:nvSpPr>
          <p:cNvPr id="674" name="Google Shape;674;p13"/>
          <p:cNvSpPr txBox="1"/>
          <p:nvPr/>
        </p:nvSpPr>
        <p:spPr>
          <a:xfrm>
            <a:off x="193963" y="4982646"/>
            <a:ext cx="17733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800"/>
              <a:buFont typeface="Avenir"/>
              <a:buNone/>
            </a:pPr>
            <a:r>
              <a:rPr b="0" i="1" lang="en-US" sz="18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Current season</a:t>
            </a:r>
            <a:endParaRPr/>
          </a:p>
        </p:txBody>
      </p:sp>
      <p:sp>
        <p:nvSpPr>
          <p:cNvPr id="675" name="Google Shape;675;p13"/>
          <p:cNvSpPr txBox="1"/>
          <p:nvPr/>
        </p:nvSpPr>
        <p:spPr>
          <a:xfrm>
            <a:off x="2066637" y="1682833"/>
            <a:ext cx="5664196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AFOLU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Global and National (i.e. NDCs)?</a:t>
            </a:r>
            <a:endParaRPr/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Production Statistics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National production forecast 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Global production forecast</a:t>
            </a:r>
            <a:endParaRPr/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D8D8D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01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D8D8D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Crop condition monitoring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Early Warning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D8D8D8"/>
                </a:solidFill>
                <a:latin typeface="Avenir"/>
                <a:ea typeface="Avenir"/>
                <a:cs typeface="Avenir"/>
                <a:sym typeface="Avenir"/>
              </a:rPr>
              <a:t>AMIS</a:t>
            </a:r>
            <a:endParaRPr b="0" i="0" sz="2400" u="none" cap="none" strike="noStrike">
              <a:solidFill>
                <a:srgbClr val="D8D8D8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6" name="Google Shape;676;p13"/>
          <p:cNvSpPr txBox="1"/>
          <p:nvPr/>
        </p:nvSpPr>
        <p:spPr>
          <a:xfrm>
            <a:off x="8144759" y="4084359"/>
            <a:ext cx="1405637" cy="4454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4"/>
          <p:cNvSpPr txBox="1"/>
          <p:nvPr/>
        </p:nvSpPr>
        <p:spPr>
          <a:xfrm>
            <a:off x="0" y="0"/>
            <a:ext cx="3592830" cy="33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 a specified USER CASE…</a:t>
            </a:r>
            <a:endParaRPr/>
          </a:p>
        </p:txBody>
      </p:sp>
      <p:sp>
        <p:nvSpPr>
          <p:cNvPr id="683" name="Google Shape;683;p14"/>
          <p:cNvSpPr/>
          <p:nvPr/>
        </p:nvSpPr>
        <p:spPr>
          <a:xfrm>
            <a:off x="1880694" y="4662184"/>
            <a:ext cx="628073" cy="2006469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4" name="Google Shape;684;p14"/>
          <p:cNvSpPr txBox="1"/>
          <p:nvPr/>
        </p:nvSpPr>
        <p:spPr>
          <a:xfrm>
            <a:off x="52150" y="5152563"/>
            <a:ext cx="195496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of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 &amp; Land Variables</a:t>
            </a:r>
            <a:endParaRPr/>
          </a:p>
        </p:txBody>
      </p:sp>
      <p:sp>
        <p:nvSpPr>
          <p:cNvPr id="685" name="Google Shape;685;p14"/>
          <p:cNvSpPr/>
          <p:nvPr/>
        </p:nvSpPr>
        <p:spPr>
          <a:xfrm>
            <a:off x="1879021" y="358776"/>
            <a:ext cx="628073" cy="2234167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6" name="Google Shape;686;p14"/>
          <p:cNvSpPr txBox="1"/>
          <p:nvPr/>
        </p:nvSpPr>
        <p:spPr>
          <a:xfrm>
            <a:off x="46546" y="555727"/>
            <a:ext cx="195496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EO adoption in producing Agriculture Information and Knowledge</a:t>
            </a:r>
            <a:endParaRPr/>
          </a:p>
        </p:txBody>
      </p:sp>
      <p:sp>
        <p:nvSpPr>
          <p:cNvPr id="687" name="Google Shape;687;p14"/>
          <p:cNvSpPr/>
          <p:nvPr/>
        </p:nvSpPr>
        <p:spPr>
          <a:xfrm>
            <a:off x="1880694" y="2843912"/>
            <a:ext cx="628073" cy="1735623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88" name="Google Shape;688;p14"/>
          <p:cNvSpPr txBox="1"/>
          <p:nvPr/>
        </p:nvSpPr>
        <p:spPr>
          <a:xfrm>
            <a:off x="78266" y="3126508"/>
            <a:ext cx="182883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Ag Domain Variables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5"/>
          <p:cNvSpPr txBox="1"/>
          <p:nvPr/>
        </p:nvSpPr>
        <p:spPr>
          <a:xfrm>
            <a:off x="0" y="0"/>
            <a:ext cx="3592830" cy="33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 a specified USER CASE…</a:t>
            </a:r>
            <a:endParaRPr/>
          </a:p>
        </p:txBody>
      </p:sp>
      <p:sp>
        <p:nvSpPr>
          <p:cNvPr id="695" name="Google Shape;695;p15"/>
          <p:cNvSpPr txBox="1"/>
          <p:nvPr/>
        </p:nvSpPr>
        <p:spPr>
          <a:xfrm>
            <a:off x="7865576" y="797903"/>
            <a:ext cx="4059334" cy="338554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Integrated Analysis System</a:t>
            </a:r>
            <a:endParaRPr/>
          </a:p>
        </p:txBody>
      </p:sp>
      <p:sp>
        <p:nvSpPr>
          <p:cNvPr id="696" name="Google Shape;696;p15"/>
          <p:cNvSpPr txBox="1"/>
          <p:nvPr/>
        </p:nvSpPr>
        <p:spPr>
          <a:xfrm>
            <a:off x="4581238" y="797903"/>
            <a:ext cx="3161788" cy="338554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Summarized Variable Conditions</a:t>
            </a:r>
            <a:endParaRPr/>
          </a:p>
        </p:txBody>
      </p:sp>
      <p:sp>
        <p:nvSpPr>
          <p:cNvPr id="697" name="Google Shape;697;p15"/>
          <p:cNvSpPr txBox="1"/>
          <p:nvPr/>
        </p:nvSpPr>
        <p:spPr>
          <a:xfrm>
            <a:off x="1488334" y="797903"/>
            <a:ext cx="2983344" cy="33855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Organizational Conditions</a:t>
            </a:r>
            <a:endParaRPr/>
          </a:p>
        </p:txBody>
      </p:sp>
      <p:sp>
        <p:nvSpPr>
          <p:cNvPr id="698" name="Google Shape;698;p15"/>
          <p:cNvSpPr/>
          <p:nvPr/>
        </p:nvSpPr>
        <p:spPr>
          <a:xfrm>
            <a:off x="683490" y="4662184"/>
            <a:ext cx="628073" cy="2006469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9" name="Google Shape;699;p15"/>
          <p:cNvSpPr txBox="1"/>
          <p:nvPr/>
        </p:nvSpPr>
        <p:spPr>
          <a:xfrm rot="-5400000">
            <a:off x="-617155" y="5475728"/>
            <a:ext cx="195496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of 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 &amp; Land Variables</a:t>
            </a:r>
            <a:endParaRPr/>
          </a:p>
        </p:txBody>
      </p:sp>
      <p:sp>
        <p:nvSpPr>
          <p:cNvPr id="700" name="Google Shape;700;p15"/>
          <p:cNvSpPr txBox="1"/>
          <p:nvPr/>
        </p:nvSpPr>
        <p:spPr>
          <a:xfrm>
            <a:off x="7865576" y="1569573"/>
            <a:ext cx="4059334" cy="338554"/>
          </a:xfrm>
          <a:prstGeom prst="rect">
            <a:avLst/>
          </a:prstGeom>
          <a:solidFill>
            <a:srgbClr val="F4B08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Technical capacity to use analysis system(s)</a:t>
            </a:r>
            <a:endParaRPr/>
          </a:p>
        </p:txBody>
      </p:sp>
      <p:sp>
        <p:nvSpPr>
          <p:cNvPr id="701" name="Google Shape;701;p15"/>
          <p:cNvSpPr/>
          <p:nvPr/>
        </p:nvSpPr>
        <p:spPr>
          <a:xfrm>
            <a:off x="681817" y="358776"/>
            <a:ext cx="628073" cy="2234167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2" name="Google Shape;702;p15"/>
          <p:cNvSpPr txBox="1"/>
          <p:nvPr/>
        </p:nvSpPr>
        <p:spPr>
          <a:xfrm rot="-5400000">
            <a:off x="-622759" y="1040474"/>
            <a:ext cx="1954963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EO adoption in producing Agriculture Information and Knowledge</a:t>
            </a:r>
            <a:endParaRPr/>
          </a:p>
        </p:txBody>
      </p:sp>
      <p:sp>
        <p:nvSpPr>
          <p:cNvPr id="703" name="Google Shape;703;p15"/>
          <p:cNvSpPr/>
          <p:nvPr/>
        </p:nvSpPr>
        <p:spPr>
          <a:xfrm>
            <a:off x="683490" y="2843912"/>
            <a:ext cx="628073" cy="1735623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4" name="Google Shape;704;p15"/>
          <p:cNvSpPr txBox="1"/>
          <p:nvPr/>
        </p:nvSpPr>
        <p:spPr>
          <a:xfrm rot="-5400000">
            <a:off x="-591039" y="3449673"/>
            <a:ext cx="182883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Ag Domain Variables </a:t>
            </a:r>
            <a:endParaRPr/>
          </a:p>
        </p:txBody>
      </p:sp>
      <p:sp>
        <p:nvSpPr>
          <p:cNvPr id="705" name="Google Shape;705;p15"/>
          <p:cNvSpPr txBox="1"/>
          <p:nvPr/>
        </p:nvSpPr>
        <p:spPr>
          <a:xfrm>
            <a:off x="1460458" y="358776"/>
            <a:ext cx="10464451" cy="33855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Policy Conditions</a:t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6" name="Google Shape;706;p15"/>
          <p:cNvSpPr txBox="1"/>
          <p:nvPr/>
        </p:nvSpPr>
        <p:spPr>
          <a:xfrm>
            <a:off x="1478280" y="4718792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M&amp;L Variable 1</a:t>
            </a:r>
            <a:endParaRPr/>
          </a:p>
        </p:txBody>
      </p:sp>
      <p:sp>
        <p:nvSpPr>
          <p:cNvPr id="707" name="Google Shape;707;p15"/>
          <p:cNvSpPr txBox="1"/>
          <p:nvPr/>
        </p:nvSpPr>
        <p:spPr>
          <a:xfrm>
            <a:off x="4927520" y="4713691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M&amp;L Variable 2</a:t>
            </a:r>
            <a:endParaRPr/>
          </a:p>
        </p:txBody>
      </p:sp>
      <p:sp>
        <p:nvSpPr>
          <p:cNvPr id="708" name="Google Shape;708;p15"/>
          <p:cNvSpPr txBox="1"/>
          <p:nvPr/>
        </p:nvSpPr>
        <p:spPr>
          <a:xfrm>
            <a:off x="8279761" y="4716745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 &amp; L Variable n</a:t>
            </a:r>
            <a:endParaRPr/>
          </a:p>
        </p:txBody>
      </p:sp>
      <p:sp>
        <p:nvSpPr>
          <p:cNvPr id="709" name="Google Shape;709;p15"/>
          <p:cNvSpPr txBox="1"/>
          <p:nvPr/>
        </p:nvSpPr>
        <p:spPr>
          <a:xfrm>
            <a:off x="1446724" y="2843913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1</a:t>
            </a:r>
            <a:endParaRPr/>
          </a:p>
        </p:txBody>
      </p:sp>
      <p:sp>
        <p:nvSpPr>
          <p:cNvPr id="710" name="Google Shape;710;p15"/>
          <p:cNvSpPr txBox="1"/>
          <p:nvPr/>
        </p:nvSpPr>
        <p:spPr>
          <a:xfrm>
            <a:off x="4895964" y="2843913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2</a:t>
            </a:r>
            <a:endParaRPr/>
          </a:p>
        </p:txBody>
      </p:sp>
      <p:sp>
        <p:nvSpPr>
          <p:cNvPr id="711" name="Google Shape;711;p15"/>
          <p:cNvSpPr txBox="1"/>
          <p:nvPr/>
        </p:nvSpPr>
        <p:spPr>
          <a:xfrm>
            <a:off x="8248205" y="2835914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6"/>
          <p:cNvSpPr txBox="1"/>
          <p:nvPr/>
        </p:nvSpPr>
        <p:spPr>
          <a:xfrm>
            <a:off x="0" y="0"/>
            <a:ext cx="3592830" cy="33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 a specified USER CASE…</a:t>
            </a:r>
            <a:endParaRPr/>
          </a:p>
        </p:txBody>
      </p:sp>
      <p:sp>
        <p:nvSpPr>
          <p:cNvPr id="718" name="Google Shape;718;p16"/>
          <p:cNvSpPr txBox="1"/>
          <p:nvPr/>
        </p:nvSpPr>
        <p:spPr>
          <a:xfrm>
            <a:off x="1478280" y="4718792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M&amp;L Variable 1</a:t>
            </a:r>
            <a:endParaRPr/>
          </a:p>
        </p:txBody>
      </p:sp>
      <p:sp>
        <p:nvSpPr>
          <p:cNvPr id="719" name="Google Shape;719;p16"/>
          <p:cNvSpPr txBox="1"/>
          <p:nvPr/>
        </p:nvSpPr>
        <p:spPr>
          <a:xfrm>
            <a:off x="4927520" y="4713691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M&amp;L Variable 2</a:t>
            </a:r>
            <a:endParaRPr/>
          </a:p>
        </p:txBody>
      </p:sp>
      <p:sp>
        <p:nvSpPr>
          <p:cNvPr id="720" name="Google Shape;720;p16"/>
          <p:cNvSpPr txBox="1"/>
          <p:nvPr/>
        </p:nvSpPr>
        <p:spPr>
          <a:xfrm>
            <a:off x="8279761" y="4716745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 &amp; L Variable n</a:t>
            </a:r>
            <a:endParaRPr/>
          </a:p>
        </p:txBody>
      </p:sp>
      <p:sp>
        <p:nvSpPr>
          <p:cNvPr id="721" name="Google Shape;721;p16"/>
          <p:cNvSpPr txBox="1"/>
          <p:nvPr/>
        </p:nvSpPr>
        <p:spPr>
          <a:xfrm>
            <a:off x="7865576" y="797903"/>
            <a:ext cx="4059334" cy="6771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Integrated Analysis System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Method for integrating EO data/products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Compute/IT</a:t>
            </a:r>
            <a:endParaRPr/>
          </a:p>
        </p:txBody>
      </p:sp>
      <p:sp>
        <p:nvSpPr>
          <p:cNvPr id="722" name="Google Shape;722;p16"/>
          <p:cNvSpPr txBox="1"/>
          <p:nvPr/>
        </p:nvSpPr>
        <p:spPr>
          <a:xfrm>
            <a:off x="4581238" y="797903"/>
            <a:ext cx="3161788" cy="1184940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Summarized Variable Conditions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EO data source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situ data source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method source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operational product provision</a:t>
            </a:r>
            <a:endParaRPr/>
          </a:p>
          <a:p>
            <a:pPr indent="-2159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3" name="Google Shape;723;p16"/>
          <p:cNvSpPr txBox="1"/>
          <p:nvPr/>
        </p:nvSpPr>
        <p:spPr>
          <a:xfrm>
            <a:off x="1488334" y="797903"/>
            <a:ext cx="2983344" cy="84638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Organizational Conditions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Current status of EO usage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Mandate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Funding</a:t>
            </a:r>
            <a:endParaRPr/>
          </a:p>
        </p:txBody>
      </p:sp>
      <p:sp>
        <p:nvSpPr>
          <p:cNvPr id="724" name="Google Shape;724;p16"/>
          <p:cNvSpPr/>
          <p:nvPr/>
        </p:nvSpPr>
        <p:spPr>
          <a:xfrm>
            <a:off x="683490" y="4662184"/>
            <a:ext cx="628073" cy="2006469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5" name="Google Shape;725;p16"/>
          <p:cNvSpPr txBox="1"/>
          <p:nvPr/>
        </p:nvSpPr>
        <p:spPr>
          <a:xfrm rot="-5400000">
            <a:off x="-617155" y="5475728"/>
            <a:ext cx="195496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of 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 &amp; Land Variables</a:t>
            </a:r>
            <a:endParaRPr/>
          </a:p>
        </p:txBody>
      </p:sp>
      <p:sp>
        <p:nvSpPr>
          <p:cNvPr id="726" name="Google Shape;726;p16"/>
          <p:cNvSpPr txBox="1"/>
          <p:nvPr/>
        </p:nvSpPr>
        <p:spPr>
          <a:xfrm>
            <a:off x="7865576" y="1569573"/>
            <a:ext cx="4059334" cy="1015663"/>
          </a:xfrm>
          <a:prstGeom prst="rect">
            <a:avLst/>
          </a:prstGeom>
          <a:solidFill>
            <a:srgbClr val="F4B08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Technical capacity to use analysis system(s)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Operational transition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Ownership of initial system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Capability to manage changes (in variables, IT, sensors, new methods)</a:t>
            </a:r>
            <a:endParaRPr/>
          </a:p>
        </p:txBody>
      </p:sp>
      <p:sp>
        <p:nvSpPr>
          <p:cNvPr id="727" name="Google Shape;727;p16"/>
          <p:cNvSpPr/>
          <p:nvPr/>
        </p:nvSpPr>
        <p:spPr>
          <a:xfrm>
            <a:off x="681817" y="358776"/>
            <a:ext cx="628073" cy="2234167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8" name="Google Shape;728;p16"/>
          <p:cNvSpPr txBox="1"/>
          <p:nvPr/>
        </p:nvSpPr>
        <p:spPr>
          <a:xfrm rot="-5400000">
            <a:off x="-622759" y="1040474"/>
            <a:ext cx="1954963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EO adoption in producing Agriculture Information and Knowledge</a:t>
            </a:r>
            <a:endParaRPr/>
          </a:p>
        </p:txBody>
      </p:sp>
      <p:sp>
        <p:nvSpPr>
          <p:cNvPr id="729" name="Google Shape;729;p16"/>
          <p:cNvSpPr/>
          <p:nvPr/>
        </p:nvSpPr>
        <p:spPr>
          <a:xfrm>
            <a:off x="683490" y="2843912"/>
            <a:ext cx="628073" cy="1735623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0" name="Google Shape;730;p16"/>
          <p:cNvSpPr txBox="1"/>
          <p:nvPr/>
        </p:nvSpPr>
        <p:spPr>
          <a:xfrm>
            <a:off x="1446724" y="2843913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1</a:t>
            </a:r>
            <a:endParaRPr/>
          </a:p>
        </p:txBody>
      </p:sp>
      <p:sp>
        <p:nvSpPr>
          <p:cNvPr id="731" name="Google Shape;731;p16"/>
          <p:cNvSpPr txBox="1"/>
          <p:nvPr/>
        </p:nvSpPr>
        <p:spPr>
          <a:xfrm>
            <a:off x="4895964" y="2843913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2</a:t>
            </a:r>
            <a:endParaRPr/>
          </a:p>
        </p:txBody>
      </p:sp>
      <p:sp>
        <p:nvSpPr>
          <p:cNvPr id="732" name="Google Shape;732;p16"/>
          <p:cNvSpPr txBox="1"/>
          <p:nvPr/>
        </p:nvSpPr>
        <p:spPr>
          <a:xfrm>
            <a:off x="8248205" y="2835914"/>
            <a:ext cx="2114550" cy="30777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Ag Variable n</a:t>
            </a:r>
            <a:endParaRPr/>
          </a:p>
        </p:txBody>
      </p:sp>
      <p:sp>
        <p:nvSpPr>
          <p:cNvPr id="733" name="Google Shape;733;p16"/>
          <p:cNvSpPr txBox="1"/>
          <p:nvPr/>
        </p:nvSpPr>
        <p:spPr>
          <a:xfrm rot="-5400000">
            <a:off x="-591039" y="3449673"/>
            <a:ext cx="182883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venir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Conditions for Production </a:t>
            </a:r>
            <a:b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of Ag Domain Variables </a:t>
            </a:r>
            <a:endParaRPr/>
          </a:p>
        </p:txBody>
      </p:sp>
      <p:sp>
        <p:nvSpPr>
          <p:cNvPr id="734" name="Google Shape;734;p16"/>
          <p:cNvSpPr txBox="1"/>
          <p:nvPr/>
        </p:nvSpPr>
        <p:spPr>
          <a:xfrm>
            <a:off x="1460458" y="358776"/>
            <a:ext cx="10464451" cy="33855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Policy Conditions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(Secretariat Summarizes all information and does engagement/advocacy around EO uses and pathways there)</a:t>
            </a:r>
            <a:endParaRPr/>
          </a:p>
        </p:txBody>
      </p:sp>
      <p:sp>
        <p:nvSpPr>
          <p:cNvPr id="735" name="Google Shape;735;p16"/>
          <p:cNvSpPr txBox="1"/>
          <p:nvPr/>
        </p:nvSpPr>
        <p:spPr>
          <a:xfrm>
            <a:off x="995853" y="3248693"/>
            <a:ext cx="857235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Summary of M&amp;L variables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situ source (specific to this variable)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-&gt;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collected, accessible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Method status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-&gt;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open or closed; scalable/transferable Y/N; validated Y/N; performance quality</a:t>
            </a:r>
            <a:endParaRPr/>
          </a:p>
          <a:p>
            <a:pPr indent="-171450" lvl="2" marL="10858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which regions/systems do we have good methods, in which regions/systems do we not? 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 there a standard product for this variable broadly accessible?</a:t>
            </a:r>
            <a:endParaRPr/>
          </a:p>
        </p:txBody>
      </p:sp>
      <p:sp>
        <p:nvSpPr>
          <p:cNvPr id="736" name="Google Shape;736;p16"/>
          <p:cNvSpPr txBox="1"/>
          <p:nvPr/>
        </p:nvSpPr>
        <p:spPr>
          <a:xfrm>
            <a:off x="997525" y="5165475"/>
            <a:ext cx="847641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EO data source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-&gt;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collected, accessible</a:t>
            </a:r>
            <a:endParaRPr b="0" i="0" sz="14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situ source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-&gt; 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collected, accessible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Method status 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-&gt;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open or closed; scalable/transferable Y/N; validated Y/N; performance quality</a:t>
            </a:r>
            <a:endParaRPr/>
          </a:p>
          <a:p>
            <a:pPr indent="-171450" lvl="2" marL="10858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which regions/systems do we have good methods, in which regions/systems do we not? </a:t>
            </a:r>
            <a:endParaRPr/>
          </a:p>
          <a:p>
            <a:pPr indent="-171450" lvl="1" marL="6286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b="0" i="0" lang="en-US" sz="14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Is there a standard product for this variable broadly accessible?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lang="en-US" sz="4000">
                <a:latin typeface="Avenir"/>
                <a:ea typeface="Avenir"/>
                <a:cs typeface="Avenir"/>
                <a:sym typeface="Avenir"/>
              </a:rPr>
              <a:t>THE WAY FORWARD:</a:t>
            </a:r>
            <a:br>
              <a:rPr lang="en-US" sz="4000">
                <a:latin typeface="Avenir"/>
                <a:ea typeface="Avenir"/>
                <a:cs typeface="Avenir"/>
                <a:sym typeface="Avenir"/>
              </a:rPr>
            </a:b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Short-Term, Medium-Term, Long-Term, Ongoing tasks</a:t>
            </a:r>
            <a:endParaRPr sz="4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3" name="Google Shape;743;p17"/>
          <p:cNvSpPr txBox="1"/>
          <p:nvPr>
            <p:ph idx="1" type="body"/>
          </p:nvPr>
        </p:nvSpPr>
        <p:spPr>
          <a:xfrm>
            <a:off x="838200" y="1690688"/>
            <a:ext cx="5181600" cy="4720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600">
                <a:latin typeface="Avenir"/>
                <a:ea typeface="Avenir"/>
                <a:cs typeface="Avenir"/>
                <a:sym typeface="Avenir"/>
              </a:rPr>
              <a:t>Short-term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Selecting use-cases 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We are using the CEOS GST AFOLU need for land cover as the for GLOBAL, HARMONIZED, TRANS-SCALAR </a:t>
            </a:r>
            <a:r>
              <a:rPr b="1" lang="en-US" sz="1600">
                <a:latin typeface="Avenir"/>
                <a:ea typeface="Avenir"/>
                <a:cs typeface="Avenir"/>
                <a:sym typeface="Avenir"/>
              </a:rPr>
              <a:t>CROP TYPE </a:t>
            </a: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(“A”)</a:t>
            </a:r>
            <a:endParaRPr/>
          </a:p>
          <a:p>
            <a:pPr indent="-228631" lvl="2" marL="11430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>
                <a:latin typeface="Avenir"/>
                <a:ea typeface="Avenir"/>
                <a:cs typeface="Avenir"/>
                <a:sym typeface="Avenir"/>
              </a:rPr>
              <a:t>Sven will be your PoC for the CEOS GST AFOLU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Looking also at core G20 mandates (e.g. Global Crop Monitor)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Fundraising for broader Gap Analysis</a:t>
            </a:r>
            <a:endParaRPr/>
          </a:p>
          <a:p>
            <a:pPr indent="-228600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Full EAV spectrum, full framework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600">
                <a:latin typeface="Avenir"/>
                <a:ea typeface="Avenir"/>
                <a:cs typeface="Avenir"/>
                <a:sym typeface="Avenir"/>
              </a:rPr>
              <a:t>Medium-term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Undertake gap analysis</a:t>
            </a:r>
            <a:br>
              <a:rPr lang="en-US" sz="1600">
                <a:latin typeface="Avenir"/>
                <a:ea typeface="Avenir"/>
                <a:cs typeface="Avenir"/>
                <a:sym typeface="Avenir"/>
              </a:rPr>
            </a:b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for CEOS GST AFOLU </a:t>
            </a:r>
            <a:br>
              <a:rPr lang="en-US" sz="1600">
                <a:latin typeface="Avenir"/>
                <a:ea typeface="Avenir"/>
                <a:cs typeface="Avenir"/>
                <a:sym typeface="Avenir"/>
              </a:rPr>
            </a:b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user need focused on: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13462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4" name="Google Shape;744;p17"/>
          <p:cNvSpPr txBox="1"/>
          <p:nvPr>
            <p:ph idx="2" type="body"/>
          </p:nvPr>
        </p:nvSpPr>
        <p:spPr>
          <a:xfrm>
            <a:off x="6805401" y="1690688"/>
            <a:ext cx="5181599" cy="4720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600">
                <a:latin typeface="Avenir"/>
                <a:ea typeface="Avenir"/>
                <a:cs typeface="Avenir"/>
                <a:sym typeface="Avenir"/>
              </a:rPr>
              <a:t>Long-term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For each agreed-upon use:</a:t>
            </a:r>
            <a:endParaRPr/>
          </a:p>
          <a:p>
            <a:pPr indent="-228631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 u="sng">
                <a:latin typeface="Avenir"/>
                <a:ea typeface="Avenir"/>
                <a:cs typeface="Avenir"/>
                <a:sym typeface="Avenir"/>
              </a:rPr>
              <a:t>Answering</a:t>
            </a:r>
            <a:r>
              <a:rPr lang="en-US" sz="1500">
                <a:latin typeface="Avenir"/>
                <a:ea typeface="Avenir"/>
                <a:cs typeface="Avenir"/>
                <a:sym typeface="Avenir"/>
              </a:rPr>
              <a:t> (filling in) Conditions for Met &amp; Land EAVs </a:t>
            </a:r>
            <a:endParaRPr/>
          </a:p>
          <a:p>
            <a:pPr indent="-228631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 u="sng">
                <a:latin typeface="Avenir"/>
                <a:ea typeface="Avenir"/>
                <a:cs typeface="Avenir"/>
                <a:sym typeface="Avenir"/>
              </a:rPr>
              <a:t>Answering</a:t>
            </a:r>
            <a:r>
              <a:rPr lang="en-US" sz="1500">
                <a:latin typeface="Avenir"/>
                <a:ea typeface="Avenir"/>
                <a:cs typeface="Avenir"/>
                <a:sym typeface="Avenir"/>
              </a:rPr>
              <a:t> (filling in) Conditions for Ag Domain EAVs</a:t>
            </a:r>
            <a:endParaRPr/>
          </a:p>
          <a:p>
            <a:pPr indent="-228631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b="0" i="0" lang="en-US" sz="1500" u="sng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Answering</a:t>
            </a:r>
            <a:r>
              <a:rPr b="0" i="0" lang="en-US" sz="1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(filling in) Conditions for EO adoption in producing Agriculture Information and Knowledge</a:t>
            </a:r>
            <a:endParaRPr b="1" sz="15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600">
                <a:latin typeface="Avenir"/>
                <a:ea typeface="Avenir"/>
                <a:cs typeface="Avenir"/>
                <a:sym typeface="Avenir"/>
              </a:rPr>
              <a:t>Ongoing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Distilling observation information to CEOS and directly to agencies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Policy outreach and GEOGLAM business</a:t>
            </a:r>
            <a:endParaRPr/>
          </a:p>
          <a:p>
            <a:pPr indent="-228631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>
                <a:latin typeface="Avenir"/>
                <a:ea typeface="Avenir"/>
                <a:cs typeface="Avenir"/>
                <a:sym typeface="Avenir"/>
              </a:rPr>
              <a:t>Using EAV framework </a:t>
            </a:r>
            <a:endParaRPr/>
          </a:p>
          <a:p>
            <a:pPr indent="-228631" lvl="1" marL="6858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500">
                <a:latin typeface="Avenir"/>
                <a:ea typeface="Avenir"/>
                <a:cs typeface="Avenir"/>
                <a:sym typeface="Avenir"/>
              </a:rPr>
              <a:t>Securing funding for addressing gaps identified in our use-specific cases</a:t>
            </a:r>
            <a:endParaRPr/>
          </a:p>
          <a:p>
            <a:pPr indent="-11703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9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45" name="Google Shape;745;p17"/>
          <p:cNvSpPr txBox="1"/>
          <p:nvPr/>
        </p:nvSpPr>
        <p:spPr>
          <a:xfrm>
            <a:off x="3276823" y="6091126"/>
            <a:ext cx="3161788" cy="677108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Integrated Analysis System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Char char="-"/>
            </a:pPr>
            <a:r>
              <a:rPr b="0" i="0" lang="en-US" sz="11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Method for integrating EO data/products Computational system + IT</a:t>
            </a:r>
            <a:endParaRPr/>
          </a:p>
        </p:txBody>
      </p:sp>
      <p:sp>
        <p:nvSpPr>
          <p:cNvPr id="746" name="Google Shape;746;p17"/>
          <p:cNvSpPr txBox="1"/>
          <p:nvPr/>
        </p:nvSpPr>
        <p:spPr>
          <a:xfrm>
            <a:off x="3276823" y="4988407"/>
            <a:ext cx="3161788" cy="1015663"/>
          </a:xfrm>
          <a:prstGeom prst="rect">
            <a:avLst/>
          </a:prstGeom>
          <a:solidFill>
            <a:srgbClr val="A8D08C"/>
          </a:solidFill>
          <a:ln cap="flat" cmpd="sng" w="12700">
            <a:solidFill>
              <a:srgbClr val="A8D0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Summarized Variable Conditions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EO data sources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in situ data sources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Methods and harmonization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operational product provision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042" y="809136"/>
            <a:ext cx="5035026" cy="48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8"/>
          <p:cNvSpPr txBox="1"/>
          <p:nvPr/>
        </p:nvSpPr>
        <p:spPr>
          <a:xfrm>
            <a:off x="80919" y="2371703"/>
            <a:ext cx="5211271" cy="3180358"/>
          </a:xfrm>
          <a:prstGeom prst="rect">
            <a:avLst/>
          </a:prstGeom>
          <a:noFill/>
          <a:ln cap="flat" cmpd="sng" w="38100">
            <a:solidFill>
              <a:srgbClr val="92D05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92D05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 Light"/>
              <a:buNone/>
            </a:pPr>
            <a:r>
              <a:t/>
            </a:r>
            <a:endParaRPr sz="5000">
              <a:solidFill>
                <a:srgbClr val="92D05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92D05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 Light"/>
              <a:buNone/>
            </a:pPr>
            <a:r>
              <a:t/>
            </a:r>
            <a:endParaRPr b="0" i="0" sz="5000" u="none" cap="none" strike="noStrike">
              <a:solidFill>
                <a:srgbClr val="92D05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53" name="Google Shape;753;p18"/>
          <p:cNvCxnSpPr>
            <a:stCxn id="752" idx="3"/>
            <a:endCxn id="754" idx="1"/>
          </p:cNvCxnSpPr>
          <p:nvPr/>
        </p:nvCxnSpPr>
        <p:spPr>
          <a:xfrm flipH="1" rot="10800000">
            <a:off x="5292190" y="3523282"/>
            <a:ext cx="971100" cy="43860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solid"/>
            <a:miter lim="400000"/>
            <a:headEnd len="sm" w="sm" type="none"/>
            <a:tailEnd len="med" w="med" type="triangle"/>
          </a:ln>
        </p:spPr>
      </p:cxnSp>
      <p:pic>
        <p:nvPicPr>
          <p:cNvPr id="754" name="Google Shape;75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3146" y="218659"/>
            <a:ext cx="5938828" cy="6609522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8"/>
          <p:cNvSpPr txBox="1"/>
          <p:nvPr/>
        </p:nvSpPr>
        <p:spPr>
          <a:xfrm>
            <a:off x="169042" y="40413"/>
            <a:ext cx="4383156" cy="595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nir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Source of the </a:t>
            </a:r>
            <a:r>
              <a:rPr lang="en-US" sz="2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V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ariable Conditions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None/>
            </a:pPr>
            <a:r>
              <a:rPr i="1" lang="en-US" sz="12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except in situ</a:t>
            </a:r>
            <a:endParaRPr b="0" i="1" sz="12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lang="en-US" sz="3600">
                <a:latin typeface="Avenir"/>
                <a:ea typeface="Avenir"/>
                <a:cs typeface="Avenir"/>
                <a:sym typeface="Avenir"/>
              </a:rPr>
              <a:t>Preview of EO Req Table Changes &amp; Additions</a:t>
            </a:r>
            <a:endParaRPr/>
          </a:p>
        </p:txBody>
      </p:sp>
      <p:sp>
        <p:nvSpPr>
          <p:cNvPr id="761" name="Google Shape;761;p19"/>
          <p:cNvSpPr txBox="1"/>
          <p:nvPr>
            <p:ph idx="1" type="body"/>
          </p:nvPr>
        </p:nvSpPr>
        <p:spPr>
          <a:xfrm>
            <a:off x="838200" y="100340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We’ve moved away from “data scarcity” – thank you CEOS!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Imagery grouped in two ways: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“always on” – wall-to-wall [CEOS agencies]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Avenir"/>
                <a:ea typeface="Avenir"/>
                <a:cs typeface="Avenir"/>
                <a:sym typeface="Avenir"/>
              </a:rPr>
              <a:t>“tasked acquisitions” – sampled [space companies]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Community Consensus EAVs for GEOGLAM replace broad product areas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Avenir"/>
                <a:ea typeface="Avenir"/>
                <a:cs typeface="Avenir"/>
                <a:sym typeface="Avenir"/>
              </a:rPr>
              <a:t>We adopt GCOS ECV and CEOS CARD4L “goal to threshold” language</a:t>
            </a:r>
            <a:endParaRPr/>
          </a:p>
        </p:txBody>
      </p:sp>
      <p:sp>
        <p:nvSpPr>
          <p:cNvPr id="762" name="Google Shape;76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3" name="Google Shape;763;p19"/>
          <p:cNvPicPr preferRelativeResize="0"/>
          <p:nvPr/>
        </p:nvPicPr>
        <p:blipFill rotWithShape="1">
          <a:blip r:embed="rId3">
            <a:alphaModFix/>
          </a:blip>
          <a:srcRect b="74737" l="0" r="0" t="0"/>
          <a:stretch/>
        </p:blipFill>
        <p:spPr>
          <a:xfrm>
            <a:off x="396144" y="3618640"/>
            <a:ext cx="11521306" cy="3239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venir"/>
              <a:buNone/>
            </a:pPr>
            <a:r>
              <a:rPr lang="en-US" sz="4400"/>
              <a:t>Getting the band back together:</a:t>
            </a:r>
            <a:br>
              <a:rPr lang="en-US" sz="4400"/>
            </a:br>
            <a:r>
              <a:rPr lang="en-US" sz="3200"/>
              <a:t>GEOGLAM ExCom | 21-23 March 2023</a:t>
            </a:r>
            <a:endParaRPr sz="4400"/>
          </a:p>
        </p:txBody>
      </p:sp>
      <p:sp>
        <p:nvSpPr>
          <p:cNvPr id="521" name="Google Shape;521;p2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2" name="Google Shape;522;p2"/>
          <p:cNvSpPr txBox="1"/>
          <p:nvPr>
            <p:ph idx="1" type="body"/>
          </p:nvPr>
        </p:nvSpPr>
        <p:spPr>
          <a:xfrm>
            <a:off x="844552" y="1825625"/>
            <a:ext cx="70835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/>
          <a:p>
            <a:pPr indent="-317455" lvl="0" marL="317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First ExCom since 2019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First ExCom as “main event”… ever?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</p:txBody>
      </p:sp>
      <p:pic>
        <p:nvPicPr>
          <p:cNvPr id="523" name="Google Shape;523;p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1883" l="4430" r="3996" t="44658"/>
          <a:stretch/>
        </p:blipFill>
        <p:spPr>
          <a:xfrm>
            <a:off x="129210" y="2929582"/>
            <a:ext cx="11959126" cy="32771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venir"/>
              <a:buNone/>
            </a:pPr>
            <a:r>
              <a:rPr b="1" lang="en-US" sz="3600">
                <a:latin typeface="Avenir"/>
                <a:ea typeface="Avenir"/>
                <a:cs typeface="Avenir"/>
                <a:sym typeface="Avenir"/>
              </a:rPr>
              <a:t>Joint Workshop: </a:t>
            </a:r>
            <a:br>
              <a:rPr b="1" lang="en-US" sz="4000">
                <a:latin typeface="Avenir"/>
                <a:ea typeface="Avenir"/>
                <a:cs typeface="Avenir"/>
                <a:sym typeface="Avenir"/>
              </a:rPr>
            </a:br>
            <a:r>
              <a:rPr b="1" lang="en-US" sz="2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Community-led good-practices for cropland and crop type validation</a:t>
            </a:r>
            <a:endParaRPr sz="32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0" name="Google Shape;770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12-14 September 2023 | </a:t>
            </a: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USDA National Agricultural Library Beltsville, MD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Part of the new initiative 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b="1"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Supports CEOS AFOLU Stocktake</a:t>
            </a:r>
            <a:endParaRPr b="1"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Jointly organized by GEOGLAM &amp; CEOS: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LPV Leadership: Sophie Bontemps (UCL) &amp; Sasha Tyukavina (UMD)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EAV Leadership: Sven Gilliams (VITO) &amp; Alyssa Whitcraft (UMD)</a:t>
            </a:r>
            <a:endParaRPr/>
          </a:p>
          <a:p>
            <a:pPr indent="-87629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Supported by: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NASA Land Cover &amp; Land Use Change Program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NASA Applied Sciences Agriculture Program</a:t>
            </a:r>
            <a:endParaRPr/>
          </a:p>
          <a:p>
            <a:pPr indent="-122872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University of Maryland, College Park - Wikipedia" id="771" name="Google Shape;7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15689" y="3181202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ESMAT » VITO" id="772" name="Google Shape;772;p20"/>
          <p:cNvPicPr preferRelativeResize="0"/>
          <p:nvPr/>
        </p:nvPicPr>
        <p:blipFill rotWithShape="1">
          <a:blip r:embed="rId4">
            <a:alphaModFix/>
          </a:blip>
          <a:srcRect b="25926" l="11734" r="21705" t="32099"/>
          <a:stretch/>
        </p:blipFill>
        <p:spPr>
          <a:xfrm>
            <a:off x="10777666" y="3985100"/>
            <a:ext cx="1376233" cy="4520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Clouvain - Logo Generator" id="773" name="Google Shape;773;p20"/>
          <p:cNvPicPr preferRelativeResize="0"/>
          <p:nvPr/>
        </p:nvPicPr>
        <p:blipFill rotWithShape="1">
          <a:blip r:embed="rId5">
            <a:alphaModFix/>
          </a:blip>
          <a:srcRect b="46296" l="22285" r="20037" t="37514"/>
          <a:stretch/>
        </p:blipFill>
        <p:spPr>
          <a:xfrm>
            <a:off x="10236200" y="4424496"/>
            <a:ext cx="1955800" cy="38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59332" y="4859744"/>
            <a:ext cx="887413" cy="7420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EOGLAM - EOMALL" id="775" name="Google Shape;77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96387" y="5617589"/>
            <a:ext cx="1894002" cy="5221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mittee on Earth Observation Satellites (CEOS) | U.S. Geological Survey" id="776" name="Google Shape;776;p20"/>
          <p:cNvPicPr preferRelativeResize="0"/>
          <p:nvPr/>
        </p:nvPicPr>
        <p:blipFill rotWithShape="1">
          <a:blip r:embed="rId8">
            <a:alphaModFix/>
          </a:blip>
          <a:srcRect b="36175" l="15948" r="15517" t="35714"/>
          <a:stretch/>
        </p:blipFill>
        <p:spPr>
          <a:xfrm>
            <a:off x="10553930" y="6264245"/>
            <a:ext cx="1536459" cy="58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21"/>
          <p:cNvPicPr preferRelativeResize="0"/>
          <p:nvPr/>
        </p:nvPicPr>
        <p:blipFill rotWithShape="1">
          <a:blip r:embed="rId3">
            <a:alphaModFix/>
          </a:blip>
          <a:srcRect b="0" l="12504" r="12504" t="0"/>
          <a:stretch/>
        </p:blipFill>
        <p:spPr>
          <a:xfrm>
            <a:off x="0" y="-11880"/>
            <a:ext cx="12192000" cy="609674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grpSp>
        <p:nvGrpSpPr>
          <p:cNvPr id="782" name="Google Shape;782;p21"/>
          <p:cNvGrpSpPr/>
          <p:nvPr/>
        </p:nvGrpSpPr>
        <p:grpSpPr>
          <a:xfrm>
            <a:off x="-15" y="0"/>
            <a:ext cx="12192000" cy="2674985"/>
            <a:chOff x="-499315" y="-2131912"/>
            <a:chExt cx="16535394" cy="3804420"/>
          </a:xfrm>
        </p:grpSpPr>
        <p:sp>
          <p:nvSpPr>
            <p:cNvPr id="783" name="Google Shape;783;p21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-175506" lvl="0" marL="175506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1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526518" lvl="0" marL="526518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GEOGLAM and In Situ Data</a:t>
              </a:r>
              <a:endParaRPr/>
            </a:p>
          </p:txBody>
        </p:sp>
      </p:grpSp>
      <p:sp>
        <p:nvSpPr>
          <p:cNvPr id="785" name="Google Shape;785;p21"/>
          <p:cNvSpPr txBox="1"/>
          <p:nvPr/>
        </p:nvSpPr>
        <p:spPr>
          <a:xfrm>
            <a:off x="415252" y="740273"/>
            <a:ext cx="11361465" cy="5273238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decade ago the major constraint to operational monitoring was access to free and open EO data, then the major hurdle became the cost and availability of big data analytics; the next constraint was access to mature, reproducible analytical tools. Great progress has been in all these areas…</a:t>
            </a:r>
            <a:endParaRPr/>
          </a:p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of the last major constraints to progress: </a:t>
            </a:r>
            <a:endParaRPr/>
          </a:p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 access to high quality, well managed in situ data for training and validation</a:t>
            </a:r>
            <a:endParaRPr/>
          </a:p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Current in situ data access is insufficient for the development of systematic operational monitoring capacities required to address our policy priorities</a:t>
            </a:r>
            <a:endParaRPr/>
          </a:p>
          <a:p>
            <a: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Some incremental coordination leveraging our existing activities could have a major impact at relatively low cost</a:t>
            </a:r>
            <a:endParaRPr/>
          </a:p>
          <a:p>
            <a: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“the whole can be greater than the sum of the parts”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22"/>
          <p:cNvPicPr preferRelativeResize="0"/>
          <p:nvPr/>
        </p:nvPicPr>
        <p:blipFill rotWithShape="1">
          <a:blip r:embed="rId3">
            <a:alphaModFix/>
          </a:blip>
          <a:srcRect b="0" l="12504" r="12504" t="0"/>
          <a:stretch/>
        </p:blipFill>
        <p:spPr>
          <a:xfrm>
            <a:off x="0" y="0"/>
            <a:ext cx="12192000" cy="609674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grpSp>
        <p:nvGrpSpPr>
          <p:cNvPr id="791" name="Google Shape;791;p22"/>
          <p:cNvGrpSpPr/>
          <p:nvPr/>
        </p:nvGrpSpPr>
        <p:grpSpPr>
          <a:xfrm>
            <a:off x="-15" y="0"/>
            <a:ext cx="12192000" cy="2674985"/>
            <a:chOff x="-499315" y="-2131912"/>
            <a:chExt cx="16535394" cy="3804420"/>
          </a:xfrm>
        </p:grpSpPr>
        <p:sp>
          <p:nvSpPr>
            <p:cNvPr id="792" name="Google Shape;792;p22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-175506" lvl="0" marL="175506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2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526518" lvl="0" marL="526518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In Situ Data Progress</a:t>
              </a:r>
              <a:endParaRPr/>
            </a:p>
          </p:txBody>
        </p:sp>
      </p:grpSp>
      <p:sp>
        <p:nvSpPr>
          <p:cNvPr id="794" name="Google Shape;794;p22"/>
          <p:cNvSpPr txBox="1"/>
          <p:nvPr/>
        </p:nvSpPr>
        <p:spPr>
          <a:xfrm>
            <a:off x="368144" y="767645"/>
            <a:ext cx="11275231" cy="5239832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GEOGLAM initiated a working group on in situ data in 2021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Early 2022 an initial workplan and guidance document was developed by the WkGrp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GEOGLAM was able to leverage significant effort by WorldCereal to create a global reference data set for crop mapping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November 2022 GEOGLAM convened a workshop in Geneva to review and refine the workplan towards the development of a detailed action plan (currently in draft)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Key actions were developed, some in development, within existing resources and capacities, some require incremental support (i.e. funding, staff time, technical resources) </a:t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23"/>
          <p:cNvPicPr preferRelativeResize="0"/>
          <p:nvPr/>
        </p:nvPicPr>
        <p:blipFill rotWithShape="1">
          <a:blip r:embed="rId3">
            <a:alphaModFix/>
          </a:blip>
          <a:srcRect b="0" l="12504" r="12504" t="0"/>
          <a:stretch/>
        </p:blipFill>
        <p:spPr>
          <a:xfrm>
            <a:off x="-16" y="49143"/>
            <a:ext cx="12192000" cy="609674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grpSp>
        <p:nvGrpSpPr>
          <p:cNvPr id="800" name="Google Shape;800;p23"/>
          <p:cNvGrpSpPr/>
          <p:nvPr/>
        </p:nvGrpSpPr>
        <p:grpSpPr>
          <a:xfrm>
            <a:off x="-15" y="0"/>
            <a:ext cx="12192000" cy="2674985"/>
            <a:chOff x="-499315" y="-2131912"/>
            <a:chExt cx="16535394" cy="3804420"/>
          </a:xfrm>
        </p:grpSpPr>
        <p:sp>
          <p:nvSpPr>
            <p:cNvPr id="801" name="Google Shape;801;p23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-175506" lvl="0" marL="175506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526518" lvl="0" marL="526518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Reference data modular framework</a:t>
              </a:r>
              <a:endParaRPr/>
            </a:p>
          </p:txBody>
        </p:sp>
      </p:grpSp>
      <p:sp>
        <p:nvSpPr>
          <p:cNvPr id="803" name="Google Shape;803;p23"/>
          <p:cNvSpPr txBox="1"/>
          <p:nvPr/>
        </p:nvSpPr>
        <p:spPr>
          <a:xfrm>
            <a:off x="548625" y="638191"/>
            <a:ext cx="11275231" cy="142109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Need for a global, extensive, open reference data repository with recent data on crop types and land cover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t/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 current solution of sufficient, high quality (open) reference data so started a journey... 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4" name="Google Shape;8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65391" y="-86943"/>
            <a:ext cx="1626831" cy="102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8351" y="49143"/>
            <a:ext cx="720129" cy="72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3895" y="1935148"/>
            <a:ext cx="10915265" cy="324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8877" y="5122192"/>
            <a:ext cx="1684845" cy="82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78992" y="5136194"/>
            <a:ext cx="1388423" cy="82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24"/>
          <p:cNvPicPr preferRelativeResize="0"/>
          <p:nvPr/>
        </p:nvPicPr>
        <p:blipFill rotWithShape="1">
          <a:blip r:embed="rId3">
            <a:alphaModFix/>
          </a:blip>
          <a:srcRect b="0" l="12504" r="12504" t="0"/>
          <a:stretch/>
        </p:blipFill>
        <p:spPr>
          <a:xfrm>
            <a:off x="-15" y="23047"/>
            <a:ext cx="12192000" cy="609674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grpSp>
        <p:nvGrpSpPr>
          <p:cNvPr id="814" name="Google Shape;814;p24"/>
          <p:cNvGrpSpPr/>
          <p:nvPr/>
        </p:nvGrpSpPr>
        <p:grpSpPr>
          <a:xfrm>
            <a:off x="-15" y="0"/>
            <a:ext cx="12192000" cy="2674985"/>
            <a:chOff x="-499315" y="-2131912"/>
            <a:chExt cx="16535394" cy="3804420"/>
          </a:xfrm>
        </p:grpSpPr>
        <p:sp>
          <p:nvSpPr>
            <p:cNvPr id="815" name="Google Shape;815;p24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-175506" lvl="0" marL="175506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526518" lvl="0" marL="526518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RDM status nov 2022</a:t>
              </a:r>
              <a:endParaRPr/>
            </a:p>
          </p:txBody>
        </p:sp>
      </p:grpSp>
      <p:pic>
        <p:nvPicPr>
          <p:cNvPr id="817" name="Google Shape;81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65391" y="-86943"/>
            <a:ext cx="1626831" cy="102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8351" y="49143"/>
            <a:ext cx="720129" cy="720129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24"/>
          <p:cNvSpPr txBox="1"/>
          <p:nvPr/>
        </p:nvSpPr>
        <p:spPr>
          <a:xfrm>
            <a:off x="218262" y="793897"/>
            <a:ext cx="922564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 data in the Reference Data Module (RDM)</a:t>
            </a:r>
            <a:endParaRPr/>
          </a:p>
        </p:txBody>
      </p:sp>
      <p:grpSp>
        <p:nvGrpSpPr>
          <p:cNvPr id="820" name="Google Shape;820;p24"/>
          <p:cNvGrpSpPr/>
          <p:nvPr/>
        </p:nvGrpSpPr>
        <p:grpSpPr>
          <a:xfrm>
            <a:off x="217178" y="1218281"/>
            <a:ext cx="7608385" cy="3385618"/>
            <a:chOff x="218262" y="1936820"/>
            <a:chExt cx="8658779" cy="3837632"/>
          </a:xfrm>
        </p:grpSpPr>
        <p:pic>
          <p:nvPicPr>
            <p:cNvPr id="821" name="Google Shape;821;p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262" y="1936820"/>
              <a:ext cx="8658779" cy="3837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2" name="Google Shape;822;p2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06470" y="5318391"/>
              <a:ext cx="2293796" cy="4256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3" name="Google Shape;823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52011" y="3556658"/>
            <a:ext cx="5061758" cy="2507445"/>
          </a:xfrm>
          <a:prstGeom prst="rect">
            <a:avLst/>
          </a:prstGeom>
          <a:noFill/>
          <a:ln>
            <a:noFill/>
          </a:ln>
          <a:effectLst>
            <a:outerShdw blurRad="152400" rotWithShape="0" algn="tl" dir="2700000" dist="177800">
              <a:srgbClr val="000000">
                <a:alpha val="40000"/>
              </a:srgbClr>
            </a:outerShdw>
          </a:effectLst>
        </p:spPr>
      </p:pic>
      <p:sp>
        <p:nvSpPr>
          <p:cNvPr id="824" name="Google Shape;824;p24"/>
          <p:cNvSpPr txBox="1"/>
          <p:nvPr/>
        </p:nvSpPr>
        <p:spPr>
          <a:xfrm>
            <a:off x="7052011" y="5699234"/>
            <a:ext cx="554595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https://esa-worldcereal.org/en/about/data-collection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25"/>
          <p:cNvPicPr preferRelativeResize="0"/>
          <p:nvPr/>
        </p:nvPicPr>
        <p:blipFill rotWithShape="1">
          <a:blip r:embed="rId3">
            <a:alphaModFix/>
          </a:blip>
          <a:srcRect b="0" l="12504" r="12504" t="0"/>
          <a:stretch/>
        </p:blipFill>
        <p:spPr>
          <a:xfrm>
            <a:off x="0" y="0"/>
            <a:ext cx="12192000" cy="6096745"/>
          </a:xfrm>
          <a:prstGeom prst="rect">
            <a:avLst/>
          </a:prstGeom>
          <a:solidFill>
            <a:srgbClr val="000000"/>
          </a:solidFill>
          <a:ln>
            <a:noFill/>
          </a:ln>
        </p:spPr>
      </p:pic>
      <p:grpSp>
        <p:nvGrpSpPr>
          <p:cNvPr id="830" name="Google Shape;830;p25"/>
          <p:cNvGrpSpPr/>
          <p:nvPr/>
        </p:nvGrpSpPr>
        <p:grpSpPr>
          <a:xfrm>
            <a:off x="-15" y="0"/>
            <a:ext cx="12192000" cy="2674985"/>
            <a:chOff x="-499315" y="-2131912"/>
            <a:chExt cx="16535394" cy="3804420"/>
          </a:xfrm>
        </p:grpSpPr>
        <p:sp>
          <p:nvSpPr>
            <p:cNvPr id="831" name="Google Shape;831;p25"/>
            <p:cNvSpPr/>
            <p:nvPr/>
          </p:nvSpPr>
          <p:spPr>
            <a:xfrm>
              <a:off x="0" y="20513"/>
              <a:ext cx="8408303" cy="1651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-175506" lvl="0" marL="175506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-499315" y="-2131912"/>
              <a:ext cx="16535394" cy="105283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-526518" lvl="0" marL="526518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	Next Steps</a:t>
              </a:r>
              <a:endParaRPr/>
            </a:p>
          </p:txBody>
        </p:sp>
      </p:grpSp>
      <p:sp>
        <p:nvSpPr>
          <p:cNvPr id="833" name="Google Shape;833;p25"/>
          <p:cNvSpPr txBox="1"/>
          <p:nvPr/>
        </p:nvSpPr>
        <p:spPr>
          <a:xfrm>
            <a:off x="368144" y="828223"/>
            <a:ext cx="11275231" cy="5239832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Gaps assessment for EAVs implementation, including in situ data needs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Institutionalize, sustain, and update the WorldCereal reference data repository and Encourage and Enable the community to share data following the open science and open data principles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Explore business models to strengthen and sustain harmonization hubs (data holdings)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Char char="∙"/>
            </a:pPr>
            <a:r>
              <a:rPr b="0" i="0" lang="en-US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Implement a demo distributed architecture with hosting capability using the open source CKAN solution under the neutral GEO/GEOGLAM umbrella, with an implementation of STAC, and common API to query the data</a:t>
            </a:r>
            <a:endParaRPr/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6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</a:pPr>
            <a:r>
              <a:rPr lang="en-US" sz="3600"/>
              <a:t>Summary of CEOS-relevant efforts/actions (1)</a:t>
            </a:r>
            <a:br>
              <a:rPr lang="en-US" sz="4000"/>
            </a:br>
            <a:r>
              <a:rPr i="1" lang="en-US" sz="2000"/>
              <a:t>ch-ch-ch-ch-changes</a:t>
            </a:r>
            <a:endParaRPr i="1" sz="4000"/>
          </a:p>
        </p:txBody>
      </p:sp>
      <p:sp>
        <p:nvSpPr>
          <p:cNvPr id="839" name="Google Shape;839;p26"/>
          <p:cNvSpPr txBox="1"/>
          <p:nvPr>
            <p:ph idx="1" type="body"/>
          </p:nvPr>
        </p:nvSpPr>
        <p:spPr>
          <a:xfrm>
            <a:off x="844548" y="1888434"/>
            <a:ext cx="10502901" cy="432504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 fontScale="85000" lnSpcReduction="20000"/>
          </a:bodyPr>
          <a:lstStyle/>
          <a:p>
            <a:pPr indent="-317455" lvl="0" marL="31745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Brad Doorn (NASA) has been LSI-VC GEOGLAM subgroup lead for years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It is time for him to have (at least) active co-leadership if not to pass leadership to another agency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Next GEOGLAM Executive Director will be evaluating the GEOGLAM governance and working structure to meet GEOGLAM ExCom priorities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Alyssa has been awarded NASA’s US-focused agriculture program (”NASA Acres”) and will step back from many GEOGLAM activities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Will remain EO Data Coordination WG (co-lead) and EAV WG (co-lead), with NASA Harvest support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Sven Gilliams stepping up to co-lead EO Data Coordination WG</a:t>
            </a:r>
            <a:endParaRPr/>
          </a:p>
          <a:p>
            <a:pPr indent="-317455" lvl="2" marL="952365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/>
              <a:t>Means more liaising with LSI-VC, including leading the CEOS GST AFOLU crop type map gap analysis</a:t>
            </a:r>
            <a:endParaRPr/>
          </a:p>
          <a:p>
            <a:pPr indent="0" lvl="1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7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</a:pPr>
            <a:r>
              <a:rPr lang="en-US" sz="3600"/>
              <a:t>Summary of CEOS-relevant efforts/actions (2)</a:t>
            </a:r>
            <a:br>
              <a:rPr lang="en-US" sz="4000"/>
            </a:br>
            <a:r>
              <a:rPr i="1" lang="en-US" sz="2000"/>
              <a:t>strengthening our relationship</a:t>
            </a:r>
            <a:endParaRPr sz="4000"/>
          </a:p>
        </p:txBody>
      </p:sp>
      <p:sp>
        <p:nvSpPr>
          <p:cNvPr id="845" name="Google Shape;845;p27"/>
          <p:cNvSpPr txBox="1"/>
          <p:nvPr>
            <p:ph idx="1" type="body"/>
          </p:nvPr>
        </p:nvSpPr>
        <p:spPr>
          <a:xfrm>
            <a:off x="844548" y="1619252"/>
            <a:ext cx="10502901" cy="45942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 fontScale="92500"/>
          </a:bodyPr>
          <a:lstStyle/>
          <a:p>
            <a:pPr indent="-317455" lvl="0" marL="31745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EO data requirements being updated in line with the EAVs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The substance of the GEOGLAM requirements – but what about the below, too?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Acquisition and preprocessing support for the Rapid Response Facility 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A similar mechanism to Disasters Charter???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Support on the EAV gap assessment from CEOS would be welcome on EO data component (SEO? Agency designee? LSI-VC personnel?) 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Cross referencing requirements table with MIMS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Data systems and IT components (what is, what could be)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GEOGLAM itself has growing working areas with WGCV LPV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Joint Workshop </a:t>
            </a:r>
            <a:endParaRPr/>
          </a:p>
          <a:p>
            <a:pPr indent="-317455" lvl="1" marL="634911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400"/>
              <a:t>In situ data coordination potential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LSI-VC/WGISS intersection around use-oriented data compute question</a:t>
            </a:r>
            <a:endParaRPr/>
          </a:p>
          <a:p>
            <a:pPr indent="-317455" lvl="0" marL="317455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1600"/>
              <a:t>Feedback on the domain-oriented science team concept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6620"/>
              </a:buClr>
              <a:buSzPct val="75000"/>
              <a:buFont typeface="Avenir"/>
              <a:buNone/>
            </a:pPr>
            <a:r>
              <a:rPr lang="en-US" sz="1600">
                <a:solidFill>
                  <a:srgbClr val="006620"/>
                </a:solidFill>
              </a:rPr>
              <a:t>*throws grenade for future discussion* 🡪 would CEOS be interested in broader agriculture applications than GEOGLAM </a:t>
            </a:r>
            <a:br>
              <a:rPr lang="en-US" sz="1600">
                <a:solidFill>
                  <a:srgbClr val="006620"/>
                </a:solidFill>
              </a:rPr>
            </a:br>
            <a:r>
              <a:rPr lang="en-US" sz="1600">
                <a:solidFill>
                  <a:srgbClr val="006620"/>
                </a:solidFill>
              </a:rPr>
              <a:t>(e.g. on-farm support, SOC/sustainability metrics)</a:t>
            </a:r>
            <a:endParaRPr sz="1600">
              <a:solidFill>
                <a:srgbClr val="006620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8"/>
          <p:cNvSpPr/>
          <p:nvPr/>
        </p:nvSpPr>
        <p:spPr>
          <a:xfrm>
            <a:off x="2483860" y="5870024"/>
            <a:ext cx="6722129" cy="919041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to CEOS &amp; Space Agencies (EO)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i="1"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 situ?</a:t>
            </a:r>
            <a:endParaRPr/>
          </a:p>
        </p:txBody>
      </p:sp>
      <p:sp>
        <p:nvSpPr>
          <p:cNvPr id="852" name="Google Shape;852;p28"/>
          <p:cNvSpPr/>
          <p:nvPr/>
        </p:nvSpPr>
        <p:spPr>
          <a:xfrm>
            <a:off x="2483860" y="4797810"/>
            <a:ext cx="6722129" cy="919041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+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CEOS LSI-VC </a:t>
            </a:r>
            <a:endParaRPr/>
          </a:p>
        </p:txBody>
      </p:sp>
      <p:sp>
        <p:nvSpPr>
          <p:cNvPr id="853" name="Google Shape;853;p28"/>
          <p:cNvSpPr/>
          <p:nvPr/>
        </p:nvSpPr>
        <p:spPr>
          <a:xfrm>
            <a:off x="2483860" y="3725595"/>
            <a:ext cx="6722129" cy="919041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(EAV Stewards) + GCOS ECVs</a:t>
            </a:r>
            <a:endParaRPr/>
          </a:p>
        </p:txBody>
      </p:sp>
      <p:sp>
        <p:nvSpPr>
          <p:cNvPr id="854" name="Google Shape;854;p28"/>
          <p:cNvSpPr/>
          <p:nvPr/>
        </p:nvSpPr>
        <p:spPr>
          <a:xfrm>
            <a:off x="2483860" y="2653381"/>
            <a:ext cx="6722129" cy="919041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venir"/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(EAV Stewards)</a:t>
            </a:r>
            <a:endParaRPr/>
          </a:p>
        </p:txBody>
      </p:sp>
      <p:sp>
        <p:nvSpPr>
          <p:cNvPr id="855" name="Google Shape;855;p28"/>
          <p:cNvSpPr/>
          <p:nvPr/>
        </p:nvSpPr>
        <p:spPr>
          <a:xfrm>
            <a:off x="6041359" y="410987"/>
            <a:ext cx="3164630" cy="931443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6" name="Google Shape;856;p28"/>
          <p:cNvSpPr/>
          <p:nvPr/>
        </p:nvSpPr>
        <p:spPr>
          <a:xfrm>
            <a:off x="2483860" y="410987"/>
            <a:ext cx="3269726" cy="919041"/>
          </a:xfrm>
          <a:custGeom>
            <a:rect b="b" l="l" r="r" t="t"/>
            <a:pathLst>
              <a:path extrusionOk="0" h="919041" w="6722129">
                <a:moveTo>
                  <a:pt x="0" y="91904"/>
                </a:moveTo>
                <a:cubicBezTo>
                  <a:pt x="0" y="41147"/>
                  <a:pt x="41147" y="0"/>
                  <a:pt x="91904" y="0"/>
                </a:cubicBezTo>
                <a:lnTo>
                  <a:pt x="6630225" y="0"/>
                </a:lnTo>
                <a:cubicBezTo>
                  <a:pt x="6680982" y="0"/>
                  <a:pt x="6722129" y="41147"/>
                  <a:pt x="6722129" y="91904"/>
                </a:cubicBezTo>
                <a:lnTo>
                  <a:pt x="6722129" y="827137"/>
                </a:lnTo>
                <a:cubicBezTo>
                  <a:pt x="6722129" y="877894"/>
                  <a:pt x="6680982" y="919041"/>
                  <a:pt x="6630225" y="919041"/>
                </a:cubicBezTo>
                <a:lnTo>
                  <a:pt x="91904" y="919041"/>
                </a:lnTo>
                <a:cubicBezTo>
                  <a:pt x="41147" y="919041"/>
                  <a:pt x="0" y="877894"/>
                  <a:pt x="0" y="827137"/>
                </a:cubicBezTo>
                <a:lnTo>
                  <a:pt x="0" y="91904"/>
                </a:lnTo>
                <a:close/>
              </a:path>
            </a:pathLst>
          </a:custGeom>
          <a:solidFill>
            <a:srgbClr val="CDCFD3"/>
          </a:solidFill>
          <a:ln>
            <a:noFill/>
          </a:ln>
        </p:spPr>
        <p:txBody>
          <a:bodyPr anchorCtr="0" anchor="ctr" bIns="99550" lIns="99550" spcFirstLastPara="1" rIns="4805050" wrap="square" tIns="995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7" name="Google Shape;857;p28"/>
          <p:cNvSpPr/>
          <p:nvPr/>
        </p:nvSpPr>
        <p:spPr>
          <a:xfrm>
            <a:off x="4349764" y="487573"/>
            <a:ext cx="1332781" cy="765867"/>
          </a:xfrm>
          <a:custGeom>
            <a:rect b="b" l="l" r="r" t="t"/>
            <a:pathLst>
              <a:path extrusionOk="0" h="765867" w="1332781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1256194" y="0"/>
                </a:lnTo>
                <a:cubicBezTo>
                  <a:pt x="1298492" y="0"/>
                  <a:pt x="1332781" y="34289"/>
                  <a:pt x="1332781" y="76587"/>
                </a:cubicBezTo>
                <a:lnTo>
                  <a:pt x="1332781" y="689280"/>
                </a:lnTo>
                <a:cubicBezTo>
                  <a:pt x="1332781" y="731578"/>
                  <a:pt x="1298492" y="765867"/>
                  <a:pt x="1256194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i="0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Mandate</a:t>
            </a:r>
            <a:r>
              <a:rPr b="1" i="0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 for Information about Agriculture</a:t>
            </a:r>
            <a:endParaRPr b="1" i="0" sz="11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8" name="Google Shape;858;p28"/>
          <p:cNvSpPr/>
          <p:nvPr/>
        </p:nvSpPr>
        <p:spPr>
          <a:xfrm>
            <a:off x="6232381" y="480802"/>
            <a:ext cx="1342663" cy="765867"/>
          </a:xfrm>
          <a:custGeom>
            <a:rect b="b" l="l" r="r" t="t"/>
            <a:pathLst>
              <a:path extrusionOk="0" h="765867" w="1835566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1758979" y="0"/>
                </a:lnTo>
                <a:cubicBezTo>
                  <a:pt x="1801277" y="0"/>
                  <a:pt x="1835566" y="34289"/>
                  <a:pt x="1835566" y="76587"/>
                </a:cubicBezTo>
                <a:lnTo>
                  <a:pt x="1835566" y="689280"/>
                </a:lnTo>
                <a:cubicBezTo>
                  <a:pt x="1835566" y="731578"/>
                  <a:pt x="1801277" y="765867"/>
                  <a:pt x="1758979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i="0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Agricultural Information &amp; Knowledge</a:t>
            </a:r>
            <a:endParaRPr/>
          </a:p>
        </p:txBody>
      </p:sp>
      <p:sp>
        <p:nvSpPr>
          <p:cNvPr id="859" name="Google Shape;859;p28"/>
          <p:cNvSpPr/>
          <p:nvPr/>
        </p:nvSpPr>
        <p:spPr>
          <a:xfrm>
            <a:off x="4558677" y="2729967"/>
            <a:ext cx="2875323" cy="765867"/>
          </a:xfrm>
          <a:custGeom>
            <a:rect b="b" l="l" r="r" t="t"/>
            <a:pathLst>
              <a:path extrusionOk="0" h="765867" w="2267607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2191020" y="0"/>
                </a:lnTo>
                <a:cubicBezTo>
                  <a:pt x="2233318" y="0"/>
                  <a:pt x="2267607" y="34289"/>
                  <a:pt x="2267607" y="76587"/>
                </a:cubicBezTo>
                <a:lnTo>
                  <a:pt x="2267607" y="689280"/>
                </a:lnTo>
                <a:cubicBezTo>
                  <a:pt x="2267607" y="731578"/>
                  <a:pt x="2233318" y="765867"/>
                  <a:pt x="2191020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Domain-Specific </a:t>
            </a:r>
            <a:br>
              <a:rPr b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Essential Application-Ready Agriculture Variables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385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0" i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Ag Domain Variables</a:t>
            </a:r>
            <a:endParaRPr/>
          </a:p>
        </p:txBody>
      </p:sp>
      <p:sp>
        <p:nvSpPr>
          <p:cNvPr id="860" name="Google Shape;860;p28"/>
          <p:cNvSpPr/>
          <p:nvPr/>
        </p:nvSpPr>
        <p:spPr>
          <a:xfrm>
            <a:off x="4558678" y="3802182"/>
            <a:ext cx="2875323" cy="765867"/>
          </a:xfrm>
          <a:custGeom>
            <a:rect b="b" l="l" r="r" t="t"/>
            <a:pathLst>
              <a:path extrusionOk="0" h="765867" w="2875323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2798736" y="0"/>
                </a:lnTo>
                <a:cubicBezTo>
                  <a:pt x="2841034" y="0"/>
                  <a:pt x="2875323" y="34289"/>
                  <a:pt x="2875323" y="76587"/>
                </a:cubicBezTo>
                <a:lnTo>
                  <a:pt x="2875323" y="689280"/>
                </a:lnTo>
                <a:cubicBezTo>
                  <a:pt x="2875323" y="731578"/>
                  <a:pt x="2841034" y="765867"/>
                  <a:pt x="2798736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i="0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Essential Agriculture Variables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1" sz="11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0" i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Met &amp; Land Domain Variables</a:t>
            </a:r>
            <a:endParaRPr/>
          </a:p>
        </p:txBody>
      </p:sp>
      <p:sp>
        <p:nvSpPr>
          <p:cNvPr id="861" name="Google Shape;861;p28"/>
          <p:cNvSpPr/>
          <p:nvPr/>
        </p:nvSpPr>
        <p:spPr>
          <a:xfrm>
            <a:off x="4558677" y="4874397"/>
            <a:ext cx="2875043" cy="765867"/>
          </a:xfrm>
          <a:custGeom>
            <a:rect b="b" l="l" r="r" t="t"/>
            <a:pathLst>
              <a:path extrusionOk="0" h="765867" w="3589395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3512808" y="0"/>
                </a:lnTo>
                <a:cubicBezTo>
                  <a:pt x="3555106" y="0"/>
                  <a:pt x="3589395" y="34289"/>
                  <a:pt x="3589395" y="76587"/>
                </a:cubicBezTo>
                <a:lnTo>
                  <a:pt x="3589395" y="689280"/>
                </a:lnTo>
                <a:cubicBezTo>
                  <a:pt x="3589395" y="731578"/>
                  <a:pt x="3555106" y="765867"/>
                  <a:pt x="3512808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Analysis Ready Data and Pipelines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385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0" i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High quality, intercomparable time series, in situ data </a:t>
            </a:r>
            <a:endParaRPr/>
          </a:p>
        </p:txBody>
      </p:sp>
      <p:sp>
        <p:nvSpPr>
          <p:cNvPr id="862" name="Google Shape;862;p28"/>
          <p:cNvSpPr/>
          <p:nvPr/>
        </p:nvSpPr>
        <p:spPr>
          <a:xfrm>
            <a:off x="4558679" y="5946611"/>
            <a:ext cx="2875042" cy="765867"/>
          </a:xfrm>
          <a:custGeom>
            <a:rect b="b" l="l" r="r" t="t"/>
            <a:pathLst>
              <a:path extrusionOk="0" h="765867" w="4278928">
                <a:moveTo>
                  <a:pt x="0" y="76587"/>
                </a:moveTo>
                <a:cubicBezTo>
                  <a:pt x="0" y="34289"/>
                  <a:pt x="34289" y="0"/>
                  <a:pt x="76587" y="0"/>
                </a:cubicBezTo>
                <a:lnTo>
                  <a:pt x="4202341" y="0"/>
                </a:lnTo>
                <a:cubicBezTo>
                  <a:pt x="4244639" y="0"/>
                  <a:pt x="4278928" y="34289"/>
                  <a:pt x="4278928" y="76587"/>
                </a:cubicBezTo>
                <a:lnTo>
                  <a:pt x="4278928" y="689280"/>
                </a:lnTo>
                <a:cubicBezTo>
                  <a:pt x="4278928" y="731578"/>
                  <a:pt x="4244639" y="765867"/>
                  <a:pt x="4202341" y="765867"/>
                </a:cubicBezTo>
                <a:lnTo>
                  <a:pt x="76587" y="765867"/>
                </a:lnTo>
                <a:cubicBezTo>
                  <a:pt x="34289" y="765867"/>
                  <a:pt x="0" y="731578"/>
                  <a:pt x="0" y="689280"/>
                </a:cubicBezTo>
                <a:lnTo>
                  <a:pt x="0" y="76587"/>
                </a:ln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4325" lIns="64325" spcFirstLastPara="1" rIns="64325" wrap="square" tIns="643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b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Earth Observation + In Situ Data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385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venir"/>
              <a:buNone/>
            </a:pPr>
            <a:r>
              <a:rPr i="1" lang="en-US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Mission Requirements, Cal/val ‘d observations </a:t>
            </a:r>
            <a:endParaRPr i="1" sz="105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63" name="Google Shape;863;p28"/>
          <p:cNvSpPr txBox="1"/>
          <p:nvPr/>
        </p:nvSpPr>
        <p:spPr>
          <a:xfrm>
            <a:off x="9242478" y="3705126"/>
            <a:ext cx="28170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Land Domain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Underpinning variables that allow integration with other land communities</a:t>
            </a:r>
            <a:endParaRPr/>
          </a:p>
        </p:txBody>
      </p:sp>
      <p:sp>
        <p:nvSpPr>
          <p:cNvPr id="864" name="Google Shape;864;p28"/>
          <p:cNvSpPr txBox="1"/>
          <p:nvPr/>
        </p:nvSpPr>
        <p:spPr>
          <a:xfrm>
            <a:off x="9260075" y="2735447"/>
            <a:ext cx="28170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Agriculture Domain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Turn EAVs into core variables of state/change/forecast</a:t>
            </a:r>
            <a:endParaRPr/>
          </a:p>
        </p:txBody>
      </p:sp>
      <p:sp>
        <p:nvSpPr>
          <p:cNvPr id="865" name="Google Shape;865;p28"/>
          <p:cNvSpPr txBox="1"/>
          <p:nvPr/>
        </p:nvSpPr>
        <p:spPr>
          <a:xfrm>
            <a:off x="9207592" y="629919"/>
            <a:ext cx="29350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Use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Turn variables into answers</a:t>
            </a:r>
            <a:endParaRPr/>
          </a:p>
        </p:txBody>
      </p:sp>
      <p:sp>
        <p:nvSpPr>
          <p:cNvPr id="866" name="Google Shape;866;p28"/>
          <p:cNvSpPr txBox="1"/>
          <p:nvPr/>
        </p:nvSpPr>
        <p:spPr>
          <a:xfrm>
            <a:off x="9260075" y="6049798"/>
            <a:ext cx="19396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Domain Agnostic</a:t>
            </a:r>
            <a:endParaRPr/>
          </a:p>
        </p:txBody>
      </p:sp>
      <p:sp>
        <p:nvSpPr>
          <p:cNvPr id="867" name="Google Shape;867;p28"/>
          <p:cNvSpPr txBox="1"/>
          <p:nvPr/>
        </p:nvSpPr>
        <p:spPr>
          <a:xfrm>
            <a:off x="9251568" y="4908540"/>
            <a:ext cx="25122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venir"/>
                <a:ea typeface="Avenir"/>
                <a:cs typeface="Avenir"/>
                <a:sym typeface="Avenir"/>
              </a:rPr>
              <a:t>Land Domain Agnostic</a:t>
            </a:r>
            <a:endParaRPr/>
          </a:p>
        </p:txBody>
      </p:sp>
      <p:sp>
        <p:nvSpPr>
          <p:cNvPr id="868" name="Google Shape;868;p28"/>
          <p:cNvSpPr txBox="1"/>
          <p:nvPr/>
        </p:nvSpPr>
        <p:spPr>
          <a:xfrm rot="-5400000">
            <a:off x="1341368" y="3375111"/>
            <a:ext cx="19577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3FD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42A3FD"/>
                </a:solidFill>
                <a:latin typeface="Avenir"/>
                <a:ea typeface="Avenir"/>
                <a:cs typeface="Avenir"/>
                <a:sym typeface="Avenir"/>
              </a:rPr>
              <a:t>Data Value Chain</a:t>
            </a:r>
            <a:endParaRPr/>
          </a:p>
        </p:txBody>
      </p:sp>
      <p:sp>
        <p:nvSpPr>
          <p:cNvPr id="869" name="Google Shape;869;p28"/>
          <p:cNvSpPr txBox="1"/>
          <p:nvPr/>
        </p:nvSpPr>
        <p:spPr>
          <a:xfrm rot="5400000">
            <a:off x="294665" y="3413810"/>
            <a:ext cx="33448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2F74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592F74"/>
                </a:solidFill>
                <a:latin typeface="Avenir"/>
                <a:ea typeface="Avenir"/>
                <a:cs typeface="Avenir"/>
                <a:sym typeface="Avenir"/>
              </a:rPr>
              <a:t>Justification and Requirements</a:t>
            </a:r>
            <a:endParaRPr/>
          </a:p>
        </p:txBody>
      </p:sp>
      <p:cxnSp>
        <p:nvCxnSpPr>
          <p:cNvPr id="870" name="Google Shape;870;p28"/>
          <p:cNvCxnSpPr/>
          <p:nvPr/>
        </p:nvCxnSpPr>
        <p:spPr>
          <a:xfrm>
            <a:off x="1946640" y="5276603"/>
            <a:ext cx="0" cy="1119670"/>
          </a:xfrm>
          <a:prstGeom prst="straightConnector1">
            <a:avLst/>
          </a:prstGeom>
          <a:noFill/>
          <a:ln cap="flat" cmpd="sng" w="9525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1" name="Google Shape;871;p28"/>
          <p:cNvCxnSpPr/>
          <p:nvPr/>
        </p:nvCxnSpPr>
        <p:spPr>
          <a:xfrm>
            <a:off x="1939859" y="629919"/>
            <a:ext cx="0" cy="1279764"/>
          </a:xfrm>
          <a:prstGeom prst="straightConnector1">
            <a:avLst/>
          </a:prstGeom>
          <a:noFill/>
          <a:ln cap="flat" cmpd="sng" w="9525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2" name="Google Shape;872;p28"/>
          <p:cNvCxnSpPr>
            <a:stCxn id="868" idx="3"/>
          </p:cNvCxnSpPr>
          <p:nvPr/>
        </p:nvCxnSpPr>
        <p:spPr>
          <a:xfrm rot="10800000">
            <a:off x="2320226" y="591320"/>
            <a:ext cx="0" cy="1989600"/>
          </a:xfrm>
          <a:prstGeom prst="straightConnector1">
            <a:avLst/>
          </a:prstGeom>
          <a:noFill/>
          <a:ln cap="flat" cmpd="sng" w="9525">
            <a:solidFill>
              <a:srgbClr val="8DA9D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73" name="Google Shape;873;p28"/>
          <p:cNvCxnSpPr/>
          <p:nvPr/>
        </p:nvCxnSpPr>
        <p:spPr>
          <a:xfrm rot="10800000">
            <a:off x="2346703" y="4597376"/>
            <a:ext cx="0" cy="1760199"/>
          </a:xfrm>
          <a:prstGeom prst="straightConnector1">
            <a:avLst/>
          </a:prstGeom>
          <a:noFill/>
          <a:ln cap="flat" cmpd="sng" w="9525">
            <a:solidFill>
              <a:srgbClr val="8DA9D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874" name="Google Shape;874;p28"/>
          <p:cNvSpPr txBox="1"/>
          <p:nvPr/>
        </p:nvSpPr>
        <p:spPr>
          <a:xfrm>
            <a:off x="2615937" y="600981"/>
            <a:ext cx="1676860" cy="53347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Sec to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Policy &amp; Programs</a:t>
            </a:r>
            <a:endParaRPr/>
          </a:p>
        </p:txBody>
      </p:sp>
      <p:sp>
        <p:nvSpPr>
          <p:cNvPr id="875" name="Google Shape;875;p28"/>
          <p:cNvSpPr txBox="1"/>
          <p:nvPr/>
        </p:nvSpPr>
        <p:spPr>
          <a:xfrm>
            <a:off x="7525855" y="520878"/>
            <a:ext cx="1342663" cy="7489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GEOGLAM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  </a:t>
            </a:r>
            <a:b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End Users</a:t>
            </a:r>
            <a:endParaRPr/>
          </a:p>
        </p:txBody>
      </p:sp>
      <p:cxnSp>
        <p:nvCxnSpPr>
          <p:cNvPr id="876" name="Google Shape;876;p28"/>
          <p:cNvCxnSpPr/>
          <p:nvPr/>
        </p:nvCxnSpPr>
        <p:spPr>
          <a:xfrm rot="10800000">
            <a:off x="4881994" y="1269801"/>
            <a:ext cx="841697" cy="1613867"/>
          </a:xfrm>
          <a:prstGeom prst="straightConnector1">
            <a:avLst/>
          </a:prstGeom>
          <a:noFill/>
          <a:ln cap="flat" cmpd="sng" w="25400">
            <a:solidFill>
              <a:srgbClr val="4A4F54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877" name="Google Shape;877;p28"/>
          <p:cNvCxnSpPr/>
          <p:nvPr/>
        </p:nvCxnSpPr>
        <p:spPr>
          <a:xfrm flipH="1" rot="10800000">
            <a:off x="6091057" y="1331402"/>
            <a:ext cx="648299" cy="1506479"/>
          </a:xfrm>
          <a:prstGeom prst="straightConnector1">
            <a:avLst/>
          </a:prstGeom>
          <a:noFill/>
          <a:ln cap="flat" cmpd="sng" w="25400">
            <a:solidFill>
              <a:srgbClr val="4A4F54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878" name="Google Shape;878;p28"/>
          <p:cNvCxnSpPr/>
          <p:nvPr/>
        </p:nvCxnSpPr>
        <p:spPr>
          <a:xfrm rot="10800000">
            <a:off x="5959542" y="3465585"/>
            <a:ext cx="0" cy="2478253"/>
          </a:xfrm>
          <a:prstGeom prst="straightConnector1">
            <a:avLst/>
          </a:prstGeom>
          <a:noFill/>
          <a:ln cap="flat" cmpd="sng" w="25400">
            <a:solidFill>
              <a:srgbClr val="4A4F54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9"/>
          <p:cNvSpPr txBox="1"/>
          <p:nvPr>
            <p:ph idx="1" type="body"/>
          </p:nvPr>
        </p:nvSpPr>
        <p:spPr>
          <a:xfrm>
            <a:off x="7289800" y="1676510"/>
            <a:ext cx="4831744" cy="44916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6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b="1" lang="en-US" sz="2000">
                <a:solidFill>
                  <a:srgbClr val="22353F"/>
                </a:solidFill>
              </a:rPr>
              <a:t>Activities</a:t>
            </a:r>
            <a:endParaRPr sz="1800">
              <a:solidFill>
                <a:srgbClr val="22353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b="1" lang="en-US" sz="1800">
                <a:solidFill>
                  <a:srgbClr val="22353F"/>
                </a:solidFill>
              </a:rPr>
              <a:t>Methods to Maps</a:t>
            </a:r>
            <a:r>
              <a:rPr lang="en-US" sz="1800">
                <a:solidFill>
                  <a:srgbClr val="22353F"/>
                </a:solidFill>
              </a:rPr>
              <a:t>: 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</a:pPr>
            <a:r>
              <a:rPr lang="en-US" sz="1600">
                <a:solidFill>
                  <a:srgbClr val="22353F"/>
                </a:solidFill>
              </a:rPr>
              <a:t>EAVs for US agriculture; products &amp; pipelines</a:t>
            </a:r>
            <a:endParaRPr b="1" sz="1600">
              <a:solidFill>
                <a:srgbClr val="22353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b="1" lang="en-US" sz="1800">
                <a:solidFill>
                  <a:srgbClr val="22353F"/>
                </a:solidFill>
              </a:rPr>
              <a:t>Maps to Information</a:t>
            </a:r>
            <a:r>
              <a:rPr lang="en-US" sz="1800">
                <a:solidFill>
                  <a:srgbClr val="22353F"/>
                </a:solidFill>
              </a:rPr>
              <a:t>: 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</a:pPr>
            <a:r>
              <a:rPr lang="en-US" sz="1600">
                <a:solidFill>
                  <a:srgbClr val="22353F"/>
                </a:solidFill>
              </a:rPr>
              <a:t>Metrics of US land use, productivity, and sustainability</a:t>
            </a:r>
            <a:endParaRPr b="1" sz="1600">
              <a:solidFill>
                <a:srgbClr val="22353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b="1" lang="en-US" sz="1800">
                <a:solidFill>
                  <a:srgbClr val="22353F"/>
                </a:solidFill>
              </a:rPr>
              <a:t>Information to Knowledge: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</a:pPr>
            <a:r>
              <a:rPr lang="en-US" sz="1600">
                <a:solidFill>
                  <a:srgbClr val="22353F"/>
                </a:solidFill>
              </a:rPr>
              <a:t>Interplay between practices, sociology, economics</a:t>
            </a:r>
            <a:endParaRPr b="1" sz="1600">
              <a:solidFill>
                <a:srgbClr val="22353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⊷"/>
            </a:pPr>
            <a:r>
              <a:rPr b="1" lang="en-US" sz="1800">
                <a:solidFill>
                  <a:srgbClr val="22353F"/>
                </a:solidFill>
              </a:rPr>
              <a:t>Knowledge to Action</a:t>
            </a:r>
            <a:r>
              <a:rPr lang="en-US" sz="1800">
                <a:solidFill>
                  <a:srgbClr val="22353F"/>
                </a:solidFill>
              </a:rPr>
              <a:t>: 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</a:pPr>
            <a:r>
              <a:rPr lang="en-US" sz="1600">
                <a:solidFill>
                  <a:srgbClr val="22353F"/>
                </a:solidFill>
              </a:rPr>
              <a:t>Integration-ready on-farm decision support tools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⊶"/>
            </a:pPr>
            <a:r>
              <a:rPr lang="en-US" sz="1600">
                <a:solidFill>
                  <a:srgbClr val="22353F"/>
                </a:solidFill>
              </a:rPr>
              <a:t>Policy-ready info on emissions, water quality, trade… </a:t>
            </a:r>
            <a:endParaRPr/>
          </a:p>
        </p:txBody>
      </p:sp>
      <p:pic>
        <p:nvPicPr>
          <p:cNvPr id="885" name="Google Shape;885;p29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609797" y="3975774"/>
            <a:ext cx="6426595" cy="2787604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29"/>
          <p:cNvSpPr txBox="1"/>
          <p:nvPr>
            <p:ph type="title"/>
          </p:nvPr>
        </p:nvSpPr>
        <p:spPr>
          <a:xfrm>
            <a:off x="520897" y="823027"/>
            <a:ext cx="4593200" cy="9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>
                <a:solidFill>
                  <a:srgbClr val="0B254B"/>
                </a:solidFill>
                <a:latin typeface="Arial"/>
                <a:ea typeface="Arial"/>
                <a:cs typeface="Arial"/>
                <a:sym typeface="Arial"/>
              </a:rPr>
              <a:t>NASA</a:t>
            </a:r>
            <a:endParaRPr sz="6000">
              <a:solidFill>
                <a:srgbClr val="0B25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29"/>
          <p:cNvSpPr txBox="1"/>
          <p:nvPr/>
        </p:nvSpPr>
        <p:spPr>
          <a:xfrm>
            <a:off x="609797" y="1676510"/>
            <a:ext cx="5329570" cy="4598529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NASA’s US-focused Agriculture Program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EB557"/>
              </a:buClr>
              <a:buSzPts val="2400"/>
              <a:buFont typeface="Pontano Sans"/>
              <a:buNone/>
            </a:pPr>
            <a:r>
              <a:rPr b="0" i="0" lang="en-US" sz="14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launched March 2023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EB557"/>
              </a:buClr>
              <a:buSzPts val="2400"/>
              <a:buFont typeface="Pontano Sans"/>
              <a:buNone/>
            </a:pPr>
            <a:r>
              <a:rPr b="0" i="0" lang="en-US" sz="14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led by University of Maryland</a:t>
            </a:r>
            <a:endParaRPr b="0" i="0" sz="1400" u="none" cap="none" strike="noStrike">
              <a:solidFill>
                <a:srgbClr val="22353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EB557"/>
              </a:buClr>
              <a:buSzPts val="2400"/>
              <a:buFont typeface="Pontano Sans"/>
              <a:buNone/>
            </a:pPr>
            <a:r>
              <a:rPr b="0" i="1" lang="en-US" sz="14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sister program to NASA Harvest (Global)</a:t>
            </a:r>
            <a:endParaRPr b="0" i="1" sz="1800" u="none" cap="none" strike="noStrike">
              <a:solidFill>
                <a:srgbClr val="2235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Logo&#10;&#10;Description automatically generated" id="888" name="Google Shape;888;p29"/>
          <p:cNvPicPr preferRelativeResize="0"/>
          <p:nvPr/>
        </p:nvPicPr>
        <p:blipFill rotWithShape="1">
          <a:blip r:embed="rId4">
            <a:alphaModFix/>
          </a:blip>
          <a:srcRect b="34677" l="10672" r="11911" t="11376"/>
          <a:stretch/>
        </p:blipFill>
        <p:spPr>
          <a:xfrm>
            <a:off x="3085394" y="582961"/>
            <a:ext cx="2698028" cy="921199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29"/>
          <p:cNvSpPr txBox="1"/>
          <p:nvPr/>
        </p:nvSpPr>
        <p:spPr>
          <a:xfrm>
            <a:off x="609797" y="3059497"/>
            <a:ext cx="6248400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53F"/>
              </a:buClr>
              <a:buSzPts val="1800"/>
              <a:buFont typeface="Pontano Sans"/>
              <a:buNone/>
            </a:pPr>
            <a:r>
              <a:rPr b="1" i="1" lang="en-US" sz="18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25 initial projects - 12 institutions across CONUS + Hawaii  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53F"/>
              </a:buClr>
              <a:buSzPts val="1400"/>
              <a:buFont typeface="Pontano Sans"/>
              <a:buNone/>
            </a:pPr>
            <a:r>
              <a:rPr b="0" i="1" lang="en-US" sz="14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Commodity row crops to rangelands to specialty crops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353F"/>
              </a:buClr>
              <a:buSzPts val="1400"/>
              <a:buFont typeface="Pontano Sans"/>
              <a:buNone/>
            </a:pPr>
            <a:r>
              <a:rPr b="0" i="1" lang="en-US" sz="14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  <a:t>Large farms for global trade to smallholders for local food systems</a:t>
            </a:r>
            <a:br>
              <a:rPr b="1" i="1" lang="en-US" sz="1600" u="none" cap="none" strike="noStrike">
                <a:solidFill>
                  <a:srgbClr val="22353F"/>
                </a:solidFill>
                <a:latin typeface="Avenir"/>
                <a:ea typeface="Avenir"/>
                <a:cs typeface="Avenir"/>
                <a:sym typeface="Avenir"/>
              </a:rPr>
            </a:br>
            <a:endParaRPr b="0" i="1" sz="1600" u="none" cap="none" strike="noStrike">
              <a:solidFill>
                <a:srgbClr val="2235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0" name="Google Shape;890;p29"/>
          <p:cNvSpPr/>
          <p:nvPr/>
        </p:nvSpPr>
        <p:spPr>
          <a:xfrm>
            <a:off x="11219380" y="-102742"/>
            <a:ext cx="1253447" cy="12945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b="0" i="0" sz="1800" u="none" cap="none" strike="noStrike">
              <a:solidFill>
                <a:srgbClr val="2E4755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venir"/>
              <a:buNone/>
            </a:pPr>
            <a:r>
              <a:rPr lang="en-US"/>
              <a:t>GEOGLAM Secretariat</a:t>
            </a:r>
            <a:endParaRPr/>
          </a:p>
        </p:txBody>
      </p:sp>
      <p:sp>
        <p:nvSpPr>
          <p:cNvPr id="530" name="Google Shape;530;p3"/>
          <p:cNvSpPr txBox="1"/>
          <p:nvPr>
            <p:ph idx="1" type="body"/>
          </p:nvPr>
        </p:nvSpPr>
        <p:spPr>
          <a:xfrm>
            <a:off x="844552" y="1825625"/>
            <a:ext cx="59382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 lnSpcReduction="10000"/>
          </a:bodyPr>
          <a:lstStyle/>
          <a:p>
            <a:pPr indent="-317455" lvl="0" marL="317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With thanks to Ian Jarvis!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Exemplary leadership at Agriculture &amp; Agrifood Canada, JECAM, and for the last 5 years as GEOGLAM Executive Director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Retiring in April 2023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Search recently closed for new Director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High volume of applications 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Search committee being assembled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Investigating transition options</a:t>
            </a:r>
            <a:endParaRPr/>
          </a:p>
        </p:txBody>
      </p:sp>
      <p:pic>
        <p:nvPicPr>
          <p:cNvPr id="531" name="Google Shape;531;p3"/>
          <p:cNvPicPr preferRelativeResize="0"/>
          <p:nvPr/>
        </p:nvPicPr>
        <p:blipFill rotWithShape="1">
          <a:blip r:embed="rId3">
            <a:alphaModFix/>
          </a:blip>
          <a:srcRect b="9930" l="37844" r="11582" t="21941"/>
          <a:stretch/>
        </p:blipFill>
        <p:spPr>
          <a:xfrm>
            <a:off x="7384244" y="1753185"/>
            <a:ext cx="4190440" cy="425004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venir"/>
              <a:buNone/>
            </a:pPr>
            <a:r>
              <a:rPr lang="en-US"/>
              <a:t>GEOGLAM Support</a:t>
            </a:r>
            <a:endParaRPr/>
          </a:p>
        </p:txBody>
      </p:sp>
      <p:sp>
        <p:nvSpPr>
          <p:cNvPr id="538" name="Google Shape;538;p4"/>
          <p:cNvSpPr txBox="1"/>
          <p:nvPr>
            <p:ph idx="1" type="body"/>
          </p:nvPr>
        </p:nvSpPr>
        <p:spPr>
          <a:xfrm>
            <a:off x="844553" y="1557269"/>
            <a:ext cx="3956048" cy="482448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 fontScale="92500" lnSpcReduction="10000"/>
          </a:bodyPr>
          <a:lstStyle/>
          <a:p>
            <a:pPr indent="-317455" lvl="0" marL="317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F54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Aiming to diversify sources of support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GEOGLAM Secretariat supported currently by 4 countries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Canada, Germany, U.K. via cash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U.S. via secondment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GEOGLAM remains ”best-efforts” organization – tons of projects and programs that support the core work of GEOGLAM</a:t>
            </a:r>
            <a:endParaRPr/>
          </a:p>
        </p:txBody>
      </p:sp>
      <p:pic>
        <p:nvPicPr>
          <p:cNvPr id="539" name="Google Shape;53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688" y="2030411"/>
            <a:ext cx="7203311" cy="3946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0" name="Google Shape;540;p4"/>
          <p:cNvCxnSpPr/>
          <p:nvPr/>
        </p:nvCxnSpPr>
        <p:spPr>
          <a:xfrm>
            <a:off x="6237900" y="4562061"/>
            <a:ext cx="0" cy="1659835"/>
          </a:xfrm>
          <a:prstGeom prst="straightConnector1">
            <a:avLst/>
          </a:prstGeom>
          <a:noFill/>
          <a:ln cap="flat" cmpd="sng" w="25400">
            <a:solidFill>
              <a:srgbClr val="AF81CC"/>
            </a:solidFill>
            <a:prstDash val="solid"/>
            <a:miter lim="400000"/>
            <a:headEnd len="sm" w="sm" type="none"/>
            <a:tailEnd len="med" w="med" type="triangle"/>
          </a:ln>
        </p:spPr>
      </p:cxnSp>
      <p:sp>
        <p:nvSpPr>
          <p:cNvPr id="541" name="Google Shape;541;p4"/>
          <p:cNvSpPr txBox="1"/>
          <p:nvPr/>
        </p:nvSpPr>
        <p:spPr>
          <a:xfrm>
            <a:off x="5947758" y="6128485"/>
            <a:ext cx="4522299" cy="656590"/>
          </a:xfrm>
          <a:prstGeom prst="rect">
            <a:avLst/>
          </a:prstGeom>
          <a:noFill/>
          <a:ln cap="flat" cmpd="sng" w="12700">
            <a:solidFill>
              <a:srgbClr val="AF81CC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Reminder that the co-leads of this group liaise with CEOS, usually via LSI-VC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venir"/>
              <a:buNone/>
            </a:pPr>
            <a:r>
              <a:rPr lang="en-US" sz="3600"/>
              <a:t>Some Priorities for GEOGLAM</a:t>
            </a:r>
            <a:endParaRPr/>
          </a:p>
        </p:txBody>
      </p:sp>
      <p:sp>
        <p:nvSpPr>
          <p:cNvPr id="547" name="Google Shape;547;p5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48" name="Google Shape;548;p5"/>
          <p:cNvSpPr txBox="1"/>
          <p:nvPr>
            <p:ph idx="1" type="body"/>
          </p:nvPr>
        </p:nvSpPr>
        <p:spPr>
          <a:xfrm>
            <a:off x="248479" y="1459077"/>
            <a:ext cx="5862490" cy="5428741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/>
          <a:p>
            <a:pPr indent="-317455" lvl="0" marL="31745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Rapid Response Facility</a:t>
            </a:r>
            <a:endParaRPr/>
          </a:p>
          <a:p>
            <a:pPr indent="-317455" lvl="1" marL="634911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NASA Harvest Rapid Agriculture Assessment for Policy Support (RAAPS) as model – seeking broader GEOGLAM engagement</a:t>
            </a:r>
            <a:endParaRPr/>
          </a:p>
          <a:p>
            <a:pPr indent="-317455" lvl="0" marL="317455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Enable availability of private sector data for public science &amp; societal benefit</a:t>
            </a:r>
            <a:endParaRPr/>
          </a:p>
          <a:p>
            <a:pPr indent="-317455" lvl="0" marL="317455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Broaden the Community of Practice with steady engagement</a:t>
            </a:r>
            <a:endParaRPr/>
          </a:p>
          <a:p>
            <a:pPr indent="-317455" lvl="1" marL="634911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Regional workshops, meeting where people are</a:t>
            </a:r>
            <a:endParaRPr/>
          </a:p>
          <a:p>
            <a:pPr indent="-317455" lvl="1" marL="634911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venir"/>
              <a:buChar char="•"/>
            </a:pPr>
            <a:r>
              <a:rPr lang="en-US" sz="1600">
                <a:latin typeface="Avenir"/>
                <a:ea typeface="Avenir"/>
                <a:cs typeface="Avenir"/>
                <a:sym typeface="Avenir"/>
              </a:rPr>
              <a:t>Side meetings at common regional conferences</a:t>
            </a:r>
            <a:endParaRPr/>
          </a:p>
          <a:p>
            <a:pPr indent="-317455" lvl="0" marL="317455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venir"/>
              <a:buChar char="•"/>
            </a:pPr>
            <a:r>
              <a:rPr lang="en-US" sz="1800">
                <a:latin typeface="Avenir"/>
                <a:ea typeface="Avenir"/>
                <a:cs typeface="Avenir"/>
                <a:sym typeface="Avenir"/>
              </a:rPr>
              <a:t>Better utilization of community knowledge products (e.g. ”GEOGLAM Guidelines for Good Practices in Capacity Development” – published April 2023!)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241255" lvl="1" marL="634911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241255" lvl="0" marL="317455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  <a:p>
            <a:pPr indent="-241255" lvl="0" marL="317455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wentieth Century"/>
              <a:buNone/>
            </a:pPr>
            <a:r>
              <a:t/>
            </a:r>
            <a:endParaRPr sz="16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49" name="Google Shape;5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0968" y="2789500"/>
            <a:ext cx="6020830" cy="361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2768" y="1498833"/>
            <a:ext cx="3969232" cy="141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venir"/>
              <a:buNone/>
            </a:pPr>
            <a:r>
              <a:rPr lang="en-US" sz="3200"/>
              <a:t>CEOS-Relevant Priorities for GEOGLAM</a:t>
            </a:r>
            <a:endParaRPr sz="3600"/>
          </a:p>
        </p:txBody>
      </p:sp>
      <p:sp>
        <p:nvSpPr>
          <p:cNvPr id="557" name="Google Shape;557;p6"/>
          <p:cNvSpPr txBox="1"/>
          <p:nvPr>
            <p:ph idx="12" type="sldNum"/>
          </p:nvPr>
        </p:nvSpPr>
        <p:spPr>
          <a:xfrm>
            <a:off x="5947758" y="6540506"/>
            <a:ext cx="290142" cy="2872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58" name="Google Shape;558;p6"/>
          <p:cNvSpPr txBox="1"/>
          <p:nvPr>
            <p:ph idx="1" type="body"/>
          </p:nvPr>
        </p:nvSpPr>
        <p:spPr>
          <a:xfrm>
            <a:off x="844552" y="1825625"/>
            <a:ext cx="51032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/>
          <a:p>
            <a:pPr indent="-317455" lvl="0" marL="317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Harmonized global products 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EAVs as guiding light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Launch new initiative on Community Agriculture Product Quality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Validation guidelines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Beginning with Joint Workshop (more later)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wentieth Century"/>
              <a:buNone/>
            </a:pPr>
            <a:r>
              <a:t/>
            </a:r>
            <a:endParaRPr>
              <a:solidFill>
                <a:srgbClr val="4A4F5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2031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wentieth Century"/>
              <a:buNone/>
            </a:pPr>
            <a:r>
              <a:t/>
            </a:r>
            <a:endParaRPr>
              <a:solidFill>
                <a:srgbClr val="4A4F5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93630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wentieth Century"/>
              <a:buNone/>
            </a:pPr>
            <a:r>
              <a:t/>
            </a:r>
            <a:endParaRPr>
              <a:solidFill>
                <a:srgbClr val="4A4F5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93630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Twentieth Century"/>
              <a:buNone/>
            </a:pPr>
            <a:r>
              <a:t/>
            </a:r>
            <a:endParaRPr>
              <a:solidFill>
                <a:srgbClr val="4A4F5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9" name="Google Shape;559;p6"/>
          <p:cNvSpPr txBox="1"/>
          <p:nvPr>
            <p:ph idx="2" type="body"/>
          </p:nvPr>
        </p:nvSpPr>
        <p:spPr>
          <a:xfrm>
            <a:off x="6237895" y="1825625"/>
            <a:ext cx="5109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/>
          </a:bodyPr>
          <a:lstStyle/>
          <a:p>
            <a:pPr indent="-317455" lvl="0" marL="3174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F54"/>
              </a:buClr>
              <a:buSzPts val="195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Strengthen relationship with CEOS + agencies, preparation for new missions and policy drivers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Moving from mission-focused science teams to domain-focused science teams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Domain-focus can be driven by GEOGLAM EAVs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A4F54"/>
              </a:buClr>
              <a:buSzPts val="1800"/>
              <a:buFont typeface="Avenir"/>
              <a:buChar char="•"/>
            </a:pPr>
            <a:r>
              <a:rPr lang="en-US">
                <a:solidFill>
                  <a:srgbClr val="4A4F54"/>
                </a:solidFill>
                <a:latin typeface="Avenir"/>
                <a:ea typeface="Avenir"/>
                <a:cs typeface="Avenir"/>
                <a:sym typeface="Avenir"/>
              </a:rPr>
              <a:t>WGCV LPV, WGISS overlaps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"/>
          <p:cNvSpPr txBox="1"/>
          <p:nvPr>
            <p:ph idx="1" type="body"/>
          </p:nvPr>
        </p:nvSpPr>
        <p:spPr>
          <a:xfrm>
            <a:off x="1" y="1575152"/>
            <a:ext cx="4930814" cy="5028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0990" lvl="1" marL="9905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o"/>
            </a:pPr>
            <a:r>
              <a:rPr b="1" lang="en-US" sz="2133"/>
              <a:t>Essential</a:t>
            </a:r>
            <a:r>
              <a:rPr lang="en-US" sz="2133"/>
              <a:t>: </a:t>
            </a:r>
            <a:r>
              <a:rPr lang="en-US" sz="2133">
                <a:solidFill>
                  <a:schemeClr val="dk1"/>
                </a:solidFill>
              </a:rPr>
              <a:t>key ‘building blocks’ to produce relevant and timely information products</a:t>
            </a:r>
            <a:endParaRPr b="1" sz="2133"/>
          </a:p>
          <a:p>
            <a:pPr indent="-380990" lvl="1" marL="9905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o"/>
            </a:pPr>
            <a:r>
              <a:rPr b="1" lang="en-US" sz="2133"/>
              <a:t>Agriculture</a:t>
            </a:r>
            <a:r>
              <a:rPr lang="en-US" sz="2133"/>
              <a:t>: </a:t>
            </a:r>
            <a:r>
              <a:rPr lang="en-US" sz="2133">
                <a:solidFill>
                  <a:schemeClr val="dk1"/>
                </a:solidFill>
              </a:rPr>
              <a:t>related to agricultural  productivity and land use</a:t>
            </a:r>
            <a:endParaRPr b="1" sz="2133"/>
          </a:p>
          <a:p>
            <a:pPr indent="-380990" lvl="1" marL="9905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o"/>
            </a:pPr>
            <a:r>
              <a:rPr b="1" lang="en-US" sz="2133"/>
              <a:t>Variables:</a:t>
            </a:r>
            <a:r>
              <a:rPr lang="en-US" sz="2133"/>
              <a:t> </a:t>
            </a:r>
            <a:r>
              <a:rPr lang="en-US" sz="2133">
                <a:solidFill>
                  <a:schemeClr val="dk1"/>
                </a:solidFill>
              </a:rPr>
              <a:t>they can be measured or inferred, and change over space and time</a:t>
            </a:r>
            <a:endParaRPr b="1" sz="2133"/>
          </a:p>
          <a:p>
            <a:pPr indent="-380990" lvl="1" marL="9905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o"/>
            </a:pPr>
            <a:r>
              <a:rPr b="1" lang="en-US" sz="2133"/>
              <a:t>For GEOGLAM</a:t>
            </a:r>
            <a:r>
              <a:rPr lang="en-US" sz="2133"/>
              <a:t>: </a:t>
            </a:r>
            <a:endParaRPr/>
          </a:p>
          <a:p>
            <a:pPr indent="-380990" lvl="2" marL="160016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867"/>
              <a:t>Using satellite Earth observations</a:t>
            </a:r>
            <a:endParaRPr/>
          </a:p>
          <a:p>
            <a:pPr indent="-380990" lvl="2" marL="160016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867"/>
              <a:t>Driven by </a:t>
            </a:r>
            <a:r>
              <a:rPr lang="en-US" sz="1867" u="sng"/>
              <a:t>our policy mandates</a:t>
            </a:r>
            <a:endParaRPr/>
          </a:p>
          <a:p>
            <a:pPr indent="-380990" lvl="2" marL="160016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sz="1867">
                <a:latin typeface="Avenir"/>
                <a:ea typeface="Avenir"/>
                <a:cs typeface="Avenir"/>
                <a:sym typeface="Avenir"/>
              </a:rPr>
              <a:t>As a community!</a:t>
            </a:r>
            <a:endParaRPr/>
          </a:p>
          <a:p>
            <a:pPr indent="0" lvl="2" marL="121917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1867"/>
          </a:p>
        </p:txBody>
      </p:sp>
      <p:sp>
        <p:nvSpPr>
          <p:cNvPr id="566" name="Google Shape;566;p7"/>
          <p:cNvSpPr txBox="1"/>
          <p:nvPr>
            <p:ph idx="12" type="sldNum"/>
          </p:nvPr>
        </p:nvSpPr>
        <p:spPr>
          <a:xfrm>
            <a:off x="11904663" y="6540500"/>
            <a:ext cx="287337" cy="28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16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7" name="Google Shape;567;p7"/>
          <p:cNvSpPr txBox="1"/>
          <p:nvPr>
            <p:ph type="title"/>
          </p:nvPr>
        </p:nvSpPr>
        <p:spPr>
          <a:xfrm>
            <a:off x="609600" y="305152"/>
            <a:ext cx="10972800" cy="1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2800"/>
              <a:t>Essential Agricultural Variables </a:t>
            </a:r>
            <a:br>
              <a:rPr lang="en-US" sz="2800"/>
            </a:br>
            <a:r>
              <a:rPr lang="en-US" sz="2800"/>
              <a:t>for GEOGLAM</a:t>
            </a:r>
            <a:br>
              <a:rPr lang="en-US" sz="3733"/>
            </a:br>
            <a:r>
              <a:rPr b="0" lang="en-US" sz="1600">
                <a:solidFill>
                  <a:schemeClr val="accent6"/>
                </a:solidFill>
              </a:rPr>
              <a:t>Co-leads: Whitcraft (UMD/NASA Harvest) &amp; Gilliams (VITO)</a:t>
            </a:r>
            <a:endParaRPr sz="3733"/>
          </a:p>
        </p:txBody>
      </p:sp>
      <p:sp>
        <p:nvSpPr>
          <p:cNvPr id="568" name="Google Shape;568;p7"/>
          <p:cNvSpPr txBox="1"/>
          <p:nvPr/>
        </p:nvSpPr>
        <p:spPr>
          <a:xfrm>
            <a:off x="609600" y="5206379"/>
            <a:ext cx="1108396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778" lvl="0" marL="45717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D8D8D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69" name="Google Shape;56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8967" y="1584507"/>
            <a:ext cx="7494195" cy="4646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2887851" y="286859"/>
            <a:ext cx="6722129" cy="6280114"/>
            <a:chOff x="0" y="28294"/>
            <a:chExt cx="6722129" cy="6280114"/>
          </a:xfrm>
        </p:grpSpPr>
        <p:sp>
          <p:nvSpPr>
            <p:cNvPr id="576" name="Google Shape;576;p8"/>
            <p:cNvSpPr/>
            <p:nvPr/>
          </p:nvSpPr>
          <p:spPr>
            <a:xfrm>
              <a:off x="0" y="5389367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8"/>
            <p:cNvSpPr txBox="1"/>
            <p:nvPr/>
          </p:nvSpPr>
          <p:spPr>
            <a:xfrm>
              <a:off x="0" y="5389367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Sec to CEOS &amp; Space Agencies (EO)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i="1"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In situ?</a:t>
              </a:r>
              <a:endParaRPr sz="14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0" y="4317153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8"/>
            <p:cNvSpPr txBox="1"/>
            <p:nvPr/>
          </p:nvSpPr>
          <p:spPr>
            <a:xfrm>
              <a:off x="0" y="4317153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Sec + </a:t>
              </a:r>
              <a:b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CEOS LSI-VC </a:t>
              </a: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0" y="3244938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8"/>
            <p:cNvSpPr txBox="1"/>
            <p:nvPr/>
          </p:nvSpPr>
          <p:spPr>
            <a:xfrm>
              <a:off x="0" y="3244938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CoP</a:t>
              </a:r>
              <a:b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(EAV Stewards) + GCOS ECVs</a:t>
              </a: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0" y="2172724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8"/>
            <p:cNvSpPr txBox="1"/>
            <p:nvPr/>
          </p:nvSpPr>
          <p:spPr>
            <a:xfrm>
              <a:off x="0" y="2172724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CoP</a:t>
              </a:r>
              <a:b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(EAV Stewards)</a:t>
              </a: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0" y="1100509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8"/>
            <p:cNvSpPr txBox="1"/>
            <p:nvPr/>
          </p:nvSpPr>
          <p:spPr>
            <a:xfrm>
              <a:off x="0" y="1100509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CoP to  </a:t>
              </a:r>
              <a:b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End Users</a:t>
              </a: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0" y="28294"/>
              <a:ext cx="6722129" cy="919041"/>
            </a:xfrm>
            <a:prstGeom prst="roundRect">
              <a:avLst>
                <a:gd fmla="val 10000" name="adj"/>
              </a:avLst>
            </a:prstGeom>
            <a:solidFill>
              <a:srgbClr val="CFD0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8"/>
            <p:cNvSpPr txBox="1"/>
            <p:nvPr/>
          </p:nvSpPr>
          <p:spPr>
            <a:xfrm>
              <a:off x="0" y="28294"/>
              <a:ext cx="2016638" cy="91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venir"/>
                <a:buNone/>
              </a:pPr>
              <a:r>
                <a:rPr lang="en-US" sz="1400">
                  <a:solidFill>
                    <a:schemeClr val="dk1"/>
                  </a:solidFill>
                  <a:latin typeface="Avenir"/>
                  <a:ea typeface="Avenir"/>
                  <a:cs typeface="Avenir"/>
                  <a:sym typeface="Avenir"/>
                </a:rPr>
                <a:t>GEOGLAM Sec to Policy &amp; Programs</a:t>
              </a: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3635771" y="104881"/>
              <a:ext cx="1332781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8"/>
            <p:cNvSpPr txBox="1"/>
            <p:nvPr/>
          </p:nvSpPr>
          <p:spPr>
            <a:xfrm>
              <a:off x="3658202" y="127312"/>
              <a:ext cx="1287919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i="0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Mandate</a:t>
              </a:r>
              <a:r>
                <a:rPr b="1" i="0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 for Information about Agriculture</a:t>
              </a:r>
              <a:endParaRPr b="1" i="0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256442" y="870749"/>
              <a:ext cx="91440" cy="30634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145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1" name="Google Shape;591;p8"/>
            <p:cNvSpPr/>
            <p:nvPr/>
          </p:nvSpPr>
          <p:spPr>
            <a:xfrm>
              <a:off x="3384379" y="1177096"/>
              <a:ext cx="1835566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8"/>
            <p:cNvSpPr txBox="1"/>
            <p:nvPr/>
          </p:nvSpPr>
          <p:spPr>
            <a:xfrm>
              <a:off x="3406810" y="1199527"/>
              <a:ext cx="1790704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i="0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Agricultural Information &amp; Knowledge</a:t>
              </a: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256442" y="1942963"/>
              <a:ext cx="91440" cy="30634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A4F5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4" name="Google Shape;594;p8"/>
            <p:cNvSpPr/>
            <p:nvPr/>
          </p:nvSpPr>
          <p:spPr>
            <a:xfrm>
              <a:off x="3168358" y="2249310"/>
              <a:ext cx="2267607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8"/>
            <p:cNvSpPr txBox="1"/>
            <p:nvPr/>
          </p:nvSpPr>
          <p:spPr>
            <a:xfrm>
              <a:off x="3190789" y="2271741"/>
              <a:ext cx="2222745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Domain-Specific </a:t>
              </a:r>
              <a:br>
                <a:rPr b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</a:br>
              <a:r>
                <a:rPr b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Essential Application-Ready Agriculture Variables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0" i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Ag Domain Variables</a:t>
              </a: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4256442" y="3015178"/>
              <a:ext cx="91440" cy="30634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A4F5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7" name="Google Shape;597;p8"/>
            <p:cNvSpPr/>
            <p:nvPr/>
          </p:nvSpPr>
          <p:spPr>
            <a:xfrm>
              <a:off x="2864500" y="3321525"/>
              <a:ext cx="2875323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8"/>
            <p:cNvSpPr txBox="1"/>
            <p:nvPr/>
          </p:nvSpPr>
          <p:spPr>
            <a:xfrm>
              <a:off x="2886931" y="3343956"/>
              <a:ext cx="2830461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i="0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Essential Agriculture Variables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Helvetica Neue Light"/>
                <a:buNone/>
              </a:pPr>
              <a:r>
                <a:t/>
              </a:r>
              <a:endParaRPr b="0" i="1" sz="11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0" i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Met &amp; Land Domain Variables</a:t>
              </a: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4256442" y="4087393"/>
              <a:ext cx="91440" cy="30634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A4F5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0" name="Google Shape;600;p8"/>
            <p:cNvSpPr/>
            <p:nvPr/>
          </p:nvSpPr>
          <p:spPr>
            <a:xfrm>
              <a:off x="2507464" y="4393740"/>
              <a:ext cx="3589395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8"/>
            <p:cNvSpPr txBox="1"/>
            <p:nvPr/>
          </p:nvSpPr>
          <p:spPr>
            <a:xfrm>
              <a:off x="2529895" y="4416171"/>
              <a:ext cx="3544533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Analysis Ready Data and Pipelines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0" i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High quality, intercomparable time series, in situ data </a:t>
              </a: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4256442" y="5159607"/>
              <a:ext cx="91440" cy="30634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A4F5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3" name="Google Shape;603;p8"/>
            <p:cNvSpPr/>
            <p:nvPr/>
          </p:nvSpPr>
          <p:spPr>
            <a:xfrm>
              <a:off x="2162698" y="5465954"/>
              <a:ext cx="4278928" cy="765867"/>
            </a:xfrm>
            <a:prstGeom prst="roundRect">
              <a:avLst>
                <a:gd fmla="val 10000" name="adj"/>
              </a:avLst>
            </a:prstGeom>
            <a:solidFill>
              <a:schemeClr val="dk2"/>
            </a:solidFill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8"/>
            <p:cNvSpPr txBox="1"/>
            <p:nvPr/>
          </p:nvSpPr>
          <p:spPr>
            <a:xfrm>
              <a:off x="2185129" y="5488385"/>
              <a:ext cx="4234066" cy="721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b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Earth Observation + In Situ Data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venir"/>
                <a:buNone/>
              </a:pPr>
              <a:r>
                <a:rPr i="1" lang="en-US" sz="110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Mission Requirements, Cal/val ‘d observations </a:t>
              </a:r>
              <a:endParaRPr i="1" sz="105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05" name="Google Shape;605;p8"/>
          <p:cNvSpPr txBox="1"/>
          <p:nvPr/>
        </p:nvSpPr>
        <p:spPr>
          <a:xfrm>
            <a:off x="9565960" y="3493880"/>
            <a:ext cx="28170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Land Domain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Underpinning variables that allow integration with other land communities</a:t>
            </a:r>
            <a:endParaRPr/>
          </a:p>
        </p:txBody>
      </p:sp>
      <p:sp>
        <p:nvSpPr>
          <p:cNvPr id="606" name="Google Shape;606;p8"/>
          <p:cNvSpPr txBox="1"/>
          <p:nvPr/>
        </p:nvSpPr>
        <p:spPr>
          <a:xfrm>
            <a:off x="9574467" y="2529203"/>
            <a:ext cx="28170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Agriculture Domain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Turn EAVs into core variables of state/change/forecast</a:t>
            </a:r>
            <a:endParaRPr/>
          </a:p>
        </p:txBody>
      </p:sp>
      <p:sp>
        <p:nvSpPr>
          <p:cNvPr id="607" name="Google Shape;607;p8"/>
          <p:cNvSpPr txBox="1"/>
          <p:nvPr/>
        </p:nvSpPr>
        <p:spPr>
          <a:xfrm>
            <a:off x="9574467" y="1370220"/>
            <a:ext cx="293509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Use Specific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1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Turn variables into answers</a:t>
            </a:r>
            <a:endParaRPr/>
          </a:p>
        </p:txBody>
      </p:sp>
      <p:sp>
        <p:nvSpPr>
          <p:cNvPr id="608" name="Google Shape;608;p8"/>
          <p:cNvSpPr txBox="1"/>
          <p:nvPr/>
        </p:nvSpPr>
        <p:spPr>
          <a:xfrm>
            <a:off x="9574467" y="6041272"/>
            <a:ext cx="19396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Domain Agnostic</a:t>
            </a:r>
            <a:endParaRPr/>
          </a:p>
        </p:txBody>
      </p:sp>
      <p:sp>
        <p:nvSpPr>
          <p:cNvPr id="609" name="Google Shape;609;p8"/>
          <p:cNvSpPr txBox="1"/>
          <p:nvPr/>
        </p:nvSpPr>
        <p:spPr>
          <a:xfrm>
            <a:off x="9565960" y="4900014"/>
            <a:ext cx="25122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Land Domain Agnostic</a:t>
            </a:r>
            <a:endParaRPr/>
          </a:p>
        </p:txBody>
      </p:sp>
      <p:sp>
        <p:nvSpPr>
          <p:cNvPr id="610" name="Google Shape;610;p8"/>
          <p:cNvSpPr txBox="1"/>
          <p:nvPr/>
        </p:nvSpPr>
        <p:spPr>
          <a:xfrm>
            <a:off x="9565960" y="421397"/>
            <a:ext cx="19396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1400"/>
              <a:buFont typeface="Avenir"/>
              <a:buNone/>
            </a:pPr>
            <a:r>
              <a:rPr b="0" i="0" lang="en-US" sz="14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Advocating, Demonstrating Value</a:t>
            </a:r>
            <a:endParaRPr b="0" i="1" sz="1400" u="none" cap="none" strike="noStrike">
              <a:solidFill>
                <a:srgbClr val="961B0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1" name="Google Shape;611;p8"/>
          <p:cNvSpPr txBox="1"/>
          <p:nvPr/>
        </p:nvSpPr>
        <p:spPr>
          <a:xfrm rot="-5400000">
            <a:off x="1207278" y="3375111"/>
            <a:ext cx="30130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A3FD"/>
              </a:buClr>
              <a:buSzPts val="1800"/>
              <a:buFont typeface="Avenir"/>
              <a:buNone/>
            </a:pPr>
            <a:r>
              <a:rPr lang="en-US" sz="1800">
                <a:solidFill>
                  <a:srgbClr val="42A3FD"/>
                </a:solidFill>
                <a:latin typeface="Avenir"/>
                <a:ea typeface="Avenir"/>
                <a:cs typeface="Avenir"/>
                <a:sym typeface="Avenir"/>
              </a:rPr>
              <a:t>Greater Domain Specificity</a:t>
            </a:r>
            <a:endParaRPr b="0" i="0" sz="1800" u="none" cap="none" strike="noStrike">
              <a:solidFill>
                <a:srgbClr val="42A3F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2" name="Google Shape;612;p8"/>
          <p:cNvSpPr txBox="1"/>
          <p:nvPr/>
        </p:nvSpPr>
        <p:spPr>
          <a:xfrm rot="5400000">
            <a:off x="688215" y="3413810"/>
            <a:ext cx="33448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2F74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592F74"/>
                </a:solidFill>
                <a:latin typeface="Avenir"/>
                <a:ea typeface="Avenir"/>
                <a:cs typeface="Avenir"/>
                <a:sym typeface="Avenir"/>
              </a:rPr>
              <a:t>Justification and Requirements</a:t>
            </a:r>
            <a:endParaRPr/>
          </a:p>
        </p:txBody>
      </p:sp>
      <p:cxnSp>
        <p:nvCxnSpPr>
          <p:cNvPr id="613" name="Google Shape;613;p8"/>
          <p:cNvCxnSpPr/>
          <p:nvPr/>
        </p:nvCxnSpPr>
        <p:spPr>
          <a:xfrm>
            <a:off x="2340190" y="5276603"/>
            <a:ext cx="0" cy="1119670"/>
          </a:xfrm>
          <a:prstGeom prst="straightConnector1">
            <a:avLst/>
          </a:prstGeom>
          <a:noFill/>
          <a:ln cap="flat" cmpd="sng" w="9525">
            <a:solidFill>
              <a:srgbClr val="592F7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4" name="Google Shape;614;p8"/>
          <p:cNvCxnSpPr/>
          <p:nvPr/>
        </p:nvCxnSpPr>
        <p:spPr>
          <a:xfrm>
            <a:off x="2333409" y="629919"/>
            <a:ext cx="0" cy="1279764"/>
          </a:xfrm>
          <a:prstGeom prst="straightConnector1">
            <a:avLst/>
          </a:prstGeom>
          <a:noFill/>
          <a:ln cap="flat" cmpd="sng" w="9525">
            <a:solidFill>
              <a:srgbClr val="592F7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5" name="Google Shape;615;p8"/>
          <p:cNvCxnSpPr>
            <a:stCxn id="611" idx="3"/>
          </p:cNvCxnSpPr>
          <p:nvPr/>
        </p:nvCxnSpPr>
        <p:spPr>
          <a:xfrm rot="10800000">
            <a:off x="2713780" y="591075"/>
            <a:ext cx="0" cy="1462200"/>
          </a:xfrm>
          <a:prstGeom prst="straightConnector1">
            <a:avLst/>
          </a:prstGeom>
          <a:noFill/>
          <a:ln cap="flat" cmpd="sng" w="9525">
            <a:solidFill>
              <a:srgbClr val="42A3FD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6" name="Google Shape;616;p8"/>
          <p:cNvCxnSpPr/>
          <p:nvPr/>
        </p:nvCxnSpPr>
        <p:spPr>
          <a:xfrm rot="10800000">
            <a:off x="2713775" y="5086157"/>
            <a:ext cx="0" cy="1282770"/>
          </a:xfrm>
          <a:prstGeom prst="straightConnector1">
            <a:avLst/>
          </a:prstGeom>
          <a:noFill/>
          <a:ln cap="flat" cmpd="sng" w="9525">
            <a:solidFill>
              <a:srgbClr val="42A3F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7" name="Google Shape;617;p8"/>
          <p:cNvSpPr txBox="1"/>
          <p:nvPr/>
        </p:nvSpPr>
        <p:spPr>
          <a:xfrm>
            <a:off x="185068" y="41491"/>
            <a:ext cx="1974259" cy="139525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1B04"/>
              </a:buClr>
              <a:buSzPts val="2800"/>
              <a:buFont typeface="Avenir"/>
              <a:buNone/>
            </a:pPr>
            <a:r>
              <a:rPr b="0" i="0" lang="en-US" sz="2800" u="none" cap="none" strike="noStrike">
                <a:solidFill>
                  <a:srgbClr val="961B04"/>
                </a:solidFill>
                <a:latin typeface="Avenir"/>
                <a:ea typeface="Avenir"/>
                <a:cs typeface="Avenir"/>
                <a:sym typeface="Avenir"/>
              </a:rPr>
              <a:t>Data Value Chain in GEOGLAM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1782" y="1430287"/>
            <a:ext cx="5035026" cy="48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9"/>
          <p:cNvSpPr txBox="1"/>
          <p:nvPr>
            <p:ph type="title"/>
          </p:nvPr>
        </p:nvSpPr>
        <p:spPr>
          <a:xfrm>
            <a:off x="844553" y="476251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775" lIns="50775" spcFirstLastPara="1" rIns="50775" wrap="square" tIns="507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venir"/>
              <a:buNone/>
            </a:pPr>
            <a:r>
              <a:rPr lang="en-US" sz="3600"/>
              <a:t>Who is involved in EAV production and availability?</a:t>
            </a:r>
            <a:endParaRPr/>
          </a:p>
        </p:txBody>
      </p:sp>
      <p:sp>
        <p:nvSpPr>
          <p:cNvPr id="625" name="Google Shape;625;p9"/>
          <p:cNvSpPr txBox="1"/>
          <p:nvPr>
            <p:ph idx="1" type="body"/>
          </p:nvPr>
        </p:nvSpPr>
        <p:spPr>
          <a:xfrm>
            <a:off x="844552" y="1825625"/>
            <a:ext cx="51032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50775" lIns="50775" spcFirstLastPara="1" rIns="50775" wrap="square" tIns="50775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None/>
            </a:pPr>
            <a:r>
              <a:rPr lang="en-US" u="sng">
                <a:latin typeface="Avenir"/>
                <a:ea typeface="Avenir"/>
                <a:cs typeface="Avenir"/>
                <a:sym typeface="Avenir"/>
              </a:rPr>
              <a:t>Observations into ARD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75000"/>
              <a:buFont typeface="Avenir"/>
              <a:buChar char="•"/>
            </a:pPr>
            <a:r>
              <a:rPr lang="en-US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rPr>
              <a:t>Data Collection and Initial Processing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Observations – CEOS agencies (use-agnostic)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Search &amp; Discovery of L0-L1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In situ data – vision from WorldCereal for crop type mapping, who advises on statistical sampling design is unclear; whether we can build a framework that cuts across EAVs is an area of research. </a:t>
            </a:r>
            <a:endParaRPr/>
          </a:p>
          <a:p>
            <a:pPr indent="-317455" lvl="0" marL="31745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620"/>
              </a:buClr>
              <a:buSzPct val="75000"/>
              <a:buFont typeface="Avenir"/>
              <a:buChar char="•"/>
            </a:pPr>
            <a:r>
              <a:rPr lang="en-US">
                <a:solidFill>
                  <a:srgbClr val="006620"/>
                </a:solidFill>
                <a:latin typeface="Avenir"/>
                <a:ea typeface="Avenir"/>
                <a:cs typeface="Avenir"/>
                <a:sym typeface="Avenir"/>
              </a:rPr>
              <a:t>Data processing and L2 – (some) L4 product development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Science teams (creating variables as products)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500">
                <a:latin typeface="Avenir"/>
                <a:ea typeface="Avenir"/>
                <a:cs typeface="Avenir"/>
                <a:sym typeface="Avenir"/>
              </a:rPr>
              <a:t>Past: mission-specific science teams</a:t>
            </a:r>
            <a:endParaRPr/>
          </a:p>
          <a:p>
            <a:pPr indent="-317455" lvl="3" marL="126982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Source-specific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F81CC"/>
              </a:buClr>
              <a:buSzPct val="75000"/>
              <a:buFont typeface="Avenir"/>
              <a:buChar char="•"/>
            </a:pPr>
            <a:r>
              <a:rPr lang="en-US" sz="2500">
                <a:solidFill>
                  <a:srgbClr val="AF81CC"/>
                </a:solidFill>
                <a:latin typeface="Avenir"/>
                <a:ea typeface="Avenir"/>
                <a:cs typeface="Avenir"/>
                <a:sym typeface="Avenir"/>
              </a:rPr>
              <a:t>Future: domain-specific science teams</a:t>
            </a:r>
            <a:endParaRPr/>
          </a:p>
          <a:p>
            <a:pPr indent="-317455" lvl="3" marL="126982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F81CC"/>
              </a:buClr>
              <a:buSzPct val="75000"/>
              <a:buFont typeface="Avenir"/>
              <a:buChar char="•"/>
            </a:pPr>
            <a:r>
              <a:rPr lang="en-US" sz="2200">
                <a:solidFill>
                  <a:srgbClr val="AF81CC"/>
                </a:solidFill>
                <a:latin typeface="Avenir"/>
                <a:ea typeface="Avenir"/>
                <a:cs typeface="Avenir"/>
                <a:sym typeface="Avenir"/>
              </a:rPr>
              <a:t>Source-agnostic</a:t>
            </a:r>
            <a:endParaRPr/>
          </a:p>
          <a:p>
            <a:pPr indent="-317455" lvl="1" marL="634911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Analytical platforms or toolkits (creating pipelines for variable-to-product)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e.g. domain-agnostic 🡪 SNAP, ODC, Copernicus GlobalLand, CSDE</a:t>
            </a:r>
            <a:endParaRPr/>
          </a:p>
          <a:p>
            <a:pPr indent="-317455" lvl="2" marL="95236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Avenir"/>
              <a:buChar char="•"/>
            </a:pPr>
            <a:r>
              <a:rPr lang="en-US" sz="2200">
                <a:latin typeface="Avenir"/>
                <a:ea typeface="Avenir"/>
                <a:cs typeface="Avenir"/>
                <a:sym typeface="Avenir"/>
              </a:rPr>
              <a:t>e.g. domain-specific 🡪 GLAM, Sen2Agri, ASAP, CropWatch  </a:t>
            </a:r>
            <a:endParaRPr/>
          </a:p>
        </p:txBody>
      </p:sp>
      <p:sp>
        <p:nvSpPr>
          <p:cNvPr id="626" name="Google Shape;626;p9"/>
          <p:cNvSpPr txBox="1"/>
          <p:nvPr/>
        </p:nvSpPr>
        <p:spPr>
          <a:xfrm>
            <a:off x="3596295" y="6504997"/>
            <a:ext cx="62579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venir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*Domain-agnostic here still means land applications </a:t>
            </a:r>
            <a:endParaRPr/>
          </a:p>
        </p:txBody>
      </p:sp>
      <p:sp>
        <p:nvSpPr>
          <p:cNvPr id="627" name="Google Shape;627;p9"/>
          <p:cNvSpPr/>
          <p:nvPr/>
        </p:nvSpPr>
        <p:spPr>
          <a:xfrm>
            <a:off x="6429447" y="5429250"/>
            <a:ext cx="5399696" cy="808265"/>
          </a:xfrm>
          <a:prstGeom prst="rect">
            <a:avLst/>
          </a:prstGeom>
          <a:noFill/>
          <a:ln cap="flat" cmpd="sng" w="12700">
            <a:solidFill>
              <a:schemeClr val="accent5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28" name="Google Shape;628;p9"/>
          <p:cNvSpPr/>
          <p:nvPr/>
        </p:nvSpPr>
        <p:spPr>
          <a:xfrm>
            <a:off x="6429447" y="3788644"/>
            <a:ext cx="5399696" cy="1579920"/>
          </a:xfrm>
          <a:prstGeom prst="rect">
            <a:avLst/>
          </a:prstGeom>
          <a:noFill/>
          <a:ln cap="flat" cmpd="sng" w="12700">
            <a:solidFill>
              <a:srgbClr val="00662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381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</a:pPr>
            <a:r>
              <a:t/>
            </a:r>
            <a:endParaRPr sz="32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 Light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Content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Acres Master AKW 1-23-23">
  <a:themeElements>
    <a:clrScheme name="Custom 1">
      <a:dk1>
        <a:srgbClr val="2E4755"/>
      </a:dk1>
      <a:lt1>
        <a:srgbClr val="FFFFFF"/>
      </a:lt1>
      <a:dk2>
        <a:srgbClr val="666666"/>
      </a:dk2>
      <a:lt2>
        <a:srgbClr val="E2F1DC"/>
      </a:lt2>
      <a:accent1>
        <a:srgbClr val="7EB557"/>
      </a:accent1>
      <a:accent2>
        <a:srgbClr val="2E4856"/>
      </a:accent2>
      <a:accent3>
        <a:srgbClr val="185F70"/>
      </a:accent3>
      <a:accent4>
        <a:srgbClr val="078D79"/>
      </a:accent4>
      <a:accent5>
        <a:srgbClr val="43A46B"/>
      </a:accent5>
      <a:accent6>
        <a:srgbClr val="7EB557"/>
      </a:accent6>
      <a:hlink>
        <a:srgbClr val="0B254B"/>
      </a:hlink>
      <a:folHlink>
        <a:srgbClr val="172A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2018-08-23T14:22:53Z</dcterms:created>
  <dc:creator>Alyssa Whitcraft</dc:creator>
</cp:coreProperties>
</file>