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12" r:id="rId2"/>
    <p:sldId id="382" r:id="rId3"/>
    <p:sldId id="399" r:id="rId4"/>
    <p:sldId id="400" r:id="rId5"/>
    <p:sldId id="414" r:id="rId6"/>
    <p:sldId id="415" r:id="rId7"/>
    <p:sldId id="385" r:id="rId8"/>
    <p:sldId id="413" r:id="rId9"/>
    <p:sldId id="390" r:id="rId10"/>
    <p:sldId id="389" r:id="rId11"/>
    <p:sldId id="387" r:id="rId12"/>
    <p:sldId id="386" r:id="rId13"/>
    <p:sldId id="393" r:id="rId14"/>
    <p:sldId id="394" r:id="rId15"/>
    <p:sldId id="397" r:id="rId16"/>
    <p:sldId id="404" r:id="rId17"/>
    <p:sldId id="408" r:id="rId18"/>
    <p:sldId id="409" r:id="rId19"/>
    <p:sldId id="410" r:id="rId2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3979" autoAdjust="0"/>
  </p:normalViewPr>
  <p:slideViewPr>
    <p:cSldViewPr snapToGrid="0">
      <p:cViewPr varScale="1">
        <p:scale>
          <a:sx n="124" d="100"/>
          <a:sy n="124" d="100"/>
        </p:scale>
        <p:origin x="57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CA"/>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524F38A6-BCEF-46A2-8237-9F1F56B58209}" type="datetimeFigureOut">
              <a:rPr lang="en-CA" smtClean="0"/>
              <a:t>2023-06-20</a:t>
            </a:fld>
            <a:endParaRPr lang="en-CA"/>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CA"/>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CA"/>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974740B-68C3-4339-BCFA-652F7C6767C5}" type="slidenum">
              <a:rPr lang="en-CA" smtClean="0"/>
              <a:t>‹#›</a:t>
            </a:fld>
            <a:endParaRPr lang="en-CA"/>
          </a:p>
        </p:txBody>
      </p:sp>
    </p:spTree>
    <p:extLst>
      <p:ext uri="{BB962C8B-B14F-4D97-AF65-F5344CB8AC3E}">
        <p14:creationId xmlns:p14="http://schemas.microsoft.com/office/powerpoint/2010/main" val="32783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33493" y="4636580"/>
            <a:ext cx="6296491" cy="4392549"/>
          </a:xfrm>
        </p:spPr>
        <p:txBody>
          <a:bodyPr/>
          <a:lstStyle/>
          <a:p>
            <a:pPr defTabSz="483306">
              <a:defRPr/>
            </a:pPr>
            <a:endParaRPr lang="en-CA" sz="1300" b="1" dirty="0">
              <a:latin typeface="Calibri" panose="020F0502020204030204" pitchFamily="34" charset="0"/>
              <a:cs typeface="Times New Roman" panose="02020603050405020304" pitchFamily="18" charset="0"/>
            </a:endParaRPr>
          </a:p>
          <a:p>
            <a:pPr defTabSz="966612" eaLnBrk="0" fontAlgn="base" hangingPunct="0">
              <a:spcBef>
                <a:spcPct val="0"/>
              </a:spcBef>
              <a:spcAft>
                <a:spcPct val="0"/>
              </a:spcAft>
            </a:pPr>
            <a:r>
              <a:rPr kumimoji="0" lang="en-US" altLang="en-US" b="0" i="0" u="none" strike="noStrike" cap="none" normalizeH="0" baseline="0" dirty="0" err="1">
                <a:ln>
                  <a:noFill/>
                </a:ln>
                <a:solidFill>
                  <a:schemeClr val="tx1"/>
                </a:solidFill>
                <a:effectLst/>
              </a:rPr>
              <a:t>smart</a:t>
            </a:r>
            <a:r>
              <a:rPr kumimoji="0" lang="en-US" altLang="en-US" b="1" i="0" u="none" strike="noStrike" cap="none" normalizeH="0" baseline="0" dirty="0" err="1">
                <a:ln>
                  <a:noFill/>
                </a:ln>
                <a:solidFill>
                  <a:schemeClr val="tx1"/>
                </a:solidFill>
                <a:effectLst/>
              </a:rPr>
              <a:t>Earth</a:t>
            </a:r>
            <a:r>
              <a:rPr kumimoji="0" lang="en-US" altLang="en-US" b="0" i="0" u="none" strike="noStrike" cap="none" normalizeH="0" baseline="0" dirty="0">
                <a:ln>
                  <a:noFill/>
                </a:ln>
                <a:solidFill>
                  <a:schemeClr val="tx1"/>
                </a:solidFill>
                <a:effectLst/>
              </a:rPr>
              <a:t> is the Canadian Space Agency's renewed funding initiative fostering a smart use of satellite data to develop solutions</a:t>
            </a:r>
            <a:r>
              <a:rPr kumimoji="0" lang="en-US" altLang="en-US" b="0" i="0" u="none" strike="noStrike" cap="none" normalizeH="0" dirty="0">
                <a:ln>
                  <a:noFill/>
                </a:ln>
                <a:solidFill>
                  <a:schemeClr val="tx1"/>
                </a:solidFill>
                <a:effectLst/>
              </a:rPr>
              <a:t> </a:t>
            </a:r>
            <a:r>
              <a:rPr kumimoji="0" lang="en-US" altLang="en-US" b="0" i="0" u="none" strike="noStrike" cap="none" normalizeH="0" baseline="0" dirty="0">
                <a:ln>
                  <a:noFill/>
                </a:ln>
                <a:solidFill>
                  <a:schemeClr val="tx1"/>
                </a:solidFill>
                <a:effectLst/>
              </a:rPr>
              <a:t>to key challenges on Earth and in our everyday lives.</a:t>
            </a:r>
          </a:p>
          <a:p>
            <a:pPr defTabSz="966612" eaLnBrk="0" fontAlgn="base" hangingPunct="0">
              <a:spcBef>
                <a:spcPct val="0"/>
              </a:spcBef>
              <a:spcAft>
                <a:spcPct val="0"/>
              </a:spcAft>
            </a:pPr>
            <a:r>
              <a:rPr kumimoji="0" lang="en-US" altLang="en-US" b="0" i="0" u="none" strike="noStrike" cap="none" normalizeH="0" baseline="0" dirty="0">
                <a:ln>
                  <a:noFill/>
                </a:ln>
                <a:solidFill>
                  <a:schemeClr val="tx1"/>
                </a:solidFill>
                <a:effectLst/>
              </a:rPr>
              <a:t> </a:t>
            </a:r>
          </a:p>
          <a:p>
            <a:r>
              <a:rPr lang="fr-FR" dirty="0" err="1"/>
              <a:t>utili</a:t>
            </a:r>
            <a:r>
              <a:rPr lang="fr-FR" b="1" dirty="0" err="1"/>
              <a:t>Terre</a:t>
            </a:r>
            <a:r>
              <a:rPr lang="fr-FR" dirty="0"/>
              <a:t> est l'initiative de financement renouvelée de l'Agence spatiale canadienne qui favorise une utilisation intelligente des données satellitaires pour développer des solutions aux principaux défis sur Terre et dans notre vie de tous les jours.</a:t>
            </a:r>
            <a:endParaRPr lang="en-CA" dirty="0"/>
          </a:p>
          <a:p>
            <a:pPr marL="181240" indent="-181240" defTabSz="483306">
              <a:buFontTx/>
              <a:buChar char="-"/>
              <a:defRPr/>
            </a:pPr>
            <a:endParaRPr lang="en-CA" baseline="0" dirty="0"/>
          </a:p>
        </p:txBody>
      </p:sp>
      <p:sp>
        <p:nvSpPr>
          <p:cNvPr id="4" name="Slide Number Placeholder 3"/>
          <p:cNvSpPr>
            <a:spLocks noGrp="1"/>
          </p:cNvSpPr>
          <p:nvPr>
            <p:ph type="sldNum" sz="quarter" idx="10"/>
          </p:nvPr>
        </p:nvSpPr>
        <p:spPr/>
        <p:txBody>
          <a:bodyPr/>
          <a:lstStyle/>
          <a:p>
            <a:fld id="{DB846ECC-77B3-5044-BE0A-4E718B2AEBBD}" type="slidenum">
              <a:rPr lang="en-US" smtClean="0"/>
              <a:pPr/>
              <a:t>2</a:t>
            </a:fld>
            <a:endParaRPr lang="en-US"/>
          </a:p>
        </p:txBody>
      </p:sp>
      <p:sp>
        <p:nvSpPr>
          <p:cNvPr id="5" name="Date Placeholder 4"/>
          <p:cNvSpPr>
            <a:spLocks noGrp="1"/>
          </p:cNvSpPr>
          <p:nvPr>
            <p:ph type="dt" idx="11"/>
          </p:nvPr>
        </p:nvSpPr>
        <p:spPr/>
        <p:txBody>
          <a:bodyPr/>
          <a:lstStyle/>
          <a:p>
            <a:fld id="{38373485-5A63-4B4E-BE0C-899F438EF6A9}" type="datetime1">
              <a:rPr lang="en-US" smtClean="0"/>
              <a:t>6/20/23</a:t>
            </a:fld>
            <a:endParaRPr lang="en-US"/>
          </a:p>
        </p:txBody>
      </p:sp>
    </p:spTree>
    <p:extLst>
      <p:ext uri="{BB962C8B-B14F-4D97-AF65-F5344CB8AC3E}">
        <p14:creationId xmlns:p14="http://schemas.microsoft.com/office/powerpoint/2010/main" val="2864161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a:t>Government users are unsatisfied with sharing restrictions under R-2 regime</a:t>
            </a:r>
          </a:p>
          <a:p>
            <a:pPr eaLnBrk="1" hangingPunct="1">
              <a:spcBef>
                <a:spcPct val="0"/>
              </a:spcBef>
            </a:pPr>
            <a:endParaRPr lang="en-US" altLang="en-US"/>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096AE6C-3F17-41CB-BC09-E833F601787A}" type="slidenum">
              <a:rPr lang="en-US" altLang="en-US"/>
              <a:pPr>
                <a:spcBef>
                  <a:spcPct val="0"/>
                </a:spcBef>
              </a:pPr>
              <a:t>4</a:t>
            </a:fld>
            <a:endParaRPr lang="en-US" altLang="en-US"/>
          </a:p>
        </p:txBody>
      </p:sp>
    </p:spTree>
    <p:extLst>
      <p:ext uri="{BB962C8B-B14F-4D97-AF65-F5344CB8AC3E}">
        <p14:creationId xmlns:p14="http://schemas.microsoft.com/office/powerpoint/2010/main" val="1834292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B846ECC-77B3-5044-BE0A-4E718B2AEBBD}" type="slidenum">
              <a:rPr lang="en-US" smtClean="0"/>
              <a:pPr/>
              <a:t>13</a:t>
            </a:fld>
            <a:endParaRPr lang="en-US"/>
          </a:p>
        </p:txBody>
      </p:sp>
    </p:spTree>
    <p:extLst>
      <p:ext uri="{BB962C8B-B14F-4D97-AF65-F5344CB8AC3E}">
        <p14:creationId xmlns:p14="http://schemas.microsoft.com/office/powerpoint/2010/main" val="2146143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a:p>
        </p:txBody>
      </p:sp>
      <p:sp>
        <p:nvSpPr>
          <p:cNvPr id="4" name="Slide Number Placeholder 3"/>
          <p:cNvSpPr>
            <a:spLocks noGrp="1"/>
          </p:cNvSpPr>
          <p:nvPr>
            <p:ph type="sldNum" sz="quarter" idx="10"/>
          </p:nvPr>
        </p:nvSpPr>
        <p:spPr/>
        <p:txBody>
          <a:bodyPr/>
          <a:lstStyle/>
          <a:p>
            <a:fld id="{DB846ECC-77B3-5044-BE0A-4E718B2AEBBD}" type="slidenum">
              <a:rPr lang="en-US" smtClean="0"/>
              <a:pPr/>
              <a:t>14</a:t>
            </a:fld>
            <a:endParaRPr lang="en-US"/>
          </a:p>
        </p:txBody>
      </p:sp>
    </p:spTree>
    <p:extLst>
      <p:ext uri="{BB962C8B-B14F-4D97-AF65-F5344CB8AC3E}">
        <p14:creationId xmlns:p14="http://schemas.microsoft.com/office/powerpoint/2010/main" val="221498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 typeface="Arial" panose="020B0604020202020204" pitchFamily="34" charset="0"/>
              <a:buChar char="•"/>
            </a:pPr>
            <a:r>
              <a:rPr lang="en-CA" dirty="0"/>
              <a:t>This graphic represents the expected coverage from RCM at the start of the Routine Operations mission phase in Q3 2019.</a:t>
            </a:r>
          </a:p>
          <a:p>
            <a:pPr marL="0" indent="0">
              <a:buFont typeface="Arial" panose="020B0604020202020204" pitchFamily="34" charset="0"/>
              <a:buNone/>
            </a:pPr>
            <a:endParaRPr lang="en-CA" dirty="0"/>
          </a:p>
          <a:p>
            <a:pPr marL="177845" indent="-177845">
              <a:buFont typeface="Arial" panose="020B0604020202020204" pitchFamily="34" charset="0"/>
              <a:buChar char="•"/>
            </a:pPr>
            <a:r>
              <a:rPr lang="en-CA" dirty="0"/>
              <a:t>Coverage for High and Very High resolution beam modes are not shown.  These are expected to be acquired mostly in an ad-hoc fashion over small areas of interest over Canada and internationally.</a:t>
            </a:r>
          </a:p>
          <a:p>
            <a:pPr marL="177845" indent="-177845">
              <a:buFont typeface="Arial" panose="020B0604020202020204" pitchFamily="34" charset="0"/>
              <a:buChar char="•"/>
            </a:pPr>
            <a:endParaRPr lang="en-CA" dirty="0"/>
          </a:p>
          <a:p>
            <a:pPr marL="177845" indent="-177845">
              <a:buFont typeface="Arial" panose="020B0604020202020204" pitchFamily="34" charset="0"/>
              <a:buChar char="•"/>
            </a:pPr>
            <a:r>
              <a:rPr lang="en-CA" dirty="0"/>
              <a:t>Domestic and global coverages that are exclusively for defence and security are not shown.</a:t>
            </a:r>
          </a:p>
          <a:p>
            <a:endParaRPr lang="en-CA" dirty="0"/>
          </a:p>
        </p:txBody>
      </p:sp>
      <p:sp>
        <p:nvSpPr>
          <p:cNvPr id="4" name="Slide Number Placeholder 3"/>
          <p:cNvSpPr>
            <a:spLocks noGrp="1"/>
          </p:cNvSpPr>
          <p:nvPr>
            <p:ph type="sldNum" sz="quarter" idx="10"/>
          </p:nvPr>
        </p:nvSpPr>
        <p:spPr/>
        <p:txBody>
          <a:bodyPr/>
          <a:lstStyle/>
          <a:p>
            <a:pPr defTabSz="948507">
              <a:defRPr/>
            </a:pPr>
            <a:fld id="{FAB3141F-A19E-4263-BB7A-08255C3B893C}" type="slidenum">
              <a:rPr lang="en-CA">
                <a:solidFill>
                  <a:prstClr val="black"/>
                </a:solidFill>
                <a:latin typeface="Calibri" panose="020F0502020204030204"/>
              </a:rPr>
              <a:pPr defTabSz="948507">
                <a:defRPr/>
              </a:pPr>
              <a:t>16</a:t>
            </a:fld>
            <a:endParaRPr lang="en-CA">
              <a:solidFill>
                <a:prstClr val="black"/>
              </a:solidFill>
              <a:latin typeface="Calibri" panose="020F0502020204030204"/>
            </a:endParaRPr>
          </a:p>
        </p:txBody>
      </p:sp>
    </p:spTree>
    <p:extLst>
      <p:ext uri="{BB962C8B-B14F-4D97-AF65-F5344CB8AC3E}">
        <p14:creationId xmlns:p14="http://schemas.microsoft.com/office/powerpoint/2010/main" val="29402964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 titr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FADC11-7076-4933-A1F4-D517C193F79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525" y="857"/>
            <a:ext cx="12188949" cy="6856283"/>
          </a:xfrm>
          <a:prstGeom prst="rect">
            <a:avLst/>
          </a:prstGeom>
        </p:spPr>
      </p:pic>
      <p:sp>
        <p:nvSpPr>
          <p:cNvPr id="2" name="Title 1"/>
          <p:cNvSpPr>
            <a:spLocks noGrp="1"/>
          </p:cNvSpPr>
          <p:nvPr>
            <p:ph type="title"/>
          </p:nvPr>
        </p:nvSpPr>
        <p:spPr>
          <a:xfrm>
            <a:off x="584696" y="4511612"/>
            <a:ext cx="5452310" cy="1325563"/>
          </a:xfrm>
        </p:spPr>
        <p:txBody>
          <a:bodyPr/>
          <a:lstStyle>
            <a:lvl1pPr>
              <a:defRPr>
                <a:solidFill>
                  <a:schemeClr val="bg1"/>
                </a:solidFill>
                <a:latin typeface="+mn-lt"/>
              </a:defRPr>
            </a:lvl1pPr>
          </a:lstStyle>
          <a:p>
            <a:r>
              <a:rPr lang="en-US" dirty="0"/>
              <a:t>Click to edit Master title style</a:t>
            </a:r>
            <a:endParaRPr lang="en-CA" dirty="0"/>
          </a:p>
        </p:txBody>
      </p:sp>
    </p:spTree>
    <p:extLst>
      <p:ext uri="{BB962C8B-B14F-4D97-AF65-F5344CB8AC3E}">
        <p14:creationId xmlns:p14="http://schemas.microsoft.com/office/powerpoint/2010/main" val="332121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08">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48D3BBF-C469-4FCC-BE6A-1F0E7C1CB663}" type="slidenum">
              <a:rPr lang="en-CA" smtClean="0"/>
              <a:t>‹#›</a:t>
            </a:fld>
            <a:endParaRPr lang="en-CA"/>
          </a:p>
        </p:txBody>
      </p:sp>
    </p:spTree>
    <p:extLst>
      <p:ext uri="{BB962C8B-B14F-4D97-AF65-F5344CB8AC3E}">
        <p14:creationId xmlns:p14="http://schemas.microsoft.com/office/powerpoint/2010/main" val="1266431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Animated Title Slide">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9471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itle 6"/>
          <p:cNvSpPr>
            <a:spLocks noGrp="1"/>
          </p:cNvSpPr>
          <p:nvPr>
            <p:ph type="title"/>
          </p:nvPr>
        </p:nvSpPr>
        <p:spPr>
          <a:xfrm>
            <a:off x="615298" y="228600"/>
            <a:ext cx="10619573" cy="932712"/>
          </a:xfrm>
        </p:spPr>
        <p:txBody>
          <a:bodyPr>
            <a:normAutofit/>
          </a:bodyPr>
          <a:lstStyle>
            <a:lvl1pPr algn="ctr">
              <a:defRPr sz="4000" b="0">
                <a:solidFill>
                  <a:schemeClr val="tx1"/>
                </a:solidFill>
              </a:defRPr>
            </a:lvl1pPr>
          </a:lstStyle>
          <a:p>
            <a:r>
              <a:rPr lang="en-US" dirty="0"/>
              <a:t>Click to edit Master title style</a:t>
            </a:r>
          </a:p>
        </p:txBody>
      </p:sp>
      <p:sp>
        <p:nvSpPr>
          <p:cNvPr id="19" name="Content Placeholder 2"/>
          <p:cNvSpPr>
            <a:spLocks noGrp="1"/>
          </p:cNvSpPr>
          <p:nvPr>
            <p:ph idx="1"/>
          </p:nvPr>
        </p:nvSpPr>
        <p:spPr>
          <a:xfrm>
            <a:off x="575733" y="1346200"/>
            <a:ext cx="11311467" cy="4876800"/>
          </a:xfrm>
        </p:spPr>
        <p:txBody>
          <a:bodyPr/>
          <a:lstStyle>
            <a:lvl1pPr>
              <a:spcBef>
                <a:spcPts val="600"/>
              </a:spcBef>
              <a:spcAft>
                <a:spcPts val="600"/>
              </a:spcAft>
              <a:buClrTx/>
              <a:defRPr sz="2800">
                <a:solidFill>
                  <a:schemeClr val="tx1"/>
                </a:solidFill>
              </a:defRPr>
            </a:lvl1pPr>
            <a:lvl2pPr>
              <a:spcBef>
                <a:spcPts val="600"/>
              </a:spcBef>
              <a:spcAft>
                <a:spcPts val="600"/>
              </a:spcAft>
              <a:buClrTx/>
              <a:defRPr sz="2600">
                <a:solidFill>
                  <a:schemeClr val="tx1"/>
                </a:solidFill>
              </a:defRPr>
            </a:lvl2pPr>
            <a:lvl3pPr>
              <a:spcBef>
                <a:spcPts val="600"/>
              </a:spcBef>
              <a:spcAft>
                <a:spcPts val="600"/>
              </a:spcAft>
              <a:buClrTx/>
              <a:buFont typeface="Verdana" pitchFamily="34" charset="0"/>
              <a:buChar char="•"/>
              <a:defRPr sz="2400">
                <a:solidFill>
                  <a:schemeClr val="tx1"/>
                </a:solidFill>
              </a:defRPr>
            </a:lvl3pPr>
            <a:lvl4pPr>
              <a:spcBef>
                <a:spcPts val="600"/>
              </a:spcBef>
              <a:spcAft>
                <a:spcPts val="600"/>
              </a:spcAft>
              <a:buClrTx/>
              <a:defRPr sz="2200">
                <a:solidFill>
                  <a:schemeClr val="tx1"/>
                </a:solidFill>
              </a:defRPr>
            </a:lvl4pPr>
            <a:lvl5pPr>
              <a:spcBef>
                <a:spcPts val="600"/>
              </a:spcBef>
              <a:spcAft>
                <a:spcPts val="600"/>
              </a:spcAft>
              <a:buClrTx/>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smtClean="0"/>
            </a:lvl1pPr>
          </a:lstStyle>
          <a:p>
            <a:pPr>
              <a:defRPr/>
            </a:pPr>
            <a:fld id="{1A26F15B-A347-4669-98E2-DE41CE969FAB}" type="slidenum">
              <a:rPr lang="en-US" altLang="fr-FR"/>
              <a:pPr>
                <a:defRPr/>
              </a:pPr>
              <a:t>‹#›</a:t>
            </a:fld>
            <a:endParaRPr lang="en-US" altLang="fr-FR"/>
          </a:p>
        </p:txBody>
      </p:sp>
    </p:spTree>
    <p:extLst>
      <p:ext uri="{BB962C8B-B14F-4D97-AF65-F5344CB8AC3E}">
        <p14:creationId xmlns:p14="http://schemas.microsoft.com/office/powerpoint/2010/main" val="1890428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0"/>
            <a:ext cx="12186359" cy="6858000"/>
          </a:xfrm>
          <a:prstGeom prst="rect">
            <a:avLst/>
          </a:prstGeom>
        </p:spPr>
      </p:pic>
      <p:sp>
        <p:nvSpPr>
          <p:cNvPr id="2" name="Title 1"/>
          <p:cNvSpPr>
            <a:spLocks noGrp="1"/>
          </p:cNvSpPr>
          <p:nvPr>
            <p:ph type="title"/>
          </p:nvPr>
        </p:nvSpPr>
        <p:spPr>
          <a:xfrm>
            <a:off x="286439" y="1114272"/>
            <a:ext cx="3316077" cy="1325563"/>
          </a:xfrm>
        </p:spPr>
        <p:txBody>
          <a:bodyPr anchor="t">
            <a:noAutofit/>
          </a:bodyPr>
          <a:lstStyle>
            <a:lvl1pPr algn="r">
              <a:defRPr sz="3200" b="1">
                <a:solidFill>
                  <a:schemeClr val="bg1"/>
                </a:solidFill>
              </a:defRPr>
            </a:lvl1pPr>
          </a:lstStyle>
          <a:p>
            <a:r>
              <a:rPr lang="en-US" dirty="0"/>
              <a:t>Click to edit Master title style</a:t>
            </a:r>
            <a:endParaRPr lang="en-CA" dirty="0"/>
          </a:p>
        </p:txBody>
      </p:sp>
      <p:sp>
        <p:nvSpPr>
          <p:cNvPr id="3" name="Content Placeholder 2"/>
          <p:cNvSpPr>
            <a:spLocks noGrp="1"/>
          </p:cNvSpPr>
          <p:nvPr>
            <p:ph sz="half" idx="1"/>
          </p:nvPr>
        </p:nvSpPr>
        <p:spPr>
          <a:xfrm>
            <a:off x="4000042" y="1142629"/>
            <a:ext cx="7578686" cy="496071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Slide Number Placeholder 6"/>
          <p:cNvSpPr>
            <a:spLocks noGrp="1"/>
          </p:cNvSpPr>
          <p:nvPr>
            <p:ph type="sldNum" sz="quarter" idx="12"/>
          </p:nvPr>
        </p:nvSpPr>
        <p:spPr>
          <a:xfrm>
            <a:off x="9337714" y="6389401"/>
            <a:ext cx="2743200" cy="365125"/>
          </a:xfrm>
        </p:spPr>
        <p:txBody>
          <a:bodyPr/>
          <a:lstStyle>
            <a:lvl1pPr>
              <a:defRPr>
                <a:solidFill>
                  <a:schemeClr val="accent3"/>
                </a:solidFill>
              </a:defRPr>
            </a:lvl1pPr>
          </a:lstStyle>
          <a:p>
            <a:fld id="{27F5CECF-3190-45E4-BF24-AECAA4F5E80E}" type="slidenum">
              <a:rPr lang="en-CA" smtClean="0"/>
              <a:pPr/>
              <a:t>‹#›</a:t>
            </a:fld>
            <a:endParaRPr lang="en-CA" dirty="0"/>
          </a:p>
        </p:txBody>
      </p:sp>
      <p:sp>
        <p:nvSpPr>
          <p:cNvPr id="9" name="Subtitle 2"/>
          <p:cNvSpPr>
            <a:spLocks noGrp="1"/>
          </p:cNvSpPr>
          <p:nvPr>
            <p:ph type="subTitle" idx="10"/>
          </p:nvPr>
        </p:nvSpPr>
        <p:spPr>
          <a:xfrm>
            <a:off x="286439" y="2652990"/>
            <a:ext cx="3316077" cy="1330618"/>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Tree>
    <p:extLst>
      <p:ext uri="{BB962C8B-B14F-4D97-AF65-F5344CB8AC3E}">
        <p14:creationId xmlns:p14="http://schemas.microsoft.com/office/powerpoint/2010/main" val="8666272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 tit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FADC11-7076-4933-A1F4-D517C193F79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526" y="857"/>
            <a:ext cx="12188947" cy="6856282"/>
          </a:xfrm>
          <a:prstGeom prst="rect">
            <a:avLst/>
          </a:prstGeom>
        </p:spPr>
      </p:pic>
      <p:sp>
        <p:nvSpPr>
          <p:cNvPr id="2" name="Title 1"/>
          <p:cNvSpPr>
            <a:spLocks noGrp="1"/>
          </p:cNvSpPr>
          <p:nvPr>
            <p:ph type="title"/>
          </p:nvPr>
        </p:nvSpPr>
        <p:spPr>
          <a:xfrm>
            <a:off x="584696" y="4511612"/>
            <a:ext cx="5452310" cy="1325563"/>
          </a:xfrm>
        </p:spPr>
        <p:txBody>
          <a:bodyPr/>
          <a:lstStyle>
            <a:lvl1pPr>
              <a:defRPr>
                <a:solidFill>
                  <a:schemeClr val="bg1"/>
                </a:solidFill>
                <a:latin typeface="+mn-lt"/>
              </a:defRPr>
            </a:lvl1pPr>
          </a:lstStyle>
          <a:p>
            <a:r>
              <a:rPr lang="en-US" dirty="0"/>
              <a:t>Click to edit Master title style</a:t>
            </a:r>
            <a:endParaRPr lang="en-CA" dirty="0"/>
          </a:p>
        </p:txBody>
      </p:sp>
    </p:spTree>
    <p:extLst>
      <p:ext uri="{BB962C8B-B14F-4D97-AF65-F5344CB8AC3E}">
        <p14:creationId xmlns:p14="http://schemas.microsoft.com/office/powerpoint/2010/main" val="2973867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01">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F293691-9EB4-48E4-81F4-A144B897C8C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524" y="0"/>
            <a:ext cx="12188952" cy="1714071"/>
          </a:xfrm>
          <a:prstGeom prst="rect">
            <a:avLst/>
          </a:prstGeom>
          <a:effectLst>
            <a:outerShdw blurRad="50800" dist="12700" dir="5400000" algn="t" rotWithShape="0">
              <a:prstClr val="black">
                <a:alpha val="40000"/>
              </a:prstClr>
            </a:outerShdw>
          </a:effectLst>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48D3BBF-C469-4FCC-BE6A-1F0E7C1CB663}" type="slidenum">
              <a:rPr lang="en-CA" smtClean="0"/>
              <a:t>‹#›</a:t>
            </a:fld>
            <a:endParaRPr lang="en-CA"/>
          </a:p>
        </p:txBody>
      </p:sp>
    </p:spTree>
    <p:extLst>
      <p:ext uri="{BB962C8B-B14F-4D97-AF65-F5344CB8AC3E}">
        <p14:creationId xmlns:p14="http://schemas.microsoft.com/office/powerpoint/2010/main" val="2565416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02">
    <p:bg>
      <p:bgPr>
        <a:solidFill>
          <a:schemeClr val="bg1"/>
        </a:solidFill>
        <a:effectLst/>
      </p:bgPr>
    </p:bg>
    <p:spTree>
      <p:nvGrpSpPr>
        <p:cNvPr id="1" name=""/>
        <p:cNvGrpSpPr/>
        <p:nvPr/>
      </p:nvGrpSpPr>
      <p:grpSpPr>
        <a:xfrm>
          <a:off x="0" y="0"/>
          <a:ext cx="0" cy="0"/>
          <a:chOff x="0" y="0"/>
          <a:chExt cx="0" cy="0"/>
        </a:xfrm>
      </p:grpSpPr>
      <p:pic>
        <p:nvPicPr>
          <p:cNvPr id="8" name="Picture 7" descr="A close up of a coin&#10;&#10;Description automatically generated with low confidence">
            <a:extLst>
              <a:ext uri="{FF2B5EF4-FFF2-40B4-BE49-F238E27FC236}">
                <a16:creationId xmlns:a16="http://schemas.microsoft.com/office/drawing/2014/main" id="{FCC467F1-089C-48A9-AF5B-B7FF79820320}"/>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5773783" y="1438955"/>
            <a:ext cx="6416691" cy="5419046"/>
          </a:xfrm>
          <a:prstGeom prst="rect">
            <a:avLst/>
          </a:prstGeom>
        </p:spPr>
      </p:pic>
      <p:pic>
        <p:nvPicPr>
          <p:cNvPr id="10" name="Picture 9">
            <a:extLst>
              <a:ext uri="{FF2B5EF4-FFF2-40B4-BE49-F238E27FC236}">
                <a16:creationId xmlns:a16="http://schemas.microsoft.com/office/drawing/2014/main" id="{5F293691-9EB4-48E4-81F4-A144B897C8C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525" y="0"/>
            <a:ext cx="12188949" cy="1714071"/>
          </a:xfrm>
          <a:prstGeom prst="rect">
            <a:avLst/>
          </a:prstGeom>
          <a:effectLst>
            <a:outerShdw blurRad="50800" dist="12700" dir="5400000" algn="t" rotWithShape="0">
              <a:prstClr val="black">
                <a:alpha val="40000"/>
              </a:prstClr>
            </a:outerShdw>
          </a:effectLst>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48D3BBF-C469-4FCC-BE6A-1F0E7C1CB663}" type="slidenum">
              <a:rPr lang="en-CA" smtClean="0"/>
              <a:t>‹#›</a:t>
            </a:fld>
            <a:endParaRPr lang="en-CA"/>
          </a:p>
        </p:txBody>
      </p:sp>
    </p:spTree>
    <p:extLst>
      <p:ext uri="{BB962C8B-B14F-4D97-AF65-F5344CB8AC3E}">
        <p14:creationId xmlns:p14="http://schemas.microsoft.com/office/powerpoint/2010/main" val="3069517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03">
    <p:bg>
      <p:bgPr>
        <a:solidFill>
          <a:schemeClr val="bg1"/>
        </a:solidFill>
        <a:effectLst/>
      </p:bgPr>
    </p:bg>
    <p:spTree>
      <p:nvGrpSpPr>
        <p:cNvPr id="1" name=""/>
        <p:cNvGrpSpPr/>
        <p:nvPr/>
      </p:nvGrpSpPr>
      <p:grpSpPr>
        <a:xfrm>
          <a:off x="0" y="0"/>
          <a:ext cx="0" cy="0"/>
          <a:chOff x="0" y="0"/>
          <a:chExt cx="0" cy="0"/>
        </a:xfrm>
      </p:grpSpPr>
      <p:pic>
        <p:nvPicPr>
          <p:cNvPr id="7" name="Picture 6" descr="A close up of a coin&#10;&#10;Description automatically generated with low confidence">
            <a:extLst>
              <a:ext uri="{FF2B5EF4-FFF2-40B4-BE49-F238E27FC236}">
                <a16:creationId xmlns:a16="http://schemas.microsoft.com/office/drawing/2014/main" id="{7F63F494-69A9-4B24-B663-ED875AD8FC9E}"/>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5773783" y="1438955"/>
            <a:ext cx="6416691" cy="5419046"/>
          </a:xfrm>
          <a:prstGeom prst="rect">
            <a:avLst/>
          </a:prstGeom>
        </p:spPr>
      </p:pic>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48D3BBF-C469-4FCC-BE6A-1F0E7C1CB663}" type="slidenum">
              <a:rPr lang="en-CA" smtClean="0"/>
              <a:t>‹#›</a:t>
            </a:fld>
            <a:endParaRPr lang="en-CA"/>
          </a:p>
        </p:txBody>
      </p:sp>
    </p:spTree>
    <p:extLst>
      <p:ext uri="{BB962C8B-B14F-4D97-AF65-F5344CB8AC3E}">
        <p14:creationId xmlns:p14="http://schemas.microsoft.com/office/powerpoint/2010/main" val="2381703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04">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D74679-AF58-4411-96C9-AE0BDB514F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524" y="857"/>
            <a:ext cx="12188951" cy="6856285"/>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CA"/>
          </a:p>
        </p:txBody>
      </p:sp>
      <p:sp>
        <p:nvSpPr>
          <p:cNvPr id="3" name="Content Placeholder 2"/>
          <p:cNvSpPr>
            <a:spLocks noGrp="1"/>
          </p:cNvSpPr>
          <p:nvPr>
            <p:ph idx="1" hasCustomPrompt="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48D3BBF-C469-4FCC-BE6A-1F0E7C1CB663}" type="slidenum">
              <a:rPr lang="en-CA" smtClean="0"/>
              <a:pPr/>
              <a:t>‹#›</a:t>
            </a:fld>
            <a:endParaRPr lang="en-CA"/>
          </a:p>
        </p:txBody>
      </p:sp>
    </p:spTree>
    <p:extLst>
      <p:ext uri="{BB962C8B-B14F-4D97-AF65-F5344CB8AC3E}">
        <p14:creationId xmlns:p14="http://schemas.microsoft.com/office/powerpoint/2010/main" val="304938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05">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D74679-AF58-4411-96C9-AE0BDB514F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524" y="857"/>
            <a:ext cx="12188952" cy="6856285"/>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CA"/>
          </a:p>
        </p:txBody>
      </p:sp>
      <p:sp>
        <p:nvSpPr>
          <p:cNvPr id="3" name="Content Placeholder 2"/>
          <p:cNvSpPr>
            <a:spLocks noGrp="1"/>
          </p:cNvSpPr>
          <p:nvPr>
            <p:ph idx="1" hasCustomPrompt="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48D3BBF-C469-4FCC-BE6A-1F0E7C1CB663}" type="slidenum">
              <a:rPr lang="en-CA" smtClean="0"/>
              <a:pPr/>
              <a:t>‹#›</a:t>
            </a:fld>
            <a:endParaRPr lang="en-CA"/>
          </a:p>
        </p:txBody>
      </p:sp>
    </p:spTree>
    <p:extLst>
      <p:ext uri="{BB962C8B-B14F-4D97-AF65-F5344CB8AC3E}">
        <p14:creationId xmlns:p14="http://schemas.microsoft.com/office/powerpoint/2010/main" val="2317022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06">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mountain, nature, night sky&#10;&#10;Description automatically generated">
            <a:extLst>
              <a:ext uri="{FF2B5EF4-FFF2-40B4-BE49-F238E27FC236}">
                <a16:creationId xmlns:a16="http://schemas.microsoft.com/office/drawing/2014/main" id="{C818294F-213A-4FA0-87D0-A557A955327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0" y="0"/>
            <a:ext cx="6096000" cy="6858000"/>
          </a:xfrm>
          <a:prstGeom prst="rect">
            <a:avLst/>
          </a:prstGeom>
        </p:spPr>
      </p:pic>
      <p:sp>
        <p:nvSpPr>
          <p:cNvPr id="2" name="Title 1"/>
          <p:cNvSpPr>
            <a:spLocks noGrp="1"/>
          </p:cNvSpPr>
          <p:nvPr>
            <p:ph type="title"/>
          </p:nvPr>
        </p:nvSpPr>
        <p:spPr>
          <a:xfrm>
            <a:off x="6354618" y="365125"/>
            <a:ext cx="5479474" cy="1325563"/>
          </a:xfrm>
        </p:spPr>
        <p:txBody>
          <a:bodyPr/>
          <a:lstStyle>
            <a:lvl1pPr>
              <a:defRPr>
                <a:solidFill>
                  <a:schemeClr val="bg1"/>
                </a:solidFill>
              </a:defRPr>
            </a:lvl1pPr>
          </a:lstStyle>
          <a:p>
            <a:r>
              <a:rPr lang="en-US"/>
              <a:t>Click to edit Master title style</a:t>
            </a:r>
            <a:endParaRPr lang="en-CA"/>
          </a:p>
        </p:txBody>
      </p:sp>
      <p:sp>
        <p:nvSpPr>
          <p:cNvPr id="3" name="Content Placeholder 2"/>
          <p:cNvSpPr>
            <a:spLocks noGrp="1"/>
          </p:cNvSpPr>
          <p:nvPr>
            <p:ph idx="1" hasCustomPrompt="1"/>
          </p:nvPr>
        </p:nvSpPr>
        <p:spPr>
          <a:xfrm>
            <a:off x="6354618" y="1825625"/>
            <a:ext cx="5479474"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Slide Number Placeholder 5"/>
          <p:cNvSpPr>
            <a:spLocks noGrp="1"/>
          </p:cNvSpPr>
          <p:nvPr>
            <p:ph type="sldNum" sz="quarter" idx="12"/>
          </p:nvPr>
        </p:nvSpPr>
        <p:spPr>
          <a:xfrm>
            <a:off x="11148292" y="6356350"/>
            <a:ext cx="685800" cy="365125"/>
          </a:xfrm>
        </p:spPr>
        <p:txBody>
          <a:bodyPr/>
          <a:lstStyle/>
          <a:p>
            <a:fld id="{748D3BBF-C469-4FCC-BE6A-1F0E7C1CB663}" type="slidenum">
              <a:rPr lang="en-CA" smtClean="0"/>
              <a:t>‹#›</a:t>
            </a:fld>
            <a:endParaRPr lang="en-CA"/>
          </a:p>
        </p:txBody>
      </p:sp>
    </p:spTree>
    <p:extLst>
      <p:ext uri="{BB962C8B-B14F-4D97-AF65-F5344CB8AC3E}">
        <p14:creationId xmlns:p14="http://schemas.microsoft.com/office/powerpoint/2010/main" val="1821730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0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48D3BBF-C469-4FCC-BE6A-1F0E7C1CB663}" type="slidenum">
              <a:rPr lang="en-CA" smtClean="0"/>
              <a:t>‹#›</a:t>
            </a:fld>
            <a:endParaRPr lang="en-CA"/>
          </a:p>
        </p:txBody>
      </p:sp>
    </p:spTree>
    <p:extLst>
      <p:ext uri="{BB962C8B-B14F-4D97-AF65-F5344CB8AC3E}">
        <p14:creationId xmlns:p14="http://schemas.microsoft.com/office/powerpoint/2010/main" val="1088711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3"/>
          </p:nvPr>
        </p:nvSpPr>
        <p:spPr>
          <a:xfrm>
            <a:off x="1556327" y="6356350"/>
            <a:ext cx="9079346"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CA" sz="1000" dirty="0"/>
          </a:p>
        </p:txBody>
      </p:sp>
      <p:sp>
        <p:nvSpPr>
          <p:cNvPr id="6" name="Slide Number Placeholder 5"/>
          <p:cNvSpPr>
            <a:spLocks noGrp="1"/>
          </p:cNvSpPr>
          <p:nvPr>
            <p:ph type="sldNum" sz="quarter" idx="4"/>
          </p:nvPr>
        </p:nvSpPr>
        <p:spPr>
          <a:xfrm>
            <a:off x="10668000" y="6356350"/>
            <a:ext cx="6858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48D3BBF-C469-4FCC-BE6A-1F0E7C1CB663}" type="slidenum">
              <a:rPr lang="en-CA" smtClean="0"/>
              <a:pPr/>
              <a:t>‹#›</a:t>
            </a:fld>
            <a:endParaRPr lang="en-CA" sz="1000"/>
          </a:p>
        </p:txBody>
      </p:sp>
    </p:spTree>
    <p:extLst>
      <p:ext uri="{BB962C8B-B14F-4D97-AF65-F5344CB8AC3E}">
        <p14:creationId xmlns:p14="http://schemas.microsoft.com/office/powerpoint/2010/main" val="38599605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58" r:id="rId3"/>
    <p:sldLayoutId id="2147483659" r:id="rId4"/>
    <p:sldLayoutId id="2147483657" r:id="rId5"/>
    <p:sldLayoutId id="2147483664" r:id="rId6"/>
    <p:sldLayoutId id="2147483661" r:id="rId7"/>
    <p:sldLayoutId id="2147483660" r:id="rId8"/>
    <p:sldLayoutId id="2147483654" r:id="rId9"/>
    <p:sldLayoutId id="2147483655" r:id="rId10"/>
    <p:sldLayoutId id="2147483665" r:id="rId11"/>
    <p:sldLayoutId id="2147483668" r:id="rId12"/>
    <p:sldLayoutId id="2147483669" r:id="rId13"/>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m.facebook.com/CanadianSpaceAgency/videos/space-data-blueprint-for-our-future/975771759514955/" TargetMode="External"/><Relationship Id="rId7"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image" Target="../media/image16.t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71626" y="365204"/>
            <a:ext cx="9358312" cy="6219005"/>
          </a:xfrm>
          <a:prstGeom prst="rect">
            <a:avLst/>
          </a:prstGeom>
        </p:spPr>
      </p:pic>
    </p:spTree>
    <p:extLst>
      <p:ext uri="{BB962C8B-B14F-4D97-AF65-F5344CB8AC3E}">
        <p14:creationId xmlns:p14="http://schemas.microsoft.com/office/powerpoint/2010/main" val="3252018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1925" y="4958080"/>
            <a:ext cx="1185333" cy="1761066"/>
          </a:xfrm>
          <a:prstGeom prst="rect">
            <a:avLst/>
          </a:prstGeom>
        </p:spPr>
      </p:pic>
      <p:sp>
        <p:nvSpPr>
          <p:cNvPr id="4" name="Rectangle 3"/>
          <p:cNvSpPr/>
          <p:nvPr/>
        </p:nvSpPr>
        <p:spPr>
          <a:xfrm>
            <a:off x="121925" y="5416062"/>
            <a:ext cx="1108998" cy="861646"/>
          </a:xfrm>
          <a:prstGeom prst="rect">
            <a:avLst/>
          </a:prstGeom>
          <a:noFill/>
          <a:ln w="285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041890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796454"/>
          </a:xfrm>
          <a:prstGeom prst="rect">
            <a:avLst/>
          </a:prstGeom>
        </p:spPr>
      </p:pic>
    </p:spTree>
    <p:extLst>
      <p:ext uri="{BB962C8B-B14F-4D97-AF65-F5344CB8AC3E}">
        <p14:creationId xmlns:p14="http://schemas.microsoft.com/office/powerpoint/2010/main" val="1247681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R&amp;D Challenges </a:t>
            </a:r>
          </a:p>
        </p:txBody>
      </p:sp>
      <p:sp>
        <p:nvSpPr>
          <p:cNvPr id="3" name="Content Placeholder 2"/>
          <p:cNvSpPr>
            <a:spLocks noGrp="1"/>
          </p:cNvSpPr>
          <p:nvPr>
            <p:ph idx="1"/>
          </p:nvPr>
        </p:nvSpPr>
        <p:spPr>
          <a:xfrm>
            <a:off x="438539" y="1825625"/>
            <a:ext cx="11439330" cy="3763412"/>
          </a:xfrm>
        </p:spPr>
        <p:txBody>
          <a:bodyPr>
            <a:noAutofit/>
          </a:bodyPr>
          <a:lstStyle/>
          <a:p>
            <a:r>
              <a:rPr lang="en-US" sz="1800" dirty="0"/>
              <a:t>What is </a:t>
            </a:r>
            <a:r>
              <a:rPr lang="en-US" sz="1800" u="sng" dirty="0"/>
              <a:t>the spatial and temporal variability of forest structure and biomass </a:t>
            </a:r>
            <a:r>
              <a:rPr lang="en-US" sz="1800" dirty="0"/>
              <a:t>in the </a:t>
            </a:r>
            <a:r>
              <a:rPr lang="en-US" sz="1800" dirty="0" err="1"/>
              <a:t>circumtropical</a:t>
            </a:r>
            <a:r>
              <a:rPr lang="en-US" sz="1800" dirty="0"/>
              <a:t> rainforest, </a:t>
            </a:r>
            <a:r>
              <a:rPr lang="en-US" sz="1800" u="sng" dirty="0"/>
              <a:t>and how is it affected by climate and other environmental factors?</a:t>
            </a:r>
          </a:p>
          <a:p>
            <a:r>
              <a:rPr lang="en-US" sz="1800" dirty="0"/>
              <a:t>How has </a:t>
            </a:r>
            <a:r>
              <a:rPr lang="en-US" sz="1800" u="sng" dirty="0"/>
              <a:t>the extent and distribution of forest cover</a:t>
            </a:r>
            <a:r>
              <a:rPr lang="en-US" sz="1800" dirty="0"/>
              <a:t> in the </a:t>
            </a:r>
            <a:r>
              <a:rPr lang="en-US" sz="1800" dirty="0" err="1"/>
              <a:t>circumtropical</a:t>
            </a:r>
            <a:r>
              <a:rPr lang="en-US" sz="1800" dirty="0"/>
              <a:t> rainforest changed over time, and what are the drivers of these changes?</a:t>
            </a:r>
          </a:p>
          <a:p>
            <a:r>
              <a:rPr lang="en-US" sz="1800" dirty="0"/>
              <a:t>What are </a:t>
            </a:r>
            <a:r>
              <a:rPr lang="en-US" sz="1800" u="sng" dirty="0"/>
              <a:t>the patterns and drivers of forest disturbance </a:t>
            </a:r>
            <a:r>
              <a:rPr lang="en-US" sz="1800" dirty="0"/>
              <a:t>in the </a:t>
            </a:r>
            <a:r>
              <a:rPr lang="en-US" sz="1800" dirty="0" err="1"/>
              <a:t>circumtropical</a:t>
            </a:r>
            <a:r>
              <a:rPr lang="en-US" sz="1800" dirty="0"/>
              <a:t> rainforest, including deforestation, degradation, and recovery?</a:t>
            </a:r>
          </a:p>
          <a:p>
            <a:r>
              <a:rPr lang="en-US" sz="1800" dirty="0"/>
              <a:t>What is the </a:t>
            </a:r>
            <a:r>
              <a:rPr lang="en-US" sz="1800" u="sng" dirty="0"/>
              <a:t>relationship between biodiversity and forest structure and biomass </a:t>
            </a:r>
            <a:r>
              <a:rPr lang="en-US" sz="1800" dirty="0"/>
              <a:t>in the </a:t>
            </a:r>
            <a:r>
              <a:rPr lang="en-US" sz="1800" dirty="0" err="1"/>
              <a:t>circumtropical</a:t>
            </a:r>
            <a:r>
              <a:rPr lang="en-US" sz="1800" dirty="0"/>
              <a:t> rainforest, and how does this vary across different regions and forest types?</a:t>
            </a:r>
          </a:p>
          <a:p>
            <a:r>
              <a:rPr lang="en-US" sz="1800" dirty="0"/>
              <a:t>How </a:t>
            </a:r>
            <a:r>
              <a:rPr lang="en-US" sz="1800" u="sng" dirty="0"/>
              <a:t>do changes in forest structure and biomass affect carbon</a:t>
            </a:r>
            <a:r>
              <a:rPr lang="en-US" sz="1800" dirty="0"/>
              <a:t> storage and fluxes in the </a:t>
            </a:r>
            <a:r>
              <a:rPr lang="en-US" sz="1800" dirty="0" err="1"/>
              <a:t>circumtropical</a:t>
            </a:r>
            <a:r>
              <a:rPr lang="en-US" sz="1800" dirty="0"/>
              <a:t> rainforest, and what are the implications for global climate change?</a:t>
            </a:r>
          </a:p>
          <a:p>
            <a:r>
              <a:rPr lang="en-US" sz="1800" dirty="0"/>
              <a:t>What are </a:t>
            </a:r>
            <a:r>
              <a:rPr lang="en-US" sz="1800" u="sng" dirty="0"/>
              <a:t>the impacts of land use change, including agricultural expansion and infrastructure development</a:t>
            </a:r>
            <a:r>
              <a:rPr lang="en-US" sz="1800" dirty="0"/>
              <a:t>, on forest cover, structure, and biomass in the </a:t>
            </a:r>
            <a:r>
              <a:rPr lang="en-US" sz="1800" dirty="0" err="1"/>
              <a:t>circumtropical</a:t>
            </a:r>
            <a:r>
              <a:rPr lang="en-US" sz="1800" dirty="0"/>
              <a:t> rainforest?</a:t>
            </a:r>
          </a:p>
          <a:p>
            <a:r>
              <a:rPr lang="en-US" sz="1800" u="sng" dirty="0"/>
              <a:t>How can SAR data be integrated with other remote sensing and in situ data sources to improve our understanding of forest dynamics in the </a:t>
            </a:r>
            <a:r>
              <a:rPr lang="en-US" sz="1800" u="sng" dirty="0" err="1"/>
              <a:t>circumtropical</a:t>
            </a:r>
            <a:r>
              <a:rPr lang="en-US" sz="1800" u="sng" dirty="0"/>
              <a:t> rainforest?</a:t>
            </a:r>
          </a:p>
        </p:txBody>
      </p:sp>
    </p:spTree>
    <p:extLst>
      <p:ext uri="{BB962C8B-B14F-4D97-AF65-F5344CB8AC3E}">
        <p14:creationId xmlns:p14="http://schemas.microsoft.com/office/powerpoint/2010/main" val="3707098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02372" y="492158"/>
            <a:ext cx="8387256" cy="987972"/>
          </a:xfrm>
          <a:prstGeom prst="round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0000"/>
              </a:lnSpc>
              <a:spcBef>
                <a:spcPct val="0"/>
              </a:spcBef>
            </a:pPr>
            <a:r>
              <a:rPr lang="en-CA" sz="3600" dirty="0">
                <a:solidFill>
                  <a:schemeClr val="bg1"/>
                </a:solidFill>
                <a:latin typeface="Tw Cen MT" panose="020B0602020104020603" pitchFamily="34" charset="0"/>
                <a:ea typeface="+mj-ea"/>
                <a:cs typeface="+mj-cs"/>
              </a:rPr>
              <a:t>Unprocessed (raw) RADARSAT-1 data</a:t>
            </a:r>
            <a:br>
              <a:rPr lang="en-CA" sz="3600" dirty="0">
                <a:solidFill>
                  <a:schemeClr val="bg1"/>
                </a:solidFill>
                <a:latin typeface="Tw Cen MT" panose="020B0602020104020603" pitchFamily="34" charset="0"/>
                <a:ea typeface="+mj-ea"/>
                <a:cs typeface="+mj-cs"/>
              </a:rPr>
            </a:br>
            <a:r>
              <a:rPr lang="en-CA" sz="3600" dirty="0">
                <a:solidFill>
                  <a:schemeClr val="bg1"/>
                </a:solidFill>
                <a:latin typeface="Tw Cen MT" panose="020B0602020104020603" pitchFamily="34" charset="0"/>
                <a:ea typeface="+mj-ea"/>
                <a:cs typeface="+mj-cs"/>
              </a:rPr>
              <a:t>in the Canadian Archives in 2019</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08083" y="2459420"/>
            <a:ext cx="8975834" cy="4309242"/>
          </a:xfrm>
          <a:prstGeom prst="rect">
            <a:avLst/>
          </a:prstGeom>
        </p:spPr>
      </p:pic>
      <p:sp>
        <p:nvSpPr>
          <p:cNvPr id="7" name="TextBox 6"/>
          <p:cNvSpPr txBox="1"/>
          <p:nvPr/>
        </p:nvSpPr>
        <p:spPr>
          <a:xfrm>
            <a:off x="1902372" y="1649407"/>
            <a:ext cx="8387256" cy="338554"/>
          </a:xfrm>
          <a:prstGeom prst="rect">
            <a:avLst/>
          </a:prstGeom>
          <a:noFill/>
        </p:spPr>
        <p:txBody>
          <a:bodyPr wrap="square" rtlCol="0">
            <a:spAutoFit/>
          </a:bodyPr>
          <a:lstStyle/>
          <a:p>
            <a:pPr algn="ctr"/>
            <a:r>
              <a:rPr lang="en-CA" sz="1600" dirty="0">
                <a:solidFill>
                  <a:schemeClr val="bg1"/>
                </a:solidFill>
              </a:rPr>
              <a:t>This data is approximately </a:t>
            </a:r>
            <a:r>
              <a:rPr lang="en-CA" sz="1600" b="1" dirty="0">
                <a:solidFill>
                  <a:schemeClr val="bg1"/>
                </a:solidFill>
              </a:rPr>
              <a:t>48%</a:t>
            </a:r>
            <a:r>
              <a:rPr lang="en-CA" sz="1600" dirty="0">
                <a:solidFill>
                  <a:schemeClr val="bg1"/>
                </a:solidFill>
              </a:rPr>
              <a:t> of the total scenes acquired by RADARSAT-1.</a:t>
            </a:r>
          </a:p>
        </p:txBody>
      </p:sp>
    </p:spTree>
    <p:extLst>
      <p:ext uri="{BB962C8B-B14F-4D97-AF65-F5344CB8AC3E}">
        <p14:creationId xmlns:p14="http://schemas.microsoft.com/office/powerpoint/2010/main" val="1206236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899194" y="498813"/>
            <a:ext cx="8387256" cy="987972"/>
          </a:xfrm>
          <a:prstGeom prst="round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0000"/>
              </a:lnSpc>
              <a:spcBef>
                <a:spcPct val="0"/>
              </a:spcBef>
            </a:pPr>
            <a:r>
              <a:rPr lang="en-CA" sz="3600" dirty="0">
                <a:solidFill>
                  <a:schemeClr val="bg1"/>
                </a:solidFill>
                <a:latin typeface="Tw Cen MT" panose="020B0602020104020603" pitchFamily="34" charset="0"/>
                <a:ea typeface="+mj-ea"/>
                <a:cs typeface="+mj-cs"/>
              </a:rPr>
              <a:t>Unprocessed (raw) RADARSAT-1 data </a:t>
            </a:r>
            <a:br>
              <a:rPr lang="en-CA" sz="3600" dirty="0">
                <a:solidFill>
                  <a:schemeClr val="bg1"/>
                </a:solidFill>
                <a:latin typeface="Tw Cen MT" panose="020B0602020104020603" pitchFamily="34" charset="0"/>
                <a:ea typeface="+mj-ea"/>
                <a:cs typeface="+mj-cs"/>
              </a:rPr>
            </a:br>
            <a:r>
              <a:rPr lang="en-CA" sz="3600" dirty="0">
                <a:solidFill>
                  <a:schemeClr val="bg1"/>
                </a:solidFill>
                <a:latin typeface="Tw Cen MT" panose="020B0602020104020603" pitchFamily="34" charset="0"/>
                <a:ea typeface="+mj-ea"/>
                <a:cs typeface="+mj-cs"/>
              </a:rPr>
              <a:t>at Foreign Stations in 2019</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97570" y="2460207"/>
            <a:ext cx="8990504" cy="4309241"/>
          </a:xfrm>
          <a:prstGeom prst="rect">
            <a:avLst/>
          </a:prstGeom>
        </p:spPr>
      </p:pic>
      <p:sp>
        <p:nvSpPr>
          <p:cNvPr id="3" name="TextBox 2"/>
          <p:cNvSpPr txBox="1"/>
          <p:nvPr/>
        </p:nvSpPr>
        <p:spPr>
          <a:xfrm>
            <a:off x="1902372" y="1632254"/>
            <a:ext cx="8387256" cy="338554"/>
          </a:xfrm>
          <a:prstGeom prst="rect">
            <a:avLst/>
          </a:prstGeom>
          <a:noFill/>
        </p:spPr>
        <p:txBody>
          <a:bodyPr wrap="square" rtlCol="0">
            <a:spAutoFit/>
          </a:bodyPr>
          <a:lstStyle/>
          <a:p>
            <a:pPr algn="ctr"/>
            <a:r>
              <a:rPr lang="en-CA" sz="1600" dirty="0">
                <a:solidFill>
                  <a:schemeClr val="bg1"/>
                </a:solidFill>
              </a:rPr>
              <a:t>This data is approximately </a:t>
            </a:r>
            <a:r>
              <a:rPr lang="en-CA" sz="1600" b="1" dirty="0">
                <a:solidFill>
                  <a:schemeClr val="bg1"/>
                </a:solidFill>
              </a:rPr>
              <a:t>50%</a:t>
            </a:r>
            <a:r>
              <a:rPr lang="en-CA" sz="1600" dirty="0">
                <a:solidFill>
                  <a:schemeClr val="bg1"/>
                </a:solidFill>
              </a:rPr>
              <a:t> of the total scenes acquired by RADARSAT-1.</a:t>
            </a:r>
          </a:p>
        </p:txBody>
      </p:sp>
    </p:spTree>
    <p:extLst>
      <p:ext uri="{BB962C8B-B14F-4D97-AF65-F5344CB8AC3E}">
        <p14:creationId xmlns:p14="http://schemas.microsoft.com/office/powerpoint/2010/main" val="4257877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RCM Data Access to General Public</a:t>
            </a:r>
          </a:p>
        </p:txBody>
      </p:sp>
      <p:sp>
        <p:nvSpPr>
          <p:cNvPr id="3" name="Content Placeholder 2"/>
          <p:cNvSpPr>
            <a:spLocks noGrp="1"/>
          </p:cNvSpPr>
          <p:nvPr>
            <p:ph idx="1"/>
          </p:nvPr>
        </p:nvSpPr>
        <p:spPr/>
        <p:txBody>
          <a:bodyPr/>
          <a:lstStyle/>
          <a:p>
            <a:endParaRPr lang="en-CA" dirty="0"/>
          </a:p>
        </p:txBody>
      </p:sp>
    </p:spTree>
    <p:extLst>
      <p:ext uri="{BB962C8B-B14F-4D97-AF65-F5344CB8AC3E}">
        <p14:creationId xmlns:p14="http://schemas.microsoft.com/office/powerpoint/2010/main" val="1048567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73001" y="881069"/>
            <a:ext cx="8178347" cy="5365466"/>
          </a:xfrm>
          <a:prstGeom prst="rect">
            <a:avLst/>
          </a:prstGeom>
          <a:ln>
            <a:solidFill>
              <a:srgbClr val="002060"/>
            </a:solidFill>
          </a:ln>
        </p:spPr>
      </p:pic>
      <p:sp>
        <p:nvSpPr>
          <p:cNvPr id="11" name="Title 1"/>
          <p:cNvSpPr>
            <a:spLocks noGrp="1"/>
          </p:cNvSpPr>
          <p:nvPr>
            <p:ph type="title"/>
          </p:nvPr>
        </p:nvSpPr>
        <p:spPr>
          <a:xfrm>
            <a:off x="150471" y="881069"/>
            <a:ext cx="3452045" cy="1325563"/>
          </a:xfrm>
        </p:spPr>
        <p:txBody>
          <a:bodyPr/>
          <a:lstStyle/>
          <a:p>
            <a:r>
              <a:rPr lang="en-US" sz="4000" dirty="0">
                <a:latin typeface="Calibri" panose="020F0502020204030204" pitchFamily="34" charset="0"/>
              </a:rPr>
              <a:t>Image Products</a:t>
            </a:r>
            <a:br>
              <a:rPr lang="en-US" dirty="0">
                <a:latin typeface="Calibri" panose="020F0502020204030204" pitchFamily="34" charset="0"/>
              </a:rPr>
            </a:br>
            <a:r>
              <a:rPr lang="en-US" b="0" i="1" dirty="0">
                <a:latin typeface="Calibri" panose="020F0502020204030204" pitchFamily="34" charset="0"/>
              </a:rPr>
              <a:t>resulting from Standard Coverages</a:t>
            </a:r>
            <a:br>
              <a:rPr lang="en-US" dirty="0">
                <a:latin typeface="Calibri" panose="020F0502020204030204" pitchFamily="34" charset="0"/>
              </a:rPr>
            </a:br>
            <a:br>
              <a:rPr lang="en-US" dirty="0">
                <a:latin typeface="Calibri" panose="020F0502020204030204" pitchFamily="34" charset="0"/>
              </a:rPr>
            </a:br>
            <a:endParaRPr lang="en-CA" sz="4800" dirty="0">
              <a:latin typeface="Calibri" panose="020F0502020204030204" pitchFamily="34" charset="0"/>
            </a:endParaRPr>
          </a:p>
        </p:txBody>
      </p:sp>
      <p:sp>
        <p:nvSpPr>
          <p:cNvPr id="10" name="TextBox 9"/>
          <p:cNvSpPr txBox="1"/>
          <p:nvPr/>
        </p:nvSpPr>
        <p:spPr>
          <a:xfrm rot="16200000">
            <a:off x="2139441" y="4194853"/>
            <a:ext cx="378180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1" u="none" strike="noStrike" kern="1200" cap="none" spc="0" normalizeH="0" baseline="0" noProof="0" dirty="0">
                <a:ln>
                  <a:noFill/>
                </a:ln>
                <a:solidFill>
                  <a:srgbClr val="004158"/>
                </a:solidFill>
                <a:effectLst/>
                <a:uLnTx/>
                <a:uFillTx/>
                <a:latin typeface="Verdana"/>
                <a:ea typeface="+mn-ea"/>
                <a:cs typeface="+mn-cs"/>
              </a:rPr>
              <a:t>12 day acquisition cycle shown</a:t>
            </a:r>
          </a:p>
        </p:txBody>
      </p:sp>
      <p:sp>
        <p:nvSpPr>
          <p:cNvPr id="46" name="Rectangle 45"/>
          <p:cNvSpPr/>
          <p:nvPr/>
        </p:nvSpPr>
        <p:spPr>
          <a:xfrm>
            <a:off x="4536677" y="6522573"/>
            <a:ext cx="7693446"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srgbClr val="004158"/>
                </a:solidFill>
                <a:effectLst/>
                <a:uLnTx/>
                <a:uFillTx/>
                <a:latin typeface="Verdana"/>
                <a:ea typeface="+mn-ea"/>
                <a:cs typeface="+mn-cs"/>
              </a:rPr>
              <a:t>Acquisitions may be changed without notice to meet requirements of the Government of Canada</a:t>
            </a:r>
          </a:p>
        </p:txBody>
      </p:sp>
      <p:sp>
        <p:nvSpPr>
          <p:cNvPr id="52" name="Rectangle 51"/>
          <p:cNvSpPr/>
          <p:nvPr/>
        </p:nvSpPr>
        <p:spPr>
          <a:xfrm>
            <a:off x="9461256" y="4079475"/>
            <a:ext cx="2590092" cy="2167060"/>
          </a:xfrm>
          <a:prstGeom prst="rect">
            <a:avLst/>
          </a:prstGeom>
          <a:solidFill>
            <a:srgbClr val="155494">
              <a:lumMod val="20000"/>
              <a:lumOff val="80000"/>
            </a:srgbClr>
          </a:solidFill>
          <a:ln w="25400"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Verdana"/>
              <a:ea typeface="+mn-ea"/>
              <a:cs typeface="+mn-cs"/>
            </a:endParaRPr>
          </a:p>
        </p:txBody>
      </p:sp>
      <p:sp>
        <p:nvSpPr>
          <p:cNvPr id="53" name="Rectangle 52"/>
          <p:cNvSpPr/>
          <p:nvPr/>
        </p:nvSpPr>
        <p:spPr>
          <a:xfrm>
            <a:off x="9513000" y="5829679"/>
            <a:ext cx="343865" cy="196770"/>
          </a:xfrm>
          <a:prstGeom prst="rect">
            <a:avLst/>
          </a:prstGeom>
          <a:solidFill>
            <a:srgbClr val="7027B4"/>
          </a:solidFill>
          <a:ln w="25400"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Verdana"/>
              <a:ea typeface="+mn-ea"/>
              <a:cs typeface="+mn-cs"/>
            </a:endParaRPr>
          </a:p>
        </p:txBody>
      </p:sp>
      <p:sp>
        <p:nvSpPr>
          <p:cNvPr id="54" name="Rectangle 53"/>
          <p:cNvSpPr/>
          <p:nvPr/>
        </p:nvSpPr>
        <p:spPr>
          <a:xfrm>
            <a:off x="9513000" y="4601493"/>
            <a:ext cx="343865" cy="196770"/>
          </a:xfrm>
          <a:prstGeom prst="rect">
            <a:avLst/>
          </a:prstGeom>
          <a:solidFill>
            <a:srgbClr val="00B050"/>
          </a:solidFill>
          <a:ln w="25400"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Verdana"/>
              <a:ea typeface="+mn-ea"/>
              <a:cs typeface="+mn-cs"/>
            </a:endParaRPr>
          </a:p>
        </p:txBody>
      </p:sp>
      <p:sp>
        <p:nvSpPr>
          <p:cNvPr id="55" name="Rectangle 54"/>
          <p:cNvSpPr/>
          <p:nvPr/>
        </p:nvSpPr>
        <p:spPr>
          <a:xfrm>
            <a:off x="9513000" y="4185517"/>
            <a:ext cx="343865" cy="196770"/>
          </a:xfrm>
          <a:prstGeom prst="rect">
            <a:avLst/>
          </a:prstGeom>
          <a:solidFill>
            <a:srgbClr val="00A589">
              <a:lumMod val="50000"/>
            </a:srgbClr>
          </a:solidFill>
          <a:ln w="25400"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Verdana"/>
              <a:ea typeface="+mn-ea"/>
              <a:cs typeface="+mn-cs"/>
            </a:endParaRPr>
          </a:p>
        </p:txBody>
      </p:sp>
      <p:sp>
        <p:nvSpPr>
          <p:cNvPr id="56" name="Rectangle 55"/>
          <p:cNvSpPr/>
          <p:nvPr/>
        </p:nvSpPr>
        <p:spPr>
          <a:xfrm>
            <a:off x="9513000" y="5021267"/>
            <a:ext cx="343865" cy="196770"/>
          </a:xfrm>
          <a:prstGeom prst="rect">
            <a:avLst/>
          </a:prstGeom>
          <a:solidFill>
            <a:srgbClr val="FF9900"/>
          </a:solidFill>
          <a:ln w="25400"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Verdana"/>
              <a:ea typeface="+mn-ea"/>
              <a:cs typeface="+mn-cs"/>
            </a:endParaRPr>
          </a:p>
        </p:txBody>
      </p:sp>
      <p:sp>
        <p:nvSpPr>
          <p:cNvPr id="57" name="Rectangle 56"/>
          <p:cNvSpPr/>
          <p:nvPr/>
        </p:nvSpPr>
        <p:spPr>
          <a:xfrm>
            <a:off x="9513000" y="5417333"/>
            <a:ext cx="343865" cy="196770"/>
          </a:xfrm>
          <a:prstGeom prst="rect">
            <a:avLst/>
          </a:prstGeom>
          <a:solidFill>
            <a:srgbClr val="FF0000"/>
          </a:solidFill>
          <a:ln w="25400"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Verdana"/>
              <a:ea typeface="+mn-ea"/>
              <a:cs typeface="+mn-cs"/>
            </a:endParaRPr>
          </a:p>
        </p:txBody>
      </p:sp>
      <p:sp>
        <p:nvSpPr>
          <p:cNvPr id="58" name="TextBox 57"/>
          <p:cNvSpPr txBox="1"/>
          <p:nvPr/>
        </p:nvSpPr>
        <p:spPr>
          <a:xfrm>
            <a:off x="9873208" y="4079475"/>
            <a:ext cx="2178140"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071C31"/>
                </a:solidFill>
                <a:effectLst/>
                <a:uLnTx/>
                <a:uFillTx/>
                <a:latin typeface="Verdana"/>
                <a:ea typeface="+mn-ea"/>
                <a:cs typeface="+mn-cs"/>
              </a:rPr>
              <a:t>Med. Res. 50m - GRD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0000FF"/>
                </a:solidFill>
                <a:effectLst/>
                <a:uLnTx/>
                <a:uFillTx/>
                <a:latin typeface="Verdana"/>
                <a:ea typeface="+mn-ea"/>
                <a:cs typeface="+mn-cs"/>
              </a:rPr>
              <a:t>Avg. Daily</a:t>
            </a:r>
          </a:p>
        </p:txBody>
      </p:sp>
      <p:sp>
        <p:nvSpPr>
          <p:cNvPr id="59" name="TextBox 58"/>
          <p:cNvSpPr txBox="1"/>
          <p:nvPr/>
        </p:nvSpPr>
        <p:spPr>
          <a:xfrm>
            <a:off x="9873207" y="4500662"/>
            <a:ext cx="1766191"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071C31"/>
                </a:solidFill>
                <a:effectLst/>
                <a:uLnTx/>
                <a:uFillTx/>
                <a:latin typeface="Verdana"/>
                <a:ea typeface="+mn-ea"/>
                <a:cs typeface="+mn-cs"/>
              </a:rPr>
              <a:t>Med. Res. 50m - GRD </a:t>
            </a:r>
            <a:r>
              <a:rPr kumimoji="0" lang="en-CA" sz="1100" b="0" i="0" u="none" strike="noStrike" kern="0" cap="none" spc="0" normalizeH="0" baseline="0" noProof="0" dirty="0">
                <a:ln>
                  <a:noFill/>
                </a:ln>
                <a:solidFill>
                  <a:srgbClr val="0000FF"/>
                </a:solidFill>
                <a:effectLst/>
                <a:uLnTx/>
                <a:uFillTx/>
                <a:latin typeface="Verdana"/>
                <a:ea typeface="+mn-ea"/>
                <a:cs typeface="+mn-cs"/>
              </a:rPr>
              <a:t>Every 3 day</a:t>
            </a:r>
          </a:p>
        </p:txBody>
      </p:sp>
      <p:sp>
        <p:nvSpPr>
          <p:cNvPr id="60" name="TextBox 59"/>
          <p:cNvSpPr txBox="1"/>
          <p:nvPr/>
        </p:nvSpPr>
        <p:spPr>
          <a:xfrm>
            <a:off x="9873207" y="4920262"/>
            <a:ext cx="1880099"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071C31"/>
                </a:solidFill>
                <a:effectLst/>
                <a:uLnTx/>
                <a:uFillTx/>
                <a:latin typeface="Verdana"/>
                <a:ea typeface="+mn-ea"/>
                <a:cs typeface="+mn-cs"/>
              </a:rPr>
              <a:t>Med. Res. 50m</a:t>
            </a:r>
            <a:r>
              <a:rPr kumimoji="0" lang="en-CA" sz="1100" b="1" i="0" u="none" strike="noStrike" kern="0" cap="none" spc="0" normalizeH="0" baseline="0" noProof="0" dirty="0">
                <a:ln>
                  <a:noFill/>
                </a:ln>
                <a:solidFill>
                  <a:srgbClr val="0000FF"/>
                </a:solidFill>
                <a:effectLst/>
                <a:uLnTx/>
                <a:uFillTx/>
                <a:latin typeface="Verdana"/>
                <a:ea typeface="+mn-ea"/>
                <a:cs typeface="+mn-cs"/>
              </a:rPr>
              <a:t>*</a:t>
            </a:r>
            <a:r>
              <a:rPr kumimoji="0" lang="en-CA" sz="1100" b="0" i="0" u="none" strike="noStrike" kern="0" cap="none" spc="0" normalizeH="0" baseline="0" noProof="0" dirty="0">
                <a:ln>
                  <a:noFill/>
                </a:ln>
                <a:solidFill>
                  <a:srgbClr val="071C31"/>
                </a:solidFill>
                <a:effectLst/>
                <a:uLnTx/>
                <a:uFillTx/>
                <a:latin typeface="Verdana"/>
                <a:ea typeface="+mn-ea"/>
                <a:cs typeface="+mn-cs"/>
              </a:rPr>
              <a:t> - SLC </a:t>
            </a:r>
            <a:r>
              <a:rPr kumimoji="0" lang="en-CA" sz="1100" b="0" i="0" u="none" strike="noStrike" kern="0" cap="none" spc="0" normalizeH="0" baseline="0" noProof="0" dirty="0">
                <a:ln>
                  <a:noFill/>
                </a:ln>
                <a:solidFill>
                  <a:srgbClr val="0000FF"/>
                </a:solidFill>
                <a:effectLst/>
                <a:uLnTx/>
                <a:uFillTx/>
                <a:latin typeface="Verdana"/>
                <a:ea typeface="+mn-ea"/>
                <a:cs typeface="+mn-cs"/>
              </a:rPr>
              <a:t>Monthly</a:t>
            </a:r>
          </a:p>
        </p:txBody>
      </p:sp>
      <p:sp>
        <p:nvSpPr>
          <p:cNvPr id="61" name="TextBox 60"/>
          <p:cNvSpPr txBox="1"/>
          <p:nvPr/>
        </p:nvSpPr>
        <p:spPr>
          <a:xfrm>
            <a:off x="9873207" y="5316982"/>
            <a:ext cx="2292051"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071C31"/>
                </a:solidFill>
                <a:effectLst/>
                <a:uLnTx/>
                <a:uFillTx/>
                <a:latin typeface="Verdana"/>
                <a:ea typeface="+mn-ea"/>
                <a:cs typeface="+mn-cs"/>
              </a:rPr>
              <a:t>Med. Res. 16m/30m</a:t>
            </a:r>
            <a:r>
              <a:rPr kumimoji="0" lang="en-CA" sz="1100" b="1" i="0" u="none" strike="noStrike" kern="0" cap="none" spc="0" normalizeH="0" baseline="0" noProof="0" dirty="0">
                <a:ln>
                  <a:noFill/>
                </a:ln>
                <a:solidFill>
                  <a:srgbClr val="0000FF"/>
                </a:solidFill>
                <a:effectLst/>
                <a:uLnTx/>
                <a:uFillTx/>
                <a:latin typeface="Verdana"/>
                <a:ea typeface="+mn-ea"/>
                <a:cs typeface="+mn-cs"/>
              </a:rPr>
              <a:t>*</a:t>
            </a:r>
            <a:r>
              <a:rPr kumimoji="0" lang="en-CA" sz="1100" b="0" i="0" u="none" strike="noStrike" kern="0" cap="none" spc="0" normalizeH="0" baseline="0" noProof="0" dirty="0">
                <a:ln>
                  <a:noFill/>
                </a:ln>
                <a:solidFill>
                  <a:srgbClr val="071C31"/>
                </a:solidFill>
                <a:effectLst/>
                <a:uLnTx/>
                <a:uFillTx/>
                <a:latin typeface="Verdana"/>
                <a:ea typeface="+mn-ea"/>
                <a:cs typeface="+mn-cs"/>
              </a:rPr>
              <a:t> - SLC </a:t>
            </a:r>
            <a:r>
              <a:rPr kumimoji="0" lang="en-CA" sz="1100" b="0" i="0" u="none" strike="noStrike" kern="0" cap="none" spc="0" normalizeH="0" baseline="0" noProof="0" dirty="0">
                <a:ln>
                  <a:noFill/>
                </a:ln>
                <a:solidFill>
                  <a:srgbClr val="0000FF"/>
                </a:solidFill>
                <a:effectLst/>
                <a:uLnTx/>
                <a:uFillTx/>
                <a:latin typeface="Verdana"/>
                <a:ea typeface="+mn-ea"/>
                <a:cs typeface="+mn-cs"/>
              </a:rPr>
              <a:t>Weekly to Monthly</a:t>
            </a:r>
          </a:p>
        </p:txBody>
      </p:sp>
      <p:sp>
        <p:nvSpPr>
          <p:cNvPr id="62" name="TextBox 61"/>
          <p:cNvSpPr txBox="1"/>
          <p:nvPr/>
        </p:nvSpPr>
        <p:spPr>
          <a:xfrm>
            <a:off x="9873208" y="5734654"/>
            <a:ext cx="2292050"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071C31"/>
                </a:solidFill>
                <a:effectLst/>
                <a:uLnTx/>
                <a:uFillTx/>
                <a:latin typeface="Verdana"/>
                <a:ea typeface="+mn-ea"/>
                <a:cs typeface="+mn-cs"/>
              </a:rPr>
              <a:t>Ship Detection Mode - GRD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0000FF"/>
                </a:solidFill>
                <a:effectLst/>
                <a:uLnTx/>
                <a:uFillTx/>
                <a:latin typeface="Verdana"/>
                <a:ea typeface="+mn-ea"/>
                <a:cs typeface="+mn-cs"/>
              </a:rPr>
              <a:t>Weekly </a:t>
            </a:r>
          </a:p>
        </p:txBody>
      </p:sp>
      <p:sp>
        <p:nvSpPr>
          <p:cNvPr id="65" name="Rectangle 64"/>
          <p:cNvSpPr/>
          <p:nvPr/>
        </p:nvSpPr>
        <p:spPr>
          <a:xfrm>
            <a:off x="3845677" y="103817"/>
            <a:ext cx="7432166"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Overview Map </a:t>
            </a:r>
            <a:endParaRPr kumimoji="0" lang="en-CA" sz="4000" b="1" i="0" u="none" strike="noStrike" kern="1200" cap="none" spc="0" normalizeH="0" baseline="0" noProof="0" dirty="0">
              <a:ln>
                <a:noFill/>
              </a:ln>
              <a:solidFill>
                <a:srgbClr val="002060"/>
              </a:solidFill>
              <a:effectLst/>
              <a:uLnTx/>
              <a:uFillTx/>
              <a:latin typeface="Verdana"/>
              <a:ea typeface="+mn-ea"/>
              <a:cs typeface="+mn-cs"/>
            </a:endParaRPr>
          </a:p>
        </p:txBody>
      </p:sp>
    </p:spTree>
    <p:extLst>
      <p:ext uri="{BB962C8B-B14F-4D97-AF65-F5344CB8AC3E}">
        <p14:creationId xmlns:p14="http://schemas.microsoft.com/office/powerpoint/2010/main" val="7313552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260F2B-FE4B-8FA4-B825-B655EBA06846}"/>
              </a:ext>
            </a:extLst>
          </p:cNvPr>
          <p:cNvSpPr>
            <a:spLocks noGrp="1"/>
          </p:cNvSpPr>
          <p:nvPr>
            <p:ph type="title"/>
            <p:custDataLst>
              <p:tags r:id="rId1"/>
            </p:custDataLst>
          </p:nvPr>
        </p:nvSpPr>
        <p:spPr/>
        <p:txBody>
          <a:bodyPr>
            <a:normAutofit/>
          </a:bodyPr>
          <a:lstStyle/>
          <a:p>
            <a:r>
              <a:rPr lang="en-US" sz="4000" b="1" dirty="0"/>
              <a:t>Canadian Contributions to CARD-SAR Definitions</a:t>
            </a:r>
            <a:br>
              <a:rPr lang="en-US" sz="4000" b="1" dirty="0"/>
            </a:br>
            <a:r>
              <a:rPr lang="en-US" sz="1600" dirty="0"/>
              <a:t>F. Charbonneau, Canada Centre for Remote Sensing, </a:t>
            </a:r>
            <a:r>
              <a:rPr lang="en-US" sz="1600" dirty="0" err="1"/>
              <a:t>NRCan</a:t>
            </a:r>
            <a:endParaRPr lang="en-US" sz="4000" dirty="0"/>
          </a:p>
        </p:txBody>
      </p:sp>
      <p:sp>
        <p:nvSpPr>
          <p:cNvPr id="5" name="Content Placeholder 4">
            <a:extLst>
              <a:ext uri="{FF2B5EF4-FFF2-40B4-BE49-F238E27FC236}">
                <a16:creationId xmlns:a16="http://schemas.microsoft.com/office/drawing/2014/main" id="{F9924CC4-B7E6-A231-3AB4-BB304B6AD21F}"/>
              </a:ext>
            </a:extLst>
          </p:cNvPr>
          <p:cNvSpPr>
            <a:spLocks noGrp="1"/>
          </p:cNvSpPr>
          <p:nvPr>
            <p:ph idx="1"/>
            <p:custDataLst>
              <p:tags r:id="rId2"/>
            </p:custDataLst>
          </p:nvPr>
        </p:nvSpPr>
        <p:spPr>
          <a:xfrm>
            <a:off x="838199" y="1825624"/>
            <a:ext cx="11179629" cy="5032376"/>
          </a:xfrm>
        </p:spPr>
        <p:txBody>
          <a:bodyPr>
            <a:normAutofit/>
          </a:bodyPr>
          <a:lstStyle/>
          <a:p>
            <a:r>
              <a:rPr lang="en-US" sz="1400" dirty="0"/>
              <a:t>Active contribution to </a:t>
            </a:r>
            <a:r>
              <a:rPr lang="en-US" sz="1400" b="1" dirty="0"/>
              <a:t>NRB</a:t>
            </a:r>
            <a:r>
              <a:rPr lang="en-US" sz="1400" dirty="0"/>
              <a:t> and </a:t>
            </a:r>
            <a:r>
              <a:rPr lang="en-US" sz="1400" b="1" dirty="0"/>
              <a:t>POL</a:t>
            </a:r>
            <a:r>
              <a:rPr lang="en-US" sz="1400" dirty="0"/>
              <a:t> updates</a:t>
            </a:r>
          </a:p>
          <a:p>
            <a:pPr lvl="1"/>
            <a:r>
              <a:rPr lang="en-US" sz="1400" dirty="0"/>
              <a:t>Published 13 May 2022</a:t>
            </a:r>
          </a:p>
          <a:p>
            <a:pPr lvl="1"/>
            <a:r>
              <a:rPr lang="en-US" sz="1400" dirty="0"/>
              <a:t>Distribution of sample RCM CARD-POL products</a:t>
            </a:r>
          </a:p>
          <a:p>
            <a:pPr lvl="1"/>
            <a:endParaRPr lang="en-US" sz="1400" dirty="0"/>
          </a:p>
          <a:p>
            <a:r>
              <a:rPr lang="en-US" sz="1400" dirty="0"/>
              <a:t>Active contribution to the </a:t>
            </a:r>
            <a:r>
              <a:rPr lang="en-US" sz="1400" b="1" dirty="0"/>
              <a:t>OCEAN CARD</a:t>
            </a:r>
          </a:p>
          <a:p>
            <a:pPr lvl="1"/>
            <a:r>
              <a:rPr lang="en-US" sz="1400" dirty="0"/>
              <a:t>Published 21 September 2022</a:t>
            </a:r>
          </a:p>
          <a:p>
            <a:pPr lvl="1"/>
            <a:r>
              <a:rPr lang="en-US" sz="1400" dirty="0"/>
              <a:t>Product Specifications Format (PFS): Co-author</a:t>
            </a:r>
          </a:p>
          <a:p>
            <a:pPr lvl="1"/>
            <a:r>
              <a:rPr lang="en-US" sz="1400" dirty="0"/>
              <a:t>Metadata template: Co-leader</a:t>
            </a:r>
          </a:p>
          <a:p>
            <a:pPr lvl="1"/>
            <a:r>
              <a:rPr lang="en-US" sz="1400" dirty="0"/>
              <a:t>Distribution of sample RCM CARD-OCEAN product</a:t>
            </a:r>
          </a:p>
          <a:p>
            <a:pPr lvl="1"/>
            <a:r>
              <a:rPr lang="en-US" sz="1400" dirty="0"/>
              <a:t>Recent new member: B. Deschamps, Canadian Ice Services</a:t>
            </a:r>
          </a:p>
          <a:p>
            <a:pPr lvl="1"/>
            <a:endParaRPr lang="en-US" sz="1400" dirty="0"/>
          </a:p>
          <a:p>
            <a:r>
              <a:rPr lang="en-US" sz="1400" dirty="0"/>
              <a:t>In progress: Development of a unique </a:t>
            </a:r>
            <a:r>
              <a:rPr lang="en-US" sz="1400" b="1" dirty="0"/>
              <a:t>“Harmonized CARD”</a:t>
            </a:r>
          </a:p>
          <a:p>
            <a:pPr lvl="1"/>
            <a:r>
              <a:rPr lang="en-US" sz="1400" dirty="0"/>
              <a:t>A </a:t>
            </a:r>
            <a:r>
              <a:rPr lang="en-US" sz="1400" b="1" dirty="0"/>
              <a:t>unique PFS </a:t>
            </a:r>
            <a:r>
              <a:rPr lang="en-US" sz="1400" dirty="0"/>
              <a:t>document and its corresponding metadata template defining jointly NRB, POL, OCEAN and GSLC</a:t>
            </a:r>
          </a:p>
          <a:p>
            <a:pPr lvl="1"/>
            <a:r>
              <a:rPr lang="en-US" sz="1400" b="1" dirty="0"/>
              <a:t>Objective: </a:t>
            </a:r>
            <a:r>
              <a:rPr lang="en-US" sz="1400" dirty="0"/>
              <a:t>Reduce confusion between different PFS</a:t>
            </a:r>
          </a:p>
          <a:p>
            <a:pPr lvl="1"/>
            <a:r>
              <a:rPr lang="en-US" sz="1400" dirty="0"/>
              <a:t>Distribution of sample RCM CARD-Harmonized prototype products</a:t>
            </a:r>
          </a:p>
          <a:p>
            <a:pPr lvl="1"/>
            <a:r>
              <a:rPr lang="en-US" sz="1400" dirty="0"/>
              <a:t>Lead: F. Charbonneau, NRCAN/CCRS</a:t>
            </a:r>
          </a:p>
        </p:txBody>
      </p:sp>
    </p:spTree>
    <p:extLst>
      <p:ext uri="{BB962C8B-B14F-4D97-AF65-F5344CB8AC3E}">
        <p14:creationId xmlns:p14="http://schemas.microsoft.com/office/powerpoint/2010/main" val="316644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5D852-3B3C-8C0F-3F27-D5C1223117D3}"/>
              </a:ext>
            </a:extLst>
          </p:cNvPr>
          <p:cNvSpPr>
            <a:spLocks noGrp="1"/>
          </p:cNvSpPr>
          <p:nvPr>
            <p:ph type="title"/>
          </p:nvPr>
        </p:nvSpPr>
        <p:spPr/>
        <p:txBody>
          <a:bodyPr>
            <a:normAutofit/>
          </a:bodyPr>
          <a:lstStyle/>
          <a:p>
            <a:r>
              <a:rPr lang="en-US" sz="4000" b="1" dirty="0"/>
              <a:t>RADARSAT and CARD Status</a:t>
            </a:r>
          </a:p>
        </p:txBody>
      </p:sp>
      <p:sp>
        <p:nvSpPr>
          <p:cNvPr id="3" name="Content Placeholder 2">
            <a:extLst>
              <a:ext uri="{FF2B5EF4-FFF2-40B4-BE49-F238E27FC236}">
                <a16:creationId xmlns:a16="http://schemas.microsoft.com/office/drawing/2014/main" id="{D5EC4B7F-0432-ED06-C84F-25CDE96EEA3A}"/>
              </a:ext>
            </a:extLst>
          </p:cNvPr>
          <p:cNvSpPr>
            <a:spLocks noGrp="1"/>
          </p:cNvSpPr>
          <p:nvPr>
            <p:ph idx="1"/>
          </p:nvPr>
        </p:nvSpPr>
        <p:spPr>
          <a:xfrm>
            <a:off x="736600" y="1832631"/>
            <a:ext cx="10937240" cy="5294987"/>
          </a:xfrm>
        </p:spPr>
        <p:txBody>
          <a:bodyPr>
            <a:noAutofit/>
          </a:bodyPr>
          <a:lstStyle/>
          <a:p>
            <a:r>
              <a:rPr lang="en-US" sz="1400" dirty="0"/>
              <a:t>Activities at CCRS/</a:t>
            </a:r>
            <a:r>
              <a:rPr lang="en-US" sz="1400" dirty="0" err="1"/>
              <a:t>NRCan</a:t>
            </a:r>
            <a:r>
              <a:rPr lang="en-US" sz="1400" dirty="0"/>
              <a:t> </a:t>
            </a:r>
          </a:p>
          <a:p>
            <a:pPr lvl="1"/>
            <a:r>
              <a:rPr lang="en-US" sz="1400" dirty="0"/>
              <a:t>Radarsat-1</a:t>
            </a:r>
          </a:p>
          <a:p>
            <a:pPr lvl="2"/>
            <a:r>
              <a:rPr lang="en-US" sz="1400" dirty="0"/>
              <a:t>Evaluation not yet initiated</a:t>
            </a:r>
          </a:p>
          <a:p>
            <a:pPr lvl="2"/>
            <a:r>
              <a:rPr lang="en-US" sz="1400" dirty="0"/>
              <a:t>Definitely, the geolocation accuracy will be an issue </a:t>
            </a:r>
          </a:p>
          <a:p>
            <a:pPr lvl="2"/>
            <a:endParaRPr lang="en-US" sz="1400" dirty="0"/>
          </a:p>
          <a:p>
            <a:pPr lvl="1"/>
            <a:r>
              <a:rPr lang="en-US" sz="1400" dirty="0"/>
              <a:t>Radarsat-2 and RCM</a:t>
            </a:r>
          </a:p>
          <a:p>
            <a:pPr lvl="2"/>
            <a:r>
              <a:rPr lang="en-US" sz="1400" dirty="0"/>
              <a:t>Due to </a:t>
            </a:r>
            <a:r>
              <a:rPr lang="en-US" sz="1400" dirty="0" err="1"/>
              <a:t>Radarsat</a:t>
            </a:r>
            <a:r>
              <a:rPr lang="en-US" sz="1400" dirty="0"/>
              <a:t> polarimetric capacity, </a:t>
            </a:r>
            <a:r>
              <a:rPr lang="en-US" sz="1400" b="1" dirty="0"/>
              <a:t>CARD-POL</a:t>
            </a:r>
            <a:r>
              <a:rPr lang="en-US" sz="1400" dirty="0"/>
              <a:t> format is privileged, will migrate to </a:t>
            </a:r>
            <a:r>
              <a:rPr lang="en-US" sz="1400" b="1" dirty="0"/>
              <a:t>CARD-Harmonized</a:t>
            </a:r>
            <a:r>
              <a:rPr lang="en-US" sz="1400" dirty="0"/>
              <a:t> if PFS approved </a:t>
            </a:r>
          </a:p>
          <a:p>
            <a:pPr lvl="2"/>
            <a:r>
              <a:rPr lang="en-US" sz="1400" dirty="0"/>
              <a:t>Internal production of regional CARD cubes (2008 to now)</a:t>
            </a:r>
          </a:p>
          <a:p>
            <a:pPr lvl="2"/>
            <a:r>
              <a:rPr lang="en-US" sz="1400" dirty="0"/>
              <a:t>Multi-resolution – Muti-angle integration analysis </a:t>
            </a:r>
          </a:p>
          <a:p>
            <a:pPr lvl="2"/>
            <a:r>
              <a:rPr lang="en-US" sz="1400" dirty="0"/>
              <a:t>Temporal change detection and monitoring performance analysis</a:t>
            </a:r>
          </a:p>
          <a:p>
            <a:pPr lvl="2"/>
            <a:r>
              <a:rPr lang="en-US" sz="1400" dirty="0"/>
              <a:t>Initial discussion on RCM CARD operational production have begun</a:t>
            </a:r>
          </a:p>
          <a:p>
            <a:pPr marL="0" indent="0">
              <a:buNone/>
            </a:pPr>
            <a:endParaRPr lang="en-US" sz="1400" dirty="0"/>
          </a:p>
          <a:p>
            <a:r>
              <a:rPr lang="en-US" sz="1400" dirty="0"/>
              <a:t>CARD compliance</a:t>
            </a:r>
          </a:p>
          <a:p>
            <a:pPr lvl="1"/>
            <a:r>
              <a:rPr lang="en-US" sz="1400" dirty="0"/>
              <a:t>Prototype products generated from Radarsat-2 and RCM meet 100% </a:t>
            </a:r>
            <a:r>
              <a:rPr lang="en-US" sz="1400" b="1" dirty="0"/>
              <a:t>“THRESHOLD” </a:t>
            </a:r>
            <a:r>
              <a:rPr lang="en-US" sz="1400" dirty="0"/>
              <a:t>requirements for NRB, POL and OCEAN CARD PFS</a:t>
            </a:r>
          </a:p>
          <a:p>
            <a:pPr lvl="1"/>
            <a:r>
              <a:rPr lang="en-US" sz="1400" b="1" dirty="0"/>
              <a:t>“TARGET” </a:t>
            </a:r>
            <a:r>
              <a:rPr lang="en-US" sz="1400" dirty="0"/>
              <a:t>compliance level not assessed yet</a:t>
            </a:r>
          </a:p>
          <a:p>
            <a:pPr marL="914400" lvl="2" indent="0">
              <a:lnSpc>
                <a:spcPct val="120000"/>
              </a:lnSpc>
              <a:spcBef>
                <a:spcPts val="0"/>
              </a:spcBef>
              <a:buNone/>
            </a:pPr>
            <a:endParaRPr lang="en-US" sz="1400" dirty="0"/>
          </a:p>
          <a:p>
            <a:r>
              <a:rPr lang="en-US" sz="1400" dirty="0"/>
              <a:t>Other initiative</a:t>
            </a:r>
          </a:p>
          <a:p>
            <a:pPr lvl="1"/>
            <a:r>
              <a:rPr lang="en-US" sz="1400" dirty="0"/>
              <a:t>Polar TEP platform: Early development phase of RCM </a:t>
            </a:r>
            <a:r>
              <a:rPr lang="en-US" sz="1400" dirty="0" err="1"/>
              <a:t>ScanSAR</a:t>
            </a:r>
            <a:r>
              <a:rPr lang="en-US" sz="1400" dirty="0"/>
              <a:t> CARD operational production</a:t>
            </a:r>
          </a:p>
        </p:txBody>
      </p:sp>
    </p:spTree>
    <p:extLst>
      <p:ext uri="{BB962C8B-B14F-4D97-AF65-F5344CB8AC3E}">
        <p14:creationId xmlns:p14="http://schemas.microsoft.com/office/powerpoint/2010/main" val="897425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2D384-88AB-0C4B-C5A7-6F299C382FBD}"/>
              </a:ext>
            </a:extLst>
          </p:cNvPr>
          <p:cNvSpPr>
            <a:spLocks noGrp="1"/>
          </p:cNvSpPr>
          <p:nvPr>
            <p:ph type="title"/>
          </p:nvPr>
        </p:nvSpPr>
        <p:spPr/>
        <p:txBody>
          <a:bodyPr>
            <a:normAutofit/>
          </a:bodyPr>
          <a:lstStyle/>
          <a:p>
            <a:r>
              <a:rPr lang="en-US" sz="4000" b="1" dirty="0"/>
              <a:t>RADARSAT-2 and RCM CARD Sample Products</a:t>
            </a:r>
          </a:p>
        </p:txBody>
      </p:sp>
      <p:sp>
        <p:nvSpPr>
          <p:cNvPr id="3" name="Content Placeholder 2">
            <a:extLst>
              <a:ext uri="{FF2B5EF4-FFF2-40B4-BE49-F238E27FC236}">
                <a16:creationId xmlns:a16="http://schemas.microsoft.com/office/drawing/2014/main" id="{7FB6D6BA-CC86-9A32-B4A2-AD97F5279A7C}"/>
              </a:ext>
            </a:extLst>
          </p:cNvPr>
          <p:cNvSpPr>
            <a:spLocks noGrp="1"/>
          </p:cNvSpPr>
          <p:nvPr>
            <p:ph idx="1"/>
          </p:nvPr>
        </p:nvSpPr>
        <p:spPr/>
        <p:txBody>
          <a:bodyPr/>
          <a:lstStyle/>
          <a:p>
            <a:pPr marL="457200" lvl="1" indent="0">
              <a:buNone/>
            </a:pPr>
            <a:r>
              <a:rPr lang="en-US" sz="1400" b="1" dirty="0"/>
              <a:t>NRB, POL, OCEAN</a:t>
            </a:r>
            <a:r>
              <a:rPr lang="en-US" sz="1400" dirty="0"/>
              <a:t>, and </a:t>
            </a:r>
            <a:r>
              <a:rPr lang="en-US" sz="1400" b="1" dirty="0"/>
              <a:t>Harmonized CARD </a:t>
            </a:r>
            <a:r>
              <a:rPr lang="en-US" sz="1400" dirty="0"/>
              <a:t>sample products available </a:t>
            </a:r>
          </a:p>
          <a:p>
            <a:pPr lvl="1"/>
            <a:endParaRPr lang="en-US" sz="1400" dirty="0"/>
          </a:p>
          <a:p>
            <a:pPr marL="914400" lvl="2" indent="0">
              <a:lnSpc>
                <a:spcPct val="120000"/>
              </a:lnSpc>
              <a:spcBef>
                <a:spcPts val="0"/>
              </a:spcBef>
              <a:buNone/>
            </a:pPr>
            <a:r>
              <a:rPr lang="en-US" sz="1400" dirty="0">
                <a:effectLst/>
                <a:latin typeface="Calibri" panose="020F0502020204030204" pitchFamily="34" charset="0"/>
                <a:ea typeface="Calibri" panose="020F0502020204030204" pitchFamily="34" charset="0"/>
              </a:rPr>
              <a:t>SFTP host:	scatterhome.hopto.org</a:t>
            </a:r>
          </a:p>
          <a:p>
            <a:pPr marL="914400" lvl="2" indent="0">
              <a:lnSpc>
                <a:spcPct val="120000"/>
              </a:lnSpc>
              <a:spcBef>
                <a:spcPts val="0"/>
              </a:spcBef>
              <a:buNone/>
            </a:pPr>
            <a:r>
              <a:rPr lang="en-US" sz="1400" dirty="0">
                <a:effectLst/>
                <a:latin typeface="Calibri" panose="020F0502020204030204" pitchFamily="34" charset="0"/>
                <a:ea typeface="Calibri" panose="020F0502020204030204" pitchFamily="34" charset="0"/>
              </a:rPr>
              <a:t>user:           	</a:t>
            </a:r>
            <a:r>
              <a:rPr lang="en-US" sz="1400" dirty="0" err="1">
                <a:effectLst/>
                <a:latin typeface="Calibri" panose="020F0502020204030204" pitchFamily="34" charset="0"/>
                <a:ea typeface="Calibri" panose="020F0502020204030204" pitchFamily="34" charset="0"/>
              </a:rPr>
              <a:t>SFTPfriends</a:t>
            </a:r>
            <a:endParaRPr lang="en-US" sz="1400" dirty="0">
              <a:effectLst/>
              <a:latin typeface="Calibri" panose="020F0502020204030204" pitchFamily="34" charset="0"/>
              <a:ea typeface="Calibri" panose="020F0502020204030204" pitchFamily="34" charset="0"/>
            </a:endParaRPr>
          </a:p>
          <a:p>
            <a:pPr marL="914400" lvl="2" indent="0">
              <a:lnSpc>
                <a:spcPct val="120000"/>
              </a:lnSpc>
              <a:spcBef>
                <a:spcPts val="0"/>
              </a:spcBef>
              <a:buNone/>
            </a:pPr>
            <a:r>
              <a:rPr lang="en-US" sz="1400" dirty="0">
                <a:effectLst/>
                <a:latin typeface="Calibri" panose="020F0502020204030204" pitchFamily="34" charset="0"/>
                <a:ea typeface="Calibri" panose="020F0502020204030204" pitchFamily="34" charset="0"/>
              </a:rPr>
              <a:t>password: 	CARD2022;-)</a:t>
            </a:r>
          </a:p>
          <a:p>
            <a:pPr marL="914400" lvl="2" indent="0">
              <a:lnSpc>
                <a:spcPct val="120000"/>
              </a:lnSpc>
              <a:spcBef>
                <a:spcPts val="0"/>
              </a:spcBef>
              <a:buNone/>
            </a:pPr>
            <a:r>
              <a:rPr lang="en-US" sz="1400" dirty="0">
                <a:effectLst/>
                <a:latin typeface="Calibri" panose="020F0502020204030204" pitchFamily="34" charset="0"/>
                <a:ea typeface="Calibri" panose="020F0502020204030204" pitchFamily="34" charset="0"/>
              </a:rPr>
              <a:t>port: 	577</a:t>
            </a:r>
          </a:p>
          <a:p>
            <a:endParaRPr lang="en-US" dirty="0"/>
          </a:p>
        </p:txBody>
      </p:sp>
    </p:spTree>
    <p:extLst>
      <p:ext uri="{BB962C8B-B14F-4D97-AF65-F5344CB8AC3E}">
        <p14:creationId xmlns:p14="http://schemas.microsoft.com/office/powerpoint/2010/main" val="2609248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729269" y="2637784"/>
            <a:ext cx="9859852" cy="981487"/>
          </a:xfrm>
          <a:prstGeom prst="rect">
            <a:avLst/>
          </a:prstGeom>
        </p:spPr>
        <p:txBody>
          <a:bodyPr wrap="square">
            <a:spAutoFit/>
          </a:bodyPr>
          <a:lstStyle/>
          <a:p>
            <a:pPr>
              <a:lnSpc>
                <a:spcPct val="107000"/>
              </a:lnSpc>
            </a:pPr>
            <a:r>
              <a:rPr lang="en-CA" sz="5400" dirty="0" err="1">
                <a:solidFill>
                  <a:schemeClr val="bg1"/>
                </a:solidFill>
                <a:latin typeface="Century Gothic" panose="020B0502020202020204" pitchFamily="34" charset="0"/>
                <a:ea typeface="Calibri" panose="020F0502020204030204" pitchFamily="34" charset="0"/>
                <a:cs typeface="Aharoni" panose="02010803020104030203" pitchFamily="2" charset="-79"/>
              </a:rPr>
              <a:t>utili</a:t>
            </a:r>
            <a:r>
              <a:rPr lang="en-CA" sz="5400" b="1" dirty="0" err="1">
                <a:solidFill>
                  <a:schemeClr val="bg1"/>
                </a:solidFill>
                <a:latin typeface="Century Gothic" panose="020B0502020202020204" pitchFamily="34" charset="0"/>
                <a:ea typeface="Calibri" panose="020F0502020204030204" pitchFamily="34" charset="0"/>
                <a:cs typeface="Aharoni" panose="02010803020104030203" pitchFamily="2" charset="-79"/>
              </a:rPr>
              <a:t>Terre</a:t>
            </a:r>
            <a:r>
              <a:rPr lang="en-CA" sz="5400" dirty="0">
                <a:solidFill>
                  <a:schemeClr val="bg1"/>
                </a:solidFill>
                <a:latin typeface="Century Gothic" panose="020B0502020202020204" pitchFamily="34" charset="0"/>
                <a:ea typeface="Calibri" panose="020F0502020204030204" pitchFamily="34" charset="0"/>
                <a:cs typeface="Aharoni" panose="02010803020104030203" pitchFamily="2" charset="-79"/>
              </a:rPr>
              <a:t>                </a:t>
            </a:r>
            <a:r>
              <a:rPr lang="en-CA" sz="5400" dirty="0" err="1">
                <a:solidFill>
                  <a:schemeClr val="bg1"/>
                </a:solidFill>
                <a:latin typeface="Century Gothic" panose="020B0502020202020204" pitchFamily="34" charset="0"/>
                <a:ea typeface="Calibri" panose="020F0502020204030204" pitchFamily="34" charset="0"/>
                <a:cs typeface="Aharoni" panose="02010803020104030203" pitchFamily="2" charset="-79"/>
              </a:rPr>
              <a:t>smart</a:t>
            </a:r>
            <a:r>
              <a:rPr lang="en-CA" sz="5400" b="1" dirty="0" err="1">
                <a:solidFill>
                  <a:schemeClr val="bg1"/>
                </a:solidFill>
                <a:latin typeface="Century Gothic" panose="020B0502020202020204" pitchFamily="34" charset="0"/>
                <a:ea typeface="Calibri" panose="020F0502020204030204" pitchFamily="34" charset="0"/>
                <a:cs typeface="Aharoni" panose="02010803020104030203" pitchFamily="2" charset="-79"/>
              </a:rPr>
              <a:t>Earth</a:t>
            </a:r>
            <a:endParaRPr lang="en-CA" sz="5400" b="1" dirty="0">
              <a:solidFill>
                <a:schemeClr val="bg1"/>
              </a:solidFill>
              <a:effectLst/>
              <a:latin typeface="Century Gothic" panose="020B0502020202020204" pitchFamily="34" charset="0"/>
              <a:ea typeface="Calibri" panose="020F0502020204030204" pitchFamily="34" charset="0"/>
              <a:cs typeface="Aharoni" panose="02010803020104030203" pitchFamily="2" charset="-79"/>
            </a:endParaRPr>
          </a:p>
        </p:txBody>
      </p:sp>
      <p:sp>
        <p:nvSpPr>
          <p:cNvPr id="91" name="Rounded Rectangle 90"/>
          <p:cNvSpPr/>
          <p:nvPr/>
        </p:nvSpPr>
        <p:spPr>
          <a:xfrm>
            <a:off x="93452" y="3124525"/>
            <a:ext cx="4673156" cy="780277"/>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2" name="Rounded Rectangle 91"/>
          <p:cNvSpPr/>
          <p:nvPr/>
        </p:nvSpPr>
        <p:spPr>
          <a:xfrm>
            <a:off x="93452" y="4133045"/>
            <a:ext cx="4673156" cy="780277"/>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3" name="Rounded Rectangle 92"/>
          <p:cNvSpPr/>
          <p:nvPr/>
        </p:nvSpPr>
        <p:spPr>
          <a:xfrm>
            <a:off x="93452" y="5170593"/>
            <a:ext cx="4673156" cy="780277"/>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4" name="Rectangle 93"/>
          <p:cNvSpPr/>
          <p:nvPr/>
        </p:nvSpPr>
        <p:spPr>
          <a:xfrm>
            <a:off x="164965" y="3131464"/>
            <a:ext cx="4472031" cy="783869"/>
          </a:xfrm>
          <a:prstGeom prst="rect">
            <a:avLst/>
          </a:prstGeom>
        </p:spPr>
        <p:txBody>
          <a:bodyPr wrap="square">
            <a:spAutoFit/>
          </a:bodyPr>
          <a:lstStyle/>
          <a:p>
            <a:pPr>
              <a:lnSpc>
                <a:spcPct val="107000"/>
              </a:lnSpc>
            </a:pPr>
            <a:r>
              <a:rPr lang="en-CA" sz="2400" b="1" dirty="0">
                <a:solidFill>
                  <a:schemeClr val="accent5">
                    <a:lumMod val="50000"/>
                  </a:schemeClr>
                </a:solidFill>
                <a:latin typeface="Century Gothic" panose="020B0502020202020204" pitchFamily="34" charset="0"/>
                <a:ea typeface="Calibri" panose="020F0502020204030204" pitchFamily="34" charset="0"/>
                <a:cs typeface="AlrightSans-Regular"/>
              </a:rPr>
              <a:t>ACCELERATOR</a:t>
            </a:r>
          </a:p>
          <a:p>
            <a:pPr>
              <a:lnSpc>
                <a:spcPct val="107000"/>
              </a:lnSpc>
            </a:pPr>
            <a:r>
              <a:rPr lang="en-CA" dirty="0">
                <a:latin typeface="Century Gothic" panose="020B0502020202020204" pitchFamily="34" charset="0"/>
              </a:rPr>
              <a:t>Accelerating innovation</a:t>
            </a:r>
            <a:endParaRPr lang="en-CA" sz="2400" b="1" dirty="0">
              <a:solidFill>
                <a:srgbClr val="859A9A"/>
              </a:solidFill>
              <a:effectLst/>
              <a:latin typeface="AlrightSans-Regular"/>
              <a:ea typeface="Calibri" panose="020F0502020204030204" pitchFamily="34" charset="0"/>
              <a:cs typeface="Times New Roman" panose="02020603050405020304" pitchFamily="18" charset="0"/>
            </a:endParaRPr>
          </a:p>
        </p:txBody>
      </p:sp>
      <p:sp>
        <p:nvSpPr>
          <p:cNvPr id="95" name="Rectangle 94"/>
          <p:cNvSpPr/>
          <p:nvPr/>
        </p:nvSpPr>
        <p:spPr>
          <a:xfrm>
            <a:off x="164965" y="5172727"/>
            <a:ext cx="4472031" cy="783869"/>
          </a:xfrm>
          <a:prstGeom prst="rect">
            <a:avLst/>
          </a:prstGeom>
        </p:spPr>
        <p:txBody>
          <a:bodyPr wrap="square">
            <a:spAutoFit/>
          </a:bodyPr>
          <a:lstStyle/>
          <a:p>
            <a:pPr>
              <a:lnSpc>
                <a:spcPct val="107000"/>
              </a:lnSpc>
            </a:pPr>
            <a:r>
              <a:rPr lang="en-CA" sz="2400" b="1" dirty="0">
                <a:solidFill>
                  <a:srgbClr val="787D7D"/>
                </a:solidFill>
                <a:latin typeface="Century Gothic" panose="020B0502020202020204" pitchFamily="34" charset="0"/>
                <a:ea typeface="Calibri" panose="020F0502020204030204" pitchFamily="34" charset="0"/>
                <a:cs typeface="Times New Roman" panose="02020603050405020304" pitchFamily="18" charset="0"/>
              </a:rPr>
              <a:t>ENABLER</a:t>
            </a:r>
          </a:p>
          <a:p>
            <a:pPr>
              <a:lnSpc>
                <a:spcPct val="107000"/>
              </a:lnSpc>
            </a:pPr>
            <a:r>
              <a:rPr lang="en-CA" dirty="0">
                <a:latin typeface="Century Gothic" panose="020B0502020202020204" pitchFamily="34" charset="0"/>
              </a:rPr>
              <a:t>Developing Capacities </a:t>
            </a:r>
          </a:p>
        </p:txBody>
      </p:sp>
      <p:sp>
        <p:nvSpPr>
          <p:cNvPr id="96" name="Rectangle 95"/>
          <p:cNvSpPr/>
          <p:nvPr/>
        </p:nvSpPr>
        <p:spPr>
          <a:xfrm>
            <a:off x="164965" y="4135179"/>
            <a:ext cx="4601643" cy="783869"/>
          </a:xfrm>
          <a:prstGeom prst="rect">
            <a:avLst/>
          </a:prstGeom>
        </p:spPr>
        <p:txBody>
          <a:bodyPr wrap="square">
            <a:spAutoFit/>
          </a:bodyPr>
          <a:lstStyle/>
          <a:p>
            <a:pPr>
              <a:lnSpc>
                <a:spcPct val="107000"/>
              </a:lnSpc>
            </a:pPr>
            <a:r>
              <a:rPr lang="en-CA" sz="2400" b="1" dirty="0">
                <a:solidFill>
                  <a:schemeClr val="accent1">
                    <a:lumMod val="75000"/>
                  </a:schemeClr>
                </a:solidFill>
                <a:latin typeface="Century Gothic" panose="020B0502020202020204" pitchFamily="34" charset="0"/>
                <a:ea typeface="Calibri" panose="020F0502020204030204" pitchFamily="34" charset="0"/>
                <a:cs typeface="Times New Roman" panose="02020603050405020304" pitchFamily="18" charset="0"/>
              </a:rPr>
              <a:t>INTEGRATOR</a:t>
            </a:r>
          </a:p>
          <a:p>
            <a:pPr>
              <a:lnSpc>
                <a:spcPct val="107000"/>
              </a:lnSpc>
            </a:pPr>
            <a:r>
              <a:rPr lang="en-CA" dirty="0">
                <a:latin typeface="Century Gothic" panose="020B0502020202020204" pitchFamily="34" charset="0"/>
              </a:rPr>
              <a:t>Stimulating uptake of Space Capacities </a:t>
            </a:r>
          </a:p>
        </p:txBody>
      </p:sp>
      <p:pic>
        <p:nvPicPr>
          <p:cNvPr id="36" name="Picture 35">
            <a:hlinkClick r:id="rId3"/>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52984" y="3347104"/>
            <a:ext cx="2339600" cy="2213627"/>
          </a:xfrm>
          <a:prstGeom prst="rect">
            <a:avLst/>
          </a:prstGeom>
        </p:spPr>
      </p:pic>
      <p:sp>
        <p:nvSpPr>
          <p:cNvPr id="13" name="Rounded Rectangle 12"/>
          <p:cNvSpPr/>
          <p:nvPr/>
        </p:nvSpPr>
        <p:spPr>
          <a:xfrm>
            <a:off x="7407447" y="3124525"/>
            <a:ext cx="4673156" cy="780277"/>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ounded Rectangle 13"/>
          <p:cNvSpPr/>
          <p:nvPr/>
        </p:nvSpPr>
        <p:spPr>
          <a:xfrm>
            <a:off x="7407447" y="4133045"/>
            <a:ext cx="4673156" cy="780277"/>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ounded Rectangle 14"/>
          <p:cNvSpPr/>
          <p:nvPr/>
        </p:nvSpPr>
        <p:spPr>
          <a:xfrm>
            <a:off x="7407447" y="5170593"/>
            <a:ext cx="4673156" cy="780277"/>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a:off x="7478960" y="3131464"/>
            <a:ext cx="4472031" cy="783869"/>
          </a:xfrm>
          <a:prstGeom prst="rect">
            <a:avLst/>
          </a:prstGeom>
        </p:spPr>
        <p:txBody>
          <a:bodyPr wrap="square">
            <a:spAutoFit/>
          </a:bodyPr>
          <a:lstStyle/>
          <a:p>
            <a:pPr algn="r">
              <a:lnSpc>
                <a:spcPct val="107000"/>
              </a:lnSpc>
            </a:pPr>
            <a:r>
              <a:rPr lang="en-CA" sz="2400" b="1" dirty="0">
                <a:solidFill>
                  <a:schemeClr val="accent5">
                    <a:lumMod val="50000"/>
                  </a:schemeClr>
                </a:solidFill>
                <a:latin typeface="Century Gothic" panose="020B0502020202020204" pitchFamily="34" charset="0"/>
                <a:ea typeface="Calibri" panose="020F0502020204030204" pitchFamily="34" charset="0"/>
                <a:cs typeface="AlrightSans-Regular"/>
              </a:rPr>
              <a:t>ACCELERATEUR</a:t>
            </a:r>
          </a:p>
          <a:p>
            <a:pPr algn="r">
              <a:lnSpc>
                <a:spcPct val="107000"/>
              </a:lnSpc>
            </a:pPr>
            <a:r>
              <a:rPr lang="en-CA" dirty="0" err="1">
                <a:latin typeface="Century Gothic" panose="020B0502020202020204" pitchFamily="34" charset="0"/>
              </a:rPr>
              <a:t>Accélérer</a:t>
            </a:r>
            <a:r>
              <a:rPr lang="en-CA" dirty="0">
                <a:latin typeface="Century Gothic" panose="020B0502020202020204" pitchFamily="34" charset="0"/>
              </a:rPr>
              <a:t> </a:t>
            </a:r>
            <a:r>
              <a:rPr lang="en-CA" dirty="0" err="1">
                <a:latin typeface="Century Gothic" panose="020B0502020202020204" pitchFamily="34" charset="0"/>
              </a:rPr>
              <a:t>l`innovation</a:t>
            </a:r>
            <a:endParaRPr lang="en-CA" sz="2400" b="1" dirty="0">
              <a:solidFill>
                <a:srgbClr val="859A9A"/>
              </a:solidFill>
              <a:effectLst/>
              <a:latin typeface="AlrightSans-Regular"/>
              <a:ea typeface="Calibri" panose="020F0502020204030204" pitchFamily="34" charset="0"/>
              <a:cs typeface="Times New Roman" panose="02020603050405020304" pitchFamily="18" charset="0"/>
            </a:endParaRPr>
          </a:p>
        </p:txBody>
      </p:sp>
      <p:sp>
        <p:nvSpPr>
          <p:cNvPr id="17" name="Rectangle 16"/>
          <p:cNvSpPr/>
          <p:nvPr/>
        </p:nvSpPr>
        <p:spPr>
          <a:xfrm>
            <a:off x="7478960" y="5172727"/>
            <a:ext cx="4472031" cy="783869"/>
          </a:xfrm>
          <a:prstGeom prst="rect">
            <a:avLst/>
          </a:prstGeom>
        </p:spPr>
        <p:txBody>
          <a:bodyPr wrap="square">
            <a:spAutoFit/>
          </a:bodyPr>
          <a:lstStyle/>
          <a:p>
            <a:pPr algn="r">
              <a:lnSpc>
                <a:spcPct val="107000"/>
              </a:lnSpc>
            </a:pPr>
            <a:r>
              <a:rPr lang="en-CA" sz="2400" b="1" dirty="0">
                <a:solidFill>
                  <a:srgbClr val="787D7D"/>
                </a:solidFill>
                <a:latin typeface="Century Gothic" panose="020B0502020202020204" pitchFamily="34" charset="0"/>
                <a:ea typeface="Calibri" panose="020F0502020204030204" pitchFamily="34" charset="0"/>
                <a:cs typeface="Times New Roman" panose="02020603050405020304" pitchFamily="18" charset="0"/>
              </a:rPr>
              <a:t>FACILITATEUR</a:t>
            </a:r>
          </a:p>
          <a:p>
            <a:pPr algn="r">
              <a:lnSpc>
                <a:spcPct val="107000"/>
              </a:lnSpc>
            </a:pPr>
            <a:r>
              <a:rPr lang="en-CA" dirty="0">
                <a:latin typeface="Century Gothic" panose="020B0502020202020204" pitchFamily="34" charset="0"/>
              </a:rPr>
              <a:t>Developing Capacities </a:t>
            </a:r>
          </a:p>
        </p:txBody>
      </p:sp>
      <p:sp>
        <p:nvSpPr>
          <p:cNvPr id="18" name="Rectangle 17"/>
          <p:cNvSpPr/>
          <p:nvPr/>
        </p:nvSpPr>
        <p:spPr>
          <a:xfrm>
            <a:off x="7478960" y="4135179"/>
            <a:ext cx="4601643" cy="783869"/>
          </a:xfrm>
          <a:prstGeom prst="rect">
            <a:avLst/>
          </a:prstGeom>
        </p:spPr>
        <p:txBody>
          <a:bodyPr wrap="square">
            <a:spAutoFit/>
          </a:bodyPr>
          <a:lstStyle/>
          <a:p>
            <a:pPr algn="r">
              <a:lnSpc>
                <a:spcPct val="107000"/>
              </a:lnSpc>
            </a:pPr>
            <a:r>
              <a:rPr lang="en-CA" sz="2400" b="1" dirty="0">
                <a:solidFill>
                  <a:schemeClr val="accent1">
                    <a:lumMod val="75000"/>
                  </a:schemeClr>
                </a:solidFill>
                <a:latin typeface="Century Gothic" panose="020B0502020202020204" pitchFamily="34" charset="0"/>
                <a:ea typeface="Calibri" panose="020F0502020204030204" pitchFamily="34" charset="0"/>
                <a:cs typeface="Times New Roman" panose="02020603050405020304" pitchFamily="18" charset="0"/>
              </a:rPr>
              <a:t>INTEGRATEUR</a:t>
            </a:r>
          </a:p>
          <a:p>
            <a:pPr algn="r">
              <a:lnSpc>
                <a:spcPct val="107000"/>
              </a:lnSpc>
            </a:pPr>
            <a:r>
              <a:rPr lang="en-CA" dirty="0">
                <a:latin typeface="Century Gothic" panose="020B0502020202020204" pitchFamily="34" charset="0"/>
              </a:rPr>
              <a:t>Stimulating uptake of Space Capacities </a:t>
            </a:r>
          </a:p>
        </p:txBody>
      </p:sp>
      <p:sp>
        <p:nvSpPr>
          <p:cNvPr id="5" name="Rectangle 4"/>
          <p:cNvSpPr/>
          <p:nvPr/>
        </p:nvSpPr>
        <p:spPr>
          <a:xfrm>
            <a:off x="7407447" y="1767251"/>
            <a:ext cx="4673157" cy="923330"/>
          </a:xfrm>
          <a:prstGeom prst="rect">
            <a:avLst/>
          </a:prstGeom>
        </p:spPr>
        <p:txBody>
          <a:bodyPr wrap="square">
            <a:spAutoFit/>
          </a:bodyPr>
          <a:lstStyle/>
          <a:p>
            <a:pPr algn="r"/>
            <a:r>
              <a:rPr lang="en-US" altLang="en-US" dirty="0"/>
              <a:t>Fostering a smart use of satellite data to develop solutions to key challenges on Earth and in our everyday lives</a:t>
            </a:r>
            <a:endParaRPr lang="en-CA" dirty="0"/>
          </a:p>
        </p:txBody>
      </p:sp>
      <p:sp>
        <p:nvSpPr>
          <p:cNvPr id="6" name="Rectangle 5"/>
          <p:cNvSpPr/>
          <p:nvPr/>
        </p:nvSpPr>
        <p:spPr>
          <a:xfrm>
            <a:off x="48787" y="1763510"/>
            <a:ext cx="5862156" cy="923330"/>
          </a:xfrm>
          <a:prstGeom prst="rect">
            <a:avLst/>
          </a:prstGeom>
        </p:spPr>
        <p:txBody>
          <a:bodyPr wrap="square">
            <a:spAutoFit/>
          </a:bodyPr>
          <a:lstStyle/>
          <a:p>
            <a:r>
              <a:rPr lang="fr-FR" dirty="0"/>
              <a:t>Favoriser une utilisation intelligente des données satellitaires pour développer des solutions aux principaux défis sur Terre et dans notre vie de tous les jours.</a:t>
            </a:r>
            <a:endParaRPr lang="en-CA" dirty="0"/>
          </a:p>
        </p:txBody>
      </p:sp>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12192000" cy="6843134"/>
          </a:xfrm>
          <a:prstGeom prst="rect">
            <a:avLst/>
          </a:prstGeom>
        </p:spPr>
      </p:pic>
      <p:pic>
        <p:nvPicPr>
          <p:cNvPr id="71" name="Picture 70"/>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560050" y="6137512"/>
            <a:ext cx="1520553" cy="524465"/>
          </a:xfrm>
          <a:prstGeom prst="rect">
            <a:avLst/>
          </a:prstGeom>
        </p:spPr>
      </p:pic>
      <p:sp>
        <p:nvSpPr>
          <p:cNvPr id="3" name="TextBox 2"/>
          <p:cNvSpPr txBox="1"/>
          <p:nvPr/>
        </p:nvSpPr>
        <p:spPr>
          <a:xfrm>
            <a:off x="993570" y="2090733"/>
            <a:ext cx="5581054" cy="2677656"/>
          </a:xfrm>
          <a:prstGeom prst="rect">
            <a:avLst/>
          </a:prstGeom>
          <a:noFill/>
        </p:spPr>
        <p:txBody>
          <a:bodyPr wrap="square" rtlCol="0">
            <a:spAutoFit/>
          </a:bodyPr>
          <a:lstStyle/>
          <a:p>
            <a:r>
              <a:rPr lang="fr-FR" sz="1400" b="1" dirty="0"/>
              <a:t>Janin Huard – </a:t>
            </a:r>
            <a:r>
              <a:rPr lang="fr-FR" sz="1400" b="1" dirty="0" err="1"/>
              <a:t>Director</a:t>
            </a:r>
            <a:endParaRPr lang="fr-FR" sz="1400" b="1" dirty="0"/>
          </a:p>
          <a:p>
            <a:r>
              <a:rPr lang="fr-FR" sz="1400" b="1" dirty="0"/>
              <a:t>Guy Aubé</a:t>
            </a:r>
          </a:p>
          <a:p>
            <a:r>
              <a:rPr lang="fr-FR" sz="1400" b="1" dirty="0"/>
              <a:t>Justin Beauregard</a:t>
            </a:r>
          </a:p>
          <a:p>
            <a:r>
              <a:rPr lang="fr-FR" sz="1400" b="1" dirty="0"/>
              <a:t>Stéphane Chalifoux</a:t>
            </a:r>
          </a:p>
          <a:p>
            <a:r>
              <a:rPr lang="fr-FR" sz="1400" b="1" dirty="0"/>
              <a:t>Julie Claveau</a:t>
            </a:r>
          </a:p>
          <a:p>
            <a:r>
              <a:rPr lang="fr-FR" sz="1400" b="1" dirty="0" err="1"/>
              <a:t>Christobal</a:t>
            </a:r>
            <a:r>
              <a:rPr lang="fr-FR" sz="1400" b="1" dirty="0"/>
              <a:t> Colon</a:t>
            </a:r>
          </a:p>
          <a:p>
            <a:r>
              <a:rPr lang="fr-FR" sz="1400" b="1" dirty="0"/>
              <a:t>Yves Crevier</a:t>
            </a:r>
          </a:p>
          <a:p>
            <a:r>
              <a:rPr lang="fr-FR" sz="1400" b="1" dirty="0"/>
              <a:t>Robin Dubé</a:t>
            </a:r>
          </a:p>
          <a:p>
            <a:r>
              <a:rPr lang="fr-FR" sz="1400" b="1" dirty="0"/>
              <a:t>Laurent Giugni </a:t>
            </a:r>
          </a:p>
          <a:p>
            <a:r>
              <a:rPr lang="fr-FR" sz="1400" b="1" dirty="0"/>
              <a:t>Michael Kirby</a:t>
            </a:r>
          </a:p>
          <a:p>
            <a:r>
              <a:rPr lang="fr-FR" sz="1400" b="1" dirty="0"/>
              <a:t>Pierre Nadeau</a:t>
            </a:r>
          </a:p>
          <a:p>
            <a:endParaRPr lang="fr-FR" sz="1400" dirty="0"/>
          </a:p>
        </p:txBody>
      </p:sp>
      <p:pic>
        <p:nvPicPr>
          <p:cNvPr id="21" name="Picture 20">
            <a:extLst>
              <a:ext uri="{FF2B5EF4-FFF2-40B4-BE49-F238E27FC236}">
                <a16:creationId xmlns:a16="http://schemas.microsoft.com/office/drawing/2014/main" id="{60FADC11-7076-4933-A1F4-D517C193F79B}"/>
              </a:ext>
            </a:extLst>
          </p:cNvPr>
          <p:cNvPicPr>
            <a:picLocks noChangeAspect="1"/>
          </p:cNvPicPr>
          <p:nvPr/>
        </p:nvPicPr>
        <p:blipFill>
          <a:blip r:embed="rId7">
            <a:extLst>
              <a:ext uri="{28A0092B-C50C-407E-A947-70E740481C1C}">
                <a14:useLocalDpi xmlns:a14="http://schemas.microsoft.com/office/drawing/2010/main"/>
              </a:ext>
            </a:extLst>
          </a:blip>
          <a:srcRect/>
          <a:stretch/>
        </p:blipFill>
        <p:spPr>
          <a:xfrm>
            <a:off x="1" y="0"/>
            <a:ext cx="12202248" cy="6875286"/>
          </a:xfrm>
          <a:prstGeom prst="rect">
            <a:avLst/>
          </a:prstGeom>
        </p:spPr>
      </p:pic>
      <p:sp>
        <p:nvSpPr>
          <p:cNvPr id="24" name="TextBox 23"/>
          <p:cNvSpPr txBox="1"/>
          <p:nvPr/>
        </p:nvSpPr>
        <p:spPr>
          <a:xfrm>
            <a:off x="382992" y="1183557"/>
            <a:ext cx="7095968" cy="2585323"/>
          </a:xfrm>
          <a:prstGeom prst="rect">
            <a:avLst/>
          </a:prstGeom>
          <a:noFill/>
        </p:spPr>
        <p:txBody>
          <a:bodyPr wrap="square" rtlCol="0">
            <a:spAutoFit/>
          </a:bodyPr>
          <a:lstStyle/>
          <a:p>
            <a:r>
              <a:rPr lang="fr-CA" sz="5400" dirty="0">
                <a:solidFill>
                  <a:schemeClr val="bg1"/>
                </a:solidFill>
              </a:rPr>
              <a:t>Canadian </a:t>
            </a:r>
            <a:r>
              <a:rPr lang="fr-CA" sz="5400" dirty="0" err="1">
                <a:solidFill>
                  <a:schemeClr val="bg1"/>
                </a:solidFill>
              </a:rPr>
              <a:t>Space</a:t>
            </a:r>
            <a:r>
              <a:rPr lang="fr-CA" sz="5400" dirty="0">
                <a:solidFill>
                  <a:schemeClr val="bg1"/>
                </a:solidFill>
              </a:rPr>
              <a:t> Agency Update on Missions and </a:t>
            </a:r>
          </a:p>
          <a:p>
            <a:r>
              <a:rPr lang="fr-CA" sz="5400" dirty="0">
                <a:solidFill>
                  <a:schemeClr val="bg1"/>
                </a:solidFill>
              </a:rPr>
              <a:t>Data Contribution</a:t>
            </a:r>
          </a:p>
        </p:txBody>
      </p:sp>
    </p:spTree>
    <p:extLst>
      <p:ext uri="{BB962C8B-B14F-4D97-AF65-F5344CB8AC3E}">
        <p14:creationId xmlns:p14="http://schemas.microsoft.com/office/powerpoint/2010/main" val="272197787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12192000" cy="7380863"/>
          </a:xfrm>
        </p:spPr>
      </p:pic>
      <p:graphicFrame>
        <p:nvGraphicFramePr>
          <p:cNvPr id="3" name="Table 2"/>
          <p:cNvGraphicFramePr>
            <a:graphicFrameLocks noGrp="1"/>
          </p:cNvGraphicFramePr>
          <p:nvPr/>
        </p:nvGraphicFramePr>
        <p:xfrm>
          <a:off x="1" y="3731659"/>
          <a:ext cx="12191999" cy="3126341"/>
        </p:xfrm>
        <a:graphic>
          <a:graphicData uri="http://schemas.openxmlformats.org/drawingml/2006/table">
            <a:tbl>
              <a:tblPr/>
              <a:tblGrid>
                <a:gridCol w="1989977">
                  <a:extLst>
                    <a:ext uri="{9D8B030D-6E8A-4147-A177-3AD203B41FA5}">
                      <a16:colId xmlns:a16="http://schemas.microsoft.com/office/drawing/2014/main" val="181800261"/>
                    </a:ext>
                  </a:extLst>
                </a:gridCol>
                <a:gridCol w="3332821">
                  <a:extLst>
                    <a:ext uri="{9D8B030D-6E8A-4147-A177-3AD203B41FA5}">
                      <a16:colId xmlns:a16="http://schemas.microsoft.com/office/drawing/2014/main" val="3686260195"/>
                    </a:ext>
                  </a:extLst>
                </a:gridCol>
                <a:gridCol w="3677550">
                  <a:extLst>
                    <a:ext uri="{9D8B030D-6E8A-4147-A177-3AD203B41FA5}">
                      <a16:colId xmlns:a16="http://schemas.microsoft.com/office/drawing/2014/main" val="216187293"/>
                    </a:ext>
                  </a:extLst>
                </a:gridCol>
                <a:gridCol w="3191651">
                  <a:extLst>
                    <a:ext uri="{9D8B030D-6E8A-4147-A177-3AD203B41FA5}">
                      <a16:colId xmlns:a16="http://schemas.microsoft.com/office/drawing/2014/main" val="1245969115"/>
                    </a:ext>
                  </a:extLst>
                </a:gridCol>
              </a:tblGrid>
              <a:tr h="327977">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buClr>
                          <a:srgbClr val="92D050"/>
                        </a:buClr>
                        <a:buFont typeface="Arial" pitchFamily="34" charset="0"/>
                        <a:buChar char="•"/>
                      </a:pPr>
                      <a:endParaRPr lang="en-US" sz="2000" b="1" dirty="0">
                        <a:solidFill>
                          <a:srgbClr val="000000"/>
                        </a:solidFill>
                        <a:latin typeface="Arial" pitchFamily="34" charset="0"/>
                        <a:ea typeface="Calibri"/>
                        <a:cs typeface="Arial" pitchFamily="34" charset="0"/>
                      </a:endParaRPr>
                    </a:p>
                  </a:txBody>
                  <a:tcPr marL="49772" marR="49772" marT="0"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ctr" defTabSz="914400" rtl="0" eaLnBrk="1" fontAlgn="auto" latinLnBrk="0" hangingPunct="1">
                        <a:lnSpc>
                          <a:spcPct val="115000"/>
                        </a:lnSpc>
                        <a:spcBef>
                          <a:spcPts val="0"/>
                        </a:spcBef>
                        <a:spcAft>
                          <a:spcPts val="0"/>
                        </a:spcAft>
                        <a:buClr>
                          <a:srgbClr val="92D050"/>
                        </a:buClr>
                        <a:buSzTx/>
                        <a:buFont typeface="Arial" pitchFamily="34" charset="0"/>
                        <a:buNone/>
                        <a:tabLst/>
                        <a:defRPr/>
                      </a:pPr>
                      <a:r>
                        <a:rPr lang="en-CA" sz="2000" b="1" dirty="0">
                          <a:solidFill>
                            <a:srgbClr val="000000"/>
                          </a:solidFill>
                          <a:latin typeface="Arial" pitchFamily="34" charset="0"/>
                        </a:rPr>
                        <a:t>RADARSAT-1 (1995-2013)</a:t>
                      </a:r>
                    </a:p>
                  </a:txBody>
                  <a:tcPr marL="49772" marR="49772" marT="0" marB="0" anchor="ctr">
                    <a:lnL w="12700" cap="flat" cmpd="sng" algn="ctr">
                      <a:solidFill>
                        <a:schemeClr val="tx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49000"/>
                      </a:schemeClr>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ctr" defTabSz="914400" rtl="0" eaLnBrk="1" fontAlgn="auto" latinLnBrk="0" hangingPunct="1">
                        <a:lnSpc>
                          <a:spcPct val="115000"/>
                        </a:lnSpc>
                        <a:spcBef>
                          <a:spcPts val="0"/>
                        </a:spcBef>
                        <a:spcAft>
                          <a:spcPts val="0"/>
                        </a:spcAft>
                        <a:buClr>
                          <a:srgbClr val="92D050"/>
                        </a:buClr>
                        <a:buSzTx/>
                        <a:buFont typeface="Arial" pitchFamily="34" charset="0"/>
                        <a:buNone/>
                        <a:tabLst/>
                        <a:defRPr/>
                      </a:pPr>
                      <a:r>
                        <a:rPr lang="en-CA" sz="2000" b="1" dirty="0">
                          <a:solidFill>
                            <a:srgbClr val="000000"/>
                          </a:solidFill>
                          <a:latin typeface="Arial" pitchFamily="34" charset="0"/>
                        </a:rPr>
                        <a:t>RADARSAT-2 (2007 - )</a:t>
                      </a:r>
                    </a:p>
                  </a:txBody>
                  <a:tcPr marL="49792" marR="49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49000"/>
                      </a:schemeClr>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ctr" defTabSz="914400" rtl="0" eaLnBrk="1" fontAlgn="auto" latinLnBrk="0" hangingPunct="1">
                        <a:lnSpc>
                          <a:spcPct val="115000"/>
                        </a:lnSpc>
                        <a:spcBef>
                          <a:spcPts val="0"/>
                        </a:spcBef>
                        <a:spcAft>
                          <a:spcPts val="0"/>
                        </a:spcAft>
                        <a:buClr>
                          <a:srgbClr val="92D050"/>
                        </a:buClr>
                        <a:buSzTx/>
                        <a:buFont typeface="Arial" pitchFamily="34" charset="0"/>
                        <a:buNone/>
                        <a:tabLst/>
                        <a:defRPr/>
                      </a:pPr>
                      <a:r>
                        <a:rPr lang="en-CA" sz="2000" b="1" dirty="0">
                          <a:solidFill>
                            <a:srgbClr val="000000"/>
                          </a:solidFill>
                          <a:latin typeface="Arial" pitchFamily="34" charset="0"/>
                        </a:rPr>
                        <a:t>RCM (2018)</a:t>
                      </a:r>
                    </a:p>
                  </a:txBody>
                  <a:tcPr marL="49793" marR="497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49000"/>
                      </a:schemeClr>
                    </a:solidFill>
                  </a:tcPr>
                </a:tc>
                <a:extLst>
                  <a:ext uri="{0D108BD9-81ED-4DB2-BD59-A6C34878D82A}">
                    <a16:rowId xmlns:a16="http://schemas.microsoft.com/office/drawing/2014/main" val="366513087"/>
                  </a:ext>
                </a:extLst>
              </a:tr>
              <a:tr h="353920">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buClr>
                          <a:srgbClr val="92D050"/>
                        </a:buClr>
                        <a:buFont typeface="Arial" pitchFamily="34" charset="0"/>
                        <a:buNone/>
                      </a:pPr>
                      <a:r>
                        <a:rPr lang="en-US" sz="1800" b="1" dirty="0">
                          <a:solidFill>
                            <a:srgbClr val="000000"/>
                          </a:solidFill>
                          <a:latin typeface="Arial" pitchFamily="34" charset="0"/>
                          <a:ea typeface="Calibri"/>
                          <a:cs typeface="Arial" pitchFamily="34" charset="0"/>
                        </a:rPr>
                        <a:t># of satellite</a:t>
                      </a:r>
                    </a:p>
                  </a:txBody>
                  <a:tcPr marL="49772" marR="497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49000"/>
                      </a:schemeClr>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buClr>
                          <a:srgbClr val="92D050"/>
                        </a:buClr>
                        <a:buFont typeface="Arial" pitchFamily="34" charset="0"/>
                        <a:buNone/>
                      </a:pPr>
                      <a:r>
                        <a:rPr lang="en-US" sz="1800" b="1" dirty="0">
                          <a:solidFill>
                            <a:srgbClr val="000000"/>
                          </a:solidFill>
                          <a:latin typeface="Arial" pitchFamily="34" charset="0"/>
                          <a:ea typeface="Calibri"/>
                          <a:cs typeface="Arial" pitchFamily="34" charset="0"/>
                        </a:rPr>
                        <a:t>1</a:t>
                      </a:r>
                    </a:p>
                  </a:txBody>
                  <a:tcPr marL="49772" marR="497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49000"/>
                      </a:schemeClr>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buClr>
                          <a:srgbClr val="92D050"/>
                        </a:buClr>
                        <a:buFont typeface="Arial" pitchFamily="34" charset="0"/>
                        <a:buNone/>
                      </a:pPr>
                      <a:r>
                        <a:rPr lang="en-US" sz="1800" b="1" dirty="0">
                          <a:solidFill>
                            <a:srgbClr val="000000"/>
                          </a:solidFill>
                          <a:latin typeface="Arial" pitchFamily="34" charset="0"/>
                          <a:ea typeface="Calibri"/>
                          <a:cs typeface="Arial" pitchFamily="34" charset="0"/>
                        </a:rPr>
                        <a:t>1</a:t>
                      </a:r>
                    </a:p>
                  </a:txBody>
                  <a:tcPr marL="49792" marR="49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49000"/>
                      </a:schemeClr>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buClr>
                          <a:srgbClr val="92D050"/>
                        </a:buClr>
                        <a:buFont typeface="Arial" pitchFamily="34" charset="0"/>
                        <a:buNone/>
                      </a:pPr>
                      <a:r>
                        <a:rPr lang="en-US" sz="1800" b="1" dirty="0">
                          <a:solidFill>
                            <a:srgbClr val="000000"/>
                          </a:solidFill>
                          <a:latin typeface="Arial" pitchFamily="34" charset="0"/>
                          <a:ea typeface="Calibri"/>
                          <a:cs typeface="Arial" pitchFamily="34" charset="0"/>
                        </a:rPr>
                        <a:t>3</a:t>
                      </a:r>
                    </a:p>
                  </a:txBody>
                  <a:tcPr marL="49793" marR="497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49000"/>
                      </a:schemeClr>
                    </a:solidFill>
                  </a:tcPr>
                </a:tc>
                <a:extLst>
                  <a:ext uri="{0D108BD9-81ED-4DB2-BD59-A6C34878D82A}">
                    <a16:rowId xmlns:a16="http://schemas.microsoft.com/office/drawing/2014/main" val="3925620102"/>
                  </a:ext>
                </a:extLst>
              </a:tr>
              <a:tr h="353920">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buClr>
                          <a:srgbClr val="92D050"/>
                        </a:buClr>
                        <a:buFont typeface="Arial" pitchFamily="34" charset="0"/>
                        <a:buNone/>
                      </a:pPr>
                      <a:r>
                        <a:rPr lang="en-US" sz="1800" b="1" kern="1200" dirty="0">
                          <a:solidFill>
                            <a:srgbClr val="000000"/>
                          </a:solidFill>
                          <a:latin typeface="Arial" pitchFamily="34" charset="0"/>
                          <a:ea typeface="Calibri"/>
                          <a:cs typeface="Arial" pitchFamily="34" charset="0"/>
                        </a:rPr>
                        <a:t>Mass</a:t>
                      </a:r>
                      <a:endParaRPr lang="en-US" sz="1800" b="1" dirty="0">
                        <a:solidFill>
                          <a:srgbClr val="000000"/>
                        </a:solidFill>
                        <a:latin typeface="Arial" pitchFamily="34" charset="0"/>
                        <a:ea typeface="Calibri"/>
                        <a:cs typeface="Arial" pitchFamily="34" charset="0"/>
                      </a:endParaRPr>
                    </a:p>
                  </a:txBody>
                  <a:tcPr marL="49772" marR="497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49000"/>
                      </a:schemeClr>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buClr>
                          <a:srgbClr val="92D050"/>
                        </a:buClr>
                        <a:buFont typeface="Arial" pitchFamily="34" charset="0"/>
                        <a:buNone/>
                      </a:pPr>
                      <a:r>
                        <a:rPr lang="en-US" sz="1800" b="1" kern="1200" dirty="0">
                          <a:solidFill>
                            <a:srgbClr val="000000"/>
                          </a:solidFill>
                          <a:latin typeface="Arial" pitchFamily="34" charset="0"/>
                          <a:ea typeface="Calibri"/>
                          <a:cs typeface="Arial" pitchFamily="34" charset="0"/>
                        </a:rPr>
                        <a:t> 2750 kg</a:t>
                      </a:r>
                      <a:endParaRPr lang="en-US" sz="1800" b="1" dirty="0">
                        <a:solidFill>
                          <a:srgbClr val="000000"/>
                        </a:solidFill>
                        <a:latin typeface="Arial" pitchFamily="34" charset="0"/>
                        <a:ea typeface="Calibri"/>
                        <a:cs typeface="Arial" pitchFamily="34" charset="0"/>
                      </a:endParaRPr>
                    </a:p>
                  </a:txBody>
                  <a:tcPr marL="49772" marR="497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49000"/>
                      </a:schemeClr>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buClr>
                          <a:srgbClr val="92D050"/>
                        </a:buClr>
                        <a:buFont typeface="Arial" pitchFamily="34" charset="0"/>
                        <a:buNone/>
                      </a:pPr>
                      <a:r>
                        <a:rPr lang="en-US" sz="1800" b="1" kern="1200" dirty="0">
                          <a:solidFill>
                            <a:srgbClr val="000000"/>
                          </a:solidFill>
                          <a:latin typeface="Arial" pitchFamily="34" charset="0"/>
                          <a:ea typeface="Calibri"/>
                          <a:cs typeface="Arial" pitchFamily="34" charset="0"/>
                        </a:rPr>
                        <a:t> 2300 kg</a:t>
                      </a:r>
                      <a:endParaRPr lang="en-US" sz="1800" b="1" dirty="0">
                        <a:solidFill>
                          <a:srgbClr val="000000"/>
                        </a:solidFill>
                        <a:latin typeface="Arial" pitchFamily="34" charset="0"/>
                        <a:ea typeface="Calibri"/>
                        <a:cs typeface="Arial" pitchFamily="34" charset="0"/>
                      </a:endParaRPr>
                    </a:p>
                  </a:txBody>
                  <a:tcPr marL="49792" marR="49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49000"/>
                      </a:schemeClr>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buClr>
                          <a:srgbClr val="92D050"/>
                        </a:buClr>
                        <a:buFont typeface="Arial" pitchFamily="34" charset="0"/>
                        <a:buNone/>
                      </a:pPr>
                      <a:r>
                        <a:rPr lang="en-US" sz="1800" b="1" kern="1200" dirty="0">
                          <a:solidFill>
                            <a:srgbClr val="000000"/>
                          </a:solidFill>
                          <a:latin typeface="Arial" pitchFamily="34" charset="0"/>
                          <a:ea typeface="Calibri"/>
                          <a:cs typeface="Arial" pitchFamily="34" charset="0"/>
                        </a:rPr>
                        <a:t> 1430 kg</a:t>
                      </a:r>
                      <a:endParaRPr lang="en-US" sz="1800" b="1" dirty="0">
                        <a:solidFill>
                          <a:srgbClr val="000000"/>
                        </a:solidFill>
                        <a:latin typeface="Arial" pitchFamily="34" charset="0"/>
                        <a:ea typeface="Calibri"/>
                        <a:cs typeface="Arial" pitchFamily="34" charset="0"/>
                      </a:endParaRPr>
                    </a:p>
                  </a:txBody>
                  <a:tcPr marL="49793" marR="497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49000"/>
                      </a:schemeClr>
                    </a:solidFill>
                  </a:tcPr>
                </a:tc>
                <a:extLst>
                  <a:ext uri="{0D108BD9-81ED-4DB2-BD59-A6C34878D82A}">
                    <a16:rowId xmlns:a16="http://schemas.microsoft.com/office/drawing/2014/main" val="2424775686"/>
                  </a:ext>
                </a:extLst>
              </a:tr>
              <a:tr h="353920">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buClr>
                          <a:srgbClr val="92D050"/>
                        </a:buClr>
                        <a:buFont typeface="Arial" pitchFamily="34" charset="0"/>
                        <a:buNone/>
                      </a:pPr>
                      <a:r>
                        <a:rPr lang="en-US" sz="1800" b="1" dirty="0">
                          <a:solidFill>
                            <a:srgbClr val="000000"/>
                          </a:solidFill>
                          <a:latin typeface="Arial" pitchFamily="34" charset="0"/>
                          <a:ea typeface="Calibri"/>
                          <a:cs typeface="Arial" pitchFamily="34" charset="0"/>
                        </a:rPr>
                        <a:t>Exact</a:t>
                      </a:r>
                      <a:r>
                        <a:rPr lang="en-US" sz="1800" b="1" baseline="0" dirty="0">
                          <a:solidFill>
                            <a:srgbClr val="000000"/>
                          </a:solidFill>
                          <a:latin typeface="Arial" pitchFamily="34" charset="0"/>
                          <a:ea typeface="Calibri"/>
                          <a:cs typeface="Arial" pitchFamily="34" charset="0"/>
                        </a:rPr>
                        <a:t> r</a:t>
                      </a:r>
                      <a:r>
                        <a:rPr lang="en-US" sz="1800" b="1" dirty="0">
                          <a:solidFill>
                            <a:srgbClr val="000000"/>
                          </a:solidFill>
                          <a:latin typeface="Arial" pitchFamily="34" charset="0"/>
                          <a:ea typeface="Calibri"/>
                          <a:cs typeface="Arial" pitchFamily="34" charset="0"/>
                        </a:rPr>
                        <a:t>evisit</a:t>
                      </a:r>
                    </a:p>
                  </a:txBody>
                  <a:tcPr marL="49772" marR="497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49000"/>
                      </a:schemeClr>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buClr>
                          <a:srgbClr val="92D050"/>
                        </a:buClr>
                        <a:buFont typeface="Arial" pitchFamily="34" charset="0"/>
                        <a:buNone/>
                      </a:pPr>
                      <a:r>
                        <a:rPr lang="en-US" sz="1800" b="1" kern="1200" dirty="0">
                          <a:solidFill>
                            <a:srgbClr val="000000"/>
                          </a:solidFill>
                          <a:latin typeface="Arial" pitchFamily="34" charset="0"/>
                          <a:ea typeface="Calibri"/>
                          <a:cs typeface="Arial" pitchFamily="34" charset="0"/>
                        </a:rPr>
                        <a:t> 24 day</a:t>
                      </a:r>
                      <a:endParaRPr lang="en-US" sz="1800" b="1" dirty="0">
                        <a:solidFill>
                          <a:srgbClr val="000000"/>
                        </a:solidFill>
                        <a:latin typeface="Arial" pitchFamily="34" charset="0"/>
                        <a:ea typeface="Calibri"/>
                        <a:cs typeface="Arial" pitchFamily="34" charset="0"/>
                      </a:endParaRPr>
                    </a:p>
                  </a:txBody>
                  <a:tcPr marL="49772" marR="497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49000"/>
                      </a:schemeClr>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buClr>
                          <a:srgbClr val="92D050"/>
                        </a:buClr>
                        <a:buFont typeface="Arial" pitchFamily="34" charset="0"/>
                        <a:buNone/>
                      </a:pPr>
                      <a:r>
                        <a:rPr lang="en-US" sz="1800" b="1" kern="1200" dirty="0">
                          <a:solidFill>
                            <a:srgbClr val="000000"/>
                          </a:solidFill>
                          <a:latin typeface="Arial" pitchFamily="34" charset="0"/>
                          <a:ea typeface="Calibri"/>
                          <a:cs typeface="Arial" pitchFamily="34" charset="0"/>
                        </a:rPr>
                        <a:t> 24 day</a:t>
                      </a:r>
                      <a:endParaRPr lang="en-US" sz="1800" b="1" dirty="0">
                        <a:solidFill>
                          <a:srgbClr val="000000"/>
                        </a:solidFill>
                        <a:latin typeface="Arial" pitchFamily="34" charset="0"/>
                        <a:ea typeface="Calibri"/>
                        <a:cs typeface="Arial" pitchFamily="34" charset="0"/>
                      </a:endParaRPr>
                    </a:p>
                  </a:txBody>
                  <a:tcPr marL="49792" marR="49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49000"/>
                      </a:schemeClr>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buClr>
                          <a:srgbClr val="92D050"/>
                        </a:buClr>
                        <a:buFont typeface="Arial" pitchFamily="34" charset="0"/>
                        <a:buNone/>
                      </a:pPr>
                      <a:r>
                        <a:rPr lang="en-US" sz="1800" b="1" kern="1200" dirty="0">
                          <a:solidFill>
                            <a:srgbClr val="000000"/>
                          </a:solidFill>
                          <a:latin typeface="Arial" pitchFamily="34" charset="0"/>
                          <a:ea typeface="Calibri"/>
                          <a:cs typeface="Arial" pitchFamily="34" charset="0"/>
                        </a:rPr>
                        <a:t> 4 day (12 / sat)</a:t>
                      </a:r>
                      <a:endParaRPr lang="en-US" sz="1800" b="1" dirty="0">
                        <a:solidFill>
                          <a:srgbClr val="000000"/>
                        </a:solidFill>
                        <a:latin typeface="Arial" pitchFamily="34" charset="0"/>
                        <a:ea typeface="Calibri"/>
                        <a:cs typeface="Arial" pitchFamily="34" charset="0"/>
                      </a:endParaRPr>
                    </a:p>
                  </a:txBody>
                  <a:tcPr marL="49793" marR="497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49000"/>
                      </a:schemeClr>
                    </a:solidFill>
                  </a:tcPr>
                </a:tc>
                <a:extLst>
                  <a:ext uri="{0D108BD9-81ED-4DB2-BD59-A6C34878D82A}">
                    <a16:rowId xmlns:a16="http://schemas.microsoft.com/office/drawing/2014/main" val="718751472"/>
                  </a:ext>
                </a:extLst>
              </a:tr>
              <a:tr h="353920">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buClr>
                          <a:srgbClr val="92D050"/>
                        </a:buClr>
                        <a:buFont typeface="Arial" pitchFamily="34" charset="0"/>
                        <a:buNone/>
                      </a:pPr>
                      <a:r>
                        <a:rPr lang="en-CA" sz="1800" b="1" kern="1200" dirty="0">
                          <a:solidFill>
                            <a:srgbClr val="000000"/>
                          </a:solidFill>
                          <a:latin typeface="Arial" pitchFamily="34" charset="0"/>
                          <a:ea typeface="Calibri"/>
                          <a:cs typeface="Arial" pitchFamily="34" charset="0"/>
                        </a:rPr>
                        <a:t>SAR</a:t>
                      </a:r>
                      <a:r>
                        <a:rPr lang="en-CA" sz="1800" b="1" kern="1200" baseline="0" dirty="0">
                          <a:solidFill>
                            <a:srgbClr val="000000"/>
                          </a:solidFill>
                          <a:latin typeface="Arial" pitchFamily="34" charset="0"/>
                          <a:ea typeface="Calibri"/>
                          <a:cs typeface="Arial" pitchFamily="34" charset="0"/>
                        </a:rPr>
                        <a:t> time </a:t>
                      </a:r>
                      <a:r>
                        <a:rPr lang="en-CA" sz="1800" b="1" kern="1200" dirty="0">
                          <a:solidFill>
                            <a:srgbClr val="000000"/>
                          </a:solidFill>
                          <a:latin typeface="Arial" pitchFamily="34" charset="0"/>
                          <a:ea typeface="Calibri"/>
                          <a:cs typeface="Arial" pitchFamily="34" charset="0"/>
                        </a:rPr>
                        <a:t>/ orbit</a:t>
                      </a:r>
                      <a:endParaRPr lang="en-US" sz="1800" b="1" dirty="0">
                        <a:solidFill>
                          <a:srgbClr val="000000"/>
                        </a:solidFill>
                        <a:latin typeface="Arial" pitchFamily="34" charset="0"/>
                        <a:ea typeface="Calibri"/>
                        <a:cs typeface="Arial" pitchFamily="34" charset="0"/>
                      </a:endParaRPr>
                    </a:p>
                  </a:txBody>
                  <a:tcPr marL="49772" marR="497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49000"/>
                      </a:schemeClr>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buClr>
                          <a:srgbClr val="92D050"/>
                        </a:buClr>
                        <a:buFont typeface="Arial" pitchFamily="34" charset="0"/>
                        <a:buNone/>
                      </a:pPr>
                      <a:r>
                        <a:rPr lang="en-CA" sz="1800" b="1" kern="1200" dirty="0">
                          <a:solidFill>
                            <a:srgbClr val="000000"/>
                          </a:solidFill>
                          <a:latin typeface="Arial" pitchFamily="34" charset="0"/>
                          <a:ea typeface="Calibri"/>
                          <a:cs typeface="Arial" pitchFamily="34" charset="0"/>
                        </a:rPr>
                        <a:t> 28 min </a:t>
                      </a:r>
                      <a:endParaRPr lang="en-US" sz="1800" b="1" dirty="0">
                        <a:solidFill>
                          <a:srgbClr val="000000"/>
                        </a:solidFill>
                        <a:latin typeface="Arial" pitchFamily="34" charset="0"/>
                        <a:ea typeface="Calibri"/>
                        <a:cs typeface="Arial" pitchFamily="34" charset="0"/>
                      </a:endParaRPr>
                    </a:p>
                  </a:txBody>
                  <a:tcPr marL="49772" marR="497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49000"/>
                      </a:schemeClr>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buClr>
                          <a:srgbClr val="92D050"/>
                        </a:buClr>
                        <a:buFont typeface="Arial" pitchFamily="34" charset="0"/>
                        <a:buNone/>
                      </a:pPr>
                      <a:r>
                        <a:rPr lang="en-CA" sz="1800" b="1" kern="1200" dirty="0">
                          <a:solidFill>
                            <a:srgbClr val="000000"/>
                          </a:solidFill>
                          <a:latin typeface="Arial" pitchFamily="34" charset="0"/>
                          <a:ea typeface="Calibri"/>
                          <a:cs typeface="Arial" pitchFamily="34" charset="0"/>
                        </a:rPr>
                        <a:t> 28 min</a:t>
                      </a:r>
                      <a:endParaRPr lang="en-US" sz="1800" b="1" dirty="0">
                        <a:solidFill>
                          <a:srgbClr val="000000"/>
                        </a:solidFill>
                        <a:latin typeface="Arial" pitchFamily="34" charset="0"/>
                        <a:ea typeface="Calibri"/>
                        <a:cs typeface="Arial" pitchFamily="34" charset="0"/>
                      </a:endParaRPr>
                    </a:p>
                  </a:txBody>
                  <a:tcPr marL="49792" marR="49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49000"/>
                      </a:schemeClr>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buClr>
                          <a:srgbClr val="92D050"/>
                        </a:buClr>
                        <a:buFont typeface="Arial" pitchFamily="34" charset="0"/>
                        <a:buNone/>
                      </a:pPr>
                      <a:r>
                        <a:rPr lang="en-CA" sz="1800" b="1" kern="1200" dirty="0">
                          <a:solidFill>
                            <a:srgbClr val="000000"/>
                          </a:solidFill>
                          <a:latin typeface="Arial" pitchFamily="34" charset="0"/>
                          <a:ea typeface="Calibri"/>
                          <a:cs typeface="Arial" pitchFamily="34" charset="0"/>
                        </a:rPr>
                        <a:t> 15 min</a:t>
                      </a:r>
                      <a:r>
                        <a:rPr lang="en-CA" sz="1800" b="1" kern="1200" baseline="0" dirty="0">
                          <a:solidFill>
                            <a:srgbClr val="000000"/>
                          </a:solidFill>
                          <a:latin typeface="Arial" pitchFamily="34" charset="0"/>
                          <a:ea typeface="Calibri"/>
                          <a:cs typeface="Arial" pitchFamily="34" charset="0"/>
                        </a:rPr>
                        <a:t> </a:t>
                      </a:r>
                      <a:r>
                        <a:rPr lang="en-CA" sz="1800" b="1" kern="1200" dirty="0">
                          <a:solidFill>
                            <a:srgbClr val="000000"/>
                          </a:solidFill>
                          <a:latin typeface="Arial" pitchFamily="34" charset="0"/>
                          <a:ea typeface="Calibri"/>
                          <a:cs typeface="Arial" pitchFamily="34" charset="0"/>
                        </a:rPr>
                        <a:t>/ sat</a:t>
                      </a:r>
                      <a:endParaRPr lang="en-US" sz="1800" b="1" dirty="0">
                        <a:solidFill>
                          <a:srgbClr val="000000"/>
                        </a:solidFill>
                        <a:latin typeface="Arial" pitchFamily="34" charset="0"/>
                        <a:ea typeface="Calibri"/>
                        <a:cs typeface="Arial" pitchFamily="34" charset="0"/>
                      </a:endParaRPr>
                    </a:p>
                  </a:txBody>
                  <a:tcPr marL="49793" marR="497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49000"/>
                      </a:schemeClr>
                    </a:solidFill>
                  </a:tcPr>
                </a:tc>
                <a:extLst>
                  <a:ext uri="{0D108BD9-81ED-4DB2-BD59-A6C34878D82A}">
                    <a16:rowId xmlns:a16="http://schemas.microsoft.com/office/drawing/2014/main" val="2366060083"/>
                  </a:ext>
                </a:extLst>
              </a:tr>
              <a:tr h="353920">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buClr>
                          <a:srgbClr val="92D050"/>
                        </a:buClr>
                        <a:buFont typeface="Arial" pitchFamily="34" charset="0"/>
                        <a:buNone/>
                      </a:pPr>
                      <a:r>
                        <a:rPr lang="en-US" sz="1800" b="1" kern="1200" dirty="0">
                          <a:solidFill>
                            <a:srgbClr val="000000"/>
                          </a:solidFill>
                          <a:latin typeface="Arial" pitchFamily="34" charset="0"/>
                          <a:ea typeface="Calibri"/>
                          <a:cs typeface="Arial" pitchFamily="34" charset="0"/>
                        </a:rPr>
                        <a:t>Antenna size</a:t>
                      </a:r>
                      <a:endParaRPr lang="en-US" sz="1800" b="1" dirty="0">
                        <a:solidFill>
                          <a:srgbClr val="000000"/>
                        </a:solidFill>
                        <a:latin typeface="Arial" pitchFamily="34" charset="0"/>
                        <a:ea typeface="Calibri"/>
                        <a:cs typeface="Arial" pitchFamily="34" charset="0"/>
                      </a:endParaRPr>
                    </a:p>
                  </a:txBody>
                  <a:tcPr marL="49772" marR="497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49000"/>
                      </a:schemeClr>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buClr>
                          <a:srgbClr val="92D050"/>
                        </a:buClr>
                        <a:buFont typeface="Arial" pitchFamily="34" charset="0"/>
                        <a:buNone/>
                      </a:pPr>
                      <a:r>
                        <a:rPr lang="en-US" sz="1800" b="1" kern="1200" dirty="0">
                          <a:solidFill>
                            <a:srgbClr val="000000"/>
                          </a:solidFill>
                          <a:latin typeface="Arial" pitchFamily="34" charset="0"/>
                          <a:ea typeface="Calibri"/>
                          <a:cs typeface="Arial" pitchFamily="34" charset="0"/>
                        </a:rPr>
                        <a:t> 15 m</a:t>
                      </a:r>
                      <a:endParaRPr lang="en-US" sz="1800" b="1" dirty="0">
                        <a:solidFill>
                          <a:srgbClr val="000000"/>
                        </a:solidFill>
                        <a:latin typeface="Arial" pitchFamily="34" charset="0"/>
                        <a:ea typeface="Calibri"/>
                        <a:cs typeface="Arial" pitchFamily="34" charset="0"/>
                      </a:endParaRPr>
                    </a:p>
                  </a:txBody>
                  <a:tcPr marL="49772" marR="497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49000"/>
                      </a:schemeClr>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buClr>
                          <a:srgbClr val="92D050"/>
                        </a:buClr>
                        <a:buFont typeface="Arial" pitchFamily="34" charset="0"/>
                        <a:buNone/>
                      </a:pPr>
                      <a:r>
                        <a:rPr lang="en-US" sz="1800" b="1" kern="1200" dirty="0">
                          <a:solidFill>
                            <a:srgbClr val="000000"/>
                          </a:solidFill>
                          <a:latin typeface="Arial" pitchFamily="34" charset="0"/>
                          <a:ea typeface="Calibri"/>
                          <a:cs typeface="Arial" pitchFamily="34" charset="0"/>
                        </a:rPr>
                        <a:t> 15 m</a:t>
                      </a:r>
                      <a:endParaRPr lang="en-US" sz="1800" b="1" dirty="0">
                        <a:solidFill>
                          <a:srgbClr val="000000"/>
                        </a:solidFill>
                        <a:latin typeface="Arial" pitchFamily="34" charset="0"/>
                        <a:ea typeface="Calibri"/>
                        <a:cs typeface="Arial" pitchFamily="34" charset="0"/>
                      </a:endParaRPr>
                    </a:p>
                  </a:txBody>
                  <a:tcPr marL="49792" marR="49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49000"/>
                      </a:schemeClr>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buClr>
                          <a:srgbClr val="92D050"/>
                        </a:buClr>
                        <a:buFont typeface="Arial" pitchFamily="34" charset="0"/>
                        <a:buNone/>
                      </a:pPr>
                      <a:r>
                        <a:rPr lang="en-US" sz="1800" b="1" kern="1200" dirty="0">
                          <a:solidFill>
                            <a:srgbClr val="000000"/>
                          </a:solidFill>
                          <a:latin typeface="Arial" pitchFamily="34" charset="0"/>
                          <a:ea typeface="Calibri"/>
                          <a:cs typeface="Arial" pitchFamily="34" charset="0"/>
                        </a:rPr>
                        <a:t> 6.75 m</a:t>
                      </a:r>
                      <a:endParaRPr lang="en-US" sz="1800" b="1" dirty="0">
                        <a:solidFill>
                          <a:srgbClr val="000000"/>
                        </a:solidFill>
                        <a:latin typeface="Arial" pitchFamily="34" charset="0"/>
                        <a:ea typeface="Calibri"/>
                        <a:cs typeface="Arial" pitchFamily="34" charset="0"/>
                      </a:endParaRPr>
                    </a:p>
                  </a:txBody>
                  <a:tcPr marL="49793" marR="497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49000"/>
                      </a:schemeClr>
                    </a:solidFill>
                  </a:tcPr>
                </a:tc>
                <a:extLst>
                  <a:ext uri="{0D108BD9-81ED-4DB2-BD59-A6C34878D82A}">
                    <a16:rowId xmlns:a16="http://schemas.microsoft.com/office/drawing/2014/main" val="455502010"/>
                  </a:ext>
                </a:extLst>
              </a:tr>
              <a:tr h="396059">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buClr>
                          <a:srgbClr val="92D050"/>
                        </a:buClr>
                        <a:buFont typeface="Arial" pitchFamily="34" charset="0"/>
                        <a:buNone/>
                      </a:pPr>
                      <a:r>
                        <a:rPr lang="en-CA" sz="1800" b="1" dirty="0">
                          <a:solidFill>
                            <a:srgbClr val="000000"/>
                          </a:solidFill>
                          <a:latin typeface="Arial" pitchFamily="34" charset="0"/>
                          <a:ea typeface="Calibri"/>
                          <a:cs typeface="Arial" pitchFamily="34" charset="0"/>
                        </a:rPr>
                        <a:t>Polarization</a:t>
                      </a:r>
                      <a:endParaRPr lang="en-US" sz="1800" b="1" dirty="0">
                        <a:solidFill>
                          <a:srgbClr val="000000"/>
                        </a:solidFill>
                        <a:latin typeface="Arial" pitchFamily="34" charset="0"/>
                        <a:ea typeface="Calibri"/>
                        <a:cs typeface="Arial" pitchFamily="34" charset="0"/>
                      </a:endParaRPr>
                    </a:p>
                  </a:txBody>
                  <a:tcPr marL="49772" marR="497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49000"/>
                      </a:schemeClr>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algn="ctr">
                        <a:lnSpc>
                          <a:spcPct val="115000"/>
                        </a:lnSpc>
                        <a:spcBef>
                          <a:spcPts val="0"/>
                        </a:spcBef>
                        <a:spcAft>
                          <a:spcPts val="0"/>
                        </a:spcAft>
                        <a:buClr>
                          <a:srgbClr val="92D050"/>
                        </a:buClr>
                        <a:buFont typeface="Arial" pitchFamily="34" charset="0"/>
                        <a:buNone/>
                      </a:pPr>
                      <a:r>
                        <a:rPr lang="en-CA" sz="1800" b="1" baseline="0" dirty="0">
                          <a:solidFill>
                            <a:srgbClr val="000000"/>
                          </a:solidFill>
                          <a:latin typeface="Arial" pitchFamily="34" charset="0"/>
                          <a:ea typeface="Calibri"/>
                          <a:cs typeface="Arial" pitchFamily="34" charset="0"/>
                        </a:rPr>
                        <a:t>HH</a:t>
                      </a:r>
                      <a:endParaRPr lang="en-US" sz="1800" b="1" dirty="0">
                        <a:solidFill>
                          <a:srgbClr val="000000"/>
                        </a:solidFill>
                        <a:latin typeface="Arial" pitchFamily="34" charset="0"/>
                        <a:ea typeface="Calibri"/>
                        <a:cs typeface="Arial" pitchFamily="34" charset="0"/>
                      </a:endParaRPr>
                    </a:p>
                  </a:txBody>
                  <a:tcPr marL="49772" marR="497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49000"/>
                      </a:schemeClr>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117475" marR="0" indent="-117475" algn="ctr">
                        <a:lnSpc>
                          <a:spcPct val="115000"/>
                        </a:lnSpc>
                        <a:spcBef>
                          <a:spcPts val="0"/>
                        </a:spcBef>
                        <a:spcAft>
                          <a:spcPts val="0"/>
                        </a:spcAft>
                        <a:buClr>
                          <a:srgbClr val="92D050"/>
                        </a:buClr>
                        <a:buFont typeface="Arial" pitchFamily="34" charset="0"/>
                        <a:buNone/>
                      </a:pPr>
                      <a:r>
                        <a:rPr lang="en-CA" sz="1800" b="1" dirty="0">
                          <a:solidFill>
                            <a:srgbClr val="000000"/>
                          </a:solidFill>
                          <a:latin typeface="Arial" pitchFamily="34" charset="0"/>
                          <a:ea typeface="Calibri"/>
                          <a:cs typeface="Arial" pitchFamily="34" charset="0"/>
                        </a:rPr>
                        <a:t>HH, VV, HV, VH</a:t>
                      </a:r>
                      <a:endParaRPr lang="en-US" sz="1800" b="1" dirty="0">
                        <a:solidFill>
                          <a:srgbClr val="000000"/>
                        </a:solidFill>
                        <a:latin typeface="Arial" pitchFamily="34" charset="0"/>
                        <a:ea typeface="Calibri"/>
                        <a:cs typeface="Arial" pitchFamily="34" charset="0"/>
                      </a:endParaRPr>
                    </a:p>
                  </a:txBody>
                  <a:tcPr marL="49792" marR="49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49000"/>
                      </a:schemeClr>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117475" marR="0" indent="-117475" algn="ctr" defTabSz="914400" rtl="0" eaLnBrk="1" fontAlgn="auto" latinLnBrk="0" hangingPunct="1">
                        <a:lnSpc>
                          <a:spcPct val="115000"/>
                        </a:lnSpc>
                        <a:spcBef>
                          <a:spcPts val="0"/>
                        </a:spcBef>
                        <a:spcAft>
                          <a:spcPts val="0"/>
                        </a:spcAft>
                        <a:buClr>
                          <a:srgbClr val="92D050"/>
                        </a:buClr>
                        <a:buSzTx/>
                        <a:buFont typeface="Arial" pitchFamily="34" charset="0"/>
                        <a:buNone/>
                        <a:tabLst/>
                        <a:defRPr/>
                      </a:pPr>
                      <a:r>
                        <a:rPr lang="en-CA" sz="1800" b="1" dirty="0">
                          <a:solidFill>
                            <a:srgbClr val="000000"/>
                          </a:solidFill>
                          <a:latin typeface="Arial" pitchFamily="34" charset="0"/>
                          <a:ea typeface="Calibri"/>
                          <a:cs typeface="Arial" pitchFamily="34" charset="0"/>
                        </a:rPr>
                        <a:t>HH, VV, HV, VH, Compact Pol.</a:t>
                      </a:r>
                      <a:endParaRPr lang="en-US" sz="1800" b="0" dirty="0">
                        <a:solidFill>
                          <a:srgbClr val="000000"/>
                        </a:solidFill>
                        <a:latin typeface="Arial" pitchFamily="34" charset="0"/>
                        <a:ea typeface="Calibri"/>
                        <a:cs typeface="Arial" pitchFamily="34" charset="0"/>
                      </a:endParaRPr>
                    </a:p>
                  </a:txBody>
                  <a:tcPr marL="49793" marR="497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49000"/>
                      </a:schemeClr>
                    </a:solidFill>
                  </a:tcPr>
                </a:tc>
                <a:extLst>
                  <a:ext uri="{0D108BD9-81ED-4DB2-BD59-A6C34878D82A}">
                    <a16:rowId xmlns:a16="http://schemas.microsoft.com/office/drawing/2014/main" val="1752769720"/>
                  </a:ext>
                </a:extLst>
              </a:tr>
              <a:tr h="375285">
                <a:tc>
                  <a:txBody>
                    <a:bodyPr/>
                    <a:lstStyle/>
                    <a:p>
                      <a:pPr marL="0" marR="0" algn="ctr">
                        <a:lnSpc>
                          <a:spcPct val="115000"/>
                        </a:lnSpc>
                        <a:spcBef>
                          <a:spcPts val="0"/>
                        </a:spcBef>
                        <a:spcAft>
                          <a:spcPts val="0"/>
                        </a:spcAft>
                        <a:buClr>
                          <a:srgbClr val="92D050"/>
                        </a:buClr>
                        <a:buFont typeface="Arial" pitchFamily="34" charset="0"/>
                        <a:buNone/>
                      </a:pPr>
                      <a:r>
                        <a:rPr lang="en-US" sz="1800" b="1" dirty="0">
                          <a:solidFill>
                            <a:srgbClr val="000000"/>
                          </a:solidFill>
                          <a:latin typeface="Arial" pitchFamily="34" charset="0"/>
                          <a:ea typeface="Calibri"/>
                          <a:cs typeface="Arial" pitchFamily="34" charset="0"/>
                        </a:rPr>
                        <a:t>Look direction</a:t>
                      </a:r>
                    </a:p>
                  </a:txBody>
                  <a:tcPr marL="49772" marR="497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49000"/>
                      </a:schemeClr>
                    </a:solidFill>
                  </a:tcPr>
                </a:tc>
                <a:tc>
                  <a:txBody>
                    <a:bodyPr/>
                    <a:lstStyle/>
                    <a:p>
                      <a:pPr marL="0" marR="0" algn="ctr">
                        <a:lnSpc>
                          <a:spcPct val="115000"/>
                        </a:lnSpc>
                        <a:spcBef>
                          <a:spcPts val="0"/>
                        </a:spcBef>
                        <a:spcAft>
                          <a:spcPts val="0"/>
                        </a:spcAft>
                        <a:buClr>
                          <a:srgbClr val="92D050"/>
                        </a:buClr>
                        <a:buFont typeface="Arial" pitchFamily="34" charset="0"/>
                        <a:buNone/>
                      </a:pPr>
                      <a:r>
                        <a:rPr lang="en-US" sz="1800" b="1" dirty="0">
                          <a:solidFill>
                            <a:srgbClr val="000000"/>
                          </a:solidFill>
                          <a:latin typeface="Arial" pitchFamily="34" charset="0"/>
                          <a:ea typeface="Calibri"/>
                          <a:cs typeface="Arial" pitchFamily="34" charset="0"/>
                        </a:rPr>
                        <a:t>Right</a:t>
                      </a:r>
                    </a:p>
                  </a:txBody>
                  <a:tcPr marL="49772" marR="497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49000"/>
                      </a:schemeClr>
                    </a:solidFill>
                  </a:tcPr>
                </a:tc>
                <a:tc>
                  <a:txBody>
                    <a:bodyPr/>
                    <a:lstStyle/>
                    <a:p>
                      <a:pPr marL="117475" marR="0" indent="-117475" algn="ctr">
                        <a:lnSpc>
                          <a:spcPct val="115000"/>
                        </a:lnSpc>
                        <a:spcBef>
                          <a:spcPts val="0"/>
                        </a:spcBef>
                        <a:spcAft>
                          <a:spcPts val="0"/>
                        </a:spcAft>
                        <a:buClr>
                          <a:srgbClr val="92D050"/>
                        </a:buClr>
                        <a:buFont typeface="Arial" pitchFamily="34" charset="0"/>
                        <a:buNone/>
                      </a:pPr>
                      <a:r>
                        <a:rPr lang="en-US" sz="1800" b="1" dirty="0">
                          <a:solidFill>
                            <a:srgbClr val="000000"/>
                          </a:solidFill>
                          <a:latin typeface="Arial" pitchFamily="34" charset="0"/>
                          <a:ea typeface="Calibri"/>
                          <a:cs typeface="Arial" pitchFamily="34" charset="0"/>
                        </a:rPr>
                        <a:t>Right or Left</a:t>
                      </a:r>
                    </a:p>
                  </a:txBody>
                  <a:tcPr marL="49792" marR="49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49000"/>
                      </a:schemeClr>
                    </a:solidFill>
                  </a:tcPr>
                </a:tc>
                <a:tc>
                  <a:txBody>
                    <a:bodyPr/>
                    <a:lstStyle/>
                    <a:p>
                      <a:pPr marL="117475" marR="0" indent="-117475" algn="ctr" defTabSz="914400" rtl="0" eaLnBrk="1" fontAlgn="auto" latinLnBrk="0" hangingPunct="1">
                        <a:lnSpc>
                          <a:spcPct val="115000"/>
                        </a:lnSpc>
                        <a:spcBef>
                          <a:spcPts val="0"/>
                        </a:spcBef>
                        <a:spcAft>
                          <a:spcPts val="0"/>
                        </a:spcAft>
                        <a:buClr>
                          <a:srgbClr val="92D050"/>
                        </a:buClr>
                        <a:buSzTx/>
                        <a:buFont typeface="Arial" pitchFamily="34" charset="0"/>
                        <a:buNone/>
                        <a:tabLst/>
                        <a:defRPr/>
                      </a:pPr>
                      <a:r>
                        <a:rPr lang="en-US" sz="1800" b="1" dirty="0">
                          <a:solidFill>
                            <a:srgbClr val="000000"/>
                          </a:solidFill>
                          <a:latin typeface="Arial" pitchFamily="34" charset="0"/>
                          <a:ea typeface="Calibri"/>
                          <a:cs typeface="Arial" pitchFamily="34" charset="0"/>
                        </a:rPr>
                        <a:t>Right</a:t>
                      </a:r>
                    </a:p>
                  </a:txBody>
                  <a:tcPr marL="49793" marR="497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49000"/>
                      </a:schemeClr>
                    </a:solidFill>
                  </a:tcPr>
                </a:tc>
                <a:extLst>
                  <a:ext uri="{0D108BD9-81ED-4DB2-BD59-A6C34878D82A}">
                    <a16:rowId xmlns:a16="http://schemas.microsoft.com/office/drawing/2014/main" val="2125997136"/>
                  </a:ext>
                </a:extLst>
              </a:tr>
            </a:tbl>
          </a:graphicData>
        </a:graphic>
      </p:graphicFrame>
    </p:spTree>
    <p:extLst>
      <p:ext uri="{BB962C8B-B14F-4D97-AF65-F5344CB8AC3E}">
        <p14:creationId xmlns:p14="http://schemas.microsoft.com/office/powerpoint/2010/main" val="1027492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985964" y="228600"/>
            <a:ext cx="7964487" cy="933450"/>
          </a:xfrm>
        </p:spPr>
        <p:txBody>
          <a:bodyPr/>
          <a:lstStyle/>
          <a:p>
            <a:pPr eaLnBrk="1" hangingPunct="1"/>
            <a:r>
              <a:rPr lang="en-CA" altLang="en-US" b="1"/>
              <a:t>RADARSAT Business Model Evolution</a:t>
            </a:r>
            <a:endParaRPr lang="en-US" altLang="en-US" b="1"/>
          </a:p>
        </p:txBody>
      </p:sp>
      <p:pic>
        <p:nvPicPr>
          <p:cNvPr id="30723" name="Picture 1034" descr="RSAT2_Nov2001_Sat_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72039" y="1219200"/>
            <a:ext cx="18494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12" descr="rsatbrightsmall"/>
          <p:cNvPicPr>
            <a:picLocks noChangeAspect="1" noChangeArrowheads="1"/>
          </p:cNvPicPr>
          <p:nvPr/>
        </p:nvPicPr>
        <p:blipFill>
          <a:blip r:embed="rId4"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1847851" y="1143000"/>
            <a:ext cx="1958975"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21" descr="RCM single satellite transparent.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08889" y="1506539"/>
            <a:ext cx="79057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22" descr="RCM single satellite transparent.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264651" y="1362076"/>
            <a:ext cx="792163"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23" descr="RCM single satellite transparent.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472488" y="1219201"/>
            <a:ext cx="7921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676400" y="2209800"/>
            <a:ext cx="2895600" cy="4572000"/>
          </a:xfrm>
          <a:prstGeom prst="rect">
            <a:avLst/>
          </a:prstGeom>
          <a:solidFill>
            <a:schemeClr val="accent1">
              <a:lumMod val="20000"/>
              <a:lumOff val="80000"/>
            </a:schemeClr>
          </a:solidFill>
          <a:ln>
            <a:solidFill>
              <a:srgbClr val="85A7D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CA" sz="2000" b="1" dirty="0">
                <a:solidFill>
                  <a:schemeClr val="tx1"/>
                </a:solidFill>
              </a:rPr>
              <a:t>RADARSAT-1</a:t>
            </a:r>
          </a:p>
          <a:p>
            <a:pPr marL="168275" indent="-168275">
              <a:buFont typeface="Arial" pitchFamily="34" charset="0"/>
              <a:buChar char="•"/>
              <a:defRPr/>
            </a:pPr>
            <a:r>
              <a:rPr lang="en-CA" dirty="0">
                <a:solidFill>
                  <a:schemeClr val="tx1"/>
                </a:solidFill>
              </a:rPr>
              <a:t>SAR EO is experimental</a:t>
            </a:r>
          </a:p>
          <a:p>
            <a:pPr marL="168275" indent="-168275">
              <a:buFont typeface="Arial" pitchFamily="34" charset="0"/>
              <a:buChar char="•"/>
              <a:defRPr/>
            </a:pPr>
            <a:r>
              <a:rPr lang="en-CA" dirty="0">
                <a:solidFill>
                  <a:schemeClr val="tx1"/>
                </a:solidFill>
              </a:rPr>
              <a:t>R-1 is first operational SAR satellite worldwide</a:t>
            </a:r>
          </a:p>
          <a:p>
            <a:pPr marL="168275" indent="-168275">
              <a:buFont typeface="Arial" pitchFamily="34" charset="0"/>
              <a:buChar char="•"/>
              <a:tabLst>
                <a:tab pos="168275" algn="l"/>
              </a:tabLst>
              <a:defRPr/>
            </a:pPr>
            <a:r>
              <a:rPr lang="en-CA" dirty="0">
                <a:solidFill>
                  <a:schemeClr val="tx1"/>
                </a:solidFill>
              </a:rPr>
              <a:t>Data available for </a:t>
            </a:r>
            <a:r>
              <a:rPr lang="en-CA" dirty="0" err="1">
                <a:solidFill>
                  <a:schemeClr val="tx1"/>
                </a:solidFill>
              </a:rPr>
              <a:t>GoC</a:t>
            </a:r>
            <a:r>
              <a:rPr lang="en-CA" dirty="0">
                <a:solidFill>
                  <a:schemeClr val="tx1"/>
                </a:solidFill>
              </a:rPr>
              <a:t> at the cost of processing</a:t>
            </a:r>
          </a:p>
          <a:p>
            <a:pPr marL="168275" indent="-168275">
              <a:buFont typeface="Arial" pitchFamily="34" charset="0"/>
              <a:buChar char="•"/>
              <a:tabLst>
                <a:tab pos="168275" algn="l"/>
              </a:tabLst>
              <a:defRPr/>
            </a:pPr>
            <a:r>
              <a:rPr lang="en-CA" u="sng" dirty="0">
                <a:solidFill>
                  <a:schemeClr val="tx1"/>
                </a:solidFill>
              </a:rPr>
              <a:t>Exclusive right to commercially distribute data to RSI (now MDA-GSI)</a:t>
            </a:r>
          </a:p>
          <a:p>
            <a:pPr marL="168275" indent="-168275">
              <a:buFont typeface="Arial" pitchFamily="34" charset="0"/>
              <a:buChar char="•"/>
              <a:tabLst>
                <a:tab pos="168275" algn="l"/>
              </a:tabLst>
              <a:defRPr/>
            </a:pPr>
            <a:r>
              <a:rPr lang="en-CA" dirty="0">
                <a:solidFill>
                  <a:schemeClr val="tx1"/>
                </a:solidFill>
              </a:rPr>
              <a:t>Bring substantial royalties to </a:t>
            </a:r>
            <a:r>
              <a:rPr lang="en-CA" dirty="0" err="1">
                <a:solidFill>
                  <a:schemeClr val="tx1"/>
                </a:solidFill>
              </a:rPr>
              <a:t>GoC</a:t>
            </a:r>
            <a:endParaRPr lang="en-CA" dirty="0">
              <a:solidFill>
                <a:schemeClr val="tx1"/>
              </a:solidFill>
            </a:endParaRPr>
          </a:p>
        </p:txBody>
      </p:sp>
      <p:sp>
        <p:nvSpPr>
          <p:cNvPr id="10" name="Rectangle 9"/>
          <p:cNvSpPr/>
          <p:nvPr/>
        </p:nvSpPr>
        <p:spPr>
          <a:xfrm>
            <a:off x="4648200" y="2209800"/>
            <a:ext cx="2819400" cy="4572000"/>
          </a:xfrm>
          <a:prstGeom prst="rect">
            <a:avLst/>
          </a:prstGeom>
          <a:solidFill>
            <a:schemeClr val="accent1">
              <a:lumMod val="20000"/>
              <a:lumOff val="80000"/>
            </a:schemeClr>
          </a:solidFill>
          <a:ln>
            <a:solidFill>
              <a:srgbClr val="85A7D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CA" sz="2000" b="1" dirty="0">
                <a:solidFill>
                  <a:schemeClr val="tx1"/>
                </a:solidFill>
              </a:rPr>
              <a:t>RADARSAT-2</a:t>
            </a:r>
          </a:p>
          <a:p>
            <a:pPr marL="231775" indent="-231775">
              <a:buFont typeface="Arial" pitchFamily="34" charset="0"/>
              <a:buChar char="•"/>
              <a:defRPr/>
            </a:pPr>
            <a:r>
              <a:rPr lang="en-US" dirty="0">
                <a:solidFill>
                  <a:schemeClr val="tx1"/>
                </a:solidFill>
              </a:rPr>
              <a:t>Privately-owned and operated by MDA</a:t>
            </a:r>
          </a:p>
          <a:p>
            <a:pPr marL="231775" indent="-231775">
              <a:buFont typeface="Arial" pitchFamily="34" charset="0"/>
              <a:buChar char="•"/>
              <a:defRPr/>
            </a:pPr>
            <a:r>
              <a:rPr lang="en-US" u="sng" dirty="0">
                <a:solidFill>
                  <a:schemeClr val="tx1"/>
                </a:solidFill>
              </a:rPr>
              <a:t>Data sold and distributed by MDA-GSI </a:t>
            </a:r>
          </a:p>
          <a:p>
            <a:pPr marL="231775" indent="-231775">
              <a:buFont typeface="Arial" pitchFamily="34" charset="0"/>
              <a:buChar char="•"/>
              <a:defRPr/>
            </a:pPr>
            <a:r>
              <a:rPr lang="en-US" dirty="0">
                <a:solidFill>
                  <a:schemeClr val="tx1"/>
                </a:solidFill>
              </a:rPr>
              <a:t>MDA has a world-wide network of data resellers</a:t>
            </a:r>
          </a:p>
          <a:p>
            <a:pPr marL="231775" indent="-231775">
              <a:buFont typeface="Arial" pitchFamily="34" charset="0"/>
              <a:buChar char="•"/>
              <a:defRPr/>
            </a:pPr>
            <a:r>
              <a:rPr lang="en-US" u="sng" dirty="0" err="1">
                <a:solidFill>
                  <a:schemeClr val="tx1"/>
                </a:solidFill>
              </a:rPr>
              <a:t>GoC</a:t>
            </a:r>
            <a:r>
              <a:rPr lang="en-US" u="sng" dirty="0">
                <a:solidFill>
                  <a:schemeClr val="tx1"/>
                </a:solidFill>
              </a:rPr>
              <a:t> has access to $450M pre-paid data credit and pays processing costs</a:t>
            </a:r>
          </a:p>
          <a:p>
            <a:pPr marL="231775" indent="-231775">
              <a:buFont typeface="Arial" pitchFamily="34" charset="0"/>
              <a:buChar char="•"/>
              <a:defRPr/>
            </a:pPr>
            <a:endParaRPr lang="en-CA" dirty="0">
              <a:solidFill>
                <a:schemeClr val="tx1"/>
              </a:solidFill>
            </a:endParaRPr>
          </a:p>
        </p:txBody>
      </p:sp>
      <p:sp>
        <p:nvSpPr>
          <p:cNvPr id="11" name="Rectangle 10"/>
          <p:cNvSpPr/>
          <p:nvPr/>
        </p:nvSpPr>
        <p:spPr>
          <a:xfrm>
            <a:off x="7543800" y="2209800"/>
            <a:ext cx="3048000" cy="4572000"/>
          </a:xfrm>
          <a:prstGeom prst="rect">
            <a:avLst/>
          </a:prstGeom>
          <a:solidFill>
            <a:schemeClr val="accent1">
              <a:lumMod val="20000"/>
              <a:lumOff val="80000"/>
            </a:schemeClr>
          </a:solidFill>
          <a:ln>
            <a:solidFill>
              <a:srgbClr val="85A7D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CA" sz="2000" b="1" dirty="0">
                <a:solidFill>
                  <a:schemeClr val="tx1"/>
                </a:solidFill>
              </a:rPr>
              <a:t>RCM</a:t>
            </a:r>
          </a:p>
          <a:p>
            <a:pPr marL="231775" indent="-231775">
              <a:buFont typeface="Arial" pitchFamily="34" charset="0"/>
              <a:buChar char="•"/>
              <a:defRPr/>
            </a:pPr>
            <a:r>
              <a:rPr lang="en-CA" u="sng" dirty="0">
                <a:solidFill>
                  <a:schemeClr val="tx1"/>
                </a:solidFill>
              </a:rPr>
              <a:t>Government-owned and operated </a:t>
            </a:r>
            <a:r>
              <a:rPr lang="en-CA" dirty="0">
                <a:solidFill>
                  <a:schemeClr val="tx1"/>
                </a:solidFill>
              </a:rPr>
              <a:t>with contractual support from industry</a:t>
            </a:r>
          </a:p>
          <a:p>
            <a:pPr marL="231775" indent="-231775">
              <a:buFont typeface="Arial" pitchFamily="34" charset="0"/>
              <a:buChar char="•"/>
              <a:defRPr/>
            </a:pPr>
            <a:r>
              <a:rPr lang="en-CA" u="sng" dirty="0">
                <a:solidFill>
                  <a:schemeClr val="tx1"/>
                </a:solidFill>
              </a:rPr>
              <a:t>Designed to serve Canadian interests first</a:t>
            </a:r>
          </a:p>
          <a:p>
            <a:pPr marL="231775" indent="-231775">
              <a:buFont typeface="Arial" pitchFamily="34" charset="0"/>
              <a:buChar char="•"/>
              <a:defRPr/>
            </a:pPr>
            <a:r>
              <a:rPr lang="en-CA" dirty="0">
                <a:solidFill>
                  <a:schemeClr val="tx1"/>
                </a:solidFill>
              </a:rPr>
              <a:t>Commercial component being defined</a:t>
            </a:r>
          </a:p>
          <a:p>
            <a:pPr marL="231775" indent="-231775">
              <a:buFont typeface="Arial" pitchFamily="34" charset="0"/>
              <a:buChar char="•"/>
              <a:defRPr/>
            </a:pPr>
            <a:r>
              <a:rPr lang="en-CA" dirty="0">
                <a:solidFill>
                  <a:schemeClr val="tx1"/>
                </a:solidFill>
              </a:rPr>
              <a:t>Comply with the Directive on Open Gov’t </a:t>
            </a:r>
            <a:r>
              <a:rPr lang="en-CA" sz="1400" dirty="0">
                <a:solidFill>
                  <a:schemeClr val="tx1"/>
                </a:solidFill>
              </a:rPr>
              <a:t>(subject to exceptions)</a:t>
            </a:r>
            <a:endParaRPr lang="en-CA" dirty="0">
              <a:solidFill>
                <a:schemeClr val="tx1"/>
              </a:solidFill>
            </a:endParaRPr>
          </a:p>
          <a:p>
            <a:pPr>
              <a:defRPr/>
            </a:pPr>
            <a:endParaRPr lang="en-US" dirty="0">
              <a:solidFill>
                <a:schemeClr val="tx1"/>
              </a:solidFill>
            </a:endParaRPr>
          </a:p>
        </p:txBody>
      </p:sp>
      <p:sp>
        <p:nvSpPr>
          <p:cNvPr id="30731" name="Slide Number Placeholder 1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363776A-FD95-4802-BE27-2B92769819F6}" type="slidenum">
              <a:rPr lang="en-US" altLang="fr-FR" sz="1200">
                <a:solidFill>
                  <a:srgbClr val="898989"/>
                </a:solidFill>
              </a:rPr>
              <a:pPr>
                <a:spcBef>
                  <a:spcPct val="0"/>
                </a:spcBef>
                <a:buFontTx/>
                <a:buNone/>
              </a:pPr>
              <a:t>4</a:t>
            </a:fld>
            <a:endParaRPr lang="en-US" altLang="fr-FR" sz="1200">
              <a:solidFill>
                <a:srgbClr val="898989"/>
              </a:solidFill>
            </a:endParaRPr>
          </a:p>
        </p:txBody>
      </p:sp>
    </p:spTree>
    <p:extLst>
      <p:ext uri="{BB962C8B-B14F-4D97-AF65-F5344CB8AC3E}">
        <p14:creationId xmlns:p14="http://schemas.microsoft.com/office/powerpoint/2010/main" val="3598557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Update on Missions Data availability</a:t>
            </a:r>
          </a:p>
        </p:txBody>
      </p:sp>
      <p:sp>
        <p:nvSpPr>
          <p:cNvPr id="3" name="Content Placeholder 2"/>
          <p:cNvSpPr>
            <a:spLocks noGrp="1"/>
          </p:cNvSpPr>
          <p:nvPr>
            <p:ph idx="1"/>
          </p:nvPr>
        </p:nvSpPr>
        <p:spPr>
          <a:xfrm>
            <a:off x="838200" y="1825625"/>
            <a:ext cx="10515600" cy="4775200"/>
          </a:xfrm>
        </p:spPr>
        <p:txBody>
          <a:bodyPr>
            <a:normAutofit fontScale="70000" lnSpcReduction="20000"/>
          </a:bodyPr>
          <a:lstStyle/>
          <a:p>
            <a:r>
              <a:rPr lang="en-CA" dirty="0"/>
              <a:t>RADARSAT 1 (1995 – 2013)</a:t>
            </a:r>
          </a:p>
          <a:p>
            <a:pPr lvl="1"/>
            <a:r>
              <a:rPr lang="en-CA" dirty="0"/>
              <a:t>Decommissioned in 2013</a:t>
            </a:r>
          </a:p>
          <a:p>
            <a:pPr lvl="1"/>
            <a:r>
              <a:rPr lang="en-CA" dirty="0"/>
              <a:t>Archive is distributed over 43 foreign receiving stations</a:t>
            </a:r>
          </a:p>
          <a:p>
            <a:pPr lvl="1"/>
            <a:r>
              <a:rPr lang="en-CA" dirty="0"/>
              <a:t>RADARSAT 1 open data project to repatriate</a:t>
            </a:r>
            <a:r>
              <a:rPr lang="en-US" dirty="0"/>
              <a:t> all Radarsat-1 data stored in foreign stations back into the </a:t>
            </a:r>
            <a:r>
              <a:rPr lang="en-US" dirty="0" err="1"/>
              <a:t>GoC</a:t>
            </a:r>
            <a:r>
              <a:rPr lang="en-US" dirty="0"/>
              <a:t> Archive by 2028 and make them available for science and R&amp;D</a:t>
            </a:r>
          </a:p>
          <a:p>
            <a:r>
              <a:rPr lang="en-US" dirty="0"/>
              <a:t>RADARSAT 2 (2007 - )</a:t>
            </a:r>
          </a:p>
          <a:p>
            <a:pPr lvl="1"/>
            <a:r>
              <a:rPr lang="en-US" dirty="0"/>
              <a:t>MDA owned and operated</a:t>
            </a:r>
          </a:p>
          <a:p>
            <a:pPr lvl="1"/>
            <a:r>
              <a:rPr lang="en-US" dirty="0"/>
              <a:t>Commercial access to new data tasking for operations</a:t>
            </a:r>
          </a:p>
          <a:p>
            <a:pPr lvl="1"/>
            <a:r>
              <a:rPr lang="en-US" dirty="0"/>
              <a:t>Ad hoc agreement on the use of the archive for science and R&amp;D (Polar datasets, </a:t>
            </a:r>
            <a:r>
              <a:rPr lang="en-US" dirty="0" err="1"/>
              <a:t>circum</a:t>
            </a:r>
            <a:r>
              <a:rPr lang="en-US" dirty="0"/>
              <a:t>-tropical rain forest, volcano demonstrator, etc.)</a:t>
            </a:r>
          </a:p>
          <a:p>
            <a:pPr lvl="1"/>
            <a:r>
              <a:rPr lang="en-US" dirty="0"/>
              <a:t>Long-term coherent archive of high res data for tropical forest</a:t>
            </a:r>
          </a:p>
          <a:p>
            <a:r>
              <a:rPr lang="en-US" dirty="0"/>
              <a:t>RCM (2018 - )</a:t>
            </a:r>
          </a:p>
          <a:p>
            <a:pPr lvl="1"/>
            <a:r>
              <a:rPr lang="en-US" dirty="0"/>
              <a:t>Government of Canada focused mission</a:t>
            </a:r>
          </a:p>
          <a:p>
            <a:pPr lvl="1"/>
            <a:r>
              <a:rPr lang="en-US" dirty="0"/>
              <a:t>Free data with open </a:t>
            </a:r>
            <a:r>
              <a:rPr lang="en-US" b="1" dirty="0"/>
              <a:t>and</a:t>
            </a:r>
            <a:r>
              <a:rPr lang="en-US" dirty="0"/>
              <a:t> limited access to vetted users</a:t>
            </a:r>
          </a:p>
          <a:p>
            <a:pPr lvl="1"/>
            <a:r>
              <a:rPr lang="en-US" dirty="0"/>
              <a:t>Standard coverage operations</a:t>
            </a:r>
          </a:p>
          <a:p>
            <a:pPr lvl="1"/>
            <a:r>
              <a:rPr lang="en-US" dirty="0"/>
              <a:t>General public’s access will be expanded to include complex products in addition to detected products (Spring 2023)</a:t>
            </a:r>
          </a:p>
          <a:p>
            <a:pPr lvl="1"/>
            <a:r>
              <a:rPr lang="en-US" dirty="0"/>
              <a:t>Access to 16-m resolution or coarser image products is also expanded to include international land </a:t>
            </a:r>
          </a:p>
          <a:p>
            <a:pPr lvl="1"/>
            <a:endParaRPr lang="en-US" dirty="0"/>
          </a:p>
          <a:p>
            <a:pPr lvl="1"/>
            <a:endParaRPr lang="en-CA" dirty="0"/>
          </a:p>
        </p:txBody>
      </p:sp>
    </p:spTree>
    <p:extLst>
      <p:ext uri="{BB962C8B-B14F-4D97-AF65-F5344CB8AC3E}">
        <p14:creationId xmlns:p14="http://schemas.microsoft.com/office/powerpoint/2010/main" val="1239366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RADARSAT C-Band data archive for monitoring and R&amp;D </a:t>
            </a:r>
          </a:p>
        </p:txBody>
      </p:sp>
      <p:sp>
        <p:nvSpPr>
          <p:cNvPr id="3" name="Content Placeholder 2"/>
          <p:cNvSpPr>
            <a:spLocks noGrp="1"/>
          </p:cNvSpPr>
          <p:nvPr>
            <p:ph idx="1"/>
          </p:nvPr>
        </p:nvSpPr>
        <p:spPr>
          <a:xfrm>
            <a:off x="838200" y="1825625"/>
            <a:ext cx="10515600" cy="4189413"/>
          </a:xfrm>
        </p:spPr>
        <p:txBody>
          <a:bodyPr>
            <a:normAutofit fontScale="92500" lnSpcReduction="20000"/>
          </a:bodyPr>
          <a:lstStyle/>
          <a:p>
            <a:r>
              <a:rPr lang="en-CA" dirty="0"/>
              <a:t>Advantages</a:t>
            </a:r>
          </a:p>
          <a:p>
            <a:pPr lvl="1"/>
            <a:r>
              <a:rPr lang="en-CA" dirty="0"/>
              <a:t>All-weather imaging instruments – ideal for monitoring in regions of inclement weather;</a:t>
            </a:r>
          </a:p>
          <a:p>
            <a:pPr lvl="1"/>
            <a:r>
              <a:rPr lang="en-CA" dirty="0"/>
              <a:t>Rich continuous archive over almost 3 decades 27 years of C-band data</a:t>
            </a:r>
          </a:p>
          <a:p>
            <a:pPr lvl="1"/>
            <a:r>
              <a:rPr lang="en-CA" dirty="0"/>
              <a:t>Improved temporal resolution with RCM</a:t>
            </a:r>
          </a:p>
          <a:p>
            <a:pPr lvl="1"/>
            <a:r>
              <a:rPr lang="en-CA" dirty="0"/>
              <a:t>Good examples – sea ice monitoring, polar ice sheets, crop and agriculture variables, disaster response/mitigation, etc.</a:t>
            </a:r>
          </a:p>
          <a:p>
            <a:r>
              <a:rPr lang="en-CA" dirty="0"/>
              <a:t>Limitations</a:t>
            </a:r>
          </a:p>
          <a:p>
            <a:pPr lvl="1"/>
            <a:r>
              <a:rPr lang="en-CA" dirty="0"/>
              <a:t>Data coherence – requires dedicated acquisition strategies</a:t>
            </a:r>
          </a:p>
          <a:p>
            <a:pPr lvl="1"/>
            <a:r>
              <a:rPr lang="en-CA" dirty="0"/>
              <a:t>Limited penetration for the monitoring of dense vegetation areas</a:t>
            </a:r>
          </a:p>
          <a:p>
            <a:pPr lvl="1"/>
            <a:r>
              <a:rPr lang="en-CA" dirty="0"/>
              <a:t>Requires standardization of the integrated method – from acquisition to analysis to ensure comparability and reproducibility of results</a:t>
            </a:r>
          </a:p>
          <a:p>
            <a:pPr lvl="1"/>
            <a:r>
              <a:rPr lang="en-CA" dirty="0"/>
              <a:t>Need for validation</a:t>
            </a:r>
          </a:p>
          <a:p>
            <a:pPr lvl="1"/>
            <a:r>
              <a:rPr lang="en-CA" dirty="0"/>
              <a:t>Business models with varied access to data</a:t>
            </a:r>
          </a:p>
        </p:txBody>
      </p:sp>
      <p:sp>
        <p:nvSpPr>
          <p:cNvPr id="5" name="TextBox 4"/>
          <p:cNvSpPr txBox="1"/>
          <p:nvPr/>
        </p:nvSpPr>
        <p:spPr>
          <a:xfrm>
            <a:off x="215408" y="5877553"/>
            <a:ext cx="11076879" cy="830997"/>
          </a:xfrm>
          <a:prstGeom prst="rect">
            <a:avLst/>
          </a:prstGeom>
          <a:noFill/>
        </p:spPr>
        <p:txBody>
          <a:bodyPr wrap="none" rtlCol="0">
            <a:spAutoFit/>
          </a:bodyPr>
          <a:lstStyle/>
          <a:p>
            <a:pPr algn="ctr"/>
            <a:r>
              <a:rPr lang="en-CA" sz="2400" dirty="0"/>
              <a:t>We would like to capitalize on the LSI-VC AFOLU coordinated work to better understand </a:t>
            </a:r>
          </a:p>
          <a:p>
            <a:pPr algn="ctr"/>
            <a:r>
              <a:rPr lang="en-CA" sz="2400" dirty="0"/>
              <a:t>the capabilities of the RADARSAT archive for specific challenges</a:t>
            </a:r>
          </a:p>
        </p:txBody>
      </p:sp>
    </p:spTree>
    <p:extLst>
      <p:ext uri="{BB962C8B-B14F-4D97-AF65-F5344CB8AC3E}">
        <p14:creationId xmlns:p14="http://schemas.microsoft.com/office/powerpoint/2010/main" val="1294922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Terrestrial Applications and R&amp;D Challenges</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12900" y="3943349"/>
            <a:ext cx="6016919" cy="2642313"/>
          </a:xfrm>
          <a:prstGeom prst="rect">
            <a:avLst/>
          </a:prstGeom>
        </p:spPr>
      </p:pic>
      <p:sp>
        <p:nvSpPr>
          <p:cNvPr id="5" name="Rectangle 4"/>
          <p:cNvSpPr/>
          <p:nvPr/>
        </p:nvSpPr>
        <p:spPr>
          <a:xfrm>
            <a:off x="5998628" y="3525621"/>
            <a:ext cx="6096000" cy="369332"/>
          </a:xfrm>
          <a:prstGeom prst="rect">
            <a:avLst/>
          </a:prstGeom>
        </p:spPr>
        <p:txBody>
          <a:bodyPr>
            <a:spAutoFit/>
          </a:bodyPr>
          <a:lstStyle/>
          <a:p>
            <a:r>
              <a:rPr lang="en-US" dirty="0"/>
              <a:t>NASA Tropical Rain Forest Mask – Earth Observatory Biomes</a:t>
            </a:r>
          </a:p>
        </p:txBody>
      </p:sp>
      <p:sp>
        <p:nvSpPr>
          <p:cNvPr id="6" name="Content Placeholder 2"/>
          <p:cNvSpPr>
            <a:spLocks noGrp="1"/>
          </p:cNvSpPr>
          <p:nvPr>
            <p:ph idx="1"/>
          </p:nvPr>
        </p:nvSpPr>
        <p:spPr>
          <a:xfrm>
            <a:off x="369340" y="1810462"/>
            <a:ext cx="10515600" cy="4775200"/>
          </a:xfrm>
        </p:spPr>
        <p:txBody>
          <a:bodyPr>
            <a:normAutofit/>
          </a:bodyPr>
          <a:lstStyle/>
          <a:p>
            <a:r>
              <a:rPr lang="en-US" sz="2400" dirty="0"/>
              <a:t>Interest to assess and better understand the usefulness of the RADARSAT archive for specific challenges related to forest, ecosystem and biodiversity applications</a:t>
            </a:r>
          </a:p>
          <a:p>
            <a:pPr marL="457200" lvl="1" indent="0">
              <a:buNone/>
            </a:pPr>
            <a:endParaRPr lang="en-CA" dirty="0"/>
          </a:p>
        </p:txBody>
      </p:sp>
      <p:sp>
        <p:nvSpPr>
          <p:cNvPr id="7" name="Content Placeholder 2"/>
          <p:cNvSpPr txBox="1">
            <a:spLocks/>
          </p:cNvSpPr>
          <p:nvPr/>
        </p:nvSpPr>
        <p:spPr>
          <a:xfrm>
            <a:off x="364582" y="2939821"/>
            <a:ext cx="5364706" cy="4775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Approach to be articulated in the form of challenges with specific science questions addressing key science priorities</a:t>
            </a:r>
          </a:p>
          <a:p>
            <a:r>
              <a:rPr lang="en-US" sz="2400" dirty="0"/>
              <a:t>Capitalize on the LSI-VC framework:</a:t>
            </a:r>
          </a:p>
          <a:p>
            <a:pPr lvl="1"/>
            <a:r>
              <a:rPr lang="en-US" dirty="0"/>
              <a:t>R&amp;D priorities,</a:t>
            </a:r>
          </a:p>
          <a:p>
            <a:pPr lvl="1"/>
            <a:r>
              <a:rPr lang="en-US" dirty="0"/>
              <a:t>ARD, data access, interoperability</a:t>
            </a:r>
          </a:p>
          <a:p>
            <a:pPr lvl="1"/>
            <a:r>
              <a:rPr lang="en-US" dirty="0"/>
              <a:t>Methods and guidance</a:t>
            </a:r>
          </a:p>
          <a:p>
            <a:r>
              <a:rPr lang="en-US" sz="2400" dirty="0"/>
              <a:t>Development of a National platform </a:t>
            </a:r>
          </a:p>
          <a:p>
            <a:pPr lvl="1"/>
            <a:endParaRPr lang="en-CA" dirty="0"/>
          </a:p>
        </p:txBody>
      </p:sp>
    </p:spTree>
    <p:extLst>
      <p:ext uri="{BB962C8B-B14F-4D97-AF65-F5344CB8AC3E}">
        <p14:creationId xmlns:p14="http://schemas.microsoft.com/office/powerpoint/2010/main" val="3349359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Additional slides </a:t>
            </a:r>
          </a:p>
        </p:txBody>
      </p:sp>
      <p:sp>
        <p:nvSpPr>
          <p:cNvPr id="3" name="Content Placeholder 2"/>
          <p:cNvSpPr>
            <a:spLocks noGrp="1"/>
          </p:cNvSpPr>
          <p:nvPr>
            <p:ph idx="1"/>
          </p:nvPr>
        </p:nvSpPr>
        <p:spPr/>
        <p:txBody>
          <a:bodyPr/>
          <a:lstStyle/>
          <a:p>
            <a:endParaRPr lang="en-CA"/>
          </a:p>
        </p:txBody>
      </p:sp>
    </p:spTree>
    <p:extLst>
      <p:ext uri="{BB962C8B-B14F-4D97-AF65-F5344CB8AC3E}">
        <p14:creationId xmlns:p14="http://schemas.microsoft.com/office/powerpoint/2010/main" val="3048643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85" y="145316"/>
            <a:ext cx="11676184" cy="1325563"/>
          </a:xfrm>
        </p:spPr>
        <p:txBody>
          <a:bodyPr/>
          <a:lstStyle/>
          <a:p>
            <a:r>
              <a:rPr lang="en-CA" dirty="0"/>
              <a:t>RADARSAT 2 Archive (Extra-Fine 2 and 3) Between 2012 to 2022 </a:t>
            </a:r>
          </a:p>
        </p:txBody>
      </p:sp>
      <p:sp>
        <p:nvSpPr>
          <p:cNvPr id="3" name="Content Placeholder 2"/>
          <p:cNvSpPr>
            <a:spLocks noGrp="1"/>
          </p:cNvSpPr>
          <p:nvPr>
            <p:ph idx="1"/>
          </p:nvPr>
        </p:nvSpPr>
        <p:spPr>
          <a:xfrm>
            <a:off x="838200" y="1825625"/>
            <a:ext cx="10515600" cy="1480283"/>
          </a:xfrm>
        </p:spPr>
        <p:txBody>
          <a:bodyPr>
            <a:normAutofit fontScale="62500" lnSpcReduction="20000"/>
          </a:bodyPr>
          <a:lstStyle/>
          <a:p>
            <a:r>
              <a:rPr lang="en-US" dirty="0"/>
              <a:t>The Extra-Fine Resolution Beam Mode nominally provides swath width of 125km at 5m res.</a:t>
            </a:r>
          </a:p>
          <a:p>
            <a:r>
              <a:rPr lang="en-US" dirty="0"/>
              <a:t>Incidence angle range from 22 to 49 degrees </a:t>
            </a:r>
          </a:p>
          <a:p>
            <a:r>
              <a:rPr lang="en-US" dirty="0"/>
              <a:t>SLC products</a:t>
            </a:r>
          </a:p>
          <a:p>
            <a:r>
              <a:rPr lang="en-US" dirty="0"/>
              <a:t>Single polarization which can be either a linear co-polarization (HH or VV) or a linear cross-polarization (HV or VH)</a:t>
            </a:r>
          </a:p>
        </p:txBody>
      </p:sp>
      <p:pic>
        <p:nvPicPr>
          <p:cNvPr id="4" name="Picture 3"/>
          <p:cNvPicPr>
            <a:picLocks noChangeAspect="1"/>
          </p:cNvPicPr>
          <p:nvPr/>
        </p:nvPicPr>
        <p:blipFill>
          <a:blip r:embed="rId2"/>
          <a:stretch>
            <a:fillRect/>
          </a:stretch>
        </p:blipFill>
        <p:spPr>
          <a:xfrm>
            <a:off x="-529" y="3342798"/>
            <a:ext cx="12193057" cy="3407959"/>
          </a:xfrm>
          <a:prstGeom prst="rect">
            <a:avLst/>
          </a:prstGeom>
        </p:spPr>
      </p:pic>
    </p:spTree>
    <p:extLst>
      <p:ext uri="{BB962C8B-B14F-4D97-AF65-F5344CB8AC3E}">
        <p14:creationId xmlns:p14="http://schemas.microsoft.com/office/powerpoint/2010/main" val="33312002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28688</TotalTime>
  <Words>1524</Words>
  <Application>Microsoft Macintosh PowerPoint</Application>
  <PresentationFormat>Widescreen</PresentationFormat>
  <Paragraphs>205</Paragraphs>
  <Slides>19</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AlrightSans-Regular</vt:lpstr>
      <vt:lpstr>Arial</vt:lpstr>
      <vt:lpstr>Calibri</vt:lpstr>
      <vt:lpstr>Calibri Light</vt:lpstr>
      <vt:lpstr>Century Gothic</vt:lpstr>
      <vt:lpstr>Tw Cen MT</vt:lpstr>
      <vt:lpstr>Verdana</vt:lpstr>
      <vt:lpstr>Office Theme</vt:lpstr>
      <vt:lpstr>PowerPoint Presentation</vt:lpstr>
      <vt:lpstr>PowerPoint Presentation</vt:lpstr>
      <vt:lpstr>PowerPoint Presentation</vt:lpstr>
      <vt:lpstr>RADARSAT Business Model Evolution</vt:lpstr>
      <vt:lpstr>Update on Missions Data availability</vt:lpstr>
      <vt:lpstr>RADARSAT C-Band data archive for monitoring and R&amp;D </vt:lpstr>
      <vt:lpstr>Terrestrial Applications and R&amp;D Challenges</vt:lpstr>
      <vt:lpstr>Additional slides </vt:lpstr>
      <vt:lpstr>RADARSAT 2 Archive (Extra-Fine 2 and 3) Between 2012 to 2022 </vt:lpstr>
      <vt:lpstr>PowerPoint Presentation</vt:lpstr>
      <vt:lpstr>PowerPoint Presentation</vt:lpstr>
      <vt:lpstr>R&amp;D Challenges </vt:lpstr>
      <vt:lpstr>PowerPoint Presentation</vt:lpstr>
      <vt:lpstr>PowerPoint Presentation</vt:lpstr>
      <vt:lpstr>RCM Data Access to General Public</vt:lpstr>
      <vt:lpstr>Image Products resulting from Standard Coverages  </vt:lpstr>
      <vt:lpstr>Canadian Contributions to CARD-SAR Definitions F. Charbonneau, Canada Centre for Remote Sensing, NRCan</vt:lpstr>
      <vt:lpstr>RADARSAT and CARD Status</vt:lpstr>
      <vt:lpstr>RADARSAT-2 and RCM CARD Sample Products</vt:lpstr>
    </vt:vector>
  </TitlesOfParts>
  <Company>ASC-CSA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McGuire, Amy (ASC/CSA)</dc:creator>
  <cp:lastModifiedBy>Libby Rose</cp:lastModifiedBy>
  <cp:revision>243</cp:revision>
  <cp:lastPrinted>2022-06-29T14:23:16Z</cp:lastPrinted>
  <dcterms:created xsi:type="dcterms:W3CDTF">2020-11-27T20:56:33Z</dcterms:created>
  <dcterms:modified xsi:type="dcterms:W3CDTF">2023-06-20T03:16:23Z</dcterms:modified>
</cp:coreProperties>
</file>