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8" r:id="rId3"/>
    <p:sldId id="259" r:id="rId4"/>
    <p:sldId id="263" r:id="rId5"/>
    <p:sldId id="269" r:id="rId6"/>
    <p:sldId id="262" r:id="rId7"/>
    <p:sldId id="260" r:id="rId8"/>
    <p:sldId id="261" r:id="rId9"/>
    <p:sldId id="265" r:id="rId10"/>
    <p:sldId id="267" r:id="rId11"/>
    <p:sldId id="266" r:id="rId12"/>
    <p:sldId id="268" r:id="rId13"/>
    <p:sldId id="270" r:id="rId14"/>
  </p:sldIdLst>
  <p:sldSz cx="12192000" cy="68580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EC7C6-C351-4143-AF66-2A9F3ADB93B3}" v="152" dt="2023-03-24T02:28:15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00" autoAdjust="0"/>
  </p:normalViewPr>
  <p:slideViewPr>
    <p:cSldViewPr snapToGrid="0">
      <p:cViewPr varScale="1">
        <p:scale>
          <a:sx n="58" d="100"/>
          <a:sy n="58" d="100"/>
        </p:scale>
        <p:origin x="11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es, Christopher (Contractor)" userId="056a9fb6-8a09-47d7-9103-000f1e7f4476" providerId="ADAL" clId="{B5AEC7C6-C351-4143-AF66-2A9F3ADB93B3}"/>
    <pc:docChg chg="undo custSel addSld delSld modSld sldOrd">
      <pc:chgData name="Barnes, Christopher (Contractor)" userId="056a9fb6-8a09-47d7-9103-000f1e7f4476" providerId="ADAL" clId="{B5AEC7C6-C351-4143-AF66-2A9F3ADB93B3}" dt="2023-03-24T03:14:38.597" v="3899" actId="20577"/>
      <pc:docMkLst>
        <pc:docMk/>
      </pc:docMkLst>
      <pc:sldChg chg="modSp mod">
        <pc:chgData name="Barnes, Christopher (Contractor)" userId="056a9fb6-8a09-47d7-9103-000f1e7f4476" providerId="ADAL" clId="{B5AEC7C6-C351-4143-AF66-2A9F3ADB93B3}" dt="2023-03-23T14:21:36.598" v="384" actId="20577"/>
        <pc:sldMkLst>
          <pc:docMk/>
          <pc:sldMk cId="0" sldId="256"/>
        </pc:sldMkLst>
        <pc:spChg chg="mod">
          <ac:chgData name="Barnes, Christopher (Contractor)" userId="056a9fb6-8a09-47d7-9103-000f1e7f4476" providerId="ADAL" clId="{B5AEC7C6-C351-4143-AF66-2A9F3ADB93B3}" dt="2023-03-23T14:21:36.598" v="384" actId="20577"/>
          <ac:spMkLst>
            <pc:docMk/>
            <pc:sldMk cId="0" sldId="256"/>
            <ac:spMk id="66" creationId="{00000000-0000-0000-0000-000000000000}"/>
          </ac:spMkLst>
        </pc:spChg>
        <pc:spChg chg="mod">
          <ac:chgData name="Barnes, Christopher (Contractor)" userId="056a9fb6-8a09-47d7-9103-000f1e7f4476" providerId="ADAL" clId="{B5AEC7C6-C351-4143-AF66-2A9F3ADB93B3}" dt="2023-03-21T16:07:33.523" v="78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">
        <pc:chgData name="Barnes, Christopher (Contractor)" userId="056a9fb6-8a09-47d7-9103-000f1e7f4476" providerId="ADAL" clId="{B5AEC7C6-C351-4143-AF66-2A9F3ADB93B3}" dt="2023-03-24T02:04:38.583" v="3687" actId="2696"/>
        <pc:sldMkLst>
          <pc:docMk/>
          <pc:sldMk cId="0" sldId="257"/>
        </pc:sldMkLst>
      </pc:sldChg>
      <pc:sldChg chg="modSp mod ord modNotes">
        <pc:chgData name="Barnes, Christopher (Contractor)" userId="056a9fb6-8a09-47d7-9103-000f1e7f4476" providerId="ADAL" clId="{B5AEC7C6-C351-4143-AF66-2A9F3ADB93B3}" dt="2023-03-24T02:06:02.964" v="3702" actId="20577"/>
        <pc:sldMkLst>
          <pc:docMk/>
          <pc:sldMk cId="0" sldId="258"/>
        </pc:sldMkLst>
        <pc:spChg chg="mod">
          <ac:chgData name="Barnes, Christopher (Contractor)" userId="056a9fb6-8a09-47d7-9103-000f1e7f4476" providerId="ADAL" clId="{B5AEC7C6-C351-4143-AF66-2A9F3ADB93B3}" dt="2023-03-24T02:06:02.964" v="3702" actId="20577"/>
          <ac:spMkLst>
            <pc:docMk/>
            <pc:sldMk cId="0" sldId="258"/>
            <ac:spMk id="78" creationId="{00000000-0000-0000-0000-000000000000}"/>
          </ac:spMkLst>
        </pc:spChg>
        <pc:spChg chg="mod">
          <ac:chgData name="Barnes, Christopher (Contractor)" userId="056a9fb6-8a09-47d7-9103-000f1e7f4476" providerId="ADAL" clId="{B5AEC7C6-C351-4143-AF66-2A9F3ADB93B3}" dt="2023-03-21T16:11:07.216" v="84" actId="20577"/>
          <ac:spMkLst>
            <pc:docMk/>
            <pc:sldMk cId="0" sldId="258"/>
            <ac:spMk id="79" creationId="{00000000-0000-0000-0000-000000000000}"/>
          </ac:spMkLst>
        </pc:spChg>
      </pc:sldChg>
      <pc:sldChg chg="addSp modSp new mod">
        <pc:chgData name="Barnes, Christopher (Contractor)" userId="056a9fb6-8a09-47d7-9103-000f1e7f4476" providerId="ADAL" clId="{B5AEC7C6-C351-4143-AF66-2A9F3ADB93B3}" dt="2023-03-24T02:10:56.390" v="3736" actId="1035"/>
        <pc:sldMkLst>
          <pc:docMk/>
          <pc:sldMk cId="421860063" sldId="259"/>
        </pc:sldMkLst>
        <pc:spChg chg="mod">
          <ac:chgData name="Barnes, Christopher (Contractor)" userId="056a9fb6-8a09-47d7-9103-000f1e7f4476" providerId="ADAL" clId="{B5AEC7C6-C351-4143-AF66-2A9F3ADB93B3}" dt="2023-03-24T02:10:49.258" v="3717" actId="6549"/>
          <ac:spMkLst>
            <pc:docMk/>
            <pc:sldMk cId="421860063" sldId="259"/>
            <ac:spMk id="2" creationId="{F946EEAC-E557-9389-DFD5-78DA73B33E02}"/>
          </ac:spMkLst>
        </pc:spChg>
        <pc:spChg chg="mod">
          <ac:chgData name="Barnes, Christopher (Contractor)" userId="056a9fb6-8a09-47d7-9103-000f1e7f4476" providerId="ADAL" clId="{B5AEC7C6-C351-4143-AF66-2A9F3ADB93B3}" dt="2023-03-23T14:36:34.367" v="853" actId="404"/>
          <ac:spMkLst>
            <pc:docMk/>
            <pc:sldMk cId="421860063" sldId="259"/>
            <ac:spMk id="3" creationId="{4CD2BE97-A735-A12A-0358-4A18FDD519CE}"/>
          </ac:spMkLst>
        </pc:spChg>
        <pc:picChg chg="add mod">
          <ac:chgData name="Barnes, Christopher (Contractor)" userId="056a9fb6-8a09-47d7-9103-000f1e7f4476" providerId="ADAL" clId="{B5AEC7C6-C351-4143-AF66-2A9F3ADB93B3}" dt="2023-03-24T02:10:56.390" v="3736" actId="1035"/>
          <ac:picMkLst>
            <pc:docMk/>
            <pc:sldMk cId="421860063" sldId="259"/>
            <ac:picMk id="5" creationId="{86DDFAB4-49B8-8C05-DFE8-AECD36E6CDBF}"/>
          </ac:picMkLst>
        </pc:picChg>
      </pc:sldChg>
      <pc:sldChg chg="addSp modSp add mod">
        <pc:chgData name="Barnes, Christopher (Contractor)" userId="056a9fb6-8a09-47d7-9103-000f1e7f4476" providerId="ADAL" clId="{B5AEC7C6-C351-4143-AF66-2A9F3ADB93B3}" dt="2023-03-24T02:30:24.920" v="3760" actId="207"/>
        <pc:sldMkLst>
          <pc:docMk/>
          <pc:sldMk cId="343152394" sldId="260"/>
        </pc:sldMkLst>
        <pc:spChg chg="mod">
          <ac:chgData name="Barnes, Christopher (Contractor)" userId="056a9fb6-8a09-47d7-9103-000f1e7f4476" providerId="ADAL" clId="{B5AEC7C6-C351-4143-AF66-2A9F3ADB93B3}" dt="2023-03-24T02:30:24.920" v="3760" actId="207"/>
          <ac:spMkLst>
            <pc:docMk/>
            <pc:sldMk cId="343152394" sldId="260"/>
            <ac:spMk id="2" creationId="{F946EEAC-E557-9389-DFD5-78DA73B33E02}"/>
          </ac:spMkLst>
        </pc:spChg>
        <pc:spChg chg="mod">
          <ac:chgData name="Barnes, Christopher (Contractor)" userId="056a9fb6-8a09-47d7-9103-000f1e7f4476" providerId="ADAL" clId="{B5AEC7C6-C351-4143-AF66-2A9F3ADB93B3}" dt="2023-03-23T20:52:00.337" v="3375" actId="20577"/>
          <ac:spMkLst>
            <pc:docMk/>
            <pc:sldMk cId="343152394" sldId="260"/>
            <ac:spMk id="3" creationId="{4CD2BE97-A735-A12A-0358-4A18FDD519CE}"/>
          </ac:spMkLst>
        </pc:spChg>
        <pc:picChg chg="add mod">
          <ac:chgData name="Barnes, Christopher (Contractor)" userId="056a9fb6-8a09-47d7-9103-000f1e7f4476" providerId="ADAL" clId="{B5AEC7C6-C351-4143-AF66-2A9F3ADB93B3}" dt="2023-03-23T18:48:07.092" v="3192" actId="1038"/>
          <ac:picMkLst>
            <pc:docMk/>
            <pc:sldMk cId="343152394" sldId="260"/>
            <ac:picMk id="2050" creationId="{14F92B7B-DF50-3736-EF4B-E6EE957ABD2F}"/>
          </ac:picMkLst>
        </pc:picChg>
      </pc:sldChg>
      <pc:sldChg chg="addSp modSp new mod">
        <pc:chgData name="Barnes, Christopher (Contractor)" userId="056a9fb6-8a09-47d7-9103-000f1e7f4476" providerId="ADAL" clId="{B5AEC7C6-C351-4143-AF66-2A9F3ADB93B3}" dt="2023-03-24T02:28:15.979" v="3756" actId="692"/>
        <pc:sldMkLst>
          <pc:docMk/>
          <pc:sldMk cId="3819290844" sldId="261"/>
        </pc:sldMkLst>
        <pc:spChg chg="mod">
          <ac:chgData name="Barnes, Christopher (Contractor)" userId="056a9fb6-8a09-47d7-9103-000f1e7f4476" providerId="ADAL" clId="{B5AEC7C6-C351-4143-AF66-2A9F3ADB93B3}" dt="2023-03-24T02:25:31.471" v="3752" actId="404"/>
          <ac:spMkLst>
            <pc:docMk/>
            <pc:sldMk cId="3819290844" sldId="261"/>
            <ac:spMk id="2" creationId="{7EFCEE11-5884-E626-AC05-899C66666485}"/>
          </ac:spMkLst>
        </pc:spChg>
        <pc:spChg chg="mod">
          <ac:chgData name="Barnes, Christopher (Contractor)" userId="056a9fb6-8a09-47d7-9103-000f1e7f4476" providerId="ADAL" clId="{B5AEC7C6-C351-4143-AF66-2A9F3ADB93B3}" dt="2023-03-23T20:59:50.974" v="3457" actId="404"/>
          <ac:spMkLst>
            <pc:docMk/>
            <pc:sldMk cId="3819290844" sldId="261"/>
            <ac:spMk id="3" creationId="{D165753D-056B-657E-3280-ACDC28B49DBF}"/>
          </ac:spMkLst>
        </pc:spChg>
        <pc:picChg chg="add mod">
          <ac:chgData name="Barnes, Christopher (Contractor)" userId="056a9fb6-8a09-47d7-9103-000f1e7f4476" providerId="ADAL" clId="{B5AEC7C6-C351-4143-AF66-2A9F3ADB93B3}" dt="2023-03-24T02:28:15.979" v="3756" actId="692"/>
          <ac:picMkLst>
            <pc:docMk/>
            <pc:sldMk cId="3819290844" sldId="261"/>
            <ac:picMk id="3074" creationId="{9E599579-015A-5E3B-9F8B-05824B037BAC}"/>
          </ac:picMkLst>
        </pc:picChg>
      </pc:sldChg>
      <pc:sldChg chg="addSp delSp modSp add mod">
        <pc:chgData name="Barnes, Christopher (Contractor)" userId="056a9fb6-8a09-47d7-9103-000f1e7f4476" providerId="ADAL" clId="{B5AEC7C6-C351-4143-AF66-2A9F3ADB93B3}" dt="2023-03-24T03:08:33.157" v="3879" actId="20577"/>
        <pc:sldMkLst>
          <pc:docMk/>
          <pc:sldMk cId="2950154636" sldId="262"/>
        </pc:sldMkLst>
        <pc:spChg chg="mod ord">
          <ac:chgData name="Barnes, Christopher (Contractor)" userId="056a9fb6-8a09-47d7-9103-000f1e7f4476" providerId="ADAL" clId="{B5AEC7C6-C351-4143-AF66-2A9F3ADB93B3}" dt="2023-03-24T03:08:33.157" v="3879" actId="20577"/>
          <ac:spMkLst>
            <pc:docMk/>
            <pc:sldMk cId="2950154636" sldId="262"/>
            <ac:spMk id="2" creationId="{F946EEAC-E557-9389-DFD5-78DA73B33E02}"/>
          </ac:spMkLst>
        </pc:spChg>
        <pc:picChg chg="del">
          <ac:chgData name="Barnes, Christopher (Contractor)" userId="056a9fb6-8a09-47d7-9103-000f1e7f4476" providerId="ADAL" clId="{B5AEC7C6-C351-4143-AF66-2A9F3ADB93B3}" dt="2023-03-23T14:59:10.228" v="1130" actId="478"/>
          <ac:picMkLst>
            <pc:docMk/>
            <pc:sldMk cId="2950154636" sldId="262"/>
            <ac:picMk id="5" creationId="{86DDFAB4-49B8-8C05-DFE8-AECD36E6CDBF}"/>
          </ac:picMkLst>
        </pc:picChg>
        <pc:picChg chg="add mod ord">
          <ac:chgData name="Barnes, Christopher (Contractor)" userId="056a9fb6-8a09-47d7-9103-000f1e7f4476" providerId="ADAL" clId="{B5AEC7C6-C351-4143-AF66-2A9F3ADB93B3}" dt="2023-03-23T17:46:32.280" v="2651" actId="1035"/>
          <ac:picMkLst>
            <pc:docMk/>
            <pc:sldMk cId="2950154636" sldId="262"/>
            <ac:picMk id="6" creationId="{2F976AF5-692E-A866-4B5E-D91C406E5FF2}"/>
          </ac:picMkLst>
        </pc:picChg>
        <pc:picChg chg="add mod ord">
          <ac:chgData name="Barnes, Christopher (Contractor)" userId="056a9fb6-8a09-47d7-9103-000f1e7f4476" providerId="ADAL" clId="{B5AEC7C6-C351-4143-AF66-2A9F3ADB93B3}" dt="2023-03-23T17:46:32.280" v="2651" actId="1035"/>
          <ac:picMkLst>
            <pc:docMk/>
            <pc:sldMk cId="2950154636" sldId="262"/>
            <ac:picMk id="8" creationId="{A0B21BF8-C061-8A08-7AF9-7684B9FAB62F}"/>
          </ac:picMkLst>
        </pc:picChg>
        <pc:picChg chg="add mod">
          <ac:chgData name="Barnes, Christopher (Contractor)" userId="056a9fb6-8a09-47d7-9103-000f1e7f4476" providerId="ADAL" clId="{B5AEC7C6-C351-4143-AF66-2A9F3ADB93B3}" dt="2023-03-23T17:46:32.280" v="2651" actId="1035"/>
          <ac:picMkLst>
            <pc:docMk/>
            <pc:sldMk cId="2950154636" sldId="262"/>
            <ac:picMk id="1026" creationId="{90BA5ED0-0C22-DC11-7F6F-B5E073D66068}"/>
          </ac:picMkLst>
        </pc:picChg>
      </pc:sldChg>
      <pc:sldChg chg="addSp delSp modSp add mod chgLayout">
        <pc:chgData name="Barnes, Christopher (Contractor)" userId="056a9fb6-8a09-47d7-9103-000f1e7f4476" providerId="ADAL" clId="{B5AEC7C6-C351-4143-AF66-2A9F3ADB93B3}" dt="2023-03-24T02:06:57.114" v="3715" actId="1038"/>
        <pc:sldMkLst>
          <pc:docMk/>
          <pc:sldMk cId="2215104346" sldId="263"/>
        </pc:sldMkLst>
        <pc:spChg chg="del">
          <ac:chgData name="Barnes, Christopher (Contractor)" userId="056a9fb6-8a09-47d7-9103-000f1e7f4476" providerId="ADAL" clId="{B5AEC7C6-C351-4143-AF66-2A9F3ADB93B3}" dt="2023-03-23T14:39:16.793" v="871" actId="478"/>
          <ac:spMkLst>
            <pc:docMk/>
            <pc:sldMk cId="2215104346" sldId="263"/>
            <ac:spMk id="2" creationId="{F946EEAC-E557-9389-DFD5-78DA73B33E02}"/>
          </ac:spMkLst>
        </pc:spChg>
        <pc:spChg chg="mod ord">
          <ac:chgData name="Barnes, Christopher (Contractor)" userId="056a9fb6-8a09-47d7-9103-000f1e7f4476" providerId="ADAL" clId="{B5AEC7C6-C351-4143-AF66-2A9F3ADB93B3}" dt="2023-03-23T14:50:36.059" v="901" actId="700"/>
          <ac:spMkLst>
            <pc:docMk/>
            <pc:sldMk cId="2215104346" sldId="263"/>
            <ac:spMk id="3" creationId="{4CD2BE97-A735-A12A-0358-4A18FDD519CE}"/>
          </ac:spMkLst>
        </pc:spChg>
        <pc:spChg chg="add del mod">
          <ac:chgData name="Barnes, Christopher (Contractor)" userId="056a9fb6-8a09-47d7-9103-000f1e7f4476" providerId="ADAL" clId="{B5AEC7C6-C351-4143-AF66-2A9F3ADB93B3}" dt="2023-03-23T14:39:18.248" v="872" actId="478"/>
          <ac:spMkLst>
            <pc:docMk/>
            <pc:sldMk cId="2215104346" sldId="263"/>
            <ac:spMk id="6" creationId="{0C9D6F23-E04A-1260-E537-3D31061CF47C}"/>
          </ac:spMkLst>
        </pc:spChg>
        <pc:spChg chg="add mod ord">
          <ac:chgData name="Barnes, Christopher (Contractor)" userId="056a9fb6-8a09-47d7-9103-000f1e7f4476" providerId="ADAL" clId="{B5AEC7C6-C351-4143-AF66-2A9F3ADB93B3}" dt="2023-03-24T02:06:48.734" v="3703" actId="20577"/>
          <ac:spMkLst>
            <pc:docMk/>
            <pc:sldMk cId="2215104346" sldId="263"/>
            <ac:spMk id="9" creationId="{1BCBA3E2-B4CE-BBE1-2DF7-7D067CF1DDA2}"/>
          </ac:spMkLst>
        </pc:spChg>
        <pc:picChg chg="del">
          <ac:chgData name="Barnes, Christopher (Contractor)" userId="056a9fb6-8a09-47d7-9103-000f1e7f4476" providerId="ADAL" clId="{B5AEC7C6-C351-4143-AF66-2A9F3ADB93B3}" dt="2023-03-23T14:39:13.056" v="870" actId="478"/>
          <ac:picMkLst>
            <pc:docMk/>
            <pc:sldMk cId="2215104346" sldId="263"/>
            <ac:picMk id="5" creationId="{86DDFAB4-49B8-8C05-DFE8-AECD36E6CDBF}"/>
          </ac:picMkLst>
        </pc:picChg>
        <pc:picChg chg="add mod">
          <ac:chgData name="Barnes, Christopher (Contractor)" userId="056a9fb6-8a09-47d7-9103-000f1e7f4476" providerId="ADAL" clId="{B5AEC7C6-C351-4143-AF66-2A9F3ADB93B3}" dt="2023-03-24T02:06:57.114" v="3715" actId="1038"/>
          <ac:picMkLst>
            <pc:docMk/>
            <pc:sldMk cId="2215104346" sldId="263"/>
            <ac:picMk id="8" creationId="{32897FD7-19BB-3E2A-9705-FA128DAC4C6D}"/>
          </ac:picMkLst>
        </pc:picChg>
      </pc:sldChg>
      <pc:sldChg chg="delSp modSp add del mod">
        <pc:chgData name="Barnes, Christopher (Contractor)" userId="056a9fb6-8a09-47d7-9103-000f1e7f4476" providerId="ADAL" clId="{B5AEC7C6-C351-4143-AF66-2A9F3ADB93B3}" dt="2023-03-23T20:51:53.327" v="3367" actId="2696"/>
        <pc:sldMkLst>
          <pc:docMk/>
          <pc:sldMk cId="288930668" sldId="264"/>
        </pc:sldMkLst>
        <pc:spChg chg="mod">
          <ac:chgData name="Barnes, Christopher (Contractor)" userId="056a9fb6-8a09-47d7-9103-000f1e7f4476" providerId="ADAL" clId="{B5AEC7C6-C351-4143-AF66-2A9F3ADB93B3}" dt="2023-03-23T15:31:57.329" v="1225" actId="20577"/>
          <ac:spMkLst>
            <pc:docMk/>
            <pc:sldMk cId="288930668" sldId="264"/>
            <ac:spMk id="2" creationId="{F946EEAC-E557-9389-DFD5-78DA73B33E02}"/>
          </ac:spMkLst>
        </pc:spChg>
        <pc:picChg chg="del">
          <ac:chgData name="Barnes, Christopher (Contractor)" userId="056a9fb6-8a09-47d7-9103-000f1e7f4476" providerId="ADAL" clId="{B5AEC7C6-C351-4143-AF66-2A9F3ADB93B3}" dt="2023-03-23T15:31:48.324" v="1208" actId="478"/>
          <ac:picMkLst>
            <pc:docMk/>
            <pc:sldMk cId="288930668" sldId="264"/>
            <ac:picMk id="6" creationId="{2F976AF5-692E-A866-4B5E-D91C406E5FF2}"/>
          </ac:picMkLst>
        </pc:picChg>
        <pc:picChg chg="del">
          <ac:chgData name="Barnes, Christopher (Contractor)" userId="056a9fb6-8a09-47d7-9103-000f1e7f4476" providerId="ADAL" clId="{B5AEC7C6-C351-4143-AF66-2A9F3ADB93B3}" dt="2023-03-23T15:31:45.093" v="1206" actId="478"/>
          <ac:picMkLst>
            <pc:docMk/>
            <pc:sldMk cId="288930668" sldId="264"/>
            <ac:picMk id="8" creationId="{A0B21BF8-C061-8A08-7AF9-7684B9FAB62F}"/>
          </ac:picMkLst>
        </pc:picChg>
        <pc:picChg chg="del">
          <ac:chgData name="Barnes, Christopher (Contractor)" userId="056a9fb6-8a09-47d7-9103-000f1e7f4476" providerId="ADAL" clId="{B5AEC7C6-C351-4143-AF66-2A9F3ADB93B3}" dt="2023-03-23T15:31:46.799" v="1207" actId="478"/>
          <ac:picMkLst>
            <pc:docMk/>
            <pc:sldMk cId="288930668" sldId="264"/>
            <ac:picMk id="1026" creationId="{90BA5ED0-0C22-DC11-7F6F-B5E073D66068}"/>
          </ac:picMkLst>
        </pc:picChg>
      </pc:sldChg>
      <pc:sldChg chg="modSp new mod modNotesTx">
        <pc:chgData name="Barnes, Christopher (Contractor)" userId="056a9fb6-8a09-47d7-9103-000f1e7f4476" providerId="ADAL" clId="{B5AEC7C6-C351-4143-AF66-2A9F3ADB93B3}" dt="2023-03-24T02:32:51.587" v="3762" actId="108"/>
        <pc:sldMkLst>
          <pc:docMk/>
          <pc:sldMk cId="710590131" sldId="265"/>
        </pc:sldMkLst>
        <pc:spChg chg="mod">
          <ac:chgData name="Barnes, Christopher (Contractor)" userId="056a9fb6-8a09-47d7-9103-000f1e7f4476" providerId="ADAL" clId="{B5AEC7C6-C351-4143-AF66-2A9F3ADB93B3}" dt="2023-03-24T02:32:51.587" v="3762" actId="108"/>
          <ac:spMkLst>
            <pc:docMk/>
            <pc:sldMk cId="710590131" sldId="265"/>
            <ac:spMk id="2" creationId="{1D5C6988-1CE6-C4B0-BE98-7179D5263912}"/>
          </ac:spMkLst>
        </pc:spChg>
        <pc:spChg chg="mod">
          <ac:chgData name="Barnes, Christopher (Contractor)" userId="056a9fb6-8a09-47d7-9103-000f1e7f4476" providerId="ADAL" clId="{B5AEC7C6-C351-4143-AF66-2A9F3ADB93B3}" dt="2023-03-23T21:00:06.494" v="3458" actId="113"/>
          <ac:spMkLst>
            <pc:docMk/>
            <pc:sldMk cId="710590131" sldId="265"/>
            <ac:spMk id="3" creationId="{E34B9D48-2E92-401F-F4CF-9B280922F59F}"/>
          </ac:spMkLst>
        </pc:spChg>
      </pc:sldChg>
      <pc:sldChg chg="add del">
        <pc:chgData name="Barnes, Christopher (Contractor)" userId="056a9fb6-8a09-47d7-9103-000f1e7f4476" providerId="ADAL" clId="{B5AEC7C6-C351-4143-AF66-2A9F3ADB93B3}" dt="2023-03-23T16:00:10.235" v="1813" actId="47"/>
        <pc:sldMkLst>
          <pc:docMk/>
          <pc:sldMk cId="866920112" sldId="266"/>
        </pc:sldMkLst>
      </pc:sldChg>
      <pc:sldChg chg="modSp add mod">
        <pc:chgData name="Barnes, Christopher (Contractor)" userId="056a9fb6-8a09-47d7-9103-000f1e7f4476" providerId="ADAL" clId="{B5AEC7C6-C351-4143-AF66-2A9F3ADB93B3}" dt="2023-03-24T03:13:10.528" v="3896" actId="20577"/>
        <pc:sldMkLst>
          <pc:docMk/>
          <pc:sldMk cId="3770548056" sldId="266"/>
        </pc:sldMkLst>
        <pc:spChg chg="mod">
          <ac:chgData name="Barnes, Christopher (Contractor)" userId="056a9fb6-8a09-47d7-9103-000f1e7f4476" providerId="ADAL" clId="{B5AEC7C6-C351-4143-AF66-2A9F3ADB93B3}" dt="2023-03-24T03:13:10.528" v="3896" actId="20577"/>
          <ac:spMkLst>
            <pc:docMk/>
            <pc:sldMk cId="3770548056" sldId="266"/>
            <ac:spMk id="2" creationId="{1D5C6988-1CE6-C4B0-BE98-7179D5263912}"/>
          </ac:spMkLst>
        </pc:spChg>
        <pc:spChg chg="mod">
          <ac:chgData name="Barnes, Christopher (Contractor)" userId="056a9fb6-8a09-47d7-9103-000f1e7f4476" providerId="ADAL" clId="{B5AEC7C6-C351-4143-AF66-2A9F3ADB93B3}" dt="2023-03-23T21:00:16.952" v="3460" actId="113"/>
          <ac:spMkLst>
            <pc:docMk/>
            <pc:sldMk cId="3770548056" sldId="266"/>
            <ac:spMk id="3" creationId="{E34B9D48-2E92-401F-F4CF-9B280922F59F}"/>
          </ac:spMkLst>
        </pc:spChg>
      </pc:sldChg>
      <pc:sldChg chg="modSp add mod ord">
        <pc:chgData name="Barnes, Christopher (Contractor)" userId="056a9fb6-8a09-47d7-9103-000f1e7f4476" providerId="ADAL" clId="{B5AEC7C6-C351-4143-AF66-2A9F3ADB93B3}" dt="2023-03-24T02:48:49.305" v="3874" actId="207"/>
        <pc:sldMkLst>
          <pc:docMk/>
          <pc:sldMk cId="1907624990" sldId="267"/>
        </pc:sldMkLst>
        <pc:spChg chg="mod">
          <ac:chgData name="Barnes, Christopher (Contractor)" userId="056a9fb6-8a09-47d7-9103-000f1e7f4476" providerId="ADAL" clId="{B5AEC7C6-C351-4143-AF66-2A9F3ADB93B3}" dt="2023-03-24T02:48:49.305" v="3874" actId="207"/>
          <ac:spMkLst>
            <pc:docMk/>
            <pc:sldMk cId="1907624990" sldId="267"/>
            <ac:spMk id="2" creationId="{1D5C6988-1CE6-C4B0-BE98-7179D5263912}"/>
          </ac:spMkLst>
        </pc:spChg>
        <pc:spChg chg="mod">
          <ac:chgData name="Barnes, Christopher (Contractor)" userId="056a9fb6-8a09-47d7-9103-000f1e7f4476" providerId="ADAL" clId="{B5AEC7C6-C351-4143-AF66-2A9F3ADB93B3}" dt="2023-03-23T21:00:11.949" v="3459" actId="113"/>
          <ac:spMkLst>
            <pc:docMk/>
            <pc:sldMk cId="1907624990" sldId="267"/>
            <ac:spMk id="3" creationId="{E34B9D48-2E92-401F-F4CF-9B280922F59F}"/>
          </ac:spMkLst>
        </pc:spChg>
      </pc:sldChg>
      <pc:sldChg chg="add del">
        <pc:chgData name="Barnes, Christopher (Contractor)" userId="056a9fb6-8a09-47d7-9103-000f1e7f4476" providerId="ADAL" clId="{B5AEC7C6-C351-4143-AF66-2A9F3ADB93B3}" dt="2023-03-23T16:00:11.950" v="1814" actId="47"/>
        <pc:sldMkLst>
          <pc:docMk/>
          <pc:sldMk cId="1921626053" sldId="267"/>
        </pc:sldMkLst>
      </pc:sldChg>
      <pc:sldChg chg="modSp add mod">
        <pc:chgData name="Barnes, Christopher (Contractor)" userId="056a9fb6-8a09-47d7-9103-000f1e7f4476" providerId="ADAL" clId="{B5AEC7C6-C351-4143-AF66-2A9F3ADB93B3}" dt="2023-03-24T03:14:38.597" v="3899" actId="20577"/>
        <pc:sldMkLst>
          <pc:docMk/>
          <pc:sldMk cId="2286854713" sldId="268"/>
        </pc:sldMkLst>
        <pc:spChg chg="mod">
          <ac:chgData name="Barnes, Christopher (Contractor)" userId="056a9fb6-8a09-47d7-9103-000f1e7f4476" providerId="ADAL" clId="{B5AEC7C6-C351-4143-AF66-2A9F3ADB93B3}" dt="2023-03-24T03:14:38.597" v="3899" actId="20577"/>
          <ac:spMkLst>
            <pc:docMk/>
            <pc:sldMk cId="2286854713" sldId="268"/>
            <ac:spMk id="2" creationId="{1D5C6988-1CE6-C4B0-BE98-7179D5263912}"/>
          </ac:spMkLst>
        </pc:spChg>
        <pc:spChg chg="mod">
          <ac:chgData name="Barnes, Christopher (Contractor)" userId="056a9fb6-8a09-47d7-9103-000f1e7f4476" providerId="ADAL" clId="{B5AEC7C6-C351-4143-AF66-2A9F3ADB93B3}" dt="2023-03-23T16:20:05.010" v="2355" actId="6549"/>
          <ac:spMkLst>
            <pc:docMk/>
            <pc:sldMk cId="2286854713" sldId="268"/>
            <ac:spMk id="3" creationId="{E34B9D48-2E92-401F-F4CF-9B280922F59F}"/>
          </ac:spMkLst>
        </pc:spChg>
      </pc:sldChg>
      <pc:sldChg chg="delSp modSp add mod">
        <pc:chgData name="Barnes, Christopher (Contractor)" userId="056a9fb6-8a09-47d7-9103-000f1e7f4476" providerId="ADAL" clId="{B5AEC7C6-C351-4143-AF66-2A9F3ADB93B3}" dt="2023-03-24T03:07:17.453" v="3876" actId="20577"/>
        <pc:sldMkLst>
          <pc:docMk/>
          <pc:sldMk cId="2968199957" sldId="269"/>
        </pc:sldMkLst>
        <pc:spChg chg="mod">
          <ac:chgData name="Barnes, Christopher (Contractor)" userId="056a9fb6-8a09-47d7-9103-000f1e7f4476" providerId="ADAL" clId="{B5AEC7C6-C351-4143-AF66-2A9F3ADB93B3}" dt="2023-03-24T03:07:17.453" v="3876" actId="20577"/>
          <ac:spMkLst>
            <pc:docMk/>
            <pc:sldMk cId="2968199957" sldId="269"/>
            <ac:spMk id="9" creationId="{1BCBA3E2-B4CE-BBE1-2DF7-7D067CF1DDA2}"/>
          </ac:spMkLst>
        </pc:spChg>
        <pc:picChg chg="del">
          <ac:chgData name="Barnes, Christopher (Contractor)" userId="056a9fb6-8a09-47d7-9103-000f1e7f4476" providerId="ADAL" clId="{B5AEC7C6-C351-4143-AF66-2A9F3ADB93B3}" dt="2023-03-23T17:41:00.874" v="2476" actId="478"/>
          <ac:picMkLst>
            <pc:docMk/>
            <pc:sldMk cId="2968199957" sldId="269"/>
            <ac:picMk id="8" creationId="{32897FD7-19BB-3E2A-9705-FA128DAC4C6D}"/>
          </ac:picMkLst>
        </pc:picChg>
      </pc:sldChg>
      <pc:sldChg chg="addSp modSp new mod">
        <pc:chgData name="Barnes, Christopher (Contractor)" userId="056a9fb6-8a09-47d7-9103-000f1e7f4476" providerId="ADAL" clId="{B5AEC7C6-C351-4143-AF66-2A9F3ADB93B3}" dt="2023-03-23T21:26:43.784" v="3686" actId="1036"/>
        <pc:sldMkLst>
          <pc:docMk/>
          <pc:sldMk cId="2922913111" sldId="270"/>
        </pc:sldMkLst>
        <pc:spChg chg="mod">
          <ac:chgData name="Barnes, Christopher (Contractor)" userId="056a9fb6-8a09-47d7-9103-000f1e7f4476" providerId="ADAL" clId="{B5AEC7C6-C351-4143-AF66-2A9F3ADB93B3}" dt="2023-03-23T21:26:43.784" v="3686" actId="1036"/>
          <ac:spMkLst>
            <pc:docMk/>
            <pc:sldMk cId="2922913111" sldId="270"/>
            <ac:spMk id="2" creationId="{7EBCCB5E-7165-36F3-6957-941BA11B691B}"/>
          </ac:spMkLst>
        </pc:spChg>
        <pc:picChg chg="add mod">
          <ac:chgData name="Barnes, Christopher (Contractor)" userId="056a9fb6-8a09-47d7-9103-000f1e7f4476" providerId="ADAL" clId="{B5AEC7C6-C351-4143-AF66-2A9F3ADB93B3}" dt="2023-03-23T21:26:37.898" v="3675" actId="1036"/>
          <ac:picMkLst>
            <pc:docMk/>
            <pc:sldMk cId="2922913111" sldId="270"/>
            <ac:picMk id="4" creationId="{4594326A-2571-B775-F302-3393AD64617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f08e3c9e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f08e3c9e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7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sgs.gov/centers/community-for-data-integration-cdi/2023-cdi-worksho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8278142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5400" dirty="0"/>
              <a:t>CEOS-ARD Capacity Development Activities</a:t>
            </a:r>
            <a:endParaRPr sz="5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Chris Barnes, KBR/USGS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6.7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 2023, ESA/ESRIN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C6988-1CE6-C4B0-BE98-7179D526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30535"/>
            <a:ext cx="11495400" cy="5124153"/>
          </a:xfrm>
        </p:spPr>
        <p:txBody>
          <a:bodyPr/>
          <a:lstStyle/>
          <a:p>
            <a:r>
              <a:rPr lang="en-US" sz="2000" dirty="0"/>
              <a:t>EO data is already used widely across the UN for different purposes, although in some cases there is a willingness to explore other EO data/products and tools to improve current applications</a:t>
            </a:r>
          </a:p>
          <a:p>
            <a:endParaRPr lang="en-US" sz="2000" dirty="0"/>
          </a:p>
          <a:p>
            <a:r>
              <a:rPr lang="en-US" sz="2000" dirty="0"/>
              <a:t>A plethora of UN-Space entities such as </a:t>
            </a:r>
            <a:r>
              <a:rPr lang="en-US" sz="2000" b="1" dirty="0"/>
              <a:t>UN Office on Drugs and Crime</a:t>
            </a:r>
            <a:r>
              <a:rPr lang="en-US" sz="2000" dirty="0"/>
              <a:t>, </a:t>
            </a:r>
            <a:r>
              <a:rPr lang="en-US" sz="2000" b="1" dirty="0"/>
              <a:t>UN-Habitat</a:t>
            </a:r>
            <a:r>
              <a:rPr lang="en-US" sz="2000" dirty="0"/>
              <a:t>, </a:t>
            </a:r>
            <a:r>
              <a:rPr lang="en-US" sz="2000" b="1" dirty="0"/>
              <a:t>World Food </a:t>
            </a:r>
            <a:r>
              <a:rPr lang="en-US" sz="2000" b="1" dirty="0" err="1"/>
              <a:t>Programme</a:t>
            </a:r>
            <a:r>
              <a:rPr lang="en-US" sz="2000" dirty="0"/>
              <a:t> and the </a:t>
            </a:r>
            <a:r>
              <a:rPr lang="en-US" sz="2000" b="1" dirty="0"/>
              <a:t>UN International Children’s Emergency Fund</a:t>
            </a:r>
            <a:r>
              <a:rPr lang="en-US" sz="2000" dirty="0"/>
              <a:t> expressed an interest in learning more about where/how to access data capacity building materials and </a:t>
            </a:r>
            <a:r>
              <a:rPr lang="en-US" sz="2000" b="1" dirty="0">
                <a:solidFill>
                  <a:srgbClr val="FF0000"/>
                </a:solidFill>
              </a:rPr>
              <a:t>“more ARD” </a:t>
            </a:r>
            <a:r>
              <a:rPr lang="en-US" sz="2000" dirty="0"/>
              <a:t>to facilitate their respective and unique mission objectives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4B9D48-2E92-401F-F4CF-9B280922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Day 2</a:t>
            </a:r>
            <a:r>
              <a:rPr lang="en-US" sz="3200" dirty="0"/>
              <a:t> – UN-Space &amp; CEOS Working Groups</a:t>
            </a:r>
            <a:br>
              <a:rPr lang="en-US" sz="3200" dirty="0"/>
            </a:br>
            <a:r>
              <a:rPr lang="en-US" sz="2400" dirty="0"/>
              <a:t>Key Takeaways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7624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C6988-1CE6-C4B0-BE98-7179D526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26281"/>
            <a:ext cx="11646094" cy="4662900"/>
          </a:xfrm>
        </p:spPr>
        <p:txBody>
          <a:bodyPr/>
          <a:lstStyle/>
          <a:p>
            <a:r>
              <a:rPr lang="en-US" sz="2400" dirty="0"/>
              <a:t>A wealth of capacity building resources are available. Some are already answering the needs expressed by the users; however, further coordination in response to specific user needs expressed by </a:t>
            </a:r>
            <a:r>
              <a:rPr lang="en-US" sz="2400" dirty="0" err="1"/>
              <a:t>WGCapD</a:t>
            </a:r>
            <a:r>
              <a:rPr lang="en-US" sz="2400" dirty="0"/>
              <a:t> participants/members is needed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Funding for access to </a:t>
            </a:r>
            <a:r>
              <a:rPr lang="en-US" sz="2000" b="1" dirty="0">
                <a:solidFill>
                  <a:srgbClr val="00B05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higher resolution data</a:t>
            </a:r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“more ARD” </a:t>
            </a:r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0070C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cloud computing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Improved awareness </a:t>
            </a:r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disaster response </a:t>
            </a:r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decision makers to </a:t>
            </a:r>
            <a:r>
              <a:rPr lang="en-US" sz="2000" b="1" dirty="0">
                <a:solidFill>
                  <a:srgbClr val="FFC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current/future availability of EO data, products and 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4B9D48-2E92-401F-F4CF-9B280922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Day 3</a:t>
            </a:r>
            <a:r>
              <a:rPr lang="en-US" sz="3200" dirty="0"/>
              <a:t> – </a:t>
            </a:r>
            <a:r>
              <a:rPr lang="en-US" sz="3200" dirty="0" err="1"/>
              <a:t>WGCapD</a:t>
            </a:r>
            <a:r>
              <a:rPr lang="en-US" sz="3200" dirty="0"/>
              <a:t> Member Updates</a:t>
            </a:r>
            <a:br>
              <a:rPr lang="en-US" sz="3200" dirty="0"/>
            </a:br>
            <a:r>
              <a:rPr lang="en-US" sz="2400" dirty="0"/>
              <a:t>Key Takeaways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054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C6988-1CE6-C4B0-BE98-7179D526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130534"/>
            <a:ext cx="11679345" cy="50244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WGCapD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Chair</a:t>
            </a:r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will reach out to those entities expressing capacity needs to support local applications so they can be addressed</a:t>
            </a:r>
          </a:p>
          <a:p>
            <a:pPr marL="800100" lvl="1" indent="-342900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The phrase </a:t>
            </a:r>
            <a:r>
              <a:rPr lang="en-US" sz="16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“more ARD” </a:t>
            </a:r>
            <a:r>
              <a:rPr lang="en-US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was used regularly, but when asked what specific </a:t>
            </a:r>
            <a:r>
              <a:rPr lang="en-US" sz="16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“ARD” </a:t>
            </a:r>
            <a:r>
              <a:rPr lang="en-US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was lacking it was inconclusive. </a:t>
            </a:r>
          </a:p>
          <a:p>
            <a:pPr marL="800100" lvl="1" indent="-342900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As this discussion took place among several CEOS agencies, there still could be some confusion on </a:t>
            </a:r>
            <a:r>
              <a:rPr lang="en-US" sz="1600" b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ARD/EO processing level</a:t>
            </a:r>
            <a:r>
              <a:rPr lang="en-US" sz="16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terminology that might need to be addressed</a:t>
            </a:r>
            <a:endParaRPr lang="en-US" sz="16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SzPct val="100000"/>
            </a:pPr>
            <a:endParaRPr lang="en-US" sz="20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WGCapD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Chair</a:t>
            </a:r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to write a </a:t>
            </a:r>
            <a:r>
              <a:rPr lang="en-US" sz="2000" dirty="0">
                <a:solidFill>
                  <a:srgbClr val="000000"/>
                </a:solidFill>
                <a:latin typeface="Montserrat" panose="00000500000000000000" pitchFamily="2" charset="0"/>
                <a:ea typeface="Times New Roman" panose="02020603050405020304" pitchFamily="18" charset="0"/>
              </a:rPr>
              <a:t>summary </a:t>
            </a:r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report of the </a:t>
            </a:r>
            <a:r>
              <a:rPr lang="en-US" sz="200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meeting/captured </a:t>
            </a:r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action items</a:t>
            </a:r>
            <a:b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</a:br>
            <a:endParaRPr lang="en-US" sz="2000" dirty="0">
              <a:solidFill>
                <a:srgbClr val="000000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SzPct val="100000"/>
              <a:tabLst>
                <a:tab pos="457200" algn="l"/>
              </a:tabLs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WGCapD</a:t>
            </a:r>
            <a:r>
              <a:rPr lang="en-US" sz="2000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Members</a:t>
            </a:r>
            <a:r>
              <a:rPr lang="en-US" sz="2000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review action items and discuss as potential future CEOS work plan collaborations</a:t>
            </a:r>
            <a:endParaRPr lang="en-US" sz="2400" dirty="0"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4B9D48-2E92-401F-F4CF-9B280922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WGCapD-12 Next Steps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685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BCCB5E-7165-36F3-6957-941BA11B6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5104015"/>
            <a:ext cx="11495400" cy="951164"/>
          </a:xfrm>
        </p:spPr>
        <p:txBody>
          <a:bodyPr/>
          <a:lstStyle/>
          <a:p>
            <a:pPr marL="5080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Christopher Barnes</a:t>
            </a:r>
            <a:br>
              <a:rPr lang="en-US" dirty="0">
                <a:solidFill>
                  <a:srgbClr val="0563C1"/>
                </a:solidFill>
              </a:rPr>
            </a:br>
            <a:r>
              <a:rPr lang="en-US" dirty="0">
                <a:solidFill>
                  <a:srgbClr val="0563C1"/>
                </a:solidFill>
              </a:rPr>
              <a:t>barnes@contractor.usgs.gov</a:t>
            </a:r>
            <a:endParaRPr lang="en-US" dirty="0"/>
          </a:p>
          <a:p>
            <a:pPr marL="50800" indent="0" algn="ctr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2B2062-BB21-6D00-4784-D2E25ED6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94326A-2571-B775-F302-3393AD64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461" y="798668"/>
            <a:ext cx="3628944" cy="469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1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/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Transform to Open Science (TOPS) Mission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USGS-NASA TOPS CEOS Work Plan Deliverable 2023</a:t>
            </a:r>
          </a:p>
          <a:p>
            <a:pPr indent="-457200"/>
            <a:endParaRPr lang="en-US" dirty="0"/>
          </a:p>
          <a:p>
            <a:pPr indent="-457200"/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Working Group on Capacity Development and Data Democracy (WGCapD-12) Annual Meeting Summary</a:t>
            </a:r>
          </a:p>
          <a:p>
            <a:pPr lvl="1" indent="-457200"/>
            <a:r>
              <a:rPr lang="en-US" dirty="0"/>
              <a:t>Next Steps</a:t>
            </a: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6EEAC-E557-9389-DFD5-78DA73B33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169233"/>
            <a:ext cx="11503007" cy="4947270"/>
          </a:xfrm>
        </p:spPr>
        <p:txBody>
          <a:bodyPr/>
          <a:lstStyle/>
          <a:p>
            <a:r>
              <a:rPr lang="en-US" sz="2400" dirty="0"/>
              <a:t>TOPS is part of NASA’s Open-Source Science Initiative</a:t>
            </a:r>
          </a:p>
          <a:p>
            <a:pPr lvl="1"/>
            <a:r>
              <a:rPr lang="en-US" sz="2000" dirty="0"/>
              <a:t>Involves 10 other R&amp;D federal agencies and 88 Academic institutions </a:t>
            </a:r>
            <a:br>
              <a:rPr lang="en-US" sz="2000" dirty="0"/>
            </a:br>
            <a:r>
              <a:rPr lang="en-US" sz="2000" dirty="0"/>
              <a:t>e.g., USGS, NOAA, USDA, NSF, DoE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Designed to rapidly transform agencies, organizations, </a:t>
            </a:r>
            <a:br>
              <a:rPr lang="en-US" sz="2400" dirty="0"/>
            </a:br>
            <a:r>
              <a:rPr lang="en-US" sz="2400" dirty="0"/>
              <a:t>and communities to an inclusive culture of open science</a:t>
            </a:r>
          </a:p>
          <a:p>
            <a:endParaRPr lang="en-US" sz="2400" dirty="0"/>
          </a:p>
          <a:p>
            <a:r>
              <a:rPr lang="en-US" sz="2400" dirty="0"/>
              <a:t>USGS will hold a </a:t>
            </a:r>
            <a:r>
              <a:rPr lang="en-US" sz="2400" b="1" dirty="0">
                <a:hlinkClick r:id="rId2"/>
              </a:rPr>
              <a:t>Community for Data Integration Workshop</a:t>
            </a:r>
            <a:r>
              <a:rPr lang="en-US" sz="2400" dirty="0"/>
              <a:t> focused on the theme of </a:t>
            </a:r>
            <a:r>
              <a:rPr lang="en-US" sz="2400" b="1" i="1" dirty="0">
                <a:solidFill>
                  <a:srgbClr val="00B050"/>
                </a:solidFill>
              </a:rPr>
              <a:t>Open Data for Open Science</a:t>
            </a:r>
            <a:r>
              <a:rPr lang="en-US" sz="2400" i="1" dirty="0"/>
              <a:t> </a:t>
            </a:r>
            <a:r>
              <a:rPr lang="en-US" sz="2400" dirty="0"/>
              <a:t>from </a:t>
            </a:r>
            <a:r>
              <a:rPr lang="en-US" sz="2400" b="1" dirty="0"/>
              <a:t>2-5 May 2023</a:t>
            </a:r>
          </a:p>
          <a:p>
            <a:pPr lvl="1"/>
            <a:r>
              <a:rPr lang="en-US" sz="2000" dirty="0"/>
              <a:t>Registration deadlines: </a:t>
            </a:r>
            <a:r>
              <a:rPr lang="en-US" sz="2000" b="1" dirty="0"/>
              <a:t>31 March 2023</a:t>
            </a:r>
            <a:r>
              <a:rPr lang="en-US" sz="2000" dirty="0"/>
              <a:t> (</a:t>
            </a:r>
            <a:r>
              <a:rPr lang="en-US" sz="2000" i="1" dirty="0"/>
              <a:t>in person, WV</a:t>
            </a:r>
            <a:r>
              <a:rPr lang="en-US" sz="2000" dirty="0"/>
              <a:t>), </a:t>
            </a:r>
            <a:r>
              <a:rPr lang="en-US" sz="2000" b="1" dirty="0"/>
              <a:t>30 April </a:t>
            </a:r>
            <a:r>
              <a:rPr lang="en-US" sz="2000" dirty="0"/>
              <a:t>(</a:t>
            </a:r>
            <a:r>
              <a:rPr lang="en-US" sz="2000" i="1" dirty="0"/>
              <a:t>virtual</a:t>
            </a:r>
            <a:r>
              <a:rPr lang="en-US" sz="2000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2BE97-A735-A12A-0358-4A18FDD5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Transform to Open Science (TOPS) Mission</a:t>
            </a:r>
            <a:b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</a:br>
            <a:endParaRPr lang="en-US" sz="32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6DDFAB4-49B8-8C05-DFE8-AECD36E6C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668" y="1708238"/>
            <a:ext cx="2277571" cy="29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BA3E2-B4CE-BBE1-2DF7-7D067CF1D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138813"/>
            <a:ext cx="11562967" cy="4662900"/>
          </a:xfrm>
        </p:spPr>
        <p:txBody>
          <a:bodyPr/>
          <a:lstStyle/>
          <a:p>
            <a:r>
              <a:rPr lang="en-US" sz="2400" dirty="0"/>
              <a:t>Open-source science is a commitment to the open sharing of </a:t>
            </a:r>
            <a:br>
              <a:rPr lang="en-US" sz="2400" dirty="0"/>
            </a:br>
            <a:r>
              <a:rPr lang="en-US" sz="2400" b="1" i="1" u="sng" dirty="0">
                <a:solidFill>
                  <a:srgbClr val="FF0000"/>
                </a:solidFill>
              </a:rPr>
              <a:t>software</a:t>
            </a:r>
            <a:r>
              <a:rPr lang="en-US" sz="2400" i="1" dirty="0"/>
              <a:t>, </a:t>
            </a:r>
            <a:r>
              <a:rPr lang="en-US" sz="2400" b="1" i="1" u="sng" dirty="0">
                <a:solidFill>
                  <a:srgbClr val="FFC000"/>
                </a:solidFill>
              </a:rPr>
              <a:t>data</a:t>
            </a:r>
            <a:r>
              <a:rPr lang="en-US" sz="2400" i="1" dirty="0"/>
              <a:t>, and </a:t>
            </a:r>
            <a:r>
              <a:rPr lang="en-US" sz="2400" b="1" i="1" u="sng" dirty="0">
                <a:solidFill>
                  <a:srgbClr val="00B050"/>
                </a:solidFill>
              </a:rPr>
              <a:t>knowledge</a:t>
            </a:r>
            <a:r>
              <a:rPr lang="en-US" sz="2400" i="1" dirty="0"/>
              <a:t> (</a:t>
            </a:r>
            <a:r>
              <a:rPr lang="en-US" sz="2400" i="1" dirty="0">
                <a:solidFill>
                  <a:schemeClr val="tx1"/>
                </a:solidFill>
              </a:rPr>
              <a:t>algorithms, papers, documents, ancillary information</a:t>
            </a:r>
            <a:r>
              <a:rPr lang="en-US" sz="2400" dirty="0"/>
              <a:t>) as early as possible in the scientific process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2BE97-A735-A12A-0358-4A18FDD5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Transform to Open Science (TOPS) Mission</a:t>
            </a:r>
            <a:b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</a:b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897FD7-19BB-3E2A-9705-FA128DAC4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04" y="2723979"/>
            <a:ext cx="10427891" cy="35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0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CBA3E2-B4CE-BBE1-2DF7-7D067CF1D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138813"/>
            <a:ext cx="11562967" cy="4662900"/>
          </a:xfrm>
        </p:spPr>
        <p:txBody>
          <a:bodyPr/>
          <a:lstStyle/>
          <a:p>
            <a:r>
              <a:rPr lang="en-US" sz="2400" b="1" dirty="0"/>
              <a:t>Over the next 5 years TOPS aims to</a:t>
            </a:r>
            <a:r>
              <a:rPr lang="en-US" sz="2400" dirty="0"/>
              <a:t>: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Accelerate major scientific discoveries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b="1" dirty="0">
                <a:solidFill>
                  <a:srgbClr val="FFC000"/>
                </a:solidFill>
              </a:rPr>
              <a:t>Broaden participation by historically excluded communities</a:t>
            </a:r>
          </a:p>
          <a:p>
            <a:pPr marL="990600" lvl="1" indent="-45720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Increase understanding and adoption of open science principles and techniques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Open Science will broaden participation, increase accessibility to knowledge, and embrace new technologies that can respond to these changes at scale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2BE97-A735-A12A-0358-4A18FDD5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Transform to Open Science (TOPS) Mission</a:t>
            </a:r>
            <a:b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819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6EEAC-E557-9389-DFD5-78DA73B33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244184"/>
            <a:ext cx="11629469" cy="4977249"/>
          </a:xfrm>
        </p:spPr>
        <p:txBody>
          <a:bodyPr/>
          <a:lstStyle/>
          <a:p>
            <a:r>
              <a:rPr lang="en-US" sz="2400" dirty="0"/>
              <a:t>USGS &amp; NASA have committed to a joint CEOS Work Plan deliverable for 2023 through the Working Group on Capacity Development &amp; Data Democracy (</a:t>
            </a:r>
            <a:r>
              <a:rPr lang="en-US" sz="2400" dirty="0" err="1"/>
              <a:t>WGCapD</a:t>
            </a:r>
            <a:r>
              <a:rPr lang="en-US" sz="2400" dirty="0"/>
              <a:t>) in support of TOPS</a:t>
            </a:r>
          </a:p>
          <a:p>
            <a:endParaRPr lang="en-US" sz="1100" dirty="0"/>
          </a:p>
          <a:p>
            <a:r>
              <a:rPr lang="en-US" sz="2400" dirty="0"/>
              <a:t>Deliverable strategy is to highlight international and underserved nations with access to “</a:t>
            </a:r>
            <a:r>
              <a:rPr lang="en-US" sz="2400" b="1" dirty="0">
                <a:solidFill>
                  <a:srgbClr val="00B050"/>
                </a:solidFill>
              </a:rPr>
              <a:t>open-sourced data</a:t>
            </a:r>
            <a:r>
              <a:rPr lang="en-US" sz="2400" dirty="0"/>
              <a:t>” via a communications and outreach plan (</a:t>
            </a:r>
            <a:r>
              <a:rPr lang="en-US" sz="2400" i="1" dirty="0"/>
              <a:t>e.g., promotion of webinars, eLearning, hackathons…</a:t>
            </a:r>
            <a:r>
              <a:rPr lang="en-US" sz="2400" dirty="0"/>
              <a:t>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2F976AF5-692E-A866-4B5E-D91C406E5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207" y="4759656"/>
            <a:ext cx="1614741" cy="137253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B21BF8-C061-8A08-7AF9-7684B9FAB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67" y="5053049"/>
            <a:ext cx="2757924" cy="771682"/>
          </a:xfrm>
          <a:prstGeom prst="rect">
            <a:avLst/>
          </a:prstGeom>
        </p:spPr>
      </p:pic>
      <p:pic>
        <p:nvPicPr>
          <p:cNvPr id="1026" name="Picture 2" descr="Committee on Earth Observation Satellites logo | U.S. Geological Survey">
            <a:extLst>
              <a:ext uri="{FF2B5EF4-FFF2-40B4-BE49-F238E27FC236}">
                <a16:creationId xmlns:a16="http://schemas.microsoft.com/office/drawing/2014/main" id="{90BA5ED0-0C22-DC11-7F6F-B5E073D66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6" b="35172"/>
          <a:stretch/>
        </p:blipFill>
        <p:spPr bwMode="auto">
          <a:xfrm>
            <a:off x="3963150" y="4798278"/>
            <a:ext cx="4265699" cy="130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D2BE97-A735-A12A-0358-4A18FDD5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USGS-NASA TOPS Deliverable</a:t>
            </a:r>
            <a:b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015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6EEAC-E557-9389-DFD5-78DA73B33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425531"/>
            <a:ext cx="5723633" cy="4662900"/>
          </a:xfrm>
        </p:spPr>
        <p:txBody>
          <a:bodyPr/>
          <a:lstStyle/>
          <a:p>
            <a:r>
              <a:rPr lang="en-US" sz="2000" dirty="0"/>
              <a:t>Joint WGCapD-12/UN-Space meeting took place at UN HQ, Vienna, Austria</a:t>
            </a:r>
          </a:p>
          <a:p>
            <a:pPr lvl="1"/>
            <a:r>
              <a:rPr lang="en-US" sz="2000" b="1" dirty="0">
                <a:solidFill>
                  <a:srgbClr val="00B050"/>
                </a:solidFill>
              </a:rPr>
              <a:t>1-3 March 2023</a:t>
            </a:r>
          </a:p>
          <a:p>
            <a:pPr lvl="1"/>
            <a:r>
              <a:rPr lang="en-US" sz="2000" b="1" dirty="0"/>
              <a:t>187</a:t>
            </a:r>
            <a:r>
              <a:rPr lang="en-US" sz="2000" dirty="0"/>
              <a:t> participants from </a:t>
            </a:r>
            <a:r>
              <a:rPr lang="en-US" sz="2000" b="1" dirty="0"/>
              <a:t>&gt;160</a:t>
            </a:r>
            <a:r>
              <a:rPr lang="en-US" sz="2000" dirty="0"/>
              <a:t> entities</a:t>
            </a:r>
          </a:p>
          <a:p>
            <a:pPr lvl="1"/>
            <a:r>
              <a:rPr lang="en-US" sz="2000" b="1" dirty="0"/>
              <a:t>18 </a:t>
            </a:r>
            <a:r>
              <a:rPr lang="en-US" sz="2000" dirty="0"/>
              <a:t>CEOS agencies</a:t>
            </a:r>
          </a:p>
          <a:p>
            <a:pPr lvl="1"/>
            <a:r>
              <a:rPr lang="en-US" sz="2000" b="1" dirty="0"/>
              <a:t>24</a:t>
            </a:r>
            <a:r>
              <a:rPr lang="en-US" sz="2000" dirty="0"/>
              <a:t> UN-Space entities</a:t>
            </a:r>
          </a:p>
          <a:p>
            <a:pPr lvl="1"/>
            <a:r>
              <a:rPr lang="en-US" sz="2000" b="1" dirty="0"/>
              <a:t>4</a:t>
            </a:r>
            <a:r>
              <a:rPr lang="en-US" sz="2000" dirty="0"/>
              <a:t> CEOS Working Groups</a:t>
            </a:r>
          </a:p>
          <a:p>
            <a:pPr lvl="2"/>
            <a:r>
              <a:rPr lang="en-US" sz="1600" dirty="0" err="1"/>
              <a:t>WGDisasters</a:t>
            </a:r>
            <a:endParaRPr lang="en-US" sz="1600" dirty="0"/>
          </a:p>
          <a:p>
            <a:pPr lvl="2"/>
            <a:r>
              <a:rPr lang="en-US" sz="1600" dirty="0"/>
              <a:t>WGISS</a:t>
            </a:r>
          </a:p>
          <a:p>
            <a:pPr lvl="2"/>
            <a:r>
              <a:rPr lang="en-US" sz="1600" dirty="0"/>
              <a:t>WGB</a:t>
            </a:r>
          </a:p>
          <a:p>
            <a:pPr lvl="2"/>
            <a:r>
              <a:rPr lang="en-US" sz="1600" dirty="0"/>
              <a:t>WGSDG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D2BE97-A735-A12A-0358-4A18FDD5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WGCapD-12 Annual Meeting Summary</a:t>
            </a:r>
            <a:endParaRPr lang="en-US" sz="3600" dirty="0"/>
          </a:p>
        </p:txBody>
      </p:sp>
      <p:pic>
        <p:nvPicPr>
          <p:cNvPr id="2050" name="Picture 2" descr="Study Visit to UN-Headquarters and Other International Organizations in  Vienna – The Netherlands Education Group">
            <a:extLst>
              <a:ext uri="{FF2B5EF4-FFF2-40B4-BE49-F238E27FC236}">
                <a16:creationId xmlns:a16="http://schemas.microsoft.com/office/drawing/2014/main" id="{14F92B7B-DF50-3736-EF4B-E6EE957A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56" y="2096988"/>
            <a:ext cx="6082111" cy="31829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2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FCEE11-5884-E626-AC05-899C66666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53801"/>
            <a:ext cx="11495400" cy="4662900"/>
          </a:xfrm>
        </p:spPr>
        <p:txBody>
          <a:bodyPr/>
          <a:lstStyle/>
          <a:p>
            <a:r>
              <a:rPr lang="en-US" sz="2400" b="1" dirty="0"/>
              <a:t>Agenda involved</a:t>
            </a:r>
            <a:r>
              <a:rPr lang="en-US" sz="2400" dirty="0"/>
              <a:t>:</a:t>
            </a:r>
          </a:p>
          <a:p>
            <a:pPr marL="990600" lvl="1" indent="-457200">
              <a:buSzPct val="100000"/>
              <a:buFont typeface="+mj-lt"/>
              <a:buAutoNum type="arabicPeriod"/>
            </a:pPr>
            <a:r>
              <a:rPr lang="en-US" sz="2000" i="1" dirty="0"/>
              <a:t>Education/Training	</a:t>
            </a:r>
          </a:p>
          <a:p>
            <a:pPr marL="990600" lvl="1" indent="-457200">
              <a:buSzPct val="100000"/>
              <a:buFont typeface="+mj-lt"/>
              <a:buAutoNum type="arabicPeriod"/>
            </a:pPr>
            <a:r>
              <a:rPr lang="en-US" sz="2000" i="1" dirty="0"/>
              <a:t>User EO Uptake</a:t>
            </a:r>
          </a:p>
          <a:p>
            <a:pPr marL="990600" lvl="1" indent="-457200">
              <a:buSzPct val="100000"/>
              <a:buFont typeface="+mj-lt"/>
              <a:buAutoNum type="arabicPeriod"/>
            </a:pPr>
            <a:r>
              <a:rPr lang="en-US" sz="2000" i="1" dirty="0"/>
              <a:t>EO Data Access</a:t>
            </a:r>
          </a:p>
          <a:p>
            <a:pPr marL="990600" lvl="1" indent="-457200">
              <a:buSzPct val="100000"/>
              <a:buFont typeface="+mj-lt"/>
              <a:buAutoNum type="arabicPeriod"/>
            </a:pPr>
            <a:r>
              <a:rPr lang="en-US" sz="2000" i="1" dirty="0"/>
              <a:t>EO Software Tools</a:t>
            </a:r>
          </a:p>
          <a:p>
            <a:pPr marL="990600" lvl="1" indent="-457200">
              <a:buSzPct val="100000"/>
              <a:buFont typeface="+mj-lt"/>
              <a:buAutoNum type="arabicPeriod"/>
            </a:pPr>
            <a:r>
              <a:rPr lang="en-US" sz="2000" i="1" dirty="0"/>
              <a:t>Infrastructure</a:t>
            </a:r>
            <a:br>
              <a:rPr lang="en-US" sz="2000" i="1" dirty="0"/>
            </a:br>
            <a:endParaRPr lang="en-US" sz="1100" i="1" dirty="0"/>
          </a:p>
          <a:p>
            <a:r>
              <a:rPr lang="en-US" sz="2000" b="1" dirty="0"/>
              <a:t>Day 1</a:t>
            </a:r>
            <a:r>
              <a:rPr lang="en-US" sz="2000" dirty="0"/>
              <a:t> – </a:t>
            </a:r>
            <a:r>
              <a:rPr lang="en-US" sz="2000" b="1" dirty="0"/>
              <a:t>Regional Capacity Development</a:t>
            </a:r>
          </a:p>
          <a:p>
            <a:pPr lvl="1"/>
            <a:r>
              <a:rPr lang="en-US" sz="1800" i="1" dirty="0"/>
              <a:t>Africa, Americas, Asia-Oceania, Europe</a:t>
            </a:r>
          </a:p>
          <a:p>
            <a:r>
              <a:rPr lang="en-US" sz="2000" b="1" dirty="0"/>
              <a:t>Day 2 – UN-Space &amp; CEOS Working Groups</a:t>
            </a:r>
          </a:p>
          <a:p>
            <a:r>
              <a:rPr lang="en-US" sz="2000" b="1" dirty="0"/>
              <a:t>Day 3 – </a:t>
            </a:r>
            <a:r>
              <a:rPr lang="en-US" sz="2000" b="1" dirty="0" err="1"/>
              <a:t>WGCapD</a:t>
            </a:r>
            <a:r>
              <a:rPr lang="en-US" sz="2000" b="1" dirty="0"/>
              <a:t> Member Space Agency Updates</a:t>
            </a:r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65753D-056B-657E-3280-ACDC28B49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ontserrat"/>
                <a:ea typeface="Montserrat"/>
                <a:cs typeface="Montserrat"/>
                <a:sym typeface="Montserrat"/>
              </a:rPr>
              <a:t>WGCapD-12 Annual Meeting Summary</a:t>
            </a:r>
            <a:endParaRPr lang="en-US" sz="3600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9E599579-015A-5E3B-9F8B-05824B03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843" y="1454728"/>
            <a:ext cx="4954384" cy="371578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9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5C6988-1CE6-C4B0-BE98-7179D526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09272"/>
            <a:ext cx="11495400" cy="5112161"/>
          </a:xfrm>
        </p:spPr>
        <p:txBody>
          <a:bodyPr/>
          <a:lstStyle/>
          <a:p>
            <a:pPr>
              <a:buSzPct val="100000"/>
            </a:pPr>
            <a:r>
              <a:rPr lang="en-US" sz="2000" b="1" dirty="0"/>
              <a:t>Africa</a:t>
            </a:r>
          </a:p>
          <a:p>
            <a:pPr lvl="1">
              <a:buSzPct val="100000"/>
            </a:pPr>
            <a:r>
              <a:rPr lang="en-US" sz="1600" dirty="0"/>
              <a:t>More information about </a:t>
            </a:r>
            <a:r>
              <a:rPr lang="en-US" sz="1600" b="1" dirty="0">
                <a:solidFill>
                  <a:srgbClr val="00B050"/>
                </a:solidFill>
              </a:rPr>
              <a:t>open software, open-source algorithms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b="1" dirty="0">
                <a:solidFill>
                  <a:srgbClr val="00B050"/>
                </a:solidFill>
              </a:rPr>
              <a:t>and real-time applications</a:t>
            </a:r>
            <a:r>
              <a:rPr lang="en-US" sz="1600" dirty="0"/>
              <a:t>. Education and training on floods, drought, landslides, wildfires, water extent, crop monitoring and early warning systems</a:t>
            </a:r>
            <a:r>
              <a:rPr lang="en-US" sz="1600" dirty="0">
                <a:solidFill>
                  <a:srgbClr val="00B050"/>
                </a:solidFill>
              </a:rPr>
              <a:t>. </a:t>
            </a:r>
            <a:r>
              <a:rPr lang="en-US" sz="1600" b="1" dirty="0">
                <a:solidFill>
                  <a:srgbClr val="00B050"/>
                </a:solidFill>
              </a:rPr>
              <a:t>Facilitate better EO data access</a:t>
            </a:r>
          </a:p>
          <a:p>
            <a:pPr>
              <a:buSzPct val="100000"/>
            </a:pPr>
            <a:r>
              <a:rPr lang="en-US" sz="2000" b="1" dirty="0"/>
              <a:t>Americas</a:t>
            </a:r>
          </a:p>
          <a:p>
            <a:pPr lvl="1">
              <a:buSzPct val="100000"/>
            </a:pPr>
            <a:r>
              <a:rPr lang="en-US" sz="1600" dirty="0"/>
              <a:t>Indigenous co-development of EO activities/training. </a:t>
            </a:r>
            <a:r>
              <a:rPr lang="en-US" sz="1600" b="1" dirty="0">
                <a:solidFill>
                  <a:srgbClr val="FF0000"/>
                </a:solidFill>
              </a:rPr>
              <a:t>Disaster risk reduction </a:t>
            </a:r>
            <a:r>
              <a:rPr lang="en-US" sz="1600" dirty="0"/>
              <a:t>training at city and county-levels</a:t>
            </a:r>
          </a:p>
          <a:p>
            <a:pPr>
              <a:buSzPct val="100000"/>
            </a:pPr>
            <a:r>
              <a:rPr lang="en-US" sz="2000" b="1" dirty="0"/>
              <a:t>Asia-Oceania</a:t>
            </a:r>
          </a:p>
          <a:p>
            <a:pPr lvl="1">
              <a:buSzPct val="100000"/>
            </a:pPr>
            <a:r>
              <a:rPr lang="en-US" sz="1600" dirty="0"/>
              <a:t>Open-source techniques and tools for EO data processing. </a:t>
            </a:r>
            <a:r>
              <a:rPr lang="en-US" sz="1600" b="1" dirty="0">
                <a:solidFill>
                  <a:srgbClr val="FFC000"/>
                </a:solidFill>
              </a:rPr>
              <a:t>Disaster risk reduction</a:t>
            </a:r>
            <a:r>
              <a:rPr lang="en-US" sz="1600" b="1" dirty="0"/>
              <a:t> </a:t>
            </a:r>
            <a:r>
              <a:rPr lang="en-US" sz="1600" b="1" dirty="0">
                <a:solidFill>
                  <a:srgbClr val="FFC000"/>
                </a:solidFill>
              </a:rPr>
              <a:t>training</a:t>
            </a:r>
            <a:r>
              <a:rPr lang="en-US" sz="1600" dirty="0"/>
              <a:t> including </a:t>
            </a:r>
            <a:r>
              <a:rPr lang="en-US" sz="1600" b="1" dirty="0">
                <a:solidFill>
                  <a:srgbClr val="FFC000"/>
                </a:solidFill>
              </a:rPr>
              <a:t>increased awareness/knowledge of existing/future EO data/products</a:t>
            </a:r>
          </a:p>
          <a:p>
            <a:pPr>
              <a:buSzPct val="100000"/>
            </a:pPr>
            <a:r>
              <a:rPr lang="en-US" sz="2000" b="1" dirty="0"/>
              <a:t>Europe</a:t>
            </a:r>
          </a:p>
          <a:p>
            <a:pPr lvl="1">
              <a:buSzPct val="100000"/>
            </a:pPr>
            <a:r>
              <a:rPr lang="en-US" sz="1600" dirty="0"/>
              <a:t>Training for young professionals. Need for open, standardized access to learning resources. </a:t>
            </a:r>
            <a:r>
              <a:rPr lang="en-US" sz="1600" b="1" dirty="0">
                <a:solidFill>
                  <a:srgbClr val="0070C0"/>
                </a:solidFill>
              </a:rPr>
              <a:t>Access to free or low-cost cloud processing platforms</a:t>
            </a:r>
          </a:p>
          <a:p>
            <a:pPr>
              <a:buSzPct val="100000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4B9D48-2E92-401F-F4CF-9B280922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Day 1</a:t>
            </a:r>
            <a:r>
              <a:rPr lang="en-US" sz="3200" dirty="0"/>
              <a:t> – Regional Capacity Development</a:t>
            </a:r>
            <a:br>
              <a:rPr lang="en-US" sz="3200" dirty="0"/>
            </a:br>
            <a:r>
              <a:rPr lang="en-US" sz="2400" dirty="0"/>
              <a:t>Key Takeaways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059013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3539</TotalTime>
  <Words>843</Words>
  <Application>Microsoft Office PowerPoint</Application>
  <PresentationFormat>Widescreen</PresentationFormat>
  <Paragraphs>82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Montserrat</vt:lpstr>
      <vt:lpstr>ceos</vt:lpstr>
      <vt:lpstr>CEOS-ARD Capacity Development Activities</vt:lpstr>
      <vt:lpstr>Agenda</vt:lpstr>
      <vt:lpstr>Transform to Open Science (TOPS) Mission </vt:lpstr>
      <vt:lpstr>Transform to Open Science (TOPS) Mission </vt:lpstr>
      <vt:lpstr>Transform to Open Science (TOPS) Mission </vt:lpstr>
      <vt:lpstr>USGS-NASA TOPS Deliverable </vt:lpstr>
      <vt:lpstr>WGCapD-12 Annual Meeting Summary</vt:lpstr>
      <vt:lpstr>WGCapD-12 Annual Meeting Summary</vt:lpstr>
      <vt:lpstr>Day 1 – Regional Capacity Development Key Takeaways </vt:lpstr>
      <vt:lpstr>Day 2 – UN-Space &amp; CEOS Working Groups Key Takeaways </vt:lpstr>
      <vt:lpstr>Day 3 – WGCapD Member Updates Key Takeaways </vt:lpstr>
      <vt:lpstr>WGCapD-12 Next Steps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LSI-VC-13 2023 Presentation Template and Guidance</dc:title>
  <cp:lastModifiedBy>Barnes, Christopher (Contractor)</cp:lastModifiedBy>
  <cp:revision>1</cp:revision>
  <dcterms:modified xsi:type="dcterms:W3CDTF">2023-03-24T03:14:39Z</dcterms:modified>
</cp:coreProperties>
</file>