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Montserra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Montserrat-regular.fnt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font" Target="fonts/Montserrat-italic.fntdata"/><Relationship Id="rId23" Type="http://schemas.openxmlformats.org/officeDocument/2006/relationships/slide" Target="slides/slide19.xml"/><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Montserrat-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f969e23e9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f969e23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f998d277d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f998d277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f998d277d8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f998d277d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f998d277d8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f998d277d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f998d277d8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f998d277d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f998d277d8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f998d277d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f998d277d8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f998d277d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f998d277d8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f998d277d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f998d277d8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f998d277d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f998d277d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f998d277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f998d277d8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f998d277d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fd7efd2d9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fd7efd2d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fd7efd2d9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fd7efd2d9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405aa467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405aa46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0405aa4676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0405aa467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0405aa467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0405aa467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0405aa4676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0405aa467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0405aa4676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0405aa467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405aa4676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0405aa467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0405aa4676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0405aa467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1ff0601da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1ff0601d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0405aa4676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0405aa467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f998d277d8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f998d277d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f969e23e9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f969e23e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0405aa4676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0405aa467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0405aa4676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0405aa467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0405aa4676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0405aa467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405aa4676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0405aa467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fd7efd2d98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fd7efd2d9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1ff0601da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1ff0601da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fd7efd2d98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fd7efd2d9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f998d277d8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f998d277d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f998d277d8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f998d277d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f998d277d8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f998d277d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f969e23e9f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f969e23e9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1ff0601da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1ff0601d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f998d277d8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f998d277d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LSI-VC-13, 23-24 March 2023</a:t>
            </a:r>
            <a:endParaRPr b="1">
              <a:solidFill>
                <a:schemeClr val="accent1"/>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aws.amazon.com/earth/" TargetMode="Externa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registry.opendata.aws/" TargetMode="Externa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registry.opendata.aws/" TargetMode="External"/><Relationship Id="rId4"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23.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portal.ogc.org/files/7889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s://aws.amazon.com/eart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powerbi.microsoft.com/en-u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stacspec.org/en" TargetMode="External"/><Relationship Id="rId4" Type="http://schemas.openxmlformats.org/officeDocument/2006/relationships/hyperlink" Target="https://documentation.dataspace.copernicus.eu/#/Roadmap/APITable.html" TargetMode="External"/><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33.png"/><Relationship Id="rId8"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github.com/stac-extensions/card4l" TargetMode="External"/><Relationship Id="rId4" Type="http://schemas.openxmlformats.org/officeDocument/2006/relationships/hyperlink" Target="https://github.com/stac-extensions/card4l/blob/main/optical/README.md" TargetMode="External"/><Relationship Id="rId5" Type="http://schemas.openxmlformats.org/officeDocument/2006/relationships/hyperlink" Target="https://github.com/stac-extensions/card4l/blob/main/sar/README.m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github.com/radiantearth/stac-spec/tree/master/item-spe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8000"/>
              <a:buFont typeface="Arial"/>
              <a:buNone/>
            </a:pPr>
            <a:r>
              <a:rPr lang="en-GB" sz="7500"/>
              <a:t>CEOS-ARD in the Cloud</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rPr i="1" lang="en-GB" sz="4000"/>
              <a:t>Discussion Starters</a:t>
            </a:r>
            <a:endParaRPr i="1" sz="4000">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Presenter, Organization</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 6.6</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LSI-VC-13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23rd - 24th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Perspective:</a:t>
            </a:r>
            <a:endParaRPr/>
          </a:p>
          <a:p>
            <a:pPr indent="-406400" lvl="0" marL="457200" rtl="0" algn="l">
              <a:spcBef>
                <a:spcPts val="1000"/>
              </a:spcBef>
              <a:spcAft>
                <a:spcPts val="0"/>
              </a:spcAft>
              <a:buSzPts val="2800"/>
              <a:buChar char="❖"/>
            </a:pPr>
            <a:r>
              <a:rPr lang="en-GB"/>
              <a:t>The non-expert user</a:t>
            </a:r>
            <a:endParaRPr/>
          </a:p>
          <a:p>
            <a:pPr indent="-406400" lvl="0" marL="457200" rtl="0" algn="l">
              <a:spcBef>
                <a:spcPts val="0"/>
              </a:spcBef>
              <a:spcAft>
                <a:spcPts val="0"/>
              </a:spcAft>
              <a:buSzPts val="2800"/>
              <a:buChar char="❖"/>
            </a:pPr>
            <a:r>
              <a:rPr lang="en-GB"/>
              <a:t>I hear CEOS-ARD is a good starting point, and look to ceos.org/ard</a:t>
            </a:r>
            <a:endParaRPr/>
          </a:p>
          <a:p>
            <a:pPr indent="-406400" lvl="0" marL="457200" rtl="0" algn="l">
              <a:spcBef>
                <a:spcPts val="0"/>
              </a:spcBef>
              <a:spcAft>
                <a:spcPts val="0"/>
              </a:spcAft>
              <a:buSzPts val="2800"/>
              <a:buChar char="❖"/>
            </a:pPr>
            <a:r>
              <a:rPr lang="en-GB"/>
              <a:t>Ok, looks promising, some datasets, now what..</a:t>
            </a:r>
            <a:endParaRPr/>
          </a:p>
        </p:txBody>
      </p:sp>
      <p:sp>
        <p:nvSpPr>
          <p:cNvPr id="120" name="Google Shape;120;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Top down..</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26" name="Google Shape;126;p17"/>
          <p:cNvPicPr preferRelativeResize="0"/>
          <p:nvPr/>
        </p:nvPicPr>
        <p:blipFill>
          <a:blip r:embed="rId3">
            <a:alphaModFix/>
          </a:blip>
          <a:stretch>
            <a:fillRect/>
          </a:stretch>
        </p:blipFill>
        <p:spPr>
          <a:xfrm>
            <a:off x="120150" y="1462475"/>
            <a:ext cx="7350549" cy="4522925"/>
          </a:xfrm>
          <a:prstGeom prst="rect">
            <a:avLst/>
          </a:prstGeom>
          <a:noFill/>
          <a:ln>
            <a:noFill/>
          </a:ln>
        </p:spPr>
      </p:pic>
      <p:sp>
        <p:nvSpPr>
          <p:cNvPr id="127" name="Google Shape;127;p17"/>
          <p:cNvSpPr txBox="1"/>
          <p:nvPr/>
        </p:nvSpPr>
        <p:spPr>
          <a:xfrm>
            <a:off x="7857675" y="1451150"/>
            <a:ext cx="3794400" cy="557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Access links:</a:t>
            </a:r>
            <a:endParaRPr/>
          </a:p>
          <a:p>
            <a:pPr indent="-317500" lvl="0" marL="457200" rtl="0" algn="l">
              <a:spcBef>
                <a:spcPts val="0"/>
              </a:spcBef>
              <a:spcAft>
                <a:spcPts val="0"/>
              </a:spcAft>
              <a:buSzPts val="1400"/>
              <a:buChar char="●"/>
            </a:pPr>
            <a:r>
              <a:rPr lang="en-GB"/>
              <a:t>Inconsistent</a:t>
            </a:r>
            <a:endParaRPr/>
          </a:p>
          <a:p>
            <a:pPr indent="-317500" lvl="0" marL="457200" rtl="0" algn="l">
              <a:spcBef>
                <a:spcPts val="0"/>
              </a:spcBef>
              <a:spcAft>
                <a:spcPts val="0"/>
              </a:spcAft>
              <a:buSzPts val="1400"/>
              <a:buChar char="●"/>
            </a:pPr>
            <a:r>
              <a:rPr lang="en-GB"/>
              <a:t>Not direct - go to various websites</a:t>
            </a:r>
            <a:endParaRPr/>
          </a:p>
          <a:p>
            <a:pPr indent="-317500" lvl="0" marL="457200" rtl="0" algn="l">
              <a:spcBef>
                <a:spcPts val="0"/>
              </a:spcBef>
              <a:spcAft>
                <a:spcPts val="0"/>
              </a:spcAft>
              <a:buSzPts val="1400"/>
              <a:buChar char="●"/>
            </a:pPr>
            <a:r>
              <a:rPr lang="en-GB"/>
              <a:t>Requires further digging</a:t>
            </a:r>
            <a:endParaRPr/>
          </a:p>
          <a:p>
            <a:pPr indent="-317500" lvl="0" marL="457200" rtl="0" algn="l">
              <a:spcBef>
                <a:spcPts val="0"/>
              </a:spcBef>
              <a:spcAft>
                <a:spcPts val="0"/>
              </a:spcAft>
              <a:buSzPts val="1400"/>
              <a:buChar char="●"/>
            </a:pPr>
            <a:r>
              <a:rPr lang="en-GB"/>
              <a:t>No sense of cloud repository availability</a:t>
            </a:r>
            <a:endParaRPr/>
          </a:p>
          <a:p>
            <a:pPr indent="-317500" lvl="0" marL="457200" rtl="0" algn="l">
              <a:spcBef>
                <a:spcPts val="0"/>
              </a:spcBef>
              <a:spcAft>
                <a:spcPts val="0"/>
              </a:spcAft>
              <a:buSzPts val="1400"/>
              <a:buChar char="●"/>
            </a:pPr>
            <a:r>
              <a:rPr lang="en-GB"/>
              <a:t>Confusing naming conventions</a:t>
            </a:r>
            <a:endParaRPr/>
          </a:p>
          <a:p>
            <a:pPr indent="-317500" lvl="1" marL="914400" rtl="0" algn="l">
              <a:spcBef>
                <a:spcPts val="0"/>
              </a:spcBef>
              <a:spcAft>
                <a:spcPts val="0"/>
              </a:spcAft>
              <a:buSzPts val="1400"/>
              <a:buChar char="○"/>
            </a:pPr>
            <a:r>
              <a:rPr lang="en-GB"/>
              <a:t>Levels, inconsistent labelling</a:t>
            </a:r>
            <a:endParaRPr/>
          </a:p>
          <a:p>
            <a:pPr indent="-317500" lvl="1" marL="914400" rtl="0" algn="l">
              <a:spcBef>
                <a:spcPts val="0"/>
              </a:spcBef>
              <a:spcAft>
                <a:spcPts val="0"/>
              </a:spcAft>
              <a:buSzPts val="1400"/>
              <a:buChar char="○"/>
            </a:pPr>
            <a:r>
              <a:rPr lang="en-GB"/>
              <a:t>Tiles, scenes, etc.</a:t>
            </a:r>
            <a:endParaRPr/>
          </a:p>
          <a:p>
            <a:pPr indent="-317500" lvl="0" marL="457200" rtl="0" algn="l">
              <a:spcBef>
                <a:spcPts val="0"/>
              </a:spcBef>
              <a:spcAft>
                <a:spcPts val="0"/>
              </a:spcAft>
              <a:buSzPts val="1400"/>
              <a:buChar char="●"/>
            </a:pPr>
            <a:r>
              <a:rPr lang="en-GB"/>
              <a:t>Same datasets from multiple providers and mirrors?</a:t>
            </a:r>
            <a:endParaRPr/>
          </a:p>
          <a:p>
            <a:pPr indent="-317500" lvl="0" marL="457200" rtl="0" algn="l">
              <a:spcBef>
                <a:spcPts val="0"/>
              </a:spcBef>
              <a:spcAft>
                <a:spcPts val="0"/>
              </a:spcAft>
              <a:buSzPts val="1400"/>
              <a:buChar char="●"/>
            </a:pPr>
            <a:r>
              <a:rPr lang="en-GB"/>
              <a:t>Variants</a:t>
            </a:r>
            <a:endParaRPr/>
          </a:p>
          <a:p>
            <a:pPr indent="-317500" lvl="0" marL="457200" rtl="0" algn="l">
              <a:spcBef>
                <a:spcPts val="0"/>
              </a:spcBef>
              <a:spcAft>
                <a:spcPts val="0"/>
              </a:spcAft>
              <a:buSzPts val="1400"/>
              <a:buChar char="●"/>
            </a:pPr>
            <a:r>
              <a:rPr lang="en-GB"/>
              <a:t>Sample products likewise difficult to find? </a:t>
            </a:r>
            <a:endParaRPr/>
          </a:p>
          <a:p>
            <a:pPr indent="-317500" lvl="0" marL="457200" rtl="0" algn="l">
              <a:spcBef>
                <a:spcPts val="0"/>
              </a:spcBef>
              <a:spcAft>
                <a:spcPts val="0"/>
              </a:spcAft>
              <a:buSzPts val="1400"/>
              <a:buChar char="●"/>
            </a:pPr>
            <a:r>
              <a:rPr lang="en-GB"/>
              <a:t>Sample metadata not clear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access needs to be clearer and consistent?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Can we put different cloud service links on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Lack of emphasis on data access and “What do I do next?”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p17"/>
          <p:cNvSpPr/>
          <p:nvPr/>
        </p:nvSpPr>
        <p:spPr>
          <a:xfrm>
            <a:off x="5052125" y="2418575"/>
            <a:ext cx="440700" cy="3622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nvSpPr>
        <p:spPr>
          <a:xfrm>
            <a:off x="5396100" y="1085675"/>
            <a:ext cx="2300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00"/>
                </a:solidFill>
              </a:rPr>
              <a:t>This is what users are after? &lt;10% of screen space</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Proposal for discussion</a:t>
            </a:r>
            <a:endParaRPr/>
          </a:p>
        </p:txBody>
      </p:sp>
      <p:pic>
        <p:nvPicPr>
          <p:cNvPr id="135" name="Google Shape;135;p18"/>
          <p:cNvPicPr preferRelativeResize="0"/>
          <p:nvPr/>
        </p:nvPicPr>
        <p:blipFill>
          <a:blip r:embed="rId3">
            <a:alphaModFix/>
          </a:blip>
          <a:stretch>
            <a:fillRect/>
          </a:stretch>
        </p:blipFill>
        <p:spPr>
          <a:xfrm>
            <a:off x="442625" y="955050"/>
            <a:ext cx="8758701" cy="5387625"/>
          </a:xfrm>
          <a:prstGeom prst="rect">
            <a:avLst/>
          </a:prstGeom>
          <a:noFill/>
          <a:ln>
            <a:noFill/>
          </a:ln>
        </p:spPr>
      </p:pic>
      <p:sp>
        <p:nvSpPr>
          <p:cNvPr id="136" name="Google Shape;136;p18"/>
          <p:cNvSpPr/>
          <p:nvPr/>
        </p:nvSpPr>
        <p:spPr>
          <a:xfrm>
            <a:off x="440725" y="3654725"/>
            <a:ext cx="3504300" cy="2278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txBox="1"/>
          <p:nvPr/>
        </p:nvSpPr>
        <p:spPr>
          <a:xfrm>
            <a:off x="4138450" y="4288925"/>
            <a:ext cx="4345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00"/>
                </a:solidFill>
              </a:rPr>
              <a:t>Much bigger focus on data access and resources to help users (e.g., STAC access example notebooks)</a:t>
            </a:r>
            <a:endParaRPr>
              <a:solidFill>
                <a:srgbClr val="FF0000"/>
              </a:solidFill>
            </a:endParaRPr>
          </a:p>
        </p:txBody>
      </p:sp>
      <p:sp>
        <p:nvSpPr>
          <p:cNvPr id="138" name="Google Shape;138;p18"/>
          <p:cNvSpPr txBox="1"/>
          <p:nvPr/>
        </p:nvSpPr>
        <p:spPr>
          <a:xfrm>
            <a:off x="9510250" y="1142375"/>
            <a:ext cx="2418600" cy="591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Needs a more robust database, easier way to admin tables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Questions:</a:t>
            </a:r>
            <a:endParaRPr sz="1200"/>
          </a:p>
          <a:p>
            <a:pPr indent="-304800" lvl="0" marL="457200" rtl="0" algn="l">
              <a:spcBef>
                <a:spcPts val="0"/>
              </a:spcBef>
              <a:spcAft>
                <a:spcPts val="0"/>
              </a:spcAft>
              <a:buSzPts val="1200"/>
              <a:buChar char="●"/>
            </a:pPr>
            <a:r>
              <a:rPr lang="en-GB" sz="1200"/>
              <a:t>Will the inclusion of commercial access info be a problem?</a:t>
            </a:r>
            <a:endParaRPr sz="1200"/>
          </a:p>
          <a:p>
            <a:pPr indent="-304800" lvl="0" marL="457200" rtl="0" algn="l">
              <a:spcBef>
                <a:spcPts val="0"/>
              </a:spcBef>
              <a:spcAft>
                <a:spcPts val="0"/>
              </a:spcAft>
              <a:buSzPts val="1200"/>
              <a:buChar char="●"/>
            </a:pPr>
            <a:r>
              <a:rPr lang="en-GB" sz="1200"/>
              <a:t>STAC Example access notebooks – SEO support?</a:t>
            </a:r>
            <a:endParaRPr sz="1200"/>
          </a:p>
          <a:p>
            <a:pPr indent="-304800" lvl="0" marL="457200" rtl="0" algn="l">
              <a:spcBef>
                <a:spcPts val="0"/>
              </a:spcBef>
              <a:spcAft>
                <a:spcPts val="0"/>
              </a:spcAft>
              <a:buSzPts val="1200"/>
              <a:buChar char="●"/>
            </a:pPr>
            <a:r>
              <a:rPr lang="en-GB" sz="1200"/>
              <a:t>ODC Sandbox linkages?</a:t>
            </a:r>
            <a:endParaRPr sz="1200"/>
          </a:p>
          <a:p>
            <a:pPr indent="-304800" lvl="0" marL="457200" rtl="0" algn="l">
              <a:spcBef>
                <a:spcPts val="0"/>
              </a:spcBef>
              <a:spcAft>
                <a:spcPts val="0"/>
              </a:spcAft>
              <a:buSzPts val="1200"/>
              <a:buChar char="●"/>
            </a:pPr>
            <a:r>
              <a:rPr lang="en-GB" sz="1200"/>
              <a:t>Other tutorial like information on how to access data?</a:t>
            </a:r>
            <a:endParaRPr sz="1200"/>
          </a:p>
          <a:p>
            <a:pPr indent="-304800" lvl="0" marL="457200" rtl="0" algn="l">
              <a:spcBef>
                <a:spcPts val="0"/>
              </a:spcBef>
              <a:spcAft>
                <a:spcPts val="0"/>
              </a:spcAft>
              <a:buSzPts val="1200"/>
              <a:buChar char="●"/>
            </a:pPr>
            <a:r>
              <a:rPr lang="en-GB" sz="1200"/>
              <a:t>What other info do we include? Formats etc.?</a:t>
            </a:r>
            <a:endParaRPr sz="1200"/>
          </a:p>
          <a:p>
            <a:pPr indent="-304800" lvl="0" marL="457200" rtl="0" algn="l">
              <a:spcBef>
                <a:spcPts val="0"/>
              </a:spcBef>
              <a:spcAft>
                <a:spcPts val="0"/>
              </a:spcAft>
              <a:buSzPts val="1200"/>
              <a:buChar char="●"/>
            </a:pPr>
            <a:r>
              <a:rPr lang="en-GB" sz="1200"/>
              <a:t>Data location?</a:t>
            </a:r>
            <a:endParaRPr sz="1200"/>
          </a:p>
          <a:p>
            <a:pPr indent="-304800" lvl="0" marL="457200" rtl="0" algn="l">
              <a:spcBef>
                <a:spcPts val="0"/>
              </a:spcBef>
              <a:spcAft>
                <a:spcPts val="0"/>
              </a:spcAft>
              <a:buSzPts val="1200"/>
              <a:buChar char="●"/>
            </a:pPr>
            <a:r>
              <a:rPr lang="en-GB" sz="1200"/>
              <a:t>Geographic extents for things like DEAfrica datasets?</a:t>
            </a:r>
            <a:endParaRPr sz="1200"/>
          </a:p>
          <a:p>
            <a:pPr indent="-304800" lvl="0" marL="457200" rtl="0" algn="l">
              <a:spcBef>
                <a:spcPts val="0"/>
              </a:spcBef>
              <a:spcAft>
                <a:spcPts val="0"/>
              </a:spcAft>
              <a:buSzPts val="1200"/>
              <a:buChar char="●"/>
            </a:pPr>
            <a:r>
              <a:rPr lang="en-GB" sz="1200"/>
              <a:t>Data provenance, derived datasets, … ?</a:t>
            </a:r>
            <a:endParaRPr sz="1200"/>
          </a:p>
          <a:p>
            <a:pPr indent="-304800" lvl="0" marL="457200" rtl="0" algn="l">
              <a:spcBef>
                <a:spcPts val="0"/>
              </a:spcBef>
              <a:spcAft>
                <a:spcPts val="0"/>
              </a:spcAft>
              <a:buSzPts val="1200"/>
              <a:buChar char="●"/>
            </a:pPr>
            <a:r>
              <a:rPr lang="en-GB" sz="1200"/>
              <a:t>Multiple product types, e.g. JAXA ALOS-2 NRB, dataset details, resolutions, etc.</a:t>
            </a:r>
            <a:endParaRPr sz="1200"/>
          </a:p>
          <a:p>
            <a:pPr indent="-304800" lvl="0" marL="457200" rtl="0" algn="l">
              <a:spcBef>
                <a:spcPts val="0"/>
              </a:spcBef>
              <a:spcAft>
                <a:spcPts val="0"/>
              </a:spcAft>
              <a:buSzPts val="1200"/>
              <a:buChar char="●"/>
            </a:pPr>
            <a:r>
              <a:rPr lang="en-GB" sz="1200"/>
              <a:t>Filters?</a:t>
            </a:r>
            <a:endParaRPr sz="1200"/>
          </a:p>
          <a:p>
            <a:pPr indent="-304800" lvl="0" marL="457200" rtl="0" algn="l">
              <a:spcBef>
                <a:spcPts val="0"/>
              </a:spcBef>
              <a:spcAft>
                <a:spcPts val="0"/>
              </a:spcAft>
              <a:buSzPts val="1200"/>
              <a:buChar char="●"/>
            </a:pPr>
            <a:r>
              <a:rPr lang="en-GB" sz="1200"/>
              <a:t>Identification of specific metadata files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500"/>
              <a:t>And what about the other direction?</a:t>
            </a:r>
            <a:endParaRPr sz="3500"/>
          </a:p>
        </p:txBody>
      </p:sp>
      <p:sp>
        <p:nvSpPr>
          <p:cNvPr id="144" name="Google Shape;144;p19"/>
          <p:cNvSpPr txBox="1"/>
          <p:nvPr/>
        </p:nvSpPr>
        <p:spPr>
          <a:xfrm>
            <a:off x="302762" y="1166872"/>
            <a:ext cx="58029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Example: </a:t>
            </a:r>
            <a:r>
              <a:rPr lang="en-GB" u="sng">
                <a:solidFill>
                  <a:schemeClr val="hlink"/>
                </a:solidFill>
                <a:hlinkClick r:id="rId3"/>
              </a:rPr>
              <a:t>https://aws.amazon.com/earth/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5" name="Google Shape;145;p19"/>
          <p:cNvPicPr preferRelativeResize="0"/>
          <p:nvPr/>
        </p:nvPicPr>
        <p:blipFill>
          <a:blip r:embed="rId4">
            <a:alphaModFix/>
          </a:blip>
          <a:stretch>
            <a:fillRect/>
          </a:stretch>
        </p:blipFill>
        <p:spPr>
          <a:xfrm>
            <a:off x="3936112" y="1058389"/>
            <a:ext cx="5626946" cy="55981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500"/>
              <a:t>And what about the other direction?</a:t>
            </a:r>
            <a:endParaRPr sz="3500"/>
          </a:p>
        </p:txBody>
      </p:sp>
      <p:sp>
        <p:nvSpPr>
          <p:cNvPr id="151" name="Google Shape;151;p20"/>
          <p:cNvSpPr txBox="1"/>
          <p:nvPr/>
        </p:nvSpPr>
        <p:spPr>
          <a:xfrm>
            <a:off x="302762" y="1166872"/>
            <a:ext cx="58029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Example: </a:t>
            </a:r>
            <a:r>
              <a:rPr lang="en-GB" u="sng">
                <a:solidFill>
                  <a:schemeClr val="hlink"/>
                </a:solidFill>
                <a:hlinkClick r:id="rId3"/>
              </a:rPr>
              <a:t>https://registry.opendata.aws/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52" name="Google Shape;152;p20"/>
          <p:cNvPicPr preferRelativeResize="0"/>
          <p:nvPr/>
        </p:nvPicPr>
        <p:blipFill>
          <a:blip r:embed="rId4">
            <a:alphaModFix/>
          </a:blip>
          <a:stretch>
            <a:fillRect/>
          </a:stretch>
        </p:blipFill>
        <p:spPr>
          <a:xfrm>
            <a:off x="3255600" y="1640347"/>
            <a:ext cx="5983405" cy="4739828"/>
          </a:xfrm>
          <a:prstGeom prst="rect">
            <a:avLst/>
          </a:prstGeom>
          <a:noFill/>
          <a:ln>
            <a:noFill/>
          </a:ln>
        </p:spPr>
      </p:pic>
      <p:sp>
        <p:nvSpPr>
          <p:cNvPr id="153" name="Google Shape;153;p20"/>
          <p:cNvSpPr/>
          <p:nvPr/>
        </p:nvSpPr>
        <p:spPr>
          <a:xfrm>
            <a:off x="3679175" y="4032375"/>
            <a:ext cx="2541000" cy="646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500"/>
              <a:t>And what about the other direction?</a:t>
            </a:r>
            <a:endParaRPr sz="3500"/>
          </a:p>
        </p:txBody>
      </p:sp>
      <p:sp>
        <p:nvSpPr>
          <p:cNvPr id="159" name="Google Shape;159;p21"/>
          <p:cNvSpPr txBox="1"/>
          <p:nvPr/>
        </p:nvSpPr>
        <p:spPr>
          <a:xfrm>
            <a:off x="302762" y="1166872"/>
            <a:ext cx="58029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https://registry.opendata.aws/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0" name="Google Shape;160;p21"/>
          <p:cNvPicPr preferRelativeResize="0"/>
          <p:nvPr/>
        </p:nvPicPr>
        <p:blipFill rotWithShape="1">
          <a:blip r:embed="rId4">
            <a:alphaModFix/>
          </a:blip>
          <a:srcRect b="21761" l="0" r="0" t="20621"/>
          <a:stretch/>
        </p:blipFill>
        <p:spPr>
          <a:xfrm>
            <a:off x="6651815" y="4817748"/>
            <a:ext cx="5361412" cy="1215836"/>
          </a:xfrm>
          <a:prstGeom prst="rect">
            <a:avLst/>
          </a:prstGeom>
          <a:noFill/>
          <a:ln>
            <a:noFill/>
          </a:ln>
        </p:spPr>
      </p:pic>
      <p:pic>
        <p:nvPicPr>
          <p:cNvPr id="161" name="Google Shape;161;p21"/>
          <p:cNvPicPr preferRelativeResize="0"/>
          <p:nvPr/>
        </p:nvPicPr>
        <p:blipFill rotWithShape="1">
          <a:blip r:embed="rId5">
            <a:alphaModFix/>
          </a:blip>
          <a:srcRect b="23340" l="0" r="0" t="24651"/>
          <a:stretch/>
        </p:blipFill>
        <p:spPr>
          <a:xfrm>
            <a:off x="302743" y="3369848"/>
            <a:ext cx="5173929" cy="1072556"/>
          </a:xfrm>
          <a:prstGeom prst="rect">
            <a:avLst/>
          </a:prstGeom>
          <a:noFill/>
          <a:ln>
            <a:noFill/>
          </a:ln>
        </p:spPr>
      </p:pic>
      <p:pic>
        <p:nvPicPr>
          <p:cNvPr id="162" name="Google Shape;162;p21"/>
          <p:cNvPicPr preferRelativeResize="0"/>
          <p:nvPr/>
        </p:nvPicPr>
        <p:blipFill rotWithShape="1">
          <a:blip r:embed="rId6">
            <a:alphaModFix/>
          </a:blip>
          <a:srcRect b="24328" l="0" r="0" t="28403"/>
          <a:stretch/>
        </p:blipFill>
        <p:spPr>
          <a:xfrm>
            <a:off x="6692841" y="1988478"/>
            <a:ext cx="4393619" cy="939498"/>
          </a:xfrm>
          <a:prstGeom prst="rect">
            <a:avLst/>
          </a:prstGeom>
          <a:noFill/>
          <a:ln>
            <a:noFill/>
          </a:ln>
        </p:spPr>
      </p:pic>
      <p:pic>
        <p:nvPicPr>
          <p:cNvPr id="163" name="Google Shape;163;p21"/>
          <p:cNvPicPr preferRelativeResize="0"/>
          <p:nvPr/>
        </p:nvPicPr>
        <p:blipFill rotWithShape="1">
          <a:blip r:embed="rId7">
            <a:alphaModFix/>
          </a:blip>
          <a:srcRect b="25537" l="0" r="0" t="31621"/>
          <a:stretch/>
        </p:blipFill>
        <p:spPr>
          <a:xfrm>
            <a:off x="6651815" y="3490649"/>
            <a:ext cx="4475654" cy="830952"/>
          </a:xfrm>
          <a:prstGeom prst="rect">
            <a:avLst/>
          </a:prstGeom>
          <a:noFill/>
          <a:ln>
            <a:noFill/>
          </a:ln>
        </p:spPr>
      </p:pic>
      <p:pic>
        <p:nvPicPr>
          <p:cNvPr id="164" name="Google Shape;164;p21"/>
          <p:cNvPicPr preferRelativeResize="0"/>
          <p:nvPr/>
        </p:nvPicPr>
        <p:blipFill rotWithShape="1">
          <a:blip r:embed="rId8">
            <a:alphaModFix/>
          </a:blip>
          <a:srcRect b="26210" l="0" r="0" t="28699"/>
          <a:stretch/>
        </p:blipFill>
        <p:spPr>
          <a:xfrm>
            <a:off x="0" y="1921951"/>
            <a:ext cx="5558244" cy="1072557"/>
          </a:xfrm>
          <a:prstGeom prst="rect">
            <a:avLst/>
          </a:prstGeom>
          <a:noFill/>
          <a:ln>
            <a:noFill/>
          </a:ln>
        </p:spPr>
      </p:pic>
      <p:pic>
        <p:nvPicPr>
          <p:cNvPr id="165" name="Google Shape;165;p21"/>
          <p:cNvPicPr preferRelativeResize="0"/>
          <p:nvPr/>
        </p:nvPicPr>
        <p:blipFill rotWithShape="1">
          <a:blip r:embed="rId9">
            <a:alphaModFix/>
          </a:blip>
          <a:srcRect b="14311" l="0" r="0" t="7441"/>
          <a:stretch/>
        </p:blipFill>
        <p:spPr>
          <a:xfrm>
            <a:off x="157468" y="4817744"/>
            <a:ext cx="5464491" cy="1215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22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71" name="Google Shape;171;p22"/>
          <p:cNvPicPr preferRelativeResize="0"/>
          <p:nvPr/>
        </p:nvPicPr>
        <p:blipFill>
          <a:blip r:embed="rId3">
            <a:alphaModFix/>
          </a:blip>
          <a:stretch>
            <a:fillRect/>
          </a:stretch>
        </p:blipFill>
        <p:spPr>
          <a:xfrm>
            <a:off x="2496125" y="1107439"/>
            <a:ext cx="7066937" cy="55981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77" name="Google Shape;177;p23"/>
          <p:cNvPicPr preferRelativeResize="0"/>
          <p:nvPr/>
        </p:nvPicPr>
        <p:blipFill>
          <a:blip r:embed="rId3">
            <a:alphaModFix/>
          </a:blip>
          <a:stretch>
            <a:fillRect/>
          </a:stretch>
        </p:blipFill>
        <p:spPr>
          <a:xfrm>
            <a:off x="2006725" y="1176114"/>
            <a:ext cx="7796860" cy="55981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83" name="Google Shape;183;p24"/>
          <p:cNvPicPr preferRelativeResize="0"/>
          <p:nvPr/>
        </p:nvPicPr>
        <p:blipFill>
          <a:blip r:embed="rId3">
            <a:alphaModFix/>
          </a:blip>
          <a:stretch>
            <a:fillRect/>
          </a:stretch>
        </p:blipFill>
        <p:spPr>
          <a:xfrm>
            <a:off x="633150" y="1078014"/>
            <a:ext cx="11121095" cy="55981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89" name="Google Shape;189;p25"/>
          <p:cNvPicPr preferRelativeResize="0"/>
          <p:nvPr/>
        </p:nvPicPr>
        <p:blipFill>
          <a:blip r:embed="rId3">
            <a:alphaModFix/>
          </a:blip>
          <a:stretch>
            <a:fillRect/>
          </a:stretch>
        </p:blipFill>
        <p:spPr>
          <a:xfrm>
            <a:off x="2862313" y="457914"/>
            <a:ext cx="6467367" cy="55981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100"/>
              <a:t>CEOS Work Plan – CEOS-ARD in the Cloud</a:t>
            </a:r>
            <a:endParaRPr sz="3100"/>
          </a:p>
        </p:txBody>
      </p:sp>
      <p:sp>
        <p:nvSpPr>
          <p:cNvPr id="73" name="Google Shape;73;p8"/>
          <p:cNvSpPr txBox="1"/>
          <p:nvPr/>
        </p:nvSpPr>
        <p:spPr>
          <a:xfrm>
            <a:off x="641050" y="1440400"/>
            <a:ext cx="109359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GB" sz="1800"/>
              <a:t>"A core driver of CEOS-ARD is the provision of data that allows immediate analysis with a minimum of additional user effort. Cloud computing is central to achieving this ambition. This task encompasses the work that must be done across the CEOS-ARD Oversight Group, WGISS, and the VCs to ensure effective availability and use of CEOS-ARD in the cloud.</a:t>
            </a:r>
            <a:endParaRPr i="1" sz="1800"/>
          </a:p>
          <a:p>
            <a:pPr indent="0" lvl="0" marL="0" rtl="0" algn="l">
              <a:spcBef>
                <a:spcPts val="0"/>
              </a:spcBef>
              <a:spcAft>
                <a:spcPts val="0"/>
              </a:spcAft>
              <a:buClr>
                <a:schemeClr val="dk1"/>
              </a:buClr>
              <a:buSzPts val="1100"/>
              <a:buFont typeface="Arial"/>
              <a:buNone/>
            </a:pPr>
            <a:r>
              <a:t/>
            </a:r>
            <a:endParaRPr i="1" sz="1800"/>
          </a:p>
          <a:p>
            <a:pPr indent="0" lvl="0" marL="0" rtl="0" algn="l">
              <a:spcBef>
                <a:spcPts val="0"/>
              </a:spcBef>
              <a:spcAft>
                <a:spcPts val="0"/>
              </a:spcAft>
              <a:buNone/>
            </a:pPr>
            <a:r>
              <a:rPr i="1" lang="en-GB" sz="1800"/>
              <a:t>Topics include:</a:t>
            </a:r>
            <a:endParaRPr i="1" sz="1800"/>
          </a:p>
          <a:p>
            <a:pPr indent="-342900" lvl="0" marL="457200" rtl="0" algn="l">
              <a:spcBef>
                <a:spcPts val="0"/>
              </a:spcBef>
              <a:spcAft>
                <a:spcPts val="0"/>
              </a:spcAft>
              <a:buSzPts val="1800"/>
              <a:buChar char="●"/>
            </a:pPr>
            <a:r>
              <a:rPr i="1" lang="en-GB" sz="1800"/>
              <a:t>Taking stock of CEOS-ARD </a:t>
            </a:r>
            <a:r>
              <a:rPr i="1" lang="en-GB" sz="1800"/>
              <a:t>availability</a:t>
            </a:r>
            <a:r>
              <a:rPr i="1" lang="en-GB" sz="1800"/>
              <a:t> in the cloud</a:t>
            </a:r>
            <a:endParaRPr i="1" sz="1800"/>
          </a:p>
          <a:p>
            <a:pPr indent="-342900" lvl="0" marL="457200" rtl="0" algn="l">
              <a:spcBef>
                <a:spcPts val="0"/>
              </a:spcBef>
              <a:spcAft>
                <a:spcPts val="0"/>
              </a:spcAft>
              <a:buSzPts val="1800"/>
              <a:buChar char="●"/>
            </a:pPr>
            <a:r>
              <a:rPr i="1" lang="en-GB" sz="1800"/>
              <a:t>Exploring how CEOS-ARD can better support cloud platforms, data providers and users</a:t>
            </a:r>
            <a:endParaRPr i="1" sz="1800"/>
          </a:p>
          <a:p>
            <a:pPr indent="-342900" lvl="0" marL="457200" rtl="0" algn="l">
              <a:spcBef>
                <a:spcPts val="0"/>
              </a:spcBef>
              <a:spcAft>
                <a:spcPts val="0"/>
              </a:spcAft>
              <a:buSzPts val="1800"/>
              <a:buChar char="●"/>
            </a:pPr>
            <a:r>
              <a:rPr i="1" lang="en-GB" sz="1800"/>
              <a:t>Better represented in the cloud (e.g., branding, logo);</a:t>
            </a:r>
            <a:endParaRPr i="1" sz="1800"/>
          </a:p>
          <a:p>
            <a:pPr indent="-342900" lvl="0" marL="457200" rtl="0" algn="l">
              <a:spcBef>
                <a:spcPts val="0"/>
              </a:spcBef>
              <a:spcAft>
                <a:spcPts val="0"/>
              </a:spcAft>
              <a:buSzPts val="1800"/>
              <a:buChar char="●"/>
            </a:pPr>
            <a:r>
              <a:rPr i="1" lang="en-GB" sz="1800"/>
              <a:t>Discussions around data formats and STAC / metadata catalogues,</a:t>
            </a:r>
            <a:endParaRPr i="1" sz="1800"/>
          </a:p>
          <a:p>
            <a:pPr indent="-342900" lvl="0" marL="457200" rtl="0" algn="l">
              <a:spcBef>
                <a:spcPts val="0"/>
              </a:spcBef>
              <a:spcAft>
                <a:spcPts val="0"/>
              </a:spcAft>
              <a:buSzPts val="1800"/>
              <a:buChar char="●"/>
            </a:pPr>
            <a:r>
              <a:rPr i="1" lang="en-GB" sz="1800"/>
              <a:t>Cross-cloud data access and use</a:t>
            </a:r>
            <a:endParaRPr i="1" sz="1800"/>
          </a:p>
          <a:p>
            <a:pPr indent="-342900" lvl="0" marL="457200" rtl="0" algn="l">
              <a:spcBef>
                <a:spcPts val="0"/>
              </a:spcBef>
              <a:spcAft>
                <a:spcPts val="0"/>
              </a:spcAft>
              <a:buSzPts val="1800"/>
              <a:buChar char="●"/>
            </a:pPr>
            <a:r>
              <a:rPr i="1" lang="en-GB" sz="1800"/>
              <a:t>Authoritative data / provenance, etc.</a:t>
            </a:r>
            <a:endParaRPr i="1" sz="1800"/>
          </a:p>
          <a:p>
            <a:pPr indent="0" lvl="0" marL="0" rtl="0" algn="l">
              <a:spcBef>
                <a:spcPts val="0"/>
              </a:spcBef>
              <a:spcAft>
                <a:spcPts val="0"/>
              </a:spcAft>
              <a:buClr>
                <a:schemeClr val="dk1"/>
              </a:buClr>
              <a:buSzPts val="1100"/>
              <a:buFont typeface="Arial"/>
              <a:buNone/>
            </a:pPr>
            <a:r>
              <a:t/>
            </a:r>
            <a:endParaRPr i="1" sz="1800"/>
          </a:p>
          <a:p>
            <a:pPr indent="0" lvl="0" marL="0" rtl="0" algn="l">
              <a:spcBef>
                <a:spcPts val="0"/>
              </a:spcBef>
              <a:spcAft>
                <a:spcPts val="0"/>
              </a:spcAft>
              <a:buClr>
                <a:schemeClr val="dk1"/>
              </a:buClr>
              <a:buSzPts val="1100"/>
              <a:buFont typeface="Arial"/>
              <a:buNone/>
            </a:pPr>
            <a:r>
              <a:rPr i="1" lang="en-GB" sz="1800"/>
              <a:t>Connecting CEOS with </a:t>
            </a:r>
            <a:r>
              <a:rPr i="1" lang="en-GB" sz="1800" u="sng">
                <a:solidFill>
                  <a:schemeClr val="hlink"/>
                </a:solidFill>
                <a:hlinkClick r:id="rId3"/>
              </a:rPr>
              <a:t>OGC's Earth Observation Exploitation Platform DWG</a:t>
            </a:r>
            <a:r>
              <a:rPr i="1" lang="en-GB" sz="1800"/>
              <a:t> could be beneficial and should be explored."</a:t>
            </a:r>
            <a:endParaRPr i="1" sz="1800"/>
          </a:p>
          <a:p>
            <a:pPr indent="0" lvl="0" marL="0" rtl="0" algn="l">
              <a:spcBef>
                <a:spcPts val="0"/>
              </a:spcBef>
              <a:spcAft>
                <a:spcPts val="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6"/>
          <p:cNvPicPr preferRelativeResize="0"/>
          <p:nvPr/>
        </p:nvPicPr>
        <p:blipFill>
          <a:blip r:embed="rId3">
            <a:alphaModFix/>
          </a:blip>
          <a:stretch>
            <a:fillRect/>
          </a:stretch>
        </p:blipFill>
        <p:spPr>
          <a:xfrm>
            <a:off x="8321175" y="2790825"/>
            <a:ext cx="3800475" cy="2552700"/>
          </a:xfrm>
          <a:prstGeom prst="rect">
            <a:avLst/>
          </a:prstGeom>
          <a:noFill/>
          <a:ln>
            <a:noFill/>
          </a:ln>
        </p:spPr>
      </p:pic>
      <p:sp>
        <p:nvSpPr>
          <p:cNvPr id="195" name="Google Shape;195;p2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900"/>
              <a:t>What can we do to better represent CEOS-ARD in the cloud?</a:t>
            </a:r>
            <a:endParaRPr sz="2900"/>
          </a:p>
        </p:txBody>
      </p:sp>
      <p:sp>
        <p:nvSpPr>
          <p:cNvPr id="196" name="Google Shape;196;p26"/>
          <p:cNvSpPr txBox="1"/>
          <p:nvPr/>
        </p:nvSpPr>
        <p:spPr>
          <a:xfrm>
            <a:off x="637725" y="1628650"/>
            <a:ext cx="8349300" cy="4279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GB"/>
              <a:t>Guidelines for CEOS Agencies publishing dataset to cloud providers? Action?</a:t>
            </a:r>
            <a:endParaRPr/>
          </a:p>
          <a:p>
            <a:pPr indent="-317500" lvl="0" marL="457200" rtl="0" algn="l">
              <a:spcBef>
                <a:spcPts val="0"/>
              </a:spcBef>
              <a:spcAft>
                <a:spcPts val="0"/>
              </a:spcAft>
              <a:buSzPts val="1400"/>
              <a:buChar char="●"/>
            </a:pPr>
            <a:r>
              <a:rPr lang="en-GB"/>
              <a:t>Need branding e.g. logo on these platforms?</a:t>
            </a:r>
            <a:endParaRPr/>
          </a:p>
          <a:p>
            <a:pPr indent="-317500" lvl="0" marL="457200" rtl="0" algn="l">
              <a:spcBef>
                <a:spcPts val="0"/>
              </a:spcBef>
              <a:spcAft>
                <a:spcPts val="0"/>
              </a:spcAft>
              <a:buSzPts val="1400"/>
              <a:buChar char="●"/>
            </a:pPr>
            <a:r>
              <a:rPr lang="en-GB"/>
              <a:t>Seek to have CEOS-ARD highlighted, e.g. on </a:t>
            </a:r>
            <a:r>
              <a:rPr lang="en-GB" u="sng">
                <a:solidFill>
                  <a:schemeClr val="hlink"/>
                </a:solidFill>
                <a:hlinkClick r:id="rId4"/>
              </a:rPr>
              <a:t>https://aws.amazon.com/earth/</a:t>
            </a:r>
            <a:endParaRPr/>
          </a:p>
          <a:p>
            <a:pPr indent="-317500" lvl="0" marL="457200" rtl="0" algn="l">
              <a:spcBef>
                <a:spcPts val="0"/>
              </a:spcBef>
              <a:spcAft>
                <a:spcPts val="0"/>
              </a:spcAft>
              <a:buSzPts val="1400"/>
              <a:buChar char="●"/>
            </a:pPr>
            <a:r>
              <a:rPr lang="en-GB"/>
              <a:t>Collaboration on comms</a:t>
            </a:r>
            <a:endParaRPr/>
          </a:p>
          <a:p>
            <a:pPr indent="-317500" lvl="0" marL="457200" rtl="0" algn="l">
              <a:spcBef>
                <a:spcPts val="0"/>
              </a:spcBef>
              <a:spcAft>
                <a:spcPts val="0"/>
              </a:spcAft>
              <a:buSzPts val="1400"/>
              <a:buChar char="●"/>
            </a:pPr>
            <a:r>
              <a:rPr lang="en-GB"/>
              <a:t>CEOS-ARD, ARD tags for data </a:t>
            </a:r>
            <a:r>
              <a:rPr lang="en-GB"/>
              <a:t>repositories</a:t>
            </a:r>
            <a:r>
              <a:rPr lang="en-GB"/>
              <a:t> would be an easy win?</a:t>
            </a:r>
            <a:endParaRPr/>
          </a:p>
          <a:p>
            <a:pPr indent="-317500" lvl="0" marL="457200" rtl="0" algn="l">
              <a:spcBef>
                <a:spcPts val="0"/>
              </a:spcBef>
              <a:spcAft>
                <a:spcPts val="0"/>
              </a:spcAft>
              <a:buSzPts val="1400"/>
              <a:buChar char="●"/>
            </a:pPr>
            <a:r>
              <a:rPr lang="en-GB"/>
              <a:t>Different copies of datasets - are they all processed the same, are they exact mirrors?</a:t>
            </a:r>
            <a:endParaRPr/>
          </a:p>
          <a:p>
            <a:pPr indent="-317500" lvl="1" marL="914400" rtl="0" algn="l">
              <a:spcBef>
                <a:spcPts val="0"/>
              </a:spcBef>
              <a:spcAft>
                <a:spcPts val="0"/>
              </a:spcAft>
              <a:buSzPts val="1400"/>
              <a:buChar char="○"/>
            </a:pPr>
            <a:r>
              <a:rPr lang="en-GB"/>
              <a:t>CEOS-ARD stamp for provenance?</a:t>
            </a:r>
            <a:endParaRPr/>
          </a:p>
          <a:p>
            <a:pPr indent="-317500" lvl="1" marL="914400" rtl="0" algn="l">
              <a:spcBef>
                <a:spcPts val="0"/>
              </a:spcBef>
              <a:spcAft>
                <a:spcPts val="0"/>
              </a:spcAft>
              <a:buSzPts val="1400"/>
              <a:buChar char="○"/>
            </a:pPr>
            <a:r>
              <a:rPr lang="en-GB"/>
              <a:t>Need to note this type of info in our own ceos.org/ard tables</a:t>
            </a:r>
            <a:endParaRPr/>
          </a:p>
          <a:p>
            <a:pPr indent="-317500" lvl="1" marL="914400" rtl="0" algn="l">
              <a:spcBef>
                <a:spcPts val="0"/>
              </a:spcBef>
              <a:spcAft>
                <a:spcPts val="0"/>
              </a:spcAft>
              <a:buSzPts val="1400"/>
              <a:buChar char="○"/>
            </a:pPr>
            <a:r>
              <a:rPr lang="en-GB"/>
              <a:t>Very hard to keep track of</a:t>
            </a:r>
            <a:endParaRPr/>
          </a:p>
          <a:p>
            <a:pPr indent="-317500" lvl="0" marL="457200" rtl="0" algn="l">
              <a:spcBef>
                <a:spcPts val="0"/>
              </a:spcBef>
              <a:spcAft>
                <a:spcPts val="0"/>
              </a:spcAft>
              <a:buSzPts val="1400"/>
              <a:buChar char="●"/>
            </a:pPr>
            <a:r>
              <a:rPr lang="en-GB"/>
              <a:t>Not just commercials - what about CDSE now – good opportunity to have CEOS-ARD closely connected and represented</a:t>
            </a:r>
            <a:endParaRPr/>
          </a:p>
          <a:p>
            <a:pPr indent="-317500" lvl="0" marL="457200" rtl="0" algn="l">
              <a:spcBef>
                <a:spcPts val="0"/>
              </a:spcBef>
              <a:spcAft>
                <a:spcPts val="0"/>
              </a:spcAft>
              <a:buSzPts val="1400"/>
              <a:buChar char="●"/>
            </a:pPr>
            <a:r>
              <a:rPr lang="en-GB"/>
              <a:t>We need to establish </a:t>
            </a:r>
            <a:r>
              <a:rPr lang="en-GB"/>
              <a:t>relationships</a:t>
            </a:r>
            <a:r>
              <a:rPr lang="en-GB"/>
              <a:t> with theses big data providers</a:t>
            </a:r>
            <a:endParaRPr/>
          </a:p>
          <a:p>
            <a:pPr indent="-317500" lvl="0" marL="457200" rtl="0" algn="l">
              <a:spcBef>
                <a:spcPts val="0"/>
              </a:spcBef>
              <a:spcAft>
                <a:spcPts val="0"/>
              </a:spcAft>
              <a:buSzPts val="1400"/>
              <a:buChar char="●"/>
            </a:pPr>
            <a:r>
              <a:rPr lang="en-GB"/>
              <a:t>Action to get our position and desired scenario in line for discussion with them at an industry workshop day later in 2023 before LSI-VC-14?</a:t>
            </a:r>
            <a:endParaRPr/>
          </a:p>
          <a:p>
            <a:pPr indent="-317500" lvl="0" marL="457200" rtl="0" algn="l">
              <a:spcBef>
                <a:spcPts val="0"/>
              </a:spcBef>
              <a:spcAft>
                <a:spcPts val="0"/>
              </a:spcAft>
              <a:buSzPts val="1400"/>
              <a:buChar char="●"/>
            </a:pPr>
            <a:r>
              <a:rPr lang="en-GB"/>
              <a:t>Connections with other </a:t>
            </a:r>
            <a:r>
              <a:rPr lang="en-GB"/>
              <a:t>systems? </a:t>
            </a:r>
            <a:endParaRPr/>
          </a:p>
          <a:p>
            <a:pPr indent="-317500" lvl="1" marL="914400" rtl="0" algn="l">
              <a:spcBef>
                <a:spcPts val="0"/>
              </a:spcBef>
              <a:spcAft>
                <a:spcPts val="0"/>
              </a:spcAft>
              <a:buSzPts val="1400"/>
              <a:buChar char="○"/>
            </a:pPr>
            <a:r>
              <a:rPr lang="en-GB"/>
              <a:t>WGISS: IDN, CDA, CWIC, FedEO, OpenSearch</a:t>
            </a:r>
            <a:endParaRPr/>
          </a:p>
          <a:p>
            <a:pPr indent="-317500" lvl="1" marL="914400" rtl="0" algn="l">
              <a:spcBef>
                <a:spcPts val="0"/>
              </a:spcBef>
              <a:spcAft>
                <a:spcPts val="0"/>
              </a:spcAft>
              <a:buSzPts val="1400"/>
              <a:buChar char="○"/>
            </a:pPr>
            <a:r>
              <a:rPr lang="en-GB"/>
              <a:t>MIM DB - done</a:t>
            </a:r>
            <a:endParaRPr/>
          </a:p>
          <a:p>
            <a:pPr indent="-317500" lvl="1" marL="914400" rtl="0" algn="l">
              <a:spcBef>
                <a:spcPts val="0"/>
              </a:spcBef>
              <a:spcAft>
                <a:spcPts val="0"/>
              </a:spcAft>
              <a:buSzPts val="1400"/>
              <a:buChar char="○"/>
            </a:pPr>
            <a:r>
              <a:rPr lang="en-GB"/>
              <a:t>EOPortal</a:t>
            </a:r>
            <a:endParaRPr/>
          </a:p>
          <a:p>
            <a:pPr indent="-317500" lvl="1" marL="914400" rtl="0" algn="l">
              <a:spcBef>
                <a:spcPts val="0"/>
              </a:spcBef>
              <a:spcAft>
                <a:spcPts val="0"/>
              </a:spcAft>
              <a:buSzPts val="1400"/>
              <a:buChar char="○"/>
            </a:pPr>
            <a:r>
              <a:rPr lang="en-GB"/>
              <a:t>others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176050" y="175950"/>
            <a:ext cx="87309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5000"/>
              <a:t>GA-USGS Cloud Enabling Collaboration Activities</a:t>
            </a:r>
            <a:endParaRPr sz="5000"/>
          </a:p>
          <a:p>
            <a:pPr indent="0" lvl="0" marL="0" rtl="0" algn="l">
              <a:spcBef>
                <a:spcPts val="0"/>
              </a:spcBef>
              <a:spcAft>
                <a:spcPts val="0"/>
              </a:spcAft>
              <a:buNone/>
            </a:pPr>
            <a:r>
              <a:t/>
            </a:r>
            <a:endParaRPr sz="5000"/>
          </a:p>
          <a:p>
            <a:pPr indent="0" lvl="0" marL="0" rtl="0" algn="l">
              <a:spcBef>
                <a:spcPts val="0"/>
              </a:spcBef>
              <a:spcAft>
                <a:spcPts val="0"/>
              </a:spcAft>
              <a:buNone/>
            </a:pPr>
            <a:r>
              <a:t/>
            </a:r>
            <a:endParaRPr sz="5000"/>
          </a:p>
          <a:p>
            <a:pPr indent="0" lvl="0" marL="0" rtl="0" algn="l">
              <a:spcBef>
                <a:spcPts val="0"/>
              </a:spcBef>
              <a:spcAft>
                <a:spcPts val="0"/>
              </a:spcAft>
              <a:buNone/>
            </a:pPr>
            <a:r>
              <a:rPr lang="en-GB" sz="3900"/>
              <a:t>Andreia Siqueira, GA</a:t>
            </a:r>
            <a:endParaRPr sz="3900"/>
          </a:p>
          <a:p>
            <a:pPr indent="0" lvl="0" marL="0" rtl="0" algn="l">
              <a:spcBef>
                <a:spcPts val="0"/>
              </a:spcBef>
              <a:spcAft>
                <a:spcPts val="0"/>
              </a:spcAft>
              <a:buNone/>
            </a:pPr>
            <a:r>
              <a:rPr lang="en-GB" sz="3900"/>
              <a:t>Steve Labahn, USGS</a:t>
            </a:r>
            <a:endParaRPr sz="3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Collection Management Principles &amp; Guidelines</a:t>
            </a:r>
            <a:endParaRPr/>
          </a:p>
          <a:p>
            <a:pPr indent="-406400" lvl="0" marL="457200" rtl="0" algn="l">
              <a:spcBef>
                <a:spcPts val="0"/>
              </a:spcBef>
              <a:spcAft>
                <a:spcPts val="0"/>
              </a:spcAft>
              <a:buSzPts val="2800"/>
              <a:buChar char="❖"/>
            </a:pPr>
            <a:r>
              <a:rPr lang="en-GB"/>
              <a:t>Metrics &amp; Reporting</a:t>
            </a:r>
            <a:endParaRPr/>
          </a:p>
          <a:p>
            <a:pPr indent="0" lvl="0" marL="457200" rtl="0" algn="l">
              <a:spcBef>
                <a:spcPts val="1000"/>
              </a:spcBef>
              <a:spcAft>
                <a:spcPts val="0"/>
              </a:spcAft>
              <a:buNone/>
            </a:pPr>
            <a:r>
              <a:t/>
            </a:r>
            <a:endParaRPr sz="1000"/>
          </a:p>
          <a:p>
            <a:pPr indent="-406400" lvl="0" marL="457200" rtl="0" algn="l">
              <a:spcBef>
                <a:spcPts val="1000"/>
              </a:spcBef>
              <a:spcAft>
                <a:spcPts val="0"/>
              </a:spcAft>
              <a:buSzPts val="2800"/>
              <a:buChar char="❖"/>
            </a:pPr>
            <a:r>
              <a:rPr lang="en-GB"/>
              <a:t>Provenance, Authoritative Data, Replica Copies, Derived Datasets &amp; </a:t>
            </a:r>
            <a:r>
              <a:rPr lang="en-GB"/>
              <a:t>Inherited</a:t>
            </a:r>
            <a:r>
              <a:rPr lang="en-GB"/>
              <a:t> CEOS-ARD Compliance (Future Topic)</a:t>
            </a:r>
            <a:endParaRPr/>
          </a:p>
          <a:p>
            <a:pPr indent="-381000" lvl="1" marL="914400" rtl="0" algn="l">
              <a:spcBef>
                <a:spcPts val="0"/>
              </a:spcBef>
              <a:spcAft>
                <a:spcPts val="0"/>
              </a:spcAft>
              <a:buSzPts val="2400"/>
              <a:buChar char="▪"/>
            </a:pPr>
            <a:r>
              <a:rPr b="1" lang="en-GB"/>
              <a:t>LSI-VC-13 Discussion:</a:t>
            </a:r>
            <a:r>
              <a:rPr lang="en-GB"/>
              <a:t> M</a:t>
            </a:r>
            <a:r>
              <a:rPr lang="en-GB"/>
              <a:t>ethods (TBD) whereby replica copies are also identified as meeting CEOS-ARD compliance?</a:t>
            </a:r>
            <a:endParaRPr/>
          </a:p>
        </p:txBody>
      </p:sp>
      <p:sp>
        <p:nvSpPr>
          <p:cNvPr id="207" name="Google Shape;207;p2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Overview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idx="1" type="body"/>
          </p:nvPr>
        </p:nvSpPr>
        <p:spPr>
          <a:xfrm>
            <a:off x="324225" y="1093925"/>
            <a:ext cx="11867700" cy="5373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Customer focused, predictable, understood, communicated, and reliable approach is key (automation, AI/ML-enabling)</a:t>
            </a:r>
            <a:endParaRPr/>
          </a:p>
        </p:txBody>
      </p:sp>
      <p:sp>
        <p:nvSpPr>
          <p:cNvPr id="213" name="Google Shape;213;p29"/>
          <p:cNvSpPr txBox="1"/>
          <p:nvPr>
            <p:ph type="title"/>
          </p:nvPr>
        </p:nvSpPr>
        <p:spPr>
          <a:xfrm>
            <a:off x="176048" y="-52661"/>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Collection Management Principles &amp; Guidelines</a:t>
            </a:r>
            <a:endParaRPr sz="4000"/>
          </a:p>
        </p:txBody>
      </p:sp>
      <p:pic>
        <p:nvPicPr>
          <p:cNvPr id="214" name="Google Shape;214;p29"/>
          <p:cNvPicPr preferRelativeResize="0"/>
          <p:nvPr/>
        </p:nvPicPr>
        <p:blipFill>
          <a:blip r:embed="rId3">
            <a:alphaModFix/>
          </a:blip>
          <a:stretch>
            <a:fillRect/>
          </a:stretch>
        </p:blipFill>
        <p:spPr>
          <a:xfrm>
            <a:off x="242875" y="2150638"/>
            <a:ext cx="11706225" cy="4219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idx="1" type="body"/>
          </p:nvPr>
        </p:nvSpPr>
        <p:spPr>
          <a:xfrm>
            <a:off x="324225" y="1093925"/>
            <a:ext cx="11867700" cy="53739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lang="en-GB" sz="2700"/>
              <a:t>PCB established 3 sub-groups, considering USGS policies, broad data management principles and prior art, and lessons learned</a:t>
            </a:r>
            <a:endParaRPr sz="2700"/>
          </a:p>
        </p:txBody>
      </p:sp>
      <p:sp>
        <p:nvSpPr>
          <p:cNvPr id="220" name="Google Shape;220;p30"/>
          <p:cNvSpPr txBox="1"/>
          <p:nvPr>
            <p:ph type="title"/>
          </p:nvPr>
        </p:nvSpPr>
        <p:spPr>
          <a:xfrm>
            <a:off x="176048" y="-52661"/>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Collection Management Principles &amp; Guidelines - Early Stages</a:t>
            </a:r>
            <a:endParaRPr sz="4000"/>
          </a:p>
        </p:txBody>
      </p:sp>
      <p:pic>
        <p:nvPicPr>
          <p:cNvPr id="221" name="Google Shape;221;p30"/>
          <p:cNvPicPr preferRelativeResize="0"/>
          <p:nvPr/>
        </p:nvPicPr>
        <p:blipFill>
          <a:blip r:embed="rId3">
            <a:alphaModFix/>
          </a:blip>
          <a:stretch>
            <a:fillRect/>
          </a:stretch>
        </p:blipFill>
        <p:spPr>
          <a:xfrm>
            <a:off x="371475" y="2321725"/>
            <a:ext cx="11449050" cy="3124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Metrics &amp; Reporting</a:t>
            </a:r>
            <a:endParaRPr sz="4000"/>
          </a:p>
          <a:p>
            <a:pPr indent="0" lvl="0" marL="0" rtl="0" algn="l">
              <a:spcBef>
                <a:spcPts val="0"/>
              </a:spcBef>
              <a:spcAft>
                <a:spcPts val="0"/>
              </a:spcAft>
              <a:buNone/>
            </a:pPr>
            <a:r>
              <a:rPr lang="en-GB" sz="2000"/>
              <a:t>USGS - Landsat Collection 1 to Collection 2 Transition</a:t>
            </a:r>
            <a:endParaRPr sz="2000"/>
          </a:p>
        </p:txBody>
      </p:sp>
      <p:sp>
        <p:nvSpPr>
          <p:cNvPr id="227" name="Google Shape;227;p31"/>
          <p:cNvSpPr txBox="1"/>
          <p:nvPr>
            <p:ph idx="1" type="body"/>
          </p:nvPr>
        </p:nvSpPr>
        <p:spPr>
          <a:xfrm>
            <a:off x="324225" y="1089550"/>
            <a:ext cx="11867700" cy="54501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b="1" lang="en-GB" sz="2500"/>
              <a:t>Collection 1</a:t>
            </a:r>
            <a:endParaRPr b="1" sz="2500"/>
          </a:p>
          <a:p>
            <a:pPr indent="-361950" lvl="1" marL="914400" rtl="0" algn="l">
              <a:spcBef>
                <a:spcPts val="0"/>
              </a:spcBef>
              <a:spcAft>
                <a:spcPts val="0"/>
              </a:spcAft>
              <a:buSzPts val="2100"/>
              <a:buChar char="▪"/>
            </a:pPr>
            <a:r>
              <a:rPr lang="en-GB" sz="2100"/>
              <a:t>Only Level-1 products</a:t>
            </a:r>
            <a:endParaRPr sz="2100"/>
          </a:p>
          <a:p>
            <a:pPr indent="-361950" lvl="1" marL="914400" rtl="0" algn="l">
              <a:spcBef>
                <a:spcPts val="0"/>
              </a:spcBef>
              <a:spcAft>
                <a:spcPts val="0"/>
              </a:spcAft>
              <a:buSzPts val="2100"/>
              <a:buChar char="▪"/>
            </a:pPr>
            <a:r>
              <a:rPr lang="en-GB" sz="2100"/>
              <a:t>Only stored on-premises</a:t>
            </a:r>
            <a:endParaRPr sz="2100"/>
          </a:p>
          <a:p>
            <a:pPr indent="-361950" lvl="1" marL="914400" rtl="0" algn="l">
              <a:spcBef>
                <a:spcPts val="0"/>
              </a:spcBef>
              <a:spcAft>
                <a:spcPts val="0"/>
              </a:spcAft>
              <a:buSzPts val="2100"/>
              <a:buChar char="▪"/>
            </a:pPr>
            <a:r>
              <a:rPr lang="en-GB" sz="2100"/>
              <a:t>Only bundle access</a:t>
            </a:r>
            <a:endParaRPr sz="2100"/>
          </a:p>
          <a:p>
            <a:pPr indent="-361950" lvl="1" marL="914400" rtl="0" algn="l">
              <a:spcBef>
                <a:spcPts val="0"/>
              </a:spcBef>
              <a:spcAft>
                <a:spcPts val="0"/>
              </a:spcAft>
              <a:buSzPts val="2100"/>
              <a:buChar char="▪"/>
            </a:pPr>
            <a:r>
              <a:rPr lang="en-GB" sz="2100"/>
              <a:t>Forward processing ended Dec. 2021</a:t>
            </a:r>
            <a:endParaRPr sz="2100"/>
          </a:p>
          <a:p>
            <a:pPr indent="-361950" lvl="1" marL="914400" rtl="0" algn="l">
              <a:spcBef>
                <a:spcPts val="0"/>
              </a:spcBef>
              <a:spcAft>
                <a:spcPts val="0"/>
              </a:spcAft>
              <a:buSzPts val="2100"/>
              <a:buChar char="▪"/>
            </a:pPr>
            <a:r>
              <a:rPr lang="en-GB" sz="2100"/>
              <a:t>Decommissioned Dec. 2022</a:t>
            </a:r>
            <a:endParaRPr sz="2100"/>
          </a:p>
          <a:p>
            <a:pPr indent="0" lvl="0" marL="0" rtl="0" algn="l">
              <a:spcBef>
                <a:spcPts val="1000"/>
              </a:spcBef>
              <a:spcAft>
                <a:spcPts val="0"/>
              </a:spcAft>
              <a:buNone/>
            </a:pPr>
            <a:r>
              <a:t/>
            </a:r>
            <a:endParaRPr b="1" sz="100"/>
          </a:p>
          <a:p>
            <a:pPr indent="-387350" lvl="0" marL="457200" rtl="0" algn="l">
              <a:spcBef>
                <a:spcPts val="1000"/>
              </a:spcBef>
              <a:spcAft>
                <a:spcPts val="0"/>
              </a:spcAft>
              <a:buSzPts val="2500"/>
              <a:buChar char="❖"/>
            </a:pPr>
            <a:r>
              <a:rPr b="1" lang="en-GB" sz="2500"/>
              <a:t>Collection 2</a:t>
            </a:r>
            <a:endParaRPr b="1" sz="2500"/>
          </a:p>
          <a:p>
            <a:pPr indent="-361950" lvl="1" marL="914400" rtl="0" algn="l">
              <a:spcBef>
                <a:spcPts val="0"/>
              </a:spcBef>
              <a:spcAft>
                <a:spcPts val="0"/>
              </a:spcAft>
              <a:buSzPts val="2100"/>
              <a:buChar char="▪"/>
            </a:pPr>
            <a:r>
              <a:rPr lang="en-GB" sz="2100"/>
              <a:t>Added Level-2 (CEOS-ARD compliant) products</a:t>
            </a:r>
            <a:endParaRPr sz="2100"/>
          </a:p>
          <a:p>
            <a:pPr indent="-361950" lvl="1" marL="914400" rtl="0" algn="l">
              <a:spcBef>
                <a:spcPts val="0"/>
              </a:spcBef>
              <a:spcAft>
                <a:spcPts val="0"/>
              </a:spcAft>
              <a:buSzPts val="2100"/>
              <a:buChar char="▪"/>
            </a:pPr>
            <a:r>
              <a:rPr lang="en-GB" sz="2100"/>
              <a:t>Products released Dec. 2020 </a:t>
            </a:r>
            <a:endParaRPr sz="2100"/>
          </a:p>
          <a:p>
            <a:pPr indent="-336550" lvl="2" marL="1371600" rtl="0" algn="l">
              <a:spcBef>
                <a:spcPts val="0"/>
              </a:spcBef>
              <a:spcAft>
                <a:spcPts val="0"/>
              </a:spcAft>
              <a:buSzPts val="1700"/>
              <a:buChar char="o"/>
            </a:pPr>
            <a:r>
              <a:rPr lang="en-GB" sz="1700"/>
              <a:t>Recent products stored on-prem</a:t>
            </a:r>
            <a:endParaRPr sz="1700"/>
          </a:p>
          <a:p>
            <a:pPr indent="-336550" lvl="2" marL="1371600" rtl="0" algn="l">
              <a:spcBef>
                <a:spcPts val="0"/>
              </a:spcBef>
              <a:spcAft>
                <a:spcPts val="0"/>
              </a:spcAft>
              <a:buSzPts val="1700"/>
              <a:buChar char="o"/>
            </a:pPr>
            <a:r>
              <a:rPr lang="en-GB" sz="1700"/>
              <a:t>All products stored in cloud</a:t>
            </a:r>
            <a:endParaRPr sz="1700"/>
          </a:p>
          <a:p>
            <a:pPr indent="-361950" lvl="1" marL="914400" rtl="0" algn="l">
              <a:spcBef>
                <a:spcPts val="0"/>
              </a:spcBef>
              <a:spcAft>
                <a:spcPts val="0"/>
              </a:spcAft>
              <a:buSzPts val="2100"/>
              <a:buChar char="▪"/>
            </a:pPr>
            <a:r>
              <a:rPr lang="en-GB" sz="2100"/>
              <a:t>Bundle, band, or pieces and parts access</a:t>
            </a:r>
            <a:endParaRPr sz="2100"/>
          </a:p>
          <a:p>
            <a:pPr indent="-361950" lvl="1" marL="914400" rtl="0" algn="l">
              <a:spcBef>
                <a:spcPts val="0"/>
              </a:spcBef>
              <a:spcAft>
                <a:spcPts val="0"/>
              </a:spcAft>
              <a:buSzPts val="2100"/>
              <a:buChar char="▪"/>
            </a:pPr>
            <a:r>
              <a:rPr lang="en-GB" sz="2100"/>
              <a:t>Cloud direct access began in May 2021</a:t>
            </a:r>
            <a:endParaRPr sz="2100"/>
          </a:p>
          <a:p>
            <a:pPr indent="-361950" lvl="1" marL="914400" rtl="0" algn="l">
              <a:spcBef>
                <a:spcPts val="0"/>
              </a:spcBef>
              <a:spcAft>
                <a:spcPts val="0"/>
              </a:spcAft>
              <a:buSzPts val="2100"/>
              <a:buChar char="▪"/>
            </a:pPr>
            <a:r>
              <a:rPr lang="en-GB" sz="2100"/>
              <a:t>Forward processing ongoing</a:t>
            </a:r>
            <a:endParaRPr sz="2100"/>
          </a:p>
        </p:txBody>
      </p:sp>
      <p:pic>
        <p:nvPicPr>
          <p:cNvPr id="228" name="Google Shape;228;p31"/>
          <p:cNvPicPr preferRelativeResize="0"/>
          <p:nvPr/>
        </p:nvPicPr>
        <p:blipFill>
          <a:blip r:embed="rId3">
            <a:alphaModFix/>
          </a:blip>
          <a:stretch>
            <a:fillRect/>
          </a:stretch>
        </p:blipFill>
        <p:spPr>
          <a:xfrm>
            <a:off x="7765999" y="1749199"/>
            <a:ext cx="4266025" cy="3525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Metrics &amp; Reporting</a:t>
            </a:r>
            <a:endParaRPr sz="4000"/>
          </a:p>
          <a:p>
            <a:pPr indent="0" lvl="0" marL="0" rtl="0" algn="l">
              <a:spcBef>
                <a:spcPts val="0"/>
              </a:spcBef>
              <a:spcAft>
                <a:spcPts val="0"/>
              </a:spcAft>
              <a:buNone/>
            </a:pPr>
            <a:r>
              <a:rPr lang="en-GB" sz="2000"/>
              <a:t>USGS - Interfaces</a:t>
            </a:r>
            <a:endParaRPr sz="2000"/>
          </a:p>
        </p:txBody>
      </p:sp>
      <p:pic>
        <p:nvPicPr>
          <p:cNvPr id="234" name="Google Shape;234;p32"/>
          <p:cNvPicPr preferRelativeResize="0"/>
          <p:nvPr/>
        </p:nvPicPr>
        <p:blipFill>
          <a:blip r:embed="rId3">
            <a:alphaModFix/>
          </a:blip>
          <a:stretch>
            <a:fillRect/>
          </a:stretch>
        </p:blipFill>
        <p:spPr>
          <a:xfrm>
            <a:off x="80963" y="1476375"/>
            <a:ext cx="12030075" cy="3905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Metrics &amp; Reporting</a:t>
            </a:r>
            <a:endParaRPr sz="4000"/>
          </a:p>
          <a:p>
            <a:pPr indent="0" lvl="0" marL="0" rtl="0" algn="l">
              <a:spcBef>
                <a:spcPts val="0"/>
              </a:spcBef>
              <a:spcAft>
                <a:spcPts val="0"/>
              </a:spcAft>
              <a:buNone/>
            </a:pPr>
            <a:r>
              <a:rPr lang="en-GB" sz="2000"/>
              <a:t>USGS - Collection 2 Demand by Interface</a:t>
            </a:r>
            <a:endParaRPr sz="2000"/>
          </a:p>
        </p:txBody>
      </p:sp>
      <p:pic>
        <p:nvPicPr>
          <p:cNvPr id="240" name="Google Shape;240;p33"/>
          <p:cNvPicPr preferRelativeResize="0"/>
          <p:nvPr/>
        </p:nvPicPr>
        <p:blipFill>
          <a:blip r:embed="rId3">
            <a:alphaModFix/>
          </a:blip>
          <a:stretch>
            <a:fillRect/>
          </a:stretch>
        </p:blipFill>
        <p:spPr>
          <a:xfrm>
            <a:off x="2569975" y="1677550"/>
            <a:ext cx="7052051" cy="3402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Metrics &amp; Reporting</a:t>
            </a:r>
            <a:endParaRPr sz="4000"/>
          </a:p>
          <a:p>
            <a:pPr indent="0" lvl="0" marL="0" rtl="0" algn="l">
              <a:spcBef>
                <a:spcPts val="0"/>
              </a:spcBef>
              <a:spcAft>
                <a:spcPts val="0"/>
              </a:spcAft>
              <a:buNone/>
            </a:pPr>
            <a:r>
              <a:rPr lang="en-GB" sz="2000"/>
              <a:t>USGS - Recent Landsat Product Demand &amp; Access Trends</a:t>
            </a:r>
            <a:endParaRPr sz="2000"/>
          </a:p>
        </p:txBody>
      </p:sp>
      <p:pic>
        <p:nvPicPr>
          <p:cNvPr id="246" name="Google Shape;246;p34"/>
          <p:cNvPicPr preferRelativeResize="0"/>
          <p:nvPr/>
        </p:nvPicPr>
        <p:blipFill>
          <a:blip r:embed="rId3">
            <a:alphaModFix/>
          </a:blip>
          <a:stretch>
            <a:fillRect/>
          </a:stretch>
        </p:blipFill>
        <p:spPr>
          <a:xfrm>
            <a:off x="104525" y="1162914"/>
            <a:ext cx="11887200" cy="51603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Metrics &amp; Reporting</a:t>
            </a:r>
            <a:endParaRPr sz="4000"/>
          </a:p>
          <a:p>
            <a:pPr indent="0" lvl="0" marL="0" rtl="0" algn="l">
              <a:spcBef>
                <a:spcPts val="0"/>
              </a:spcBef>
              <a:spcAft>
                <a:spcPts val="0"/>
              </a:spcAft>
              <a:buNone/>
            </a:pPr>
            <a:r>
              <a:rPr lang="en-GB" sz="2000"/>
              <a:t>USGS - Landsat Collection 2 Demand &amp; Utilization</a:t>
            </a:r>
            <a:endParaRPr sz="2000"/>
          </a:p>
        </p:txBody>
      </p:sp>
      <p:pic>
        <p:nvPicPr>
          <p:cNvPr id="252" name="Google Shape;252;p35"/>
          <p:cNvPicPr preferRelativeResize="0"/>
          <p:nvPr/>
        </p:nvPicPr>
        <p:blipFill>
          <a:blip r:embed="rId3">
            <a:alphaModFix/>
          </a:blip>
          <a:stretch>
            <a:fillRect/>
          </a:stretch>
        </p:blipFill>
        <p:spPr>
          <a:xfrm>
            <a:off x="519113" y="1183639"/>
            <a:ext cx="11153775" cy="489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Get as much CEOS-ARD in the cloud as possible</a:t>
            </a:r>
            <a:endParaRPr/>
          </a:p>
          <a:p>
            <a:pPr indent="-381000" lvl="1" marL="914400" rtl="0" algn="l">
              <a:spcBef>
                <a:spcPts val="0"/>
              </a:spcBef>
              <a:spcAft>
                <a:spcPts val="0"/>
              </a:spcAft>
              <a:buSzPts val="2400"/>
              <a:buChar char="▪"/>
            </a:pPr>
            <a:r>
              <a:rPr lang="en-GB"/>
              <a:t>Commercial cloud, CDSE, other</a:t>
            </a:r>
            <a:endParaRPr/>
          </a:p>
          <a:p>
            <a:pPr indent="-381000" lvl="1" marL="914400" rtl="0" algn="l">
              <a:spcBef>
                <a:spcPts val="0"/>
              </a:spcBef>
              <a:spcAft>
                <a:spcPts val="0"/>
              </a:spcAft>
              <a:buSzPts val="2400"/>
              <a:buChar char="▪"/>
            </a:pPr>
            <a:r>
              <a:rPr lang="en-GB"/>
              <a:t>LSI and other data types</a:t>
            </a:r>
            <a:endParaRPr/>
          </a:p>
          <a:p>
            <a:pPr indent="-406400" lvl="0" marL="457200" rtl="0" algn="l">
              <a:spcBef>
                <a:spcPts val="0"/>
              </a:spcBef>
              <a:spcAft>
                <a:spcPts val="0"/>
              </a:spcAft>
              <a:buSzPts val="2800"/>
              <a:buChar char="❖"/>
            </a:pPr>
            <a:r>
              <a:rPr lang="en-GB"/>
              <a:t>Make it easy to find, access and use</a:t>
            </a:r>
            <a:endParaRPr/>
          </a:p>
          <a:p>
            <a:pPr indent="-381000" lvl="1" marL="914400" rtl="0" algn="l">
              <a:spcBef>
                <a:spcPts val="0"/>
              </a:spcBef>
              <a:spcAft>
                <a:spcPts val="0"/>
              </a:spcAft>
              <a:buSzPts val="2400"/>
              <a:buChar char="▪"/>
            </a:pPr>
            <a:r>
              <a:rPr lang="en-GB"/>
              <a:t>Cross-cloud mechanisms</a:t>
            </a:r>
            <a:endParaRPr/>
          </a:p>
          <a:p>
            <a:pPr indent="-381000" lvl="1" marL="914400" rtl="0" algn="l">
              <a:spcBef>
                <a:spcPts val="0"/>
              </a:spcBef>
              <a:spcAft>
                <a:spcPts val="0"/>
              </a:spcAft>
              <a:buSzPts val="2400"/>
              <a:buChar char="▪"/>
            </a:pPr>
            <a:r>
              <a:rPr lang="en-GB"/>
              <a:t>STAC, COG</a:t>
            </a:r>
            <a:endParaRPr/>
          </a:p>
          <a:p>
            <a:pPr indent="-381000" lvl="1" marL="914400" rtl="0" algn="l">
              <a:spcBef>
                <a:spcPts val="0"/>
              </a:spcBef>
              <a:spcAft>
                <a:spcPts val="0"/>
              </a:spcAft>
              <a:buSzPts val="2400"/>
              <a:buChar char="▪"/>
            </a:pPr>
            <a:r>
              <a:rPr lang="en-GB"/>
              <a:t>Authoritative data / provenance</a:t>
            </a:r>
            <a:endParaRPr/>
          </a:p>
          <a:p>
            <a:pPr indent="-381000" lvl="1" marL="914400" rtl="0" algn="l">
              <a:spcBef>
                <a:spcPts val="0"/>
              </a:spcBef>
              <a:spcAft>
                <a:spcPts val="0"/>
              </a:spcAft>
              <a:buSzPts val="2400"/>
              <a:buChar char="▪"/>
            </a:pPr>
            <a:r>
              <a:rPr lang="en-GB"/>
              <a:t>Facilitate </a:t>
            </a:r>
            <a:r>
              <a:rPr lang="en-GB"/>
              <a:t>a</a:t>
            </a:r>
            <a:r>
              <a:rPr lang="en-GB"/>
              <a:t>utomation, AI/ML-enabling</a:t>
            </a:r>
            <a:endParaRPr/>
          </a:p>
          <a:p>
            <a:pPr indent="-406400" lvl="0" marL="457200" rtl="0" algn="l">
              <a:spcBef>
                <a:spcPts val="0"/>
              </a:spcBef>
              <a:spcAft>
                <a:spcPts val="0"/>
              </a:spcAft>
              <a:buSzPts val="2800"/>
              <a:buChar char="❖"/>
            </a:pPr>
            <a:r>
              <a:rPr lang="en-GB"/>
              <a:t>Make it as interoperable as possible</a:t>
            </a:r>
            <a:endParaRPr/>
          </a:p>
          <a:p>
            <a:pPr indent="-381000" lvl="1" marL="914400" rtl="0" algn="l">
              <a:spcBef>
                <a:spcPts val="0"/>
              </a:spcBef>
              <a:spcAft>
                <a:spcPts val="0"/>
              </a:spcAft>
              <a:buSzPts val="2400"/>
              <a:buChar char="▪"/>
            </a:pPr>
            <a:r>
              <a:rPr lang="en-GB"/>
              <a:t>CEOS Interoperability Framework</a:t>
            </a:r>
            <a:endParaRPr/>
          </a:p>
        </p:txBody>
      </p:sp>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Goals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Metrics &amp; Reporting</a:t>
            </a:r>
            <a:endParaRPr sz="4000"/>
          </a:p>
          <a:p>
            <a:pPr indent="0" lvl="0" marL="0" rtl="0" algn="l">
              <a:spcBef>
                <a:spcPts val="0"/>
              </a:spcBef>
              <a:spcAft>
                <a:spcPts val="0"/>
              </a:spcAft>
              <a:buNone/>
            </a:pPr>
            <a:r>
              <a:rPr lang="en-GB" sz="2000"/>
              <a:t>GA-</a:t>
            </a:r>
            <a:r>
              <a:rPr lang="en-GB" sz="2000"/>
              <a:t>USGS Collaboration</a:t>
            </a:r>
            <a:endParaRPr sz="2000"/>
          </a:p>
        </p:txBody>
      </p:sp>
      <p:sp>
        <p:nvSpPr>
          <p:cNvPr id="258" name="Google Shape;258;p36"/>
          <p:cNvSpPr txBox="1"/>
          <p:nvPr>
            <p:ph idx="1" type="body"/>
          </p:nvPr>
        </p:nvSpPr>
        <p:spPr>
          <a:xfrm>
            <a:off x="324225" y="1089550"/>
            <a:ext cx="11867700" cy="54501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b="1" lang="en-GB" sz="2200"/>
              <a:t>USGS exploring user metrics to highlight issues around traditional approaches versus Cloud access modes</a:t>
            </a:r>
            <a:endParaRPr b="1" sz="2200"/>
          </a:p>
          <a:p>
            <a:pPr indent="0" lvl="0" marL="0" rtl="0" algn="l">
              <a:spcBef>
                <a:spcPts val="1000"/>
              </a:spcBef>
              <a:spcAft>
                <a:spcPts val="0"/>
              </a:spcAft>
              <a:buNone/>
            </a:pPr>
            <a:r>
              <a:t/>
            </a:r>
            <a:endParaRPr b="1" sz="200"/>
          </a:p>
          <a:p>
            <a:pPr indent="-368300" lvl="0" marL="457200" rtl="0" algn="l">
              <a:spcBef>
                <a:spcPts val="1000"/>
              </a:spcBef>
              <a:spcAft>
                <a:spcPts val="0"/>
              </a:spcAft>
              <a:buSzPts val="2200"/>
              <a:buChar char="❖"/>
            </a:pPr>
            <a:r>
              <a:rPr b="1" lang="en-GB" sz="2200"/>
              <a:t>Aspects of architecture / metrics / interfaces / dashboards / ETL reuse could all be explored but </a:t>
            </a:r>
            <a:r>
              <a:rPr b="1" lang="en-GB" sz="2200"/>
              <a:t>initially </a:t>
            </a:r>
            <a:r>
              <a:rPr b="1" lang="en-GB" sz="2200"/>
              <a:t>focusing on metrics / KPI</a:t>
            </a:r>
            <a:endParaRPr b="1" sz="2200"/>
          </a:p>
          <a:p>
            <a:pPr indent="0" lvl="0" marL="0" rtl="0" algn="l">
              <a:spcBef>
                <a:spcPts val="1000"/>
              </a:spcBef>
              <a:spcAft>
                <a:spcPts val="0"/>
              </a:spcAft>
              <a:buNone/>
            </a:pPr>
            <a:r>
              <a:t/>
            </a:r>
            <a:endParaRPr b="1" sz="200"/>
          </a:p>
          <a:p>
            <a:pPr indent="-368300" lvl="0" marL="457200" rtl="0" algn="l">
              <a:spcBef>
                <a:spcPts val="1000"/>
              </a:spcBef>
              <a:spcAft>
                <a:spcPts val="0"/>
              </a:spcAft>
              <a:buSzPts val="2200"/>
              <a:buChar char="❖"/>
            </a:pPr>
            <a:r>
              <a:rPr b="1" lang="en-GB" sz="2200"/>
              <a:t>GA working on development of Enterprise Data Model in </a:t>
            </a:r>
            <a:r>
              <a:rPr b="1" lang="en-GB" sz="2200" u="sng">
                <a:solidFill>
                  <a:schemeClr val="hlink"/>
                </a:solidFill>
                <a:hlinkClick r:id="rId3"/>
              </a:rPr>
              <a:t>Microsoft PowerBI</a:t>
            </a:r>
            <a:r>
              <a:rPr b="1" lang="en-GB" sz="2200"/>
              <a:t> to enable interfacing with complex AWS metrics</a:t>
            </a:r>
            <a:endParaRPr b="1" sz="2200"/>
          </a:p>
          <a:p>
            <a:pPr indent="0" lvl="0" marL="0" rtl="0" algn="l">
              <a:spcBef>
                <a:spcPts val="1000"/>
              </a:spcBef>
              <a:spcAft>
                <a:spcPts val="0"/>
              </a:spcAft>
              <a:buNone/>
            </a:pPr>
            <a:r>
              <a:t/>
            </a:r>
            <a:endParaRPr b="1" sz="200"/>
          </a:p>
          <a:p>
            <a:pPr indent="-368300" lvl="0" marL="457200" rtl="0" algn="l">
              <a:spcBef>
                <a:spcPts val="1000"/>
              </a:spcBef>
              <a:spcAft>
                <a:spcPts val="0"/>
              </a:spcAft>
              <a:buSzPts val="2200"/>
              <a:buChar char="❖"/>
            </a:pPr>
            <a:r>
              <a:rPr b="1" lang="en-GB" sz="2200"/>
              <a:t>GA-USGS teams prepared</a:t>
            </a:r>
            <a:r>
              <a:rPr b="1" lang="en-GB" sz="2200"/>
              <a:t> a requirements spreadsheet outlining existing and potential reporting measures - now working to identify areas to collaborate (e.g., usage volume by Identity and Access Management (IAM) role, IP address, age of data, unique users by interface, volume by interface, volume by country, and daily egress volume)</a:t>
            </a:r>
            <a:endParaRPr b="1" sz="2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176050" y="175950"/>
            <a:ext cx="83958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5900"/>
              <a:t>SpatioTemporal Asset Catalog (STAC)</a:t>
            </a:r>
            <a:endParaRPr sz="5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idx="1" type="body"/>
          </p:nvPr>
        </p:nvSpPr>
        <p:spPr>
          <a:xfrm>
            <a:off x="324225" y="1053625"/>
            <a:ext cx="11867700" cy="5290200"/>
          </a:xfrm>
          <a:prstGeom prst="rect">
            <a:avLst/>
          </a:prstGeom>
        </p:spPr>
        <p:txBody>
          <a:bodyPr anchorCtr="0" anchor="t" bIns="45700" lIns="91425" spcFirstLastPara="1" rIns="91425" wrap="square" tIns="45700">
            <a:noAutofit/>
          </a:bodyPr>
          <a:lstStyle/>
          <a:p>
            <a:pPr indent="-336550" lvl="0" marL="457200" rtl="0" algn="l">
              <a:spcBef>
                <a:spcPts val="1000"/>
              </a:spcBef>
              <a:spcAft>
                <a:spcPts val="0"/>
              </a:spcAft>
              <a:buSzPts val="1700"/>
              <a:buChar char="❖"/>
            </a:pPr>
            <a:r>
              <a:rPr lang="en-GB" sz="1700"/>
              <a:t>STAC not required in PFSs, but strongly encouraged as a Cloud-enabling format</a:t>
            </a:r>
            <a:endParaRPr sz="1700"/>
          </a:p>
          <a:p>
            <a:pPr indent="0" lvl="0" marL="0" rtl="0" algn="l">
              <a:spcBef>
                <a:spcPts val="1000"/>
              </a:spcBef>
              <a:spcAft>
                <a:spcPts val="0"/>
              </a:spcAft>
              <a:buNone/>
            </a:pPr>
            <a:r>
              <a:t/>
            </a:r>
            <a:endParaRPr sz="1700"/>
          </a:p>
          <a:p>
            <a:pPr indent="0" lvl="0" marL="0" rtl="0" algn="l">
              <a:spcBef>
                <a:spcPts val="1000"/>
              </a:spcBef>
              <a:spcAft>
                <a:spcPts val="0"/>
              </a:spcAft>
              <a:buNone/>
            </a:pPr>
            <a:r>
              <a:t/>
            </a:r>
            <a:endParaRPr sz="1700"/>
          </a:p>
          <a:p>
            <a:pPr indent="0" lvl="0" marL="0" rtl="0" algn="l">
              <a:spcBef>
                <a:spcPts val="1000"/>
              </a:spcBef>
              <a:spcAft>
                <a:spcPts val="0"/>
              </a:spcAft>
              <a:buNone/>
            </a:pPr>
            <a:r>
              <a:t/>
            </a:r>
            <a:endParaRPr sz="1700"/>
          </a:p>
          <a:p>
            <a:pPr indent="0" lvl="0" marL="0" rtl="0" algn="l">
              <a:spcBef>
                <a:spcPts val="1000"/>
              </a:spcBef>
              <a:spcAft>
                <a:spcPts val="0"/>
              </a:spcAft>
              <a:buNone/>
            </a:pPr>
            <a:r>
              <a:t/>
            </a:r>
            <a:endParaRPr sz="1700"/>
          </a:p>
          <a:p>
            <a:pPr indent="0" lvl="0" marL="0" rtl="0" algn="l">
              <a:spcBef>
                <a:spcPts val="1000"/>
              </a:spcBef>
              <a:spcAft>
                <a:spcPts val="0"/>
              </a:spcAft>
              <a:buNone/>
            </a:pPr>
            <a:r>
              <a:t/>
            </a:r>
            <a:endParaRPr sz="2200"/>
          </a:p>
          <a:p>
            <a:pPr indent="-336550" lvl="0" marL="457200" rtl="0" algn="l">
              <a:spcBef>
                <a:spcPts val="1000"/>
              </a:spcBef>
              <a:spcAft>
                <a:spcPts val="0"/>
              </a:spcAft>
              <a:buSzPts val="1700"/>
              <a:buChar char="❖"/>
            </a:pPr>
            <a:r>
              <a:rPr lang="en-GB" sz="1700"/>
              <a:t>USGS Landsat Collection 2 incorporated </a:t>
            </a:r>
            <a:r>
              <a:rPr lang="en-GB" sz="1700" u="sng">
                <a:solidFill>
                  <a:schemeClr val="hlink"/>
                </a:solidFill>
                <a:hlinkClick r:id="rId3"/>
              </a:rPr>
              <a:t>STAC spec</a:t>
            </a:r>
            <a:r>
              <a:rPr lang="en-GB" sz="1700"/>
              <a:t> 1.0</a:t>
            </a:r>
            <a:endParaRPr sz="1700"/>
          </a:p>
          <a:p>
            <a:pPr indent="-336550" lvl="0" marL="457200" rtl="0" algn="l">
              <a:spcBef>
                <a:spcPts val="0"/>
              </a:spcBef>
              <a:spcAft>
                <a:spcPts val="0"/>
              </a:spcAft>
              <a:buSzPts val="1700"/>
              <a:buChar char="❖"/>
            </a:pPr>
            <a:r>
              <a:rPr lang="en-GB" sz="1700"/>
              <a:t>ESA Copernicus Data Space Ecosystem (CDSE) to incorporate STAC (</a:t>
            </a:r>
            <a:r>
              <a:rPr lang="en-GB" sz="1700" u="sng">
                <a:solidFill>
                  <a:schemeClr val="hlink"/>
                </a:solidFill>
                <a:latin typeface="Arial"/>
                <a:ea typeface="Arial"/>
                <a:cs typeface="Arial"/>
                <a:sym typeface="Arial"/>
                <a:hlinkClick r:id="rId4"/>
              </a:rPr>
              <a:t>APIs (copernicus.eu)</a:t>
            </a:r>
            <a:r>
              <a:rPr lang="en-GB" sz="1700"/>
              <a:t>)</a:t>
            </a:r>
            <a:endParaRPr sz="1700"/>
          </a:p>
        </p:txBody>
      </p:sp>
      <p:sp>
        <p:nvSpPr>
          <p:cNvPr id="269" name="Google Shape;269;p3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Current State</a:t>
            </a:r>
            <a:endParaRPr/>
          </a:p>
        </p:txBody>
      </p:sp>
      <p:pic>
        <p:nvPicPr>
          <p:cNvPr id="270" name="Google Shape;270;p38"/>
          <p:cNvPicPr preferRelativeResize="0"/>
          <p:nvPr/>
        </p:nvPicPr>
        <p:blipFill>
          <a:blip r:embed="rId5">
            <a:alphaModFix/>
          </a:blip>
          <a:stretch>
            <a:fillRect/>
          </a:stretch>
        </p:blipFill>
        <p:spPr>
          <a:xfrm>
            <a:off x="893863" y="1401950"/>
            <a:ext cx="8315325" cy="1085850"/>
          </a:xfrm>
          <a:prstGeom prst="rect">
            <a:avLst/>
          </a:prstGeom>
          <a:noFill/>
          <a:ln>
            <a:noFill/>
          </a:ln>
        </p:spPr>
      </p:pic>
      <p:pic>
        <p:nvPicPr>
          <p:cNvPr id="271" name="Google Shape;271;p38"/>
          <p:cNvPicPr preferRelativeResize="0"/>
          <p:nvPr/>
        </p:nvPicPr>
        <p:blipFill>
          <a:blip r:embed="rId6">
            <a:alphaModFix/>
          </a:blip>
          <a:stretch>
            <a:fillRect/>
          </a:stretch>
        </p:blipFill>
        <p:spPr>
          <a:xfrm>
            <a:off x="893875" y="4337425"/>
            <a:ext cx="5714799" cy="2151475"/>
          </a:xfrm>
          <a:prstGeom prst="rect">
            <a:avLst/>
          </a:prstGeom>
          <a:noFill/>
          <a:ln>
            <a:noFill/>
          </a:ln>
        </p:spPr>
      </p:pic>
      <p:pic>
        <p:nvPicPr>
          <p:cNvPr id="272" name="Google Shape;272;p38"/>
          <p:cNvPicPr preferRelativeResize="0"/>
          <p:nvPr/>
        </p:nvPicPr>
        <p:blipFill>
          <a:blip r:embed="rId7">
            <a:alphaModFix/>
          </a:blip>
          <a:stretch>
            <a:fillRect/>
          </a:stretch>
        </p:blipFill>
        <p:spPr>
          <a:xfrm>
            <a:off x="6728725" y="4337424"/>
            <a:ext cx="4662687" cy="2151474"/>
          </a:xfrm>
          <a:prstGeom prst="rect">
            <a:avLst/>
          </a:prstGeom>
          <a:noFill/>
          <a:ln>
            <a:noFill/>
          </a:ln>
        </p:spPr>
      </p:pic>
      <p:pic>
        <p:nvPicPr>
          <p:cNvPr id="273" name="Google Shape;273;p38"/>
          <p:cNvPicPr preferRelativeResize="0"/>
          <p:nvPr/>
        </p:nvPicPr>
        <p:blipFill>
          <a:blip r:embed="rId8">
            <a:alphaModFix/>
          </a:blip>
          <a:stretch>
            <a:fillRect/>
          </a:stretch>
        </p:blipFill>
        <p:spPr>
          <a:xfrm>
            <a:off x="893875" y="2545823"/>
            <a:ext cx="8315325" cy="11452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Current State</a:t>
            </a:r>
            <a:endParaRPr/>
          </a:p>
        </p:txBody>
      </p:sp>
      <p:pic>
        <p:nvPicPr>
          <p:cNvPr id="279" name="Google Shape;279;p39"/>
          <p:cNvPicPr preferRelativeResize="0"/>
          <p:nvPr/>
        </p:nvPicPr>
        <p:blipFill>
          <a:blip r:embed="rId3">
            <a:alphaModFix/>
          </a:blip>
          <a:stretch>
            <a:fillRect/>
          </a:stretch>
        </p:blipFill>
        <p:spPr>
          <a:xfrm>
            <a:off x="152400" y="1107452"/>
            <a:ext cx="10632525" cy="5360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0"/>
          <p:cNvSpPr txBox="1"/>
          <p:nvPr>
            <p:ph idx="1" type="body"/>
          </p:nvPr>
        </p:nvSpPr>
        <p:spPr>
          <a:xfrm>
            <a:off x="324225" y="1053625"/>
            <a:ext cx="11867700" cy="52902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u="sng">
                <a:solidFill>
                  <a:schemeClr val="hlink"/>
                </a:solidFill>
                <a:hlinkClick r:id="rId3"/>
              </a:rPr>
              <a:t>CARD4L (Optical and SAR) STAC Extension v0.1</a:t>
            </a:r>
            <a:r>
              <a:rPr lang="en-GB" sz="2000"/>
              <a:t> created (STAC Item)</a:t>
            </a:r>
            <a:endParaRPr sz="2000"/>
          </a:p>
          <a:p>
            <a:pPr indent="-355600" lvl="1" marL="914400" rtl="0" algn="l">
              <a:spcBef>
                <a:spcPts val="0"/>
              </a:spcBef>
              <a:spcAft>
                <a:spcPts val="0"/>
              </a:spcAft>
              <a:buSzPts val="2000"/>
              <a:buChar char="▪"/>
            </a:pPr>
            <a:r>
              <a:rPr lang="en-GB" sz="2000" u="sng">
                <a:solidFill>
                  <a:schemeClr val="hlink"/>
                </a:solidFill>
                <a:hlinkClick r:id="rId4"/>
              </a:rPr>
              <a:t>CARD4L - Optical</a:t>
            </a:r>
            <a:r>
              <a:rPr lang="en-GB" sz="2000"/>
              <a:t> (aligned with SR/ST PFS v5.0)</a:t>
            </a:r>
            <a:endParaRPr sz="2000"/>
          </a:p>
          <a:p>
            <a:pPr indent="-355600" lvl="1" marL="914400" rtl="0" algn="l">
              <a:spcBef>
                <a:spcPts val="0"/>
              </a:spcBef>
              <a:spcAft>
                <a:spcPts val="0"/>
              </a:spcAft>
              <a:buSzPts val="2000"/>
              <a:buChar char="▪"/>
            </a:pPr>
            <a:r>
              <a:rPr lang="en-GB" sz="2000" u="sng">
                <a:solidFill>
                  <a:schemeClr val="hlink"/>
                </a:solidFill>
                <a:hlinkClick r:id="rId5"/>
              </a:rPr>
              <a:t>CARD4L - SAR</a:t>
            </a:r>
            <a:r>
              <a:rPr lang="en-GB" sz="2000"/>
              <a:t> (aligned with NRB PFS v5.5 / POL PFS v3.5)</a:t>
            </a:r>
            <a:endParaRPr sz="2000"/>
          </a:p>
          <a:p>
            <a:pPr indent="-355600" lvl="1" marL="914400" rtl="0" algn="l">
              <a:spcBef>
                <a:spcPts val="0"/>
              </a:spcBef>
              <a:spcAft>
                <a:spcPts val="0"/>
              </a:spcAft>
              <a:buSzPts val="2000"/>
              <a:buChar char="▪"/>
            </a:pPr>
            <a:r>
              <a:rPr b="1" lang="en-GB" sz="2000"/>
              <a:t>Maturity Classification:</a:t>
            </a:r>
            <a:r>
              <a:rPr lang="en-GB" sz="2000"/>
              <a:t> Proposal (Optical) / Pilot (SAR)</a:t>
            </a:r>
            <a:endParaRPr sz="2000"/>
          </a:p>
          <a:p>
            <a:pPr indent="-355600" lvl="2" marL="1371600" rtl="0" algn="l">
              <a:spcBef>
                <a:spcPts val="0"/>
              </a:spcBef>
              <a:spcAft>
                <a:spcPts val="0"/>
              </a:spcAft>
              <a:buSzPts val="2000"/>
              <a:buChar char="o"/>
            </a:pPr>
            <a:r>
              <a:rPr lang="en-GB"/>
              <a:t>Proposal -&gt; </a:t>
            </a:r>
            <a:r>
              <a:rPr b="1" lang="en-GB"/>
              <a:t>Pilot</a:t>
            </a:r>
            <a:r>
              <a:rPr lang="en-GB"/>
              <a:t> -&gt; Candidate -&gt; Stable -&gt; Deprecated</a:t>
            </a:r>
            <a:endParaRPr/>
          </a:p>
          <a:p>
            <a:pPr indent="-355600" lvl="1" marL="914400" rtl="0" algn="l">
              <a:spcBef>
                <a:spcPts val="0"/>
              </a:spcBef>
              <a:spcAft>
                <a:spcPts val="0"/>
              </a:spcAft>
              <a:buSzPts val="2000"/>
              <a:buChar char="▪"/>
            </a:pPr>
            <a:r>
              <a:rPr b="1" lang="en-GB" sz="2000"/>
              <a:t>Disclaimer:</a:t>
            </a:r>
            <a:r>
              <a:rPr lang="en-GB" sz="2000"/>
              <a:t> </a:t>
            </a:r>
            <a:r>
              <a:rPr i="1" lang="en-GB" sz="2000"/>
              <a:t>The extensions are not officially approved by CEOS, but there's a desire to get CEOS approval. Nevertheless, the extensions have been discussed with CEOS. The STAC extensions don't allow to fulfill 100% target compliance (but most of it), but they surely allow to be 100% threshold compliant.</a:t>
            </a:r>
            <a:endParaRPr i="1" sz="2000"/>
          </a:p>
          <a:p>
            <a:pPr indent="0" lvl="0" marL="0" rtl="0" algn="l">
              <a:spcBef>
                <a:spcPts val="1000"/>
              </a:spcBef>
              <a:spcAft>
                <a:spcPts val="0"/>
              </a:spcAft>
              <a:buNone/>
            </a:pPr>
            <a:r>
              <a:t/>
            </a:r>
            <a:endParaRPr sz="400"/>
          </a:p>
          <a:p>
            <a:pPr indent="-355600" lvl="0" marL="457200" rtl="0" algn="l">
              <a:spcBef>
                <a:spcPts val="1000"/>
              </a:spcBef>
              <a:spcAft>
                <a:spcPts val="0"/>
              </a:spcAft>
              <a:buSzPts val="2000"/>
              <a:buChar char="❖"/>
            </a:pPr>
            <a:r>
              <a:rPr lang="en-GB" sz="2000"/>
              <a:t>Conducted March 2021 STAC Workshop to mature/finalize CARD4L STAC Extension</a:t>
            </a:r>
            <a:endParaRPr sz="2000"/>
          </a:p>
          <a:p>
            <a:pPr indent="-355600" lvl="1" marL="914400" rtl="0" algn="l">
              <a:spcBef>
                <a:spcPts val="0"/>
              </a:spcBef>
              <a:spcAft>
                <a:spcPts val="0"/>
              </a:spcAft>
              <a:buSzPts val="2000"/>
              <a:buChar char="▪"/>
            </a:pPr>
            <a:r>
              <a:rPr lang="en-GB" sz="2000"/>
              <a:t>Several issues remained unresolved and no significant progress since then</a:t>
            </a:r>
            <a:endParaRPr sz="2000"/>
          </a:p>
        </p:txBody>
      </p:sp>
      <p:sp>
        <p:nvSpPr>
          <p:cNvPr id="285" name="Google Shape;285;p4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Current State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ph idx="1" type="body"/>
          </p:nvPr>
        </p:nvSpPr>
        <p:spPr>
          <a:xfrm>
            <a:off x="324225" y="1053625"/>
            <a:ext cx="11867700" cy="5290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GB" sz="1800"/>
              <a:t>I</a:t>
            </a:r>
            <a:r>
              <a:rPr lang="en-GB" sz="1800"/>
              <a:t>nterest in defining STAC Items at level lower than CEOS-ARD </a:t>
            </a:r>
            <a:r>
              <a:rPr lang="en-GB" sz="1800"/>
              <a:t>(Level-2)</a:t>
            </a:r>
            <a:endParaRPr sz="1800"/>
          </a:p>
          <a:p>
            <a:pPr indent="-342900" lvl="1" marL="914400" rtl="0" algn="l">
              <a:spcBef>
                <a:spcPts val="0"/>
              </a:spcBef>
              <a:spcAft>
                <a:spcPts val="0"/>
              </a:spcAft>
              <a:buSzPts val="1800"/>
              <a:buChar char="▪"/>
            </a:pPr>
            <a:r>
              <a:rPr b="1" lang="en-GB" sz="1800"/>
              <a:t>Rationale:</a:t>
            </a:r>
            <a:r>
              <a:rPr lang="en-GB" sz="1800"/>
              <a:t> Much of the metadata comes from Level-1 processing and is inherited into Level-2 products</a:t>
            </a:r>
            <a:endParaRPr sz="1800"/>
          </a:p>
          <a:p>
            <a:pPr indent="0" lvl="0" marL="0" rtl="0" algn="l">
              <a:spcBef>
                <a:spcPts val="1000"/>
              </a:spcBef>
              <a:spcAft>
                <a:spcPts val="0"/>
              </a:spcAft>
              <a:buNone/>
            </a:pPr>
            <a:r>
              <a:t/>
            </a:r>
            <a:endParaRPr sz="100"/>
          </a:p>
          <a:p>
            <a:pPr indent="-342900" lvl="0" marL="457200" rtl="0" algn="l">
              <a:spcBef>
                <a:spcPts val="1000"/>
              </a:spcBef>
              <a:spcAft>
                <a:spcPts val="0"/>
              </a:spcAft>
              <a:buSzPts val="1800"/>
              <a:buChar char="❖"/>
            </a:pPr>
            <a:r>
              <a:rPr lang="en-GB" sz="1800"/>
              <a:t>Much of the metadata could be or is already part of the </a:t>
            </a:r>
            <a:r>
              <a:rPr lang="en-GB" sz="1800" u="sng">
                <a:solidFill>
                  <a:schemeClr val="hlink"/>
                </a:solidFill>
                <a:hlinkClick r:id="rId3"/>
              </a:rPr>
              <a:t>Core STAC Spec</a:t>
            </a:r>
            <a:endParaRPr sz="1800"/>
          </a:p>
          <a:p>
            <a:pPr indent="-342900" lvl="1" marL="914400" rtl="0" algn="l">
              <a:spcBef>
                <a:spcPts val="0"/>
              </a:spcBef>
              <a:spcAft>
                <a:spcPts val="0"/>
              </a:spcAft>
              <a:buSzPts val="1800"/>
              <a:buChar char="▪"/>
            </a:pPr>
            <a:r>
              <a:rPr b="1" lang="en-GB" sz="1800"/>
              <a:t>Rationale:</a:t>
            </a:r>
            <a:r>
              <a:rPr lang="en-GB" sz="1800"/>
              <a:t> A</a:t>
            </a:r>
            <a:r>
              <a:rPr lang="en-GB" sz="1800"/>
              <a:t> mapping of CEOS-ARD metadata to the Core STAC Spec may be a more efficient (and less redundant) approach</a:t>
            </a:r>
            <a:endParaRPr sz="1800"/>
          </a:p>
          <a:p>
            <a:pPr indent="0" lvl="0" marL="0" rtl="0" algn="l">
              <a:spcBef>
                <a:spcPts val="1000"/>
              </a:spcBef>
              <a:spcAft>
                <a:spcPts val="0"/>
              </a:spcAft>
              <a:buNone/>
            </a:pPr>
            <a:r>
              <a:t/>
            </a:r>
            <a:endParaRPr sz="100"/>
          </a:p>
          <a:p>
            <a:pPr indent="-342900" lvl="0" marL="457200" rtl="0" algn="l">
              <a:spcBef>
                <a:spcPts val="1000"/>
              </a:spcBef>
              <a:spcAft>
                <a:spcPts val="0"/>
              </a:spcAft>
              <a:buSzPts val="1800"/>
              <a:buChar char="❖"/>
            </a:pPr>
            <a:r>
              <a:rPr lang="en-GB" sz="1800"/>
              <a:t>Interest in generating an automated validation check (for CEOS-ARD/CARD4L compliance)</a:t>
            </a:r>
            <a:endParaRPr sz="1800"/>
          </a:p>
          <a:p>
            <a:pPr indent="-342900" lvl="1" marL="914400" rtl="0" algn="l">
              <a:spcBef>
                <a:spcPts val="0"/>
              </a:spcBef>
              <a:spcAft>
                <a:spcPts val="0"/>
              </a:spcAft>
              <a:buSzPts val="1800"/>
              <a:buChar char="▪"/>
            </a:pPr>
            <a:r>
              <a:rPr b="1" lang="en-GB" sz="1800"/>
              <a:t>Rationale:</a:t>
            </a:r>
            <a:r>
              <a:rPr lang="en-GB" sz="1800"/>
              <a:t> An automated validation check ‘tool’ would provide a more efficient data provider self-assessment and </a:t>
            </a:r>
            <a:r>
              <a:rPr lang="en-GB" sz="1800"/>
              <a:t>less burdensome than current CEOS WGCV manual validation</a:t>
            </a:r>
            <a:endParaRPr sz="1800"/>
          </a:p>
          <a:p>
            <a:pPr indent="0" lvl="0" marL="0" rtl="0" algn="l">
              <a:spcBef>
                <a:spcPts val="1000"/>
              </a:spcBef>
              <a:spcAft>
                <a:spcPts val="0"/>
              </a:spcAft>
              <a:buNone/>
            </a:pPr>
            <a:r>
              <a:t/>
            </a:r>
            <a:endParaRPr sz="100"/>
          </a:p>
          <a:p>
            <a:pPr indent="-342900" lvl="0" marL="457200" rtl="0" algn="l">
              <a:spcBef>
                <a:spcPts val="1000"/>
              </a:spcBef>
              <a:spcAft>
                <a:spcPts val="0"/>
              </a:spcAft>
              <a:buSzPts val="1800"/>
              <a:buChar char="❖"/>
            </a:pPr>
            <a:r>
              <a:rPr lang="en-GB" sz="1800"/>
              <a:t>Matt Hanson has ideas on how to recognize CEOS-ARD compliance of replica archives using STAC</a:t>
            </a:r>
            <a:endParaRPr sz="1800"/>
          </a:p>
          <a:p>
            <a:pPr indent="0" lvl="0" marL="0" rtl="0" algn="l">
              <a:spcBef>
                <a:spcPts val="1000"/>
              </a:spcBef>
              <a:spcAft>
                <a:spcPts val="0"/>
              </a:spcAft>
              <a:buNone/>
            </a:pPr>
            <a:r>
              <a:t/>
            </a:r>
            <a:endParaRPr sz="100"/>
          </a:p>
          <a:p>
            <a:pPr indent="-342900" lvl="0" marL="457200" rtl="0" algn="l">
              <a:spcBef>
                <a:spcPts val="1000"/>
              </a:spcBef>
              <a:spcAft>
                <a:spcPts val="0"/>
              </a:spcAft>
              <a:buSzPts val="1800"/>
              <a:buChar char="❖"/>
            </a:pPr>
            <a:r>
              <a:rPr lang="en-GB" sz="1800"/>
              <a:t>Proposed CEOS Interoperability Framework includes STAC under </a:t>
            </a:r>
            <a:r>
              <a:rPr b="1" lang="en-GB" sz="1800"/>
              <a:t>Data Accessibility</a:t>
            </a:r>
            <a:r>
              <a:rPr lang="en-GB" sz="1800"/>
              <a:t> (WGISS Lead)</a:t>
            </a:r>
            <a:endParaRPr sz="1800"/>
          </a:p>
          <a:p>
            <a:pPr indent="0" lvl="0" marL="0" rtl="0" algn="l">
              <a:spcBef>
                <a:spcPts val="1000"/>
              </a:spcBef>
              <a:spcAft>
                <a:spcPts val="0"/>
              </a:spcAft>
              <a:buNone/>
            </a:pPr>
            <a:r>
              <a:t/>
            </a:r>
            <a:endParaRPr sz="100"/>
          </a:p>
          <a:p>
            <a:pPr indent="-342900" lvl="0" marL="457200" rtl="0" algn="l">
              <a:spcBef>
                <a:spcPts val="1000"/>
              </a:spcBef>
              <a:spcAft>
                <a:spcPts val="0"/>
              </a:spcAft>
              <a:buSzPts val="1800"/>
              <a:buChar char="❖"/>
            </a:pPr>
            <a:r>
              <a:rPr lang="en-GB" sz="1800"/>
              <a:t>Potential pre-ARD23 Workshop (Monday prior) meeting to address STAC forward plan</a:t>
            </a:r>
            <a:endParaRPr sz="1800"/>
          </a:p>
        </p:txBody>
      </p:sp>
      <p:sp>
        <p:nvSpPr>
          <p:cNvPr id="291" name="Google Shape;291;p4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Items for Consideration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idx="1" type="body"/>
          </p:nvPr>
        </p:nvSpPr>
        <p:spPr>
          <a:xfrm>
            <a:off x="348308" y="1113683"/>
            <a:ext cx="11495400" cy="4662900"/>
          </a:xfrm>
          <a:prstGeom prst="rect">
            <a:avLst/>
          </a:prstGeom>
        </p:spPr>
        <p:txBody>
          <a:bodyPr anchorCtr="0" anchor="t" bIns="45700" lIns="91425" spcFirstLastPara="1" rIns="91425" wrap="square" tIns="45700">
            <a:noAutofit/>
          </a:bodyPr>
          <a:lstStyle/>
          <a:p>
            <a:pPr indent="-336550" lvl="0" marL="457200" rtl="0" algn="l">
              <a:spcBef>
                <a:spcPts val="1000"/>
              </a:spcBef>
              <a:spcAft>
                <a:spcPts val="0"/>
              </a:spcAft>
              <a:buSzPts val="1700"/>
              <a:buChar char="❖"/>
            </a:pPr>
            <a:r>
              <a:rPr b="1" lang="en-GB" sz="1700"/>
              <a:t>Should STAC be a more central feature of CEOS-ARD? </a:t>
            </a:r>
            <a:r>
              <a:rPr lang="en-GB" sz="1700"/>
              <a:t>Clearly STAC is the way things are going? ARD needs to be discoverable and accessible, so to what extent does CEOS try to encourage its use. What are the alternatives if not?</a:t>
            </a:r>
            <a:endParaRPr sz="1700"/>
          </a:p>
          <a:p>
            <a:pPr indent="-336550" lvl="0" marL="457200" rtl="0" algn="l">
              <a:spcBef>
                <a:spcPts val="0"/>
              </a:spcBef>
              <a:spcAft>
                <a:spcPts val="0"/>
              </a:spcAft>
              <a:buSzPts val="1700"/>
              <a:buChar char="❖"/>
            </a:pPr>
            <a:r>
              <a:rPr b="1" lang="en-GB" sz="1700"/>
              <a:t>How is STAC currently being used by CEOS agencies</a:t>
            </a:r>
            <a:r>
              <a:rPr lang="en-GB" sz="1700"/>
              <a:t> and how is this expected to evolve in future with CDSE, etc.</a:t>
            </a:r>
            <a:endParaRPr sz="1700"/>
          </a:p>
          <a:p>
            <a:pPr indent="-336550" lvl="0" marL="457200" rtl="0" algn="l">
              <a:spcBef>
                <a:spcPts val="0"/>
              </a:spcBef>
              <a:spcAft>
                <a:spcPts val="0"/>
              </a:spcAft>
              <a:buSzPts val="1700"/>
              <a:buChar char="❖"/>
            </a:pPr>
            <a:r>
              <a:rPr lang="en-GB" sz="1700"/>
              <a:t>What do we do about the </a:t>
            </a:r>
            <a:r>
              <a:rPr b="1" lang="en-GB" sz="1700"/>
              <a:t>numerous STAC extensions</a:t>
            </a:r>
            <a:r>
              <a:rPr lang="en-GB" sz="1700"/>
              <a:t>, how do we help consolidate these, and avoid having a STAC extension for every dataset (I understand there are multiple S2 extensions developed by different groups?)</a:t>
            </a:r>
            <a:endParaRPr sz="1700"/>
          </a:p>
          <a:p>
            <a:pPr indent="-336550" lvl="0" marL="457200" rtl="0" algn="l">
              <a:spcBef>
                <a:spcPts val="0"/>
              </a:spcBef>
              <a:spcAft>
                <a:spcPts val="0"/>
              </a:spcAft>
              <a:buSzPts val="1700"/>
              <a:buChar char="❖"/>
            </a:pPr>
            <a:r>
              <a:rPr lang="en-GB" sz="1700"/>
              <a:t>How do we best </a:t>
            </a:r>
            <a:r>
              <a:rPr b="1" lang="en-GB" sz="1700"/>
              <a:t>align STAC with the CEOS-ARD PFS Template and metadata specifications</a:t>
            </a:r>
            <a:r>
              <a:rPr lang="en-GB" sz="1700"/>
              <a:t> and who can help us do so</a:t>
            </a:r>
            <a:endParaRPr sz="1700"/>
          </a:p>
          <a:p>
            <a:pPr indent="-336550" lvl="0" marL="457200" rtl="0" algn="l">
              <a:spcBef>
                <a:spcPts val="0"/>
              </a:spcBef>
              <a:spcAft>
                <a:spcPts val="0"/>
              </a:spcAft>
              <a:buSzPts val="1700"/>
              <a:buChar char="❖"/>
            </a:pPr>
            <a:r>
              <a:rPr lang="en-GB" sz="1700"/>
              <a:t>Identifying </a:t>
            </a:r>
            <a:r>
              <a:rPr b="1" lang="en-GB" sz="1700"/>
              <a:t>STAC expertise for the ISO/OGC ARD Standards Working Group</a:t>
            </a:r>
            <a:r>
              <a:rPr lang="en-GB" sz="1700"/>
              <a:t>. We have discussed the ISO/OGC ARD standard perhaps best being a combination of CEOS-ARD + STAC. </a:t>
            </a:r>
            <a:endParaRPr sz="1700"/>
          </a:p>
          <a:p>
            <a:pPr indent="-336550" lvl="0" marL="457200" rtl="0" algn="l">
              <a:spcBef>
                <a:spcPts val="0"/>
              </a:spcBef>
              <a:spcAft>
                <a:spcPts val="0"/>
              </a:spcAft>
              <a:buSzPts val="1700"/>
              <a:buChar char="❖"/>
            </a:pPr>
            <a:r>
              <a:rPr lang="en-GB" sz="1700"/>
              <a:t>Plan for the </a:t>
            </a:r>
            <a:r>
              <a:rPr b="1" lang="en-GB" sz="1700"/>
              <a:t>WGISS STAC Best Practices document</a:t>
            </a:r>
            <a:r>
              <a:rPr lang="en-GB" sz="1700"/>
              <a:t> and how this fits with the CEOS Interoperability Framework. I'd like to know the target audience and the unique value the best practices document will bring.</a:t>
            </a:r>
            <a:endParaRPr sz="1700"/>
          </a:p>
          <a:p>
            <a:pPr indent="-336550" lvl="1" marL="914400" rtl="0" algn="l">
              <a:spcBef>
                <a:spcPts val="0"/>
              </a:spcBef>
              <a:spcAft>
                <a:spcPts val="0"/>
              </a:spcAft>
              <a:buSzPts val="1700"/>
              <a:buChar char="▪"/>
            </a:pPr>
            <a:r>
              <a:rPr lang="en-GB" sz="1700"/>
              <a:t>What sort of guidance should we give to data providers to ensure data is searchable. </a:t>
            </a:r>
            <a:endParaRPr sz="1700"/>
          </a:p>
          <a:p>
            <a:pPr indent="-336550" lvl="1" marL="914400" rtl="0" algn="l">
              <a:spcBef>
                <a:spcPts val="0"/>
              </a:spcBef>
              <a:spcAft>
                <a:spcPts val="0"/>
              </a:spcAft>
              <a:buSzPts val="1700"/>
              <a:buChar char="▪"/>
            </a:pPr>
            <a:r>
              <a:rPr lang="en-GB" sz="1700"/>
              <a:t>Note JAXA ALOS GEE data issue (zip).</a:t>
            </a:r>
            <a:endParaRPr sz="1700"/>
          </a:p>
          <a:p>
            <a:pPr indent="-336550" lvl="0" marL="457200" rtl="0" algn="l">
              <a:spcBef>
                <a:spcPts val="0"/>
              </a:spcBef>
              <a:spcAft>
                <a:spcPts val="0"/>
              </a:spcAft>
              <a:buSzPts val="1700"/>
              <a:buChar char="❖"/>
            </a:pPr>
            <a:r>
              <a:rPr lang="en-GB" sz="1700"/>
              <a:t>Overall we need to understand and chart the best next steps for CEOS-ARD + STAC.</a:t>
            </a:r>
            <a:endParaRPr sz="1700"/>
          </a:p>
        </p:txBody>
      </p:sp>
      <p:sp>
        <p:nvSpPr>
          <p:cNvPr id="297" name="Google Shape;297;p4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STAC Questions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3"/>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Closing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Get as much CEOS-ARD in the cloud as possible</a:t>
            </a:r>
            <a:endParaRPr/>
          </a:p>
          <a:p>
            <a:pPr indent="-381000" lvl="1" marL="914400" rtl="0" algn="l">
              <a:spcBef>
                <a:spcPts val="0"/>
              </a:spcBef>
              <a:spcAft>
                <a:spcPts val="0"/>
              </a:spcAft>
              <a:buSzPts val="2400"/>
              <a:buChar char="▪"/>
            </a:pPr>
            <a:r>
              <a:rPr lang="en-GB"/>
              <a:t>Commercial cloud, CDSE, other</a:t>
            </a:r>
            <a:endParaRPr/>
          </a:p>
          <a:p>
            <a:pPr indent="-381000" lvl="1" marL="914400" rtl="0" algn="l">
              <a:spcBef>
                <a:spcPts val="0"/>
              </a:spcBef>
              <a:spcAft>
                <a:spcPts val="0"/>
              </a:spcAft>
              <a:buSzPts val="2400"/>
              <a:buChar char="▪"/>
            </a:pPr>
            <a:r>
              <a:rPr lang="en-GB"/>
              <a:t>LSI and other data types</a:t>
            </a:r>
            <a:endParaRPr/>
          </a:p>
          <a:p>
            <a:pPr indent="-406400" lvl="0" marL="457200" rtl="0" algn="l">
              <a:spcBef>
                <a:spcPts val="0"/>
              </a:spcBef>
              <a:spcAft>
                <a:spcPts val="0"/>
              </a:spcAft>
              <a:buSzPts val="2800"/>
              <a:buChar char="❖"/>
            </a:pPr>
            <a:r>
              <a:rPr lang="en-GB"/>
              <a:t>Make it easy to find, access and use</a:t>
            </a:r>
            <a:endParaRPr/>
          </a:p>
          <a:p>
            <a:pPr indent="-381000" lvl="1" marL="914400" rtl="0" algn="l">
              <a:spcBef>
                <a:spcPts val="0"/>
              </a:spcBef>
              <a:spcAft>
                <a:spcPts val="0"/>
              </a:spcAft>
              <a:buSzPts val="2400"/>
              <a:buChar char="▪"/>
            </a:pPr>
            <a:r>
              <a:rPr lang="en-GB"/>
              <a:t>Cross-cloud mechanisms</a:t>
            </a:r>
            <a:endParaRPr/>
          </a:p>
          <a:p>
            <a:pPr indent="-381000" lvl="1" marL="914400" rtl="0" algn="l">
              <a:spcBef>
                <a:spcPts val="0"/>
              </a:spcBef>
              <a:spcAft>
                <a:spcPts val="0"/>
              </a:spcAft>
              <a:buSzPts val="2400"/>
              <a:buChar char="▪"/>
            </a:pPr>
            <a:r>
              <a:rPr lang="en-GB"/>
              <a:t>STAC, COG</a:t>
            </a:r>
            <a:endParaRPr/>
          </a:p>
          <a:p>
            <a:pPr indent="-381000" lvl="1" marL="914400" rtl="0" algn="l">
              <a:spcBef>
                <a:spcPts val="0"/>
              </a:spcBef>
              <a:spcAft>
                <a:spcPts val="0"/>
              </a:spcAft>
              <a:buSzPts val="2400"/>
              <a:buChar char="▪"/>
            </a:pPr>
            <a:r>
              <a:rPr lang="en-GB"/>
              <a:t>Authoritative data / provenance</a:t>
            </a:r>
            <a:endParaRPr/>
          </a:p>
          <a:p>
            <a:pPr indent="-381000" lvl="1" marL="914400" rtl="0" algn="l">
              <a:spcBef>
                <a:spcPts val="0"/>
              </a:spcBef>
              <a:spcAft>
                <a:spcPts val="0"/>
              </a:spcAft>
              <a:buSzPts val="2400"/>
              <a:buChar char="▪"/>
            </a:pPr>
            <a:r>
              <a:rPr lang="en-GB"/>
              <a:t>Facilitate automation, AI/ML-enabling</a:t>
            </a:r>
            <a:endParaRPr/>
          </a:p>
          <a:p>
            <a:pPr indent="-406400" lvl="0" marL="457200" rtl="0" algn="l">
              <a:spcBef>
                <a:spcPts val="0"/>
              </a:spcBef>
              <a:spcAft>
                <a:spcPts val="0"/>
              </a:spcAft>
              <a:buSzPts val="2800"/>
              <a:buChar char="❖"/>
            </a:pPr>
            <a:r>
              <a:rPr lang="en-GB"/>
              <a:t>Make it as interoperable as possible</a:t>
            </a:r>
            <a:endParaRPr/>
          </a:p>
          <a:p>
            <a:pPr indent="-381000" lvl="1" marL="914400" rtl="0" algn="l">
              <a:spcBef>
                <a:spcPts val="0"/>
              </a:spcBef>
              <a:spcAft>
                <a:spcPts val="0"/>
              </a:spcAft>
              <a:buSzPts val="2400"/>
              <a:buChar char="▪"/>
            </a:pPr>
            <a:r>
              <a:rPr lang="en-GB"/>
              <a:t>CEOS Interoperability Framework</a:t>
            </a:r>
            <a:endParaRPr/>
          </a:p>
        </p:txBody>
      </p:sp>
      <p:sp>
        <p:nvSpPr>
          <p:cNvPr id="308" name="Google Shape;308;p4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Goals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Decision: Matters to raise for WGISS attention and eventual elevation to CEOS Principals (e.g., encourage STAC for all CEOS datasets, COG, etc.?) </a:t>
            </a:r>
            <a:endParaRPr/>
          </a:p>
          <a:p>
            <a:pPr indent="-406400" lvl="0" marL="457200" rtl="0" algn="l">
              <a:spcBef>
                <a:spcPts val="0"/>
              </a:spcBef>
              <a:spcAft>
                <a:spcPts val="0"/>
              </a:spcAft>
              <a:buSzPts val="2800"/>
              <a:buChar char="❖"/>
            </a:pPr>
            <a:r>
              <a:rPr lang="en-GB"/>
              <a:t>Recap of actions that agencies could be doing together to improve CEOS-ARD access and interoperability in the cloud</a:t>
            </a:r>
            <a:endParaRPr/>
          </a:p>
        </p:txBody>
      </p:sp>
      <p:sp>
        <p:nvSpPr>
          <p:cNvPr id="314" name="Google Shape;314;p4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Closing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Pecora 22 – ARD feedback</a:t>
            </a:r>
            <a:endParaRPr/>
          </a:p>
        </p:txBody>
      </p:sp>
      <p:sp>
        <p:nvSpPr>
          <p:cNvPr id="85" name="Google Shape;85;p10"/>
          <p:cNvSpPr txBox="1"/>
          <p:nvPr/>
        </p:nvSpPr>
        <p:spPr>
          <a:xfrm>
            <a:off x="401775" y="1336100"/>
            <a:ext cx="10557900" cy="50949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lang="en-GB" sz="1700"/>
              <a:t>Agencies should pursue a </a:t>
            </a:r>
            <a:r>
              <a:rPr b="1" lang="en-GB" sz="1700"/>
              <a:t>common, analysis-ready, freely/easily accessible international data layer for land imaging that is highly accessible, usable, and traceable to the authoritative source data</a:t>
            </a:r>
            <a:endParaRPr b="1" sz="1700"/>
          </a:p>
          <a:p>
            <a:pPr indent="-336550" lvl="0" marL="457200" rtl="0" algn="l">
              <a:spcBef>
                <a:spcPts val="600"/>
              </a:spcBef>
              <a:spcAft>
                <a:spcPts val="0"/>
              </a:spcAft>
              <a:buSzPts val="1700"/>
              <a:buChar char="●"/>
            </a:pPr>
            <a:r>
              <a:rPr lang="en-GB" sz="1700"/>
              <a:t>Agencies should develop </a:t>
            </a:r>
            <a:r>
              <a:rPr b="1" lang="en-GB" sz="1700"/>
              <a:t>distributed complementary approaches to cloud service providers</a:t>
            </a:r>
            <a:r>
              <a:rPr lang="en-GB" sz="1700"/>
              <a:t> which avoid the “vendor capture” dilemma. These approaches would result in improved innovation, data security, reliability, and traceability for users</a:t>
            </a:r>
            <a:endParaRPr sz="1700"/>
          </a:p>
          <a:p>
            <a:pPr indent="-336550" lvl="0" marL="457200" rtl="0" algn="l">
              <a:spcBef>
                <a:spcPts val="600"/>
              </a:spcBef>
              <a:spcAft>
                <a:spcPts val="0"/>
              </a:spcAft>
              <a:buSzPts val="1700"/>
              <a:buChar char="●"/>
            </a:pPr>
            <a:r>
              <a:rPr lang="en-GB" sz="1700"/>
              <a:t>NASA should capture lessons learned from its recent with the three big cloud service providers </a:t>
            </a:r>
            <a:r>
              <a:rPr b="1" lang="en-GB" sz="1700"/>
              <a:t>(Google, Amazon, and Microsoft) – what are the advantages and disadvantages</a:t>
            </a:r>
            <a:r>
              <a:rPr lang="en-GB" sz="1700"/>
              <a:t> for using each one - and share them with other public EO agencies</a:t>
            </a:r>
            <a:endParaRPr sz="1700"/>
          </a:p>
          <a:p>
            <a:pPr indent="-336550" lvl="0" marL="457200" rtl="0" algn="l">
              <a:spcBef>
                <a:spcPts val="600"/>
              </a:spcBef>
              <a:spcAft>
                <a:spcPts val="0"/>
              </a:spcAft>
              <a:buSzPts val="1700"/>
              <a:buChar char="●"/>
            </a:pPr>
            <a:r>
              <a:rPr lang="en-GB" sz="1700"/>
              <a:t>There would be great benefit from creating a standard data catalog such as the proposed </a:t>
            </a:r>
            <a:r>
              <a:rPr b="1" lang="en-GB" sz="1700"/>
              <a:t>Geospatial Digital Object Identifier (GDOI)</a:t>
            </a:r>
            <a:r>
              <a:rPr lang="en-GB" sz="1700"/>
              <a:t> (e.g., subset of the Spatio-Temporal Access Catalog (STAC) record and the Digital Object Identifier (DOI)) containing the basic metadata for a given observation</a:t>
            </a:r>
            <a:endParaRPr sz="1700"/>
          </a:p>
          <a:p>
            <a:pPr indent="-336550" lvl="0" marL="457200" rtl="0" algn="l">
              <a:spcBef>
                <a:spcPts val="600"/>
              </a:spcBef>
              <a:spcAft>
                <a:spcPts val="0"/>
              </a:spcAft>
              <a:buSzPts val="1700"/>
              <a:buChar char="●"/>
            </a:pPr>
            <a:r>
              <a:rPr lang="en-GB" sz="1700"/>
              <a:t>Cloud-optimized data formats are optimized for provision but not yet conducive to long term data curation</a:t>
            </a:r>
            <a:endParaRPr sz="1700"/>
          </a:p>
          <a:p>
            <a:pPr indent="-336550" lvl="0" marL="457200" rtl="0" algn="l">
              <a:spcBef>
                <a:spcPts val="600"/>
              </a:spcBef>
              <a:spcAft>
                <a:spcPts val="0"/>
              </a:spcAft>
              <a:buSzPts val="1700"/>
              <a:buChar char="●"/>
            </a:pPr>
            <a:r>
              <a:rPr lang="en-GB" sz="1700"/>
              <a:t>Agencies and cloud service providers should </a:t>
            </a:r>
            <a:r>
              <a:rPr b="1" lang="en-GB" sz="1700"/>
              <a:t>ensure the commercially hosted data is the authoritative data</a:t>
            </a:r>
            <a:endParaRPr b="1" sz="1700"/>
          </a:p>
          <a:p>
            <a:pPr indent="-336550" lvl="0" marL="457200" rtl="0" algn="l">
              <a:spcBef>
                <a:spcPts val="600"/>
              </a:spcBef>
              <a:spcAft>
                <a:spcPts val="600"/>
              </a:spcAft>
              <a:buSzPts val="1700"/>
              <a:buChar char="●"/>
            </a:pPr>
            <a:r>
              <a:rPr lang="en-GB" sz="1700"/>
              <a:t>Space agencies should try to retain control of their data (e.g., </a:t>
            </a:r>
            <a:r>
              <a:rPr b="1" lang="en-GB" sz="1700"/>
              <a:t>authoritative data sources</a:t>
            </a:r>
            <a:r>
              <a:rPr lang="en-GB" sz="1700"/>
              <a:t>)</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GEOGLAM Cloud</a:t>
            </a:r>
            <a:r>
              <a:rPr lang="en-GB"/>
              <a:t> feedback</a:t>
            </a:r>
            <a:endParaRPr/>
          </a:p>
        </p:txBody>
      </p:sp>
      <p:sp>
        <p:nvSpPr>
          <p:cNvPr id="91" name="Google Shape;91;p11"/>
          <p:cNvSpPr txBox="1"/>
          <p:nvPr/>
        </p:nvSpPr>
        <p:spPr>
          <a:xfrm>
            <a:off x="401775" y="1336100"/>
            <a:ext cx="10557900" cy="31863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GB" sz="1900"/>
              <a:t>Data in AWS should ideally be “cloud optimized GeoTIFF”. HDFs have very high value to science (and roles in existing workflows) but our survey work show GEOGLAM application developers largely prefer GeoTIFF, as well.</a:t>
            </a:r>
            <a:endParaRPr sz="1900"/>
          </a:p>
          <a:p>
            <a:pPr indent="-349250" lvl="0" marL="457200" rtl="0" algn="l">
              <a:spcBef>
                <a:spcPts val="600"/>
              </a:spcBef>
              <a:spcAft>
                <a:spcPts val="600"/>
              </a:spcAft>
              <a:buSzPts val="1900"/>
              <a:buChar char="●"/>
            </a:pPr>
            <a:r>
              <a:rPr lang="en-GB" sz="1900"/>
              <a:t>Interoperable, analysis-ready moderate resolution data products are of high priority across the satellite-based agricultural monitoring community, which is growing by leaps and bounds each year in both the public and private sectors. The provision of fully interoperable, intercomparable data to construct coherent time series will be critical to realizing the agricultural transformation necessary to feed the world sustainably and fight climate change (in line with 2030 Agenda for Sustainable Development, G20 Action Plan on Food Price Volatility and Markets, and UNFCCC COP21).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 name="Shape 95"/>
        <p:cNvGrpSpPr/>
        <p:nvPr/>
      </p:nvGrpSpPr>
      <p:grpSpPr>
        <a:xfrm>
          <a:off x="0" y="0"/>
          <a:ext cx="0" cy="0"/>
          <a:chOff x="0" y="0"/>
          <a:chExt cx="0" cy="0"/>
        </a:xfrm>
      </p:grpSpPr>
      <p:sp>
        <p:nvSpPr>
          <p:cNvPr id="96" name="Google Shape;96;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OGC </a:t>
            </a:r>
            <a:r>
              <a:rPr lang="en-GB" sz="3800"/>
              <a:t>EO Exploitation Platform DWG </a:t>
            </a:r>
            <a:endParaRPr sz="3800"/>
          </a:p>
        </p:txBody>
      </p:sp>
      <p:sp>
        <p:nvSpPr>
          <p:cNvPr id="97" name="Google Shape;97;p12"/>
          <p:cNvSpPr txBox="1"/>
          <p:nvPr/>
        </p:nvSpPr>
        <p:spPr>
          <a:xfrm>
            <a:off x="641050" y="1440400"/>
            <a:ext cx="109359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GB" sz="1800"/>
              <a:t>Defines the role for OGC activities within the Earth Observation Data Exploitation platform domain </a:t>
            </a:r>
            <a:endParaRPr sz="1800"/>
          </a:p>
          <a:p>
            <a:pPr indent="-342900" lvl="0" marL="457200" rtl="0" algn="l">
              <a:spcBef>
                <a:spcPts val="0"/>
              </a:spcBef>
              <a:spcAft>
                <a:spcPts val="0"/>
              </a:spcAft>
              <a:buSzPts val="1800"/>
              <a:buChar char="●"/>
            </a:pPr>
            <a:r>
              <a:rPr lang="en-GB" sz="1800"/>
              <a:t>Provides an open forum for the discussion and presentation of interoperability requirements, use cases, pilots, and implementations of OGC standards in this domain.</a:t>
            </a:r>
            <a:endParaRPr sz="1800"/>
          </a:p>
          <a:p>
            <a:pPr indent="-342900" lvl="0" marL="457200" rtl="0" algn="l">
              <a:spcBef>
                <a:spcPts val="0"/>
              </a:spcBef>
              <a:spcAft>
                <a:spcPts val="0"/>
              </a:spcAft>
              <a:buSzPts val="1800"/>
              <a:buChar char="●"/>
            </a:pPr>
            <a:r>
              <a:rPr lang="en-GB" sz="1800"/>
              <a:t>Foster interoperability among Exploitation Platforms and their components</a:t>
            </a:r>
            <a:endParaRPr sz="1800"/>
          </a:p>
          <a:p>
            <a:pPr indent="-342900" lvl="0" marL="457200" rtl="0" algn="l">
              <a:spcBef>
                <a:spcPts val="0"/>
              </a:spcBef>
              <a:spcAft>
                <a:spcPts val="0"/>
              </a:spcAft>
              <a:buSzPts val="1800"/>
              <a:buChar char="●"/>
            </a:pPr>
            <a:r>
              <a:rPr lang="en-GB" sz="1800"/>
              <a:t>Will act as an open form for discussion and documentation of interoperability requirements for the domain in order to drive OGC standards evolution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6300"/>
              <a:t>Discoverability and Accessibility</a:t>
            </a:r>
            <a:endParaRPr sz="6300"/>
          </a:p>
          <a:p>
            <a:pPr indent="0" lvl="0" marL="0" rtl="0" algn="l">
              <a:spcBef>
                <a:spcPts val="0"/>
              </a:spcBef>
              <a:spcAft>
                <a:spcPts val="0"/>
              </a:spcAft>
              <a:buNone/>
            </a:pPr>
            <a:r>
              <a:t/>
            </a:r>
            <a:endParaRPr sz="6300"/>
          </a:p>
          <a:p>
            <a:pPr indent="0" lvl="0" marL="0" rtl="0" algn="l">
              <a:spcBef>
                <a:spcPts val="0"/>
              </a:spcBef>
              <a:spcAft>
                <a:spcPts val="0"/>
              </a:spcAft>
              <a:buNone/>
            </a:pPr>
            <a:r>
              <a:rPr lang="en-GB" sz="3000"/>
              <a:t>Matt Steventon</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Get as much CEOS-ARD in the cloud as possible</a:t>
            </a:r>
            <a:endParaRPr/>
          </a:p>
          <a:p>
            <a:pPr indent="-381000" lvl="1" marL="914400" rtl="0" algn="l">
              <a:spcBef>
                <a:spcPts val="0"/>
              </a:spcBef>
              <a:spcAft>
                <a:spcPts val="0"/>
              </a:spcAft>
              <a:buSzPts val="2400"/>
              <a:buChar char="▪"/>
            </a:pPr>
            <a:r>
              <a:rPr lang="en-GB"/>
              <a:t>Commercial cloud, CDSE, other</a:t>
            </a:r>
            <a:endParaRPr/>
          </a:p>
          <a:p>
            <a:pPr indent="-381000" lvl="1" marL="914400" rtl="0" algn="l">
              <a:spcBef>
                <a:spcPts val="0"/>
              </a:spcBef>
              <a:spcAft>
                <a:spcPts val="0"/>
              </a:spcAft>
              <a:buSzPts val="2400"/>
              <a:buChar char="▪"/>
            </a:pPr>
            <a:r>
              <a:rPr lang="en-GB"/>
              <a:t>LSI and other data types</a:t>
            </a:r>
            <a:endParaRPr/>
          </a:p>
          <a:p>
            <a:pPr indent="-406400" lvl="0" marL="457200" rtl="0" algn="l">
              <a:spcBef>
                <a:spcPts val="0"/>
              </a:spcBef>
              <a:spcAft>
                <a:spcPts val="0"/>
              </a:spcAft>
              <a:buClr>
                <a:srgbClr val="CC0000"/>
              </a:buClr>
              <a:buSzPts val="2800"/>
              <a:buChar char="❖"/>
            </a:pPr>
            <a:r>
              <a:rPr b="1" lang="en-GB">
                <a:solidFill>
                  <a:srgbClr val="CC0000"/>
                </a:solidFill>
              </a:rPr>
              <a:t>Make it easy to find, access and use</a:t>
            </a:r>
            <a:endParaRPr b="1">
              <a:solidFill>
                <a:srgbClr val="CC0000"/>
              </a:solidFill>
            </a:endParaRPr>
          </a:p>
          <a:p>
            <a:pPr indent="-381000" lvl="1" marL="914400" rtl="0" algn="l">
              <a:spcBef>
                <a:spcPts val="0"/>
              </a:spcBef>
              <a:spcAft>
                <a:spcPts val="0"/>
              </a:spcAft>
              <a:buSzPts val="2400"/>
              <a:buChar char="▪"/>
            </a:pPr>
            <a:r>
              <a:rPr lang="en-GB"/>
              <a:t>Cross-cloud mechanisms</a:t>
            </a:r>
            <a:endParaRPr/>
          </a:p>
          <a:p>
            <a:pPr indent="-381000" lvl="1" marL="914400" rtl="0" algn="l">
              <a:spcBef>
                <a:spcPts val="0"/>
              </a:spcBef>
              <a:spcAft>
                <a:spcPts val="0"/>
              </a:spcAft>
              <a:buSzPts val="2400"/>
              <a:buChar char="▪"/>
            </a:pPr>
            <a:r>
              <a:rPr lang="en-GB"/>
              <a:t>STAC, COG</a:t>
            </a:r>
            <a:endParaRPr/>
          </a:p>
          <a:p>
            <a:pPr indent="-381000" lvl="1" marL="914400" rtl="0" algn="l">
              <a:spcBef>
                <a:spcPts val="0"/>
              </a:spcBef>
              <a:spcAft>
                <a:spcPts val="0"/>
              </a:spcAft>
              <a:buSzPts val="2400"/>
              <a:buChar char="▪"/>
            </a:pPr>
            <a:r>
              <a:rPr lang="en-GB"/>
              <a:t>Authoritative data / provenance</a:t>
            </a:r>
            <a:endParaRPr/>
          </a:p>
          <a:p>
            <a:pPr indent="-381000" lvl="1" marL="914400" rtl="0" algn="l">
              <a:spcBef>
                <a:spcPts val="0"/>
              </a:spcBef>
              <a:spcAft>
                <a:spcPts val="0"/>
              </a:spcAft>
              <a:buSzPts val="2400"/>
              <a:buChar char="▪"/>
            </a:pPr>
            <a:r>
              <a:rPr lang="en-GB"/>
              <a:t>Facilitate a</a:t>
            </a:r>
            <a:r>
              <a:rPr lang="en-GB"/>
              <a:t>utomation, AI/ML-enabling</a:t>
            </a:r>
            <a:endParaRPr/>
          </a:p>
          <a:p>
            <a:pPr indent="-406400" lvl="0" marL="457200" rtl="0" algn="l">
              <a:spcBef>
                <a:spcPts val="0"/>
              </a:spcBef>
              <a:spcAft>
                <a:spcPts val="0"/>
              </a:spcAft>
              <a:buSzPts val="2800"/>
              <a:buChar char="❖"/>
            </a:pPr>
            <a:r>
              <a:rPr lang="en-GB"/>
              <a:t>Make it as interoperable as possible</a:t>
            </a:r>
            <a:endParaRPr/>
          </a:p>
          <a:p>
            <a:pPr indent="-381000" lvl="1" marL="914400" rtl="0" algn="l">
              <a:spcBef>
                <a:spcPts val="0"/>
              </a:spcBef>
              <a:spcAft>
                <a:spcPts val="0"/>
              </a:spcAft>
              <a:buSzPts val="2400"/>
              <a:buChar char="▪"/>
            </a:pPr>
            <a:r>
              <a:rPr lang="en-GB"/>
              <a:t>CEOS Interoperability Framework</a:t>
            </a:r>
            <a:endParaRPr/>
          </a:p>
        </p:txBody>
      </p:sp>
      <p:sp>
        <p:nvSpPr>
          <p:cNvPr id="108" name="Google Shape;108;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Goals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 couple of entry points:</a:t>
            </a:r>
            <a:endParaRPr/>
          </a:p>
        </p:txBody>
      </p:sp>
      <p:sp>
        <p:nvSpPr>
          <p:cNvPr id="114" name="Google Shape;114;p15"/>
          <p:cNvSpPr txBox="1"/>
          <p:nvPr>
            <p:ph idx="1" type="body"/>
          </p:nvPr>
        </p:nvSpPr>
        <p:spPr>
          <a:xfrm>
            <a:off x="324233" y="1558533"/>
            <a:ext cx="11495400" cy="46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t>“Top down” via ceos.org/ard</a:t>
            </a:r>
            <a:endParaRPr sz="2900"/>
          </a:p>
          <a:p>
            <a:pPr indent="0" lvl="0" marL="0" rtl="0" algn="l">
              <a:spcBef>
                <a:spcPts val="0"/>
              </a:spcBef>
              <a:spcAft>
                <a:spcPts val="0"/>
              </a:spcAft>
              <a:buNone/>
            </a:pPr>
            <a:r>
              <a:rPr lang="en-GB" sz="2900"/>
              <a:t>“Bottom up” via various providers </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GB" sz="2900"/>
              <a:t>The former is easier for us to progress, so let’s start there</a:t>
            </a:r>
            <a:endParaRPr sz="2900"/>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