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 id="2147483657" r:id="rId6"/>
    <p:sldMasterId id="214748366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5143500" cx="9144000"/>
  <p:notesSz cx="6985000" cy="9283700"/>
  <p:embeddedFontLst>
    <p:embeddedFont>
      <p:font typeface="Tahoma"/>
      <p:regular r:id="rId27"/>
      <p:bold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7dqs9KxL0pbtsbG1SLCZcHxMC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720F9C-A39D-4633-BC43-6F56C32FF2AA}">
  <a:tblStyle styleId="{2D720F9C-A39D-4633-BC43-6F56C32FF2AA}" styleName="Table_0">
    <a:wholeTbl>
      <a:tcTxStyle b="off" i="off">
        <a:font>
          <a:latin typeface="Quire Sans"/>
          <a:ea typeface="Quire Sans"/>
          <a:cs typeface="Quire San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Quire Sans"/>
          <a:ea typeface="Quire Sans"/>
          <a:cs typeface="Quire Sans"/>
        </a:font>
        <a:schemeClr val="lt1"/>
      </a:tcTxStyle>
      <a:tcStyle>
        <a:fill>
          <a:solidFill>
            <a:schemeClr val="accent1"/>
          </a:solidFill>
        </a:fill>
      </a:tcStyle>
    </a:lastCol>
    <a:firstCol>
      <a:tcTxStyle b="on" i="off">
        <a:font>
          <a:latin typeface="Quire Sans"/>
          <a:ea typeface="Quire Sans"/>
          <a:cs typeface="Quire Sans"/>
        </a:font>
        <a:schemeClr val="lt1"/>
      </a:tcTxStyle>
      <a:tcStyle>
        <a:fill>
          <a:solidFill>
            <a:schemeClr val="accent1"/>
          </a:solidFill>
        </a:fill>
      </a:tcStyle>
    </a:firstCol>
    <a:lastRow>
      <a:tcTxStyle b="on" i="off">
        <a:font>
          <a:latin typeface="Quire Sans"/>
          <a:ea typeface="Quire Sans"/>
          <a:cs typeface="Quire San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Quire Sans"/>
          <a:ea typeface="Quire Sans"/>
          <a:cs typeface="Quire San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Tahoma-bold.fntdata"/><Relationship Id="rId27" Type="http://schemas.openxmlformats.org/officeDocument/2006/relationships/font" Target="fonts/Tahom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HelveticaNeue-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3.xml"/><Relationship Id="rId33" Type="http://customschemas.google.com/relationships/presentationmetadata" Target="metadata"/><Relationship Id="rId10" Type="http://schemas.openxmlformats.org/officeDocument/2006/relationships/slide" Target="slides/slide2.xml"/><Relationship Id="rId32" Type="http://schemas.openxmlformats.org/officeDocument/2006/relationships/font" Target="fonts/HelveticaNeue-bold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6833" cy="465797"/>
          </a:xfrm>
          <a:prstGeom prst="rect">
            <a:avLst/>
          </a:prstGeom>
          <a:noFill/>
          <a:ln>
            <a:noFill/>
          </a:ln>
        </p:spPr>
        <p:txBody>
          <a:bodyPr anchorCtr="0" anchor="t" bIns="46475" lIns="92950" spcFirstLastPara="1" rIns="92950" wrap="square" tIns="464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56550" y="0"/>
            <a:ext cx="3026833" cy="465797"/>
          </a:xfrm>
          <a:prstGeom prst="rect">
            <a:avLst/>
          </a:prstGeom>
          <a:noFill/>
          <a:ln>
            <a:noFill/>
          </a:ln>
        </p:spPr>
        <p:txBody>
          <a:bodyPr anchorCtr="0" anchor="t" bIns="46475" lIns="92950" spcFirstLastPara="1" rIns="92950" wrap="square" tIns="464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67781"/>
            <a:ext cx="5588000" cy="3655457"/>
          </a:xfrm>
          <a:prstGeom prst="rect">
            <a:avLst/>
          </a:prstGeom>
          <a:noFill/>
          <a:ln>
            <a:noFill/>
          </a:ln>
        </p:spPr>
        <p:txBody>
          <a:bodyPr anchorCtr="0" anchor="t" bIns="46475" lIns="92950" spcFirstLastPara="1" rIns="92950" wrap="square" tIns="46475">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7904"/>
            <a:ext cx="3026833" cy="465796"/>
          </a:xfrm>
          <a:prstGeom prst="rect">
            <a:avLst/>
          </a:prstGeom>
          <a:noFill/>
          <a:ln>
            <a:noFill/>
          </a:ln>
        </p:spPr>
        <p:txBody>
          <a:bodyPr anchorCtr="0" anchor="b" bIns="46475" lIns="92950" spcFirstLastPara="1" rIns="92950" wrap="square" tIns="464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56550" y="8817904"/>
            <a:ext cx="3026833" cy="465796"/>
          </a:xfrm>
          <a:prstGeom prst="rect">
            <a:avLst/>
          </a:prstGeom>
          <a:noFill/>
          <a:ln>
            <a:noFill/>
          </a:ln>
        </p:spPr>
        <p:txBody>
          <a:bodyPr anchorCtr="0" anchor="b" bIns="46475" lIns="92950" spcFirstLastPara="1" rIns="92950" wrap="square" tIns="46475">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188" name="Google Shape;188;p1: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0: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61" name="Google Shape;261;p10: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69" name="Google Shape;269;p11: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2: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76" name="Google Shape;276;p12: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83" name="Google Shape;283;p13: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300" name="Google Shape;300;p15: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308" name="Google Shape;308;p16: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7: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316" name="Google Shape;316;p17: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324" name="Google Shape;324;p18: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195" name="Google Shape;195;p2: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07" name="Google Shape;207;p4: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22" name="Google Shape;222;p5: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29" name="Google Shape;229;p6: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36" name="Google Shape;236;p7: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1" type="body"/>
          </p:nvPr>
        </p:nvSpPr>
        <p:spPr>
          <a:xfrm>
            <a:off x="698500" y="4467781"/>
            <a:ext cx="5588000" cy="3655457"/>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253" name="Google Shape;253;p9: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0"/>
          <p:cNvSpPr txBox="1"/>
          <p:nvPr>
            <p:ph type="ctrTitle"/>
          </p:nvPr>
        </p:nvSpPr>
        <p:spPr>
          <a:xfrm>
            <a:off x="622789" y="1869687"/>
            <a:ext cx="7772400" cy="542074"/>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2700" u="none" cap="none" strike="noStrike">
                <a:solidFill>
                  <a:schemeClr val="lt1"/>
                </a:solidFill>
                <a:latin typeface="Arial"/>
                <a:ea typeface="Arial"/>
                <a:cs typeface="Arial"/>
                <a:sym typeface="Arial"/>
              </a:defRPr>
            </a:lvl1pPr>
            <a:lvl2pPr lvl="1"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9pPr>
          </a:lstStyle>
          <a:p/>
        </p:txBody>
      </p:sp>
      <p:sp>
        <p:nvSpPr>
          <p:cNvPr id="16" name="Google Shape;16;p20"/>
          <p:cNvSpPr txBox="1"/>
          <p:nvPr>
            <p:ph idx="1" type="subTitle"/>
          </p:nvPr>
        </p:nvSpPr>
        <p:spPr>
          <a:xfrm>
            <a:off x="622790" y="2885299"/>
            <a:ext cx="4471225" cy="1659453"/>
          </a:xfrm>
          <a:prstGeom prst="rect">
            <a:avLst/>
          </a:prstGeom>
          <a:noFill/>
          <a:ln>
            <a:noFill/>
          </a:ln>
        </p:spPr>
        <p:txBody>
          <a:bodyPr anchorCtr="0" anchor="t" bIns="45700" lIns="91425" spcFirstLastPara="1" rIns="91425" wrap="square" tIns="45700">
            <a:normAutofit/>
          </a:bodyPr>
          <a:lstStyle>
            <a:lvl1pPr lvl="0" marR="0" rtl="0" algn="l">
              <a:spcBef>
                <a:spcPts val="375"/>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ctr">
              <a:spcBef>
                <a:spcPts val="375"/>
              </a:spcBef>
              <a:spcAft>
                <a:spcPts val="0"/>
              </a:spcAft>
              <a:buClr>
                <a:srgbClr val="002569"/>
              </a:buClr>
              <a:buSzPts val="1500"/>
              <a:buFont typeface="Arial"/>
              <a:buNone/>
              <a:defRPr b="0" i="0" sz="1500" u="none" cap="none" strike="noStrike">
                <a:solidFill>
                  <a:srgbClr val="002569"/>
                </a:solidFill>
                <a:latin typeface="Arial"/>
                <a:ea typeface="Arial"/>
                <a:cs typeface="Arial"/>
                <a:sym typeface="Arial"/>
              </a:defRPr>
            </a:lvl2pPr>
            <a:lvl3pPr lvl="2" marR="0" rtl="0" algn="ctr">
              <a:spcBef>
                <a:spcPts val="375"/>
              </a:spcBef>
              <a:spcAft>
                <a:spcPts val="0"/>
              </a:spcAft>
              <a:buClr>
                <a:srgbClr val="002569"/>
              </a:buClr>
              <a:buSzPts val="1350"/>
              <a:buFont typeface="Arial"/>
              <a:buNone/>
              <a:defRPr b="0" i="0" sz="1350" u="none" cap="none" strike="noStrike">
                <a:solidFill>
                  <a:srgbClr val="002569"/>
                </a:solidFill>
                <a:latin typeface="Arial"/>
                <a:ea typeface="Arial"/>
                <a:cs typeface="Arial"/>
                <a:sym typeface="Arial"/>
              </a:defRPr>
            </a:lvl3pPr>
            <a:lvl4pPr lvl="3" marR="0" rtl="0" algn="ctr">
              <a:spcBef>
                <a:spcPts val="375"/>
              </a:spcBef>
              <a:spcAft>
                <a:spcPts val="0"/>
              </a:spcAft>
              <a:buClr>
                <a:srgbClr val="002569"/>
              </a:buClr>
              <a:buSzPts val="1200"/>
              <a:buFont typeface="Arial"/>
              <a:buNone/>
              <a:defRPr b="0" i="0" sz="1200" u="none" cap="none" strike="noStrike">
                <a:solidFill>
                  <a:srgbClr val="002569"/>
                </a:solidFill>
                <a:latin typeface="Arial"/>
                <a:ea typeface="Arial"/>
                <a:cs typeface="Arial"/>
                <a:sym typeface="Arial"/>
              </a:defRPr>
            </a:lvl4pPr>
            <a:lvl5pPr lvl="4" marR="0" rtl="0" algn="ctr">
              <a:spcBef>
                <a:spcPts val="375"/>
              </a:spcBef>
              <a:spcAft>
                <a:spcPts val="0"/>
              </a:spcAft>
              <a:buClr>
                <a:srgbClr val="002569"/>
              </a:buClr>
              <a:buSzPts val="1200"/>
              <a:buFont typeface="Arial"/>
              <a:buNone/>
              <a:defRPr b="0" i="0" sz="1200" u="none" cap="none" strike="noStrike">
                <a:solidFill>
                  <a:srgbClr val="002569"/>
                </a:solidFill>
                <a:latin typeface="Arial"/>
                <a:ea typeface="Arial"/>
                <a:cs typeface="Arial"/>
                <a:sym typeface="Arial"/>
              </a:defRPr>
            </a:lvl5pPr>
            <a:lvl6pPr lvl="5" marR="0" rtl="0" algn="ctr">
              <a:spcBef>
                <a:spcPts val="375"/>
              </a:spcBef>
              <a:spcAft>
                <a:spcPts val="0"/>
              </a:spcAft>
              <a:buClr>
                <a:srgbClr val="002569"/>
              </a:buClr>
              <a:buSzPts val="1200"/>
              <a:buFont typeface="Arial"/>
              <a:buNone/>
              <a:defRPr b="0" i="0" sz="1200" u="none" cap="none" strike="noStrike">
                <a:solidFill>
                  <a:srgbClr val="002569"/>
                </a:solidFill>
                <a:latin typeface="Arial"/>
                <a:ea typeface="Arial"/>
                <a:cs typeface="Arial"/>
                <a:sym typeface="Arial"/>
              </a:defRPr>
            </a:lvl6pPr>
            <a:lvl7pPr lvl="6" marR="0" rtl="0" algn="ctr">
              <a:spcBef>
                <a:spcPts val="375"/>
              </a:spcBef>
              <a:spcAft>
                <a:spcPts val="0"/>
              </a:spcAft>
              <a:buClr>
                <a:srgbClr val="002569"/>
              </a:buClr>
              <a:buSzPts val="1200"/>
              <a:buFont typeface="Arial"/>
              <a:buNone/>
              <a:defRPr b="0" i="0" sz="1200" u="none" cap="none" strike="noStrike">
                <a:solidFill>
                  <a:srgbClr val="002569"/>
                </a:solidFill>
                <a:latin typeface="Arial"/>
                <a:ea typeface="Arial"/>
                <a:cs typeface="Arial"/>
                <a:sym typeface="Arial"/>
              </a:defRPr>
            </a:lvl7pPr>
            <a:lvl8pPr lvl="7" marR="0" rtl="0" algn="ctr">
              <a:spcBef>
                <a:spcPts val="375"/>
              </a:spcBef>
              <a:spcAft>
                <a:spcPts val="0"/>
              </a:spcAft>
              <a:buClr>
                <a:srgbClr val="002569"/>
              </a:buClr>
              <a:buSzPts val="1200"/>
              <a:buFont typeface="Arial"/>
              <a:buNone/>
              <a:defRPr b="0" i="0" sz="1200" u="none" cap="none" strike="noStrike">
                <a:solidFill>
                  <a:srgbClr val="002569"/>
                </a:solidFill>
                <a:latin typeface="Arial"/>
                <a:ea typeface="Arial"/>
                <a:cs typeface="Arial"/>
                <a:sym typeface="Arial"/>
              </a:defRPr>
            </a:lvl8pPr>
            <a:lvl9pPr lvl="8" marR="0" rtl="0" algn="ctr">
              <a:spcBef>
                <a:spcPts val="375"/>
              </a:spcBef>
              <a:spcAft>
                <a:spcPts val="0"/>
              </a:spcAft>
              <a:buClr>
                <a:srgbClr val="002569"/>
              </a:buClr>
              <a:buSzPts val="1200"/>
              <a:buFont typeface="Arial"/>
              <a:buNone/>
              <a:defRPr b="0" i="0" sz="1200" u="none" cap="none" strike="noStrike">
                <a:solidFill>
                  <a:srgbClr val="002569"/>
                </a:solidFill>
                <a:latin typeface="Arial"/>
                <a:ea typeface="Arial"/>
                <a:cs typeface="Arial"/>
                <a:sym typeface="Arial"/>
              </a:defRPr>
            </a:lvl9pPr>
          </a:lstStyle>
          <a:p/>
        </p:txBody>
      </p:sp>
      <p:sp>
        <p:nvSpPr>
          <p:cNvPr id="17" name="Google Shape;17;p20"/>
          <p:cNvSpPr txBox="1"/>
          <p:nvPr>
            <p:ph idx="10" type="dt"/>
          </p:nvPr>
        </p:nvSpPr>
        <p:spPr>
          <a:xfrm>
            <a:off x="628650" y="4855752"/>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9pPr>
          </a:lstStyle>
          <a:p/>
        </p:txBody>
      </p:sp>
      <p:sp>
        <p:nvSpPr>
          <p:cNvPr id="18" name="Google Shape;18;p20"/>
          <p:cNvSpPr txBox="1"/>
          <p:nvPr>
            <p:ph idx="11" type="ftr"/>
          </p:nvPr>
        </p:nvSpPr>
        <p:spPr>
          <a:xfrm>
            <a:off x="3028950" y="4855752"/>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350" u="none" cap="none" strike="noStrike">
                <a:solidFill>
                  <a:schemeClr val="dk1"/>
                </a:solidFill>
                <a:latin typeface="Avenir"/>
                <a:ea typeface="Avenir"/>
                <a:cs typeface="Avenir"/>
                <a:sym typeface="Avenir"/>
              </a:defRPr>
            </a:lvl9pPr>
          </a:lstStyle>
          <a:p/>
        </p:txBody>
      </p:sp>
      <p:sp>
        <p:nvSpPr>
          <p:cNvPr id="19" name="Google Shape;19;p20"/>
          <p:cNvSpPr txBox="1"/>
          <p:nvPr>
            <p:ph idx="12" type="sldNum"/>
          </p:nvPr>
        </p:nvSpPr>
        <p:spPr>
          <a:xfrm>
            <a:off x="7239000" y="4910139"/>
            <a:ext cx="1905000" cy="276999"/>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350" u="none" cap="none" strike="noStrike">
                <a:solidFill>
                  <a:schemeClr val="dk1"/>
                </a:solidFill>
                <a:latin typeface="Avenir"/>
                <a:ea typeface="Avenir"/>
                <a:cs typeface="Avenir"/>
                <a:sym typeface="Avenir"/>
              </a:defRPr>
            </a:lvl1pPr>
            <a:lvl2pPr indent="0" lvl="1" marL="0" marR="0" rtl="0" algn="l">
              <a:spcBef>
                <a:spcPts val="0"/>
              </a:spcBef>
              <a:buNone/>
              <a:defRPr b="0" i="0" sz="1350" u="none" cap="none" strike="noStrike">
                <a:solidFill>
                  <a:schemeClr val="dk1"/>
                </a:solidFill>
                <a:latin typeface="Avenir"/>
                <a:ea typeface="Avenir"/>
                <a:cs typeface="Avenir"/>
                <a:sym typeface="Avenir"/>
              </a:defRPr>
            </a:lvl2pPr>
            <a:lvl3pPr indent="0" lvl="2" marL="0" marR="0" rtl="0" algn="l">
              <a:spcBef>
                <a:spcPts val="0"/>
              </a:spcBef>
              <a:buNone/>
              <a:defRPr b="0" i="0" sz="1350" u="none" cap="none" strike="noStrike">
                <a:solidFill>
                  <a:schemeClr val="dk1"/>
                </a:solidFill>
                <a:latin typeface="Avenir"/>
                <a:ea typeface="Avenir"/>
                <a:cs typeface="Avenir"/>
                <a:sym typeface="Avenir"/>
              </a:defRPr>
            </a:lvl3pPr>
            <a:lvl4pPr indent="0" lvl="3" marL="0" marR="0" rtl="0" algn="l">
              <a:spcBef>
                <a:spcPts val="0"/>
              </a:spcBef>
              <a:buNone/>
              <a:defRPr b="0" i="0" sz="1350" u="none" cap="none" strike="noStrike">
                <a:solidFill>
                  <a:schemeClr val="dk1"/>
                </a:solidFill>
                <a:latin typeface="Avenir"/>
                <a:ea typeface="Avenir"/>
                <a:cs typeface="Avenir"/>
                <a:sym typeface="Avenir"/>
              </a:defRPr>
            </a:lvl4pPr>
            <a:lvl5pPr indent="0" lvl="4" marL="0" marR="0" rtl="0" algn="l">
              <a:spcBef>
                <a:spcPts val="0"/>
              </a:spcBef>
              <a:buNone/>
              <a:defRPr b="0" i="0" sz="1350" u="none" cap="none" strike="noStrike">
                <a:solidFill>
                  <a:schemeClr val="dk1"/>
                </a:solidFill>
                <a:latin typeface="Avenir"/>
                <a:ea typeface="Avenir"/>
                <a:cs typeface="Avenir"/>
                <a:sym typeface="Avenir"/>
              </a:defRPr>
            </a:lvl5pPr>
            <a:lvl6pPr indent="0" lvl="5" marL="0" marR="0" rtl="0" algn="l">
              <a:spcBef>
                <a:spcPts val="0"/>
              </a:spcBef>
              <a:buNone/>
              <a:defRPr b="0" i="0" sz="1350" u="none" cap="none" strike="noStrike">
                <a:solidFill>
                  <a:schemeClr val="dk1"/>
                </a:solidFill>
                <a:latin typeface="Avenir"/>
                <a:ea typeface="Avenir"/>
                <a:cs typeface="Avenir"/>
                <a:sym typeface="Avenir"/>
              </a:defRPr>
            </a:lvl6pPr>
            <a:lvl7pPr indent="0" lvl="6" marL="0" marR="0" rtl="0" algn="l">
              <a:spcBef>
                <a:spcPts val="0"/>
              </a:spcBef>
              <a:buNone/>
              <a:defRPr b="0" i="0" sz="1350" u="none" cap="none" strike="noStrike">
                <a:solidFill>
                  <a:schemeClr val="dk1"/>
                </a:solidFill>
                <a:latin typeface="Avenir"/>
                <a:ea typeface="Avenir"/>
                <a:cs typeface="Avenir"/>
                <a:sym typeface="Avenir"/>
              </a:defRPr>
            </a:lvl7pPr>
            <a:lvl8pPr indent="0" lvl="7" marL="0" marR="0" rtl="0" algn="l">
              <a:spcBef>
                <a:spcPts val="0"/>
              </a:spcBef>
              <a:buNone/>
              <a:defRPr b="0" i="0" sz="1350" u="none" cap="none" strike="noStrike">
                <a:solidFill>
                  <a:schemeClr val="dk1"/>
                </a:solidFill>
                <a:latin typeface="Avenir"/>
                <a:ea typeface="Avenir"/>
                <a:cs typeface="Avenir"/>
                <a:sym typeface="Avenir"/>
              </a:defRPr>
            </a:lvl8pPr>
            <a:lvl9pPr indent="0" lvl="8" marL="0" marR="0" rtl="0" algn="l">
              <a:spcBef>
                <a:spcPts val="0"/>
              </a:spcBef>
              <a:buNone/>
              <a:defRPr b="0" i="0" sz="1350" u="none" cap="none" strike="noStrike">
                <a:solidFill>
                  <a:schemeClr val="dk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AU"/>
              <a:t>‹#›</a:t>
            </a:fld>
            <a:endParaRPr/>
          </a:p>
        </p:txBody>
      </p:sp>
      <p:pic>
        <p:nvPicPr>
          <p:cNvPr id="20" name="Google Shape;20;p20"/>
          <p:cNvPicPr preferRelativeResize="0"/>
          <p:nvPr/>
        </p:nvPicPr>
        <p:blipFill rotWithShape="1">
          <a:blip r:embed="rId2">
            <a:alphaModFix/>
          </a:blip>
          <a:srcRect b="0" l="0" r="0" t="0"/>
          <a:stretch/>
        </p:blipFill>
        <p:spPr>
          <a:xfrm>
            <a:off x="622789" y="913054"/>
            <a:ext cx="2507906" cy="744849"/>
          </a:xfrm>
          <a:prstGeom prst="rect">
            <a:avLst/>
          </a:prstGeom>
          <a:noFill/>
          <a:ln>
            <a:noFill/>
          </a:ln>
        </p:spPr>
      </p:pic>
      <p:sp>
        <p:nvSpPr>
          <p:cNvPr id="21" name="Google Shape;21;p20"/>
          <p:cNvSpPr txBox="1"/>
          <p:nvPr/>
        </p:nvSpPr>
        <p:spPr>
          <a:xfrm>
            <a:off x="622790" y="1684977"/>
            <a:ext cx="2806211" cy="157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AU" sz="788" u="none">
                <a:solidFill>
                  <a:schemeClr val="lt1"/>
                </a:solidFill>
                <a:latin typeface="Helvetica Neue"/>
                <a:ea typeface="Helvetica Neue"/>
                <a:cs typeface="Helvetica Neue"/>
                <a:sym typeface="Helvetica Neue"/>
              </a:rPr>
              <a:t>Committee on Earth Observation Satellites</a:t>
            </a:r>
            <a:endParaRPr/>
          </a:p>
        </p:txBody>
      </p:sp>
      <p:pic>
        <p:nvPicPr>
          <p:cNvPr id="22" name="Google Shape;22;p20"/>
          <p:cNvPicPr preferRelativeResize="0"/>
          <p:nvPr/>
        </p:nvPicPr>
        <p:blipFill rotWithShape="1">
          <a:blip r:embed="rId3">
            <a:alphaModFix/>
          </a:blip>
          <a:srcRect b="0" l="0" r="0" t="24395"/>
          <a:stretch/>
        </p:blipFill>
        <p:spPr>
          <a:xfrm>
            <a:off x="0" y="-51179"/>
            <a:ext cx="9144000" cy="5194679"/>
          </a:xfrm>
          <a:prstGeom prst="rect">
            <a:avLst/>
          </a:prstGeom>
          <a:noFill/>
          <a:ln>
            <a:noFill/>
          </a:ln>
        </p:spPr>
      </p:pic>
      <p:pic>
        <p:nvPicPr>
          <p:cNvPr id="23" name="Google Shape;23;p20"/>
          <p:cNvPicPr preferRelativeResize="0"/>
          <p:nvPr/>
        </p:nvPicPr>
        <p:blipFill rotWithShape="1">
          <a:blip r:embed="rId4">
            <a:alphaModFix/>
          </a:blip>
          <a:srcRect b="0" l="0" r="0" t="0"/>
          <a:stretch/>
        </p:blipFill>
        <p:spPr>
          <a:xfrm>
            <a:off x="295642" y="103125"/>
            <a:ext cx="1880930" cy="744849"/>
          </a:xfrm>
          <a:prstGeom prst="rect">
            <a:avLst/>
          </a:prstGeom>
          <a:noFill/>
          <a:ln>
            <a:noFill/>
          </a:ln>
        </p:spPr>
      </p:pic>
      <p:sp>
        <p:nvSpPr>
          <p:cNvPr id="24" name="Google Shape;24;p20"/>
          <p:cNvSpPr txBox="1"/>
          <p:nvPr/>
        </p:nvSpPr>
        <p:spPr>
          <a:xfrm>
            <a:off x="295642" y="860128"/>
            <a:ext cx="2104658" cy="157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AU" sz="788" u="none">
                <a:solidFill>
                  <a:schemeClr val="lt1"/>
                </a:solidFill>
                <a:latin typeface="Helvetica Neue"/>
                <a:ea typeface="Helvetica Neue"/>
                <a:cs typeface="Helvetica Neue"/>
                <a:sym typeface="Helvetica Neue"/>
              </a:rPr>
              <a:t>Committee on Earth Observation Satellites</a:t>
            </a:r>
            <a:endParaRPr/>
          </a:p>
        </p:txBody>
      </p:sp>
      <p:sp>
        <p:nvSpPr>
          <p:cNvPr id="25" name="Google Shape;25;p20"/>
          <p:cNvSpPr txBox="1"/>
          <p:nvPr/>
        </p:nvSpPr>
        <p:spPr>
          <a:xfrm>
            <a:off x="467092" y="1885951"/>
            <a:ext cx="4309682" cy="74484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3300" u="none">
              <a:solidFill>
                <a:schemeClr val="lt1"/>
              </a:solidFill>
              <a:latin typeface="Helvetica Neue"/>
              <a:ea typeface="Helvetica Neue"/>
              <a:cs typeface="Helvetica Neue"/>
              <a:sym typeface="Helvetica Neue"/>
            </a:endParaRPr>
          </a:p>
        </p:txBody>
      </p:sp>
      <p:sp>
        <p:nvSpPr>
          <p:cNvPr id="26" name="Google Shape;26;p20"/>
          <p:cNvSpPr/>
          <p:nvPr/>
        </p:nvSpPr>
        <p:spPr>
          <a:xfrm>
            <a:off x="467092" y="2819400"/>
            <a:ext cx="3608144" cy="1906192"/>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sz="1013">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1" name="Shape 101"/>
        <p:cNvGrpSpPr/>
        <p:nvPr/>
      </p:nvGrpSpPr>
      <p:grpSpPr>
        <a:xfrm>
          <a:off x="0" y="0"/>
          <a:ext cx="0" cy="0"/>
          <a:chOff x="0" y="0"/>
          <a:chExt cx="0" cy="0"/>
        </a:xfrm>
      </p:grpSpPr>
      <p:sp>
        <p:nvSpPr>
          <p:cNvPr id="102" name="Google Shape;102;p31"/>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03" name="Google Shape;103;p31"/>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104" name="Google Shape;104;p31"/>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05" name="Google Shape;105;p31"/>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06" name="Google Shape;106;p31"/>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07" name="Google Shape;107;p31"/>
          <p:cNvSpPr txBox="1"/>
          <p:nvPr>
            <p:ph idx="1" type="body"/>
          </p:nvPr>
        </p:nvSpPr>
        <p:spPr>
          <a:xfrm>
            <a:off x="289974" y="1084442"/>
            <a:ext cx="4131756" cy="358161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08" name="Google Shape;108;p31"/>
          <p:cNvSpPr txBox="1"/>
          <p:nvPr>
            <p:ph idx="2" type="body"/>
          </p:nvPr>
        </p:nvSpPr>
        <p:spPr>
          <a:xfrm>
            <a:off x="4722271" y="1084442"/>
            <a:ext cx="4131756" cy="358161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09" name="Google Shape;109;p31"/>
          <p:cNvSpPr txBox="1"/>
          <p:nvPr/>
        </p:nvSpPr>
        <p:spPr>
          <a:xfrm>
            <a:off x="7699249" y="4930953"/>
            <a:ext cx="144408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AU" sz="1050">
                <a:solidFill>
                  <a:schemeClr val="accent1"/>
                </a:solidFill>
                <a:latin typeface="Arial"/>
                <a:ea typeface="Arial"/>
                <a:cs typeface="Arial"/>
                <a:sym typeface="Arial"/>
              </a:rPr>
              <a:t>Slide </a:t>
            </a:r>
            <a:fld id="{00000000-1234-1234-1234-123412341234}" type="slidenum">
              <a:rPr b="1" lang="en-AU" sz="1050">
                <a:solidFill>
                  <a:schemeClr val="accent1"/>
                </a:solidFill>
                <a:latin typeface="Arial"/>
                <a:ea typeface="Arial"/>
                <a:cs typeface="Arial"/>
                <a:sym typeface="Arial"/>
              </a:rPr>
              <a:t>‹#›</a:t>
            </a:fld>
            <a:endParaRPr b="1" sz="1050">
              <a:solidFill>
                <a:schemeClr val="accent1"/>
              </a:solidFill>
              <a:latin typeface="Arial"/>
              <a:ea typeface="Arial"/>
              <a:cs typeface="Arial"/>
              <a:sym typeface="Arial"/>
            </a:endParaRPr>
          </a:p>
        </p:txBody>
      </p:sp>
      <p:sp>
        <p:nvSpPr>
          <p:cNvPr id="110" name="Google Shape;110;p31"/>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1" name="Shape 111"/>
        <p:cNvGrpSpPr/>
        <p:nvPr/>
      </p:nvGrpSpPr>
      <p:grpSpPr>
        <a:xfrm>
          <a:off x="0" y="0"/>
          <a:ext cx="0" cy="0"/>
          <a:chOff x="0" y="0"/>
          <a:chExt cx="0" cy="0"/>
        </a:xfrm>
      </p:grpSpPr>
      <p:sp>
        <p:nvSpPr>
          <p:cNvPr id="112" name="Google Shape;112;p32"/>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13" name="Google Shape;113;p32"/>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114" name="Google Shape;114;p32"/>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15" name="Google Shape;115;p32"/>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16" name="Google Shape;116;p32"/>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17" name="Google Shape;117;p32"/>
          <p:cNvSpPr txBox="1"/>
          <p:nvPr/>
        </p:nvSpPr>
        <p:spPr>
          <a:xfrm>
            <a:off x="7699249" y="4930953"/>
            <a:ext cx="144408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AU" sz="1050">
                <a:solidFill>
                  <a:schemeClr val="accent1"/>
                </a:solidFill>
                <a:latin typeface="Arial"/>
                <a:ea typeface="Arial"/>
                <a:cs typeface="Arial"/>
                <a:sym typeface="Arial"/>
              </a:rPr>
              <a:t>Slide </a:t>
            </a:r>
            <a:fld id="{00000000-1234-1234-1234-123412341234}" type="slidenum">
              <a:rPr b="1" lang="en-AU" sz="1050">
                <a:solidFill>
                  <a:schemeClr val="accent1"/>
                </a:solidFill>
                <a:latin typeface="Arial"/>
                <a:ea typeface="Arial"/>
                <a:cs typeface="Arial"/>
                <a:sym typeface="Arial"/>
              </a:rPr>
              <a:t>‹#›</a:t>
            </a:fld>
            <a:endParaRPr b="1" sz="1050">
              <a:solidFill>
                <a:schemeClr val="accent1"/>
              </a:solidFill>
              <a:latin typeface="Arial"/>
              <a:ea typeface="Arial"/>
              <a:cs typeface="Arial"/>
              <a:sym typeface="Arial"/>
            </a:endParaRPr>
          </a:p>
        </p:txBody>
      </p:sp>
      <p:sp>
        <p:nvSpPr>
          <p:cNvPr id="118" name="Google Shape;118;p32"/>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9" name="Shape 119"/>
        <p:cNvGrpSpPr/>
        <p:nvPr/>
      </p:nvGrpSpPr>
      <p:grpSpPr>
        <a:xfrm>
          <a:off x="0" y="0"/>
          <a:ext cx="0" cy="0"/>
          <a:chOff x="0" y="0"/>
          <a:chExt cx="0" cy="0"/>
        </a:xfrm>
      </p:grpSpPr>
      <p:sp>
        <p:nvSpPr>
          <p:cNvPr id="120" name="Google Shape;120;p33"/>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21" name="Google Shape;121;p33"/>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122" name="Google Shape;122;p33"/>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23" name="Google Shape;123;p33"/>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24" name="Google Shape;124;p33"/>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25" name="Google Shape;125;p33"/>
          <p:cNvSpPr txBox="1"/>
          <p:nvPr>
            <p:ph idx="1" type="body"/>
          </p:nvPr>
        </p:nvSpPr>
        <p:spPr>
          <a:xfrm>
            <a:off x="3885009" y="1030389"/>
            <a:ext cx="4629150" cy="3520802"/>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6" name="Google Shape;126;p33"/>
          <p:cNvSpPr txBox="1"/>
          <p:nvPr>
            <p:ph idx="2" type="body"/>
          </p:nvPr>
        </p:nvSpPr>
        <p:spPr>
          <a:xfrm>
            <a:off x="629841" y="1030389"/>
            <a:ext cx="2949178" cy="34729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27" name="Google Shape;127;p33"/>
          <p:cNvSpPr txBox="1"/>
          <p:nvPr/>
        </p:nvSpPr>
        <p:spPr>
          <a:xfrm>
            <a:off x="7699249" y="4930953"/>
            <a:ext cx="144408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AU" sz="1050">
                <a:solidFill>
                  <a:schemeClr val="accent1"/>
                </a:solidFill>
                <a:latin typeface="Arial"/>
                <a:ea typeface="Arial"/>
                <a:cs typeface="Arial"/>
                <a:sym typeface="Arial"/>
              </a:rPr>
              <a:t>Slide </a:t>
            </a:r>
            <a:fld id="{00000000-1234-1234-1234-123412341234}" type="slidenum">
              <a:rPr b="1" lang="en-AU" sz="1050">
                <a:solidFill>
                  <a:schemeClr val="accent1"/>
                </a:solidFill>
                <a:latin typeface="Arial"/>
                <a:ea typeface="Arial"/>
                <a:cs typeface="Arial"/>
                <a:sym typeface="Arial"/>
              </a:rPr>
              <a:t>‹#›</a:t>
            </a:fld>
            <a:endParaRPr b="1" sz="1050">
              <a:solidFill>
                <a:schemeClr val="accent1"/>
              </a:solidFill>
              <a:latin typeface="Arial"/>
              <a:ea typeface="Arial"/>
              <a:cs typeface="Arial"/>
              <a:sym typeface="Arial"/>
            </a:endParaRPr>
          </a:p>
        </p:txBody>
      </p:sp>
      <p:sp>
        <p:nvSpPr>
          <p:cNvPr id="128" name="Google Shape;128;p33"/>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5" name="Shape 135"/>
        <p:cNvGrpSpPr/>
        <p:nvPr/>
      </p:nvGrpSpPr>
      <p:grpSpPr>
        <a:xfrm>
          <a:off x="0" y="0"/>
          <a:ext cx="0" cy="0"/>
          <a:chOff x="0" y="0"/>
          <a:chExt cx="0" cy="0"/>
        </a:xfrm>
      </p:grpSpPr>
      <p:pic>
        <p:nvPicPr>
          <p:cNvPr id="136" name="Google Shape;136;p35"/>
          <p:cNvPicPr preferRelativeResize="0"/>
          <p:nvPr/>
        </p:nvPicPr>
        <p:blipFill rotWithShape="1">
          <a:blip r:embed="rId2">
            <a:alphaModFix/>
          </a:blip>
          <a:srcRect b="0" l="0" r="0" t="0"/>
          <a:stretch/>
        </p:blipFill>
        <p:spPr>
          <a:xfrm>
            <a:off x="2476313" y="1699297"/>
            <a:ext cx="6216118" cy="2067536"/>
          </a:xfrm>
          <a:prstGeom prst="rect">
            <a:avLst/>
          </a:prstGeom>
          <a:noFill/>
          <a:ln>
            <a:noFill/>
          </a:ln>
        </p:spPr>
      </p:pic>
      <p:pic>
        <p:nvPicPr>
          <p:cNvPr id="137" name="Google Shape;137;p35"/>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38" name="Google Shape;138;p35"/>
          <p:cNvPicPr preferRelativeResize="0"/>
          <p:nvPr/>
        </p:nvPicPr>
        <p:blipFill rotWithShape="1">
          <a:blip r:embed="rId4">
            <a:alphaModFix/>
          </a:blip>
          <a:srcRect b="0" l="0" r="0" t="0"/>
          <a:stretch/>
        </p:blipFill>
        <p:spPr>
          <a:xfrm>
            <a:off x="6358008" y="0"/>
            <a:ext cx="2785992" cy="2015111"/>
          </a:xfrm>
          <a:prstGeom prst="rect">
            <a:avLst/>
          </a:prstGeom>
          <a:noFill/>
          <a:ln>
            <a:noFill/>
          </a:ln>
        </p:spPr>
      </p:pic>
      <p:sp>
        <p:nvSpPr>
          <p:cNvPr id="139" name="Google Shape;139;p35"/>
          <p:cNvSpPr/>
          <p:nvPr/>
        </p:nvSpPr>
        <p:spPr>
          <a:xfrm flipH="1">
            <a:off x="4092296" y="1476330"/>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Arial"/>
              <a:ea typeface="Arial"/>
              <a:cs typeface="Arial"/>
              <a:sym typeface="Arial"/>
            </a:endParaRPr>
          </a:p>
        </p:txBody>
      </p:sp>
      <p:sp>
        <p:nvSpPr>
          <p:cNvPr id="140" name="Google Shape;140;p35"/>
          <p:cNvSpPr/>
          <p:nvPr/>
        </p:nvSpPr>
        <p:spPr>
          <a:xfrm flipH="1">
            <a:off x="-3588" y="-10906"/>
            <a:ext cx="9149373" cy="515619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Arial"/>
              <a:ea typeface="Arial"/>
              <a:cs typeface="Arial"/>
              <a:sym typeface="Arial"/>
            </a:endParaRPr>
          </a:p>
        </p:txBody>
      </p:sp>
      <p:pic>
        <p:nvPicPr>
          <p:cNvPr id="141" name="Google Shape;141;p35"/>
          <p:cNvPicPr preferRelativeResize="0"/>
          <p:nvPr/>
        </p:nvPicPr>
        <p:blipFill rotWithShape="1">
          <a:blip r:embed="rId5">
            <a:alphaModFix/>
          </a:blip>
          <a:srcRect b="0" l="0" r="0" t="0"/>
          <a:stretch/>
        </p:blipFill>
        <p:spPr>
          <a:xfrm>
            <a:off x="103823" y="3983623"/>
            <a:ext cx="2054172" cy="1131386"/>
          </a:xfrm>
          <a:prstGeom prst="rect">
            <a:avLst/>
          </a:prstGeom>
          <a:noFill/>
          <a:ln>
            <a:noFill/>
          </a:ln>
          <a:effectLst>
            <a:outerShdw blurRad="50800" rotWithShape="0" algn="tl" dir="2700000" dist="38100">
              <a:srgbClr val="000000">
                <a:alpha val="40000"/>
              </a:srgbClr>
            </a:outerShdw>
          </a:effectLst>
        </p:spPr>
      </p:pic>
      <p:pic>
        <p:nvPicPr>
          <p:cNvPr id="142" name="Google Shape;142;p35"/>
          <p:cNvPicPr preferRelativeResize="0"/>
          <p:nvPr/>
        </p:nvPicPr>
        <p:blipFill rotWithShape="1">
          <a:blip r:embed="rId6">
            <a:alphaModFix amt="34000"/>
          </a:blip>
          <a:srcRect b="-8773" l="32582" r="8554" t="2399"/>
          <a:stretch/>
        </p:blipFill>
        <p:spPr>
          <a:xfrm rot="5400000">
            <a:off x="4300715" y="-762125"/>
            <a:ext cx="4091455" cy="5610663"/>
          </a:xfrm>
          <a:prstGeom prst="rtTriangle">
            <a:avLst/>
          </a:prstGeom>
          <a:noFill/>
          <a:ln>
            <a:noFill/>
          </a:ln>
        </p:spPr>
      </p:pic>
      <p:pic>
        <p:nvPicPr>
          <p:cNvPr id="143" name="Google Shape;143;p35"/>
          <p:cNvPicPr preferRelativeResize="0"/>
          <p:nvPr/>
        </p:nvPicPr>
        <p:blipFill rotWithShape="1">
          <a:blip r:embed="rId7">
            <a:alphaModFix amt="34000"/>
          </a:blip>
          <a:srcRect b="0" l="0" r="0" t="0"/>
          <a:stretch/>
        </p:blipFill>
        <p:spPr>
          <a:xfrm rot="-5400000">
            <a:off x="4344482" y="3614964"/>
            <a:ext cx="1289782" cy="1775105"/>
          </a:xfrm>
          <a:prstGeom prst="rtTriangle">
            <a:avLst/>
          </a:prstGeom>
          <a:noFill/>
          <a:ln>
            <a:noFill/>
          </a:ln>
        </p:spPr>
      </p:pic>
      <p:sp>
        <p:nvSpPr>
          <p:cNvPr id="144" name="Google Shape;144;p35"/>
          <p:cNvSpPr txBox="1"/>
          <p:nvPr>
            <p:ph type="title"/>
          </p:nvPr>
        </p:nvSpPr>
        <p:spPr>
          <a:xfrm>
            <a:off x="132036" y="131954"/>
            <a:ext cx="4617889" cy="29794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5" name="Shape 145"/>
        <p:cNvGrpSpPr/>
        <p:nvPr/>
      </p:nvGrpSpPr>
      <p:grpSpPr>
        <a:xfrm>
          <a:off x="0" y="0"/>
          <a:ext cx="0" cy="0"/>
          <a:chOff x="0" y="0"/>
          <a:chExt cx="0" cy="0"/>
        </a:xfrm>
      </p:grpSpPr>
      <p:sp>
        <p:nvSpPr>
          <p:cNvPr id="146" name="Google Shape;146;p36"/>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47" name="Google Shape;147;p36"/>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148" name="Google Shape;148;p36"/>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49" name="Google Shape;149;p36"/>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50" name="Google Shape;150;p36"/>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51" name="Google Shape;151;p36"/>
          <p:cNvSpPr txBox="1"/>
          <p:nvPr/>
        </p:nvSpPr>
        <p:spPr>
          <a:xfrm>
            <a:off x="7699249" y="4930953"/>
            <a:ext cx="144408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AU" sz="1050">
                <a:solidFill>
                  <a:schemeClr val="accent1"/>
                </a:solidFill>
                <a:latin typeface="Arial"/>
                <a:ea typeface="Arial"/>
                <a:cs typeface="Arial"/>
                <a:sym typeface="Arial"/>
              </a:rPr>
              <a:t>Slide </a:t>
            </a:r>
            <a:fld id="{00000000-1234-1234-1234-123412341234}" type="slidenum">
              <a:rPr b="1" lang="en-AU" sz="1050">
                <a:solidFill>
                  <a:schemeClr val="accent1"/>
                </a:solidFill>
                <a:latin typeface="Arial"/>
                <a:ea typeface="Arial"/>
                <a:cs typeface="Arial"/>
                <a:sym typeface="Arial"/>
              </a:rPr>
              <a:t>‹#›</a:t>
            </a:fld>
            <a:endParaRPr b="1" sz="1050">
              <a:solidFill>
                <a:schemeClr val="accent1"/>
              </a:solidFill>
              <a:latin typeface="Arial"/>
              <a:ea typeface="Arial"/>
              <a:cs typeface="Arial"/>
              <a:sym typeface="Arial"/>
            </a:endParaRPr>
          </a:p>
        </p:txBody>
      </p:sp>
      <p:sp>
        <p:nvSpPr>
          <p:cNvPr id="152" name="Google Shape;152;p36"/>
          <p:cNvSpPr txBox="1"/>
          <p:nvPr/>
        </p:nvSpPr>
        <p:spPr>
          <a:xfrm>
            <a:off x="-18288" y="4922099"/>
            <a:ext cx="369417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050">
                <a:solidFill>
                  <a:schemeClr val="accent1"/>
                </a:solidFill>
                <a:latin typeface="Arial"/>
                <a:ea typeface="Arial"/>
                <a:cs typeface="Arial"/>
                <a:sym typeface="Arial"/>
              </a:rPr>
              <a:t>CEOS SIT-37, 29-31 March 2022</a:t>
            </a:r>
            <a:endParaRPr/>
          </a:p>
        </p:txBody>
      </p:sp>
      <p:sp>
        <p:nvSpPr>
          <p:cNvPr id="153" name="Google Shape;153;p36"/>
          <p:cNvSpPr txBox="1"/>
          <p:nvPr>
            <p:ph idx="1" type="body"/>
          </p:nvPr>
        </p:nvSpPr>
        <p:spPr>
          <a:xfrm>
            <a:off x="243175" y="1168900"/>
            <a:ext cx="8621550" cy="3497153"/>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54" name="Google Shape;154;p36"/>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5" name="Shape 155"/>
        <p:cNvGrpSpPr/>
        <p:nvPr/>
      </p:nvGrpSpPr>
      <p:grpSpPr>
        <a:xfrm>
          <a:off x="0" y="0"/>
          <a:ext cx="0" cy="0"/>
          <a:chOff x="0" y="0"/>
          <a:chExt cx="0" cy="0"/>
        </a:xfrm>
      </p:grpSpPr>
      <p:sp>
        <p:nvSpPr>
          <p:cNvPr id="156" name="Google Shape;156;p37"/>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57" name="Google Shape;157;p37"/>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158" name="Google Shape;158;p37"/>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59" name="Google Shape;159;p37"/>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60" name="Google Shape;160;p37"/>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61" name="Google Shape;161;p37"/>
          <p:cNvSpPr txBox="1"/>
          <p:nvPr>
            <p:ph idx="1" type="body"/>
          </p:nvPr>
        </p:nvSpPr>
        <p:spPr>
          <a:xfrm>
            <a:off x="289974" y="1084442"/>
            <a:ext cx="4131756" cy="358161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2" name="Google Shape;162;p37"/>
          <p:cNvSpPr txBox="1"/>
          <p:nvPr>
            <p:ph idx="2" type="body"/>
          </p:nvPr>
        </p:nvSpPr>
        <p:spPr>
          <a:xfrm>
            <a:off x="4722271" y="1084442"/>
            <a:ext cx="4131756" cy="358161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3" name="Google Shape;163;p37"/>
          <p:cNvSpPr txBox="1"/>
          <p:nvPr/>
        </p:nvSpPr>
        <p:spPr>
          <a:xfrm>
            <a:off x="7699249" y="4930953"/>
            <a:ext cx="144408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AU" sz="1050">
                <a:solidFill>
                  <a:schemeClr val="accent1"/>
                </a:solidFill>
                <a:latin typeface="Arial"/>
                <a:ea typeface="Arial"/>
                <a:cs typeface="Arial"/>
                <a:sym typeface="Arial"/>
              </a:rPr>
              <a:t>Slide </a:t>
            </a:r>
            <a:fld id="{00000000-1234-1234-1234-123412341234}" type="slidenum">
              <a:rPr b="1" lang="en-AU" sz="1050">
                <a:solidFill>
                  <a:schemeClr val="accent1"/>
                </a:solidFill>
                <a:latin typeface="Arial"/>
                <a:ea typeface="Arial"/>
                <a:cs typeface="Arial"/>
                <a:sym typeface="Arial"/>
              </a:rPr>
              <a:t>‹#›</a:t>
            </a:fld>
            <a:endParaRPr b="1" sz="1050">
              <a:solidFill>
                <a:schemeClr val="accent1"/>
              </a:solidFill>
              <a:latin typeface="Arial"/>
              <a:ea typeface="Arial"/>
              <a:cs typeface="Arial"/>
              <a:sym typeface="Arial"/>
            </a:endParaRPr>
          </a:p>
        </p:txBody>
      </p:sp>
      <p:sp>
        <p:nvSpPr>
          <p:cNvPr id="164" name="Google Shape;164;p37"/>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5" name="Google Shape;165;p37"/>
          <p:cNvSpPr txBox="1"/>
          <p:nvPr/>
        </p:nvSpPr>
        <p:spPr>
          <a:xfrm>
            <a:off x="-18288" y="4922099"/>
            <a:ext cx="369417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05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6" name="Shape 166"/>
        <p:cNvGrpSpPr/>
        <p:nvPr/>
      </p:nvGrpSpPr>
      <p:grpSpPr>
        <a:xfrm>
          <a:off x="0" y="0"/>
          <a:ext cx="0" cy="0"/>
          <a:chOff x="0" y="0"/>
          <a:chExt cx="0" cy="0"/>
        </a:xfrm>
      </p:grpSpPr>
      <p:sp>
        <p:nvSpPr>
          <p:cNvPr id="167" name="Google Shape;167;p38"/>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68" name="Google Shape;168;p38"/>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169" name="Google Shape;169;p38"/>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70" name="Google Shape;170;p38"/>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71" name="Google Shape;171;p38"/>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72" name="Google Shape;172;p38"/>
          <p:cNvSpPr txBox="1"/>
          <p:nvPr/>
        </p:nvSpPr>
        <p:spPr>
          <a:xfrm>
            <a:off x="7699249" y="4930953"/>
            <a:ext cx="144408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AU" sz="1050">
                <a:solidFill>
                  <a:schemeClr val="accent1"/>
                </a:solidFill>
                <a:latin typeface="Arial"/>
                <a:ea typeface="Arial"/>
                <a:cs typeface="Arial"/>
                <a:sym typeface="Arial"/>
              </a:rPr>
              <a:t>Slide </a:t>
            </a:r>
            <a:fld id="{00000000-1234-1234-1234-123412341234}" type="slidenum">
              <a:rPr b="1" lang="en-AU" sz="1050">
                <a:solidFill>
                  <a:schemeClr val="accent1"/>
                </a:solidFill>
                <a:latin typeface="Arial"/>
                <a:ea typeface="Arial"/>
                <a:cs typeface="Arial"/>
                <a:sym typeface="Arial"/>
              </a:rPr>
              <a:t>‹#›</a:t>
            </a:fld>
            <a:endParaRPr b="1" sz="1050">
              <a:solidFill>
                <a:schemeClr val="accent1"/>
              </a:solidFill>
              <a:latin typeface="Arial"/>
              <a:ea typeface="Arial"/>
              <a:cs typeface="Arial"/>
              <a:sym typeface="Arial"/>
            </a:endParaRPr>
          </a:p>
        </p:txBody>
      </p:sp>
      <p:sp>
        <p:nvSpPr>
          <p:cNvPr id="173" name="Google Shape;173;p38"/>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4" name="Google Shape;174;p38"/>
          <p:cNvSpPr txBox="1"/>
          <p:nvPr/>
        </p:nvSpPr>
        <p:spPr>
          <a:xfrm>
            <a:off x="-18288" y="4922099"/>
            <a:ext cx="369417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05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75" name="Shape 175"/>
        <p:cNvGrpSpPr/>
        <p:nvPr/>
      </p:nvGrpSpPr>
      <p:grpSpPr>
        <a:xfrm>
          <a:off x="0" y="0"/>
          <a:ext cx="0" cy="0"/>
          <a:chOff x="0" y="0"/>
          <a:chExt cx="0" cy="0"/>
        </a:xfrm>
      </p:grpSpPr>
      <p:sp>
        <p:nvSpPr>
          <p:cNvPr id="176" name="Google Shape;176;p39"/>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77" name="Google Shape;177;p39"/>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178" name="Google Shape;178;p39"/>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79" name="Google Shape;179;p39"/>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80" name="Google Shape;180;p39"/>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81" name="Google Shape;181;p39"/>
          <p:cNvSpPr txBox="1"/>
          <p:nvPr>
            <p:ph idx="1" type="body"/>
          </p:nvPr>
        </p:nvSpPr>
        <p:spPr>
          <a:xfrm>
            <a:off x="3885009" y="1030389"/>
            <a:ext cx="4629150" cy="3520802"/>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82" name="Google Shape;182;p39"/>
          <p:cNvSpPr txBox="1"/>
          <p:nvPr>
            <p:ph idx="2" type="body"/>
          </p:nvPr>
        </p:nvSpPr>
        <p:spPr>
          <a:xfrm>
            <a:off x="629841" y="1030389"/>
            <a:ext cx="2949178" cy="34729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83" name="Google Shape;183;p39"/>
          <p:cNvSpPr txBox="1"/>
          <p:nvPr/>
        </p:nvSpPr>
        <p:spPr>
          <a:xfrm>
            <a:off x="7699249" y="4930953"/>
            <a:ext cx="144408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AU" sz="1050">
                <a:solidFill>
                  <a:schemeClr val="accent1"/>
                </a:solidFill>
                <a:latin typeface="Arial"/>
                <a:ea typeface="Arial"/>
                <a:cs typeface="Arial"/>
                <a:sym typeface="Arial"/>
              </a:rPr>
              <a:t>Slide </a:t>
            </a:r>
            <a:fld id="{00000000-1234-1234-1234-123412341234}" type="slidenum">
              <a:rPr b="1" lang="en-AU" sz="1050">
                <a:solidFill>
                  <a:schemeClr val="accent1"/>
                </a:solidFill>
                <a:latin typeface="Arial"/>
                <a:ea typeface="Arial"/>
                <a:cs typeface="Arial"/>
                <a:sym typeface="Arial"/>
              </a:rPr>
              <a:t>‹#›</a:t>
            </a:fld>
            <a:endParaRPr b="1" sz="1050">
              <a:solidFill>
                <a:schemeClr val="accent1"/>
              </a:solidFill>
              <a:latin typeface="Arial"/>
              <a:ea typeface="Arial"/>
              <a:cs typeface="Arial"/>
              <a:sym typeface="Arial"/>
            </a:endParaRPr>
          </a:p>
        </p:txBody>
      </p:sp>
      <p:sp>
        <p:nvSpPr>
          <p:cNvPr id="184" name="Google Shape;184;p39"/>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Google Shape;185;p39"/>
          <p:cNvSpPr txBox="1"/>
          <p:nvPr/>
        </p:nvSpPr>
        <p:spPr>
          <a:xfrm>
            <a:off x="-18288" y="4922099"/>
            <a:ext cx="369417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05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 name="Shape 27"/>
        <p:cNvGrpSpPr/>
        <p:nvPr/>
      </p:nvGrpSpPr>
      <p:grpSpPr>
        <a:xfrm>
          <a:off x="0" y="0"/>
          <a:ext cx="0" cy="0"/>
          <a:chOff x="0" y="0"/>
          <a:chExt cx="0" cy="0"/>
        </a:xfrm>
      </p:grpSpPr>
      <p:sp>
        <p:nvSpPr>
          <p:cNvPr id="28" name="Google Shape;28;p26"/>
          <p:cNvSpPr/>
          <p:nvPr/>
        </p:nvSpPr>
        <p:spPr>
          <a:xfrm>
            <a:off x="0" y="2924742"/>
            <a:ext cx="9144000" cy="276997"/>
          </a:xfrm>
          <a:prstGeom prst="rect">
            <a:avLst/>
          </a:prstGeom>
          <a:solidFill>
            <a:srgbClr val="FFFFFF"/>
          </a:solidFill>
          <a:ln>
            <a:noFill/>
          </a:ln>
        </p:spPr>
        <p:txBody>
          <a:bodyPr anchorCtr="0" anchor="ctr" bIns="34275" lIns="34275" spcFirstLastPara="1" rIns="34275" wrap="square" tIns="34275">
            <a:spAutoFit/>
          </a:bodyPr>
          <a:lstStyle/>
          <a:p>
            <a:pPr indent="0" lvl="0" marL="0" marR="0" rtl="0" algn="l">
              <a:lnSpc>
                <a:spcPct val="100000"/>
              </a:lnSpc>
              <a:spcBef>
                <a:spcPts val="0"/>
              </a:spcBef>
              <a:spcAft>
                <a:spcPts val="0"/>
              </a:spcAft>
              <a:buClr>
                <a:schemeClr val="dk1"/>
              </a:buClr>
              <a:buSzPts val="1350"/>
              <a:buFont typeface="Avenir"/>
              <a:buNone/>
            </a:pPr>
            <a:r>
              <a:t/>
            </a:r>
            <a:endParaRPr b="0" i="0" sz="1350" u="none" cap="none" strike="noStrike">
              <a:solidFill>
                <a:srgbClr val="002569"/>
              </a:solidFill>
              <a:latin typeface="Avenir"/>
              <a:ea typeface="Avenir"/>
              <a:cs typeface="Avenir"/>
              <a:sym typeface="Avenir"/>
            </a:endParaRPr>
          </a:p>
        </p:txBody>
      </p:sp>
      <p:sp>
        <p:nvSpPr>
          <p:cNvPr id="29" name="Google Shape;29;p26"/>
          <p:cNvSpPr txBox="1"/>
          <p:nvPr>
            <p:ph type="title"/>
          </p:nvPr>
        </p:nvSpPr>
        <p:spPr>
          <a:xfrm>
            <a:off x="1802675" y="114300"/>
            <a:ext cx="5799908" cy="7429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100" u="none" cap="none" strike="noStrike">
                <a:solidFill>
                  <a:srgbClr val="FFFFFF"/>
                </a:solidFill>
                <a:latin typeface="Helvetica Neue"/>
                <a:ea typeface="Helvetica Neue"/>
                <a:cs typeface="Helvetica Neue"/>
                <a:sym typeface="Helvetica Neue"/>
              </a:defRPr>
            </a:lvl1pPr>
            <a:lvl2pPr lvl="1"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6" name="Shape 36"/>
        <p:cNvGrpSpPr/>
        <p:nvPr/>
      </p:nvGrpSpPr>
      <p:grpSpPr>
        <a:xfrm>
          <a:off x="0" y="0"/>
          <a:ext cx="0" cy="0"/>
          <a:chOff x="0" y="0"/>
          <a:chExt cx="0" cy="0"/>
        </a:xfrm>
      </p:grpSpPr>
      <p:sp>
        <p:nvSpPr>
          <p:cNvPr id="37" name="Google Shape;37;p22"/>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38" name="Google Shape;38;p22"/>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39" name="Google Shape;39;p22"/>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40" name="Google Shape;40;p22"/>
          <p:cNvSpPr/>
          <p:nvPr/>
        </p:nvSpPr>
        <p:spPr>
          <a:xfrm flipH="1" rot="10800000">
            <a:off x="-3378" y="4892750"/>
            <a:ext cx="9147378" cy="23759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41" name="Google Shape;41;p22"/>
          <p:cNvSpPr txBox="1"/>
          <p:nvPr>
            <p:ph idx="1" type="body"/>
          </p:nvPr>
        </p:nvSpPr>
        <p:spPr>
          <a:xfrm>
            <a:off x="243175" y="1168900"/>
            <a:ext cx="8621550" cy="3497153"/>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42" name="Google Shape;42;p22"/>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23"/>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45" name="Google Shape;45;p23"/>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46" name="Google Shape;46;p23"/>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47" name="Google Shape;47;p23"/>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48" name="Google Shape;48;p23"/>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49" name="Google Shape;49;p23"/>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pic>
        <p:nvPicPr>
          <p:cNvPr id="51" name="Google Shape;51;p27"/>
          <p:cNvPicPr preferRelativeResize="0"/>
          <p:nvPr/>
        </p:nvPicPr>
        <p:blipFill rotWithShape="1">
          <a:blip r:embed="rId2">
            <a:alphaModFix/>
          </a:blip>
          <a:srcRect b="0" l="0" r="0" t="0"/>
          <a:stretch/>
        </p:blipFill>
        <p:spPr>
          <a:xfrm>
            <a:off x="2476313" y="1699297"/>
            <a:ext cx="6216118" cy="2067536"/>
          </a:xfrm>
          <a:prstGeom prst="rect">
            <a:avLst/>
          </a:prstGeom>
          <a:noFill/>
          <a:ln>
            <a:noFill/>
          </a:ln>
        </p:spPr>
      </p:pic>
      <p:pic>
        <p:nvPicPr>
          <p:cNvPr id="52" name="Google Shape;52;p27"/>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53" name="Google Shape;53;p27"/>
          <p:cNvPicPr preferRelativeResize="0"/>
          <p:nvPr/>
        </p:nvPicPr>
        <p:blipFill rotWithShape="1">
          <a:blip r:embed="rId4">
            <a:alphaModFix/>
          </a:blip>
          <a:srcRect b="0" l="0" r="0" t="0"/>
          <a:stretch/>
        </p:blipFill>
        <p:spPr>
          <a:xfrm>
            <a:off x="6358008" y="0"/>
            <a:ext cx="2785992" cy="2015111"/>
          </a:xfrm>
          <a:prstGeom prst="rect">
            <a:avLst/>
          </a:prstGeom>
          <a:noFill/>
          <a:ln>
            <a:noFill/>
          </a:ln>
        </p:spPr>
      </p:pic>
      <p:sp>
        <p:nvSpPr>
          <p:cNvPr id="54" name="Google Shape;54;p27"/>
          <p:cNvSpPr/>
          <p:nvPr/>
        </p:nvSpPr>
        <p:spPr>
          <a:xfrm flipH="1">
            <a:off x="4092296" y="1476330"/>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Arial"/>
              <a:ea typeface="Arial"/>
              <a:cs typeface="Arial"/>
              <a:sym typeface="Arial"/>
            </a:endParaRPr>
          </a:p>
        </p:txBody>
      </p:sp>
      <p:sp>
        <p:nvSpPr>
          <p:cNvPr id="55" name="Google Shape;55;p27"/>
          <p:cNvSpPr/>
          <p:nvPr/>
        </p:nvSpPr>
        <p:spPr>
          <a:xfrm flipH="1">
            <a:off x="-3588" y="-10906"/>
            <a:ext cx="9149373" cy="515619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Arial"/>
              <a:ea typeface="Arial"/>
              <a:cs typeface="Arial"/>
              <a:sym typeface="Arial"/>
            </a:endParaRPr>
          </a:p>
        </p:txBody>
      </p:sp>
      <p:pic>
        <p:nvPicPr>
          <p:cNvPr id="56" name="Google Shape;56;p27"/>
          <p:cNvPicPr preferRelativeResize="0"/>
          <p:nvPr/>
        </p:nvPicPr>
        <p:blipFill rotWithShape="1">
          <a:blip r:embed="rId5">
            <a:alphaModFix/>
          </a:blip>
          <a:srcRect b="0" l="0" r="0" t="0"/>
          <a:stretch/>
        </p:blipFill>
        <p:spPr>
          <a:xfrm>
            <a:off x="103823" y="3983623"/>
            <a:ext cx="2054172" cy="1131386"/>
          </a:xfrm>
          <a:prstGeom prst="rect">
            <a:avLst/>
          </a:prstGeom>
          <a:noFill/>
          <a:ln>
            <a:noFill/>
          </a:ln>
          <a:effectLst>
            <a:outerShdw blurRad="50800" rotWithShape="0" algn="tl" dir="2700000" dist="38100">
              <a:srgbClr val="000000">
                <a:alpha val="40000"/>
              </a:srgbClr>
            </a:outerShdw>
          </a:effectLst>
        </p:spPr>
      </p:pic>
      <p:pic>
        <p:nvPicPr>
          <p:cNvPr id="57" name="Google Shape;57;p27"/>
          <p:cNvPicPr preferRelativeResize="0"/>
          <p:nvPr/>
        </p:nvPicPr>
        <p:blipFill rotWithShape="1">
          <a:blip r:embed="rId6">
            <a:alphaModFix amt="34000"/>
          </a:blip>
          <a:srcRect b="-8773" l="32582" r="8554" t="2399"/>
          <a:stretch/>
        </p:blipFill>
        <p:spPr>
          <a:xfrm rot="5400000">
            <a:off x="4300715" y="-762125"/>
            <a:ext cx="4091455" cy="5610663"/>
          </a:xfrm>
          <a:prstGeom prst="rtTriangle">
            <a:avLst/>
          </a:prstGeom>
          <a:noFill/>
          <a:ln>
            <a:noFill/>
          </a:ln>
        </p:spPr>
      </p:pic>
      <p:pic>
        <p:nvPicPr>
          <p:cNvPr id="58" name="Google Shape;58;p27"/>
          <p:cNvPicPr preferRelativeResize="0"/>
          <p:nvPr/>
        </p:nvPicPr>
        <p:blipFill rotWithShape="1">
          <a:blip r:embed="rId7">
            <a:alphaModFix amt="34000"/>
          </a:blip>
          <a:srcRect b="0" l="0" r="0" t="0"/>
          <a:stretch/>
        </p:blipFill>
        <p:spPr>
          <a:xfrm rot="-5400000">
            <a:off x="4344482" y="3614964"/>
            <a:ext cx="1289782" cy="1775105"/>
          </a:xfrm>
          <a:prstGeom prst="rtTriangle">
            <a:avLst/>
          </a:prstGeom>
          <a:noFill/>
          <a:ln>
            <a:noFill/>
          </a:ln>
        </p:spPr>
      </p:pic>
      <p:sp>
        <p:nvSpPr>
          <p:cNvPr id="59" name="Google Shape;59;p27"/>
          <p:cNvSpPr txBox="1"/>
          <p:nvPr>
            <p:ph type="title"/>
          </p:nvPr>
        </p:nvSpPr>
        <p:spPr>
          <a:xfrm>
            <a:off x="132036" y="131954"/>
            <a:ext cx="4617889" cy="29794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0" name="Shape 60"/>
        <p:cNvGrpSpPr/>
        <p:nvPr/>
      </p:nvGrpSpPr>
      <p:grpSpPr>
        <a:xfrm>
          <a:off x="0" y="0"/>
          <a:ext cx="0" cy="0"/>
          <a:chOff x="0" y="0"/>
          <a:chExt cx="0" cy="0"/>
        </a:xfrm>
      </p:grpSpPr>
      <p:sp>
        <p:nvSpPr>
          <p:cNvPr id="61" name="Google Shape;61;p28"/>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62" name="Google Shape;62;p28"/>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63" name="Google Shape;63;p28"/>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64" name="Google Shape;64;p28"/>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65" name="Google Shape;65;p28"/>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66" name="Google Shape;66;p28"/>
          <p:cNvSpPr txBox="1"/>
          <p:nvPr>
            <p:ph idx="1" type="body"/>
          </p:nvPr>
        </p:nvSpPr>
        <p:spPr>
          <a:xfrm>
            <a:off x="289974" y="1084442"/>
            <a:ext cx="4131756" cy="358161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7" name="Google Shape;67;p28"/>
          <p:cNvSpPr txBox="1"/>
          <p:nvPr>
            <p:ph idx="2" type="body"/>
          </p:nvPr>
        </p:nvSpPr>
        <p:spPr>
          <a:xfrm>
            <a:off x="4722271" y="1084442"/>
            <a:ext cx="4131756" cy="358161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8" name="Google Shape;68;p28"/>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9" name="Shape 69"/>
        <p:cNvGrpSpPr/>
        <p:nvPr/>
      </p:nvGrpSpPr>
      <p:grpSpPr>
        <a:xfrm>
          <a:off x="0" y="0"/>
          <a:ext cx="0" cy="0"/>
          <a:chOff x="0" y="0"/>
          <a:chExt cx="0" cy="0"/>
        </a:xfrm>
      </p:grpSpPr>
      <p:sp>
        <p:nvSpPr>
          <p:cNvPr id="70" name="Google Shape;70;p29"/>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71" name="Google Shape;71;p29"/>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72" name="Google Shape;72;p29"/>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73" name="Google Shape;73;p29"/>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74" name="Google Shape;74;p29"/>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75" name="Google Shape;75;p29"/>
          <p:cNvSpPr txBox="1"/>
          <p:nvPr>
            <p:ph idx="1" type="body"/>
          </p:nvPr>
        </p:nvSpPr>
        <p:spPr>
          <a:xfrm>
            <a:off x="3885009" y="1030389"/>
            <a:ext cx="4629150" cy="3520802"/>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76" name="Google Shape;76;p29"/>
          <p:cNvSpPr txBox="1"/>
          <p:nvPr>
            <p:ph idx="2" type="body"/>
          </p:nvPr>
        </p:nvSpPr>
        <p:spPr>
          <a:xfrm>
            <a:off x="629841" y="1030389"/>
            <a:ext cx="2949178" cy="34729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77" name="Google Shape;77;p29"/>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4" name="Shape 84"/>
        <p:cNvGrpSpPr/>
        <p:nvPr/>
      </p:nvGrpSpPr>
      <p:grpSpPr>
        <a:xfrm>
          <a:off x="0" y="0"/>
          <a:ext cx="0" cy="0"/>
          <a:chOff x="0" y="0"/>
          <a:chExt cx="0" cy="0"/>
        </a:xfrm>
      </p:grpSpPr>
      <p:sp>
        <p:nvSpPr>
          <p:cNvPr id="85" name="Google Shape;85;p25"/>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86" name="Google Shape;86;p25"/>
          <p:cNvPicPr preferRelativeResize="0"/>
          <p:nvPr/>
        </p:nvPicPr>
        <p:blipFill rotWithShape="1">
          <a:blip r:embed="rId2">
            <a:alphaModFix amt="34000"/>
          </a:blip>
          <a:srcRect b="0" l="0" r="-5833" t="0"/>
          <a:stretch/>
        </p:blipFill>
        <p:spPr>
          <a:xfrm flipH="1">
            <a:off x="6978316" y="0"/>
            <a:ext cx="2165684" cy="778119"/>
          </a:xfrm>
          <a:prstGeom prst="rect">
            <a:avLst/>
          </a:prstGeom>
          <a:noFill/>
          <a:ln>
            <a:noFill/>
          </a:ln>
        </p:spPr>
      </p:pic>
      <p:pic>
        <p:nvPicPr>
          <p:cNvPr id="87" name="Google Shape;87;p25"/>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88" name="Google Shape;88;p25"/>
          <p:cNvSpPr txBox="1"/>
          <p:nvPr>
            <p:ph idx="1" type="body"/>
          </p:nvPr>
        </p:nvSpPr>
        <p:spPr>
          <a:xfrm>
            <a:off x="243175" y="1168900"/>
            <a:ext cx="8621550" cy="3497153"/>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89" name="Google Shape;89;p25"/>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25"/>
          <p:cNvSpPr/>
          <p:nvPr/>
        </p:nvSpPr>
        <p:spPr>
          <a:xfrm>
            <a:off x="-8623" y="4858874"/>
            <a:ext cx="9144000" cy="3110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1" name="Shape 91"/>
        <p:cNvGrpSpPr/>
        <p:nvPr/>
      </p:nvGrpSpPr>
      <p:grpSpPr>
        <a:xfrm>
          <a:off x="0" y="0"/>
          <a:ext cx="0" cy="0"/>
          <a:chOff x="0" y="0"/>
          <a:chExt cx="0" cy="0"/>
        </a:xfrm>
      </p:grpSpPr>
      <p:pic>
        <p:nvPicPr>
          <p:cNvPr id="92" name="Google Shape;92;p30"/>
          <p:cNvPicPr preferRelativeResize="0"/>
          <p:nvPr/>
        </p:nvPicPr>
        <p:blipFill rotWithShape="1">
          <a:blip r:embed="rId2">
            <a:alphaModFix/>
          </a:blip>
          <a:srcRect b="0" l="0" r="0" t="0"/>
          <a:stretch/>
        </p:blipFill>
        <p:spPr>
          <a:xfrm>
            <a:off x="2476313" y="1699297"/>
            <a:ext cx="6216118" cy="2067536"/>
          </a:xfrm>
          <a:prstGeom prst="rect">
            <a:avLst/>
          </a:prstGeom>
          <a:noFill/>
          <a:ln>
            <a:noFill/>
          </a:ln>
        </p:spPr>
      </p:pic>
      <p:pic>
        <p:nvPicPr>
          <p:cNvPr id="93" name="Google Shape;93;p30"/>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94" name="Google Shape;94;p30"/>
          <p:cNvPicPr preferRelativeResize="0"/>
          <p:nvPr/>
        </p:nvPicPr>
        <p:blipFill rotWithShape="1">
          <a:blip r:embed="rId4">
            <a:alphaModFix/>
          </a:blip>
          <a:srcRect b="0" l="0" r="0" t="0"/>
          <a:stretch/>
        </p:blipFill>
        <p:spPr>
          <a:xfrm>
            <a:off x="6358008" y="0"/>
            <a:ext cx="2785992" cy="2015111"/>
          </a:xfrm>
          <a:prstGeom prst="rect">
            <a:avLst/>
          </a:prstGeom>
          <a:noFill/>
          <a:ln>
            <a:noFill/>
          </a:ln>
        </p:spPr>
      </p:pic>
      <p:sp>
        <p:nvSpPr>
          <p:cNvPr id="95" name="Google Shape;95;p30"/>
          <p:cNvSpPr/>
          <p:nvPr/>
        </p:nvSpPr>
        <p:spPr>
          <a:xfrm flipH="1">
            <a:off x="4092296" y="1476330"/>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Arial"/>
              <a:ea typeface="Arial"/>
              <a:cs typeface="Arial"/>
              <a:sym typeface="Arial"/>
            </a:endParaRPr>
          </a:p>
        </p:txBody>
      </p:sp>
      <p:sp>
        <p:nvSpPr>
          <p:cNvPr id="96" name="Google Shape;96;p30"/>
          <p:cNvSpPr/>
          <p:nvPr/>
        </p:nvSpPr>
        <p:spPr>
          <a:xfrm flipH="1">
            <a:off x="-3588" y="-10906"/>
            <a:ext cx="9149373" cy="515619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Arial"/>
              <a:ea typeface="Arial"/>
              <a:cs typeface="Arial"/>
              <a:sym typeface="Arial"/>
            </a:endParaRPr>
          </a:p>
        </p:txBody>
      </p:sp>
      <p:pic>
        <p:nvPicPr>
          <p:cNvPr id="97" name="Google Shape;97;p30"/>
          <p:cNvPicPr preferRelativeResize="0"/>
          <p:nvPr/>
        </p:nvPicPr>
        <p:blipFill rotWithShape="1">
          <a:blip r:embed="rId5">
            <a:alphaModFix/>
          </a:blip>
          <a:srcRect b="0" l="0" r="0" t="0"/>
          <a:stretch/>
        </p:blipFill>
        <p:spPr>
          <a:xfrm>
            <a:off x="103823" y="3983623"/>
            <a:ext cx="2054172" cy="1131386"/>
          </a:xfrm>
          <a:prstGeom prst="rect">
            <a:avLst/>
          </a:prstGeom>
          <a:noFill/>
          <a:ln>
            <a:noFill/>
          </a:ln>
          <a:effectLst>
            <a:outerShdw blurRad="50800" rotWithShape="0" algn="tl" dir="2700000" dist="38100">
              <a:srgbClr val="000000">
                <a:alpha val="40000"/>
              </a:srgbClr>
            </a:outerShdw>
          </a:effectLst>
        </p:spPr>
      </p:pic>
      <p:pic>
        <p:nvPicPr>
          <p:cNvPr id="98" name="Google Shape;98;p30"/>
          <p:cNvPicPr preferRelativeResize="0"/>
          <p:nvPr/>
        </p:nvPicPr>
        <p:blipFill rotWithShape="1">
          <a:blip r:embed="rId6">
            <a:alphaModFix amt="34000"/>
          </a:blip>
          <a:srcRect b="-8773" l="32582" r="8554" t="2399"/>
          <a:stretch/>
        </p:blipFill>
        <p:spPr>
          <a:xfrm rot="5400000">
            <a:off x="4300715" y="-762125"/>
            <a:ext cx="4091455" cy="5610663"/>
          </a:xfrm>
          <a:prstGeom prst="rtTriangle">
            <a:avLst/>
          </a:prstGeom>
          <a:noFill/>
          <a:ln>
            <a:noFill/>
          </a:ln>
        </p:spPr>
      </p:pic>
      <p:pic>
        <p:nvPicPr>
          <p:cNvPr id="99" name="Google Shape;99;p30"/>
          <p:cNvPicPr preferRelativeResize="0"/>
          <p:nvPr/>
        </p:nvPicPr>
        <p:blipFill rotWithShape="1">
          <a:blip r:embed="rId7">
            <a:alphaModFix amt="34000"/>
          </a:blip>
          <a:srcRect b="0" l="0" r="0" t="0"/>
          <a:stretch/>
        </p:blipFill>
        <p:spPr>
          <a:xfrm rot="-5400000">
            <a:off x="4344482" y="3614964"/>
            <a:ext cx="1289782" cy="1775105"/>
          </a:xfrm>
          <a:prstGeom prst="rtTriangle">
            <a:avLst/>
          </a:prstGeom>
          <a:noFill/>
          <a:ln>
            <a:noFill/>
          </a:ln>
        </p:spPr>
      </p:pic>
      <p:sp>
        <p:nvSpPr>
          <p:cNvPr id="100" name="Google Shape;100;p30"/>
          <p:cNvSpPr txBox="1"/>
          <p:nvPr>
            <p:ph type="title"/>
          </p:nvPr>
        </p:nvSpPr>
        <p:spPr>
          <a:xfrm>
            <a:off x="132036" y="131954"/>
            <a:ext cx="4617889" cy="29794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7.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7.png"/><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7.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p:nvPr/>
        </p:nvSpPr>
        <p:spPr>
          <a:xfrm>
            <a:off x="0" y="2924742"/>
            <a:ext cx="9144000" cy="276997"/>
          </a:xfrm>
          <a:prstGeom prst="rect">
            <a:avLst/>
          </a:prstGeom>
          <a:solidFill>
            <a:srgbClr val="FFFFFF"/>
          </a:solidFill>
          <a:ln>
            <a:noFill/>
          </a:ln>
        </p:spPr>
        <p:txBody>
          <a:bodyPr anchorCtr="0" anchor="ctr" bIns="34275" lIns="34275" spcFirstLastPara="1" rIns="34275" wrap="square" tIns="34275">
            <a:spAutoFit/>
          </a:bodyPr>
          <a:lstStyle/>
          <a:p>
            <a:pPr indent="0" lvl="0" marL="0" marR="0" rtl="0" algn="l">
              <a:lnSpc>
                <a:spcPct val="100000"/>
              </a:lnSpc>
              <a:spcBef>
                <a:spcPts val="0"/>
              </a:spcBef>
              <a:spcAft>
                <a:spcPts val="0"/>
              </a:spcAft>
              <a:buClr>
                <a:schemeClr val="dk1"/>
              </a:buClr>
              <a:buSzPts val="1350"/>
              <a:buFont typeface="Avenir"/>
              <a:buNone/>
            </a:pPr>
            <a:r>
              <a:t/>
            </a:r>
            <a:endParaRPr b="0" i="0" sz="1350" u="none" cap="none" strike="noStrike">
              <a:solidFill>
                <a:srgbClr val="002569"/>
              </a:solidFill>
              <a:latin typeface="Avenir"/>
              <a:ea typeface="Avenir"/>
              <a:cs typeface="Avenir"/>
              <a:sym typeface="Avenir"/>
            </a:endParaRPr>
          </a:p>
        </p:txBody>
      </p:sp>
      <p:grpSp>
        <p:nvGrpSpPr>
          <p:cNvPr id="11" name="Google Shape;11;p19"/>
          <p:cNvGrpSpPr/>
          <p:nvPr/>
        </p:nvGrpSpPr>
        <p:grpSpPr>
          <a:xfrm>
            <a:off x="0" y="1"/>
            <a:ext cx="9144000" cy="950000"/>
            <a:chOff x="0" y="1156447"/>
            <a:chExt cx="12192000" cy="1266667"/>
          </a:xfrm>
        </p:grpSpPr>
        <p:pic>
          <p:nvPicPr>
            <p:cNvPr id="12" name="Google Shape;12;p19"/>
            <p:cNvPicPr preferRelativeResize="0"/>
            <p:nvPr/>
          </p:nvPicPr>
          <p:blipFill rotWithShape="1">
            <a:blip r:embed="rId2">
              <a:alphaModFix/>
            </a:blip>
            <a:srcRect b="0" l="0" r="0" t="0"/>
            <a:stretch/>
          </p:blipFill>
          <p:spPr>
            <a:xfrm>
              <a:off x="0" y="1156447"/>
              <a:ext cx="8364071" cy="1266667"/>
            </a:xfrm>
            <a:prstGeom prst="rect">
              <a:avLst/>
            </a:prstGeom>
            <a:noFill/>
            <a:ln>
              <a:noFill/>
            </a:ln>
          </p:spPr>
        </p:pic>
        <p:pic>
          <p:nvPicPr>
            <p:cNvPr id="13" name="Google Shape;13;p19"/>
            <p:cNvPicPr preferRelativeResize="0"/>
            <p:nvPr/>
          </p:nvPicPr>
          <p:blipFill rotWithShape="1">
            <a:blip r:embed="rId3">
              <a:alphaModFix/>
            </a:blip>
            <a:srcRect b="0" l="0" r="0" t="0"/>
            <a:stretch/>
          </p:blipFill>
          <p:spPr>
            <a:xfrm>
              <a:off x="7958571" y="1156447"/>
              <a:ext cx="4233429" cy="126666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21"/>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32" name="Google Shape;32;p21"/>
          <p:cNvPicPr preferRelativeResize="0"/>
          <p:nvPr/>
        </p:nvPicPr>
        <p:blipFill rotWithShape="1">
          <a:blip r:embed="rId1">
            <a:alphaModFix amt="34000"/>
          </a:blip>
          <a:srcRect b="0" l="0" r="-5833" t="0"/>
          <a:stretch/>
        </p:blipFill>
        <p:spPr>
          <a:xfrm flipH="1">
            <a:off x="6978316" y="0"/>
            <a:ext cx="2165684" cy="778119"/>
          </a:xfrm>
          <a:prstGeom prst="rect">
            <a:avLst/>
          </a:prstGeom>
          <a:noFill/>
          <a:ln>
            <a:noFill/>
          </a:ln>
        </p:spPr>
      </p:pic>
      <p:pic>
        <p:nvPicPr>
          <p:cNvPr id="33" name="Google Shape;33;p21"/>
          <p:cNvPicPr preferRelativeResize="0"/>
          <p:nvPr/>
        </p:nvPicPr>
        <p:blipFill rotWithShape="1">
          <a:blip r:embed="rId2">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34" name="Google Shape;34;p21"/>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35" name="Google Shape;35;p21"/>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3"/>
    <p:sldLayoutId id="2147483653" r:id="rId4"/>
    <p:sldLayoutId id="2147483654" r:id="rId5"/>
    <p:sldLayoutId id="2147483655" r:id="rId6"/>
    <p:sldLayoutId id="214748365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24"/>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80" name="Google Shape;80;p24"/>
          <p:cNvPicPr preferRelativeResize="0"/>
          <p:nvPr/>
        </p:nvPicPr>
        <p:blipFill rotWithShape="1">
          <a:blip r:embed="rId1">
            <a:alphaModFix amt="34000"/>
          </a:blip>
          <a:srcRect b="0" l="0" r="-5833" t="0"/>
          <a:stretch/>
        </p:blipFill>
        <p:spPr>
          <a:xfrm flipH="1">
            <a:off x="6978316" y="0"/>
            <a:ext cx="2165684" cy="778119"/>
          </a:xfrm>
          <a:prstGeom prst="rect">
            <a:avLst/>
          </a:prstGeom>
          <a:noFill/>
          <a:ln>
            <a:noFill/>
          </a:ln>
        </p:spPr>
      </p:pic>
      <p:pic>
        <p:nvPicPr>
          <p:cNvPr id="81" name="Google Shape;81;p24"/>
          <p:cNvPicPr preferRelativeResize="0"/>
          <p:nvPr/>
        </p:nvPicPr>
        <p:blipFill rotWithShape="1">
          <a:blip r:embed="rId2">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82" name="Google Shape;82;p24"/>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83" name="Google Shape;83;p24"/>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3"/>
    <p:sldLayoutId id="2147483659" r:id="rId4"/>
    <p:sldLayoutId id="2147483660" r:id="rId5"/>
    <p:sldLayoutId id="2147483661" r:id="rId6"/>
    <p:sldLayoutId id="214748366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34"/>
          <p:cNvSpPr/>
          <p:nvPr/>
        </p:nvSpPr>
        <p:spPr>
          <a:xfrm>
            <a:off x="0" y="1"/>
            <a:ext cx="9144000" cy="7781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pic>
        <p:nvPicPr>
          <p:cNvPr id="131" name="Google Shape;131;p34"/>
          <p:cNvPicPr preferRelativeResize="0"/>
          <p:nvPr/>
        </p:nvPicPr>
        <p:blipFill rotWithShape="1">
          <a:blip r:embed="rId1">
            <a:alphaModFix amt="34000"/>
          </a:blip>
          <a:srcRect b="0" l="0" r="-5833" t="0"/>
          <a:stretch/>
        </p:blipFill>
        <p:spPr>
          <a:xfrm flipH="1">
            <a:off x="6978316" y="0"/>
            <a:ext cx="2165684" cy="778119"/>
          </a:xfrm>
          <a:prstGeom prst="rect">
            <a:avLst/>
          </a:prstGeom>
          <a:noFill/>
          <a:ln>
            <a:noFill/>
          </a:ln>
        </p:spPr>
      </p:pic>
      <p:pic>
        <p:nvPicPr>
          <p:cNvPr id="132" name="Google Shape;132;p34"/>
          <p:cNvPicPr preferRelativeResize="0"/>
          <p:nvPr/>
        </p:nvPicPr>
        <p:blipFill rotWithShape="1">
          <a:blip r:embed="rId2">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133" name="Google Shape;133;p34"/>
          <p:cNvSpPr/>
          <p:nvPr/>
        </p:nvSpPr>
        <p:spPr>
          <a:xfrm>
            <a:off x="-1333" y="4930953"/>
            <a:ext cx="9145333" cy="2125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34" name="Google Shape;134;p34"/>
          <p:cNvSpPr/>
          <p:nvPr/>
        </p:nvSpPr>
        <p:spPr>
          <a:xfrm flipH="1" rot="10800000">
            <a:off x="-3378" y="4905328"/>
            <a:ext cx="9147378" cy="446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3"/>
    <p:sldLayoutId id="2147483665" r:id="rId4"/>
    <p:sldLayoutId id="2147483666" r:id="rId5"/>
    <p:sldLayoutId id="2147483667" r:id="rId6"/>
    <p:sldLayoutId id="214748366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grandviewresearch.com/industry-analysis/satellite-data-services-mark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1.png"/><Relationship Id="rId5"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
          <p:cNvSpPr txBox="1"/>
          <p:nvPr/>
        </p:nvSpPr>
        <p:spPr>
          <a:xfrm>
            <a:off x="251670" y="3477030"/>
            <a:ext cx="5208495" cy="13997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en-AU" sz="1800" u="none" cap="none" strike="noStrike">
                <a:solidFill>
                  <a:srgbClr val="FFFFFF"/>
                </a:solidFill>
                <a:latin typeface="Tahoma"/>
                <a:ea typeface="Tahoma"/>
                <a:cs typeface="Tahoma"/>
                <a:sym typeface="Tahoma"/>
              </a:rPr>
              <a:t>Brian Killough</a:t>
            </a:r>
            <a:endParaRPr b="0" i="0" sz="1800" u="none" cap="none" strike="noStrike">
              <a:solidFill>
                <a:srgbClr val="FFFFFF"/>
              </a:solidFill>
              <a:latin typeface="Tahoma"/>
              <a:ea typeface="Tahoma"/>
              <a:cs typeface="Tahoma"/>
              <a:sym typeface="Tahoma"/>
            </a:endParaRPr>
          </a:p>
          <a:p>
            <a:pPr indent="0" lvl="0" marL="0" marR="0" rtl="0" algn="l">
              <a:lnSpc>
                <a:spcPct val="100000"/>
              </a:lnSpc>
              <a:spcBef>
                <a:spcPts val="375"/>
              </a:spcBef>
              <a:spcAft>
                <a:spcPts val="0"/>
              </a:spcAft>
              <a:buClr>
                <a:srgbClr val="FFFFFF"/>
              </a:buClr>
              <a:buSzPts val="1800"/>
              <a:buFont typeface="Arial"/>
              <a:buNone/>
            </a:pPr>
            <a:r>
              <a:rPr b="0" i="0" lang="en-AU" sz="1800" u="none" cap="none" strike="noStrike">
                <a:solidFill>
                  <a:srgbClr val="FFFFFF"/>
                </a:solidFill>
                <a:latin typeface="Tahoma"/>
                <a:ea typeface="Tahoma"/>
                <a:cs typeface="Tahoma"/>
                <a:sym typeface="Tahoma"/>
              </a:rPr>
              <a:t>CEOS Systems Engineering Office (SEO)</a:t>
            </a:r>
            <a:endParaRPr/>
          </a:p>
          <a:p>
            <a:pPr indent="0" lvl="0" marL="0" marR="0" rtl="0" algn="l">
              <a:lnSpc>
                <a:spcPct val="100000"/>
              </a:lnSpc>
              <a:spcBef>
                <a:spcPts val="375"/>
              </a:spcBef>
              <a:spcAft>
                <a:spcPts val="0"/>
              </a:spcAft>
              <a:buClr>
                <a:srgbClr val="FFFFFF"/>
              </a:buClr>
              <a:buSzPts val="1800"/>
              <a:buFont typeface="Arial"/>
              <a:buNone/>
            </a:pPr>
            <a:r>
              <a:rPr lang="en-AU" sz="1800">
                <a:solidFill>
                  <a:srgbClr val="FFFFFF"/>
                </a:solidFill>
                <a:latin typeface="Tahoma"/>
                <a:ea typeface="Tahoma"/>
                <a:cs typeface="Tahoma"/>
                <a:sym typeface="Tahoma"/>
              </a:rPr>
              <a:t>LSI-VC Meeting – Frascati, Italy</a:t>
            </a:r>
            <a:endParaRPr b="0" i="0" sz="1800" u="none" cap="none" strike="noStrike">
              <a:solidFill>
                <a:srgbClr val="FFFFFF"/>
              </a:solidFill>
              <a:latin typeface="Tahoma"/>
              <a:ea typeface="Tahoma"/>
              <a:cs typeface="Tahoma"/>
              <a:sym typeface="Tahoma"/>
            </a:endParaRPr>
          </a:p>
          <a:p>
            <a:pPr indent="0" lvl="0" marL="0" marR="0" rtl="0" algn="l">
              <a:lnSpc>
                <a:spcPct val="100000"/>
              </a:lnSpc>
              <a:spcBef>
                <a:spcPts val="375"/>
              </a:spcBef>
              <a:spcAft>
                <a:spcPts val="0"/>
              </a:spcAft>
              <a:buClr>
                <a:srgbClr val="FFFFFF"/>
              </a:buClr>
              <a:buSzPts val="1800"/>
              <a:buFont typeface="Arial"/>
              <a:buNone/>
            </a:pPr>
            <a:r>
              <a:rPr lang="en-AU" sz="1800">
                <a:solidFill>
                  <a:srgbClr val="FFFFFF"/>
                </a:solidFill>
                <a:latin typeface="Tahoma"/>
                <a:ea typeface="Tahoma"/>
                <a:cs typeface="Tahoma"/>
                <a:sym typeface="Tahoma"/>
              </a:rPr>
              <a:t>March 24, 2023</a:t>
            </a:r>
            <a:endParaRPr/>
          </a:p>
        </p:txBody>
      </p:sp>
      <p:sp>
        <p:nvSpPr>
          <p:cNvPr id="191" name="Google Shape;191;p1"/>
          <p:cNvSpPr txBox="1"/>
          <p:nvPr/>
        </p:nvSpPr>
        <p:spPr>
          <a:xfrm>
            <a:off x="251670" y="1371421"/>
            <a:ext cx="5090797" cy="120032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FFFFFF"/>
              </a:buClr>
              <a:buSzPts val="3600"/>
              <a:buFont typeface="Tahoma"/>
              <a:buNone/>
            </a:pPr>
            <a:r>
              <a:rPr b="1" lang="en-AU" sz="3600">
                <a:solidFill>
                  <a:srgbClr val="FFFFFF"/>
                </a:solidFill>
                <a:latin typeface="Tahoma"/>
                <a:ea typeface="Tahoma"/>
                <a:cs typeface="Tahoma"/>
                <a:sym typeface="Tahoma"/>
              </a:rPr>
              <a:t>Cross-Cloud Data Access and Discovery</a:t>
            </a:r>
            <a:endParaRPr b="1" i="0" sz="3600" u="none" cap="none" strike="noStrike">
              <a:solidFill>
                <a:srgbClr val="FFFF00"/>
              </a:solidFill>
              <a:latin typeface="Tahoma"/>
              <a:ea typeface="Tahoma"/>
              <a:cs typeface="Tahoma"/>
              <a:sym typeface="Tahoma"/>
            </a:endParaRPr>
          </a:p>
        </p:txBody>
      </p:sp>
      <p:pic>
        <p:nvPicPr>
          <p:cNvPr id="192" name="Google Shape;192;p1"/>
          <p:cNvPicPr preferRelativeResize="0"/>
          <p:nvPr/>
        </p:nvPicPr>
        <p:blipFill rotWithShape="1">
          <a:blip r:embed="rId3">
            <a:alphaModFix/>
          </a:blip>
          <a:srcRect b="0" l="0" r="0" t="0"/>
          <a:stretch/>
        </p:blipFill>
        <p:spPr>
          <a:xfrm>
            <a:off x="4952417" y="965583"/>
            <a:ext cx="279400" cy="33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0"/>
          <p:cNvSpPr txBox="1"/>
          <p:nvPr>
            <p:ph type="title"/>
          </p:nvPr>
        </p:nvSpPr>
        <p:spPr>
          <a:xfrm>
            <a:off x="274924" y="166197"/>
            <a:ext cx="6016776" cy="445635"/>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Satellite Dataset Summary</a:t>
            </a:r>
            <a:endParaRPr/>
          </a:p>
        </p:txBody>
      </p:sp>
      <p:sp>
        <p:nvSpPr>
          <p:cNvPr id="264" name="Google Shape;264;p10"/>
          <p:cNvSpPr txBox="1"/>
          <p:nvPr/>
        </p:nvSpPr>
        <p:spPr>
          <a:xfrm>
            <a:off x="183674" y="900582"/>
            <a:ext cx="8365965" cy="2473554"/>
          </a:xfrm>
          <a:prstGeom prst="rect">
            <a:avLst/>
          </a:prstGeom>
          <a:noFill/>
          <a:ln>
            <a:noFill/>
          </a:ln>
        </p:spPr>
        <p:txBody>
          <a:bodyPr anchorCtr="0" anchor="t" bIns="45700" lIns="91425" spcFirstLastPara="1" rIns="91425" wrap="square" tIns="45700">
            <a:noAutofit/>
          </a:bodyPr>
          <a:lstStyle/>
          <a:p>
            <a:pPr indent="-234950" lvl="1" marL="350838" marR="0" rtl="0" algn="l">
              <a:lnSpc>
                <a:spcPct val="100000"/>
              </a:lnSpc>
              <a:spcBef>
                <a:spcPts val="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p:txBody>
      </p:sp>
      <p:sp>
        <p:nvSpPr>
          <p:cNvPr id="265" name="Google Shape;265;p10"/>
          <p:cNvSpPr txBox="1"/>
          <p:nvPr/>
        </p:nvSpPr>
        <p:spPr>
          <a:xfrm>
            <a:off x="6004372" y="940641"/>
            <a:ext cx="2926362" cy="3966990"/>
          </a:xfrm>
          <a:prstGeom prst="rect">
            <a:avLst/>
          </a:prstGeom>
          <a:noFill/>
          <a:ln>
            <a:noFill/>
          </a:ln>
        </p:spPr>
        <p:txBody>
          <a:bodyPr anchorCtr="0" anchor="t" bIns="45700" lIns="91425" spcFirstLastPara="1" rIns="91425" wrap="square" tIns="45700">
            <a:noAutofit/>
          </a:bodyPr>
          <a:lstStyle/>
          <a:p>
            <a:pPr indent="0" lvl="1" marL="115888" marR="0" rtl="0" algn="l">
              <a:spcBef>
                <a:spcPts val="0"/>
              </a:spcBef>
              <a:spcAft>
                <a:spcPts val="0"/>
              </a:spcAft>
              <a:buClr>
                <a:srgbClr val="000000"/>
              </a:buClr>
              <a:buSzPts val="1920"/>
              <a:buFont typeface="Arial"/>
              <a:buNone/>
            </a:pPr>
            <a:r>
              <a:rPr b="1" i="0" lang="en-AU" sz="1600" u="none" cap="none" strike="noStrike">
                <a:solidFill>
                  <a:srgbClr val="000000"/>
                </a:solidFill>
                <a:latin typeface="Helvetica Neue"/>
                <a:ea typeface="Helvetica Neue"/>
                <a:cs typeface="Helvetica Neue"/>
                <a:sym typeface="Helvetica Neue"/>
              </a:rPr>
              <a:t>Summary</a:t>
            </a:r>
            <a:endParaRPr/>
          </a:p>
          <a:p>
            <a:pPr indent="-176213" lvl="1" marL="292100" marR="0" rtl="0" algn="l">
              <a:spcBef>
                <a:spcPts val="900"/>
              </a:spcBef>
              <a:spcAft>
                <a:spcPts val="0"/>
              </a:spcAft>
              <a:buClr>
                <a:srgbClr val="000000"/>
              </a:buClr>
              <a:buSzPts val="1440"/>
              <a:buFont typeface="Arial"/>
              <a:buChar char="•"/>
            </a:pPr>
            <a:r>
              <a:rPr b="0" i="0" lang="en-AU" sz="1200" u="none" cap="none" strike="noStrike">
                <a:solidFill>
                  <a:srgbClr val="000000"/>
                </a:solidFill>
                <a:latin typeface="Helvetica Neue"/>
                <a:ea typeface="Helvetica Neue"/>
                <a:cs typeface="Helvetica Neue"/>
                <a:sym typeface="Helvetica Neue"/>
              </a:rPr>
              <a:t>Major CEOS datasets available on all major cloud platforms.</a:t>
            </a:r>
            <a:endParaRPr/>
          </a:p>
          <a:p>
            <a:pPr indent="-176213" lvl="1" marL="292100" marR="0" rtl="0" algn="l">
              <a:spcBef>
                <a:spcPts val="900"/>
              </a:spcBef>
              <a:spcAft>
                <a:spcPts val="0"/>
              </a:spcAft>
              <a:buClr>
                <a:srgbClr val="000000"/>
              </a:buClr>
              <a:buSzPts val="1440"/>
              <a:buFont typeface="Arial"/>
              <a:buChar char="•"/>
            </a:pPr>
            <a:r>
              <a:rPr b="1" i="0" lang="en-AU" sz="1200" u="none" cap="none" strike="noStrike">
                <a:solidFill>
                  <a:srgbClr val="000000"/>
                </a:solidFill>
                <a:latin typeface="Helvetica Neue"/>
                <a:ea typeface="Helvetica Neue"/>
                <a:cs typeface="Helvetica Neue"/>
                <a:sym typeface="Helvetica Neue"/>
              </a:rPr>
              <a:t>Sentinel-1</a:t>
            </a:r>
            <a:r>
              <a:rPr b="0" i="0" lang="en-AU" sz="1200" u="none" cap="none" strike="noStrike">
                <a:solidFill>
                  <a:srgbClr val="000000"/>
                </a:solidFill>
                <a:latin typeface="Helvetica Neue"/>
                <a:ea typeface="Helvetica Neue"/>
                <a:cs typeface="Helvetica Neue"/>
                <a:sym typeface="Helvetica Neue"/>
              </a:rPr>
              <a:t> radar with RTC … only on Microsoft PC</a:t>
            </a:r>
            <a:endParaRPr/>
          </a:p>
          <a:p>
            <a:pPr indent="-176213" lvl="1" marL="292100" marR="0" rtl="0" algn="l">
              <a:spcBef>
                <a:spcPts val="900"/>
              </a:spcBef>
              <a:spcAft>
                <a:spcPts val="0"/>
              </a:spcAft>
              <a:buClr>
                <a:srgbClr val="000000"/>
              </a:buClr>
              <a:buSzPts val="1440"/>
              <a:buFont typeface="Arial"/>
              <a:buChar char="•"/>
            </a:pPr>
            <a:r>
              <a:rPr b="1" i="0" lang="en-AU" sz="1200" u="none" cap="none" strike="noStrike">
                <a:solidFill>
                  <a:srgbClr val="000000"/>
                </a:solidFill>
                <a:latin typeface="Helvetica Neue"/>
                <a:ea typeface="Helvetica Neue"/>
                <a:cs typeface="Helvetica Neue"/>
                <a:sym typeface="Helvetica Neue"/>
              </a:rPr>
              <a:t>ALOS</a:t>
            </a:r>
            <a:r>
              <a:rPr b="0" i="0" lang="en-AU" sz="1200" u="none" cap="none" strike="noStrike">
                <a:solidFill>
                  <a:srgbClr val="000000"/>
                </a:solidFill>
                <a:latin typeface="Helvetica Neue"/>
                <a:ea typeface="Helvetica Neue"/>
                <a:cs typeface="Helvetica Neue"/>
                <a:sym typeface="Helvetica Neue"/>
              </a:rPr>
              <a:t> mosaics and ScanSAR only on GEE</a:t>
            </a:r>
            <a:endParaRPr/>
          </a:p>
          <a:p>
            <a:pPr indent="-176213" lvl="1" marL="292100" marR="0" rtl="0" algn="l">
              <a:spcBef>
                <a:spcPts val="900"/>
              </a:spcBef>
              <a:spcAft>
                <a:spcPts val="0"/>
              </a:spcAft>
              <a:buClr>
                <a:srgbClr val="000000"/>
              </a:buClr>
              <a:buSzPts val="1440"/>
              <a:buFont typeface="Arial"/>
              <a:buChar char="•"/>
            </a:pPr>
            <a:r>
              <a:rPr b="0" i="0" lang="en-AU" sz="1200" u="none" cap="none" strike="noStrike">
                <a:solidFill>
                  <a:srgbClr val="000000"/>
                </a:solidFill>
                <a:latin typeface="Helvetica Neue"/>
                <a:ea typeface="Helvetica Neue"/>
                <a:cs typeface="Helvetica Neue"/>
                <a:sym typeface="Helvetica Neue"/>
              </a:rPr>
              <a:t>Partial </a:t>
            </a:r>
            <a:r>
              <a:rPr b="1" i="0" lang="en-AU" sz="1200" u="none" cap="none" strike="noStrike">
                <a:solidFill>
                  <a:srgbClr val="000000"/>
                </a:solidFill>
                <a:latin typeface="Helvetica Neue"/>
                <a:ea typeface="Helvetica Neue"/>
                <a:cs typeface="Helvetica Neue"/>
                <a:sym typeface="Helvetica Neue"/>
              </a:rPr>
              <a:t>HLS</a:t>
            </a:r>
            <a:r>
              <a:rPr b="0" i="0" lang="en-AU" sz="1200" u="none" cap="none" strike="noStrike">
                <a:solidFill>
                  <a:srgbClr val="000000"/>
                </a:solidFill>
                <a:latin typeface="Helvetica Neue"/>
                <a:ea typeface="Helvetica Neue"/>
                <a:cs typeface="Helvetica Neue"/>
                <a:sym typeface="Helvetica Neue"/>
              </a:rPr>
              <a:t> only on Microsoft PC</a:t>
            </a:r>
            <a:endParaRPr/>
          </a:p>
          <a:p>
            <a:pPr indent="-176213" lvl="1" marL="292100" marR="0" rtl="0" algn="l">
              <a:spcBef>
                <a:spcPts val="900"/>
              </a:spcBef>
              <a:spcAft>
                <a:spcPts val="0"/>
              </a:spcAft>
              <a:buClr>
                <a:srgbClr val="000000"/>
              </a:buClr>
              <a:buSzPts val="1440"/>
              <a:buFont typeface="Arial"/>
              <a:buChar char="•"/>
            </a:pPr>
            <a:r>
              <a:rPr b="0" i="0" lang="en-AU" sz="1200" u="none" cap="none" strike="noStrike">
                <a:solidFill>
                  <a:srgbClr val="000000"/>
                </a:solidFill>
                <a:latin typeface="Helvetica Neue"/>
                <a:ea typeface="Helvetica Neue"/>
                <a:cs typeface="Helvetica Neue"/>
                <a:sym typeface="Helvetica Neue"/>
              </a:rPr>
              <a:t>Global </a:t>
            </a:r>
            <a:r>
              <a:rPr b="1" i="0" lang="en-AU" sz="1200" u="none" cap="none" strike="noStrike">
                <a:solidFill>
                  <a:srgbClr val="000000"/>
                </a:solidFill>
                <a:latin typeface="Helvetica Neue"/>
                <a:ea typeface="Helvetica Neue"/>
                <a:cs typeface="Helvetica Neue"/>
                <a:sym typeface="Helvetica Neue"/>
              </a:rPr>
              <a:t>JRC water </a:t>
            </a:r>
            <a:r>
              <a:rPr b="0" i="0" lang="en-AU" sz="1200" u="none" cap="none" strike="noStrike">
                <a:solidFill>
                  <a:srgbClr val="000000"/>
                </a:solidFill>
                <a:latin typeface="Helvetica Neue"/>
                <a:ea typeface="Helvetica Neue"/>
                <a:cs typeface="Helvetica Neue"/>
                <a:sym typeface="Helvetica Neue"/>
              </a:rPr>
              <a:t>dataset not on AWS</a:t>
            </a:r>
            <a:endParaRPr/>
          </a:p>
          <a:p>
            <a:pPr indent="-176213" lvl="1" marL="292100" marR="0" rtl="0" algn="l">
              <a:spcBef>
                <a:spcPts val="900"/>
              </a:spcBef>
              <a:spcAft>
                <a:spcPts val="0"/>
              </a:spcAft>
              <a:buClr>
                <a:srgbClr val="000000"/>
              </a:buClr>
              <a:buSzPts val="1440"/>
              <a:buFont typeface="Arial"/>
              <a:buChar char="•"/>
            </a:pPr>
            <a:r>
              <a:rPr b="1" i="0" lang="en-AU" sz="1200" u="none" cap="none" strike="noStrike">
                <a:solidFill>
                  <a:srgbClr val="000000"/>
                </a:solidFill>
                <a:latin typeface="Helvetica Neue"/>
                <a:ea typeface="Helvetica Neue"/>
                <a:cs typeface="Helvetica Neue"/>
                <a:sym typeface="Helvetica Neue"/>
              </a:rPr>
              <a:t>Nightlights</a:t>
            </a:r>
            <a:r>
              <a:rPr b="0" i="0" lang="en-AU" sz="1200" u="none" cap="none" strike="noStrike">
                <a:solidFill>
                  <a:srgbClr val="000000"/>
                </a:solidFill>
                <a:latin typeface="Helvetica Neue"/>
                <a:ea typeface="Helvetica Neue"/>
                <a:cs typeface="Helvetica Neue"/>
                <a:sym typeface="Helvetica Neue"/>
              </a:rPr>
              <a:t> (VIIRS DNB) only on AWS</a:t>
            </a:r>
            <a:endParaRPr/>
          </a:p>
          <a:p>
            <a:pPr indent="-176213" lvl="1" marL="292100" marR="0" rtl="0" algn="l">
              <a:spcBef>
                <a:spcPts val="900"/>
              </a:spcBef>
              <a:spcAft>
                <a:spcPts val="0"/>
              </a:spcAft>
              <a:buClr>
                <a:srgbClr val="000000"/>
              </a:buClr>
              <a:buSzPts val="1440"/>
              <a:buFont typeface="Arial"/>
              <a:buChar char="•"/>
            </a:pPr>
            <a:r>
              <a:rPr b="1" i="0" lang="en-AU" sz="1200" u="none" cap="none" strike="noStrike">
                <a:solidFill>
                  <a:srgbClr val="000000"/>
                </a:solidFill>
                <a:latin typeface="Helvetica Neue"/>
                <a:ea typeface="Helvetica Neue"/>
                <a:cs typeface="Helvetica Neue"/>
                <a:sym typeface="Helvetica Neue"/>
              </a:rPr>
              <a:t>DE-Africa </a:t>
            </a:r>
            <a:r>
              <a:rPr b="0" i="0" lang="en-AU" sz="1200" u="none" cap="none" strike="noStrike">
                <a:solidFill>
                  <a:srgbClr val="000000"/>
                </a:solidFill>
                <a:latin typeface="Helvetica Neue"/>
                <a:ea typeface="Helvetica Neue"/>
                <a:cs typeface="Helvetica Neue"/>
                <a:sym typeface="Helvetica Neue"/>
              </a:rPr>
              <a:t>holds many datasets (S1 RTC, Fractional Cover, WOFS Water, GEOMAD, Chirps Rainfall, GMW, Coastlines )</a:t>
            </a:r>
            <a:endParaRPr/>
          </a:p>
        </p:txBody>
      </p:sp>
      <p:pic>
        <p:nvPicPr>
          <p:cNvPr id="266" name="Google Shape;266;p10"/>
          <p:cNvPicPr preferRelativeResize="0"/>
          <p:nvPr/>
        </p:nvPicPr>
        <p:blipFill rotWithShape="1">
          <a:blip r:embed="rId3">
            <a:alphaModFix/>
          </a:blip>
          <a:srcRect b="0" l="0" r="0" t="0"/>
          <a:stretch/>
        </p:blipFill>
        <p:spPr>
          <a:xfrm>
            <a:off x="256946" y="900582"/>
            <a:ext cx="5639318" cy="40767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aphicFrame>
        <p:nvGraphicFramePr>
          <p:cNvPr id="271" name="Google Shape;271;p11"/>
          <p:cNvGraphicFramePr/>
          <p:nvPr/>
        </p:nvGraphicFramePr>
        <p:xfrm>
          <a:off x="377072" y="881887"/>
          <a:ext cx="3000000" cy="3000000"/>
        </p:xfrm>
        <a:graphic>
          <a:graphicData uri="http://schemas.openxmlformats.org/drawingml/2006/table">
            <a:tbl>
              <a:tblPr bandRow="1" firstRow="1">
                <a:noFill/>
                <a:tableStyleId>{2D720F9C-A39D-4633-BC43-6F56C32FF2AA}</a:tableStyleId>
              </a:tblPr>
              <a:tblGrid>
                <a:gridCol w="588350"/>
                <a:gridCol w="2004025"/>
                <a:gridCol w="1055800"/>
                <a:gridCol w="4402325"/>
              </a:tblGrid>
              <a:tr h="312150">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Rank</a:t>
                      </a:r>
                      <a:endParaRPr b="1" i="0" sz="1100" u="none" cap="none" strike="noStrike">
                        <a:solidFill>
                          <a:srgbClr val="000000"/>
                        </a:solidFill>
                        <a:latin typeface="Times New Roman"/>
                        <a:ea typeface="Times New Roman"/>
                        <a:cs typeface="Times New Roman"/>
                        <a:sym typeface="Times New Roman"/>
                      </a:endParaRPr>
                    </a:p>
                  </a:txBody>
                  <a:tcPr marT="2475" marB="0" marR="2475" marL="2475" anchor="ctr"/>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Cloud Provider</a:t>
                      </a:r>
                      <a:endParaRPr b="1" i="0" sz="1100" u="none" cap="none" strike="noStrike">
                        <a:solidFill>
                          <a:srgbClr val="000000"/>
                        </a:solidFill>
                        <a:latin typeface="Times New Roman"/>
                        <a:ea typeface="Times New Roman"/>
                        <a:cs typeface="Times New Roman"/>
                        <a:sym typeface="Times New Roman"/>
                      </a:endParaRPr>
                    </a:p>
                  </a:txBody>
                  <a:tcPr marT="2475" marB="0" marR="2475" marL="2475" anchor="ctr"/>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Market Share</a:t>
                      </a:r>
                      <a:endParaRPr b="1" i="0" sz="1100" u="none" cap="none" strike="noStrike">
                        <a:solidFill>
                          <a:srgbClr val="000000"/>
                        </a:solidFill>
                        <a:latin typeface="Times New Roman"/>
                        <a:ea typeface="Times New Roman"/>
                        <a:cs typeface="Times New Roman"/>
                        <a:sym typeface="Times New Roman"/>
                      </a:endParaRPr>
                    </a:p>
                  </a:txBody>
                  <a:tcPr marT="2475" marB="0" marR="2475" marL="2475" anchor="ctr"/>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Well-Known Satellite Data Hosted</a:t>
                      </a:r>
                      <a:endParaRPr b="1" i="0" sz="1100" u="none" cap="none" strike="noStrike">
                        <a:solidFill>
                          <a:srgbClr val="000000"/>
                        </a:solidFill>
                        <a:latin typeface="Times New Roman"/>
                        <a:ea typeface="Times New Roman"/>
                        <a:cs typeface="Times New Roman"/>
                        <a:sym typeface="Times New Roman"/>
                      </a:endParaRPr>
                    </a:p>
                  </a:txBody>
                  <a:tcPr marT="2475" marB="0" marR="2475" marL="2475" anchor="ctr"/>
                </a:tc>
              </a:tr>
              <a:tr h="312150">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Amazon Web Services (AWS)</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32%</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Landsat, Sentinel, MODIS, ASTER, etc.</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2</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Microsoft Azure</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20%</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Landsat, Sentinel, MODIS, NAIP, CBERS, DigitalGlobe, etc.</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3</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Google Cloud Platform (GCP)</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10%</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Landsat, Sentinel, MODIS, ASTER, etc.</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4</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Alibaba Cloud</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6%</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5</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IBM Cloud</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4%</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6</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Tencent Cloud</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3%</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7</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Oracle Cloud</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3%</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8</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Salesforce</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3%</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9</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Baidu Cloud</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2%</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340750">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CREODIAS Cloud</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Sentinel, Envisat, ERS, Radarsat-2, SMOS, CryoSat-2, Swarm</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DigitalGlobe (Maxar Tech)</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WorldView, GeoEye, QuickBird, IKONOS</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Airbus OneAtlas</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Pleiades, SPOT, TerraSAR-X</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Planet</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PlanetScope, RapidEye, SkySat</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Orbital Insight</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Sentinel, PlanetScope, SkySat</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Spire</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ADS-B, AIS, GNSS-RO</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Descartes Labs</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Landsat, Sentinel, MODIS</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SpaceKnow</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Landsat, Sentinel, PlanetScope, SkySat</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r h="171625">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NA</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BlackSky</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ctr">
                        <a:spcBef>
                          <a:spcPts val="0"/>
                        </a:spcBef>
                        <a:spcAft>
                          <a:spcPts val="0"/>
                        </a:spcAft>
                        <a:buNone/>
                      </a:pPr>
                      <a:r>
                        <a:rPr lang="en-AU" sz="1100" u="none" cap="none" strike="noStrike">
                          <a:latin typeface="Times New Roman"/>
                          <a:ea typeface="Times New Roman"/>
                          <a:cs typeface="Times New Roman"/>
                          <a:sym typeface="Times New Roman"/>
                        </a:rPr>
                        <a:t>&lt;1%</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c>
                  <a:txBody>
                    <a:bodyPr/>
                    <a:lstStyle/>
                    <a:p>
                      <a:pPr indent="0" lvl="0" marL="0" marR="0" rtl="0" algn="l">
                        <a:spcBef>
                          <a:spcPts val="0"/>
                        </a:spcBef>
                        <a:spcAft>
                          <a:spcPts val="0"/>
                        </a:spcAft>
                        <a:buNone/>
                      </a:pPr>
                      <a:r>
                        <a:rPr lang="en-AU" sz="1100" u="none" cap="none" strike="noStrike">
                          <a:latin typeface="Times New Roman"/>
                          <a:ea typeface="Times New Roman"/>
                          <a:cs typeface="Times New Roman"/>
                          <a:sym typeface="Times New Roman"/>
                        </a:rPr>
                        <a:t>SkySat, PlanetScope</a:t>
                      </a:r>
                      <a:endParaRPr b="0" i="0" sz="1100" u="none" cap="none" strike="noStrike">
                        <a:solidFill>
                          <a:srgbClr val="000000"/>
                        </a:solidFill>
                        <a:latin typeface="Times New Roman"/>
                        <a:ea typeface="Times New Roman"/>
                        <a:cs typeface="Times New Roman"/>
                        <a:sym typeface="Times New Roman"/>
                      </a:endParaRPr>
                    </a:p>
                  </a:txBody>
                  <a:tcPr marT="2475" marB="0" marR="2475" marL="2475" anchor="b"/>
                </a:tc>
              </a:tr>
            </a:tbl>
          </a:graphicData>
        </a:graphic>
      </p:graphicFrame>
      <p:sp>
        <p:nvSpPr>
          <p:cNvPr id="272" name="Google Shape;272;p11"/>
          <p:cNvSpPr txBox="1"/>
          <p:nvPr/>
        </p:nvSpPr>
        <p:spPr>
          <a:xfrm>
            <a:off x="279275" y="4672315"/>
            <a:ext cx="6471965" cy="415498"/>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050"/>
              <a:buFont typeface="Arial"/>
              <a:buChar char="•"/>
            </a:pPr>
            <a:r>
              <a:rPr lang="en-AU" sz="1050">
                <a:solidFill>
                  <a:schemeClr val="dk1"/>
                </a:solidFill>
                <a:latin typeface="Times New Roman"/>
                <a:ea typeface="Times New Roman"/>
                <a:cs typeface="Times New Roman"/>
                <a:sym typeface="Times New Roman"/>
              </a:rPr>
              <a:t>NA: Not Available</a:t>
            </a:r>
            <a:endParaRPr/>
          </a:p>
          <a:p>
            <a:pPr indent="-214313" lvl="0" marL="214313" marR="0" rtl="0" algn="l">
              <a:spcBef>
                <a:spcPts val="0"/>
              </a:spcBef>
              <a:spcAft>
                <a:spcPts val="0"/>
              </a:spcAft>
              <a:buClr>
                <a:schemeClr val="dk1"/>
              </a:buClr>
              <a:buSzPts val="1050"/>
              <a:buFont typeface="Arial"/>
              <a:buChar char="•"/>
            </a:pPr>
            <a:r>
              <a:rPr lang="en-AU" sz="1050">
                <a:solidFill>
                  <a:schemeClr val="dk1"/>
                </a:solidFill>
                <a:latin typeface="Times New Roman"/>
                <a:ea typeface="Times New Roman"/>
                <a:cs typeface="Times New Roman"/>
                <a:sym typeface="Times New Roman"/>
              </a:rPr>
              <a:t>Reference: Satellite Data Services. </a:t>
            </a:r>
            <a:r>
              <a:rPr lang="en-AU" sz="105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www.grandviewresearch.com/industry-analysis/satellite-data-services-market</a:t>
            </a:r>
            <a:endParaRPr sz="1050">
              <a:solidFill>
                <a:schemeClr val="dk1"/>
              </a:solidFill>
              <a:latin typeface="Times New Roman"/>
              <a:ea typeface="Times New Roman"/>
              <a:cs typeface="Times New Roman"/>
              <a:sym typeface="Times New Roman"/>
            </a:endParaRPr>
          </a:p>
        </p:txBody>
      </p:sp>
      <p:sp>
        <p:nvSpPr>
          <p:cNvPr id="273" name="Google Shape;273;p11"/>
          <p:cNvSpPr txBox="1"/>
          <p:nvPr/>
        </p:nvSpPr>
        <p:spPr>
          <a:xfrm>
            <a:off x="279275" y="240965"/>
            <a:ext cx="6918844" cy="334259"/>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lt1"/>
              </a:buClr>
              <a:buSzPts val="2400"/>
              <a:buFont typeface="Helvetica Neue"/>
              <a:buNone/>
            </a:pPr>
            <a:r>
              <a:rPr b="1" lang="en-AU" sz="2400">
                <a:solidFill>
                  <a:schemeClr val="lt1"/>
                </a:solidFill>
                <a:latin typeface="Helvetica Neue"/>
                <a:ea typeface="Helvetica Neue"/>
                <a:cs typeface="Helvetica Neue"/>
                <a:sym typeface="Helvetica Neue"/>
              </a:rPr>
              <a:t>Cloud Providers: Market Share and Datasets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2"/>
          <p:cNvSpPr txBox="1"/>
          <p:nvPr>
            <p:ph type="title"/>
          </p:nvPr>
        </p:nvSpPr>
        <p:spPr>
          <a:xfrm>
            <a:off x="395987" y="212466"/>
            <a:ext cx="6051948" cy="445635"/>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Conclusions and Thoughts</a:t>
            </a:r>
            <a:endParaRPr/>
          </a:p>
        </p:txBody>
      </p:sp>
      <p:sp>
        <p:nvSpPr>
          <p:cNvPr id="279" name="Google Shape;279;p12"/>
          <p:cNvSpPr txBox="1"/>
          <p:nvPr/>
        </p:nvSpPr>
        <p:spPr>
          <a:xfrm>
            <a:off x="183674" y="900582"/>
            <a:ext cx="8365965" cy="2473554"/>
          </a:xfrm>
          <a:prstGeom prst="rect">
            <a:avLst/>
          </a:prstGeom>
          <a:noFill/>
          <a:ln>
            <a:noFill/>
          </a:ln>
        </p:spPr>
        <p:txBody>
          <a:bodyPr anchorCtr="0" anchor="t" bIns="45700" lIns="91425" spcFirstLastPara="1" rIns="91425" wrap="square" tIns="45700">
            <a:noAutofit/>
          </a:bodyPr>
          <a:lstStyle/>
          <a:p>
            <a:pPr indent="-234950" lvl="1" marL="350838" marR="0" rtl="0" algn="l">
              <a:lnSpc>
                <a:spcPct val="100000"/>
              </a:lnSpc>
              <a:spcBef>
                <a:spcPts val="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p:txBody>
      </p:sp>
      <p:sp>
        <p:nvSpPr>
          <p:cNvPr id="280" name="Google Shape;280;p12"/>
          <p:cNvSpPr txBox="1"/>
          <p:nvPr/>
        </p:nvSpPr>
        <p:spPr>
          <a:xfrm>
            <a:off x="268145" y="1090631"/>
            <a:ext cx="8615973" cy="3807731"/>
          </a:xfrm>
          <a:prstGeom prst="rect">
            <a:avLst/>
          </a:prstGeom>
          <a:noFill/>
          <a:ln>
            <a:noFill/>
          </a:ln>
        </p:spPr>
        <p:txBody>
          <a:bodyPr anchorCtr="0" anchor="t" bIns="45700" lIns="91425" spcFirstLastPara="1" rIns="91425" wrap="square" tIns="45700">
            <a:noAutofit/>
          </a:bodyPr>
          <a:lstStyle/>
          <a:p>
            <a:pPr indent="-349249" lvl="1" marL="465138" marR="0" rtl="0" algn="l">
              <a:spcBef>
                <a:spcPts val="0"/>
              </a:spcBef>
              <a:spcAft>
                <a:spcPts val="0"/>
              </a:spcAft>
              <a:buClr>
                <a:srgbClr val="000000"/>
              </a:buClr>
              <a:buSzPts val="1680"/>
              <a:buFont typeface="Noto Sans Symbols"/>
              <a:buChar char="▪"/>
            </a:pPr>
            <a:r>
              <a:rPr b="1" i="0" lang="en-AU" sz="1400" u="none" cap="none" strike="noStrike">
                <a:solidFill>
                  <a:srgbClr val="000000"/>
                </a:solidFill>
                <a:latin typeface="Helvetica Neue"/>
                <a:ea typeface="Helvetica Neue"/>
                <a:cs typeface="Helvetica Neue"/>
                <a:sym typeface="Helvetica Neue"/>
              </a:rPr>
              <a:t>What differences did we find? </a:t>
            </a:r>
            <a:r>
              <a:rPr b="0" i="0" lang="en-AU" sz="1400" u="none" cap="none" strike="noStrike">
                <a:solidFill>
                  <a:srgbClr val="000000"/>
                </a:solidFill>
                <a:latin typeface="Helvetica Neue"/>
                <a:ea typeface="Helvetica Neue"/>
                <a:cs typeface="Helvetica Neue"/>
                <a:sym typeface="Helvetica Neue"/>
              </a:rPr>
              <a:t>… ease of setup (Microsoft), most common use (Amazon), most diverse set of cloud services (Amazon), fastest execution (Microsoft), most satellite datasets (Microsoft), best ML/AI resources (Microsoft). </a:t>
            </a:r>
            <a:r>
              <a:rPr b="1" i="0" lang="en-AU" sz="1400" u="none" cap="none" strike="noStrike">
                <a:solidFill>
                  <a:srgbClr val="FF0000"/>
                </a:solidFill>
                <a:latin typeface="Helvetica Neue"/>
                <a:ea typeface="Helvetica Neue"/>
                <a:cs typeface="Helvetica Neue"/>
                <a:sym typeface="Helvetica Neue"/>
              </a:rPr>
              <a:t>Our suggestion to users</a:t>
            </a:r>
            <a:r>
              <a:rPr b="0" i="0" lang="en-AU" sz="1400" u="none" cap="none" strike="noStrike">
                <a:solidFill>
                  <a:srgbClr val="000000"/>
                </a:solidFill>
                <a:latin typeface="Helvetica Neue"/>
                <a:ea typeface="Helvetica Neue"/>
                <a:cs typeface="Helvetica Neue"/>
                <a:sym typeface="Helvetica Neue"/>
              </a:rPr>
              <a:t> … go where the data is located. There are computational and cost efficiencies gained by this approach.</a:t>
            </a:r>
            <a:endParaRPr/>
          </a:p>
          <a:p>
            <a:pPr indent="-349249" lvl="1" marL="465138" marR="0" rtl="0" algn="l">
              <a:spcBef>
                <a:spcPts val="900"/>
              </a:spcBef>
              <a:spcAft>
                <a:spcPts val="0"/>
              </a:spcAft>
              <a:buClr>
                <a:srgbClr val="000000"/>
              </a:buClr>
              <a:buSzPts val="1680"/>
              <a:buFont typeface="Noto Sans Symbols"/>
              <a:buChar char="▪"/>
            </a:pPr>
            <a:r>
              <a:rPr b="1" i="0" lang="en-AU" sz="1400" u="none" cap="none" strike="noStrike">
                <a:solidFill>
                  <a:srgbClr val="000000"/>
                </a:solidFill>
                <a:latin typeface="Helvetica Neue"/>
                <a:ea typeface="Helvetica Neue"/>
                <a:cs typeface="Helvetica Neue"/>
                <a:sym typeface="Helvetica Neue"/>
              </a:rPr>
              <a:t>GEO connections </a:t>
            </a:r>
            <a:r>
              <a:rPr b="0" i="0" lang="en-AU" sz="1400" u="none" cap="none" strike="noStrike">
                <a:solidFill>
                  <a:srgbClr val="000000"/>
                </a:solidFill>
                <a:latin typeface="Helvetica Neue"/>
                <a:ea typeface="Helvetica Neue"/>
                <a:cs typeface="Helvetica Neue"/>
                <a:sym typeface="Helvetica Neue"/>
              </a:rPr>
              <a:t>… The SEO needs to formulate a more detailed plan for how to support the future GCI (GEO Common Infrastructure). The </a:t>
            </a:r>
            <a:r>
              <a:rPr b="0" i="0" lang="en-AU" sz="1400" u="none" cap="none" strike="noStrike">
                <a:solidFill>
                  <a:srgbClr val="FF0000"/>
                </a:solidFill>
                <a:latin typeface="Helvetica Neue"/>
                <a:ea typeface="Helvetica Neue"/>
                <a:cs typeface="Helvetica Neue"/>
                <a:sym typeface="Helvetica Neue"/>
              </a:rPr>
              <a:t>Open Earth Alliance (OEA)</a:t>
            </a:r>
            <a:r>
              <a:rPr b="0" i="0" lang="en-AU" sz="1400" u="none" cap="none" strike="noStrike">
                <a:solidFill>
                  <a:srgbClr val="000000"/>
                </a:solidFill>
                <a:latin typeface="Helvetica Neue"/>
                <a:ea typeface="Helvetica Neue"/>
                <a:cs typeface="Helvetica Neue"/>
                <a:sym typeface="Helvetica Neue"/>
              </a:rPr>
              <a:t> is a GEO Community Activity that can help connect the many regional and national data cubes and promote sharing of data and applications. The connection to cloud providers is managed by </a:t>
            </a:r>
            <a:r>
              <a:rPr b="0" i="0" lang="en-AU" sz="1400" u="none" cap="none" strike="noStrike">
                <a:solidFill>
                  <a:srgbClr val="FF0000"/>
                </a:solidFill>
                <a:latin typeface="Helvetica Neue"/>
                <a:ea typeface="Helvetica Neue"/>
                <a:cs typeface="Helvetica Neue"/>
                <a:sym typeface="Helvetica Neue"/>
              </a:rPr>
              <a:t>CEOS through the LSI-VC</a:t>
            </a:r>
            <a:r>
              <a:rPr b="0" i="0" lang="en-AU" sz="1400" u="none" cap="none" strike="noStrike">
                <a:solidFill>
                  <a:srgbClr val="000000"/>
                </a:solidFill>
                <a:latin typeface="Helvetica Neue"/>
                <a:ea typeface="Helvetica Neue"/>
                <a:cs typeface="Helvetica Neue"/>
                <a:sym typeface="Helvetica Neue"/>
              </a:rPr>
              <a:t> (ARD topics) and the SEO (implementation testing). How we move forward to improve these connections and add value to the global user community is uncertain but worth further discussion.</a:t>
            </a:r>
            <a:endParaRPr/>
          </a:p>
          <a:p>
            <a:pPr indent="-349249" lvl="1" marL="465138"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Can we develop a list of </a:t>
            </a:r>
            <a:r>
              <a:rPr b="1" i="0" lang="en-AU" sz="1400" u="none" cap="none" strike="noStrike">
                <a:solidFill>
                  <a:srgbClr val="000000"/>
                </a:solidFill>
                <a:latin typeface="Helvetica Neue"/>
                <a:ea typeface="Helvetica Neue"/>
                <a:cs typeface="Helvetica Neue"/>
                <a:sym typeface="Helvetica Neue"/>
              </a:rPr>
              <a:t>CEOS “desires”</a:t>
            </a:r>
            <a:r>
              <a:rPr b="0" i="0" lang="en-AU" sz="1400" u="none" cap="none" strike="noStrike">
                <a:solidFill>
                  <a:srgbClr val="000000"/>
                </a:solidFill>
                <a:latin typeface="Helvetica Neue"/>
                <a:ea typeface="Helvetica Neue"/>
                <a:cs typeface="Helvetica Neue"/>
                <a:sym typeface="Helvetica Neue"/>
              </a:rPr>
              <a:t> that will improve access and use of our datasets from these regional data cubes and cloud providers? For example, we desire a unified metadata API (e.g., STAC) that has flexibility for different data types and sources (e.g., China). We desire notifications of latest dataset releases or reprocessed dataset releases. Are there other desires?</a:t>
            </a:r>
            <a:endParaRPr/>
          </a:p>
          <a:p>
            <a:pPr indent="-242569" lvl="1" marL="465138" marR="0" rtl="0" algn="l">
              <a:spcBef>
                <a:spcPts val="900"/>
              </a:spcBef>
              <a:spcAft>
                <a:spcPts val="0"/>
              </a:spcAft>
              <a:buClr>
                <a:srgbClr val="002569"/>
              </a:buClr>
              <a:buSzPts val="1680"/>
              <a:buFont typeface="Noto Sans Symbols"/>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3"/>
          <p:cNvSpPr txBox="1"/>
          <p:nvPr/>
        </p:nvSpPr>
        <p:spPr>
          <a:xfrm>
            <a:off x="275893" y="209521"/>
            <a:ext cx="8005243" cy="445635"/>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lt1"/>
              </a:buClr>
              <a:buSzPts val="3200"/>
              <a:buFont typeface="Helvetica Neue"/>
              <a:buNone/>
            </a:pPr>
            <a:r>
              <a:rPr b="1" lang="en-AU" sz="3200">
                <a:solidFill>
                  <a:schemeClr val="lt1"/>
                </a:solidFill>
                <a:latin typeface="Helvetica Neue"/>
                <a:ea typeface="Helvetica Neue"/>
                <a:cs typeface="Helvetica Neue"/>
                <a:sym typeface="Helvetica Neue"/>
              </a:rPr>
              <a:t>EO Data Standardization</a:t>
            </a:r>
            <a:endParaRPr b="1" sz="3200">
              <a:solidFill>
                <a:schemeClr val="lt1"/>
              </a:solidFill>
              <a:latin typeface="Helvetica Neue"/>
              <a:ea typeface="Helvetica Neue"/>
              <a:cs typeface="Helvetica Neue"/>
              <a:sym typeface="Helvetica Neue"/>
            </a:endParaRPr>
          </a:p>
        </p:txBody>
      </p:sp>
      <p:sp>
        <p:nvSpPr>
          <p:cNvPr id="286" name="Google Shape;286;p13"/>
          <p:cNvSpPr txBox="1"/>
          <p:nvPr/>
        </p:nvSpPr>
        <p:spPr>
          <a:xfrm>
            <a:off x="82075" y="1040350"/>
            <a:ext cx="5334000" cy="3599100"/>
          </a:xfrm>
          <a:prstGeom prst="rect">
            <a:avLst/>
          </a:prstGeom>
          <a:noFill/>
          <a:ln>
            <a:noFill/>
          </a:ln>
        </p:spPr>
        <p:txBody>
          <a:bodyPr anchorCtr="0" anchor="t" bIns="45700" lIns="91425" spcFirstLastPara="1" rIns="91425" wrap="square" tIns="45700">
            <a:noAutofit/>
          </a:bodyPr>
          <a:lstStyle/>
          <a:p>
            <a:pPr indent="-285750" lvl="1" marL="401638" marR="0" rtl="0" algn="l">
              <a:spcBef>
                <a:spcPts val="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Standardizing EO dataset metadata is important for cross-utilization and shareability of example analyses. </a:t>
            </a:r>
            <a:endParaRPr/>
          </a:p>
          <a:p>
            <a:pPr indent="-285750" lvl="1" marL="401638" marR="0" rtl="0" algn="l">
              <a:spcBef>
                <a:spcPts val="10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Community should implement </a:t>
            </a:r>
            <a:r>
              <a:rPr b="1" i="0" lang="en-AU" sz="1600" u="none" cap="none" strike="noStrike">
                <a:solidFill>
                  <a:srgbClr val="000000"/>
                </a:solidFill>
                <a:latin typeface="Helvetica Neue"/>
                <a:ea typeface="Helvetica Neue"/>
                <a:cs typeface="Helvetica Neue"/>
                <a:sym typeface="Helvetica Neue"/>
              </a:rPr>
              <a:t>standards</a:t>
            </a:r>
            <a:r>
              <a:rPr b="0" i="0" lang="en-AU" sz="1600" u="none" cap="none" strike="noStrike">
                <a:solidFill>
                  <a:srgbClr val="000000"/>
                </a:solidFill>
                <a:latin typeface="Helvetica Neue"/>
                <a:ea typeface="Helvetica Neue"/>
                <a:cs typeface="Helvetica Neue"/>
                <a:sym typeface="Helvetica Neue"/>
              </a:rPr>
              <a:t> as much as possible and work with the community to formalize the use of such standards. </a:t>
            </a:r>
            <a:endParaRPr/>
          </a:p>
          <a:p>
            <a:pPr indent="-285750" lvl="1" marL="401638" marR="0" rtl="0" algn="l">
              <a:spcBef>
                <a:spcPts val="10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One prominent example is the use of the </a:t>
            </a:r>
            <a:r>
              <a:rPr b="1" i="0" lang="en-AU" sz="1600" u="none" cap="none" strike="noStrike">
                <a:solidFill>
                  <a:srgbClr val="000000"/>
                </a:solidFill>
                <a:latin typeface="Helvetica Neue"/>
                <a:ea typeface="Helvetica Neue"/>
                <a:cs typeface="Helvetica Neue"/>
                <a:sym typeface="Helvetica Neue"/>
              </a:rPr>
              <a:t>Spatio-Temporal Asset Catalog (STAC) </a:t>
            </a:r>
            <a:r>
              <a:rPr b="0" i="0" lang="en-AU" sz="1600" u="none" cap="none" strike="noStrike">
                <a:solidFill>
                  <a:srgbClr val="000000"/>
                </a:solidFill>
                <a:latin typeface="Helvetica Neue"/>
                <a:ea typeface="Helvetica Neue"/>
                <a:cs typeface="Helvetica Neue"/>
                <a:sym typeface="Helvetica Neue"/>
              </a:rPr>
              <a:t>as an important tool for standardizing the metadata of a given EO dataset. Helps to unify access to the data. </a:t>
            </a:r>
            <a:endParaRPr/>
          </a:p>
          <a:p>
            <a:pPr indent="-285750" lvl="2" marL="821430" marR="0" rtl="0" algn="l">
              <a:spcBef>
                <a:spcPts val="4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Previous to adoption of STAC, metadata could vary based on who implemented the data.  </a:t>
            </a:r>
            <a:endParaRPr/>
          </a:p>
        </p:txBody>
      </p:sp>
      <p:pic>
        <p:nvPicPr>
          <p:cNvPr descr="STAC: Creating an Ecosystem of SpatioTemporal Assets | Azavea" id="287" name="Google Shape;287;p13"/>
          <p:cNvPicPr preferRelativeResize="0"/>
          <p:nvPr/>
        </p:nvPicPr>
        <p:blipFill rotWithShape="1">
          <a:blip r:embed="rId3">
            <a:alphaModFix/>
          </a:blip>
          <a:srcRect b="0" l="0" r="0" t="0"/>
          <a:stretch/>
        </p:blipFill>
        <p:spPr>
          <a:xfrm>
            <a:off x="5477224" y="829577"/>
            <a:ext cx="3459881" cy="2471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4"/>
          <p:cNvSpPr txBox="1"/>
          <p:nvPr/>
        </p:nvSpPr>
        <p:spPr>
          <a:xfrm>
            <a:off x="183674" y="900582"/>
            <a:ext cx="8365965" cy="2473554"/>
          </a:xfrm>
          <a:prstGeom prst="rect">
            <a:avLst/>
          </a:prstGeom>
          <a:noFill/>
          <a:ln>
            <a:noFill/>
          </a:ln>
        </p:spPr>
        <p:txBody>
          <a:bodyPr anchorCtr="0" anchor="t" bIns="45700" lIns="91425" spcFirstLastPara="1" rIns="91425" wrap="square" tIns="45700">
            <a:noAutofit/>
          </a:bodyPr>
          <a:lstStyle/>
          <a:p>
            <a:pPr indent="-234950" lvl="1" marL="350838" marR="0" rtl="0" algn="l">
              <a:lnSpc>
                <a:spcPct val="100000"/>
              </a:lnSpc>
              <a:spcBef>
                <a:spcPts val="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p:txBody>
      </p:sp>
      <p:sp>
        <p:nvSpPr>
          <p:cNvPr id="293" name="Google Shape;293;p14"/>
          <p:cNvSpPr txBox="1"/>
          <p:nvPr/>
        </p:nvSpPr>
        <p:spPr>
          <a:xfrm>
            <a:off x="183674" y="1704986"/>
            <a:ext cx="3955706" cy="3338299"/>
          </a:xfrm>
          <a:prstGeom prst="rect">
            <a:avLst/>
          </a:prstGeom>
          <a:noFill/>
          <a:ln>
            <a:noFill/>
          </a:ln>
        </p:spPr>
        <p:txBody>
          <a:bodyPr anchorCtr="0" anchor="t" bIns="45700" lIns="91425" spcFirstLastPara="1" rIns="91425" wrap="square" tIns="45700">
            <a:noAutofit/>
          </a:bodyPr>
          <a:lstStyle/>
          <a:p>
            <a:pPr indent="-285750" lvl="1" marL="401638" marR="0" rtl="0" algn="l">
              <a:spcBef>
                <a:spcPts val="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We tested the SH-ODC environment on </a:t>
            </a:r>
            <a:r>
              <a:rPr b="1" i="0" lang="en-AU" sz="1600" u="none" cap="none" strike="noStrike">
                <a:solidFill>
                  <a:srgbClr val="000000"/>
                </a:solidFill>
                <a:latin typeface="Helvetica Neue"/>
                <a:ea typeface="Helvetica Neue"/>
                <a:cs typeface="Helvetica Neue"/>
                <a:sym typeface="Helvetica Neue"/>
              </a:rPr>
              <a:t>CreoDIAS</a:t>
            </a:r>
            <a:r>
              <a:rPr b="0" i="0" lang="en-AU" sz="1600" u="none" cap="none" strike="noStrike">
                <a:solidFill>
                  <a:srgbClr val="000000"/>
                </a:solidFill>
                <a:latin typeface="Helvetica Neue"/>
                <a:ea typeface="Helvetica Neue"/>
                <a:cs typeface="Helvetica Neue"/>
                <a:sym typeface="Helvetica Neue"/>
              </a:rPr>
              <a:t>, a cloud-based platform funded by the European Commission that provides access to EO data from the Copernicus program.</a:t>
            </a:r>
            <a:endParaRPr/>
          </a:p>
          <a:p>
            <a:pPr indent="-285750" lvl="1" marL="401638" marR="0" rtl="0" algn="l">
              <a:spcBef>
                <a:spcPts val="9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We tested a demo that confirmed our ability to use ODC on </a:t>
            </a:r>
            <a:r>
              <a:rPr b="1" i="0" lang="en-AU" sz="1600" u="none" cap="none" strike="noStrike">
                <a:solidFill>
                  <a:srgbClr val="000000"/>
                </a:solidFill>
                <a:latin typeface="Helvetica Neue"/>
                <a:ea typeface="Helvetica Neue"/>
                <a:cs typeface="Helvetica Neue"/>
                <a:sym typeface="Helvetica Neue"/>
              </a:rPr>
              <a:t>CreoDIAS</a:t>
            </a:r>
            <a:r>
              <a:rPr b="0" i="0" lang="en-AU" sz="1600" u="none" cap="none" strike="noStrike">
                <a:solidFill>
                  <a:srgbClr val="000000"/>
                </a:solidFill>
                <a:latin typeface="Helvetica Neue"/>
                <a:ea typeface="Helvetica Neue"/>
                <a:cs typeface="Helvetica Neue"/>
                <a:sym typeface="Helvetica Neue"/>
              </a:rPr>
              <a:t> and utilize the Sentinel Hub-Open Data Cube (SH-ODC) environment for importing Sentinel Hub datasets to be used in ODC applications.</a:t>
            </a:r>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p:txBody>
      </p:sp>
      <p:pic>
        <p:nvPicPr>
          <p:cNvPr id="294" name="Google Shape;294;p14"/>
          <p:cNvPicPr preferRelativeResize="0"/>
          <p:nvPr/>
        </p:nvPicPr>
        <p:blipFill rotWithShape="1">
          <a:blip r:embed="rId3">
            <a:alphaModFix/>
          </a:blip>
          <a:srcRect b="0" l="0" r="0" t="0"/>
          <a:stretch/>
        </p:blipFill>
        <p:spPr>
          <a:xfrm>
            <a:off x="4652803" y="1704986"/>
            <a:ext cx="3549694" cy="2551770"/>
          </a:xfrm>
          <a:prstGeom prst="rect">
            <a:avLst/>
          </a:prstGeom>
          <a:noFill/>
          <a:ln>
            <a:noFill/>
          </a:ln>
        </p:spPr>
      </p:pic>
      <p:sp>
        <p:nvSpPr>
          <p:cNvPr id="295" name="Google Shape;295;p14"/>
          <p:cNvSpPr txBox="1"/>
          <p:nvPr/>
        </p:nvSpPr>
        <p:spPr>
          <a:xfrm>
            <a:off x="4652803" y="4365215"/>
            <a:ext cx="35496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AU" sz="1200">
                <a:solidFill>
                  <a:srgbClr val="374151"/>
                </a:solidFill>
                <a:latin typeface="Helvetica Neue"/>
                <a:ea typeface="Helvetica Neue"/>
                <a:cs typeface="Helvetica Neue"/>
                <a:sym typeface="Helvetica Neue"/>
              </a:rPr>
              <a:t>Sentinel-2 image over Mombasa, Kenya </a:t>
            </a:r>
            <a:endParaRPr/>
          </a:p>
          <a:p>
            <a:pPr indent="0" lvl="0" marL="0" marR="0" rtl="0" algn="l">
              <a:spcBef>
                <a:spcPts val="0"/>
              </a:spcBef>
              <a:spcAft>
                <a:spcPts val="0"/>
              </a:spcAft>
              <a:buNone/>
            </a:pPr>
            <a:r>
              <a:rPr b="0" i="0" lang="en-AU" sz="1200">
                <a:solidFill>
                  <a:srgbClr val="374151"/>
                </a:solidFill>
                <a:latin typeface="Helvetica Neue"/>
                <a:ea typeface="Helvetica Neue"/>
                <a:cs typeface="Helvetica Neue"/>
                <a:sym typeface="Helvetica Neue"/>
              </a:rPr>
              <a:t>Produced by an SH-ODC demo notebook using </a:t>
            </a:r>
            <a:br>
              <a:rPr b="0" i="0" lang="en-AU" sz="1200">
                <a:solidFill>
                  <a:srgbClr val="374151"/>
                </a:solidFill>
                <a:latin typeface="Helvetica Neue"/>
                <a:ea typeface="Helvetica Neue"/>
                <a:cs typeface="Helvetica Neue"/>
                <a:sym typeface="Helvetica Neue"/>
              </a:rPr>
            </a:br>
            <a:r>
              <a:rPr b="0" i="0" lang="en-AU" sz="1200">
                <a:solidFill>
                  <a:srgbClr val="374151"/>
                </a:solidFill>
                <a:latin typeface="Helvetica Neue"/>
                <a:ea typeface="Helvetica Neue"/>
                <a:cs typeface="Helvetica Neue"/>
                <a:sym typeface="Helvetica Neue"/>
              </a:rPr>
              <a:t>SENTINEL2_L1C data from Sentinel Hub</a:t>
            </a:r>
            <a:endParaRPr sz="1200">
              <a:solidFill>
                <a:schemeClr val="dk1"/>
              </a:solidFill>
              <a:latin typeface="Helvetica Neue"/>
              <a:ea typeface="Helvetica Neue"/>
              <a:cs typeface="Helvetica Neue"/>
              <a:sym typeface="Helvetica Neue"/>
            </a:endParaRPr>
          </a:p>
        </p:txBody>
      </p:sp>
      <p:sp>
        <p:nvSpPr>
          <p:cNvPr id="296" name="Google Shape;296;p14"/>
          <p:cNvSpPr txBox="1"/>
          <p:nvPr/>
        </p:nvSpPr>
        <p:spPr>
          <a:xfrm>
            <a:off x="259104" y="1091231"/>
            <a:ext cx="8787397" cy="306366"/>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dk1"/>
              </a:buClr>
              <a:buSzPts val="2200"/>
              <a:buFont typeface="Helvetica Neue"/>
              <a:buNone/>
            </a:pPr>
            <a:r>
              <a:rPr b="1" lang="en-AU" sz="2200">
                <a:solidFill>
                  <a:schemeClr val="dk1"/>
                </a:solidFill>
                <a:latin typeface="Helvetica Neue"/>
                <a:ea typeface="Helvetica Neue"/>
                <a:cs typeface="Helvetica Neue"/>
                <a:sym typeface="Helvetica Neue"/>
              </a:rPr>
              <a:t>Integration of Sentinel Hub (SH) and the Open Data Cube (ODC)</a:t>
            </a:r>
            <a:endParaRPr/>
          </a:p>
        </p:txBody>
      </p:sp>
      <p:sp>
        <p:nvSpPr>
          <p:cNvPr id="297" name="Google Shape;297;p14"/>
          <p:cNvSpPr txBox="1"/>
          <p:nvPr>
            <p:ph type="title"/>
          </p:nvPr>
        </p:nvSpPr>
        <p:spPr>
          <a:xfrm>
            <a:off x="259104" y="160624"/>
            <a:ext cx="6466727" cy="5842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300"/>
              <a:buFont typeface="Helvetica Neue"/>
              <a:buNone/>
            </a:pPr>
            <a:r>
              <a:rPr b="1" lang="en-AU">
                <a:latin typeface="Helvetica Neue"/>
                <a:ea typeface="Helvetica Neue"/>
                <a:cs typeface="Helvetica Neue"/>
                <a:sym typeface="Helvetica Neue"/>
              </a:rPr>
              <a:t>Cloud Project with Sinergise</a:t>
            </a:r>
            <a:endParaRPr b="1">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txBox="1"/>
          <p:nvPr>
            <p:ph type="title"/>
          </p:nvPr>
        </p:nvSpPr>
        <p:spPr>
          <a:xfrm>
            <a:off x="337188" y="117250"/>
            <a:ext cx="7040148" cy="584252"/>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How SH-ODC Works …</a:t>
            </a:r>
            <a:endParaRPr/>
          </a:p>
        </p:txBody>
      </p:sp>
      <p:sp>
        <p:nvSpPr>
          <p:cNvPr id="303" name="Google Shape;303;p15"/>
          <p:cNvSpPr txBox="1"/>
          <p:nvPr/>
        </p:nvSpPr>
        <p:spPr>
          <a:xfrm>
            <a:off x="88910" y="1114009"/>
            <a:ext cx="4375114" cy="3559226"/>
          </a:xfrm>
          <a:prstGeom prst="rect">
            <a:avLst/>
          </a:prstGeom>
          <a:noFill/>
          <a:ln>
            <a:noFill/>
          </a:ln>
        </p:spPr>
        <p:txBody>
          <a:bodyPr anchorCtr="0" anchor="t" bIns="45700" lIns="91425" spcFirstLastPara="1" rIns="91425" wrap="square" tIns="45700">
            <a:noAutofit/>
          </a:bodyPr>
          <a:lstStyle/>
          <a:p>
            <a:pPr indent="-285750" lvl="1" marL="401638" marR="0" rtl="0" algn="l">
              <a:spcBef>
                <a:spcPts val="0"/>
              </a:spcBef>
              <a:spcAft>
                <a:spcPts val="0"/>
              </a:spcAft>
              <a:buClr>
                <a:srgbClr val="000000"/>
              </a:buClr>
              <a:buSzPts val="2040"/>
              <a:buFont typeface="Arial"/>
              <a:buChar char="•"/>
            </a:pPr>
            <a:r>
              <a:rPr b="0" i="0" lang="en-AU" sz="1700" u="none" cap="none" strike="noStrike">
                <a:solidFill>
                  <a:srgbClr val="000000"/>
                </a:solidFill>
                <a:latin typeface="Helvetica Neue"/>
                <a:ea typeface="Helvetica Neue"/>
                <a:cs typeface="Helvetica Neue"/>
                <a:sym typeface="Helvetica Neue"/>
              </a:rPr>
              <a:t>CreoDIAS made an ODC "image" that spawns some ODC Jupyter notebooks and uses data from Sentinel Hub.</a:t>
            </a:r>
            <a:endParaRPr/>
          </a:p>
          <a:p>
            <a:pPr indent="-285750" lvl="1" marL="401638" marR="0" rtl="0" algn="l">
              <a:spcBef>
                <a:spcPts val="900"/>
              </a:spcBef>
              <a:spcAft>
                <a:spcPts val="0"/>
              </a:spcAft>
              <a:buClr>
                <a:srgbClr val="000000"/>
              </a:buClr>
              <a:buSzPts val="2040"/>
              <a:buFont typeface="Arial"/>
              <a:buChar char="•"/>
            </a:pPr>
            <a:r>
              <a:rPr b="0" i="0" lang="en-AU" sz="1700" u="none" cap="none" strike="noStrike">
                <a:solidFill>
                  <a:srgbClr val="000000"/>
                </a:solidFill>
                <a:latin typeface="Helvetica Neue"/>
                <a:ea typeface="Helvetica Neue"/>
                <a:cs typeface="Helvetica Neue"/>
                <a:sym typeface="Helvetica Neue"/>
              </a:rPr>
              <a:t>An account was created in the CreoDIAS cloud environment and testing credits were added to the account.</a:t>
            </a:r>
            <a:endParaRPr/>
          </a:p>
          <a:p>
            <a:pPr indent="-285750" lvl="1" marL="401638" marR="0" rtl="0" algn="l">
              <a:spcBef>
                <a:spcPts val="900"/>
              </a:spcBef>
              <a:spcAft>
                <a:spcPts val="0"/>
              </a:spcAft>
              <a:buClr>
                <a:srgbClr val="000000"/>
              </a:buClr>
              <a:buSzPts val="2040"/>
              <a:buFont typeface="Arial"/>
              <a:buChar char="•"/>
            </a:pPr>
            <a:r>
              <a:rPr b="0" i="0" lang="en-AU" sz="1700" u="none" cap="none" strike="noStrike">
                <a:solidFill>
                  <a:srgbClr val="000000"/>
                </a:solidFill>
                <a:latin typeface="Helvetica Neue"/>
                <a:ea typeface="Helvetica Neue"/>
                <a:cs typeface="Helvetica Neue"/>
                <a:sym typeface="Helvetica Neue"/>
              </a:rPr>
              <a:t>The cloud service with the account was configured to use the ODC VM image.</a:t>
            </a:r>
            <a:endParaRPr/>
          </a:p>
          <a:p>
            <a:pPr indent="-285750" lvl="1" marL="401638" marR="0" rtl="0" algn="l">
              <a:spcBef>
                <a:spcPts val="900"/>
              </a:spcBef>
              <a:spcAft>
                <a:spcPts val="0"/>
              </a:spcAft>
              <a:buClr>
                <a:srgbClr val="000000"/>
              </a:buClr>
              <a:buSzPts val="2040"/>
              <a:buFont typeface="Arial"/>
              <a:buChar char="•"/>
            </a:pPr>
            <a:r>
              <a:rPr b="0" i="0" lang="en-AU" sz="1700" u="none" cap="none" strike="noStrike">
                <a:solidFill>
                  <a:srgbClr val="000000"/>
                </a:solidFill>
                <a:latin typeface="Helvetica Neue"/>
                <a:ea typeface="Helvetica Neue"/>
                <a:cs typeface="Helvetica Neue"/>
                <a:sym typeface="Helvetica Neue"/>
              </a:rPr>
              <a:t>JupyterLab was installed and configured to access the SH-ODC.</a:t>
            </a:r>
            <a:endParaRPr/>
          </a:p>
          <a:p>
            <a:pPr indent="-156210" lvl="1" marL="401638" marR="0" rtl="0" algn="l">
              <a:spcBef>
                <a:spcPts val="900"/>
              </a:spcBef>
              <a:spcAft>
                <a:spcPts val="0"/>
              </a:spcAft>
              <a:buClr>
                <a:srgbClr val="002569"/>
              </a:buClr>
              <a:buSzPts val="2040"/>
              <a:buFont typeface="Arial"/>
              <a:buNone/>
            </a:pPr>
            <a:r>
              <a:t/>
            </a:r>
            <a:endParaRPr b="0" i="0" sz="1700" u="none" cap="none" strike="noStrike">
              <a:solidFill>
                <a:srgbClr val="000000"/>
              </a:solidFill>
              <a:latin typeface="Helvetica Neue"/>
              <a:ea typeface="Helvetica Neue"/>
              <a:cs typeface="Helvetica Neue"/>
              <a:sym typeface="Helvetica Neue"/>
            </a:endParaRPr>
          </a:p>
          <a:p>
            <a:pPr indent="-156210" lvl="1" marL="401638" marR="0" rtl="0" algn="l">
              <a:spcBef>
                <a:spcPts val="900"/>
              </a:spcBef>
              <a:spcAft>
                <a:spcPts val="0"/>
              </a:spcAft>
              <a:buClr>
                <a:srgbClr val="002569"/>
              </a:buClr>
              <a:buSzPts val="2040"/>
              <a:buFont typeface="Arial"/>
              <a:buNone/>
            </a:pPr>
            <a:r>
              <a:t/>
            </a:r>
            <a:endParaRPr b="0" i="0" sz="1700" u="none" cap="none" strike="noStrike">
              <a:solidFill>
                <a:srgbClr val="000000"/>
              </a:solidFill>
              <a:latin typeface="Helvetica Neue"/>
              <a:ea typeface="Helvetica Neue"/>
              <a:cs typeface="Helvetica Neue"/>
              <a:sym typeface="Helvetica Neue"/>
            </a:endParaRPr>
          </a:p>
        </p:txBody>
      </p:sp>
      <p:pic>
        <p:nvPicPr>
          <p:cNvPr id="304" name="Google Shape;304;p15"/>
          <p:cNvPicPr preferRelativeResize="0"/>
          <p:nvPr/>
        </p:nvPicPr>
        <p:blipFill rotWithShape="1">
          <a:blip r:embed="rId3">
            <a:alphaModFix/>
          </a:blip>
          <a:srcRect b="0" l="0" r="0" t="0"/>
          <a:stretch/>
        </p:blipFill>
        <p:spPr>
          <a:xfrm>
            <a:off x="4679977" y="1052052"/>
            <a:ext cx="3973492" cy="3326304"/>
          </a:xfrm>
          <a:prstGeom prst="rect">
            <a:avLst/>
          </a:prstGeom>
          <a:noFill/>
          <a:ln cap="flat" cmpd="sng" w="9525">
            <a:solidFill>
              <a:schemeClr val="dk1"/>
            </a:solidFill>
            <a:prstDash val="solid"/>
            <a:round/>
            <a:headEnd len="sm" w="sm" type="none"/>
            <a:tailEnd len="sm" w="sm" type="none"/>
          </a:ln>
        </p:spPr>
      </p:pic>
      <p:sp>
        <p:nvSpPr>
          <p:cNvPr id="305" name="Google Shape;305;p15"/>
          <p:cNvSpPr txBox="1"/>
          <p:nvPr/>
        </p:nvSpPr>
        <p:spPr>
          <a:xfrm>
            <a:off x="4418657" y="4494817"/>
            <a:ext cx="4234812" cy="307777"/>
          </a:xfrm>
          <a:prstGeom prst="rect">
            <a:avLst/>
          </a:prstGeom>
          <a:noFill/>
          <a:ln>
            <a:noFill/>
          </a:ln>
        </p:spPr>
        <p:txBody>
          <a:bodyPr anchorCtr="0" anchor="t" bIns="45700" lIns="91425" spcFirstLastPara="1" rIns="91425" wrap="square" tIns="45700">
            <a:spAutoFit/>
          </a:bodyPr>
          <a:lstStyle/>
          <a:p>
            <a:pPr indent="0" lvl="1" marL="342900" marR="0" rtl="0" algn="l">
              <a:spcBef>
                <a:spcPts val="0"/>
              </a:spcBef>
              <a:spcAft>
                <a:spcPts val="0"/>
              </a:spcAft>
              <a:buNone/>
            </a:pPr>
            <a:r>
              <a:rPr b="0" i="1" lang="en-AU" sz="1400" u="none" cap="none" strike="noStrike">
                <a:solidFill>
                  <a:schemeClr val="dk1"/>
                </a:solidFill>
                <a:latin typeface="Helvetica Neue"/>
                <a:ea typeface="Helvetica Neue"/>
                <a:cs typeface="Helvetica Neue"/>
                <a:sym typeface="Helvetica Neue"/>
              </a:rPr>
              <a:t>JupiterLab to access the SH-ODC environment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6"/>
          <p:cNvSpPr txBox="1"/>
          <p:nvPr>
            <p:ph type="title"/>
          </p:nvPr>
        </p:nvSpPr>
        <p:spPr>
          <a:xfrm>
            <a:off x="320572" y="122527"/>
            <a:ext cx="7040148" cy="584252"/>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SH-ODC &gt; Advantages and Issues </a:t>
            </a:r>
            <a:endParaRPr/>
          </a:p>
        </p:txBody>
      </p:sp>
      <p:sp>
        <p:nvSpPr>
          <p:cNvPr id="311" name="Google Shape;311;p16"/>
          <p:cNvSpPr txBox="1"/>
          <p:nvPr/>
        </p:nvSpPr>
        <p:spPr>
          <a:xfrm>
            <a:off x="183674" y="900582"/>
            <a:ext cx="8365965" cy="2473554"/>
          </a:xfrm>
          <a:prstGeom prst="rect">
            <a:avLst/>
          </a:prstGeom>
          <a:noFill/>
          <a:ln>
            <a:noFill/>
          </a:ln>
        </p:spPr>
        <p:txBody>
          <a:bodyPr anchorCtr="0" anchor="t" bIns="45700" lIns="91425" spcFirstLastPara="1" rIns="91425" wrap="square" tIns="45700">
            <a:noAutofit/>
          </a:bodyPr>
          <a:lstStyle/>
          <a:p>
            <a:pPr indent="-234950" lvl="1" marL="350838" marR="0" rtl="0" algn="l">
              <a:lnSpc>
                <a:spcPct val="100000"/>
              </a:lnSpc>
              <a:spcBef>
                <a:spcPts val="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p:txBody>
      </p:sp>
      <p:sp>
        <p:nvSpPr>
          <p:cNvPr id="312" name="Google Shape;312;p16"/>
          <p:cNvSpPr txBox="1"/>
          <p:nvPr/>
        </p:nvSpPr>
        <p:spPr>
          <a:xfrm>
            <a:off x="493281" y="949985"/>
            <a:ext cx="3423871" cy="3939015"/>
          </a:xfrm>
          <a:prstGeom prst="rect">
            <a:avLst/>
          </a:prstGeom>
          <a:noFill/>
          <a:ln>
            <a:noFill/>
          </a:ln>
        </p:spPr>
        <p:txBody>
          <a:bodyPr anchorCtr="0" anchor="t" bIns="45700" lIns="91425" spcFirstLastPara="1" rIns="91425" wrap="square" tIns="45700">
            <a:noAutofit/>
          </a:bodyPr>
          <a:lstStyle/>
          <a:p>
            <a:pPr indent="0" lvl="1" marL="115888" marR="0" rtl="0" algn="l">
              <a:spcBef>
                <a:spcPts val="0"/>
              </a:spcBef>
              <a:spcAft>
                <a:spcPts val="0"/>
              </a:spcAft>
              <a:buClr>
                <a:srgbClr val="000000"/>
              </a:buClr>
              <a:buSzPts val="1920"/>
              <a:buFont typeface="Arial"/>
              <a:buNone/>
            </a:pPr>
            <a:r>
              <a:rPr b="1" i="0" lang="en-AU" sz="1600" u="none" cap="none" strike="noStrike">
                <a:solidFill>
                  <a:srgbClr val="000000"/>
                </a:solidFill>
                <a:latin typeface="Helvetica Neue"/>
                <a:ea typeface="Helvetica Neue"/>
                <a:cs typeface="Helvetica Neue"/>
                <a:sym typeface="Helvetica Neue"/>
              </a:rPr>
              <a:t>Advantages</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CreoDIAS users have access to pre-configured environments for processing Sentinel data, such as this new environment that has been created for ODC.</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SH-ODC offers excellent documentation and resources for users to easily get started with the platform and troubleshoot any issues that may arise.</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During testing, the compute instance was set to eo1.large with 4 vCPUs. The user experience of running the analysis on JupyterLab was very smooth.</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p:txBody>
      </p:sp>
      <p:sp>
        <p:nvSpPr>
          <p:cNvPr id="313" name="Google Shape;313;p16"/>
          <p:cNvSpPr txBox="1"/>
          <p:nvPr/>
        </p:nvSpPr>
        <p:spPr>
          <a:xfrm>
            <a:off x="4149840" y="949985"/>
            <a:ext cx="3733479" cy="2835676"/>
          </a:xfrm>
          <a:prstGeom prst="rect">
            <a:avLst/>
          </a:prstGeom>
          <a:noFill/>
          <a:ln>
            <a:noFill/>
          </a:ln>
        </p:spPr>
        <p:txBody>
          <a:bodyPr anchorCtr="0" anchor="t" bIns="45700" lIns="91425" spcFirstLastPara="1" rIns="91425" wrap="square" tIns="45700">
            <a:noAutofit/>
          </a:bodyPr>
          <a:lstStyle/>
          <a:p>
            <a:pPr indent="0" lvl="1" marL="115888" marR="0" rtl="0" algn="l">
              <a:spcBef>
                <a:spcPts val="0"/>
              </a:spcBef>
              <a:spcAft>
                <a:spcPts val="0"/>
              </a:spcAft>
              <a:buClr>
                <a:srgbClr val="000000"/>
              </a:buClr>
              <a:buSzPts val="1920"/>
              <a:buFont typeface="Arial"/>
              <a:buNone/>
            </a:pPr>
            <a:r>
              <a:rPr b="1" i="0" lang="en-AU" sz="1600" u="none" cap="none" strike="noStrike">
                <a:solidFill>
                  <a:srgbClr val="000000"/>
                </a:solidFill>
                <a:latin typeface="Helvetica Neue"/>
                <a:ea typeface="Helvetica Neue"/>
                <a:cs typeface="Helvetica Neue"/>
                <a:sym typeface="Helvetica Neue"/>
              </a:rPr>
              <a:t>Issues</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Data Type: The dc.load function returns a dataARRAY with bands as a dimension, as opposed to a dataSET. This will cause issues with existing ODC applications but fixes are possible to make them compatible.</a:t>
            </a:r>
            <a:endParaRPr/>
          </a:p>
          <a:p>
            <a:pPr indent="-285750" lvl="1" marL="401638" marR="0" rtl="0" algn="l">
              <a:spcBef>
                <a:spcPts val="900"/>
              </a:spcBef>
              <a:spcAft>
                <a:spcPts val="0"/>
              </a:spcAft>
              <a:buClr>
                <a:srgbClr val="FF0000"/>
              </a:buClr>
              <a:buSzPts val="1680"/>
              <a:buFont typeface="Arial"/>
              <a:buChar char="•"/>
            </a:pPr>
            <a:r>
              <a:rPr b="0" i="0" lang="en-AU" sz="1400" u="none" cap="none" strike="noStrike">
                <a:solidFill>
                  <a:srgbClr val="FF0000"/>
                </a:solidFill>
                <a:latin typeface="Helvetica Neue"/>
                <a:ea typeface="Helvetica Neue"/>
                <a:cs typeface="Helvetica Neue"/>
                <a:sym typeface="Helvetica Neue"/>
              </a:rPr>
              <a:t>Security Risk: It would be easy for anyone with JupiterLab notebook access to get the "secret key SH_CLIENT_ID and SH_CLIENT_SECRET.</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Cloud Administrators may have limited control over the underlying infrastructure in CreoDIAS as compared to AWS/Azure. </a:t>
            </a:r>
            <a:endParaRPr b="0" i="0" sz="16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7"/>
          <p:cNvSpPr txBox="1"/>
          <p:nvPr/>
        </p:nvSpPr>
        <p:spPr>
          <a:xfrm>
            <a:off x="225746" y="826956"/>
            <a:ext cx="6018300" cy="4262192"/>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rgbClr val="000000"/>
              </a:buClr>
              <a:buSzPts val="1400"/>
              <a:buFont typeface="Noto Sans Symbols"/>
              <a:buChar char="▪"/>
            </a:pPr>
            <a:r>
              <a:rPr lang="en-AU" sz="1400">
                <a:solidFill>
                  <a:srgbClr val="000000"/>
                </a:solidFill>
                <a:latin typeface="Helvetica Neue"/>
                <a:ea typeface="Helvetica Neue"/>
                <a:cs typeface="Helvetica Neue"/>
                <a:sym typeface="Helvetica Neue"/>
              </a:rPr>
              <a:t>Initiated in April 2020 as a CEOS WGISS initiative, </a:t>
            </a:r>
            <a:r>
              <a:rPr b="1" lang="en-AU" sz="1400">
                <a:solidFill>
                  <a:srgbClr val="000000"/>
                </a:solidFill>
                <a:latin typeface="Helvetica Neue"/>
                <a:ea typeface="Helvetica Neue"/>
                <a:cs typeface="Helvetica Neue"/>
                <a:sym typeface="Helvetica Neue"/>
              </a:rPr>
              <a:t>EAIL </a:t>
            </a:r>
            <a:r>
              <a:rPr lang="en-AU" sz="1400">
                <a:solidFill>
                  <a:srgbClr val="000000"/>
                </a:solidFill>
                <a:latin typeface="Helvetica Neue"/>
                <a:ea typeface="Helvetica Neue"/>
                <a:cs typeface="Helvetica Neue"/>
                <a:sym typeface="Helvetica Neue"/>
              </a:rPr>
              <a:t>is a data and analytics platform that uses </a:t>
            </a:r>
            <a:r>
              <a:rPr b="1" lang="en-AU" sz="1400">
                <a:solidFill>
                  <a:srgbClr val="000000"/>
                </a:solidFill>
                <a:latin typeface="Helvetica Neue"/>
                <a:ea typeface="Helvetica Neue"/>
                <a:cs typeface="Helvetica Neue"/>
                <a:sym typeface="Helvetica Neue"/>
              </a:rPr>
              <a:t>AWS Cloud and Open Data Cube</a:t>
            </a:r>
            <a:r>
              <a:rPr lang="en-AU" sz="1400">
                <a:solidFill>
                  <a:srgbClr val="000000"/>
                </a:solidFill>
                <a:latin typeface="Helvetica Neue"/>
                <a:ea typeface="Helvetica Neue"/>
                <a:cs typeface="Helvetica Neue"/>
                <a:sym typeface="Helvetica Neue"/>
              </a:rPr>
              <a:t>. Its advantages are Jupyter Hub, Dask scaling, customized ARD pipelines and GPU processing. There are </a:t>
            </a:r>
            <a:r>
              <a:rPr lang="en-AU" sz="1400" u="sng">
                <a:solidFill>
                  <a:srgbClr val="000000"/>
                </a:solidFill>
                <a:latin typeface="Helvetica Neue"/>
                <a:ea typeface="Helvetica Neue"/>
                <a:cs typeface="Helvetica Neue"/>
                <a:sym typeface="Helvetica Neue"/>
              </a:rPr>
              <a:t>59 registered users</a:t>
            </a:r>
            <a:r>
              <a:rPr lang="en-AU" sz="1400">
                <a:solidFill>
                  <a:srgbClr val="000000"/>
                </a:solidFill>
                <a:latin typeface="Helvetica Neue"/>
                <a:ea typeface="Helvetica Neue"/>
                <a:cs typeface="Helvetica Neue"/>
                <a:sym typeface="Helvetica Neue"/>
              </a:rPr>
              <a:t>!</a:t>
            </a:r>
            <a:endParaRPr/>
          </a:p>
          <a:p>
            <a:pPr indent="-214313" lvl="0" marL="214313" marR="0" rtl="0" algn="l">
              <a:lnSpc>
                <a:spcPct val="150000"/>
              </a:lnSpc>
              <a:spcBef>
                <a:spcPts val="0"/>
              </a:spcBef>
              <a:spcAft>
                <a:spcPts val="0"/>
              </a:spcAft>
              <a:buClr>
                <a:srgbClr val="000000"/>
              </a:buClr>
              <a:buSzPts val="1400"/>
              <a:buFont typeface="Noto Sans Symbols"/>
              <a:buChar char="▪"/>
            </a:pPr>
            <a:r>
              <a:rPr b="1" lang="en-AU" sz="1400">
                <a:solidFill>
                  <a:srgbClr val="000000"/>
                </a:solidFill>
                <a:latin typeface="Helvetica Neue"/>
                <a:ea typeface="Helvetica Neue"/>
                <a:cs typeface="Helvetica Neue"/>
                <a:sym typeface="Helvetica Neue"/>
              </a:rPr>
              <a:t>Jonathan Hodge </a:t>
            </a:r>
            <a:r>
              <a:rPr lang="en-AU" sz="1400">
                <a:solidFill>
                  <a:srgbClr val="000000"/>
                </a:solidFill>
                <a:latin typeface="Helvetica Neue"/>
                <a:ea typeface="Helvetica Neue"/>
                <a:cs typeface="Helvetica Neue"/>
                <a:sym typeface="Helvetica Neue"/>
              </a:rPr>
              <a:t>(CSIRO-Chile) is the primary EAIL lead and architect. The SEO is working with CSIRO in 2023 to become trained on EAIL operations to support users. </a:t>
            </a:r>
            <a:endParaRPr/>
          </a:p>
          <a:p>
            <a:pPr indent="-214313" lvl="0" marL="214313" marR="0" rtl="0" algn="l">
              <a:lnSpc>
                <a:spcPct val="150000"/>
              </a:lnSpc>
              <a:spcBef>
                <a:spcPts val="0"/>
              </a:spcBef>
              <a:spcAft>
                <a:spcPts val="0"/>
              </a:spcAft>
              <a:buClr>
                <a:srgbClr val="000000"/>
              </a:buClr>
              <a:buSzPts val="1400"/>
              <a:buFont typeface="Noto Sans Symbols"/>
              <a:buChar char="▪"/>
            </a:pPr>
            <a:r>
              <a:rPr b="1" lang="en-AU" sz="1400">
                <a:solidFill>
                  <a:srgbClr val="000000"/>
                </a:solidFill>
                <a:latin typeface="Helvetica Neue"/>
                <a:ea typeface="Helvetica Neue"/>
                <a:cs typeface="Helvetica Neue"/>
                <a:sym typeface="Helvetica Neue"/>
              </a:rPr>
              <a:t>EAIL</a:t>
            </a:r>
            <a:r>
              <a:rPr lang="en-AU" sz="1400">
                <a:solidFill>
                  <a:srgbClr val="000000"/>
                </a:solidFill>
                <a:latin typeface="Helvetica Neue"/>
                <a:ea typeface="Helvetica Neue"/>
                <a:cs typeface="Helvetica Neue"/>
                <a:sym typeface="Helvetica Neue"/>
              </a:rPr>
              <a:t> currently supports one active CEOS project &gt; </a:t>
            </a:r>
            <a:r>
              <a:rPr b="1" lang="en-AU" sz="1400">
                <a:solidFill>
                  <a:srgbClr val="000000"/>
                </a:solidFill>
                <a:latin typeface="Helvetica Neue"/>
                <a:ea typeface="Helvetica Neue"/>
                <a:cs typeface="Helvetica Neue"/>
                <a:sym typeface="Helvetica Neue"/>
              </a:rPr>
              <a:t>COAST</a:t>
            </a:r>
            <a:r>
              <a:rPr lang="en-AU" sz="1400">
                <a:solidFill>
                  <a:srgbClr val="000000"/>
                </a:solidFill>
                <a:latin typeface="Helvetica Neue"/>
                <a:ea typeface="Helvetica Neue"/>
                <a:cs typeface="Helvetica Neue"/>
                <a:sym typeface="Helvetica Neue"/>
              </a:rPr>
              <a:t> (Chesapeake Bay study). Other projects interested in using EAIL include: </a:t>
            </a:r>
            <a:r>
              <a:rPr b="1" lang="en-AU" sz="1400">
                <a:solidFill>
                  <a:srgbClr val="000000"/>
                </a:solidFill>
                <a:latin typeface="Helvetica Neue"/>
                <a:ea typeface="Helvetica Neue"/>
                <a:cs typeface="Helvetica Neue"/>
                <a:sym typeface="Helvetica Neue"/>
              </a:rPr>
              <a:t>WGCV</a:t>
            </a:r>
            <a:r>
              <a:rPr lang="en-AU" sz="1400">
                <a:solidFill>
                  <a:srgbClr val="000000"/>
                </a:solidFill>
                <a:latin typeface="Helvetica Neue"/>
                <a:ea typeface="Helvetica Neue"/>
                <a:cs typeface="Helvetica Neue"/>
                <a:sym typeface="Helvetica Neue"/>
              </a:rPr>
              <a:t> (DEMIX Cal-Val campaigns), </a:t>
            </a:r>
            <a:r>
              <a:rPr b="1" lang="en-AU" sz="1400">
                <a:solidFill>
                  <a:srgbClr val="000000"/>
                </a:solidFill>
                <a:latin typeface="Helvetica Neue"/>
                <a:ea typeface="Helvetica Neue"/>
                <a:cs typeface="Helvetica Neue"/>
                <a:sym typeface="Helvetica Neue"/>
              </a:rPr>
              <a:t>DE-Americas</a:t>
            </a:r>
            <a:r>
              <a:rPr lang="en-AU" sz="1400">
                <a:solidFill>
                  <a:srgbClr val="000000"/>
                </a:solidFill>
                <a:latin typeface="Helvetica Neue"/>
                <a:ea typeface="Helvetica Neue"/>
                <a:cs typeface="Helvetica Neue"/>
                <a:sym typeface="Helvetica Neue"/>
              </a:rPr>
              <a:t> (Caribbean Pilot project), and CEOS </a:t>
            </a:r>
            <a:r>
              <a:rPr b="1" lang="en-AU" sz="1400">
                <a:solidFill>
                  <a:srgbClr val="000000"/>
                </a:solidFill>
                <a:latin typeface="Helvetica Neue"/>
                <a:ea typeface="Helvetica Neue"/>
                <a:cs typeface="Helvetica Neue"/>
                <a:sym typeface="Helvetica Neue"/>
              </a:rPr>
              <a:t>Ecosystem Extent </a:t>
            </a:r>
            <a:r>
              <a:rPr lang="en-AU" sz="1400">
                <a:solidFill>
                  <a:srgbClr val="000000"/>
                </a:solidFill>
                <a:latin typeface="Helvetica Neue"/>
                <a:ea typeface="Helvetica Neue"/>
                <a:cs typeface="Helvetica Neue"/>
                <a:sym typeface="Helvetica Neue"/>
              </a:rPr>
              <a:t>Pilot Project.</a:t>
            </a:r>
            <a:endParaRPr/>
          </a:p>
          <a:p>
            <a:pPr indent="-214313" lvl="0" marL="214313" marR="0" rtl="0" algn="l">
              <a:lnSpc>
                <a:spcPct val="150000"/>
              </a:lnSpc>
              <a:spcBef>
                <a:spcPts val="0"/>
              </a:spcBef>
              <a:spcAft>
                <a:spcPts val="0"/>
              </a:spcAft>
              <a:buClr>
                <a:srgbClr val="000000"/>
              </a:buClr>
              <a:buSzPts val="1400"/>
              <a:buFont typeface="Noto Sans Symbols"/>
              <a:buChar char="▪"/>
            </a:pPr>
            <a:r>
              <a:rPr b="1" lang="en-AU" sz="1400">
                <a:solidFill>
                  <a:srgbClr val="000000"/>
                </a:solidFill>
                <a:latin typeface="Helvetica Neue"/>
                <a:ea typeface="Helvetica Neue"/>
                <a:cs typeface="Helvetica Neue"/>
                <a:sym typeface="Helvetica Neue"/>
              </a:rPr>
              <a:t>Datasets</a:t>
            </a:r>
            <a:r>
              <a:rPr lang="en-AU" sz="1400">
                <a:solidFill>
                  <a:srgbClr val="000000"/>
                </a:solidFill>
                <a:latin typeface="Helvetica Neue"/>
                <a:ea typeface="Helvetica Neue"/>
                <a:cs typeface="Helvetica Neue"/>
                <a:sym typeface="Helvetica Neue"/>
              </a:rPr>
              <a:t> include: Landsat, Sentinel-2, MODIS, Sentinel-3, Sentinel-1 (CARD4L with RTC), Copernicus DEM, and NASA DEM.</a:t>
            </a:r>
            <a:endParaRPr/>
          </a:p>
        </p:txBody>
      </p:sp>
      <p:sp>
        <p:nvSpPr>
          <p:cNvPr id="319" name="Google Shape;319;p17"/>
          <p:cNvSpPr txBox="1"/>
          <p:nvPr>
            <p:ph type="title"/>
          </p:nvPr>
        </p:nvSpPr>
        <p:spPr>
          <a:xfrm>
            <a:off x="103824" y="215792"/>
            <a:ext cx="7035856" cy="3976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600"/>
              <a:buFont typeface="Helvetica Neue"/>
              <a:buNone/>
            </a:pPr>
            <a:r>
              <a:rPr b="1" lang="en-AU" sz="2600">
                <a:latin typeface="Helvetica Neue"/>
                <a:ea typeface="Helvetica Neue"/>
                <a:cs typeface="Helvetica Neue"/>
                <a:sym typeface="Helvetica Neue"/>
              </a:rPr>
              <a:t>Earth Analytics Interoperability Lab (EAIL)</a:t>
            </a:r>
            <a:endParaRPr/>
          </a:p>
        </p:txBody>
      </p:sp>
      <p:pic>
        <p:nvPicPr>
          <p:cNvPr id="320" name="Google Shape;320;p17"/>
          <p:cNvPicPr preferRelativeResize="0"/>
          <p:nvPr/>
        </p:nvPicPr>
        <p:blipFill rotWithShape="1">
          <a:blip r:embed="rId3">
            <a:alphaModFix/>
          </a:blip>
          <a:srcRect b="0" l="0" r="0" t="0"/>
          <a:stretch/>
        </p:blipFill>
        <p:spPr>
          <a:xfrm>
            <a:off x="6357257" y="964550"/>
            <a:ext cx="2560997" cy="2262365"/>
          </a:xfrm>
          <a:prstGeom prst="rect">
            <a:avLst/>
          </a:prstGeom>
          <a:noFill/>
          <a:ln>
            <a:noFill/>
          </a:ln>
        </p:spPr>
      </p:pic>
      <p:pic>
        <p:nvPicPr>
          <p:cNvPr id="321" name="Google Shape;321;p17"/>
          <p:cNvPicPr preferRelativeResize="0"/>
          <p:nvPr/>
        </p:nvPicPr>
        <p:blipFill rotWithShape="1">
          <a:blip r:embed="rId4">
            <a:alphaModFix/>
          </a:blip>
          <a:srcRect b="0" l="0" r="0" t="0"/>
          <a:stretch/>
        </p:blipFill>
        <p:spPr>
          <a:xfrm>
            <a:off x="8238267" y="3461849"/>
            <a:ext cx="679987" cy="904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8"/>
          <p:cNvSpPr txBox="1"/>
          <p:nvPr>
            <p:ph type="title"/>
          </p:nvPr>
        </p:nvSpPr>
        <p:spPr>
          <a:xfrm>
            <a:off x="324584" y="150808"/>
            <a:ext cx="7040148" cy="584252"/>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Future SEO plans related to ARD</a:t>
            </a:r>
            <a:endParaRPr/>
          </a:p>
        </p:txBody>
      </p:sp>
      <p:sp>
        <p:nvSpPr>
          <p:cNvPr id="327" name="Google Shape;327;p18"/>
          <p:cNvSpPr txBox="1"/>
          <p:nvPr/>
        </p:nvSpPr>
        <p:spPr>
          <a:xfrm>
            <a:off x="183674" y="900582"/>
            <a:ext cx="8365965" cy="2473554"/>
          </a:xfrm>
          <a:prstGeom prst="rect">
            <a:avLst/>
          </a:prstGeom>
          <a:noFill/>
          <a:ln>
            <a:noFill/>
          </a:ln>
        </p:spPr>
        <p:txBody>
          <a:bodyPr anchorCtr="0" anchor="t" bIns="45700" lIns="91425" spcFirstLastPara="1" rIns="91425" wrap="square" tIns="45700">
            <a:noAutofit/>
          </a:bodyPr>
          <a:lstStyle/>
          <a:p>
            <a:pPr indent="-234950" lvl="1" marL="350838" marR="0" rtl="0" algn="l">
              <a:lnSpc>
                <a:spcPct val="100000"/>
              </a:lnSpc>
              <a:spcBef>
                <a:spcPts val="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a:p>
            <a:pPr indent="-234950" lvl="1" marL="350838" marR="0" rtl="0" algn="l">
              <a:lnSpc>
                <a:spcPct val="100000"/>
              </a:lnSpc>
              <a:spcBef>
                <a:spcPts val="900"/>
              </a:spcBef>
              <a:spcAft>
                <a:spcPts val="0"/>
              </a:spcAft>
              <a:buClr>
                <a:srgbClr val="FFFFFF"/>
              </a:buClr>
              <a:buSzPts val="2160"/>
              <a:buFont typeface="Noto Sans Symbols"/>
              <a:buChar char="▪"/>
            </a:pPr>
            <a:r>
              <a:rPr b="0" i="0" lang="en-AU" sz="1800" u="none" cap="none" strike="noStrike">
                <a:solidFill>
                  <a:srgbClr val="FFFFFF"/>
                </a:solidFill>
                <a:latin typeface="Helvetica Neue"/>
                <a:ea typeface="Helvetica Neue"/>
                <a:cs typeface="Helvetica Neue"/>
                <a:sym typeface="Helvetica Neue"/>
              </a:rPr>
              <a:t>Text</a:t>
            </a:r>
            <a:endParaRPr/>
          </a:p>
        </p:txBody>
      </p:sp>
      <p:sp>
        <p:nvSpPr>
          <p:cNvPr id="328" name="Google Shape;328;p18"/>
          <p:cNvSpPr txBox="1"/>
          <p:nvPr/>
        </p:nvSpPr>
        <p:spPr>
          <a:xfrm>
            <a:off x="183674" y="1107539"/>
            <a:ext cx="8494831" cy="3807731"/>
          </a:xfrm>
          <a:prstGeom prst="rect">
            <a:avLst/>
          </a:prstGeom>
          <a:noFill/>
          <a:ln>
            <a:noFill/>
          </a:ln>
        </p:spPr>
        <p:txBody>
          <a:bodyPr anchorCtr="0" anchor="t" bIns="45700" lIns="91425" spcFirstLastPara="1" rIns="91425" wrap="square" tIns="45700">
            <a:noAutofit/>
          </a:bodyPr>
          <a:lstStyle/>
          <a:p>
            <a:pPr indent="-349249" lvl="1" marL="465138" marR="0" rtl="0" algn="l">
              <a:spcBef>
                <a:spcPts val="0"/>
              </a:spcBef>
              <a:spcAft>
                <a:spcPts val="0"/>
              </a:spcAft>
              <a:buClr>
                <a:srgbClr val="000000"/>
              </a:buClr>
              <a:buSzPts val="1920"/>
              <a:buFont typeface="Noto Sans Symbols"/>
              <a:buChar char="▪"/>
            </a:pPr>
            <a:r>
              <a:rPr b="0" i="0" lang="en-AU" sz="1600" u="none" cap="none" strike="noStrike">
                <a:solidFill>
                  <a:srgbClr val="000000"/>
                </a:solidFill>
                <a:latin typeface="Helvetica Neue"/>
                <a:ea typeface="Helvetica Neue"/>
                <a:cs typeface="Helvetica Neue"/>
                <a:sym typeface="Helvetica Neue"/>
              </a:rPr>
              <a:t>The SEO plans to test (via Jupyter notebooks) specific ARD datasets &gt; NASA Black Marble Nightlights on AWS (when available) and ALOS ScanSAR on Google Earth Engine. These tests will demonstrate ease of access and use of CEOS datasets in the cloud. </a:t>
            </a:r>
            <a:endParaRPr/>
          </a:p>
          <a:p>
            <a:pPr indent="-349249" lvl="1" marL="465138" marR="0" rtl="0" algn="l">
              <a:spcBef>
                <a:spcPts val="900"/>
              </a:spcBef>
              <a:spcAft>
                <a:spcPts val="0"/>
              </a:spcAft>
              <a:buClr>
                <a:srgbClr val="000000"/>
              </a:buClr>
              <a:buSzPts val="1920"/>
              <a:buFont typeface="Noto Sans Symbols"/>
              <a:buChar char="▪"/>
            </a:pPr>
            <a:r>
              <a:rPr b="0" i="0" lang="en-AU" sz="1600" u="none" cap="none" strike="noStrike">
                <a:solidFill>
                  <a:srgbClr val="000000"/>
                </a:solidFill>
                <a:latin typeface="Helvetica Neue"/>
                <a:ea typeface="Helvetica Neue"/>
                <a:cs typeface="Helvetica Neue"/>
                <a:sym typeface="Helvetica Neue"/>
              </a:rPr>
              <a:t>The SEO plans to advance its testing of the MS Planetary Computer to understand how the integrated ODC tools (e.g., STAC, ODC loading) operate and how more general ODC utilities could be used in their environment. This is the baseline cloud environment used by the Digital Earth Pacific program.</a:t>
            </a:r>
            <a:endParaRPr/>
          </a:p>
          <a:p>
            <a:pPr indent="-349249" lvl="1" marL="465138" marR="0" rtl="0" algn="l">
              <a:spcBef>
                <a:spcPts val="900"/>
              </a:spcBef>
              <a:spcAft>
                <a:spcPts val="0"/>
              </a:spcAft>
              <a:buClr>
                <a:srgbClr val="000000"/>
              </a:buClr>
              <a:buSzPts val="1920"/>
              <a:buFont typeface="Noto Sans Symbols"/>
              <a:buChar char="▪"/>
            </a:pPr>
            <a:r>
              <a:rPr b="0" i="0" lang="en-AU" sz="1600" u="none" cap="none" strike="noStrike">
                <a:solidFill>
                  <a:srgbClr val="000000"/>
                </a:solidFill>
                <a:latin typeface="Helvetica Neue"/>
                <a:ea typeface="Helvetica Neue"/>
                <a:cs typeface="Helvetica Neue"/>
                <a:sym typeface="Helvetica Neue"/>
              </a:rPr>
              <a:t>The SEO plans to complete an ARD study for the NASA Black Marble (BM) dataset to address terrain occlusion issues (</a:t>
            </a:r>
            <a:r>
              <a:rPr b="1" i="0" lang="en-AU" sz="1600" u="none" cap="none" strike="noStrike">
                <a:solidFill>
                  <a:srgbClr val="FF0000"/>
                </a:solidFill>
                <a:latin typeface="Helvetica Neue"/>
                <a:ea typeface="Helvetica Neue"/>
                <a:cs typeface="Helvetica Neue"/>
                <a:sym typeface="Helvetica Neue"/>
              </a:rPr>
              <a:t>ACTION:</a:t>
            </a:r>
            <a:r>
              <a:rPr b="0" i="0" lang="en-AU" sz="1600" u="none" cap="none" strike="noStrike">
                <a:solidFill>
                  <a:srgbClr val="000000"/>
                </a:solidFill>
                <a:latin typeface="Helvetica Neue"/>
                <a:ea typeface="Helvetica Neue"/>
                <a:cs typeface="Helvetica Neue"/>
                <a:sym typeface="Helvetica Neue"/>
              </a:rPr>
              <a:t> </a:t>
            </a:r>
            <a:r>
              <a:rPr b="1" i="0" lang="en-AU" sz="1600" u="none" cap="none" strike="noStrike">
                <a:solidFill>
                  <a:srgbClr val="000000"/>
                </a:solidFill>
                <a:latin typeface="Helvetica Neue"/>
                <a:ea typeface="Helvetica Neue"/>
                <a:cs typeface="Helvetica Neue"/>
                <a:sym typeface="Helvetica Neue"/>
              </a:rPr>
              <a:t>LSI-VC-12-02</a:t>
            </a:r>
            <a:r>
              <a:rPr b="0" i="0" lang="en-AU" sz="1600" u="none" cap="none" strike="noStrike">
                <a:solidFill>
                  <a:srgbClr val="000000"/>
                </a:solidFill>
                <a:latin typeface="Helvetica Neue"/>
                <a:ea typeface="Helvetica Neue"/>
                <a:cs typeface="Helvetica Neue"/>
                <a:sym typeface="Helvetica Neue"/>
              </a:rPr>
              <a:t>). This analysis will use the Copernicus DEM and the Black Marble pixel size (750-meters) and viewing geometry to develop a global mask where terrain occlusion is an issue (e.g., mountains, cities) and assess its significance for data applications.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
          <p:cNvSpPr txBox="1"/>
          <p:nvPr>
            <p:ph type="title"/>
          </p:nvPr>
        </p:nvSpPr>
        <p:spPr>
          <a:xfrm>
            <a:off x="323625" y="192554"/>
            <a:ext cx="6112010" cy="445635"/>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An LSI-VC Objective for ARD</a:t>
            </a:r>
            <a:endParaRPr/>
          </a:p>
        </p:txBody>
      </p:sp>
      <p:sp>
        <p:nvSpPr>
          <p:cNvPr id="198" name="Google Shape;198;p2"/>
          <p:cNvSpPr txBox="1"/>
          <p:nvPr/>
        </p:nvSpPr>
        <p:spPr>
          <a:xfrm>
            <a:off x="175512" y="1123040"/>
            <a:ext cx="8803025" cy="3483794"/>
          </a:xfrm>
          <a:prstGeom prst="rect">
            <a:avLst/>
          </a:prstGeom>
          <a:noFill/>
          <a:ln>
            <a:noFill/>
          </a:ln>
        </p:spPr>
        <p:txBody>
          <a:bodyPr anchorCtr="0" anchor="t" bIns="45700" lIns="91425" spcFirstLastPara="1" rIns="91425" wrap="square" tIns="45700">
            <a:noAutofit/>
          </a:bodyPr>
          <a:lstStyle/>
          <a:p>
            <a:pPr indent="-349250" lvl="1" marL="465138" marR="0" rtl="0" algn="l">
              <a:spcBef>
                <a:spcPts val="0"/>
              </a:spcBef>
              <a:spcAft>
                <a:spcPts val="0"/>
              </a:spcAft>
              <a:buClr>
                <a:srgbClr val="000000"/>
              </a:buClr>
              <a:buSzPts val="2400"/>
              <a:buFont typeface="Noto Sans Symbols"/>
              <a:buChar char="▪"/>
            </a:pPr>
            <a:r>
              <a:rPr b="0" i="0" lang="en-AU" sz="2000" u="none" cap="none" strike="noStrike">
                <a:solidFill>
                  <a:srgbClr val="000000"/>
                </a:solidFill>
                <a:latin typeface="Helvetica Neue"/>
                <a:ea typeface="Helvetica Neue"/>
                <a:cs typeface="Helvetica Neue"/>
                <a:sym typeface="Helvetica Neue"/>
              </a:rPr>
              <a:t>Getting CEOS-ARD into the cloud, and making it accessible and interoperable across major cloud platforms needs to be a priority for CEOS agencies. </a:t>
            </a:r>
            <a:endParaRPr/>
          </a:p>
          <a:p>
            <a:pPr indent="-349250" lvl="1" marL="465138" marR="0" rtl="0" algn="l">
              <a:spcBef>
                <a:spcPts val="900"/>
              </a:spcBef>
              <a:spcAft>
                <a:spcPts val="0"/>
              </a:spcAft>
              <a:buClr>
                <a:srgbClr val="000000"/>
              </a:buClr>
              <a:buSzPts val="2400"/>
              <a:buFont typeface="Noto Sans Symbols"/>
              <a:buChar char="▪"/>
            </a:pPr>
            <a:r>
              <a:rPr b="0" i="0" lang="en-AU" sz="2000" u="none" cap="none" strike="noStrike">
                <a:solidFill>
                  <a:srgbClr val="000000"/>
                </a:solidFill>
                <a:latin typeface="Helvetica Neue"/>
                <a:ea typeface="Helvetica Neue"/>
                <a:cs typeface="Helvetica Neue"/>
                <a:sym typeface="Helvetica Neue"/>
              </a:rPr>
              <a:t>We aim to get a better understanding of agencies’ relationships with cloud platforms, agency plans for EO data distribution and access, strategies for data discoverability, any proprietary data platforms and tools, etc. </a:t>
            </a:r>
            <a:endParaRPr/>
          </a:p>
          <a:p>
            <a:pPr indent="-349250" lvl="1" marL="465138" marR="0" rtl="0" algn="l">
              <a:spcBef>
                <a:spcPts val="900"/>
              </a:spcBef>
              <a:spcAft>
                <a:spcPts val="0"/>
              </a:spcAft>
              <a:buClr>
                <a:srgbClr val="000000"/>
              </a:buClr>
              <a:buSzPts val="2400"/>
              <a:buFont typeface="Noto Sans Symbols"/>
              <a:buChar char="▪"/>
            </a:pPr>
            <a:r>
              <a:rPr b="0" i="0" lang="en-AU" sz="2000" u="none" cap="none" strike="noStrike">
                <a:solidFill>
                  <a:srgbClr val="000000"/>
                </a:solidFill>
                <a:latin typeface="Helvetica Neue"/>
                <a:ea typeface="Helvetica Neue"/>
                <a:cs typeface="Helvetica Neue"/>
                <a:sym typeface="Helvetica Neue"/>
              </a:rPr>
              <a:t>Aim to identify actions that CEOS Agencies might take (together and individually) to increase the availability, discoverability, accessibility and interoperability of their data – CEOS-ARD in particular.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ph type="title"/>
          </p:nvPr>
        </p:nvSpPr>
        <p:spPr>
          <a:xfrm>
            <a:off x="249766" y="206467"/>
            <a:ext cx="7040148" cy="417807"/>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000"/>
              <a:buFont typeface="Helvetica Neue"/>
              <a:buNone/>
            </a:pPr>
            <a:r>
              <a:rPr b="1" lang="en-AU" sz="3000">
                <a:latin typeface="Helvetica Neue"/>
                <a:ea typeface="Helvetica Neue"/>
                <a:cs typeface="Helvetica Neue"/>
                <a:sym typeface="Helvetica Neue"/>
              </a:rPr>
              <a:t>Motivation for a Cross-Cloud Study</a:t>
            </a:r>
            <a:endParaRPr/>
          </a:p>
        </p:txBody>
      </p:sp>
      <p:sp>
        <p:nvSpPr>
          <p:cNvPr id="204" name="Google Shape;204;p3"/>
          <p:cNvSpPr txBox="1"/>
          <p:nvPr/>
        </p:nvSpPr>
        <p:spPr>
          <a:xfrm>
            <a:off x="95749" y="888650"/>
            <a:ext cx="8905500" cy="4164600"/>
          </a:xfrm>
          <a:prstGeom prst="rect">
            <a:avLst/>
          </a:prstGeom>
          <a:noFill/>
          <a:ln>
            <a:noFill/>
          </a:ln>
        </p:spPr>
        <p:txBody>
          <a:bodyPr anchorCtr="0" anchor="t" bIns="45700" lIns="91425" spcFirstLastPara="1" rIns="91425" wrap="square" tIns="45700">
            <a:noAutofit/>
          </a:bodyPr>
          <a:lstStyle/>
          <a:p>
            <a:pPr indent="-349249" lvl="1" marL="465138" marR="0" rtl="0" algn="l">
              <a:spcBef>
                <a:spcPts val="0"/>
              </a:spcBef>
              <a:spcAft>
                <a:spcPts val="0"/>
              </a:spcAft>
              <a:buClr>
                <a:srgbClr val="000000"/>
              </a:buClr>
              <a:buSzPts val="1680"/>
              <a:buFont typeface="Noto Sans Symbols"/>
              <a:buChar char="▪"/>
            </a:pPr>
            <a:r>
              <a:rPr b="1" i="0" lang="en-AU" sz="1400" u="none" cap="none" strike="noStrike">
                <a:solidFill>
                  <a:srgbClr val="000000"/>
                </a:solidFill>
                <a:latin typeface="Helvetica Neue"/>
                <a:ea typeface="Helvetica Neue"/>
                <a:cs typeface="Helvetica Neue"/>
                <a:sym typeface="Helvetica Neue"/>
              </a:rPr>
              <a:t>Pecora 22 Workshop </a:t>
            </a:r>
            <a:r>
              <a:rPr b="0" i="0" lang="en-AU" sz="1400" u="none" cap="none" strike="noStrike">
                <a:solidFill>
                  <a:srgbClr val="000000"/>
                </a:solidFill>
                <a:latin typeface="Helvetica Neue"/>
                <a:ea typeface="Helvetica Neue"/>
                <a:cs typeface="Helvetica Neue"/>
                <a:sym typeface="Helvetica Neue"/>
              </a:rPr>
              <a:t>- Session 2A - Implementing ARD – Common Approaches, Predictability, and Improving EO Data Interoperability</a:t>
            </a:r>
            <a:endParaRPr/>
          </a:p>
          <a:p>
            <a:pPr indent="-349250" lvl="2" marL="884930"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Key Finding #1 - NASA should capture lessons learned from its recent with the three big cloud service providers (Google, Amazon, and Microsoft) – what are the advantages and disadvantages for using each one - and share them with other public EO agencies</a:t>
            </a:r>
            <a:endParaRPr/>
          </a:p>
          <a:p>
            <a:pPr indent="-349249" lvl="1" marL="465138"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Request from GEO to CEOS SEO to inform the evolution of the </a:t>
            </a:r>
            <a:r>
              <a:rPr b="1" i="0" lang="en-AU" sz="1400" u="none" cap="none" strike="noStrike">
                <a:solidFill>
                  <a:srgbClr val="000000"/>
                </a:solidFill>
                <a:latin typeface="Helvetica Neue"/>
                <a:ea typeface="Helvetica Neue"/>
                <a:cs typeface="Helvetica Neue"/>
                <a:sym typeface="Helvetica Neue"/>
              </a:rPr>
              <a:t>GEO Common Infrastructure (GCI)</a:t>
            </a:r>
            <a:r>
              <a:rPr b="0" i="0" lang="en-AU" sz="1400" u="none" cap="none" strike="noStrike">
                <a:solidFill>
                  <a:srgbClr val="000000"/>
                </a:solidFill>
                <a:latin typeface="Helvetica Neue"/>
                <a:ea typeface="Helvetica Neue"/>
                <a:cs typeface="Helvetica Neue"/>
                <a:sym typeface="Helvetica Neue"/>
              </a:rPr>
              <a:t>. </a:t>
            </a:r>
            <a:endParaRPr/>
          </a:p>
          <a:p>
            <a:pPr indent="-349250" lvl="2" marL="884930"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Existing Data Cubes are connected to the GCI via Open Earth Alliance (GEO Community Activity to promote Data Cubes).</a:t>
            </a:r>
            <a:endParaRPr/>
          </a:p>
          <a:p>
            <a:pPr indent="-349250" lvl="2" marL="884930"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Existing cloud providers are connected to the GCI through CEOS ARD.</a:t>
            </a:r>
            <a:endParaRPr/>
          </a:p>
          <a:p>
            <a:pPr indent="-349249" lvl="1" marL="465138"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Improving the </a:t>
            </a:r>
            <a:r>
              <a:rPr b="1" i="0" lang="en-AU" sz="1400" u="none" cap="none" strike="noStrike">
                <a:solidFill>
                  <a:srgbClr val="000000"/>
                </a:solidFill>
                <a:latin typeface="Helvetica Neue"/>
                <a:ea typeface="Helvetica Neue"/>
                <a:cs typeface="Helvetica Neue"/>
                <a:sym typeface="Helvetica Neue"/>
              </a:rPr>
              <a:t>User Experience</a:t>
            </a:r>
            <a:endParaRPr/>
          </a:p>
          <a:p>
            <a:pPr indent="-349250" lvl="2" marL="884930"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Understand qualitative and quantitative differences in cloud providers</a:t>
            </a:r>
            <a:endParaRPr/>
          </a:p>
          <a:p>
            <a:pPr indent="-349250" lvl="2" marL="884930"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Leverage knowledge to improve community experiences through ODC</a:t>
            </a:r>
            <a:endParaRPr/>
          </a:p>
          <a:p>
            <a:pPr indent="-349250" lvl="2" marL="884930" marR="0" rtl="0" algn="l">
              <a:spcBef>
                <a:spcPts val="900"/>
              </a:spcBef>
              <a:spcAft>
                <a:spcPts val="0"/>
              </a:spcAft>
              <a:buClr>
                <a:srgbClr val="000000"/>
              </a:buClr>
              <a:buSzPts val="1680"/>
              <a:buFont typeface="Noto Sans Symbols"/>
              <a:buChar char="▪"/>
            </a:pPr>
            <a:r>
              <a:rPr b="0" i="0" lang="en-AU" sz="1400" u="none" cap="none" strike="noStrike">
                <a:solidFill>
                  <a:srgbClr val="000000"/>
                </a:solidFill>
                <a:latin typeface="Helvetica Neue"/>
                <a:ea typeface="Helvetica Neue"/>
                <a:cs typeface="Helvetica Neue"/>
                <a:sym typeface="Helvetica Neue"/>
              </a:rPr>
              <a:t>Develop plans for future benchmarking and optimizations</a:t>
            </a:r>
            <a:endParaRPr/>
          </a:p>
          <a:p>
            <a:pPr indent="-242569" lvl="2" marL="884930" marR="0" rtl="0" algn="l">
              <a:spcBef>
                <a:spcPts val="900"/>
              </a:spcBef>
              <a:spcAft>
                <a:spcPts val="0"/>
              </a:spcAft>
              <a:buClr>
                <a:srgbClr val="002569"/>
              </a:buClr>
              <a:buSzPts val="1680"/>
              <a:buFont typeface="Noto Sans Symbols"/>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
          <p:cNvSpPr txBox="1"/>
          <p:nvPr>
            <p:ph type="title"/>
          </p:nvPr>
        </p:nvSpPr>
        <p:spPr>
          <a:xfrm>
            <a:off x="132036" y="131954"/>
            <a:ext cx="7040148" cy="584252"/>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GEO Common Infrastructure (GCI)</a:t>
            </a:r>
            <a:endParaRPr/>
          </a:p>
        </p:txBody>
      </p:sp>
      <p:pic>
        <p:nvPicPr>
          <p:cNvPr id="210" name="Google Shape;210;p4"/>
          <p:cNvPicPr preferRelativeResize="0"/>
          <p:nvPr/>
        </p:nvPicPr>
        <p:blipFill rotWithShape="1">
          <a:blip r:embed="rId3">
            <a:alphaModFix/>
          </a:blip>
          <a:srcRect b="0" l="0" r="0" t="0"/>
          <a:stretch/>
        </p:blipFill>
        <p:spPr>
          <a:xfrm>
            <a:off x="1175065" y="849779"/>
            <a:ext cx="5934509" cy="4053412"/>
          </a:xfrm>
          <a:prstGeom prst="rect">
            <a:avLst/>
          </a:prstGeom>
          <a:noFill/>
          <a:ln>
            <a:noFill/>
          </a:ln>
        </p:spPr>
      </p:pic>
      <p:sp>
        <p:nvSpPr>
          <p:cNvPr id="211" name="Google Shape;211;p4"/>
          <p:cNvSpPr txBox="1"/>
          <p:nvPr/>
        </p:nvSpPr>
        <p:spPr>
          <a:xfrm>
            <a:off x="6121400" y="3764554"/>
            <a:ext cx="1634067" cy="105833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12" name="Google Shape;212;p4"/>
          <p:cNvSpPr txBox="1"/>
          <p:nvPr/>
        </p:nvSpPr>
        <p:spPr>
          <a:xfrm>
            <a:off x="5142171" y="1751478"/>
            <a:ext cx="801429" cy="4921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13" name="Google Shape;213;p4"/>
          <p:cNvSpPr txBox="1"/>
          <p:nvPr/>
        </p:nvSpPr>
        <p:spPr>
          <a:xfrm>
            <a:off x="1232997" y="900581"/>
            <a:ext cx="801429" cy="4921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14" name="Google Shape;214;p4"/>
          <p:cNvSpPr txBox="1"/>
          <p:nvPr/>
        </p:nvSpPr>
        <p:spPr>
          <a:xfrm>
            <a:off x="275220" y="2571750"/>
            <a:ext cx="76014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rgbClr val="FF0000"/>
                </a:solidFill>
                <a:latin typeface="Arial"/>
                <a:ea typeface="Arial"/>
                <a:cs typeface="Arial"/>
                <a:sym typeface="Arial"/>
              </a:rPr>
              <a:t>Data</a:t>
            </a:r>
            <a:endParaRPr/>
          </a:p>
          <a:p>
            <a:pPr indent="0" lvl="0" marL="0" marR="0" rtl="0" algn="ctr">
              <a:spcBef>
                <a:spcPts val="0"/>
              </a:spcBef>
              <a:spcAft>
                <a:spcPts val="0"/>
              </a:spcAft>
              <a:buNone/>
            </a:pPr>
            <a:r>
              <a:rPr b="1" lang="en-AU" sz="1800">
                <a:solidFill>
                  <a:srgbClr val="FF0000"/>
                </a:solidFill>
                <a:latin typeface="Arial"/>
                <a:ea typeface="Arial"/>
                <a:cs typeface="Arial"/>
                <a:sym typeface="Arial"/>
              </a:rPr>
              <a:t>Cubes</a:t>
            </a:r>
            <a:endParaRPr/>
          </a:p>
        </p:txBody>
      </p:sp>
      <p:sp>
        <p:nvSpPr>
          <p:cNvPr id="215" name="Google Shape;215;p4"/>
          <p:cNvSpPr txBox="1"/>
          <p:nvPr/>
        </p:nvSpPr>
        <p:spPr>
          <a:xfrm>
            <a:off x="7116405" y="921189"/>
            <a:ext cx="108401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rgbClr val="FF0000"/>
                </a:solidFill>
                <a:latin typeface="Arial"/>
                <a:ea typeface="Arial"/>
                <a:cs typeface="Arial"/>
                <a:sym typeface="Arial"/>
              </a:rPr>
              <a:t>Cloud</a:t>
            </a:r>
            <a:endParaRPr/>
          </a:p>
          <a:p>
            <a:pPr indent="0" lvl="0" marL="0" marR="0" rtl="0" algn="ctr">
              <a:spcBef>
                <a:spcPts val="0"/>
              </a:spcBef>
              <a:spcAft>
                <a:spcPts val="0"/>
              </a:spcAft>
              <a:buNone/>
            </a:pPr>
            <a:r>
              <a:rPr b="1" lang="en-AU" sz="1800">
                <a:solidFill>
                  <a:srgbClr val="FF0000"/>
                </a:solidFill>
                <a:latin typeface="Arial"/>
                <a:ea typeface="Arial"/>
                <a:cs typeface="Arial"/>
                <a:sym typeface="Arial"/>
              </a:rPr>
              <a:t>Providers</a:t>
            </a:r>
            <a:endParaRPr/>
          </a:p>
        </p:txBody>
      </p:sp>
      <p:sp>
        <p:nvSpPr>
          <p:cNvPr id="216" name="Google Shape;216;p4"/>
          <p:cNvSpPr txBox="1"/>
          <p:nvPr/>
        </p:nvSpPr>
        <p:spPr>
          <a:xfrm>
            <a:off x="3124200" y="2370667"/>
            <a:ext cx="5257800" cy="2573865"/>
          </a:xfrm>
          <a:prstGeom prst="rect">
            <a:avLst/>
          </a:prstGeom>
          <a:noFill/>
          <a:ln cap="flat" cmpd="sng" w="603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17" name="Google Shape;217;p4"/>
          <p:cNvSpPr txBox="1"/>
          <p:nvPr/>
        </p:nvSpPr>
        <p:spPr>
          <a:xfrm>
            <a:off x="7301515" y="3597774"/>
            <a:ext cx="51488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rgbClr val="FF0000"/>
                </a:solidFill>
                <a:latin typeface="Arial"/>
                <a:ea typeface="Arial"/>
                <a:cs typeface="Arial"/>
                <a:sym typeface="Arial"/>
              </a:rPr>
              <a:t>GCI</a:t>
            </a:r>
            <a:endParaRPr/>
          </a:p>
        </p:txBody>
      </p:sp>
      <p:sp>
        <p:nvSpPr>
          <p:cNvPr id="218" name="Google Shape;218;p4"/>
          <p:cNvSpPr/>
          <p:nvPr/>
        </p:nvSpPr>
        <p:spPr>
          <a:xfrm>
            <a:off x="2472267" y="2571750"/>
            <a:ext cx="812800" cy="941917"/>
          </a:xfrm>
          <a:prstGeom prst="ellipse">
            <a:avLst/>
          </a:prstGeom>
          <a:solidFill>
            <a:srgbClr val="FFFF00">
              <a:alpha val="16470"/>
            </a:srgbClr>
          </a:solidFill>
          <a:ln cap="flat" cmpd="sng" w="25400">
            <a:solidFill>
              <a:srgbClr val="2531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19" name="Google Shape;219;p4"/>
          <p:cNvSpPr/>
          <p:nvPr/>
        </p:nvSpPr>
        <p:spPr>
          <a:xfrm>
            <a:off x="3463345" y="1526614"/>
            <a:ext cx="1678826" cy="941917"/>
          </a:xfrm>
          <a:prstGeom prst="ellipse">
            <a:avLst/>
          </a:prstGeom>
          <a:solidFill>
            <a:srgbClr val="FFFF00">
              <a:alpha val="16470"/>
            </a:srgbClr>
          </a:solidFill>
          <a:ln cap="flat" cmpd="sng" w="25400">
            <a:solidFill>
              <a:srgbClr val="2531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5"/>
          <p:cNvPicPr preferRelativeResize="0"/>
          <p:nvPr/>
        </p:nvPicPr>
        <p:blipFill rotWithShape="1">
          <a:blip r:embed="rId3">
            <a:alphaModFix/>
          </a:blip>
          <a:srcRect b="0" l="0" r="0" t="0"/>
          <a:stretch/>
        </p:blipFill>
        <p:spPr>
          <a:xfrm>
            <a:off x="5755907" y="1842820"/>
            <a:ext cx="2537678" cy="969402"/>
          </a:xfrm>
          <a:prstGeom prst="rect">
            <a:avLst/>
          </a:prstGeom>
          <a:noFill/>
          <a:ln>
            <a:noFill/>
          </a:ln>
        </p:spPr>
      </p:pic>
      <p:sp>
        <p:nvSpPr>
          <p:cNvPr id="225" name="Google Shape;225;p5"/>
          <p:cNvSpPr txBox="1"/>
          <p:nvPr/>
        </p:nvSpPr>
        <p:spPr>
          <a:xfrm>
            <a:off x="266379" y="912108"/>
            <a:ext cx="8598487" cy="380022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AU" sz="1200">
                <a:solidFill>
                  <a:schemeClr val="dk1"/>
                </a:solidFill>
                <a:latin typeface="Arial"/>
                <a:ea typeface="Arial"/>
                <a:cs typeface="Arial"/>
                <a:sym typeface="Arial"/>
              </a:rPr>
              <a:t>Vision &amp; Mission:</a:t>
            </a:r>
            <a:r>
              <a:rPr lang="en-AU" sz="1200">
                <a:solidFill>
                  <a:schemeClr val="dk1"/>
                </a:solidFill>
                <a:latin typeface="Arial"/>
                <a:ea typeface="Arial"/>
                <a:cs typeface="Arial"/>
                <a:sym typeface="Arial"/>
              </a:rPr>
              <a:t> Support global sustainability (SDGs) and understanding through the use of open solutions (technology, data, and algorithms).</a:t>
            </a:r>
            <a:endParaRPr/>
          </a:p>
          <a:p>
            <a:pPr indent="-342900" lvl="0" marL="342900" marR="0" rtl="0" algn="l">
              <a:lnSpc>
                <a:spcPct val="90000"/>
              </a:lnSpc>
              <a:spcBef>
                <a:spcPts val="750"/>
              </a:spcBef>
              <a:spcAft>
                <a:spcPts val="0"/>
              </a:spcAft>
              <a:buClr>
                <a:schemeClr val="dk1"/>
              </a:buClr>
              <a:buSzPts val="1200"/>
              <a:buFont typeface="Arial"/>
              <a:buAutoNum type="arabicPeriod"/>
            </a:pPr>
            <a:r>
              <a:rPr b="1" lang="en-AU" sz="1200">
                <a:solidFill>
                  <a:schemeClr val="dk1"/>
                </a:solidFill>
                <a:latin typeface="Arial"/>
                <a:ea typeface="Arial"/>
                <a:cs typeface="Arial"/>
                <a:sym typeface="Arial"/>
              </a:rPr>
              <a:t>Impact society through the development and use of Open Source EO technology, algorithms, and data </a:t>
            </a:r>
            <a:r>
              <a:rPr lang="en-AU" sz="1200">
                <a:solidFill>
                  <a:schemeClr val="dk1"/>
                </a:solidFill>
                <a:latin typeface="Arial"/>
                <a:ea typeface="Arial"/>
                <a:cs typeface="Arial"/>
                <a:sym typeface="Arial"/>
              </a:rPr>
              <a:t>(e.g, the Open Data Cube)</a:t>
            </a:r>
            <a:endParaRPr/>
          </a:p>
          <a:p>
            <a:pPr indent="-342900" lvl="0" marL="342900" marR="0" rtl="0" algn="l">
              <a:lnSpc>
                <a:spcPct val="90000"/>
              </a:lnSpc>
              <a:spcBef>
                <a:spcPts val="750"/>
              </a:spcBef>
              <a:spcAft>
                <a:spcPts val="0"/>
              </a:spcAft>
              <a:buClr>
                <a:schemeClr val="dk1"/>
              </a:buClr>
              <a:buSzPts val="1200"/>
              <a:buFont typeface="Arial"/>
              <a:buAutoNum type="arabicPeriod"/>
            </a:pPr>
            <a:r>
              <a:rPr b="1" lang="en-AU" sz="1200">
                <a:solidFill>
                  <a:schemeClr val="dk1"/>
                </a:solidFill>
                <a:latin typeface="Arial"/>
                <a:ea typeface="Arial"/>
                <a:cs typeface="Arial"/>
                <a:sym typeface="Arial"/>
              </a:rPr>
              <a:t>Promote Leadership &amp; Partnership in the EO Community </a:t>
            </a:r>
            <a:endParaRPr/>
          </a:p>
          <a:p>
            <a:pPr indent="-342900" lvl="0" marL="342900" marR="0" rtl="0" algn="l">
              <a:lnSpc>
                <a:spcPct val="90000"/>
              </a:lnSpc>
              <a:spcBef>
                <a:spcPts val="750"/>
              </a:spcBef>
              <a:spcAft>
                <a:spcPts val="0"/>
              </a:spcAft>
              <a:buClr>
                <a:schemeClr val="dk1"/>
              </a:buClr>
              <a:buSzPts val="1200"/>
              <a:buFont typeface="Arial"/>
              <a:buAutoNum type="arabicPeriod"/>
            </a:pPr>
            <a:r>
              <a:rPr b="1" lang="en-AU" sz="1200">
                <a:solidFill>
                  <a:schemeClr val="dk1"/>
                </a:solidFill>
                <a:latin typeface="Arial"/>
                <a:ea typeface="Arial"/>
                <a:cs typeface="Arial"/>
                <a:sym typeface="Arial"/>
              </a:rPr>
              <a:t>Grow Industry </a:t>
            </a:r>
            <a:endParaRPr sz="1200">
              <a:solidFill>
                <a:schemeClr val="dk1"/>
              </a:solidFill>
              <a:latin typeface="Arial"/>
              <a:ea typeface="Arial"/>
              <a:cs typeface="Arial"/>
              <a:sym typeface="Arial"/>
            </a:endParaRPr>
          </a:p>
          <a:p>
            <a:pPr indent="0" lvl="0" marL="0" marR="0" rtl="0" algn="l">
              <a:lnSpc>
                <a:spcPct val="90000"/>
              </a:lnSpc>
              <a:spcBef>
                <a:spcPts val="750"/>
              </a:spcBef>
              <a:spcAft>
                <a:spcPts val="0"/>
              </a:spcAft>
              <a:buClr>
                <a:schemeClr val="dk1"/>
              </a:buClr>
              <a:buSzPts val="1200"/>
              <a:buFont typeface="Arial"/>
              <a:buNone/>
            </a:pPr>
            <a:r>
              <a:t/>
            </a:r>
            <a:endParaRPr b="1" sz="1200">
              <a:solidFill>
                <a:schemeClr val="dk1"/>
              </a:solidFill>
              <a:latin typeface="Arial"/>
              <a:ea typeface="Arial"/>
              <a:cs typeface="Arial"/>
              <a:sym typeface="Arial"/>
            </a:endParaRPr>
          </a:p>
          <a:p>
            <a:pPr indent="0" lvl="0" marL="0" marR="0" rtl="0" algn="l">
              <a:lnSpc>
                <a:spcPct val="90000"/>
              </a:lnSpc>
              <a:spcBef>
                <a:spcPts val="750"/>
              </a:spcBef>
              <a:spcAft>
                <a:spcPts val="0"/>
              </a:spcAft>
              <a:buClr>
                <a:schemeClr val="dk1"/>
              </a:buClr>
              <a:buSzPts val="1200"/>
              <a:buFont typeface="Arial"/>
              <a:buNone/>
            </a:pPr>
            <a:r>
              <a:rPr b="1" lang="en-AU" sz="1200" u="sng">
                <a:solidFill>
                  <a:schemeClr val="dk1"/>
                </a:solidFill>
                <a:latin typeface="Arial"/>
                <a:ea typeface="Arial"/>
                <a:cs typeface="Arial"/>
                <a:sym typeface="Arial"/>
              </a:rPr>
              <a:t>Goals:</a:t>
            </a:r>
            <a:endParaRPr/>
          </a:p>
          <a:p>
            <a:pPr indent="-285750" lvl="0" marL="285750" marR="0" rtl="0" algn="l">
              <a:lnSpc>
                <a:spcPct val="90000"/>
              </a:lnSpc>
              <a:spcBef>
                <a:spcPts val="750"/>
              </a:spcBef>
              <a:spcAft>
                <a:spcPts val="0"/>
              </a:spcAft>
              <a:buClr>
                <a:schemeClr val="dk1"/>
              </a:buClr>
              <a:buSzPts val="1200"/>
              <a:buFont typeface="Arial"/>
              <a:buChar char="•"/>
            </a:pPr>
            <a:r>
              <a:rPr b="1" lang="en-AU" sz="1200">
                <a:solidFill>
                  <a:schemeClr val="dk1"/>
                </a:solidFill>
                <a:latin typeface="Arial"/>
                <a:ea typeface="Arial"/>
                <a:cs typeface="Arial"/>
                <a:sym typeface="Arial"/>
              </a:rPr>
              <a:t>Support community unification – conceptually and technically.</a:t>
            </a:r>
            <a:endParaRPr/>
          </a:p>
          <a:p>
            <a:pPr indent="-285750" lvl="0" marL="285750" marR="0" rtl="0" algn="l">
              <a:lnSpc>
                <a:spcPct val="90000"/>
              </a:lnSpc>
              <a:spcBef>
                <a:spcPts val="750"/>
              </a:spcBef>
              <a:spcAft>
                <a:spcPts val="0"/>
              </a:spcAft>
              <a:buClr>
                <a:schemeClr val="dk1"/>
              </a:buClr>
              <a:buSzPts val="1200"/>
              <a:buFont typeface="Arial"/>
              <a:buChar char="•"/>
            </a:pPr>
            <a:r>
              <a:rPr b="1" lang="en-AU" sz="1200">
                <a:solidFill>
                  <a:schemeClr val="dk1"/>
                </a:solidFill>
                <a:latin typeface="Arial"/>
                <a:ea typeface="Arial"/>
                <a:cs typeface="Arial"/>
                <a:sym typeface="Arial"/>
              </a:rPr>
              <a:t>Support evolution of broader community resources (Documentation, examples, code sharing, implementations, etc.).</a:t>
            </a:r>
            <a:endParaRPr/>
          </a:p>
          <a:p>
            <a:pPr indent="-285750" lvl="0" marL="285750" marR="0" rtl="0" algn="l">
              <a:lnSpc>
                <a:spcPct val="90000"/>
              </a:lnSpc>
              <a:spcBef>
                <a:spcPts val="750"/>
              </a:spcBef>
              <a:spcAft>
                <a:spcPts val="0"/>
              </a:spcAft>
              <a:buClr>
                <a:schemeClr val="dk1"/>
              </a:buClr>
              <a:buSzPts val="1200"/>
              <a:buFont typeface="Arial"/>
              <a:buChar char="•"/>
            </a:pPr>
            <a:r>
              <a:rPr b="1" lang="en-AU" sz="1200">
                <a:solidFill>
                  <a:schemeClr val="dk1"/>
                </a:solidFill>
                <a:latin typeface="Arial"/>
                <a:ea typeface="Arial"/>
                <a:cs typeface="Arial"/>
                <a:sym typeface="Arial"/>
              </a:rPr>
              <a:t>Define roadmap based on community feedback for improved adoption, contribution, service, and maintenance.</a:t>
            </a:r>
            <a:endParaRPr/>
          </a:p>
          <a:p>
            <a:pPr indent="-285750" lvl="0" marL="285750" marR="0" rtl="0" algn="l">
              <a:lnSpc>
                <a:spcPct val="90000"/>
              </a:lnSpc>
              <a:spcBef>
                <a:spcPts val="750"/>
              </a:spcBef>
              <a:spcAft>
                <a:spcPts val="0"/>
              </a:spcAft>
              <a:buClr>
                <a:schemeClr val="dk1"/>
              </a:buClr>
              <a:buSzPts val="1200"/>
              <a:buFont typeface="Arial"/>
              <a:buChar char="•"/>
            </a:pPr>
            <a:r>
              <a:rPr b="1" lang="en-AU" sz="1200">
                <a:solidFill>
                  <a:schemeClr val="dk1"/>
                </a:solidFill>
                <a:latin typeface="Arial"/>
                <a:ea typeface="Arial"/>
                <a:cs typeface="Arial"/>
                <a:sym typeface="Arial"/>
              </a:rPr>
              <a:t>Be a voice between ODC projects to grow the projects and community. </a:t>
            </a:r>
            <a:endParaRPr/>
          </a:p>
          <a:p>
            <a:pPr indent="-285750" lvl="0" marL="285750" marR="0" rtl="0" algn="l">
              <a:lnSpc>
                <a:spcPct val="90000"/>
              </a:lnSpc>
              <a:spcBef>
                <a:spcPts val="750"/>
              </a:spcBef>
              <a:spcAft>
                <a:spcPts val="0"/>
              </a:spcAft>
              <a:buClr>
                <a:schemeClr val="dk1"/>
              </a:buClr>
              <a:buSzPts val="1200"/>
              <a:buFont typeface="Arial"/>
              <a:buChar char="•"/>
            </a:pPr>
            <a:r>
              <a:rPr b="1" lang="en-AU" sz="1200">
                <a:solidFill>
                  <a:schemeClr val="dk1"/>
                </a:solidFill>
                <a:latin typeface="Arial"/>
                <a:ea typeface="Arial"/>
                <a:cs typeface="Arial"/>
                <a:sym typeface="Arial"/>
              </a:rPr>
              <a:t>Support opportunities for funding mechanisms to grow affiliate cub projects and associated activities.</a:t>
            </a:r>
            <a:endParaRPr/>
          </a:p>
          <a:p>
            <a:pPr indent="-285750" lvl="0" marL="285750" marR="0" rtl="0" algn="l">
              <a:lnSpc>
                <a:spcPct val="90000"/>
              </a:lnSpc>
              <a:spcBef>
                <a:spcPts val="750"/>
              </a:spcBef>
              <a:spcAft>
                <a:spcPts val="0"/>
              </a:spcAft>
              <a:buClr>
                <a:schemeClr val="dk1"/>
              </a:buClr>
              <a:buSzPts val="1200"/>
              <a:buFont typeface="Arial"/>
              <a:buChar char="•"/>
            </a:pPr>
            <a:r>
              <a:rPr b="1" lang="en-AU" sz="1200">
                <a:solidFill>
                  <a:schemeClr val="dk1"/>
                </a:solidFill>
                <a:latin typeface="Arial"/>
                <a:ea typeface="Arial"/>
                <a:cs typeface="Arial"/>
                <a:sym typeface="Arial"/>
              </a:rPr>
              <a:t>Support alignment technical and non-technical standards among major community member/contributors. </a:t>
            </a:r>
            <a:endParaRPr/>
          </a:p>
          <a:p>
            <a:pPr indent="0" lvl="0" marL="0" marR="0" rtl="0" algn="l">
              <a:lnSpc>
                <a:spcPct val="90000"/>
              </a:lnSpc>
              <a:spcBef>
                <a:spcPts val="750"/>
              </a:spcBef>
              <a:spcAft>
                <a:spcPts val="0"/>
              </a:spcAft>
              <a:buClr>
                <a:schemeClr val="dk1"/>
              </a:buClr>
              <a:buSzPts val="1000"/>
              <a:buFont typeface="Arial"/>
              <a:buNone/>
            </a:pPr>
            <a:r>
              <a:t/>
            </a:r>
            <a:endParaRPr b="1" sz="1000">
              <a:solidFill>
                <a:schemeClr val="dk1"/>
              </a:solidFill>
              <a:latin typeface="Arial"/>
              <a:ea typeface="Arial"/>
              <a:cs typeface="Arial"/>
              <a:sym typeface="Arial"/>
            </a:endParaRPr>
          </a:p>
          <a:p>
            <a:pPr indent="-222250" lvl="0" marL="285750" marR="0" rtl="0" algn="l">
              <a:lnSpc>
                <a:spcPct val="90000"/>
              </a:lnSpc>
              <a:spcBef>
                <a:spcPts val="750"/>
              </a:spcBef>
              <a:spcAft>
                <a:spcPts val="0"/>
              </a:spcAft>
              <a:buClr>
                <a:schemeClr val="dk1"/>
              </a:buClr>
              <a:buSzPts val="1000"/>
              <a:buFont typeface="Arial"/>
              <a:buNone/>
            </a:pPr>
            <a:r>
              <a:t/>
            </a:r>
            <a:endParaRPr b="1" sz="1000">
              <a:solidFill>
                <a:schemeClr val="dk1"/>
              </a:solidFill>
              <a:latin typeface="Arial"/>
              <a:ea typeface="Arial"/>
              <a:cs typeface="Arial"/>
              <a:sym typeface="Arial"/>
            </a:endParaRPr>
          </a:p>
          <a:p>
            <a:pPr indent="-222250" lvl="0" marL="285750" marR="0" rtl="0" algn="l">
              <a:lnSpc>
                <a:spcPct val="90000"/>
              </a:lnSpc>
              <a:spcBef>
                <a:spcPts val="750"/>
              </a:spcBef>
              <a:spcAft>
                <a:spcPts val="0"/>
              </a:spcAft>
              <a:buClr>
                <a:schemeClr val="dk1"/>
              </a:buClr>
              <a:buSzPts val="1000"/>
              <a:buFont typeface="Arial"/>
              <a:buNone/>
            </a:pPr>
            <a:r>
              <a:t/>
            </a:r>
            <a:endParaRPr b="1" sz="1000">
              <a:solidFill>
                <a:schemeClr val="dk1"/>
              </a:solidFill>
              <a:latin typeface="Arial"/>
              <a:ea typeface="Arial"/>
              <a:cs typeface="Arial"/>
              <a:sym typeface="Arial"/>
            </a:endParaRPr>
          </a:p>
          <a:p>
            <a:pPr indent="0" lvl="0" marL="0" marR="0" rtl="0" algn="l">
              <a:lnSpc>
                <a:spcPct val="90000"/>
              </a:lnSpc>
              <a:spcBef>
                <a:spcPts val="750"/>
              </a:spcBef>
              <a:spcAft>
                <a:spcPts val="0"/>
              </a:spcAft>
              <a:buClr>
                <a:schemeClr val="dk1"/>
              </a:buClr>
              <a:buSzPts val="1000"/>
              <a:buFont typeface="Arial"/>
              <a:buNone/>
            </a:pPr>
            <a:br>
              <a:rPr lang="en-AU"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sp>
        <p:nvSpPr>
          <p:cNvPr id="226" name="Google Shape;226;p5"/>
          <p:cNvSpPr txBox="1"/>
          <p:nvPr>
            <p:ph type="title"/>
          </p:nvPr>
        </p:nvSpPr>
        <p:spPr>
          <a:xfrm>
            <a:off x="266379" y="208345"/>
            <a:ext cx="5835627" cy="445635"/>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Open Earth Alliance (OEA)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6"/>
          <p:cNvSpPr txBox="1"/>
          <p:nvPr>
            <p:ph type="title"/>
          </p:nvPr>
        </p:nvSpPr>
        <p:spPr>
          <a:xfrm>
            <a:off x="364034" y="166468"/>
            <a:ext cx="5162775" cy="445635"/>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Software Instances</a:t>
            </a:r>
            <a:endParaRPr/>
          </a:p>
        </p:txBody>
      </p:sp>
      <p:sp>
        <p:nvSpPr>
          <p:cNvPr id="232" name="Google Shape;232;p6"/>
          <p:cNvSpPr txBox="1"/>
          <p:nvPr/>
        </p:nvSpPr>
        <p:spPr>
          <a:xfrm>
            <a:off x="364034" y="4030508"/>
            <a:ext cx="8005243" cy="1009984"/>
          </a:xfrm>
          <a:prstGeom prst="rect">
            <a:avLst/>
          </a:prstGeom>
          <a:noFill/>
          <a:ln>
            <a:noFill/>
          </a:ln>
        </p:spPr>
        <p:txBody>
          <a:bodyPr anchorCtr="0" anchor="t" bIns="45700" lIns="91425" spcFirstLastPara="1" rIns="91425" wrap="square" tIns="45700">
            <a:noAutofit/>
          </a:bodyPr>
          <a:lstStyle/>
          <a:p>
            <a:pPr indent="0" lvl="1" marL="115888" marR="0" rtl="0" algn="l">
              <a:spcBef>
                <a:spcPts val="0"/>
              </a:spcBef>
              <a:spcAft>
                <a:spcPts val="0"/>
              </a:spcAft>
              <a:buClr>
                <a:srgbClr val="000000"/>
              </a:buClr>
              <a:buSzPts val="1920"/>
              <a:buFont typeface="Arial"/>
              <a:buNone/>
            </a:pPr>
            <a:r>
              <a:rPr b="1" i="0" lang="en-AU" sz="1600" u="none" cap="none" strike="noStrike">
                <a:solidFill>
                  <a:srgbClr val="000000"/>
                </a:solidFill>
                <a:latin typeface="Helvetica Neue"/>
                <a:ea typeface="Helvetica Neue"/>
                <a:cs typeface="Helvetica Neue"/>
                <a:sym typeface="Helvetica Neue"/>
              </a:rPr>
              <a:t>Software installations </a:t>
            </a:r>
            <a:r>
              <a:rPr b="0" i="0" lang="en-AU" sz="1600" u="none" cap="none" strike="noStrike">
                <a:solidFill>
                  <a:srgbClr val="000000"/>
                </a:solidFill>
                <a:latin typeface="Helvetica Neue"/>
                <a:ea typeface="Helvetica Neue"/>
                <a:cs typeface="Helvetica Neue"/>
                <a:sym typeface="Helvetica Neue"/>
              </a:rPr>
              <a:t>… We are using </a:t>
            </a:r>
            <a:r>
              <a:rPr b="0" i="0" lang="en-AU" sz="1600" u="none" cap="none" strike="noStrike">
                <a:solidFill>
                  <a:srgbClr val="FF0000"/>
                </a:solidFill>
                <a:latin typeface="Helvetica Neue"/>
                <a:ea typeface="Helvetica Neue"/>
                <a:cs typeface="Helvetica Neue"/>
                <a:sym typeface="Helvetica Neue"/>
              </a:rPr>
              <a:t>virtual private server machines</a:t>
            </a:r>
            <a:r>
              <a:rPr b="0" i="0" lang="en-AU" sz="1600" u="none" cap="none" strike="noStrike">
                <a:solidFill>
                  <a:srgbClr val="000000"/>
                </a:solidFill>
                <a:latin typeface="Helvetica Neue"/>
                <a:ea typeface="Helvetica Neue"/>
                <a:cs typeface="Helvetica Neue"/>
                <a:sym typeface="Helvetica Neue"/>
              </a:rPr>
              <a:t>. Docker Engine and docker-compose were installed in the instances. Docker container with JupyterHub and Postgres with PostGIS extensions was used for the analysis.</a:t>
            </a:r>
            <a:endParaRPr/>
          </a:p>
        </p:txBody>
      </p:sp>
      <p:pic>
        <p:nvPicPr>
          <p:cNvPr id="233" name="Google Shape;233;p6"/>
          <p:cNvPicPr preferRelativeResize="0"/>
          <p:nvPr/>
        </p:nvPicPr>
        <p:blipFill rotWithShape="1">
          <a:blip r:embed="rId3">
            <a:alphaModFix/>
          </a:blip>
          <a:srcRect b="0" l="0" r="0" t="0"/>
          <a:stretch/>
        </p:blipFill>
        <p:spPr>
          <a:xfrm>
            <a:off x="476794" y="1023233"/>
            <a:ext cx="7613761" cy="29096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txBox="1"/>
          <p:nvPr>
            <p:ph type="title"/>
          </p:nvPr>
        </p:nvSpPr>
        <p:spPr>
          <a:xfrm>
            <a:off x="304767" y="154879"/>
            <a:ext cx="5460307" cy="445635"/>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3200"/>
              <a:buFont typeface="Helvetica Neue"/>
              <a:buNone/>
            </a:pPr>
            <a:r>
              <a:rPr b="1" lang="en-AU" sz="3200">
                <a:latin typeface="Helvetica Neue"/>
                <a:ea typeface="Helvetica Neue"/>
                <a:cs typeface="Helvetica Neue"/>
                <a:sym typeface="Helvetica Neue"/>
              </a:rPr>
              <a:t>Data Source: </a:t>
            </a:r>
            <a:r>
              <a:rPr lang="en-AU" sz="3200">
                <a:latin typeface="Helvetica Neue"/>
                <a:ea typeface="Helvetica Neue"/>
                <a:cs typeface="Helvetica Neue"/>
                <a:sym typeface="Helvetica Neue"/>
              </a:rPr>
              <a:t>Sentinel-2</a:t>
            </a:r>
            <a:endParaRPr/>
          </a:p>
        </p:txBody>
      </p:sp>
      <p:sp>
        <p:nvSpPr>
          <p:cNvPr id="239" name="Google Shape;239;p7"/>
          <p:cNvSpPr txBox="1"/>
          <p:nvPr/>
        </p:nvSpPr>
        <p:spPr>
          <a:xfrm>
            <a:off x="140963" y="3465768"/>
            <a:ext cx="8862074" cy="1571091"/>
          </a:xfrm>
          <a:prstGeom prst="rect">
            <a:avLst/>
          </a:prstGeom>
          <a:noFill/>
          <a:ln>
            <a:noFill/>
          </a:ln>
        </p:spPr>
        <p:txBody>
          <a:bodyPr anchorCtr="0" anchor="t" bIns="45700" lIns="91425" spcFirstLastPara="1" rIns="91425" wrap="square" tIns="45700">
            <a:noAutofit/>
          </a:bodyPr>
          <a:lstStyle/>
          <a:p>
            <a:pPr indent="0" lvl="1" marL="115888" marR="0" rtl="0" algn="l">
              <a:spcBef>
                <a:spcPts val="0"/>
              </a:spcBef>
              <a:spcAft>
                <a:spcPts val="0"/>
              </a:spcAft>
              <a:buClr>
                <a:srgbClr val="000000"/>
              </a:buClr>
              <a:buSzPts val="1680"/>
              <a:buFont typeface="Arial"/>
              <a:buNone/>
            </a:pPr>
            <a:r>
              <a:rPr b="1" i="0" lang="en-AU" sz="1400" u="none" cap="none" strike="noStrike">
                <a:solidFill>
                  <a:srgbClr val="000000"/>
                </a:solidFill>
                <a:latin typeface="Helvetica Neue"/>
                <a:ea typeface="Helvetica Neue"/>
                <a:cs typeface="Helvetica Neue"/>
                <a:sym typeface="Helvetica Neue"/>
              </a:rPr>
              <a:t>Early findings </a:t>
            </a:r>
            <a:r>
              <a:rPr b="0" i="0" lang="en-AU" sz="1400" u="none" cap="none" strike="noStrike">
                <a:solidFill>
                  <a:srgbClr val="000000"/>
                </a:solidFill>
                <a:latin typeface="Helvetica Neue"/>
                <a:ea typeface="Helvetica Neue"/>
                <a:cs typeface="Helvetica Neue"/>
                <a:sym typeface="Helvetica Neue"/>
              </a:rPr>
              <a:t>… </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Definitive differences in performance based on testing of standard options. </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This is a simple benchmark intended to fortify future refined benchmark methodologies. </a:t>
            </a:r>
            <a:endParaRPr/>
          </a:p>
          <a:p>
            <a:pPr indent="-285750" lvl="1" marL="401638" marR="0" rtl="0" algn="l">
              <a:spcBef>
                <a:spcPts val="900"/>
              </a:spcBef>
              <a:spcAft>
                <a:spcPts val="0"/>
              </a:spcAft>
              <a:buClr>
                <a:srgbClr val="000000"/>
              </a:buClr>
              <a:buSzPts val="1680"/>
              <a:buFont typeface="Arial"/>
              <a:buChar char="•"/>
            </a:pPr>
            <a:r>
              <a:rPr b="0" i="0" lang="en-AU" sz="1400" u="none" cap="none" strike="noStrike">
                <a:solidFill>
                  <a:srgbClr val="000000"/>
                </a:solidFill>
                <a:latin typeface="Helvetica Neue"/>
                <a:ea typeface="Helvetica Neue"/>
                <a:cs typeface="Helvetica Neue"/>
                <a:sym typeface="Helvetica Neue"/>
              </a:rPr>
              <a:t>Requires larger statistical experiments over time to truly determine accuracy of benchmarks </a:t>
            </a:r>
            <a:br>
              <a:rPr b="0" i="0" lang="en-AU" sz="1400" u="none" cap="none" strike="noStrike">
                <a:solidFill>
                  <a:srgbClr val="000000"/>
                </a:solidFill>
                <a:latin typeface="Helvetica Neue"/>
                <a:ea typeface="Helvetica Neue"/>
                <a:cs typeface="Helvetica Neue"/>
                <a:sym typeface="Helvetica Neue"/>
              </a:rPr>
            </a:br>
            <a:r>
              <a:rPr b="0" i="0" lang="en-AU" sz="1400" u="none" cap="none" strike="noStrike">
                <a:solidFill>
                  <a:srgbClr val="000000"/>
                </a:solidFill>
                <a:latin typeface="Helvetica Neue"/>
                <a:ea typeface="Helvetica Neue"/>
                <a:cs typeface="Helvetica Neue"/>
                <a:sym typeface="Helvetica Neue"/>
              </a:rPr>
              <a:t>(daily service volume can vary, new systems can come online, etc.)</a:t>
            </a:r>
            <a:endParaRPr/>
          </a:p>
        </p:txBody>
      </p:sp>
      <p:pic>
        <p:nvPicPr>
          <p:cNvPr id="240" name="Google Shape;240;p7"/>
          <p:cNvPicPr preferRelativeResize="0"/>
          <p:nvPr/>
        </p:nvPicPr>
        <p:blipFill rotWithShape="1">
          <a:blip r:embed="rId3">
            <a:alphaModFix/>
          </a:blip>
          <a:srcRect b="0" l="0" r="0" t="0"/>
          <a:stretch/>
        </p:blipFill>
        <p:spPr>
          <a:xfrm>
            <a:off x="228049" y="844236"/>
            <a:ext cx="5711197" cy="2530794"/>
          </a:xfrm>
          <a:prstGeom prst="rect">
            <a:avLst/>
          </a:prstGeom>
          <a:noFill/>
          <a:ln>
            <a:noFill/>
          </a:ln>
        </p:spPr>
      </p:pic>
      <p:sp>
        <p:nvSpPr>
          <p:cNvPr id="241" name="Google Shape;241;p7"/>
          <p:cNvSpPr txBox="1"/>
          <p:nvPr/>
        </p:nvSpPr>
        <p:spPr>
          <a:xfrm>
            <a:off x="6261463" y="1515292"/>
            <a:ext cx="2507802" cy="71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350">
                <a:solidFill>
                  <a:schemeClr val="dk1"/>
                </a:solidFill>
                <a:latin typeface="Helvetica Neue"/>
                <a:ea typeface="Helvetica Neue"/>
                <a:cs typeface="Helvetica Neue"/>
                <a:sym typeface="Helvetica Neue"/>
              </a:rPr>
              <a:t>AWS = Amazon Web Services</a:t>
            </a:r>
            <a:endParaRPr/>
          </a:p>
          <a:p>
            <a:pPr indent="0" lvl="0" marL="0" marR="0" rtl="0" algn="l">
              <a:spcBef>
                <a:spcPts val="0"/>
              </a:spcBef>
              <a:spcAft>
                <a:spcPts val="0"/>
              </a:spcAft>
              <a:buNone/>
            </a:pPr>
            <a:r>
              <a:t/>
            </a:r>
            <a:endParaRPr sz="135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AU" sz="1350">
                <a:solidFill>
                  <a:schemeClr val="dk1"/>
                </a:solidFill>
                <a:latin typeface="Helvetica Neue"/>
                <a:ea typeface="Helvetica Neue"/>
                <a:cs typeface="Helvetica Neue"/>
                <a:sym typeface="Helvetica Neue"/>
              </a:rPr>
              <a:t>GCP = Google Cloud Platform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8"/>
          <p:cNvSpPr txBox="1"/>
          <p:nvPr>
            <p:ph type="title"/>
          </p:nvPr>
        </p:nvSpPr>
        <p:spPr>
          <a:xfrm>
            <a:off x="132036" y="229090"/>
            <a:ext cx="7040148" cy="38997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2800"/>
              <a:buFont typeface="Helvetica Neue"/>
              <a:buNone/>
            </a:pPr>
            <a:r>
              <a:rPr b="1" lang="en-AU" sz="2800">
                <a:latin typeface="Helvetica Neue"/>
                <a:ea typeface="Helvetica Neue"/>
                <a:cs typeface="Helvetica Neue"/>
                <a:sym typeface="Helvetica Neue"/>
              </a:rPr>
              <a:t>Benchmarking with Jupyter Notebooks</a:t>
            </a:r>
            <a:endParaRPr/>
          </a:p>
        </p:txBody>
      </p:sp>
      <p:sp>
        <p:nvSpPr>
          <p:cNvPr id="247" name="Google Shape;247;p8"/>
          <p:cNvSpPr txBox="1"/>
          <p:nvPr/>
        </p:nvSpPr>
        <p:spPr>
          <a:xfrm>
            <a:off x="132036" y="982983"/>
            <a:ext cx="3025160" cy="1631044"/>
          </a:xfrm>
          <a:prstGeom prst="rect">
            <a:avLst/>
          </a:prstGeom>
          <a:noFill/>
          <a:ln>
            <a:noFill/>
          </a:ln>
        </p:spPr>
        <p:txBody>
          <a:bodyPr anchorCtr="0" anchor="t" bIns="45700" lIns="91425" spcFirstLastPara="1" rIns="91425" wrap="square" tIns="45700">
            <a:noAutofit/>
          </a:bodyPr>
          <a:lstStyle/>
          <a:p>
            <a:pPr indent="0" lvl="1" marL="115888" marR="0" rtl="0" algn="l">
              <a:spcBef>
                <a:spcPts val="0"/>
              </a:spcBef>
              <a:spcAft>
                <a:spcPts val="0"/>
              </a:spcAft>
              <a:buClr>
                <a:srgbClr val="000000"/>
              </a:buClr>
              <a:buSzPts val="1920"/>
              <a:buFont typeface="Arial"/>
              <a:buNone/>
            </a:pPr>
            <a:r>
              <a:rPr b="0" i="0" lang="en-AU" sz="1600" u="none" cap="none" strike="noStrike">
                <a:solidFill>
                  <a:srgbClr val="000000"/>
                </a:solidFill>
                <a:latin typeface="Helvetica Neue"/>
                <a:ea typeface="Helvetica Neue"/>
                <a:cs typeface="Helvetica Neue"/>
                <a:sym typeface="Helvetica Neue"/>
              </a:rPr>
              <a:t>The following operations were tested for each cloud provider: data loading in an xarray, calculation of spectral indices (NDVI, NDWI, MNDWI), and plotting.</a:t>
            </a:r>
            <a:endParaRPr/>
          </a:p>
        </p:txBody>
      </p:sp>
      <p:pic>
        <p:nvPicPr>
          <p:cNvPr id="248" name="Google Shape;248;p8"/>
          <p:cNvPicPr preferRelativeResize="0"/>
          <p:nvPr/>
        </p:nvPicPr>
        <p:blipFill rotWithShape="1">
          <a:blip r:embed="rId3">
            <a:alphaModFix/>
          </a:blip>
          <a:srcRect b="0" l="0" r="0" t="0"/>
          <a:stretch/>
        </p:blipFill>
        <p:spPr>
          <a:xfrm>
            <a:off x="3394240" y="920327"/>
            <a:ext cx="3598744" cy="2053092"/>
          </a:xfrm>
          <a:prstGeom prst="rect">
            <a:avLst/>
          </a:prstGeom>
          <a:noFill/>
          <a:ln>
            <a:noFill/>
          </a:ln>
        </p:spPr>
      </p:pic>
      <p:pic>
        <p:nvPicPr>
          <p:cNvPr id="249" name="Google Shape;249;p8"/>
          <p:cNvPicPr preferRelativeResize="0"/>
          <p:nvPr/>
        </p:nvPicPr>
        <p:blipFill rotWithShape="1">
          <a:blip r:embed="rId4">
            <a:alphaModFix/>
          </a:blip>
          <a:srcRect b="0" l="0" r="0" t="0"/>
          <a:stretch/>
        </p:blipFill>
        <p:spPr>
          <a:xfrm>
            <a:off x="779660" y="3040817"/>
            <a:ext cx="3463201" cy="1973285"/>
          </a:xfrm>
          <a:prstGeom prst="rect">
            <a:avLst/>
          </a:prstGeom>
          <a:noFill/>
          <a:ln>
            <a:noFill/>
          </a:ln>
        </p:spPr>
      </p:pic>
      <p:pic>
        <p:nvPicPr>
          <p:cNvPr id="250" name="Google Shape;250;p8"/>
          <p:cNvPicPr preferRelativeResize="0"/>
          <p:nvPr/>
        </p:nvPicPr>
        <p:blipFill rotWithShape="1">
          <a:blip r:embed="rId5">
            <a:alphaModFix/>
          </a:blip>
          <a:srcRect b="0" l="0" r="0" t="0"/>
          <a:stretch/>
        </p:blipFill>
        <p:spPr>
          <a:xfrm>
            <a:off x="4538820" y="3091158"/>
            <a:ext cx="3451287" cy="19577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9"/>
          <p:cNvSpPr txBox="1"/>
          <p:nvPr>
            <p:ph type="title"/>
          </p:nvPr>
        </p:nvSpPr>
        <p:spPr>
          <a:xfrm>
            <a:off x="132036" y="229090"/>
            <a:ext cx="7040148" cy="38997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2800"/>
              <a:buFont typeface="Helvetica Neue"/>
              <a:buNone/>
            </a:pPr>
            <a:r>
              <a:rPr b="1" lang="en-AU" sz="2800">
                <a:latin typeface="Helvetica Neue"/>
                <a:ea typeface="Helvetica Neue"/>
                <a:cs typeface="Helvetica Neue"/>
                <a:sym typeface="Helvetica Neue"/>
              </a:rPr>
              <a:t>Benchmarking with Jupyter Notebooks</a:t>
            </a:r>
            <a:endParaRPr/>
          </a:p>
        </p:txBody>
      </p:sp>
      <p:pic>
        <p:nvPicPr>
          <p:cNvPr id="256" name="Google Shape;256;p9"/>
          <p:cNvPicPr preferRelativeResize="0"/>
          <p:nvPr/>
        </p:nvPicPr>
        <p:blipFill rotWithShape="1">
          <a:blip r:embed="rId3">
            <a:alphaModFix/>
          </a:blip>
          <a:srcRect b="0" l="0" r="0" t="0"/>
          <a:stretch/>
        </p:blipFill>
        <p:spPr>
          <a:xfrm>
            <a:off x="285657" y="1083848"/>
            <a:ext cx="5317099" cy="3145858"/>
          </a:xfrm>
          <a:prstGeom prst="rect">
            <a:avLst/>
          </a:prstGeom>
          <a:noFill/>
          <a:ln>
            <a:noFill/>
          </a:ln>
        </p:spPr>
      </p:pic>
      <p:sp>
        <p:nvSpPr>
          <p:cNvPr id="257" name="Google Shape;257;p9"/>
          <p:cNvSpPr txBox="1"/>
          <p:nvPr/>
        </p:nvSpPr>
        <p:spPr>
          <a:xfrm>
            <a:off x="5907140" y="1083848"/>
            <a:ext cx="3025160" cy="3853912"/>
          </a:xfrm>
          <a:prstGeom prst="rect">
            <a:avLst/>
          </a:prstGeom>
          <a:noFill/>
          <a:ln>
            <a:noFill/>
          </a:ln>
        </p:spPr>
        <p:txBody>
          <a:bodyPr anchorCtr="0" anchor="t" bIns="45700" lIns="91425" spcFirstLastPara="1" rIns="91425" wrap="square" tIns="45700">
            <a:noAutofit/>
          </a:bodyPr>
          <a:lstStyle/>
          <a:p>
            <a:pPr indent="0" lvl="1" marL="115888" marR="0" rtl="0" algn="l">
              <a:spcBef>
                <a:spcPts val="0"/>
              </a:spcBef>
              <a:spcAft>
                <a:spcPts val="0"/>
              </a:spcAft>
              <a:buClr>
                <a:srgbClr val="000000"/>
              </a:buClr>
              <a:buSzPts val="2160"/>
              <a:buFont typeface="Arial"/>
              <a:buNone/>
            </a:pPr>
            <a:r>
              <a:rPr b="1" i="0" lang="en-AU" sz="1800" u="none" cap="none" strike="noStrike">
                <a:solidFill>
                  <a:srgbClr val="000000"/>
                </a:solidFill>
                <a:latin typeface="Helvetica Neue"/>
                <a:ea typeface="Helvetica Neue"/>
                <a:cs typeface="Helvetica Neue"/>
                <a:sym typeface="Helvetica Neue"/>
              </a:rPr>
              <a:t>Conclusions</a:t>
            </a:r>
            <a:endParaRPr/>
          </a:p>
          <a:p>
            <a:pPr indent="-285750" lvl="1" marL="401638" marR="0" rtl="0" algn="l">
              <a:spcBef>
                <a:spcPts val="9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AWS 6x faster data loading than GCP and Azure</a:t>
            </a:r>
            <a:endParaRPr/>
          </a:p>
          <a:p>
            <a:pPr indent="-285750" lvl="1" marL="401638" marR="0" rtl="0" algn="l">
              <a:spcBef>
                <a:spcPts val="9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Azure computation 4x faster than AWS and 10x faster than GCP</a:t>
            </a:r>
            <a:endParaRPr/>
          </a:p>
          <a:p>
            <a:pPr indent="-285750" lvl="1" marL="401638" marR="0" rtl="0" algn="l">
              <a:spcBef>
                <a:spcPts val="9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Azure plotting 3x faster than GCP and 4x faster than AWS</a:t>
            </a:r>
            <a:endParaRPr/>
          </a:p>
          <a:p>
            <a:pPr indent="-285750" lvl="1" marL="401638" marR="0" rtl="0" algn="l">
              <a:spcBef>
                <a:spcPts val="900"/>
              </a:spcBef>
              <a:spcAft>
                <a:spcPts val="0"/>
              </a:spcAft>
              <a:buClr>
                <a:srgbClr val="000000"/>
              </a:buClr>
              <a:buSzPts val="1920"/>
              <a:buFont typeface="Arial"/>
              <a:buChar char="•"/>
            </a:pPr>
            <a:r>
              <a:rPr b="0" i="0" lang="en-AU" sz="1600" u="none" cap="none" strike="noStrike">
                <a:solidFill>
                  <a:srgbClr val="000000"/>
                </a:solidFill>
                <a:latin typeface="Helvetica Neue"/>
                <a:ea typeface="Helvetica Neue"/>
                <a:cs typeface="Helvetica Neue"/>
                <a:sym typeface="Helvetica Neue"/>
              </a:rPr>
              <a:t>Total execution … Azure wins. 2x faster than GCP and AWS.</a:t>
            </a:r>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163830" lvl="1" marL="401638" marR="0" rtl="0" algn="l">
              <a:spcBef>
                <a:spcPts val="900"/>
              </a:spcBef>
              <a:spcAft>
                <a:spcPts val="0"/>
              </a:spcAft>
              <a:buClr>
                <a:srgbClr val="002569"/>
              </a:buClr>
              <a:buSzPts val="1920"/>
              <a:buFont typeface="Arial"/>
              <a:buNone/>
            </a:pPr>
            <a:r>
              <a:t/>
            </a:r>
            <a:endParaRPr b="0" i="0" sz="1600" u="none" cap="none" strike="noStrike">
              <a:solidFill>
                <a:srgbClr val="000000"/>
              </a:solidFill>
              <a:latin typeface="Helvetica Neue"/>
              <a:ea typeface="Helvetica Neue"/>
              <a:cs typeface="Helvetica Neue"/>
              <a:sym typeface="Helvetica Neue"/>
            </a:endParaRPr>
          </a:p>
        </p:txBody>
      </p:sp>
      <p:sp>
        <p:nvSpPr>
          <p:cNvPr id="258" name="Google Shape;258;p9"/>
          <p:cNvSpPr txBox="1"/>
          <p:nvPr/>
        </p:nvSpPr>
        <p:spPr>
          <a:xfrm>
            <a:off x="364034" y="4426771"/>
            <a:ext cx="462344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600">
                <a:solidFill>
                  <a:srgbClr val="FF0000"/>
                </a:solidFill>
                <a:latin typeface="Arial"/>
                <a:ea typeface="Arial"/>
                <a:cs typeface="Arial"/>
                <a:sym typeface="Arial"/>
              </a:rPr>
              <a:t>Disclaimer … this is the first known test of all 3 major </a:t>
            </a:r>
            <a:br>
              <a:rPr lang="en-AU" sz="1600">
                <a:solidFill>
                  <a:srgbClr val="FF0000"/>
                </a:solidFill>
                <a:latin typeface="Arial"/>
                <a:ea typeface="Arial"/>
                <a:cs typeface="Arial"/>
                <a:sym typeface="Arial"/>
              </a:rPr>
            </a:br>
            <a:r>
              <a:rPr lang="en-AU" sz="1600">
                <a:solidFill>
                  <a:srgbClr val="FF0000"/>
                </a:solidFill>
                <a:latin typeface="Arial"/>
                <a:ea typeface="Arial"/>
                <a:cs typeface="Arial"/>
                <a:sym typeface="Arial"/>
              </a:rPr>
              <a:t>U.S. cloud services!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2017-04-07T17:29:45Z</dcterms:created>
  <dc:creator>MARGOLIS, HANK A. (HQ-DK000)</dc:creator>
</cp:coreProperties>
</file>