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Lst>
  <p:sldSz cy="6858000" cx="12192000"/>
  <p:notesSz cx="6858000" cy="9144000"/>
  <p:embeddedFontLst>
    <p:embeddedFont>
      <p:font typeface="Montserrat"/>
      <p:regular r:id="rId13"/>
      <p:bold r:id="rId14"/>
      <p:italic r:id="rId15"/>
      <p:boldItalic r:id="rId1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17" roundtripDataSignature="AMtx7mg7bzt91iuCIV1q7ZaqwXsRh0H0U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font" Target="fonts/Montserrat-regular.fntdata"/><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font" Target="fonts/Montserrat-italic.fntdata"/><Relationship Id="rId14" Type="http://schemas.openxmlformats.org/officeDocument/2006/relationships/font" Target="fonts/Montserrat-bold.fntdata"/><Relationship Id="rId17" Type="http://customschemas.google.com/relationships/presentationmetadata" Target="metadata"/><Relationship Id="rId16" Type="http://schemas.openxmlformats.org/officeDocument/2006/relationships/font" Target="fonts/Montserrat-bold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4" name="Google Shape;64;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0" name="Google Shape;70;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6" name="Google Shape;76;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6" name="Google Shape;106;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g"/><Relationship Id="rId3" Type="http://schemas.openxmlformats.org/officeDocument/2006/relationships/image" Target="../media/image6.jpg"/><Relationship Id="rId4" Type="http://schemas.openxmlformats.org/officeDocument/2006/relationships/image" Target="../media/image2.jpg"/><Relationship Id="rId5" Type="http://schemas.openxmlformats.org/officeDocument/2006/relationships/image" Target="../media/image4.png"/><Relationship Id="rId6"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1" name="Shape 11"/>
        <p:cNvGrpSpPr/>
        <p:nvPr/>
      </p:nvGrpSpPr>
      <p:grpSpPr>
        <a:xfrm>
          <a:off x="0" y="0"/>
          <a:ext cx="0" cy="0"/>
          <a:chOff x="0" y="0"/>
          <a:chExt cx="0" cy="0"/>
        </a:xfrm>
      </p:grpSpPr>
      <p:pic>
        <p:nvPicPr>
          <p:cNvPr id="12" name="Google Shape;12;p10"/>
          <p:cNvPicPr preferRelativeResize="0"/>
          <p:nvPr/>
        </p:nvPicPr>
        <p:blipFill rotWithShape="1">
          <a:blip r:embed="rId2">
            <a:alphaModFix/>
          </a:blip>
          <a:srcRect b="0" l="0" r="0" t="0"/>
          <a:stretch/>
        </p:blipFill>
        <p:spPr>
          <a:xfrm>
            <a:off x="3301750" y="2265730"/>
            <a:ext cx="8288157" cy="2756714"/>
          </a:xfrm>
          <a:prstGeom prst="rect">
            <a:avLst/>
          </a:prstGeom>
          <a:noFill/>
          <a:ln>
            <a:noFill/>
          </a:ln>
        </p:spPr>
      </p:pic>
      <p:pic>
        <p:nvPicPr>
          <p:cNvPr id="13" name="Google Shape;13;p10"/>
          <p:cNvPicPr preferRelativeResize="0"/>
          <p:nvPr/>
        </p:nvPicPr>
        <p:blipFill rotWithShape="1">
          <a:blip r:embed="rId3">
            <a:alphaModFix/>
          </a:blip>
          <a:srcRect b="-113" l="0" r="0" t="0"/>
          <a:stretch/>
        </p:blipFill>
        <p:spPr>
          <a:xfrm flipH="1" rot="10800000">
            <a:off x="2824280" y="4824248"/>
            <a:ext cx="5391556" cy="2038097"/>
          </a:xfrm>
          <a:prstGeom prst="rect">
            <a:avLst/>
          </a:prstGeom>
          <a:noFill/>
          <a:ln>
            <a:noFill/>
          </a:ln>
        </p:spPr>
      </p:pic>
      <p:pic>
        <p:nvPicPr>
          <p:cNvPr descr="A picture containing nature&#10;&#10;Description automatically generated" id="14" name="Google Shape;14;p10"/>
          <p:cNvPicPr preferRelativeResize="0"/>
          <p:nvPr/>
        </p:nvPicPr>
        <p:blipFill rotWithShape="1">
          <a:blip r:embed="rId4">
            <a:alphaModFix/>
          </a:blip>
          <a:srcRect b="0" l="0" r="0" t="0"/>
          <a:stretch/>
        </p:blipFill>
        <p:spPr>
          <a:xfrm>
            <a:off x="8477344" y="-1"/>
            <a:ext cx="3714656" cy="2686815"/>
          </a:xfrm>
          <a:prstGeom prst="rect">
            <a:avLst/>
          </a:prstGeom>
          <a:noFill/>
          <a:ln>
            <a:noFill/>
          </a:ln>
        </p:spPr>
      </p:pic>
      <p:sp>
        <p:nvSpPr>
          <p:cNvPr id="15" name="Google Shape;15;p10"/>
          <p:cNvSpPr/>
          <p:nvPr/>
        </p:nvSpPr>
        <p:spPr>
          <a:xfrm flipH="1">
            <a:off x="5456394" y="1968439"/>
            <a:ext cx="6751471" cy="4901119"/>
          </a:xfrm>
          <a:custGeom>
            <a:rect b="b" l="l" r="r" t="t"/>
            <a:pathLst>
              <a:path extrusionOk="0" h="4901119" w="6751471">
                <a:moveTo>
                  <a:pt x="0" y="4901119"/>
                </a:moveTo>
                <a:cubicBezTo>
                  <a:pt x="794" y="3261063"/>
                  <a:pt x="1588" y="1640056"/>
                  <a:pt x="2382" y="0"/>
                </a:cubicBezTo>
                <a:lnTo>
                  <a:pt x="6751471" y="4901119"/>
                </a:lnTo>
                <a:lnTo>
                  <a:pt x="0" y="4901119"/>
                </a:lnTo>
                <a:close/>
              </a:path>
            </a:pathLst>
          </a:custGeom>
          <a:solidFill>
            <a:schemeClr val="accent4"/>
          </a:solidFill>
          <a:ln>
            <a:noFill/>
          </a:ln>
          <a:effectLst>
            <a:outerShdw blurRad="50800" rotWithShape="0" algn="br" dir="135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6" name="Google Shape;16;p10"/>
          <p:cNvSpPr/>
          <p:nvPr/>
        </p:nvSpPr>
        <p:spPr>
          <a:xfrm flipH="1">
            <a:off x="-4784" y="-14542"/>
            <a:ext cx="12199164" cy="6874921"/>
          </a:xfrm>
          <a:custGeom>
            <a:rect b="b" l="l" r="r" t="t"/>
            <a:pathLst>
              <a:path extrusionOk="0" h="6836301" w="14761910">
                <a:moveTo>
                  <a:pt x="11356917" y="6833935"/>
                </a:moveTo>
                <a:lnTo>
                  <a:pt x="0" y="12611"/>
                </a:lnTo>
                <a:lnTo>
                  <a:pt x="14761631" y="0"/>
                </a:lnTo>
                <a:cubicBezTo>
                  <a:pt x="14763636" y="1138989"/>
                  <a:pt x="14754117" y="2277978"/>
                  <a:pt x="14756122" y="3416967"/>
                </a:cubicBezTo>
                <a:cubicBezTo>
                  <a:pt x="14754955" y="4555956"/>
                  <a:pt x="14759552" y="5697312"/>
                  <a:pt x="14758385" y="6836301"/>
                </a:cubicBezTo>
                <a:lnTo>
                  <a:pt x="11356917" y="6833935"/>
                </a:lnTo>
                <a:close/>
              </a:path>
            </a:pathLst>
          </a:custGeom>
          <a:solidFill>
            <a:schemeClr val="accent1"/>
          </a:solidFill>
          <a:ln>
            <a:noFill/>
          </a:ln>
          <a:effectLst>
            <a:outerShdw blurRad="50800" rotWithShape="0" algn="t"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17" name="Google Shape;17;p10"/>
          <p:cNvPicPr preferRelativeResize="0"/>
          <p:nvPr/>
        </p:nvPicPr>
        <p:blipFill rotWithShape="1">
          <a:blip r:embed="rId5">
            <a:alphaModFix/>
          </a:blip>
          <a:srcRect b="0" l="0" r="0" t="0"/>
          <a:stretch/>
        </p:blipFill>
        <p:spPr>
          <a:xfrm>
            <a:off x="138431" y="5311498"/>
            <a:ext cx="2738896" cy="1508514"/>
          </a:xfrm>
          <a:prstGeom prst="rect">
            <a:avLst/>
          </a:prstGeom>
          <a:noFill/>
          <a:ln>
            <a:noFill/>
          </a:ln>
          <a:effectLst>
            <a:outerShdw blurRad="50800" rotWithShape="0" algn="tl" dir="2700000" dist="38100">
              <a:srgbClr val="000000">
                <a:alpha val="40000"/>
              </a:srgbClr>
            </a:outerShdw>
          </a:effectLst>
        </p:spPr>
      </p:pic>
      <p:pic>
        <p:nvPicPr>
          <p:cNvPr id="18" name="Google Shape;18;p10"/>
          <p:cNvPicPr preferRelativeResize="0"/>
          <p:nvPr/>
        </p:nvPicPr>
        <p:blipFill rotWithShape="1">
          <a:blip r:embed="rId6">
            <a:alphaModFix amt="34000"/>
          </a:blip>
          <a:srcRect b="-8773" l="32582" r="8554" t="2399"/>
          <a:stretch/>
        </p:blipFill>
        <p:spPr>
          <a:xfrm rot="5400000">
            <a:off x="5734286" y="-1016167"/>
            <a:ext cx="5455273" cy="7480884"/>
          </a:xfrm>
          <a:prstGeom prst="rtTriangle">
            <a:avLst/>
          </a:prstGeom>
          <a:noFill/>
          <a:ln>
            <a:noFill/>
          </a:ln>
        </p:spPr>
      </p:pic>
      <p:pic>
        <p:nvPicPr>
          <p:cNvPr id="19" name="Google Shape;19;p10"/>
          <p:cNvPicPr preferRelativeResize="0"/>
          <p:nvPr/>
        </p:nvPicPr>
        <p:blipFill rotWithShape="1">
          <a:blip r:embed="rId6">
            <a:alphaModFix amt="34000"/>
          </a:blip>
          <a:srcRect b="672" l="54016" r="11355" t="36081"/>
          <a:stretch/>
        </p:blipFill>
        <p:spPr>
          <a:xfrm rot="-5400000">
            <a:off x="5792642" y="4819952"/>
            <a:ext cx="1719709" cy="2366806"/>
          </a:xfrm>
          <a:prstGeom prst="rtTriangle">
            <a:avLst/>
          </a:prstGeom>
          <a:noFill/>
          <a:ln>
            <a:noFill/>
          </a:ln>
        </p:spPr>
      </p:pic>
      <p:sp>
        <p:nvSpPr>
          <p:cNvPr id="20" name="Google Shape;20;p10"/>
          <p:cNvSpPr txBox="1"/>
          <p:nvPr>
            <p:ph type="title"/>
          </p:nvPr>
        </p:nvSpPr>
        <p:spPr>
          <a:xfrm>
            <a:off x="176047" y="175938"/>
            <a:ext cx="6157185" cy="397264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8000"/>
              <a:buFont typeface="Montserrat"/>
              <a:buNone/>
              <a:defRPr b="0" i="0" sz="80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1" name="Shape 21"/>
        <p:cNvGrpSpPr/>
        <p:nvPr/>
      </p:nvGrpSpPr>
      <p:grpSpPr>
        <a:xfrm>
          <a:off x="0" y="0"/>
          <a:ext cx="0" cy="0"/>
          <a:chOff x="0" y="0"/>
          <a:chExt cx="0" cy="0"/>
        </a:xfrm>
      </p:grpSpPr>
      <p:sp>
        <p:nvSpPr>
          <p:cNvPr id="22" name="Google Shape;22;p11"/>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23" name="Google Shape;23;p11"/>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24" name="Google Shape;24;p11"/>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25" name="Google Shape;25;p11"/>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26" name="Google Shape;26;p11"/>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27" name="Google Shape;27;p11"/>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Montserrat"/>
                <a:ea typeface="Montserrat"/>
                <a:cs typeface="Montserrat"/>
                <a:sym typeface="Montserrat"/>
              </a:rPr>
              <a:t>Slide </a:t>
            </a:r>
            <a:fld id="{00000000-1234-1234-1234-123412341234}" type="slidenum">
              <a:rPr b="1" i="0" lang="en-US" sz="1400" u="none" cap="none" strike="noStrike">
                <a:solidFill>
                  <a:schemeClr val="accent1"/>
                </a:solidFill>
                <a:latin typeface="Montserrat"/>
                <a:ea typeface="Montserrat"/>
                <a:cs typeface="Montserrat"/>
                <a:sym typeface="Montserrat"/>
              </a:rPr>
              <a:t>‹#›</a:t>
            </a:fld>
            <a:endParaRPr b="1" i="0" sz="1400" u="none" cap="none" strike="noStrike">
              <a:solidFill>
                <a:schemeClr val="accent1"/>
              </a:solidFill>
              <a:latin typeface="Montserrat"/>
              <a:ea typeface="Montserrat"/>
              <a:cs typeface="Montserrat"/>
              <a:sym typeface="Montserrat"/>
            </a:endParaRPr>
          </a:p>
        </p:txBody>
      </p:sp>
      <p:sp>
        <p:nvSpPr>
          <p:cNvPr id="28" name="Google Shape;28;p11"/>
          <p:cNvSpPr txBox="1"/>
          <p:nvPr/>
        </p:nvSpPr>
        <p:spPr>
          <a:xfrm>
            <a:off x="-24384" y="6562799"/>
            <a:ext cx="4925700" cy="738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Montserrat"/>
                <a:ea typeface="Montserrat"/>
                <a:cs typeface="Montserrat"/>
                <a:sym typeface="Montserrat"/>
              </a:rPr>
              <a:t>LSI-VC-13, 23-24 March 2023</a:t>
            </a:r>
            <a:endParaRPr b="1" i="0" sz="1400" u="none" cap="none" strike="noStrike">
              <a:solidFill>
                <a:schemeClr val="accent1"/>
              </a:solidFill>
              <a:latin typeface="Montserrat"/>
              <a:ea typeface="Montserrat"/>
              <a:cs typeface="Montserrat"/>
              <a:sym typeface="Montserrat"/>
            </a:endParaRPr>
          </a:p>
          <a:p>
            <a:pPr indent="0" lvl="0" marL="0" marR="0" rtl="0" algn="l">
              <a:lnSpc>
                <a:spcPct val="100000"/>
              </a:lnSpc>
              <a:spcBef>
                <a:spcPts val="0"/>
              </a:spcBef>
              <a:spcAft>
                <a:spcPts val="0"/>
              </a:spcAft>
              <a:buClr>
                <a:schemeClr val="dk1"/>
              </a:buClr>
              <a:buSzPts val="1100"/>
              <a:buFont typeface="Arial"/>
              <a:buNone/>
            </a:pPr>
            <a:r>
              <a:t/>
            </a:r>
            <a:endParaRPr b="1" i="0" sz="1400" u="none" cap="none" strike="noStrike">
              <a:solidFill>
                <a:schemeClr val="accent1"/>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accent1"/>
              </a:solidFill>
              <a:latin typeface="Montserrat"/>
              <a:ea typeface="Montserrat"/>
              <a:cs typeface="Montserrat"/>
              <a:sym typeface="Montserrat"/>
            </a:endParaRPr>
          </a:p>
        </p:txBody>
      </p:sp>
      <p:sp>
        <p:nvSpPr>
          <p:cNvPr id="29" name="Google Shape;29;p11"/>
          <p:cNvSpPr txBox="1"/>
          <p:nvPr>
            <p:ph idx="1" type="body"/>
          </p:nvPr>
        </p:nvSpPr>
        <p:spPr>
          <a:xfrm>
            <a:off x="324233" y="1558533"/>
            <a:ext cx="11495400" cy="46629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15000"/>
              </a:lnSpc>
              <a:spcBef>
                <a:spcPts val="1000"/>
              </a:spcBef>
              <a:spcAft>
                <a:spcPts val="0"/>
              </a:spcAft>
              <a:buClr>
                <a:schemeClr val="dk1"/>
              </a:buClr>
              <a:buSzPts val="2800"/>
              <a:buFont typeface="Montserrat"/>
              <a:buChar char="❖"/>
              <a:defRPr b="0" i="0" sz="2800" u="none" cap="none" strike="noStrike">
                <a:solidFill>
                  <a:schemeClr val="dk1"/>
                </a:solidFill>
                <a:latin typeface="Montserrat"/>
                <a:ea typeface="Montserrat"/>
                <a:cs typeface="Montserrat"/>
                <a:sym typeface="Montserrat"/>
              </a:defRPr>
            </a:lvl1pPr>
            <a:lvl2pPr indent="-381000" lvl="1" marL="914400" marR="0" rtl="0" algn="l">
              <a:lnSpc>
                <a:spcPct val="115000"/>
              </a:lnSpc>
              <a:spcBef>
                <a:spcPts val="500"/>
              </a:spcBef>
              <a:spcAft>
                <a:spcPts val="0"/>
              </a:spcAft>
              <a:buClr>
                <a:schemeClr val="dk1"/>
              </a:buClr>
              <a:buSzPts val="2400"/>
              <a:buFont typeface="Montserrat"/>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115000"/>
              </a:lnSpc>
              <a:spcBef>
                <a:spcPts val="500"/>
              </a:spcBef>
              <a:spcAft>
                <a:spcPts val="0"/>
              </a:spcAft>
              <a:buClr>
                <a:schemeClr val="dk1"/>
              </a:buClr>
              <a:buSzPts val="2000"/>
              <a:buFont typeface="Montserrat"/>
              <a:buChar char="o"/>
              <a:defRPr b="0" i="0" sz="2000" u="none" cap="none" strike="noStrike">
                <a:solidFill>
                  <a:schemeClr val="dk1"/>
                </a:solidFill>
                <a:latin typeface="Montserrat"/>
                <a:ea typeface="Montserrat"/>
                <a:cs typeface="Montserrat"/>
                <a:sym typeface="Montserrat"/>
              </a:defRPr>
            </a:lvl3pPr>
            <a:lvl4pPr indent="-342900" lvl="3" marL="18288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4pPr>
            <a:lvl5pPr indent="-342900" lvl="4" marL="22860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9pPr>
          </a:lstStyle>
          <a:p/>
        </p:txBody>
      </p:sp>
      <p:sp>
        <p:nvSpPr>
          <p:cNvPr id="30" name="Google Shape;30;p11"/>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b="0" i="0" sz="44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31" name="Shape 31"/>
        <p:cNvGrpSpPr/>
        <p:nvPr/>
      </p:nvGrpSpPr>
      <p:grpSpPr>
        <a:xfrm>
          <a:off x="0" y="0"/>
          <a:ext cx="0" cy="0"/>
          <a:chOff x="0" y="0"/>
          <a:chExt cx="0" cy="0"/>
        </a:xfrm>
      </p:grpSpPr>
      <p:sp>
        <p:nvSpPr>
          <p:cNvPr id="32" name="Google Shape;32;p12"/>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33" name="Google Shape;33;p12"/>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34" name="Google Shape;34;p12"/>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35" name="Google Shape;35;p12"/>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36" name="Google Shape;36;p12"/>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37" name="Google Shape;37;p12"/>
          <p:cNvSpPr txBox="1"/>
          <p:nvPr>
            <p:ph idx="1" type="body"/>
          </p:nvPr>
        </p:nvSpPr>
        <p:spPr>
          <a:xfrm>
            <a:off x="386632" y="1445923"/>
            <a:ext cx="5509008" cy="4775482"/>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15000"/>
              </a:lnSpc>
              <a:spcBef>
                <a:spcPts val="1000"/>
              </a:spcBef>
              <a:spcAft>
                <a:spcPts val="0"/>
              </a:spcAft>
              <a:buClr>
                <a:schemeClr val="dk1"/>
              </a:buClr>
              <a:buSzPts val="2800"/>
              <a:buFont typeface="Montserrat"/>
              <a:buChar char="❖"/>
              <a:defRPr b="0" i="0" sz="2800" u="none" cap="none" strike="noStrike">
                <a:solidFill>
                  <a:schemeClr val="dk1"/>
                </a:solidFill>
                <a:latin typeface="Montserrat"/>
                <a:ea typeface="Montserrat"/>
                <a:cs typeface="Montserrat"/>
                <a:sym typeface="Montserrat"/>
              </a:defRPr>
            </a:lvl1pPr>
            <a:lvl2pPr indent="-381000" lvl="1" marL="914400" marR="0" rtl="0" algn="l">
              <a:lnSpc>
                <a:spcPct val="115000"/>
              </a:lnSpc>
              <a:spcBef>
                <a:spcPts val="500"/>
              </a:spcBef>
              <a:spcAft>
                <a:spcPts val="0"/>
              </a:spcAft>
              <a:buClr>
                <a:schemeClr val="dk1"/>
              </a:buClr>
              <a:buSzPts val="2400"/>
              <a:buFont typeface="Montserrat"/>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115000"/>
              </a:lnSpc>
              <a:spcBef>
                <a:spcPts val="500"/>
              </a:spcBef>
              <a:spcAft>
                <a:spcPts val="0"/>
              </a:spcAft>
              <a:buClr>
                <a:schemeClr val="dk1"/>
              </a:buClr>
              <a:buSzPts val="2000"/>
              <a:buFont typeface="Montserrat"/>
              <a:buChar char="o"/>
              <a:defRPr b="0" i="0" sz="2000" u="none" cap="none" strike="noStrike">
                <a:solidFill>
                  <a:schemeClr val="dk1"/>
                </a:solidFill>
                <a:latin typeface="Montserrat"/>
                <a:ea typeface="Montserrat"/>
                <a:cs typeface="Montserrat"/>
                <a:sym typeface="Montserrat"/>
              </a:defRPr>
            </a:lvl3pPr>
            <a:lvl4pPr indent="-342900" lvl="3" marL="18288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4pPr>
            <a:lvl5pPr indent="-342900" lvl="4" marL="22860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9pPr>
          </a:lstStyle>
          <a:p/>
        </p:txBody>
      </p:sp>
      <p:sp>
        <p:nvSpPr>
          <p:cNvPr id="38" name="Google Shape;38;p12"/>
          <p:cNvSpPr txBox="1"/>
          <p:nvPr>
            <p:ph idx="2" type="body"/>
          </p:nvPr>
        </p:nvSpPr>
        <p:spPr>
          <a:xfrm>
            <a:off x="6296361" y="1445923"/>
            <a:ext cx="5509008" cy="4775482"/>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15000"/>
              </a:lnSpc>
              <a:spcBef>
                <a:spcPts val="1000"/>
              </a:spcBef>
              <a:spcAft>
                <a:spcPts val="0"/>
              </a:spcAft>
              <a:buClr>
                <a:schemeClr val="dk1"/>
              </a:buClr>
              <a:buSzPts val="2800"/>
              <a:buFont typeface="Montserrat"/>
              <a:buChar char="❖"/>
              <a:defRPr b="0" i="0" sz="2800" u="none" cap="none" strike="noStrike">
                <a:solidFill>
                  <a:schemeClr val="dk1"/>
                </a:solidFill>
                <a:latin typeface="Montserrat"/>
                <a:ea typeface="Montserrat"/>
                <a:cs typeface="Montserrat"/>
                <a:sym typeface="Montserrat"/>
              </a:defRPr>
            </a:lvl1pPr>
            <a:lvl2pPr indent="-381000" lvl="1" marL="914400" marR="0" rtl="0" algn="l">
              <a:lnSpc>
                <a:spcPct val="115000"/>
              </a:lnSpc>
              <a:spcBef>
                <a:spcPts val="500"/>
              </a:spcBef>
              <a:spcAft>
                <a:spcPts val="0"/>
              </a:spcAft>
              <a:buClr>
                <a:schemeClr val="dk1"/>
              </a:buClr>
              <a:buSzPts val="2400"/>
              <a:buFont typeface="Montserrat"/>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115000"/>
              </a:lnSpc>
              <a:spcBef>
                <a:spcPts val="500"/>
              </a:spcBef>
              <a:spcAft>
                <a:spcPts val="0"/>
              </a:spcAft>
              <a:buClr>
                <a:schemeClr val="dk1"/>
              </a:buClr>
              <a:buSzPts val="2000"/>
              <a:buFont typeface="Montserrat"/>
              <a:buChar char="o"/>
              <a:defRPr b="0" i="0" sz="2000" u="none" cap="none" strike="noStrike">
                <a:solidFill>
                  <a:schemeClr val="dk1"/>
                </a:solidFill>
                <a:latin typeface="Montserrat"/>
                <a:ea typeface="Montserrat"/>
                <a:cs typeface="Montserrat"/>
                <a:sym typeface="Montserrat"/>
              </a:defRPr>
            </a:lvl3pPr>
            <a:lvl4pPr indent="-342900" lvl="3" marL="18288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4pPr>
            <a:lvl5pPr indent="-342900" lvl="4" marL="22860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9pPr>
          </a:lstStyle>
          <a:p/>
        </p:txBody>
      </p:sp>
      <p:sp>
        <p:nvSpPr>
          <p:cNvPr id="39" name="Google Shape;39;p12"/>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Montserrat"/>
                <a:ea typeface="Montserrat"/>
                <a:cs typeface="Montserrat"/>
                <a:sym typeface="Montserrat"/>
              </a:rPr>
              <a:t>Slide </a:t>
            </a:r>
            <a:fld id="{00000000-1234-1234-1234-123412341234}" type="slidenum">
              <a:rPr b="1" i="0" lang="en-US" sz="1400" u="none" cap="none" strike="noStrike">
                <a:solidFill>
                  <a:schemeClr val="accent1"/>
                </a:solidFill>
                <a:latin typeface="Montserrat"/>
                <a:ea typeface="Montserrat"/>
                <a:cs typeface="Montserrat"/>
                <a:sym typeface="Montserrat"/>
              </a:rPr>
              <a:t>‹#›</a:t>
            </a:fld>
            <a:endParaRPr b="1" i="0" sz="1400" u="none" cap="none" strike="noStrike">
              <a:solidFill>
                <a:schemeClr val="accent1"/>
              </a:solidFill>
              <a:latin typeface="Montserrat"/>
              <a:ea typeface="Montserrat"/>
              <a:cs typeface="Montserrat"/>
              <a:sym typeface="Montserrat"/>
            </a:endParaRPr>
          </a:p>
        </p:txBody>
      </p:sp>
      <p:sp>
        <p:nvSpPr>
          <p:cNvPr id="40" name="Google Shape;40;p12"/>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b="0" i="0" sz="44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2pPr>
            <a:lvl3pPr lvl="2"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3pPr>
            <a:lvl4pPr lvl="3"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4pPr>
            <a:lvl5pPr lvl="4"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5pPr>
            <a:lvl6pPr lvl="5"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6pPr>
            <a:lvl7pPr lvl="6"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7pPr>
            <a:lvl8pPr lvl="7"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8pPr>
            <a:lvl9pPr lvl="8"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9pPr>
          </a:lstStyle>
          <a:p/>
        </p:txBody>
      </p:sp>
      <p:sp>
        <p:nvSpPr>
          <p:cNvPr id="41" name="Google Shape;41;p12"/>
          <p:cNvSpPr txBox="1"/>
          <p:nvPr/>
        </p:nvSpPr>
        <p:spPr>
          <a:xfrm>
            <a:off x="-24384" y="6562799"/>
            <a:ext cx="49257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400"/>
              <a:buFont typeface="Arial"/>
              <a:buNone/>
            </a:pPr>
            <a:r>
              <a:rPr b="1" i="0" lang="en-US" sz="1400" u="none" cap="none" strike="noStrike">
                <a:solidFill>
                  <a:schemeClr val="accent1"/>
                </a:solidFill>
                <a:latin typeface="Montserrat"/>
                <a:ea typeface="Montserrat"/>
                <a:cs typeface="Montserrat"/>
                <a:sym typeface="Montserrat"/>
              </a:rPr>
              <a:t>LSI-VC-13, 23-24 March 2023</a:t>
            </a:r>
            <a:endParaRPr b="1" i="0" sz="1400" u="none" cap="none" strike="noStrike">
              <a:solidFill>
                <a:schemeClr val="accent1"/>
              </a:solidFill>
              <a:latin typeface="Montserrat"/>
              <a:ea typeface="Montserrat"/>
              <a:cs typeface="Montserrat"/>
              <a:sym typeface="Montserrat"/>
            </a:endParaRPr>
          </a:p>
          <a:p>
            <a:pPr indent="0" lvl="0" marL="0" marR="0" rtl="0" algn="l">
              <a:lnSpc>
                <a:spcPct val="100000"/>
              </a:lnSpc>
              <a:spcBef>
                <a:spcPts val="0"/>
              </a:spcBef>
              <a:spcAft>
                <a:spcPts val="0"/>
              </a:spcAft>
              <a:buClr>
                <a:schemeClr val="dk1"/>
              </a:buClr>
              <a:buSzPts val="1400"/>
              <a:buFont typeface="Arial"/>
              <a:buNone/>
            </a:pPr>
            <a:r>
              <a:t/>
            </a:r>
            <a:endParaRPr b="1" i="0" sz="1400" u="none" cap="none" strike="noStrike">
              <a:solidFill>
                <a:schemeClr val="accent1"/>
              </a:solidFill>
              <a:latin typeface="Montserrat"/>
              <a:ea typeface="Montserrat"/>
              <a:cs typeface="Montserrat"/>
              <a:sym typeface="Montserrat"/>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42" name="Shape 42"/>
        <p:cNvGrpSpPr/>
        <p:nvPr/>
      </p:nvGrpSpPr>
      <p:grpSpPr>
        <a:xfrm>
          <a:off x="0" y="0"/>
          <a:ext cx="0" cy="0"/>
          <a:chOff x="0" y="0"/>
          <a:chExt cx="0" cy="0"/>
        </a:xfrm>
      </p:grpSpPr>
      <p:sp>
        <p:nvSpPr>
          <p:cNvPr id="43" name="Google Shape;43;p13"/>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44" name="Google Shape;44;p13"/>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45" name="Google Shape;45;p13"/>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46" name="Google Shape;46;p13"/>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47" name="Google Shape;47;p13"/>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48" name="Google Shape;48;p13"/>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Montserrat"/>
                <a:ea typeface="Montserrat"/>
                <a:cs typeface="Montserrat"/>
                <a:sym typeface="Montserrat"/>
              </a:rPr>
              <a:t>Slide </a:t>
            </a:r>
            <a:fld id="{00000000-1234-1234-1234-123412341234}" type="slidenum">
              <a:rPr b="1" i="0" lang="en-US" sz="1400" u="none" cap="none" strike="noStrike">
                <a:solidFill>
                  <a:schemeClr val="accent1"/>
                </a:solidFill>
                <a:latin typeface="Montserrat"/>
                <a:ea typeface="Montserrat"/>
                <a:cs typeface="Montserrat"/>
                <a:sym typeface="Montserrat"/>
              </a:rPr>
              <a:t>‹#›</a:t>
            </a:fld>
            <a:endParaRPr b="1" i="0" sz="1400" u="none" cap="none" strike="noStrike">
              <a:solidFill>
                <a:schemeClr val="accent1"/>
              </a:solidFill>
              <a:latin typeface="Montserrat"/>
              <a:ea typeface="Montserrat"/>
              <a:cs typeface="Montserrat"/>
              <a:sym typeface="Montserrat"/>
            </a:endParaRPr>
          </a:p>
        </p:txBody>
      </p:sp>
      <p:sp>
        <p:nvSpPr>
          <p:cNvPr id="49" name="Google Shape;49;p13"/>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b="0" i="0" sz="44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2pPr>
            <a:lvl3pPr lvl="2"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3pPr>
            <a:lvl4pPr lvl="3"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4pPr>
            <a:lvl5pPr lvl="4"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5pPr>
            <a:lvl6pPr lvl="5"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6pPr>
            <a:lvl7pPr lvl="6"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7pPr>
            <a:lvl8pPr lvl="7"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8pPr>
            <a:lvl9pPr lvl="8"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9pPr>
          </a:lstStyle>
          <a:p/>
        </p:txBody>
      </p:sp>
      <p:sp>
        <p:nvSpPr>
          <p:cNvPr id="50" name="Google Shape;50;p13"/>
          <p:cNvSpPr txBox="1"/>
          <p:nvPr/>
        </p:nvSpPr>
        <p:spPr>
          <a:xfrm>
            <a:off x="-24384" y="6562799"/>
            <a:ext cx="49257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400"/>
              <a:buFont typeface="Arial"/>
              <a:buNone/>
            </a:pPr>
            <a:r>
              <a:rPr b="1" i="0" lang="en-US" sz="1400" u="none" cap="none" strike="noStrike">
                <a:solidFill>
                  <a:schemeClr val="accent1"/>
                </a:solidFill>
                <a:latin typeface="Montserrat"/>
                <a:ea typeface="Montserrat"/>
                <a:cs typeface="Montserrat"/>
                <a:sym typeface="Montserrat"/>
              </a:rPr>
              <a:t>LSI-VC-13, 23-24 March 2023</a:t>
            </a:r>
            <a:endParaRPr b="1" i="0" sz="1400" u="none" cap="none" strike="noStrike">
              <a:solidFill>
                <a:schemeClr val="accent1"/>
              </a:solidFill>
              <a:latin typeface="Montserrat"/>
              <a:ea typeface="Montserrat"/>
              <a:cs typeface="Montserrat"/>
              <a:sym typeface="Montserrat"/>
            </a:endParaRPr>
          </a:p>
          <a:p>
            <a:pPr indent="0" lvl="0" marL="0" marR="0" rtl="0" algn="l">
              <a:lnSpc>
                <a:spcPct val="100000"/>
              </a:lnSpc>
              <a:spcBef>
                <a:spcPts val="0"/>
              </a:spcBef>
              <a:spcAft>
                <a:spcPts val="0"/>
              </a:spcAft>
              <a:buClr>
                <a:schemeClr val="dk1"/>
              </a:buClr>
              <a:buSzPts val="1400"/>
              <a:buFont typeface="Arial"/>
              <a:buNone/>
            </a:pPr>
            <a:r>
              <a:t/>
            </a:r>
            <a:endParaRPr b="1" i="0" sz="1400" u="none" cap="none" strike="noStrike">
              <a:solidFill>
                <a:schemeClr val="accent1"/>
              </a:solidFill>
              <a:latin typeface="Montserrat"/>
              <a:ea typeface="Montserrat"/>
              <a:cs typeface="Montserrat"/>
              <a:sym typeface="Montserrat"/>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51" name="Shape 51"/>
        <p:cNvGrpSpPr/>
        <p:nvPr/>
      </p:nvGrpSpPr>
      <p:grpSpPr>
        <a:xfrm>
          <a:off x="0" y="0"/>
          <a:ext cx="0" cy="0"/>
          <a:chOff x="0" y="0"/>
          <a:chExt cx="0" cy="0"/>
        </a:xfrm>
      </p:grpSpPr>
      <p:sp>
        <p:nvSpPr>
          <p:cNvPr id="52" name="Google Shape;52;p14"/>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53" name="Google Shape;53;p14"/>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54" name="Google Shape;54;p14"/>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55" name="Google Shape;55;p14"/>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56" name="Google Shape;56;p14"/>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57" name="Google Shape;57;p14"/>
          <p:cNvSpPr txBox="1"/>
          <p:nvPr>
            <p:ph idx="1" type="body"/>
          </p:nvPr>
        </p:nvSpPr>
        <p:spPr>
          <a:xfrm>
            <a:off x="5180012" y="1373852"/>
            <a:ext cx="6172200" cy="4694402"/>
          </a:xfrm>
          <a:prstGeom prst="rect">
            <a:avLst/>
          </a:prstGeom>
          <a:noFill/>
          <a:ln>
            <a:noFill/>
          </a:ln>
        </p:spPr>
        <p:txBody>
          <a:bodyPr anchorCtr="0" anchor="t" bIns="45700" lIns="91425" spcFirstLastPara="1" rIns="91425" wrap="square" tIns="45700">
            <a:noAutofit/>
          </a:bodyPr>
          <a:lstStyle>
            <a:lvl1pPr indent="-431800" lvl="0" marL="457200" marR="0" rtl="0" algn="l">
              <a:lnSpc>
                <a:spcPct val="115000"/>
              </a:lnSpc>
              <a:spcBef>
                <a:spcPts val="1000"/>
              </a:spcBef>
              <a:spcAft>
                <a:spcPts val="0"/>
              </a:spcAft>
              <a:buClr>
                <a:schemeClr val="dk1"/>
              </a:buClr>
              <a:buSzPts val="3200"/>
              <a:buFont typeface="Montserrat"/>
              <a:buChar char="❖"/>
              <a:defRPr b="0" i="0" sz="3200" u="none" cap="none" strike="noStrike">
                <a:solidFill>
                  <a:schemeClr val="dk1"/>
                </a:solidFill>
                <a:latin typeface="Montserrat"/>
                <a:ea typeface="Montserrat"/>
                <a:cs typeface="Montserrat"/>
                <a:sym typeface="Montserrat"/>
              </a:defRPr>
            </a:lvl1pPr>
            <a:lvl2pPr indent="-406400" lvl="1" marL="914400" marR="0" rtl="0" algn="l">
              <a:lnSpc>
                <a:spcPct val="115000"/>
              </a:lnSpc>
              <a:spcBef>
                <a:spcPts val="500"/>
              </a:spcBef>
              <a:spcAft>
                <a:spcPts val="0"/>
              </a:spcAft>
              <a:buClr>
                <a:schemeClr val="dk1"/>
              </a:buClr>
              <a:buSzPts val="2800"/>
              <a:buFont typeface="Montserrat"/>
              <a:buChar char="▪"/>
              <a:defRPr b="0" i="0" sz="2800" u="none" cap="none" strike="noStrike">
                <a:solidFill>
                  <a:schemeClr val="dk1"/>
                </a:solidFill>
                <a:latin typeface="Montserrat"/>
                <a:ea typeface="Montserrat"/>
                <a:cs typeface="Montserrat"/>
                <a:sym typeface="Montserrat"/>
              </a:defRPr>
            </a:lvl2pPr>
            <a:lvl3pPr indent="-381000" lvl="2" marL="1371600" marR="0" rtl="0" algn="l">
              <a:lnSpc>
                <a:spcPct val="115000"/>
              </a:lnSpc>
              <a:spcBef>
                <a:spcPts val="500"/>
              </a:spcBef>
              <a:spcAft>
                <a:spcPts val="0"/>
              </a:spcAft>
              <a:buClr>
                <a:schemeClr val="dk1"/>
              </a:buClr>
              <a:buSzPts val="2400"/>
              <a:buFont typeface="Montserrat"/>
              <a:buChar char="o"/>
              <a:defRPr b="0" i="0" sz="2400" u="none" cap="none" strike="noStrike">
                <a:solidFill>
                  <a:schemeClr val="dk1"/>
                </a:solidFill>
                <a:latin typeface="Montserrat"/>
                <a:ea typeface="Montserrat"/>
                <a:cs typeface="Montserrat"/>
                <a:sym typeface="Montserrat"/>
              </a:defRPr>
            </a:lvl3pPr>
            <a:lvl4pPr indent="-355600" lvl="3" marL="1828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4pPr>
            <a:lvl5pPr indent="-355600" lvl="4" marL="22860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9pPr>
          </a:lstStyle>
          <a:p/>
        </p:txBody>
      </p:sp>
      <p:sp>
        <p:nvSpPr>
          <p:cNvPr id="58" name="Google Shape;58;p14"/>
          <p:cNvSpPr txBox="1"/>
          <p:nvPr>
            <p:ph idx="2" type="body"/>
          </p:nvPr>
        </p:nvSpPr>
        <p:spPr>
          <a:xfrm>
            <a:off x="839788" y="1373852"/>
            <a:ext cx="3932237" cy="463055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5000"/>
              </a:lnSpc>
              <a:spcBef>
                <a:spcPts val="1000"/>
              </a:spcBef>
              <a:spcAft>
                <a:spcPts val="0"/>
              </a:spcAft>
              <a:buClr>
                <a:schemeClr val="dk1"/>
              </a:buClr>
              <a:buSzPts val="1600"/>
              <a:buFont typeface="Montserrat"/>
              <a:buNone/>
              <a:defRPr b="0" i="0" sz="1600" u="none" cap="none" strike="noStrike">
                <a:solidFill>
                  <a:schemeClr val="dk1"/>
                </a:solidFill>
                <a:latin typeface="Montserrat"/>
                <a:ea typeface="Montserrat"/>
                <a:cs typeface="Montserrat"/>
                <a:sym typeface="Montserrat"/>
              </a:defRPr>
            </a:lvl1pPr>
            <a:lvl2pPr indent="-228600" lvl="1" marL="914400" marR="0" rtl="0" algn="l">
              <a:lnSpc>
                <a:spcPct val="115000"/>
              </a:lnSpc>
              <a:spcBef>
                <a:spcPts val="500"/>
              </a:spcBef>
              <a:spcAft>
                <a:spcPts val="0"/>
              </a:spcAft>
              <a:buClr>
                <a:schemeClr val="dk1"/>
              </a:buClr>
              <a:buSzPts val="1400"/>
              <a:buFont typeface="Montserrat"/>
              <a:buNone/>
              <a:defRPr b="0" i="0" sz="1400" u="none" cap="none" strike="noStrike">
                <a:solidFill>
                  <a:schemeClr val="dk1"/>
                </a:solidFill>
                <a:latin typeface="Montserrat"/>
                <a:ea typeface="Montserrat"/>
                <a:cs typeface="Montserrat"/>
                <a:sym typeface="Montserrat"/>
              </a:defRPr>
            </a:lvl2pPr>
            <a:lvl3pPr indent="-228600" lvl="2" marL="1371600" marR="0" rtl="0" algn="l">
              <a:lnSpc>
                <a:spcPct val="115000"/>
              </a:lnSpc>
              <a:spcBef>
                <a:spcPts val="500"/>
              </a:spcBef>
              <a:spcAft>
                <a:spcPts val="0"/>
              </a:spcAft>
              <a:buClr>
                <a:schemeClr val="dk1"/>
              </a:buClr>
              <a:buSzPts val="1200"/>
              <a:buFont typeface="Montserrat"/>
              <a:buNone/>
              <a:defRPr b="0" i="0" sz="1200" u="none" cap="none" strike="noStrike">
                <a:solidFill>
                  <a:schemeClr val="dk1"/>
                </a:solidFill>
                <a:latin typeface="Montserrat"/>
                <a:ea typeface="Montserrat"/>
                <a:cs typeface="Montserrat"/>
                <a:sym typeface="Montserrat"/>
              </a:defRPr>
            </a:lvl3pPr>
            <a:lvl4pPr indent="-228600" lvl="3" marL="18288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4pPr>
            <a:lvl5pPr indent="-228600" lvl="4" marL="22860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5pPr>
            <a:lvl6pPr indent="-228600" lvl="5" marL="27432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6pPr>
            <a:lvl7pPr indent="-228600" lvl="6" marL="32004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7pPr>
            <a:lvl8pPr indent="-228600" lvl="7" marL="36576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8pPr>
            <a:lvl9pPr indent="-228600" lvl="8" marL="41148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9pPr>
          </a:lstStyle>
          <a:p/>
        </p:txBody>
      </p:sp>
      <p:sp>
        <p:nvSpPr>
          <p:cNvPr id="59" name="Google Shape;59;p14"/>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Montserrat"/>
                <a:ea typeface="Montserrat"/>
                <a:cs typeface="Montserrat"/>
                <a:sym typeface="Montserrat"/>
              </a:rPr>
              <a:t>Slide </a:t>
            </a:r>
            <a:fld id="{00000000-1234-1234-1234-123412341234}" type="slidenum">
              <a:rPr b="1" i="0" lang="en-US" sz="1400" u="none" cap="none" strike="noStrike">
                <a:solidFill>
                  <a:schemeClr val="accent1"/>
                </a:solidFill>
                <a:latin typeface="Montserrat"/>
                <a:ea typeface="Montserrat"/>
                <a:cs typeface="Montserrat"/>
                <a:sym typeface="Montserrat"/>
              </a:rPr>
              <a:t>‹#›</a:t>
            </a:fld>
            <a:endParaRPr b="1" i="0" sz="1400" u="none" cap="none" strike="noStrike">
              <a:solidFill>
                <a:schemeClr val="accent1"/>
              </a:solidFill>
              <a:latin typeface="Montserrat"/>
              <a:ea typeface="Montserrat"/>
              <a:cs typeface="Montserrat"/>
              <a:sym typeface="Montserrat"/>
            </a:endParaRPr>
          </a:p>
        </p:txBody>
      </p:sp>
      <p:sp>
        <p:nvSpPr>
          <p:cNvPr id="60" name="Google Shape;60;p14"/>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b="0" i="0" sz="44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2pPr>
            <a:lvl3pPr lvl="2"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3pPr>
            <a:lvl4pPr lvl="3"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4pPr>
            <a:lvl5pPr lvl="4"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5pPr>
            <a:lvl6pPr lvl="5"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6pPr>
            <a:lvl7pPr lvl="6"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7pPr>
            <a:lvl8pPr lvl="7"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8pPr>
            <a:lvl9pPr lvl="8"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9pPr>
          </a:lstStyle>
          <a:p/>
        </p:txBody>
      </p:sp>
      <p:sp>
        <p:nvSpPr>
          <p:cNvPr id="61" name="Google Shape;61;p14"/>
          <p:cNvSpPr txBox="1"/>
          <p:nvPr/>
        </p:nvSpPr>
        <p:spPr>
          <a:xfrm>
            <a:off x="-24384" y="6562799"/>
            <a:ext cx="49257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400"/>
              <a:buFont typeface="Arial"/>
              <a:buNone/>
            </a:pPr>
            <a:r>
              <a:rPr b="1" i="0" lang="en-US" sz="1400" u="none" cap="none" strike="noStrike">
                <a:solidFill>
                  <a:schemeClr val="accent1"/>
                </a:solidFill>
                <a:latin typeface="Montserrat"/>
                <a:ea typeface="Montserrat"/>
                <a:cs typeface="Montserrat"/>
                <a:sym typeface="Montserrat"/>
              </a:rPr>
              <a:t>LSI-VC-13, 23-24 March 2023</a:t>
            </a:r>
            <a:endParaRPr b="1" i="0" sz="1400" u="none" cap="none" strike="noStrike">
              <a:solidFill>
                <a:schemeClr val="accent1"/>
              </a:solidFill>
              <a:latin typeface="Montserrat"/>
              <a:ea typeface="Montserrat"/>
              <a:cs typeface="Montserrat"/>
              <a:sym typeface="Montserrat"/>
            </a:endParaRPr>
          </a:p>
          <a:p>
            <a:pPr indent="0" lvl="0" marL="0" marR="0" rtl="0" algn="l">
              <a:lnSpc>
                <a:spcPct val="100000"/>
              </a:lnSpc>
              <a:spcBef>
                <a:spcPts val="0"/>
              </a:spcBef>
              <a:spcAft>
                <a:spcPts val="0"/>
              </a:spcAft>
              <a:buClr>
                <a:schemeClr val="dk1"/>
              </a:buClr>
              <a:buSzPts val="1400"/>
              <a:buFont typeface="Arial"/>
              <a:buNone/>
            </a:pPr>
            <a:r>
              <a:t/>
            </a:r>
            <a:endParaRPr b="1" i="0" sz="1400" u="none" cap="none" strike="noStrike">
              <a:solidFill>
                <a:schemeClr val="accent1"/>
              </a:solidFill>
              <a:latin typeface="Montserrat"/>
              <a:ea typeface="Montserrat"/>
              <a:cs typeface="Montserrat"/>
              <a:sym typeface="Montserrat"/>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8.png"/><Relationship Id="rId2" Type="http://schemas.openxmlformats.org/officeDocument/2006/relationships/image" Target="../media/image3.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9"/>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7" name="Google Shape;7;p9"/>
          <p:cNvPicPr preferRelativeResize="0"/>
          <p:nvPr/>
        </p:nvPicPr>
        <p:blipFill rotWithShape="1">
          <a:blip r:embed="rId1">
            <a:alphaModFix amt="34000"/>
          </a:blip>
          <a:srcRect b="35419" l="51339" r="-2839" t="39269"/>
          <a:stretch/>
        </p:blipFill>
        <p:spPr>
          <a:xfrm flipH="1">
            <a:off x="9304422" y="0"/>
            <a:ext cx="2887578" cy="1037492"/>
          </a:xfrm>
          <a:prstGeom prst="rect">
            <a:avLst/>
          </a:prstGeom>
          <a:noFill/>
          <a:ln>
            <a:noFill/>
          </a:ln>
        </p:spPr>
      </p:pic>
      <p:pic>
        <p:nvPicPr>
          <p:cNvPr id="8" name="Google Shape;8;p9"/>
          <p:cNvPicPr preferRelativeResize="0"/>
          <p:nvPr/>
        </p:nvPicPr>
        <p:blipFill rotWithShape="1">
          <a:blip r:embed="rId2">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9" name="Google Shape;9;p9"/>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10" name="Google Shape;10;p9"/>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hyperlink" Target="https://ogcapi.ogc.org/edr/#:~:text=OGC%20API%20%2D%20Environmental%20Data%20Retrieval,to%20a%20defined%20query%20pattern." TargetMode="External"/><Relationship Id="rId4" Type="http://schemas.openxmlformats.org/officeDocument/2006/relationships/hyperlink" Target="https://ogcapi.ogc.org/coverages/" TargetMode="External"/><Relationship Id="rId9" Type="http://schemas.openxmlformats.org/officeDocument/2006/relationships/hyperlink" Target="https://en.wikipedia.org/wiki/Hierarchical_Data_Format" TargetMode="External"/><Relationship Id="rId5" Type="http://schemas.openxmlformats.org/officeDocument/2006/relationships/hyperlink" Target="https://ogcapi.ogc.org/processes/" TargetMode="External"/><Relationship Id="rId6" Type="http://schemas.openxmlformats.org/officeDocument/2006/relationships/hyperlink" Target="https://www.ogc.org/standards/requests/235" TargetMode="External"/><Relationship Id="rId7" Type="http://schemas.openxmlformats.org/officeDocument/2006/relationships/hyperlink" Target="http://www.ogc.org/standards/requests/235" TargetMode="External"/><Relationship Id="rId8" Type="http://schemas.openxmlformats.org/officeDocument/2006/relationships/hyperlink" Target="https://www.ogc.org/standards/geotiff"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hyperlink" Target="https://drive.google.com/drive/folders/1y_p_IaxaxNNBuIeo7XNAHA039ZgscbXB" TargetMode="External"/><Relationship Id="rId4" Type="http://schemas.openxmlformats.org/officeDocument/2006/relationships/hyperlink" Target="mailto:matthew@symbioscomms.com" TargetMode="External"/><Relationship Id="rId5" Type="http://schemas.openxmlformats.org/officeDocument/2006/relationships/hyperlink" Target="https://ceos.org/meetings/lsi-vc-13/"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
          <p:cNvSpPr txBox="1"/>
          <p:nvPr>
            <p:ph type="title"/>
          </p:nvPr>
        </p:nvSpPr>
        <p:spPr>
          <a:xfrm>
            <a:off x="176047" y="175938"/>
            <a:ext cx="6157185" cy="3972645"/>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lt1"/>
              </a:buClr>
              <a:buSzPts val="8000"/>
              <a:buFont typeface="Arial"/>
              <a:buNone/>
            </a:pPr>
            <a:r>
              <a:rPr lang="en-US" sz="7500"/>
              <a:t>LSI-VC-13</a:t>
            </a:r>
            <a:endParaRPr sz="7500">
              <a:latin typeface="Montserrat"/>
              <a:ea typeface="Montserrat"/>
              <a:cs typeface="Montserrat"/>
              <a:sym typeface="Montserrat"/>
            </a:endParaRPr>
          </a:p>
          <a:p>
            <a:pPr indent="0" lvl="0" marL="0" rtl="0" algn="l">
              <a:lnSpc>
                <a:spcPct val="150000"/>
              </a:lnSpc>
              <a:spcBef>
                <a:spcPts val="0"/>
              </a:spcBef>
              <a:spcAft>
                <a:spcPts val="0"/>
              </a:spcAft>
              <a:buClr>
                <a:schemeClr val="lt1"/>
              </a:buClr>
              <a:buSzPts val="8000"/>
              <a:buFont typeface="Arial"/>
              <a:buNone/>
            </a:pPr>
            <a:r>
              <a:rPr lang="en-US" sz="7500">
                <a:latin typeface="Montserrat"/>
                <a:ea typeface="Montserrat"/>
                <a:cs typeface="Montserrat"/>
                <a:sym typeface="Montserrat"/>
              </a:rPr>
              <a:t>2023</a:t>
            </a:r>
            <a:endParaRPr sz="7500">
              <a:latin typeface="Montserrat"/>
              <a:ea typeface="Montserrat"/>
              <a:cs typeface="Montserrat"/>
              <a:sym typeface="Montserrat"/>
            </a:endParaRPr>
          </a:p>
          <a:p>
            <a:pPr indent="0" lvl="0" marL="0" marR="0" rtl="0" algn="l">
              <a:lnSpc>
                <a:spcPct val="150000"/>
              </a:lnSpc>
              <a:spcBef>
                <a:spcPts val="0"/>
              </a:spcBef>
              <a:spcAft>
                <a:spcPts val="0"/>
              </a:spcAft>
              <a:buSzPts val="8000"/>
              <a:buNone/>
            </a:pPr>
            <a:r>
              <a:rPr b="1" lang="en-US" sz="4000">
                <a:solidFill>
                  <a:schemeClr val="lt1"/>
                </a:solidFill>
                <a:latin typeface="Montserrat"/>
                <a:ea typeface="Montserrat"/>
                <a:cs typeface="Montserrat"/>
                <a:sym typeface="Montserrat"/>
              </a:rPr>
              <a:t>EU-US collaboration on CDSE</a:t>
            </a:r>
            <a:endParaRPr b="1" sz="4000">
              <a:solidFill>
                <a:schemeClr val="lt1"/>
              </a:solidFill>
              <a:latin typeface="Montserrat"/>
              <a:ea typeface="Montserrat"/>
              <a:cs typeface="Montserrat"/>
              <a:sym typeface="Montserrat"/>
            </a:endParaRPr>
          </a:p>
        </p:txBody>
      </p:sp>
      <p:sp>
        <p:nvSpPr>
          <p:cNvPr id="67" name="Google Shape;67;p1"/>
          <p:cNvSpPr/>
          <p:nvPr/>
        </p:nvSpPr>
        <p:spPr>
          <a:xfrm>
            <a:off x="7007290" y="3907453"/>
            <a:ext cx="5008663" cy="2605318"/>
          </a:xfrm>
          <a:prstGeom prst="rect">
            <a:avLst/>
          </a:prstGeom>
          <a:noFill/>
          <a:ln>
            <a:noFill/>
          </a:ln>
        </p:spPr>
        <p:txBody>
          <a:bodyPr anchorCtr="0" anchor="t" bIns="0" lIns="0" spcFirstLastPara="1" rIns="0" wrap="square" tIns="0">
            <a:noAutofit/>
          </a:bodyPr>
          <a:lstStyle/>
          <a:p>
            <a:pPr indent="0" lvl="0" marL="0" marR="0" rtl="0" algn="r">
              <a:lnSpc>
                <a:spcPct val="150000"/>
              </a:lnSpc>
              <a:spcBef>
                <a:spcPts val="0"/>
              </a:spcBef>
              <a:spcAft>
                <a:spcPts val="0"/>
              </a:spcAft>
              <a:buClr>
                <a:srgbClr val="000000"/>
              </a:buClr>
              <a:buSzPts val="2200"/>
              <a:buFont typeface="Arial"/>
              <a:buNone/>
            </a:pPr>
            <a:r>
              <a:t/>
            </a:r>
            <a:endParaRPr b="1" i="0" sz="2200" u="none" cap="none" strike="noStrike">
              <a:solidFill>
                <a:schemeClr val="accent1"/>
              </a:solidFill>
              <a:latin typeface="Montserrat"/>
              <a:ea typeface="Montserrat"/>
              <a:cs typeface="Montserrat"/>
              <a:sym typeface="Montserrat"/>
            </a:endParaRPr>
          </a:p>
          <a:p>
            <a:pPr indent="0" lvl="0" marL="0" marR="0" rtl="0" algn="r">
              <a:lnSpc>
                <a:spcPct val="150000"/>
              </a:lnSpc>
              <a:spcBef>
                <a:spcPts val="0"/>
              </a:spcBef>
              <a:spcAft>
                <a:spcPts val="0"/>
              </a:spcAft>
              <a:buClr>
                <a:srgbClr val="000000"/>
              </a:buClr>
              <a:buSzPts val="2200"/>
              <a:buFont typeface="Arial"/>
              <a:buNone/>
            </a:pPr>
            <a:r>
              <a:rPr b="1" i="0" lang="en-US" sz="2200" u="none" cap="none" strike="noStrike">
                <a:solidFill>
                  <a:schemeClr val="accent1"/>
                </a:solidFill>
                <a:latin typeface="Montserrat"/>
                <a:ea typeface="Montserrat"/>
                <a:cs typeface="Montserrat"/>
                <a:sym typeface="Montserrat"/>
              </a:rPr>
              <a:t>Steve Covington, USGS/Aerospace</a:t>
            </a:r>
            <a:endParaRPr b="0" i="0" sz="1400" u="none" cap="none" strike="noStrike">
              <a:solidFill>
                <a:srgbClr val="000000"/>
              </a:solidFill>
              <a:latin typeface="Montserrat"/>
              <a:ea typeface="Montserrat"/>
              <a:cs typeface="Montserrat"/>
              <a:sym typeface="Montserrat"/>
            </a:endParaRPr>
          </a:p>
          <a:p>
            <a:pPr indent="0" lvl="0" marL="0" marR="0" rtl="0" algn="r">
              <a:lnSpc>
                <a:spcPct val="150000"/>
              </a:lnSpc>
              <a:spcBef>
                <a:spcPts val="0"/>
              </a:spcBef>
              <a:spcAft>
                <a:spcPts val="0"/>
              </a:spcAft>
              <a:buClr>
                <a:srgbClr val="000000"/>
              </a:buClr>
              <a:buSzPts val="2200"/>
              <a:buFont typeface="Arial"/>
              <a:buNone/>
            </a:pPr>
            <a:r>
              <a:rPr b="1" i="0" lang="en-US" sz="2200" u="none" cap="none" strike="noStrike">
                <a:solidFill>
                  <a:schemeClr val="accent1"/>
                </a:solidFill>
                <a:latin typeface="Montserrat"/>
                <a:ea typeface="Montserrat"/>
                <a:cs typeface="Montserrat"/>
                <a:sym typeface="Montserrat"/>
              </a:rPr>
              <a:t>6.3</a:t>
            </a:r>
            <a:endParaRPr b="1" i="0" sz="2200" u="none" cap="none" strike="noStrike">
              <a:solidFill>
                <a:schemeClr val="accent1"/>
              </a:solidFill>
              <a:latin typeface="Montserrat"/>
              <a:ea typeface="Montserrat"/>
              <a:cs typeface="Montserrat"/>
              <a:sym typeface="Montserrat"/>
            </a:endParaRPr>
          </a:p>
          <a:p>
            <a:pPr indent="0" lvl="0" marL="0" marR="0" rtl="0" algn="r">
              <a:lnSpc>
                <a:spcPct val="150000"/>
              </a:lnSpc>
              <a:spcBef>
                <a:spcPts val="0"/>
              </a:spcBef>
              <a:spcAft>
                <a:spcPts val="0"/>
              </a:spcAft>
              <a:buClr>
                <a:srgbClr val="000000"/>
              </a:buClr>
              <a:buSzPts val="2200"/>
              <a:buFont typeface="Arial"/>
              <a:buNone/>
            </a:pPr>
            <a:r>
              <a:rPr b="1" i="0" lang="en-US" sz="2200" u="none" cap="none" strike="noStrike">
                <a:solidFill>
                  <a:schemeClr val="accent1"/>
                </a:solidFill>
                <a:latin typeface="Montserrat"/>
                <a:ea typeface="Montserrat"/>
                <a:cs typeface="Montserrat"/>
                <a:sym typeface="Montserrat"/>
              </a:rPr>
              <a:t>LSI-VC-13 2023, ESA/ESRIN</a:t>
            </a:r>
            <a:endParaRPr b="1" i="0" sz="2200" u="none" cap="none" strike="noStrike">
              <a:solidFill>
                <a:schemeClr val="accent1"/>
              </a:solidFill>
              <a:latin typeface="Montserrat"/>
              <a:ea typeface="Montserrat"/>
              <a:cs typeface="Montserrat"/>
              <a:sym typeface="Montserrat"/>
            </a:endParaRPr>
          </a:p>
          <a:p>
            <a:pPr indent="0" lvl="0" marL="0" marR="0" rtl="0" algn="r">
              <a:lnSpc>
                <a:spcPct val="150000"/>
              </a:lnSpc>
              <a:spcBef>
                <a:spcPts val="0"/>
              </a:spcBef>
              <a:spcAft>
                <a:spcPts val="0"/>
              </a:spcAft>
              <a:buClr>
                <a:srgbClr val="000000"/>
              </a:buClr>
              <a:buSzPts val="2200"/>
              <a:buFont typeface="Arial"/>
              <a:buNone/>
            </a:pPr>
            <a:r>
              <a:rPr b="1" i="0" lang="en-US" sz="2200" u="none" cap="none" strike="noStrike">
                <a:solidFill>
                  <a:schemeClr val="accent1"/>
                </a:solidFill>
                <a:latin typeface="Montserrat"/>
                <a:ea typeface="Montserrat"/>
                <a:cs typeface="Montserrat"/>
                <a:sym typeface="Montserrat"/>
              </a:rPr>
              <a:t>23rd - 24th March 2023</a:t>
            </a:r>
            <a:endParaRPr b="1" i="0" sz="2200" u="none" cap="none" strike="noStrike">
              <a:solidFill>
                <a:schemeClr val="accent1"/>
              </a:solidFill>
              <a:latin typeface="Montserrat"/>
              <a:ea typeface="Montserrat"/>
              <a:cs typeface="Montserrat"/>
              <a:sym typeface="Montserrat"/>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2"/>
          <p:cNvSpPr txBox="1"/>
          <p:nvPr>
            <p:ph type="title"/>
          </p:nvPr>
        </p:nvSpPr>
        <p:spPr>
          <a:xfrm>
            <a:off x="176048" y="175939"/>
            <a:ext cx="9387000" cy="779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4400"/>
              <a:buNone/>
            </a:pPr>
            <a:r>
              <a:rPr lang="en-US"/>
              <a:t>An Ecosystem Concept</a:t>
            </a:r>
            <a:endParaRPr>
              <a:latin typeface="Montserrat"/>
              <a:ea typeface="Montserrat"/>
              <a:cs typeface="Montserrat"/>
              <a:sym typeface="Montserrat"/>
            </a:endParaRPr>
          </a:p>
        </p:txBody>
      </p:sp>
      <p:pic>
        <p:nvPicPr>
          <p:cNvPr descr="Diagram&#10;&#10;Description automatically generated" id="73" name="Google Shape;73;p2"/>
          <p:cNvPicPr preferRelativeResize="0"/>
          <p:nvPr/>
        </p:nvPicPr>
        <p:blipFill rotWithShape="1">
          <a:blip r:embed="rId3">
            <a:alphaModFix/>
          </a:blip>
          <a:srcRect b="2560" l="0" r="0" t="12515"/>
          <a:stretch/>
        </p:blipFill>
        <p:spPr>
          <a:xfrm>
            <a:off x="565157" y="1062423"/>
            <a:ext cx="11159728" cy="539496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3"/>
          <p:cNvSpPr txBox="1"/>
          <p:nvPr>
            <p:ph idx="1" type="body"/>
          </p:nvPr>
        </p:nvSpPr>
        <p:spPr>
          <a:xfrm>
            <a:off x="176058" y="1096791"/>
            <a:ext cx="11495400" cy="50637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7000"/>
              </a:lnSpc>
              <a:spcBef>
                <a:spcPts val="0"/>
              </a:spcBef>
              <a:spcAft>
                <a:spcPts val="0"/>
              </a:spcAft>
              <a:buSzPts val="2800"/>
              <a:buFont typeface="Calibri"/>
              <a:buChar char="-"/>
            </a:pPr>
            <a:r>
              <a:rPr lang="en-US" sz="1300">
                <a:latin typeface="Calibri"/>
                <a:ea typeface="Calibri"/>
                <a:cs typeface="Calibri"/>
                <a:sym typeface="Calibri"/>
              </a:rPr>
              <a:t>Data Provider:</a:t>
            </a:r>
            <a:r>
              <a:rPr lang="en-US" sz="500">
                <a:latin typeface="Calibri"/>
                <a:ea typeface="Calibri"/>
                <a:cs typeface="Calibri"/>
                <a:sym typeface="Calibri"/>
              </a:rPr>
              <a:t> </a:t>
            </a:r>
            <a:endParaRPr sz="1300">
              <a:latin typeface="Calibri"/>
              <a:ea typeface="Calibri"/>
              <a:cs typeface="Calibri"/>
              <a:sym typeface="Calibri"/>
            </a:endParaRPr>
          </a:p>
          <a:p>
            <a:pPr indent="-285750" lvl="1" marL="742950" marR="0" rtl="0" algn="l">
              <a:lnSpc>
                <a:spcPct val="107000"/>
              </a:lnSpc>
              <a:spcBef>
                <a:spcPts val="0"/>
              </a:spcBef>
              <a:spcAft>
                <a:spcPts val="0"/>
              </a:spcAft>
              <a:buSzPts val="2400"/>
              <a:buFont typeface="Courier New"/>
              <a:buChar char="o"/>
            </a:pPr>
            <a:r>
              <a:rPr lang="en-US" sz="1300">
                <a:latin typeface="Calibri"/>
                <a:ea typeface="Calibri"/>
                <a:cs typeface="Calibri"/>
                <a:sym typeface="Calibri"/>
              </a:rPr>
              <a:t>Minimum</a:t>
            </a:r>
            <a:r>
              <a:rPr lang="en-US" sz="500">
                <a:latin typeface="Calibri"/>
                <a:ea typeface="Calibri"/>
                <a:cs typeface="Calibri"/>
                <a:sym typeface="Calibri"/>
              </a:rPr>
              <a:t> </a:t>
            </a:r>
            <a:r>
              <a:rPr lang="en-US" sz="1300">
                <a:latin typeface="Calibri"/>
                <a:ea typeface="Calibri"/>
                <a:cs typeface="Calibri"/>
                <a:sym typeface="Calibri"/>
              </a:rPr>
              <a:t>:</a:t>
            </a:r>
            <a:endParaRPr sz="1700"/>
          </a:p>
          <a:p>
            <a:pPr indent="-184150" lvl="2" marL="1143000" marR="0" rtl="0" algn="l">
              <a:lnSpc>
                <a:spcPct val="107000"/>
              </a:lnSpc>
              <a:spcBef>
                <a:spcPts val="0"/>
              </a:spcBef>
              <a:spcAft>
                <a:spcPts val="0"/>
              </a:spcAft>
              <a:buSzPts val="1300"/>
              <a:buFont typeface="Noto Sans Symbols"/>
              <a:buChar char="▪"/>
            </a:pPr>
            <a:r>
              <a:rPr lang="en-US" sz="1300">
                <a:latin typeface="Calibri"/>
                <a:ea typeface="Calibri"/>
                <a:cs typeface="Calibri"/>
                <a:sym typeface="Calibri"/>
              </a:rPr>
              <a:t>Curation of the authoritative source dataset</a:t>
            </a:r>
            <a:endParaRPr sz="1300"/>
          </a:p>
          <a:p>
            <a:pPr indent="-184150" lvl="2" marL="1143000" marR="0" rtl="0" algn="l">
              <a:lnSpc>
                <a:spcPct val="107000"/>
              </a:lnSpc>
              <a:spcBef>
                <a:spcPts val="0"/>
              </a:spcBef>
              <a:spcAft>
                <a:spcPts val="0"/>
              </a:spcAft>
              <a:buSzPts val="1300"/>
              <a:buFont typeface="Noto Sans Symbols"/>
              <a:buChar char="▪"/>
            </a:pPr>
            <a:r>
              <a:rPr lang="en-US" sz="1300">
                <a:latin typeface="Calibri"/>
                <a:ea typeface="Calibri"/>
                <a:cs typeface="Calibri"/>
                <a:sym typeface="Calibri"/>
              </a:rPr>
              <a:t>Full-archive online access (public or private cloud)</a:t>
            </a:r>
            <a:endParaRPr sz="1300"/>
          </a:p>
          <a:p>
            <a:pPr indent="-184150" lvl="2" marL="1143000" marR="0" rtl="0" algn="l">
              <a:lnSpc>
                <a:spcPct val="107000"/>
              </a:lnSpc>
              <a:spcBef>
                <a:spcPts val="0"/>
              </a:spcBef>
              <a:spcAft>
                <a:spcPts val="0"/>
              </a:spcAft>
              <a:buSzPts val="1300"/>
              <a:buFont typeface="Noto Sans Symbols"/>
              <a:buChar char="▪"/>
            </a:pPr>
            <a:r>
              <a:rPr lang="en-US" sz="1300">
                <a:latin typeface="Calibri"/>
                <a:ea typeface="Calibri"/>
                <a:cs typeface="Calibri"/>
                <a:sym typeface="Calibri"/>
              </a:rPr>
              <a:t>CEOS-ARD compliant data products</a:t>
            </a:r>
            <a:endParaRPr sz="1300"/>
          </a:p>
          <a:p>
            <a:pPr indent="-184150" lvl="2" marL="1143000" marR="0" rtl="0" algn="l">
              <a:lnSpc>
                <a:spcPct val="107000"/>
              </a:lnSpc>
              <a:spcBef>
                <a:spcPts val="0"/>
              </a:spcBef>
              <a:spcAft>
                <a:spcPts val="0"/>
              </a:spcAft>
              <a:buSzPts val="1300"/>
              <a:buFont typeface="Noto Sans Symbols"/>
              <a:buChar char="▪"/>
            </a:pPr>
            <a:r>
              <a:rPr lang="en-US" sz="1300">
                <a:latin typeface="Calibri"/>
                <a:ea typeface="Calibri"/>
                <a:cs typeface="Calibri"/>
                <a:sym typeface="Calibri"/>
              </a:rPr>
              <a:t>Product spectral subsetting</a:t>
            </a:r>
            <a:endParaRPr sz="1300">
              <a:latin typeface="Calibri"/>
              <a:ea typeface="Calibri"/>
              <a:cs typeface="Calibri"/>
              <a:sym typeface="Calibri"/>
            </a:endParaRPr>
          </a:p>
          <a:p>
            <a:pPr indent="-228600" lvl="2" marL="1143000" marR="0" rtl="0" algn="l">
              <a:lnSpc>
                <a:spcPct val="107000"/>
              </a:lnSpc>
              <a:spcBef>
                <a:spcPts val="0"/>
              </a:spcBef>
              <a:spcAft>
                <a:spcPts val="0"/>
              </a:spcAft>
              <a:buSzPts val="2000"/>
              <a:buFont typeface="Noto Sans Symbols"/>
              <a:buChar char="▪"/>
            </a:pPr>
            <a:r>
              <a:rPr lang="en-US" sz="1300">
                <a:latin typeface="Calibri"/>
                <a:ea typeface="Calibri"/>
                <a:cs typeface="Calibri"/>
                <a:sym typeface="Calibri"/>
              </a:rPr>
              <a:t>STAC (or equivalent) collection asset indexing </a:t>
            </a:r>
            <a:r>
              <a:rPr lang="en-US" sz="500">
                <a:latin typeface="Calibri"/>
                <a:ea typeface="Calibri"/>
                <a:cs typeface="Calibri"/>
                <a:sym typeface="Calibri"/>
              </a:rPr>
              <a:t> </a:t>
            </a:r>
            <a:endParaRPr sz="1300">
              <a:latin typeface="Calibri"/>
              <a:ea typeface="Calibri"/>
              <a:cs typeface="Calibri"/>
              <a:sym typeface="Calibri"/>
            </a:endParaRPr>
          </a:p>
          <a:p>
            <a:pPr indent="-241300" lvl="1" marL="742950" marR="0" rtl="0" algn="l">
              <a:lnSpc>
                <a:spcPct val="107000"/>
              </a:lnSpc>
              <a:spcBef>
                <a:spcPts val="0"/>
              </a:spcBef>
              <a:spcAft>
                <a:spcPts val="0"/>
              </a:spcAft>
              <a:buSzPts val="1700"/>
              <a:buFont typeface="Courier New"/>
              <a:buChar char="o"/>
            </a:pPr>
            <a:r>
              <a:rPr lang="en-US" sz="1300">
                <a:latin typeface="Calibri"/>
                <a:ea typeface="Calibri"/>
                <a:cs typeface="Calibri"/>
                <a:sym typeface="Calibri"/>
              </a:rPr>
              <a:t>Threshold</a:t>
            </a:r>
            <a:endParaRPr sz="1700"/>
          </a:p>
          <a:p>
            <a:pPr indent="-184150" lvl="2" marL="1143000" marR="0" rtl="0" algn="l">
              <a:lnSpc>
                <a:spcPct val="107000"/>
              </a:lnSpc>
              <a:spcBef>
                <a:spcPts val="0"/>
              </a:spcBef>
              <a:spcAft>
                <a:spcPts val="0"/>
              </a:spcAft>
              <a:buSzPts val="1300"/>
              <a:buFont typeface="Noto Sans Symbols"/>
              <a:buChar char="▪"/>
            </a:pPr>
            <a:r>
              <a:rPr lang="en-US" sz="1300">
                <a:latin typeface="Calibri"/>
                <a:ea typeface="Calibri"/>
                <a:cs typeface="Calibri"/>
                <a:sym typeface="Calibri"/>
              </a:rPr>
              <a:t>All Minimum capabilities</a:t>
            </a:r>
            <a:endParaRPr sz="1300"/>
          </a:p>
          <a:p>
            <a:pPr indent="-184150" lvl="2" marL="1143000" marR="0" rtl="0" algn="l">
              <a:lnSpc>
                <a:spcPct val="107000"/>
              </a:lnSpc>
              <a:spcBef>
                <a:spcPts val="0"/>
              </a:spcBef>
              <a:spcAft>
                <a:spcPts val="0"/>
              </a:spcAft>
              <a:buSzPts val="1300"/>
              <a:buFont typeface="Noto Sans Symbols"/>
              <a:buChar char="▪"/>
            </a:pPr>
            <a:r>
              <a:rPr lang="en-US" sz="1300">
                <a:latin typeface="Calibri"/>
                <a:ea typeface="Calibri"/>
                <a:cs typeface="Calibri"/>
                <a:sym typeface="Calibri"/>
              </a:rPr>
              <a:t>Established process for asset replication verification </a:t>
            </a:r>
            <a:endParaRPr sz="1300">
              <a:latin typeface="Calibri"/>
              <a:ea typeface="Calibri"/>
              <a:cs typeface="Calibri"/>
              <a:sym typeface="Calibri"/>
            </a:endParaRPr>
          </a:p>
          <a:p>
            <a:pPr indent="-241300" lvl="1" marL="742950" marR="0" rtl="0" algn="l">
              <a:lnSpc>
                <a:spcPct val="107000"/>
              </a:lnSpc>
              <a:spcBef>
                <a:spcPts val="0"/>
              </a:spcBef>
              <a:spcAft>
                <a:spcPts val="0"/>
              </a:spcAft>
              <a:buSzPts val="1700"/>
              <a:buFont typeface="Courier New"/>
              <a:buChar char="o"/>
            </a:pPr>
            <a:r>
              <a:rPr lang="en-US" sz="1300">
                <a:latin typeface="Calibri"/>
                <a:ea typeface="Calibri"/>
                <a:cs typeface="Calibri"/>
                <a:sym typeface="Calibri"/>
              </a:rPr>
              <a:t>Goal</a:t>
            </a:r>
            <a:endParaRPr sz="1700"/>
          </a:p>
          <a:p>
            <a:pPr indent="-184150" lvl="2" marL="1143000" marR="0" rtl="0" algn="l">
              <a:lnSpc>
                <a:spcPct val="107000"/>
              </a:lnSpc>
              <a:spcBef>
                <a:spcPts val="0"/>
              </a:spcBef>
              <a:spcAft>
                <a:spcPts val="0"/>
              </a:spcAft>
              <a:buSzPts val="1300"/>
              <a:buFont typeface="Noto Sans Symbols"/>
              <a:buChar char="▪"/>
            </a:pPr>
            <a:r>
              <a:rPr lang="en-US" sz="1300">
                <a:latin typeface="Calibri"/>
                <a:ea typeface="Calibri"/>
                <a:cs typeface="Calibri"/>
                <a:sym typeface="Calibri"/>
              </a:rPr>
              <a:t>All Minimum and Threshold capabilities</a:t>
            </a:r>
            <a:endParaRPr sz="1300"/>
          </a:p>
          <a:p>
            <a:pPr indent="-184150" lvl="2" marL="1143000" marR="0" rtl="0" algn="l">
              <a:lnSpc>
                <a:spcPct val="107000"/>
              </a:lnSpc>
              <a:spcBef>
                <a:spcPts val="0"/>
              </a:spcBef>
              <a:spcAft>
                <a:spcPts val="0"/>
              </a:spcAft>
              <a:buSzPts val="1300"/>
              <a:buFont typeface="Noto Sans Symbols"/>
              <a:buChar char="▪"/>
            </a:pPr>
            <a:r>
              <a:rPr lang="en-US" sz="1300">
                <a:latin typeface="Calibri"/>
                <a:ea typeface="Calibri"/>
                <a:cs typeface="Calibri"/>
                <a:sym typeface="Calibri"/>
              </a:rPr>
              <a:t>Product spatial subsetting</a:t>
            </a:r>
            <a:endParaRPr sz="1300">
              <a:latin typeface="Calibri"/>
              <a:ea typeface="Calibri"/>
              <a:cs typeface="Calibri"/>
              <a:sym typeface="Calibri"/>
            </a:endParaRPr>
          </a:p>
          <a:p>
            <a:pPr indent="-184150" lvl="2" marL="1143000" marR="0" rtl="0" algn="l">
              <a:lnSpc>
                <a:spcPct val="107000"/>
              </a:lnSpc>
              <a:spcBef>
                <a:spcPts val="0"/>
              </a:spcBef>
              <a:spcAft>
                <a:spcPts val="0"/>
              </a:spcAft>
              <a:buSzPts val="1300"/>
              <a:buFont typeface="Noto Sans Symbols"/>
              <a:buChar char="▪"/>
            </a:pPr>
            <a:r>
              <a:rPr lang="en-US" sz="1300">
                <a:latin typeface="Calibri"/>
                <a:ea typeface="Calibri"/>
                <a:cs typeface="Calibri"/>
                <a:sym typeface="Calibri"/>
              </a:rPr>
              <a:t>Standardized M2M search/discovery</a:t>
            </a:r>
            <a:endParaRPr sz="1300"/>
          </a:p>
          <a:p>
            <a:pPr indent="-184150" lvl="2" marL="1143000" marR="0" rtl="0" algn="l">
              <a:lnSpc>
                <a:spcPct val="107000"/>
              </a:lnSpc>
              <a:spcBef>
                <a:spcPts val="0"/>
              </a:spcBef>
              <a:spcAft>
                <a:spcPts val="0"/>
              </a:spcAft>
              <a:buSzPts val="1300"/>
              <a:buFont typeface="Noto Sans Symbols"/>
              <a:buChar char="▪"/>
            </a:pPr>
            <a:r>
              <a:rPr lang="en-US" sz="1300">
                <a:latin typeface="Calibri"/>
                <a:ea typeface="Calibri"/>
                <a:cs typeface="Calibri"/>
                <a:sym typeface="Calibri"/>
              </a:rPr>
              <a:t>Standardized M2M product access </a:t>
            </a:r>
            <a:endParaRPr sz="1300"/>
          </a:p>
          <a:p>
            <a:pPr indent="-184150" lvl="3" marL="1600200" marR="0" rtl="0" algn="l">
              <a:lnSpc>
                <a:spcPct val="107000"/>
              </a:lnSpc>
              <a:spcBef>
                <a:spcPts val="0"/>
              </a:spcBef>
              <a:spcAft>
                <a:spcPts val="0"/>
              </a:spcAft>
              <a:buSzPts val="1100"/>
              <a:buFont typeface="Noto Sans Symbols"/>
              <a:buChar char="∙"/>
            </a:pPr>
            <a:r>
              <a:rPr lang="en-US" sz="1300">
                <a:latin typeface="Calibri"/>
                <a:ea typeface="Calibri"/>
                <a:cs typeface="Calibri"/>
                <a:sym typeface="Calibri"/>
              </a:rPr>
              <a:t>potentially with initial registration</a:t>
            </a:r>
            <a:endParaRPr sz="1100"/>
          </a:p>
          <a:p>
            <a:pPr indent="-184150" lvl="3" marL="1600200" marR="0" rtl="0" algn="l">
              <a:lnSpc>
                <a:spcPct val="107000"/>
              </a:lnSpc>
              <a:spcBef>
                <a:spcPts val="0"/>
              </a:spcBef>
              <a:spcAft>
                <a:spcPts val="0"/>
              </a:spcAft>
              <a:buSzPts val="1100"/>
              <a:buFont typeface="Noto Sans Symbols"/>
              <a:buChar char="∙"/>
            </a:pPr>
            <a:r>
              <a:rPr lang="en-US" sz="1300">
                <a:latin typeface="Calibri"/>
                <a:ea typeface="Calibri"/>
                <a:cs typeface="Calibri"/>
                <a:sym typeface="Calibri"/>
              </a:rPr>
              <a:t>potentially with required purchase account setup</a:t>
            </a:r>
            <a:endParaRPr sz="1100"/>
          </a:p>
          <a:p>
            <a:pPr indent="-228600" lvl="2" marL="1143000" marR="0" rtl="0" algn="l">
              <a:lnSpc>
                <a:spcPct val="107000"/>
              </a:lnSpc>
              <a:spcBef>
                <a:spcPts val="0"/>
              </a:spcBef>
              <a:spcAft>
                <a:spcPts val="0"/>
              </a:spcAft>
              <a:buSzPts val="2000"/>
              <a:buFont typeface="Noto Sans Symbols"/>
              <a:buChar char="▪"/>
            </a:pPr>
            <a:r>
              <a:rPr lang="en-US" sz="1300">
                <a:solidFill>
                  <a:srgbClr val="FF0000"/>
                </a:solidFill>
                <a:latin typeface="Calibri"/>
                <a:ea typeface="Calibri"/>
                <a:cs typeface="Calibri"/>
                <a:sym typeface="Calibri"/>
              </a:rPr>
              <a:t>How should data analytic products be addressed?</a:t>
            </a:r>
            <a:r>
              <a:rPr lang="en-US" sz="500">
                <a:latin typeface="Calibri"/>
                <a:ea typeface="Calibri"/>
                <a:cs typeface="Calibri"/>
                <a:sym typeface="Calibri"/>
              </a:rPr>
              <a:t> </a:t>
            </a:r>
            <a:endParaRPr sz="1300">
              <a:latin typeface="Calibri"/>
              <a:ea typeface="Calibri"/>
              <a:cs typeface="Calibri"/>
              <a:sym typeface="Calibri"/>
            </a:endParaRPr>
          </a:p>
          <a:p>
            <a:pPr indent="-241300" lvl="1" marL="742950" marR="0" rtl="0" algn="l">
              <a:lnSpc>
                <a:spcPct val="107000"/>
              </a:lnSpc>
              <a:spcBef>
                <a:spcPts val="0"/>
              </a:spcBef>
              <a:spcAft>
                <a:spcPts val="0"/>
              </a:spcAft>
              <a:buSzPts val="1700"/>
              <a:buFont typeface="Courier New"/>
              <a:buChar char="o"/>
            </a:pPr>
            <a:r>
              <a:rPr lang="en-US" sz="1300">
                <a:latin typeface="Calibri"/>
                <a:ea typeface="Calibri"/>
                <a:cs typeface="Calibri"/>
                <a:sym typeface="Calibri"/>
              </a:rPr>
              <a:t>Use Cases</a:t>
            </a:r>
            <a:endParaRPr sz="1700"/>
          </a:p>
          <a:p>
            <a:pPr indent="-184150" lvl="2" marL="1143000" marR="0" rtl="0" algn="l">
              <a:lnSpc>
                <a:spcPct val="107000"/>
              </a:lnSpc>
              <a:spcBef>
                <a:spcPts val="0"/>
              </a:spcBef>
              <a:spcAft>
                <a:spcPts val="0"/>
              </a:spcAft>
              <a:buSzPts val="1300"/>
              <a:buFont typeface="Noto Sans Symbols"/>
              <a:buChar char="▪"/>
            </a:pPr>
            <a:r>
              <a:rPr lang="en-US" sz="1300">
                <a:latin typeface="Calibri"/>
                <a:ea typeface="Calibri"/>
                <a:cs typeface="Calibri"/>
                <a:sym typeface="Calibri"/>
              </a:rPr>
              <a:t>USGS, ESA, NASA, NOAA, ISRO, AIR</a:t>
            </a:r>
            <a:endParaRPr sz="1300"/>
          </a:p>
          <a:p>
            <a:pPr indent="-184150" lvl="2" marL="1143000" marR="0" rtl="0" algn="l">
              <a:lnSpc>
                <a:spcPct val="107000"/>
              </a:lnSpc>
              <a:spcBef>
                <a:spcPts val="0"/>
              </a:spcBef>
              <a:spcAft>
                <a:spcPts val="800"/>
              </a:spcAft>
              <a:buSzPts val="1300"/>
              <a:buFont typeface="Noto Sans Symbols"/>
              <a:buChar char="▪"/>
            </a:pPr>
            <a:r>
              <a:rPr lang="en-US" sz="1300">
                <a:solidFill>
                  <a:srgbClr val="FF0000"/>
                </a:solidFill>
                <a:latin typeface="Calibri"/>
                <a:ea typeface="Calibri"/>
                <a:cs typeface="Calibri"/>
                <a:sym typeface="Calibri"/>
              </a:rPr>
              <a:t>Are data collected/distributed by direct-access stations considered </a:t>
            </a:r>
            <a:r>
              <a:rPr i="1" lang="en-US" sz="1300">
                <a:solidFill>
                  <a:srgbClr val="FF0000"/>
                </a:solidFill>
                <a:latin typeface="Calibri"/>
                <a:ea typeface="Calibri"/>
                <a:cs typeface="Calibri"/>
                <a:sym typeface="Calibri"/>
              </a:rPr>
              <a:t>authoritative</a:t>
            </a:r>
            <a:r>
              <a:rPr lang="en-US" sz="1300">
                <a:solidFill>
                  <a:srgbClr val="FF0000"/>
                </a:solidFill>
                <a:latin typeface="Calibri"/>
                <a:ea typeface="Calibri"/>
                <a:cs typeface="Calibri"/>
                <a:sym typeface="Calibri"/>
              </a:rPr>
              <a:t>? (e.g., AIR Landsat Products)</a:t>
            </a:r>
            <a:endParaRPr sz="400">
              <a:latin typeface="Calibri"/>
              <a:ea typeface="Calibri"/>
              <a:cs typeface="Calibri"/>
              <a:sym typeface="Calibri"/>
            </a:endParaRPr>
          </a:p>
        </p:txBody>
      </p:sp>
      <p:sp>
        <p:nvSpPr>
          <p:cNvPr id="79" name="Google Shape;79;p3"/>
          <p:cNvSpPr txBox="1"/>
          <p:nvPr>
            <p:ph type="title"/>
          </p:nvPr>
        </p:nvSpPr>
        <p:spPr>
          <a:xfrm>
            <a:off x="176048" y="175939"/>
            <a:ext cx="9387000" cy="779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4400"/>
              <a:buNone/>
            </a:pPr>
            <a:r>
              <a:rPr lang="en-US"/>
              <a:t>Key Players</a:t>
            </a:r>
            <a:endParaRPr>
              <a:latin typeface="Montserrat"/>
              <a:ea typeface="Montserrat"/>
              <a:cs typeface="Montserrat"/>
              <a:sym typeface="Montserra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4"/>
          <p:cNvSpPr txBox="1"/>
          <p:nvPr>
            <p:ph idx="1" type="body"/>
          </p:nvPr>
        </p:nvSpPr>
        <p:spPr>
          <a:xfrm>
            <a:off x="324233" y="1558533"/>
            <a:ext cx="11495400" cy="46629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7000"/>
              </a:lnSpc>
              <a:spcBef>
                <a:spcPts val="0"/>
              </a:spcBef>
              <a:spcAft>
                <a:spcPts val="0"/>
              </a:spcAft>
              <a:buSzPts val="2800"/>
              <a:buFont typeface="Calibri"/>
              <a:buChar char="-"/>
            </a:pPr>
            <a:r>
              <a:rPr lang="en-US" sz="2400">
                <a:latin typeface="Calibri"/>
                <a:ea typeface="Calibri"/>
                <a:cs typeface="Calibri"/>
                <a:sym typeface="Calibri"/>
              </a:rPr>
              <a:t>Data Replicator:</a:t>
            </a:r>
            <a:r>
              <a:rPr lang="en-US" sz="1400">
                <a:latin typeface="Calibri"/>
                <a:ea typeface="Calibri"/>
                <a:cs typeface="Calibri"/>
                <a:sym typeface="Calibri"/>
              </a:rPr>
              <a:t> </a:t>
            </a:r>
            <a:endParaRPr sz="2000">
              <a:latin typeface="Calibri"/>
              <a:ea typeface="Calibri"/>
              <a:cs typeface="Calibri"/>
              <a:sym typeface="Calibri"/>
            </a:endParaRPr>
          </a:p>
          <a:p>
            <a:pPr indent="-285750" lvl="1" marL="742950" marR="0" rtl="0" algn="l">
              <a:lnSpc>
                <a:spcPct val="107000"/>
              </a:lnSpc>
              <a:spcBef>
                <a:spcPts val="0"/>
              </a:spcBef>
              <a:spcAft>
                <a:spcPts val="0"/>
              </a:spcAft>
              <a:buSzPts val="2400"/>
              <a:buFont typeface="Courier New"/>
              <a:buChar char="o"/>
            </a:pPr>
            <a:r>
              <a:rPr lang="en-US">
                <a:latin typeface="Calibri"/>
                <a:ea typeface="Calibri"/>
                <a:cs typeface="Calibri"/>
                <a:sym typeface="Calibri"/>
              </a:rPr>
              <a:t>Organizations who curate verified or unverified replicate full- or partial-archive from Data Provider(s)</a:t>
            </a:r>
            <a:endParaRPr/>
          </a:p>
          <a:p>
            <a:pPr indent="-285750" lvl="1" marL="742950" marR="0" rtl="0" algn="l">
              <a:lnSpc>
                <a:spcPct val="107000"/>
              </a:lnSpc>
              <a:spcBef>
                <a:spcPts val="0"/>
              </a:spcBef>
              <a:spcAft>
                <a:spcPts val="0"/>
              </a:spcAft>
              <a:buSzPts val="2400"/>
              <a:buFont typeface="Courier New"/>
              <a:buChar char="o"/>
            </a:pPr>
            <a:r>
              <a:rPr lang="en-US">
                <a:latin typeface="Calibri"/>
                <a:ea typeface="Calibri"/>
                <a:cs typeface="Calibri"/>
                <a:sym typeface="Calibri"/>
              </a:rPr>
              <a:t>Data Replicators may or may not redistribute data outside their organizations</a:t>
            </a:r>
            <a:endParaRPr/>
          </a:p>
          <a:p>
            <a:pPr indent="-285750" lvl="1" marL="742950" marR="0" rtl="0" algn="l">
              <a:lnSpc>
                <a:spcPct val="107000"/>
              </a:lnSpc>
              <a:spcBef>
                <a:spcPts val="0"/>
              </a:spcBef>
              <a:spcAft>
                <a:spcPts val="0"/>
              </a:spcAft>
              <a:buSzPts val="2400"/>
              <a:buFont typeface="Courier New"/>
              <a:buChar char="o"/>
            </a:pPr>
            <a:r>
              <a:rPr lang="en-US">
                <a:latin typeface="Calibri"/>
                <a:ea typeface="Calibri"/>
                <a:cs typeface="Calibri"/>
                <a:sym typeface="Calibri"/>
              </a:rPr>
              <a:t>Data replicators may or may not be Data Service providers</a:t>
            </a:r>
            <a:endParaRPr/>
          </a:p>
          <a:p>
            <a:pPr indent="-285750" lvl="1" marL="742950" marR="0" rtl="0" algn="l">
              <a:lnSpc>
                <a:spcPct val="107000"/>
              </a:lnSpc>
              <a:spcBef>
                <a:spcPts val="0"/>
              </a:spcBef>
              <a:spcAft>
                <a:spcPts val="0"/>
              </a:spcAft>
              <a:buSzPts val="2400"/>
              <a:buFont typeface="Courier New"/>
              <a:buChar char="o"/>
            </a:pPr>
            <a:r>
              <a:rPr lang="en-US">
                <a:latin typeface="Calibri"/>
                <a:ea typeface="Calibri"/>
                <a:cs typeface="Calibri"/>
                <a:sym typeface="Calibri"/>
              </a:rPr>
              <a:t>Minimum: </a:t>
            </a:r>
            <a:endParaRPr/>
          </a:p>
          <a:p>
            <a:pPr indent="-228600" lvl="2" marL="1143000" marR="0" rtl="0" algn="l">
              <a:lnSpc>
                <a:spcPct val="107000"/>
              </a:lnSpc>
              <a:spcBef>
                <a:spcPts val="0"/>
              </a:spcBef>
              <a:spcAft>
                <a:spcPts val="0"/>
              </a:spcAft>
              <a:buSzPts val="2000"/>
              <a:buFont typeface="Noto Sans Symbols"/>
              <a:buChar char="▪"/>
            </a:pPr>
            <a:r>
              <a:rPr lang="en-US" sz="2400">
                <a:latin typeface="Calibri"/>
                <a:ea typeface="Calibri"/>
                <a:cs typeface="Calibri"/>
                <a:sym typeface="Calibri"/>
              </a:rPr>
              <a:t>Data Replicators must provide search/discovery/access of their data holdings, even if it is only to users inside their organization</a:t>
            </a:r>
            <a:endParaRPr/>
          </a:p>
          <a:p>
            <a:pPr indent="-285750" lvl="1" marL="742950" marR="0" rtl="0" algn="l">
              <a:lnSpc>
                <a:spcPct val="107000"/>
              </a:lnSpc>
              <a:spcBef>
                <a:spcPts val="0"/>
              </a:spcBef>
              <a:spcAft>
                <a:spcPts val="0"/>
              </a:spcAft>
              <a:buSzPts val="2400"/>
              <a:buFont typeface="Courier New"/>
              <a:buChar char="o"/>
            </a:pPr>
            <a:r>
              <a:rPr lang="en-US">
                <a:latin typeface="Calibri"/>
                <a:ea typeface="Calibri"/>
                <a:cs typeface="Calibri"/>
                <a:sym typeface="Calibri"/>
              </a:rPr>
              <a:t>To date, there are no known Data Replicators with verified asset holdings</a:t>
            </a:r>
            <a:endParaRPr/>
          </a:p>
          <a:p>
            <a:pPr indent="-285750" lvl="2" marL="1200150" rtl="0" algn="l">
              <a:lnSpc>
                <a:spcPct val="107000"/>
              </a:lnSpc>
              <a:spcBef>
                <a:spcPts val="0"/>
              </a:spcBef>
              <a:spcAft>
                <a:spcPts val="0"/>
              </a:spcAft>
              <a:buSzPts val="2000"/>
              <a:buFont typeface="Courier New"/>
              <a:buChar char="o"/>
            </a:pPr>
            <a:r>
              <a:rPr lang="en-US">
                <a:solidFill>
                  <a:srgbClr val="FF0000"/>
                </a:solidFill>
                <a:latin typeface="Calibri"/>
                <a:ea typeface="Calibri"/>
                <a:cs typeface="Calibri"/>
                <a:sym typeface="Calibri"/>
              </a:rPr>
              <a:t>Should we have a CEOS-endorsed duplicate verification process?</a:t>
            </a:r>
            <a:endParaRPr/>
          </a:p>
          <a:p>
            <a:pPr indent="-285750" lvl="1" marL="742950" marR="0" rtl="0" algn="l">
              <a:lnSpc>
                <a:spcPct val="107000"/>
              </a:lnSpc>
              <a:spcBef>
                <a:spcPts val="0"/>
              </a:spcBef>
              <a:spcAft>
                <a:spcPts val="800"/>
              </a:spcAft>
              <a:buSzPts val="2400"/>
              <a:buFont typeface="Courier New"/>
              <a:buChar char="o"/>
            </a:pPr>
            <a:r>
              <a:rPr lang="en-US">
                <a:latin typeface="Calibri"/>
                <a:ea typeface="Calibri"/>
                <a:cs typeface="Calibri"/>
                <a:sym typeface="Calibri"/>
              </a:rPr>
              <a:t>Use Cases: Google, University of Maryland, Digital Earth Africa</a:t>
            </a:r>
            <a:endParaRPr/>
          </a:p>
        </p:txBody>
      </p:sp>
      <p:sp>
        <p:nvSpPr>
          <p:cNvPr id="85" name="Google Shape;85;p4"/>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US"/>
              <a:t>Key Players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5"/>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US"/>
              <a:t>Key Players</a:t>
            </a:r>
            <a:endParaRPr/>
          </a:p>
        </p:txBody>
      </p:sp>
      <p:sp>
        <p:nvSpPr>
          <p:cNvPr id="91" name="Google Shape;91;p5"/>
          <p:cNvSpPr txBox="1"/>
          <p:nvPr>
            <p:ph idx="1" type="body"/>
          </p:nvPr>
        </p:nvSpPr>
        <p:spPr>
          <a:xfrm>
            <a:off x="324233" y="1215957"/>
            <a:ext cx="11290593" cy="5262663"/>
          </a:xfrm>
          <a:prstGeom prst="rect">
            <a:avLst/>
          </a:prstGeom>
          <a:noFill/>
          <a:ln>
            <a:noFill/>
          </a:ln>
        </p:spPr>
        <p:txBody>
          <a:bodyPr anchorCtr="0" anchor="ctr" bIns="45700" lIns="91425" spcFirstLastPara="1" rIns="91425" wrap="square" tIns="45700">
            <a:noAutofit/>
          </a:bodyPr>
          <a:lstStyle/>
          <a:p>
            <a:pPr indent="-114300" lvl="0" marL="0" marR="0" rtl="0" algn="l">
              <a:lnSpc>
                <a:spcPct val="100000"/>
              </a:lnSpc>
              <a:spcBef>
                <a:spcPts val="0"/>
              </a:spcBef>
              <a:spcAft>
                <a:spcPts val="0"/>
              </a:spcAft>
              <a:buClr>
                <a:schemeClr val="dk1"/>
              </a:buClr>
              <a:buSzPts val="1800"/>
              <a:buFont typeface="Calibri"/>
              <a:buChar char="•"/>
            </a:pPr>
            <a:r>
              <a:rPr b="0" i="0" lang="en-US" sz="1800" u="none" cap="none" strike="noStrike">
                <a:solidFill>
                  <a:schemeClr val="dk1"/>
                </a:solidFill>
                <a:latin typeface="Calibri"/>
                <a:ea typeface="Calibri"/>
                <a:cs typeface="Calibri"/>
                <a:sym typeface="Calibri"/>
              </a:rPr>
              <a:t>Service Providers</a:t>
            </a:r>
            <a:r>
              <a:rPr b="0" i="0" lang="en-US" sz="1800" u="sng" cap="none" strike="noStrike">
                <a:solidFill>
                  <a:srgbClr val="008080"/>
                </a:solidFill>
                <a:latin typeface="Calibri"/>
                <a:ea typeface="Calibri"/>
                <a:cs typeface="Calibri"/>
                <a:sym typeface="Calibri"/>
              </a:rPr>
              <a:t>:</a:t>
            </a:r>
            <a:endParaRPr/>
          </a:p>
          <a:p>
            <a:pPr indent="-114300" lvl="1" marL="457200" marR="0" rtl="0" algn="l">
              <a:lnSpc>
                <a:spcPct val="100000"/>
              </a:lnSpc>
              <a:spcBef>
                <a:spcPts val="0"/>
              </a:spcBef>
              <a:spcAft>
                <a:spcPts val="0"/>
              </a:spcAft>
              <a:buClr>
                <a:schemeClr val="dk1"/>
              </a:buClr>
              <a:buSzPts val="1800"/>
              <a:buFont typeface="Calibri"/>
              <a:buChar char="-"/>
            </a:pPr>
            <a:r>
              <a:rPr b="0" i="0" lang="en-US" sz="1800" u="none" cap="none" strike="noStrike">
                <a:solidFill>
                  <a:schemeClr val="dk1"/>
                </a:solidFill>
                <a:latin typeface="Calibri"/>
                <a:ea typeface="Calibri"/>
                <a:cs typeface="Calibri"/>
                <a:sym typeface="Calibri"/>
              </a:rPr>
              <a:t>Service </a:t>
            </a:r>
            <a:r>
              <a:rPr lang="en-US" sz="1800">
                <a:solidFill>
                  <a:schemeClr val="dk1"/>
                </a:solidFill>
                <a:latin typeface="Calibri"/>
                <a:ea typeface="Calibri"/>
                <a:cs typeface="Calibri"/>
                <a:sym typeface="Calibri"/>
              </a:rPr>
              <a:t>providers act </a:t>
            </a:r>
            <a:r>
              <a:rPr b="0" i="0" lang="en-US" sz="1800" u="none" cap="none" strike="noStrike">
                <a:solidFill>
                  <a:schemeClr val="dk1"/>
                </a:solidFill>
                <a:latin typeface="Calibri"/>
                <a:ea typeface="Calibri"/>
                <a:cs typeface="Calibri"/>
                <a:sym typeface="Calibri"/>
              </a:rPr>
              <a:t>upon Earth observation through search/discovery/access of data and exploitation of that data and create new </a:t>
            </a:r>
            <a:r>
              <a:rPr lang="en-US" sz="1800">
                <a:solidFill>
                  <a:schemeClr val="dk1"/>
                </a:solidFill>
                <a:latin typeface="Calibri"/>
                <a:ea typeface="Calibri"/>
                <a:cs typeface="Calibri"/>
                <a:sym typeface="Calibri"/>
              </a:rPr>
              <a:t>products (data or information), including enhanced service capabilities (i.e., ways to act-on or process the data)</a:t>
            </a:r>
            <a:endParaRPr/>
          </a:p>
          <a:p>
            <a:pPr indent="-114300" lvl="1" marL="457200" marR="0" rtl="0" algn="l">
              <a:lnSpc>
                <a:spcPct val="100000"/>
              </a:lnSpc>
              <a:spcBef>
                <a:spcPts val="0"/>
              </a:spcBef>
              <a:spcAft>
                <a:spcPts val="0"/>
              </a:spcAft>
              <a:buClr>
                <a:schemeClr val="dk1"/>
              </a:buClr>
              <a:buSzPts val="1800"/>
              <a:buFont typeface="Calibri"/>
              <a:buChar char="-"/>
            </a:pPr>
            <a:r>
              <a:rPr b="0" i="0" lang="en-US" sz="1800" u="none" cap="none" strike="noStrike">
                <a:solidFill>
                  <a:schemeClr val="dk1"/>
                </a:solidFill>
                <a:latin typeface="Calibri"/>
                <a:ea typeface="Calibri"/>
                <a:cs typeface="Calibri"/>
                <a:sym typeface="Calibri"/>
              </a:rPr>
              <a:t>At a minimum, services must include some level of processing to modify the original data (otherwise they would only be a data replicator)</a:t>
            </a:r>
            <a:endParaRPr b="0" i="0" sz="1100" u="none" cap="none" strike="noStrike">
              <a:solidFill>
                <a:schemeClr val="dk1"/>
              </a:solidFill>
            </a:endParaRPr>
          </a:p>
          <a:p>
            <a:pPr indent="-114300" lvl="1" marL="457200" marR="0" rtl="0" algn="l">
              <a:lnSpc>
                <a:spcPct val="100000"/>
              </a:lnSpc>
              <a:spcBef>
                <a:spcPts val="0"/>
              </a:spcBef>
              <a:spcAft>
                <a:spcPts val="0"/>
              </a:spcAft>
              <a:buClr>
                <a:schemeClr val="dk1"/>
              </a:buClr>
              <a:buSzPts val="1800"/>
              <a:buFont typeface="Calibri"/>
              <a:buChar char="-"/>
            </a:pPr>
            <a:r>
              <a:rPr b="0" i="0" lang="en-US" sz="1800" u="none" cap="none" strike="noStrike">
                <a:solidFill>
                  <a:schemeClr val="dk1"/>
                </a:solidFill>
                <a:latin typeface="Calibri"/>
                <a:ea typeface="Calibri"/>
                <a:cs typeface="Calibri"/>
                <a:sym typeface="Calibri"/>
              </a:rPr>
              <a:t>Service Providers may or may not</a:t>
            </a:r>
            <a:r>
              <a:rPr b="0" i="1" lang="en-US" sz="1800" u="none" cap="none" strike="noStrike">
                <a:solidFill>
                  <a:schemeClr val="dk1"/>
                </a:solidFill>
                <a:latin typeface="Calibri"/>
                <a:ea typeface="Calibri"/>
                <a:cs typeface="Calibri"/>
                <a:sym typeface="Calibri"/>
              </a:rPr>
              <a:t> </a:t>
            </a:r>
            <a:r>
              <a:rPr b="0" i="0" lang="en-US" sz="1800" u="none" cap="none" strike="noStrike">
                <a:solidFill>
                  <a:schemeClr val="dk1"/>
                </a:solidFill>
                <a:latin typeface="Calibri"/>
                <a:ea typeface="Calibri"/>
                <a:cs typeface="Calibri"/>
                <a:sym typeface="Calibri"/>
              </a:rPr>
              <a:t>collect or curate their own asset collection</a:t>
            </a:r>
            <a:r>
              <a:rPr b="0" i="0" lang="en-US" sz="1800" u="none" cap="none" strike="noStrike">
                <a:solidFill>
                  <a:srgbClr val="FF0000"/>
                </a:solidFill>
                <a:latin typeface="Calibri"/>
                <a:ea typeface="Calibri"/>
                <a:cs typeface="Calibri"/>
                <a:sym typeface="Calibri"/>
              </a:rPr>
              <a:t>. </a:t>
            </a:r>
            <a:endParaRPr b="0" i="0" sz="1100" u="none" cap="none" strike="noStrike">
              <a:solidFill>
                <a:schemeClr val="dk1"/>
              </a:solidFill>
            </a:endParaRPr>
          </a:p>
          <a:p>
            <a:pPr indent="-114300" lvl="2" marL="914400" marR="0" rtl="0" algn="l">
              <a:lnSpc>
                <a:spcPct val="100000"/>
              </a:lnSpc>
              <a:spcBef>
                <a:spcPts val="0"/>
              </a:spcBef>
              <a:spcAft>
                <a:spcPts val="0"/>
              </a:spcAft>
              <a:buClr>
                <a:schemeClr val="dk1"/>
              </a:buClr>
              <a:buSzPts val="1800"/>
              <a:buFont typeface="Courier New"/>
              <a:buChar char="o"/>
            </a:pPr>
            <a:r>
              <a:rPr b="0" i="0" lang="en-US" sz="1800" u="none" cap="none" strike="noStrike">
                <a:solidFill>
                  <a:schemeClr val="dk1"/>
                </a:solidFill>
                <a:latin typeface="Calibri"/>
                <a:ea typeface="Calibri"/>
                <a:cs typeface="Calibri"/>
                <a:sym typeface="Calibri"/>
              </a:rPr>
              <a:t>A: They may have their own Earth observation collection capability</a:t>
            </a:r>
            <a:endParaRPr b="0" i="0" sz="1100" u="none" cap="none" strike="noStrike">
              <a:solidFill>
                <a:schemeClr val="dk1"/>
              </a:solidFill>
            </a:endParaRPr>
          </a:p>
          <a:p>
            <a:pPr indent="-114300" lvl="2" marL="914400" marR="0" rtl="0" algn="l">
              <a:lnSpc>
                <a:spcPct val="100000"/>
              </a:lnSpc>
              <a:spcBef>
                <a:spcPts val="0"/>
              </a:spcBef>
              <a:spcAft>
                <a:spcPts val="0"/>
              </a:spcAft>
              <a:buClr>
                <a:schemeClr val="dk1"/>
              </a:buClr>
              <a:buSzPts val="1800"/>
              <a:buFont typeface="Courier New"/>
              <a:buChar char="o"/>
            </a:pPr>
            <a:r>
              <a:rPr b="0" i="0" lang="en-US" sz="1800" u="none" cap="none" strike="noStrike">
                <a:solidFill>
                  <a:schemeClr val="dk1"/>
                </a:solidFill>
                <a:latin typeface="Calibri"/>
                <a:ea typeface="Calibri"/>
                <a:cs typeface="Calibri"/>
                <a:sym typeface="Calibri"/>
              </a:rPr>
              <a:t>B: They may be a Data Replicator who replicates full or partial archives for on-prem/cloud services</a:t>
            </a:r>
            <a:endParaRPr b="0" i="0" sz="1100" u="none" cap="none" strike="noStrike">
              <a:solidFill>
                <a:schemeClr val="dk1"/>
              </a:solidFill>
            </a:endParaRPr>
          </a:p>
          <a:p>
            <a:pPr indent="-114300" lvl="2" marL="914400" marR="0" rtl="0" algn="l">
              <a:lnSpc>
                <a:spcPct val="100000"/>
              </a:lnSpc>
              <a:spcBef>
                <a:spcPts val="0"/>
              </a:spcBef>
              <a:spcAft>
                <a:spcPts val="0"/>
              </a:spcAft>
              <a:buClr>
                <a:schemeClr val="dk1"/>
              </a:buClr>
              <a:buSzPts val="1800"/>
              <a:buFont typeface="Courier New"/>
              <a:buChar char="o"/>
            </a:pPr>
            <a:r>
              <a:rPr b="0" i="0" lang="en-US" sz="1800" u="none" cap="none" strike="noStrike">
                <a:solidFill>
                  <a:schemeClr val="dk1"/>
                </a:solidFill>
                <a:latin typeface="Calibri"/>
                <a:ea typeface="Calibri"/>
                <a:cs typeface="Calibri"/>
                <a:sym typeface="Calibri"/>
              </a:rPr>
              <a:t>They could be both A and B</a:t>
            </a:r>
            <a:endParaRPr b="0" i="0" sz="1100" u="none" cap="none" strike="noStrike">
              <a:solidFill>
                <a:schemeClr val="dk1"/>
              </a:solidFill>
            </a:endParaRPr>
          </a:p>
          <a:p>
            <a:pPr indent="-114300" lvl="2" marL="914400" marR="0" rtl="0" algn="l">
              <a:lnSpc>
                <a:spcPct val="100000"/>
              </a:lnSpc>
              <a:spcBef>
                <a:spcPts val="0"/>
              </a:spcBef>
              <a:spcAft>
                <a:spcPts val="0"/>
              </a:spcAft>
              <a:buClr>
                <a:schemeClr val="dk1"/>
              </a:buClr>
              <a:buSzPts val="1800"/>
              <a:buFont typeface="Courier New"/>
              <a:buChar char="o"/>
            </a:pPr>
            <a:r>
              <a:rPr b="0" i="0" lang="en-US" sz="1800" u="none" cap="none" strike="noStrike">
                <a:solidFill>
                  <a:schemeClr val="dk1"/>
                </a:solidFill>
                <a:latin typeface="Calibri"/>
                <a:ea typeface="Calibri"/>
                <a:cs typeface="Calibri"/>
                <a:sym typeface="Calibri"/>
              </a:rPr>
              <a:t>They may be </a:t>
            </a:r>
            <a:r>
              <a:rPr b="0" i="1" lang="en-US" sz="1800" u="none" cap="none" strike="noStrike">
                <a:solidFill>
                  <a:schemeClr val="dk1"/>
                </a:solidFill>
                <a:latin typeface="Calibri"/>
                <a:ea typeface="Calibri"/>
                <a:cs typeface="Calibri"/>
                <a:sym typeface="Calibri"/>
              </a:rPr>
              <a:t>neither </a:t>
            </a:r>
            <a:r>
              <a:rPr b="0" i="0" lang="en-US" sz="1800" u="none" cap="none" strike="noStrike">
                <a:solidFill>
                  <a:schemeClr val="dk1"/>
                </a:solidFill>
                <a:latin typeface="Calibri"/>
                <a:ea typeface="Calibri"/>
                <a:cs typeface="Calibri"/>
                <a:sym typeface="Calibri"/>
              </a:rPr>
              <a:t>A nor B</a:t>
            </a:r>
            <a:endParaRPr b="0" i="0" sz="1100" u="none" cap="none" strike="noStrike">
              <a:solidFill>
                <a:schemeClr val="dk1"/>
              </a:solidFill>
            </a:endParaRPr>
          </a:p>
          <a:p>
            <a:pPr indent="-114300" lvl="3" marL="1371600" marR="0" rtl="0" algn="l">
              <a:lnSpc>
                <a:spcPct val="100000"/>
              </a:lnSpc>
              <a:spcBef>
                <a:spcPts val="0"/>
              </a:spcBef>
              <a:spcAft>
                <a:spcPts val="0"/>
              </a:spcAft>
              <a:buClr>
                <a:schemeClr val="dk1"/>
              </a:buClr>
              <a:buSzPts val="1800"/>
              <a:buFont typeface="Noto Sans Symbols"/>
              <a:buChar char="▪"/>
            </a:pPr>
            <a:r>
              <a:rPr b="0" i="0" lang="en-US" u="none" cap="none" strike="noStrike">
                <a:solidFill>
                  <a:schemeClr val="dk1"/>
                </a:solidFill>
                <a:latin typeface="Calibri"/>
                <a:ea typeface="Calibri"/>
                <a:cs typeface="Calibri"/>
                <a:sym typeface="Calibri"/>
              </a:rPr>
              <a:t>They may access data directly from a data provider or data replicator without holding </a:t>
            </a:r>
            <a:r>
              <a:rPr b="0" i="1" lang="en-US" u="none" cap="none" strike="noStrike">
                <a:solidFill>
                  <a:schemeClr val="dk1"/>
                </a:solidFill>
                <a:latin typeface="Calibri"/>
                <a:ea typeface="Calibri"/>
                <a:cs typeface="Calibri"/>
                <a:sym typeface="Calibri"/>
              </a:rPr>
              <a:t>any </a:t>
            </a:r>
            <a:r>
              <a:rPr b="0" i="0" lang="en-US" u="none" cap="none" strike="noStrike">
                <a:solidFill>
                  <a:schemeClr val="dk1"/>
                </a:solidFill>
                <a:latin typeface="Calibri"/>
                <a:ea typeface="Calibri"/>
                <a:cs typeface="Calibri"/>
                <a:sym typeface="Calibri"/>
              </a:rPr>
              <a:t>data assets</a:t>
            </a:r>
            <a:endParaRPr b="0" i="0" sz="1100" u="none" cap="none" strike="noStrike">
              <a:solidFill>
                <a:schemeClr val="dk1"/>
              </a:solidFill>
            </a:endParaRPr>
          </a:p>
          <a:p>
            <a:pPr indent="-114300" lvl="1" marL="457200" marR="0" rtl="0" algn="l">
              <a:lnSpc>
                <a:spcPct val="100000"/>
              </a:lnSpc>
              <a:spcBef>
                <a:spcPts val="0"/>
              </a:spcBef>
              <a:spcAft>
                <a:spcPts val="0"/>
              </a:spcAft>
              <a:buClr>
                <a:schemeClr val="dk1"/>
              </a:buClr>
              <a:buSzPts val="1800"/>
              <a:buFont typeface="Calibri"/>
              <a:buChar char="-"/>
            </a:pPr>
            <a:r>
              <a:rPr b="0" i="0" lang="en-US" sz="1800" u="none" cap="none" strike="noStrike">
                <a:solidFill>
                  <a:schemeClr val="dk1"/>
                </a:solidFill>
                <a:latin typeface="Calibri"/>
                <a:ea typeface="Calibri"/>
                <a:cs typeface="Calibri"/>
                <a:sym typeface="Calibri"/>
              </a:rPr>
              <a:t>Use Cases:</a:t>
            </a:r>
            <a:endParaRPr b="0" i="0" sz="1100" u="none" cap="none" strike="noStrike">
              <a:solidFill>
                <a:schemeClr val="dk1"/>
              </a:solidFill>
            </a:endParaRPr>
          </a:p>
          <a:p>
            <a:pPr indent="-114300" lvl="2" marL="914400" marR="0" rtl="0" algn="l">
              <a:lnSpc>
                <a:spcPct val="100000"/>
              </a:lnSpc>
              <a:spcBef>
                <a:spcPts val="0"/>
              </a:spcBef>
              <a:spcAft>
                <a:spcPts val="0"/>
              </a:spcAft>
              <a:buClr>
                <a:schemeClr val="dk1"/>
              </a:buClr>
              <a:buSzPts val="1800"/>
              <a:buFont typeface="Courier New"/>
              <a:buChar char="o"/>
            </a:pPr>
            <a:r>
              <a:rPr b="0" i="0" lang="en-US" sz="1800" u="none" cap="none" strike="noStrike">
                <a:solidFill>
                  <a:schemeClr val="dk1"/>
                </a:solidFill>
                <a:latin typeface="Calibri"/>
                <a:ea typeface="Calibri"/>
                <a:cs typeface="Calibri"/>
                <a:sym typeface="Calibri"/>
              </a:rPr>
              <a:t>A: ESA CDSE</a:t>
            </a:r>
            <a:endParaRPr b="0" i="0" sz="1100" u="none" cap="none" strike="noStrike">
              <a:solidFill>
                <a:schemeClr val="dk1"/>
              </a:solidFill>
            </a:endParaRPr>
          </a:p>
          <a:p>
            <a:pPr indent="-114300" lvl="2" marL="914400" marR="0" rtl="0" algn="l">
              <a:lnSpc>
                <a:spcPct val="100000"/>
              </a:lnSpc>
              <a:spcBef>
                <a:spcPts val="0"/>
              </a:spcBef>
              <a:spcAft>
                <a:spcPts val="0"/>
              </a:spcAft>
              <a:buClr>
                <a:schemeClr val="dk1"/>
              </a:buClr>
              <a:buSzPts val="1800"/>
              <a:buFont typeface="Courier New"/>
              <a:buChar char="o"/>
            </a:pPr>
            <a:r>
              <a:rPr b="0" i="0" lang="en-US" sz="1800" u="none" cap="none" strike="noStrike">
                <a:solidFill>
                  <a:schemeClr val="dk1"/>
                </a:solidFill>
                <a:latin typeface="Calibri"/>
                <a:ea typeface="Calibri"/>
                <a:cs typeface="Calibri"/>
                <a:sym typeface="Calibri"/>
              </a:rPr>
              <a:t>B: </a:t>
            </a:r>
            <a:r>
              <a:rPr lang="en-US" sz="1800">
                <a:solidFill>
                  <a:schemeClr val="dk1"/>
                </a:solidFill>
                <a:latin typeface="Calibri"/>
                <a:ea typeface="Calibri"/>
                <a:cs typeface="Calibri"/>
                <a:sym typeface="Calibri"/>
              </a:rPr>
              <a:t>Google Earth Engine (GEE)</a:t>
            </a:r>
            <a:endParaRPr/>
          </a:p>
          <a:p>
            <a:pPr indent="-114300" lvl="2" marL="914400" marR="0" rtl="0" algn="l">
              <a:lnSpc>
                <a:spcPct val="100000"/>
              </a:lnSpc>
              <a:spcBef>
                <a:spcPts val="0"/>
              </a:spcBef>
              <a:spcAft>
                <a:spcPts val="0"/>
              </a:spcAft>
              <a:buClr>
                <a:schemeClr val="dk1"/>
              </a:buClr>
              <a:buSzPts val="1800"/>
              <a:buFont typeface="Courier New"/>
              <a:buChar char="o"/>
            </a:pPr>
            <a:r>
              <a:rPr lang="en-US" sz="1800">
                <a:solidFill>
                  <a:schemeClr val="dk1"/>
                </a:solidFill>
                <a:latin typeface="Calibri"/>
                <a:ea typeface="Calibri"/>
                <a:cs typeface="Calibri"/>
                <a:sym typeface="Calibri"/>
              </a:rPr>
              <a:t>A &amp; B</a:t>
            </a:r>
            <a:r>
              <a:rPr b="0" i="0" lang="en-US" sz="1800" u="none" cap="none" strike="noStrike">
                <a:solidFill>
                  <a:schemeClr val="dk1"/>
                </a:solidFill>
                <a:latin typeface="Calibri"/>
                <a:ea typeface="Calibri"/>
                <a:cs typeface="Calibri"/>
                <a:sym typeface="Calibri"/>
              </a:rPr>
              <a:t>: ESA CDSE with Landsat holdings</a:t>
            </a:r>
            <a:endParaRPr b="0" i="0" sz="1100" u="none" cap="none" strike="noStrike">
              <a:solidFill>
                <a:schemeClr val="dk1"/>
              </a:solidFill>
            </a:endParaRPr>
          </a:p>
          <a:p>
            <a:pPr indent="-114300" lvl="2" marL="914400" marR="0" rtl="0" algn="l">
              <a:lnSpc>
                <a:spcPct val="100000"/>
              </a:lnSpc>
              <a:spcBef>
                <a:spcPts val="0"/>
              </a:spcBef>
              <a:spcAft>
                <a:spcPts val="0"/>
              </a:spcAft>
              <a:buClr>
                <a:schemeClr val="dk1"/>
              </a:buClr>
              <a:buSzPts val="1800"/>
              <a:buFont typeface="Courier New"/>
              <a:buChar char="o"/>
            </a:pPr>
            <a:r>
              <a:rPr b="0" i="0" lang="en-US" sz="1800" u="none" cap="none" strike="noStrike">
                <a:solidFill>
                  <a:schemeClr val="dk1"/>
                </a:solidFill>
                <a:latin typeface="Calibri"/>
                <a:ea typeface="Calibri"/>
                <a:cs typeface="Calibri"/>
                <a:sym typeface="Calibri"/>
              </a:rPr>
              <a:t>Neither A nor B: ESRI, offering cloud-based processing of data they don’t curate</a:t>
            </a:r>
            <a:endParaRPr b="0" i="0" sz="1100" u="none" cap="none" strike="noStrike">
              <a:solidFill>
                <a:schemeClr val="dk1"/>
              </a:solidFill>
            </a:endParaRPr>
          </a:p>
          <a:p>
            <a:pPr indent="0" lvl="0" marL="0" marR="0" rtl="0" algn="l">
              <a:lnSpc>
                <a:spcPct val="100000"/>
              </a:lnSpc>
              <a:spcBef>
                <a:spcPts val="0"/>
              </a:spcBef>
              <a:spcAft>
                <a:spcPts val="0"/>
              </a:spcAft>
              <a:buClr>
                <a:schemeClr val="dk1"/>
              </a:buClr>
              <a:buSzPts val="1800"/>
              <a:buFont typeface="Montserrat"/>
              <a:buNone/>
            </a:pPr>
            <a:r>
              <a:t/>
            </a: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6"/>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US"/>
              <a:t>Key Players</a:t>
            </a:r>
            <a:endParaRPr/>
          </a:p>
        </p:txBody>
      </p:sp>
      <p:sp>
        <p:nvSpPr>
          <p:cNvPr id="97" name="Google Shape;97;p6"/>
          <p:cNvSpPr/>
          <p:nvPr/>
        </p:nvSpPr>
        <p:spPr>
          <a:xfrm>
            <a:off x="324233" y="1478604"/>
            <a:ext cx="11475418" cy="4742829"/>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0" i="0" lang="en-US" sz="2400" u="none" cap="none" strike="noStrike">
                <a:solidFill>
                  <a:schemeClr val="dk1"/>
                </a:solidFill>
                <a:latin typeface="Calibri"/>
                <a:ea typeface="Calibri"/>
                <a:cs typeface="Calibri"/>
                <a:sym typeface="Calibri"/>
              </a:rPr>
              <a:t>Data Aggregator:</a:t>
            </a:r>
            <a:endParaRPr b="0" i="0" sz="1400" u="none" cap="none" strike="noStrike">
              <a:solidFill>
                <a:schemeClr val="dk1"/>
              </a:solidFill>
              <a:latin typeface="Arial"/>
              <a:ea typeface="Arial"/>
              <a:cs typeface="Arial"/>
              <a:sym typeface="Arial"/>
            </a:endParaRPr>
          </a:p>
          <a:p>
            <a:pPr indent="-152400" lvl="1" marL="457200" marR="0" rtl="0" algn="l">
              <a:lnSpc>
                <a:spcPct val="100000"/>
              </a:lnSpc>
              <a:spcBef>
                <a:spcPts val="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Essentially a search engine provider (search/discovery)</a:t>
            </a:r>
            <a:endParaRPr b="0" i="0" sz="1400" u="none" cap="none" strike="noStrike">
              <a:solidFill>
                <a:schemeClr val="dk1"/>
              </a:solidFill>
              <a:latin typeface="Arial"/>
              <a:ea typeface="Arial"/>
              <a:cs typeface="Arial"/>
              <a:sym typeface="Arial"/>
            </a:endParaRPr>
          </a:p>
          <a:p>
            <a:pPr indent="-152400" lvl="1" marL="457200" marR="0" rtl="0" algn="l">
              <a:lnSpc>
                <a:spcPct val="100000"/>
              </a:lnSpc>
              <a:spcBef>
                <a:spcPts val="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All other Data organizations (i.e., Provider, Replicator, Services) could also be an Aggregator.</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400"/>
              <a:buFont typeface="Arial"/>
              <a:buNone/>
            </a:pPr>
            <a:r>
              <a:t/>
            </a:r>
            <a:endParaRPr b="0" i="0" sz="2400" u="sng" cap="none" strike="noStrike">
              <a:solidFill>
                <a:srgbClr val="008080"/>
              </a:solidFill>
              <a:latin typeface="Calibri"/>
              <a:ea typeface="Calibri"/>
              <a:cs typeface="Calibri"/>
              <a:sym typeface="Calibri"/>
            </a:endParaRPr>
          </a:p>
          <a:p>
            <a:pPr indent="0" lvl="0" marL="0" marR="0" rtl="0" algn="l">
              <a:lnSpc>
                <a:spcPct val="100000"/>
              </a:lnSpc>
              <a:spcBef>
                <a:spcPts val="0"/>
              </a:spcBef>
              <a:spcAft>
                <a:spcPts val="0"/>
              </a:spcAft>
              <a:buNone/>
            </a:pPr>
            <a:r>
              <a:rPr b="0" i="0" lang="en-US" sz="2400" u="none" cap="none" strike="noStrike">
                <a:solidFill>
                  <a:schemeClr val="dk1"/>
                </a:solidFill>
                <a:latin typeface="Calibri"/>
                <a:ea typeface="Calibri"/>
                <a:cs typeface="Calibri"/>
                <a:sym typeface="Calibri"/>
              </a:rPr>
              <a:t>End-Users:</a:t>
            </a:r>
            <a:endParaRPr b="0" i="0" sz="1400" u="none" cap="none" strike="noStrike">
              <a:solidFill>
                <a:schemeClr val="dk1"/>
              </a:solidFill>
              <a:latin typeface="Arial"/>
              <a:ea typeface="Arial"/>
              <a:cs typeface="Arial"/>
              <a:sym typeface="Arial"/>
            </a:endParaRPr>
          </a:p>
          <a:p>
            <a:pPr indent="-152400" lvl="1" marL="457200" marR="0" rtl="0" algn="l">
              <a:lnSpc>
                <a:spcPct val="100000"/>
              </a:lnSpc>
              <a:spcBef>
                <a:spcPts val="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Anyone who works with Earth observation data could be an end-user</a:t>
            </a:r>
            <a:endParaRPr/>
          </a:p>
          <a:p>
            <a:pPr indent="-152400" lvl="1" marL="457200" marR="0" rtl="0" algn="l">
              <a:lnSpc>
                <a:spcPct val="100000"/>
              </a:lnSpc>
              <a:spcBef>
                <a:spcPts val="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Users who work exclusively on-prem require only search/discovery/access</a:t>
            </a:r>
            <a:endParaRPr/>
          </a:p>
          <a:p>
            <a:pPr indent="-152400" lvl="2" marL="914400" marR="0" rtl="0" algn="l">
              <a:lnSpc>
                <a:spcPct val="100000"/>
              </a:lnSpc>
              <a:spcBef>
                <a:spcPts val="0"/>
              </a:spcBef>
              <a:spcAft>
                <a:spcPts val="0"/>
              </a:spcAft>
              <a:buClr>
                <a:schemeClr val="dk1"/>
              </a:buClr>
              <a:buSzPts val="2400"/>
              <a:buFont typeface="Courier New"/>
              <a:buChar char="o"/>
            </a:pPr>
            <a:r>
              <a:rPr b="0" i="0" lang="en-US" sz="2400" u="none" cap="none" strike="noStrike">
                <a:solidFill>
                  <a:schemeClr val="dk1"/>
                </a:solidFill>
                <a:latin typeface="Calibri"/>
                <a:ea typeface="Calibri"/>
                <a:cs typeface="Calibri"/>
                <a:sym typeface="Calibri"/>
              </a:rPr>
              <a:t>These users still would benefit from a Data Aggregator to simplify search and discovery across multiple Data Providers or Data Replicators</a:t>
            </a:r>
            <a:endParaRPr/>
          </a:p>
          <a:p>
            <a:pPr indent="-152400" lvl="1" marL="457200" marR="0" rtl="0" algn="l">
              <a:lnSpc>
                <a:spcPct val="100000"/>
              </a:lnSpc>
              <a:spcBef>
                <a:spcPts val="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Users who require additional services, or who work in the cloud, who deal with large spatial or temporal extent, or who work with large datasets (e.g., NISAR), may benefit most from a Service Provider.</a:t>
            </a:r>
            <a:endParaRPr/>
          </a:p>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7"/>
          <p:cNvSpPr txBox="1"/>
          <p:nvPr>
            <p:ph idx="1" type="body"/>
          </p:nvPr>
        </p:nvSpPr>
        <p:spPr>
          <a:xfrm>
            <a:off x="0" y="994325"/>
            <a:ext cx="12192000" cy="4662900"/>
          </a:xfrm>
          <a:prstGeom prst="rect">
            <a:avLst/>
          </a:prstGeom>
          <a:noFill/>
          <a:ln>
            <a:noFill/>
          </a:ln>
        </p:spPr>
        <p:txBody>
          <a:bodyPr anchorCtr="0" anchor="t" bIns="45700" lIns="91425" spcFirstLastPara="1" rIns="91425" wrap="square" tIns="45700">
            <a:noAutofit/>
          </a:bodyPr>
          <a:lstStyle/>
          <a:p>
            <a:pPr indent="-381000" lvl="0" marL="457200" rtl="0" algn="l">
              <a:lnSpc>
                <a:spcPct val="115000"/>
              </a:lnSpc>
              <a:spcBef>
                <a:spcPts val="1000"/>
              </a:spcBef>
              <a:spcAft>
                <a:spcPts val="0"/>
              </a:spcAft>
              <a:buSzPts val="2400"/>
              <a:buFont typeface="Arial"/>
              <a:buChar char="•"/>
            </a:pPr>
            <a:r>
              <a:rPr b="0" i="0" lang="en-US" sz="2000" u="sng" strike="noStrike">
                <a:solidFill>
                  <a:srgbClr val="0476C8"/>
                </a:solidFill>
                <a:latin typeface="Arial"/>
                <a:ea typeface="Arial"/>
                <a:cs typeface="Arial"/>
                <a:sym typeface="Arial"/>
                <a:hlinkClick r:id="rId3">
                  <a:extLst>
                    <a:ext uri="{A12FA001-AC4F-418D-AE19-62706E023703}">
                      <ahyp:hlinkClr val="tx"/>
                    </a:ext>
                  </a:extLst>
                </a:hlinkClick>
              </a:rPr>
              <a:t>OGC API – Environmental Data Retrieval</a:t>
            </a:r>
            <a:r>
              <a:rPr b="0" i="0" lang="en-US" sz="2000">
                <a:solidFill>
                  <a:srgbClr val="000000"/>
                </a:solidFill>
                <a:latin typeface="Arial"/>
                <a:ea typeface="Arial"/>
                <a:cs typeface="Arial"/>
                <a:sym typeface="Arial"/>
              </a:rPr>
              <a:t>: A family of lightweight interfaces to access Environmental Data resources.</a:t>
            </a:r>
            <a:endParaRPr sz="2400"/>
          </a:p>
          <a:p>
            <a:pPr indent="-381000" lvl="0" marL="457200" rtl="0" algn="l">
              <a:lnSpc>
                <a:spcPct val="115000"/>
              </a:lnSpc>
              <a:spcBef>
                <a:spcPts val="1000"/>
              </a:spcBef>
              <a:spcAft>
                <a:spcPts val="0"/>
              </a:spcAft>
              <a:buSzPts val="2400"/>
              <a:buFont typeface="Arial"/>
              <a:buChar char="•"/>
            </a:pPr>
            <a:r>
              <a:rPr b="0" i="0" lang="en-US" sz="2000" u="sng" strike="noStrike">
                <a:solidFill>
                  <a:srgbClr val="0476C8"/>
                </a:solidFill>
                <a:latin typeface="Arial"/>
                <a:ea typeface="Arial"/>
                <a:cs typeface="Arial"/>
                <a:sym typeface="Arial"/>
                <a:hlinkClick r:id="rId4">
                  <a:extLst>
                    <a:ext uri="{A12FA001-AC4F-418D-AE19-62706E023703}">
                      <ahyp:hlinkClr val="tx"/>
                    </a:ext>
                  </a:extLst>
                </a:hlinkClick>
              </a:rPr>
              <a:t>OGC API – Coverages</a:t>
            </a:r>
            <a:r>
              <a:rPr b="0" i="0" lang="en-US" sz="2000">
                <a:solidFill>
                  <a:srgbClr val="000000"/>
                </a:solidFill>
                <a:latin typeface="Arial"/>
                <a:ea typeface="Arial"/>
                <a:cs typeface="Arial"/>
                <a:sym typeface="Arial"/>
              </a:rPr>
              <a:t>: Defining a Web API for accessing coverages that are modeled according to the Coverage Implementation Schema.</a:t>
            </a:r>
            <a:endParaRPr sz="2400"/>
          </a:p>
          <a:p>
            <a:pPr indent="-381000" lvl="0" marL="457200" rtl="0" algn="l">
              <a:lnSpc>
                <a:spcPct val="115000"/>
              </a:lnSpc>
              <a:spcBef>
                <a:spcPts val="1000"/>
              </a:spcBef>
              <a:spcAft>
                <a:spcPts val="0"/>
              </a:spcAft>
              <a:buSzPts val="2400"/>
              <a:buFont typeface="Arial"/>
              <a:buChar char="•"/>
            </a:pPr>
            <a:r>
              <a:rPr b="0" i="0" lang="en-US" sz="2000">
                <a:solidFill>
                  <a:srgbClr val="000000"/>
                </a:solidFill>
                <a:latin typeface="Arial"/>
                <a:ea typeface="Arial"/>
                <a:cs typeface="Arial"/>
                <a:sym typeface="Arial"/>
              </a:rPr>
              <a:t>OGC Analysis Ready Data SWG products: proposed Standards to describe specific product types that are often implemented as Geodatacubes.</a:t>
            </a:r>
            <a:endParaRPr sz="2400"/>
          </a:p>
          <a:p>
            <a:pPr indent="-381000" lvl="0" marL="457200" rtl="0" algn="l">
              <a:lnSpc>
                <a:spcPct val="115000"/>
              </a:lnSpc>
              <a:spcBef>
                <a:spcPts val="1000"/>
              </a:spcBef>
              <a:spcAft>
                <a:spcPts val="0"/>
              </a:spcAft>
              <a:buSzPts val="2400"/>
              <a:buFont typeface="Arial"/>
              <a:buChar char="•"/>
            </a:pPr>
            <a:r>
              <a:rPr b="0" i="0" lang="en-US" sz="2000" u="sng" strike="noStrike">
                <a:solidFill>
                  <a:srgbClr val="0476C8"/>
                </a:solidFill>
                <a:latin typeface="Arial"/>
                <a:ea typeface="Arial"/>
                <a:cs typeface="Arial"/>
                <a:sym typeface="Arial"/>
                <a:hlinkClick r:id="rId5">
                  <a:extLst>
                    <a:ext uri="{A12FA001-AC4F-418D-AE19-62706E023703}">
                      <ahyp:hlinkClr val="tx"/>
                    </a:ext>
                  </a:extLst>
                </a:hlinkClick>
              </a:rPr>
              <a:t>OGC API – Processes</a:t>
            </a:r>
            <a:r>
              <a:rPr b="0" i="0" lang="en-US" sz="2000">
                <a:solidFill>
                  <a:srgbClr val="000000"/>
                </a:solidFill>
                <a:latin typeface="Arial"/>
                <a:ea typeface="Arial"/>
                <a:cs typeface="Arial"/>
                <a:sym typeface="Arial"/>
              </a:rPr>
              <a:t>: Supporting the wrapping of computational tasks into executable processes that can be offered by a server through a Web API.</a:t>
            </a:r>
            <a:endParaRPr sz="2400"/>
          </a:p>
          <a:p>
            <a:pPr indent="-381000" lvl="0" marL="457200" rtl="0" algn="l">
              <a:lnSpc>
                <a:spcPct val="115000"/>
              </a:lnSpc>
              <a:spcBef>
                <a:spcPts val="1000"/>
              </a:spcBef>
              <a:spcAft>
                <a:spcPts val="0"/>
              </a:spcAft>
              <a:buSzPts val="2400"/>
              <a:buFont typeface="Arial"/>
              <a:buChar char="•"/>
            </a:pPr>
            <a:r>
              <a:rPr b="0" i="0" lang="en-US" sz="2000" u="sng" strike="noStrike">
                <a:solidFill>
                  <a:srgbClr val="0476C8"/>
                </a:solidFill>
                <a:latin typeface="Arial"/>
                <a:ea typeface="Arial"/>
                <a:cs typeface="Arial"/>
                <a:sym typeface="Arial"/>
                <a:hlinkClick r:id="rId6">
                  <a:extLst>
                    <a:ext uri="{A12FA001-AC4F-418D-AE19-62706E023703}">
                      <ahyp:hlinkClr val="tx"/>
                    </a:ext>
                  </a:extLst>
                </a:hlinkClick>
              </a:rPr>
              <a:t>Z</a:t>
            </a:r>
            <a:r>
              <a:rPr b="0" i="0" lang="en-US" sz="2000" u="sng" strike="noStrike">
                <a:solidFill>
                  <a:srgbClr val="0476C8"/>
                </a:solidFill>
                <a:latin typeface="Arial"/>
                <a:ea typeface="Arial"/>
                <a:cs typeface="Arial"/>
                <a:sym typeface="Arial"/>
                <a:hlinkClick r:id="rId7">
                  <a:extLst>
                    <a:ext uri="{A12FA001-AC4F-418D-AE19-62706E023703}">
                      <ahyp:hlinkClr val="tx"/>
                    </a:ext>
                  </a:extLst>
                </a:hlinkClick>
              </a:rPr>
              <a:t>arr</a:t>
            </a:r>
            <a:r>
              <a:rPr b="0" i="0" lang="en-US" sz="2000">
                <a:solidFill>
                  <a:srgbClr val="000000"/>
                </a:solidFill>
                <a:latin typeface="Arial"/>
                <a:ea typeface="Arial"/>
                <a:cs typeface="Arial"/>
                <a:sym typeface="Arial"/>
              </a:rPr>
              <a:t>: An OGC Community Standard for the storage of multi-dimensional arrays of data.</a:t>
            </a:r>
            <a:endParaRPr sz="2400"/>
          </a:p>
          <a:p>
            <a:pPr indent="-381000" lvl="0" marL="457200" rtl="0" algn="l">
              <a:lnSpc>
                <a:spcPct val="115000"/>
              </a:lnSpc>
              <a:spcBef>
                <a:spcPts val="1000"/>
              </a:spcBef>
              <a:spcAft>
                <a:spcPts val="0"/>
              </a:spcAft>
              <a:buSzPts val="2400"/>
              <a:buFont typeface="Arial"/>
              <a:buChar char="•"/>
            </a:pPr>
            <a:r>
              <a:rPr b="0" i="0" lang="en-US" sz="2000" u="sng" strike="noStrike">
                <a:solidFill>
                  <a:srgbClr val="0476C8"/>
                </a:solidFill>
                <a:latin typeface="Arial"/>
                <a:ea typeface="Arial"/>
                <a:cs typeface="Arial"/>
                <a:sym typeface="Arial"/>
                <a:hlinkClick r:id="rId8">
                  <a:extLst>
                    <a:ext uri="{A12FA001-AC4F-418D-AE19-62706E023703}">
                      <ahyp:hlinkClr val="tx"/>
                    </a:ext>
                  </a:extLst>
                </a:hlinkClick>
              </a:rPr>
              <a:t>GeoTIFF</a:t>
            </a:r>
            <a:r>
              <a:rPr b="0" i="0" lang="en-US" sz="2000">
                <a:solidFill>
                  <a:srgbClr val="000000"/>
                </a:solidFill>
                <a:latin typeface="Arial"/>
                <a:ea typeface="Arial"/>
                <a:cs typeface="Arial"/>
                <a:sym typeface="Arial"/>
              </a:rPr>
              <a:t> and Cloud Optimized GeoTIFF: A format used to share geographic image data.</a:t>
            </a:r>
            <a:endParaRPr sz="2400"/>
          </a:p>
          <a:p>
            <a:pPr indent="-381000" lvl="0" marL="457200" rtl="0" algn="l">
              <a:lnSpc>
                <a:spcPct val="115000"/>
              </a:lnSpc>
              <a:spcBef>
                <a:spcPts val="1000"/>
              </a:spcBef>
              <a:spcAft>
                <a:spcPts val="0"/>
              </a:spcAft>
              <a:buSzPts val="2400"/>
              <a:buFont typeface="Arial"/>
              <a:buChar char="•"/>
            </a:pPr>
            <a:r>
              <a:rPr b="0" i="0" lang="en-US" sz="2000" u="sng" strike="noStrike">
                <a:solidFill>
                  <a:srgbClr val="0476C8"/>
                </a:solidFill>
                <a:latin typeface="Arial"/>
                <a:ea typeface="Arial"/>
                <a:cs typeface="Arial"/>
                <a:sym typeface="Arial"/>
                <a:hlinkClick r:id="rId9">
                  <a:extLst>
                    <a:ext uri="{A12FA001-AC4F-418D-AE19-62706E023703}">
                      <ahyp:hlinkClr val="tx"/>
                    </a:ext>
                  </a:extLst>
                </a:hlinkClick>
              </a:rPr>
              <a:t>Hierarchical Data Format (HDF5)</a:t>
            </a:r>
            <a:r>
              <a:rPr b="0" i="0" lang="en-US" sz="2000">
                <a:solidFill>
                  <a:srgbClr val="000000"/>
                </a:solidFill>
                <a:latin typeface="Arial"/>
                <a:ea typeface="Arial"/>
                <a:cs typeface="Arial"/>
                <a:sym typeface="Arial"/>
              </a:rPr>
              <a:t>: A set of formats designed to store and organize large amounts of data.</a:t>
            </a:r>
            <a:endParaRPr sz="2400"/>
          </a:p>
          <a:p>
            <a:pPr indent="-228600" lvl="0" marL="457200" marR="0" rtl="0" algn="l">
              <a:lnSpc>
                <a:spcPct val="115000"/>
              </a:lnSpc>
              <a:spcBef>
                <a:spcPts val="1000"/>
              </a:spcBef>
              <a:spcAft>
                <a:spcPts val="0"/>
              </a:spcAft>
              <a:buClr>
                <a:schemeClr val="dk1"/>
              </a:buClr>
              <a:buSzPts val="2800"/>
              <a:buFont typeface="Montserrat"/>
              <a:buNone/>
            </a:pPr>
            <a:r>
              <a:t/>
            </a:r>
            <a:endParaRPr sz="2000"/>
          </a:p>
        </p:txBody>
      </p:sp>
      <p:sp>
        <p:nvSpPr>
          <p:cNvPr id="103" name="Google Shape;103;p7"/>
          <p:cNvSpPr txBox="1"/>
          <p:nvPr>
            <p:ph type="title"/>
          </p:nvPr>
        </p:nvSpPr>
        <p:spPr>
          <a:xfrm>
            <a:off x="139573" y="117939"/>
            <a:ext cx="9387000" cy="7791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US"/>
              <a:t>OCG Tools Are On the Way!</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8"/>
          <p:cNvSpPr txBox="1"/>
          <p:nvPr/>
        </p:nvSpPr>
        <p:spPr>
          <a:xfrm>
            <a:off x="357105" y="1290957"/>
            <a:ext cx="11112000" cy="5141100"/>
          </a:xfrm>
          <a:prstGeom prst="rect">
            <a:avLst/>
          </a:prstGeom>
          <a:noFill/>
          <a:ln>
            <a:noFill/>
          </a:ln>
        </p:spPr>
        <p:txBody>
          <a:bodyPr anchorCtr="0" anchor="t" bIns="45700" lIns="91425" spcFirstLastPara="1" rIns="91425" wrap="square" tIns="45700">
            <a:spAutoFit/>
          </a:bodyPr>
          <a:lstStyle/>
          <a:p>
            <a:pPr indent="-214313" lvl="0" marL="214313" marR="0" rtl="0" algn="l">
              <a:lnSpc>
                <a:spcPct val="150000"/>
              </a:lnSpc>
              <a:spcBef>
                <a:spcPts val="0"/>
              </a:spcBef>
              <a:spcAft>
                <a:spcPts val="0"/>
              </a:spcAft>
              <a:buClr>
                <a:schemeClr val="dk1"/>
              </a:buClr>
              <a:buSzPts val="1600"/>
              <a:buFont typeface="Montserrat"/>
              <a:buChar char="❖"/>
            </a:pPr>
            <a:r>
              <a:rPr b="1" i="0" lang="en-US" sz="1600" u="none" cap="none" strike="noStrike">
                <a:solidFill>
                  <a:schemeClr val="dk1"/>
                </a:solidFill>
                <a:latin typeface="Montserrat"/>
                <a:ea typeface="Montserrat"/>
                <a:cs typeface="Montserrat"/>
                <a:sym typeface="Montserrat"/>
              </a:rPr>
              <a:t>Presenters should name their file using the following convention:</a:t>
            </a:r>
            <a:endParaRPr b="0" i="0" sz="1400" u="none" cap="none" strike="noStrike">
              <a:solidFill>
                <a:srgbClr val="000000"/>
              </a:solidFill>
              <a:latin typeface="Montserrat"/>
              <a:ea typeface="Montserrat"/>
              <a:cs typeface="Montserrat"/>
              <a:sym typeface="Montserrat"/>
            </a:endParaRPr>
          </a:p>
          <a:p>
            <a:pPr indent="-214312" lvl="1" marL="671512" marR="0" rtl="0" algn="l">
              <a:lnSpc>
                <a:spcPct val="150000"/>
              </a:lnSpc>
              <a:spcBef>
                <a:spcPts val="0"/>
              </a:spcBef>
              <a:spcAft>
                <a:spcPts val="0"/>
              </a:spcAft>
              <a:buClr>
                <a:schemeClr val="dk1"/>
              </a:buClr>
              <a:buSzPts val="1600"/>
              <a:buFont typeface="Montserrat"/>
              <a:buChar char="❖"/>
            </a:pPr>
            <a:r>
              <a:rPr b="0" i="0" lang="en-US" sz="1600" u="none" cap="none" strike="noStrike">
                <a:solidFill>
                  <a:schemeClr val="dk1"/>
                </a:solidFill>
                <a:latin typeface="Montserrat"/>
                <a:ea typeface="Montserrat"/>
                <a:cs typeface="Montserrat"/>
                <a:sym typeface="Montserrat"/>
              </a:rPr>
              <a:t>AgendaItemNumber_LastName_Subject_Version </a:t>
            </a:r>
            <a:r>
              <a:rPr b="0" i="1" lang="en-US" sz="1600" u="none" cap="none" strike="noStrike">
                <a:solidFill>
                  <a:schemeClr val="dk1"/>
                </a:solidFill>
                <a:latin typeface="Montserrat"/>
                <a:ea typeface="Montserrat"/>
                <a:cs typeface="Montserrat"/>
                <a:sym typeface="Montserrat"/>
              </a:rPr>
              <a:t>(e.g., 1.1_Labhan_Welcome_v1)</a:t>
            </a:r>
            <a:endParaRPr b="0" i="0" sz="1400" u="none" cap="none" strike="noStrike">
              <a:solidFill>
                <a:srgbClr val="000000"/>
              </a:solidFill>
              <a:latin typeface="Montserrat"/>
              <a:ea typeface="Montserrat"/>
              <a:cs typeface="Montserrat"/>
              <a:sym typeface="Montserrat"/>
            </a:endParaRPr>
          </a:p>
          <a:p>
            <a:pPr indent="0" lvl="1" marL="457200" marR="0" rtl="0" algn="l">
              <a:lnSpc>
                <a:spcPct val="150000"/>
              </a:lnSpc>
              <a:spcBef>
                <a:spcPts val="0"/>
              </a:spcBef>
              <a:spcAft>
                <a:spcPts val="0"/>
              </a:spcAft>
              <a:buClr>
                <a:srgbClr val="000000"/>
              </a:buClr>
              <a:buSzPts val="1600"/>
              <a:buFont typeface="Arial"/>
              <a:buNone/>
            </a:pPr>
            <a:r>
              <a:t/>
            </a:r>
            <a:endParaRPr b="0" i="1" sz="1600" u="none" cap="none" strike="noStrike">
              <a:solidFill>
                <a:schemeClr val="dk1"/>
              </a:solidFill>
              <a:latin typeface="Montserrat"/>
              <a:ea typeface="Montserrat"/>
              <a:cs typeface="Montserrat"/>
              <a:sym typeface="Montserrat"/>
            </a:endParaRPr>
          </a:p>
          <a:p>
            <a:pPr indent="-214311" lvl="0" marL="214311" marR="0" rtl="0" algn="l">
              <a:lnSpc>
                <a:spcPct val="150000"/>
              </a:lnSpc>
              <a:spcBef>
                <a:spcPts val="0"/>
              </a:spcBef>
              <a:spcAft>
                <a:spcPts val="0"/>
              </a:spcAft>
              <a:buClr>
                <a:schemeClr val="dk1"/>
              </a:buClr>
              <a:buSzPts val="1600"/>
              <a:buFont typeface="Montserrat"/>
              <a:buChar char="❖"/>
            </a:pPr>
            <a:r>
              <a:rPr b="1" i="1" lang="en-US" sz="1600" u="none" cap="none" strike="noStrike">
                <a:solidFill>
                  <a:schemeClr val="dk1"/>
                </a:solidFill>
                <a:latin typeface="Montserrat"/>
                <a:ea typeface="Montserrat"/>
                <a:cs typeface="Montserrat"/>
                <a:sym typeface="Montserrat"/>
              </a:rPr>
              <a:t>Documents and presentations should be uploaded to the shared folder to allow for streamlined self service</a:t>
            </a:r>
            <a:endParaRPr b="1" i="1" sz="1600" u="none" cap="none" strike="noStrike">
              <a:solidFill>
                <a:schemeClr val="dk1"/>
              </a:solidFill>
              <a:latin typeface="Montserrat"/>
              <a:ea typeface="Montserrat"/>
              <a:cs typeface="Montserrat"/>
              <a:sym typeface="Montserrat"/>
            </a:endParaRPr>
          </a:p>
          <a:p>
            <a:pPr indent="-214312" lvl="1" marL="671512" marR="0" rtl="0" algn="l">
              <a:lnSpc>
                <a:spcPct val="150000"/>
              </a:lnSpc>
              <a:spcBef>
                <a:spcPts val="0"/>
              </a:spcBef>
              <a:spcAft>
                <a:spcPts val="0"/>
              </a:spcAft>
              <a:buClr>
                <a:schemeClr val="dk1"/>
              </a:buClr>
              <a:buSzPts val="1600"/>
              <a:buFont typeface="Montserrat"/>
              <a:buChar char="❖"/>
            </a:pPr>
            <a:r>
              <a:rPr b="1" i="1" lang="en-US" sz="1600" u="sng" cap="none" strike="noStrike">
                <a:solidFill>
                  <a:schemeClr val="hlink"/>
                </a:solidFill>
                <a:latin typeface="Montserrat"/>
                <a:ea typeface="Montserrat"/>
                <a:cs typeface="Montserrat"/>
                <a:sym typeface="Montserrat"/>
                <a:hlinkClick r:id="rId3"/>
              </a:rPr>
              <a:t>Shared Presentation Folder</a:t>
            </a:r>
            <a:r>
              <a:rPr b="1" i="1" lang="en-US" sz="1600" u="none" cap="none" strike="noStrike">
                <a:solidFill>
                  <a:schemeClr val="dk1"/>
                </a:solidFill>
                <a:latin typeface="Montserrat"/>
                <a:ea typeface="Montserrat"/>
                <a:cs typeface="Montserrat"/>
                <a:sym typeface="Montserrat"/>
              </a:rPr>
              <a:t> (default view only, ask for upload/edit permission as required)</a:t>
            </a:r>
            <a:endParaRPr b="1" i="1" sz="1600" u="none" cap="none" strike="noStrike">
              <a:solidFill>
                <a:schemeClr val="dk1"/>
              </a:solidFill>
              <a:latin typeface="Montserrat"/>
              <a:ea typeface="Montserrat"/>
              <a:cs typeface="Montserrat"/>
              <a:sym typeface="Montserrat"/>
            </a:endParaRPr>
          </a:p>
          <a:p>
            <a:pPr indent="-214312" lvl="1" marL="671512" marR="0" rtl="0" algn="l">
              <a:lnSpc>
                <a:spcPct val="150000"/>
              </a:lnSpc>
              <a:spcBef>
                <a:spcPts val="0"/>
              </a:spcBef>
              <a:spcAft>
                <a:spcPts val="0"/>
              </a:spcAft>
              <a:buClr>
                <a:schemeClr val="dk1"/>
              </a:buClr>
              <a:buSzPts val="1600"/>
              <a:buFont typeface="Noto Sans Symbols"/>
              <a:buChar char="❖"/>
            </a:pPr>
            <a:r>
              <a:rPr b="1" i="1" lang="en-US" sz="1600" u="none" cap="none" strike="noStrike">
                <a:solidFill>
                  <a:schemeClr val="dk1"/>
                </a:solidFill>
                <a:latin typeface="Montserrat"/>
                <a:ea typeface="Montserrat"/>
                <a:cs typeface="Montserrat"/>
                <a:sym typeface="Montserrat"/>
              </a:rPr>
              <a:t>For support</a:t>
            </a:r>
            <a:r>
              <a:rPr b="0" i="1" lang="en-US" sz="1600" u="none" cap="none" strike="noStrike">
                <a:solidFill>
                  <a:schemeClr val="dk1"/>
                </a:solidFill>
                <a:latin typeface="Montserrat"/>
                <a:ea typeface="Montserrat"/>
                <a:cs typeface="Montserrat"/>
                <a:sym typeface="Montserrat"/>
              </a:rPr>
              <a:t> contact </a:t>
            </a:r>
            <a:r>
              <a:rPr b="0" i="1" lang="en-US" sz="1600" u="sng" cap="none" strike="noStrike">
                <a:solidFill>
                  <a:schemeClr val="hlink"/>
                </a:solidFill>
                <a:latin typeface="Montserrat"/>
                <a:ea typeface="Montserrat"/>
                <a:cs typeface="Montserrat"/>
                <a:sym typeface="Montserrat"/>
                <a:hlinkClick r:id="rId4"/>
              </a:rPr>
              <a:t>matthew@symbioscomms.com</a:t>
            </a:r>
            <a:r>
              <a:rPr b="0" i="1" lang="en-US" sz="1600" u="none" cap="none" strike="noStrike">
                <a:solidFill>
                  <a:schemeClr val="dk1"/>
                </a:solidFill>
                <a:latin typeface="Montserrat"/>
                <a:ea typeface="Montserrat"/>
                <a:cs typeface="Montserrat"/>
                <a:sym typeface="Montserrat"/>
              </a:rPr>
              <a:t> </a:t>
            </a:r>
            <a:endParaRPr b="1" i="1" sz="1600" u="none" cap="none" strike="noStrike">
              <a:solidFill>
                <a:schemeClr val="dk1"/>
              </a:solidFill>
              <a:latin typeface="Montserrat"/>
              <a:ea typeface="Montserrat"/>
              <a:cs typeface="Montserrat"/>
              <a:sym typeface="Montserrat"/>
            </a:endParaRPr>
          </a:p>
          <a:p>
            <a:pPr indent="-214312" lvl="1" marL="671512" marR="0" rtl="0" algn="l">
              <a:lnSpc>
                <a:spcPct val="150000"/>
              </a:lnSpc>
              <a:spcBef>
                <a:spcPts val="0"/>
              </a:spcBef>
              <a:spcAft>
                <a:spcPts val="0"/>
              </a:spcAft>
              <a:buClr>
                <a:schemeClr val="dk1"/>
              </a:buClr>
              <a:buSzPts val="1600"/>
              <a:buFont typeface="Noto Sans Symbols"/>
              <a:buChar char="❖"/>
            </a:pPr>
            <a:r>
              <a:rPr b="1" i="1" lang="en-US" sz="1600" u="none" cap="none" strike="noStrike">
                <a:solidFill>
                  <a:schemeClr val="dk1"/>
                </a:solidFill>
                <a:latin typeface="Montserrat"/>
                <a:ea typeface="Montserrat"/>
                <a:cs typeface="Montserrat"/>
                <a:sym typeface="Montserrat"/>
              </a:rPr>
              <a:t>Presentations </a:t>
            </a:r>
            <a:r>
              <a:rPr b="0" i="1" lang="en-US" sz="1600" u="none" cap="none" strike="noStrike">
                <a:solidFill>
                  <a:schemeClr val="dk1"/>
                </a:solidFill>
                <a:latin typeface="Montserrat"/>
                <a:ea typeface="Montserrat"/>
                <a:cs typeface="Montserrat"/>
                <a:sym typeface="Montserrat"/>
              </a:rPr>
              <a:t>should be submitted by </a:t>
            </a:r>
            <a:r>
              <a:rPr b="1" i="1" lang="en-US" sz="1600" u="none" cap="none" strike="noStrike">
                <a:solidFill>
                  <a:schemeClr val="dk1"/>
                </a:solidFill>
                <a:latin typeface="Montserrat"/>
                <a:ea typeface="Montserrat"/>
                <a:cs typeface="Montserrat"/>
                <a:sym typeface="Montserrat"/>
              </a:rPr>
              <a:t>17 March</a:t>
            </a:r>
            <a:endParaRPr b="0" i="0" sz="1600" u="none" cap="none" strike="noStrike">
              <a:solidFill>
                <a:schemeClr val="dk1"/>
              </a:solidFill>
              <a:latin typeface="Montserrat"/>
              <a:ea typeface="Montserrat"/>
              <a:cs typeface="Montserrat"/>
              <a:sym typeface="Montserrat"/>
            </a:endParaRPr>
          </a:p>
          <a:p>
            <a:pPr indent="0" lvl="0" marL="457200" marR="0" rtl="0" algn="l">
              <a:lnSpc>
                <a:spcPct val="150000"/>
              </a:lnSpc>
              <a:spcBef>
                <a:spcPts val="0"/>
              </a:spcBef>
              <a:spcAft>
                <a:spcPts val="0"/>
              </a:spcAft>
              <a:buClr>
                <a:srgbClr val="000000"/>
              </a:buClr>
              <a:buSzPts val="1600"/>
              <a:buFont typeface="Arial"/>
              <a:buNone/>
            </a:pPr>
            <a:r>
              <a:t/>
            </a:r>
            <a:endParaRPr b="0" i="0" sz="1600" u="none" cap="none" strike="noStrike">
              <a:solidFill>
                <a:schemeClr val="dk1"/>
              </a:solidFill>
              <a:latin typeface="Montserrat"/>
              <a:ea typeface="Montserrat"/>
              <a:cs typeface="Montserrat"/>
              <a:sym typeface="Montserrat"/>
            </a:endParaRPr>
          </a:p>
          <a:p>
            <a:pPr indent="-214311" lvl="0" marL="214311" marR="0" rtl="0" algn="l">
              <a:lnSpc>
                <a:spcPct val="150000"/>
              </a:lnSpc>
              <a:spcBef>
                <a:spcPts val="0"/>
              </a:spcBef>
              <a:spcAft>
                <a:spcPts val="0"/>
              </a:spcAft>
              <a:buClr>
                <a:schemeClr val="dk1"/>
              </a:buClr>
              <a:buSzPts val="1600"/>
              <a:buFont typeface="Montserrat"/>
              <a:buChar char="❖"/>
            </a:pPr>
            <a:r>
              <a:rPr b="0" i="0" lang="en-US" sz="1600" u="none" cap="none" strike="noStrike">
                <a:solidFill>
                  <a:schemeClr val="dk1"/>
                </a:solidFill>
                <a:latin typeface="Montserrat"/>
                <a:ea typeface="Montserrat"/>
                <a:cs typeface="Montserrat"/>
                <a:sym typeface="Montserrat"/>
              </a:rPr>
              <a:t>Meeting website: </a:t>
            </a:r>
            <a:r>
              <a:rPr b="0" i="0" lang="en-US" sz="1600" u="sng" cap="none" strike="noStrike">
                <a:solidFill>
                  <a:schemeClr val="hlink"/>
                </a:solidFill>
                <a:latin typeface="Montserrat"/>
                <a:ea typeface="Montserrat"/>
                <a:cs typeface="Montserrat"/>
                <a:sym typeface="Montserrat"/>
                <a:hlinkClick r:id="rId5"/>
              </a:rPr>
              <a:t>https://ceos.org/meetings/lsi-vc-13/</a:t>
            </a:r>
            <a:endParaRPr b="0" i="0" sz="1600" u="none" cap="none" strike="noStrike">
              <a:solidFill>
                <a:schemeClr val="dk1"/>
              </a:solidFill>
              <a:latin typeface="Montserrat"/>
              <a:ea typeface="Montserrat"/>
              <a:cs typeface="Montserrat"/>
              <a:sym typeface="Montserrat"/>
            </a:endParaRPr>
          </a:p>
          <a:p>
            <a:pPr indent="0" lvl="0" marL="0" marR="0" rtl="0" algn="l">
              <a:lnSpc>
                <a:spcPct val="150000"/>
              </a:lnSpc>
              <a:spcBef>
                <a:spcPts val="0"/>
              </a:spcBef>
              <a:spcAft>
                <a:spcPts val="0"/>
              </a:spcAft>
              <a:buClr>
                <a:srgbClr val="000000"/>
              </a:buClr>
              <a:buSzPts val="1600"/>
              <a:buFont typeface="Arial"/>
              <a:buNone/>
            </a:pPr>
            <a:r>
              <a:t/>
            </a:r>
            <a:endParaRPr b="0" i="0" sz="1600" u="none" cap="none" strike="noStrike">
              <a:solidFill>
                <a:schemeClr val="dk1"/>
              </a:solidFill>
              <a:latin typeface="Montserrat"/>
              <a:ea typeface="Montserrat"/>
              <a:cs typeface="Montserrat"/>
              <a:sym typeface="Montserrat"/>
            </a:endParaRPr>
          </a:p>
          <a:p>
            <a:pPr indent="-214311" lvl="0" marL="214311" marR="0" rtl="0" algn="l">
              <a:lnSpc>
                <a:spcPct val="150000"/>
              </a:lnSpc>
              <a:spcBef>
                <a:spcPts val="0"/>
              </a:spcBef>
              <a:spcAft>
                <a:spcPts val="0"/>
              </a:spcAft>
              <a:buClr>
                <a:schemeClr val="dk1"/>
              </a:buClr>
              <a:buSzPts val="1600"/>
              <a:buFont typeface="Montserrat"/>
              <a:buChar char="❖"/>
            </a:pPr>
            <a:r>
              <a:rPr b="0" i="0" lang="en-US" sz="1600" u="none" cap="none" strike="noStrike">
                <a:solidFill>
                  <a:schemeClr val="dk1"/>
                </a:solidFill>
                <a:latin typeface="Montserrat"/>
                <a:ea typeface="Montserrat"/>
                <a:cs typeface="Montserrat"/>
                <a:sym typeface="Montserrat"/>
              </a:rPr>
              <a:t>Please explicitly highlight the decisions, outcomes, or actions you are seeking. The more explicit you are, the better. i.e., feel free to provide text for a proposed action – it may be revised later, but this approach will help with the efficient preparation of the actions record of the meeting.</a:t>
            </a:r>
            <a:endParaRPr b="0" i="0" sz="1600" u="none" cap="none" strike="noStrike">
              <a:solidFill>
                <a:schemeClr val="dk1"/>
              </a:solidFill>
              <a:latin typeface="Montserrat"/>
              <a:ea typeface="Montserrat"/>
              <a:cs typeface="Montserrat"/>
              <a:sym typeface="Montserrat"/>
            </a:endParaRPr>
          </a:p>
        </p:txBody>
      </p:sp>
      <p:sp>
        <p:nvSpPr>
          <p:cNvPr id="109" name="Google Shape;109;p8"/>
          <p:cNvSpPr txBox="1"/>
          <p:nvPr/>
        </p:nvSpPr>
        <p:spPr>
          <a:xfrm>
            <a:off x="94020" y="103248"/>
            <a:ext cx="8668512" cy="76944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b="0" i="0" lang="en-US" sz="4400" u="none" cap="none" strike="noStrike">
                <a:solidFill>
                  <a:schemeClr val="lt1"/>
                </a:solidFill>
                <a:latin typeface="Montserrat"/>
                <a:ea typeface="Montserrat"/>
                <a:cs typeface="Montserrat"/>
                <a:sym typeface="Montserrat"/>
              </a:rPr>
              <a:t>Presenter Guidelines 1</a:t>
            </a:r>
            <a:endParaRPr b="0" i="0" sz="1400" u="none" cap="none" strike="noStrike">
              <a:solidFill>
                <a:srgbClr val="000000"/>
              </a:solidFill>
              <a:latin typeface="Montserrat"/>
              <a:ea typeface="Montserrat"/>
              <a:cs typeface="Montserrat"/>
              <a:sym typeface="Montserrat"/>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eos">
  <a:themeElements>
    <a:clrScheme name="Custom 2">
      <a:dk1>
        <a:srgbClr val="000000"/>
      </a:dk1>
      <a:lt1>
        <a:srgbClr val="FFFFFF"/>
      </a:lt1>
      <a:dk2>
        <a:srgbClr val="44546A"/>
      </a:dk2>
      <a:lt2>
        <a:srgbClr val="E7E6E6"/>
      </a:lt2>
      <a:accent1>
        <a:srgbClr val="33445F"/>
      </a:accent1>
      <a:accent2>
        <a:srgbClr val="A3CB34"/>
      </a:accent2>
      <a:accent3>
        <a:srgbClr val="C1666B"/>
      </a:accent3>
      <a:accent4>
        <a:srgbClr val="DDDDDD"/>
      </a:accent4>
      <a:accent5>
        <a:srgbClr val="7BC0D7"/>
      </a:accent5>
      <a:accent6>
        <a:srgbClr val="D1462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Covington, Steven (Contractor) J</dc:creator>
</cp:coreProperties>
</file>