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1" roundtripDataSignature="AMtx7mheaETeAhxiAiZgKhk6ox9GFHm/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1" name="Shape 11"/>
        <p:cNvGrpSpPr/>
        <p:nvPr/>
      </p:nvGrpSpPr>
      <p:grpSpPr>
        <a:xfrm>
          <a:off x="0" y="0"/>
          <a:ext cx="0" cy="0"/>
          <a:chOff x="0" y="0"/>
          <a:chExt cx="0" cy="0"/>
        </a:xfrm>
      </p:grpSpPr>
      <p:sp>
        <p:nvSpPr>
          <p:cNvPr id="12" name="Google Shape;12;p8"/>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13" name="Google Shape;13;p8"/>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14" name="Google Shape;14;p8"/>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15" name="Google Shape;15;p8"/>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6" name="Google Shape;16;p8"/>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7" name="Google Shape;17;p8"/>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18" name="Google Shape;18;p8"/>
          <p:cNvSpPr txBox="1"/>
          <p:nvPr/>
        </p:nvSpPr>
        <p:spPr>
          <a:xfrm>
            <a:off x="-24384" y="6562799"/>
            <a:ext cx="49257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2022 CEOS Plenary</a:t>
            </a:r>
            <a:endParaRPr b="1" i="0" sz="1400" u="none" cap="none" strike="noStrike">
              <a:solidFill>
                <a:schemeClr val="accent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1400" u="none" cap="none" strike="noStrike">
              <a:solidFill>
                <a:schemeClr val="accen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accent1"/>
              </a:solidFill>
              <a:latin typeface="Arial"/>
              <a:ea typeface="Arial"/>
              <a:cs typeface="Arial"/>
              <a:sym typeface="Arial"/>
            </a:endParaRPr>
          </a:p>
        </p:txBody>
      </p:sp>
      <p:sp>
        <p:nvSpPr>
          <p:cNvPr id="19" name="Google Shape;19;p8"/>
          <p:cNvSpPr txBox="1"/>
          <p:nvPr>
            <p:ph idx="1" type="body"/>
          </p:nvPr>
        </p:nvSpPr>
        <p:spPr>
          <a:xfrm>
            <a:off x="324233" y="1558533"/>
            <a:ext cx="11495400" cy="4662871"/>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0" name="Google Shape;20;p8"/>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1" name="Shape 21"/>
        <p:cNvGrpSpPr/>
        <p:nvPr/>
      </p:nvGrpSpPr>
      <p:grpSpPr>
        <a:xfrm>
          <a:off x="0" y="0"/>
          <a:ext cx="0" cy="0"/>
          <a:chOff x="0" y="0"/>
          <a:chExt cx="0" cy="0"/>
        </a:xfrm>
      </p:grpSpPr>
      <p:sp>
        <p:nvSpPr>
          <p:cNvPr id="22" name="Google Shape;22;p9"/>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23" name="Google Shape;23;p9"/>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24" name="Google Shape;24;p9"/>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25" name="Google Shape;25;p9"/>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26" name="Google Shape;26;p9"/>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27" name="Google Shape;27;p9"/>
          <p:cNvSpPr txBox="1"/>
          <p:nvPr>
            <p:ph idx="1" type="body"/>
          </p:nvPr>
        </p:nvSpPr>
        <p:spPr>
          <a:xfrm>
            <a:off x="386632"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6296361"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9" name="Google Shape;29;p9"/>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30" name="Google Shape;30;p9"/>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1" name="Google Shape;31;p9"/>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Arial"/>
              <a:buNone/>
            </a:pPr>
            <a:r>
              <a:rPr b="1" i="0" lang="en-US" sz="1400" u="none" cap="none" strike="noStrike">
                <a:solidFill>
                  <a:schemeClr val="accent1"/>
                </a:solidFill>
                <a:latin typeface="Arial"/>
                <a:ea typeface="Arial"/>
                <a:cs typeface="Arial"/>
                <a:sym typeface="Arial"/>
              </a:rPr>
              <a:t>2022 CEOS Plenary</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2" name="Shape 32"/>
        <p:cNvGrpSpPr/>
        <p:nvPr/>
      </p:nvGrpSpPr>
      <p:grpSpPr>
        <a:xfrm>
          <a:off x="0" y="0"/>
          <a:ext cx="0" cy="0"/>
          <a:chOff x="0" y="0"/>
          <a:chExt cx="0" cy="0"/>
        </a:xfrm>
      </p:grpSpPr>
      <p:sp>
        <p:nvSpPr>
          <p:cNvPr id="33" name="Google Shape;33;p10"/>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34" name="Google Shape;34;p10"/>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35" name="Google Shape;35;p10"/>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36" name="Google Shape;36;p10"/>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37" name="Google Shape;37;p10"/>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38" name="Google Shape;38;p10"/>
          <p:cNvSpPr txBox="1"/>
          <p:nvPr>
            <p:ph idx="1" type="body"/>
          </p:nvPr>
        </p:nvSpPr>
        <p:spPr>
          <a:xfrm>
            <a:off x="5180012" y="1373852"/>
            <a:ext cx="6172200" cy="469440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chemeClr val="dk1"/>
              </a:buClr>
              <a:buSzPts val="3200"/>
              <a:buFont typeface="Noto Sans"/>
              <a:buChar char="❖"/>
              <a:defRPr b="0" i="0" sz="3200" u="none" cap="none" strike="noStrike">
                <a:solidFill>
                  <a:schemeClr val="dk1"/>
                </a:solidFill>
                <a:latin typeface="Arial"/>
                <a:ea typeface="Arial"/>
                <a:cs typeface="Arial"/>
                <a:sym typeface="Arial"/>
              </a:defRPr>
            </a:lvl1pPr>
            <a:lvl2pPr indent="-406400" lvl="1" marL="914400" marR="0" rtl="0" algn="l">
              <a:lnSpc>
                <a:spcPct val="90000"/>
              </a:lnSpc>
              <a:spcBef>
                <a:spcPts val="500"/>
              </a:spcBef>
              <a:spcAft>
                <a:spcPts val="0"/>
              </a:spcAft>
              <a:buClr>
                <a:schemeClr val="dk1"/>
              </a:buClr>
              <a:buSzPts val="2800"/>
              <a:buFont typeface="Noto Sans"/>
              <a:buChar char="▪"/>
              <a:defRPr b="0" i="0" sz="2800" u="none" cap="none" strike="noStrike">
                <a:solidFill>
                  <a:schemeClr val="dk1"/>
                </a:solidFill>
                <a:latin typeface="Arial"/>
                <a:ea typeface="Arial"/>
                <a:cs typeface="Arial"/>
                <a:sym typeface="Arial"/>
              </a:defRPr>
            </a:lvl2pPr>
            <a:lvl3pPr indent="-381000" lvl="2" marL="1371600" marR="0" rtl="0" algn="l">
              <a:lnSpc>
                <a:spcPct val="90000"/>
              </a:lnSpc>
              <a:spcBef>
                <a:spcPts val="500"/>
              </a:spcBef>
              <a:spcAft>
                <a:spcPts val="0"/>
              </a:spcAft>
              <a:buClr>
                <a:schemeClr val="dk1"/>
              </a:buClr>
              <a:buSzPts val="2400"/>
              <a:buFont typeface="Courier New"/>
              <a:buChar char="o"/>
              <a:defRPr b="0" i="0" sz="2400" u="none" cap="none" strike="noStrike">
                <a:solidFill>
                  <a:schemeClr val="dk1"/>
                </a:solidFill>
                <a:latin typeface="Arial"/>
                <a:ea typeface="Arial"/>
                <a:cs typeface="Arial"/>
                <a:sym typeface="Arial"/>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9" name="Google Shape;39;p10"/>
          <p:cNvSpPr txBox="1"/>
          <p:nvPr>
            <p:ph idx="2" type="body"/>
          </p:nvPr>
        </p:nvSpPr>
        <p:spPr>
          <a:xfrm>
            <a:off x="839788" y="1373852"/>
            <a:ext cx="3932237" cy="463055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40" name="Google Shape;40;p10"/>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41" name="Google Shape;41;p10"/>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2" name="Google Shape;42;p10"/>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Arial"/>
              <a:buNone/>
            </a:pPr>
            <a:r>
              <a:rPr b="1" i="0" lang="en-US" sz="1400" u="none" cap="none" strike="noStrike">
                <a:solidFill>
                  <a:schemeClr val="accent1"/>
                </a:solidFill>
                <a:latin typeface="Arial"/>
                <a:ea typeface="Arial"/>
                <a:cs typeface="Arial"/>
                <a:sym typeface="Arial"/>
              </a:rPr>
              <a:t>2022 CEOS Plenary</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43" name="Shape 43"/>
        <p:cNvGrpSpPr/>
        <p:nvPr/>
      </p:nvGrpSpPr>
      <p:grpSpPr>
        <a:xfrm>
          <a:off x="0" y="0"/>
          <a:ext cx="0" cy="0"/>
          <a:chOff x="0" y="0"/>
          <a:chExt cx="0" cy="0"/>
        </a:xfrm>
      </p:grpSpPr>
      <p:sp>
        <p:nvSpPr>
          <p:cNvPr id="44" name="Google Shape;44;p11"/>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2569"/>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45" name="Google Shape;45;p11"/>
          <p:cNvSpPr txBox="1"/>
          <p:nvPr>
            <p:ph type="title"/>
          </p:nvPr>
        </p:nvSpPr>
        <p:spPr>
          <a:xfrm>
            <a:off x="2403566" y="152400"/>
            <a:ext cx="7733211" cy="9906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46" name="Shape 46"/>
        <p:cNvGrpSpPr/>
        <p:nvPr/>
      </p:nvGrpSpPr>
      <p:grpSpPr>
        <a:xfrm>
          <a:off x="0" y="0"/>
          <a:ext cx="0" cy="0"/>
          <a:chOff x="0" y="0"/>
          <a:chExt cx="0" cy="0"/>
        </a:xfrm>
      </p:grpSpPr>
      <p:sp>
        <p:nvSpPr>
          <p:cNvPr id="47" name="Google Shape;47;p12"/>
          <p:cNvSpPr txBox="1"/>
          <p:nvPr>
            <p:ph idx="1" type="body"/>
          </p:nvPr>
        </p:nvSpPr>
        <p:spPr>
          <a:xfrm>
            <a:off x="967154" y="1825624"/>
            <a:ext cx="10267462" cy="4170363"/>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chemeClr val="accent5"/>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1800"/>
              </a:spcBef>
              <a:spcAft>
                <a:spcPts val="0"/>
              </a:spcAft>
              <a:buClr>
                <a:schemeClr val="accent5"/>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1800"/>
              </a:spcBef>
              <a:spcAft>
                <a:spcPts val="0"/>
              </a:spcAft>
              <a:buClr>
                <a:schemeClr val="accent5"/>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1800"/>
              </a:spcBef>
              <a:spcAft>
                <a:spcPts val="0"/>
              </a:spcAft>
              <a:buClr>
                <a:schemeClr val="accent5"/>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1800"/>
              </a:spcBef>
              <a:spcAft>
                <a:spcPts val="0"/>
              </a:spcAft>
              <a:buClr>
                <a:schemeClr val="accent5"/>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180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cxnSp>
        <p:nvCxnSpPr>
          <p:cNvPr id="48" name="Google Shape;48;p12"/>
          <p:cNvCxnSpPr/>
          <p:nvPr/>
        </p:nvCxnSpPr>
        <p:spPr>
          <a:xfrm flipH="1">
            <a:off x="838201" y="0"/>
            <a:ext cx="1" cy="1365250"/>
          </a:xfrm>
          <a:prstGeom prst="straightConnector1">
            <a:avLst/>
          </a:prstGeom>
          <a:noFill/>
          <a:ln cap="flat" cmpd="sng" w="28575">
            <a:solidFill>
              <a:schemeClr val="accent5"/>
            </a:solidFill>
            <a:prstDash val="solid"/>
            <a:round/>
            <a:headEnd len="sm" w="sm" type="none"/>
            <a:tailEnd len="sm" w="sm" type="none"/>
          </a:ln>
        </p:spPr>
      </p:cxnSp>
      <p:sp>
        <p:nvSpPr>
          <p:cNvPr id="49" name="Google Shape;49;p12"/>
          <p:cNvSpPr txBox="1"/>
          <p:nvPr>
            <p:ph type="title"/>
          </p:nvPr>
        </p:nvSpPr>
        <p:spPr>
          <a:xfrm>
            <a:off x="970722" y="575220"/>
            <a:ext cx="10263893" cy="782357"/>
          </a:xfrm>
          <a:prstGeom prst="rect">
            <a:avLst/>
          </a:prstGeom>
          <a:noFill/>
          <a:ln>
            <a:noFill/>
          </a:ln>
        </p:spPr>
        <p:txBody>
          <a:bodyPr anchorCtr="0" anchor="b" bIns="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3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7" name="Google Shape;7;p7"/>
          <p:cNvPicPr preferRelativeResize="0"/>
          <p:nvPr/>
        </p:nvPicPr>
        <p:blipFill rotWithShape="1">
          <a:blip r:embed="rId1">
            <a:alphaModFix amt="34000"/>
          </a:blip>
          <a:srcRect b="35419" l="51339" r="-2839" t="39269"/>
          <a:stretch/>
        </p:blipFill>
        <p:spPr>
          <a:xfrm flipH="1">
            <a:off x="9304422" y="0"/>
            <a:ext cx="2887578" cy="1037492"/>
          </a:xfrm>
          <a:prstGeom prst="rect">
            <a:avLst/>
          </a:prstGeom>
          <a:noFill/>
          <a:ln>
            <a:noFill/>
          </a:ln>
        </p:spPr>
      </p:pic>
      <p:pic>
        <p:nvPicPr>
          <p:cNvPr id="8" name="Google Shape;8;p7"/>
          <p:cNvPicPr preferRelativeResize="0"/>
          <p:nvPr/>
        </p:nvPicPr>
        <p:blipFill rotWithShape="1">
          <a:blip r:embed="rId2">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9" name="Google Shape;9;p7"/>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0" name="Google Shape;10;p7"/>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isko.org/cyclo/interoperability#refI" TargetMode="External"/><Relationship Id="rId4" Type="http://schemas.openxmlformats.org/officeDocument/2006/relationships/hyperlink" Target="https://www.nature.com/articles/sdata20161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title"/>
          </p:nvPr>
        </p:nvSpPr>
        <p:spPr>
          <a:xfrm>
            <a:off x="176048" y="175939"/>
            <a:ext cx="9387000" cy="77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lang="en-US"/>
              <a:t>Interoperability Framework Initiative</a:t>
            </a:r>
            <a:endParaRPr/>
          </a:p>
          <a:p>
            <a:pPr indent="0" lvl="0" marL="0" rtl="0" algn="l">
              <a:lnSpc>
                <a:spcPct val="90000"/>
              </a:lnSpc>
              <a:spcBef>
                <a:spcPts val="0"/>
              </a:spcBef>
              <a:spcAft>
                <a:spcPts val="0"/>
              </a:spcAft>
              <a:buClr>
                <a:schemeClr val="dk1"/>
              </a:buClr>
              <a:buSzPts val="1100"/>
              <a:buFont typeface="Arial"/>
              <a:buNone/>
            </a:pPr>
            <a:r>
              <a:t/>
            </a:r>
            <a:endParaRPr/>
          </a:p>
          <a:p>
            <a:pPr indent="0" lvl="0" marL="0" rtl="0" algn="l">
              <a:lnSpc>
                <a:spcPct val="90000"/>
              </a:lnSpc>
              <a:spcBef>
                <a:spcPts val="0"/>
              </a:spcBef>
              <a:spcAft>
                <a:spcPts val="0"/>
              </a:spcAft>
              <a:buSzPts val="4400"/>
              <a:buNone/>
            </a:pPr>
            <a:r>
              <a:t/>
            </a:r>
            <a:endParaRPr/>
          </a:p>
        </p:txBody>
      </p:sp>
      <p:sp>
        <p:nvSpPr>
          <p:cNvPr id="55" name="Google Shape;55;p1"/>
          <p:cNvSpPr txBox="1"/>
          <p:nvPr>
            <p:ph idx="1" type="body"/>
          </p:nvPr>
        </p:nvSpPr>
        <p:spPr>
          <a:xfrm>
            <a:off x="386631" y="1153528"/>
            <a:ext cx="11438223" cy="5067877"/>
          </a:xfrm>
          <a:prstGeom prst="rect">
            <a:avLst/>
          </a:prstGeom>
          <a:noFill/>
          <a:ln>
            <a:noFill/>
          </a:ln>
        </p:spPr>
        <p:txBody>
          <a:bodyPr anchorCtr="0" anchor="t" bIns="45700" lIns="91425" spcFirstLastPara="1" rIns="91425" wrap="square" tIns="45700">
            <a:noAutofit/>
          </a:bodyPr>
          <a:lstStyle/>
          <a:p>
            <a:pPr indent="-406400" lvl="0" marL="457200" marR="0" rtl="0" algn="l">
              <a:lnSpc>
                <a:spcPct val="90000"/>
              </a:lnSpc>
              <a:spcBef>
                <a:spcPts val="1000"/>
              </a:spcBef>
              <a:spcAft>
                <a:spcPts val="0"/>
              </a:spcAft>
              <a:buClr>
                <a:schemeClr val="dk1"/>
              </a:buClr>
              <a:buSzPts val="2800"/>
              <a:buFont typeface="Noto Sans"/>
              <a:buChar char="❖"/>
            </a:pPr>
            <a:r>
              <a:rPr b="1" lang="en-US" sz="2000"/>
              <a:t>ACTION (CEOS-36-10):</a:t>
            </a:r>
            <a:r>
              <a:rPr lang="en-US" sz="2000"/>
              <a:t> WGISS is invited to propose an interoperability roadmap at SIT-38. Any CEOS member / entity wishing to contribute is invited to contact WGISS.</a:t>
            </a:r>
            <a:endParaRPr/>
          </a:p>
          <a:p>
            <a:pPr indent="-228600" lvl="0" marL="457200" marR="0" rtl="0" algn="l">
              <a:lnSpc>
                <a:spcPct val="90000"/>
              </a:lnSpc>
              <a:spcBef>
                <a:spcPts val="1000"/>
              </a:spcBef>
              <a:spcAft>
                <a:spcPts val="0"/>
              </a:spcAft>
              <a:buClr>
                <a:schemeClr val="dk1"/>
              </a:buClr>
              <a:buSzPts val="2800"/>
              <a:buFont typeface="Noto Sans"/>
              <a:buNone/>
            </a:pPr>
            <a:r>
              <a:t/>
            </a:r>
            <a:endParaRPr sz="2000"/>
          </a:p>
          <a:p>
            <a:pPr indent="-406400" lvl="0" marL="457200" marR="0" rtl="0" algn="l">
              <a:lnSpc>
                <a:spcPct val="90000"/>
              </a:lnSpc>
              <a:spcBef>
                <a:spcPts val="1000"/>
              </a:spcBef>
              <a:spcAft>
                <a:spcPts val="0"/>
              </a:spcAft>
              <a:buClr>
                <a:schemeClr val="dk1"/>
              </a:buClr>
              <a:buSzPts val="2800"/>
              <a:buFont typeface="Noto Sans"/>
              <a:buChar char="❖"/>
            </a:pPr>
            <a:r>
              <a:rPr lang="en-US" sz="2000"/>
              <a:t>Reference Interoperability Definition(s):</a:t>
            </a:r>
            <a:endParaRPr sz="2400"/>
          </a:p>
          <a:p>
            <a:pPr indent="-228600" lvl="1" marL="914400" rtl="0" algn="l">
              <a:lnSpc>
                <a:spcPct val="90000"/>
              </a:lnSpc>
              <a:spcBef>
                <a:spcPts val="500"/>
              </a:spcBef>
              <a:spcAft>
                <a:spcPts val="0"/>
              </a:spcAft>
              <a:buSzPts val="2400"/>
              <a:buNone/>
            </a:pPr>
            <a:r>
              <a:t/>
            </a:r>
            <a:endParaRPr sz="2000"/>
          </a:p>
          <a:p>
            <a:pPr indent="0" lvl="0" marL="0" marR="0" rtl="0" algn="ctr">
              <a:lnSpc>
                <a:spcPct val="100000"/>
              </a:lnSpc>
              <a:spcBef>
                <a:spcPts val="0"/>
              </a:spcBef>
              <a:spcAft>
                <a:spcPts val="0"/>
              </a:spcAft>
              <a:buSzPts val="2800"/>
              <a:buNone/>
            </a:pPr>
            <a:r>
              <a:rPr b="1" i="0" lang="en-US" sz="2000" u="none" cap="none" strike="noStrike">
                <a:solidFill>
                  <a:srgbClr val="000000"/>
                </a:solidFill>
                <a:latin typeface="Arial"/>
                <a:ea typeface="Arial"/>
                <a:cs typeface="Arial"/>
                <a:sym typeface="Arial"/>
              </a:rPr>
              <a:t>Interoperability</a:t>
            </a:r>
            <a:r>
              <a:rPr b="0" i="0" lang="en-US" sz="2000" u="none" cap="none" strike="noStrike">
                <a:solidFill>
                  <a:srgbClr val="000000"/>
                </a:solidFill>
                <a:latin typeface="Arial"/>
                <a:ea typeface="Arial"/>
                <a:cs typeface="Arial"/>
                <a:sym typeface="Arial"/>
              </a:rPr>
              <a:t> is the</a:t>
            </a:r>
            <a:br>
              <a:rPr b="0" i="0" lang="en-US" sz="2000" u="none" cap="none" strike="noStrike">
                <a:solidFill>
                  <a:srgbClr val="000000"/>
                </a:solidFill>
                <a:latin typeface="Arial"/>
                <a:ea typeface="Arial"/>
                <a:cs typeface="Arial"/>
                <a:sym typeface="Arial"/>
              </a:rPr>
            </a:br>
            <a:r>
              <a:rPr b="0" i="0" lang="en-US" sz="2000" u="none" cap="none" strike="noStrike">
                <a:solidFill>
                  <a:srgbClr val="000000"/>
                </a:solidFill>
                <a:latin typeface="Arial"/>
                <a:ea typeface="Arial"/>
                <a:cs typeface="Arial"/>
                <a:sym typeface="Arial"/>
              </a:rPr>
              <a:t>“</a:t>
            </a:r>
            <a:r>
              <a:rPr b="0" i="1" lang="en-US" sz="2000" u="none" cap="none" strike="noStrike">
                <a:solidFill>
                  <a:srgbClr val="000000"/>
                </a:solidFill>
                <a:latin typeface="Arial"/>
                <a:ea typeface="Arial"/>
                <a:cs typeface="Arial"/>
                <a:sym typeface="Arial"/>
              </a:rPr>
              <a:t>ability of two or more systems or components to </a:t>
            </a:r>
            <a:r>
              <a:rPr b="0" i="1" lang="en-US" sz="2000" u="none" cap="none" strike="noStrike">
                <a:solidFill>
                  <a:srgbClr val="FF0000"/>
                </a:solidFill>
                <a:latin typeface="Arial"/>
                <a:ea typeface="Arial"/>
                <a:cs typeface="Arial"/>
                <a:sym typeface="Arial"/>
              </a:rPr>
              <a:t>exchange</a:t>
            </a:r>
            <a:r>
              <a:rPr b="0" i="1" lang="en-US" sz="2000" u="none" cap="none" strike="noStrike">
                <a:solidFill>
                  <a:srgbClr val="000000"/>
                </a:solidFill>
                <a:latin typeface="Arial"/>
                <a:ea typeface="Arial"/>
                <a:cs typeface="Arial"/>
                <a:sym typeface="Arial"/>
              </a:rPr>
              <a:t> information</a:t>
            </a:r>
            <a:br>
              <a:rPr b="0" i="1" lang="en-US" sz="2000" u="none" cap="none" strike="noStrike">
                <a:solidFill>
                  <a:srgbClr val="000000"/>
                </a:solidFill>
                <a:latin typeface="Arial"/>
                <a:ea typeface="Arial"/>
                <a:cs typeface="Arial"/>
                <a:sym typeface="Arial"/>
              </a:rPr>
            </a:br>
            <a:r>
              <a:rPr b="0" i="1" lang="en-US" sz="2000" u="none" cap="none" strike="noStrike">
                <a:solidFill>
                  <a:srgbClr val="000000"/>
                </a:solidFill>
                <a:latin typeface="Arial"/>
                <a:ea typeface="Arial"/>
                <a:cs typeface="Arial"/>
                <a:sym typeface="Arial"/>
              </a:rPr>
              <a:t> and to </a:t>
            </a:r>
            <a:r>
              <a:rPr b="0" i="1" lang="en-US" sz="2000" u="none" cap="none" strike="noStrike">
                <a:solidFill>
                  <a:srgbClr val="FF0000"/>
                </a:solidFill>
                <a:latin typeface="Arial"/>
                <a:ea typeface="Arial"/>
                <a:cs typeface="Arial"/>
                <a:sym typeface="Arial"/>
              </a:rPr>
              <a:t>use</a:t>
            </a:r>
            <a:r>
              <a:rPr b="0" i="1" lang="en-US" sz="2000" u="none" cap="none" strike="noStrike">
                <a:solidFill>
                  <a:srgbClr val="000000"/>
                </a:solidFill>
                <a:latin typeface="Arial"/>
                <a:ea typeface="Arial"/>
                <a:cs typeface="Arial"/>
                <a:sym typeface="Arial"/>
              </a:rPr>
              <a:t> the information that has been exchanged</a:t>
            </a:r>
            <a:r>
              <a:rPr b="0" i="0" lang="en-US" sz="2000" u="none" cap="none" strike="noStrike">
                <a:solidFill>
                  <a:srgbClr val="000000"/>
                </a:solidFill>
                <a:latin typeface="Arial"/>
                <a:ea typeface="Arial"/>
                <a:cs typeface="Arial"/>
                <a:sym typeface="Arial"/>
              </a:rPr>
              <a:t>.”</a:t>
            </a:r>
            <a:endParaRPr sz="2400"/>
          </a:p>
          <a:p>
            <a:pPr indent="0" lvl="0" marL="0" marR="0" rtl="0" algn="r">
              <a:lnSpc>
                <a:spcPct val="100000"/>
              </a:lnSpc>
              <a:spcBef>
                <a:spcPts val="599"/>
              </a:spcBef>
              <a:spcAft>
                <a:spcPts val="0"/>
              </a:spcAft>
              <a:buSzPts val="2800"/>
              <a:buNone/>
            </a:pPr>
            <a:r>
              <a:rPr b="0" i="0" lang="en-US" sz="1100" u="none" cap="none" strike="noStrike">
                <a:solidFill>
                  <a:srgbClr val="000000"/>
                </a:solidFill>
                <a:latin typeface="Arial"/>
                <a:ea typeface="Arial"/>
                <a:cs typeface="Arial"/>
                <a:sym typeface="Arial"/>
              </a:rPr>
              <a:t>ISO 25964 </a:t>
            </a:r>
            <a:r>
              <a:rPr b="0" i="1" lang="en-US" sz="1100" u="none" cap="none" strike="noStrike">
                <a:solidFill>
                  <a:srgbClr val="000000"/>
                </a:solidFill>
                <a:latin typeface="Arial"/>
                <a:ea typeface="Arial"/>
                <a:cs typeface="Arial"/>
                <a:sym typeface="Arial"/>
              </a:rPr>
              <a:t>Thesauri and Interoperability with other Vocabularies</a:t>
            </a:r>
            <a:r>
              <a:rPr b="0" i="0" lang="en-US" sz="1100" u="none" cap="none" strike="noStrike">
                <a:solidFill>
                  <a:srgbClr val="000000"/>
                </a:solidFill>
                <a:latin typeface="Arial"/>
                <a:ea typeface="Arial"/>
                <a:cs typeface="Arial"/>
                <a:sym typeface="Arial"/>
              </a:rPr>
              <a:t> (</a:t>
            </a:r>
            <a:r>
              <a:rPr b="0" i="0" lang="en-US" sz="1100" u="sng" cap="none" strike="noStrike">
                <a:solidFill>
                  <a:srgbClr val="000000"/>
                </a:solidFill>
                <a:latin typeface="Arial"/>
                <a:ea typeface="Arial"/>
                <a:cs typeface="Arial"/>
                <a:sym typeface="Arial"/>
                <a:hlinkClick r:id="rId3">
                  <a:extLst>
                    <a:ext uri="{A12FA001-AC4F-418D-AE19-62706E023703}">
                      <ahyp:hlinkClr val="tx"/>
                    </a:ext>
                  </a:extLst>
                </a:hlinkClick>
              </a:rPr>
              <a:t>ISO 25964-2:2013</a:t>
            </a:r>
            <a:r>
              <a:rPr b="0" i="0" lang="en-US" sz="1100" u="none" cap="none" strike="noStrike">
                <a:solidFill>
                  <a:srgbClr val="000000"/>
                </a:solidFill>
                <a:latin typeface="Arial"/>
                <a:ea typeface="Arial"/>
                <a:cs typeface="Arial"/>
                <a:sym typeface="Arial"/>
              </a:rPr>
              <a:t>)</a:t>
            </a:r>
            <a:endParaRPr sz="2400"/>
          </a:p>
          <a:p>
            <a:pPr indent="-228600" lvl="1" marL="914400" rtl="0" algn="l">
              <a:lnSpc>
                <a:spcPct val="90000"/>
              </a:lnSpc>
              <a:spcBef>
                <a:spcPts val="500"/>
              </a:spcBef>
              <a:spcAft>
                <a:spcPts val="0"/>
              </a:spcAft>
              <a:buSzPts val="2400"/>
              <a:buNone/>
            </a:pPr>
            <a:r>
              <a:t/>
            </a:r>
            <a:endParaRPr sz="2000"/>
          </a:p>
          <a:p>
            <a:pPr indent="0" lvl="1" marL="533400" rtl="0" algn="ctr">
              <a:lnSpc>
                <a:spcPct val="90000"/>
              </a:lnSpc>
              <a:spcBef>
                <a:spcPts val="500"/>
              </a:spcBef>
              <a:spcAft>
                <a:spcPts val="0"/>
              </a:spcAft>
              <a:buSzPts val="2400"/>
              <a:buNone/>
            </a:pPr>
            <a:r>
              <a:rPr lang="en-US" sz="2000"/>
              <a:t>F.A.I.R. </a:t>
            </a:r>
            <a:r>
              <a:rPr b="1" lang="en-US" sz="2000"/>
              <a:t>Interoperability</a:t>
            </a:r>
            <a:r>
              <a:rPr lang="en-US" sz="2000"/>
              <a:t>:  </a:t>
            </a:r>
            <a:r>
              <a:rPr i="1" lang="en-US" sz="2000"/>
              <a:t>Data is interoperable when it can be </a:t>
            </a:r>
            <a:r>
              <a:rPr i="1" lang="en-US" sz="2000">
                <a:solidFill>
                  <a:srgbClr val="FF0000"/>
                </a:solidFill>
              </a:rPr>
              <a:t>integrated</a:t>
            </a:r>
            <a:r>
              <a:rPr i="1" lang="en-US" sz="2000"/>
              <a:t> with other data and systems to leverage </a:t>
            </a:r>
            <a:r>
              <a:rPr i="1" lang="en-US" sz="2000">
                <a:solidFill>
                  <a:srgbClr val="FF0000"/>
                </a:solidFill>
              </a:rPr>
              <a:t>open standards and specifications</a:t>
            </a:r>
            <a:r>
              <a:rPr i="1" lang="en-US" sz="2000"/>
              <a:t>.</a:t>
            </a:r>
            <a:endParaRPr/>
          </a:p>
          <a:p>
            <a:pPr indent="0" lvl="1" marL="533400" rtl="0" algn="r">
              <a:lnSpc>
                <a:spcPct val="90000"/>
              </a:lnSpc>
              <a:spcBef>
                <a:spcPts val="500"/>
              </a:spcBef>
              <a:spcAft>
                <a:spcPts val="0"/>
              </a:spcAft>
              <a:buSzPts val="2400"/>
              <a:buNone/>
            </a:pPr>
            <a:r>
              <a:rPr i="1" lang="en-US" sz="1100" u="sng">
                <a:solidFill>
                  <a:schemeClr val="hlink"/>
                </a:solidFill>
                <a:hlinkClick r:id="rId4"/>
              </a:rPr>
              <a:t>The FAIR Guiding Principles for scientific data management and stewardship | Scientific Data (nature.com)</a:t>
            </a:r>
            <a:endParaRPr i="1" sz="1100"/>
          </a:p>
          <a:p>
            <a:pPr indent="0" lvl="1" marL="533400" rtl="0" algn="r">
              <a:lnSpc>
                <a:spcPct val="90000"/>
              </a:lnSpc>
              <a:spcBef>
                <a:spcPts val="500"/>
              </a:spcBef>
              <a:spcAft>
                <a:spcPts val="0"/>
              </a:spcAft>
              <a:buSzPts val="2400"/>
              <a:buNone/>
            </a:pPr>
            <a:r>
              <a:t/>
            </a:r>
            <a:endParaRPr i="1" sz="1100"/>
          </a:p>
          <a:p>
            <a:pPr indent="0" lvl="1" marL="533400" rtl="0" algn="r">
              <a:lnSpc>
                <a:spcPct val="90000"/>
              </a:lnSpc>
              <a:spcBef>
                <a:spcPts val="500"/>
              </a:spcBef>
              <a:spcAft>
                <a:spcPts val="0"/>
              </a:spcAft>
              <a:buSzPts val="2400"/>
              <a:buNone/>
            </a:pPr>
            <a:r>
              <a:t/>
            </a:r>
            <a:endParaRPr i="1" sz="1100"/>
          </a:p>
          <a:p>
            <a:pPr indent="-406400" lvl="0" marL="457200" marR="0" rtl="0" algn="l">
              <a:lnSpc>
                <a:spcPct val="90000"/>
              </a:lnSpc>
              <a:spcBef>
                <a:spcPts val="1000"/>
              </a:spcBef>
              <a:spcAft>
                <a:spcPts val="0"/>
              </a:spcAft>
              <a:buClr>
                <a:schemeClr val="dk1"/>
              </a:buClr>
              <a:buSzPts val="2800"/>
              <a:buFont typeface="Noto Sans"/>
              <a:buChar char="❖"/>
            </a:pPr>
            <a:r>
              <a:rPr lang="en-US" sz="2000"/>
              <a:t>Goal to consider </a:t>
            </a:r>
            <a:r>
              <a:rPr b="1" lang="en-US" sz="2000">
                <a:solidFill>
                  <a:srgbClr val="FF0000"/>
                </a:solidFill>
              </a:rPr>
              <a:t>Data and Service </a:t>
            </a:r>
            <a:r>
              <a:rPr lang="en-US" sz="2000"/>
              <a:t>Interoperability</a:t>
            </a:r>
            <a:endParaRPr/>
          </a:p>
          <a:p>
            <a:pPr indent="-228600" lvl="1" marL="914400" rtl="0" algn="l">
              <a:lnSpc>
                <a:spcPct val="90000"/>
              </a:lnSpc>
              <a:spcBef>
                <a:spcPts val="500"/>
              </a:spcBef>
              <a:spcAft>
                <a:spcPts val="0"/>
              </a:spcAft>
              <a:buSzPts val="2400"/>
              <a:buNone/>
            </a:pPr>
            <a:r>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176048" y="175939"/>
            <a:ext cx="9387000" cy="77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lang="en-US"/>
              <a:t>Framework Development Team</a:t>
            </a:r>
            <a:endParaRPr/>
          </a:p>
          <a:p>
            <a:pPr indent="0" lvl="0" marL="0" rtl="0" algn="l">
              <a:lnSpc>
                <a:spcPct val="90000"/>
              </a:lnSpc>
              <a:spcBef>
                <a:spcPts val="0"/>
              </a:spcBef>
              <a:spcAft>
                <a:spcPts val="0"/>
              </a:spcAft>
              <a:buSzPts val="4400"/>
              <a:buNone/>
            </a:pPr>
            <a:r>
              <a:t/>
            </a:r>
            <a:endParaRPr/>
          </a:p>
        </p:txBody>
      </p:sp>
      <p:sp>
        <p:nvSpPr>
          <p:cNvPr id="61" name="Google Shape;61;p2"/>
          <p:cNvSpPr txBox="1"/>
          <p:nvPr>
            <p:ph idx="1" type="body"/>
          </p:nvPr>
        </p:nvSpPr>
        <p:spPr>
          <a:xfrm>
            <a:off x="386631" y="1445923"/>
            <a:ext cx="11438223" cy="4775482"/>
          </a:xfrm>
          <a:prstGeom prst="rect">
            <a:avLst/>
          </a:prstGeom>
          <a:noFill/>
          <a:ln>
            <a:noFill/>
          </a:ln>
        </p:spPr>
        <p:txBody>
          <a:bodyPr anchorCtr="0" anchor="t" bIns="45700" lIns="91425" spcFirstLastPara="1" rIns="91425" wrap="square" tIns="45700">
            <a:noAutofit/>
          </a:bodyPr>
          <a:lstStyle/>
          <a:p>
            <a:pPr indent="-406400" lvl="0" marL="457200" marR="0" rtl="0" algn="l">
              <a:lnSpc>
                <a:spcPct val="90000"/>
              </a:lnSpc>
              <a:spcBef>
                <a:spcPts val="1000"/>
              </a:spcBef>
              <a:spcAft>
                <a:spcPts val="0"/>
              </a:spcAft>
              <a:buClr>
                <a:schemeClr val="dk1"/>
              </a:buClr>
              <a:buSzPts val="2800"/>
              <a:buFont typeface="Noto Sans"/>
              <a:buChar char="❖"/>
            </a:pPr>
            <a:r>
              <a:rPr lang="en-US"/>
              <a:t>Lead: Makoto Natsuisaka (WGISS)</a:t>
            </a:r>
            <a:endParaRPr/>
          </a:p>
          <a:p>
            <a:pPr indent="-406400" lvl="0" marL="457200" marR="0" rtl="0" algn="l">
              <a:lnSpc>
                <a:spcPct val="90000"/>
              </a:lnSpc>
              <a:spcBef>
                <a:spcPts val="1000"/>
              </a:spcBef>
              <a:spcAft>
                <a:spcPts val="0"/>
              </a:spcAft>
              <a:buClr>
                <a:schemeClr val="dk1"/>
              </a:buClr>
              <a:buSzPts val="2800"/>
              <a:buFont typeface="Noto Sans"/>
              <a:buChar char="❖"/>
            </a:pPr>
            <a:r>
              <a:rPr lang="en-US"/>
              <a:t>Participants</a:t>
            </a:r>
            <a:endParaRPr/>
          </a:p>
          <a:p>
            <a:pPr indent="-381000" lvl="1" marL="914400" rtl="0" algn="l">
              <a:lnSpc>
                <a:spcPct val="90000"/>
              </a:lnSpc>
              <a:spcBef>
                <a:spcPts val="500"/>
              </a:spcBef>
              <a:spcAft>
                <a:spcPts val="0"/>
              </a:spcAft>
              <a:buSzPts val="2400"/>
              <a:buChar char="▪"/>
            </a:pPr>
            <a:r>
              <a:rPr b="1" lang="en-US"/>
              <a:t>WGISS:</a:t>
            </a:r>
            <a:r>
              <a:rPr lang="en-US"/>
              <a:t> Tom Sohre</a:t>
            </a:r>
            <a:endParaRPr/>
          </a:p>
          <a:p>
            <a:pPr indent="-381000" lvl="1" marL="914400" rtl="0" algn="l">
              <a:lnSpc>
                <a:spcPct val="90000"/>
              </a:lnSpc>
              <a:spcBef>
                <a:spcPts val="500"/>
              </a:spcBef>
              <a:spcAft>
                <a:spcPts val="0"/>
              </a:spcAft>
              <a:buSzPts val="2400"/>
              <a:buChar char="▪"/>
            </a:pPr>
            <a:r>
              <a:rPr b="1" lang="en-US"/>
              <a:t>WGCV:</a:t>
            </a:r>
            <a:r>
              <a:rPr lang="en-US"/>
              <a:t> Philippe Goryl, Paolo Castracane</a:t>
            </a:r>
            <a:endParaRPr/>
          </a:p>
          <a:p>
            <a:pPr indent="-381000" lvl="1" marL="914400" rtl="0" algn="l">
              <a:lnSpc>
                <a:spcPct val="90000"/>
              </a:lnSpc>
              <a:spcBef>
                <a:spcPts val="500"/>
              </a:spcBef>
              <a:spcAft>
                <a:spcPts val="0"/>
              </a:spcAft>
              <a:buSzPts val="2400"/>
              <a:buChar char="▪"/>
            </a:pPr>
            <a:r>
              <a:rPr b="1" lang="en-US"/>
              <a:t>LSI-VC:</a:t>
            </a:r>
            <a:r>
              <a:rPr lang="en-US"/>
              <a:t> Steve Labahn, Peter Strobl, Ake Rosenqvist</a:t>
            </a:r>
            <a:endParaRPr/>
          </a:p>
          <a:p>
            <a:pPr indent="-381000" lvl="1" marL="914400" rtl="0" algn="l">
              <a:lnSpc>
                <a:spcPct val="90000"/>
              </a:lnSpc>
              <a:spcBef>
                <a:spcPts val="500"/>
              </a:spcBef>
              <a:spcAft>
                <a:spcPts val="0"/>
              </a:spcAft>
              <a:buSzPts val="2400"/>
              <a:buChar char="▪"/>
            </a:pPr>
            <a:r>
              <a:rPr b="1" lang="en-US"/>
              <a:t>CEOS-ARD OG:</a:t>
            </a:r>
            <a:r>
              <a:rPr lang="en-US"/>
              <a:t> Ferran Gascon</a:t>
            </a:r>
            <a:endParaRPr/>
          </a:p>
          <a:p>
            <a:pPr indent="-381000" lvl="1" marL="914400" rtl="0" algn="l">
              <a:lnSpc>
                <a:spcPct val="90000"/>
              </a:lnSpc>
              <a:spcBef>
                <a:spcPts val="500"/>
              </a:spcBef>
              <a:spcAft>
                <a:spcPts val="0"/>
              </a:spcAft>
              <a:buSzPts val="2400"/>
              <a:buChar char="▪"/>
            </a:pPr>
            <a:r>
              <a:rPr b="1" lang="en-US"/>
              <a:t>SEO:</a:t>
            </a:r>
            <a:r>
              <a:rPr lang="en-US"/>
              <a:t> Dave Borges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3"/>
          <p:cNvSpPr txBox="1"/>
          <p:nvPr>
            <p:ph type="title"/>
          </p:nvPr>
        </p:nvSpPr>
        <p:spPr>
          <a:xfrm>
            <a:off x="176048" y="175939"/>
            <a:ext cx="9387000" cy="77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lang="en-US" sz="3600"/>
              <a:t>Proposed CEOS Interoperability Framework</a:t>
            </a:r>
            <a:endParaRPr sz="3600"/>
          </a:p>
        </p:txBody>
      </p:sp>
      <p:sp>
        <p:nvSpPr>
          <p:cNvPr id="67" name="Google Shape;67;p3"/>
          <p:cNvSpPr txBox="1"/>
          <p:nvPr/>
        </p:nvSpPr>
        <p:spPr>
          <a:xfrm>
            <a:off x="259171" y="2260088"/>
            <a:ext cx="3303421" cy="892512"/>
          </a:xfrm>
          <a:prstGeom prst="rect">
            <a:avLst/>
          </a:prstGeom>
          <a:solidFill>
            <a:srgbClr val="DAEAAC"/>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400" u="none" cap="none" strike="noStrike">
                <a:solidFill>
                  <a:srgbClr val="000000"/>
                </a:solidFill>
                <a:latin typeface="Arial"/>
                <a:ea typeface="Arial"/>
                <a:cs typeface="Arial"/>
                <a:sym typeface="Arial"/>
              </a:rPr>
              <a:t>Semantic</a:t>
            </a:r>
            <a:endParaRPr/>
          </a:p>
          <a:p>
            <a:pPr indent="0" lvl="0" marL="0" marR="0" rtl="0" algn="l">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Lead: </a:t>
            </a:r>
            <a:r>
              <a:rPr b="0" i="0" lang="en-US" sz="1800" u="none" cap="none" strike="noStrike">
                <a:solidFill>
                  <a:schemeClr val="dk1"/>
                </a:solidFill>
                <a:latin typeface="Arial"/>
                <a:ea typeface="Arial"/>
                <a:cs typeface="Arial"/>
                <a:sym typeface="Arial"/>
              </a:rPr>
              <a:t>WGCV</a:t>
            </a:r>
            <a:endParaRPr b="0" i="0" sz="1800" u="none" cap="none" strike="noStrike">
              <a:solidFill>
                <a:schemeClr val="dk1"/>
              </a:solidFill>
              <a:latin typeface="Arial"/>
              <a:ea typeface="Arial"/>
              <a:cs typeface="Arial"/>
              <a:sym typeface="Arial"/>
            </a:endParaRPr>
          </a:p>
        </p:txBody>
      </p:sp>
      <p:sp>
        <p:nvSpPr>
          <p:cNvPr id="68" name="Google Shape;68;p3"/>
          <p:cNvSpPr txBox="1"/>
          <p:nvPr/>
        </p:nvSpPr>
        <p:spPr>
          <a:xfrm>
            <a:off x="259168" y="3281705"/>
            <a:ext cx="3303424" cy="892512"/>
          </a:xfrm>
          <a:prstGeom prst="rect">
            <a:avLst/>
          </a:prstGeom>
          <a:solidFill>
            <a:srgbClr val="F5D8D4"/>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400" u="none" cap="none" strike="noStrike">
                <a:solidFill>
                  <a:srgbClr val="000000"/>
                </a:solidFill>
                <a:latin typeface="Arial"/>
                <a:ea typeface="Arial"/>
                <a:cs typeface="Arial"/>
                <a:sym typeface="Arial"/>
              </a:rPr>
              <a:t>Data Architecture</a:t>
            </a:r>
            <a:endParaRPr/>
          </a:p>
          <a:p>
            <a:pPr indent="0" lvl="0" marL="0" marR="0" rtl="0" algn="l">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Lead: CEOS-ARD OG</a:t>
            </a:r>
            <a:endParaRPr b="0" i="0" sz="1800" u="none" cap="none" strike="noStrike">
              <a:solidFill>
                <a:srgbClr val="000000"/>
              </a:solidFill>
              <a:latin typeface="Arial"/>
              <a:ea typeface="Arial"/>
              <a:cs typeface="Arial"/>
              <a:sym typeface="Arial"/>
            </a:endParaRPr>
          </a:p>
        </p:txBody>
      </p:sp>
      <p:sp>
        <p:nvSpPr>
          <p:cNvPr id="69" name="Google Shape;69;p3"/>
          <p:cNvSpPr txBox="1"/>
          <p:nvPr/>
        </p:nvSpPr>
        <p:spPr>
          <a:xfrm>
            <a:off x="259173" y="4289392"/>
            <a:ext cx="3303423" cy="892512"/>
          </a:xfrm>
          <a:prstGeom prst="rect">
            <a:avLst/>
          </a:prstGeom>
          <a:solidFill>
            <a:srgbClr val="C9E5EE"/>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400" u="none" cap="none" strike="noStrike">
                <a:solidFill>
                  <a:srgbClr val="000000"/>
                </a:solidFill>
                <a:latin typeface="Arial"/>
                <a:ea typeface="Arial"/>
                <a:cs typeface="Arial"/>
                <a:sym typeface="Arial"/>
              </a:rPr>
              <a:t>Data Accessibility</a:t>
            </a:r>
            <a:endParaRPr/>
          </a:p>
          <a:p>
            <a:pPr indent="0" lvl="0" marL="0" marR="0" rtl="0" algn="l">
              <a:lnSpc>
                <a:spcPct val="100000"/>
              </a:lnSpc>
              <a:spcBef>
                <a:spcPts val="0"/>
              </a:spcBef>
              <a:spcAft>
                <a:spcPts val="0"/>
              </a:spcAft>
              <a:buClr>
                <a:srgbClr val="000000"/>
              </a:buClr>
              <a:buSzPts val="1900"/>
              <a:buFont typeface="Arial"/>
              <a:buNone/>
            </a:pPr>
            <a:r>
              <a:rPr b="0" i="0" lang="en-US" sz="1800" u="none" cap="none" strike="noStrike">
                <a:solidFill>
                  <a:srgbClr val="000000"/>
                </a:solidFill>
                <a:latin typeface="Arial"/>
                <a:ea typeface="Arial"/>
                <a:cs typeface="Arial"/>
                <a:sym typeface="Arial"/>
              </a:rPr>
              <a:t>Lead: WGISS</a:t>
            </a:r>
            <a:endParaRPr b="0" i="0" sz="1800" u="none" cap="none" strike="noStrike">
              <a:solidFill>
                <a:srgbClr val="000000"/>
              </a:solidFill>
              <a:latin typeface="Arial"/>
              <a:ea typeface="Arial"/>
              <a:cs typeface="Arial"/>
              <a:sym typeface="Arial"/>
            </a:endParaRPr>
          </a:p>
        </p:txBody>
      </p:sp>
      <p:sp>
        <p:nvSpPr>
          <p:cNvPr id="70" name="Google Shape;70;p3"/>
          <p:cNvSpPr txBox="1"/>
          <p:nvPr/>
        </p:nvSpPr>
        <p:spPr>
          <a:xfrm>
            <a:off x="259169" y="1252401"/>
            <a:ext cx="3303421" cy="892512"/>
          </a:xfrm>
          <a:prstGeom prst="rect">
            <a:avLst/>
          </a:prstGeom>
          <a:solidFill>
            <a:srgbClr val="CFD6E5"/>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400" u="none" cap="none" strike="noStrike">
                <a:solidFill>
                  <a:srgbClr val="000000"/>
                </a:solidFill>
                <a:latin typeface="Arial"/>
                <a:ea typeface="Arial"/>
                <a:cs typeface="Arial"/>
                <a:sym typeface="Arial"/>
              </a:rPr>
              <a:t>Syntactic</a:t>
            </a:r>
            <a:endParaRPr/>
          </a:p>
          <a:p>
            <a:pPr indent="0" lvl="0" marL="0" marR="0" rtl="0" algn="l">
              <a:lnSpc>
                <a:spcPct val="100000"/>
              </a:lnSpc>
              <a:spcBef>
                <a:spcPts val="0"/>
              </a:spcBef>
              <a:spcAft>
                <a:spcPts val="0"/>
              </a:spcAft>
              <a:buClr>
                <a:srgbClr val="000000"/>
              </a:buClr>
              <a:buSzPts val="1900"/>
              <a:buFont typeface="Arial"/>
              <a:buNone/>
            </a:pPr>
            <a:r>
              <a:rPr b="0" i="0" lang="en-US" sz="1800" u="none" cap="none" strike="noStrike">
                <a:solidFill>
                  <a:srgbClr val="000000"/>
                </a:solidFill>
                <a:latin typeface="Arial"/>
                <a:ea typeface="Arial"/>
                <a:cs typeface="Arial"/>
                <a:sym typeface="Arial"/>
              </a:rPr>
              <a:t>Lead: WGISS</a:t>
            </a:r>
            <a:endParaRPr b="0" i="0" sz="1800" u="none" cap="none" strike="noStrike">
              <a:solidFill>
                <a:srgbClr val="000000"/>
              </a:solidFill>
              <a:latin typeface="Arial"/>
              <a:ea typeface="Arial"/>
              <a:cs typeface="Arial"/>
              <a:sym typeface="Arial"/>
            </a:endParaRPr>
          </a:p>
        </p:txBody>
      </p:sp>
      <p:sp>
        <p:nvSpPr>
          <p:cNvPr id="71" name="Google Shape;71;p3"/>
          <p:cNvSpPr txBox="1"/>
          <p:nvPr/>
        </p:nvSpPr>
        <p:spPr>
          <a:xfrm>
            <a:off x="259168" y="5324940"/>
            <a:ext cx="3303428" cy="892512"/>
          </a:xfrm>
          <a:prstGeom prst="rect">
            <a:avLst/>
          </a:prstGeom>
          <a:solidFill>
            <a:srgbClr val="FFCC99"/>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400" u="none" cap="none" strike="noStrike">
                <a:solidFill>
                  <a:srgbClr val="000000"/>
                </a:solidFill>
                <a:latin typeface="Arial"/>
                <a:ea typeface="Arial"/>
                <a:cs typeface="Arial"/>
                <a:sym typeface="Arial"/>
              </a:rPr>
              <a:t>Common References</a:t>
            </a:r>
            <a:endParaRPr/>
          </a:p>
          <a:p>
            <a:pPr indent="0" lvl="0" marL="0" marR="0" rtl="0" algn="l">
              <a:lnSpc>
                <a:spcPct val="100000"/>
              </a:lnSpc>
              <a:spcBef>
                <a:spcPts val="0"/>
              </a:spcBef>
              <a:spcAft>
                <a:spcPts val="0"/>
              </a:spcAft>
              <a:buClr>
                <a:srgbClr val="000000"/>
              </a:buClr>
              <a:buSzPts val="1900"/>
              <a:buFont typeface="Arial"/>
              <a:buNone/>
            </a:pPr>
            <a:r>
              <a:rPr b="0" i="0" lang="en-US" sz="1800" u="none" cap="none" strike="noStrike">
                <a:solidFill>
                  <a:srgbClr val="000000"/>
                </a:solidFill>
                <a:latin typeface="Arial"/>
                <a:ea typeface="Arial"/>
                <a:cs typeface="Arial"/>
                <a:sym typeface="Arial"/>
              </a:rPr>
              <a:t>Lead: WGCV</a:t>
            </a:r>
            <a:endParaRPr b="0" i="0" sz="1800" u="none" cap="none" strike="noStrike">
              <a:solidFill>
                <a:srgbClr val="000000"/>
              </a:solidFill>
              <a:latin typeface="Arial"/>
              <a:ea typeface="Arial"/>
              <a:cs typeface="Arial"/>
              <a:sym typeface="Arial"/>
            </a:endParaRPr>
          </a:p>
        </p:txBody>
      </p:sp>
      <p:sp>
        <p:nvSpPr>
          <p:cNvPr id="72" name="Google Shape;72;p3"/>
          <p:cNvSpPr txBox="1"/>
          <p:nvPr/>
        </p:nvSpPr>
        <p:spPr>
          <a:xfrm>
            <a:off x="3562586" y="1252401"/>
            <a:ext cx="8354199" cy="892512"/>
          </a:xfrm>
          <a:prstGeom prst="rect">
            <a:avLst/>
          </a:prstGeom>
          <a:solidFill>
            <a:srgbClr val="CFD6E5"/>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None/>
            </a:pPr>
            <a:r>
              <a:rPr b="0" i="0" lang="en-US" sz="1050" u="none" cap="none" strike="noStrike">
                <a:solidFill>
                  <a:srgbClr val="000000"/>
                </a:solidFill>
                <a:latin typeface="Arial"/>
                <a:ea typeface="Arial"/>
                <a:cs typeface="Arial"/>
                <a:sym typeface="Arial"/>
              </a:rPr>
              <a:t>Syntactic interoperability refers to interoperation of the format as well as the data structure used in any exchanged information or service between heterogeneous IoT system entities.</a:t>
            </a:r>
            <a:endParaRPr b="0" i="0" sz="105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rPr b="0" i="1" lang="en-US" sz="1050" u="none" cap="none" strike="noStrike">
                <a:solidFill>
                  <a:schemeClr val="dk1"/>
                </a:solidFill>
                <a:latin typeface="Arial"/>
                <a:ea typeface="Arial"/>
                <a:cs typeface="Arial"/>
                <a:sym typeface="Arial"/>
              </a:rPr>
              <a:t>Source: Interoperability in Internet of Things: Taxonomies and Open Challenges</a:t>
            </a:r>
            <a:endParaRPr b="0" i="1" sz="105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1" lang="en-US" sz="1050" u="none" cap="none" strike="noStrike">
                <a:solidFill>
                  <a:srgbClr val="000000"/>
                </a:solidFill>
                <a:latin typeface="Arial"/>
                <a:ea typeface="Arial"/>
                <a:cs typeface="Arial"/>
                <a:sym typeface="Arial"/>
              </a:rPr>
              <a:t>Example Focus Areas:</a:t>
            </a:r>
            <a:r>
              <a:rPr b="0" i="1" lang="en-US" sz="1050" u="none" cap="none" strike="noStrike">
                <a:solidFill>
                  <a:srgbClr val="000000"/>
                </a:solidFill>
                <a:latin typeface="Arial"/>
                <a:ea typeface="Arial"/>
                <a:cs typeface="Arial"/>
                <a:sym typeface="Arial"/>
              </a:rPr>
              <a:t> Formats, Data Language, Cloud-enabled Formats (COG, NetCDF, ZAR)</a:t>
            </a:r>
            <a:endParaRPr/>
          </a:p>
        </p:txBody>
      </p:sp>
      <p:sp>
        <p:nvSpPr>
          <p:cNvPr id="73" name="Google Shape;73;p3"/>
          <p:cNvSpPr txBox="1"/>
          <p:nvPr/>
        </p:nvSpPr>
        <p:spPr>
          <a:xfrm>
            <a:off x="3562587" y="2260088"/>
            <a:ext cx="8354199" cy="884817"/>
          </a:xfrm>
          <a:prstGeom prst="rect">
            <a:avLst/>
          </a:prstGeom>
          <a:solidFill>
            <a:srgbClr val="DAEAAC"/>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None/>
            </a:pPr>
            <a:r>
              <a:rPr b="0" i="0" lang="en-US" sz="1050" u="none" cap="none" strike="noStrike">
                <a:solidFill>
                  <a:srgbClr val="000000"/>
                </a:solidFill>
                <a:latin typeface="Arial"/>
                <a:ea typeface="Arial"/>
                <a:cs typeface="Arial"/>
                <a:sym typeface="Arial"/>
              </a:rPr>
              <a:t>Semantic interoperability is the ability of computer systems to exchange data with unambiguous, shared meaning. It is required to enable machine computable logic, inferencing, knowledge discovery, and data federation between information systems.</a:t>
            </a:r>
            <a:endParaRPr/>
          </a:p>
          <a:p>
            <a:pPr indent="0" lvl="0" marL="0" marR="0" rtl="0" algn="l">
              <a:lnSpc>
                <a:spcPct val="100000"/>
              </a:lnSpc>
              <a:spcBef>
                <a:spcPts val="0"/>
              </a:spcBef>
              <a:spcAft>
                <a:spcPts val="0"/>
              </a:spcAft>
              <a:buNone/>
            </a:pPr>
            <a:r>
              <a:rPr b="0" i="0" lang="en-US" sz="1050" u="none" cap="none" strike="noStrike">
                <a:solidFill>
                  <a:srgbClr val="FF0000"/>
                </a:solidFill>
                <a:latin typeface="Arial"/>
                <a:ea typeface="Arial"/>
                <a:cs typeface="Arial"/>
                <a:sym typeface="Arial"/>
              </a:rPr>
              <a:t>(Source: )</a:t>
            </a:r>
            <a:endParaRPr b="0" i="0" sz="105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1" i="1" lang="en-US" sz="1000" u="none" cap="none" strike="noStrike">
                <a:solidFill>
                  <a:srgbClr val="000000"/>
                </a:solidFill>
                <a:latin typeface="Arial"/>
                <a:ea typeface="Arial"/>
                <a:cs typeface="Arial"/>
                <a:sym typeface="Arial"/>
              </a:rPr>
              <a:t>Example Focus Areas:</a:t>
            </a:r>
            <a:r>
              <a:rPr b="0" i="1" lang="en-US" sz="1000" u="none" cap="none" strike="noStrike">
                <a:solidFill>
                  <a:srgbClr val="000000"/>
                </a:solidFill>
                <a:latin typeface="Arial"/>
                <a:ea typeface="Arial"/>
                <a:cs typeface="Arial"/>
                <a:sym typeface="Arial"/>
              </a:rPr>
              <a:t> Terminology, Data Context, CEOS Common Dictionary</a:t>
            </a:r>
            <a:endParaRPr/>
          </a:p>
        </p:txBody>
      </p:sp>
      <p:sp>
        <p:nvSpPr>
          <p:cNvPr id="74" name="Google Shape;74;p3"/>
          <p:cNvSpPr txBox="1"/>
          <p:nvPr/>
        </p:nvSpPr>
        <p:spPr>
          <a:xfrm>
            <a:off x="3562590" y="3281705"/>
            <a:ext cx="8354199" cy="892512"/>
          </a:xfrm>
          <a:prstGeom prst="rect">
            <a:avLst/>
          </a:prstGeom>
          <a:solidFill>
            <a:srgbClr val="F5D8D4"/>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None/>
            </a:pPr>
            <a:r>
              <a:rPr b="0" i="0" lang="en-US" sz="1050" u="none" cap="none" strike="noStrike">
                <a:solidFill>
                  <a:srgbClr val="000000"/>
                </a:solidFill>
                <a:latin typeface="Arial"/>
                <a:ea typeface="Arial"/>
                <a:cs typeface="Arial"/>
                <a:sym typeface="Arial"/>
              </a:rPr>
              <a:t>Data architecture describes the structure of the logical and physical data assets and data management resources. It comprises the models, policies, rules, and standards that govern the collection, storage, arrangement, integration, and use of data.</a:t>
            </a:r>
            <a:endParaRPr b="0" i="0" sz="105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1050" u="none" cap="none" strike="noStrike">
                <a:solidFill>
                  <a:srgbClr val="FF0000"/>
                </a:solidFill>
                <a:latin typeface="Arial"/>
                <a:ea typeface="Arial"/>
                <a:cs typeface="Arial"/>
                <a:sym typeface="Arial"/>
              </a:rPr>
              <a:t>(Source: Cal/Val Wiki)</a:t>
            </a:r>
            <a:endParaRPr b="0" i="0" sz="105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1" lang="en-US" sz="1050" u="none" cap="none" strike="noStrike">
                <a:solidFill>
                  <a:srgbClr val="000000"/>
                </a:solidFill>
                <a:latin typeface="Arial"/>
                <a:ea typeface="Arial"/>
                <a:cs typeface="Arial"/>
                <a:sym typeface="Arial"/>
              </a:rPr>
              <a:t>Example Focus Areas:</a:t>
            </a:r>
            <a:r>
              <a:rPr b="0" i="1" lang="en-US" sz="1050" u="none" cap="none" strike="noStrike">
                <a:solidFill>
                  <a:srgbClr val="000000"/>
                </a:solidFill>
                <a:latin typeface="Arial"/>
                <a:ea typeface="Arial"/>
                <a:cs typeface="Arial"/>
                <a:sym typeface="Arial"/>
              </a:rPr>
              <a:t> Structural, CEOS-ARD PFS Parameters / Uncertainty Measures / Interoperable Metadata, MRI Framework</a:t>
            </a:r>
            <a:endParaRPr/>
          </a:p>
        </p:txBody>
      </p:sp>
      <p:sp>
        <p:nvSpPr>
          <p:cNvPr id="75" name="Google Shape;75;p3"/>
          <p:cNvSpPr txBox="1"/>
          <p:nvPr/>
        </p:nvSpPr>
        <p:spPr>
          <a:xfrm>
            <a:off x="3562589" y="4289392"/>
            <a:ext cx="8354199" cy="892512"/>
          </a:xfrm>
          <a:prstGeom prst="rect">
            <a:avLst/>
          </a:prstGeom>
          <a:solidFill>
            <a:srgbClr val="C9E5EE"/>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None/>
            </a:pPr>
            <a:r>
              <a:rPr b="0" i="0" lang="en-US" sz="1050" u="none" cap="none" strike="noStrike">
                <a:solidFill>
                  <a:srgbClr val="000000"/>
                </a:solidFill>
                <a:latin typeface="Arial"/>
                <a:ea typeface="Arial"/>
                <a:cs typeface="Arial"/>
                <a:sym typeface="Arial"/>
              </a:rPr>
              <a:t>Data Accessibility interoperability requires increasingly sophisticated data exchange architectures, application interfaces and standards. These provide the data tools necessary to access and share information.</a:t>
            </a:r>
            <a:endParaRPr/>
          </a:p>
          <a:p>
            <a:pPr indent="0" lvl="0" marL="0" marR="0" rtl="0" algn="l">
              <a:lnSpc>
                <a:spcPct val="100000"/>
              </a:lnSpc>
              <a:spcBef>
                <a:spcPts val="0"/>
              </a:spcBef>
              <a:spcAft>
                <a:spcPts val="0"/>
              </a:spcAft>
              <a:buNone/>
            </a:pPr>
            <a:r>
              <a:rPr b="0" i="0" lang="en-US" sz="1050" u="none" cap="none" strike="noStrike">
                <a:solidFill>
                  <a:srgbClr val="FF0000"/>
                </a:solidFill>
                <a:latin typeface="Arial"/>
                <a:ea typeface="Arial"/>
                <a:cs typeface="Arial"/>
                <a:sym typeface="Arial"/>
              </a:rPr>
              <a:t>(Source: )</a:t>
            </a:r>
            <a:endParaRPr b="0" i="0" sz="105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1" lang="en-US" sz="1050" u="none" cap="none" strike="noStrike">
                <a:solidFill>
                  <a:srgbClr val="000000"/>
                </a:solidFill>
                <a:latin typeface="Arial"/>
                <a:ea typeface="Arial"/>
                <a:cs typeface="Arial"/>
                <a:sym typeface="Arial"/>
              </a:rPr>
              <a:t>Example Focus Areas:</a:t>
            </a:r>
            <a:r>
              <a:rPr b="0" i="1" lang="en-US" sz="1050" u="none" cap="none" strike="noStrike">
                <a:solidFill>
                  <a:srgbClr val="000000"/>
                </a:solidFill>
                <a:latin typeface="Arial"/>
                <a:ea typeface="Arial"/>
                <a:cs typeface="Arial"/>
                <a:sym typeface="Arial"/>
              </a:rPr>
              <a:t> System / Data Presentation, STAC, Cross-cloud data access and discovery, Authoritative Data Certification</a:t>
            </a:r>
            <a:endParaRPr b="0" i="1" sz="1050" u="none" cap="none" strike="noStrike">
              <a:solidFill>
                <a:srgbClr val="000000"/>
              </a:solidFill>
              <a:latin typeface="Arial"/>
              <a:ea typeface="Arial"/>
              <a:cs typeface="Arial"/>
              <a:sym typeface="Arial"/>
            </a:endParaRPr>
          </a:p>
        </p:txBody>
      </p:sp>
      <p:sp>
        <p:nvSpPr>
          <p:cNvPr id="76" name="Google Shape;76;p3"/>
          <p:cNvSpPr txBox="1"/>
          <p:nvPr/>
        </p:nvSpPr>
        <p:spPr>
          <a:xfrm>
            <a:off x="3562588" y="5324940"/>
            <a:ext cx="8354199" cy="892512"/>
          </a:xfrm>
          <a:prstGeom prst="rect">
            <a:avLst/>
          </a:prstGeom>
          <a:solidFill>
            <a:srgbClr val="FFCC99"/>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None/>
            </a:pPr>
            <a:r>
              <a:rPr b="0" i="0" lang="en-US" sz="1050" u="none" cap="none" strike="noStrike">
                <a:solidFill>
                  <a:srgbClr val="000000"/>
                </a:solidFill>
                <a:latin typeface="Arial"/>
                <a:ea typeface="Arial"/>
                <a:cs typeface="Arial"/>
                <a:sym typeface="Arial"/>
              </a:rPr>
              <a:t>Source inputs and auxiliary data (The data required for instrument processing, which does not originate in the instrument itself or from the satellite.)</a:t>
            </a:r>
            <a:endParaRPr/>
          </a:p>
          <a:p>
            <a:pPr indent="0" lvl="0" marL="0" marR="0" rtl="0" algn="l">
              <a:lnSpc>
                <a:spcPct val="100000"/>
              </a:lnSpc>
              <a:spcBef>
                <a:spcPts val="0"/>
              </a:spcBef>
              <a:spcAft>
                <a:spcPts val="0"/>
              </a:spcAft>
              <a:buNone/>
            </a:pPr>
            <a:r>
              <a:rPr b="0" i="0" lang="en-US" sz="1050" u="none" cap="none" strike="noStrike">
                <a:solidFill>
                  <a:srgbClr val="FF0000"/>
                </a:solidFill>
                <a:latin typeface="Arial"/>
                <a:ea typeface="Arial"/>
                <a:cs typeface="Arial"/>
                <a:sym typeface="Arial"/>
              </a:rPr>
              <a:t>(Source: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1" lang="en-US" sz="1050" u="none" cap="none" strike="noStrike">
                <a:solidFill>
                  <a:srgbClr val="000000"/>
                </a:solidFill>
                <a:latin typeface="Arial"/>
                <a:ea typeface="Arial"/>
                <a:cs typeface="Arial"/>
                <a:sym typeface="Arial"/>
              </a:rPr>
              <a:t>Example Focus Areas:</a:t>
            </a:r>
            <a:r>
              <a:rPr b="0" i="1" lang="en-US" sz="1050" u="none" cap="none" strike="noStrike">
                <a:solidFill>
                  <a:srgbClr val="000000"/>
                </a:solidFill>
                <a:latin typeface="Arial"/>
                <a:ea typeface="Arial"/>
                <a:cs typeface="Arial"/>
                <a:sym typeface="Arial"/>
              </a:rPr>
              <a:t> Digital Elevation Models (DEM), Ground Control Points (GCPs), Grids: Discrete Global Grid System (DGGS)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4"/>
          <p:cNvSpPr txBox="1"/>
          <p:nvPr/>
        </p:nvSpPr>
        <p:spPr>
          <a:xfrm>
            <a:off x="259168" y="1171994"/>
            <a:ext cx="11619154" cy="430847"/>
          </a:xfrm>
          <a:prstGeom prst="rect">
            <a:avLst/>
          </a:prstGeom>
          <a:solidFill>
            <a:schemeClr val="accent3"/>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t/>
            </a:r>
            <a:endParaRPr b="0" i="1" sz="1200" u="none" cap="none" strike="noStrike">
              <a:solidFill>
                <a:srgbClr val="000000"/>
              </a:solidFill>
              <a:latin typeface="Arial"/>
              <a:ea typeface="Arial"/>
              <a:cs typeface="Arial"/>
              <a:sym typeface="Arial"/>
            </a:endParaRPr>
          </a:p>
        </p:txBody>
      </p:sp>
      <p:sp>
        <p:nvSpPr>
          <p:cNvPr id="82" name="Google Shape;82;p4"/>
          <p:cNvSpPr txBox="1"/>
          <p:nvPr>
            <p:ph type="title"/>
          </p:nvPr>
        </p:nvSpPr>
        <p:spPr>
          <a:xfrm>
            <a:off x="176048" y="175939"/>
            <a:ext cx="9387000" cy="77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lang="en-US" sz="3600"/>
              <a:t>Proposed CEOS Interoperability Roadmap</a:t>
            </a:r>
            <a:endParaRPr sz="3600"/>
          </a:p>
        </p:txBody>
      </p:sp>
      <p:sp>
        <p:nvSpPr>
          <p:cNvPr id="83" name="Google Shape;83;p4"/>
          <p:cNvSpPr txBox="1"/>
          <p:nvPr/>
        </p:nvSpPr>
        <p:spPr>
          <a:xfrm>
            <a:off x="259168" y="3313817"/>
            <a:ext cx="11619154" cy="738623"/>
          </a:xfrm>
          <a:prstGeom prst="rect">
            <a:avLst/>
          </a:prstGeom>
          <a:solidFill>
            <a:srgbClr val="DAEAAC"/>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000" u="none" cap="none" strike="noStrike">
                <a:solidFill>
                  <a:srgbClr val="000000"/>
                </a:solidFill>
                <a:latin typeface="Arial"/>
                <a:ea typeface="Arial"/>
                <a:cs typeface="Arial"/>
                <a:sym typeface="Arial"/>
              </a:rPr>
              <a:t>Semantic</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0" i="1" lang="en-US" sz="1200" u="none" cap="none" strike="noStrike">
                <a:solidFill>
                  <a:srgbClr val="000000"/>
                </a:solidFill>
                <a:latin typeface="Arial"/>
                <a:ea typeface="Arial"/>
                <a:cs typeface="Arial"/>
                <a:sym typeface="Arial"/>
              </a:rPr>
              <a:t>Lead: WGCV</a:t>
            </a:r>
            <a:endParaRPr/>
          </a:p>
        </p:txBody>
      </p:sp>
      <p:sp>
        <p:nvSpPr>
          <p:cNvPr id="84" name="Google Shape;84;p4"/>
          <p:cNvSpPr txBox="1"/>
          <p:nvPr/>
        </p:nvSpPr>
        <p:spPr>
          <a:xfrm>
            <a:off x="259168" y="4120093"/>
            <a:ext cx="11619154" cy="738623"/>
          </a:xfrm>
          <a:prstGeom prst="rect">
            <a:avLst/>
          </a:prstGeom>
          <a:solidFill>
            <a:srgbClr val="F5D8D4"/>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000" u="none" cap="none" strike="noStrike">
                <a:solidFill>
                  <a:srgbClr val="000000"/>
                </a:solidFill>
                <a:latin typeface="Arial"/>
                <a:ea typeface="Arial"/>
                <a:cs typeface="Arial"/>
                <a:sym typeface="Arial"/>
              </a:rPr>
              <a:t>Data Architecture</a:t>
            </a:r>
            <a:endParaRPr/>
          </a:p>
          <a:p>
            <a:pPr indent="0" lvl="0" marL="0" marR="0" rtl="0" algn="l">
              <a:lnSpc>
                <a:spcPct val="100000"/>
              </a:lnSpc>
              <a:spcBef>
                <a:spcPts val="0"/>
              </a:spcBef>
              <a:spcAft>
                <a:spcPts val="0"/>
              </a:spcAft>
              <a:buNone/>
            </a:pPr>
            <a:r>
              <a:rPr b="0" i="1" lang="en-US" sz="1200" u="none" cap="none" strike="noStrike">
                <a:solidFill>
                  <a:srgbClr val="000000"/>
                </a:solidFill>
                <a:latin typeface="Arial"/>
                <a:ea typeface="Arial"/>
                <a:cs typeface="Arial"/>
                <a:sym typeface="Arial"/>
              </a:rPr>
              <a:t>Lead: CEOS-ARD OG</a:t>
            </a:r>
            <a:endParaRPr/>
          </a:p>
        </p:txBody>
      </p:sp>
      <p:sp>
        <p:nvSpPr>
          <p:cNvPr id="85" name="Google Shape;85;p4"/>
          <p:cNvSpPr txBox="1"/>
          <p:nvPr/>
        </p:nvSpPr>
        <p:spPr>
          <a:xfrm>
            <a:off x="259168" y="4926366"/>
            <a:ext cx="11619154" cy="738623"/>
          </a:xfrm>
          <a:prstGeom prst="rect">
            <a:avLst/>
          </a:prstGeom>
          <a:solidFill>
            <a:srgbClr val="C9E5EE"/>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000" u="none" cap="none" strike="noStrike">
                <a:solidFill>
                  <a:srgbClr val="000000"/>
                </a:solidFill>
                <a:latin typeface="Arial"/>
                <a:ea typeface="Arial"/>
                <a:cs typeface="Arial"/>
                <a:sym typeface="Arial"/>
              </a:rPr>
              <a:t>Data Accessibility</a:t>
            </a:r>
            <a:endParaRPr/>
          </a:p>
          <a:p>
            <a:pPr indent="0" lvl="0" marL="0" marR="0" rtl="0" algn="l">
              <a:lnSpc>
                <a:spcPct val="100000"/>
              </a:lnSpc>
              <a:spcBef>
                <a:spcPts val="0"/>
              </a:spcBef>
              <a:spcAft>
                <a:spcPts val="0"/>
              </a:spcAft>
              <a:buNone/>
            </a:pPr>
            <a:r>
              <a:rPr b="0" i="1" lang="en-US" sz="1200" u="none" cap="none" strike="noStrike">
                <a:solidFill>
                  <a:srgbClr val="000000"/>
                </a:solidFill>
                <a:latin typeface="Arial"/>
                <a:ea typeface="Arial"/>
                <a:cs typeface="Arial"/>
                <a:sym typeface="Arial"/>
              </a:rPr>
              <a:t>Lead: WGISS</a:t>
            </a:r>
            <a:endParaRPr/>
          </a:p>
        </p:txBody>
      </p:sp>
      <p:sp>
        <p:nvSpPr>
          <p:cNvPr id="86" name="Google Shape;86;p4"/>
          <p:cNvSpPr txBox="1"/>
          <p:nvPr/>
        </p:nvSpPr>
        <p:spPr>
          <a:xfrm>
            <a:off x="259168" y="2507538"/>
            <a:ext cx="11619154" cy="738623"/>
          </a:xfrm>
          <a:prstGeom prst="rect">
            <a:avLst/>
          </a:prstGeom>
          <a:solidFill>
            <a:srgbClr val="CFD6E5"/>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000" u="none" cap="none" strike="noStrike">
                <a:solidFill>
                  <a:srgbClr val="000000"/>
                </a:solidFill>
                <a:latin typeface="Arial"/>
                <a:ea typeface="Arial"/>
                <a:cs typeface="Arial"/>
                <a:sym typeface="Arial"/>
              </a:rPr>
              <a:t>Syntactic</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en-US" sz="1200" u="none" cap="none" strike="noStrike">
                <a:solidFill>
                  <a:srgbClr val="000000"/>
                </a:solidFill>
                <a:latin typeface="Arial"/>
                <a:ea typeface="Arial"/>
                <a:cs typeface="Arial"/>
                <a:sym typeface="Arial"/>
              </a:rPr>
              <a:t>Lead: WGISS</a:t>
            </a:r>
            <a:endParaRPr b="0" i="1" sz="1600" u="none" cap="none" strike="noStrike">
              <a:solidFill>
                <a:srgbClr val="000000"/>
              </a:solidFill>
              <a:latin typeface="Arial"/>
              <a:ea typeface="Arial"/>
              <a:cs typeface="Arial"/>
              <a:sym typeface="Arial"/>
            </a:endParaRPr>
          </a:p>
        </p:txBody>
      </p:sp>
      <p:sp>
        <p:nvSpPr>
          <p:cNvPr id="87" name="Google Shape;87;p4"/>
          <p:cNvSpPr txBox="1"/>
          <p:nvPr/>
        </p:nvSpPr>
        <p:spPr>
          <a:xfrm>
            <a:off x="259168" y="5733073"/>
            <a:ext cx="11619154" cy="738623"/>
          </a:xfrm>
          <a:prstGeom prst="rect">
            <a:avLst/>
          </a:prstGeom>
          <a:solidFill>
            <a:srgbClr val="FFCC99"/>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000" u="none" cap="none" strike="noStrike">
                <a:solidFill>
                  <a:srgbClr val="000000"/>
                </a:solidFill>
                <a:latin typeface="Arial"/>
                <a:ea typeface="Arial"/>
                <a:cs typeface="Arial"/>
                <a:sym typeface="Arial"/>
              </a:rPr>
              <a:t>Common References</a:t>
            </a:r>
            <a:endParaRPr/>
          </a:p>
          <a:p>
            <a:pPr indent="0" lvl="0" marL="0" marR="0" rtl="0" algn="l">
              <a:lnSpc>
                <a:spcPct val="100000"/>
              </a:lnSpc>
              <a:spcBef>
                <a:spcPts val="0"/>
              </a:spcBef>
              <a:spcAft>
                <a:spcPts val="0"/>
              </a:spcAft>
              <a:buNone/>
            </a:pPr>
            <a:r>
              <a:rPr b="0" i="1" lang="en-US" sz="1200" u="none" cap="none" strike="noStrike">
                <a:solidFill>
                  <a:srgbClr val="000000"/>
                </a:solidFill>
                <a:latin typeface="Arial"/>
                <a:ea typeface="Arial"/>
                <a:cs typeface="Arial"/>
                <a:sym typeface="Arial"/>
              </a:rPr>
              <a:t>Lead: WGCV</a:t>
            </a:r>
            <a:endParaRPr/>
          </a:p>
        </p:txBody>
      </p:sp>
      <p:sp>
        <p:nvSpPr>
          <p:cNvPr id="88" name="Google Shape;88;p4"/>
          <p:cNvSpPr txBox="1"/>
          <p:nvPr/>
        </p:nvSpPr>
        <p:spPr>
          <a:xfrm>
            <a:off x="259168" y="1692855"/>
            <a:ext cx="11619154" cy="738623"/>
          </a:xfrm>
          <a:prstGeom prst="rect">
            <a:avLst/>
          </a:prstGeom>
          <a:solidFill>
            <a:srgbClr val="C6C6C6"/>
          </a:solidFill>
          <a:ln cap="flat" cmpd="sng" w="9525">
            <a:solidFill>
              <a:srgbClr val="000000"/>
            </a:solidFill>
            <a:prstDash val="solid"/>
            <a:round/>
            <a:headEnd len="sm" w="sm" type="none"/>
            <a:tailEnd len="sm" w="sm" type="none"/>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900"/>
              <a:buFont typeface="Arial"/>
              <a:buNone/>
            </a:pPr>
            <a:r>
              <a:rPr b="1" i="0" lang="en-US" sz="2000" u="none" cap="none" strike="noStrike">
                <a:solidFill>
                  <a:srgbClr val="000000"/>
                </a:solidFill>
                <a:latin typeface="Arial"/>
                <a:ea typeface="Arial"/>
                <a:cs typeface="Arial"/>
                <a:sym typeface="Arial"/>
              </a:rPr>
              <a:t>Framework</a:t>
            </a:r>
            <a:endParaRPr b="1"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0" i="1" lang="en-US" sz="1200" u="none" cap="none" strike="noStrike">
                <a:solidFill>
                  <a:srgbClr val="000000"/>
                </a:solidFill>
                <a:latin typeface="Arial"/>
                <a:ea typeface="Arial"/>
                <a:cs typeface="Arial"/>
                <a:sym typeface="Arial"/>
              </a:rPr>
              <a:t>Lead: WGISS</a:t>
            </a:r>
            <a:endParaRPr b="0" i="1" sz="1600" u="none" cap="none" strike="noStrike">
              <a:solidFill>
                <a:srgbClr val="000000"/>
              </a:solidFill>
              <a:latin typeface="Arial"/>
              <a:ea typeface="Arial"/>
              <a:cs typeface="Arial"/>
              <a:sym typeface="Arial"/>
            </a:endParaRPr>
          </a:p>
        </p:txBody>
      </p:sp>
      <p:sp>
        <p:nvSpPr>
          <p:cNvPr id="89" name="Google Shape;89;p4"/>
          <p:cNvSpPr txBox="1"/>
          <p:nvPr/>
        </p:nvSpPr>
        <p:spPr>
          <a:xfrm>
            <a:off x="3165485" y="1212863"/>
            <a:ext cx="69762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800" u="none" cap="none" strike="noStrike">
                <a:solidFill>
                  <a:schemeClr val="lt1"/>
                </a:solidFill>
                <a:latin typeface="Arial"/>
                <a:ea typeface="Arial"/>
                <a:cs typeface="Arial"/>
                <a:sym typeface="Arial"/>
              </a:rPr>
              <a:t>2023</a:t>
            </a:r>
            <a:endParaRPr b="1" i="0" sz="1400" u="none" cap="none" strike="noStrike">
              <a:solidFill>
                <a:schemeClr val="lt1"/>
              </a:solidFill>
              <a:latin typeface="Arial"/>
              <a:ea typeface="Arial"/>
              <a:cs typeface="Arial"/>
              <a:sym typeface="Arial"/>
            </a:endParaRPr>
          </a:p>
        </p:txBody>
      </p:sp>
      <p:sp>
        <p:nvSpPr>
          <p:cNvPr id="90" name="Google Shape;90;p4"/>
          <p:cNvSpPr txBox="1"/>
          <p:nvPr/>
        </p:nvSpPr>
        <p:spPr>
          <a:xfrm>
            <a:off x="10728210" y="1193011"/>
            <a:ext cx="69762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800" u="none" cap="none" strike="noStrike">
                <a:solidFill>
                  <a:schemeClr val="lt1"/>
                </a:solidFill>
                <a:latin typeface="Arial"/>
                <a:ea typeface="Arial"/>
                <a:cs typeface="Arial"/>
                <a:sym typeface="Arial"/>
              </a:rPr>
              <a:t>2025</a:t>
            </a:r>
            <a:endParaRPr b="1" i="0" sz="1400" u="none" cap="none" strike="noStrike">
              <a:solidFill>
                <a:schemeClr val="lt1"/>
              </a:solidFill>
              <a:latin typeface="Arial"/>
              <a:ea typeface="Arial"/>
              <a:cs typeface="Arial"/>
              <a:sym typeface="Arial"/>
            </a:endParaRPr>
          </a:p>
        </p:txBody>
      </p:sp>
      <p:cxnSp>
        <p:nvCxnSpPr>
          <p:cNvPr id="91" name="Google Shape;91;p4"/>
          <p:cNvCxnSpPr/>
          <p:nvPr/>
        </p:nvCxnSpPr>
        <p:spPr>
          <a:xfrm>
            <a:off x="4024893" y="1397529"/>
            <a:ext cx="6044540" cy="0"/>
          </a:xfrm>
          <a:prstGeom prst="straightConnector1">
            <a:avLst/>
          </a:prstGeom>
          <a:noFill/>
          <a:ln cap="flat" cmpd="sng" w="38100">
            <a:solidFill>
              <a:schemeClr val="lt1"/>
            </a:solidFill>
            <a:prstDash val="solid"/>
            <a:round/>
            <a:headEnd len="lg" w="lg" type="triangle"/>
            <a:tailEnd len="lg" w="lg" type="triangle"/>
          </a:ln>
        </p:spPr>
      </p:cxnSp>
      <p:sp>
        <p:nvSpPr>
          <p:cNvPr id="92" name="Google Shape;92;p4"/>
          <p:cNvSpPr txBox="1"/>
          <p:nvPr/>
        </p:nvSpPr>
        <p:spPr>
          <a:xfrm>
            <a:off x="6979785" y="2121506"/>
            <a:ext cx="1810111"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Maturity Model Development</a:t>
            </a:r>
            <a:endParaRPr/>
          </a:p>
        </p:txBody>
      </p:sp>
      <p:sp>
        <p:nvSpPr>
          <p:cNvPr id="93" name="Google Shape;93;p4"/>
          <p:cNvSpPr txBox="1"/>
          <p:nvPr/>
        </p:nvSpPr>
        <p:spPr>
          <a:xfrm>
            <a:off x="5640709" y="1767582"/>
            <a:ext cx="1620957"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Stakeholder Engagement</a:t>
            </a:r>
            <a:endParaRPr/>
          </a:p>
        </p:txBody>
      </p:sp>
      <p:sp>
        <p:nvSpPr>
          <p:cNvPr id="94" name="Google Shape;94;p4"/>
          <p:cNvSpPr txBox="1"/>
          <p:nvPr/>
        </p:nvSpPr>
        <p:spPr>
          <a:xfrm>
            <a:off x="9563048" y="2107487"/>
            <a:ext cx="2137124"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Capacity Building</a:t>
            </a:r>
            <a:endParaRPr/>
          </a:p>
        </p:txBody>
      </p:sp>
      <p:sp>
        <p:nvSpPr>
          <p:cNvPr id="95" name="Google Shape;95;p4"/>
          <p:cNvSpPr txBox="1"/>
          <p:nvPr/>
        </p:nvSpPr>
        <p:spPr>
          <a:xfrm>
            <a:off x="3033940" y="2805536"/>
            <a:ext cx="2555508"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CEOS Common Data Dictionary Updates </a:t>
            </a:r>
            <a:endParaRPr/>
          </a:p>
        </p:txBody>
      </p:sp>
      <p:sp>
        <p:nvSpPr>
          <p:cNvPr id="96" name="Google Shape;96;p4"/>
          <p:cNvSpPr txBox="1"/>
          <p:nvPr/>
        </p:nvSpPr>
        <p:spPr>
          <a:xfrm>
            <a:off x="3165485" y="5165263"/>
            <a:ext cx="2307042"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CEOS-ARD STAC Extension Defined</a:t>
            </a:r>
            <a:endParaRPr/>
          </a:p>
        </p:txBody>
      </p:sp>
      <p:sp>
        <p:nvSpPr>
          <p:cNvPr id="97" name="Google Shape;97;p4"/>
          <p:cNvSpPr txBox="1"/>
          <p:nvPr/>
        </p:nvSpPr>
        <p:spPr>
          <a:xfrm>
            <a:off x="7350536" y="1764720"/>
            <a:ext cx="4083728"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Use Cases (Jupyter Notebooks, ODC)</a:t>
            </a:r>
            <a:endParaRPr/>
          </a:p>
        </p:txBody>
      </p:sp>
      <p:sp>
        <p:nvSpPr>
          <p:cNvPr id="98" name="Google Shape;98;p4"/>
          <p:cNvSpPr/>
          <p:nvPr/>
        </p:nvSpPr>
        <p:spPr>
          <a:xfrm>
            <a:off x="2583472" y="1745339"/>
            <a:ext cx="150920" cy="140985"/>
          </a:xfrm>
          <a:prstGeom prst="star5">
            <a:avLst>
              <a:gd fmla="val 19098" name="adj"/>
              <a:gd fmla="val 105146" name="hf"/>
              <a:gd fmla="val 110557" name="vf"/>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9" name="Google Shape;99;p4"/>
          <p:cNvSpPr txBox="1"/>
          <p:nvPr/>
        </p:nvSpPr>
        <p:spPr>
          <a:xfrm>
            <a:off x="2734392" y="1720689"/>
            <a:ext cx="2073003"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rgbClr val="000000"/>
                </a:solidFill>
                <a:latin typeface="Arial"/>
                <a:ea typeface="Arial"/>
                <a:cs typeface="Arial"/>
                <a:sym typeface="Arial"/>
              </a:rPr>
              <a:t>SIT-38, Framework Endorsement</a:t>
            </a:r>
            <a:endParaRPr/>
          </a:p>
        </p:txBody>
      </p:sp>
      <p:sp>
        <p:nvSpPr>
          <p:cNvPr id="100" name="Google Shape;100;p4"/>
          <p:cNvSpPr txBox="1"/>
          <p:nvPr/>
        </p:nvSpPr>
        <p:spPr>
          <a:xfrm>
            <a:off x="3770893" y="2153623"/>
            <a:ext cx="2710999"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rgbClr val="000000"/>
                </a:solidFill>
                <a:latin typeface="Arial"/>
                <a:ea typeface="Arial"/>
                <a:cs typeface="Arial"/>
                <a:sym typeface="Arial"/>
              </a:rPr>
              <a:t>Plenary, Framework Roadmap Endorsement</a:t>
            </a:r>
            <a:endParaRPr/>
          </a:p>
        </p:txBody>
      </p:sp>
      <p:sp>
        <p:nvSpPr>
          <p:cNvPr id="101" name="Google Shape;101;p4"/>
          <p:cNvSpPr/>
          <p:nvPr/>
        </p:nvSpPr>
        <p:spPr>
          <a:xfrm>
            <a:off x="3619973" y="2172645"/>
            <a:ext cx="150920" cy="140985"/>
          </a:xfrm>
          <a:prstGeom prst="star5">
            <a:avLst>
              <a:gd fmla="val 19098" name="adj"/>
              <a:gd fmla="val 105146" name="hf"/>
              <a:gd fmla="val 110557" name="vf"/>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2" name="Google Shape;102;p4"/>
          <p:cNvSpPr/>
          <p:nvPr/>
        </p:nvSpPr>
        <p:spPr>
          <a:xfrm>
            <a:off x="3165485" y="1970320"/>
            <a:ext cx="150920" cy="140985"/>
          </a:xfrm>
          <a:prstGeom prst="star5">
            <a:avLst>
              <a:gd fmla="val 19098" name="adj"/>
              <a:gd fmla="val 105146" name="hf"/>
              <a:gd fmla="val 110557" name="vf"/>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03" name="Google Shape;103;p4"/>
          <p:cNvSpPr txBox="1"/>
          <p:nvPr/>
        </p:nvSpPr>
        <p:spPr>
          <a:xfrm>
            <a:off x="3316405" y="1923920"/>
            <a:ext cx="2045753" cy="2462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rgbClr val="000000"/>
                </a:solidFill>
                <a:latin typeface="Arial"/>
                <a:ea typeface="Arial"/>
                <a:cs typeface="Arial"/>
                <a:sym typeface="Arial"/>
              </a:rPr>
              <a:t>SIT-TW, Component Work Plans</a:t>
            </a:r>
            <a:endParaRPr/>
          </a:p>
        </p:txBody>
      </p:sp>
      <p:sp>
        <p:nvSpPr>
          <p:cNvPr id="104" name="Google Shape;104;p4"/>
          <p:cNvSpPr txBox="1"/>
          <p:nvPr/>
        </p:nvSpPr>
        <p:spPr>
          <a:xfrm>
            <a:off x="3999423" y="3355010"/>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05" name="Google Shape;105;p4"/>
          <p:cNvSpPr txBox="1"/>
          <p:nvPr/>
        </p:nvSpPr>
        <p:spPr>
          <a:xfrm>
            <a:off x="6068745" y="3600264"/>
            <a:ext cx="201896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06" name="Google Shape;106;p4"/>
          <p:cNvSpPr txBox="1"/>
          <p:nvPr/>
        </p:nvSpPr>
        <p:spPr>
          <a:xfrm>
            <a:off x="8762820" y="3723375"/>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07" name="Google Shape;107;p4"/>
          <p:cNvSpPr txBox="1"/>
          <p:nvPr/>
        </p:nvSpPr>
        <p:spPr>
          <a:xfrm>
            <a:off x="3619973" y="4291337"/>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08" name="Google Shape;108;p4"/>
          <p:cNvSpPr txBox="1"/>
          <p:nvPr/>
        </p:nvSpPr>
        <p:spPr>
          <a:xfrm>
            <a:off x="5890048" y="4489404"/>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09" name="Google Shape;109;p4"/>
          <p:cNvSpPr txBox="1"/>
          <p:nvPr/>
        </p:nvSpPr>
        <p:spPr>
          <a:xfrm>
            <a:off x="8083957" y="4256043"/>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0" name="Google Shape;110;p4"/>
          <p:cNvSpPr txBox="1"/>
          <p:nvPr/>
        </p:nvSpPr>
        <p:spPr>
          <a:xfrm>
            <a:off x="6690275" y="4994666"/>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1" name="Google Shape;111;p4"/>
          <p:cNvSpPr txBox="1"/>
          <p:nvPr/>
        </p:nvSpPr>
        <p:spPr>
          <a:xfrm>
            <a:off x="9029158" y="5337360"/>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2" name="Google Shape;112;p4"/>
          <p:cNvSpPr txBox="1"/>
          <p:nvPr/>
        </p:nvSpPr>
        <p:spPr>
          <a:xfrm>
            <a:off x="3988993" y="5906598"/>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3" name="Google Shape;113;p4"/>
          <p:cNvSpPr txBox="1"/>
          <p:nvPr/>
        </p:nvSpPr>
        <p:spPr>
          <a:xfrm>
            <a:off x="5802326" y="6152819"/>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4" name="Google Shape;114;p4"/>
          <p:cNvSpPr txBox="1"/>
          <p:nvPr/>
        </p:nvSpPr>
        <p:spPr>
          <a:xfrm>
            <a:off x="5908412" y="2676422"/>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5" name="Google Shape;115;p4"/>
          <p:cNvSpPr txBox="1"/>
          <p:nvPr/>
        </p:nvSpPr>
        <p:spPr>
          <a:xfrm>
            <a:off x="7796829" y="2885440"/>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
        <p:nvSpPr>
          <p:cNvPr id="116" name="Google Shape;116;p4"/>
          <p:cNvSpPr txBox="1"/>
          <p:nvPr/>
        </p:nvSpPr>
        <p:spPr>
          <a:xfrm>
            <a:off x="9927982" y="2626143"/>
            <a:ext cx="1600455" cy="246221"/>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000" u="none" cap="none" strike="noStrike">
                <a:solidFill>
                  <a:schemeClr val="lt1"/>
                </a:solidFill>
                <a:latin typeface="Arial"/>
                <a:ea typeface="Arial"/>
                <a:cs typeface="Arial"/>
                <a:sym typeface="Arial"/>
              </a:rPr>
              <a:t>TBD Activity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5"/>
          <p:cNvSpPr txBox="1"/>
          <p:nvPr>
            <p:ph idx="1" type="body"/>
          </p:nvPr>
        </p:nvSpPr>
        <p:spPr>
          <a:xfrm>
            <a:off x="386631" y="1445923"/>
            <a:ext cx="11438223" cy="4775482"/>
          </a:xfrm>
          <a:prstGeom prst="rect">
            <a:avLst/>
          </a:prstGeom>
          <a:noFill/>
          <a:ln>
            <a:noFill/>
          </a:ln>
        </p:spPr>
        <p:txBody>
          <a:bodyPr anchorCtr="0" anchor="t" bIns="45700" lIns="91425" spcFirstLastPara="1" rIns="91425" wrap="square" tIns="45700">
            <a:noAutofit/>
          </a:bodyPr>
          <a:lstStyle/>
          <a:p>
            <a:pPr indent="-406400" lvl="0" marL="457200" marR="0" rtl="0" algn="l">
              <a:lnSpc>
                <a:spcPct val="90000"/>
              </a:lnSpc>
              <a:spcBef>
                <a:spcPts val="1000"/>
              </a:spcBef>
              <a:spcAft>
                <a:spcPts val="0"/>
              </a:spcAft>
              <a:buClr>
                <a:schemeClr val="dk1"/>
              </a:buClr>
              <a:buSzPts val="2800"/>
              <a:buFont typeface="Noto Sans"/>
              <a:buChar char="❖"/>
            </a:pPr>
            <a:r>
              <a:rPr lang="en-US" sz="1600"/>
              <a:t>F.A.I.R. Data Principles (</a:t>
            </a:r>
            <a:r>
              <a:rPr i="1" lang="en-US" sz="1600"/>
              <a:t>2016 Scientific Data</a:t>
            </a:r>
            <a:r>
              <a:rPr lang="en-US" sz="1600"/>
              <a:t>)</a:t>
            </a:r>
            <a:endParaRPr/>
          </a:p>
          <a:p>
            <a:pPr indent="-381000" lvl="1" marL="914400" rtl="0" algn="l">
              <a:lnSpc>
                <a:spcPct val="90000"/>
              </a:lnSpc>
              <a:spcBef>
                <a:spcPts val="500"/>
              </a:spcBef>
              <a:spcAft>
                <a:spcPts val="0"/>
              </a:spcAft>
              <a:buSzPts val="2400"/>
              <a:buChar char="▪"/>
            </a:pPr>
            <a:r>
              <a:rPr lang="en-US" sz="1400"/>
              <a:t>Findable, Accessible, </a:t>
            </a:r>
            <a:r>
              <a:rPr b="1" lang="en-US" sz="1400"/>
              <a:t>Interoperable</a:t>
            </a:r>
            <a:r>
              <a:rPr lang="en-US" sz="1400"/>
              <a:t>, Reusable</a:t>
            </a:r>
            <a:endParaRPr/>
          </a:p>
          <a:p>
            <a:pPr indent="-228600" lvl="1" marL="914400" rtl="0" algn="l">
              <a:lnSpc>
                <a:spcPct val="90000"/>
              </a:lnSpc>
              <a:spcBef>
                <a:spcPts val="500"/>
              </a:spcBef>
              <a:spcAft>
                <a:spcPts val="0"/>
              </a:spcAft>
              <a:buSzPts val="2400"/>
              <a:buNone/>
            </a:pPr>
            <a:r>
              <a:t/>
            </a:r>
            <a:endParaRPr sz="1400"/>
          </a:p>
          <a:p>
            <a:pPr indent="-406400" lvl="0" marL="457200" marR="0" rtl="0" algn="l">
              <a:lnSpc>
                <a:spcPct val="90000"/>
              </a:lnSpc>
              <a:spcBef>
                <a:spcPts val="1000"/>
              </a:spcBef>
              <a:spcAft>
                <a:spcPts val="0"/>
              </a:spcAft>
              <a:buClr>
                <a:schemeClr val="dk1"/>
              </a:buClr>
              <a:buSzPts val="2800"/>
              <a:buFont typeface="Noto Sans"/>
              <a:buChar char="❖"/>
            </a:pPr>
            <a:r>
              <a:rPr lang="en-US" sz="1600"/>
              <a:t>OGC Report: Modernizing Spatial Data Infrastructure(SDI): Enabling Data Interoperability for Regional Assessments and Cumulative Effects</a:t>
            </a:r>
            <a:endParaRPr/>
          </a:p>
          <a:p>
            <a:pPr indent="-381000" lvl="1" marL="914400" rtl="0" algn="l">
              <a:lnSpc>
                <a:spcPct val="90000"/>
              </a:lnSpc>
              <a:spcBef>
                <a:spcPts val="500"/>
              </a:spcBef>
              <a:spcAft>
                <a:spcPts val="0"/>
              </a:spcAft>
              <a:buSzPts val="2400"/>
              <a:buChar char="▪"/>
            </a:pPr>
            <a:r>
              <a:rPr b="0" i="1" lang="en-US" sz="1400">
                <a:latin typeface="Arial"/>
                <a:ea typeface="Arial"/>
                <a:cs typeface="Arial"/>
                <a:sym typeface="Arial"/>
              </a:rPr>
              <a:t>“How can an ocean of environmental, foundational/framework, biological, socio economic and other data, from multiple different sources, collected over time, and with varying levels of standardization, be readily consumed and integrated by scientists and citizens alike?”</a:t>
            </a:r>
            <a:endParaRPr sz="1400"/>
          </a:p>
          <a:p>
            <a:pPr indent="-228600" lvl="0" marL="457200" marR="0" rtl="0" algn="l">
              <a:lnSpc>
                <a:spcPct val="90000"/>
              </a:lnSpc>
              <a:spcBef>
                <a:spcPts val="1000"/>
              </a:spcBef>
              <a:spcAft>
                <a:spcPts val="0"/>
              </a:spcAft>
              <a:buClr>
                <a:schemeClr val="dk1"/>
              </a:buClr>
              <a:buSzPts val="2800"/>
              <a:buFont typeface="Noto Sans"/>
              <a:buNone/>
            </a:pPr>
            <a:r>
              <a:t/>
            </a:r>
            <a:endParaRPr sz="1400"/>
          </a:p>
          <a:p>
            <a:pPr indent="-406400" lvl="0" marL="457200" marR="0" rtl="0" algn="l">
              <a:lnSpc>
                <a:spcPct val="90000"/>
              </a:lnSpc>
              <a:spcBef>
                <a:spcPts val="1000"/>
              </a:spcBef>
              <a:spcAft>
                <a:spcPts val="0"/>
              </a:spcAft>
              <a:buClr>
                <a:schemeClr val="dk1"/>
              </a:buClr>
              <a:buSzPts val="2800"/>
              <a:buFont typeface="Noto Sans"/>
              <a:buChar char="❖"/>
            </a:pPr>
            <a:r>
              <a:rPr lang="en-US" sz="1600"/>
              <a:t>Data Interoperability: A Practitioner’s Guide To Joining Up Data In The Development Sector</a:t>
            </a:r>
            <a:endParaRPr/>
          </a:p>
          <a:p>
            <a:pPr indent="-381000" lvl="1" marL="914400" rtl="0" algn="l">
              <a:lnSpc>
                <a:spcPct val="90000"/>
              </a:lnSpc>
              <a:spcBef>
                <a:spcPts val="500"/>
              </a:spcBef>
              <a:spcAft>
                <a:spcPts val="0"/>
              </a:spcAft>
              <a:buSzPts val="2400"/>
              <a:buChar char="▪"/>
            </a:pPr>
            <a:r>
              <a:rPr lang="en-US" sz="1400"/>
              <a:t>Over the years, countless systems that do not talk to one another have been created within and across organizations for the purposes of collecting, processing and disseminating data for development. With the proliferation of different technology platforms, data definitions and institutional arrangements for managing, sharing and using data, it has become increasingly necessary to dedicate resources to integrate the data necessary to support policy-design and decision-making.</a:t>
            </a:r>
            <a:endParaRPr/>
          </a:p>
        </p:txBody>
      </p:sp>
      <p:sp>
        <p:nvSpPr>
          <p:cNvPr id="122" name="Google Shape;122;p5"/>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4400"/>
              <a:buFont typeface="Arial"/>
              <a:buNone/>
            </a:pPr>
            <a:r>
              <a:rPr lang="en-US"/>
              <a:t>Reference Information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6"/>
          <p:cNvSpPr txBox="1"/>
          <p:nvPr>
            <p:ph idx="1" type="body"/>
          </p:nvPr>
        </p:nvSpPr>
        <p:spPr>
          <a:xfrm>
            <a:off x="386632" y="1445923"/>
            <a:ext cx="11398968" cy="4775482"/>
          </a:xfrm>
          <a:prstGeom prst="rect">
            <a:avLst/>
          </a:prstGeom>
          <a:noFill/>
          <a:ln>
            <a:noFill/>
          </a:ln>
        </p:spPr>
        <p:txBody>
          <a:bodyPr anchorCtr="0" anchor="t" bIns="45700" lIns="91425" spcFirstLastPara="1" rIns="91425" wrap="square" tIns="45700">
            <a:noAutofit/>
          </a:bodyPr>
          <a:lstStyle/>
          <a:p>
            <a:pPr indent="-228600" lvl="0" marL="457200" marR="0" rtl="0" algn="l">
              <a:lnSpc>
                <a:spcPct val="90000"/>
              </a:lnSpc>
              <a:spcBef>
                <a:spcPts val="1000"/>
              </a:spcBef>
              <a:spcAft>
                <a:spcPts val="0"/>
              </a:spcAft>
              <a:buClr>
                <a:schemeClr val="dk1"/>
              </a:buClr>
              <a:buSzPts val="2800"/>
              <a:buFont typeface="Noto Sans"/>
              <a:buNone/>
            </a:pPr>
            <a:r>
              <a:t/>
            </a:r>
            <a:endParaRPr/>
          </a:p>
        </p:txBody>
      </p:sp>
      <p:sp>
        <p:nvSpPr>
          <p:cNvPr id="128" name="Google Shape;128;p6"/>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4400"/>
              <a:buFont typeface="Arial"/>
              <a:buNone/>
            </a:pPr>
            <a:r>
              <a:rPr lang="en-US"/>
              <a:t>Backup</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Labahn, Steven T.</dc:creator>
</cp:coreProperties>
</file>