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6858000" cx="12192000"/>
  <p:notesSz cx="6858000" cy="9144000"/>
  <p:embeddedFontLst>
    <p:embeddedFont>
      <p:font typeface="Montserrat"/>
      <p:regular r:id="rId17"/>
      <p:bold r:id="rId18"/>
      <p:italic r:id="rId19"/>
      <p:boldItalic r:id="rId20"/>
    </p:embeddedFont>
    <p:embeddedFont>
      <p:font typeface="Oswald"/>
      <p:regular r:id="rId21"/>
      <p:bold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3" roundtripDataSignature="AMtx7mi2JYWrbRL7aQisDX+fn8tUkqZo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DA6DB0B-0898-4FF6-8D3D-2F3C6EC34596}">
  <a:tblStyle styleId="{5DA6DB0B-0898-4FF6-8D3D-2F3C6EC34596}"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1"/>
          </a:solidFill>
        </a:fill>
      </a:tcStyle>
    </a:band1H>
    <a:band2H>
      <a:tcTxStyle/>
    </a:band2H>
    <a:band1V>
      <a:tcTxStyle/>
      <a:tcStyle>
        <a:fill>
          <a:solidFill>
            <a:srgbClr val="CCCDD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4DA6D42E-037E-4345-80A8-8BE97A5A8A22}"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BF3248B-C3CF-4070-B9E1-1B923CE11408}" styleName="Table_2">
    <a:wholeTbl>
      <a:tcTxStyle b="off" i="off">
        <a:font>
          <a:latin typeface="Arial"/>
          <a:ea typeface="Arial"/>
          <a:cs typeface="Arial"/>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Montserrat-boldItalic.fntdata"/><Relationship Id="rId11" Type="http://schemas.openxmlformats.org/officeDocument/2006/relationships/slide" Target="slides/slide6.xml"/><Relationship Id="rId22" Type="http://schemas.openxmlformats.org/officeDocument/2006/relationships/font" Target="fonts/Oswald-bold.fntdata"/><Relationship Id="rId10" Type="http://schemas.openxmlformats.org/officeDocument/2006/relationships/slide" Target="slides/slide5.xml"/><Relationship Id="rId21" Type="http://schemas.openxmlformats.org/officeDocument/2006/relationships/font" Target="fonts/Oswald-regular.fntdata"/><Relationship Id="rId13" Type="http://schemas.openxmlformats.org/officeDocument/2006/relationships/slide" Target="slides/slide8.xml"/><Relationship Id="rId12" Type="http://schemas.openxmlformats.org/officeDocument/2006/relationships/slide" Target="slides/slide7.xml"/><Relationship Id="rId23"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Montserrat-regular.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Montserrat-italic.fntdata"/><Relationship Id="rId6" Type="http://schemas.openxmlformats.org/officeDocument/2006/relationships/slide" Target="slides/slide1.xml"/><Relationship Id="rId18" Type="http://schemas.openxmlformats.org/officeDocument/2006/relationships/font" Target="fonts/Montserrat-bold.fntdata"/><Relationship Id="rId7" Type="http://schemas.openxmlformats.org/officeDocument/2006/relationships/slide" Target="slides/slide2.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172.27.188.125\Theos\CALVAL\Oak\Testing%20PIC\THEOS_Spectral_Respons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a:t>THEOS Spectral Response</a:t>
            </a:r>
          </a:p>
        </c:rich>
      </c:tx>
      <c:overlay val="0"/>
      <c:spPr>
        <a:noFill/>
        <a:ln>
          <a:noFill/>
        </a:ln>
        <a:effectLst/>
      </c:spPr>
    </c:title>
    <c:autoTitleDeleted val="0"/>
    <c:plotArea>
      <c:layout>
        <c:manualLayout>
          <c:layoutTarget val="inner"/>
          <c:xMode val="edge"/>
          <c:yMode val="edge"/>
          <c:x val="0.13162045673475684"/>
          <c:y val="0.15375926598538647"/>
          <c:w val="0.72768667076041937"/>
          <c:h val="0.6595285834387794"/>
        </c:manualLayout>
      </c:layout>
      <c:scatterChart>
        <c:scatterStyle val="lineMarker"/>
        <c:varyColors val="0"/>
        <c:ser>
          <c:idx val="0"/>
          <c:order val="0"/>
          <c:tx>
            <c:v>B1 (Blue)</c:v>
          </c:tx>
          <c:spPr>
            <a:ln w="19050" cap="rnd">
              <a:solidFill>
                <a:srgbClr val="0070C0"/>
              </a:solidFill>
              <a:round/>
            </a:ln>
            <a:effectLst/>
          </c:spPr>
          <c:marker>
            <c:symbol val="none"/>
          </c:marker>
          <c:xVal>
            <c:numRef>
              <c:f>'THEOS_MS (Normalized)'!$A$4:$A$304</c:f>
              <c:numCache>
                <c:formatCode>General</c:formatCode>
                <c:ptCount val="301"/>
                <c:pt idx="0">
                  <c:v>400</c:v>
                </c:pt>
                <c:pt idx="1">
                  <c:v>402</c:v>
                </c:pt>
                <c:pt idx="2">
                  <c:v>404</c:v>
                </c:pt>
                <c:pt idx="3">
                  <c:v>406</c:v>
                </c:pt>
                <c:pt idx="4">
                  <c:v>408</c:v>
                </c:pt>
                <c:pt idx="5">
                  <c:v>410</c:v>
                </c:pt>
                <c:pt idx="6">
                  <c:v>412</c:v>
                </c:pt>
                <c:pt idx="7">
                  <c:v>414</c:v>
                </c:pt>
                <c:pt idx="8">
                  <c:v>416</c:v>
                </c:pt>
                <c:pt idx="9">
                  <c:v>418</c:v>
                </c:pt>
                <c:pt idx="10">
                  <c:v>420</c:v>
                </c:pt>
                <c:pt idx="11">
                  <c:v>422</c:v>
                </c:pt>
                <c:pt idx="12">
                  <c:v>424</c:v>
                </c:pt>
                <c:pt idx="13">
                  <c:v>426</c:v>
                </c:pt>
                <c:pt idx="14">
                  <c:v>428</c:v>
                </c:pt>
                <c:pt idx="15">
                  <c:v>430</c:v>
                </c:pt>
                <c:pt idx="16">
                  <c:v>432</c:v>
                </c:pt>
                <c:pt idx="17">
                  <c:v>434</c:v>
                </c:pt>
                <c:pt idx="18">
                  <c:v>436</c:v>
                </c:pt>
                <c:pt idx="19">
                  <c:v>438</c:v>
                </c:pt>
                <c:pt idx="20">
                  <c:v>440</c:v>
                </c:pt>
                <c:pt idx="21">
                  <c:v>442</c:v>
                </c:pt>
                <c:pt idx="22">
                  <c:v>444</c:v>
                </c:pt>
                <c:pt idx="23">
                  <c:v>446</c:v>
                </c:pt>
                <c:pt idx="24">
                  <c:v>448</c:v>
                </c:pt>
                <c:pt idx="25">
                  <c:v>450</c:v>
                </c:pt>
                <c:pt idx="26">
                  <c:v>452</c:v>
                </c:pt>
                <c:pt idx="27">
                  <c:v>454</c:v>
                </c:pt>
                <c:pt idx="28">
                  <c:v>456</c:v>
                </c:pt>
                <c:pt idx="29">
                  <c:v>458</c:v>
                </c:pt>
                <c:pt idx="30">
                  <c:v>460</c:v>
                </c:pt>
                <c:pt idx="31">
                  <c:v>462</c:v>
                </c:pt>
                <c:pt idx="32">
                  <c:v>464</c:v>
                </c:pt>
                <c:pt idx="33">
                  <c:v>466</c:v>
                </c:pt>
                <c:pt idx="34">
                  <c:v>468</c:v>
                </c:pt>
                <c:pt idx="35">
                  <c:v>470</c:v>
                </c:pt>
                <c:pt idx="36">
                  <c:v>472</c:v>
                </c:pt>
                <c:pt idx="37">
                  <c:v>474</c:v>
                </c:pt>
                <c:pt idx="38">
                  <c:v>476</c:v>
                </c:pt>
                <c:pt idx="39">
                  <c:v>478</c:v>
                </c:pt>
                <c:pt idx="40">
                  <c:v>480</c:v>
                </c:pt>
                <c:pt idx="41">
                  <c:v>482</c:v>
                </c:pt>
                <c:pt idx="42">
                  <c:v>484</c:v>
                </c:pt>
                <c:pt idx="43">
                  <c:v>486</c:v>
                </c:pt>
                <c:pt idx="44">
                  <c:v>488</c:v>
                </c:pt>
                <c:pt idx="45">
                  <c:v>490</c:v>
                </c:pt>
                <c:pt idx="46">
                  <c:v>492</c:v>
                </c:pt>
                <c:pt idx="47">
                  <c:v>494</c:v>
                </c:pt>
                <c:pt idx="48">
                  <c:v>496</c:v>
                </c:pt>
                <c:pt idx="49">
                  <c:v>498</c:v>
                </c:pt>
                <c:pt idx="50">
                  <c:v>500</c:v>
                </c:pt>
                <c:pt idx="51">
                  <c:v>502</c:v>
                </c:pt>
                <c:pt idx="52">
                  <c:v>504</c:v>
                </c:pt>
                <c:pt idx="53">
                  <c:v>506</c:v>
                </c:pt>
                <c:pt idx="54">
                  <c:v>508</c:v>
                </c:pt>
                <c:pt idx="55">
                  <c:v>510</c:v>
                </c:pt>
                <c:pt idx="56">
                  <c:v>512</c:v>
                </c:pt>
                <c:pt idx="57">
                  <c:v>514</c:v>
                </c:pt>
                <c:pt idx="58">
                  <c:v>516</c:v>
                </c:pt>
                <c:pt idx="59">
                  <c:v>518</c:v>
                </c:pt>
                <c:pt idx="60">
                  <c:v>520</c:v>
                </c:pt>
                <c:pt idx="61">
                  <c:v>522</c:v>
                </c:pt>
                <c:pt idx="62">
                  <c:v>524</c:v>
                </c:pt>
                <c:pt idx="63">
                  <c:v>526</c:v>
                </c:pt>
                <c:pt idx="64">
                  <c:v>528</c:v>
                </c:pt>
                <c:pt idx="65">
                  <c:v>530</c:v>
                </c:pt>
                <c:pt idx="66">
                  <c:v>532</c:v>
                </c:pt>
                <c:pt idx="67">
                  <c:v>534</c:v>
                </c:pt>
                <c:pt idx="68">
                  <c:v>536</c:v>
                </c:pt>
                <c:pt idx="69">
                  <c:v>538</c:v>
                </c:pt>
                <c:pt idx="70">
                  <c:v>540</c:v>
                </c:pt>
                <c:pt idx="71">
                  <c:v>542</c:v>
                </c:pt>
                <c:pt idx="72">
                  <c:v>544</c:v>
                </c:pt>
                <c:pt idx="73">
                  <c:v>546</c:v>
                </c:pt>
                <c:pt idx="74">
                  <c:v>548</c:v>
                </c:pt>
                <c:pt idx="75">
                  <c:v>550</c:v>
                </c:pt>
                <c:pt idx="76">
                  <c:v>552</c:v>
                </c:pt>
                <c:pt idx="77">
                  <c:v>554</c:v>
                </c:pt>
                <c:pt idx="78">
                  <c:v>556</c:v>
                </c:pt>
                <c:pt idx="79">
                  <c:v>558</c:v>
                </c:pt>
                <c:pt idx="80">
                  <c:v>560</c:v>
                </c:pt>
                <c:pt idx="81">
                  <c:v>562</c:v>
                </c:pt>
                <c:pt idx="82">
                  <c:v>564</c:v>
                </c:pt>
                <c:pt idx="83">
                  <c:v>566</c:v>
                </c:pt>
                <c:pt idx="84">
                  <c:v>568</c:v>
                </c:pt>
                <c:pt idx="85">
                  <c:v>570</c:v>
                </c:pt>
                <c:pt idx="86">
                  <c:v>572</c:v>
                </c:pt>
                <c:pt idx="87">
                  <c:v>574</c:v>
                </c:pt>
                <c:pt idx="88">
                  <c:v>576</c:v>
                </c:pt>
                <c:pt idx="89">
                  <c:v>578</c:v>
                </c:pt>
                <c:pt idx="90">
                  <c:v>580</c:v>
                </c:pt>
                <c:pt idx="91">
                  <c:v>582</c:v>
                </c:pt>
                <c:pt idx="92">
                  <c:v>584</c:v>
                </c:pt>
                <c:pt idx="93">
                  <c:v>586</c:v>
                </c:pt>
                <c:pt idx="94">
                  <c:v>588</c:v>
                </c:pt>
                <c:pt idx="95">
                  <c:v>590</c:v>
                </c:pt>
                <c:pt idx="96">
                  <c:v>592</c:v>
                </c:pt>
                <c:pt idx="97">
                  <c:v>594</c:v>
                </c:pt>
                <c:pt idx="98">
                  <c:v>596</c:v>
                </c:pt>
                <c:pt idx="99">
                  <c:v>598</c:v>
                </c:pt>
                <c:pt idx="100">
                  <c:v>600</c:v>
                </c:pt>
                <c:pt idx="101">
                  <c:v>602</c:v>
                </c:pt>
                <c:pt idx="102">
                  <c:v>604</c:v>
                </c:pt>
                <c:pt idx="103">
                  <c:v>606</c:v>
                </c:pt>
                <c:pt idx="104">
                  <c:v>608</c:v>
                </c:pt>
                <c:pt idx="105">
                  <c:v>610</c:v>
                </c:pt>
                <c:pt idx="106">
                  <c:v>612</c:v>
                </c:pt>
                <c:pt idx="107">
                  <c:v>614</c:v>
                </c:pt>
                <c:pt idx="108">
                  <c:v>616</c:v>
                </c:pt>
                <c:pt idx="109">
                  <c:v>618</c:v>
                </c:pt>
                <c:pt idx="110">
                  <c:v>620</c:v>
                </c:pt>
                <c:pt idx="111">
                  <c:v>622</c:v>
                </c:pt>
                <c:pt idx="112">
                  <c:v>624</c:v>
                </c:pt>
                <c:pt idx="113">
                  <c:v>626</c:v>
                </c:pt>
                <c:pt idx="114">
                  <c:v>628</c:v>
                </c:pt>
                <c:pt idx="115">
                  <c:v>630</c:v>
                </c:pt>
                <c:pt idx="116">
                  <c:v>632</c:v>
                </c:pt>
                <c:pt idx="117">
                  <c:v>634</c:v>
                </c:pt>
                <c:pt idx="118">
                  <c:v>636</c:v>
                </c:pt>
                <c:pt idx="119">
                  <c:v>638</c:v>
                </c:pt>
                <c:pt idx="120">
                  <c:v>640</c:v>
                </c:pt>
                <c:pt idx="121">
                  <c:v>642</c:v>
                </c:pt>
                <c:pt idx="122">
                  <c:v>644</c:v>
                </c:pt>
                <c:pt idx="123">
                  <c:v>646</c:v>
                </c:pt>
                <c:pt idx="124">
                  <c:v>648</c:v>
                </c:pt>
                <c:pt idx="125">
                  <c:v>650</c:v>
                </c:pt>
                <c:pt idx="126">
                  <c:v>652</c:v>
                </c:pt>
                <c:pt idx="127">
                  <c:v>654</c:v>
                </c:pt>
                <c:pt idx="128">
                  <c:v>656</c:v>
                </c:pt>
                <c:pt idx="129">
                  <c:v>658</c:v>
                </c:pt>
                <c:pt idx="130">
                  <c:v>660</c:v>
                </c:pt>
                <c:pt idx="131">
                  <c:v>662</c:v>
                </c:pt>
                <c:pt idx="132">
                  <c:v>664</c:v>
                </c:pt>
                <c:pt idx="133">
                  <c:v>666</c:v>
                </c:pt>
                <c:pt idx="134">
                  <c:v>668</c:v>
                </c:pt>
                <c:pt idx="135">
                  <c:v>670</c:v>
                </c:pt>
                <c:pt idx="136">
                  <c:v>672</c:v>
                </c:pt>
                <c:pt idx="137">
                  <c:v>674</c:v>
                </c:pt>
                <c:pt idx="138">
                  <c:v>676</c:v>
                </c:pt>
                <c:pt idx="139">
                  <c:v>678</c:v>
                </c:pt>
                <c:pt idx="140">
                  <c:v>680</c:v>
                </c:pt>
                <c:pt idx="141">
                  <c:v>682</c:v>
                </c:pt>
                <c:pt idx="142">
                  <c:v>684</c:v>
                </c:pt>
                <c:pt idx="143">
                  <c:v>686</c:v>
                </c:pt>
                <c:pt idx="144">
                  <c:v>688</c:v>
                </c:pt>
                <c:pt idx="145">
                  <c:v>690</c:v>
                </c:pt>
                <c:pt idx="146">
                  <c:v>692</c:v>
                </c:pt>
                <c:pt idx="147">
                  <c:v>694</c:v>
                </c:pt>
                <c:pt idx="148">
                  <c:v>696</c:v>
                </c:pt>
                <c:pt idx="149">
                  <c:v>698</c:v>
                </c:pt>
                <c:pt idx="150">
                  <c:v>700</c:v>
                </c:pt>
                <c:pt idx="151">
                  <c:v>702</c:v>
                </c:pt>
                <c:pt idx="152">
                  <c:v>704</c:v>
                </c:pt>
                <c:pt idx="153">
                  <c:v>706</c:v>
                </c:pt>
                <c:pt idx="154">
                  <c:v>708</c:v>
                </c:pt>
                <c:pt idx="155">
                  <c:v>710</c:v>
                </c:pt>
                <c:pt idx="156">
                  <c:v>712</c:v>
                </c:pt>
                <c:pt idx="157">
                  <c:v>714</c:v>
                </c:pt>
                <c:pt idx="158">
                  <c:v>716</c:v>
                </c:pt>
                <c:pt idx="159">
                  <c:v>718</c:v>
                </c:pt>
                <c:pt idx="160">
                  <c:v>720</c:v>
                </c:pt>
                <c:pt idx="161">
                  <c:v>722</c:v>
                </c:pt>
                <c:pt idx="162">
                  <c:v>724</c:v>
                </c:pt>
                <c:pt idx="163">
                  <c:v>726</c:v>
                </c:pt>
                <c:pt idx="164">
                  <c:v>728</c:v>
                </c:pt>
                <c:pt idx="165">
                  <c:v>730</c:v>
                </c:pt>
                <c:pt idx="166">
                  <c:v>732</c:v>
                </c:pt>
                <c:pt idx="167">
                  <c:v>734</c:v>
                </c:pt>
                <c:pt idx="168">
                  <c:v>736</c:v>
                </c:pt>
                <c:pt idx="169">
                  <c:v>738</c:v>
                </c:pt>
                <c:pt idx="170">
                  <c:v>740</c:v>
                </c:pt>
                <c:pt idx="171">
                  <c:v>742</c:v>
                </c:pt>
                <c:pt idx="172">
                  <c:v>744</c:v>
                </c:pt>
                <c:pt idx="173">
                  <c:v>746</c:v>
                </c:pt>
                <c:pt idx="174">
                  <c:v>748</c:v>
                </c:pt>
                <c:pt idx="175">
                  <c:v>750</c:v>
                </c:pt>
                <c:pt idx="176">
                  <c:v>752</c:v>
                </c:pt>
                <c:pt idx="177">
                  <c:v>754</c:v>
                </c:pt>
                <c:pt idx="178">
                  <c:v>756</c:v>
                </c:pt>
                <c:pt idx="179">
                  <c:v>758</c:v>
                </c:pt>
                <c:pt idx="180">
                  <c:v>760</c:v>
                </c:pt>
                <c:pt idx="181">
                  <c:v>762</c:v>
                </c:pt>
                <c:pt idx="182">
                  <c:v>764</c:v>
                </c:pt>
                <c:pt idx="183">
                  <c:v>766</c:v>
                </c:pt>
                <c:pt idx="184">
                  <c:v>768</c:v>
                </c:pt>
                <c:pt idx="185">
                  <c:v>770</c:v>
                </c:pt>
                <c:pt idx="186">
                  <c:v>772</c:v>
                </c:pt>
                <c:pt idx="187">
                  <c:v>774</c:v>
                </c:pt>
                <c:pt idx="188">
                  <c:v>776</c:v>
                </c:pt>
                <c:pt idx="189">
                  <c:v>778</c:v>
                </c:pt>
                <c:pt idx="190">
                  <c:v>780</c:v>
                </c:pt>
                <c:pt idx="191">
                  <c:v>782</c:v>
                </c:pt>
                <c:pt idx="192">
                  <c:v>784</c:v>
                </c:pt>
                <c:pt idx="193">
                  <c:v>786</c:v>
                </c:pt>
                <c:pt idx="194">
                  <c:v>788</c:v>
                </c:pt>
                <c:pt idx="195">
                  <c:v>790</c:v>
                </c:pt>
                <c:pt idx="196">
                  <c:v>792</c:v>
                </c:pt>
                <c:pt idx="197">
                  <c:v>794</c:v>
                </c:pt>
                <c:pt idx="198">
                  <c:v>796</c:v>
                </c:pt>
                <c:pt idx="199">
                  <c:v>798</c:v>
                </c:pt>
                <c:pt idx="200">
                  <c:v>800</c:v>
                </c:pt>
                <c:pt idx="201">
                  <c:v>802</c:v>
                </c:pt>
                <c:pt idx="202">
                  <c:v>804</c:v>
                </c:pt>
                <c:pt idx="203">
                  <c:v>806</c:v>
                </c:pt>
                <c:pt idx="204">
                  <c:v>808</c:v>
                </c:pt>
                <c:pt idx="205">
                  <c:v>810</c:v>
                </c:pt>
                <c:pt idx="206">
                  <c:v>812</c:v>
                </c:pt>
                <c:pt idx="207">
                  <c:v>814</c:v>
                </c:pt>
                <c:pt idx="208">
                  <c:v>816</c:v>
                </c:pt>
                <c:pt idx="209">
                  <c:v>818</c:v>
                </c:pt>
                <c:pt idx="210">
                  <c:v>820</c:v>
                </c:pt>
                <c:pt idx="211">
                  <c:v>822</c:v>
                </c:pt>
                <c:pt idx="212">
                  <c:v>824</c:v>
                </c:pt>
                <c:pt idx="213">
                  <c:v>826</c:v>
                </c:pt>
                <c:pt idx="214">
                  <c:v>828</c:v>
                </c:pt>
                <c:pt idx="215">
                  <c:v>830</c:v>
                </c:pt>
                <c:pt idx="216">
                  <c:v>832</c:v>
                </c:pt>
                <c:pt idx="217">
                  <c:v>834</c:v>
                </c:pt>
                <c:pt idx="218">
                  <c:v>836</c:v>
                </c:pt>
                <c:pt idx="219">
                  <c:v>838</c:v>
                </c:pt>
                <c:pt idx="220">
                  <c:v>840</c:v>
                </c:pt>
                <c:pt idx="221">
                  <c:v>842</c:v>
                </c:pt>
                <c:pt idx="222">
                  <c:v>844</c:v>
                </c:pt>
                <c:pt idx="223">
                  <c:v>846</c:v>
                </c:pt>
                <c:pt idx="224">
                  <c:v>848</c:v>
                </c:pt>
                <c:pt idx="225">
                  <c:v>850</c:v>
                </c:pt>
                <c:pt idx="226">
                  <c:v>852</c:v>
                </c:pt>
                <c:pt idx="227">
                  <c:v>854</c:v>
                </c:pt>
                <c:pt idx="228">
                  <c:v>856</c:v>
                </c:pt>
                <c:pt idx="229">
                  <c:v>858</c:v>
                </c:pt>
                <c:pt idx="230">
                  <c:v>860</c:v>
                </c:pt>
                <c:pt idx="231">
                  <c:v>862</c:v>
                </c:pt>
                <c:pt idx="232">
                  <c:v>864</c:v>
                </c:pt>
                <c:pt idx="233">
                  <c:v>866</c:v>
                </c:pt>
                <c:pt idx="234">
                  <c:v>868</c:v>
                </c:pt>
                <c:pt idx="235">
                  <c:v>870</c:v>
                </c:pt>
                <c:pt idx="236">
                  <c:v>872</c:v>
                </c:pt>
                <c:pt idx="237">
                  <c:v>874</c:v>
                </c:pt>
                <c:pt idx="238">
                  <c:v>876</c:v>
                </c:pt>
                <c:pt idx="239">
                  <c:v>878</c:v>
                </c:pt>
                <c:pt idx="240">
                  <c:v>880</c:v>
                </c:pt>
                <c:pt idx="241">
                  <c:v>882</c:v>
                </c:pt>
                <c:pt idx="242">
                  <c:v>884</c:v>
                </c:pt>
                <c:pt idx="243">
                  <c:v>886</c:v>
                </c:pt>
                <c:pt idx="244">
                  <c:v>888</c:v>
                </c:pt>
                <c:pt idx="245">
                  <c:v>890</c:v>
                </c:pt>
                <c:pt idx="246">
                  <c:v>892</c:v>
                </c:pt>
                <c:pt idx="247">
                  <c:v>894</c:v>
                </c:pt>
                <c:pt idx="248">
                  <c:v>896</c:v>
                </c:pt>
                <c:pt idx="249">
                  <c:v>898</c:v>
                </c:pt>
                <c:pt idx="250">
                  <c:v>900</c:v>
                </c:pt>
                <c:pt idx="251">
                  <c:v>902</c:v>
                </c:pt>
                <c:pt idx="252">
                  <c:v>904</c:v>
                </c:pt>
                <c:pt idx="253">
                  <c:v>906</c:v>
                </c:pt>
                <c:pt idx="254">
                  <c:v>908</c:v>
                </c:pt>
                <c:pt idx="255">
                  <c:v>910</c:v>
                </c:pt>
                <c:pt idx="256">
                  <c:v>912</c:v>
                </c:pt>
                <c:pt idx="257">
                  <c:v>914</c:v>
                </c:pt>
                <c:pt idx="258">
                  <c:v>916</c:v>
                </c:pt>
                <c:pt idx="259">
                  <c:v>918</c:v>
                </c:pt>
                <c:pt idx="260">
                  <c:v>920</c:v>
                </c:pt>
                <c:pt idx="261">
                  <c:v>922</c:v>
                </c:pt>
                <c:pt idx="262">
                  <c:v>924</c:v>
                </c:pt>
                <c:pt idx="263">
                  <c:v>926</c:v>
                </c:pt>
                <c:pt idx="264">
                  <c:v>928</c:v>
                </c:pt>
                <c:pt idx="265">
                  <c:v>930</c:v>
                </c:pt>
                <c:pt idx="266">
                  <c:v>932</c:v>
                </c:pt>
                <c:pt idx="267">
                  <c:v>934</c:v>
                </c:pt>
                <c:pt idx="268">
                  <c:v>936</c:v>
                </c:pt>
                <c:pt idx="269">
                  <c:v>938</c:v>
                </c:pt>
                <c:pt idx="270">
                  <c:v>940</c:v>
                </c:pt>
                <c:pt idx="271">
                  <c:v>942</c:v>
                </c:pt>
                <c:pt idx="272">
                  <c:v>944</c:v>
                </c:pt>
                <c:pt idx="273">
                  <c:v>946</c:v>
                </c:pt>
                <c:pt idx="274">
                  <c:v>948</c:v>
                </c:pt>
                <c:pt idx="275">
                  <c:v>950</c:v>
                </c:pt>
                <c:pt idx="276">
                  <c:v>952</c:v>
                </c:pt>
                <c:pt idx="277">
                  <c:v>954</c:v>
                </c:pt>
                <c:pt idx="278">
                  <c:v>956</c:v>
                </c:pt>
                <c:pt idx="279">
                  <c:v>958</c:v>
                </c:pt>
                <c:pt idx="280">
                  <c:v>960</c:v>
                </c:pt>
                <c:pt idx="281">
                  <c:v>962</c:v>
                </c:pt>
                <c:pt idx="282">
                  <c:v>964</c:v>
                </c:pt>
                <c:pt idx="283">
                  <c:v>966</c:v>
                </c:pt>
                <c:pt idx="284">
                  <c:v>968</c:v>
                </c:pt>
                <c:pt idx="285">
                  <c:v>970</c:v>
                </c:pt>
                <c:pt idx="286">
                  <c:v>972</c:v>
                </c:pt>
                <c:pt idx="287">
                  <c:v>974</c:v>
                </c:pt>
                <c:pt idx="288">
                  <c:v>976</c:v>
                </c:pt>
                <c:pt idx="289">
                  <c:v>978</c:v>
                </c:pt>
                <c:pt idx="290">
                  <c:v>980</c:v>
                </c:pt>
                <c:pt idx="291">
                  <c:v>982</c:v>
                </c:pt>
                <c:pt idx="292">
                  <c:v>984</c:v>
                </c:pt>
                <c:pt idx="293">
                  <c:v>986</c:v>
                </c:pt>
                <c:pt idx="294">
                  <c:v>988</c:v>
                </c:pt>
                <c:pt idx="295">
                  <c:v>990</c:v>
                </c:pt>
                <c:pt idx="296">
                  <c:v>992</c:v>
                </c:pt>
                <c:pt idx="297">
                  <c:v>994</c:v>
                </c:pt>
                <c:pt idx="298">
                  <c:v>996</c:v>
                </c:pt>
                <c:pt idx="299">
                  <c:v>998</c:v>
                </c:pt>
                <c:pt idx="300">
                  <c:v>1000</c:v>
                </c:pt>
              </c:numCache>
            </c:numRef>
          </c:xVal>
          <c:yVal>
            <c:numRef>
              <c:f>'THEOS_MS (Normalized)'!$B$4:$B$304</c:f>
              <c:numCache>
                <c:formatCode>0.00000000</c:formatCode>
                <c:ptCount val="301"/>
                <c:pt idx="0">
                  <c:v>2.0387953242835879E-5</c:v>
                </c:pt>
                <c:pt idx="1">
                  <c:v>2.6077439177779404E-5</c:v>
                </c:pt>
                <c:pt idx="2">
                  <c:v>3.3556605539589868E-5</c:v>
                </c:pt>
                <c:pt idx="3">
                  <c:v>5.558837668427007E-5</c:v>
                </c:pt>
                <c:pt idx="4">
                  <c:v>6.0244722827734741E-5</c:v>
                </c:pt>
                <c:pt idx="5">
                  <c:v>8.8395478529014791E-5</c:v>
                </c:pt>
                <c:pt idx="6">
                  <c:v>1.2749523861073069E-4</c:v>
                </c:pt>
                <c:pt idx="7">
                  <c:v>1.6966467281423375E-4</c:v>
                </c:pt>
                <c:pt idx="8">
                  <c:v>2.558493808731659E-4</c:v>
                </c:pt>
                <c:pt idx="9">
                  <c:v>3.3419419112015427E-4</c:v>
                </c:pt>
                <c:pt idx="10">
                  <c:v>5.3301435019649003E-4</c:v>
                </c:pt>
                <c:pt idx="11">
                  <c:v>6.9275241461098133E-4</c:v>
                </c:pt>
                <c:pt idx="12">
                  <c:v>1.1107857338788264E-3</c:v>
                </c:pt>
                <c:pt idx="13">
                  <c:v>1.7502657903820686E-3</c:v>
                </c:pt>
                <c:pt idx="14">
                  <c:v>2.5609264845739186E-3</c:v>
                </c:pt>
                <c:pt idx="15">
                  <c:v>4.4578312906432879E-3</c:v>
                </c:pt>
                <c:pt idx="16">
                  <c:v>7.0205099926677131E-3</c:v>
                </c:pt>
                <c:pt idx="17">
                  <c:v>1.1966398356142141E-2</c:v>
                </c:pt>
                <c:pt idx="18">
                  <c:v>2.0703401573467256E-2</c:v>
                </c:pt>
                <c:pt idx="19">
                  <c:v>3.604103136896341E-2</c:v>
                </c:pt>
                <c:pt idx="20">
                  <c:v>6.5781011512265217E-2</c:v>
                </c:pt>
                <c:pt idx="21">
                  <c:v>0.11206286489638986</c:v>
                </c:pt>
                <c:pt idx="22">
                  <c:v>0.19991405512450383</c:v>
                </c:pt>
                <c:pt idx="23">
                  <c:v>0.35195418779925047</c:v>
                </c:pt>
                <c:pt idx="24">
                  <c:v>0.50955368137747548</c:v>
                </c:pt>
                <c:pt idx="25">
                  <c:v>0.62582798050657784</c:v>
                </c:pt>
                <c:pt idx="26">
                  <c:v>0.69036250176900216</c:v>
                </c:pt>
                <c:pt idx="27">
                  <c:v>0.72782604437643572</c:v>
                </c:pt>
                <c:pt idx="28">
                  <c:v>0.76436170829282268</c:v>
                </c:pt>
                <c:pt idx="29">
                  <c:v>0.79712781125654064</c:v>
                </c:pt>
                <c:pt idx="30">
                  <c:v>0.8121838081521624</c:v>
                </c:pt>
                <c:pt idx="31">
                  <c:v>0.81066982686228461</c:v>
                </c:pt>
                <c:pt idx="32">
                  <c:v>0.8097346984587076</c:v>
                </c:pt>
                <c:pt idx="33">
                  <c:v>0.82584928442254313</c:v>
                </c:pt>
                <c:pt idx="34">
                  <c:v>0.85295301825706571</c:v>
                </c:pt>
                <c:pt idx="35">
                  <c:v>0.85706562881561243</c:v>
                </c:pt>
                <c:pt idx="36">
                  <c:v>0.83240719655861195</c:v>
                </c:pt>
                <c:pt idx="37">
                  <c:v>0.80777393530854202</c:v>
                </c:pt>
                <c:pt idx="38">
                  <c:v>0.80792670043893167</c:v>
                </c:pt>
                <c:pt idx="39">
                  <c:v>0.83693071103497885</c:v>
                </c:pt>
                <c:pt idx="40">
                  <c:v>0.87665569332962767</c:v>
                </c:pt>
                <c:pt idx="41">
                  <c:v>0.89808480698957249</c:v>
                </c:pt>
                <c:pt idx="42">
                  <c:v>0.8892456975361176</c:v>
                </c:pt>
                <c:pt idx="43">
                  <c:v>0.85956831486641661</c:v>
                </c:pt>
                <c:pt idx="44">
                  <c:v>0.82540874060617564</c:v>
                </c:pt>
                <c:pt idx="45">
                  <c:v>0.82671356591617051</c:v>
                </c:pt>
                <c:pt idx="46">
                  <c:v>0.87913082006972021</c:v>
                </c:pt>
                <c:pt idx="47">
                  <c:v>0.92950694487344621</c:v>
                </c:pt>
                <c:pt idx="48">
                  <c:v>0.94484584600600008</c:v>
                </c:pt>
                <c:pt idx="49">
                  <c:v>0.94239517027456865</c:v>
                </c:pt>
                <c:pt idx="50">
                  <c:v>0.93388587106298682</c:v>
                </c:pt>
                <c:pt idx="51">
                  <c:v>0.92310860174569997</c:v>
                </c:pt>
                <c:pt idx="52">
                  <c:v>0.92838232017996947</c:v>
                </c:pt>
                <c:pt idx="53">
                  <c:v>0.9601250564065763</c:v>
                </c:pt>
                <c:pt idx="54">
                  <c:v>0.99643440040704656</c:v>
                </c:pt>
                <c:pt idx="55">
                  <c:v>1</c:v>
                </c:pt>
                <c:pt idx="56">
                  <c:v>0.98403373748108169</c:v>
                </c:pt>
                <c:pt idx="57">
                  <c:v>0.94513197247982095</c:v>
                </c:pt>
                <c:pt idx="58">
                  <c:v>0.77975090370116729</c:v>
                </c:pt>
                <c:pt idx="59">
                  <c:v>0.5396042351324446</c:v>
                </c:pt>
                <c:pt idx="60">
                  <c:v>0.30011633500293688</c:v>
                </c:pt>
                <c:pt idx="61">
                  <c:v>0.12953864354385869</c:v>
                </c:pt>
                <c:pt idx="62">
                  <c:v>5.9592191777846873E-2</c:v>
                </c:pt>
                <c:pt idx="63">
                  <c:v>3.3965985773337586E-2</c:v>
                </c:pt>
                <c:pt idx="64">
                  <c:v>2.0062659647770941E-2</c:v>
                </c:pt>
                <c:pt idx="65">
                  <c:v>9.9522881885257524E-3</c:v>
                </c:pt>
                <c:pt idx="66">
                  <c:v>5.0429157198384556E-3</c:v>
                </c:pt>
                <c:pt idx="67">
                  <c:v>3.1935318469775327E-3</c:v>
                </c:pt>
                <c:pt idx="68">
                  <c:v>2.5355478152398595E-3</c:v>
                </c:pt>
                <c:pt idx="69">
                  <c:v>1.9276722017429477E-3</c:v>
                </c:pt>
                <c:pt idx="70">
                  <c:v>1.1807439193235836E-3</c:v>
                </c:pt>
                <c:pt idx="71">
                  <c:v>7.0437300869424769E-4</c:v>
                </c:pt>
                <c:pt idx="72">
                  <c:v>4.8696328453978901E-4</c:v>
                </c:pt>
                <c:pt idx="73">
                  <c:v>4.3520239391104092E-4</c:v>
                </c:pt>
                <c:pt idx="74">
                  <c:v>3.8615027121240294E-4</c:v>
                </c:pt>
                <c:pt idx="75">
                  <c:v>3.1005284630154821E-4</c:v>
                </c:pt>
                <c:pt idx="76">
                  <c:v>1.918473453137489E-4</c:v>
                </c:pt>
                <c:pt idx="77">
                  <c:v>1.6240552602168597E-4</c:v>
                </c:pt>
                <c:pt idx="78">
                  <c:v>1.4290484564191301E-4</c:v>
                </c:pt>
                <c:pt idx="79">
                  <c:v>1.4528326481523591E-4</c:v>
                </c:pt>
                <c:pt idx="80">
                  <c:v>1.3357065296715228E-4</c:v>
                </c:pt>
                <c:pt idx="81">
                  <c:v>9.6040686388184742E-5</c:v>
                </c:pt>
                <c:pt idx="82">
                  <c:v>5.9311923449396556E-5</c:v>
                </c:pt>
                <c:pt idx="83">
                  <c:v>4.7152888372298019E-5</c:v>
                </c:pt>
                <c:pt idx="84">
                  <c:v>5.9205925876318099E-5</c:v>
                </c:pt>
                <c:pt idx="85">
                  <c:v>7.1990471025096226E-5</c:v>
                </c:pt>
                <c:pt idx="86">
                  <c:v>4.8873447253512408E-5</c:v>
                </c:pt>
                <c:pt idx="87">
                  <c:v>4.9658954521508788E-5</c:v>
                </c:pt>
                <c:pt idx="88">
                  <c:v>3.7664084866675554E-5</c:v>
                </c:pt>
                <c:pt idx="89">
                  <c:v>3.7792555509294611E-5</c:v>
                </c:pt>
                <c:pt idx="90">
                  <c:v>5.0274973060445289E-5</c:v>
                </c:pt>
                <c:pt idx="91">
                  <c:v>6.2511452537594703E-5</c:v>
                </c:pt>
                <c:pt idx="92">
                  <c:v>8.7143359393830128E-5</c:v>
                </c:pt>
                <c:pt idx="93">
                  <c:v>6.2342711102217793E-5</c:v>
                </c:pt>
                <c:pt idx="94">
                  <c:v>3.76444892391026E-5</c:v>
                </c:pt>
                <c:pt idx="95">
                  <c:v>2.530483503860057E-5</c:v>
                </c:pt>
                <c:pt idx="96">
                  <c:v>3.8321062467507297E-5</c:v>
                </c:pt>
                <c:pt idx="97">
                  <c:v>3.8583830743531257E-5</c:v>
                </c:pt>
                <c:pt idx="98">
                  <c:v>5.1595391543834041E-5</c:v>
                </c:pt>
                <c:pt idx="99">
                  <c:v>3.8669364813245637E-5</c:v>
                </c:pt>
                <c:pt idx="100">
                  <c:v>3.8597304959990789E-5</c:v>
                </c:pt>
                <c:pt idx="101">
                  <c:v>1.2896748523639199E-5</c:v>
                </c:pt>
                <c:pt idx="102">
                  <c:v>2.588900536096148E-5</c:v>
                </c:pt>
                <c:pt idx="103">
                  <c:v>1.3057609114490863E-5</c:v>
                </c:pt>
                <c:pt idx="104">
                  <c:v>6.5927578040243364E-5</c:v>
                </c:pt>
                <c:pt idx="105">
                  <c:v>1.1991884031095424E-4</c:v>
                </c:pt>
                <c:pt idx="106">
                  <c:v>9.4146184178767523E-5</c:v>
                </c:pt>
                <c:pt idx="107">
                  <c:v>0</c:v>
                </c:pt>
                <c:pt idx="108">
                  <c:v>8.1456027023829112E-5</c:v>
                </c:pt>
                <c:pt idx="109">
                  <c:v>5.4360938754236545E-5</c:v>
                </c:pt>
                <c:pt idx="110">
                  <c:v>6.7838995939685157E-5</c:v>
                </c:pt>
                <c:pt idx="111">
                  <c:v>1.0857354735959023E-4</c:v>
                </c:pt>
                <c:pt idx="112">
                  <c:v>2.7198289258524396E-5</c:v>
                </c:pt>
                <c:pt idx="113">
                  <c:v>4.1073246182736609E-5</c:v>
                </c:pt>
                <c:pt idx="114">
                  <c:v>2.7591944485979149E-5</c:v>
                </c:pt>
                <c:pt idx="115">
                  <c:v>4.170827963524208E-5</c:v>
                </c:pt>
                <c:pt idx="116">
                  <c:v>1.4012612118303313E-5</c:v>
                </c:pt>
                <c:pt idx="117">
                  <c:v>8.4377915360433781E-5</c:v>
                </c:pt>
                <c:pt idx="118">
                  <c:v>3.0958158475222609E-4</c:v>
                </c:pt>
                <c:pt idx="119">
                  <c:v>5.3429066780311823E-4</c:v>
                </c:pt>
                <c:pt idx="120">
                  <c:v>2.3869610312001954E-4</c:v>
                </c:pt>
                <c:pt idx="121">
                  <c:v>8.395721667784309E-5</c:v>
                </c:pt>
                <c:pt idx="122">
                  <c:v>1.3964877469519916E-4</c:v>
                </c:pt>
                <c:pt idx="123">
                  <c:v>1.1171140505713931E-4</c:v>
                </c:pt>
                <c:pt idx="124">
                  <c:v>8.3989240782670127E-5</c:v>
                </c:pt>
                <c:pt idx="125">
                  <c:v>8.4232165638638347E-5</c:v>
                </c:pt>
                <c:pt idx="126">
                  <c:v>7.0524799769927182E-5</c:v>
                </c:pt>
                <c:pt idx="127">
                  <c:v>5.6545247321486324E-5</c:v>
                </c:pt>
                <c:pt idx="128">
                  <c:v>0</c:v>
                </c:pt>
                <c:pt idx="129">
                  <c:v>2.8177484708803451E-5</c:v>
                </c:pt>
                <c:pt idx="130">
                  <c:v>5.5933605914725912E-5</c:v>
                </c:pt>
                <c:pt idx="131">
                  <c:v>1.3839297882409573E-5</c:v>
                </c:pt>
                <c:pt idx="132">
                  <c:v>5.4798514389401631E-5</c:v>
                </c:pt>
                <c:pt idx="133">
                  <c:v>9.5034779837412784E-5</c:v>
                </c:pt>
                <c:pt idx="134">
                  <c:v>3.6470206410587616E-4</c:v>
                </c:pt>
                <c:pt idx="135">
                  <c:v>2.7272250971534626E-3</c:v>
                </c:pt>
                <c:pt idx="136">
                  <c:v>1.1030295577373058E-2</c:v>
                </c:pt>
                <c:pt idx="137">
                  <c:v>2.3398008023098908E-3</c:v>
                </c:pt>
                <c:pt idx="138">
                  <c:v>4.8959702138852629E-4</c:v>
                </c:pt>
                <c:pt idx="139">
                  <c:v>1.6394324996288104E-4</c:v>
                </c:pt>
                <c:pt idx="140">
                  <c:v>5.4826648369611926E-5</c:v>
                </c:pt>
                <c:pt idx="141">
                  <c:v>4.1220289377405557E-5</c:v>
                </c:pt>
                <c:pt idx="142">
                  <c:v>4.1137913991375242E-5</c:v>
                </c:pt>
                <c:pt idx="143">
                  <c:v>2.7350649418950322E-5</c:v>
                </c:pt>
                <c:pt idx="144">
                  <c:v>1.3569642719263681E-5</c:v>
                </c:pt>
                <c:pt idx="145">
                  <c:v>4.0411957392072111E-5</c:v>
                </c:pt>
                <c:pt idx="146">
                  <c:v>5.3636312699028027E-5</c:v>
                </c:pt>
                <c:pt idx="147">
                  <c:v>9.3582516303681259E-5</c:v>
                </c:pt>
                <c:pt idx="148">
                  <c:v>1.6035828502479512E-4</c:v>
                </c:pt>
                <c:pt idx="149">
                  <c:v>4.4187246801848757E-4</c:v>
                </c:pt>
                <c:pt idx="150">
                  <c:v>1.5090087574219579E-3</c:v>
                </c:pt>
                <c:pt idx="151">
                  <c:v>3.1871529500507355E-3</c:v>
                </c:pt>
                <c:pt idx="152">
                  <c:v>1.8973625166275401E-3</c:v>
                </c:pt>
                <c:pt idx="153">
                  <c:v>5.5056875796663637E-4</c:v>
                </c:pt>
                <c:pt idx="154">
                  <c:v>1.9374473795830238E-4</c:v>
                </c:pt>
                <c:pt idx="155">
                  <c:v>8.3261704702249613E-5</c:v>
                </c:pt>
                <c:pt idx="156">
                  <c:v>5.5533009462405569E-5</c:v>
                </c:pt>
                <c:pt idx="157">
                  <c:v>5.5492050954213955E-5</c:v>
                </c:pt>
                <c:pt idx="158">
                  <c:v>2.7673385882192422E-5</c:v>
                </c:pt>
                <c:pt idx="159">
                  <c:v>1.3799222364868804E-5</c:v>
                </c:pt>
                <c:pt idx="160">
                  <c:v>2.7540864901097557E-5</c:v>
                </c:pt>
                <c:pt idx="161">
                  <c:v>2.7562378071187097E-5</c:v>
                </c:pt>
                <c:pt idx="162">
                  <c:v>4.1416345720447385E-5</c:v>
                </c:pt>
                <c:pt idx="163">
                  <c:v>5.5388121350876653E-5</c:v>
                </c:pt>
                <c:pt idx="164">
                  <c:v>1.2541176844980338E-4</c:v>
                </c:pt>
                <c:pt idx="165">
                  <c:v>2.9433761210925124E-4</c:v>
                </c:pt>
                <c:pt idx="166">
                  <c:v>5.500995520749698E-4</c:v>
                </c:pt>
                <c:pt idx="167">
                  <c:v>4.2558937284419089E-4</c:v>
                </c:pt>
                <c:pt idx="168">
                  <c:v>2.8471482394215136E-4</c:v>
                </c:pt>
                <c:pt idx="169">
                  <c:v>2.2848176396636442E-4</c:v>
                </c:pt>
                <c:pt idx="170">
                  <c:v>2.2842238514901814E-4</c:v>
                </c:pt>
                <c:pt idx="171">
                  <c:v>2.8493193964713916E-4</c:v>
                </c:pt>
                <c:pt idx="172">
                  <c:v>3.2622553034083052E-4</c:v>
                </c:pt>
                <c:pt idx="173">
                  <c:v>2.6848505107716848E-4</c:v>
                </c:pt>
                <c:pt idx="174">
                  <c:v>1.8287845359430698E-4</c:v>
                </c:pt>
                <c:pt idx="175">
                  <c:v>1.5405595116076143E-4</c:v>
                </c:pt>
                <c:pt idx="176">
                  <c:v>1.1125392398729985E-4</c:v>
                </c:pt>
                <c:pt idx="177">
                  <c:v>1.2431121693001949E-4</c:v>
                </c:pt>
                <c:pt idx="178">
                  <c:v>1.5123205492464586E-4</c:v>
                </c:pt>
                <c:pt idx="179">
                  <c:v>2.7427833994037151E-4</c:v>
                </c:pt>
                <c:pt idx="180">
                  <c:v>6.980788462650412E-4</c:v>
                </c:pt>
                <c:pt idx="181">
                  <c:v>1.1365241596571563E-3</c:v>
                </c:pt>
                <c:pt idx="182">
                  <c:v>4.6507804289244796E-4</c:v>
                </c:pt>
                <c:pt idx="183">
                  <c:v>1.914551738948538E-4</c:v>
                </c:pt>
                <c:pt idx="184">
                  <c:v>9.5635776461431801E-5</c:v>
                </c:pt>
                <c:pt idx="185">
                  <c:v>9.5527205375109736E-5</c:v>
                </c:pt>
                <c:pt idx="186">
                  <c:v>8.1739109369766347E-5</c:v>
                </c:pt>
                <c:pt idx="187">
                  <c:v>6.7840823283082794E-5</c:v>
                </c:pt>
                <c:pt idx="188">
                  <c:v>8.0972345801828127E-5</c:v>
                </c:pt>
                <c:pt idx="189">
                  <c:v>9.3916292592212191E-5</c:v>
                </c:pt>
                <c:pt idx="190">
                  <c:v>1.6002856651304776E-4</c:v>
                </c:pt>
                <c:pt idx="191">
                  <c:v>3.4499222630061022E-4</c:v>
                </c:pt>
                <c:pt idx="192">
                  <c:v>1.3077957216016004E-3</c:v>
                </c:pt>
                <c:pt idx="193">
                  <c:v>9.8822993735582527E-3</c:v>
                </c:pt>
                <c:pt idx="194">
                  <c:v>6.5568770379066032E-3</c:v>
                </c:pt>
                <c:pt idx="195">
                  <c:v>1.3358109337070431E-3</c:v>
                </c:pt>
                <c:pt idx="196">
                  <c:v>5.6839876802972794E-4</c:v>
                </c:pt>
                <c:pt idx="197">
                  <c:v>2.3138286721809616E-4</c:v>
                </c:pt>
                <c:pt idx="198">
                  <c:v>1.0222592608478342E-4</c:v>
                </c:pt>
                <c:pt idx="199">
                  <c:v>5.0834485716560696E-5</c:v>
                </c:pt>
                <c:pt idx="200">
                  <c:v>2.5114302227847024E-5</c:v>
                </c:pt>
                <c:pt idx="201">
                  <c:v>2.4911205731338465E-5</c:v>
                </c:pt>
                <c:pt idx="202">
                  <c:v>2.4762070563781798E-5</c:v>
                </c:pt>
                <c:pt idx="203">
                  <c:v>2.4604734757035281E-5</c:v>
                </c:pt>
                <c:pt idx="204">
                  <c:v>0</c:v>
                </c:pt>
                <c:pt idx="205">
                  <c:v>2.4279733122856658E-5</c:v>
                </c:pt>
                <c:pt idx="206">
                  <c:v>0</c:v>
                </c:pt>
                <c:pt idx="207">
                  <c:v>1.1994203100933038E-5</c:v>
                </c:pt>
                <c:pt idx="208">
                  <c:v>1.1922657287024864E-5</c:v>
                </c:pt>
                <c:pt idx="209">
                  <c:v>1.1866273605052691E-5</c:v>
                </c:pt>
                <c:pt idx="210">
                  <c:v>1.1790824520085544E-5</c:v>
                </c:pt>
                <c:pt idx="211">
                  <c:v>1.1739730126867588E-5</c:v>
                </c:pt>
                <c:pt idx="212">
                  <c:v>1.1682906305718735E-5</c:v>
                </c:pt>
                <c:pt idx="213">
                  <c:v>2.3230914949517632E-5</c:v>
                </c:pt>
                <c:pt idx="214">
                  <c:v>3.4636941131042142E-5</c:v>
                </c:pt>
                <c:pt idx="215">
                  <c:v>6.8768555509256761E-5</c:v>
                </c:pt>
                <c:pt idx="216">
                  <c:v>1.2525340775712351E-4</c:v>
                </c:pt>
                <c:pt idx="217">
                  <c:v>1.1300113679454304E-4</c:v>
                </c:pt>
                <c:pt idx="218">
                  <c:v>6.7183512545385986E-5</c:v>
                </c:pt>
                <c:pt idx="219">
                  <c:v>4.4420098697192439E-5</c:v>
                </c:pt>
                <c:pt idx="220">
                  <c:v>5.504252674838654E-5</c:v>
                </c:pt>
                <c:pt idx="221">
                  <c:v>4.369026393625644E-5</c:v>
                </c:pt>
                <c:pt idx="222">
                  <c:v>4.3330250737412089E-5</c:v>
                </c:pt>
                <c:pt idx="223">
                  <c:v>4.302278276855992E-5</c:v>
                </c:pt>
                <c:pt idx="224">
                  <c:v>6.4134332017167048E-5</c:v>
                </c:pt>
                <c:pt idx="225">
                  <c:v>9.5510929837264231E-5</c:v>
                </c:pt>
                <c:pt idx="226">
                  <c:v>8.4588993672592556E-5</c:v>
                </c:pt>
                <c:pt idx="227">
                  <c:v>4.19994801805969E-5</c:v>
                </c:pt>
                <c:pt idx="228">
                  <c:v>3.1294423658181591E-5</c:v>
                </c:pt>
                <c:pt idx="229">
                  <c:v>4.1543150442366239E-5</c:v>
                </c:pt>
                <c:pt idx="230">
                  <c:v>6.1802097200941593E-5</c:v>
                </c:pt>
                <c:pt idx="231">
                  <c:v>3.0577483502581514E-5</c:v>
                </c:pt>
                <c:pt idx="232">
                  <c:v>2.0166574788683602E-5</c:v>
                </c:pt>
                <c:pt idx="233">
                  <c:v>-9.9771159759330819E-6</c:v>
                </c:pt>
                <c:pt idx="234">
                  <c:v>3.9554397715640418E-5</c:v>
                </c:pt>
                <c:pt idx="235">
                  <c:v>2.9260256052073232E-5</c:v>
                </c:pt>
                <c:pt idx="236">
                  <c:v>-3.8523703569909286E-5</c:v>
                </c:pt>
                <c:pt idx="237">
                  <c:v>5.7095523940467599E-5</c:v>
                </c:pt>
                <c:pt idx="238">
                  <c:v>1.873161522066864E-5</c:v>
                </c:pt>
                <c:pt idx="239">
                  <c:v>6.4675750754108322E-5</c:v>
                </c:pt>
                <c:pt idx="240">
                  <c:v>2.8131222391842659E-4</c:v>
                </c:pt>
                <c:pt idx="241">
                  <c:v>2.0123823927179897E-3</c:v>
                </c:pt>
                <c:pt idx="242">
                  <c:v>5.0539009372031123E-4</c:v>
                </c:pt>
                <c:pt idx="243">
                  <c:v>8.0738409872349712E-4</c:v>
                </c:pt>
                <c:pt idx="244">
                  <c:v>1.0841789148783902E-3</c:v>
                </c:pt>
                <c:pt idx="245">
                  <c:v>6.3560941507379454E-4</c:v>
                </c:pt>
                <c:pt idx="246">
                  <c:v>5.9476949440164786E-4</c:v>
                </c:pt>
                <c:pt idx="247">
                  <c:v>1.0076445193076878E-3</c:v>
                </c:pt>
                <c:pt idx="248">
                  <c:v>8.6164879934605366E-4</c:v>
                </c:pt>
                <c:pt idx="249">
                  <c:v>8.9515165842538275E-4</c:v>
                </c:pt>
                <c:pt idx="250">
                  <c:v>8.9553728735708134E-4</c:v>
                </c:pt>
                <c:pt idx="251">
                  <c:v>4.2685392393412922E-4</c:v>
                </c:pt>
                <c:pt idx="252">
                  <c:v>8.558657146381499E-4</c:v>
                </c:pt>
                <c:pt idx="253">
                  <c:v>9.9577249331708403E-4</c:v>
                </c:pt>
                <c:pt idx="254">
                  <c:v>5.726949879261376E-4</c:v>
                </c:pt>
                <c:pt idx="255">
                  <c:v>4.4133248430003818E-4</c:v>
                </c:pt>
                <c:pt idx="256">
                  <c:v>4.7367852901882002E-4</c:v>
                </c:pt>
                <c:pt idx="257">
                  <c:v>2.4942034005860951E-4</c:v>
                </c:pt>
                <c:pt idx="258">
                  <c:v>1.9305184065863089E-4</c:v>
                </c:pt>
                <c:pt idx="259">
                  <c:v>7.4621558507814394E-5</c:v>
                </c:pt>
                <c:pt idx="260">
                  <c:v>7.5442749633898915E-5</c:v>
                </c:pt>
                <c:pt idx="261">
                  <c:v>2.2862660052631315E-5</c:v>
                </c:pt>
                <c:pt idx="262">
                  <c:v>1.4431315281514774E-5</c:v>
                </c:pt>
                <c:pt idx="263">
                  <c:v>2.1443965431354724E-5</c:v>
                </c:pt>
                <c:pt idx="264">
                  <c:v>1.285688550214056E-5</c:v>
                </c:pt>
                <c:pt idx="265">
                  <c:v>1.3848456073927444E-5</c:v>
                </c:pt>
                <c:pt idx="266">
                  <c:v>8.6069748501643921E-6</c:v>
                </c:pt>
                <c:pt idx="267">
                  <c:v>5.6458780780906909E-6</c:v>
                </c:pt>
                <c:pt idx="268">
                  <c:v>4.4697837773260584E-6</c:v>
                </c:pt>
                <c:pt idx="269">
                  <c:v>2.9471550029453243E-6</c:v>
                </c:pt>
                <c:pt idx="270">
                  <c:v>2.5038020505805776E-6</c:v>
                </c:pt>
                <c:pt idx="271">
                  <c:v>1.5588099539530205E-6</c:v>
                </c:pt>
                <c:pt idx="272">
                  <c:v>1.1209530088659014E-6</c:v>
                </c:pt>
                <c:pt idx="273">
                  <c:v>1.4367519436176372E-6</c:v>
                </c:pt>
                <c:pt idx="274">
                  <c:v>9.9303257771691447E-7</c:v>
                </c:pt>
                <c:pt idx="275">
                  <c:v>1.3598887509137461E-6</c:v>
                </c:pt>
                <c:pt idx="276">
                  <c:v>5.8049095400099579E-7</c:v>
                </c:pt>
                <c:pt idx="277">
                  <c:v>5.8241486373374393E-7</c:v>
                </c:pt>
                <c:pt idx="278">
                  <c:v>8.6515774088633528E-7</c:v>
                </c:pt>
                <c:pt idx="279">
                  <c:v>8.6990605251723756E-7</c:v>
                </c:pt>
                <c:pt idx="280">
                  <c:v>7.1966842962797583E-7</c:v>
                </c:pt>
                <c:pt idx="281">
                  <c:v>4.6585474715990978E-7</c:v>
                </c:pt>
                <c:pt idx="282">
                  <c:v>4.1081717549944344E-7</c:v>
                </c:pt>
                <c:pt idx="283">
                  <c:v>3.7612170377746046E-7</c:v>
                </c:pt>
                <c:pt idx="284">
                  <c:v>3.0937755097524503E-7</c:v>
                </c:pt>
                <c:pt idx="285">
                  <c:v>3.0211324412204057E-7</c:v>
                </c:pt>
                <c:pt idx="286">
                  <c:v>2.4011065097118932E-7</c:v>
                </c:pt>
                <c:pt idx="287">
                  <c:v>2.2704309013794806E-7</c:v>
                </c:pt>
                <c:pt idx="288">
                  <c:v>2.43397637955149E-7</c:v>
                </c:pt>
                <c:pt idx="289">
                  <c:v>2.7895945837546493E-7</c:v>
                </c:pt>
                <c:pt idx="290">
                  <c:v>2.9558415662644846E-7</c:v>
                </c:pt>
                <c:pt idx="291">
                  <c:v>3.529695988690532E-7</c:v>
                </c:pt>
                <c:pt idx="292">
                  <c:v>3.4871197387468128E-7</c:v>
                </c:pt>
                <c:pt idx="293">
                  <c:v>5.4051865913596433E-7</c:v>
                </c:pt>
                <c:pt idx="294">
                  <c:v>6.1895832605234118E-7</c:v>
                </c:pt>
                <c:pt idx="295">
                  <c:v>7.3109801744356096E-7</c:v>
                </c:pt>
                <c:pt idx="296">
                  <c:v>1.2879805765506193E-6</c:v>
                </c:pt>
                <c:pt idx="297">
                  <c:v>1.9281523259510776E-6</c:v>
                </c:pt>
                <c:pt idx="298">
                  <c:v>2.5394954741764686E-6</c:v>
                </c:pt>
                <c:pt idx="299">
                  <c:v>4.1956062772205495E-6</c:v>
                </c:pt>
                <c:pt idx="300">
                  <c:v>3.717646656235551E-6</c:v>
                </c:pt>
              </c:numCache>
            </c:numRef>
          </c:yVal>
          <c:smooth val="0"/>
          <c:extLst>
            <c:ext xmlns:c16="http://schemas.microsoft.com/office/drawing/2014/chart" uri="{C3380CC4-5D6E-409C-BE32-E72D297353CC}">
              <c16:uniqueId val="{00000000-8093-42BD-A805-9B95F52D29B9}"/>
            </c:ext>
          </c:extLst>
        </c:ser>
        <c:ser>
          <c:idx val="1"/>
          <c:order val="1"/>
          <c:tx>
            <c:v>B2 (Green)</c:v>
          </c:tx>
          <c:spPr>
            <a:ln w="19050" cap="rnd">
              <a:solidFill>
                <a:srgbClr val="00B050"/>
              </a:solidFill>
              <a:round/>
            </a:ln>
            <a:effectLst/>
          </c:spPr>
          <c:marker>
            <c:symbol val="none"/>
          </c:marker>
          <c:xVal>
            <c:numRef>
              <c:f>'THEOS_MS (Normalized)'!$A$4:$A$304</c:f>
              <c:numCache>
                <c:formatCode>General</c:formatCode>
                <c:ptCount val="301"/>
                <c:pt idx="0">
                  <c:v>400</c:v>
                </c:pt>
                <c:pt idx="1">
                  <c:v>402</c:v>
                </c:pt>
                <c:pt idx="2">
                  <c:v>404</c:v>
                </c:pt>
                <c:pt idx="3">
                  <c:v>406</c:v>
                </c:pt>
                <c:pt idx="4">
                  <c:v>408</c:v>
                </c:pt>
                <c:pt idx="5">
                  <c:v>410</c:v>
                </c:pt>
                <c:pt idx="6">
                  <c:v>412</c:v>
                </c:pt>
                <c:pt idx="7">
                  <c:v>414</c:v>
                </c:pt>
                <c:pt idx="8">
                  <c:v>416</c:v>
                </c:pt>
                <c:pt idx="9">
                  <c:v>418</c:v>
                </c:pt>
                <c:pt idx="10">
                  <c:v>420</c:v>
                </c:pt>
                <c:pt idx="11">
                  <c:v>422</c:v>
                </c:pt>
                <c:pt idx="12">
                  <c:v>424</c:v>
                </c:pt>
                <c:pt idx="13">
                  <c:v>426</c:v>
                </c:pt>
                <c:pt idx="14">
                  <c:v>428</c:v>
                </c:pt>
                <c:pt idx="15">
                  <c:v>430</c:v>
                </c:pt>
                <c:pt idx="16">
                  <c:v>432</c:v>
                </c:pt>
                <c:pt idx="17">
                  <c:v>434</c:v>
                </c:pt>
                <c:pt idx="18">
                  <c:v>436</c:v>
                </c:pt>
                <c:pt idx="19">
                  <c:v>438</c:v>
                </c:pt>
                <c:pt idx="20">
                  <c:v>440</c:v>
                </c:pt>
                <c:pt idx="21">
                  <c:v>442</c:v>
                </c:pt>
                <c:pt idx="22">
                  <c:v>444</c:v>
                </c:pt>
                <c:pt idx="23">
                  <c:v>446</c:v>
                </c:pt>
                <c:pt idx="24">
                  <c:v>448</c:v>
                </c:pt>
                <c:pt idx="25">
                  <c:v>450</c:v>
                </c:pt>
                <c:pt idx="26">
                  <c:v>452</c:v>
                </c:pt>
                <c:pt idx="27">
                  <c:v>454</c:v>
                </c:pt>
                <c:pt idx="28">
                  <c:v>456</c:v>
                </c:pt>
                <c:pt idx="29">
                  <c:v>458</c:v>
                </c:pt>
                <c:pt idx="30">
                  <c:v>460</c:v>
                </c:pt>
                <c:pt idx="31">
                  <c:v>462</c:v>
                </c:pt>
                <c:pt idx="32">
                  <c:v>464</c:v>
                </c:pt>
                <c:pt idx="33">
                  <c:v>466</c:v>
                </c:pt>
                <c:pt idx="34">
                  <c:v>468</c:v>
                </c:pt>
                <c:pt idx="35">
                  <c:v>470</c:v>
                </c:pt>
                <c:pt idx="36">
                  <c:v>472</c:v>
                </c:pt>
                <c:pt idx="37">
                  <c:v>474</c:v>
                </c:pt>
                <c:pt idx="38">
                  <c:v>476</c:v>
                </c:pt>
                <c:pt idx="39">
                  <c:v>478</c:v>
                </c:pt>
                <c:pt idx="40">
                  <c:v>480</c:v>
                </c:pt>
                <c:pt idx="41">
                  <c:v>482</c:v>
                </c:pt>
                <c:pt idx="42">
                  <c:v>484</c:v>
                </c:pt>
                <c:pt idx="43">
                  <c:v>486</c:v>
                </c:pt>
                <c:pt idx="44">
                  <c:v>488</c:v>
                </c:pt>
                <c:pt idx="45">
                  <c:v>490</c:v>
                </c:pt>
                <c:pt idx="46">
                  <c:v>492</c:v>
                </c:pt>
                <c:pt idx="47">
                  <c:v>494</c:v>
                </c:pt>
                <c:pt idx="48">
                  <c:v>496</c:v>
                </c:pt>
                <c:pt idx="49">
                  <c:v>498</c:v>
                </c:pt>
                <c:pt idx="50">
                  <c:v>500</c:v>
                </c:pt>
                <c:pt idx="51">
                  <c:v>502</c:v>
                </c:pt>
                <c:pt idx="52">
                  <c:v>504</c:v>
                </c:pt>
                <c:pt idx="53">
                  <c:v>506</c:v>
                </c:pt>
                <c:pt idx="54">
                  <c:v>508</c:v>
                </c:pt>
                <c:pt idx="55">
                  <c:v>510</c:v>
                </c:pt>
                <c:pt idx="56">
                  <c:v>512</c:v>
                </c:pt>
                <c:pt idx="57">
                  <c:v>514</c:v>
                </c:pt>
                <c:pt idx="58">
                  <c:v>516</c:v>
                </c:pt>
                <c:pt idx="59">
                  <c:v>518</c:v>
                </c:pt>
                <c:pt idx="60">
                  <c:v>520</c:v>
                </c:pt>
                <c:pt idx="61">
                  <c:v>522</c:v>
                </c:pt>
                <c:pt idx="62">
                  <c:v>524</c:v>
                </c:pt>
                <c:pt idx="63">
                  <c:v>526</c:v>
                </c:pt>
                <c:pt idx="64">
                  <c:v>528</c:v>
                </c:pt>
                <c:pt idx="65">
                  <c:v>530</c:v>
                </c:pt>
                <c:pt idx="66">
                  <c:v>532</c:v>
                </c:pt>
                <c:pt idx="67">
                  <c:v>534</c:v>
                </c:pt>
                <c:pt idx="68">
                  <c:v>536</c:v>
                </c:pt>
                <c:pt idx="69">
                  <c:v>538</c:v>
                </c:pt>
                <c:pt idx="70">
                  <c:v>540</c:v>
                </c:pt>
                <c:pt idx="71">
                  <c:v>542</c:v>
                </c:pt>
                <c:pt idx="72">
                  <c:v>544</c:v>
                </c:pt>
                <c:pt idx="73">
                  <c:v>546</c:v>
                </c:pt>
                <c:pt idx="74">
                  <c:v>548</c:v>
                </c:pt>
                <c:pt idx="75">
                  <c:v>550</c:v>
                </c:pt>
                <c:pt idx="76">
                  <c:v>552</c:v>
                </c:pt>
                <c:pt idx="77">
                  <c:v>554</c:v>
                </c:pt>
                <c:pt idx="78">
                  <c:v>556</c:v>
                </c:pt>
                <c:pt idx="79">
                  <c:v>558</c:v>
                </c:pt>
                <c:pt idx="80">
                  <c:v>560</c:v>
                </c:pt>
                <c:pt idx="81">
                  <c:v>562</c:v>
                </c:pt>
                <c:pt idx="82">
                  <c:v>564</c:v>
                </c:pt>
                <c:pt idx="83">
                  <c:v>566</c:v>
                </c:pt>
                <c:pt idx="84">
                  <c:v>568</c:v>
                </c:pt>
                <c:pt idx="85">
                  <c:v>570</c:v>
                </c:pt>
                <c:pt idx="86">
                  <c:v>572</c:v>
                </c:pt>
                <c:pt idx="87">
                  <c:v>574</c:v>
                </c:pt>
                <c:pt idx="88">
                  <c:v>576</c:v>
                </c:pt>
                <c:pt idx="89">
                  <c:v>578</c:v>
                </c:pt>
                <c:pt idx="90">
                  <c:v>580</c:v>
                </c:pt>
                <c:pt idx="91">
                  <c:v>582</c:v>
                </c:pt>
                <c:pt idx="92">
                  <c:v>584</c:v>
                </c:pt>
                <c:pt idx="93">
                  <c:v>586</c:v>
                </c:pt>
                <c:pt idx="94">
                  <c:v>588</c:v>
                </c:pt>
                <c:pt idx="95">
                  <c:v>590</c:v>
                </c:pt>
                <c:pt idx="96">
                  <c:v>592</c:v>
                </c:pt>
                <c:pt idx="97">
                  <c:v>594</c:v>
                </c:pt>
                <c:pt idx="98">
                  <c:v>596</c:v>
                </c:pt>
                <c:pt idx="99">
                  <c:v>598</c:v>
                </c:pt>
                <c:pt idx="100">
                  <c:v>600</c:v>
                </c:pt>
                <c:pt idx="101">
                  <c:v>602</c:v>
                </c:pt>
                <c:pt idx="102">
                  <c:v>604</c:v>
                </c:pt>
                <c:pt idx="103">
                  <c:v>606</c:v>
                </c:pt>
                <c:pt idx="104">
                  <c:v>608</c:v>
                </c:pt>
                <c:pt idx="105">
                  <c:v>610</c:v>
                </c:pt>
                <c:pt idx="106">
                  <c:v>612</c:v>
                </c:pt>
                <c:pt idx="107">
                  <c:v>614</c:v>
                </c:pt>
                <c:pt idx="108">
                  <c:v>616</c:v>
                </c:pt>
                <c:pt idx="109">
                  <c:v>618</c:v>
                </c:pt>
                <c:pt idx="110">
                  <c:v>620</c:v>
                </c:pt>
                <c:pt idx="111">
                  <c:v>622</c:v>
                </c:pt>
                <c:pt idx="112">
                  <c:v>624</c:v>
                </c:pt>
                <c:pt idx="113">
                  <c:v>626</c:v>
                </c:pt>
                <c:pt idx="114">
                  <c:v>628</c:v>
                </c:pt>
                <c:pt idx="115">
                  <c:v>630</c:v>
                </c:pt>
                <c:pt idx="116">
                  <c:v>632</c:v>
                </c:pt>
                <c:pt idx="117">
                  <c:v>634</c:v>
                </c:pt>
                <c:pt idx="118">
                  <c:v>636</c:v>
                </c:pt>
                <c:pt idx="119">
                  <c:v>638</c:v>
                </c:pt>
                <c:pt idx="120">
                  <c:v>640</c:v>
                </c:pt>
                <c:pt idx="121">
                  <c:v>642</c:v>
                </c:pt>
                <c:pt idx="122">
                  <c:v>644</c:v>
                </c:pt>
                <c:pt idx="123">
                  <c:v>646</c:v>
                </c:pt>
                <c:pt idx="124">
                  <c:v>648</c:v>
                </c:pt>
                <c:pt idx="125">
                  <c:v>650</c:v>
                </c:pt>
                <c:pt idx="126">
                  <c:v>652</c:v>
                </c:pt>
                <c:pt idx="127">
                  <c:v>654</c:v>
                </c:pt>
                <c:pt idx="128">
                  <c:v>656</c:v>
                </c:pt>
                <c:pt idx="129">
                  <c:v>658</c:v>
                </c:pt>
                <c:pt idx="130">
                  <c:v>660</c:v>
                </c:pt>
                <c:pt idx="131">
                  <c:v>662</c:v>
                </c:pt>
                <c:pt idx="132">
                  <c:v>664</c:v>
                </c:pt>
                <c:pt idx="133">
                  <c:v>666</c:v>
                </c:pt>
                <c:pt idx="134">
                  <c:v>668</c:v>
                </c:pt>
                <c:pt idx="135">
                  <c:v>670</c:v>
                </c:pt>
                <c:pt idx="136">
                  <c:v>672</c:v>
                </c:pt>
                <c:pt idx="137">
                  <c:v>674</c:v>
                </c:pt>
                <c:pt idx="138">
                  <c:v>676</c:v>
                </c:pt>
                <c:pt idx="139">
                  <c:v>678</c:v>
                </c:pt>
                <c:pt idx="140">
                  <c:v>680</c:v>
                </c:pt>
                <c:pt idx="141">
                  <c:v>682</c:v>
                </c:pt>
                <c:pt idx="142">
                  <c:v>684</c:v>
                </c:pt>
                <c:pt idx="143">
                  <c:v>686</c:v>
                </c:pt>
                <c:pt idx="144">
                  <c:v>688</c:v>
                </c:pt>
                <c:pt idx="145">
                  <c:v>690</c:v>
                </c:pt>
                <c:pt idx="146">
                  <c:v>692</c:v>
                </c:pt>
                <c:pt idx="147">
                  <c:v>694</c:v>
                </c:pt>
                <c:pt idx="148">
                  <c:v>696</c:v>
                </c:pt>
                <c:pt idx="149">
                  <c:v>698</c:v>
                </c:pt>
                <c:pt idx="150">
                  <c:v>700</c:v>
                </c:pt>
                <c:pt idx="151">
                  <c:v>702</c:v>
                </c:pt>
                <c:pt idx="152">
                  <c:v>704</c:v>
                </c:pt>
                <c:pt idx="153">
                  <c:v>706</c:v>
                </c:pt>
                <c:pt idx="154">
                  <c:v>708</c:v>
                </c:pt>
                <c:pt idx="155">
                  <c:v>710</c:v>
                </c:pt>
                <c:pt idx="156">
                  <c:v>712</c:v>
                </c:pt>
                <c:pt idx="157">
                  <c:v>714</c:v>
                </c:pt>
                <c:pt idx="158">
                  <c:v>716</c:v>
                </c:pt>
                <c:pt idx="159">
                  <c:v>718</c:v>
                </c:pt>
                <c:pt idx="160">
                  <c:v>720</c:v>
                </c:pt>
                <c:pt idx="161">
                  <c:v>722</c:v>
                </c:pt>
                <c:pt idx="162">
                  <c:v>724</c:v>
                </c:pt>
                <c:pt idx="163">
                  <c:v>726</c:v>
                </c:pt>
                <c:pt idx="164">
                  <c:v>728</c:v>
                </c:pt>
                <c:pt idx="165">
                  <c:v>730</c:v>
                </c:pt>
                <c:pt idx="166">
                  <c:v>732</c:v>
                </c:pt>
                <c:pt idx="167">
                  <c:v>734</c:v>
                </c:pt>
                <c:pt idx="168">
                  <c:v>736</c:v>
                </c:pt>
                <c:pt idx="169">
                  <c:v>738</c:v>
                </c:pt>
                <c:pt idx="170">
                  <c:v>740</c:v>
                </c:pt>
                <c:pt idx="171">
                  <c:v>742</c:v>
                </c:pt>
                <c:pt idx="172">
                  <c:v>744</c:v>
                </c:pt>
                <c:pt idx="173">
                  <c:v>746</c:v>
                </c:pt>
                <c:pt idx="174">
                  <c:v>748</c:v>
                </c:pt>
                <c:pt idx="175">
                  <c:v>750</c:v>
                </c:pt>
                <c:pt idx="176">
                  <c:v>752</c:v>
                </c:pt>
                <c:pt idx="177">
                  <c:v>754</c:v>
                </c:pt>
                <c:pt idx="178">
                  <c:v>756</c:v>
                </c:pt>
                <c:pt idx="179">
                  <c:v>758</c:v>
                </c:pt>
                <c:pt idx="180">
                  <c:v>760</c:v>
                </c:pt>
                <c:pt idx="181">
                  <c:v>762</c:v>
                </c:pt>
                <c:pt idx="182">
                  <c:v>764</c:v>
                </c:pt>
                <c:pt idx="183">
                  <c:v>766</c:v>
                </c:pt>
                <c:pt idx="184">
                  <c:v>768</c:v>
                </c:pt>
                <c:pt idx="185">
                  <c:v>770</c:v>
                </c:pt>
                <c:pt idx="186">
                  <c:v>772</c:v>
                </c:pt>
                <c:pt idx="187">
                  <c:v>774</c:v>
                </c:pt>
                <c:pt idx="188">
                  <c:v>776</c:v>
                </c:pt>
                <c:pt idx="189">
                  <c:v>778</c:v>
                </c:pt>
                <c:pt idx="190">
                  <c:v>780</c:v>
                </c:pt>
                <c:pt idx="191">
                  <c:v>782</c:v>
                </c:pt>
                <c:pt idx="192">
                  <c:v>784</c:v>
                </c:pt>
                <c:pt idx="193">
                  <c:v>786</c:v>
                </c:pt>
                <c:pt idx="194">
                  <c:v>788</c:v>
                </c:pt>
                <c:pt idx="195">
                  <c:v>790</c:v>
                </c:pt>
                <c:pt idx="196">
                  <c:v>792</c:v>
                </c:pt>
                <c:pt idx="197">
                  <c:v>794</c:v>
                </c:pt>
                <c:pt idx="198">
                  <c:v>796</c:v>
                </c:pt>
                <c:pt idx="199">
                  <c:v>798</c:v>
                </c:pt>
                <c:pt idx="200">
                  <c:v>800</c:v>
                </c:pt>
                <c:pt idx="201">
                  <c:v>802</c:v>
                </c:pt>
                <c:pt idx="202">
                  <c:v>804</c:v>
                </c:pt>
                <c:pt idx="203">
                  <c:v>806</c:v>
                </c:pt>
                <c:pt idx="204">
                  <c:v>808</c:v>
                </c:pt>
                <c:pt idx="205">
                  <c:v>810</c:v>
                </c:pt>
                <c:pt idx="206">
                  <c:v>812</c:v>
                </c:pt>
                <c:pt idx="207">
                  <c:v>814</c:v>
                </c:pt>
                <c:pt idx="208">
                  <c:v>816</c:v>
                </c:pt>
                <c:pt idx="209">
                  <c:v>818</c:v>
                </c:pt>
                <c:pt idx="210">
                  <c:v>820</c:v>
                </c:pt>
                <c:pt idx="211">
                  <c:v>822</c:v>
                </c:pt>
                <c:pt idx="212">
                  <c:v>824</c:v>
                </c:pt>
                <c:pt idx="213">
                  <c:v>826</c:v>
                </c:pt>
                <c:pt idx="214">
                  <c:v>828</c:v>
                </c:pt>
                <c:pt idx="215">
                  <c:v>830</c:v>
                </c:pt>
                <c:pt idx="216">
                  <c:v>832</c:v>
                </c:pt>
                <c:pt idx="217">
                  <c:v>834</c:v>
                </c:pt>
                <c:pt idx="218">
                  <c:v>836</c:v>
                </c:pt>
                <c:pt idx="219">
                  <c:v>838</c:v>
                </c:pt>
                <c:pt idx="220">
                  <c:v>840</c:v>
                </c:pt>
                <c:pt idx="221">
                  <c:v>842</c:v>
                </c:pt>
                <c:pt idx="222">
                  <c:v>844</c:v>
                </c:pt>
                <c:pt idx="223">
                  <c:v>846</c:v>
                </c:pt>
                <c:pt idx="224">
                  <c:v>848</c:v>
                </c:pt>
                <c:pt idx="225">
                  <c:v>850</c:v>
                </c:pt>
                <c:pt idx="226">
                  <c:v>852</c:v>
                </c:pt>
                <c:pt idx="227">
                  <c:v>854</c:v>
                </c:pt>
                <c:pt idx="228">
                  <c:v>856</c:v>
                </c:pt>
                <c:pt idx="229">
                  <c:v>858</c:v>
                </c:pt>
                <c:pt idx="230">
                  <c:v>860</c:v>
                </c:pt>
                <c:pt idx="231">
                  <c:v>862</c:v>
                </c:pt>
                <c:pt idx="232">
                  <c:v>864</c:v>
                </c:pt>
                <c:pt idx="233">
                  <c:v>866</c:v>
                </c:pt>
                <c:pt idx="234">
                  <c:v>868</c:v>
                </c:pt>
                <c:pt idx="235">
                  <c:v>870</c:v>
                </c:pt>
                <c:pt idx="236">
                  <c:v>872</c:v>
                </c:pt>
                <c:pt idx="237">
                  <c:v>874</c:v>
                </c:pt>
                <c:pt idx="238">
                  <c:v>876</c:v>
                </c:pt>
                <c:pt idx="239">
                  <c:v>878</c:v>
                </c:pt>
                <c:pt idx="240">
                  <c:v>880</c:v>
                </c:pt>
                <c:pt idx="241">
                  <c:v>882</c:v>
                </c:pt>
                <c:pt idx="242">
                  <c:v>884</c:v>
                </c:pt>
                <c:pt idx="243">
                  <c:v>886</c:v>
                </c:pt>
                <c:pt idx="244">
                  <c:v>888</c:v>
                </c:pt>
                <c:pt idx="245">
                  <c:v>890</c:v>
                </c:pt>
                <c:pt idx="246">
                  <c:v>892</c:v>
                </c:pt>
                <c:pt idx="247">
                  <c:v>894</c:v>
                </c:pt>
                <c:pt idx="248">
                  <c:v>896</c:v>
                </c:pt>
                <c:pt idx="249">
                  <c:v>898</c:v>
                </c:pt>
                <c:pt idx="250">
                  <c:v>900</c:v>
                </c:pt>
                <c:pt idx="251">
                  <c:v>902</c:v>
                </c:pt>
                <c:pt idx="252">
                  <c:v>904</c:v>
                </c:pt>
                <c:pt idx="253">
                  <c:v>906</c:v>
                </c:pt>
                <c:pt idx="254">
                  <c:v>908</c:v>
                </c:pt>
                <c:pt idx="255">
                  <c:v>910</c:v>
                </c:pt>
                <c:pt idx="256">
                  <c:v>912</c:v>
                </c:pt>
                <c:pt idx="257">
                  <c:v>914</c:v>
                </c:pt>
                <c:pt idx="258">
                  <c:v>916</c:v>
                </c:pt>
                <c:pt idx="259">
                  <c:v>918</c:v>
                </c:pt>
                <c:pt idx="260">
                  <c:v>920</c:v>
                </c:pt>
                <c:pt idx="261">
                  <c:v>922</c:v>
                </c:pt>
                <c:pt idx="262">
                  <c:v>924</c:v>
                </c:pt>
                <c:pt idx="263">
                  <c:v>926</c:v>
                </c:pt>
                <c:pt idx="264">
                  <c:v>928</c:v>
                </c:pt>
                <c:pt idx="265">
                  <c:v>930</c:v>
                </c:pt>
                <c:pt idx="266">
                  <c:v>932</c:v>
                </c:pt>
                <c:pt idx="267">
                  <c:v>934</c:v>
                </c:pt>
                <c:pt idx="268">
                  <c:v>936</c:v>
                </c:pt>
                <c:pt idx="269">
                  <c:v>938</c:v>
                </c:pt>
                <c:pt idx="270">
                  <c:v>940</c:v>
                </c:pt>
                <c:pt idx="271">
                  <c:v>942</c:v>
                </c:pt>
                <c:pt idx="272">
                  <c:v>944</c:v>
                </c:pt>
                <c:pt idx="273">
                  <c:v>946</c:v>
                </c:pt>
                <c:pt idx="274">
                  <c:v>948</c:v>
                </c:pt>
                <c:pt idx="275">
                  <c:v>950</c:v>
                </c:pt>
                <c:pt idx="276">
                  <c:v>952</c:v>
                </c:pt>
                <c:pt idx="277">
                  <c:v>954</c:v>
                </c:pt>
                <c:pt idx="278">
                  <c:v>956</c:v>
                </c:pt>
                <c:pt idx="279">
                  <c:v>958</c:v>
                </c:pt>
                <c:pt idx="280">
                  <c:v>960</c:v>
                </c:pt>
                <c:pt idx="281">
                  <c:v>962</c:v>
                </c:pt>
                <c:pt idx="282">
                  <c:v>964</c:v>
                </c:pt>
                <c:pt idx="283">
                  <c:v>966</c:v>
                </c:pt>
                <c:pt idx="284">
                  <c:v>968</c:v>
                </c:pt>
                <c:pt idx="285">
                  <c:v>970</c:v>
                </c:pt>
                <c:pt idx="286">
                  <c:v>972</c:v>
                </c:pt>
                <c:pt idx="287">
                  <c:v>974</c:v>
                </c:pt>
                <c:pt idx="288">
                  <c:v>976</c:v>
                </c:pt>
                <c:pt idx="289">
                  <c:v>978</c:v>
                </c:pt>
                <c:pt idx="290">
                  <c:v>980</c:v>
                </c:pt>
                <c:pt idx="291">
                  <c:v>982</c:v>
                </c:pt>
                <c:pt idx="292">
                  <c:v>984</c:v>
                </c:pt>
                <c:pt idx="293">
                  <c:v>986</c:v>
                </c:pt>
                <c:pt idx="294">
                  <c:v>988</c:v>
                </c:pt>
                <c:pt idx="295">
                  <c:v>990</c:v>
                </c:pt>
                <c:pt idx="296">
                  <c:v>992</c:v>
                </c:pt>
                <c:pt idx="297">
                  <c:v>994</c:v>
                </c:pt>
                <c:pt idx="298">
                  <c:v>996</c:v>
                </c:pt>
                <c:pt idx="299">
                  <c:v>998</c:v>
                </c:pt>
                <c:pt idx="300">
                  <c:v>1000</c:v>
                </c:pt>
              </c:numCache>
            </c:numRef>
          </c:xVal>
          <c:yVal>
            <c:numRef>
              <c:f>'THEOS_MS (Normalized)'!$C$4:$C$304</c:f>
              <c:numCache>
                <c:formatCode>0.00000000</c:formatCode>
                <c:ptCount val="301"/>
                <c:pt idx="0">
                  <c:v>1.7789065696539787E-6</c:v>
                </c:pt>
                <c:pt idx="1">
                  <c:v>1.439771515556113E-6</c:v>
                </c:pt>
                <c:pt idx="2">
                  <c:v>1.340222165882525E-5</c:v>
                </c:pt>
                <c:pt idx="3">
                  <c:v>3.0945114796557029E-5</c:v>
                </c:pt>
                <c:pt idx="4">
                  <c:v>6.6081376553421405E-6</c:v>
                </c:pt>
                <c:pt idx="5">
                  <c:v>4.4977720362892509E-6</c:v>
                </c:pt>
                <c:pt idx="6">
                  <c:v>3.3772244460986806E-6</c:v>
                </c:pt>
                <c:pt idx="7">
                  <c:v>4.0482146091465431E-6</c:v>
                </c:pt>
                <c:pt idx="8">
                  <c:v>2.7431097390699627E-6</c:v>
                </c:pt>
                <c:pt idx="9">
                  <c:v>7.3833987435416004E-7</c:v>
                </c:pt>
                <c:pt idx="10">
                  <c:v>1.2098962982498457E-6</c:v>
                </c:pt>
                <c:pt idx="11">
                  <c:v>3.6537629499123269E-7</c:v>
                </c:pt>
                <c:pt idx="12">
                  <c:v>3.0703283918866917E-7</c:v>
                </c:pt>
                <c:pt idx="13">
                  <c:v>3.4212939155875653E-7</c:v>
                </c:pt>
                <c:pt idx="14">
                  <c:v>1.4437142201281972E-7</c:v>
                </c:pt>
                <c:pt idx="15">
                  <c:v>1.903926507754939E-7</c:v>
                </c:pt>
                <c:pt idx="16">
                  <c:v>8.0070953703451955E-7</c:v>
                </c:pt>
                <c:pt idx="17">
                  <c:v>6.1499015920431782E-7</c:v>
                </c:pt>
                <c:pt idx="18">
                  <c:v>5.2741230838857456E-7</c:v>
                </c:pt>
                <c:pt idx="19">
                  <c:v>1.5490930016138641E-6</c:v>
                </c:pt>
                <c:pt idx="20">
                  <c:v>1.1128481765470785E-6</c:v>
                </c:pt>
                <c:pt idx="21">
                  <c:v>1.0091268588734962E-6</c:v>
                </c:pt>
                <c:pt idx="22">
                  <c:v>3.565292003280192E-6</c:v>
                </c:pt>
                <c:pt idx="23">
                  <c:v>1.1799886492599487E-5</c:v>
                </c:pt>
                <c:pt idx="24">
                  <c:v>4.2816495834214537E-6</c:v>
                </c:pt>
                <c:pt idx="25">
                  <c:v>0</c:v>
                </c:pt>
                <c:pt idx="26">
                  <c:v>1.7374203622273302E-5</c:v>
                </c:pt>
                <c:pt idx="27">
                  <c:v>6.0713621133903527E-6</c:v>
                </c:pt>
                <c:pt idx="28">
                  <c:v>1.2749011719435578E-5</c:v>
                </c:pt>
                <c:pt idx="29">
                  <c:v>1.3336130370923578E-5</c:v>
                </c:pt>
                <c:pt idx="30">
                  <c:v>4.0828916208764885E-5</c:v>
                </c:pt>
                <c:pt idx="31">
                  <c:v>1.3590825703849855E-5</c:v>
                </c:pt>
                <c:pt idx="32">
                  <c:v>1.361289280899258E-5</c:v>
                </c:pt>
                <c:pt idx="33">
                  <c:v>1.3898259214446098E-5</c:v>
                </c:pt>
                <c:pt idx="34">
                  <c:v>2.1444926196992846E-5</c:v>
                </c:pt>
                <c:pt idx="35">
                  <c:v>1.4413051648753312E-5</c:v>
                </c:pt>
                <c:pt idx="36">
                  <c:v>2.124928786013975E-5</c:v>
                </c:pt>
                <c:pt idx="37">
                  <c:v>6.2011358947371432E-5</c:v>
                </c:pt>
                <c:pt idx="38">
                  <c:v>8.2162554029863548E-5</c:v>
                </c:pt>
                <c:pt idx="39">
                  <c:v>4.2259910594258711E-5</c:v>
                </c:pt>
                <c:pt idx="40">
                  <c:v>5.1435006480138296E-5</c:v>
                </c:pt>
                <c:pt idx="41">
                  <c:v>9.0498770658678244E-5</c:v>
                </c:pt>
                <c:pt idx="42">
                  <c:v>1.9419675868551984E-4</c:v>
                </c:pt>
                <c:pt idx="43">
                  <c:v>2.1004739610130208E-4</c:v>
                </c:pt>
                <c:pt idx="44">
                  <c:v>2.9797396769784014E-4</c:v>
                </c:pt>
                <c:pt idx="45">
                  <c:v>8.1137479744027962E-4</c:v>
                </c:pt>
                <c:pt idx="46">
                  <c:v>7.9618019165185721E-4</c:v>
                </c:pt>
                <c:pt idx="47">
                  <c:v>5.0522832091668779E-4</c:v>
                </c:pt>
                <c:pt idx="48">
                  <c:v>6.9091427368897734E-4</c:v>
                </c:pt>
                <c:pt idx="49">
                  <c:v>2.0237350166217661E-3</c:v>
                </c:pt>
                <c:pt idx="50">
                  <c:v>4.005798246258502E-3</c:v>
                </c:pt>
                <c:pt idx="51">
                  <c:v>2.8202722777700409E-3</c:v>
                </c:pt>
                <c:pt idx="52">
                  <c:v>3.3064394507517662E-3</c:v>
                </c:pt>
                <c:pt idx="53">
                  <c:v>5.9832211170908955E-3</c:v>
                </c:pt>
                <c:pt idx="54">
                  <c:v>7.6234418410192073E-3</c:v>
                </c:pt>
                <c:pt idx="55">
                  <c:v>7.2073213451893832E-3</c:v>
                </c:pt>
                <c:pt idx="56">
                  <c:v>9.9312874631137752E-3</c:v>
                </c:pt>
                <c:pt idx="57">
                  <c:v>2.1905728878980433E-2</c:v>
                </c:pt>
                <c:pt idx="58">
                  <c:v>4.3470719292819975E-2</c:v>
                </c:pt>
                <c:pt idx="59">
                  <c:v>4.8371663075973521E-2</c:v>
                </c:pt>
                <c:pt idx="60">
                  <c:v>6.1445820035064651E-2</c:v>
                </c:pt>
                <c:pt idx="61">
                  <c:v>0.12117232370980412</c:v>
                </c:pt>
                <c:pt idx="62">
                  <c:v>0.25109591939537051</c:v>
                </c:pt>
                <c:pt idx="63">
                  <c:v>0.3447458646652754</c:v>
                </c:pt>
                <c:pt idx="64">
                  <c:v>0.44050722673204651</c:v>
                </c:pt>
                <c:pt idx="65">
                  <c:v>0.61515127407180636</c:v>
                </c:pt>
                <c:pt idx="66">
                  <c:v>0.72021395809469624</c:v>
                </c:pt>
                <c:pt idx="67">
                  <c:v>0.73715773003595686</c:v>
                </c:pt>
                <c:pt idx="68">
                  <c:v>0.78473135995205301</c:v>
                </c:pt>
                <c:pt idx="69">
                  <c:v>0.84323782281380633</c:v>
                </c:pt>
                <c:pt idx="70">
                  <c:v>0.87933411914695858</c:v>
                </c:pt>
                <c:pt idx="71">
                  <c:v>0.89461460410069582</c:v>
                </c:pt>
                <c:pt idx="72">
                  <c:v>0.89365551477072902</c:v>
                </c:pt>
                <c:pt idx="73">
                  <c:v>0.88120896781809488</c:v>
                </c:pt>
                <c:pt idx="74">
                  <c:v>0.87007473244995381</c:v>
                </c:pt>
                <c:pt idx="75">
                  <c:v>0.8672901450734769</c:v>
                </c:pt>
                <c:pt idx="76">
                  <c:v>0.87993797653011885</c:v>
                </c:pt>
                <c:pt idx="77">
                  <c:v>0.90882795334630695</c:v>
                </c:pt>
                <c:pt idx="78">
                  <c:v>0.93509430426352413</c:v>
                </c:pt>
                <c:pt idx="79">
                  <c:v>0.94055751108941854</c:v>
                </c:pt>
                <c:pt idx="80">
                  <c:v>0.93761344295188964</c:v>
                </c:pt>
                <c:pt idx="81">
                  <c:v>0.93877921638573081</c:v>
                </c:pt>
                <c:pt idx="82">
                  <c:v>0.93828106390277144</c:v>
                </c:pt>
                <c:pt idx="83">
                  <c:v>0.92063726004671809</c:v>
                </c:pt>
                <c:pt idx="84">
                  <c:v>0.90375094025660052</c:v>
                </c:pt>
                <c:pt idx="85">
                  <c:v>0.91400758250305369</c:v>
                </c:pt>
                <c:pt idx="86">
                  <c:v>0.94853549383668367</c:v>
                </c:pt>
                <c:pt idx="87">
                  <c:v>0.97584991151207123</c:v>
                </c:pt>
                <c:pt idx="88">
                  <c:v>0.98553931553990048</c:v>
                </c:pt>
                <c:pt idx="89">
                  <c:v>0.98307051732124362</c:v>
                </c:pt>
                <c:pt idx="90">
                  <c:v>0.98025045890581652</c:v>
                </c:pt>
                <c:pt idx="91">
                  <c:v>0.97478198731708565</c:v>
                </c:pt>
                <c:pt idx="92">
                  <c:v>0.96522496508873434</c:v>
                </c:pt>
                <c:pt idx="93">
                  <c:v>0.95983571088044783</c:v>
                </c:pt>
                <c:pt idx="94">
                  <c:v>0.9582624895860915</c:v>
                </c:pt>
                <c:pt idx="95">
                  <c:v>0.9676389661196656</c:v>
                </c:pt>
                <c:pt idx="96">
                  <c:v>0.98898769852013979</c:v>
                </c:pt>
                <c:pt idx="97">
                  <c:v>1</c:v>
                </c:pt>
                <c:pt idx="98">
                  <c:v>0.9842429525770886</c:v>
                </c:pt>
                <c:pt idx="99">
                  <c:v>0.94621078781481449</c:v>
                </c:pt>
                <c:pt idx="100">
                  <c:v>0.81151432190937456</c:v>
                </c:pt>
                <c:pt idx="101">
                  <c:v>0.53225528896761443</c:v>
                </c:pt>
                <c:pt idx="102">
                  <c:v>0.29358134768263783</c:v>
                </c:pt>
                <c:pt idx="103">
                  <c:v>0.18328367699322751</c:v>
                </c:pt>
                <c:pt idx="104">
                  <c:v>0.14084347182960621</c:v>
                </c:pt>
                <c:pt idx="105">
                  <c:v>9.8538465995068117E-2</c:v>
                </c:pt>
                <c:pt idx="106">
                  <c:v>3.9423281981529168E-2</c:v>
                </c:pt>
                <c:pt idx="107">
                  <c:v>1.2784893798013088E-2</c:v>
                </c:pt>
                <c:pt idx="108">
                  <c:v>4.8426836466971528E-3</c:v>
                </c:pt>
                <c:pt idx="109">
                  <c:v>2.3295870326836931E-3</c:v>
                </c:pt>
                <c:pt idx="110">
                  <c:v>1.4175946504269518E-3</c:v>
                </c:pt>
                <c:pt idx="111">
                  <c:v>1.0856574203976627E-3</c:v>
                </c:pt>
                <c:pt idx="112">
                  <c:v>9.8794845892524416E-4</c:v>
                </c:pt>
                <c:pt idx="113">
                  <c:v>1.1063834151011707E-3</c:v>
                </c:pt>
                <c:pt idx="114">
                  <c:v>1.5540467777510403E-3</c:v>
                </c:pt>
                <c:pt idx="115">
                  <c:v>1.7589982563599564E-3</c:v>
                </c:pt>
                <c:pt idx="116">
                  <c:v>9.7223379938287877E-4</c:v>
                </c:pt>
                <c:pt idx="117">
                  <c:v>4.5916652765906119E-4</c:v>
                </c:pt>
                <c:pt idx="118">
                  <c:v>2.5270149308143276E-4</c:v>
                </c:pt>
                <c:pt idx="119">
                  <c:v>8.0338685384499591E-5</c:v>
                </c:pt>
                <c:pt idx="120">
                  <c:v>9.1689389994182953E-5</c:v>
                </c:pt>
                <c:pt idx="121">
                  <c:v>4.5687717561177792E-5</c:v>
                </c:pt>
                <c:pt idx="122">
                  <c:v>5.6995402198605162E-5</c:v>
                </c:pt>
                <c:pt idx="123">
                  <c:v>4.559321394190399E-5</c:v>
                </c:pt>
                <c:pt idx="124">
                  <c:v>1.1426286098134414E-5</c:v>
                </c:pt>
                <c:pt idx="125">
                  <c:v>1.1459334722919861E-5</c:v>
                </c:pt>
                <c:pt idx="126">
                  <c:v>5.7567126337289466E-5</c:v>
                </c:pt>
                <c:pt idx="127">
                  <c:v>8.0773117572257439E-5</c:v>
                </c:pt>
                <c:pt idx="128">
                  <c:v>9.2297217376374551E-5</c:v>
                </c:pt>
                <c:pt idx="129">
                  <c:v>1.8400299779827711E-4</c:v>
                </c:pt>
                <c:pt idx="130">
                  <c:v>1.5979881389867844E-4</c:v>
                </c:pt>
                <c:pt idx="131">
                  <c:v>2.2593147721513304E-5</c:v>
                </c:pt>
                <c:pt idx="132">
                  <c:v>3.3547698943226425E-5</c:v>
                </c:pt>
                <c:pt idx="133">
                  <c:v>1.10819764216366E-5</c:v>
                </c:pt>
                <c:pt idx="134">
                  <c:v>1.1025724740246171E-5</c:v>
                </c:pt>
                <c:pt idx="135">
                  <c:v>1.1020525511244615E-5</c:v>
                </c:pt>
                <c:pt idx="136">
                  <c:v>1.1006938389027849E-5</c:v>
                </c:pt>
                <c:pt idx="137">
                  <c:v>1.103990843331608E-5</c:v>
                </c:pt>
                <c:pt idx="138">
                  <c:v>1.1101175156580372E-5</c:v>
                </c:pt>
                <c:pt idx="139">
                  <c:v>1.1151800281068643E-5</c:v>
                </c:pt>
                <c:pt idx="140">
                  <c:v>0</c:v>
                </c:pt>
                <c:pt idx="141">
                  <c:v>2.2431197857490824E-5</c:v>
                </c:pt>
                <c:pt idx="142">
                  <c:v>4.4772741876517938E-5</c:v>
                </c:pt>
                <c:pt idx="143">
                  <c:v>5.5813639161121574E-5</c:v>
                </c:pt>
                <c:pt idx="144">
                  <c:v>6.6458778130824199E-5</c:v>
                </c:pt>
                <c:pt idx="145">
                  <c:v>4.3982641837877998E-5</c:v>
                </c:pt>
                <c:pt idx="146">
                  <c:v>4.3781597388213326E-5</c:v>
                </c:pt>
                <c:pt idx="147">
                  <c:v>4.3650513672113394E-5</c:v>
                </c:pt>
                <c:pt idx="148">
                  <c:v>3.2723827941975421E-5</c:v>
                </c:pt>
                <c:pt idx="149">
                  <c:v>2.1859774987706257E-5</c:v>
                </c:pt>
                <c:pt idx="150">
                  <c:v>2.1995630834315298E-5</c:v>
                </c:pt>
                <c:pt idx="151">
                  <c:v>1.1070512641177813E-5</c:v>
                </c:pt>
                <c:pt idx="152">
                  <c:v>2.2284259178435995E-5</c:v>
                </c:pt>
                <c:pt idx="153">
                  <c:v>1.1235289341702251E-5</c:v>
                </c:pt>
                <c:pt idx="154">
                  <c:v>2.2592514251554246E-5</c:v>
                </c:pt>
                <c:pt idx="155">
                  <c:v>3.3981926140089199E-5</c:v>
                </c:pt>
                <c:pt idx="156">
                  <c:v>2.2664904984071919E-5</c:v>
                </c:pt>
                <c:pt idx="157">
                  <c:v>3.3972282641191463E-5</c:v>
                </c:pt>
                <c:pt idx="158">
                  <c:v>3.3883342592772125E-5</c:v>
                </c:pt>
                <c:pt idx="159">
                  <c:v>4.5055446017642634E-5</c:v>
                </c:pt>
                <c:pt idx="160">
                  <c:v>6.7442167338520965E-5</c:v>
                </c:pt>
                <c:pt idx="161">
                  <c:v>6.7494848865494363E-5</c:v>
                </c:pt>
                <c:pt idx="162">
                  <c:v>5.6344718791495693E-5</c:v>
                </c:pt>
                <c:pt idx="163">
                  <c:v>3.3908656846169511E-5</c:v>
                </c:pt>
                <c:pt idx="164">
                  <c:v>3.4123197996001307E-5</c:v>
                </c:pt>
                <c:pt idx="165">
                  <c:v>2.2881745560070858E-5</c:v>
                </c:pt>
                <c:pt idx="166">
                  <c:v>3.4540659691228529E-5</c:v>
                </c:pt>
                <c:pt idx="167">
                  <c:v>2.3159661352465542E-5</c:v>
                </c:pt>
                <c:pt idx="168">
                  <c:v>2.3240355581932464E-5</c:v>
                </c:pt>
                <c:pt idx="169">
                  <c:v>2.3312789640891486E-5</c:v>
                </c:pt>
                <c:pt idx="170">
                  <c:v>1.1653365506740595E-5</c:v>
                </c:pt>
                <c:pt idx="171">
                  <c:v>1.1629039019399069E-5</c:v>
                </c:pt>
                <c:pt idx="172">
                  <c:v>0</c:v>
                </c:pt>
                <c:pt idx="173">
                  <c:v>1.1534511268193494E-5</c:v>
                </c:pt>
                <c:pt idx="174">
                  <c:v>0</c:v>
                </c:pt>
                <c:pt idx="175">
                  <c:v>2.2863803506425398E-5</c:v>
                </c:pt>
                <c:pt idx="176">
                  <c:v>1.1351625099592089E-5</c:v>
                </c:pt>
                <c:pt idx="177">
                  <c:v>1.1274583241164658E-5</c:v>
                </c:pt>
                <c:pt idx="178">
                  <c:v>1.1222351235434565E-5</c:v>
                </c:pt>
                <c:pt idx="179">
                  <c:v>1.1194229475616482E-5</c:v>
                </c:pt>
                <c:pt idx="180">
                  <c:v>1.1172927756474044E-5</c:v>
                </c:pt>
                <c:pt idx="181">
                  <c:v>1.1177206346451703E-5</c:v>
                </c:pt>
                <c:pt idx="182">
                  <c:v>0</c:v>
                </c:pt>
                <c:pt idx="183">
                  <c:v>1.1162764445463825E-5</c:v>
                </c:pt>
                <c:pt idx="184">
                  <c:v>1.1152058452954573E-5</c:v>
                </c:pt>
                <c:pt idx="185">
                  <c:v>4.4557592048002916E-5</c:v>
                </c:pt>
                <c:pt idx="186">
                  <c:v>7.7841174447293378E-5</c:v>
                </c:pt>
                <c:pt idx="187">
                  <c:v>2.7688141316980212E-4</c:v>
                </c:pt>
                <c:pt idx="188">
                  <c:v>9.1431585742887407E-4</c:v>
                </c:pt>
                <c:pt idx="189">
                  <c:v>3.1759494908027383E-4</c:v>
                </c:pt>
                <c:pt idx="190">
                  <c:v>1.0885514429067845E-4</c:v>
                </c:pt>
                <c:pt idx="191">
                  <c:v>5.4155011760238073E-5</c:v>
                </c:pt>
                <c:pt idx="192">
                  <c:v>4.3131781638708522E-5</c:v>
                </c:pt>
                <c:pt idx="193">
                  <c:v>1.0712620471056201E-5</c:v>
                </c:pt>
                <c:pt idx="194">
                  <c:v>3.1985067075268611E-5</c:v>
                </c:pt>
                <c:pt idx="195">
                  <c:v>2.117241771601069E-5</c:v>
                </c:pt>
                <c:pt idx="196">
                  <c:v>3.1634020742806008E-5</c:v>
                </c:pt>
                <c:pt idx="197">
                  <c:v>1.0492799690386588E-5</c:v>
                </c:pt>
                <c:pt idx="198">
                  <c:v>2.0860934100725121E-5</c:v>
                </c:pt>
                <c:pt idx="199">
                  <c:v>2.0747278057386598E-5</c:v>
                </c:pt>
                <c:pt idx="200">
                  <c:v>2.0499997361776746E-5</c:v>
                </c:pt>
                <c:pt idx="201">
                  <c:v>3.0501324333323631E-5</c:v>
                </c:pt>
                <c:pt idx="202">
                  <c:v>4.0424963960718686E-5</c:v>
                </c:pt>
                <c:pt idx="203">
                  <c:v>7.029418837147917E-5</c:v>
                </c:pt>
                <c:pt idx="204">
                  <c:v>7.9743164093499583E-5</c:v>
                </c:pt>
                <c:pt idx="205">
                  <c:v>1.2882197533935541E-4</c:v>
                </c:pt>
                <c:pt idx="206">
                  <c:v>9.8455781396412613E-5</c:v>
                </c:pt>
                <c:pt idx="207">
                  <c:v>6.8533376235782535E-5</c:v>
                </c:pt>
                <c:pt idx="208">
                  <c:v>3.8928327088198883E-5</c:v>
                </c:pt>
                <c:pt idx="209">
                  <c:v>2.9058172756395315E-5</c:v>
                </c:pt>
                <c:pt idx="210">
                  <c:v>1.9248941846922037E-5</c:v>
                </c:pt>
                <c:pt idx="211">
                  <c:v>2.874829263963042E-5</c:v>
                </c:pt>
                <c:pt idx="212">
                  <c:v>1.9072761510336444E-5</c:v>
                </c:pt>
                <c:pt idx="213">
                  <c:v>9.4813244432632045E-6</c:v>
                </c:pt>
                <c:pt idx="214">
                  <c:v>9.4243404331186271E-6</c:v>
                </c:pt>
                <c:pt idx="215">
                  <c:v>9.3555934365147599E-6</c:v>
                </c:pt>
                <c:pt idx="216">
                  <c:v>9.294575386057723E-6</c:v>
                </c:pt>
                <c:pt idx="217">
                  <c:v>1.8447838885982006E-5</c:v>
                </c:pt>
                <c:pt idx="218">
                  <c:v>9.1399568357519662E-6</c:v>
                </c:pt>
                <c:pt idx="219">
                  <c:v>1.8129349122282416E-5</c:v>
                </c:pt>
                <c:pt idx="220">
                  <c:v>3.5943555760073593E-5</c:v>
                </c:pt>
                <c:pt idx="221">
                  <c:v>3.5662957596945646E-5</c:v>
                </c:pt>
                <c:pt idx="222">
                  <c:v>4.4211362998627739E-5</c:v>
                </c:pt>
                <c:pt idx="223">
                  <c:v>5.2677171273775474E-5</c:v>
                </c:pt>
                <c:pt idx="224">
                  <c:v>7.8526189492939E-5</c:v>
                </c:pt>
                <c:pt idx="225">
                  <c:v>1.2993750147633236E-4</c:v>
                </c:pt>
                <c:pt idx="226">
                  <c:v>1.985109173151587E-4</c:v>
                </c:pt>
                <c:pt idx="227">
                  <c:v>2.6569189517686669E-4</c:v>
                </c:pt>
                <c:pt idx="228">
                  <c:v>2.4693144038952442E-4</c:v>
                </c:pt>
                <c:pt idx="229">
                  <c:v>2.2889478077108111E-4</c:v>
                </c:pt>
                <c:pt idx="230">
                  <c:v>1.8497257059411703E-4</c:v>
                </c:pt>
                <c:pt idx="231">
                  <c:v>1.4975649941115554E-4</c:v>
                </c:pt>
                <c:pt idx="232">
                  <c:v>1.0699862255328641E-4</c:v>
                </c:pt>
                <c:pt idx="233">
                  <c:v>9.7727987500914476E-5</c:v>
                </c:pt>
                <c:pt idx="234">
                  <c:v>1.0493269471505144E-4</c:v>
                </c:pt>
                <c:pt idx="235">
                  <c:v>5.5729814363853609E-5</c:v>
                </c:pt>
                <c:pt idx="236">
                  <c:v>1.5722830249954974E-5</c:v>
                </c:pt>
                <c:pt idx="237">
                  <c:v>6.2140320392206822E-5</c:v>
                </c:pt>
                <c:pt idx="238">
                  <c:v>3.8225037980523987E-5</c:v>
                </c:pt>
                <c:pt idx="239">
                  <c:v>1.0558547140203075E-4</c:v>
                </c:pt>
                <c:pt idx="240">
                  <c:v>6.444346027811859E-4</c:v>
                </c:pt>
                <c:pt idx="241">
                  <c:v>1.0902498048492382E-3</c:v>
                </c:pt>
                <c:pt idx="242">
                  <c:v>5.6901197621701404E-4</c:v>
                </c:pt>
                <c:pt idx="243">
                  <c:v>9.0878378820210225E-4</c:v>
                </c:pt>
                <c:pt idx="244">
                  <c:v>9.9982516958991739E-4</c:v>
                </c:pt>
                <c:pt idx="245">
                  <c:v>7.9465988403704384E-4</c:v>
                </c:pt>
                <c:pt idx="246">
                  <c:v>6.4519227064094005E-4</c:v>
                </c:pt>
                <c:pt idx="247">
                  <c:v>1.2026061314078073E-3</c:v>
                </c:pt>
                <c:pt idx="248">
                  <c:v>8.9293118671216723E-4</c:v>
                </c:pt>
                <c:pt idx="249">
                  <c:v>1.1473542802206713E-3</c:v>
                </c:pt>
                <c:pt idx="250">
                  <c:v>1.186374276848484E-3</c:v>
                </c:pt>
                <c:pt idx="251">
                  <c:v>1.6004025924804246E-3</c:v>
                </c:pt>
                <c:pt idx="252">
                  <c:v>1.9641407563792059E-3</c:v>
                </c:pt>
                <c:pt idx="253">
                  <c:v>2.0908649562000714E-3</c:v>
                </c:pt>
                <c:pt idx="254">
                  <c:v>2.1248750169011554E-3</c:v>
                </c:pt>
                <c:pt idx="255">
                  <c:v>1.5494430793586346E-3</c:v>
                </c:pt>
                <c:pt idx="256">
                  <c:v>1.1570385245458557E-3</c:v>
                </c:pt>
                <c:pt idx="257">
                  <c:v>8.3066271833833057E-4</c:v>
                </c:pt>
                <c:pt idx="258">
                  <c:v>5.3874191444503242E-4</c:v>
                </c:pt>
                <c:pt idx="259">
                  <c:v>3.3972995479824891E-4</c:v>
                </c:pt>
                <c:pt idx="260">
                  <c:v>2.7683931393658064E-4</c:v>
                </c:pt>
                <c:pt idx="261">
                  <c:v>1.6939403093346668E-4</c:v>
                </c:pt>
                <c:pt idx="262">
                  <c:v>1.3900185980344936E-4</c:v>
                </c:pt>
                <c:pt idx="263">
                  <c:v>1.2396028322393543E-4</c:v>
                </c:pt>
                <c:pt idx="264">
                  <c:v>1.1358285469596037E-4</c:v>
                </c:pt>
                <c:pt idx="265">
                  <c:v>1.1861613996698057E-4</c:v>
                </c:pt>
                <c:pt idx="266">
                  <c:v>1.3212478969843103E-4</c:v>
                </c:pt>
                <c:pt idx="267">
                  <c:v>1.8676029666436956E-4</c:v>
                </c:pt>
                <c:pt idx="268">
                  <c:v>2.640003767899435E-4</c:v>
                </c:pt>
                <c:pt idx="269">
                  <c:v>4.3552508610185717E-4</c:v>
                </c:pt>
                <c:pt idx="270">
                  <c:v>7.7423699124738829E-4</c:v>
                </c:pt>
                <c:pt idx="271">
                  <c:v>1.119505601307275E-3</c:v>
                </c:pt>
                <c:pt idx="272">
                  <c:v>8.8112092671967875E-4</c:v>
                </c:pt>
                <c:pt idx="273">
                  <c:v>4.7677132068022567E-4</c:v>
                </c:pt>
                <c:pt idx="274">
                  <c:v>2.8441594870298249E-4</c:v>
                </c:pt>
                <c:pt idx="275">
                  <c:v>1.9461831546519669E-4</c:v>
                </c:pt>
                <c:pt idx="276">
                  <c:v>1.4828791876426721E-4</c:v>
                </c:pt>
                <c:pt idx="277">
                  <c:v>1.262464313939556E-4</c:v>
                </c:pt>
                <c:pt idx="278">
                  <c:v>1.213277585716438E-4</c:v>
                </c:pt>
                <c:pt idx="279">
                  <c:v>1.2598625772262725E-4</c:v>
                </c:pt>
                <c:pt idx="280">
                  <c:v>1.2121847676995044E-4</c:v>
                </c:pt>
                <c:pt idx="281">
                  <c:v>1.1783800050324094E-4</c:v>
                </c:pt>
                <c:pt idx="282">
                  <c:v>9.8102106592474664E-5</c:v>
                </c:pt>
                <c:pt idx="283">
                  <c:v>8.4732023603427902E-5</c:v>
                </c:pt>
                <c:pt idx="284">
                  <c:v>5.9505274396293773E-5</c:v>
                </c:pt>
                <c:pt idx="285">
                  <c:v>4.3695237291615909E-5</c:v>
                </c:pt>
                <c:pt idx="286">
                  <c:v>3.0416402542610479E-5</c:v>
                </c:pt>
                <c:pt idx="287">
                  <c:v>2.3144142028760315E-5</c:v>
                </c:pt>
                <c:pt idx="288">
                  <c:v>1.9884532592354097E-5</c:v>
                </c:pt>
                <c:pt idx="289">
                  <c:v>1.8589888120607056E-5</c:v>
                </c:pt>
                <c:pt idx="290">
                  <c:v>1.4207337509846586E-5</c:v>
                </c:pt>
                <c:pt idx="291">
                  <c:v>1.6652922549295081E-5</c:v>
                </c:pt>
                <c:pt idx="292">
                  <c:v>1.3170995952867579E-5</c:v>
                </c:pt>
                <c:pt idx="293">
                  <c:v>1.9662447323020102E-5</c:v>
                </c:pt>
                <c:pt idx="294">
                  <c:v>1.8335448262523359E-5</c:v>
                </c:pt>
                <c:pt idx="295">
                  <c:v>1.7410552521324524E-5</c:v>
                </c:pt>
                <c:pt idx="296">
                  <c:v>2.5397514034353661E-5</c:v>
                </c:pt>
                <c:pt idx="297">
                  <c:v>2.9918005066404873E-5</c:v>
                </c:pt>
                <c:pt idx="298">
                  <c:v>2.8284432860278693E-5</c:v>
                </c:pt>
                <c:pt idx="299">
                  <c:v>3.2787513263430126E-5</c:v>
                </c:pt>
                <c:pt idx="300">
                  <c:v>2.0501531374159086E-5</c:v>
                </c:pt>
              </c:numCache>
            </c:numRef>
          </c:yVal>
          <c:smooth val="0"/>
          <c:extLst>
            <c:ext xmlns:c16="http://schemas.microsoft.com/office/drawing/2014/chart" uri="{C3380CC4-5D6E-409C-BE32-E72D297353CC}">
              <c16:uniqueId val="{00000001-8093-42BD-A805-9B95F52D29B9}"/>
            </c:ext>
          </c:extLst>
        </c:ser>
        <c:ser>
          <c:idx val="2"/>
          <c:order val="2"/>
          <c:tx>
            <c:v>B3 (Red)</c:v>
          </c:tx>
          <c:spPr>
            <a:ln w="19050" cap="rnd">
              <a:solidFill>
                <a:srgbClr val="FF0000"/>
              </a:solidFill>
              <a:round/>
            </a:ln>
            <a:effectLst/>
          </c:spPr>
          <c:marker>
            <c:symbol val="none"/>
          </c:marker>
          <c:xVal>
            <c:numRef>
              <c:f>'THEOS_MS (Normalized)'!$A$4:$A$304</c:f>
              <c:numCache>
                <c:formatCode>General</c:formatCode>
                <c:ptCount val="301"/>
                <c:pt idx="0">
                  <c:v>400</c:v>
                </c:pt>
                <c:pt idx="1">
                  <c:v>402</c:v>
                </c:pt>
                <c:pt idx="2">
                  <c:v>404</c:v>
                </c:pt>
                <c:pt idx="3">
                  <c:v>406</c:v>
                </c:pt>
                <c:pt idx="4">
                  <c:v>408</c:v>
                </c:pt>
                <c:pt idx="5">
                  <c:v>410</c:v>
                </c:pt>
                <c:pt idx="6">
                  <c:v>412</c:v>
                </c:pt>
                <c:pt idx="7">
                  <c:v>414</c:v>
                </c:pt>
                <c:pt idx="8">
                  <c:v>416</c:v>
                </c:pt>
                <c:pt idx="9">
                  <c:v>418</c:v>
                </c:pt>
                <c:pt idx="10">
                  <c:v>420</c:v>
                </c:pt>
                <c:pt idx="11">
                  <c:v>422</c:v>
                </c:pt>
                <c:pt idx="12">
                  <c:v>424</c:v>
                </c:pt>
                <c:pt idx="13">
                  <c:v>426</c:v>
                </c:pt>
                <c:pt idx="14">
                  <c:v>428</c:v>
                </c:pt>
                <c:pt idx="15">
                  <c:v>430</c:v>
                </c:pt>
                <c:pt idx="16">
                  <c:v>432</c:v>
                </c:pt>
                <c:pt idx="17">
                  <c:v>434</c:v>
                </c:pt>
                <c:pt idx="18">
                  <c:v>436</c:v>
                </c:pt>
                <c:pt idx="19">
                  <c:v>438</c:v>
                </c:pt>
                <c:pt idx="20">
                  <c:v>440</c:v>
                </c:pt>
                <c:pt idx="21">
                  <c:v>442</c:v>
                </c:pt>
                <c:pt idx="22">
                  <c:v>444</c:v>
                </c:pt>
                <c:pt idx="23">
                  <c:v>446</c:v>
                </c:pt>
                <c:pt idx="24">
                  <c:v>448</c:v>
                </c:pt>
                <c:pt idx="25">
                  <c:v>450</c:v>
                </c:pt>
                <c:pt idx="26">
                  <c:v>452</c:v>
                </c:pt>
                <c:pt idx="27">
                  <c:v>454</c:v>
                </c:pt>
                <c:pt idx="28">
                  <c:v>456</c:v>
                </c:pt>
                <c:pt idx="29">
                  <c:v>458</c:v>
                </c:pt>
                <c:pt idx="30">
                  <c:v>460</c:v>
                </c:pt>
                <c:pt idx="31">
                  <c:v>462</c:v>
                </c:pt>
                <c:pt idx="32">
                  <c:v>464</c:v>
                </c:pt>
                <c:pt idx="33">
                  <c:v>466</c:v>
                </c:pt>
                <c:pt idx="34">
                  <c:v>468</c:v>
                </c:pt>
                <c:pt idx="35">
                  <c:v>470</c:v>
                </c:pt>
                <c:pt idx="36">
                  <c:v>472</c:v>
                </c:pt>
                <c:pt idx="37">
                  <c:v>474</c:v>
                </c:pt>
                <c:pt idx="38">
                  <c:v>476</c:v>
                </c:pt>
                <c:pt idx="39">
                  <c:v>478</c:v>
                </c:pt>
                <c:pt idx="40">
                  <c:v>480</c:v>
                </c:pt>
                <c:pt idx="41">
                  <c:v>482</c:v>
                </c:pt>
                <c:pt idx="42">
                  <c:v>484</c:v>
                </c:pt>
                <c:pt idx="43">
                  <c:v>486</c:v>
                </c:pt>
                <c:pt idx="44">
                  <c:v>488</c:v>
                </c:pt>
                <c:pt idx="45">
                  <c:v>490</c:v>
                </c:pt>
                <c:pt idx="46">
                  <c:v>492</c:v>
                </c:pt>
                <c:pt idx="47">
                  <c:v>494</c:v>
                </c:pt>
                <c:pt idx="48">
                  <c:v>496</c:v>
                </c:pt>
                <c:pt idx="49">
                  <c:v>498</c:v>
                </c:pt>
                <c:pt idx="50">
                  <c:v>500</c:v>
                </c:pt>
                <c:pt idx="51">
                  <c:v>502</c:v>
                </c:pt>
                <c:pt idx="52">
                  <c:v>504</c:v>
                </c:pt>
                <c:pt idx="53">
                  <c:v>506</c:v>
                </c:pt>
                <c:pt idx="54">
                  <c:v>508</c:v>
                </c:pt>
                <c:pt idx="55">
                  <c:v>510</c:v>
                </c:pt>
                <c:pt idx="56">
                  <c:v>512</c:v>
                </c:pt>
                <c:pt idx="57">
                  <c:v>514</c:v>
                </c:pt>
                <c:pt idx="58">
                  <c:v>516</c:v>
                </c:pt>
                <c:pt idx="59">
                  <c:v>518</c:v>
                </c:pt>
                <c:pt idx="60">
                  <c:v>520</c:v>
                </c:pt>
                <c:pt idx="61">
                  <c:v>522</c:v>
                </c:pt>
                <c:pt idx="62">
                  <c:v>524</c:v>
                </c:pt>
                <c:pt idx="63">
                  <c:v>526</c:v>
                </c:pt>
                <c:pt idx="64">
                  <c:v>528</c:v>
                </c:pt>
                <c:pt idx="65">
                  <c:v>530</c:v>
                </c:pt>
                <c:pt idx="66">
                  <c:v>532</c:v>
                </c:pt>
                <c:pt idx="67">
                  <c:v>534</c:v>
                </c:pt>
                <c:pt idx="68">
                  <c:v>536</c:v>
                </c:pt>
                <c:pt idx="69">
                  <c:v>538</c:v>
                </c:pt>
                <c:pt idx="70">
                  <c:v>540</c:v>
                </c:pt>
                <c:pt idx="71">
                  <c:v>542</c:v>
                </c:pt>
                <c:pt idx="72">
                  <c:v>544</c:v>
                </c:pt>
                <c:pt idx="73">
                  <c:v>546</c:v>
                </c:pt>
                <c:pt idx="74">
                  <c:v>548</c:v>
                </c:pt>
                <c:pt idx="75">
                  <c:v>550</c:v>
                </c:pt>
                <c:pt idx="76">
                  <c:v>552</c:v>
                </c:pt>
                <c:pt idx="77">
                  <c:v>554</c:v>
                </c:pt>
                <c:pt idx="78">
                  <c:v>556</c:v>
                </c:pt>
                <c:pt idx="79">
                  <c:v>558</c:v>
                </c:pt>
                <c:pt idx="80">
                  <c:v>560</c:v>
                </c:pt>
                <c:pt idx="81">
                  <c:v>562</c:v>
                </c:pt>
                <c:pt idx="82">
                  <c:v>564</c:v>
                </c:pt>
                <c:pt idx="83">
                  <c:v>566</c:v>
                </c:pt>
                <c:pt idx="84">
                  <c:v>568</c:v>
                </c:pt>
                <c:pt idx="85">
                  <c:v>570</c:v>
                </c:pt>
                <c:pt idx="86">
                  <c:v>572</c:v>
                </c:pt>
                <c:pt idx="87">
                  <c:v>574</c:v>
                </c:pt>
                <c:pt idx="88">
                  <c:v>576</c:v>
                </c:pt>
                <c:pt idx="89">
                  <c:v>578</c:v>
                </c:pt>
                <c:pt idx="90">
                  <c:v>580</c:v>
                </c:pt>
                <c:pt idx="91">
                  <c:v>582</c:v>
                </c:pt>
                <c:pt idx="92">
                  <c:v>584</c:v>
                </c:pt>
                <c:pt idx="93">
                  <c:v>586</c:v>
                </c:pt>
                <c:pt idx="94">
                  <c:v>588</c:v>
                </c:pt>
                <c:pt idx="95">
                  <c:v>590</c:v>
                </c:pt>
                <c:pt idx="96">
                  <c:v>592</c:v>
                </c:pt>
                <c:pt idx="97">
                  <c:v>594</c:v>
                </c:pt>
                <c:pt idx="98">
                  <c:v>596</c:v>
                </c:pt>
                <c:pt idx="99">
                  <c:v>598</c:v>
                </c:pt>
                <c:pt idx="100">
                  <c:v>600</c:v>
                </c:pt>
                <c:pt idx="101">
                  <c:v>602</c:v>
                </c:pt>
                <c:pt idx="102">
                  <c:v>604</c:v>
                </c:pt>
                <c:pt idx="103">
                  <c:v>606</c:v>
                </c:pt>
                <c:pt idx="104">
                  <c:v>608</c:v>
                </c:pt>
                <c:pt idx="105">
                  <c:v>610</c:v>
                </c:pt>
                <c:pt idx="106">
                  <c:v>612</c:v>
                </c:pt>
                <c:pt idx="107">
                  <c:v>614</c:v>
                </c:pt>
                <c:pt idx="108">
                  <c:v>616</c:v>
                </c:pt>
                <c:pt idx="109">
                  <c:v>618</c:v>
                </c:pt>
                <c:pt idx="110">
                  <c:v>620</c:v>
                </c:pt>
                <c:pt idx="111">
                  <c:v>622</c:v>
                </c:pt>
                <c:pt idx="112">
                  <c:v>624</c:v>
                </c:pt>
                <c:pt idx="113">
                  <c:v>626</c:v>
                </c:pt>
                <c:pt idx="114">
                  <c:v>628</c:v>
                </c:pt>
                <c:pt idx="115">
                  <c:v>630</c:v>
                </c:pt>
                <c:pt idx="116">
                  <c:v>632</c:v>
                </c:pt>
                <c:pt idx="117">
                  <c:v>634</c:v>
                </c:pt>
                <c:pt idx="118">
                  <c:v>636</c:v>
                </c:pt>
                <c:pt idx="119">
                  <c:v>638</c:v>
                </c:pt>
                <c:pt idx="120">
                  <c:v>640</c:v>
                </c:pt>
                <c:pt idx="121">
                  <c:v>642</c:v>
                </c:pt>
                <c:pt idx="122">
                  <c:v>644</c:v>
                </c:pt>
                <c:pt idx="123">
                  <c:v>646</c:v>
                </c:pt>
                <c:pt idx="124">
                  <c:v>648</c:v>
                </c:pt>
                <c:pt idx="125">
                  <c:v>650</c:v>
                </c:pt>
                <c:pt idx="126">
                  <c:v>652</c:v>
                </c:pt>
                <c:pt idx="127">
                  <c:v>654</c:v>
                </c:pt>
                <c:pt idx="128">
                  <c:v>656</c:v>
                </c:pt>
                <c:pt idx="129">
                  <c:v>658</c:v>
                </c:pt>
                <c:pt idx="130">
                  <c:v>660</c:v>
                </c:pt>
                <c:pt idx="131">
                  <c:v>662</c:v>
                </c:pt>
                <c:pt idx="132">
                  <c:v>664</c:v>
                </c:pt>
                <c:pt idx="133">
                  <c:v>666</c:v>
                </c:pt>
                <c:pt idx="134">
                  <c:v>668</c:v>
                </c:pt>
                <c:pt idx="135">
                  <c:v>670</c:v>
                </c:pt>
                <c:pt idx="136">
                  <c:v>672</c:v>
                </c:pt>
                <c:pt idx="137">
                  <c:v>674</c:v>
                </c:pt>
                <c:pt idx="138">
                  <c:v>676</c:v>
                </c:pt>
                <c:pt idx="139">
                  <c:v>678</c:v>
                </c:pt>
                <c:pt idx="140">
                  <c:v>680</c:v>
                </c:pt>
                <c:pt idx="141">
                  <c:v>682</c:v>
                </c:pt>
                <c:pt idx="142">
                  <c:v>684</c:v>
                </c:pt>
                <c:pt idx="143">
                  <c:v>686</c:v>
                </c:pt>
                <c:pt idx="144">
                  <c:v>688</c:v>
                </c:pt>
                <c:pt idx="145">
                  <c:v>690</c:v>
                </c:pt>
                <c:pt idx="146">
                  <c:v>692</c:v>
                </c:pt>
                <c:pt idx="147">
                  <c:v>694</c:v>
                </c:pt>
                <c:pt idx="148">
                  <c:v>696</c:v>
                </c:pt>
                <c:pt idx="149">
                  <c:v>698</c:v>
                </c:pt>
                <c:pt idx="150">
                  <c:v>700</c:v>
                </c:pt>
                <c:pt idx="151">
                  <c:v>702</c:v>
                </c:pt>
                <c:pt idx="152">
                  <c:v>704</c:v>
                </c:pt>
                <c:pt idx="153">
                  <c:v>706</c:v>
                </c:pt>
                <c:pt idx="154">
                  <c:v>708</c:v>
                </c:pt>
                <c:pt idx="155">
                  <c:v>710</c:v>
                </c:pt>
                <c:pt idx="156">
                  <c:v>712</c:v>
                </c:pt>
                <c:pt idx="157">
                  <c:v>714</c:v>
                </c:pt>
                <c:pt idx="158">
                  <c:v>716</c:v>
                </c:pt>
                <c:pt idx="159">
                  <c:v>718</c:v>
                </c:pt>
                <c:pt idx="160">
                  <c:v>720</c:v>
                </c:pt>
                <c:pt idx="161">
                  <c:v>722</c:v>
                </c:pt>
                <c:pt idx="162">
                  <c:v>724</c:v>
                </c:pt>
                <c:pt idx="163">
                  <c:v>726</c:v>
                </c:pt>
                <c:pt idx="164">
                  <c:v>728</c:v>
                </c:pt>
                <c:pt idx="165">
                  <c:v>730</c:v>
                </c:pt>
                <c:pt idx="166">
                  <c:v>732</c:v>
                </c:pt>
                <c:pt idx="167">
                  <c:v>734</c:v>
                </c:pt>
                <c:pt idx="168">
                  <c:v>736</c:v>
                </c:pt>
                <c:pt idx="169">
                  <c:v>738</c:v>
                </c:pt>
                <c:pt idx="170">
                  <c:v>740</c:v>
                </c:pt>
                <c:pt idx="171">
                  <c:v>742</c:v>
                </c:pt>
                <c:pt idx="172">
                  <c:v>744</c:v>
                </c:pt>
                <c:pt idx="173">
                  <c:v>746</c:v>
                </c:pt>
                <c:pt idx="174">
                  <c:v>748</c:v>
                </c:pt>
                <c:pt idx="175">
                  <c:v>750</c:v>
                </c:pt>
                <c:pt idx="176">
                  <c:v>752</c:v>
                </c:pt>
                <c:pt idx="177">
                  <c:v>754</c:v>
                </c:pt>
                <c:pt idx="178">
                  <c:v>756</c:v>
                </c:pt>
                <c:pt idx="179">
                  <c:v>758</c:v>
                </c:pt>
                <c:pt idx="180">
                  <c:v>760</c:v>
                </c:pt>
                <c:pt idx="181">
                  <c:v>762</c:v>
                </c:pt>
                <c:pt idx="182">
                  <c:v>764</c:v>
                </c:pt>
                <c:pt idx="183">
                  <c:v>766</c:v>
                </c:pt>
                <c:pt idx="184">
                  <c:v>768</c:v>
                </c:pt>
                <c:pt idx="185">
                  <c:v>770</c:v>
                </c:pt>
                <c:pt idx="186">
                  <c:v>772</c:v>
                </c:pt>
                <c:pt idx="187">
                  <c:v>774</c:v>
                </c:pt>
                <c:pt idx="188">
                  <c:v>776</c:v>
                </c:pt>
                <c:pt idx="189">
                  <c:v>778</c:v>
                </c:pt>
                <c:pt idx="190">
                  <c:v>780</c:v>
                </c:pt>
                <c:pt idx="191">
                  <c:v>782</c:v>
                </c:pt>
                <c:pt idx="192">
                  <c:v>784</c:v>
                </c:pt>
                <c:pt idx="193">
                  <c:v>786</c:v>
                </c:pt>
                <c:pt idx="194">
                  <c:v>788</c:v>
                </c:pt>
                <c:pt idx="195">
                  <c:v>790</c:v>
                </c:pt>
                <c:pt idx="196">
                  <c:v>792</c:v>
                </c:pt>
                <c:pt idx="197">
                  <c:v>794</c:v>
                </c:pt>
                <c:pt idx="198">
                  <c:v>796</c:v>
                </c:pt>
                <c:pt idx="199">
                  <c:v>798</c:v>
                </c:pt>
                <c:pt idx="200">
                  <c:v>800</c:v>
                </c:pt>
                <c:pt idx="201">
                  <c:v>802</c:v>
                </c:pt>
                <c:pt idx="202">
                  <c:v>804</c:v>
                </c:pt>
                <c:pt idx="203">
                  <c:v>806</c:v>
                </c:pt>
                <c:pt idx="204">
                  <c:v>808</c:v>
                </c:pt>
                <c:pt idx="205">
                  <c:v>810</c:v>
                </c:pt>
                <c:pt idx="206">
                  <c:v>812</c:v>
                </c:pt>
                <c:pt idx="207">
                  <c:v>814</c:v>
                </c:pt>
                <c:pt idx="208">
                  <c:v>816</c:v>
                </c:pt>
                <c:pt idx="209">
                  <c:v>818</c:v>
                </c:pt>
                <c:pt idx="210">
                  <c:v>820</c:v>
                </c:pt>
                <c:pt idx="211">
                  <c:v>822</c:v>
                </c:pt>
                <c:pt idx="212">
                  <c:v>824</c:v>
                </c:pt>
                <c:pt idx="213">
                  <c:v>826</c:v>
                </c:pt>
                <c:pt idx="214">
                  <c:v>828</c:v>
                </c:pt>
                <c:pt idx="215">
                  <c:v>830</c:v>
                </c:pt>
                <c:pt idx="216">
                  <c:v>832</c:v>
                </c:pt>
                <c:pt idx="217">
                  <c:v>834</c:v>
                </c:pt>
                <c:pt idx="218">
                  <c:v>836</c:v>
                </c:pt>
                <c:pt idx="219">
                  <c:v>838</c:v>
                </c:pt>
                <c:pt idx="220">
                  <c:v>840</c:v>
                </c:pt>
                <c:pt idx="221">
                  <c:v>842</c:v>
                </c:pt>
                <c:pt idx="222">
                  <c:v>844</c:v>
                </c:pt>
                <c:pt idx="223">
                  <c:v>846</c:v>
                </c:pt>
                <c:pt idx="224">
                  <c:v>848</c:v>
                </c:pt>
                <c:pt idx="225">
                  <c:v>850</c:v>
                </c:pt>
                <c:pt idx="226">
                  <c:v>852</c:v>
                </c:pt>
                <c:pt idx="227">
                  <c:v>854</c:v>
                </c:pt>
                <c:pt idx="228">
                  <c:v>856</c:v>
                </c:pt>
                <c:pt idx="229">
                  <c:v>858</c:v>
                </c:pt>
                <c:pt idx="230">
                  <c:v>860</c:v>
                </c:pt>
                <c:pt idx="231">
                  <c:v>862</c:v>
                </c:pt>
                <c:pt idx="232">
                  <c:v>864</c:v>
                </c:pt>
                <c:pt idx="233">
                  <c:v>866</c:v>
                </c:pt>
                <c:pt idx="234">
                  <c:v>868</c:v>
                </c:pt>
                <c:pt idx="235">
                  <c:v>870</c:v>
                </c:pt>
                <c:pt idx="236">
                  <c:v>872</c:v>
                </c:pt>
                <c:pt idx="237">
                  <c:v>874</c:v>
                </c:pt>
                <c:pt idx="238">
                  <c:v>876</c:v>
                </c:pt>
                <c:pt idx="239">
                  <c:v>878</c:v>
                </c:pt>
                <c:pt idx="240">
                  <c:v>880</c:v>
                </c:pt>
                <c:pt idx="241">
                  <c:v>882</c:v>
                </c:pt>
                <c:pt idx="242">
                  <c:v>884</c:v>
                </c:pt>
                <c:pt idx="243">
                  <c:v>886</c:v>
                </c:pt>
                <c:pt idx="244">
                  <c:v>888</c:v>
                </c:pt>
                <c:pt idx="245">
                  <c:v>890</c:v>
                </c:pt>
                <c:pt idx="246">
                  <c:v>892</c:v>
                </c:pt>
                <c:pt idx="247">
                  <c:v>894</c:v>
                </c:pt>
                <c:pt idx="248">
                  <c:v>896</c:v>
                </c:pt>
                <c:pt idx="249">
                  <c:v>898</c:v>
                </c:pt>
                <c:pt idx="250">
                  <c:v>900</c:v>
                </c:pt>
                <c:pt idx="251">
                  <c:v>902</c:v>
                </c:pt>
                <c:pt idx="252">
                  <c:v>904</c:v>
                </c:pt>
                <c:pt idx="253">
                  <c:v>906</c:v>
                </c:pt>
                <c:pt idx="254">
                  <c:v>908</c:v>
                </c:pt>
                <c:pt idx="255">
                  <c:v>910</c:v>
                </c:pt>
                <c:pt idx="256">
                  <c:v>912</c:v>
                </c:pt>
                <c:pt idx="257">
                  <c:v>914</c:v>
                </c:pt>
                <c:pt idx="258">
                  <c:v>916</c:v>
                </c:pt>
                <c:pt idx="259">
                  <c:v>918</c:v>
                </c:pt>
                <c:pt idx="260">
                  <c:v>920</c:v>
                </c:pt>
                <c:pt idx="261">
                  <c:v>922</c:v>
                </c:pt>
                <c:pt idx="262">
                  <c:v>924</c:v>
                </c:pt>
                <c:pt idx="263">
                  <c:v>926</c:v>
                </c:pt>
                <c:pt idx="264">
                  <c:v>928</c:v>
                </c:pt>
                <c:pt idx="265">
                  <c:v>930</c:v>
                </c:pt>
                <c:pt idx="266">
                  <c:v>932</c:v>
                </c:pt>
                <c:pt idx="267">
                  <c:v>934</c:v>
                </c:pt>
                <c:pt idx="268">
                  <c:v>936</c:v>
                </c:pt>
                <c:pt idx="269">
                  <c:v>938</c:v>
                </c:pt>
                <c:pt idx="270">
                  <c:v>940</c:v>
                </c:pt>
                <c:pt idx="271">
                  <c:v>942</c:v>
                </c:pt>
                <c:pt idx="272">
                  <c:v>944</c:v>
                </c:pt>
                <c:pt idx="273">
                  <c:v>946</c:v>
                </c:pt>
                <c:pt idx="274">
                  <c:v>948</c:v>
                </c:pt>
                <c:pt idx="275">
                  <c:v>950</c:v>
                </c:pt>
                <c:pt idx="276">
                  <c:v>952</c:v>
                </c:pt>
                <c:pt idx="277">
                  <c:v>954</c:v>
                </c:pt>
                <c:pt idx="278">
                  <c:v>956</c:v>
                </c:pt>
                <c:pt idx="279">
                  <c:v>958</c:v>
                </c:pt>
                <c:pt idx="280">
                  <c:v>960</c:v>
                </c:pt>
                <c:pt idx="281">
                  <c:v>962</c:v>
                </c:pt>
                <c:pt idx="282">
                  <c:v>964</c:v>
                </c:pt>
                <c:pt idx="283">
                  <c:v>966</c:v>
                </c:pt>
                <c:pt idx="284">
                  <c:v>968</c:v>
                </c:pt>
                <c:pt idx="285">
                  <c:v>970</c:v>
                </c:pt>
                <c:pt idx="286">
                  <c:v>972</c:v>
                </c:pt>
                <c:pt idx="287">
                  <c:v>974</c:v>
                </c:pt>
                <c:pt idx="288">
                  <c:v>976</c:v>
                </c:pt>
                <c:pt idx="289">
                  <c:v>978</c:v>
                </c:pt>
                <c:pt idx="290">
                  <c:v>980</c:v>
                </c:pt>
                <c:pt idx="291">
                  <c:v>982</c:v>
                </c:pt>
                <c:pt idx="292">
                  <c:v>984</c:v>
                </c:pt>
                <c:pt idx="293">
                  <c:v>986</c:v>
                </c:pt>
                <c:pt idx="294">
                  <c:v>988</c:v>
                </c:pt>
                <c:pt idx="295">
                  <c:v>990</c:v>
                </c:pt>
                <c:pt idx="296">
                  <c:v>992</c:v>
                </c:pt>
                <c:pt idx="297">
                  <c:v>994</c:v>
                </c:pt>
                <c:pt idx="298">
                  <c:v>996</c:v>
                </c:pt>
                <c:pt idx="299">
                  <c:v>998</c:v>
                </c:pt>
                <c:pt idx="300">
                  <c:v>1000</c:v>
                </c:pt>
              </c:numCache>
            </c:numRef>
          </c:xVal>
          <c:yVal>
            <c:numRef>
              <c:f>'THEOS_MS (Normalized)'!$D$4:$D$304</c:f>
              <c:numCache>
                <c:formatCode>0.00000000</c:formatCode>
                <c:ptCount val="301"/>
                <c:pt idx="0">
                  <c:v>2.8178545461942075E-6</c:v>
                </c:pt>
                <c:pt idx="1">
                  <c:v>1.6465405534258345E-6</c:v>
                </c:pt>
                <c:pt idx="2">
                  <c:v>4.1269672408618683E-7</c:v>
                </c:pt>
                <c:pt idx="3">
                  <c:v>1.372901757360907E-7</c:v>
                </c:pt>
                <c:pt idx="4">
                  <c:v>8.0307255539974628E-8</c:v>
                </c:pt>
                <c:pt idx="5">
                  <c:v>2.0096675687971029E-8</c:v>
                </c:pt>
                <c:pt idx="6">
                  <c:v>8.8390782218625296E-8</c:v>
                </c:pt>
                <c:pt idx="7">
                  <c:v>1.121979242634656E-7</c:v>
                </c:pt>
                <c:pt idx="8">
                  <c:v>7.5822500535987338E-8</c:v>
                </c:pt>
                <c:pt idx="9">
                  <c:v>1.7823429831064938E-8</c:v>
                </c:pt>
                <c:pt idx="10">
                  <c:v>8.5233681125048611E-9</c:v>
                </c:pt>
                <c:pt idx="11">
                  <c:v>6.2406628867397748E-9</c:v>
                </c:pt>
                <c:pt idx="12">
                  <c:v>4.6323333392858904E-8</c:v>
                </c:pt>
                <c:pt idx="13">
                  <c:v>1.2669994862169427E-7</c:v>
                </c:pt>
                <c:pt idx="14">
                  <c:v>2.3960114771991996E-7</c:v>
                </c:pt>
                <c:pt idx="15">
                  <c:v>1.0341121861304752E-7</c:v>
                </c:pt>
                <c:pt idx="16">
                  <c:v>5.5756804285279073E-8</c:v>
                </c:pt>
                <c:pt idx="17">
                  <c:v>-9.2786147089116652E-8</c:v>
                </c:pt>
                <c:pt idx="18">
                  <c:v>0</c:v>
                </c:pt>
                <c:pt idx="19">
                  <c:v>5.6092359443967949E-7</c:v>
                </c:pt>
                <c:pt idx="20">
                  <c:v>5.0370022862096358E-7</c:v>
                </c:pt>
                <c:pt idx="21">
                  <c:v>1.0048579568314469E-5</c:v>
                </c:pt>
                <c:pt idx="22">
                  <c:v>1.6137317156099536E-6</c:v>
                </c:pt>
                <c:pt idx="23">
                  <c:v>2.6704476177808358E-6</c:v>
                </c:pt>
                <c:pt idx="24">
                  <c:v>3.8759426838185586E-6</c:v>
                </c:pt>
                <c:pt idx="25">
                  <c:v>4.7963822732971636E-6</c:v>
                </c:pt>
                <c:pt idx="26">
                  <c:v>5.2426380771303825E-6</c:v>
                </c:pt>
                <c:pt idx="27">
                  <c:v>0</c:v>
                </c:pt>
                <c:pt idx="28">
                  <c:v>4.6163926063633192E-5</c:v>
                </c:pt>
                <c:pt idx="29">
                  <c:v>1.8108701775283921E-5</c:v>
                </c:pt>
                <c:pt idx="30">
                  <c:v>1.8480089972840094E-5</c:v>
                </c:pt>
                <c:pt idx="31">
                  <c:v>1.2303029574829399E-5</c:v>
                </c:pt>
                <c:pt idx="32">
                  <c:v>0</c:v>
                </c:pt>
                <c:pt idx="33">
                  <c:v>0</c:v>
                </c:pt>
                <c:pt idx="34">
                  <c:v>0</c:v>
                </c:pt>
                <c:pt idx="35">
                  <c:v>2.6094691310466186E-5</c:v>
                </c:pt>
                <c:pt idx="36">
                  <c:v>5.7707446777124264E-5</c:v>
                </c:pt>
                <c:pt idx="37">
                  <c:v>8.1084588452715983E-5</c:v>
                </c:pt>
                <c:pt idx="38">
                  <c:v>1.2396209450401384E-5</c:v>
                </c:pt>
                <c:pt idx="39">
                  <c:v>6.3759301212966205E-6</c:v>
                </c:pt>
                <c:pt idx="40">
                  <c:v>6.6516131616579013E-6</c:v>
                </c:pt>
                <c:pt idx="41">
                  <c:v>6.8269647245937688E-6</c:v>
                </c:pt>
                <c:pt idx="42">
                  <c:v>1.0818195778674522E-4</c:v>
                </c:pt>
                <c:pt idx="43">
                  <c:v>7.2123735904460268E-5</c:v>
                </c:pt>
                <c:pt idx="44">
                  <c:v>4.4956583421287052E-5</c:v>
                </c:pt>
                <c:pt idx="45">
                  <c:v>6.499939215699151E-6</c:v>
                </c:pt>
                <c:pt idx="46">
                  <c:v>0</c:v>
                </c:pt>
                <c:pt idx="47">
                  <c:v>0</c:v>
                </c:pt>
                <c:pt idx="48">
                  <c:v>0</c:v>
                </c:pt>
                <c:pt idx="49">
                  <c:v>0</c:v>
                </c:pt>
                <c:pt idx="50">
                  <c:v>7.2379832098550132E-6</c:v>
                </c:pt>
                <c:pt idx="51">
                  <c:v>0</c:v>
                </c:pt>
                <c:pt idx="52">
                  <c:v>7.2648990377131174E-6</c:v>
                </c:pt>
                <c:pt idx="53">
                  <c:v>-7.4913998995792237E-6</c:v>
                </c:pt>
                <c:pt idx="54">
                  <c:v>7.7107084308941178E-6</c:v>
                </c:pt>
                <c:pt idx="55">
                  <c:v>0</c:v>
                </c:pt>
                <c:pt idx="56">
                  <c:v>0</c:v>
                </c:pt>
                <c:pt idx="57">
                  <c:v>7.4353414571242823E-6</c:v>
                </c:pt>
                <c:pt idx="58">
                  <c:v>7.2752189824789157E-6</c:v>
                </c:pt>
                <c:pt idx="59">
                  <c:v>2.1745513286489073E-5</c:v>
                </c:pt>
                <c:pt idx="60">
                  <c:v>2.1942222064772655E-5</c:v>
                </c:pt>
                <c:pt idx="61">
                  <c:v>3.6922937594543898E-5</c:v>
                </c:pt>
                <c:pt idx="62">
                  <c:v>3.6731743133739039E-5</c:v>
                </c:pt>
                <c:pt idx="63">
                  <c:v>7.1668282284983036E-6</c:v>
                </c:pt>
                <c:pt idx="64">
                  <c:v>6.9501881909505799E-6</c:v>
                </c:pt>
                <c:pt idx="65">
                  <c:v>0</c:v>
                </c:pt>
                <c:pt idx="66">
                  <c:v>6.8247693937576325E-6</c:v>
                </c:pt>
                <c:pt idx="67">
                  <c:v>1.4088194994540117E-5</c:v>
                </c:pt>
                <c:pt idx="68">
                  <c:v>2.2304445595945886E-5</c:v>
                </c:pt>
                <c:pt idx="69">
                  <c:v>2.3608847041630004E-5</c:v>
                </c:pt>
                <c:pt idx="70">
                  <c:v>1.6461854624259857E-5</c:v>
                </c:pt>
                <c:pt idx="71">
                  <c:v>1.6789583618470305E-5</c:v>
                </c:pt>
                <c:pt idx="72">
                  <c:v>0</c:v>
                </c:pt>
                <c:pt idx="73">
                  <c:v>1.6491326051385911E-5</c:v>
                </c:pt>
                <c:pt idx="74">
                  <c:v>8.1524325411803997E-6</c:v>
                </c:pt>
                <c:pt idx="75">
                  <c:v>8.1823227319578375E-6</c:v>
                </c:pt>
                <c:pt idx="76">
                  <c:v>0</c:v>
                </c:pt>
                <c:pt idx="77">
                  <c:v>3.4287172479504555E-5</c:v>
                </c:pt>
                <c:pt idx="78">
                  <c:v>2.6398902853672633E-5</c:v>
                </c:pt>
                <c:pt idx="79">
                  <c:v>0</c:v>
                </c:pt>
                <c:pt idx="80">
                  <c:v>8.9725787328624852E-6</c:v>
                </c:pt>
                <c:pt idx="81">
                  <c:v>1.7741656964626551E-5</c:v>
                </c:pt>
                <c:pt idx="82">
                  <c:v>8.7653834167585713E-6</c:v>
                </c:pt>
                <c:pt idx="83">
                  <c:v>8.7105830024092542E-6</c:v>
                </c:pt>
                <c:pt idx="84">
                  <c:v>1.749943723517523E-5</c:v>
                </c:pt>
                <c:pt idx="85">
                  <c:v>1.7731793884197981E-5</c:v>
                </c:pt>
                <c:pt idx="86">
                  <c:v>1.8056845873547592E-5</c:v>
                </c:pt>
                <c:pt idx="87">
                  <c:v>5.5041181158258767E-5</c:v>
                </c:pt>
                <c:pt idx="88">
                  <c:v>4.6384735381160021E-5</c:v>
                </c:pt>
                <c:pt idx="89">
                  <c:v>3.7234361442881108E-5</c:v>
                </c:pt>
                <c:pt idx="90">
                  <c:v>3.7149310755196484E-5</c:v>
                </c:pt>
                <c:pt idx="91">
                  <c:v>2.7714672745253825E-5</c:v>
                </c:pt>
                <c:pt idx="92">
                  <c:v>4.5994423145132601E-5</c:v>
                </c:pt>
                <c:pt idx="93">
                  <c:v>4.6066434392182126E-5</c:v>
                </c:pt>
                <c:pt idx="94">
                  <c:v>8.3449084733434075E-5</c:v>
                </c:pt>
                <c:pt idx="95">
                  <c:v>1.3088819073645491E-4</c:v>
                </c:pt>
                <c:pt idx="96">
                  <c:v>1.8877531190494298E-4</c:v>
                </c:pt>
                <c:pt idx="97">
                  <c:v>2.4709067229165631E-4</c:v>
                </c:pt>
                <c:pt idx="98">
                  <c:v>3.1453123130411161E-4</c:v>
                </c:pt>
                <c:pt idx="99">
                  <c:v>3.5240853795365625E-4</c:v>
                </c:pt>
                <c:pt idx="100">
                  <c:v>3.992858602563549E-4</c:v>
                </c:pt>
                <c:pt idx="101">
                  <c:v>4.0977702119485084E-4</c:v>
                </c:pt>
                <c:pt idx="102">
                  <c:v>5.2607416345856934E-4</c:v>
                </c:pt>
                <c:pt idx="103">
                  <c:v>8.5872198983875806E-4</c:v>
                </c:pt>
                <c:pt idx="104">
                  <c:v>1.7732395907752872E-3</c:v>
                </c:pt>
                <c:pt idx="105">
                  <c:v>4.3025434169742744E-3</c:v>
                </c:pt>
                <c:pt idx="106">
                  <c:v>1.0375381989170989E-2</c:v>
                </c:pt>
                <c:pt idx="107">
                  <c:v>1.8095415421916047E-2</c:v>
                </c:pt>
                <c:pt idx="108">
                  <c:v>2.7115457294183982E-2</c:v>
                </c:pt>
                <c:pt idx="109">
                  <c:v>4.5691694799880236E-2</c:v>
                </c:pt>
                <c:pt idx="110">
                  <c:v>9.0129718127150205E-2</c:v>
                </c:pt>
                <c:pt idx="111">
                  <c:v>0.1801306626051517</c:v>
                </c:pt>
                <c:pt idx="112">
                  <c:v>0.32428206502465801</c:v>
                </c:pt>
                <c:pt idx="113">
                  <c:v>0.55255114172931208</c:v>
                </c:pt>
                <c:pt idx="114">
                  <c:v>0.85413765169553302</c:v>
                </c:pt>
                <c:pt idx="115">
                  <c:v>0.99243948863854481</c:v>
                </c:pt>
                <c:pt idx="116">
                  <c:v>0.9704092517022993</c:v>
                </c:pt>
                <c:pt idx="117">
                  <c:v>0.97705676755262549</c:v>
                </c:pt>
                <c:pt idx="118">
                  <c:v>1</c:v>
                </c:pt>
                <c:pt idx="119">
                  <c:v>0.97688959942805198</c:v>
                </c:pt>
                <c:pt idx="120">
                  <c:v>0.94454531921104634</c:v>
                </c:pt>
                <c:pt idx="121">
                  <c:v>0.94988265594698018</c:v>
                </c:pt>
                <c:pt idx="122">
                  <c:v>0.97911477771305067</c:v>
                </c:pt>
                <c:pt idx="123">
                  <c:v>0.9952993003909717</c:v>
                </c:pt>
                <c:pt idx="124">
                  <c:v>0.99552921238411984</c:v>
                </c:pt>
                <c:pt idx="125">
                  <c:v>0.99604345467817246</c:v>
                </c:pt>
                <c:pt idx="126">
                  <c:v>0.99947345406455501</c:v>
                </c:pt>
                <c:pt idx="127">
                  <c:v>0.99957457431086016</c:v>
                </c:pt>
                <c:pt idx="128">
                  <c:v>0.99770024204246899</c:v>
                </c:pt>
                <c:pt idx="129">
                  <c:v>0.99621095024375361</c:v>
                </c:pt>
                <c:pt idx="130">
                  <c:v>0.9845569382261995</c:v>
                </c:pt>
                <c:pt idx="131">
                  <c:v>0.9627631453537524</c:v>
                </c:pt>
                <c:pt idx="132">
                  <c:v>0.93831781154061233</c:v>
                </c:pt>
                <c:pt idx="133">
                  <c:v>0.92014646687664647</c:v>
                </c:pt>
                <c:pt idx="134">
                  <c:v>0.9138689007235048</c:v>
                </c:pt>
                <c:pt idx="135">
                  <c:v>0.92418241289847758</c:v>
                </c:pt>
                <c:pt idx="136">
                  <c:v>0.93982233439799412</c:v>
                </c:pt>
                <c:pt idx="137">
                  <c:v>0.94562561972613224</c:v>
                </c:pt>
                <c:pt idx="138">
                  <c:v>0.9225545472190505</c:v>
                </c:pt>
                <c:pt idx="139">
                  <c:v>0.88366566917625877</c:v>
                </c:pt>
                <c:pt idx="140">
                  <c:v>0.86458038324876252</c:v>
                </c:pt>
                <c:pt idx="141">
                  <c:v>0.88717782116192356</c:v>
                </c:pt>
                <c:pt idx="142">
                  <c:v>0.9304036443920648</c:v>
                </c:pt>
                <c:pt idx="143">
                  <c:v>0.9424231428284402</c:v>
                </c:pt>
                <c:pt idx="144">
                  <c:v>0.91034359968619361</c:v>
                </c:pt>
                <c:pt idx="145">
                  <c:v>0.89505283745276598</c:v>
                </c:pt>
                <c:pt idx="146">
                  <c:v>0.88993109503870205</c:v>
                </c:pt>
                <c:pt idx="147">
                  <c:v>0.73632153379598164</c:v>
                </c:pt>
                <c:pt idx="148">
                  <c:v>0.46942719785488363</c:v>
                </c:pt>
                <c:pt idx="149">
                  <c:v>0.29837034148571195</c:v>
                </c:pt>
                <c:pt idx="150">
                  <c:v>0.22890190249850653</c:v>
                </c:pt>
                <c:pt idx="151">
                  <c:v>0.19936828403157555</c:v>
                </c:pt>
                <c:pt idx="152">
                  <c:v>0.14745248513308443</c:v>
                </c:pt>
                <c:pt idx="153">
                  <c:v>7.9992489566822131E-2</c:v>
                </c:pt>
                <c:pt idx="154">
                  <c:v>4.168069670344169E-2</c:v>
                </c:pt>
                <c:pt idx="155">
                  <c:v>2.5388883474761093E-2</c:v>
                </c:pt>
                <c:pt idx="156">
                  <c:v>1.8085996584816241E-2</c:v>
                </c:pt>
                <c:pt idx="157">
                  <c:v>1.3797956102797345E-2</c:v>
                </c:pt>
                <c:pt idx="158">
                  <c:v>9.8357230002800462E-3</c:v>
                </c:pt>
                <c:pt idx="159">
                  <c:v>6.3116684299854122E-3</c:v>
                </c:pt>
                <c:pt idx="160">
                  <c:v>3.9988861848511631E-3</c:v>
                </c:pt>
                <c:pt idx="161">
                  <c:v>2.7698388853779243E-3</c:v>
                </c:pt>
                <c:pt idx="162">
                  <c:v>2.1422429942719208E-3</c:v>
                </c:pt>
                <c:pt idx="163">
                  <c:v>1.8315070244931345E-3</c:v>
                </c:pt>
                <c:pt idx="164">
                  <c:v>1.6989423439335504E-3</c:v>
                </c:pt>
                <c:pt idx="165">
                  <c:v>1.5742328453586271E-3</c:v>
                </c:pt>
                <c:pt idx="166">
                  <c:v>1.3862042922117472E-3</c:v>
                </c:pt>
                <c:pt idx="167">
                  <c:v>1.1006715302286222E-3</c:v>
                </c:pt>
                <c:pt idx="168">
                  <c:v>7.8893325252418029E-4</c:v>
                </c:pt>
                <c:pt idx="169">
                  <c:v>5.4869855691717635E-4</c:v>
                </c:pt>
                <c:pt idx="170">
                  <c:v>3.4812205077126076E-4</c:v>
                </c:pt>
                <c:pt idx="171">
                  <c:v>2.5265115883338964E-4</c:v>
                </c:pt>
                <c:pt idx="172">
                  <c:v>1.991327194688966E-4</c:v>
                </c:pt>
                <c:pt idx="173">
                  <c:v>1.6706497321773638E-4</c:v>
                </c:pt>
                <c:pt idx="174">
                  <c:v>1.5592270535350582E-4</c:v>
                </c:pt>
                <c:pt idx="175">
                  <c:v>1.7592745895859304E-4</c:v>
                </c:pt>
                <c:pt idx="176">
                  <c:v>2.0552008003913409E-4</c:v>
                </c:pt>
                <c:pt idx="177">
                  <c:v>2.3474403129712247E-4</c:v>
                </c:pt>
                <c:pt idx="178">
                  <c:v>2.2349754808572144E-4</c:v>
                </c:pt>
                <c:pt idx="179">
                  <c:v>1.8240340267218892E-4</c:v>
                </c:pt>
                <c:pt idx="180">
                  <c:v>1.4159934728686261E-4</c:v>
                </c:pt>
                <c:pt idx="181">
                  <c:v>1.1129923491400109E-4</c:v>
                </c:pt>
                <c:pt idx="182">
                  <c:v>1.1118303330895348E-4</c:v>
                </c:pt>
                <c:pt idx="183">
                  <c:v>1.1115542683881362E-4</c:v>
                </c:pt>
                <c:pt idx="184">
                  <c:v>1.2114416706386924E-4</c:v>
                </c:pt>
                <c:pt idx="185">
                  <c:v>1.5125829678098879E-4</c:v>
                </c:pt>
                <c:pt idx="186">
                  <c:v>1.2079774050518589E-4</c:v>
                </c:pt>
                <c:pt idx="187">
                  <c:v>9.0232404130834171E-5</c:v>
                </c:pt>
                <c:pt idx="188">
                  <c:v>6.9804339931617466E-5</c:v>
                </c:pt>
                <c:pt idx="189">
                  <c:v>5.9483027486050104E-5</c:v>
                </c:pt>
                <c:pt idx="190">
                  <c:v>4.9270297801007501E-5</c:v>
                </c:pt>
                <c:pt idx="191">
                  <c:v>4.902356382384553E-5</c:v>
                </c:pt>
                <c:pt idx="192">
                  <c:v>5.8567256693513196E-5</c:v>
                </c:pt>
                <c:pt idx="193">
                  <c:v>4.8487740683037817E-5</c:v>
                </c:pt>
                <c:pt idx="194">
                  <c:v>8.6862984211870527E-5</c:v>
                </c:pt>
                <c:pt idx="195">
                  <c:v>9.5831146321350569E-5</c:v>
                </c:pt>
                <c:pt idx="196">
                  <c:v>1.1454618026902148E-4</c:v>
                </c:pt>
                <c:pt idx="197">
                  <c:v>8.5487007893359214E-5</c:v>
                </c:pt>
                <c:pt idx="198">
                  <c:v>6.6094910770933017E-5</c:v>
                </c:pt>
                <c:pt idx="199">
                  <c:v>7.5125494535605957E-5</c:v>
                </c:pt>
                <c:pt idx="200">
                  <c:v>5.5672571922047439E-5</c:v>
                </c:pt>
                <c:pt idx="201">
                  <c:v>5.5222354185300921E-5</c:v>
                </c:pt>
                <c:pt idx="202">
                  <c:v>6.404038220438582E-5</c:v>
                </c:pt>
                <c:pt idx="203">
                  <c:v>5.4542979253673532E-5</c:v>
                </c:pt>
                <c:pt idx="204">
                  <c:v>4.5116947252278162E-5</c:v>
                </c:pt>
                <c:pt idx="205">
                  <c:v>6.2792947181180945E-5</c:v>
                </c:pt>
                <c:pt idx="206">
                  <c:v>5.3475973427716497E-5</c:v>
                </c:pt>
                <c:pt idx="207">
                  <c:v>7.9765083105984055E-5</c:v>
                </c:pt>
                <c:pt idx="208">
                  <c:v>7.0479361578314694E-5</c:v>
                </c:pt>
                <c:pt idx="209">
                  <c:v>7.0146056190667708E-5</c:v>
                </c:pt>
                <c:pt idx="210">
                  <c:v>6.098754196069141E-5</c:v>
                </c:pt>
                <c:pt idx="211">
                  <c:v>5.204850717363464E-5</c:v>
                </c:pt>
                <c:pt idx="212">
                  <c:v>5.1796576760351098E-5</c:v>
                </c:pt>
                <c:pt idx="213">
                  <c:v>4.291461665974321E-5</c:v>
                </c:pt>
                <c:pt idx="214">
                  <c:v>4.265669415474692E-5</c:v>
                </c:pt>
                <c:pt idx="215">
                  <c:v>5.9283741601396037E-5</c:v>
                </c:pt>
                <c:pt idx="216">
                  <c:v>8.4138696464746457E-5</c:v>
                </c:pt>
                <c:pt idx="217">
                  <c:v>1.1689872171574006E-4</c:v>
                </c:pt>
                <c:pt idx="218">
                  <c:v>9.9286823373270685E-5</c:v>
                </c:pt>
                <c:pt idx="219">
                  <c:v>6.5646024247273326E-5</c:v>
                </c:pt>
                <c:pt idx="220">
                  <c:v>5.6941029085306858E-5</c:v>
                </c:pt>
                <c:pt idx="221">
                  <c:v>3.2283720768843497E-5</c:v>
                </c:pt>
                <c:pt idx="222">
                  <c:v>3.2017698901785277E-5</c:v>
                </c:pt>
                <c:pt idx="223">
                  <c:v>3.1790503889499074E-5</c:v>
                </c:pt>
                <c:pt idx="224">
                  <c:v>2.3695151734026428E-5</c:v>
                </c:pt>
                <c:pt idx="225">
                  <c:v>3.1366746134537202E-5</c:v>
                </c:pt>
                <c:pt idx="226">
                  <c:v>3.9065446248901654E-5</c:v>
                </c:pt>
                <c:pt idx="227">
                  <c:v>3.1034362542767144E-5</c:v>
                </c:pt>
                <c:pt idx="228">
                  <c:v>1.541610332951433E-5</c:v>
                </c:pt>
                <c:pt idx="229">
                  <c:v>1.5348585106926302E-5</c:v>
                </c:pt>
                <c:pt idx="230">
                  <c:v>3.0444641730326846E-5</c:v>
                </c:pt>
                <c:pt idx="231">
                  <c:v>3.0125855671994638E-5</c:v>
                </c:pt>
                <c:pt idx="232">
                  <c:v>-7.4507683255443119E-6</c:v>
                </c:pt>
                <c:pt idx="233">
                  <c:v>2.9489263485826407E-5</c:v>
                </c:pt>
                <c:pt idx="234">
                  <c:v>3.6534544998817939E-5</c:v>
                </c:pt>
                <c:pt idx="235">
                  <c:v>2.8828083601972841E-5</c:v>
                </c:pt>
                <c:pt idx="236">
                  <c:v>-2.8466032863687345E-5</c:v>
                </c:pt>
                <c:pt idx="237">
                  <c:v>4.2189169530634098E-5</c:v>
                </c:pt>
                <c:pt idx="238">
                  <c:v>-1.3841212683351442E-5</c:v>
                </c:pt>
                <c:pt idx="239">
                  <c:v>4.0963174265106903E-5</c:v>
                </c:pt>
                <c:pt idx="240">
                  <c:v>2.413950303756637E-4</c:v>
                </c:pt>
                <c:pt idx="241">
                  <c:v>1.0264211255965911E-3</c:v>
                </c:pt>
                <c:pt idx="242">
                  <c:v>3.154959040885422E-4</c:v>
                </c:pt>
                <c:pt idx="243">
                  <c:v>4.961152669763052E-4</c:v>
                </c:pt>
                <c:pt idx="244">
                  <c:v>5.2592888827907773E-4</c:v>
                </c:pt>
                <c:pt idx="245">
                  <c:v>5.1128210854495498E-4</c:v>
                </c:pt>
                <c:pt idx="246">
                  <c:v>1.6191684713450004E-4</c:v>
                </c:pt>
                <c:pt idx="247">
                  <c:v>3.7228562344057405E-4</c:v>
                </c:pt>
                <c:pt idx="248">
                  <c:v>6.2561881930879419E-4</c:v>
                </c:pt>
                <c:pt idx="249">
                  <c:v>8.6917512478164446E-4</c:v>
                </c:pt>
                <c:pt idx="250">
                  <c:v>1.2638009502146269E-3</c:v>
                </c:pt>
                <c:pt idx="251">
                  <c:v>9.0881419512734622E-4</c:v>
                </c:pt>
                <c:pt idx="252">
                  <c:v>6.0131591956475642E-4</c:v>
                </c:pt>
                <c:pt idx="253">
                  <c:v>5.2280436739024678E-4</c:v>
                </c:pt>
                <c:pt idx="254">
                  <c:v>4.9584403257953429E-4</c:v>
                </c:pt>
                <c:pt idx="255">
                  <c:v>4.488402855338303E-4</c:v>
                </c:pt>
                <c:pt idx="256">
                  <c:v>3.8948674989187302E-4</c:v>
                </c:pt>
                <c:pt idx="257">
                  <c:v>1.5297091814652999E-4</c:v>
                </c:pt>
                <c:pt idx="258">
                  <c:v>8.2907899393175411E-5</c:v>
                </c:pt>
                <c:pt idx="259">
                  <c:v>7.4554886530271792E-5</c:v>
                </c:pt>
                <c:pt idx="260">
                  <c:v>4.017754820068706E-5</c:v>
                </c:pt>
                <c:pt idx="261">
                  <c:v>2.1442048041269404E-5</c:v>
                </c:pt>
                <c:pt idx="262">
                  <c:v>1.130344158068311E-5</c:v>
                </c:pt>
                <c:pt idx="263">
                  <c:v>9.6513069911174495E-6</c:v>
                </c:pt>
                <c:pt idx="264">
                  <c:v>1.1281537947676211E-5</c:v>
                </c:pt>
                <c:pt idx="265">
                  <c:v>8.2969754002838357E-6</c:v>
                </c:pt>
                <c:pt idx="266">
                  <c:v>9.1700706540143404E-6</c:v>
                </c:pt>
                <c:pt idx="267">
                  <c:v>5.2045068048984915E-6</c:v>
                </c:pt>
                <c:pt idx="268">
                  <c:v>3.3634262535362338E-6</c:v>
                </c:pt>
                <c:pt idx="269">
                  <c:v>2.514479968436017E-6</c:v>
                </c:pt>
                <c:pt idx="270">
                  <c:v>1.3959964439018698E-6</c:v>
                </c:pt>
                <c:pt idx="271">
                  <c:v>6.7830566553744001E-7</c:v>
                </c:pt>
                <c:pt idx="272">
                  <c:v>6.6862564732857087E-7</c:v>
                </c:pt>
                <c:pt idx="273">
                  <c:v>6.1994066830295152E-7</c:v>
                </c:pt>
                <c:pt idx="274">
                  <c:v>7.5907671092827598E-7</c:v>
                </c:pt>
                <c:pt idx="275">
                  <c:v>5.2806021551449032E-7</c:v>
                </c:pt>
                <c:pt idx="276">
                  <c:v>9.073685283163363E-8</c:v>
                </c:pt>
                <c:pt idx="277">
                  <c:v>2.4207720188319878E-7</c:v>
                </c:pt>
                <c:pt idx="278">
                  <c:v>1.5411324087931895E-7</c:v>
                </c:pt>
                <c:pt idx="279">
                  <c:v>3.1392225521324824E-7</c:v>
                </c:pt>
                <c:pt idx="280">
                  <c:v>1.7792613115366221E-7</c:v>
                </c:pt>
                <c:pt idx="281">
                  <c:v>1.3973716317486665E-7</c:v>
                </c:pt>
                <c:pt idx="282">
                  <c:v>1.4415733027970843E-7</c:v>
                </c:pt>
                <c:pt idx="283">
                  <c:v>1.4494642910313741E-7</c:v>
                </c:pt>
                <c:pt idx="284">
                  <c:v>3.4120305307097776E-8</c:v>
                </c:pt>
                <c:pt idx="285">
                  <c:v>6.8849190852549763E-8</c:v>
                </c:pt>
                <c:pt idx="286">
                  <c:v>1.0201832385382251E-7</c:v>
                </c:pt>
                <c:pt idx="287">
                  <c:v>1.8280300138988477E-7</c:v>
                </c:pt>
                <c:pt idx="288">
                  <c:v>1.6619235506649865E-7</c:v>
                </c:pt>
                <c:pt idx="289">
                  <c:v>1.5890705251945027E-7</c:v>
                </c:pt>
                <c:pt idx="290">
                  <c:v>1.5116533746741011E-7</c:v>
                </c:pt>
                <c:pt idx="291">
                  <c:v>1.2913008049103227E-7</c:v>
                </c:pt>
                <c:pt idx="292">
                  <c:v>8.4676380778221551E-8</c:v>
                </c:pt>
                <c:pt idx="293">
                  <c:v>9.8696015667395815E-8</c:v>
                </c:pt>
                <c:pt idx="294">
                  <c:v>5.7822414745187426E-8</c:v>
                </c:pt>
                <c:pt idx="295">
                  <c:v>2.9089027880739312E-8</c:v>
                </c:pt>
                <c:pt idx="296">
                  <c:v>5.713146099236083E-8</c:v>
                </c:pt>
                <c:pt idx="297">
                  <c:v>4.8097260487999167E-8</c:v>
                </c:pt>
                <c:pt idx="298">
                  <c:v>4.2896281635287802E-8</c:v>
                </c:pt>
                <c:pt idx="299">
                  <c:v>6.5361594243358928E-8</c:v>
                </c:pt>
                <c:pt idx="300">
                  <c:v>3.7093096531666664E-8</c:v>
                </c:pt>
              </c:numCache>
            </c:numRef>
          </c:yVal>
          <c:smooth val="0"/>
          <c:extLst>
            <c:ext xmlns:c16="http://schemas.microsoft.com/office/drawing/2014/chart" uri="{C3380CC4-5D6E-409C-BE32-E72D297353CC}">
              <c16:uniqueId val="{00000002-8093-42BD-A805-9B95F52D29B9}"/>
            </c:ext>
          </c:extLst>
        </c:ser>
        <c:ser>
          <c:idx val="3"/>
          <c:order val="3"/>
          <c:tx>
            <c:v>B4 (NIR)</c:v>
          </c:tx>
          <c:spPr>
            <a:ln w="19050" cap="rnd">
              <a:solidFill>
                <a:schemeClr val="accent2"/>
              </a:solidFill>
              <a:round/>
            </a:ln>
            <a:effectLst/>
          </c:spPr>
          <c:marker>
            <c:symbol val="none"/>
          </c:marker>
          <c:xVal>
            <c:numRef>
              <c:f>'THEOS_MS (Normalized)'!$A$4:$A$304</c:f>
              <c:numCache>
                <c:formatCode>General</c:formatCode>
                <c:ptCount val="301"/>
                <c:pt idx="0">
                  <c:v>400</c:v>
                </c:pt>
                <c:pt idx="1">
                  <c:v>402</c:v>
                </c:pt>
                <c:pt idx="2">
                  <c:v>404</c:v>
                </c:pt>
                <c:pt idx="3">
                  <c:v>406</c:v>
                </c:pt>
                <c:pt idx="4">
                  <c:v>408</c:v>
                </c:pt>
                <c:pt idx="5">
                  <c:v>410</c:v>
                </c:pt>
                <c:pt idx="6">
                  <c:v>412</c:v>
                </c:pt>
                <c:pt idx="7">
                  <c:v>414</c:v>
                </c:pt>
                <c:pt idx="8">
                  <c:v>416</c:v>
                </c:pt>
                <c:pt idx="9">
                  <c:v>418</c:v>
                </c:pt>
                <c:pt idx="10">
                  <c:v>420</c:v>
                </c:pt>
                <c:pt idx="11">
                  <c:v>422</c:v>
                </c:pt>
                <c:pt idx="12">
                  <c:v>424</c:v>
                </c:pt>
                <c:pt idx="13">
                  <c:v>426</c:v>
                </c:pt>
                <c:pt idx="14">
                  <c:v>428</c:v>
                </c:pt>
                <c:pt idx="15">
                  <c:v>430</c:v>
                </c:pt>
                <c:pt idx="16">
                  <c:v>432</c:v>
                </c:pt>
                <c:pt idx="17">
                  <c:v>434</c:v>
                </c:pt>
                <c:pt idx="18">
                  <c:v>436</c:v>
                </c:pt>
                <c:pt idx="19">
                  <c:v>438</c:v>
                </c:pt>
                <c:pt idx="20">
                  <c:v>440</c:v>
                </c:pt>
                <c:pt idx="21">
                  <c:v>442</c:v>
                </c:pt>
                <c:pt idx="22">
                  <c:v>444</c:v>
                </c:pt>
                <c:pt idx="23">
                  <c:v>446</c:v>
                </c:pt>
                <c:pt idx="24">
                  <c:v>448</c:v>
                </c:pt>
                <c:pt idx="25">
                  <c:v>450</c:v>
                </c:pt>
                <c:pt idx="26">
                  <c:v>452</c:v>
                </c:pt>
                <c:pt idx="27">
                  <c:v>454</c:v>
                </c:pt>
                <c:pt idx="28">
                  <c:v>456</c:v>
                </c:pt>
                <c:pt idx="29">
                  <c:v>458</c:v>
                </c:pt>
                <c:pt idx="30">
                  <c:v>460</c:v>
                </c:pt>
                <c:pt idx="31">
                  <c:v>462</c:v>
                </c:pt>
                <c:pt idx="32">
                  <c:v>464</c:v>
                </c:pt>
                <c:pt idx="33">
                  <c:v>466</c:v>
                </c:pt>
                <c:pt idx="34">
                  <c:v>468</c:v>
                </c:pt>
                <c:pt idx="35">
                  <c:v>470</c:v>
                </c:pt>
                <c:pt idx="36">
                  <c:v>472</c:v>
                </c:pt>
                <c:pt idx="37">
                  <c:v>474</c:v>
                </c:pt>
                <c:pt idx="38">
                  <c:v>476</c:v>
                </c:pt>
                <c:pt idx="39">
                  <c:v>478</c:v>
                </c:pt>
                <c:pt idx="40">
                  <c:v>480</c:v>
                </c:pt>
                <c:pt idx="41">
                  <c:v>482</c:v>
                </c:pt>
                <c:pt idx="42">
                  <c:v>484</c:v>
                </c:pt>
                <c:pt idx="43">
                  <c:v>486</c:v>
                </c:pt>
                <c:pt idx="44">
                  <c:v>488</c:v>
                </c:pt>
                <c:pt idx="45">
                  <c:v>490</c:v>
                </c:pt>
                <c:pt idx="46">
                  <c:v>492</c:v>
                </c:pt>
                <c:pt idx="47">
                  <c:v>494</c:v>
                </c:pt>
                <c:pt idx="48">
                  <c:v>496</c:v>
                </c:pt>
                <c:pt idx="49">
                  <c:v>498</c:v>
                </c:pt>
                <c:pt idx="50">
                  <c:v>500</c:v>
                </c:pt>
                <c:pt idx="51">
                  <c:v>502</c:v>
                </c:pt>
                <c:pt idx="52">
                  <c:v>504</c:v>
                </c:pt>
                <c:pt idx="53">
                  <c:v>506</c:v>
                </c:pt>
                <c:pt idx="54">
                  <c:v>508</c:v>
                </c:pt>
                <c:pt idx="55">
                  <c:v>510</c:v>
                </c:pt>
                <c:pt idx="56">
                  <c:v>512</c:v>
                </c:pt>
                <c:pt idx="57">
                  <c:v>514</c:v>
                </c:pt>
                <c:pt idx="58">
                  <c:v>516</c:v>
                </c:pt>
                <c:pt idx="59">
                  <c:v>518</c:v>
                </c:pt>
                <c:pt idx="60">
                  <c:v>520</c:v>
                </c:pt>
                <c:pt idx="61">
                  <c:v>522</c:v>
                </c:pt>
                <c:pt idx="62">
                  <c:v>524</c:v>
                </c:pt>
                <c:pt idx="63">
                  <c:v>526</c:v>
                </c:pt>
                <c:pt idx="64">
                  <c:v>528</c:v>
                </c:pt>
                <c:pt idx="65">
                  <c:v>530</c:v>
                </c:pt>
                <c:pt idx="66">
                  <c:v>532</c:v>
                </c:pt>
                <c:pt idx="67">
                  <c:v>534</c:v>
                </c:pt>
                <c:pt idx="68">
                  <c:v>536</c:v>
                </c:pt>
                <c:pt idx="69">
                  <c:v>538</c:v>
                </c:pt>
                <c:pt idx="70">
                  <c:v>540</c:v>
                </c:pt>
                <c:pt idx="71">
                  <c:v>542</c:v>
                </c:pt>
                <c:pt idx="72">
                  <c:v>544</c:v>
                </c:pt>
                <c:pt idx="73">
                  <c:v>546</c:v>
                </c:pt>
                <c:pt idx="74">
                  <c:v>548</c:v>
                </c:pt>
                <c:pt idx="75">
                  <c:v>550</c:v>
                </c:pt>
                <c:pt idx="76">
                  <c:v>552</c:v>
                </c:pt>
                <c:pt idx="77">
                  <c:v>554</c:v>
                </c:pt>
                <c:pt idx="78">
                  <c:v>556</c:v>
                </c:pt>
                <c:pt idx="79">
                  <c:v>558</c:v>
                </c:pt>
                <c:pt idx="80">
                  <c:v>560</c:v>
                </c:pt>
                <c:pt idx="81">
                  <c:v>562</c:v>
                </c:pt>
                <c:pt idx="82">
                  <c:v>564</c:v>
                </c:pt>
                <c:pt idx="83">
                  <c:v>566</c:v>
                </c:pt>
                <c:pt idx="84">
                  <c:v>568</c:v>
                </c:pt>
                <c:pt idx="85">
                  <c:v>570</c:v>
                </c:pt>
                <c:pt idx="86">
                  <c:v>572</c:v>
                </c:pt>
                <c:pt idx="87">
                  <c:v>574</c:v>
                </c:pt>
                <c:pt idx="88">
                  <c:v>576</c:v>
                </c:pt>
                <c:pt idx="89">
                  <c:v>578</c:v>
                </c:pt>
                <c:pt idx="90">
                  <c:v>580</c:v>
                </c:pt>
                <c:pt idx="91">
                  <c:v>582</c:v>
                </c:pt>
                <c:pt idx="92">
                  <c:v>584</c:v>
                </c:pt>
                <c:pt idx="93">
                  <c:v>586</c:v>
                </c:pt>
                <c:pt idx="94">
                  <c:v>588</c:v>
                </c:pt>
                <c:pt idx="95">
                  <c:v>590</c:v>
                </c:pt>
                <c:pt idx="96">
                  <c:v>592</c:v>
                </c:pt>
                <c:pt idx="97">
                  <c:v>594</c:v>
                </c:pt>
                <c:pt idx="98">
                  <c:v>596</c:v>
                </c:pt>
                <c:pt idx="99">
                  <c:v>598</c:v>
                </c:pt>
                <c:pt idx="100">
                  <c:v>600</c:v>
                </c:pt>
                <c:pt idx="101">
                  <c:v>602</c:v>
                </c:pt>
                <c:pt idx="102">
                  <c:v>604</c:v>
                </c:pt>
                <c:pt idx="103">
                  <c:v>606</c:v>
                </c:pt>
                <c:pt idx="104">
                  <c:v>608</c:v>
                </c:pt>
                <c:pt idx="105">
                  <c:v>610</c:v>
                </c:pt>
                <c:pt idx="106">
                  <c:v>612</c:v>
                </c:pt>
                <c:pt idx="107">
                  <c:v>614</c:v>
                </c:pt>
                <c:pt idx="108">
                  <c:v>616</c:v>
                </c:pt>
                <c:pt idx="109">
                  <c:v>618</c:v>
                </c:pt>
                <c:pt idx="110">
                  <c:v>620</c:v>
                </c:pt>
                <c:pt idx="111">
                  <c:v>622</c:v>
                </c:pt>
                <c:pt idx="112">
                  <c:v>624</c:v>
                </c:pt>
                <c:pt idx="113">
                  <c:v>626</c:v>
                </c:pt>
                <c:pt idx="114">
                  <c:v>628</c:v>
                </c:pt>
                <c:pt idx="115">
                  <c:v>630</c:v>
                </c:pt>
                <c:pt idx="116">
                  <c:v>632</c:v>
                </c:pt>
                <c:pt idx="117">
                  <c:v>634</c:v>
                </c:pt>
                <c:pt idx="118">
                  <c:v>636</c:v>
                </c:pt>
                <c:pt idx="119">
                  <c:v>638</c:v>
                </c:pt>
                <c:pt idx="120">
                  <c:v>640</c:v>
                </c:pt>
                <c:pt idx="121">
                  <c:v>642</c:v>
                </c:pt>
                <c:pt idx="122">
                  <c:v>644</c:v>
                </c:pt>
                <c:pt idx="123">
                  <c:v>646</c:v>
                </c:pt>
                <c:pt idx="124">
                  <c:v>648</c:v>
                </c:pt>
                <c:pt idx="125">
                  <c:v>650</c:v>
                </c:pt>
                <c:pt idx="126">
                  <c:v>652</c:v>
                </c:pt>
                <c:pt idx="127">
                  <c:v>654</c:v>
                </c:pt>
                <c:pt idx="128">
                  <c:v>656</c:v>
                </c:pt>
                <c:pt idx="129">
                  <c:v>658</c:v>
                </c:pt>
                <c:pt idx="130">
                  <c:v>660</c:v>
                </c:pt>
                <c:pt idx="131">
                  <c:v>662</c:v>
                </c:pt>
                <c:pt idx="132">
                  <c:v>664</c:v>
                </c:pt>
                <c:pt idx="133">
                  <c:v>666</c:v>
                </c:pt>
                <c:pt idx="134">
                  <c:v>668</c:v>
                </c:pt>
                <c:pt idx="135">
                  <c:v>670</c:v>
                </c:pt>
                <c:pt idx="136">
                  <c:v>672</c:v>
                </c:pt>
                <c:pt idx="137">
                  <c:v>674</c:v>
                </c:pt>
                <c:pt idx="138">
                  <c:v>676</c:v>
                </c:pt>
                <c:pt idx="139">
                  <c:v>678</c:v>
                </c:pt>
                <c:pt idx="140">
                  <c:v>680</c:v>
                </c:pt>
                <c:pt idx="141">
                  <c:v>682</c:v>
                </c:pt>
                <c:pt idx="142">
                  <c:v>684</c:v>
                </c:pt>
                <c:pt idx="143">
                  <c:v>686</c:v>
                </c:pt>
                <c:pt idx="144">
                  <c:v>688</c:v>
                </c:pt>
                <c:pt idx="145">
                  <c:v>690</c:v>
                </c:pt>
                <c:pt idx="146">
                  <c:v>692</c:v>
                </c:pt>
                <c:pt idx="147">
                  <c:v>694</c:v>
                </c:pt>
                <c:pt idx="148">
                  <c:v>696</c:v>
                </c:pt>
                <c:pt idx="149">
                  <c:v>698</c:v>
                </c:pt>
                <c:pt idx="150">
                  <c:v>700</c:v>
                </c:pt>
                <c:pt idx="151">
                  <c:v>702</c:v>
                </c:pt>
                <c:pt idx="152">
                  <c:v>704</c:v>
                </c:pt>
                <c:pt idx="153">
                  <c:v>706</c:v>
                </c:pt>
                <c:pt idx="154">
                  <c:v>708</c:v>
                </c:pt>
                <c:pt idx="155">
                  <c:v>710</c:v>
                </c:pt>
                <c:pt idx="156">
                  <c:v>712</c:v>
                </c:pt>
                <c:pt idx="157">
                  <c:v>714</c:v>
                </c:pt>
                <c:pt idx="158">
                  <c:v>716</c:v>
                </c:pt>
                <c:pt idx="159">
                  <c:v>718</c:v>
                </c:pt>
                <c:pt idx="160">
                  <c:v>720</c:v>
                </c:pt>
                <c:pt idx="161">
                  <c:v>722</c:v>
                </c:pt>
                <c:pt idx="162">
                  <c:v>724</c:v>
                </c:pt>
                <c:pt idx="163">
                  <c:v>726</c:v>
                </c:pt>
                <c:pt idx="164">
                  <c:v>728</c:v>
                </c:pt>
                <c:pt idx="165">
                  <c:v>730</c:v>
                </c:pt>
                <c:pt idx="166">
                  <c:v>732</c:v>
                </c:pt>
                <c:pt idx="167">
                  <c:v>734</c:v>
                </c:pt>
                <c:pt idx="168">
                  <c:v>736</c:v>
                </c:pt>
                <c:pt idx="169">
                  <c:v>738</c:v>
                </c:pt>
                <c:pt idx="170">
                  <c:v>740</c:v>
                </c:pt>
                <c:pt idx="171">
                  <c:v>742</c:v>
                </c:pt>
                <c:pt idx="172">
                  <c:v>744</c:v>
                </c:pt>
                <c:pt idx="173">
                  <c:v>746</c:v>
                </c:pt>
                <c:pt idx="174">
                  <c:v>748</c:v>
                </c:pt>
                <c:pt idx="175">
                  <c:v>750</c:v>
                </c:pt>
                <c:pt idx="176">
                  <c:v>752</c:v>
                </c:pt>
                <c:pt idx="177">
                  <c:v>754</c:v>
                </c:pt>
                <c:pt idx="178">
                  <c:v>756</c:v>
                </c:pt>
                <c:pt idx="179">
                  <c:v>758</c:v>
                </c:pt>
                <c:pt idx="180">
                  <c:v>760</c:v>
                </c:pt>
                <c:pt idx="181">
                  <c:v>762</c:v>
                </c:pt>
                <c:pt idx="182">
                  <c:v>764</c:v>
                </c:pt>
                <c:pt idx="183">
                  <c:v>766</c:v>
                </c:pt>
                <c:pt idx="184">
                  <c:v>768</c:v>
                </c:pt>
                <c:pt idx="185">
                  <c:v>770</c:v>
                </c:pt>
                <c:pt idx="186">
                  <c:v>772</c:v>
                </c:pt>
                <c:pt idx="187">
                  <c:v>774</c:v>
                </c:pt>
                <c:pt idx="188">
                  <c:v>776</c:v>
                </c:pt>
                <c:pt idx="189">
                  <c:v>778</c:v>
                </c:pt>
                <c:pt idx="190">
                  <c:v>780</c:v>
                </c:pt>
                <c:pt idx="191">
                  <c:v>782</c:v>
                </c:pt>
                <c:pt idx="192">
                  <c:v>784</c:v>
                </c:pt>
                <c:pt idx="193">
                  <c:v>786</c:v>
                </c:pt>
                <c:pt idx="194">
                  <c:v>788</c:v>
                </c:pt>
                <c:pt idx="195">
                  <c:v>790</c:v>
                </c:pt>
                <c:pt idx="196">
                  <c:v>792</c:v>
                </c:pt>
                <c:pt idx="197">
                  <c:v>794</c:v>
                </c:pt>
                <c:pt idx="198">
                  <c:v>796</c:v>
                </c:pt>
                <c:pt idx="199">
                  <c:v>798</c:v>
                </c:pt>
                <c:pt idx="200">
                  <c:v>800</c:v>
                </c:pt>
                <c:pt idx="201">
                  <c:v>802</c:v>
                </c:pt>
                <c:pt idx="202">
                  <c:v>804</c:v>
                </c:pt>
                <c:pt idx="203">
                  <c:v>806</c:v>
                </c:pt>
                <c:pt idx="204">
                  <c:v>808</c:v>
                </c:pt>
                <c:pt idx="205">
                  <c:v>810</c:v>
                </c:pt>
                <c:pt idx="206">
                  <c:v>812</c:v>
                </c:pt>
                <c:pt idx="207">
                  <c:v>814</c:v>
                </c:pt>
                <c:pt idx="208">
                  <c:v>816</c:v>
                </c:pt>
                <c:pt idx="209">
                  <c:v>818</c:v>
                </c:pt>
                <c:pt idx="210">
                  <c:v>820</c:v>
                </c:pt>
                <c:pt idx="211">
                  <c:v>822</c:v>
                </c:pt>
                <c:pt idx="212">
                  <c:v>824</c:v>
                </c:pt>
                <c:pt idx="213">
                  <c:v>826</c:v>
                </c:pt>
                <c:pt idx="214">
                  <c:v>828</c:v>
                </c:pt>
                <c:pt idx="215">
                  <c:v>830</c:v>
                </c:pt>
                <c:pt idx="216">
                  <c:v>832</c:v>
                </c:pt>
                <c:pt idx="217">
                  <c:v>834</c:v>
                </c:pt>
                <c:pt idx="218">
                  <c:v>836</c:v>
                </c:pt>
                <c:pt idx="219">
                  <c:v>838</c:v>
                </c:pt>
                <c:pt idx="220">
                  <c:v>840</c:v>
                </c:pt>
                <c:pt idx="221">
                  <c:v>842</c:v>
                </c:pt>
                <c:pt idx="222">
                  <c:v>844</c:v>
                </c:pt>
                <c:pt idx="223">
                  <c:v>846</c:v>
                </c:pt>
                <c:pt idx="224">
                  <c:v>848</c:v>
                </c:pt>
                <c:pt idx="225">
                  <c:v>850</c:v>
                </c:pt>
                <c:pt idx="226">
                  <c:v>852</c:v>
                </c:pt>
                <c:pt idx="227">
                  <c:v>854</c:v>
                </c:pt>
                <c:pt idx="228">
                  <c:v>856</c:v>
                </c:pt>
                <c:pt idx="229">
                  <c:v>858</c:v>
                </c:pt>
                <c:pt idx="230">
                  <c:v>860</c:v>
                </c:pt>
                <c:pt idx="231">
                  <c:v>862</c:v>
                </c:pt>
                <c:pt idx="232">
                  <c:v>864</c:v>
                </c:pt>
                <c:pt idx="233">
                  <c:v>866</c:v>
                </c:pt>
                <c:pt idx="234">
                  <c:v>868</c:v>
                </c:pt>
                <c:pt idx="235">
                  <c:v>870</c:v>
                </c:pt>
                <c:pt idx="236">
                  <c:v>872</c:v>
                </c:pt>
                <c:pt idx="237">
                  <c:v>874</c:v>
                </c:pt>
                <c:pt idx="238">
                  <c:v>876</c:v>
                </c:pt>
                <c:pt idx="239">
                  <c:v>878</c:v>
                </c:pt>
                <c:pt idx="240">
                  <c:v>880</c:v>
                </c:pt>
                <c:pt idx="241">
                  <c:v>882</c:v>
                </c:pt>
                <c:pt idx="242">
                  <c:v>884</c:v>
                </c:pt>
                <c:pt idx="243">
                  <c:v>886</c:v>
                </c:pt>
                <c:pt idx="244">
                  <c:v>888</c:v>
                </c:pt>
                <c:pt idx="245">
                  <c:v>890</c:v>
                </c:pt>
                <c:pt idx="246">
                  <c:v>892</c:v>
                </c:pt>
                <c:pt idx="247">
                  <c:v>894</c:v>
                </c:pt>
                <c:pt idx="248">
                  <c:v>896</c:v>
                </c:pt>
                <c:pt idx="249">
                  <c:v>898</c:v>
                </c:pt>
                <c:pt idx="250">
                  <c:v>900</c:v>
                </c:pt>
                <c:pt idx="251">
                  <c:v>902</c:v>
                </c:pt>
                <c:pt idx="252">
                  <c:v>904</c:v>
                </c:pt>
                <c:pt idx="253">
                  <c:v>906</c:v>
                </c:pt>
                <c:pt idx="254">
                  <c:v>908</c:v>
                </c:pt>
                <c:pt idx="255">
                  <c:v>910</c:v>
                </c:pt>
                <c:pt idx="256">
                  <c:v>912</c:v>
                </c:pt>
                <c:pt idx="257">
                  <c:v>914</c:v>
                </c:pt>
                <c:pt idx="258">
                  <c:v>916</c:v>
                </c:pt>
                <c:pt idx="259">
                  <c:v>918</c:v>
                </c:pt>
                <c:pt idx="260">
                  <c:v>920</c:v>
                </c:pt>
                <c:pt idx="261">
                  <c:v>922</c:v>
                </c:pt>
                <c:pt idx="262">
                  <c:v>924</c:v>
                </c:pt>
                <c:pt idx="263">
                  <c:v>926</c:v>
                </c:pt>
                <c:pt idx="264">
                  <c:v>928</c:v>
                </c:pt>
                <c:pt idx="265">
                  <c:v>930</c:v>
                </c:pt>
                <c:pt idx="266">
                  <c:v>932</c:v>
                </c:pt>
                <c:pt idx="267">
                  <c:v>934</c:v>
                </c:pt>
                <c:pt idx="268">
                  <c:v>936</c:v>
                </c:pt>
                <c:pt idx="269">
                  <c:v>938</c:v>
                </c:pt>
                <c:pt idx="270">
                  <c:v>940</c:v>
                </c:pt>
                <c:pt idx="271">
                  <c:v>942</c:v>
                </c:pt>
                <c:pt idx="272">
                  <c:v>944</c:v>
                </c:pt>
                <c:pt idx="273">
                  <c:v>946</c:v>
                </c:pt>
                <c:pt idx="274">
                  <c:v>948</c:v>
                </c:pt>
                <c:pt idx="275">
                  <c:v>950</c:v>
                </c:pt>
                <c:pt idx="276">
                  <c:v>952</c:v>
                </c:pt>
                <c:pt idx="277">
                  <c:v>954</c:v>
                </c:pt>
                <c:pt idx="278">
                  <c:v>956</c:v>
                </c:pt>
                <c:pt idx="279">
                  <c:v>958</c:v>
                </c:pt>
                <c:pt idx="280">
                  <c:v>960</c:v>
                </c:pt>
                <c:pt idx="281">
                  <c:v>962</c:v>
                </c:pt>
                <c:pt idx="282">
                  <c:v>964</c:v>
                </c:pt>
                <c:pt idx="283">
                  <c:v>966</c:v>
                </c:pt>
                <c:pt idx="284">
                  <c:v>968</c:v>
                </c:pt>
                <c:pt idx="285">
                  <c:v>970</c:v>
                </c:pt>
                <c:pt idx="286">
                  <c:v>972</c:v>
                </c:pt>
                <c:pt idx="287">
                  <c:v>974</c:v>
                </c:pt>
                <c:pt idx="288">
                  <c:v>976</c:v>
                </c:pt>
                <c:pt idx="289">
                  <c:v>978</c:v>
                </c:pt>
                <c:pt idx="290">
                  <c:v>980</c:v>
                </c:pt>
                <c:pt idx="291">
                  <c:v>982</c:v>
                </c:pt>
                <c:pt idx="292">
                  <c:v>984</c:v>
                </c:pt>
                <c:pt idx="293">
                  <c:v>986</c:v>
                </c:pt>
                <c:pt idx="294">
                  <c:v>988</c:v>
                </c:pt>
                <c:pt idx="295">
                  <c:v>990</c:v>
                </c:pt>
                <c:pt idx="296">
                  <c:v>992</c:v>
                </c:pt>
                <c:pt idx="297">
                  <c:v>994</c:v>
                </c:pt>
                <c:pt idx="298">
                  <c:v>996</c:v>
                </c:pt>
                <c:pt idx="299">
                  <c:v>998</c:v>
                </c:pt>
                <c:pt idx="300">
                  <c:v>1000</c:v>
                </c:pt>
              </c:numCache>
            </c:numRef>
          </c:xVal>
          <c:yVal>
            <c:numRef>
              <c:f>'THEOS_MS (Normalized)'!$E$4:$E$304</c:f>
              <c:numCache>
                <c:formatCode>0.00000000</c:formatCode>
                <c:ptCount val="301"/>
                <c:pt idx="0">
                  <c:v>6.7316393124901749E-6</c:v>
                </c:pt>
                <c:pt idx="1">
                  <c:v>4.5155334959985371E-7</c:v>
                </c:pt>
                <c:pt idx="2">
                  <c:v>2.7836387677847457E-7</c:v>
                </c:pt>
                <c:pt idx="3">
                  <c:v>1.0852795279567129E-6</c:v>
                </c:pt>
                <c:pt idx="4">
                  <c:v>1.4991601179053541E-5</c:v>
                </c:pt>
                <c:pt idx="5">
                  <c:v>3.9568275274980481E-5</c:v>
                </c:pt>
                <c:pt idx="6">
                  <c:v>7.8728679507761215E-6</c:v>
                </c:pt>
                <c:pt idx="7">
                  <c:v>2.3519077837962553E-5</c:v>
                </c:pt>
                <c:pt idx="8">
                  <c:v>4.1724603943603836E-7</c:v>
                </c:pt>
                <c:pt idx="9">
                  <c:v>8.718321464071682E-8</c:v>
                </c:pt>
                <c:pt idx="10">
                  <c:v>6.2538016419196399E-8</c:v>
                </c:pt>
                <c:pt idx="11">
                  <c:v>1.4390908792282098E-7</c:v>
                </c:pt>
                <c:pt idx="12">
                  <c:v>6.3121596162765382E-7</c:v>
                </c:pt>
                <c:pt idx="13">
                  <c:v>7.9682418257603184E-7</c:v>
                </c:pt>
                <c:pt idx="14">
                  <c:v>3.5388546369322778E-6</c:v>
                </c:pt>
                <c:pt idx="15">
                  <c:v>9.7553977689329185E-7</c:v>
                </c:pt>
                <c:pt idx="16">
                  <c:v>1.75329076613619E-7</c:v>
                </c:pt>
                <c:pt idx="17">
                  <c:v>9.7256348052963884E-8</c:v>
                </c:pt>
                <c:pt idx="18">
                  <c:v>1.6681305957292515E-7</c:v>
                </c:pt>
                <c:pt idx="19">
                  <c:v>1.7638424067619407E-6</c:v>
                </c:pt>
                <c:pt idx="20">
                  <c:v>3.6957705864698738E-6</c:v>
                </c:pt>
                <c:pt idx="21">
                  <c:v>2.7768013079936821E-5</c:v>
                </c:pt>
                <c:pt idx="22">
                  <c:v>5.7510225210545691E-5</c:v>
                </c:pt>
                <c:pt idx="23">
                  <c:v>6.4379369073500184E-5</c:v>
                </c:pt>
                <c:pt idx="24">
                  <c:v>1.2188027281553499E-5</c:v>
                </c:pt>
                <c:pt idx="25">
                  <c:v>1.0054919584468225E-5</c:v>
                </c:pt>
                <c:pt idx="26">
                  <c:v>1.0990430135123467E-5</c:v>
                </c:pt>
                <c:pt idx="27">
                  <c:v>1.1521716203448299E-5</c:v>
                </c:pt>
                <c:pt idx="28">
                  <c:v>2.0564894390755559E-4</c:v>
                </c:pt>
                <c:pt idx="29">
                  <c:v>3.1002517307059953E-4</c:v>
                </c:pt>
                <c:pt idx="30">
                  <c:v>1.097656781037968E-4</c:v>
                </c:pt>
                <c:pt idx="31">
                  <c:v>8.3822428949020616E-5</c:v>
                </c:pt>
                <c:pt idx="32">
                  <c:v>3.8750090521019147E-5</c:v>
                </c:pt>
                <c:pt idx="33">
                  <c:v>3.2968672309472064E-5</c:v>
                </c:pt>
                <c:pt idx="34">
                  <c:v>1.2208908760393661E-4</c:v>
                </c:pt>
                <c:pt idx="35">
                  <c:v>3.7608817507351434E-4</c:v>
                </c:pt>
                <c:pt idx="36">
                  <c:v>2.6883397791954284E-5</c:v>
                </c:pt>
                <c:pt idx="37">
                  <c:v>6.5377721564692043E-6</c:v>
                </c:pt>
                <c:pt idx="38">
                  <c:v>1.9490141017835556E-5</c:v>
                </c:pt>
                <c:pt idx="39">
                  <c:v>4.00986374685409E-5</c:v>
                </c:pt>
                <c:pt idx="40">
                  <c:v>9.0636922921835789E-5</c:v>
                </c:pt>
                <c:pt idx="41">
                  <c:v>8.5870446599666295E-5</c:v>
                </c:pt>
                <c:pt idx="42">
                  <c:v>1.4174236227113527E-5</c:v>
                </c:pt>
                <c:pt idx="43">
                  <c:v>6.8725885784997019E-6</c:v>
                </c:pt>
                <c:pt idx="44">
                  <c:v>0</c:v>
                </c:pt>
                <c:pt idx="45">
                  <c:v>6.8130897824433333E-6</c:v>
                </c:pt>
                <c:pt idx="46">
                  <c:v>0</c:v>
                </c:pt>
                <c:pt idx="47">
                  <c:v>-7.4904645865891103E-6</c:v>
                </c:pt>
                <c:pt idx="48">
                  <c:v>0</c:v>
                </c:pt>
                <c:pt idx="49">
                  <c:v>0</c:v>
                </c:pt>
                <c:pt idx="50">
                  <c:v>7.5866908621937569E-6</c:v>
                </c:pt>
                <c:pt idx="51">
                  <c:v>0</c:v>
                </c:pt>
                <c:pt idx="52">
                  <c:v>7.6149034262932962E-6</c:v>
                </c:pt>
                <c:pt idx="53">
                  <c:v>0</c:v>
                </c:pt>
                <c:pt idx="54">
                  <c:v>8.0821907840370009E-6</c:v>
                </c:pt>
                <c:pt idx="55">
                  <c:v>0</c:v>
                </c:pt>
                <c:pt idx="56">
                  <c:v>0</c:v>
                </c:pt>
                <c:pt idx="57">
                  <c:v>7.7935573286837068E-6</c:v>
                </c:pt>
                <c:pt idx="58">
                  <c:v>0</c:v>
                </c:pt>
                <c:pt idx="59">
                  <c:v>7.5977189667831138E-6</c:v>
                </c:pt>
                <c:pt idx="60">
                  <c:v>1.5332895072058014E-5</c:v>
                </c:pt>
                <c:pt idx="61">
                  <c:v>7.7403581945995632E-6</c:v>
                </c:pt>
                <c:pt idx="62">
                  <c:v>0</c:v>
                </c:pt>
                <c:pt idx="63">
                  <c:v>7.5121078145122553E-6</c:v>
                </c:pt>
                <c:pt idx="64">
                  <c:v>7.2850306100486125E-6</c:v>
                </c:pt>
                <c:pt idx="65">
                  <c:v>7.1240902624707332E-6</c:v>
                </c:pt>
                <c:pt idx="66">
                  <c:v>7.153569453670754E-6</c:v>
                </c:pt>
                <c:pt idx="67">
                  <c:v>0</c:v>
                </c:pt>
                <c:pt idx="68">
                  <c:v>0</c:v>
                </c:pt>
                <c:pt idx="69">
                  <c:v>8.2487537814764574E-6</c:v>
                </c:pt>
                <c:pt idx="70">
                  <c:v>8.6274724900291599E-6</c:v>
                </c:pt>
                <c:pt idx="71">
                  <c:v>8.7992315625196152E-6</c:v>
                </c:pt>
                <c:pt idx="72">
                  <c:v>0</c:v>
                </c:pt>
                <c:pt idx="73">
                  <c:v>2.5928754398564034E-5</c:v>
                </c:pt>
                <c:pt idx="74">
                  <c:v>2.5635588120988424E-5</c:v>
                </c:pt>
                <c:pt idx="75">
                  <c:v>4.2882631323006595E-5</c:v>
                </c:pt>
                <c:pt idx="76">
                  <c:v>3.4962348276028881E-5</c:v>
                </c:pt>
                <c:pt idx="77">
                  <c:v>3.5939041387459787E-5</c:v>
                </c:pt>
                <c:pt idx="78">
                  <c:v>1.8447156640651267E-5</c:v>
                </c:pt>
                <c:pt idx="79">
                  <c:v>1.8754179617026449E-5</c:v>
                </c:pt>
                <c:pt idx="80">
                  <c:v>1.8809709586017527E-5</c:v>
                </c:pt>
                <c:pt idx="81">
                  <c:v>3.7192809895010695E-5</c:v>
                </c:pt>
                <c:pt idx="82">
                  <c:v>5.5126063996116173E-5</c:v>
                </c:pt>
                <c:pt idx="83">
                  <c:v>1.0956284128227296E-4</c:v>
                </c:pt>
                <c:pt idx="84">
                  <c:v>1.5591138333554102E-4</c:v>
                </c:pt>
                <c:pt idx="85">
                  <c:v>9.2930333444530498E-5</c:v>
                </c:pt>
                <c:pt idx="86">
                  <c:v>4.7316947144323656E-5</c:v>
                </c:pt>
                <c:pt idx="87">
                  <c:v>3.8461950337137011E-5</c:v>
                </c:pt>
                <c:pt idx="88">
                  <c:v>2.9171660490926023E-5</c:v>
                </c:pt>
                <c:pt idx="89">
                  <c:v>2.9271163823684559E-5</c:v>
                </c:pt>
                <c:pt idx="90">
                  <c:v>8.7612907989877026E-5</c:v>
                </c:pt>
                <c:pt idx="91">
                  <c:v>2.6144905774434275E-4</c:v>
                </c:pt>
                <c:pt idx="92">
                  <c:v>1.6391508005442532E-4</c:v>
                </c:pt>
                <c:pt idx="93">
                  <c:v>3.8628638583317962E-5</c:v>
                </c:pt>
                <c:pt idx="94">
                  <c:v>9.718827749076165E-6</c:v>
                </c:pt>
                <c:pt idx="95">
                  <c:v>0</c:v>
                </c:pt>
                <c:pt idx="96">
                  <c:v>9.8935013546798175E-6</c:v>
                </c:pt>
                <c:pt idx="97">
                  <c:v>9.9613412872760025E-6</c:v>
                </c:pt>
                <c:pt idx="98">
                  <c:v>9.9904408293803177E-6</c:v>
                </c:pt>
                <c:pt idx="99">
                  <c:v>9.983423958791387E-6</c:v>
                </c:pt>
                <c:pt idx="100">
                  <c:v>9.9648199794158352E-6</c:v>
                </c:pt>
                <c:pt idx="101">
                  <c:v>0</c:v>
                </c:pt>
                <c:pt idx="102">
                  <c:v>0</c:v>
                </c:pt>
                <c:pt idx="103">
                  <c:v>2.0226809771670419E-5</c:v>
                </c:pt>
                <c:pt idx="104">
                  <c:v>3.0637413818286609E-5</c:v>
                </c:pt>
                <c:pt idx="105">
                  <c:v>3.0959924716962894E-5</c:v>
                </c:pt>
                <c:pt idx="106">
                  <c:v>1.0416898034677517E-5</c:v>
                </c:pt>
                <c:pt idx="107">
                  <c:v>0</c:v>
                </c:pt>
                <c:pt idx="108">
                  <c:v>1.0514913494248809E-5</c:v>
                </c:pt>
                <c:pt idx="109">
                  <c:v>1.0525935084577715E-5</c:v>
                </c:pt>
                <c:pt idx="110">
                  <c:v>1.0508558296865807E-5</c:v>
                </c:pt>
                <c:pt idx="111">
                  <c:v>2.102314893008181E-5</c:v>
                </c:pt>
                <c:pt idx="112">
                  <c:v>0</c:v>
                </c:pt>
                <c:pt idx="113">
                  <c:v>2.1208087176317557E-5</c:v>
                </c:pt>
                <c:pt idx="114">
                  <c:v>2.1370566673229419E-5</c:v>
                </c:pt>
                <c:pt idx="115">
                  <c:v>7.5375948930371945E-5</c:v>
                </c:pt>
                <c:pt idx="116">
                  <c:v>-1.0853075675491932E-5</c:v>
                </c:pt>
                <c:pt idx="117">
                  <c:v>2.1784182540119745E-5</c:v>
                </c:pt>
                <c:pt idx="118">
                  <c:v>3.2696963590126012E-5</c:v>
                </c:pt>
                <c:pt idx="119">
                  <c:v>4.3559984251631438E-5</c:v>
                </c:pt>
                <c:pt idx="120">
                  <c:v>5.4375109255257904E-5</c:v>
                </c:pt>
                <c:pt idx="121">
                  <c:v>0</c:v>
                </c:pt>
                <c:pt idx="122">
                  <c:v>4.3264416568756972E-5</c:v>
                </c:pt>
                <c:pt idx="123">
                  <c:v>2.163073384649335E-5</c:v>
                </c:pt>
                <c:pt idx="124">
                  <c:v>0</c:v>
                </c:pt>
                <c:pt idx="125">
                  <c:v>3.2619830630743394E-5</c:v>
                </c:pt>
                <c:pt idx="126">
                  <c:v>5.4623005506742979E-5</c:v>
                </c:pt>
                <c:pt idx="127">
                  <c:v>4.3795535271250003E-5</c:v>
                </c:pt>
                <c:pt idx="128">
                  <c:v>2.1894229110325896E-5</c:v>
                </c:pt>
                <c:pt idx="129">
                  <c:v>5.4560201072398138E-5</c:v>
                </c:pt>
                <c:pt idx="130">
                  <c:v>3.2491354181712338E-5</c:v>
                </c:pt>
                <c:pt idx="131">
                  <c:v>4.2875359981534346E-5</c:v>
                </c:pt>
                <c:pt idx="132">
                  <c:v>5.3053315341172826E-5</c:v>
                </c:pt>
                <c:pt idx="133">
                  <c:v>7.360652308586431E-5</c:v>
                </c:pt>
                <c:pt idx="134">
                  <c:v>5.2309213740636413E-5</c:v>
                </c:pt>
                <c:pt idx="135">
                  <c:v>6.274145652095712E-5</c:v>
                </c:pt>
                <c:pt idx="136">
                  <c:v>6.2664103055649323E-5</c:v>
                </c:pt>
                <c:pt idx="137">
                  <c:v>5.2376505265674828E-5</c:v>
                </c:pt>
                <c:pt idx="138">
                  <c:v>5.2667172246569231E-5</c:v>
                </c:pt>
                <c:pt idx="139">
                  <c:v>5.2907352417931331E-5</c:v>
                </c:pt>
                <c:pt idx="140">
                  <c:v>5.3080553322722744E-5</c:v>
                </c:pt>
                <c:pt idx="141">
                  <c:v>6.3852037892964575E-5</c:v>
                </c:pt>
                <c:pt idx="142">
                  <c:v>8.4965913071427871E-5</c:v>
                </c:pt>
                <c:pt idx="143">
                  <c:v>7.4142874215075814E-5</c:v>
                </c:pt>
                <c:pt idx="144">
                  <c:v>9.4589875371109663E-5</c:v>
                </c:pt>
                <c:pt idx="145">
                  <c:v>9.3899844240608374E-5</c:v>
                </c:pt>
                <c:pt idx="146">
                  <c:v>1.142418792689244E-4</c:v>
                </c:pt>
                <c:pt idx="147">
                  <c:v>1.3460889575798643E-4</c:v>
                </c:pt>
                <c:pt idx="148">
                  <c:v>1.5525126470646697E-4</c:v>
                </c:pt>
                <c:pt idx="149">
                  <c:v>1.5556360272358109E-4</c:v>
                </c:pt>
                <c:pt idx="150">
                  <c:v>1.9827185471969452E-4</c:v>
                </c:pt>
                <c:pt idx="151">
                  <c:v>2.4159982203429711E-4</c:v>
                </c:pt>
                <c:pt idx="152">
                  <c:v>3.0659653684883407E-4</c:v>
                </c:pt>
                <c:pt idx="153">
                  <c:v>4.0510620911429117E-4</c:v>
                </c:pt>
                <c:pt idx="154">
                  <c:v>5.4664551240849802E-4</c:v>
                </c:pt>
                <c:pt idx="155">
                  <c:v>7.2011620059502695E-4</c:v>
                </c:pt>
                <c:pt idx="156">
                  <c:v>9.3550088254879709E-4</c:v>
                </c:pt>
                <c:pt idx="157">
                  <c:v>1.1389650065031845E-3</c:v>
                </c:pt>
                <c:pt idx="158">
                  <c:v>1.3396028013944359E-3</c:v>
                </c:pt>
                <c:pt idx="159">
                  <c:v>1.4856042872021175E-3</c:v>
                </c:pt>
                <c:pt idx="160">
                  <c:v>1.6318218376323104E-3</c:v>
                </c:pt>
                <c:pt idx="161">
                  <c:v>1.814551681056829E-3</c:v>
                </c:pt>
                <c:pt idx="162">
                  <c:v>2.0850614777061663E-3</c:v>
                </c:pt>
                <c:pt idx="163">
                  <c:v>2.4774354878555052E-3</c:v>
                </c:pt>
                <c:pt idx="164">
                  <c:v>3.0651226210759337E-3</c:v>
                </c:pt>
                <c:pt idx="165">
                  <c:v>3.9514963204235745E-3</c:v>
                </c:pt>
                <c:pt idx="166">
                  <c:v>5.2657162546246418E-3</c:v>
                </c:pt>
                <c:pt idx="167">
                  <c:v>7.3397237327334774E-3</c:v>
                </c:pt>
                <c:pt idx="168">
                  <c:v>1.052972881289534E-2</c:v>
                </c:pt>
                <c:pt idx="169">
                  <c:v>1.5716627823996326E-2</c:v>
                </c:pt>
                <c:pt idx="170">
                  <c:v>2.3917122589909946E-2</c:v>
                </c:pt>
                <c:pt idx="171">
                  <c:v>3.7229735247904079E-2</c:v>
                </c:pt>
                <c:pt idx="172">
                  <c:v>5.8849867166258209E-2</c:v>
                </c:pt>
                <c:pt idx="173">
                  <c:v>9.5382264937829642E-2</c:v>
                </c:pt>
                <c:pt idx="174">
                  <c:v>0.15405351558526831</c:v>
                </c:pt>
                <c:pt idx="175">
                  <c:v>0.24846703737768375</c:v>
                </c:pt>
                <c:pt idx="176">
                  <c:v>0.38384882763978312</c:v>
                </c:pt>
                <c:pt idx="177">
                  <c:v>0.55301037147021659</c:v>
                </c:pt>
                <c:pt idx="178">
                  <c:v>0.72164296886889601</c:v>
                </c:pt>
                <c:pt idx="179">
                  <c:v>0.84985521882091963</c:v>
                </c:pt>
                <c:pt idx="180">
                  <c:v>0.92588352643080929</c:v>
                </c:pt>
                <c:pt idx="181">
                  <c:v>0.96821496131770657</c:v>
                </c:pt>
                <c:pt idx="182">
                  <c:v>0.98955850413136637</c:v>
                </c:pt>
                <c:pt idx="183">
                  <c:v>1</c:v>
                </c:pt>
                <c:pt idx="184">
                  <c:v>0.99714679218295443</c:v>
                </c:pt>
                <c:pt idx="185">
                  <c:v>0.97833166305632357</c:v>
                </c:pt>
                <c:pt idx="186">
                  <c:v>0.94704591018816331</c:v>
                </c:pt>
                <c:pt idx="187">
                  <c:v>0.90960327278909103</c:v>
                </c:pt>
                <c:pt idx="188">
                  <c:v>0.87593843903022861</c:v>
                </c:pt>
                <c:pt idx="189">
                  <c:v>0.85205827320204164</c:v>
                </c:pt>
                <c:pt idx="190">
                  <c:v>0.84019649047561262</c:v>
                </c:pt>
                <c:pt idx="191">
                  <c:v>0.84320349493812263</c:v>
                </c:pt>
                <c:pt idx="192">
                  <c:v>0.85685573332273313</c:v>
                </c:pt>
                <c:pt idx="193">
                  <c:v>0.87199336203750355</c:v>
                </c:pt>
                <c:pt idx="194">
                  <c:v>0.88970920239130791</c:v>
                </c:pt>
                <c:pt idx="195">
                  <c:v>0.90051674688043337</c:v>
                </c:pt>
                <c:pt idx="196">
                  <c:v>0.90468769819067585</c:v>
                </c:pt>
                <c:pt idx="197">
                  <c:v>0.8973598072794633</c:v>
                </c:pt>
                <c:pt idx="198">
                  <c:v>0.88538812160128855</c:v>
                </c:pt>
                <c:pt idx="199">
                  <c:v>0.87034714198052088</c:v>
                </c:pt>
                <c:pt idx="200">
                  <c:v>0.8520083094371893</c:v>
                </c:pt>
                <c:pt idx="201">
                  <c:v>0.84460691715009295</c:v>
                </c:pt>
                <c:pt idx="202">
                  <c:v>0.84325203634296853</c:v>
                </c:pt>
                <c:pt idx="203">
                  <c:v>0.84634583260863283</c:v>
                </c:pt>
                <c:pt idx="204">
                  <c:v>0.85413385060279101</c:v>
                </c:pt>
                <c:pt idx="205">
                  <c:v>0.86553690568915598</c:v>
                </c:pt>
                <c:pt idx="206">
                  <c:v>0.87747088753819102</c:v>
                </c:pt>
                <c:pt idx="207">
                  <c:v>0.88828815025352648</c:v>
                </c:pt>
                <c:pt idx="208">
                  <c:v>0.89310110633690531</c:v>
                </c:pt>
                <c:pt idx="209">
                  <c:v>0.89719509755412086</c:v>
                </c:pt>
                <c:pt idx="210">
                  <c:v>0.89589222596196838</c:v>
                </c:pt>
                <c:pt idx="211">
                  <c:v>0.89416492883561338</c:v>
                </c:pt>
                <c:pt idx="212">
                  <c:v>0.89063318464790475</c:v>
                </c:pt>
                <c:pt idx="213">
                  <c:v>0.88434875289602355</c:v>
                </c:pt>
                <c:pt idx="214">
                  <c:v>0.87563560459005518</c:v>
                </c:pt>
                <c:pt idx="215">
                  <c:v>0.86562630686601105</c:v>
                </c:pt>
                <c:pt idx="216">
                  <c:v>0.85313689025725459</c:v>
                </c:pt>
                <c:pt idx="217">
                  <c:v>0.83615760274213369</c:v>
                </c:pt>
                <c:pt idx="218">
                  <c:v>0.81670832125852921</c:v>
                </c:pt>
                <c:pt idx="219">
                  <c:v>0.79678734704908549</c:v>
                </c:pt>
                <c:pt idx="220">
                  <c:v>0.77378993939017637</c:v>
                </c:pt>
                <c:pt idx="221">
                  <c:v>0.75069435449596911</c:v>
                </c:pt>
                <c:pt idx="222">
                  <c:v>0.72816470764521624</c:v>
                </c:pt>
                <c:pt idx="223">
                  <c:v>0.71172651271340193</c:v>
                </c:pt>
                <c:pt idx="224">
                  <c:v>0.69378076868676453</c:v>
                </c:pt>
                <c:pt idx="225">
                  <c:v>0.68381134251389719</c:v>
                </c:pt>
                <c:pt idx="226">
                  <c:v>0.67776335524515263</c:v>
                </c:pt>
                <c:pt idx="227">
                  <c:v>0.67550799835520969</c:v>
                </c:pt>
                <c:pt idx="228">
                  <c:v>0.67631091926058273</c:v>
                </c:pt>
                <c:pt idx="229">
                  <c:v>0.67803048643610186</c:v>
                </c:pt>
                <c:pt idx="230">
                  <c:v>0.68516939594006387</c:v>
                </c:pt>
                <c:pt idx="231">
                  <c:v>0.68768919593269362</c:v>
                </c:pt>
                <c:pt idx="232">
                  <c:v>0.69414419294016494</c:v>
                </c:pt>
                <c:pt idx="233">
                  <c:v>0.69698144131941497</c:v>
                </c:pt>
                <c:pt idx="234">
                  <c:v>0.70302917462830183</c:v>
                </c:pt>
                <c:pt idx="235">
                  <c:v>0.70075367452937454</c:v>
                </c:pt>
                <c:pt idx="236">
                  <c:v>0.70360446322248282</c:v>
                </c:pt>
                <c:pt idx="237">
                  <c:v>0.70000797937885972</c:v>
                </c:pt>
                <c:pt idx="238">
                  <c:v>0.69431886718846147</c:v>
                </c:pt>
                <c:pt idx="239">
                  <c:v>0.7006263665365019</c:v>
                </c:pt>
                <c:pt idx="240">
                  <c:v>0.68313189863027668</c:v>
                </c:pt>
                <c:pt idx="241">
                  <c:v>0.67357831154429904</c:v>
                </c:pt>
                <c:pt idx="242">
                  <c:v>0.66149262465468373</c:v>
                </c:pt>
                <c:pt idx="243">
                  <c:v>0.64675613514078545</c:v>
                </c:pt>
                <c:pt idx="244">
                  <c:v>0.63109793237755418</c:v>
                </c:pt>
                <c:pt idx="245">
                  <c:v>0.61435729210171863</c:v>
                </c:pt>
                <c:pt idx="246">
                  <c:v>0.59742409973493005</c:v>
                </c:pt>
                <c:pt idx="247">
                  <c:v>0.58268332364345943</c:v>
                </c:pt>
                <c:pt idx="248">
                  <c:v>0.57221693999569756</c:v>
                </c:pt>
                <c:pt idx="249">
                  <c:v>0.564994107494315</c:v>
                </c:pt>
                <c:pt idx="250">
                  <c:v>0.56001313423205856</c:v>
                </c:pt>
                <c:pt idx="251">
                  <c:v>0.55203086284527392</c:v>
                </c:pt>
                <c:pt idx="252">
                  <c:v>0.53634604295262667</c:v>
                </c:pt>
                <c:pt idx="253">
                  <c:v>0.50112831131596458</c:v>
                </c:pt>
                <c:pt idx="254">
                  <c:v>0.44205940715432457</c:v>
                </c:pt>
                <c:pt idx="255">
                  <c:v>0.36259195920392834</c:v>
                </c:pt>
                <c:pt idx="256">
                  <c:v>0.27199462520921636</c:v>
                </c:pt>
                <c:pt idx="257">
                  <c:v>0.19001914676414519</c:v>
                </c:pt>
                <c:pt idx="258">
                  <c:v>0.12516854909920438</c:v>
                </c:pt>
                <c:pt idx="259">
                  <c:v>7.9303486383474814E-2</c:v>
                </c:pt>
                <c:pt idx="260">
                  <c:v>5.1009087634933836E-2</c:v>
                </c:pt>
                <c:pt idx="261">
                  <c:v>3.2743454880957611E-2</c:v>
                </c:pt>
                <c:pt idx="262">
                  <c:v>2.1339835694303821E-2</c:v>
                </c:pt>
                <c:pt idx="263">
                  <c:v>1.4305782295432048E-2</c:v>
                </c:pt>
                <c:pt idx="264">
                  <c:v>9.7670795245282955E-3</c:v>
                </c:pt>
                <c:pt idx="265">
                  <c:v>6.7857471544367247E-3</c:v>
                </c:pt>
                <c:pt idx="266">
                  <c:v>4.8132687744399825E-3</c:v>
                </c:pt>
                <c:pt idx="267">
                  <c:v>4.0276606136120732E-3</c:v>
                </c:pt>
                <c:pt idx="268">
                  <c:v>2.9559934108292253E-3</c:v>
                </c:pt>
                <c:pt idx="269">
                  <c:v>2.1912601958738068E-3</c:v>
                </c:pt>
                <c:pt idx="270">
                  <c:v>1.6480977584802624E-3</c:v>
                </c:pt>
                <c:pt idx="271">
                  <c:v>1.2610588241011812E-3</c:v>
                </c:pt>
                <c:pt idx="272">
                  <c:v>9.8975109091338823E-4</c:v>
                </c:pt>
                <c:pt idx="273">
                  <c:v>7.7383990615619101E-4</c:v>
                </c:pt>
                <c:pt idx="274">
                  <c:v>6.3590768341891793E-4</c:v>
                </c:pt>
                <c:pt idx="275">
                  <c:v>5.1911927973127348E-4</c:v>
                </c:pt>
                <c:pt idx="276">
                  <c:v>4.2067708637656188E-4</c:v>
                </c:pt>
                <c:pt idx="277">
                  <c:v>3.4474085067784279E-4</c:v>
                </c:pt>
                <c:pt idx="278">
                  <c:v>2.9379279671076585E-4</c:v>
                </c:pt>
                <c:pt idx="279">
                  <c:v>2.5729587335688708E-4</c:v>
                </c:pt>
                <c:pt idx="280">
                  <c:v>2.0703600833624249E-4</c:v>
                </c:pt>
                <c:pt idx="281">
                  <c:v>1.7646698119066242E-4</c:v>
                </c:pt>
                <c:pt idx="282">
                  <c:v>1.4358075807856919E-4</c:v>
                </c:pt>
                <c:pt idx="283">
                  <c:v>1.3759523321241955E-4</c:v>
                </c:pt>
                <c:pt idx="284">
                  <c:v>1.1752929250383813E-4</c:v>
                </c:pt>
                <c:pt idx="285">
                  <c:v>1.0754727505086445E-4</c:v>
                </c:pt>
                <c:pt idx="286">
                  <c:v>9.1117406522689428E-5</c:v>
                </c:pt>
                <c:pt idx="287">
                  <c:v>8.1122359322456094E-5</c:v>
                </c:pt>
                <c:pt idx="288">
                  <c:v>7.7583020725127268E-5</c:v>
                </c:pt>
                <c:pt idx="289">
                  <c:v>7.6341541013575593E-5</c:v>
                </c:pt>
                <c:pt idx="290">
                  <c:v>5.8378184037584199E-5</c:v>
                </c:pt>
                <c:pt idx="291">
                  <c:v>6.4732065501168877E-5</c:v>
                </c:pt>
                <c:pt idx="292">
                  <c:v>4.5992721181280347E-5</c:v>
                </c:pt>
                <c:pt idx="293">
                  <c:v>5.8164231796590115E-5</c:v>
                </c:pt>
                <c:pt idx="294">
                  <c:v>4.3724908117091226E-5</c:v>
                </c:pt>
                <c:pt idx="295">
                  <c:v>3.2097746379303673E-5</c:v>
                </c:pt>
                <c:pt idx="296">
                  <c:v>3.5562487526208947E-5</c:v>
                </c:pt>
                <c:pt idx="297">
                  <c:v>3.362785792931761E-5</c:v>
                </c:pt>
                <c:pt idx="298">
                  <c:v>2.9526991605087275E-5</c:v>
                </c:pt>
                <c:pt idx="299">
                  <c:v>3.856535876869106E-5</c:v>
                </c:pt>
                <c:pt idx="300">
                  <c:v>3.080927706818578E-5</c:v>
                </c:pt>
              </c:numCache>
            </c:numRef>
          </c:yVal>
          <c:smooth val="0"/>
          <c:extLst>
            <c:ext xmlns:c16="http://schemas.microsoft.com/office/drawing/2014/chart" uri="{C3380CC4-5D6E-409C-BE32-E72D297353CC}">
              <c16:uniqueId val="{00000003-8093-42BD-A805-9B95F52D29B9}"/>
            </c:ext>
          </c:extLst>
        </c:ser>
        <c:ser>
          <c:idx val="4"/>
          <c:order val="4"/>
          <c:tx>
            <c:v>B0 (PAN)</c:v>
          </c:tx>
          <c:spPr>
            <a:ln w="19050" cap="rnd">
              <a:solidFill>
                <a:schemeClr val="tx1"/>
              </a:solidFill>
              <a:round/>
            </a:ln>
            <a:effectLst/>
          </c:spPr>
          <c:marker>
            <c:symbol val="none"/>
          </c:marker>
          <c:xVal>
            <c:numRef>
              <c:f>'THEOS_MS (Normalized)'!$A$4:$A$304</c:f>
              <c:numCache>
                <c:formatCode>General</c:formatCode>
                <c:ptCount val="301"/>
                <c:pt idx="0">
                  <c:v>400</c:v>
                </c:pt>
                <c:pt idx="1">
                  <c:v>402</c:v>
                </c:pt>
                <c:pt idx="2">
                  <c:v>404</c:v>
                </c:pt>
                <c:pt idx="3">
                  <c:v>406</c:v>
                </c:pt>
                <c:pt idx="4">
                  <c:v>408</c:v>
                </c:pt>
                <c:pt idx="5">
                  <c:v>410</c:v>
                </c:pt>
                <c:pt idx="6">
                  <c:v>412</c:v>
                </c:pt>
                <c:pt idx="7">
                  <c:v>414</c:v>
                </c:pt>
                <c:pt idx="8">
                  <c:v>416</c:v>
                </c:pt>
                <c:pt idx="9">
                  <c:v>418</c:v>
                </c:pt>
                <c:pt idx="10">
                  <c:v>420</c:v>
                </c:pt>
                <c:pt idx="11">
                  <c:v>422</c:v>
                </c:pt>
                <c:pt idx="12">
                  <c:v>424</c:v>
                </c:pt>
                <c:pt idx="13">
                  <c:v>426</c:v>
                </c:pt>
                <c:pt idx="14">
                  <c:v>428</c:v>
                </c:pt>
                <c:pt idx="15">
                  <c:v>430</c:v>
                </c:pt>
                <c:pt idx="16">
                  <c:v>432</c:v>
                </c:pt>
                <c:pt idx="17">
                  <c:v>434</c:v>
                </c:pt>
                <c:pt idx="18">
                  <c:v>436</c:v>
                </c:pt>
                <c:pt idx="19">
                  <c:v>438</c:v>
                </c:pt>
                <c:pt idx="20">
                  <c:v>440</c:v>
                </c:pt>
                <c:pt idx="21">
                  <c:v>442</c:v>
                </c:pt>
                <c:pt idx="22">
                  <c:v>444</c:v>
                </c:pt>
                <c:pt idx="23">
                  <c:v>446</c:v>
                </c:pt>
                <c:pt idx="24">
                  <c:v>448</c:v>
                </c:pt>
                <c:pt idx="25">
                  <c:v>450</c:v>
                </c:pt>
                <c:pt idx="26">
                  <c:v>452</c:v>
                </c:pt>
                <c:pt idx="27">
                  <c:v>454</c:v>
                </c:pt>
                <c:pt idx="28">
                  <c:v>456</c:v>
                </c:pt>
                <c:pt idx="29">
                  <c:v>458</c:v>
                </c:pt>
                <c:pt idx="30">
                  <c:v>460</c:v>
                </c:pt>
                <c:pt idx="31">
                  <c:v>462</c:v>
                </c:pt>
                <c:pt idx="32">
                  <c:v>464</c:v>
                </c:pt>
                <c:pt idx="33">
                  <c:v>466</c:v>
                </c:pt>
                <c:pt idx="34">
                  <c:v>468</c:v>
                </c:pt>
                <c:pt idx="35">
                  <c:v>470</c:v>
                </c:pt>
                <c:pt idx="36">
                  <c:v>472</c:v>
                </c:pt>
                <c:pt idx="37">
                  <c:v>474</c:v>
                </c:pt>
                <c:pt idx="38">
                  <c:v>476</c:v>
                </c:pt>
                <c:pt idx="39">
                  <c:v>478</c:v>
                </c:pt>
                <c:pt idx="40">
                  <c:v>480</c:v>
                </c:pt>
                <c:pt idx="41">
                  <c:v>482</c:v>
                </c:pt>
                <c:pt idx="42">
                  <c:v>484</c:v>
                </c:pt>
                <c:pt idx="43">
                  <c:v>486</c:v>
                </c:pt>
                <c:pt idx="44">
                  <c:v>488</c:v>
                </c:pt>
                <c:pt idx="45">
                  <c:v>490</c:v>
                </c:pt>
                <c:pt idx="46">
                  <c:v>492</c:v>
                </c:pt>
                <c:pt idx="47">
                  <c:v>494</c:v>
                </c:pt>
                <c:pt idx="48">
                  <c:v>496</c:v>
                </c:pt>
                <c:pt idx="49">
                  <c:v>498</c:v>
                </c:pt>
                <c:pt idx="50">
                  <c:v>500</c:v>
                </c:pt>
                <c:pt idx="51">
                  <c:v>502</c:v>
                </c:pt>
                <c:pt idx="52">
                  <c:v>504</c:v>
                </c:pt>
                <c:pt idx="53">
                  <c:v>506</c:v>
                </c:pt>
                <c:pt idx="54">
                  <c:v>508</c:v>
                </c:pt>
                <c:pt idx="55">
                  <c:v>510</c:v>
                </c:pt>
                <c:pt idx="56">
                  <c:v>512</c:v>
                </c:pt>
                <c:pt idx="57">
                  <c:v>514</c:v>
                </c:pt>
                <c:pt idx="58">
                  <c:v>516</c:v>
                </c:pt>
                <c:pt idx="59">
                  <c:v>518</c:v>
                </c:pt>
                <c:pt idx="60">
                  <c:v>520</c:v>
                </c:pt>
                <c:pt idx="61">
                  <c:v>522</c:v>
                </c:pt>
                <c:pt idx="62">
                  <c:v>524</c:v>
                </c:pt>
                <c:pt idx="63">
                  <c:v>526</c:v>
                </c:pt>
                <c:pt idx="64">
                  <c:v>528</c:v>
                </c:pt>
                <c:pt idx="65">
                  <c:v>530</c:v>
                </c:pt>
                <c:pt idx="66">
                  <c:v>532</c:v>
                </c:pt>
                <c:pt idx="67">
                  <c:v>534</c:v>
                </c:pt>
                <c:pt idx="68">
                  <c:v>536</c:v>
                </c:pt>
                <c:pt idx="69">
                  <c:v>538</c:v>
                </c:pt>
                <c:pt idx="70">
                  <c:v>540</c:v>
                </c:pt>
                <c:pt idx="71">
                  <c:v>542</c:v>
                </c:pt>
                <c:pt idx="72">
                  <c:v>544</c:v>
                </c:pt>
                <c:pt idx="73">
                  <c:v>546</c:v>
                </c:pt>
                <c:pt idx="74">
                  <c:v>548</c:v>
                </c:pt>
                <c:pt idx="75">
                  <c:v>550</c:v>
                </c:pt>
                <c:pt idx="76">
                  <c:v>552</c:v>
                </c:pt>
                <c:pt idx="77">
                  <c:v>554</c:v>
                </c:pt>
                <c:pt idx="78">
                  <c:v>556</c:v>
                </c:pt>
                <c:pt idx="79">
                  <c:v>558</c:v>
                </c:pt>
                <c:pt idx="80">
                  <c:v>560</c:v>
                </c:pt>
                <c:pt idx="81">
                  <c:v>562</c:v>
                </c:pt>
                <c:pt idx="82">
                  <c:v>564</c:v>
                </c:pt>
                <c:pt idx="83">
                  <c:v>566</c:v>
                </c:pt>
                <c:pt idx="84">
                  <c:v>568</c:v>
                </c:pt>
                <c:pt idx="85">
                  <c:v>570</c:v>
                </c:pt>
                <c:pt idx="86">
                  <c:v>572</c:v>
                </c:pt>
                <c:pt idx="87">
                  <c:v>574</c:v>
                </c:pt>
                <c:pt idx="88">
                  <c:v>576</c:v>
                </c:pt>
                <c:pt idx="89">
                  <c:v>578</c:v>
                </c:pt>
                <c:pt idx="90">
                  <c:v>580</c:v>
                </c:pt>
                <c:pt idx="91">
                  <c:v>582</c:v>
                </c:pt>
                <c:pt idx="92">
                  <c:v>584</c:v>
                </c:pt>
                <c:pt idx="93">
                  <c:v>586</c:v>
                </c:pt>
                <c:pt idx="94">
                  <c:v>588</c:v>
                </c:pt>
                <c:pt idx="95">
                  <c:v>590</c:v>
                </c:pt>
                <c:pt idx="96">
                  <c:v>592</c:v>
                </c:pt>
                <c:pt idx="97">
                  <c:v>594</c:v>
                </c:pt>
                <c:pt idx="98">
                  <c:v>596</c:v>
                </c:pt>
                <c:pt idx="99">
                  <c:v>598</c:v>
                </c:pt>
                <c:pt idx="100">
                  <c:v>600</c:v>
                </c:pt>
                <c:pt idx="101">
                  <c:v>602</c:v>
                </c:pt>
                <c:pt idx="102">
                  <c:v>604</c:v>
                </c:pt>
                <c:pt idx="103">
                  <c:v>606</c:v>
                </c:pt>
                <c:pt idx="104">
                  <c:v>608</c:v>
                </c:pt>
                <c:pt idx="105">
                  <c:v>610</c:v>
                </c:pt>
                <c:pt idx="106">
                  <c:v>612</c:v>
                </c:pt>
                <c:pt idx="107">
                  <c:v>614</c:v>
                </c:pt>
                <c:pt idx="108">
                  <c:v>616</c:v>
                </c:pt>
                <c:pt idx="109">
                  <c:v>618</c:v>
                </c:pt>
                <c:pt idx="110">
                  <c:v>620</c:v>
                </c:pt>
                <c:pt idx="111">
                  <c:v>622</c:v>
                </c:pt>
                <c:pt idx="112">
                  <c:v>624</c:v>
                </c:pt>
                <c:pt idx="113">
                  <c:v>626</c:v>
                </c:pt>
                <c:pt idx="114">
                  <c:v>628</c:v>
                </c:pt>
                <c:pt idx="115">
                  <c:v>630</c:v>
                </c:pt>
                <c:pt idx="116">
                  <c:v>632</c:v>
                </c:pt>
                <c:pt idx="117">
                  <c:v>634</c:v>
                </c:pt>
                <c:pt idx="118">
                  <c:v>636</c:v>
                </c:pt>
                <c:pt idx="119">
                  <c:v>638</c:v>
                </c:pt>
                <c:pt idx="120">
                  <c:v>640</c:v>
                </c:pt>
                <c:pt idx="121">
                  <c:v>642</c:v>
                </c:pt>
                <c:pt idx="122">
                  <c:v>644</c:v>
                </c:pt>
                <c:pt idx="123">
                  <c:v>646</c:v>
                </c:pt>
                <c:pt idx="124">
                  <c:v>648</c:v>
                </c:pt>
                <c:pt idx="125">
                  <c:v>650</c:v>
                </c:pt>
                <c:pt idx="126">
                  <c:v>652</c:v>
                </c:pt>
                <c:pt idx="127">
                  <c:v>654</c:v>
                </c:pt>
                <c:pt idx="128">
                  <c:v>656</c:v>
                </c:pt>
                <c:pt idx="129">
                  <c:v>658</c:v>
                </c:pt>
                <c:pt idx="130">
                  <c:v>660</c:v>
                </c:pt>
                <c:pt idx="131">
                  <c:v>662</c:v>
                </c:pt>
                <c:pt idx="132">
                  <c:v>664</c:v>
                </c:pt>
                <c:pt idx="133">
                  <c:v>666</c:v>
                </c:pt>
                <c:pt idx="134">
                  <c:v>668</c:v>
                </c:pt>
                <c:pt idx="135">
                  <c:v>670</c:v>
                </c:pt>
                <c:pt idx="136">
                  <c:v>672</c:v>
                </c:pt>
                <c:pt idx="137">
                  <c:v>674</c:v>
                </c:pt>
                <c:pt idx="138">
                  <c:v>676</c:v>
                </c:pt>
                <c:pt idx="139">
                  <c:v>678</c:v>
                </c:pt>
                <c:pt idx="140">
                  <c:v>680</c:v>
                </c:pt>
                <c:pt idx="141">
                  <c:v>682</c:v>
                </c:pt>
                <c:pt idx="142">
                  <c:v>684</c:v>
                </c:pt>
                <c:pt idx="143">
                  <c:v>686</c:v>
                </c:pt>
                <c:pt idx="144">
                  <c:v>688</c:v>
                </c:pt>
                <c:pt idx="145">
                  <c:v>690</c:v>
                </c:pt>
                <c:pt idx="146">
                  <c:v>692</c:v>
                </c:pt>
                <c:pt idx="147">
                  <c:v>694</c:v>
                </c:pt>
                <c:pt idx="148">
                  <c:v>696</c:v>
                </c:pt>
                <c:pt idx="149">
                  <c:v>698</c:v>
                </c:pt>
                <c:pt idx="150">
                  <c:v>700</c:v>
                </c:pt>
                <c:pt idx="151">
                  <c:v>702</c:v>
                </c:pt>
                <c:pt idx="152">
                  <c:v>704</c:v>
                </c:pt>
                <c:pt idx="153">
                  <c:v>706</c:v>
                </c:pt>
                <c:pt idx="154">
                  <c:v>708</c:v>
                </c:pt>
                <c:pt idx="155">
                  <c:v>710</c:v>
                </c:pt>
                <c:pt idx="156">
                  <c:v>712</c:v>
                </c:pt>
                <c:pt idx="157">
                  <c:v>714</c:v>
                </c:pt>
                <c:pt idx="158">
                  <c:v>716</c:v>
                </c:pt>
                <c:pt idx="159">
                  <c:v>718</c:v>
                </c:pt>
                <c:pt idx="160">
                  <c:v>720</c:v>
                </c:pt>
                <c:pt idx="161">
                  <c:v>722</c:v>
                </c:pt>
                <c:pt idx="162">
                  <c:v>724</c:v>
                </c:pt>
                <c:pt idx="163">
                  <c:v>726</c:v>
                </c:pt>
                <c:pt idx="164">
                  <c:v>728</c:v>
                </c:pt>
                <c:pt idx="165">
                  <c:v>730</c:v>
                </c:pt>
                <c:pt idx="166">
                  <c:v>732</c:v>
                </c:pt>
                <c:pt idx="167">
                  <c:v>734</c:v>
                </c:pt>
                <c:pt idx="168">
                  <c:v>736</c:v>
                </c:pt>
                <c:pt idx="169">
                  <c:v>738</c:v>
                </c:pt>
                <c:pt idx="170">
                  <c:v>740</c:v>
                </c:pt>
                <c:pt idx="171">
                  <c:v>742</c:v>
                </c:pt>
                <c:pt idx="172">
                  <c:v>744</c:v>
                </c:pt>
                <c:pt idx="173">
                  <c:v>746</c:v>
                </c:pt>
                <c:pt idx="174">
                  <c:v>748</c:v>
                </c:pt>
                <c:pt idx="175">
                  <c:v>750</c:v>
                </c:pt>
                <c:pt idx="176">
                  <c:v>752</c:v>
                </c:pt>
                <c:pt idx="177">
                  <c:v>754</c:v>
                </c:pt>
                <c:pt idx="178">
                  <c:v>756</c:v>
                </c:pt>
                <c:pt idx="179">
                  <c:v>758</c:v>
                </c:pt>
                <c:pt idx="180">
                  <c:v>760</c:v>
                </c:pt>
                <c:pt idx="181">
                  <c:v>762</c:v>
                </c:pt>
                <c:pt idx="182">
                  <c:v>764</c:v>
                </c:pt>
                <c:pt idx="183">
                  <c:v>766</c:v>
                </c:pt>
                <c:pt idx="184">
                  <c:v>768</c:v>
                </c:pt>
                <c:pt idx="185">
                  <c:v>770</c:v>
                </c:pt>
                <c:pt idx="186">
                  <c:v>772</c:v>
                </c:pt>
                <c:pt idx="187">
                  <c:v>774</c:v>
                </c:pt>
                <c:pt idx="188">
                  <c:v>776</c:v>
                </c:pt>
                <c:pt idx="189">
                  <c:v>778</c:v>
                </c:pt>
                <c:pt idx="190">
                  <c:v>780</c:v>
                </c:pt>
                <c:pt idx="191">
                  <c:v>782</c:v>
                </c:pt>
                <c:pt idx="192">
                  <c:v>784</c:v>
                </c:pt>
                <c:pt idx="193">
                  <c:v>786</c:v>
                </c:pt>
                <c:pt idx="194">
                  <c:v>788</c:v>
                </c:pt>
                <c:pt idx="195">
                  <c:v>790</c:v>
                </c:pt>
                <c:pt idx="196">
                  <c:v>792</c:v>
                </c:pt>
                <c:pt idx="197">
                  <c:v>794</c:v>
                </c:pt>
                <c:pt idx="198">
                  <c:v>796</c:v>
                </c:pt>
                <c:pt idx="199">
                  <c:v>798</c:v>
                </c:pt>
                <c:pt idx="200">
                  <c:v>800</c:v>
                </c:pt>
                <c:pt idx="201">
                  <c:v>802</c:v>
                </c:pt>
                <c:pt idx="202">
                  <c:v>804</c:v>
                </c:pt>
                <c:pt idx="203">
                  <c:v>806</c:v>
                </c:pt>
                <c:pt idx="204">
                  <c:v>808</c:v>
                </c:pt>
                <c:pt idx="205">
                  <c:v>810</c:v>
                </c:pt>
                <c:pt idx="206">
                  <c:v>812</c:v>
                </c:pt>
                <c:pt idx="207">
                  <c:v>814</c:v>
                </c:pt>
                <c:pt idx="208">
                  <c:v>816</c:v>
                </c:pt>
                <c:pt idx="209">
                  <c:v>818</c:v>
                </c:pt>
                <c:pt idx="210">
                  <c:v>820</c:v>
                </c:pt>
                <c:pt idx="211">
                  <c:v>822</c:v>
                </c:pt>
                <c:pt idx="212">
                  <c:v>824</c:v>
                </c:pt>
                <c:pt idx="213">
                  <c:v>826</c:v>
                </c:pt>
                <c:pt idx="214">
                  <c:v>828</c:v>
                </c:pt>
                <c:pt idx="215">
                  <c:v>830</c:v>
                </c:pt>
                <c:pt idx="216">
                  <c:v>832</c:v>
                </c:pt>
                <c:pt idx="217">
                  <c:v>834</c:v>
                </c:pt>
                <c:pt idx="218">
                  <c:v>836</c:v>
                </c:pt>
                <c:pt idx="219">
                  <c:v>838</c:v>
                </c:pt>
                <c:pt idx="220">
                  <c:v>840</c:v>
                </c:pt>
                <c:pt idx="221">
                  <c:v>842</c:v>
                </c:pt>
                <c:pt idx="222">
                  <c:v>844</c:v>
                </c:pt>
                <c:pt idx="223">
                  <c:v>846</c:v>
                </c:pt>
                <c:pt idx="224">
                  <c:v>848</c:v>
                </c:pt>
                <c:pt idx="225">
                  <c:v>850</c:v>
                </c:pt>
                <c:pt idx="226">
                  <c:v>852</c:v>
                </c:pt>
                <c:pt idx="227">
                  <c:v>854</c:v>
                </c:pt>
                <c:pt idx="228">
                  <c:v>856</c:v>
                </c:pt>
                <c:pt idx="229">
                  <c:v>858</c:v>
                </c:pt>
                <c:pt idx="230">
                  <c:v>860</c:v>
                </c:pt>
                <c:pt idx="231">
                  <c:v>862</c:v>
                </c:pt>
                <c:pt idx="232">
                  <c:v>864</c:v>
                </c:pt>
                <c:pt idx="233">
                  <c:v>866</c:v>
                </c:pt>
                <c:pt idx="234">
                  <c:v>868</c:v>
                </c:pt>
                <c:pt idx="235">
                  <c:v>870</c:v>
                </c:pt>
                <c:pt idx="236">
                  <c:v>872</c:v>
                </c:pt>
                <c:pt idx="237">
                  <c:v>874</c:v>
                </c:pt>
                <c:pt idx="238">
                  <c:v>876</c:v>
                </c:pt>
                <c:pt idx="239">
                  <c:v>878</c:v>
                </c:pt>
                <c:pt idx="240">
                  <c:v>880</c:v>
                </c:pt>
                <c:pt idx="241">
                  <c:v>882</c:v>
                </c:pt>
                <c:pt idx="242">
                  <c:v>884</c:v>
                </c:pt>
                <c:pt idx="243">
                  <c:v>886</c:v>
                </c:pt>
                <c:pt idx="244">
                  <c:v>888</c:v>
                </c:pt>
                <c:pt idx="245">
                  <c:v>890</c:v>
                </c:pt>
                <c:pt idx="246">
                  <c:v>892</c:v>
                </c:pt>
                <c:pt idx="247">
                  <c:v>894</c:v>
                </c:pt>
                <c:pt idx="248">
                  <c:v>896</c:v>
                </c:pt>
                <c:pt idx="249">
                  <c:v>898</c:v>
                </c:pt>
                <c:pt idx="250">
                  <c:v>900</c:v>
                </c:pt>
                <c:pt idx="251">
                  <c:v>902</c:v>
                </c:pt>
                <c:pt idx="252">
                  <c:v>904</c:v>
                </c:pt>
                <c:pt idx="253">
                  <c:v>906</c:v>
                </c:pt>
                <c:pt idx="254">
                  <c:v>908</c:v>
                </c:pt>
                <c:pt idx="255">
                  <c:v>910</c:v>
                </c:pt>
                <c:pt idx="256">
                  <c:v>912</c:v>
                </c:pt>
                <c:pt idx="257">
                  <c:v>914</c:v>
                </c:pt>
                <c:pt idx="258">
                  <c:v>916</c:v>
                </c:pt>
                <c:pt idx="259">
                  <c:v>918</c:v>
                </c:pt>
                <c:pt idx="260">
                  <c:v>920</c:v>
                </c:pt>
                <c:pt idx="261">
                  <c:v>922</c:v>
                </c:pt>
                <c:pt idx="262">
                  <c:v>924</c:v>
                </c:pt>
                <c:pt idx="263">
                  <c:v>926</c:v>
                </c:pt>
                <c:pt idx="264">
                  <c:v>928</c:v>
                </c:pt>
                <c:pt idx="265">
                  <c:v>930</c:v>
                </c:pt>
                <c:pt idx="266">
                  <c:v>932</c:v>
                </c:pt>
                <c:pt idx="267">
                  <c:v>934</c:v>
                </c:pt>
                <c:pt idx="268">
                  <c:v>936</c:v>
                </c:pt>
                <c:pt idx="269">
                  <c:v>938</c:v>
                </c:pt>
                <c:pt idx="270">
                  <c:v>940</c:v>
                </c:pt>
                <c:pt idx="271">
                  <c:v>942</c:v>
                </c:pt>
                <c:pt idx="272">
                  <c:v>944</c:v>
                </c:pt>
                <c:pt idx="273">
                  <c:v>946</c:v>
                </c:pt>
                <c:pt idx="274">
                  <c:v>948</c:v>
                </c:pt>
                <c:pt idx="275">
                  <c:v>950</c:v>
                </c:pt>
                <c:pt idx="276">
                  <c:v>952</c:v>
                </c:pt>
                <c:pt idx="277">
                  <c:v>954</c:v>
                </c:pt>
                <c:pt idx="278">
                  <c:v>956</c:v>
                </c:pt>
                <c:pt idx="279">
                  <c:v>958</c:v>
                </c:pt>
                <c:pt idx="280">
                  <c:v>960</c:v>
                </c:pt>
                <c:pt idx="281">
                  <c:v>962</c:v>
                </c:pt>
                <c:pt idx="282">
                  <c:v>964</c:v>
                </c:pt>
                <c:pt idx="283">
                  <c:v>966</c:v>
                </c:pt>
                <c:pt idx="284">
                  <c:v>968</c:v>
                </c:pt>
                <c:pt idx="285">
                  <c:v>970</c:v>
                </c:pt>
                <c:pt idx="286">
                  <c:v>972</c:v>
                </c:pt>
                <c:pt idx="287">
                  <c:v>974</c:v>
                </c:pt>
                <c:pt idx="288">
                  <c:v>976</c:v>
                </c:pt>
                <c:pt idx="289">
                  <c:v>978</c:v>
                </c:pt>
                <c:pt idx="290">
                  <c:v>980</c:v>
                </c:pt>
                <c:pt idx="291">
                  <c:v>982</c:v>
                </c:pt>
                <c:pt idx="292">
                  <c:v>984</c:v>
                </c:pt>
                <c:pt idx="293">
                  <c:v>986</c:v>
                </c:pt>
                <c:pt idx="294">
                  <c:v>988</c:v>
                </c:pt>
                <c:pt idx="295">
                  <c:v>990</c:v>
                </c:pt>
                <c:pt idx="296">
                  <c:v>992</c:v>
                </c:pt>
                <c:pt idx="297">
                  <c:v>994</c:v>
                </c:pt>
                <c:pt idx="298">
                  <c:v>996</c:v>
                </c:pt>
                <c:pt idx="299">
                  <c:v>998</c:v>
                </c:pt>
                <c:pt idx="300">
                  <c:v>1000</c:v>
                </c:pt>
              </c:numCache>
            </c:numRef>
          </c:xVal>
          <c:yVal>
            <c:numRef>
              <c:f>'THEOS_MS (Normalized)'!$F$4:$F$304</c:f>
              <c:numCache>
                <c:formatCode>0.0000000</c:formatCode>
                <c:ptCount val="301"/>
                <c:pt idx="0">
                  <c:v>1.4607694170113107E-5</c:v>
                </c:pt>
                <c:pt idx="1">
                  <c:v>1.6841230886190822E-5</c:v>
                </c:pt>
                <c:pt idx="2">
                  <c:v>2.2345264229061815E-5</c:v>
                </c:pt>
                <c:pt idx="3">
                  <c:v>3.4719820202232654E-5</c:v>
                </c:pt>
                <c:pt idx="4">
                  <c:v>4.4327956966448438E-5</c:v>
                </c:pt>
                <c:pt idx="5">
                  <c:v>5.9563306561942768E-5</c:v>
                </c:pt>
                <c:pt idx="6">
                  <c:v>8.1360570374461454E-5</c:v>
                </c:pt>
                <c:pt idx="7">
                  <c:v>1.1101079440057245E-4</c:v>
                </c:pt>
                <c:pt idx="8">
                  <c:v>1.5392662509639571E-4</c:v>
                </c:pt>
                <c:pt idx="9">
                  <c:v>2.164031241384754E-4</c:v>
                </c:pt>
                <c:pt idx="10">
                  <c:v>3.104905853495546E-4</c:v>
                </c:pt>
                <c:pt idx="11">
                  <c:v>4.5578154316930027E-4</c:v>
                </c:pt>
                <c:pt idx="12">
                  <c:v>6.7939366159509699E-4</c:v>
                </c:pt>
                <c:pt idx="13">
                  <c:v>1.0374550856656795E-3</c:v>
                </c:pt>
                <c:pt idx="14">
                  <c:v>1.612209090749196E-3</c:v>
                </c:pt>
                <c:pt idx="15">
                  <c:v>2.5644051740076226E-3</c:v>
                </c:pt>
                <c:pt idx="16">
                  <c:v>4.199453760430477E-3</c:v>
                </c:pt>
                <c:pt idx="17">
                  <c:v>7.090525465308882E-3</c:v>
                </c:pt>
                <c:pt idx="18">
                  <c:v>1.2312850351824844E-2</c:v>
                </c:pt>
                <c:pt idx="19">
                  <c:v>2.1971511919018954E-2</c:v>
                </c:pt>
                <c:pt idx="20">
                  <c:v>3.995687350019974E-2</c:v>
                </c:pt>
                <c:pt idx="21">
                  <c:v>7.3635404011099886E-2</c:v>
                </c:pt>
                <c:pt idx="22">
                  <c:v>0.13228129964461588</c:v>
                </c:pt>
                <c:pt idx="23">
                  <c:v>0.22261398228369489</c:v>
                </c:pt>
                <c:pt idx="24">
                  <c:v>0.3283340266760239</c:v>
                </c:pt>
                <c:pt idx="25">
                  <c:v>0.41206693534633632</c:v>
                </c:pt>
                <c:pt idx="26">
                  <c:v>0.45726024813725835</c:v>
                </c:pt>
                <c:pt idx="27">
                  <c:v>0.48576433284275355</c:v>
                </c:pt>
                <c:pt idx="28">
                  <c:v>0.51715048318834</c:v>
                </c:pt>
                <c:pt idx="29">
                  <c:v>0.54802526028980258</c:v>
                </c:pt>
                <c:pt idx="30">
                  <c:v>0.56676550314197993</c:v>
                </c:pt>
                <c:pt idx="31">
                  <c:v>0.57011294885726105</c:v>
                </c:pt>
                <c:pt idx="32">
                  <c:v>0.57475601640557816</c:v>
                </c:pt>
                <c:pt idx="33">
                  <c:v>0.59060174153165568</c:v>
                </c:pt>
                <c:pt idx="34">
                  <c:v>0.6110833049501615</c:v>
                </c:pt>
                <c:pt idx="35">
                  <c:v>0.62057276933997141</c:v>
                </c:pt>
                <c:pt idx="36">
                  <c:v>0.60738114094845752</c:v>
                </c:pt>
                <c:pt idx="37">
                  <c:v>0.58971357378701827</c:v>
                </c:pt>
                <c:pt idx="38">
                  <c:v>0.58482392374793279</c:v>
                </c:pt>
                <c:pt idx="39">
                  <c:v>0.59979325495012847</c:v>
                </c:pt>
                <c:pt idx="40">
                  <c:v>0.62462227951747096</c:v>
                </c:pt>
                <c:pt idx="41">
                  <c:v>0.63674156969189522</c:v>
                </c:pt>
                <c:pt idx="42">
                  <c:v>0.62598129992622398</c:v>
                </c:pt>
                <c:pt idx="43">
                  <c:v>0.6024373775605113</c:v>
                </c:pt>
                <c:pt idx="44">
                  <c:v>0.58655377360306971</c:v>
                </c:pt>
                <c:pt idx="45">
                  <c:v>0.59021306519665295</c:v>
                </c:pt>
                <c:pt idx="46">
                  <c:v>0.6130334438553896</c:v>
                </c:pt>
                <c:pt idx="47">
                  <c:v>0.64150877388199878</c:v>
                </c:pt>
                <c:pt idx="48">
                  <c:v>0.65749308724314548</c:v>
                </c:pt>
                <c:pt idx="49">
                  <c:v>0.65418245377179352</c:v>
                </c:pt>
                <c:pt idx="50">
                  <c:v>0.64025179962853263</c:v>
                </c:pt>
                <c:pt idx="51">
                  <c:v>0.63387401080419481</c:v>
                </c:pt>
                <c:pt idx="52">
                  <c:v>0.64187465028729096</c:v>
                </c:pt>
                <c:pt idx="53">
                  <c:v>0.66228344848322673</c:v>
                </c:pt>
                <c:pt idx="54">
                  <c:v>0.68232281247233273</c:v>
                </c:pt>
                <c:pt idx="55">
                  <c:v>0.68822754837671263</c:v>
                </c:pt>
                <c:pt idx="56">
                  <c:v>0.67948527645823353</c:v>
                </c:pt>
                <c:pt idx="57">
                  <c:v>0.66314810327422258</c:v>
                </c:pt>
                <c:pt idx="58">
                  <c:v>0.65185401590087588</c:v>
                </c:pt>
                <c:pt idx="59">
                  <c:v>0.65174548893132844</c:v>
                </c:pt>
                <c:pt idx="60">
                  <c:v>0.6612470190888261</c:v>
                </c:pt>
                <c:pt idx="61">
                  <c:v>0.67072141271706154</c:v>
                </c:pt>
                <c:pt idx="62">
                  <c:v>0.67079194946918808</c:v>
                </c:pt>
                <c:pt idx="63">
                  <c:v>0.65838073784518103</c:v>
                </c:pt>
                <c:pt idx="64">
                  <c:v>0.64125691901437165</c:v>
                </c:pt>
                <c:pt idx="65">
                  <c:v>0.63044754793114388</c:v>
                </c:pt>
                <c:pt idx="66">
                  <c:v>0.63365107532403908</c:v>
                </c:pt>
                <c:pt idx="67">
                  <c:v>0.65499675213988007</c:v>
                </c:pt>
                <c:pt idx="68">
                  <c:v>0.6916916523227965</c:v>
                </c:pt>
                <c:pt idx="69">
                  <c:v>0.73321653056543268</c:v>
                </c:pt>
                <c:pt idx="70">
                  <c:v>0.76773042568846195</c:v>
                </c:pt>
                <c:pt idx="71">
                  <c:v>0.78105585176257963</c:v>
                </c:pt>
                <c:pt idx="72">
                  <c:v>0.77632934964475198</c:v>
                </c:pt>
                <c:pt idx="73">
                  <c:v>0.7623835603861866</c:v>
                </c:pt>
                <c:pt idx="74">
                  <c:v>0.7514085777511238</c:v>
                </c:pt>
                <c:pt idx="75">
                  <c:v>0.75228806812927862</c:v>
                </c:pt>
                <c:pt idx="76">
                  <c:v>0.76201125842379602</c:v>
                </c:pt>
                <c:pt idx="77">
                  <c:v>0.77865915852064282</c:v>
                </c:pt>
                <c:pt idx="78">
                  <c:v>0.79501086233825069</c:v>
                </c:pt>
                <c:pt idx="79">
                  <c:v>0.80273522790114149</c:v>
                </c:pt>
                <c:pt idx="80">
                  <c:v>0.79966046508763544</c:v>
                </c:pt>
                <c:pt idx="81">
                  <c:v>0.78771153189706289</c:v>
                </c:pt>
                <c:pt idx="82">
                  <c:v>0.77461508337410034</c:v>
                </c:pt>
                <c:pt idx="83">
                  <c:v>0.76599938294802183</c:v>
                </c:pt>
                <c:pt idx="84">
                  <c:v>0.76550228938076936</c:v>
                </c:pt>
                <c:pt idx="85">
                  <c:v>0.77248582907007624</c:v>
                </c:pt>
                <c:pt idx="86">
                  <c:v>0.78211624836155957</c:v>
                </c:pt>
                <c:pt idx="87">
                  <c:v>0.7917792918159221</c:v>
                </c:pt>
                <c:pt idx="88">
                  <c:v>0.79738844429307609</c:v>
                </c:pt>
                <c:pt idx="89">
                  <c:v>0.79679754500440969</c:v>
                </c:pt>
                <c:pt idx="90">
                  <c:v>0.79124475742623734</c:v>
                </c:pt>
                <c:pt idx="91">
                  <c:v>0.78524369701048613</c:v>
                </c:pt>
                <c:pt idx="92">
                  <c:v>0.78031123466644103</c:v>
                </c:pt>
                <c:pt idx="93">
                  <c:v>0.7791116465700817</c:v>
                </c:pt>
                <c:pt idx="94">
                  <c:v>0.78135067818171433</c:v>
                </c:pt>
                <c:pt idx="95">
                  <c:v>0.78622233587587931</c:v>
                </c:pt>
                <c:pt idx="96">
                  <c:v>0.79287779766385058</c:v>
                </c:pt>
                <c:pt idx="97">
                  <c:v>0.79751010123122235</c:v>
                </c:pt>
                <c:pt idx="98">
                  <c:v>0.79892628260495469</c:v>
                </c:pt>
                <c:pt idx="99">
                  <c:v>0.79742054495155346</c:v>
                </c:pt>
                <c:pt idx="100">
                  <c:v>0.79586868271254796</c:v>
                </c:pt>
                <c:pt idx="101">
                  <c:v>0.79603891136625438</c:v>
                </c:pt>
                <c:pt idx="102">
                  <c:v>0.79838861870907962</c:v>
                </c:pt>
                <c:pt idx="103">
                  <c:v>0.8043238894735627</c:v>
                </c:pt>
                <c:pt idx="104">
                  <c:v>0.81180880184946169</c:v>
                </c:pt>
                <c:pt idx="105">
                  <c:v>0.82009952608079084</c:v>
                </c:pt>
                <c:pt idx="106">
                  <c:v>0.82872519784488985</c:v>
                </c:pt>
                <c:pt idx="107">
                  <c:v>0.8353005696033371</c:v>
                </c:pt>
                <c:pt idx="108">
                  <c:v>0.8390756277124487</c:v>
                </c:pt>
                <c:pt idx="109">
                  <c:v>0.84027036300784552</c:v>
                </c:pt>
                <c:pt idx="110">
                  <c:v>0.840489009580483</c:v>
                </c:pt>
                <c:pt idx="111">
                  <c:v>0.84341887912254754</c:v>
                </c:pt>
                <c:pt idx="112">
                  <c:v>0.84839965392616201</c:v>
                </c:pt>
                <c:pt idx="113">
                  <c:v>0.85580048578357226</c:v>
                </c:pt>
                <c:pt idx="114">
                  <c:v>0.8656631196949367</c:v>
                </c:pt>
                <c:pt idx="115">
                  <c:v>0.87617963300401025</c:v>
                </c:pt>
                <c:pt idx="116">
                  <c:v>0.88710743403100389</c:v>
                </c:pt>
                <c:pt idx="117">
                  <c:v>0.89524704703429059</c:v>
                </c:pt>
                <c:pt idx="118">
                  <c:v>0.90206273165738649</c:v>
                </c:pt>
                <c:pt idx="119">
                  <c:v>0.90621289030410579</c:v>
                </c:pt>
                <c:pt idx="120">
                  <c:v>0.90979561310079726</c:v>
                </c:pt>
                <c:pt idx="121">
                  <c:v>0.91206096276441151</c:v>
                </c:pt>
                <c:pt idx="122">
                  <c:v>0.91589322891013525</c:v>
                </c:pt>
                <c:pt idx="123">
                  <c:v>0.92163678888040002</c:v>
                </c:pt>
                <c:pt idx="124">
                  <c:v>0.92913776715712149</c:v>
                </c:pt>
                <c:pt idx="125">
                  <c:v>0.93775972716529865</c:v>
                </c:pt>
                <c:pt idx="126">
                  <c:v>0.94594520494044665</c:v>
                </c:pt>
                <c:pt idx="127">
                  <c:v>0.9526024116159062</c:v>
                </c:pt>
                <c:pt idx="128">
                  <c:v>0.95598123961418258</c:v>
                </c:pt>
                <c:pt idx="129">
                  <c:v>0.95703196639027932</c:v>
                </c:pt>
                <c:pt idx="130">
                  <c:v>0.95516269825364652</c:v>
                </c:pt>
                <c:pt idx="131">
                  <c:v>0.94968216287676122</c:v>
                </c:pt>
                <c:pt idx="132">
                  <c:v>0.94438305240649434</c:v>
                </c:pt>
                <c:pt idx="133">
                  <c:v>0.94119993408264691</c:v>
                </c:pt>
                <c:pt idx="134">
                  <c:v>0.94147982149858067</c:v>
                </c:pt>
                <c:pt idx="135">
                  <c:v>0.94530933916630222</c:v>
                </c:pt>
                <c:pt idx="136">
                  <c:v>0.95203080396503381</c:v>
                </c:pt>
                <c:pt idx="137">
                  <c:v>0.96162012140268649</c:v>
                </c:pt>
                <c:pt idx="138">
                  <c:v>0.97304898155041908</c:v>
                </c:pt>
                <c:pt idx="139">
                  <c:v>0.98420563640006353</c:v>
                </c:pt>
                <c:pt idx="140">
                  <c:v>0.994654240658425</c:v>
                </c:pt>
                <c:pt idx="141">
                  <c:v>0.99904814116780027</c:v>
                </c:pt>
                <c:pt idx="142">
                  <c:v>1</c:v>
                </c:pt>
                <c:pt idx="143">
                  <c:v>0.9982782862367956</c:v>
                </c:pt>
                <c:pt idx="144">
                  <c:v>0.99385174723882619</c:v>
                </c:pt>
                <c:pt idx="145">
                  <c:v>0.98873569406089501</c:v>
                </c:pt>
                <c:pt idx="146">
                  <c:v>0.98286807144768407</c:v>
                </c:pt>
                <c:pt idx="147">
                  <c:v>0.97846157310566428</c:v>
                </c:pt>
                <c:pt idx="148">
                  <c:v>0.97616405024083419</c:v>
                </c:pt>
                <c:pt idx="149">
                  <c:v>0.97671515191118219</c:v>
                </c:pt>
                <c:pt idx="150">
                  <c:v>0.98053663302141769</c:v>
                </c:pt>
                <c:pt idx="151">
                  <c:v>0.98532245300490151</c:v>
                </c:pt>
                <c:pt idx="152">
                  <c:v>0.9907030506229475</c:v>
                </c:pt>
                <c:pt idx="153">
                  <c:v>0.9952222713176857</c:v>
                </c:pt>
                <c:pt idx="154">
                  <c:v>0.999017150446596</c:v>
                </c:pt>
                <c:pt idx="155">
                  <c:v>0.99975448352889507</c:v>
                </c:pt>
                <c:pt idx="156">
                  <c:v>0.99775907789380791</c:v>
                </c:pt>
                <c:pt idx="157">
                  <c:v>0.99452131642726649</c:v>
                </c:pt>
                <c:pt idx="158">
                  <c:v>0.989037408797801</c:v>
                </c:pt>
                <c:pt idx="159">
                  <c:v>0.9841377112767935</c:v>
                </c:pt>
                <c:pt idx="160">
                  <c:v>0.97860252426761896</c:v>
                </c:pt>
                <c:pt idx="161">
                  <c:v>0.97512800933152344</c:v>
                </c:pt>
                <c:pt idx="162">
                  <c:v>0.97284925443311254</c:v>
                </c:pt>
                <c:pt idx="163">
                  <c:v>0.97228973957333265</c:v>
                </c:pt>
                <c:pt idx="164">
                  <c:v>0.9733909397451429</c:v>
                </c:pt>
                <c:pt idx="165">
                  <c:v>0.97553179284207259</c:v>
                </c:pt>
                <c:pt idx="166">
                  <c:v>0.97713060893956027</c:v>
                </c:pt>
                <c:pt idx="167">
                  <c:v>0.97858305176890448</c:v>
                </c:pt>
                <c:pt idx="168">
                  <c:v>0.97812988074094642</c:v>
                </c:pt>
                <c:pt idx="169">
                  <c:v>0.9766262576273359</c:v>
                </c:pt>
                <c:pt idx="170">
                  <c:v>0.97251909710117745</c:v>
                </c:pt>
                <c:pt idx="171">
                  <c:v>0.9666599599551069</c:v>
                </c:pt>
                <c:pt idx="172">
                  <c:v>0.95922882595050973</c:v>
                </c:pt>
                <c:pt idx="173">
                  <c:v>0.95177363247919244</c:v>
                </c:pt>
                <c:pt idx="174">
                  <c:v>0.94351669032683239</c:v>
                </c:pt>
                <c:pt idx="175">
                  <c:v>0.93612984208855776</c:v>
                </c:pt>
                <c:pt idx="176">
                  <c:v>0.92949726991973547</c:v>
                </c:pt>
                <c:pt idx="177">
                  <c:v>0.92421250452202641</c:v>
                </c:pt>
                <c:pt idx="178">
                  <c:v>0.9195327960040427</c:v>
                </c:pt>
                <c:pt idx="179">
                  <c:v>0.91749837816397162</c:v>
                </c:pt>
                <c:pt idx="180">
                  <c:v>0.9167148605399188</c:v>
                </c:pt>
                <c:pt idx="181">
                  <c:v>0.91738612644458151</c:v>
                </c:pt>
                <c:pt idx="182">
                  <c:v>0.91779424107540231</c:v>
                </c:pt>
                <c:pt idx="183">
                  <c:v>0.91824169442942893</c:v>
                </c:pt>
                <c:pt idx="184">
                  <c:v>0.91841671318062457</c:v>
                </c:pt>
                <c:pt idx="185">
                  <c:v>0.91728526746697514</c:v>
                </c:pt>
                <c:pt idx="186">
                  <c:v>0.91814270383115559</c:v>
                </c:pt>
                <c:pt idx="187">
                  <c:v>0.91562827577392791</c:v>
                </c:pt>
                <c:pt idx="188">
                  <c:v>0.91418086113747621</c:v>
                </c:pt>
                <c:pt idx="189">
                  <c:v>0.91119562601880921</c:v>
                </c:pt>
                <c:pt idx="190">
                  <c:v>0.90850274689218558</c:v>
                </c:pt>
                <c:pt idx="191">
                  <c:v>0.90503498387196046</c:v>
                </c:pt>
                <c:pt idx="192">
                  <c:v>0.90238710089294172</c:v>
                </c:pt>
                <c:pt idx="193">
                  <c:v>0.89802019853753479</c:v>
                </c:pt>
                <c:pt idx="194">
                  <c:v>0.89509078102990802</c:v>
                </c:pt>
                <c:pt idx="195">
                  <c:v>0.89094560880701912</c:v>
                </c:pt>
                <c:pt idx="196">
                  <c:v>0.88743078900914385</c:v>
                </c:pt>
                <c:pt idx="197">
                  <c:v>0.88244345328107154</c:v>
                </c:pt>
                <c:pt idx="198">
                  <c:v>0.87908579909853635</c:v>
                </c:pt>
                <c:pt idx="199">
                  <c:v>0.87344634170520363</c:v>
                </c:pt>
                <c:pt idx="200">
                  <c:v>0.86360187126559684</c:v>
                </c:pt>
                <c:pt idx="201">
                  <c:v>0.85916689405535851</c:v>
                </c:pt>
                <c:pt idx="202">
                  <c:v>0.85484861310214777</c:v>
                </c:pt>
                <c:pt idx="203">
                  <c:v>0.85054536950607185</c:v>
                </c:pt>
                <c:pt idx="204">
                  <c:v>0.84622840600822768</c:v>
                </c:pt>
                <c:pt idx="205">
                  <c:v>0.84281142850036195</c:v>
                </c:pt>
                <c:pt idx="206">
                  <c:v>0.8388413617857936</c:v>
                </c:pt>
                <c:pt idx="207">
                  <c:v>0.83529062945718413</c:v>
                </c:pt>
                <c:pt idx="208">
                  <c:v>0.83190796092141051</c:v>
                </c:pt>
                <c:pt idx="209">
                  <c:v>0.82830550884902754</c:v>
                </c:pt>
                <c:pt idx="210">
                  <c:v>0.82470396711893068</c:v>
                </c:pt>
                <c:pt idx="211">
                  <c:v>0.81998246004599351</c:v>
                </c:pt>
                <c:pt idx="212">
                  <c:v>0.81522828232054878</c:v>
                </c:pt>
                <c:pt idx="213">
                  <c:v>0.80993076953182086</c:v>
                </c:pt>
                <c:pt idx="214">
                  <c:v>0.8045726490953381</c:v>
                </c:pt>
                <c:pt idx="215">
                  <c:v>0.79825887587116162</c:v>
                </c:pt>
                <c:pt idx="216">
                  <c:v>0.79077763213465835</c:v>
                </c:pt>
                <c:pt idx="217">
                  <c:v>0.783371663029792</c:v>
                </c:pt>
                <c:pt idx="218">
                  <c:v>0.77542421274605366</c:v>
                </c:pt>
                <c:pt idx="219">
                  <c:v>0.76770070126264411</c:v>
                </c:pt>
                <c:pt idx="220">
                  <c:v>0.76027927903523862</c:v>
                </c:pt>
                <c:pt idx="221">
                  <c:v>0.75215994624959792</c:v>
                </c:pt>
                <c:pt idx="222">
                  <c:v>0.74446448404662036</c:v>
                </c:pt>
                <c:pt idx="223">
                  <c:v>0.7367737178120054</c:v>
                </c:pt>
                <c:pt idx="224">
                  <c:v>0.72974009919000338</c:v>
                </c:pt>
                <c:pt idx="225">
                  <c:v>0.72265879859044269</c:v>
                </c:pt>
                <c:pt idx="226">
                  <c:v>0.71502948341658989</c:v>
                </c:pt>
                <c:pt idx="227">
                  <c:v>0.7074353380414159</c:v>
                </c:pt>
                <c:pt idx="228">
                  <c:v>0.69972989790177786</c:v>
                </c:pt>
                <c:pt idx="229">
                  <c:v>0.69159295246413421</c:v>
                </c:pt>
                <c:pt idx="230">
                  <c:v>0.68280767756220739</c:v>
                </c:pt>
                <c:pt idx="231">
                  <c:v>0.67423521635348727</c:v>
                </c:pt>
                <c:pt idx="232">
                  <c:v>0.6651844987366311</c:v>
                </c:pt>
                <c:pt idx="233">
                  <c:v>0.65568955233172621</c:v>
                </c:pt>
                <c:pt idx="234">
                  <c:v>0.64645265933783302</c:v>
                </c:pt>
                <c:pt idx="235">
                  <c:v>0.63658198637330099</c:v>
                </c:pt>
                <c:pt idx="236">
                  <c:v>0.62674398763685735</c:v>
                </c:pt>
                <c:pt idx="237">
                  <c:v>0.61653899030939052</c:v>
                </c:pt>
                <c:pt idx="238">
                  <c:v>0.60571671910959446</c:v>
                </c:pt>
                <c:pt idx="239">
                  <c:v>0.59425234595433618</c:v>
                </c:pt>
                <c:pt idx="240">
                  <c:v>0.58175640353014302</c:v>
                </c:pt>
                <c:pt idx="241">
                  <c:v>0.56727679355421823</c:v>
                </c:pt>
                <c:pt idx="242">
                  <c:v>0.55136934327008735</c:v>
                </c:pt>
                <c:pt idx="243">
                  <c:v>0.53473497771879963</c:v>
                </c:pt>
                <c:pt idx="244">
                  <c:v>0.51736963222281163</c:v>
                </c:pt>
                <c:pt idx="245">
                  <c:v>0.49977817520909812</c:v>
                </c:pt>
                <c:pt idx="246">
                  <c:v>0.4846185607144613</c:v>
                </c:pt>
                <c:pt idx="247">
                  <c:v>0.47164978334621432</c:v>
                </c:pt>
                <c:pt idx="248">
                  <c:v>0.46172041594003088</c:v>
                </c:pt>
                <c:pt idx="249">
                  <c:v>0.4548076347092751</c:v>
                </c:pt>
                <c:pt idx="250">
                  <c:v>0.44999134967520077</c:v>
                </c:pt>
                <c:pt idx="251">
                  <c:v>0.44311693157900073</c:v>
                </c:pt>
                <c:pt idx="252">
                  <c:v>0.42941048389510289</c:v>
                </c:pt>
                <c:pt idx="253">
                  <c:v>0.4007838235463449</c:v>
                </c:pt>
                <c:pt idx="254">
                  <c:v>0.35361575468933609</c:v>
                </c:pt>
                <c:pt idx="255">
                  <c:v>0.28989672624186358</c:v>
                </c:pt>
                <c:pt idx="256">
                  <c:v>0.21748141189018894</c:v>
                </c:pt>
                <c:pt idx="257">
                  <c:v>0.15237590909885446</c:v>
                </c:pt>
                <c:pt idx="258">
                  <c:v>0.10089734303387032</c:v>
                </c:pt>
                <c:pt idx="259">
                  <c:v>6.4307184659794889E-2</c:v>
                </c:pt>
                <c:pt idx="260">
                  <c:v>4.1607945691347265E-2</c:v>
                </c:pt>
                <c:pt idx="261">
                  <c:v>2.6950719021292559E-2</c:v>
                </c:pt>
                <c:pt idx="262">
                  <c:v>1.77161706551697E-2</c:v>
                </c:pt>
                <c:pt idx="263">
                  <c:v>1.1987351335898134E-2</c:v>
                </c:pt>
                <c:pt idx="264">
                  <c:v>8.2456224796349509E-3</c:v>
                </c:pt>
                <c:pt idx="265">
                  <c:v>5.7682717796378258E-3</c:v>
                </c:pt>
                <c:pt idx="266">
                  <c:v>4.1249596541676975E-3</c:v>
                </c:pt>
                <c:pt idx="267">
                  <c:v>3.4685112692400327E-3</c:v>
                </c:pt>
                <c:pt idx="268">
                  <c:v>2.5539832739985605E-3</c:v>
                </c:pt>
                <c:pt idx="269">
                  <c:v>1.8981000390672249E-3</c:v>
                </c:pt>
                <c:pt idx="270">
                  <c:v>1.4268905104409893E-3</c:v>
                </c:pt>
                <c:pt idx="271">
                  <c:v>1.0887852252175071E-3</c:v>
                </c:pt>
                <c:pt idx="272">
                  <c:v>8.5145415152955374E-4</c:v>
                </c:pt>
                <c:pt idx="273">
                  <c:v>6.6330286109525082E-4</c:v>
                </c:pt>
                <c:pt idx="274">
                  <c:v>5.4310184402467832E-4</c:v>
                </c:pt>
                <c:pt idx="275">
                  <c:v>4.4175689593850878E-4</c:v>
                </c:pt>
                <c:pt idx="276">
                  <c:v>3.5710876612143064E-4</c:v>
                </c:pt>
                <c:pt idx="277">
                  <c:v>2.9230529137753362E-4</c:v>
                </c:pt>
                <c:pt idx="278">
                  <c:v>2.490102213213654E-4</c:v>
                </c:pt>
                <c:pt idx="279">
                  <c:v>2.1811906528948E-4</c:v>
                </c:pt>
                <c:pt idx="280">
                  <c:v>1.7578007657220442E-4</c:v>
                </c:pt>
                <c:pt idx="281">
                  <c:v>1.5059302108756119E-4</c:v>
                </c:pt>
                <c:pt idx="282">
                  <c:v>1.230447231548846E-4</c:v>
                </c:pt>
                <c:pt idx="283">
                  <c:v>1.186973692609298E-4</c:v>
                </c:pt>
                <c:pt idx="284">
                  <c:v>1.0202544746779822E-4</c:v>
                </c:pt>
                <c:pt idx="285">
                  <c:v>9.4118570352834551E-5</c:v>
                </c:pt>
                <c:pt idx="286">
                  <c:v>8.0480432503534846E-5</c:v>
                </c:pt>
                <c:pt idx="287">
                  <c:v>7.213151228084271E-5</c:v>
                </c:pt>
                <c:pt idx="288">
                  <c:v>6.9604989167929566E-5</c:v>
                </c:pt>
                <c:pt idx="289">
                  <c:v>7.0208050851471284E-5</c:v>
                </c:pt>
                <c:pt idx="290">
                  <c:v>5.4208065471024117E-5</c:v>
                </c:pt>
                <c:pt idx="291">
                  <c:v>6.0698771815893681E-5</c:v>
                </c:pt>
                <c:pt idx="292">
                  <c:v>4.3609124971347299E-5</c:v>
                </c:pt>
                <c:pt idx="293">
                  <c:v>5.5740958072763307E-5</c:v>
                </c:pt>
                <c:pt idx="294">
                  <c:v>4.2360953349941729E-5</c:v>
                </c:pt>
                <c:pt idx="295">
                  <c:v>3.1460660503951724E-5</c:v>
                </c:pt>
                <c:pt idx="296">
                  <c:v>3.5142976575898737E-5</c:v>
                </c:pt>
                <c:pt idx="297">
                  <c:v>3.3590630097838782E-5</c:v>
                </c:pt>
                <c:pt idx="298">
                  <c:v>2.9821848221453662E-5</c:v>
                </c:pt>
                <c:pt idx="299">
                  <c:v>3.9328043277232601E-5</c:v>
                </c:pt>
                <c:pt idx="300">
                  <c:v>3.1813349191502301E-5</c:v>
                </c:pt>
              </c:numCache>
            </c:numRef>
          </c:yVal>
          <c:smooth val="0"/>
          <c:extLst>
            <c:ext xmlns:c16="http://schemas.microsoft.com/office/drawing/2014/chart" uri="{C3380CC4-5D6E-409C-BE32-E72D297353CC}">
              <c16:uniqueId val="{00000004-8093-42BD-A805-9B95F52D29B9}"/>
            </c:ext>
          </c:extLst>
        </c:ser>
        <c:dLbls>
          <c:showLegendKey val="0"/>
          <c:showVal val="0"/>
          <c:showCatName val="0"/>
          <c:showSerName val="0"/>
          <c:showPercent val="0"/>
          <c:showBubbleSize val="0"/>
        </c:dLbls>
        <c:axId val="-1385972128"/>
        <c:axId val="-1385966144"/>
      </c:scatterChart>
      <c:valAx>
        <c:axId val="-1385972128"/>
        <c:scaling>
          <c:orientation val="minMax"/>
          <c:max val="1000"/>
          <c:min val="400"/>
        </c:scaling>
        <c:delete val="0"/>
        <c:axPos val="b"/>
        <c:title>
          <c:tx>
            <c:rich>
              <a:bodyPr rot="0" vert="horz"/>
              <a:lstStyle/>
              <a:p>
                <a:pPr>
                  <a:defRPr/>
                </a:pPr>
                <a:r>
                  <a:rPr lang="en-US"/>
                  <a:t>Wavelength (nm)</a:t>
                </a:r>
              </a:p>
            </c:rich>
          </c:tx>
          <c:overlay val="0"/>
          <c:spPr>
            <a:noFill/>
            <a:ln>
              <a:noFill/>
            </a:ln>
            <a:effectLst/>
          </c:spPr>
        </c:title>
        <c:numFmt formatCode="General" sourceLinked="1"/>
        <c:majorTickMark val="out"/>
        <c:minorTickMark val="in"/>
        <c:tickLblPos val="nextTo"/>
        <c:spPr>
          <a:noFill/>
          <a:ln w="9525" cap="flat" cmpd="sng" algn="ctr">
            <a:solidFill>
              <a:schemeClr val="tx1"/>
            </a:solidFill>
            <a:round/>
          </a:ln>
          <a:effectLst/>
        </c:spPr>
        <c:txPr>
          <a:bodyPr rot="-60000000" vert="horz"/>
          <a:lstStyle/>
          <a:p>
            <a:pPr>
              <a:defRPr/>
            </a:pPr>
            <a:endParaRPr lang="en-US"/>
          </a:p>
        </c:txPr>
        <c:crossAx val="-1385966144"/>
        <c:crosses val="autoZero"/>
        <c:crossBetween val="midCat"/>
      </c:valAx>
      <c:valAx>
        <c:axId val="-1385966144"/>
        <c:scaling>
          <c:orientation val="minMax"/>
          <c:min val="0"/>
        </c:scaling>
        <c:delete val="0"/>
        <c:axPos val="l"/>
        <c:title>
          <c:tx>
            <c:rich>
              <a:bodyPr rot="-5400000" vert="horz"/>
              <a:lstStyle/>
              <a:p>
                <a:pPr>
                  <a:defRPr/>
                </a:pPr>
                <a:r>
                  <a:rPr lang="en-US"/>
                  <a:t>Relative Spectral Response</a:t>
                </a:r>
              </a:p>
            </c:rich>
          </c:tx>
          <c:overlay val="0"/>
          <c:spPr>
            <a:noFill/>
            <a:ln>
              <a:noFill/>
            </a:ln>
            <a:effectLst/>
          </c:spPr>
        </c:title>
        <c:numFmt formatCode="0.000" sourceLinked="0"/>
        <c:majorTickMark val="out"/>
        <c:minorTickMark val="in"/>
        <c:tickLblPos val="nextTo"/>
        <c:spPr>
          <a:noFill/>
          <a:ln w="9525" cap="flat" cmpd="sng" algn="ctr">
            <a:solidFill>
              <a:schemeClr val="tx1"/>
            </a:solidFill>
            <a:round/>
          </a:ln>
          <a:effectLst/>
        </c:spPr>
        <c:txPr>
          <a:bodyPr rot="-60000000" vert="horz"/>
          <a:lstStyle/>
          <a:p>
            <a:pPr>
              <a:defRPr/>
            </a:pPr>
            <a:endParaRPr lang="en-US"/>
          </a:p>
        </c:txPr>
        <c:crossAx val="-1385972128"/>
        <c:crosses val="autoZero"/>
        <c:crossBetween val="midCat"/>
      </c:valAx>
      <c:spPr>
        <a:noFill/>
        <a:ln>
          <a:noFill/>
        </a:ln>
        <a:effectLst/>
      </c:spPr>
    </c:plotArea>
    <c:legend>
      <c:legendPos val="r"/>
      <c:layout>
        <c:manualLayout>
          <c:xMode val="edge"/>
          <c:yMode val="edge"/>
          <c:x val="0.78357530633152372"/>
          <c:y val="9.701863213803924E-2"/>
          <c:w val="0.19183750514249759"/>
          <c:h val="0.63497340550629255"/>
        </c:manualLayout>
      </c:layout>
      <c:overlay val="0"/>
      <c:spPr>
        <a:noFill/>
        <a:ln>
          <a:noFill/>
        </a:ln>
        <a:effectLst/>
      </c:spPr>
      <c:txPr>
        <a:bodyPr rot="0" vert="horz"/>
        <a:lstStyle/>
        <a:p>
          <a:pPr>
            <a:defRPr/>
          </a:pPr>
          <a:endParaRPr lang="en-US"/>
        </a:p>
      </c:txPr>
    </c:legend>
    <c:plotVisOnly val="1"/>
    <c:dispBlanksAs val="gap"/>
    <c:showDLblsOverMax val="0"/>
  </c:chart>
  <c:spPr>
    <a:noFill/>
    <a:ln>
      <a:solidFill>
        <a:schemeClr val="tx1"/>
      </a:solidFill>
    </a:ln>
    <a:effectLst/>
  </c:spPr>
  <c:txPr>
    <a:bodyPr/>
    <a:lstStyle/>
    <a:p>
      <a:pPr>
        <a:defRPr sz="600">
          <a:latin typeface="Oswald" pitchFamily="2" charset="0"/>
          <a:cs typeface="Arial" panose="020B0604020202020204" pitchFamily="34" charset="0"/>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 name="Google Shape;6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3" name="Google Shape;46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9" name="Google Shape;46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7" name="Google Shape;40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1" name="Google Shape;44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4.jpg"/><Relationship Id="rId4" Type="http://schemas.openxmlformats.org/officeDocument/2006/relationships/image" Target="../media/image7.jpg"/><Relationship Id="rId5" Type="http://schemas.openxmlformats.org/officeDocument/2006/relationships/image" Target="../media/image1.png"/><Relationship Id="rId6"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13"/>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13"/>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13"/>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13"/>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13"/>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13"/>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13"/>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13"/>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13"/>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1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14"/>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1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1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1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1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28" name="Google Shape;28;p14"/>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LSI-VC-13, 23-24 March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
        <p:nvSpPr>
          <p:cNvPr id="29" name="Google Shape;29;p14"/>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0" name="Google Shape;30;p1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1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3" name="Google Shape;33;p1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1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1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1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 name="Google Shape;37;p15"/>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8" name="Google Shape;38;p15"/>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9" name="Google Shape;39;p1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0" name="Google Shape;40;p1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41" name="Google Shape;41;p15"/>
          <p:cNvSpPr txBox="1"/>
          <p:nvPr/>
        </p:nvSpPr>
        <p:spPr>
          <a:xfrm>
            <a:off x="-24384" y="6562799"/>
            <a:ext cx="49257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accent1"/>
                </a:solidFill>
                <a:latin typeface="Montserrat"/>
                <a:ea typeface="Montserrat"/>
                <a:cs typeface="Montserrat"/>
                <a:sym typeface="Montserrat"/>
              </a:rPr>
              <a:t>LSI-VC-13, 23-24 March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1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4" name="Google Shape;44;p1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5" name="Google Shape;45;p1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1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7" name="Google Shape;47;p1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8" name="Google Shape;48;p1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9" name="Google Shape;49;p1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50" name="Google Shape;50;p16"/>
          <p:cNvSpPr txBox="1"/>
          <p:nvPr/>
        </p:nvSpPr>
        <p:spPr>
          <a:xfrm>
            <a:off x="-24384" y="6562799"/>
            <a:ext cx="49257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accent1"/>
                </a:solidFill>
                <a:latin typeface="Montserrat"/>
                <a:ea typeface="Montserrat"/>
                <a:cs typeface="Montserrat"/>
                <a:sym typeface="Montserrat"/>
              </a:rPr>
              <a:t>LSI-VC-13, 23-24 March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p1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3" name="Google Shape;53;p17"/>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1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1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6" name="Google Shape;56;p1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17"/>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58" name="Google Shape;58;p17"/>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59" name="Google Shape;59;p1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60" name="Google Shape;60;p1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61" name="Google Shape;61;p17"/>
          <p:cNvSpPr txBox="1"/>
          <p:nvPr/>
        </p:nvSpPr>
        <p:spPr>
          <a:xfrm>
            <a:off x="-24384" y="6562799"/>
            <a:ext cx="49257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accent1"/>
                </a:solidFill>
                <a:latin typeface="Montserrat"/>
                <a:ea typeface="Montserrat"/>
                <a:cs typeface="Montserrat"/>
                <a:sym typeface="Montserrat"/>
              </a:rPr>
              <a:t>LSI-VC-13, 23-24 March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9.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2"/>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12"/>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2"/>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2"/>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12"/>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mailto:prayot@gistda.or.th"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29.png"/><Relationship Id="rId11" Type="http://schemas.openxmlformats.org/officeDocument/2006/relationships/image" Target="../media/image14.png"/><Relationship Id="rId10" Type="http://schemas.openxmlformats.org/officeDocument/2006/relationships/image" Target="../media/image13.png"/><Relationship Id="rId12" Type="http://schemas.openxmlformats.org/officeDocument/2006/relationships/image" Target="../media/image12.png"/><Relationship Id="rId9" Type="http://schemas.openxmlformats.org/officeDocument/2006/relationships/image" Target="../media/image38.png"/><Relationship Id="rId5" Type="http://schemas.openxmlformats.org/officeDocument/2006/relationships/image" Target="../media/image23.png"/><Relationship Id="rId6" Type="http://schemas.openxmlformats.org/officeDocument/2006/relationships/image" Target="../media/image25.png"/><Relationship Id="rId7" Type="http://schemas.openxmlformats.org/officeDocument/2006/relationships/image" Target="../media/image22.png"/><Relationship Id="rId8"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6.png"/><Relationship Id="rId11" Type="http://schemas.openxmlformats.org/officeDocument/2006/relationships/chart" Target="../charts/chart1.xml"/><Relationship Id="rId10" Type="http://schemas.openxmlformats.org/officeDocument/2006/relationships/image" Target="../media/image17.png"/><Relationship Id="rId9" Type="http://schemas.openxmlformats.org/officeDocument/2006/relationships/image" Target="../media/image19.png"/><Relationship Id="rId5" Type="http://schemas.openxmlformats.org/officeDocument/2006/relationships/image" Target="../media/image28.jpg"/><Relationship Id="rId6" Type="http://schemas.openxmlformats.org/officeDocument/2006/relationships/image" Target="../media/image26.jpg"/><Relationship Id="rId7" Type="http://schemas.openxmlformats.org/officeDocument/2006/relationships/image" Target="../media/image18.jpg"/><Relationship Id="rId8"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7.gif"/><Relationship Id="rId4" Type="http://schemas.openxmlformats.org/officeDocument/2006/relationships/image" Target="../media/image32.gif"/><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US" sz="7500"/>
              <a:t>GISTDA</a:t>
            </a:r>
            <a:br>
              <a:rPr lang="en-US" sz="7500"/>
            </a:br>
            <a:r>
              <a:rPr lang="en-US" sz="7500"/>
              <a:t>Report</a:t>
            </a:r>
            <a:endParaRPr i="1" sz="4000">
              <a:latin typeface="Montserrat"/>
              <a:ea typeface="Montserrat"/>
              <a:cs typeface="Montserrat"/>
              <a:sym typeface="Montserrat"/>
            </a:endParaRPr>
          </a:p>
        </p:txBody>
      </p:sp>
      <p:sp>
        <p:nvSpPr>
          <p:cNvPr id="67" name="Google Shape;67;p1"/>
          <p:cNvSpPr/>
          <p:nvPr/>
        </p:nvSpPr>
        <p:spPr>
          <a:xfrm>
            <a:off x="7183010" y="3709474"/>
            <a:ext cx="4832943" cy="2605318"/>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2200"/>
              <a:buFont typeface="Arial"/>
              <a:buNone/>
            </a:pPr>
            <a:r>
              <a:t/>
            </a:r>
            <a:endParaRPr b="1" i="0" sz="22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Prayot Puangjaktha</a:t>
            </a:r>
            <a:endParaRPr/>
          </a:p>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GISTDA</a:t>
            </a:r>
            <a:endParaRPr b="0" i="0" sz="1400" u="none" cap="none" strike="noStrike">
              <a:solidFill>
                <a:srgbClr val="000000"/>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Agenda Item # 3.5</a:t>
            </a:r>
            <a:endParaRPr b="0" i="0" sz="1400" u="none" cap="none" strike="noStrike">
              <a:solidFill>
                <a:srgbClr val="000000"/>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LSI-VC-13 2023, ESA/ESRIN</a:t>
            </a:r>
            <a:endParaRPr b="1" i="0" sz="22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23rd - 24th March 2023</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10"/>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0" i="0" lang="en-US" sz="3200">
                <a:solidFill>
                  <a:schemeClr val="lt1"/>
                </a:solidFill>
                <a:latin typeface="Montserrat"/>
                <a:ea typeface="Montserrat"/>
                <a:cs typeface="Montserrat"/>
                <a:sym typeface="Montserrat"/>
              </a:rPr>
              <a:t>Requesting CEOS Collaboration for THEOS-1 ARD Development</a:t>
            </a:r>
            <a:endParaRPr sz="3200">
              <a:solidFill>
                <a:schemeClr val="lt1"/>
              </a:solidFill>
              <a:latin typeface="Montserrat"/>
              <a:ea typeface="Montserrat"/>
              <a:cs typeface="Montserrat"/>
              <a:sym typeface="Montserrat"/>
            </a:endParaRPr>
          </a:p>
        </p:txBody>
      </p:sp>
      <p:sp>
        <p:nvSpPr>
          <p:cNvPr id="466" name="Google Shape;466;p10"/>
          <p:cNvSpPr txBox="1"/>
          <p:nvPr/>
        </p:nvSpPr>
        <p:spPr>
          <a:xfrm>
            <a:off x="148975" y="1495207"/>
            <a:ext cx="11894049" cy="4196020"/>
          </a:xfrm>
          <a:prstGeom prst="rect">
            <a:avLst/>
          </a:prstGeom>
          <a:noFill/>
          <a:ln>
            <a:noFill/>
          </a:ln>
        </p:spPr>
        <p:txBody>
          <a:bodyPr anchorCtr="0" anchor="t" bIns="45700" lIns="91425" spcFirstLastPara="1" rIns="91425" wrap="square" tIns="45700">
            <a:spAutoFit/>
          </a:bodyPr>
          <a:lstStyle/>
          <a:p>
            <a:pPr indent="0" lvl="0" marL="50800" marR="0" rtl="0" algn="l">
              <a:lnSpc>
                <a:spcPct val="100000"/>
              </a:lnSpc>
              <a:spcBef>
                <a:spcPts val="0"/>
              </a:spcBef>
              <a:spcAft>
                <a:spcPts val="0"/>
              </a:spcAft>
              <a:buNone/>
            </a:pPr>
            <a:r>
              <a:rPr b="1" i="0" lang="en-US" sz="1600" u="none" cap="none" strike="noStrike">
                <a:solidFill>
                  <a:schemeClr val="dk1"/>
                </a:solidFill>
                <a:latin typeface="Montserrat"/>
                <a:ea typeface="Montserrat"/>
                <a:cs typeface="Montserrat"/>
                <a:sym typeface="Montserrat"/>
              </a:rPr>
              <a:t>GISTDA’s request for technical support and collaboration from CEOS to enhance THEOS-1 ARD development</a:t>
            </a:r>
            <a:endParaRPr/>
          </a:p>
          <a:p>
            <a:pPr indent="0" lvl="0" marL="50800" marR="0" rtl="0" algn="l">
              <a:lnSpc>
                <a:spcPct val="100000"/>
              </a:lnSpc>
              <a:spcBef>
                <a:spcPts val="300"/>
              </a:spcBef>
              <a:spcAft>
                <a:spcPts val="0"/>
              </a:spcAft>
              <a:buNone/>
            </a:pPr>
            <a:r>
              <a:t/>
            </a:r>
            <a:endParaRPr b="1" i="0" sz="1600" u="none" cap="none" strike="noStrike">
              <a:solidFill>
                <a:schemeClr val="dk1"/>
              </a:solidFill>
              <a:latin typeface="Montserrat"/>
              <a:ea typeface="Montserrat"/>
              <a:cs typeface="Montserrat"/>
              <a:sym typeface="Montserrat"/>
            </a:endParaRPr>
          </a:p>
          <a:p>
            <a:pPr indent="-406400" lvl="0" marL="457200" marR="0" rtl="0" algn="l">
              <a:lnSpc>
                <a:spcPct val="100000"/>
              </a:lnSpc>
              <a:spcBef>
                <a:spcPts val="300"/>
              </a:spcBef>
              <a:spcAft>
                <a:spcPts val="0"/>
              </a:spcAft>
              <a:buClr>
                <a:srgbClr val="000000"/>
              </a:buClr>
              <a:buSzPts val="2800"/>
              <a:buFont typeface="Arial"/>
              <a:buChar char="❖"/>
            </a:pPr>
            <a:r>
              <a:rPr b="1" i="0" lang="en-US" sz="1600" u="none" cap="none" strike="noStrike">
                <a:solidFill>
                  <a:schemeClr val="dk1"/>
                </a:solidFill>
                <a:latin typeface="Montserrat"/>
                <a:ea typeface="Montserrat"/>
                <a:cs typeface="Montserrat"/>
                <a:sym typeface="Montserrat"/>
              </a:rPr>
              <a:t>Algorithm development: </a:t>
            </a:r>
            <a:r>
              <a:rPr b="0" i="0" lang="en-US" sz="1600" u="none" cap="none" strike="noStrike">
                <a:solidFill>
                  <a:schemeClr val="dk1"/>
                </a:solidFill>
                <a:latin typeface="Montserrat"/>
                <a:ea typeface="Montserrat"/>
                <a:cs typeface="Montserrat"/>
                <a:sym typeface="Montserrat"/>
              </a:rPr>
              <a:t>GISTDA seeks technical assistance and expertise from CEOS to develop and implement ARD algorithms and processing techniques that meet international standards and ensure compatibility with a wide range of applications.</a:t>
            </a:r>
            <a:endParaRPr/>
          </a:p>
          <a:p>
            <a:pPr indent="-228600" lvl="0" marL="457200" marR="0" rtl="0" algn="l">
              <a:lnSpc>
                <a:spcPct val="100000"/>
              </a:lnSpc>
              <a:spcBef>
                <a:spcPts val="300"/>
              </a:spcBef>
              <a:spcAft>
                <a:spcPts val="0"/>
              </a:spcAft>
              <a:buClr>
                <a:srgbClr val="000000"/>
              </a:buClr>
              <a:buSzPts val="2800"/>
              <a:buFont typeface="Arial"/>
              <a:buNone/>
            </a:pPr>
            <a:r>
              <a:t/>
            </a:r>
            <a:endParaRPr b="0" i="0" sz="1600" u="none" cap="none" strike="noStrike">
              <a:solidFill>
                <a:schemeClr val="dk1"/>
              </a:solidFill>
              <a:latin typeface="Montserrat"/>
              <a:ea typeface="Montserrat"/>
              <a:cs typeface="Montserrat"/>
              <a:sym typeface="Montserrat"/>
            </a:endParaRPr>
          </a:p>
          <a:p>
            <a:pPr indent="-406400" lvl="0" marL="457200" marR="0" rtl="0" algn="l">
              <a:lnSpc>
                <a:spcPct val="100000"/>
              </a:lnSpc>
              <a:spcBef>
                <a:spcPts val="300"/>
              </a:spcBef>
              <a:spcAft>
                <a:spcPts val="0"/>
              </a:spcAft>
              <a:buClr>
                <a:srgbClr val="000000"/>
              </a:buClr>
              <a:buSzPts val="2800"/>
              <a:buFont typeface="Arial"/>
              <a:buChar char="❖"/>
            </a:pPr>
            <a:r>
              <a:rPr b="1" i="0" lang="en-US" sz="1600" u="none" cap="none" strike="noStrike">
                <a:solidFill>
                  <a:schemeClr val="dk1"/>
                </a:solidFill>
                <a:latin typeface="Montserrat"/>
                <a:ea typeface="Montserrat"/>
                <a:cs typeface="Montserrat"/>
                <a:sym typeface="Montserrat"/>
              </a:rPr>
              <a:t>Quality control: </a:t>
            </a:r>
            <a:r>
              <a:rPr b="0" i="0" lang="en-US" sz="1600" u="none" cap="none" strike="noStrike">
                <a:solidFill>
                  <a:schemeClr val="dk1"/>
                </a:solidFill>
                <a:latin typeface="Montserrat"/>
                <a:ea typeface="Montserrat"/>
                <a:cs typeface="Montserrat"/>
                <a:sym typeface="Montserrat"/>
              </a:rPr>
              <a:t>GISTDA requires best practices and guidelines from CEOS for quality control in the development of ARD to ensure that the data products meet international standards and are of high quality.</a:t>
            </a:r>
            <a:endParaRPr/>
          </a:p>
          <a:p>
            <a:pPr indent="-228600" lvl="0" marL="457200" marR="0" rtl="0" algn="l">
              <a:lnSpc>
                <a:spcPct val="100000"/>
              </a:lnSpc>
              <a:spcBef>
                <a:spcPts val="300"/>
              </a:spcBef>
              <a:spcAft>
                <a:spcPts val="0"/>
              </a:spcAft>
              <a:buClr>
                <a:srgbClr val="000000"/>
              </a:buClr>
              <a:buSzPts val="2800"/>
              <a:buFont typeface="Arial"/>
              <a:buNone/>
            </a:pPr>
            <a:r>
              <a:t/>
            </a:r>
            <a:endParaRPr b="0" i="0" sz="1600" u="none" cap="none" strike="noStrike">
              <a:solidFill>
                <a:schemeClr val="dk1"/>
              </a:solidFill>
              <a:latin typeface="Montserrat"/>
              <a:ea typeface="Montserrat"/>
              <a:cs typeface="Montserrat"/>
              <a:sym typeface="Montserrat"/>
            </a:endParaRPr>
          </a:p>
          <a:p>
            <a:pPr indent="-406400" lvl="0" marL="457200" marR="0" rtl="0" algn="l">
              <a:lnSpc>
                <a:spcPct val="100000"/>
              </a:lnSpc>
              <a:spcBef>
                <a:spcPts val="300"/>
              </a:spcBef>
              <a:spcAft>
                <a:spcPts val="0"/>
              </a:spcAft>
              <a:buClr>
                <a:srgbClr val="000000"/>
              </a:buClr>
              <a:buSzPts val="2800"/>
              <a:buFont typeface="Arial"/>
              <a:buChar char="❖"/>
            </a:pPr>
            <a:r>
              <a:rPr b="1" i="0" lang="en-US" sz="1600" u="none" cap="none" strike="noStrike">
                <a:solidFill>
                  <a:schemeClr val="dk1"/>
                </a:solidFill>
                <a:latin typeface="Montserrat"/>
                <a:ea typeface="Montserrat"/>
                <a:cs typeface="Montserrat"/>
                <a:sym typeface="Montserrat"/>
              </a:rPr>
              <a:t>Capacity building: </a:t>
            </a:r>
            <a:r>
              <a:rPr b="0" i="0" lang="en-US" sz="1600" u="none" cap="none" strike="noStrike">
                <a:solidFill>
                  <a:schemeClr val="dk1"/>
                </a:solidFill>
                <a:latin typeface="Montserrat"/>
                <a:ea typeface="Montserrat"/>
                <a:cs typeface="Montserrat"/>
                <a:sym typeface="Montserrat"/>
              </a:rPr>
              <a:t>GISTDA needs CEOS to provide training and workshops to enhance the knowledge and skills of its staff and other stakeholders in developing ARD and using the data products for various applications.</a:t>
            </a:r>
            <a:endParaRPr/>
          </a:p>
          <a:p>
            <a:pPr indent="-228600" lvl="0" marL="457200" marR="0" rtl="0" algn="l">
              <a:lnSpc>
                <a:spcPct val="100000"/>
              </a:lnSpc>
              <a:spcBef>
                <a:spcPts val="300"/>
              </a:spcBef>
              <a:spcAft>
                <a:spcPts val="0"/>
              </a:spcAft>
              <a:buClr>
                <a:srgbClr val="000000"/>
              </a:buClr>
              <a:buSzPts val="2800"/>
              <a:buFont typeface="Arial"/>
              <a:buNone/>
            </a:pPr>
            <a:r>
              <a:t/>
            </a:r>
            <a:endParaRPr b="0" i="0" sz="1600" u="none" cap="none" strike="noStrike">
              <a:solidFill>
                <a:schemeClr val="dk1"/>
              </a:solidFill>
              <a:latin typeface="Montserrat"/>
              <a:ea typeface="Montserrat"/>
              <a:cs typeface="Montserrat"/>
              <a:sym typeface="Montserrat"/>
            </a:endParaRPr>
          </a:p>
          <a:p>
            <a:pPr indent="-406400" lvl="0" marL="457200" marR="0" rtl="0" algn="l">
              <a:lnSpc>
                <a:spcPct val="100000"/>
              </a:lnSpc>
              <a:spcBef>
                <a:spcPts val="300"/>
              </a:spcBef>
              <a:spcAft>
                <a:spcPts val="0"/>
              </a:spcAft>
              <a:buClr>
                <a:srgbClr val="000000"/>
              </a:buClr>
              <a:buSzPts val="2800"/>
              <a:buFont typeface="Arial"/>
              <a:buChar char="❖"/>
            </a:pPr>
            <a:r>
              <a:rPr b="1" i="0" lang="en-US" sz="1600" u="none" cap="none" strike="noStrike">
                <a:solidFill>
                  <a:schemeClr val="dk1"/>
                </a:solidFill>
                <a:latin typeface="Montserrat"/>
                <a:ea typeface="Montserrat"/>
                <a:cs typeface="Montserrat"/>
                <a:sym typeface="Montserrat"/>
              </a:rPr>
              <a:t>Collaborative research: </a:t>
            </a:r>
            <a:r>
              <a:rPr b="0" i="0" lang="en-US" sz="1600" u="none" cap="none" strike="noStrike">
                <a:solidFill>
                  <a:schemeClr val="dk1"/>
                </a:solidFill>
                <a:latin typeface="Montserrat"/>
                <a:ea typeface="Montserrat"/>
                <a:cs typeface="Montserrat"/>
                <a:sym typeface="Montserrat"/>
              </a:rPr>
              <a:t>GISTDA looks forward to collaborating with CEOS on research and development projects that aim to improve ARD algorithms and processing techniques for THEOS-1 satellite data.</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1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t/>
            </a:r>
            <a:endParaRPr/>
          </a:p>
        </p:txBody>
      </p:sp>
      <p:sp>
        <p:nvSpPr>
          <p:cNvPr id="472" name="Google Shape;472;p11"/>
          <p:cNvSpPr txBox="1"/>
          <p:nvPr/>
        </p:nvSpPr>
        <p:spPr>
          <a:xfrm>
            <a:off x="3426084" y="2967335"/>
            <a:ext cx="5339832"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5400" u="none" cap="none" strike="noStrike">
                <a:solidFill>
                  <a:srgbClr val="000000"/>
                </a:solidFill>
                <a:latin typeface="Arial"/>
                <a:ea typeface="Arial"/>
                <a:cs typeface="Arial"/>
                <a:sym typeface="Arial"/>
              </a:rPr>
              <a:t>THANK YOU</a:t>
            </a:r>
            <a:endParaRPr/>
          </a:p>
        </p:txBody>
      </p:sp>
      <p:sp>
        <p:nvSpPr>
          <p:cNvPr id="473" name="Google Shape;473;p11"/>
          <p:cNvSpPr txBox="1"/>
          <p:nvPr/>
        </p:nvSpPr>
        <p:spPr>
          <a:xfrm>
            <a:off x="176048" y="5564830"/>
            <a:ext cx="2774713" cy="761747"/>
          </a:xfrm>
          <a:prstGeom prst="rect">
            <a:avLst/>
          </a:prstGeom>
          <a:solidFill>
            <a:srgbClr val="E3F1F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PRAYOT PUANGJAKTHA </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chemeClr val="dk1"/>
                </a:solidFill>
                <a:latin typeface="Arial"/>
                <a:ea typeface="Arial"/>
                <a:cs typeface="Arial"/>
                <a:sym typeface="Arial"/>
              </a:rPr>
              <a:t>Calibration and Validation Officer </a:t>
            </a:r>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chemeClr val="dk1"/>
                </a:solidFill>
                <a:latin typeface="Arial"/>
                <a:ea typeface="Arial"/>
                <a:cs typeface="Arial"/>
                <a:sym typeface="Arial"/>
              </a:rPr>
              <a:t>GISTDA</a:t>
            </a:r>
            <a:endParaRPr/>
          </a:p>
          <a:p>
            <a:pPr indent="0" lvl="0" marL="0" marR="0" rtl="0" algn="l">
              <a:lnSpc>
                <a:spcPct val="100000"/>
              </a:lnSpc>
              <a:spcBef>
                <a:spcPts val="0"/>
              </a:spcBef>
              <a:spcAft>
                <a:spcPts val="0"/>
              </a:spcAft>
              <a:buClr>
                <a:srgbClr val="000000"/>
              </a:buClr>
              <a:buSzPts val="1050"/>
              <a:buFont typeface="Arial"/>
              <a:buNone/>
            </a:pPr>
            <a:r>
              <a:rPr b="0" i="0" lang="en-US" sz="1050" u="sng" cap="none" strike="noStrike">
                <a:solidFill>
                  <a:schemeClr val="dk1"/>
                </a:solidFill>
                <a:latin typeface="Arial"/>
                <a:ea typeface="Arial"/>
                <a:cs typeface="Arial"/>
                <a:sym typeface="Arial"/>
                <a:hlinkClick r:id="rId3">
                  <a:extLst>
                    <a:ext uri="{A12FA001-AC4F-418D-AE19-62706E023703}">
                      <ahyp:hlinkClr val="tx"/>
                    </a:ext>
                  </a:extLst>
                </a:hlinkClick>
              </a:rPr>
              <a:t>prayot@gistda.or.th</a:t>
            </a:r>
            <a:endParaRPr b="0" i="0" sz="1050" u="none" cap="none" strike="noStrik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graphicFrame>
        <p:nvGraphicFramePr>
          <p:cNvPr id="72" name="Google Shape;72;p2"/>
          <p:cNvGraphicFramePr/>
          <p:nvPr/>
        </p:nvGraphicFramePr>
        <p:xfrm>
          <a:off x="337869" y="1638720"/>
          <a:ext cx="3000000" cy="3000000"/>
        </p:xfrm>
        <a:graphic>
          <a:graphicData uri="http://schemas.openxmlformats.org/drawingml/2006/table">
            <a:tbl>
              <a:tblPr bandRow="1" firstCol="1" firstRow="1">
                <a:noFill/>
                <a:tableStyleId>{5DA6DB0B-0898-4FF6-8D3D-2F3C6EC34596}</a:tableStyleId>
              </a:tblPr>
              <a:tblGrid>
                <a:gridCol w="1651775"/>
                <a:gridCol w="1651775"/>
                <a:gridCol w="1652475"/>
                <a:gridCol w="1641200"/>
              </a:tblGrid>
              <a:tr h="238725">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Satellite</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THEOS (THAICHOTE)</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THEOS-2 Main VHR</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THEOS-2A (Small Sat)</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2950">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Manufacturer</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AIRBUS DS</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AIRBUS DS</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SSTL</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92950">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Launch Date</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October 1</a:t>
                      </a:r>
                      <a:r>
                        <a:rPr baseline="30000" lang="en-US" sz="800" u="none" cap="none" strike="noStrike">
                          <a:latin typeface="Montserrat"/>
                          <a:ea typeface="Montserrat"/>
                          <a:cs typeface="Montserrat"/>
                          <a:sym typeface="Montserrat"/>
                        </a:rPr>
                        <a:t>st</a:t>
                      </a:r>
                      <a:r>
                        <a:rPr lang="en-US" sz="800" u="none" cap="none" strike="noStrike">
                          <a:latin typeface="Montserrat"/>
                          <a:ea typeface="Montserrat"/>
                          <a:cs typeface="Montserrat"/>
                          <a:sym typeface="Montserrat"/>
                        </a:rPr>
                        <a:t> 2008</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Mid - Late 2022</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Mid - Late 2022</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92950">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Launch Vehicle</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DNEPR</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VEGA</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PSLV</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92950">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Norad ID</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SC33396</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TBD</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TBD</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92950">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Design Life</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5 Yrs</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10 Yrs</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3 Yrs</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92950">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Platform</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Astrobus 500</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Astrobus 250</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Carbonite 2+</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92950">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Mass</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720 kg</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420 kg</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105 kg</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94850">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Orbit </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822 km SSO</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621km SSO</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520km SSO @BOL</a:t>
                      </a:r>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92950">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Orbit Cycle</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26 days</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26 days</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Vary (No propulsion)</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92950">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Revisit</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2 days at 45°Roll</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4 days at 45°Roll (WC)</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2 days at 45°Roll</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000500">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Payload</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Optical Imager</a:t>
                      </a:r>
                      <a:endParaRPr/>
                    </a:p>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Cassegrain 600mm AP</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Optical Imager</a:t>
                      </a:r>
                      <a:endParaRPr/>
                    </a:p>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TMA 500mm AP</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1</a:t>
                      </a:r>
                      <a:r>
                        <a:rPr baseline="30000" lang="en-US" sz="800" u="none" cap="none" strike="noStrike">
                          <a:latin typeface="Montserrat"/>
                          <a:ea typeface="Montserrat"/>
                          <a:cs typeface="Montserrat"/>
                          <a:sym typeface="Montserrat"/>
                        </a:rPr>
                        <a:t>st </a:t>
                      </a:r>
                      <a:r>
                        <a:rPr lang="en-US" sz="800" u="none" cap="none" strike="noStrike">
                          <a:latin typeface="Montserrat"/>
                          <a:ea typeface="Montserrat"/>
                          <a:cs typeface="Montserrat"/>
                          <a:sym typeface="Montserrat"/>
                        </a:rPr>
                        <a:t>: Optical Imager 250mm AP</a:t>
                      </a:r>
                      <a:endParaRPr/>
                    </a:p>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2</a:t>
                      </a:r>
                      <a:r>
                        <a:rPr baseline="30000" lang="en-US" sz="800" u="none" cap="none" strike="noStrike">
                          <a:latin typeface="Montserrat"/>
                          <a:ea typeface="Montserrat"/>
                          <a:cs typeface="Montserrat"/>
                          <a:sym typeface="Montserrat"/>
                        </a:rPr>
                        <a:t>nd </a:t>
                      </a:r>
                      <a:r>
                        <a:rPr lang="en-US" sz="800" u="none" cap="none" strike="noStrike">
                          <a:latin typeface="Montserrat"/>
                          <a:ea typeface="Montserrat"/>
                          <a:cs typeface="Montserrat"/>
                          <a:sym typeface="Montserrat"/>
                        </a:rPr>
                        <a:t>:AIS/ADS-B Reciever</a:t>
                      </a:r>
                      <a:endParaRPr sz="800" u="none" cap="none" strike="noStrike">
                        <a:latin typeface="Montserrat"/>
                        <a:ea typeface="Montserrat"/>
                        <a:cs typeface="Montserrat"/>
                        <a:sym typeface="Montserrat"/>
                      </a:endParaRPr>
                    </a:p>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3</a:t>
                      </a:r>
                      <a:r>
                        <a:rPr baseline="30000" lang="en-US" sz="800" u="none" cap="none" strike="noStrike">
                          <a:latin typeface="Montserrat"/>
                          <a:ea typeface="Montserrat"/>
                          <a:cs typeface="Montserrat"/>
                          <a:sym typeface="Montserrat"/>
                        </a:rPr>
                        <a:t>rd</a:t>
                      </a:r>
                      <a:r>
                        <a:rPr lang="en-US" sz="800" u="none" cap="none" strike="noStrike">
                          <a:latin typeface="Montserrat"/>
                          <a:ea typeface="Montserrat"/>
                          <a:cs typeface="Montserrat"/>
                          <a:sym typeface="Montserrat"/>
                        </a:rPr>
                        <a:t> :Experimental Payload (Raspberry-Pi, 2 cameras, Sun Sensors, GPS)</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92950">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Spatial Resolution</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2m (PAN)/ 15m (MS)</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0.5m (PAN)/ 2m (MS)</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1.11m MS @520km</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92950">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Spectral Resolution</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PAN + MS (RGB-NIR)</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PAN + MS (RGB-NIR)</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Primary: RGB (Beyer) </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87125">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Radiometric Resolution</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8 BPP</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12 BPP</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10 BPP</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92950">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Swath Width/ Scene</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22km / 90km</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10.3km</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5.7km x 5.7km</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92950">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Geolocation accuracy</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300 m @ 1 sigma</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25 m</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250m (CE90)</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92950">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SSR Memory</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512Gbits (redounded)</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1TBits (redounded)</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7000"/>
                        </a:lnSpc>
                        <a:spcBef>
                          <a:spcPts val="0"/>
                        </a:spcBef>
                        <a:spcAft>
                          <a:spcPts val="0"/>
                        </a:spcAft>
                        <a:buNone/>
                      </a:pPr>
                      <a:r>
                        <a:rPr lang="en-US" sz="800" u="none" cap="none" strike="noStrike">
                          <a:latin typeface="Montserrat"/>
                          <a:ea typeface="Montserrat"/>
                          <a:cs typeface="Montserrat"/>
                          <a:sym typeface="Montserrat"/>
                        </a:rPr>
                        <a:t>512Gbytes</a:t>
                      </a:r>
                      <a:endParaRPr sz="800" u="none" cap="none" strike="noStrike">
                        <a:latin typeface="Montserrat"/>
                        <a:ea typeface="Montserrat"/>
                        <a:cs typeface="Montserrat"/>
                        <a:sym typeface="Montserrat"/>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73" name="Google Shape;73;p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latin typeface="Montserrat"/>
                <a:ea typeface="Montserrat"/>
                <a:cs typeface="Montserrat"/>
                <a:sym typeface="Montserrat"/>
              </a:rPr>
              <a:t>The Status of THEOS Satellites</a:t>
            </a:r>
            <a:endParaRPr>
              <a:latin typeface="Montserrat"/>
              <a:ea typeface="Montserrat"/>
              <a:cs typeface="Montserrat"/>
              <a:sym typeface="Montserrat"/>
            </a:endParaRPr>
          </a:p>
        </p:txBody>
      </p:sp>
      <p:pic>
        <p:nvPicPr>
          <p:cNvPr id="74" name="Google Shape;74;p2"/>
          <p:cNvPicPr preferRelativeResize="0"/>
          <p:nvPr/>
        </p:nvPicPr>
        <p:blipFill rotWithShape="1">
          <a:blip r:embed="rId3">
            <a:alphaModFix/>
          </a:blip>
          <a:srcRect b="13612" l="9615" r="12502" t="13327"/>
          <a:stretch/>
        </p:blipFill>
        <p:spPr>
          <a:xfrm>
            <a:off x="7991320" y="1638720"/>
            <a:ext cx="1246697" cy="1166366"/>
          </a:xfrm>
          <a:prstGeom prst="rect">
            <a:avLst/>
          </a:prstGeom>
          <a:noFill/>
          <a:ln>
            <a:noFill/>
          </a:ln>
        </p:spPr>
      </p:pic>
      <p:pic>
        <p:nvPicPr>
          <p:cNvPr id="75" name="Google Shape;75;p2"/>
          <p:cNvPicPr preferRelativeResize="0"/>
          <p:nvPr/>
        </p:nvPicPr>
        <p:blipFill rotWithShape="1">
          <a:blip r:embed="rId4">
            <a:alphaModFix/>
          </a:blip>
          <a:srcRect b="0" l="0" r="0" t="0"/>
          <a:stretch/>
        </p:blipFill>
        <p:spPr>
          <a:xfrm>
            <a:off x="8179356" y="5014149"/>
            <a:ext cx="1152016" cy="914400"/>
          </a:xfrm>
          <a:prstGeom prst="rect">
            <a:avLst/>
          </a:prstGeom>
          <a:noFill/>
          <a:ln>
            <a:noFill/>
          </a:ln>
        </p:spPr>
      </p:pic>
      <p:pic>
        <p:nvPicPr>
          <p:cNvPr id="76" name="Google Shape;76;p2"/>
          <p:cNvPicPr preferRelativeResize="0"/>
          <p:nvPr/>
        </p:nvPicPr>
        <p:blipFill rotWithShape="1">
          <a:blip r:embed="rId5">
            <a:alphaModFix/>
          </a:blip>
          <a:srcRect b="0" l="0" r="0" t="0"/>
          <a:stretch/>
        </p:blipFill>
        <p:spPr>
          <a:xfrm>
            <a:off x="7642388" y="3416292"/>
            <a:ext cx="1681272" cy="1051560"/>
          </a:xfrm>
          <a:prstGeom prst="rect">
            <a:avLst/>
          </a:prstGeom>
          <a:noFill/>
          <a:ln>
            <a:noFill/>
          </a:ln>
        </p:spPr>
      </p:pic>
      <p:sp>
        <p:nvSpPr>
          <p:cNvPr id="77" name="Google Shape;77;p2"/>
          <p:cNvSpPr txBox="1"/>
          <p:nvPr/>
        </p:nvSpPr>
        <p:spPr>
          <a:xfrm>
            <a:off x="9386688" y="2031526"/>
            <a:ext cx="184409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chemeClr val="dk1"/>
                </a:solidFill>
                <a:latin typeface="Montserrat"/>
                <a:ea typeface="Montserrat"/>
                <a:cs typeface="Montserrat"/>
                <a:sym typeface="Montserrat"/>
              </a:rPr>
              <a:t>THEOS-1</a:t>
            </a:r>
            <a:endParaRPr/>
          </a:p>
          <a:p>
            <a:pPr indent="0" lvl="0" marL="0" marR="0" rtl="0" algn="ctr">
              <a:lnSpc>
                <a:spcPct val="100000"/>
              </a:lnSpc>
              <a:spcBef>
                <a:spcPts val="0"/>
              </a:spcBef>
              <a:spcAft>
                <a:spcPts val="0"/>
              </a:spcAft>
              <a:buNone/>
            </a:pPr>
            <a:r>
              <a:rPr b="1" i="0" lang="en-US" sz="1200" u="none" cap="none" strike="noStrike">
                <a:solidFill>
                  <a:srgbClr val="00B050"/>
                </a:solidFill>
                <a:latin typeface="Montserrat"/>
                <a:ea typeface="Montserrat"/>
                <a:cs typeface="Montserrat"/>
                <a:sym typeface="Montserrat"/>
              </a:rPr>
              <a:t>In-orbit</a:t>
            </a:r>
            <a:endParaRPr/>
          </a:p>
        </p:txBody>
      </p:sp>
      <p:sp>
        <p:nvSpPr>
          <p:cNvPr id="78" name="Google Shape;78;p2"/>
          <p:cNvSpPr txBox="1"/>
          <p:nvPr/>
        </p:nvSpPr>
        <p:spPr>
          <a:xfrm>
            <a:off x="9323659" y="3611652"/>
            <a:ext cx="197015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chemeClr val="dk1"/>
                </a:solidFill>
                <a:latin typeface="Montserrat"/>
                <a:ea typeface="Montserrat"/>
                <a:cs typeface="Montserrat"/>
                <a:sym typeface="Montserrat"/>
              </a:rPr>
              <a:t>THEOS-2</a:t>
            </a:r>
            <a:endParaRPr/>
          </a:p>
          <a:p>
            <a:pPr indent="0" lvl="0" marL="0" marR="0" rtl="0" algn="ctr">
              <a:lnSpc>
                <a:spcPct val="100000"/>
              </a:lnSpc>
              <a:spcBef>
                <a:spcPts val="0"/>
              </a:spcBef>
              <a:spcAft>
                <a:spcPts val="0"/>
              </a:spcAft>
              <a:buNone/>
            </a:pPr>
            <a:r>
              <a:rPr b="1" i="0" lang="en-US" sz="1200" u="none" cap="none" strike="noStrike">
                <a:solidFill>
                  <a:srgbClr val="FF0000"/>
                </a:solidFill>
                <a:latin typeface="Montserrat"/>
                <a:ea typeface="Montserrat"/>
                <a:cs typeface="Montserrat"/>
                <a:sym typeface="Montserrat"/>
              </a:rPr>
              <a:t>Set to launch in 2023</a:t>
            </a:r>
            <a:endParaRPr/>
          </a:p>
        </p:txBody>
      </p:sp>
      <p:sp>
        <p:nvSpPr>
          <p:cNvPr id="79" name="Google Shape;79;p2"/>
          <p:cNvSpPr txBox="1"/>
          <p:nvPr/>
        </p:nvSpPr>
        <p:spPr>
          <a:xfrm>
            <a:off x="9323660" y="5240393"/>
            <a:ext cx="1970152"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chemeClr val="dk1"/>
                </a:solidFill>
                <a:latin typeface="Montserrat"/>
                <a:ea typeface="Montserrat"/>
                <a:cs typeface="Montserrat"/>
                <a:sym typeface="Montserrat"/>
              </a:rPr>
              <a:t>THEOS-2A</a:t>
            </a:r>
            <a:endParaRPr/>
          </a:p>
          <a:p>
            <a:pPr indent="0" lvl="0" marL="0" marR="0" rtl="0" algn="ctr">
              <a:lnSpc>
                <a:spcPct val="100000"/>
              </a:lnSpc>
              <a:spcBef>
                <a:spcPts val="0"/>
              </a:spcBef>
              <a:spcAft>
                <a:spcPts val="0"/>
              </a:spcAft>
              <a:buNone/>
            </a:pPr>
            <a:r>
              <a:rPr b="1" i="0" lang="en-US" sz="1200" u="none" cap="none" strike="noStrike">
                <a:solidFill>
                  <a:srgbClr val="FF0000"/>
                </a:solidFill>
                <a:latin typeface="Montserrat"/>
                <a:ea typeface="Montserrat"/>
                <a:cs typeface="Montserrat"/>
                <a:sym typeface="Montserrat"/>
              </a:rPr>
              <a:t>Set to launch in 2023</a:t>
            </a:r>
            <a:endParaRPr/>
          </a:p>
        </p:txBody>
      </p:sp>
      <p:sp>
        <p:nvSpPr>
          <p:cNvPr id="80" name="Google Shape;80;p2"/>
          <p:cNvSpPr txBox="1"/>
          <p:nvPr/>
        </p:nvSpPr>
        <p:spPr>
          <a:xfrm>
            <a:off x="1165286" y="1172246"/>
            <a:ext cx="494237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6293D"/>
                </a:solidFill>
                <a:latin typeface="Montserrat"/>
                <a:ea typeface="Montserrat"/>
                <a:cs typeface="Montserrat"/>
                <a:sym typeface="Montserrat"/>
              </a:rPr>
              <a:t>Thailand Earth Observation System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p3"/>
          <p:cNvPicPr preferRelativeResize="0"/>
          <p:nvPr/>
        </p:nvPicPr>
        <p:blipFill rotWithShape="1">
          <a:blip r:embed="rId3">
            <a:alphaModFix/>
          </a:blip>
          <a:srcRect b="0" l="0" r="0" t="0"/>
          <a:stretch/>
        </p:blipFill>
        <p:spPr>
          <a:xfrm>
            <a:off x="7370530" y="4949504"/>
            <a:ext cx="2200479" cy="1143000"/>
          </a:xfrm>
          <a:prstGeom prst="rect">
            <a:avLst/>
          </a:prstGeom>
          <a:noFill/>
          <a:ln>
            <a:noFill/>
          </a:ln>
        </p:spPr>
      </p:pic>
      <p:sp>
        <p:nvSpPr>
          <p:cNvPr id="86" name="Google Shape;86;p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latin typeface="Montserrat"/>
                <a:ea typeface="Montserrat"/>
                <a:cs typeface="Montserrat"/>
                <a:sym typeface="Montserrat"/>
              </a:rPr>
              <a:t>GISTDA Land Imaging Programs</a:t>
            </a:r>
            <a:endParaRPr>
              <a:latin typeface="Montserrat"/>
              <a:ea typeface="Montserrat"/>
              <a:cs typeface="Montserrat"/>
              <a:sym typeface="Montserrat"/>
            </a:endParaRPr>
          </a:p>
        </p:txBody>
      </p:sp>
      <p:sp>
        <p:nvSpPr>
          <p:cNvPr id="87" name="Google Shape;87;p3"/>
          <p:cNvSpPr txBox="1"/>
          <p:nvPr/>
        </p:nvSpPr>
        <p:spPr>
          <a:xfrm>
            <a:off x="54796" y="1217659"/>
            <a:ext cx="11575550" cy="523220"/>
          </a:xfrm>
          <a:prstGeom prst="rect">
            <a:avLst/>
          </a:prstGeom>
          <a:noFill/>
          <a:ln>
            <a:noFill/>
          </a:ln>
        </p:spPr>
        <p:txBody>
          <a:bodyPr anchorCtr="0" anchor="t" bIns="45700" lIns="91425" spcFirstLastPara="1" rIns="91425" wrap="square" tIns="45700">
            <a:spAutoFit/>
          </a:bodyPr>
          <a:lstStyle/>
          <a:p>
            <a:pPr indent="-4064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000000"/>
                </a:solidFill>
                <a:latin typeface="Montserrat"/>
                <a:ea typeface="Montserrat"/>
                <a:cs typeface="Montserrat"/>
                <a:sym typeface="Montserrat"/>
              </a:rPr>
              <a:t>Continuous Land Observations by THOES Series Missions</a:t>
            </a:r>
            <a:endParaRPr b="0" i="0" sz="2800" u="none" cap="none" strike="noStrike">
              <a:solidFill>
                <a:srgbClr val="000000"/>
              </a:solidFill>
              <a:latin typeface="Montserrat"/>
              <a:ea typeface="Montserrat"/>
              <a:cs typeface="Montserrat"/>
              <a:sym typeface="Montserrat"/>
            </a:endParaRPr>
          </a:p>
        </p:txBody>
      </p:sp>
      <p:pic>
        <p:nvPicPr>
          <p:cNvPr id="88" name="Google Shape;88;p3"/>
          <p:cNvPicPr preferRelativeResize="0"/>
          <p:nvPr/>
        </p:nvPicPr>
        <p:blipFill rotWithShape="1">
          <a:blip r:embed="rId4">
            <a:alphaModFix/>
          </a:blip>
          <a:srcRect b="20224" l="39765" r="5725" t="25368"/>
          <a:stretch/>
        </p:blipFill>
        <p:spPr>
          <a:xfrm>
            <a:off x="176048" y="4950469"/>
            <a:ext cx="2206573" cy="1142035"/>
          </a:xfrm>
          <a:prstGeom prst="rect">
            <a:avLst/>
          </a:prstGeom>
          <a:noFill/>
          <a:ln>
            <a:noFill/>
          </a:ln>
        </p:spPr>
      </p:pic>
      <p:pic>
        <p:nvPicPr>
          <p:cNvPr id="89" name="Google Shape;89;p3"/>
          <p:cNvPicPr preferRelativeResize="0"/>
          <p:nvPr/>
        </p:nvPicPr>
        <p:blipFill rotWithShape="1">
          <a:blip r:embed="rId5">
            <a:alphaModFix/>
          </a:blip>
          <a:srcRect b="0" l="0" r="83" t="0"/>
          <a:stretch/>
        </p:blipFill>
        <p:spPr>
          <a:xfrm>
            <a:off x="2576240" y="4949504"/>
            <a:ext cx="2206573" cy="1143000"/>
          </a:xfrm>
          <a:prstGeom prst="rect">
            <a:avLst/>
          </a:prstGeom>
          <a:noFill/>
          <a:ln>
            <a:noFill/>
          </a:ln>
        </p:spPr>
      </p:pic>
      <p:pic>
        <p:nvPicPr>
          <p:cNvPr id="90" name="Google Shape;90;p3"/>
          <p:cNvPicPr preferRelativeResize="0"/>
          <p:nvPr/>
        </p:nvPicPr>
        <p:blipFill rotWithShape="1">
          <a:blip r:embed="rId6">
            <a:alphaModFix/>
          </a:blip>
          <a:srcRect b="0" l="0" r="0" t="0"/>
          <a:stretch/>
        </p:blipFill>
        <p:spPr>
          <a:xfrm>
            <a:off x="4976432" y="4949504"/>
            <a:ext cx="2200479" cy="1143000"/>
          </a:xfrm>
          <a:prstGeom prst="rect">
            <a:avLst/>
          </a:prstGeom>
          <a:noFill/>
          <a:ln>
            <a:noFill/>
          </a:ln>
        </p:spPr>
      </p:pic>
      <p:sp>
        <p:nvSpPr>
          <p:cNvPr id="91" name="Google Shape;91;p3"/>
          <p:cNvSpPr/>
          <p:nvPr/>
        </p:nvSpPr>
        <p:spPr>
          <a:xfrm>
            <a:off x="176048" y="5916014"/>
            <a:ext cx="2206573" cy="176490"/>
          </a:xfrm>
          <a:prstGeom prst="rect">
            <a:avLst/>
          </a:prstGeom>
          <a:solidFill>
            <a:schemeClr val="lt1">
              <a:alpha val="2470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Arial"/>
                <a:ea typeface="Arial"/>
                <a:cs typeface="Arial"/>
                <a:sym typeface="Arial"/>
              </a:rPr>
              <a:t>Agriculture</a:t>
            </a:r>
            <a:endParaRPr/>
          </a:p>
        </p:txBody>
      </p:sp>
      <p:sp>
        <p:nvSpPr>
          <p:cNvPr id="92" name="Google Shape;92;p3"/>
          <p:cNvSpPr/>
          <p:nvPr/>
        </p:nvSpPr>
        <p:spPr>
          <a:xfrm>
            <a:off x="2576239" y="5916014"/>
            <a:ext cx="2206573" cy="176490"/>
          </a:xfrm>
          <a:prstGeom prst="rect">
            <a:avLst/>
          </a:prstGeom>
          <a:solidFill>
            <a:schemeClr val="lt1">
              <a:alpha val="2470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Arial"/>
                <a:ea typeface="Arial"/>
                <a:cs typeface="Arial"/>
                <a:sym typeface="Arial"/>
              </a:rPr>
              <a:t>Natural Resources</a:t>
            </a:r>
            <a:endParaRPr/>
          </a:p>
        </p:txBody>
      </p:sp>
      <p:sp>
        <p:nvSpPr>
          <p:cNvPr id="93" name="Google Shape;93;p3"/>
          <p:cNvSpPr/>
          <p:nvPr/>
        </p:nvSpPr>
        <p:spPr>
          <a:xfrm>
            <a:off x="4966134" y="5916014"/>
            <a:ext cx="2206573" cy="176490"/>
          </a:xfrm>
          <a:prstGeom prst="rect">
            <a:avLst/>
          </a:prstGeom>
          <a:solidFill>
            <a:schemeClr val="lt1">
              <a:alpha val="2470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Arial"/>
                <a:ea typeface="Arial"/>
                <a:cs typeface="Arial"/>
                <a:sym typeface="Arial"/>
              </a:rPr>
              <a:t>Land &amp; Urban Planning</a:t>
            </a:r>
            <a:endParaRPr/>
          </a:p>
        </p:txBody>
      </p:sp>
      <p:sp>
        <p:nvSpPr>
          <p:cNvPr id="94" name="Google Shape;94;p3"/>
          <p:cNvSpPr/>
          <p:nvPr/>
        </p:nvSpPr>
        <p:spPr>
          <a:xfrm>
            <a:off x="7367482" y="5916014"/>
            <a:ext cx="2206573" cy="176490"/>
          </a:xfrm>
          <a:prstGeom prst="rect">
            <a:avLst/>
          </a:prstGeom>
          <a:solidFill>
            <a:schemeClr val="lt1">
              <a:alpha val="2470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Arial"/>
                <a:ea typeface="Arial"/>
                <a:cs typeface="Arial"/>
                <a:sym typeface="Arial"/>
              </a:rPr>
              <a:t>National Security</a:t>
            </a:r>
            <a:endParaRPr/>
          </a:p>
        </p:txBody>
      </p:sp>
      <p:pic>
        <p:nvPicPr>
          <p:cNvPr id="95" name="Google Shape;95;p3"/>
          <p:cNvPicPr preferRelativeResize="0"/>
          <p:nvPr/>
        </p:nvPicPr>
        <p:blipFill rotWithShape="1">
          <a:blip r:embed="rId7">
            <a:alphaModFix/>
          </a:blip>
          <a:srcRect b="0" l="0" r="0" t="0"/>
          <a:stretch/>
        </p:blipFill>
        <p:spPr>
          <a:xfrm>
            <a:off x="9764626" y="4949504"/>
            <a:ext cx="2207078" cy="1143000"/>
          </a:xfrm>
          <a:prstGeom prst="rect">
            <a:avLst/>
          </a:prstGeom>
          <a:noFill/>
          <a:ln>
            <a:noFill/>
          </a:ln>
        </p:spPr>
      </p:pic>
      <p:sp>
        <p:nvSpPr>
          <p:cNvPr id="96" name="Google Shape;96;p3"/>
          <p:cNvSpPr/>
          <p:nvPr/>
        </p:nvSpPr>
        <p:spPr>
          <a:xfrm>
            <a:off x="9765131" y="5913600"/>
            <a:ext cx="2206573" cy="176490"/>
          </a:xfrm>
          <a:prstGeom prst="rect">
            <a:avLst/>
          </a:prstGeom>
          <a:solidFill>
            <a:schemeClr val="lt1">
              <a:alpha val="2470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Arial"/>
                <a:ea typeface="Arial"/>
                <a:cs typeface="Arial"/>
                <a:sym typeface="Arial"/>
              </a:rPr>
              <a:t>Disaster Monitoring</a:t>
            </a:r>
            <a:endParaRPr/>
          </a:p>
        </p:txBody>
      </p:sp>
      <p:pic>
        <p:nvPicPr>
          <p:cNvPr id="97" name="Google Shape;97;p3"/>
          <p:cNvPicPr preferRelativeResize="0"/>
          <p:nvPr/>
        </p:nvPicPr>
        <p:blipFill rotWithShape="1">
          <a:blip r:embed="rId8">
            <a:alphaModFix/>
          </a:blip>
          <a:srcRect b="0" l="0" r="0" t="0"/>
          <a:stretch/>
        </p:blipFill>
        <p:spPr>
          <a:xfrm>
            <a:off x="4505525" y="6247377"/>
            <a:ext cx="3180949" cy="177502"/>
          </a:xfrm>
          <a:prstGeom prst="rect">
            <a:avLst/>
          </a:prstGeom>
          <a:noFill/>
          <a:ln>
            <a:noFill/>
          </a:ln>
        </p:spPr>
      </p:pic>
      <p:pic>
        <p:nvPicPr>
          <p:cNvPr id="98" name="Google Shape;98;p3"/>
          <p:cNvPicPr preferRelativeResize="0"/>
          <p:nvPr/>
        </p:nvPicPr>
        <p:blipFill rotWithShape="1">
          <a:blip r:embed="rId9">
            <a:alphaModFix/>
          </a:blip>
          <a:srcRect b="0" l="0" r="0" t="0"/>
          <a:stretch/>
        </p:blipFill>
        <p:spPr>
          <a:xfrm>
            <a:off x="1044027" y="6278825"/>
            <a:ext cx="879348" cy="114605"/>
          </a:xfrm>
          <a:prstGeom prst="rect">
            <a:avLst/>
          </a:prstGeom>
          <a:noFill/>
          <a:ln>
            <a:noFill/>
          </a:ln>
        </p:spPr>
      </p:pic>
      <p:graphicFrame>
        <p:nvGraphicFramePr>
          <p:cNvPr id="99" name="Google Shape;99;p3"/>
          <p:cNvGraphicFramePr/>
          <p:nvPr/>
        </p:nvGraphicFramePr>
        <p:xfrm>
          <a:off x="408670" y="1860465"/>
          <a:ext cx="3000000" cy="3000000"/>
        </p:xfrm>
        <a:graphic>
          <a:graphicData uri="http://schemas.openxmlformats.org/drawingml/2006/table">
            <a:tbl>
              <a:tblPr bandRow="1" firstRow="1">
                <a:noFill/>
                <a:tableStyleId>{5DA6DB0B-0898-4FF6-8D3D-2F3C6EC34596}</a:tableStyleId>
              </a:tblPr>
              <a:tblGrid>
                <a:gridCol w="702650"/>
                <a:gridCol w="702650"/>
                <a:gridCol w="702650"/>
                <a:gridCol w="702650"/>
                <a:gridCol w="702650"/>
                <a:gridCol w="702650"/>
                <a:gridCol w="702650"/>
                <a:gridCol w="702650"/>
                <a:gridCol w="702650"/>
                <a:gridCol w="702650"/>
                <a:gridCol w="702650"/>
                <a:gridCol w="702650"/>
                <a:gridCol w="702650"/>
                <a:gridCol w="702650"/>
                <a:gridCol w="702650"/>
                <a:gridCol w="702650"/>
              </a:tblGrid>
              <a:tr h="444325">
                <a:tc>
                  <a:txBody>
                    <a:bodyPr/>
                    <a:lstStyle/>
                    <a:p>
                      <a:pPr indent="0" lvl="0" marL="0" marR="0" rtl="0" algn="ctr">
                        <a:lnSpc>
                          <a:spcPct val="100000"/>
                        </a:lnSpc>
                        <a:spcBef>
                          <a:spcPts val="0"/>
                        </a:spcBef>
                        <a:spcAft>
                          <a:spcPts val="0"/>
                        </a:spcAft>
                        <a:buNone/>
                      </a:pPr>
                      <a:r>
                        <a:rPr lang="en-US" sz="1400" u="none" cap="none" strike="noStrike"/>
                        <a:t>2020</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1400" u="none" cap="none" strike="noStrike"/>
                        <a:t>2021</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1400" u="none" cap="none" strike="noStrike"/>
                        <a:t>2022</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1400" u="none" cap="none" strike="noStrike"/>
                        <a:t>2023</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1400" u="none" cap="none" strike="noStrike"/>
                        <a:t>2024</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1400" u="none" cap="none" strike="noStrike"/>
                        <a:t>2025</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1400" u="none" cap="none" strike="noStrike"/>
                        <a:t>2026</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1400" u="none" cap="none" strike="noStrike"/>
                        <a:t>2027</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1400" u="none" cap="none" strike="noStrike"/>
                        <a:t>2028</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1400" u="none" cap="none" strike="noStrike"/>
                        <a:t>2029</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1400" u="none" cap="none" strike="noStrike"/>
                        <a:t>2030</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1400" u="none" cap="none" strike="noStrike"/>
                        <a:t>2031</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1400" u="none" cap="none" strike="noStrike"/>
                        <a:t>2032</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1400" u="none" cap="none" strike="noStrike"/>
                        <a:t>2033</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1400" u="none" cap="none" strike="noStrike"/>
                        <a:t>2034</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en-US" sz="1400" u="none" cap="none" strike="noStrike"/>
                        <a:t>2035</a:t>
                      </a:r>
                      <a:endParaRPr/>
                    </a:p>
                  </a:txBody>
                  <a:tcPr marT="45725" marB="45725" marR="91450" marL="91450" anchor="ctr"/>
                </a:tc>
              </a:tr>
              <a:tr h="2202100">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bl>
          </a:graphicData>
        </a:graphic>
      </p:graphicFrame>
      <p:sp>
        <p:nvSpPr>
          <p:cNvPr id="100" name="Google Shape;100;p3"/>
          <p:cNvSpPr txBox="1"/>
          <p:nvPr/>
        </p:nvSpPr>
        <p:spPr>
          <a:xfrm>
            <a:off x="2681979" y="2364485"/>
            <a:ext cx="1844094"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900" u="none" cap="none" strike="noStrike">
                <a:solidFill>
                  <a:schemeClr val="dk1"/>
                </a:solidFill>
                <a:latin typeface="Montserrat"/>
                <a:ea typeface="Montserrat"/>
                <a:cs typeface="Montserrat"/>
                <a:sym typeface="Montserrat"/>
              </a:rPr>
              <a:t>THEOS-1 (Optical)</a:t>
            </a:r>
            <a:endParaRPr/>
          </a:p>
        </p:txBody>
      </p:sp>
      <p:sp>
        <p:nvSpPr>
          <p:cNvPr id="101" name="Google Shape;101;p3"/>
          <p:cNvSpPr txBox="1"/>
          <p:nvPr/>
        </p:nvSpPr>
        <p:spPr>
          <a:xfrm>
            <a:off x="3283148" y="3001771"/>
            <a:ext cx="1844094"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900" u="none" cap="none" strike="noStrike">
                <a:solidFill>
                  <a:schemeClr val="dk1"/>
                </a:solidFill>
                <a:latin typeface="Montserrat"/>
                <a:ea typeface="Montserrat"/>
                <a:cs typeface="Montserrat"/>
                <a:sym typeface="Montserrat"/>
              </a:rPr>
              <a:t>THEOS-2 (Optical)</a:t>
            </a:r>
            <a:endParaRPr/>
          </a:p>
        </p:txBody>
      </p:sp>
      <p:sp>
        <p:nvSpPr>
          <p:cNvPr id="102" name="Google Shape;102;p3"/>
          <p:cNvSpPr txBox="1"/>
          <p:nvPr/>
        </p:nvSpPr>
        <p:spPr>
          <a:xfrm>
            <a:off x="3283148" y="3697619"/>
            <a:ext cx="1844094"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900" u="none" cap="none" strike="noStrike">
                <a:solidFill>
                  <a:schemeClr val="dk1"/>
                </a:solidFill>
                <a:latin typeface="Montserrat"/>
                <a:ea typeface="Montserrat"/>
                <a:cs typeface="Montserrat"/>
                <a:sym typeface="Montserrat"/>
              </a:rPr>
              <a:t>THEOS-2A (Optical)</a:t>
            </a:r>
            <a:endParaRPr/>
          </a:p>
        </p:txBody>
      </p:sp>
      <p:cxnSp>
        <p:nvCxnSpPr>
          <p:cNvPr id="103" name="Google Shape;103;p3"/>
          <p:cNvCxnSpPr/>
          <p:nvPr/>
        </p:nvCxnSpPr>
        <p:spPr>
          <a:xfrm rot="10800000">
            <a:off x="408670" y="2630301"/>
            <a:ext cx="4204426" cy="0"/>
          </a:xfrm>
          <a:prstGeom prst="straightConnector1">
            <a:avLst/>
          </a:prstGeom>
          <a:noFill/>
          <a:ln cap="flat" cmpd="sng" w="63500">
            <a:solidFill>
              <a:srgbClr val="00B050"/>
            </a:solidFill>
            <a:prstDash val="solid"/>
            <a:round/>
            <a:headEnd len="sm" w="sm" type="triangle"/>
            <a:tailEnd len="sm" w="sm" type="triangle"/>
          </a:ln>
        </p:spPr>
      </p:cxnSp>
      <p:pic>
        <p:nvPicPr>
          <p:cNvPr id="104" name="Google Shape;104;p3"/>
          <p:cNvPicPr preferRelativeResize="0"/>
          <p:nvPr/>
        </p:nvPicPr>
        <p:blipFill rotWithShape="1">
          <a:blip r:embed="rId10">
            <a:alphaModFix/>
          </a:blip>
          <a:srcRect b="0" l="0" r="0" t="0"/>
          <a:stretch/>
        </p:blipFill>
        <p:spPr>
          <a:xfrm>
            <a:off x="2217125" y="2299852"/>
            <a:ext cx="619803" cy="619803"/>
          </a:xfrm>
          <a:prstGeom prst="rect">
            <a:avLst/>
          </a:prstGeom>
          <a:noFill/>
          <a:ln>
            <a:noFill/>
          </a:ln>
        </p:spPr>
      </p:pic>
      <p:cxnSp>
        <p:nvCxnSpPr>
          <p:cNvPr id="105" name="Google Shape;105;p3"/>
          <p:cNvCxnSpPr/>
          <p:nvPr/>
        </p:nvCxnSpPr>
        <p:spPr>
          <a:xfrm>
            <a:off x="3050371" y="3267396"/>
            <a:ext cx="7176591" cy="0"/>
          </a:xfrm>
          <a:prstGeom prst="straightConnector1">
            <a:avLst/>
          </a:prstGeom>
          <a:noFill/>
          <a:ln cap="flat" cmpd="sng" w="63500">
            <a:solidFill>
              <a:srgbClr val="2F415D"/>
            </a:solidFill>
            <a:prstDash val="solid"/>
            <a:round/>
            <a:headEnd len="sm" w="sm" type="none"/>
            <a:tailEnd len="sm" w="sm" type="none"/>
          </a:ln>
        </p:spPr>
      </p:cxnSp>
      <p:pic>
        <p:nvPicPr>
          <p:cNvPr id="106" name="Google Shape;106;p3"/>
          <p:cNvPicPr preferRelativeResize="0"/>
          <p:nvPr/>
        </p:nvPicPr>
        <p:blipFill rotWithShape="1">
          <a:blip r:embed="rId11">
            <a:alphaModFix/>
          </a:blip>
          <a:srcRect b="0" l="0" r="0" t="0"/>
          <a:stretch/>
        </p:blipFill>
        <p:spPr>
          <a:xfrm>
            <a:off x="2511222" y="2679670"/>
            <a:ext cx="967205" cy="970295"/>
          </a:xfrm>
          <a:prstGeom prst="rect">
            <a:avLst/>
          </a:prstGeom>
          <a:noFill/>
          <a:ln>
            <a:noFill/>
          </a:ln>
        </p:spPr>
      </p:pic>
      <p:cxnSp>
        <p:nvCxnSpPr>
          <p:cNvPr id="107" name="Google Shape;107;p3"/>
          <p:cNvCxnSpPr/>
          <p:nvPr/>
        </p:nvCxnSpPr>
        <p:spPr>
          <a:xfrm>
            <a:off x="3005099" y="3955971"/>
            <a:ext cx="2327188" cy="0"/>
          </a:xfrm>
          <a:prstGeom prst="straightConnector1">
            <a:avLst/>
          </a:prstGeom>
          <a:noFill/>
          <a:ln cap="flat" cmpd="sng" w="63500">
            <a:solidFill>
              <a:srgbClr val="2F415D"/>
            </a:solidFill>
            <a:prstDash val="solid"/>
            <a:round/>
            <a:headEnd len="sm" w="sm" type="none"/>
            <a:tailEnd len="sm" w="sm" type="none"/>
          </a:ln>
        </p:spPr>
      </p:cxnSp>
      <p:pic>
        <p:nvPicPr>
          <p:cNvPr id="108" name="Google Shape;108;p3"/>
          <p:cNvPicPr preferRelativeResize="0"/>
          <p:nvPr/>
        </p:nvPicPr>
        <p:blipFill rotWithShape="1">
          <a:blip r:embed="rId12">
            <a:alphaModFix/>
          </a:blip>
          <a:srcRect b="0" l="0" r="0" t="0"/>
          <a:stretch/>
        </p:blipFill>
        <p:spPr>
          <a:xfrm>
            <a:off x="2759796" y="3731355"/>
            <a:ext cx="490606" cy="428685"/>
          </a:xfrm>
          <a:prstGeom prst="rect">
            <a:avLst/>
          </a:prstGeom>
          <a:noFill/>
          <a:ln>
            <a:noFill/>
          </a:ln>
        </p:spPr>
      </p:pic>
      <p:sp>
        <p:nvSpPr>
          <p:cNvPr id="109" name="Google Shape;109;p3"/>
          <p:cNvSpPr txBox="1"/>
          <p:nvPr/>
        </p:nvSpPr>
        <p:spPr>
          <a:xfrm>
            <a:off x="440957" y="2666568"/>
            <a:ext cx="184409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900" u="none" cap="none" strike="noStrike">
                <a:solidFill>
                  <a:schemeClr val="dk1"/>
                </a:solidFill>
                <a:latin typeface="Montserrat"/>
                <a:ea typeface="Montserrat"/>
                <a:cs typeface="Montserrat"/>
                <a:sym typeface="Montserrat"/>
              </a:rPr>
              <a:t>Operated since Oct 1, 2008</a:t>
            </a:r>
            <a:endParaRPr/>
          </a:p>
          <a:p>
            <a:pPr indent="0" lvl="0" marL="0" marR="0" rtl="0" algn="ctr">
              <a:lnSpc>
                <a:spcPct val="100000"/>
              </a:lnSpc>
              <a:spcBef>
                <a:spcPts val="0"/>
              </a:spcBef>
              <a:spcAft>
                <a:spcPts val="0"/>
              </a:spcAft>
              <a:buNone/>
            </a:pPr>
            <a:r>
              <a:rPr b="0" i="0" lang="en-US" sz="900" u="none" cap="none" strike="noStrike">
                <a:solidFill>
                  <a:schemeClr val="dk1"/>
                </a:solidFill>
                <a:latin typeface="Montserrat"/>
                <a:ea typeface="Montserrat"/>
                <a:cs typeface="Montserrat"/>
                <a:sym typeface="Montserrat"/>
              </a:rPr>
              <a:t>&gt; 14 years In-orbit</a:t>
            </a:r>
            <a:endParaRPr/>
          </a:p>
        </p:txBody>
      </p:sp>
      <p:sp>
        <p:nvSpPr>
          <p:cNvPr id="110" name="Google Shape;110;p3"/>
          <p:cNvSpPr txBox="1"/>
          <p:nvPr/>
        </p:nvSpPr>
        <p:spPr>
          <a:xfrm>
            <a:off x="2163089" y="3419133"/>
            <a:ext cx="1663469"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900" u="none" cap="none" strike="noStrike">
                <a:solidFill>
                  <a:srgbClr val="002060"/>
                </a:solidFill>
                <a:latin typeface="Montserrat"/>
                <a:ea typeface="Montserrat"/>
                <a:cs typeface="Montserrat"/>
                <a:sym typeface="Montserrat"/>
              </a:rPr>
              <a:t>Ready to launch</a:t>
            </a:r>
            <a:endParaRPr/>
          </a:p>
        </p:txBody>
      </p:sp>
      <p:sp>
        <p:nvSpPr>
          <p:cNvPr id="111" name="Google Shape;111;p3"/>
          <p:cNvSpPr txBox="1"/>
          <p:nvPr/>
        </p:nvSpPr>
        <p:spPr>
          <a:xfrm>
            <a:off x="2161242" y="4146658"/>
            <a:ext cx="1663469"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900" u="none" cap="none" strike="noStrike">
                <a:solidFill>
                  <a:srgbClr val="002060"/>
                </a:solidFill>
                <a:latin typeface="Montserrat"/>
                <a:ea typeface="Montserrat"/>
                <a:cs typeface="Montserrat"/>
                <a:sym typeface="Montserrat"/>
              </a:rPr>
              <a:t>Ready to launch</a:t>
            </a:r>
            <a:endParaRPr/>
          </a:p>
        </p:txBody>
      </p:sp>
      <p:sp>
        <p:nvSpPr>
          <p:cNvPr id="112" name="Google Shape;112;p3"/>
          <p:cNvSpPr txBox="1"/>
          <p:nvPr/>
        </p:nvSpPr>
        <p:spPr>
          <a:xfrm>
            <a:off x="5009097" y="3287944"/>
            <a:ext cx="2214900" cy="2307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900" u="none" cap="none" strike="noStrike">
                <a:solidFill>
                  <a:srgbClr val="000000"/>
                </a:solidFill>
                <a:latin typeface="Montserrat"/>
                <a:ea typeface="Montserrat"/>
                <a:cs typeface="Montserrat"/>
                <a:sym typeface="Montserrat"/>
              </a:rPr>
              <a:t>Mission Operation (10 years)</a:t>
            </a:r>
            <a:endParaRPr b="0" i="0" sz="900" u="none" cap="none" strike="noStrike">
              <a:solidFill>
                <a:srgbClr val="000000"/>
              </a:solidFill>
              <a:latin typeface="Montserrat"/>
              <a:ea typeface="Montserrat"/>
              <a:cs typeface="Montserrat"/>
              <a:sym typeface="Montserrat"/>
            </a:endParaRPr>
          </a:p>
        </p:txBody>
      </p:sp>
      <p:sp>
        <p:nvSpPr>
          <p:cNvPr id="113" name="Google Shape;113;p3"/>
          <p:cNvSpPr txBox="1"/>
          <p:nvPr/>
        </p:nvSpPr>
        <p:spPr>
          <a:xfrm>
            <a:off x="3065974" y="3983492"/>
            <a:ext cx="2214900" cy="2307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900" u="none" cap="none" strike="noStrike">
                <a:solidFill>
                  <a:srgbClr val="000000"/>
                </a:solidFill>
                <a:latin typeface="Montserrat"/>
                <a:ea typeface="Montserrat"/>
                <a:cs typeface="Montserrat"/>
                <a:sym typeface="Montserrat"/>
              </a:rPr>
              <a:t>Mission Operation (3 years)</a:t>
            </a:r>
            <a:endParaRPr b="0" i="0" sz="900" u="none" cap="none" strike="noStrike">
              <a:solidFill>
                <a:srgbClr val="000000"/>
              </a:solidFill>
              <a:latin typeface="Montserrat"/>
              <a:ea typeface="Montserrat"/>
              <a:cs typeface="Montserrat"/>
              <a:sym typeface="Montserrat"/>
            </a:endParaRPr>
          </a:p>
        </p:txBody>
      </p:sp>
      <p:sp>
        <p:nvSpPr>
          <p:cNvPr id="114" name="Google Shape;114;p3"/>
          <p:cNvSpPr txBox="1"/>
          <p:nvPr/>
        </p:nvSpPr>
        <p:spPr>
          <a:xfrm>
            <a:off x="8007745" y="4540756"/>
            <a:ext cx="3852808" cy="2538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050" u="none" cap="none" strike="noStrike">
                <a:solidFill>
                  <a:srgbClr val="FF0000"/>
                </a:solidFill>
                <a:latin typeface="Montserrat"/>
                <a:ea typeface="Montserrat"/>
                <a:cs typeface="Montserrat"/>
                <a:sym typeface="Montserrat"/>
              </a:rPr>
              <a:t>*The THEOS-3 project is currently under discussion.</a:t>
            </a:r>
            <a:endParaRPr b="0" i="0" sz="900" u="none" cap="none" strike="noStrike">
              <a:solidFill>
                <a:srgbClr val="FF0000"/>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latin typeface="Montserrat"/>
                <a:ea typeface="Montserrat"/>
                <a:cs typeface="Montserrat"/>
                <a:sym typeface="Montserrat"/>
              </a:rPr>
              <a:t>THEOS-1 Satellite</a:t>
            </a:r>
            <a:endParaRPr>
              <a:latin typeface="Montserrat"/>
              <a:ea typeface="Montserrat"/>
              <a:cs typeface="Montserrat"/>
              <a:sym typeface="Montserrat"/>
            </a:endParaRPr>
          </a:p>
        </p:txBody>
      </p:sp>
      <p:grpSp>
        <p:nvGrpSpPr>
          <p:cNvPr id="120" name="Google Shape;120;p4"/>
          <p:cNvGrpSpPr/>
          <p:nvPr/>
        </p:nvGrpSpPr>
        <p:grpSpPr>
          <a:xfrm>
            <a:off x="263398" y="1226200"/>
            <a:ext cx="7397735" cy="5026484"/>
            <a:chOff x="5068862" y="1192450"/>
            <a:chExt cx="7397735" cy="5026484"/>
          </a:xfrm>
        </p:grpSpPr>
        <p:pic>
          <p:nvPicPr>
            <p:cNvPr id="121" name="Google Shape;121;p4"/>
            <p:cNvPicPr preferRelativeResize="0"/>
            <p:nvPr/>
          </p:nvPicPr>
          <p:blipFill rotWithShape="1">
            <a:blip r:embed="rId3">
              <a:alphaModFix/>
            </a:blip>
            <a:srcRect b="0" l="0" r="0" t="0"/>
            <a:stretch/>
          </p:blipFill>
          <p:spPr>
            <a:xfrm>
              <a:off x="8958718" y="1692875"/>
              <a:ext cx="2991301" cy="2597190"/>
            </a:xfrm>
            <a:prstGeom prst="rect">
              <a:avLst/>
            </a:prstGeom>
            <a:noFill/>
            <a:ln>
              <a:noFill/>
            </a:ln>
          </p:spPr>
        </p:pic>
        <p:grpSp>
          <p:nvGrpSpPr>
            <p:cNvPr id="122" name="Google Shape;122;p4"/>
            <p:cNvGrpSpPr/>
            <p:nvPr/>
          </p:nvGrpSpPr>
          <p:grpSpPr>
            <a:xfrm>
              <a:off x="5068862" y="1837751"/>
              <a:ext cx="4294914" cy="2779686"/>
              <a:chOff x="2743179" y="1197643"/>
              <a:chExt cx="7339013" cy="4517341"/>
            </a:xfrm>
          </p:grpSpPr>
          <p:grpSp>
            <p:nvGrpSpPr>
              <p:cNvPr id="123" name="Google Shape;123;p4"/>
              <p:cNvGrpSpPr/>
              <p:nvPr/>
            </p:nvGrpSpPr>
            <p:grpSpPr>
              <a:xfrm>
                <a:off x="2743179" y="1197643"/>
                <a:ext cx="7339013" cy="4517341"/>
                <a:chOff x="933" y="932"/>
                <a:chExt cx="4623" cy="2846"/>
              </a:xfrm>
            </p:grpSpPr>
            <p:sp>
              <p:nvSpPr>
                <p:cNvPr id="124" name="Google Shape;124;p4"/>
                <p:cNvSpPr/>
                <p:nvPr/>
              </p:nvSpPr>
              <p:spPr>
                <a:xfrm>
                  <a:off x="1020" y="1914"/>
                  <a:ext cx="3452" cy="1710"/>
                </a:xfrm>
                <a:custGeom>
                  <a:rect b="b" l="l" r="r" t="t"/>
                  <a:pathLst>
                    <a:path extrusionOk="0" h="20000" w="20000">
                      <a:moveTo>
                        <a:pt x="6718" y="19930"/>
                      </a:moveTo>
                      <a:lnTo>
                        <a:pt x="0" y="11458"/>
                      </a:lnTo>
                      <a:lnTo>
                        <a:pt x="43" y="11458"/>
                      </a:lnTo>
                      <a:lnTo>
                        <a:pt x="12353" y="0"/>
                      </a:lnTo>
                      <a:lnTo>
                        <a:pt x="12363" y="0"/>
                      </a:lnTo>
                      <a:lnTo>
                        <a:pt x="19973" y="6129"/>
                      </a:lnTo>
                      <a:lnTo>
                        <a:pt x="19997" y="6151"/>
                      </a:lnTo>
                      <a:lnTo>
                        <a:pt x="6760" y="19995"/>
                      </a:lnTo>
                      <a:lnTo>
                        <a:pt x="6718" y="19930"/>
                      </a:lnTo>
                      <a:close/>
                    </a:path>
                  </a:pathLst>
                </a:custGeom>
                <a:solidFill>
                  <a:srgbClr val="FFFF99"/>
                </a:solidFill>
                <a:ln cap="flat" cmpd="sng" w="1015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25" name="Google Shape;125;p4"/>
                <p:cNvSpPr/>
                <p:nvPr/>
              </p:nvSpPr>
              <p:spPr>
                <a:xfrm>
                  <a:off x="3615" y="1740"/>
                  <a:ext cx="1941" cy="14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700" u="none" cap="none" strike="noStrike">
                      <a:solidFill>
                        <a:srgbClr val="254061"/>
                      </a:solidFill>
                      <a:latin typeface="Montserrat"/>
                      <a:ea typeface="Montserrat"/>
                      <a:cs typeface="Montserrat"/>
                      <a:sym typeface="Montserrat"/>
                    </a:rPr>
                    <a:t>1900-km Accessible Corridor</a:t>
                  </a:r>
                  <a:endParaRPr b="0" i="0" sz="700" u="none" cap="none" strike="noStrike">
                    <a:solidFill>
                      <a:srgbClr val="254061"/>
                    </a:solidFill>
                    <a:latin typeface="Montserrat"/>
                    <a:ea typeface="Montserrat"/>
                    <a:cs typeface="Montserrat"/>
                    <a:sym typeface="Montserrat"/>
                  </a:endParaRPr>
                </a:p>
              </p:txBody>
            </p:sp>
            <p:grpSp>
              <p:nvGrpSpPr>
                <p:cNvPr id="126" name="Google Shape;126;p4"/>
                <p:cNvGrpSpPr/>
                <p:nvPr/>
              </p:nvGrpSpPr>
              <p:grpSpPr>
                <a:xfrm>
                  <a:off x="933" y="932"/>
                  <a:ext cx="4481" cy="2846"/>
                  <a:chOff x="933" y="886"/>
                  <a:chExt cx="4481" cy="2846"/>
                </a:xfrm>
              </p:grpSpPr>
              <p:sp>
                <p:nvSpPr>
                  <p:cNvPr id="127" name="Google Shape;127;p4"/>
                  <p:cNvSpPr/>
                  <p:nvPr/>
                </p:nvSpPr>
                <p:spPr>
                  <a:xfrm>
                    <a:off x="3969" y="1888"/>
                    <a:ext cx="1445" cy="15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700" u="none" cap="none" strike="noStrike">
                        <a:solidFill>
                          <a:srgbClr val="254061"/>
                        </a:solidFill>
                        <a:latin typeface="Montserrat"/>
                        <a:ea typeface="Montserrat"/>
                        <a:cs typeface="Montserrat"/>
                        <a:sym typeface="Montserrat"/>
                      </a:rPr>
                      <a:t> for quick access time</a:t>
                    </a:r>
                    <a:endParaRPr b="0" i="0" sz="700" u="none" cap="none" strike="noStrike">
                      <a:solidFill>
                        <a:srgbClr val="254061"/>
                      </a:solidFill>
                      <a:latin typeface="Montserrat"/>
                      <a:ea typeface="Montserrat"/>
                      <a:cs typeface="Montserrat"/>
                      <a:sym typeface="Montserrat"/>
                    </a:endParaRPr>
                  </a:p>
                </p:txBody>
              </p:sp>
              <p:sp>
                <p:nvSpPr>
                  <p:cNvPr id="128" name="Google Shape;128;p4"/>
                  <p:cNvSpPr/>
                  <p:nvPr/>
                </p:nvSpPr>
                <p:spPr>
                  <a:xfrm>
                    <a:off x="1105" y="3460"/>
                    <a:ext cx="1004" cy="10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grpSp>
                <p:nvGrpSpPr>
                  <p:cNvPr id="129" name="Google Shape;129;p4"/>
                  <p:cNvGrpSpPr/>
                  <p:nvPr/>
                </p:nvGrpSpPr>
                <p:grpSpPr>
                  <a:xfrm>
                    <a:off x="933" y="886"/>
                    <a:ext cx="3789" cy="2846"/>
                    <a:chOff x="933" y="886"/>
                    <a:chExt cx="3789" cy="2846"/>
                  </a:xfrm>
                </p:grpSpPr>
                <p:sp>
                  <p:nvSpPr>
                    <p:cNvPr id="130" name="Google Shape;130;p4"/>
                    <p:cNvSpPr/>
                    <p:nvPr/>
                  </p:nvSpPr>
                  <p:spPr>
                    <a:xfrm>
                      <a:off x="1910" y="2615"/>
                      <a:ext cx="1520" cy="812"/>
                    </a:xfrm>
                    <a:custGeom>
                      <a:rect b="b" l="l" r="r" t="t"/>
                      <a:pathLst>
                        <a:path extrusionOk="0" h="1755" w="3285">
                          <a:moveTo>
                            <a:pt x="0" y="1095"/>
                          </a:moveTo>
                          <a:lnTo>
                            <a:pt x="2138" y="0"/>
                          </a:lnTo>
                          <a:lnTo>
                            <a:pt x="3285" y="592"/>
                          </a:lnTo>
                          <a:lnTo>
                            <a:pt x="1050" y="1755"/>
                          </a:lnTo>
                          <a:lnTo>
                            <a:pt x="0" y="1095"/>
                          </a:lnTo>
                          <a:close/>
                        </a:path>
                      </a:pathLst>
                    </a:custGeom>
                    <a:solidFill>
                      <a:srgbClr val="FFCC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31" name="Google Shape;131;p4"/>
                    <p:cNvSpPr/>
                    <p:nvPr/>
                  </p:nvSpPr>
                  <p:spPr>
                    <a:xfrm>
                      <a:off x="2252" y="1525"/>
                      <a:ext cx="10" cy="10"/>
                    </a:xfrm>
                    <a:custGeom>
                      <a:rect b="b" l="l" r="r" t="t"/>
                      <a:pathLst>
                        <a:path extrusionOk="0" h="20000" w="20000">
                          <a:moveTo>
                            <a:pt x="19048" y="4000"/>
                          </a:moveTo>
                          <a:lnTo>
                            <a:pt x="5714" y="0"/>
                          </a:lnTo>
                          <a:lnTo>
                            <a:pt x="0" y="15000"/>
                          </a:lnTo>
                          <a:lnTo>
                            <a:pt x="13333" y="19000"/>
                          </a:lnTo>
                          <a:lnTo>
                            <a:pt x="19048" y="4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32" name="Google Shape;132;p4"/>
                    <p:cNvSpPr/>
                    <p:nvPr/>
                  </p:nvSpPr>
                  <p:spPr>
                    <a:xfrm>
                      <a:off x="2241" y="1554"/>
                      <a:ext cx="9" cy="10"/>
                    </a:xfrm>
                    <a:custGeom>
                      <a:rect b="b" l="l" r="r" t="t"/>
                      <a:pathLst>
                        <a:path extrusionOk="0" h="20000" w="20000">
                          <a:moveTo>
                            <a:pt x="19000" y="4000"/>
                          </a:moveTo>
                          <a:lnTo>
                            <a:pt x="6000" y="0"/>
                          </a:lnTo>
                          <a:lnTo>
                            <a:pt x="0" y="15000"/>
                          </a:lnTo>
                          <a:lnTo>
                            <a:pt x="14000" y="19000"/>
                          </a:lnTo>
                          <a:lnTo>
                            <a:pt x="19000" y="4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33" name="Google Shape;133;p4"/>
                    <p:cNvSpPr/>
                    <p:nvPr/>
                  </p:nvSpPr>
                  <p:spPr>
                    <a:xfrm>
                      <a:off x="2229" y="1584"/>
                      <a:ext cx="11" cy="9"/>
                    </a:xfrm>
                    <a:custGeom>
                      <a:rect b="b" l="l" r="r" t="t"/>
                      <a:pathLst>
                        <a:path extrusionOk="0" h="20000" w="20000">
                          <a:moveTo>
                            <a:pt x="19130" y="3000"/>
                          </a:moveTo>
                          <a:lnTo>
                            <a:pt x="5217" y="0"/>
                          </a:lnTo>
                          <a:lnTo>
                            <a:pt x="0" y="15000"/>
                          </a:lnTo>
                          <a:lnTo>
                            <a:pt x="12174" y="19000"/>
                          </a:lnTo>
                          <a:lnTo>
                            <a:pt x="19130" y="3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34" name="Google Shape;134;p4"/>
                    <p:cNvSpPr/>
                    <p:nvPr/>
                  </p:nvSpPr>
                  <p:spPr>
                    <a:xfrm>
                      <a:off x="2217" y="1612"/>
                      <a:ext cx="11" cy="10"/>
                    </a:xfrm>
                    <a:custGeom>
                      <a:rect b="b" l="l" r="r" t="t"/>
                      <a:pathLst>
                        <a:path extrusionOk="0" h="20000" w="20000">
                          <a:moveTo>
                            <a:pt x="19091" y="3810"/>
                          </a:moveTo>
                          <a:lnTo>
                            <a:pt x="4545" y="0"/>
                          </a:lnTo>
                          <a:lnTo>
                            <a:pt x="0" y="15238"/>
                          </a:lnTo>
                          <a:lnTo>
                            <a:pt x="11818" y="19048"/>
                          </a:lnTo>
                          <a:lnTo>
                            <a:pt x="19091"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35" name="Google Shape;135;p4"/>
                    <p:cNvSpPr/>
                    <p:nvPr/>
                  </p:nvSpPr>
                  <p:spPr>
                    <a:xfrm>
                      <a:off x="2205" y="1641"/>
                      <a:ext cx="11" cy="10"/>
                    </a:xfrm>
                    <a:custGeom>
                      <a:rect b="b" l="l" r="r" t="t"/>
                      <a:pathLst>
                        <a:path extrusionOk="0" h="20000" w="20000">
                          <a:moveTo>
                            <a:pt x="19130" y="3810"/>
                          </a:moveTo>
                          <a:lnTo>
                            <a:pt x="5217" y="0"/>
                          </a:lnTo>
                          <a:lnTo>
                            <a:pt x="0" y="15238"/>
                          </a:lnTo>
                          <a:lnTo>
                            <a:pt x="12174" y="19048"/>
                          </a:lnTo>
                          <a:lnTo>
                            <a:pt x="19130"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36" name="Google Shape;136;p4"/>
                    <p:cNvSpPr/>
                    <p:nvPr/>
                  </p:nvSpPr>
                  <p:spPr>
                    <a:xfrm>
                      <a:off x="2193" y="1671"/>
                      <a:ext cx="11" cy="9"/>
                    </a:xfrm>
                    <a:custGeom>
                      <a:rect b="b" l="l" r="r" t="t"/>
                      <a:pathLst>
                        <a:path extrusionOk="0" h="20000" w="20000">
                          <a:moveTo>
                            <a:pt x="19130" y="3810"/>
                          </a:moveTo>
                          <a:lnTo>
                            <a:pt x="5217" y="0"/>
                          </a:lnTo>
                          <a:lnTo>
                            <a:pt x="0" y="15238"/>
                          </a:lnTo>
                          <a:lnTo>
                            <a:pt x="13913" y="19048"/>
                          </a:lnTo>
                          <a:lnTo>
                            <a:pt x="19130"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37" name="Google Shape;137;p4"/>
                    <p:cNvSpPr/>
                    <p:nvPr/>
                  </p:nvSpPr>
                  <p:spPr>
                    <a:xfrm>
                      <a:off x="2181" y="1700"/>
                      <a:ext cx="11" cy="9"/>
                    </a:xfrm>
                    <a:custGeom>
                      <a:rect b="b" l="l" r="r" t="t"/>
                      <a:pathLst>
                        <a:path extrusionOk="0" h="20000" w="20000">
                          <a:moveTo>
                            <a:pt x="19091" y="3810"/>
                          </a:moveTo>
                          <a:lnTo>
                            <a:pt x="5455" y="0"/>
                          </a:lnTo>
                          <a:lnTo>
                            <a:pt x="0" y="15238"/>
                          </a:lnTo>
                          <a:lnTo>
                            <a:pt x="14545" y="19048"/>
                          </a:lnTo>
                          <a:lnTo>
                            <a:pt x="19091"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38" name="Google Shape;138;p4"/>
                    <p:cNvSpPr/>
                    <p:nvPr/>
                  </p:nvSpPr>
                  <p:spPr>
                    <a:xfrm>
                      <a:off x="2169" y="1729"/>
                      <a:ext cx="12" cy="10"/>
                    </a:xfrm>
                    <a:custGeom>
                      <a:rect b="b" l="l" r="r" t="t"/>
                      <a:pathLst>
                        <a:path extrusionOk="0" h="20000" w="20000">
                          <a:moveTo>
                            <a:pt x="19130" y="3810"/>
                          </a:moveTo>
                          <a:lnTo>
                            <a:pt x="5217" y="0"/>
                          </a:lnTo>
                          <a:lnTo>
                            <a:pt x="0" y="15238"/>
                          </a:lnTo>
                          <a:lnTo>
                            <a:pt x="13913" y="19048"/>
                          </a:lnTo>
                          <a:lnTo>
                            <a:pt x="19130"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39" name="Google Shape;139;p4"/>
                    <p:cNvSpPr/>
                    <p:nvPr/>
                  </p:nvSpPr>
                  <p:spPr>
                    <a:xfrm>
                      <a:off x="2158" y="1758"/>
                      <a:ext cx="11" cy="10"/>
                    </a:xfrm>
                    <a:custGeom>
                      <a:rect b="b" l="l" r="r" t="t"/>
                      <a:pathLst>
                        <a:path extrusionOk="0" h="20000" w="20000">
                          <a:moveTo>
                            <a:pt x="19091" y="3810"/>
                          </a:moveTo>
                          <a:lnTo>
                            <a:pt x="6364" y="0"/>
                          </a:lnTo>
                          <a:lnTo>
                            <a:pt x="0" y="15238"/>
                          </a:lnTo>
                          <a:lnTo>
                            <a:pt x="13636" y="19048"/>
                          </a:lnTo>
                          <a:lnTo>
                            <a:pt x="19091"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40" name="Google Shape;140;p4"/>
                    <p:cNvSpPr/>
                    <p:nvPr/>
                  </p:nvSpPr>
                  <p:spPr>
                    <a:xfrm>
                      <a:off x="2146" y="1787"/>
                      <a:ext cx="10" cy="10"/>
                    </a:xfrm>
                    <a:custGeom>
                      <a:rect b="b" l="l" r="r" t="t"/>
                      <a:pathLst>
                        <a:path extrusionOk="0" h="20000" w="20000">
                          <a:moveTo>
                            <a:pt x="19130" y="3810"/>
                          </a:moveTo>
                          <a:lnTo>
                            <a:pt x="6957" y="0"/>
                          </a:lnTo>
                          <a:lnTo>
                            <a:pt x="0" y="15238"/>
                          </a:lnTo>
                          <a:lnTo>
                            <a:pt x="13913" y="19048"/>
                          </a:lnTo>
                          <a:lnTo>
                            <a:pt x="19130"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41" name="Google Shape;141;p4"/>
                    <p:cNvSpPr/>
                    <p:nvPr/>
                  </p:nvSpPr>
                  <p:spPr>
                    <a:xfrm>
                      <a:off x="2134" y="1816"/>
                      <a:ext cx="11" cy="10"/>
                    </a:xfrm>
                    <a:custGeom>
                      <a:rect b="b" l="l" r="r" t="t"/>
                      <a:pathLst>
                        <a:path extrusionOk="0" h="20000" w="20000">
                          <a:moveTo>
                            <a:pt x="19130" y="3810"/>
                          </a:moveTo>
                          <a:lnTo>
                            <a:pt x="6957" y="0"/>
                          </a:lnTo>
                          <a:lnTo>
                            <a:pt x="0" y="15238"/>
                          </a:lnTo>
                          <a:lnTo>
                            <a:pt x="13913" y="19048"/>
                          </a:lnTo>
                          <a:lnTo>
                            <a:pt x="19130"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42" name="Google Shape;142;p4"/>
                    <p:cNvSpPr/>
                    <p:nvPr/>
                  </p:nvSpPr>
                  <p:spPr>
                    <a:xfrm>
                      <a:off x="2123" y="1845"/>
                      <a:ext cx="10" cy="10"/>
                    </a:xfrm>
                    <a:custGeom>
                      <a:rect b="b" l="l" r="r" t="t"/>
                      <a:pathLst>
                        <a:path extrusionOk="0" h="20000" w="20000">
                          <a:moveTo>
                            <a:pt x="19000" y="3810"/>
                          </a:moveTo>
                          <a:lnTo>
                            <a:pt x="6000" y="0"/>
                          </a:lnTo>
                          <a:lnTo>
                            <a:pt x="0" y="15238"/>
                          </a:lnTo>
                          <a:lnTo>
                            <a:pt x="14000" y="19048"/>
                          </a:lnTo>
                          <a:lnTo>
                            <a:pt x="19000"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43" name="Google Shape;143;p4"/>
                    <p:cNvSpPr/>
                    <p:nvPr/>
                  </p:nvSpPr>
                  <p:spPr>
                    <a:xfrm>
                      <a:off x="2111" y="1875"/>
                      <a:ext cx="10" cy="9"/>
                    </a:xfrm>
                    <a:custGeom>
                      <a:rect b="b" l="l" r="r" t="t"/>
                      <a:pathLst>
                        <a:path extrusionOk="0" h="20000" w="20000">
                          <a:moveTo>
                            <a:pt x="19048" y="3810"/>
                          </a:moveTo>
                          <a:lnTo>
                            <a:pt x="5714" y="0"/>
                          </a:lnTo>
                          <a:lnTo>
                            <a:pt x="0" y="15238"/>
                          </a:lnTo>
                          <a:lnTo>
                            <a:pt x="13333" y="19048"/>
                          </a:lnTo>
                          <a:lnTo>
                            <a:pt x="19048"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44" name="Google Shape;144;p4"/>
                    <p:cNvSpPr/>
                    <p:nvPr/>
                  </p:nvSpPr>
                  <p:spPr>
                    <a:xfrm>
                      <a:off x="2100" y="1904"/>
                      <a:ext cx="9" cy="9"/>
                    </a:xfrm>
                    <a:custGeom>
                      <a:rect b="b" l="l" r="r" t="t"/>
                      <a:pathLst>
                        <a:path extrusionOk="0" h="20000" w="20000">
                          <a:moveTo>
                            <a:pt x="19000" y="4000"/>
                          </a:moveTo>
                          <a:lnTo>
                            <a:pt x="5000" y="0"/>
                          </a:lnTo>
                          <a:lnTo>
                            <a:pt x="0" y="16000"/>
                          </a:lnTo>
                          <a:lnTo>
                            <a:pt x="13000" y="19000"/>
                          </a:lnTo>
                          <a:lnTo>
                            <a:pt x="19000" y="4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45" name="Google Shape;145;p4"/>
                    <p:cNvSpPr/>
                    <p:nvPr/>
                  </p:nvSpPr>
                  <p:spPr>
                    <a:xfrm>
                      <a:off x="2088" y="1933"/>
                      <a:ext cx="9" cy="9"/>
                    </a:xfrm>
                    <a:custGeom>
                      <a:rect b="b" l="l" r="r" t="t"/>
                      <a:pathLst>
                        <a:path extrusionOk="0" h="20000" w="20000">
                          <a:moveTo>
                            <a:pt x="19048" y="4000"/>
                          </a:moveTo>
                          <a:lnTo>
                            <a:pt x="5714" y="0"/>
                          </a:lnTo>
                          <a:lnTo>
                            <a:pt x="0" y="15000"/>
                          </a:lnTo>
                          <a:lnTo>
                            <a:pt x="13333" y="19000"/>
                          </a:lnTo>
                          <a:lnTo>
                            <a:pt x="19048" y="4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46" name="Google Shape;146;p4"/>
                    <p:cNvSpPr/>
                    <p:nvPr/>
                  </p:nvSpPr>
                  <p:spPr>
                    <a:xfrm>
                      <a:off x="2076" y="1962"/>
                      <a:ext cx="10" cy="9"/>
                    </a:xfrm>
                    <a:custGeom>
                      <a:rect b="b" l="l" r="r" t="t"/>
                      <a:pathLst>
                        <a:path extrusionOk="0" h="20000" w="20000">
                          <a:moveTo>
                            <a:pt x="19130" y="4000"/>
                          </a:moveTo>
                          <a:lnTo>
                            <a:pt x="5217" y="0"/>
                          </a:lnTo>
                          <a:lnTo>
                            <a:pt x="0" y="15000"/>
                          </a:lnTo>
                          <a:lnTo>
                            <a:pt x="12174" y="19000"/>
                          </a:lnTo>
                          <a:lnTo>
                            <a:pt x="19130" y="4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47" name="Google Shape;147;p4"/>
                    <p:cNvSpPr/>
                    <p:nvPr/>
                  </p:nvSpPr>
                  <p:spPr>
                    <a:xfrm>
                      <a:off x="2064" y="1991"/>
                      <a:ext cx="10" cy="9"/>
                    </a:xfrm>
                    <a:custGeom>
                      <a:rect b="b" l="l" r="r" t="t"/>
                      <a:pathLst>
                        <a:path extrusionOk="0" h="20000" w="20000">
                          <a:moveTo>
                            <a:pt x="19091" y="4000"/>
                          </a:moveTo>
                          <a:lnTo>
                            <a:pt x="5455" y="0"/>
                          </a:lnTo>
                          <a:lnTo>
                            <a:pt x="0" y="15000"/>
                          </a:lnTo>
                          <a:lnTo>
                            <a:pt x="12727" y="19000"/>
                          </a:lnTo>
                          <a:lnTo>
                            <a:pt x="19091" y="4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48" name="Google Shape;148;p4"/>
                    <p:cNvSpPr/>
                    <p:nvPr/>
                  </p:nvSpPr>
                  <p:spPr>
                    <a:xfrm>
                      <a:off x="2052" y="2020"/>
                      <a:ext cx="11" cy="10"/>
                    </a:xfrm>
                    <a:custGeom>
                      <a:rect b="b" l="l" r="r" t="t"/>
                      <a:pathLst>
                        <a:path extrusionOk="0" h="20000" w="20000">
                          <a:moveTo>
                            <a:pt x="19130" y="3000"/>
                          </a:moveTo>
                          <a:lnTo>
                            <a:pt x="5217" y="0"/>
                          </a:lnTo>
                          <a:lnTo>
                            <a:pt x="0" y="15000"/>
                          </a:lnTo>
                          <a:lnTo>
                            <a:pt x="12174" y="19000"/>
                          </a:lnTo>
                          <a:lnTo>
                            <a:pt x="19130" y="3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49" name="Google Shape;149;p4"/>
                    <p:cNvSpPr/>
                    <p:nvPr/>
                  </p:nvSpPr>
                  <p:spPr>
                    <a:xfrm>
                      <a:off x="2040" y="2049"/>
                      <a:ext cx="11" cy="10"/>
                    </a:xfrm>
                    <a:custGeom>
                      <a:rect b="b" l="l" r="r" t="t"/>
                      <a:pathLst>
                        <a:path extrusionOk="0" h="20000" w="20000">
                          <a:moveTo>
                            <a:pt x="19091" y="3810"/>
                          </a:moveTo>
                          <a:lnTo>
                            <a:pt x="4545" y="0"/>
                          </a:lnTo>
                          <a:lnTo>
                            <a:pt x="0" y="15238"/>
                          </a:lnTo>
                          <a:lnTo>
                            <a:pt x="13636" y="19048"/>
                          </a:lnTo>
                          <a:lnTo>
                            <a:pt x="19091"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50" name="Google Shape;150;p4"/>
                    <p:cNvSpPr/>
                    <p:nvPr/>
                  </p:nvSpPr>
                  <p:spPr>
                    <a:xfrm>
                      <a:off x="2028" y="2078"/>
                      <a:ext cx="11" cy="10"/>
                    </a:xfrm>
                    <a:custGeom>
                      <a:rect b="b" l="l" r="r" t="t"/>
                      <a:pathLst>
                        <a:path extrusionOk="0" h="20000" w="20000">
                          <a:moveTo>
                            <a:pt x="19130" y="3810"/>
                          </a:moveTo>
                          <a:lnTo>
                            <a:pt x="5217" y="0"/>
                          </a:lnTo>
                          <a:lnTo>
                            <a:pt x="0" y="15238"/>
                          </a:lnTo>
                          <a:lnTo>
                            <a:pt x="13913" y="19048"/>
                          </a:lnTo>
                          <a:lnTo>
                            <a:pt x="19130"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51" name="Google Shape;151;p4"/>
                    <p:cNvSpPr/>
                    <p:nvPr/>
                  </p:nvSpPr>
                  <p:spPr>
                    <a:xfrm>
                      <a:off x="2016" y="2107"/>
                      <a:ext cx="11" cy="10"/>
                    </a:xfrm>
                    <a:custGeom>
                      <a:rect b="b" l="l" r="r" t="t"/>
                      <a:pathLst>
                        <a:path extrusionOk="0" h="20000" w="20000">
                          <a:moveTo>
                            <a:pt x="19130" y="3810"/>
                          </a:moveTo>
                          <a:lnTo>
                            <a:pt x="5217" y="0"/>
                          </a:lnTo>
                          <a:lnTo>
                            <a:pt x="0" y="15238"/>
                          </a:lnTo>
                          <a:lnTo>
                            <a:pt x="13913" y="19048"/>
                          </a:lnTo>
                          <a:lnTo>
                            <a:pt x="19130"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52" name="Google Shape;152;p4"/>
                    <p:cNvSpPr/>
                    <p:nvPr/>
                  </p:nvSpPr>
                  <p:spPr>
                    <a:xfrm>
                      <a:off x="2005" y="2137"/>
                      <a:ext cx="10" cy="9"/>
                    </a:xfrm>
                    <a:custGeom>
                      <a:rect b="b" l="l" r="r" t="t"/>
                      <a:pathLst>
                        <a:path extrusionOk="0" h="20000" w="20000">
                          <a:moveTo>
                            <a:pt x="19091" y="3810"/>
                          </a:moveTo>
                          <a:lnTo>
                            <a:pt x="7273" y="0"/>
                          </a:lnTo>
                          <a:lnTo>
                            <a:pt x="0" y="15238"/>
                          </a:lnTo>
                          <a:lnTo>
                            <a:pt x="13636" y="19048"/>
                          </a:lnTo>
                          <a:lnTo>
                            <a:pt x="19091"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53" name="Google Shape;153;p4"/>
                    <p:cNvSpPr/>
                    <p:nvPr/>
                  </p:nvSpPr>
                  <p:spPr>
                    <a:xfrm>
                      <a:off x="1993" y="2166"/>
                      <a:ext cx="10" cy="9"/>
                    </a:xfrm>
                    <a:custGeom>
                      <a:rect b="b" l="l" r="r" t="t"/>
                      <a:pathLst>
                        <a:path extrusionOk="0" h="20000" w="20000">
                          <a:moveTo>
                            <a:pt x="19130" y="3810"/>
                          </a:moveTo>
                          <a:lnTo>
                            <a:pt x="6957" y="0"/>
                          </a:lnTo>
                          <a:lnTo>
                            <a:pt x="0" y="15238"/>
                          </a:lnTo>
                          <a:lnTo>
                            <a:pt x="13913" y="19048"/>
                          </a:lnTo>
                          <a:lnTo>
                            <a:pt x="19130"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54" name="Google Shape;154;p4"/>
                    <p:cNvSpPr/>
                    <p:nvPr/>
                  </p:nvSpPr>
                  <p:spPr>
                    <a:xfrm>
                      <a:off x="1982" y="2195"/>
                      <a:ext cx="9" cy="10"/>
                    </a:xfrm>
                    <a:custGeom>
                      <a:rect b="b" l="l" r="r" t="t"/>
                      <a:pathLst>
                        <a:path extrusionOk="0" h="20000" w="20000">
                          <a:moveTo>
                            <a:pt x="19000" y="3810"/>
                          </a:moveTo>
                          <a:lnTo>
                            <a:pt x="5000" y="0"/>
                          </a:lnTo>
                          <a:lnTo>
                            <a:pt x="0" y="15238"/>
                          </a:lnTo>
                          <a:lnTo>
                            <a:pt x="13000" y="19048"/>
                          </a:lnTo>
                          <a:lnTo>
                            <a:pt x="19000"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55" name="Google Shape;155;p4"/>
                    <p:cNvSpPr/>
                    <p:nvPr/>
                  </p:nvSpPr>
                  <p:spPr>
                    <a:xfrm>
                      <a:off x="1970" y="2224"/>
                      <a:ext cx="10" cy="10"/>
                    </a:xfrm>
                    <a:custGeom>
                      <a:rect b="b" l="l" r="r" t="t"/>
                      <a:pathLst>
                        <a:path extrusionOk="0" h="20000" w="20000">
                          <a:moveTo>
                            <a:pt x="19048" y="3810"/>
                          </a:moveTo>
                          <a:lnTo>
                            <a:pt x="5714" y="0"/>
                          </a:lnTo>
                          <a:lnTo>
                            <a:pt x="0" y="15238"/>
                          </a:lnTo>
                          <a:lnTo>
                            <a:pt x="13333" y="19048"/>
                          </a:lnTo>
                          <a:lnTo>
                            <a:pt x="19048"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56" name="Google Shape;156;p4"/>
                    <p:cNvSpPr/>
                    <p:nvPr/>
                  </p:nvSpPr>
                  <p:spPr>
                    <a:xfrm>
                      <a:off x="1958" y="2253"/>
                      <a:ext cx="10" cy="10"/>
                    </a:xfrm>
                    <a:custGeom>
                      <a:rect b="b" l="l" r="r" t="t"/>
                      <a:pathLst>
                        <a:path extrusionOk="0" h="20000" w="20000">
                          <a:moveTo>
                            <a:pt x="19048" y="3810"/>
                          </a:moveTo>
                          <a:lnTo>
                            <a:pt x="5714" y="0"/>
                          </a:lnTo>
                          <a:lnTo>
                            <a:pt x="0" y="15238"/>
                          </a:lnTo>
                          <a:lnTo>
                            <a:pt x="13333" y="19048"/>
                          </a:lnTo>
                          <a:lnTo>
                            <a:pt x="19048"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57" name="Google Shape;157;p4"/>
                    <p:cNvSpPr/>
                    <p:nvPr/>
                  </p:nvSpPr>
                  <p:spPr>
                    <a:xfrm>
                      <a:off x="1946" y="2282"/>
                      <a:ext cx="10" cy="10"/>
                    </a:xfrm>
                    <a:custGeom>
                      <a:rect b="b" l="l" r="r" t="t"/>
                      <a:pathLst>
                        <a:path extrusionOk="0" h="20000" w="20000">
                          <a:moveTo>
                            <a:pt x="19000" y="3810"/>
                          </a:moveTo>
                          <a:lnTo>
                            <a:pt x="6000" y="0"/>
                          </a:lnTo>
                          <a:lnTo>
                            <a:pt x="0" y="15238"/>
                          </a:lnTo>
                          <a:lnTo>
                            <a:pt x="13000" y="19048"/>
                          </a:lnTo>
                          <a:lnTo>
                            <a:pt x="19000"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58" name="Google Shape;158;p4"/>
                    <p:cNvSpPr/>
                    <p:nvPr/>
                  </p:nvSpPr>
                  <p:spPr>
                    <a:xfrm>
                      <a:off x="1934" y="2311"/>
                      <a:ext cx="10" cy="10"/>
                    </a:xfrm>
                    <a:custGeom>
                      <a:rect b="b" l="l" r="r" t="t"/>
                      <a:pathLst>
                        <a:path extrusionOk="0" h="20000" w="20000">
                          <a:moveTo>
                            <a:pt x="19048" y="3810"/>
                          </a:moveTo>
                          <a:lnTo>
                            <a:pt x="5714" y="0"/>
                          </a:lnTo>
                          <a:lnTo>
                            <a:pt x="0" y="15238"/>
                          </a:lnTo>
                          <a:lnTo>
                            <a:pt x="13333" y="19048"/>
                          </a:lnTo>
                          <a:lnTo>
                            <a:pt x="19048"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59" name="Google Shape;159;p4"/>
                    <p:cNvSpPr/>
                    <p:nvPr/>
                  </p:nvSpPr>
                  <p:spPr>
                    <a:xfrm>
                      <a:off x="1923" y="2341"/>
                      <a:ext cx="10" cy="9"/>
                    </a:xfrm>
                    <a:custGeom>
                      <a:rect b="b" l="l" r="r" t="t"/>
                      <a:pathLst>
                        <a:path extrusionOk="0" h="20000" w="20000">
                          <a:moveTo>
                            <a:pt x="19091" y="4000"/>
                          </a:moveTo>
                          <a:lnTo>
                            <a:pt x="4545" y="0"/>
                          </a:lnTo>
                          <a:lnTo>
                            <a:pt x="0" y="15000"/>
                          </a:lnTo>
                          <a:lnTo>
                            <a:pt x="11818" y="19000"/>
                          </a:lnTo>
                          <a:lnTo>
                            <a:pt x="19091" y="4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60" name="Google Shape;160;p4"/>
                    <p:cNvSpPr/>
                    <p:nvPr/>
                  </p:nvSpPr>
                  <p:spPr>
                    <a:xfrm>
                      <a:off x="1911" y="2370"/>
                      <a:ext cx="11" cy="9"/>
                    </a:xfrm>
                    <a:custGeom>
                      <a:rect b="b" l="l" r="r" t="t"/>
                      <a:pathLst>
                        <a:path extrusionOk="0" h="20000" w="20000">
                          <a:moveTo>
                            <a:pt x="19130" y="4000"/>
                          </a:moveTo>
                          <a:lnTo>
                            <a:pt x="5217" y="0"/>
                          </a:lnTo>
                          <a:lnTo>
                            <a:pt x="0" y="15000"/>
                          </a:lnTo>
                          <a:lnTo>
                            <a:pt x="12174" y="19000"/>
                          </a:lnTo>
                          <a:lnTo>
                            <a:pt x="19130" y="4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61" name="Google Shape;161;p4"/>
                    <p:cNvSpPr/>
                    <p:nvPr/>
                  </p:nvSpPr>
                  <p:spPr>
                    <a:xfrm>
                      <a:off x="1899" y="2399"/>
                      <a:ext cx="10" cy="9"/>
                    </a:xfrm>
                    <a:custGeom>
                      <a:rect b="b" l="l" r="r" t="t"/>
                      <a:pathLst>
                        <a:path extrusionOk="0" h="20000" w="20000">
                          <a:moveTo>
                            <a:pt x="19130" y="4000"/>
                          </a:moveTo>
                          <a:lnTo>
                            <a:pt x="5217" y="0"/>
                          </a:lnTo>
                          <a:lnTo>
                            <a:pt x="0" y="15000"/>
                          </a:lnTo>
                          <a:lnTo>
                            <a:pt x="12174" y="19000"/>
                          </a:lnTo>
                          <a:lnTo>
                            <a:pt x="19130" y="4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62" name="Google Shape;162;p4"/>
                    <p:cNvSpPr/>
                    <p:nvPr/>
                  </p:nvSpPr>
                  <p:spPr>
                    <a:xfrm>
                      <a:off x="1887" y="2428"/>
                      <a:ext cx="10" cy="9"/>
                    </a:xfrm>
                    <a:custGeom>
                      <a:rect b="b" l="l" r="r" t="t"/>
                      <a:pathLst>
                        <a:path extrusionOk="0" h="20000" w="20000">
                          <a:moveTo>
                            <a:pt x="19091" y="3000"/>
                          </a:moveTo>
                          <a:lnTo>
                            <a:pt x="5455" y="0"/>
                          </a:lnTo>
                          <a:lnTo>
                            <a:pt x="0" y="15000"/>
                          </a:lnTo>
                          <a:lnTo>
                            <a:pt x="13636" y="19000"/>
                          </a:lnTo>
                          <a:lnTo>
                            <a:pt x="19091" y="3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63" name="Google Shape;163;p4"/>
                    <p:cNvSpPr/>
                    <p:nvPr/>
                  </p:nvSpPr>
                  <p:spPr>
                    <a:xfrm>
                      <a:off x="1875" y="2457"/>
                      <a:ext cx="11" cy="9"/>
                    </a:xfrm>
                    <a:custGeom>
                      <a:rect b="b" l="l" r="r" t="t"/>
                      <a:pathLst>
                        <a:path extrusionOk="0" h="20000" w="20000">
                          <a:moveTo>
                            <a:pt x="19130" y="3810"/>
                          </a:moveTo>
                          <a:lnTo>
                            <a:pt x="5217" y="0"/>
                          </a:lnTo>
                          <a:lnTo>
                            <a:pt x="0" y="15238"/>
                          </a:lnTo>
                          <a:lnTo>
                            <a:pt x="13913" y="19048"/>
                          </a:lnTo>
                          <a:lnTo>
                            <a:pt x="19130"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64" name="Google Shape;164;p4"/>
                    <p:cNvSpPr/>
                    <p:nvPr/>
                  </p:nvSpPr>
                  <p:spPr>
                    <a:xfrm>
                      <a:off x="1864" y="2486"/>
                      <a:ext cx="10" cy="10"/>
                    </a:xfrm>
                    <a:custGeom>
                      <a:rect b="b" l="l" r="r" t="t"/>
                      <a:pathLst>
                        <a:path extrusionOk="0" h="20000" w="20000">
                          <a:moveTo>
                            <a:pt x="19091" y="3810"/>
                          </a:moveTo>
                          <a:lnTo>
                            <a:pt x="6364" y="0"/>
                          </a:lnTo>
                          <a:lnTo>
                            <a:pt x="0" y="15238"/>
                          </a:lnTo>
                          <a:lnTo>
                            <a:pt x="13636" y="19048"/>
                          </a:lnTo>
                          <a:lnTo>
                            <a:pt x="19091" y="38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65" name="Google Shape;165;p4"/>
                    <p:cNvSpPr/>
                    <p:nvPr/>
                  </p:nvSpPr>
                  <p:spPr>
                    <a:xfrm>
                      <a:off x="1701" y="1181"/>
                      <a:ext cx="499" cy="1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00" u="none" cap="none" strike="noStrike">
                          <a:solidFill>
                            <a:srgbClr val="254061"/>
                          </a:solidFill>
                          <a:latin typeface="Montserrat"/>
                          <a:ea typeface="Montserrat"/>
                          <a:cs typeface="Montserrat"/>
                          <a:sym typeface="Montserrat"/>
                        </a:rPr>
                        <a:t>Satellite</a:t>
                      </a:r>
                      <a:endParaRPr b="0" i="0" sz="700" u="none" cap="none" strike="noStrike">
                        <a:solidFill>
                          <a:srgbClr val="254061"/>
                        </a:solidFill>
                        <a:latin typeface="Montserrat"/>
                        <a:ea typeface="Montserrat"/>
                        <a:cs typeface="Montserrat"/>
                        <a:sym typeface="Montserrat"/>
                      </a:endParaRPr>
                    </a:p>
                  </p:txBody>
                </p:sp>
                <p:sp>
                  <p:nvSpPr>
                    <p:cNvPr id="166" name="Google Shape;166;p4"/>
                    <p:cNvSpPr/>
                    <p:nvPr/>
                  </p:nvSpPr>
                  <p:spPr>
                    <a:xfrm>
                      <a:off x="1701" y="1312"/>
                      <a:ext cx="344" cy="12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700" u="none" cap="none" strike="noStrike">
                          <a:solidFill>
                            <a:srgbClr val="254061"/>
                          </a:solidFill>
                          <a:latin typeface="Montserrat"/>
                          <a:ea typeface="Montserrat"/>
                          <a:cs typeface="Montserrat"/>
                          <a:sym typeface="Montserrat"/>
                        </a:rPr>
                        <a:t>orbit</a:t>
                      </a:r>
                      <a:endParaRPr b="0" i="0" sz="700" u="none" cap="none" strike="noStrike">
                        <a:solidFill>
                          <a:srgbClr val="254061"/>
                        </a:solidFill>
                        <a:latin typeface="Montserrat"/>
                        <a:ea typeface="Montserrat"/>
                        <a:cs typeface="Montserrat"/>
                        <a:sym typeface="Montserrat"/>
                      </a:endParaRPr>
                    </a:p>
                  </p:txBody>
                </p:sp>
                <p:sp>
                  <p:nvSpPr>
                    <p:cNvPr id="167" name="Google Shape;167;p4"/>
                    <p:cNvSpPr/>
                    <p:nvPr/>
                  </p:nvSpPr>
                  <p:spPr>
                    <a:xfrm>
                      <a:off x="933" y="3540"/>
                      <a:ext cx="1344" cy="19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700" u="none" cap="none" strike="noStrike">
                          <a:solidFill>
                            <a:srgbClr val="254061"/>
                          </a:solidFill>
                          <a:latin typeface="Montserrat"/>
                          <a:ea typeface="Montserrat"/>
                          <a:cs typeface="Montserrat"/>
                          <a:sym typeface="Montserrat"/>
                        </a:rPr>
                        <a:t>Satellite Ground Track</a:t>
                      </a:r>
                      <a:endParaRPr b="0" i="0" sz="700" u="none" cap="none" strike="noStrike">
                        <a:solidFill>
                          <a:srgbClr val="254061"/>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700" u="none" cap="none" strike="noStrike">
                          <a:solidFill>
                            <a:srgbClr val="E5C1C2"/>
                          </a:solidFill>
                          <a:latin typeface="Montserrat"/>
                          <a:ea typeface="Montserrat"/>
                          <a:cs typeface="Montserrat"/>
                          <a:sym typeface="Montserrat"/>
                        </a:rPr>
                        <a:t> </a:t>
                      </a:r>
                      <a:endParaRPr b="0" i="0" sz="700" u="none" cap="none" strike="noStrike">
                        <a:solidFill>
                          <a:srgbClr val="E5C1C2"/>
                        </a:solidFill>
                        <a:latin typeface="Montserrat"/>
                        <a:ea typeface="Montserrat"/>
                        <a:cs typeface="Montserrat"/>
                        <a:sym typeface="Montserrat"/>
                      </a:endParaRPr>
                    </a:p>
                  </p:txBody>
                </p:sp>
                <p:sp>
                  <p:nvSpPr>
                    <p:cNvPr id="168" name="Google Shape;168;p4"/>
                    <p:cNvSpPr/>
                    <p:nvPr/>
                  </p:nvSpPr>
                  <p:spPr>
                    <a:xfrm>
                      <a:off x="2058" y="3004"/>
                      <a:ext cx="627" cy="336"/>
                    </a:xfrm>
                    <a:custGeom>
                      <a:rect b="b" l="l" r="r" t="t"/>
                      <a:pathLst>
                        <a:path extrusionOk="0" h="20000" w="20000">
                          <a:moveTo>
                            <a:pt x="0" y="12930"/>
                          </a:moveTo>
                          <a:lnTo>
                            <a:pt x="13643" y="0"/>
                          </a:lnTo>
                          <a:lnTo>
                            <a:pt x="19985" y="6602"/>
                          </a:lnTo>
                          <a:lnTo>
                            <a:pt x="5959" y="19972"/>
                          </a:lnTo>
                          <a:lnTo>
                            <a:pt x="2640" y="16176"/>
                          </a:lnTo>
                          <a:lnTo>
                            <a:pt x="0" y="12930"/>
                          </a:lnTo>
                          <a:close/>
                        </a:path>
                      </a:pathLst>
                    </a:custGeom>
                    <a:solidFill>
                      <a:srgbClr val="C0C0C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69" name="Google Shape;169;p4"/>
                    <p:cNvSpPr/>
                    <p:nvPr/>
                  </p:nvSpPr>
                  <p:spPr>
                    <a:xfrm>
                      <a:off x="2779" y="2840"/>
                      <a:ext cx="1144" cy="22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700" u="none" cap="none" strike="noStrike">
                          <a:solidFill>
                            <a:srgbClr val="9D3F44"/>
                          </a:solidFill>
                          <a:latin typeface="Montserrat"/>
                          <a:ea typeface="Montserrat"/>
                          <a:cs typeface="Montserrat"/>
                          <a:sym typeface="Montserrat"/>
                        </a:rPr>
                        <a:t>22-km PAN swath</a:t>
                      </a:r>
                      <a:endParaRPr b="0" i="0" sz="700" u="none" cap="none" strike="noStrike">
                        <a:solidFill>
                          <a:srgbClr val="9D3F44"/>
                        </a:solidFill>
                        <a:latin typeface="Montserrat"/>
                        <a:ea typeface="Montserrat"/>
                        <a:cs typeface="Montserrat"/>
                        <a:sym typeface="Montserrat"/>
                      </a:endParaRPr>
                    </a:p>
                  </p:txBody>
                </p:sp>
                <p:cxnSp>
                  <p:nvCxnSpPr>
                    <p:cNvPr id="170" name="Google Shape;170;p4"/>
                    <p:cNvCxnSpPr/>
                    <p:nvPr/>
                  </p:nvCxnSpPr>
                  <p:spPr>
                    <a:xfrm flipH="1" rot="10800000">
                      <a:off x="4468" y="2310"/>
                      <a:ext cx="254" cy="133"/>
                    </a:xfrm>
                    <a:prstGeom prst="straightConnector1">
                      <a:avLst/>
                    </a:prstGeom>
                    <a:noFill/>
                    <a:ln cap="flat" cmpd="sng" w="10150">
                      <a:solidFill>
                        <a:srgbClr val="000000"/>
                      </a:solidFill>
                      <a:prstDash val="solid"/>
                      <a:round/>
                      <a:headEnd len="med" w="med" type="none"/>
                      <a:tailEnd len="med" w="med" type="none"/>
                    </a:ln>
                  </p:spPr>
                </p:cxnSp>
                <p:cxnSp>
                  <p:nvCxnSpPr>
                    <p:cNvPr id="171" name="Google Shape;171;p4"/>
                    <p:cNvCxnSpPr/>
                    <p:nvPr/>
                  </p:nvCxnSpPr>
                  <p:spPr>
                    <a:xfrm flipH="1" rot="10800000">
                      <a:off x="3151" y="1779"/>
                      <a:ext cx="255" cy="133"/>
                    </a:xfrm>
                    <a:prstGeom prst="straightConnector1">
                      <a:avLst/>
                    </a:prstGeom>
                    <a:noFill/>
                    <a:ln cap="flat" cmpd="sng" w="10150">
                      <a:solidFill>
                        <a:srgbClr val="000000"/>
                      </a:solidFill>
                      <a:prstDash val="solid"/>
                      <a:round/>
                      <a:headEnd len="med" w="med" type="none"/>
                      <a:tailEnd len="med" w="med" type="none"/>
                    </a:ln>
                  </p:spPr>
                </p:cxnSp>
                <p:cxnSp>
                  <p:nvCxnSpPr>
                    <p:cNvPr id="172" name="Google Shape;172;p4"/>
                    <p:cNvCxnSpPr/>
                    <p:nvPr/>
                  </p:nvCxnSpPr>
                  <p:spPr>
                    <a:xfrm>
                      <a:off x="3357" y="1845"/>
                      <a:ext cx="1238" cy="500"/>
                    </a:xfrm>
                    <a:prstGeom prst="straightConnector1">
                      <a:avLst/>
                    </a:prstGeom>
                    <a:noFill/>
                    <a:ln cap="flat" cmpd="sng" w="10150">
                      <a:solidFill>
                        <a:srgbClr val="000000"/>
                      </a:solidFill>
                      <a:prstDash val="solid"/>
                      <a:round/>
                      <a:headEnd len="med" w="med" type="none"/>
                      <a:tailEnd len="med" w="med" type="none"/>
                    </a:ln>
                  </p:spPr>
                </p:cxnSp>
                <p:sp>
                  <p:nvSpPr>
                    <p:cNvPr id="173" name="Google Shape;173;p4"/>
                    <p:cNvSpPr/>
                    <p:nvPr/>
                  </p:nvSpPr>
                  <p:spPr>
                    <a:xfrm>
                      <a:off x="3319" y="1828"/>
                      <a:ext cx="60" cy="44"/>
                    </a:xfrm>
                    <a:custGeom>
                      <a:rect b="b" l="l" r="r" t="t"/>
                      <a:pathLst>
                        <a:path extrusionOk="0" h="20000" w="20000">
                          <a:moveTo>
                            <a:pt x="19845" y="0"/>
                          </a:moveTo>
                          <a:lnTo>
                            <a:pt x="14419" y="8211"/>
                          </a:lnTo>
                          <a:lnTo>
                            <a:pt x="14109" y="19789"/>
                          </a:lnTo>
                          <a:lnTo>
                            <a:pt x="0" y="421"/>
                          </a:lnTo>
                          <a:lnTo>
                            <a:pt x="19845"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74" name="Google Shape;174;p4"/>
                    <p:cNvSpPr/>
                    <p:nvPr/>
                  </p:nvSpPr>
                  <p:spPr>
                    <a:xfrm>
                      <a:off x="4574" y="2318"/>
                      <a:ext cx="60" cy="44"/>
                    </a:xfrm>
                    <a:custGeom>
                      <a:rect b="b" l="l" r="r" t="t"/>
                      <a:pathLst>
                        <a:path extrusionOk="0" h="20000" w="20000">
                          <a:moveTo>
                            <a:pt x="0" y="19789"/>
                          </a:moveTo>
                          <a:lnTo>
                            <a:pt x="5426" y="11158"/>
                          </a:lnTo>
                          <a:lnTo>
                            <a:pt x="5736" y="0"/>
                          </a:lnTo>
                          <a:lnTo>
                            <a:pt x="19845" y="18947"/>
                          </a:lnTo>
                          <a:lnTo>
                            <a:pt x="0" y="19789"/>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cxnSp>
                  <p:nvCxnSpPr>
                    <p:cNvPr id="175" name="Google Shape;175;p4"/>
                    <p:cNvCxnSpPr/>
                    <p:nvPr/>
                  </p:nvCxnSpPr>
                  <p:spPr>
                    <a:xfrm flipH="1">
                      <a:off x="1557" y="2196"/>
                      <a:ext cx="2688" cy="1392"/>
                    </a:xfrm>
                    <a:prstGeom prst="straightConnector1">
                      <a:avLst/>
                    </a:prstGeom>
                    <a:noFill/>
                    <a:ln cap="flat" cmpd="sng" w="10150">
                      <a:solidFill>
                        <a:srgbClr val="AEABAB"/>
                      </a:solidFill>
                      <a:prstDash val="dash"/>
                      <a:round/>
                      <a:headEnd len="med" w="med" type="none"/>
                      <a:tailEnd len="med" w="med" type="none"/>
                    </a:ln>
                  </p:spPr>
                </p:cxnSp>
                <p:cxnSp>
                  <p:nvCxnSpPr>
                    <p:cNvPr id="176" name="Google Shape;176;p4"/>
                    <p:cNvCxnSpPr/>
                    <p:nvPr/>
                  </p:nvCxnSpPr>
                  <p:spPr>
                    <a:xfrm flipH="1" rot="10800000">
                      <a:off x="2487" y="2927"/>
                      <a:ext cx="147" cy="77"/>
                    </a:xfrm>
                    <a:prstGeom prst="straightConnector1">
                      <a:avLst/>
                    </a:prstGeom>
                    <a:noFill/>
                    <a:ln cap="flat" cmpd="sng" w="10150">
                      <a:solidFill>
                        <a:srgbClr val="000000"/>
                      </a:solidFill>
                      <a:prstDash val="solid"/>
                      <a:round/>
                      <a:headEnd len="med" w="med" type="none"/>
                      <a:tailEnd len="med" w="med" type="none"/>
                    </a:ln>
                  </p:spPr>
                </p:cxnSp>
                <p:cxnSp>
                  <p:nvCxnSpPr>
                    <p:cNvPr id="177" name="Google Shape;177;p4"/>
                    <p:cNvCxnSpPr/>
                    <p:nvPr/>
                  </p:nvCxnSpPr>
                  <p:spPr>
                    <a:xfrm flipH="1" rot="10800000">
                      <a:off x="2684" y="3035"/>
                      <a:ext cx="146" cy="77"/>
                    </a:xfrm>
                    <a:prstGeom prst="straightConnector1">
                      <a:avLst/>
                    </a:prstGeom>
                    <a:noFill/>
                    <a:ln cap="flat" cmpd="sng" w="10150">
                      <a:solidFill>
                        <a:srgbClr val="000000"/>
                      </a:solidFill>
                      <a:prstDash val="solid"/>
                      <a:round/>
                      <a:headEnd len="med" w="med" type="none"/>
                      <a:tailEnd len="med" w="med" type="none"/>
                    </a:ln>
                  </p:spPr>
                </p:cxnSp>
                <p:cxnSp>
                  <p:nvCxnSpPr>
                    <p:cNvPr id="178" name="Google Shape;178;p4"/>
                    <p:cNvCxnSpPr/>
                    <p:nvPr/>
                  </p:nvCxnSpPr>
                  <p:spPr>
                    <a:xfrm>
                      <a:off x="2662" y="2947"/>
                      <a:ext cx="127" cy="70"/>
                    </a:xfrm>
                    <a:prstGeom prst="straightConnector1">
                      <a:avLst/>
                    </a:prstGeom>
                    <a:noFill/>
                    <a:ln cap="flat" cmpd="sng" w="10150">
                      <a:solidFill>
                        <a:srgbClr val="000000"/>
                      </a:solidFill>
                      <a:prstDash val="solid"/>
                      <a:round/>
                      <a:headEnd len="med" w="med" type="none"/>
                      <a:tailEnd len="med" w="med" type="none"/>
                    </a:ln>
                  </p:spPr>
                </p:cxnSp>
                <p:sp>
                  <p:nvSpPr>
                    <p:cNvPr id="179" name="Google Shape;179;p4"/>
                    <p:cNvSpPr/>
                    <p:nvPr/>
                  </p:nvSpPr>
                  <p:spPr>
                    <a:xfrm>
                      <a:off x="2626" y="2928"/>
                      <a:ext cx="60" cy="48"/>
                    </a:xfrm>
                    <a:custGeom>
                      <a:rect b="b" l="l" r="r" t="t"/>
                      <a:pathLst>
                        <a:path extrusionOk="0" h="20000" w="20000">
                          <a:moveTo>
                            <a:pt x="19845" y="2330"/>
                          </a:moveTo>
                          <a:lnTo>
                            <a:pt x="13643" y="9515"/>
                          </a:lnTo>
                          <a:lnTo>
                            <a:pt x="12248" y="19806"/>
                          </a:lnTo>
                          <a:lnTo>
                            <a:pt x="0" y="0"/>
                          </a:lnTo>
                          <a:lnTo>
                            <a:pt x="19845" y="233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80" name="Google Shape;180;p4"/>
                    <p:cNvSpPr/>
                    <p:nvPr/>
                  </p:nvSpPr>
                  <p:spPr>
                    <a:xfrm>
                      <a:off x="2765" y="2990"/>
                      <a:ext cx="60" cy="48"/>
                    </a:xfrm>
                    <a:custGeom>
                      <a:rect b="b" l="l" r="r" t="t"/>
                      <a:pathLst>
                        <a:path extrusionOk="0" h="20000" w="20000">
                          <a:moveTo>
                            <a:pt x="0" y="17476"/>
                          </a:moveTo>
                          <a:lnTo>
                            <a:pt x="6047" y="10291"/>
                          </a:lnTo>
                          <a:lnTo>
                            <a:pt x="7597" y="0"/>
                          </a:lnTo>
                          <a:lnTo>
                            <a:pt x="19845" y="19806"/>
                          </a:lnTo>
                          <a:lnTo>
                            <a:pt x="0" y="17476"/>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81" name="Google Shape;181;p4"/>
                    <p:cNvSpPr/>
                    <p:nvPr/>
                  </p:nvSpPr>
                  <p:spPr>
                    <a:xfrm>
                      <a:off x="2548" y="1697"/>
                      <a:ext cx="10" cy="9"/>
                    </a:xfrm>
                    <a:custGeom>
                      <a:rect b="b" l="l" r="r" t="t"/>
                      <a:pathLst>
                        <a:path extrusionOk="0" h="20000" w="20000">
                          <a:moveTo>
                            <a:pt x="15238" y="0"/>
                          </a:moveTo>
                          <a:lnTo>
                            <a:pt x="0" y="3810"/>
                          </a:lnTo>
                          <a:lnTo>
                            <a:pt x="5714" y="19048"/>
                          </a:lnTo>
                          <a:lnTo>
                            <a:pt x="19048" y="15238"/>
                          </a:lnTo>
                          <a:lnTo>
                            <a:pt x="15238"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82" name="Google Shape;182;p4"/>
                    <p:cNvSpPr/>
                    <p:nvPr/>
                  </p:nvSpPr>
                  <p:spPr>
                    <a:xfrm>
                      <a:off x="2557" y="1726"/>
                      <a:ext cx="10" cy="9"/>
                    </a:xfrm>
                    <a:custGeom>
                      <a:rect b="b" l="l" r="r" t="t"/>
                      <a:pathLst>
                        <a:path extrusionOk="0" h="20000" w="20000">
                          <a:moveTo>
                            <a:pt x="15238" y="0"/>
                          </a:moveTo>
                          <a:lnTo>
                            <a:pt x="0" y="3810"/>
                          </a:lnTo>
                          <a:lnTo>
                            <a:pt x="5714" y="19048"/>
                          </a:lnTo>
                          <a:lnTo>
                            <a:pt x="19048" y="15238"/>
                          </a:lnTo>
                          <a:lnTo>
                            <a:pt x="15238"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83" name="Google Shape;183;p4"/>
                    <p:cNvSpPr/>
                    <p:nvPr/>
                  </p:nvSpPr>
                  <p:spPr>
                    <a:xfrm>
                      <a:off x="2566" y="1755"/>
                      <a:ext cx="10" cy="10"/>
                    </a:xfrm>
                    <a:custGeom>
                      <a:rect b="b" l="l" r="r" t="t"/>
                      <a:pathLst>
                        <a:path extrusionOk="0" h="20000" w="20000">
                          <a:moveTo>
                            <a:pt x="16000" y="0"/>
                          </a:moveTo>
                          <a:lnTo>
                            <a:pt x="0" y="3810"/>
                          </a:lnTo>
                          <a:lnTo>
                            <a:pt x="6000" y="19048"/>
                          </a:lnTo>
                          <a:lnTo>
                            <a:pt x="19000" y="15238"/>
                          </a:lnTo>
                          <a:lnTo>
                            <a:pt x="160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84" name="Google Shape;184;p4"/>
                    <p:cNvSpPr/>
                    <p:nvPr/>
                  </p:nvSpPr>
                  <p:spPr>
                    <a:xfrm>
                      <a:off x="2575" y="1784"/>
                      <a:ext cx="11" cy="10"/>
                    </a:xfrm>
                    <a:custGeom>
                      <a:rect b="b" l="l" r="r" t="t"/>
                      <a:pathLst>
                        <a:path extrusionOk="0" h="20000" w="20000">
                          <a:moveTo>
                            <a:pt x="13913" y="0"/>
                          </a:moveTo>
                          <a:lnTo>
                            <a:pt x="0" y="3810"/>
                          </a:lnTo>
                          <a:lnTo>
                            <a:pt x="5217" y="19048"/>
                          </a:lnTo>
                          <a:lnTo>
                            <a:pt x="19130" y="15238"/>
                          </a:lnTo>
                          <a:lnTo>
                            <a:pt x="1391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85" name="Google Shape;185;p4"/>
                    <p:cNvSpPr/>
                    <p:nvPr/>
                  </p:nvSpPr>
                  <p:spPr>
                    <a:xfrm>
                      <a:off x="2585" y="1813"/>
                      <a:ext cx="10" cy="10"/>
                    </a:xfrm>
                    <a:custGeom>
                      <a:rect b="b" l="l" r="r" t="t"/>
                      <a:pathLst>
                        <a:path extrusionOk="0" h="20000" w="20000">
                          <a:moveTo>
                            <a:pt x="13333" y="0"/>
                          </a:moveTo>
                          <a:lnTo>
                            <a:pt x="0" y="3810"/>
                          </a:lnTo>
                          <a:lnTo>
                            <a:pt x="3810" y="19048"/>
                          </a:lnTo>
                          <a:lnTo>
                            <a:pt x="19048" y="15238"/>
                          </a:lnTo>
                          <a:lnTo>
                            <a:pt x="1333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86" name="Google Shape;186;p4"/>
                    <p:cNvSpPr/>
                    <p:nvPr/>
                  </p:nvSpPr>
                  <p:spPr>
                    <a:xfrm>
                      <a:off x="2595" y="1842"/>
                      <a:ext cx="9" cy="10"/>
                    </a:xfrm>
                    <a:custGeom>
                      <a:rect b="b" l="l" r="r" t="t"/>
                      <a:pathLst>
                        <a:path extrusionOk="0" h="20000" w="20000">
                          <a:moveTo>
                            <a:pt x="14000" y="0"/>
                          </a:moveTo>
                          <a:lnTo>
                            <a:pt x="0" y="3810"/>
                          </a:lnTo>
                          <a:lnTo>
                            <a:pt x="4000" y="19048"/>
                          </a:lnTo>
                          <a:lnTo>
                            <a:pt x="19000" y="15238"/>
                          </a:lnTo>
                          <a:lnTo>
                            <a:pt x="140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87" name="Google Shape;187;p4"/>
                    <p:cNvSpPr/>
                    <p:nvPr/>
                  </p:nvSpPr>
                  <p:spPr>
                    <a:xfrm>
                      <a:off x="2603" y="1871"/>
                      <a:ext cx="10" cy="10"/>
                    </a:xfrm>
                    <a:custGeom>
                      <a:rect b="b" l="l" r="r" t="t"/>
                      <a:pathLst>
                        <a:path extrusionOk="0" h="20000" w="20000">
                          <a:moveTo>
                            <a:pt x="13333" y="0"/>
                          </a:moveTo>
                          <a:lnTo>
                            <a:pt x="0" y="3810"/>
                          </a:lnTo>
                          <a:lnTo>
                            <a:pt x="3810" y="19048"/>
                          </a:lnTo>
                          <a:lnTo>
                            <a:pt x="19048" y="15238"/>
                          </a:lnTo>
                          <a:lnTo>
                            <a:pt x="1333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88" name="Google Shape;188;p4"/>
                    <p:cNvSpPr/>
                    <p:nvPr/>
                  </p:nvSpPr>
                  <p:spPr>
                    <a:xfrm>
                      <a:off x="2613" y="1901"/>
                      <a:ext cx="9" cy="9"/>
                    </a:xfrm>
                    <a:custGeom>
                      <a:rect b="b" l="l" r="r" t="t"/>
                      <a:pathLst>
                        <a:path extrusionOk="0" h="20000" w="20000">
                          <a:moveTo>
                            <a:pt x="13333" y="0"/>
                          </a:moveTo>
                          <a:lnTo>
                            <a:pt x="0" y="3810"/>
                          </a:lnTo>
                          <a:lnTo>
                            <a:pt x="3810" y="19048"/>
                          </a:lnTo>
                          <a:lnTo>
                            <a:pt x="19048" y="15238"/>
                          </a:lnTo>
                          <a:lnTo>
                            <a:pt x="1333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89" name="Google Shape;189;p4"/>
                    <p:cNvSpPr/>
                    <p:nvPr/>
                  </p:nvSpPr>
                  <p:spPr>
                    <a:xfrm>
                      <a:off x="2622" y="1930"/>
                      <a:ext cx="10" cy="9"/>
                    </a:xfrm>
                    <a:custGeom>
                      <a:rect b="b" l="l" r="r" t="t"/>
                      <a:pathLst>
                        <a:path extrusionOk="0" h="20000" w="20000">
                          <a:moveTo>
                            <a:pt x="15238" y="0"/>
                          </a:moveTo>
                          <a:lnTo>
                            <a:pt x="0" y="4000"/>
                          </a:lnTo>
                          <a:lnTo>
                            <a:pt x="3810" y="19000"/>
                          </a:lnTo>
                          <a:lnTo>
                            <a:pt x="19048" y="16000"/>
                          </a:lnTo>
                          <a:lnTo>
                            <a:pt x="15238"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90" name="Google Shape;190;p4"/>
                    <p:cNvSpPr/>
                    <p:nvPr/>
                  </p:nvSpPr>
                  <p:spPr>
                    <a:xfrm>
                      <a:off x="2631" y="1959"/>
                      <a:ext cx="9" cy="9"/>
                    </a:xfrm>
                    <a:custGeom>
                      <a:rect b="b" l="l" r="r" t="t"/>
                      <a:pathLst>
                        <a:path extrusionOk="0" h="20000" w="20000">
                          <a:moveTo>
                            <a:pt x="15000" y="0"/>
                          </a:moveTo>
                          <a:lnTo>
                            <a:pt x="0" y="4000"/>
                          </a:lnTo>
                          <a:lnTo>
                            <a:pt x="5000" y="19000"/>
                          </a:lnTo>
                          <a:lnTo>
                            <a:pt x="19000" y="15000"/>
                          </a:lnTo>
                          <a:lnTo>
                            <a:pt x="150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91" name="Google Shape;191;p4"/>
                    <p:cNvSpPr/>
                    <p:nvPr/>
                  </p:nvSpPr>
                  <p:spPr>
                    <a:xfrm>
                      <a:off x="2640" y="1988"/>
                      <a:ext cx="10" cy="9"/>
                    </a:xfrm>
                    <a:custGeom>
                      <a:rect b="b" l="l" r="r" t="t"/>
                      <a:pathLst>
                        <a:path extrusionOk="0" h="20000" w="20000">
                          <a:moveTo>
                            <a:pt x="15238" y="0"/>
                          </a:moveTo>
                          <a:lnTo>
                            <a:pt x="0" y="4000"/>
                          </a:lnTo>
                          <a:lnTo>
                            <a:pt x="5714" y="19000"/>
                          </a:lnTo>
                          <a:lnTo>
                            <a:pt x="19048" y="15000"/>
                          </a:lnTo>
                          <a:lnTo>
                            <a:pt x="15238"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92" name="Google Shape;192;p4"/>
                    <p:cNvSpPr/>
                    <p:nvPr/>
                  </p:nvSpPr>
                  <p:spPr>
                    <a:xfrm>
                      <a:off x="2649" y="2017"/>
                      <a:ext cx="10" cy="9"/>
                    </a:xfrm>
                    <a:custGeom>
                      <a:rect b="b" l="l" r="r" t="t"/>
                      <a:pathLst>
                        <a:path extrusionOk="0" h="20000" w="20000">
                          <a:moveTo>
                            <a:pt x="15238" y="0"/>
                          </a:moveTo>
                          <a:lnTo>
                            <a:pt x="0" y="4000"/>
                          </a:lnTo>
                          <a:lnTo>
                            <a:pt x="5714" y="19000"/>
                          </a:lnTo>
                          <a:lnTo>
                            <a:pt x="19048" y="15000"/>
                          </a:lnTo>
                          <a:lnTo>
                            <a:pt x="15238"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93" name="Google Shape;193;p4"/>
                    <p:cNvSpPr/>
                    <p:nvPr/>
                  </p:nvSpPr>
                  <p:spPr>
                    <a:xfrm>
                      <a:off x="2658" y="2046"/>
                      <a:ext cx="10" cy="10"/>
                    </a:xfrm>
                    <a:custGeom>
                      <a:rect b="b" l="l" r="r" t="t"/>
                      <a:pathLst>
                        <a:path extrusionOk="0" h="20000" w="20000">
                          <a:moveTo>
                            <a:pt x="15000" y="0"/>
                          </a:moveTo>
                          <a:lnTo>
                            <a:pt x="0" y="3000"/>
                          </a:lnTo>
                          <a:lnTo>
                            <a:pt x="6000" y="19000"/>
                          </a:lnTo>
                          <a:lnTo>
                            <a:pt x="19000" y="15000"/>
                          </a:lnTo>
                          <a:lnTo>
                            <a:pt x="150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94" name="Google Shape;194;p4"/>
                    <p:cNvSpPr/>
                    <p:nvPr/>
                  </p:nvSpPr>
                  <p:spPr>
                    <a:xfrm>
                      <a:off x="2667" y="2075"/>
                      <a:ext cx="11" cy="10"/>
                    </a:xfrm>
                    <a:custGeom>
                      <a:rect b="b" l="l" r="r" t="t"/>
                      <a:pathLst>
                        <a:path extrusionOk="0" h="20000" w="20000">
                          <a:moveTo>
                            <a:pt x="13913" y="0"/>
                          </a:moveTo>
                          <a:lnTo>
                            <a:pt x="0" y="3810"/>
                          </a:lnTo>
                          <a:lnTo>
                            <a:pt x="5217" y="19048"/>
                          </a:lnTo>
                          <a:lnTo>
                            <a:pt x="19130" y="15238"/>
                          </a:lnTo>
                          <a:lnTo>
                            <a:pt x="1391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95" name="Google Shape;195;p4"/>
                    <p:cNvSpPr/>
                    <p:nvPr/>
                  </p:nvSpPr>
                  <p:spPr>
                    <a:xfrm>
                      <a:off x="2677" y="2104"/>
                      <a:ext cx="10" cy="10"/>
                    </a:xfrm>
                    <a:custGeom>
                      <a:rect b="b" l="l" r="r" t="t"/>
                      <a:pathLst>
                        <a:path extrusionOk="0" h="20000" w="20000">
                          <a:moveTo>
                            <a:pt x="13333" y="0"/>
                          </a:moveTo>
                          <a:lnTo>
                            <a:pt x="0" y="3810"/>
                          </a:lnTo>
                          <a:lnTo>
                            <a:pt x="3810" y="19048"/>
                          </a:lnTo>
                          <a:lnTo>
                            <a:pt x="19048" y="15238"/>
                          </a:lnTo>
                          <a:lnTo>
                            <a:pt x="1333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96" name="Google Shape;196;p4"/>
                    <p:cNvSpPr/>
                    <p:nvPr/>
                  </p:nvSpPr>
                  <p:spPr>
                    <a:xfrm>
                      <a:off x="2687" y="2133"/>
                      <a:ext cx="9" cy="10"/>
                    </a:xfrm>
                    <a:custGeom>
                      <a:rect b="b" l="l" r="r" t="t"/>
                      <a:pathLst>
                        <a:path extrusionOk="0" h="20000" w="20000">
                          <a:moveTo>
                            <a:pt x="13000" y="0"/>
                          </a:moveTo>
                          <a:lnTo>
                            <a:pt x="0" y="3810"/>
                          </a:lnTo>
                          <a:lnTo>
                            <a:pt x="4000" y="19048"/>
                          </a:lnTo>
                          <a:lnTo>
                            <a:pt x="19000" y="15238"/>
                          </a:lnTo>
                          <a:lnTo>
                            <a:pt x="130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97" name="Google Shape;197;p4"/>
                    <p:cNvSpPr/>
                    <p:nvPr/>
                  </p:nvSpPr>
                  <p:spPr>
                    <a:xfrm>
                      <a:off x="2695" y="2162"/>
                      <a:ext cx="10" cy="10"/>
                    </a:xfrm>
                    <a:custGeom>
                      <a:rect b="b" l="l" r="r" t="t"/>
                      <a:pathLst>
                        <a:path extrusionOk="0" h="20000" w="20000">
                          <a:moveTo>
                            <a:pt x="13333" y="0"/>
                          </a:moveTo>
                          <a:lnTo>
                            <a:pt x="0" y="3810"/>
                          </a:lnTo>
                          <a:lnTo>
                            <a:pt x="3810" y="19048"/>
                          </a:lnTo>
                          <a:lnTo>
                            <a:pt x="19048" y="15238"/>
                          </a:lnTo>
                          <a:lnTo>
                            <a:pt x="1333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98" name="Google Shape;198;p4"/>
                    <p:cNvSpPr/>
                    <p:nvPr/>
                  </p:nvSpPr>
                  <p:spPr>
                    <a:xfrm>
                      <a:off x="2705" y="2192"/>
                      <a:ext cx="9" cy="9"/>
                    </a:xfrm>
                    <a:custGeom>
                      <a:rect b="b" l="l" r="r" t="t"/>
                      <a:pathLst>
                        <a:path extrusionOk="0" h="20000" w="20000">
                          <a:moveTo>
                            <a:pt x="13333" y="0"/>
                          </a:moveTo>
                          <a:lnTo>
                            <a:pt x="0" y="3810"/>
                          </a:lnTo>
                          <a:lnTo>
                            <a:pt x="3810" y="19048"/>
                          </a:lnTo>
                          <a:lnTo>
                            <a:pt x="19048" y="15238"/>
                          </a:lnTo>
                          <a:lnTo>
                            <a:pt x="1333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199" name="Google Shape;199;p4"/>
                    <p:cNvSpPr/>
                    <p:nvPr/>
                  </p:nvSpPr>
                  <p:spPr>
                    <a:xfrm>
                      <a:off x="2714" y="2221"/>
                      <a:ext cx="9" cy="9"/>
                    </a:xfrm>
                    <a:custGeom>
                      <a:rect b="b" l="l" r="r" t="t"/>
                      <a:pathLst>
                        <a:path extrusionOk="0" h="20000" w="20000">
                          <a:moveTo>
                            <a:pt x="16000" y="0"/>
                          </a:moveTo>
                          <a:lnTo>
                            <a:pt x="0" y="3810"/>
                          </a:lnTo>
                          <a:lnTo>
                            <a:pt x="4000" y="19048"/>
                          </a:lnTo>
                          <a:lnTo>
                            <a:pt x="19000" y="15238"/>
                          </a:lnTo>
                          <a:lnTo>
                            <a:pt x="160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00" name="Google Shape;200;p4"/>
                    <p:cNvSpPr/>
                    <p:nvPr/>
                  </p:nvSpPr>
                  <p:spPr>
                    <a:xfrm>
                      <a:off x="2723" y="2250"/>
                      <a:ext cx="9" cy="10"/>
                    </a:xfrm>
                    <a:custGeom>
                      <a:rect b="b" l="l" r="r" t="t"/>
                      <a:pathLst>
                        <a:path extrusionOk="0" h="20000" w="20000">
                          <a:moveTo>
                            <a:pt x="15238" y="0"/>
                          </a:moveTo>
                          <a:lnTo>
                            <a:pt x="0" y="3810"/>
                          </a:lnTo>
                          <a:lnTo>
                            <a:pt x="5714" y="19048"/>
                          </a:lnTo>
                          <a:lnTo>
                            <a:pt x="19048" y="15238"/>
                          </a:lnTo>
                          <a:lnTo>
                            <a:pt x="15238"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01" name="Google Shape;201;p4"/>
                    <p:cNvSpPr/>
                    <p:nvPr/>
                  </p:nvSpPr>
                  <p:spPr>
                    <a:xfrm>
                      <a:off x="2732" y="2279"/>
                      <a:ext cx="10" cy="10"/>
                    </a:xfrm>
                    <a:custGeom>
                      <a:rect b="b" l="l" r="r" t="t"/>
                      <a:pathLst>
                        <a:path extrusionOk="0" h="20000" w="20000">
                          <a:moveTo>
                            <a:pt x="15238" y="0"/>
                          </a:moveTo>
                          <a:lnTo>
                            <a:pt x="0" y="3810"/>
                          </a:lnTo>
                          <a:lnTo>
                            <a:pt x="5714" y="19048"/>
                          </a:lnTo>
                          <a:lnTo>
                            <a:pt x="19048" y="15238"/>
                          </a:lnTo>
                          <a:lnTo>
                            <a:pt x="15238"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02" name="Google Shape;202;p4"/>
                    <p:cNvSpPr/>
                    <p:nvPr/>
                  </p:nvSpPr>
                  <p:spPr>
                    <a:xfrm>
                      <a:off x="2741" y="2308"/>
                      <a:ext cx="10" cy="10"/>
                    </a:xfrm>
                    <a:custGeom>
                      <a:rect b="b" l="l" r="r" t="t"/>
                      <a:pathLst>
                        <a:path extrusionOk="0" h="20000" w="20000">
                          <a:moveTo>
                            <a:pt x="15238" y="0"/>
                          </a:moveTo>
                          <a:lnTo>
                            <a:pt x="0" y="3810"/>
                          </a:lnTo>
                          <a:lnTo>
                            <a:pt x="5714" y="19048"/>
                          </a:lnTo>
                          <a:lnTo>
                            <a:pt x="19048" y="15238"/>
                          </a:lnTo>
                          <a:lnTo>
                            <a:pt x="15238"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03" name="Google Shape;203;p4"/>
                    <p:cNvSpPr/>
                    <p:nvPr/>
                  </p:nvSpPr>
                  <p:spPr>
                    <a:xfrm>
                      <a:off x="2750" y="2337"/>
                      <a:ext cx="11" cy="10"/>
                    </a:xfrm>
                    <a:custGeom>
                      <a:rect b="b" l="l" r="r" t="t"/>
                      <a:pathLst>
                        <a:path extrusionOk="0" h="20000" w="20000">
                          <a:moveTo>
                            <a:pt x="13636" y="0"/>
                          </a:moveTo>
                          <a:lnTo>
                            <a:pt x="0" y="3810"/>
                          </a:lnTo>
                          <a:lnTo>
                            <a:pt x="4545" y="19048"/>
                          </a:lnTo>
                          <a:lnTo>
                            <a:pt x="19091" y="15238"/>
                          </a:lnTo>
                          <a:lnTo>
                            <a:pt x="13636"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04" name="Google Shape;204;p4"/>
                    <p:cNvSpPr/>
                    <p:nvPr/>
                  </p:nvSpPr>
                  <p:spPr>
                    <a:xfrm>
                      <a:off x="2759" y="2366"/>
                      <a:ext cx="11" cy="10"/>
                    </a:xfrm>
                    <a:custGeom>
                      <a:rect b="b" l="l" r="r" t="t"/>
                      <a:pathLst>
                        <a:path extrusionOk="0" h="20000" w="20000">
                          <a:moveTo>
                            <a:pt x="13913" y="0"/>
                          </a:moveTo>
                          <a:lnTo>
                            <a:pt x="0" y="4000"/>
                          </a:lnTo>
                          <a:lnTo>
                            <a:pt x="5217" y="19000"/>
                          </a:lnTo>
                          <a:lnTo>
                            <a:pt x="19130" y="16000"/>
                          </a:lnTo>
                          <a:lnTo>
                            <a:pt x="1391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05" name="Google Shape;205;p4"/>
                    <p:cNvSpPr/>
                    <p:nvPr/>
                  </p:nvSpPr>
                  <p:spPr>
                    <a:xfrm>
                      <a:off x="2769" y="2396"/>
                      <a:ext cx="10" cy="9"/>
                    </a:xfrm>
                    <a:custGeom>
                      <a:rect b="b" l="l" r="r" t="t"/>
                      <a:pathLst>
                        <a:path extrusionOk="0" h="20000" w="20000">
                          <a:moveTo>
                            <a:pt x="13333" y="0"/>
                          </a:moveTo>
                          <a:lnTo>
                            <a:pt x="0" y="4000"/>
                          </a:lnTo>
                          <a:lnTo>
                            <a:pt x="3810" y="19000"/>
                          </a:lnTo>
                          <a:lnTo>
                            <a:pt x="19048" y="15000"/>
                          </a:lnTo>
                          <a:lnTo>
                            <a:pt x="1333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06" name="Google Shape;206;p4"/>
                    <p:cNvSpPr/>
                    <p:nvPr/>
                  </p:nvSpPr>
                  <p:spPr>
                    <a:xfrm>
                      <a:off x="2779" y="2425"/>
                      <a:ext cx="9" cy="9"/>
                    </a:xfrm>
                    <a:custGeom>
                      <a:rect b="b" l="l" r="r" t="t"/>
                      <a:pathLst>
                        <a:path extrusionOk="0" h="20000" w="20000">
                          <a:moveTo>
                            <a:pt x="13000" y="0"/>
                          </a:moveTo>
                          <a:lnTo>
                            <a:pt x="0" y="4000"/>
                          </a:lnTo>
                          <a:lnTo>
                            <a:pt x="4000" y="19000"/>
                          </a:lnTo>
                          <a:lnTo>
                            <a:pt x="19000" y="15000"/>
                          </a:lnTo>
                          <a:lnTo>
                            <a:pt x="130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07" name="Google Shape;207;p4"/>
                    <p:cNvSpPr/>
                    <p:nvPr/>
                  </p:nvSpPr>
                  <p:spPr>
                    <a:xfrm>
                      <a:off x="2787" y="2454"/>
                      <a:ext cx="10" cy="9"/>
                    </a:xfrm>
                    <a:custGeom>
                      <a:rect b="b" l="l" r="r" t="t"/>
                      <a:pathLst>
                        <a:path extrusionOk="0" h="20000" w="20000">
                          <a:moveTo>
                            <a:pt x="13333" y="0"/>
                          </a:moveTo>
                          <a:lnTo>
                            <a:pt x="0" y="4000"/>
                          </a:lnTo>
                          <a:lnTo>
                            <a:pt x="3810" y="19000"/>
                          </a:lnTo>
                          <a:lnTo>
                            <a:pt x="19048" y="15000"/>
                          </a:lnTo>
                          <a:lnTo>
                            <a:pt x="1333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08" name="Google Shape;208;p4"/>
                    <p:cNvSpPr/>
                    <p:nvPr/>
                  </p:nvSpPr>
                  <p:spPr>
                    <a:xfrm>
                      <a:off x="2797" y="2483"/>
                      <a:ext cx="9" cy="9"/>
                    </a:xfrm>
                    <a:custGeom>
                      <a:rect b="b" l="l" r="r" t="t"/>
                      <a:pathLst>
                        <a:path extrusionOk="0" h="20000" w="20000">
                          <a:moveTo>
                            <a:pt x="15238" y="0"/>
                          </a:moveTo>
                          <a:lnTo>
                            <a:pt x="0" y="3000"/>
                          </a:lnTo>
                          <a:lnTo>
                            <a:pt x="3810" y="19000"/>
                          </a:lnTo>
                          <a:lnTo>
                            <a:pt x="19048" y="15000"/>
                          </a:lnTo>
                          <a:lnTo>
                            <a:pt x="15238"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09" name="Google Shape;209;p4"/>
                    <p:cNvSpPr/>
                    <p:nvPr/>
                  </p:nvSpPr>
                  <p:spPr>
                    <a:xfrm>
                      <a:off x="2806" y="2512"/>
                      <a:ext cx="9" cy="9"/>
                    </a:xfrm>
                    <a:custGeom>
                      <a:rect b="b" l="l" r="r" t="t"/>
                      <a:pathLst>
                        <a:path extrusionOk="0" h="20000" w="20000">
                          <a:moveTo>
                            <a:pt x="15000" y="0"/>
                          </a:moveTo>
                          <a:lnTo>
                            <a:pt x="0" y="3810"/>
                          </a:lnTo>
                          <a:lnTo>
                            <a:pt x="6000" y="19048"/>
                          </a:lnTo>
                          <a:lnTo>
                            <a:pt x="19000" y="15238"/>
                          </a:lnTo>
                          <a:lnTo>
                            <a:pt x="150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10" name="Google Shape;210;p4"/>
                    <p:cNvSpPr/>
                    <p:nvPr/>
                  </p:nvSpPr>
                  <p:spPr>
                    <a:xfrm>
                      <a:off x="2815" y="2541"/>
                      <a:ext cx="9" cy="10"/>
                    </a:xfrm>
                    <a:custGeom>
                      <a:rect b="b" l="l" r="r" t="t"/>
                      <a:pathLst>
                        <a:path extrusionOk="0" h="20000" w="20000">
                          <a:moveTo>
                            <a:pt x="15238" y="0"/>
                          </a:moveTo>
                          <a:lnTo>
                            <a:pt x="0" y="3810"/>
                          </a:lnTo>
                          <a:lnTo>
                            <a:pt x="5714" y="19048"/>
                          </a:lnTo>
                          <a:lnTo>
                            <a:pt x="19048" y="15238"/>
                          </a:lnTo>
                          <a:lnTo>
                            <a:pt x="15238"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11" name="Google Shape;211;p4"/>
                    <p:cNvSpPr/>
                    <p:nvPr/>
                  </p:nvSpPr>
                  <p:spPr>
                    <a:xfrm>
                      <a:off x="2824" y="2570"/>
                      <a:ext cx="10" cy="10"/>
                    </a:xfrm>
                    <a:custGeom>
                      <a:rect b="b" l="l" r="r" t="t"/>
                      <a:pathLst>
                        <a:path extrusionOk="0" h="20000" w="20000">
                          <a:moveTo>
                            <a:pt x="15238" y="0"/>
                          </a:moveTo>
                          <a:lnTo>
                            <a:pt x="0" y="3810"/>
                          </a:lnTo>
                          <a:lnTo>
                            <a:pt x="5714" y="19048"/>
                          </a:lnTo>
                          <a:lnTo>
                            <a:pt x="19048" y="15238"/>
                          </a:lnTo>
                          <a:lnTo>
                            <a:pt x="15238"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12" name="Google Shape;212;p4"/>
                    <p:cNvSpPr/>
                    <p:nvPr/>
                  </p:nvSpPr>
                  <p:spPr>
                    <a:xfrm>
                      <a:off x="2833" y="2599"/>
                      <a:ext cx="9" cy="10"/>
                    </a:xfrm>
                    <a:custGeom>
                      <a:rect b="b" l="l" r="r" t="t"/>
                      <a:pathLst>
                        <a:path extrusionOk="0" h="20000" w="20000">
                          <a:moveTo>
                            <a:pt x="15000" y="0"/>
                          </a:moveTo>
                          <a:lnTo>
                            <a:pt x="0" y="3810"/>
                          </a:lnTo>
                          <a:lnTo>
                            <a:pt x="6000" y="19048"/>
                          </a:lnTo>
                          <a:lnTo>
                            <a:pt x="19000" y="15238"/>
                          </a:lnTo>
                          <a:lnTo>
                            <a:pt x="150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13" name="Google Shape;213;p4"/>
                    <p:cNvSpPr/>
                    <p:nvPr/>
                  </p:nvSpPr>
                  <p:spPr>
                    <a:xfrm>
                      <a:off x="2842" y="2628"/>
                      <a:ext cx="11" cy="10"/>
                    </a:xfrm>
                    <a:custGeom>
                      <a:rect b="b" l="l" r="r" t="t"/>
                      <a:pathLst>
                        <a:path extrusionOk="0" h="20000" w="20000">
                          <a:moveTo>
                            <a:pt x="13913" y="0"/>
                          </a:moveTo>
                          <a:lnTo>
                            <a:pt x="0" y="3810"/>
                          </a:lnTo>
                          <a:lnTo>
                            <a:pt x="5217" y="19048"/>
                          </a:lnTo>
                          <a:lnTo>
                            <a:pt x="19130" y="15238"/>
                          </a:lnTo>
                          <a:lnTo>
                            <a:pt x="1391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14" name="Google Shape;214;p4"/>
                    <p:cNvSpPr/>
                    <p:nvPr/>
                  </p:nvSpPr>
                  <p:spPr>
                    <a:xfrm>
                      <a:off x="2851" y="2657"/>
                      <a:ext cx="11" cy="10"/>
                    </a:xfrm>
                    <a:custGeom>
                      <a:rect b="b" l="l" r="r" t="t"/>
                      <a:pathLst>
                        <a:path extrusionOk="0" h="20000" w="20000">
                          <a:moveTo>
                            <a:pt x="13913" y="0"/>
                          </a:moveTo>
                          <a:lnTo>
                            <a:pt x="0" y="3810"/>
                          </a:lnTo>
                          <a:lnTo>
                            <a:pt x="5217" y="19048"/>
                          </a:lnTo>
                          <a:lnTo>
                            <a:pt x="19130" y="15238"/>
                          </a:lnTo>
                          <a:lnTo>
                            <a:pt x="1391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15" name="Google Shape;215;p4"/>
                    <p:cNvSpPr/>
                    <p:nvPr/>
                  </p:nvSpPr>
                  <p:spPr>
                    <a:xfrm>
                      <a:off x="2861" y="2687"/>
                      <a:ext cx="10" cy="9"/>
                    </a:xfrm>
                    <a:custGeom>
                      <a:rect b="b" l="l" r="r" t="t"/>
                      <a:pathLst>
                        <a:path extrusionOk="0" h="20000" w="20000">
                          <a:moveTo>
                            <a:pt x="14000" y="0"/>
                          </a:moveTo>
                          <a:lnTo>
                            <a:pt x="0" y="3810"/>
                          </a:lnTo>
                          <a:lnTo>
                            <a:pt x="4000" y="19048"/>
                          </a:lnTo>
                          <a:lnTo>
                            <a:pt x="19000" y="15238"/>
                          </a:lnTo>
                          <a:lnTo>
                            <a:pt x="140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16" name="Google Shape;216;p4"/>
                    <p:cNvSpPr/>
                    <p:nvPr/>
                  </p:nvSpPr>
                  <p:spPr>
                    <a:xfrm>
                      <a:off x="2870" y="2716"/>
                      <a:ext cx="10" cy="9"/>
                    </a:xfrm>
                    <a:custGeom>
                      <a:rect b="b" l="l" r="r" t="t"/>
                      <a:pathLst>
                        <a:path extrusionOk="0" h="20000" w="20000">
                          <a:moveTo>
                            <a:pt x="13333" y="0"/>
                          </a:moveTo>
                          <a:lnTo>
                            <a:pt x="0" y="3810"/>
                          </a:lnTo>
                          <a:lnTo>
                            <a:pt x="3810" y="19048"/>
                          </a:lnTo>
                          <a:lnTo>
                            <a:pt x="19048" y="15238"/>
                          </a:lnTo>
                          <a:lnTo>
                            <a:pt x="1333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17" name="Google Shape;217;p4"/>
                    <p:cNvSpPr/>
                    <p:nvPr/>
                  </p:nvSpPr>
                  <p:spPr>
                    <a:xfrm>
                      <a:off x="2879" y="2745"/>
                      <a:ext cx="10" cy="10"/>
                    </a:xfrm>
                    <a:custGeom>
                      <a:rect b="b" l="l" r="r" t="t"/>
                      <a:pathLst>
                        <a:path extrusionOk="0" h="20000" w="20000">
                          <a:moveTo>
                            <a:pt x="13333" y="0"/>
                          </a:moveTo>
                          <a:lnTo>
                            <a:pt x="0" y="3810"/>
                          </a:lnTo>
                          <a:lnTo>
                            <a:pt x="3810" y="19048"/>
                          </a:lnTo>
                          <a:lnTo>
                            <a:pt x="19048" y="15238"/>
                          </a:lnTo>
                          <a:lnTo>
                            <a:pt x="1333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18" name="Google Shape;218;p4"/>
                    <p:cNvSpPr/>
                    <p:nvPr/>
                  </p:nvSpPr>
                  <p:spPr>
                    <a:xfrm>
                      <a:off x="2889" y="2774"/>
                      <a:ext cx="9" cy="10"/>
                    </a:xfrm>
                    <a:custGeom>
                      <a:rect b="b" l="l" r="r" t="t"/>
                      <a:pathLst>
                        <a:path extrusionOk="0" h="20000" w="20000">
                          <a:moveTo>
                            <a:pt x="15238" y="0"/>
                          </a:moveTo>
                          <a:lnTo>
                            <a:pt x="0" y="3810"/>
                          </a:lnTo>
                          <a:lnTo>
                            <a:pt x="3810" y="19048"/>
                          </a:lnTo>
                          <a:lnTo>
                            <a:pt x="19048" y="15238"/>
                          </a:lnTo>
                          <a:lnTo>
                            <a:pt x="15238"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19" name="Google Shape;219;p4"/>
                    <p:cNvSpPr/>
                    <p:nvPr/>
                  </p:nvSpPr>
                  <p:spPr>
                    <a:xfrm>
                      <a:off x="2898" y="2803"/>
                      <a:ext cx="9" cy="9"/>
                    </a:xfrm>
                    <a:custGeom>
                      <a:rect b="b" l="l" r="r" t="t"/>
                      <a:pathLst>
                        <a:path extrusionOk="0" h="20000" w="20000">
                          <a:moveTo>
                            <a:pt x="15000" y="0"/>
                          </a:moveTo>
                          <a:lnTo>
                            <a:pt x="0" y="4000"/>
                          </a:lnTo>
                          <a:lnTo>
                            <a:pt x="5000" y="19000"/>
                          </a:lnTo>
                          <a:lnTo>
                            <a:pt x="19000" y="15000"/>
                          </a:lnTo>
                          <a:lnTo>
                            <a:pt x="150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20" name="Google Shape;220;p4"/>
                    <p:cNvSpPr/>
                    <p:nvPr/>
                  </p:nvSpPr>
                  <p:spPr>
                    <a:xfrm>
                      <a:off x="2907" y="2832"/>
                      <a:ext cx="9" cy="10"/>
                    </a:xfrm>
                    <a:custGeom>
                      <a:rect b="b" l="l" r="r" t="t"/>
                      <a:pathLst>
                        <a:path extrusionOk="0" h="20000" w="20000">
                          <a:moveTo>
                            <a:pt x="15238" y="0"/>
                          </a:moveTo>
                          <a:lnTo>
                            <a:pt x="0" y="4000"/>
                          </a:lnTo>
                          <a:lnTo>
                            <a:pt x="5714" y="19000"/>
                          </a:lnTo>
                          <a:lnTo>
                            <a:pt x="19048" y="15000"/>
                          </a:lnTo>
                          <a:lnTo>
                            <a:pt x="15238"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21" name="Google Shape;221;p4"/>
                    <p:cNvSpPr/>
                    <p:nvPr/>
                  </p:nvSpPr>
                  <p:spPr>
                    <a:xfrm>
                      <a:off x="2916" y="2862"/>
                      <a:ext cx="10" cy="9"/>
                    </a:xfrm>
                    <a:custGeom>
                      <a:rect b="b" l="l" r="r" t="t"/>
                      <a:pathLst>
                        <a:path extrusionOk="0" h="20000" w="20000">
                          <a:moveTo>
                            <a:pt x="15238" y="0"/>
                          </a:moveTo>
                          <a:lnTo>
                            <a:pt x="0" y="4000"/>
                          </a:lnTo>
                          <a:lnTo>
                            <a:pt x="5714" y="19000"/>
                          </a:lnTo>
                          <a:lnTo>
                            <a:pt x="19048" y="15000"/>
                          </a:lnTo>
                          <a:lnTo>
                            <a:pt x="15238"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22" name="Google Shape;222;p4"/>
                    <p:cNvSpPr/>
                    <p:nvPr/>
                  </p:nvSpPr>
                  <p:spPr>
                    <a:xfrm>
                      <a:off x="2925" y="2891"/>
                      <a:ext cx="9" cy="9"/>
                    </a:xfrm>
                    <a:custGeom>
                      <a:rect b="b" l="l" r="r" t="t"/>
                      <a:pathLst>
                        <a:path extrusionOk="0" h="20000" w="20000">
                          <a:moveTo>
                            <a:pt x="15000" y="0"/>
                          </a:moveTo>
                          <a:lnTo>
                            <a:pt x="0" y="3000"/>
                          </a:lnTo>
                          <a:lnTo>
                            <a:pt x="6000" y="19000"/>
                          </a:lnTo>
                          <a:lnTo>
                            <a:pt x="19000" y="15000"/>
                          </a:lnTo>
                          <a:lnTo>
                            <a:pt x="150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23" name="Google Shape;223;p4"/>
                    <p:cNvSpPr/>
                    <p:nvPr/>
                  </p:nvSpPr>
                  <p:spPr>
                    <a:xfrm>
                      <a:off x="2934" y="2919"/>
                      <a:ext cx="11" cy="10"/>
                    </a:xfrm>
                    <a:custGeom>
                      <a:rect b="b" l="l" r="r" t="t"/>
                      <a:pathLst>
                        <a:path extrusionOk="0" h="20000" w="20000">
                          <a:moveTo>
                            <a:pt x="13913" y="0"/>
                          </a:moveTo>
                          <a:lnTo>
                            <a:pt x="0" y="3810"/>
                          </a:lnTo>
                          <a:lnTo>
                            <a:pt x="5217" y="19048"/>
                          </a:lnTo>
                          <a:lnTo>
                            <a:pt x="19130" y="15238"/>
                          </a:lnTo>
                          <a:lnTo>
                            <a:pt x="1391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24" name="Google Shape;224;p4"/>
                    <p:cNvSpPr/>
                    <p:nvPr/>
                  </p:nvSpPr>
                  <p:spPr>
                    <a:xfrm>
                      <a:off x="2944" y="2949"/>
                      <a:ext cx="10" cy="9"/>
                    </a:xfrm>
                    <a:custGeom>
                      <a:rect b="b" l="l" r="r" t="t"/>
                      <a:pathLst>
                        <a:path extrusionOk="0" h="20000" w="20000">
                          <a:moveTo>
                            <a:pt x="13333" y="0"/>
                          </a:moveTo>
                          <a:lnTo>
                            <a:pt x="0" y="3810"/>
                          </a:lnTo>
                          <a:lnTo>
                            <a:pt x="3810" y="19048"/>
                          </a:lnTo>
                          <a:lnTo>
                            <a:pt x="19048" y="15238"/>
                          </a:lnTo>
                          <a:lnTo>
                            <a:pt x="1333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25" name="Google Shape;225;p4"/>
                    <p:cNvSpPr/>
                    <p:nvPr/>
                  </p:nvSpPr>
                  <p:spPr>
                    <a:xfrm>
                      <a:off x="2953" y="2978"/>
                      <a:ext cx="10" cy="9"/>
                    </a:xfrm>
                    <a:custGeom>
                      <a:rect b="b" l="l" r="r" t="t"/>
                      <a:pathLst>
                        <a:path extrusionOk="0" h="20000" w="20000">
                          <a:moveTo>
                            <a:pt x="13000" y="0"/>
                          </a:moveTo>
                          <a:lnTo>
                            <a:pt x="0" y="3810"/>
                          </a:lnTo>
                          <a:lnTo>
                            <a:pt x="4000" y="19048"/>
                          </a:lnTo>
                          <a:lnTo>
                            <a:pt x="19000" y="15238"/>
                          </a:lnTo>
                          <a:lnTo>
                            <a:pt x="130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26" name="Google Shape;226;p4"/>
                    <p:cNvSpPr/>
                    <p:nvPr/>
                  </p:nvSpPr>
                  <p:spPr>
                    <a:xfrm>
                      <a:off x="2962" y="3007"/>
                      <a:ext cx="10" cy="10"/>
                    </a:xfrm>
                    <a:custGeom>
                      <a:rect b="b" l="l" r="r" t="t"/>
                      <a:pathLst>
                        <a:path extrusionOk="0" h="20000" w="20000">
                          <a:moveTo>
                            <a:pt x="13333" y="0"/>
                          </a:moveTo>
                          <a:lnTo>
                            <a:pt x="0" y="3810"/>
                          </a:lnTo>
                          <a:lnTo>
                            <a:pt x="3810" y="19048"/>
                          </a:lnTo>
                          <a:lnTo>
                            <a:pt x="19048" y="15238"/>
                          </a:lnTo>
                          <a:lnTo>
                            <a:pt x="1333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27" name="Google Shape;227;p4"/>
                    <p:cNvSpPr/>
                    <p:nvPr/>
                  </p:nvSpPr>
                  <p:spPr>
                    <a:xfrm>
                      <a:off x="2971" y="3036"/>
                      <a:ext cx="10" cy="10"/>
                    </a:xfrm>
                    <a:custGeom>
                      <a:rect b="b" l="l" r="r" t="t"/>
                      <a:pathLst>
                        <a:path extrusionOk="0" h="20000" w="20000">
                          <a:moveTo>
                            <a:pt x="13333" y="0"/>
                          </a:moveTo>
                          <a:lnTo>
                            <a:pt x="0" y="3810"/>
                          </a:lnTo>
                          <a:lnTo>
                            <a:pt x="3810" y="19048"/>
                          </a:lnTo>
                          <a:lnTo>
                            <a:pt x="19048" y="15238"/>
                          </a:lnTo>
                          <a:lnTo>
                            <a:pt x="1333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28" name="Google Shape;228;p4"/>
                    <p:cNvSpPr/>
                    <p:nvPr/>
                  </p:nvSpPr>
                  <p:spPr>
                    <a:xfrm>
                      <a:off x="2981" y="3065"/>
                      <a:ext cx="9" cy="10"/>
                    </a:xfrm>
                    <a:custGeom>
                      <a:rect b="b" l="l" r="r" t="t"/>
                      <a:pathLst>
                        <a:path extrusionOk="0" h="20000" w="20000">
                          <a:moveTo>
                            <a:pt x="16000" y="0"/>
                          </a:moveTo>
                          <a:lnTo>
                            <a:pt x="0" y="3810"/>
                          </a:lnTo>
                          <a:lnTo>
                            <a:pt x="4000" y="19048"/>
                          </a:lnTo>
                          <a:lnTo>
                            <a:pt x="19000" y="15238"/>
                          </a:lnTo>
                          <a:lnTo>
                            <a:pt x="160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29" name="Google Shape;229;p4"/>
                    <p:cNvSpPr/>
                    <p:nvPr/>
                  </p:nvSpPr>
                  <p:spPr>
                    <a:xfrm>
                      <a:off x="2990" y="3094"/>
                      <a:ext cx="9" cy="10"/>
                    </a:xfrm>
                    <a:custGeom>
                      <a:rect b="b" l="l" r="r" t="t"/>
                      <a:pathLst>
                        <a:path extrusionOk="0" h="20000" w="20000">
                          <a:moveTo>
                            <a:pt x="15238" y="0"/>
                          </a:moveTo>
                          <a:lnTo>
                            <a:pt x="0" y="3810"/>
                          </a:lnTo>
                          <a:lnTo>
                            <a:pt x="5714" y="19048"/>
                          </a:lnTo>
                          <a:lnTo>
                            <a:pt x="19048" y="15238"/>
                          </a:lnTo>
                          <a:lnTo>
                            <a:pt x="15238"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30" name="Google Shape;230;p4"/>
                    <p:cNvSpPr/>
                    <p:nvPr/>
                  </p:nvSpPr>
                  <p:spPr>
                    <a:xfrm>
                      <a:off x="2999" y="3123"/>
                      <a:ext cx="9" cy="10"/>
                    </a:xfrm>
                    <a:custGeom>
                      <a:rect b="b" l="l" r="r" t="t"/>
                      <a:pathLst>
                        <a:path extrusionOk="0" h="20000" w="20000">
                          <a:moveTo>
                            <a:pt x="15238" y="0"/>
                          </a:moveTo>
                          <a:lnTo>
                            <a:pt x="0" y="3810"/>
                          </a:lnTo>
                          <a:lnTo>
                            <a:pt x="5714" y="19048"/>
                          </a:lnTo>
                          <a:lnTo>
                            <a:pt x="19048" y="15238"/>
                          </a:lnTo>
                          <a:lnTo>
                            <a:pt x="15238"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31" name="Google Shape;231;p4"/>
                    <p:cNvSpPr/>
                    <p:nvPr/>
                  </p:nvSpPr>
                  <p:spPr>
                    <a:xfrm>
                      <a:off x="3008" y="3153"/>
                      <a:ext cx="10" cy="9"/>
                    </a:xfrm>
                    <a:custGeom>
                      <a:rect b="b" l="l" r="r" t="t"/>
                      <a:pathLst>
                        <a:path extrusionOk="0" h="20000" w="20000">
                          <a:moveTo>
                            <a:pt x="15238" y="0"/>
                          </a:moveTo>
                          <a:lnTo>
                            <a:pt x="0" y="3810"/>
                          </a:lnTo>
                          <a:lnTo>
                            <a:pt x="5714" y="19048"/>
                          </a:lnTo>
                          <a:lnTo>
                            <a:pt x="19048" y="15238"/>
                          </a:lnTo>
                          <a:lnTo>
                            <a:pt x="15238"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32" name="Google Shape;232;p4"/>
                    <p:cNvSpPr/>
                    <p:nvPr/>
                  </p:nvSpPr>
                  <p:spPr>
                    <a:xfrm>
                      <a:off x="3017" y="3182"/>
                      <a:ext cx="8" cy="3"/>
                    </a:xfrm>
                    <a:custGeom>
                      <a:rect b="b" l="l" r="r" t="t"/>
                      <a:pathLst>
                        <a:path extrusionOk="0" h="20000" w="20000">
                          <a:moveTo>
                            <a:pt x="18750" y="0"/>
                          </a:moveTo>
                          <a:lnTo>
                            <a:pt x="0" y="11429"/>
                          </a:lnTo>
                          <a:lnTo>
                            <a:pt x="1250" y="17143"/>
                          </a:lnTo>
                          <a:lnTo>
                            <a:pt x="18750" y="5714"/>
                          </a:lnTo>
                          <a:lnTo>
                            <a:pt x="1875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33" name="Google Shape;233;p4"/>
                    <p:cNvSpPr/>
                    <p:nvPr/>
                  </p:nvSpPr>
                  <p:spPr>
                    <a:xfrm>
                      <a:off x="1857" y="2508"/>
                      <a:ext cx="11" cy="11"/>
                    </a:xfrm>
                    <a:custGeom>
                      <a:rect b="b" l="l" r="r" t="t"/>
                      <a:pathLst>
                        <a:path extrusionOk="0" h="20000" w="20000">
                          <a:moveTo>
                            <a:pt x="6667" y="0"/>
                          </a:moveTo>
                          <a:lnTo>
                            <a:pt x="0" y="10833"/>
                          </a:lnTo>
                          <a:lnTo>
                            <a:pt x="12500" y="19167"/>
                          </a:lnTo>
                          <a:lnTo>
                            <a:pt x="19167" y="7500"/>
                          </a:lnTo>
                          <a:lnTo>
                            <a:pt x="666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34" name="Google Shape;234;p4"/>
                    <p:cNvSpPr/>
                    <p:nvPr/>
                  </p:nvSpPr>
                  <p:spPr>
                    <a:xfrm>
                      <a:off x="1886" y="2525"/>
                      <a:ext cx="11" cy="10"/>
                    </a:xfrm>
                    <a:custGeom>
                      <a:rect b="b" l="l" r="r" t="t"/>
                      <a:pathLst>
                        <a:path extrusionOk="0" h="20000" w="20000">
                          <a:moveTo>
                            <a:pt x="6667" y="0"/>
                          </a:moveTo>
                          <a:lnTo>
                            <a:pt x="0" y="12174"/>
                          </a:lnTo>
                          <a:lnTo>
                            <a:pt x="12500" y="19130"/>
                          </a:lnTo>
                          <a:lnTo>
                            <a:pt x="19167" y="6957"/>
                          </a:lnTo>
                          <a:lnTo>
                            <a:pt x="666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35" name="Google Shape;235;p4"/>
                    <p:cNvSpPr/>
                    <p:nvPr/>
                  </p:nvSpPr>
                  <p:spPr>
                    <a:xfrm>
                      <a:off x="1915" y="2541"/>
                      <a:ext cx="11" cy="11"/>
                    </a:xfrm>
                    <a:custGeom>
                      <a:rect b="b" l="l" r="r" t="t"/>
                      <a:pathLst>
                        <a:path extrusionOk="0" h="20000" w="20000">
                          <a:moveTo>
                            <a:pt x="6667" y="0"/>
                          </a:moveTo>
                          <a:lnTo>
                            <a:pt x="0" y="11200"/>
                          </a:lnTo>
                          <a:lnTo>
                            <a:pt x="13333" y="19200"/>
                          </a:lnTo>
                          <a:lnTo>
                            <a:pt x="19167" y="8000"/>
                          </a:lnTo>
                          <a:lnTo>
                            <a:pt x="666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36" name="Google Shape;236;p4"/>
                    <p:cNvSpPr/>
                    <p:nvPr/>
                  </p:nvSpPr>
                  <p:spPr>
                    <a:xfrm>
                      <a:off x="1944" y="2558"/>
                      <a:ext cx="11" cy="11"/>
                    </a:xfrm>
                    <a:custGeom>
                      <a:rect b="b" l="l" r="r" t="t"/>
                      <a:pathLst>
                        <a:path extrusionOk="0" h="20000" w="20000">
                          <a:moveTo>
                            <a:pt x="6667" y="0"/>
                          </a:moveTo>
                          <a:lnTo>
                            <a:pt x="0" y="12727"/>
                          </a:lnTo>
                          <a:lnTo>
                            <a:pt x="13333" y="19091"/>
                          </a:lnTo>
                          <a:lnTo>
                            <a:pt x="19167" y="7273"/>
                          </a:lnTo>
                          <a:lnTo>
                            <a:pt x="666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37" name="Google Shape;237;p4"/>
                    <p:cNvSpPr/>
                    <p:nvPr/>
                  </p:nvSpPr>
                  <p:spPr>
                    <a:xfrm>
                      <a:off x="1973" y="2575"/>
                      <a:ext cx="11" cy="11"/>
                    </a:xfrm>
                    <a:custGeom>
                      <a:rect b="b" l="l" r="r" t="t"/>
                      <a:pathLst>
                        <a:path extrusionOk="0" h="20000" w="20000">
                          <a:moveTo>
                            <a:pt x="6667" y="0"/>
                          </a:moveTo>
                          <a:lnTo>
                            <a:pt x="0" y="11200"/>
                          </a:lnTo>
                          <a:lnTo>
                            <a:pt x="13333" y="19200"/>
                          </a:lnTo>
                          <a:lnTo>
                            <a:pt x="19167" y="8000"/>
                          </a:lnTo>
                          <a:lnTo>
                            <a:pt x="666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38" name="Google Shape;238;p4"/>
                    <p:cNvSpPr/>
                    <p:nvPr/>
                  </p:nvSpPr>
                  <p:spPr>
                    <a:xfrm>
                      <a:off x="2002" y="2592"/>
                      <a:ext cx="12" cy="10"/>
                    </a:xfrm>
                    <a:custGeom>
                      <a:rect b="b" l="l" r="r" t="t"/>
                      <a:pathLst>
                        <a:path extrusionOk="0" h="20000" w="20000">
                          <a:moveTo>
                            <a:pt x="6667" y="0"/>
                          </a:moveTo>
                          <a:lnTo>
                            <a:pt x="0" y="11818"/>
                          </a:lnTo>
                          <a:lnTo>
                            <a:pt x="13333" y="19091"/>
                          </a:lnTo>
                          <a:lnTo>
                            <a:pt x="19167" y="8182"/>
                          </a:lnTo>
                          <a:lnTo>
                            <a:pt x="666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39" name="Google Shape;239;p4"/>
                    <p:cNvSpPr/>
                    <p:nvPr/>
                  </p:nvSpPr>
                  <p:spPr>
                    <a:xfrm>
                      <a:off x="2032" y="2608"/>
                      <a:ext cx="11" cy="12"/>
                    </a:xfrm>
                    <a:custGeom>
                      <a:rect b="b" l="l" r="r" t="t"/>
                      <a:pathLst>
                        <a:path extrusionOk="0" h="20000" w="20000">
                          <a:moveTo>
                            <a:pt x="6667" y="0"/>
                          </a:moveTo>
                          <a:lnTo>
                            <a:pt x="0" y="11200"/>
                          </a:lnTo>
                          <a:lnTo>
                            <a:pt x="13333" y="19200"/>
                          </a:lnTo>
                          <a:lnTo>
                            <a:pt x="19167" y="8000"/>
                          </a:lnTo>
                          <a:lnTo>
                            <a:pt x="666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40" name="Google Shape;240;p4"/>
                    <p:cNvSpPr/>
                    <p:nvPr/>
                  </p:nvSpPr>
                  <p:spPr>
                    <a:xfrm>
                      <a:off x="2061" y="2626"/>
                      <a:ext cx="11" cy="11"/>
                    </a:xfrm>
                    <a:custGeom>
                      <a:rect b="b" l="l" r="r" t="t"/>
                      <a:pathLst>
                        <a:path extrusionOk="0" h="20000" w="20000">
                          <a:moveTo>
                            <a:pt x="6667" y="0"/>
                          </a:moveTo>
                          <a:lnTo>
                            <a:pt x="0" y="11200"/>
                          </a:lnTo>
                          <a:lnTo>
                            <a:pt x="13333" y="19200"/>
                          </a:lnTo>
                          <a:lnTo>
                            <a:pt x="19167" y="8000"/>
                          </a:lnTo>
                          <a:lnTo>
                            <a:pt x="666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41" name="Google Shape;241;p4"/>
                    <p:cNvSpPr/>
                    <p:nvPr/>
                  </p:nvSpPr>
                  <p:spPr>
                    <a:xfrm>
                      <a:off x="2090" y="2643"/>
                      <a:ext cx="11" cy="10"/>
                    </a:xfrm>
                    <a:custGeom>
                      <a:rect b="b" l="l" r="r" t="t"/>
                      <a:pathLst>
                        <a:path extrusionOk="0" h="20000" w="20000">
                          <a:moveTo>
                            <a:pt x="6667" y="0"/>
                          </a:moveTo>
                          <a:lnTo>
                            <a:pt x="0" y="11818"/>
                          </a:lnTo>
                          <a:lnTo>
                            <a:pt x="13333" y="19091"/>
                          </a:lnTo>
                          <a:lnTo>
                            <a:pt x="19167" y="7273"/>
                          </a:lnTo>
                          <a:lnTo>
                            <a:pt x="666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42" name="Google Shape;242;p4"/>
                    <p:cNvSpPr/>
                    <p:nvPr/>
                  </p:nvSpPr>
                  <p:spPr>
                    <a:xfrm>
                      <a:off x="2119" y="2659"/>
                      <a:ext cx="11" cy="12"/>
                    </a:xfrm>
                    <a:custGeom>
                      <a:rect b="b" l="l" r="r" t="t"/>
                      <a:pathLst>
                        <a:path extrusionOk="0" h="20000" w="20000">
                          <a:moveTo>
                            <a:pt x="6667" y="0"/>
                          </a:moveTo>
                          <a:lnTo>
                            <a:pt x="0" y="11200"/>
                          </a:lnTo>
                          <a:lnTo>
                            <a:pt x="13333" y="19200"/>
                          </a:lnTo>
                          <a:lnTo>
                            <a:pt x="19167" y="8000"/>
                          </a:lnTo>
                          <a:lnTo>
                            <a:pt x="666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43" name="Google Shape;243;p4"/>
                    <p:cNvSpPr/>
                    <p:nvPr/>
                  </p:nvSpPr>
                  <p:spPr>
                    <a:xfrm>
                      <a:off x="2148" y="2676"/>
                      <a:ext cx="12" cy="11"/>
                    </a:xfrm>
                    <a:custGeom>
                      <a:rect b="b" l="l" r="r" t="t"/>
                      <a:pathLst>
                        <a:path extrusionOk="0" h="20000" w="20000">
                          <a:moveTo>
                            <a:pt x="6400" y="0"/>
                          </a:moveTo>
                          <a:lnTo>
                            <a:pt x="0" y="12174"/>
                          </a:lnTo>
                          <a:lnTo>
                            <a:pt x="12800" y="19130"/>
                          </a:lnTo>
                          <a:lnTo>
                            <a:pt x="19200" y="6957"/>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44" name="Google Shape;244;p4"/>
                    <p:cNvSpPr/>
                    <p:nvPr/>
                  </p:nvSpPr>
                  <p:spPr>
                    <a:xfrm>
                      <a:off x="2177" y="2693"/>
                      <a:ext cx="12" cy="11"/>
                    </a:xfrm>
                    <a:custGeom>
                      <a:rect b="b" l="l" r="r" t="t"/>
                      <a:pathLst>
                        <a:path extrusionOk="0" h="20000" w="20000">
                          <a:moveTo>
                            <a:pt x="6400" y="0"/>
                          </a:moveTo>
                          <a:lnTo>
                            <a:pt x="0" y="11667"/>
                          </a:lnTo>
                          <a:lnTo>
                            <a:pt x="12800" y="19167"/>
                          </a:lnTo>
                          <a:lnTo>
                            <a:pt x="19200" y="8333"/>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45" name="Google Shape;245;p4"/>
                    <p:cNvSpPr/>
                    <p:nvPr/>
                  </p:nvSpPr>
                  <p:spPr>
                    <a:xfrm>
                      <a:off x="2206" y="2710"/>
                      <a:ext cx="12" cy="11"/>
                    </a:xfrm>
                    <a:custGeom>
                      <a:rect b="b" l="l" r="r" t="t"/>
                      <a:pathLst>
                        <a:path extrusionOk="0" h="20000" w="20000">
                          <a:moveTo>
                            <a:pt x="6400" y="0"/>
                          </a:moveTo>
                          <a:lnTo>
                            <a:pt x="0" y="12174"/>
                          </a:lnTo>
                          <a:lnTo>
                            <a:pt x="12800" y="19130"/>
                          </a:lnTo>
                          <a:lnTo>
                            <a:pt x="19200" y="8696"/>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46" name="Google Shape;246;p4"/>
                    <p:cNvSpPr/>
                    <p:nvPr/>
                  </p:nvSpPr>
                  <p:spPr>
                    <a:xfrm>
                      <a:off x="2236" y="2727"/>
                      <a:ext cx="11" cy="11"/>
                    </a:xfrm>
                    <a:custGeom>
                      <a:rect b="b" l="l" r="r" t="t"/>
                      <a:pathLst>
                        <a:path extrusionOk="0" h="20000" w="20000">
                          <a:moveTo>
                            <a:pt x="6400" y="0"/>
                          </a:moveTo>
                          <a:lnTo>
                            <a:pt x="0" y="10833"/>
                          </a:lnTo>
                          <a:lnTo>
                            <a:pt x="12800" y="19167"/>
                          </a:lnTo>
                          <a:lnTo>
                            <a:pt x="19200" y="7500"/>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47" name="Google Shape;247;p4"/>
                    <p:cNvSpPr/>
                    <p:nvPr/>
                  </p:nvSpPr>
                  <p:spPr>
                    <a:xfrm>
                      <a:off x="2265" y="2744"/>
                      <a:ext cx="11" cy="12"/>
                    </a:xfrm>
                    <a:custGeom>
                      <a:rect b="b" l="l" r="r" t="t"/>
                      <a:pathLst>
                        <a:path extrusionOk="0" h="20000" w="20000">
                          <a:moveTo>
                            <a:pt x="6400" y="0"/>
                          </a:moveTo>
                          <a:lnTo>
                            <a:pt x="0" y="11200"/>
                          </a:lnTo>
                          <a:lnTo>
                            <a:pt x="12800" y="19200"/>
                          </a:lnTo>
                          <a:lnTo>
                            <a:pt x="19200" y="8000"/>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48" name="Google Shape;248;p4"/>
                    <p:cNvSpPr/>
                    <p:nvPr/>
                  </p:nvSpPr>
                  <p:spPr>
                    <a:xfrm>
                      <a:off x="2294" y="2761"/>
                      <a:ext cx="11" cy="11"/>
                    </a:xfrm>
                    <a:custGeom>
                      <a:rect b="b" l="l" r="r" t="t"/>
                      <a:pathLst>
                        <a:path extrusionOk="0" h="20000" w="20000">
                          <a:moveTo>
                            <a:pt x="6400" y="0"/>
                          </a:moveTo>
                          <a:lnTo>
                            <a:pt x="0" y="12174"/>
                          </a:lnTo>
                          <a:lnTo>
                            <a:pt x="12800" y="19130"/>
                          </a:lnTo>
                          <a:lnTo>
                            <a:pt x="19200" y="6957"/>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49" name="Google Shape;249;p4"/>
                    <p:cNvSpPr/>
                    <p:nvPr/>
                  </p:nvSpPr>
                  <p:spPr>
                    <a:xfrm>
                      <a:off x="2323" y="2778"/>
                      <a:ext cx="12" cy="11"/>
                    </a:xfrm>
                    <a:custGeom>
                      <a:rect b="b" l="l" r="r" t="t"/>
                      <a:pathLst>
                        <a:path extrusionOk="0" h="20000" w="20000">
                          <a:moveTo>
                            <a:pt x="6400" y="0"/>
                          </a:moveTo>
                          <a:lnTo>
                            <a:pt x="0" y="10833"/>
                          </a:lnTo>
                          <a:lnTo>
                            <a:pt x="12800" y="19167"/>
                          </a:lnTo>
                          <a:lnTo>
                            <a:pt x="19200" y="8333"/>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50" name="Google Shape;250;p4"/>
                    <p:cNvSpPr/>
                    <p:nvPr/>
                  </p:nvSpPr>
                  <p:spPr>
                    <a:xfrm>
                      <a:off x="2352" y="2795"/>
                      <a:ext cx="12" cy="11"/>
                    </a:xfrm>
                    <a:custGeom>
                      <a:rect b="b" l="l" r="r" t="t"/>
                      <a:pathLst>
                        <a:path extrusionOk="0" h="20000" w="20000">
                          <a:moveTo>
                            <a:pt x="6400" y="0"/>
                          </a:moveTo>
                          <a:lnTo>
                            <a:pt x="0" y="12174"/>
                          </a:lnTo>
                          <a:lnTo>
                            <a:pt x="12800" y="19130"/>
                          </a:lnTo>
                          <a:lnTo>
                            <a:pt x="19200" y="6957"/>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51" name="Google Shape;251;p4"/>
                    <p:cNvSpPr/>
                    <p:nvPr/>
                  </p:nvSpPr>
                  <p:spPr>
                    <a:xfrm>
                      <a:off x="2381" y="2811"/>
                      <a:ext cx="12" cy="12"/>
                    </a:xfrm>
                    <a:custGeom>
                      <a:rect b="b" l="l" r="r" t="t"/>
                      <a:pathLst>
                        <a:path extrusionOk="0" h="20000" w="20000">
                          <a:moveTo>
                            <a:pt x="6400" y="0"/>
                          </a:moveTo>
                          <a:lnTo>
                            <a:pt x="0" y="11200"/>
                          </a:lnTo>
                          <a:lnTo>
                            <a:pt x="12800" y="19200"/>
                          </a:lnTo>
                          <a:lnTo>
                            <a:pt x="19200" y="8000"/>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52" name="Google Shape;252;p4"/>
                    <p:cNvSpPr/>
                    <p:nvPr/>
                  </p:nvSpPr>
                  <p:spPr>
                    <a:xfrm>
                      <a:off x="2410" y="2829"/>
                      <a:ext cx="12" cy="11"/>
                    </a:xfrm>
                    <a:custGeom>
                      <a:rect b="b" l="l" r="r" t="t"/>
                      <a:pathLst>
                        <a:path extrusionOk="0" h="20000" w="20000">
                          <a:moveTo>
                            <a:pt x="6400" y="0"/>
                          </a:moveTo>
                          <a:lnTo>
                            <a:pt x="0" y="11667"/>
                          </a:lnTo>
                          <a:lnTo>
                            <a:pt x="12800" y="19167"/>
                          </a:lnTo>
                          <a:lnTo>
                            <a:pt x="19200" y="8333"/>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53" name="Google Shape;253;p4"/>
                    <p:cNvSpPr/>
                    <p:nvPr/>
                  </p:nvSpPr>
                  <p:spPr>
                    <a:xfrm>
                      <a:off x="2440" y="2846"/>
                      <a:ext cx="11" cy="10"/>
                    </a:xfrm>
                    <a:custGeom>
                      <a:rect b="b" l="l" r="r" t="t"/>
                      <a:pathLst>
                        <a:path extrusionOk="0" h="20000" w="20000">
                          <a:moveTo>
                            <a:pt x="6400" y="0"/>
                          </a:moveTo>
                          <a:lnTo>
                            <a:pt x="0" y="10435"/>
                          </a:lnTo>
                          <a:lnTo>
                            <a:pt x="12800" y="19130"/>
                          </a:lnTo>
                          <a:lnTo>
                            <a:pt x="19200" y="6957"/>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54" name="Google Shape;254;p4"/>
                    <p:cNvSpPr/>
                    <p:nvPr/>
                  </p:nvSpPr>
                  <p:spPr>
                    <a:xfrm>
                      <a:off x="2469" y="2862"/>
                      <a:ext cx="11" cy="12"/>
                    </a:xfrm>
                    <a:custGeom>
                      <a:rect b="b" l="l" r="r" t="t"/>
                      <a:pathLst>
                        <a:path extrusionOk="0" h="20000" w="20000">
                          <a:moveTo>
                            <a:pt x="6400" y="0"/>
                          </a:moveTo>
                          <a:lnTo>
                            <a:pt x="0" y="10833"/>
                          </a:lnTo>
                          <a:lnTo>
                            <a:pt x="12800" y="19167"/>
                          </a:lnTo>
                          <a:lnTo>
                            <a:pt x="19200" y="7500"/>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55" name="Google Shape;255;p4"/>
                    <p:cNvSpPr/>
                    <p:nvPr/>
                  </p:nvSpPr>
                  <p:spPr>
                    <a:xfrm>
                      <a:off x="2498" y="2880"/>
                      <a:ext cx="11" cy="10"/>
                    </a:xfrm>
                    <a:custGeom>
                      <a:rect b="b" l="l" r="r" t="t"/>
                      <a:pathLst>
                        <a:path extrusionOk="0" h="20000" w="20000">
                          <a:moveTo>
                            <a:pt x="6400" y="0"/>
                          </a:moveTo>
                          <a:lnTo>
                            <a:pt x="0" y="12174"/>
                          </a:lnTo>
                          <a:lnTo>
                            <a:pt x="12800" y="19130"/>
                          </a:lnTo>
                          <a:lnTo>
                            <a:pt x="19200" y="6957"/>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56" name="Google Shape;256;p4"/>
                    <p:cNvSpPr/>
                    <p:nvPr/>
                  </p:nvSpPr>
                  <p:spPr>
                    <a:xfrm>
                      <a:off x="2527" y="2896"/>
                      <a:ext cx="12" cy="11"/>
                    </a:xfrm>
                    <a:custGeom>
                      <a:rect b="b" l="l" r="r" t="t"/>
                      <a:pathLst>
                        <a:path extrusionOk="0" h="20000" w="20000">
                          <a:moveTo>
                            <a:pt x="6400" y="0"/>
                          </a:moveTo>
                          <a:lnTo>
                            <a:pt x="0" y="11200"/>
                          </a:lnTo>
                          <a:lnTo>
                            <a:pt x="12800" y="19200"/>
                          </a:lnTo>
                          <a:lnTo>
                            <a:pt x="19200" y="8000"/>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57" name="Google Shape;257;p4"/>
                    <p:cNvSpPr/>
                    <p:nvPr/>
                  </p:nvSpPr>
                  <p:spPr>
                    <a:xfrm>
                      <a:off x="2556" y="2913"/>
                      <a:ext cx="12" cy="11"/>
                    </a:xfrm>
                    <a:custGeom>
                      <a:rect b="b" l="l" r="r" t="t"/>
                      <a:pathLst>
                        <a:path extrusionOk="0" h="20000" w="20000">
                          <a:moveTo>
                            <a:pt x="6400" y="0"/>
                          </a:moveTo>
                          <a:lnTo>
                            <a:pt x="0" y="11818"/>
                          </a:lnTo>
                          <a:lnTo>
                            <a:pt x="12800" y="19091"/>
                          </a:lnTo>
                          <a:lnTo>
                            <a:pt x="19200" y="7273"/>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58" name="Google Shape;258;p4"/>
                    <p:cNvSpPr/>
                    <p:nvPr/>
                  </p:nvSpPr>
                  <p:spPr>
                    <a:xfrm>
                      <a:off x="2585" y="2930"/>
                      <a:ext cx="12" cy="11"/>
                    </a:xfrm>
                    <a:custGeom>
                      <a:rect b="b" l="l" r="r" t="t"/>
                      <a:pathLst>
                        <a:path extrusionOk="0" h="20000" w="20000">
                          <a:moveTo>
                            <a:pt x="6400" y="0"/>
                          </a:moveTo>
                          <a:lnTo>
                            <a:pt x="0" y="11200"/>
                          </a:lnTo>
                          <a:lnTo>
                            <a:pt x="12800" y="19200"/>
                          </a:lnTo>
                          <a:lnTo>
                            <a:pt x="19200" y="8000"/>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59" name="Google Shape;259;p4"/>
                    <p:cNvSpPr/>
                    <p:nvPr/>
                  </p:nvSpPr>
                  <p:spPr>
                    <a:xfrm>
                      <a:off x="2614" y="2947"/>
                      <a:ext cx="12" cy="11"/>
                    </a:xfrm>
                    <a:custGeom>
                      <a:rect b="b" l="l" r="r" t="t"/>
                      <a:pathLst>
                        <a:path extrusionOk="0" h="20000" w="20000">
                          <a:moveTo>
                            <a:pt x="6400" y="0"/>
                          </a:moveTo>
                          <a:lnTo>
                            <a:pt x="0" y="11200"/>
                          </a:lnTo>
                          <a:lnTo>
                            <a:pt x="12800" y="19200"/>
                          </a:lnTo>
                          <a:lnTo>
                            <a:pt x="19200" y="8000"/>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60" name="Google Shape;260;p4"/>
                    <p:cNvSpPr/>
                    <p:nvPr/>
                  </p:nvSpPr>
                  <p:spPr>
                    <a:xfrm>
                      <a:off x="2644" y="2964"/>
                      <a:ext cx="11" cy="10"/>
                    </a:xfrm>
                    <a:custGeom>
                      <a:rect b="b" l="l" r="r" t="t"/>
                      <a:pathLst>
                        <a:path extrusionOk="0" h="20000" w="20000">
                          <a:moveTo>
                            <a:pt x="6400" y="0"/>
                          </a:moveTo>
                          <a:lnTo>
                            <a:pt x="0" y="10909"/>
                          </a:lnTo>
                          <a:lnTo>
                            <a:pt x="12800" y="19091"/>
                          </a:lnTo>
                          <a:lnTo>
                            <a:pt x="19200" y="7273"/>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61" name="Google Shape;261;p4"/>
                    <p:cNvSpPr/>
                    <p:nvPr/>
                  </p:nvSpPr>
                  <p:spPr>
                    <a:xfrm>
                      <a:off x="2673" y="2980"/>
                      <a:ext cx="11" cy="12"/>
                    </a:xfrm>
                    <a:custGeom>
                      <a:rect b="b" l="l" r="r" t="t"/>
                      <a:pathLst>
                        <a:path extrusionOk="0" h="20000" w="20000">
                          <a:moveTo>
                            <a:pt x="6400" y="0"/>
                          </a:moveTo>
                          <a:lnTo>
                            <a:pt x="0" y="11200"/>
                          </a:lnTo>
                          <a:lnTo>
                            <a:pt x="12800" y="19200"/>
                          </a:lnTo>
                          <a:lnTo>
                            <a:pt x="19200" y="8000"/>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62" name="Google Shape;262;p4"/>
                    <p:cNvSpPr/>
                    <p:nvPr/>
                  </p:nvSpPr>
                  <p:spPr>
                    <a:xfrm>
                      <a:off x="2702" y="2998"/>
                      <a:ext cx="11" cy="10"/>
                    </a:xfrm>
                    <a:custGeom>
                      <a:rect b="b" l="l" r="r" t="t"/>
                      <a:pathLst>
                        <a:path extrusionOk="0" h="20000" w="20000">
                          <a:moveTo>
                            <a:pt x="6400" y="0"/>
                          </a:moveTo>
                          <a:lnTo>
                            <a:pt x="0" y="11818"/>
                          </a:lnTo>
                          <a:lnTo>
                            <a:pt x="12800" y="19091"/>
                          </a:lnTo>
                          <a:lnTo>
                            <a:pt x="19200" y="6364"/>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63" name="Google Shape;263;p4"/>
                    <p:cNvSpPr/>
                    <p:nvPr/>
                  </p:nvSpPr>
                  <p:spPr>
                    <a:xfrm>
                      <a:off x="2731" y="3014"/>
                      <a:ext cx="12" cy="12"/>
                    </a:xfrm>
                    <a:custGeom>
                      <a:rect b="b" l="l" r="r" t="t"/>
                      <a:pathLst>
                        <a:path extrusionOk="0" h="20000" w="20000">
                          <a:moveTo>
                            <a:pt x="6400" y="0"/>
                          </a:moveTo>
                          <a:lnTo>
                            <a:pt x="0" y="11200"/>
                          </a:lnTo>
                          <a:lnTo>
                            <a:pt x="12800" y="19200"/>
                          </a:lnTo>
                          <a:lnTo>
                            <a:pt x="19200" y="8000"/>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64" name="Google Shape;264;p4"/>
                    <p:cNvSpPr/>
                    <p:nvPr/>
                  </p:nvSpPr>
                  <p:spPr>
                    <a:xfrm>
                      <a:off x="2760" y="3031"/>
                      <a:ext cx="12" cy="11"/>
                    </a:xfrm>
                    <a:custGeom>
                      <a:rect b="b" l="l" r="r" t="t"/>
                      <a:pathLst>
                        <a:path extrusionOk="0" h="20000" w="20000">
                          <a:moveTo>
                            <a:pt x="6400" y="0"/>
                          </a:moveTo>
                          <a:lnTo>
                            <a:pt x="0" y="12174"/>
                          </a:lnTo>
                          <a:lnTo>
                            <a:pt x="12800" y="19130"/>
                          </a:lnTo>
                          <a:lnTo>
                            <a:pt x="19200" y="6957"/>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65" name="Google Shape;265;p4"/>
                    <p:cNvSpPr/>
                    <p:nvPr/>
                  </p:nvSpPr>
                  <p:spPr>
                    <a:xfrm>
                      <a:off x="2789" y="3048"/>
                      <a:ext cx="12" cy="11"/>
                    </a:xfrm>
                    <a:custGeom>
                      <a:rect b="b" l="l" r="r" t="t"/>
                      <a:pathLst>
                        <a:path extrusionOk="0" h="20000" w="20000">
                          <a:moveTo>
                            <a:pt x="6400" y="0"/>
                          </a:moveTo>
                          <a:lnTo>
                            <a:pt x="0" y="11667"/>
                          </a:lnTo>
                          <a:lnTo>
                            <a:pt x="12800" y="19167"/>
                          </a:lnTo>
                          <a:lnTo>
                            <a:pt x="19200" y="8333"/>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66" name="Google Shape;266;p4"/>
                    <p:cNvSpPr/>
                    <p:nvPr/>
                  </p:nvSpPr>
                  <p:spPr>
                    <a:xfrm>
                      <a:off x="2818" y="3065"/>
                      <a:ext cx="12" cy="12"/>
                    </a:xfrm>
                    <a:custGeom>
                      <a:rect b="b" l="l" r="r" t="t"/>
                      <a:pathLst>
                        <a:path extrusionOk="0" h="20000" w="20000">
                          <a:moveTo>
                            <a:pt x="6400" y="0"/>
                          </a:moveTo>
                          <a:lnTo>
                            <a:pt x="0" y="11200"/>
                          </a:lnTo>
                          <a:lnTo>
                            <a:pt x="12800" y="19200"/>
                          </a:lnTo>
                          <a:lnTo>
                            <a:pt x="19200" y="8000"/>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67" name="Google Shape;267;p4"/>
                    <p:cNvSpPr/>
                    <p:nvPr/>
                  </p:nvSpPr>
                  <p:spPr>
                    <a:xfrm>
                      <a:off x="2848" y="3083"/>
                      <a:ext cx="11" cy="10"/>
                    </a:xfrm>
                    <a:custGeom>
                      <a:rect b="b" l="l" r="r" t="t"/>
                      <a:pathLst>
                        <a:path extrusionOk="0" h="20000" w="20000">
                          <a:moveTo>
                            <a:pt x="6400" y="0"/>
                          </a:moveTo>
                          <a:lnTo>
                            <a:pt x="0" y="10000"/>
                          </a:lnTo>
                          <a:lnTo>
                            <a:pt x="12800" y="19091"/>
                          </a:lnTo>
                          <a:lnTo>
                            <a:pt x="19200" y="6364"/>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68" name="Google Shape;268;p4"/>
                    <p:cNvSpPr/>
                    <p:nvPr/>
                  </p:nvSpPr>
                  <p:spPr>
                    <a:xfrm>
                      <a:off x="2877" y="3099"/>
                      <a:ext cx="11" cy="11"/>
                    </a:xfrm>
                    <a:custGeom>
                      <a:rect b="b" l="l" r="r" t="t"/>
                      <a:pathLst>
                        <a:path extrusionOk="0" h="20000" w="20000">
                          <a:moveTo>
                            <a:pt x="6400" y="0"/>
                          </a:moveTo>
                          <a:lnTo>
                            <a:pt x="0" y="11200"/>
                          </a:lnTo>
                          <a:lnTo>
                            <a:pt x="12800" y="19200"/>
                          </a:lnTo>
                          <a:lnTo>
                            <a:pt x="19200" y="8000"/>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69" name="Google Shape;269;p4"/>
                    <p:cNvSpPr/>
                    <p:nvPr/>
                  </p:nvSpPr>
                  <p:spPr>
                    <a:xfrm>
                      <a:off x="2906" y="3116"/>
                      <a:ext cx="11" cy="11"/>
                    </a:xfrm>
                    <a:custGeom>
                      <a:rect b="b" l="l" r="r" t="t"/>
                      <a:pathLst>
                        <a:path extrusionOk="0" h="20000" w="20000">
                          <a:moveTo>
                            <a:pt x="6400" y="0"/>
                          </a:moveTo>
                          <a:lnTo>
                            <a:pt x="0" y="12174"/>
                          </a:lnTo>
                          <a:lnTo>
                            <a:pt x="12800" y="19130"/>
                          </a:lnTo>
                          <a:lnTo>
                            <a:pt x="19200" y="6957"/>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70" name="Google Shape;270;p4"/>
                    <p:cNvSpPr/>
                    <p:nvPr/>
                  </p:nvSpPr>
                  <p:spPr>
                    <a:xfrm>
                      <a:off x="2935" y="3133"/>
                      <a:ext cx="12" cy="11"/>
                    </a:xfrm>
                    <a:custGeom>
                      <a:rect b="b" l="l" r="r" t="t"/>
                      <a:pathLst>
                        <a:path extrusionOk="0" h="20000" w="20000">
                          <a:moveTo>
                            <a:pt x="6400" y="0"/>
                          </a:moveTo>
                          <a:lnTo>
                            <a:pt x="0" y="10833"/>
                          </a:lnTo>
                          <a:lnTo>
                            <a:pt x="12800" y="19167"/>
                          </a:lnTo>
                          <a:lnTo>
                            <a:pt x="19200" y="8333"/>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71" name="Google Shape;271;p4"/>
                    <p:cNvSpPr/>
                    <p:nvPr/>
                  </p:nvSpPr>
                  <p:spPr>
                    <a:xfrm>
                      <a:off x="2964" y="3150"/>
                      <a:ext cx="12" cy="10"/>
                    </a:xfrm>
                    <a:custGeom>
                      <a:rect b="b" l="l" r="r" t="t"/>
                      <a:pathLst>
                        <a:path extrusionOk="0" h="20000" w="20000">
                          <a:moveTo>
                            <a:pt x="6400" y="0"/>
                          </a:moveTo>
                          <a:lnTo>
                            <a:pt x="0" y="12174"/>
                          </a:lnTo>
                          <a:lnTo>
                            <a:pt x="12800" y="19130"/>
                          </a:lnTo>
                          <a:lnTo>
                            <a:pt x="19200" y="6957"/>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72" name="Google Shape;272;p4"/>
                    <p:cNvSpPr/>
                    <p:nvPr/>
                  </p:nvSpPr>
                  <p:spPr>
                    <a:xfrm>
                      <a:off x="2993" y="3166"/>
                      <a:ext cx="12" cy="12"/>
                    </a:xfrm>
                    <a:custGeom>
                      <a:rect b="b" l="l" r="r" t="t"/>
                      <a:pathLst>
                        <a:path extrusionOk="0" h="20000" w="20000">
                          <a:moveTo>
                            <a:pt x="6400" y="0"/>
                          </a:moveTo>
                          <a:lnTo>
                            <a:pt x="0" y="11200"/>
                          </a:lnTo>
                          <a:lnTo>
                            <a:pt x="12800" y="19200"/>
                          </a:lnTo>
                          <a:lnTo>
                            <a:pt x="19200" y="8000"/>
                          </a:lnTo>
                          <a:lnTo>
                            <a:pt x="640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73" name="Google Shape;273;p4"/>
                    <p:cNvSpPr/>
                    <p:nvPr/>
                  </p:nvSpPr>
                  <p:spPr>
                    <a:xfrm>
                      <a:off x="2402" y="1525"/>
                      <a:ext cx="8" cy="7"/>
                    </a:xfrm>
                    <a:custGeom>
                      <a:rect b="b" l="l" r="r" t="t"/>
                      <a:pathLst>
                        <a:path extrusionOk="0" h="20000" w="20000">
                          <a:moveTo>
                            <a:pt x="18824" y="0"/>
                          </a:moveTo>
                          <a:lnTo>
                            <a:pt x="0" y="0"/>
                          </a:lnTo>
                          <a:lnTo>
                            <a:pt x="0" y="18750"/>
                          </a:lnTo>
                          <a:lnTo>
                            <a:pt x="18824" y="18750"/>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74" name="Google Shape;274;p4"/>
                    <p:cNvSpPr/>
                    <p:nvPr/>
                  </p:nvSpPr>
                  <p:spPr>
                    <a:xfrm>
                      <a:off x="2402" y="1554"/>
                      <a:ext cx="8" cy="7"/>
                    </a:xfrm>
                    <a:custGeom>
                      <a:rect b="b" l="l" r="r" t="t"/>
                      <a:pathLst>
                        <a:path extrusionOk="0" h="20000" w="20000">
                          <a:moveTo>
                            <a:pt x="18824" y="0"/>
                          </a:moveTo>
                          <a:lnTo>
                            <a:pt x="0" y="0"/>
                          </a:lnTo>
                          <a:lnTo>
                            <a:pt x="0" y="18750"/>
                          </a:lnTo>
                          <a:lnTo>
                            <a:pt x="18824" y="18750"/>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75" name="Google Shape;275;p4"/>
                    <p:cNvSpPr/>
                    <p:nvPr/>
                  </p:nvSpPr>
                  <p:spPr>
                    <a:xfrm>
                      <a:off x="2403" y="1583"/>
                      <a:ext cx="8" cy="8"/>
                    </a:xfrm>
                    <a:custGeom>
                      <a:rect b="b" l="l" r="r" t="t"/>
                      <a:pathLst>
                        <a:path extrusionOk="0" h="20000" w="20000">
                          <a:moveTo>
                            <a:pt x="18824" y="0"/>
                          </a:moveTo>
                          <a:lnTo>
                            <a:pt x="0" y="0"/>
                          </a:lnTo>
                          <a:lnTo>
                            <a:pt x="0" y="18750"/>
                          </a:lnTo>
                          <a:lnTo>
                            <a:pt x="18824" y="18750"/>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76" name="Google Shape;276;p4"/>
                    <p:cNvSpPr/>
                    <p:nvPr/>
                  </p:nvSpPr>
                  <p:spPr>
                    <a:xfrm>
                      <a:off x="2403" y="1612"/>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77" name="Google Shape;277;p4"/>
                    <p:cNvSpPr/>
                    <p:nvPr/>
                  </p:nvSpPr>
                  <p:spPr>
                    <a:xfrm>
                      <a:off x="2403" y="1641"/>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78" name="Google Shape;278;p4"/>
                    <p:cNvSpPr/>
                    <p:nvPr/>
                  </p:nvSpPr>
                  <p:spPr>
                    <a:xfrm>
                      <a:off x="2404" y="1670"/>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79" name="Google Shape;279;p4"/>
                    <p:cNvSpPr/>
                    <p:nvPr/>
                  </p:nvSpPr>
                  <p:spPr>
                    <a:xfrm>
                      <a:off x="2404" y="1699"/>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80" name="Google Shape;280;p4"/>
                    <p:cNvSpPr/>
                    <p:nvPr/>
                  </p:nvSpPr>
                  <p:spPr>
                    <a:xfrm>
                      <a:off x="2404" y="1728"/>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81" name="Google Shape;281;p4"/>
                    <p:cNvSpPr/>
                    <p:nvPr/>
                  </p:nvSpPr>
                  <p:spPr>
                    <a:xfrm>
                      <a:off x="2405" y="1758"/>
                      <a:ext cx="8" cy="7"/>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82" name="Google Shape;282;p4"/>
                    <p:cNvSpPr/>
                    <p:nvPr/>
                  </p:nvSpPr>
                  <p:spPr>
                    <a:xfrm>
                      <a:off x="2405" y="1787"/>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83" name="Google Shape;283;p4"/>
                    <p:cNvSpPr/>
                    <p:nvPr/>
                  </p:nvSpPr>
                  <p:spPr>
                    <a:xfrm>
                      <a:off x="2405" y="1816"/>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84" name="Google Shape;284;p4"/>
                    <p:cNvSpPr/>
                    <p:nvPr/>
                  </p:nvSpPr>
                  <p:spPr>
                    <a:xfrm>
                      <a:off x="2406" y="1845"/>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85" name="Google Shape;285;p4"/>
                    <p:cNvSpPr/>
                    <p:nvPr/>
                  </p:nvSpPr>
                  <p:spPr>
                    <a:xfrm>
                      <a:off x="2406" y="1874"/>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86" name="Google Shape;286;p4"/>
                    <p:cNvSpPr/>
                    <p:nvPr/>
                  </p:nvSpPr>
                  <p:spPr>
                    <a:xfrm>
                      <a:off x="2406" y="1903"/>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87" name="Google Shape;287;p4"/>
                    <p:cNvSpPr/>
                    <p:nvPr/>
                  </p:nvSpPr>
                  <p:spPr>
                    <a:xfrm>
                      <a:off x="2407" y="1932"/>
                      <a:ext cx="8" cy="8"/>
                    </a:xfrm>
                    <a:custGeom>
                      <a:rect b="b" l="l" r="r" t="t"/>
                      <a:pathLst>
                        <a:path extrusionOk="0" h="20000" w="20000">
                          <a:moveTo>
                            <a:pt x="18824" y="0"/>
                          </a:moveTo>
                          <a:lnTo>
                            <a:pt x="0" y="0"/>
                          </a:lnTo>
                          <a:lnTo>
                            <a:pt x="0" y="18750"/>
                          </a:lnTo>
                          <a:lnTo>
                            <a:pt x="18824" y="18750"/>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88" name="Google Shape;288;p4"/>
                    <p:cNvSpPr/>
                    <p:nvPr/>
                  </p:nvSpPr>
                  <p:spPr>
                    <a:xfrm>
                      <a:off x="2407" y="1962"/>
                      <a:ext cx="8" cy="7"/>
                    </a:xfrm>
                    <a:custGeom>
                      <a:rect b="b" l="l" r="r" t="t"/>
                      <a:pathLst>
                        <a:path extrusionOk="0" h="20000" w="20000">
                          <a:moveTo>
                            <a:pt x="18824" y="0"/>
                          </a:moveTo>
                          <a:lnTo>
                            <a:pt x="0" y="0"/>
                          </a:lnTo>
                          <a:lnTo>
                            <a:pt x="0" y="18750"/>
                          </a:lnTo>
                          <a:lnTo>
                            <a:pt x="18824" y="18750"/>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89" name="Google Shape;289;p4"/>
                    <p:cNvSpPr/>
                    <p:nvPr/>
                  </p:nvSpPr>
                  <p:spPr>
                    <a:xfrm>
                      <a:off x="2407" y="1991"/>
                      <a:ext cx="9" cy="7"/>
                    </a:xfrm>
                    <a:custGeom>
                      <a:rect b="b" l="l" r="r" t="t"/>
                      <a:pathLst>
                        <a:path extrusionOk="0" h="20000" w="20000">
                          <a:moveTo>
                            <a:pt x="16842" y="0"/>
                          </a:moveTo>
                          <a:lnTo>
                            <a:pt x="0" y="0"/>
                          </a:lnTo>
                          <a:lnTo>
                            <a:pt x="2105" y="18750"/>
                          </a:lnTo>
                          <a:lnTo>
                            <a:pt x="18947" y="18750"/>
                          </a:lnTo>
                          <a:lnTo>
                            <a:pt x="16842"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90" name="Google Shape;290;p4"/>
                    <p:cNvSpPr/>
                    <p:nvPr/>
                  </p:nvSpPr>
                  <p:spPr>
                    <a:xfrm>
                      <a:off x="2408" y="2020"/>
                      <a:ext cx="8" cy="7"/>
                    </a:xfrm>
                    <a:custGeom>
                      <a:rect b="b" l="l" r="r" t="t"/>
                      <a:pathLst>
                        <a:path extrusionOk="0" h="20000" w="20000">
                          <a:moveTo>
                            <a:pt x="18824" y="0"/>
                          </a:moveTo>
                          <a:lnTo>
                            <a:pt x="0" y="0"/>
                          </a:lnTo>
                          <a:lnTo>
                            <a:pt x="0" y="18750"/>
                          </a:lnTo>
                          <a:lnTo>
                            <a:pt x="18824" y="18750"/>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91" name="Google Shape;291;p4"/>
                    <p:cNvSpPr/>
                    <p:nvPr/>
                  </p:nvSpPr>
                  <p:spPr>
                    <a:xfrm>
                      <a:off x="2408" y="2049"/>
                      <a:ext cx="8" cy="7"/>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92" name="Google Shape;292;p4"/>
                    <p:cNvSpPr/>
                    <p:nvPr/>
                  </p:nvSpPr>
                  <p:spPr>
                    <a:xfrm>
                      <a:off x="2408" y="2078"/>
                      <a:ext cx="8" cy="8"/>
                    </a:xfrm>
                    <a:custGeom>
                      <a:rect b="b" l="l" r="r" t="t"/>
                      <a:pathLst>
                        <a:path extrusionOk="0" h="20000" w="20000">
                          <a:moveTo>
                            <a:pt x="16842" y="0"/>
                          </a:moveTo>
                          <a:lnTo>
                            <a:pt x="0" y="0"/>
                          </a:lnTo>
                          <a:lnTo>
                            <a:pt x="2105" y="18824"/>
                          </a:lnTo>
                          <a:lnTo>
                            <a:pt x="18947" y="18824"/>
                          </a:lnTo>
                          <a:lnTo>
                            <a:pt x="16842"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93" name="Google Shape;293;p4"/>
                    <p:cNvSpPr/>
                    <p:nvPr/>
                  </p:nvSpPr>
                  <p:spPr>
                    <a:xfrm>
                      <a:off x="2409" y="2107"/>
                      <a:ext cx="7"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94" name="Google Shape;294;p4"/>
                    <p:cNvSpPr/>
                    <p:nvPr/>
                  </p:nvSpPr>
                  <p:spPr>
                    <a:xfrm>
                      <a:off x="2409" y="2136"/>
                      <a:ext cx="7"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95" name="Google Shape;295;p4"/>
                    <p:cNvSpPr/>
                    <p:nvPr/>
                  </p:nvSpPr>
                  <p:spPr>
                    <a:xfrm>
                      <a:off x="2409" y="2165"/>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96" name="Google Shape;296;p4"/>
                    <p:cNvSpPr/>
                    <p:nvPr/>
                  </p:nvSpPr>
                  <p:spPr>
                    <a:xfrm>
                      <a:off x="2409" y="2194"/>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97" name="Google Shape;297;p4"/>
                    <p:cNvSpPr/>
                    <p:nvPr/>
                  </p:nvSpPr>
                  <p:spPr>
                    <a:xfrm>
                      <a:off x="2409" y="2223"/>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98" name="Google Shape;298;p4"/>
                    <p:cNvSpPr/>
                    <p:nvPr/>
                  </p:nvSpPr>
                  <p:spPr>
                    <a:xfrm>
                      <a:off x="2410" y="2253"/>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299" name="Google Shape;299;p4"/>
                    <p:cNvSpPr/>
                    <p:nvPr/>
                  </p:nvSpPr>
                  <p:spPr>
                    <a:xfrm>
                      <a:off x="2410" y="2282"/>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00" name="Google Shape;300;p4"/>
                    <p:cNvSpPr/>
                    <p:nvPr/>
                  </p:nvSpPr>
                  <p:spPr>
                    <a:xfrm>
                      <a:off x="2410" y="2311"/>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01" name="Google Shape;301;p4"/>
                    <p:cNvSpPr/>
                    <p:nvPr/>
                  </p:nvSpPr>
                  <p:spPr>
                    <a:xfrm>
                      <a:off x="2411" y="2340"/>
                      <a:ext cx="8" cy="7"/>
                    </a:xfrm>
                    <a:custGeom>
                      <a:rect b="b" l="l" r="r" t="t"/>
                      <a:pathLst>
                        <a:path extrusionOk="0" h="20000" w="20000">
                          <a:moveTo>
                            <a:pt x="18824" y="0"/>
                          </a:moveTo>
                          <a:lnTo>
                            <a:pt x="0" y="0"/>
                          </a:lnTo>
                          <a:lnTo>
                            <a:pt x="0" y="18750"/>
                          </a:lnTo>
                          <a:lnTo>
                            <a:pt x="18824" y="18750"/>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02" name="Google Shape;302;p4"/>
                    <p:cNvSpPr/>
                    <p:nvPr/>
                  </p:nvSpPr>
                  <p:spPr>
                    <a:xfrm>
                      <a:off x="2411" y="2369"/>
                      <a:ext cx="8" cy="8"/>
                    </a:xfrm>
                    <a:custGeom>
                      <a:rect b="b" l="l" r="r" t="t"/>
                      <a:pathLst>
                        <a:path extrusionOk="0" h="20000" w="20000">
                          <a:moveTo>
                            <a:pt x="18824" y="0"/>
                          </a:moveTo>
                          <a:lnTo>
                            <a:pt x="0" y="0"/>
                          </a:lnTo>
                          <a:lnTo>
                            <a:pt x="0" y="18750"/>
                          </a:lnTo>
                          <a:lnTo>
                            <a:pt x="18824" y="18750"/>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03" name="Google Shape;303;p4"/>
                    <p:cNvSpPr/>
                    <p:nvPr/>
                  </p:nvSpPr>
                  <p:spPr>
                    <a:xfrm>
                      <a:off x="2411" y="2398"/>
                      <a:ext cx="8" cy="8"/>
                    </a:xfrm>
                    <a:custGeom>
                      <a:rect b="b" l="l" r="r" t="t"/>
                      <a:pathLst>
                        <a:path extrusionOk="0" h="20000" w="20000">
                          <a:moveTo>
                            <a:pt x="18824" y="0"/>
                          </a:moveTo>
                          <a:lnTo>
                            <a:pt x="0" y="0"/>
                          </a:lnTo>
                          <a:lnTo>
                            <a:pt x="0" y="18750"/>
                          </a:lnTo>
                          <a:lnTo>
                            <a:pt x="18824" y="18750"/>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04" name="Google Shape;304;p4"/>
                    <p:cNvSpPr/>
                    <p:nvPr/>
                  </p:nvSpPr>
                  <p:spPr>
                    <a:xfrm>
                      <a:off x="2412" y="2428"/>
                      <a:ext cx="8" cy="7"/>
                    </a:xfrm>
                    <a:custGeom>
                      <a:rect b="b" l="l" r="r" t="t"/>
                      <a:pathLst>
                        <a:path extrusionOk="0" h="20000" w="20000">
                          <a:moveTo>
                            <a:pt x="18824" y="0"/>
                          </a:moveTo>
                          <a:lnTo>
                            <a:pt x="0" y="0"/>
                          </a:lnTo>
                          <a:lnTo>
                            <a:pt x="0" y="18750"/>
                          </a:lnTo>
                          <a:lnTo>
                            <a:pt x="18824" y="18750"/>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05" name="Google Shape;305;p4"/>
                    <p:cNvSpPr/>
                    <p:nvPr/>
                  </p:nvSpPr>
                  <p:spPr>
                    <a:xfrm>
                      <a:off x="2412" y="2456"/>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06" name="Google Shape;306;p4"/>
                    <p:cNvSpPr/>
                    <p:nvPr/>
                  </p:nvSpPr>
                  <p:spPr>
                    <a:xfrm>
                      <a:off x="2412" y="2485"/>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07" name="Google Shape;307;p4"/>
                    <p:cNvSpPr/>
                    <p:nvPr/>
                  </p:nvSpPr>
                  <p:spPr>
                    <a:xfrm>
                      <a:off x="2413" y="2515"/>
                      <a:ext cx="8" cy="7"/>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08" name="Google Shape;308;p4"/>
                    <p:cNvSpPr/>
                    <p:nvPr/>
                  </p:nvSpPr>
                  <p:spPr>
                    <a:xfrm>
                      <a:off x="2413" y="2544"/>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09" name="Google Shape;309;p4"/>
                    <p:cNvSpPr/>
                    <p:nvPr/>
                  </p:nvSpPr>
                  <p:spPr>
                    <a:xfrm>
                      <a:off x="2413" y="2573"/>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10" name="Google Shape;310;p4"/>
                    <p:cNvSpPr/>
                    <p:nvPr/>
                  </p:nvSpPr>
                  <p:spPr>
                    <a:xfrm>
                      <a:off x="2414" y="2602"/>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11" name="Google Shape;311;p4"/>
                    <p:cNvSpPr/>
                    <p:nvPr/>
                  </p:nvSpPr>
                  <p:spPr>
                    <a:xfrm>
                      <a:off x="2414" y="2631"/>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12" name="Google Shape;312;p4"/>
                    <p:cNvSpPr/>
                    <p:nvPr/>
                  </p:nvSpPr>
                  <p:spPr>
                    <a:xfrm>
                      <a:off x="2414" y="2660"/>
                      <a:ext cx="9" cy="8"/>
                    </a:xfrm>
                    <a:custGeom>
                      <a:rect b="b" l="l" r="r" t="t"/>
                      <a:pathLst>
                        <a:path extrusionOk="0" h="20000" w="20000">
                          <a:moveTo>
                            <a:pt x="16842" y="0"/>
                          </a:moveTo>
                          <a:lnTo>
                            <a:pt x="0" y="0"/>
                          </a:lnTo>
                          <a:lnTo>
                            <a:pt x="2105" y="18824"/>
                          </a:lnTo>
                          <a:lnTo>
                            <a:pt x="18947" y="18824"/>
                          </a:lnTo>
                          <a:lnTo>
                            <a:pt x="16842"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13" name="Google Shape;313;p4"/>
                    <p:cNvSpPr/>
                    <p:nvPr/>
                  </p:nvSpPr>
                  <p:spPr>
                    <a:xfrm>
                      <a:off x="2415" y="2689"/>
                      <a:ext cx="8" cy="8"/>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14" name="Google Shape;314;p4"/>
                    <p:cNvSpPr/>
                    <p:nvPr/>
                  </p:nvSpPr>
                  <p:spPr>
                    <a:xfrm>
                      <a:off x="2415" y="2719"/>
                      <a:ext cx="8" cy="7"/>
                    </a:xfrm>
                    <a:custGeom>
                      <a:rect b="b" l="l" r="r" t="t"/>
                      <a:pathLst>
                        <a:path extrusionOk="0" h="20000" w="20000">
                          <a:moveTo>
                            <a:pt x="18824" y="0"/>
                          </a:moveTo>
                          <a:lnTo>
                            <a:pt x="0" y="0"/>
                          </a:lnTo>
                          <a:lnTo>
                            <a:pt x="0" y="18824"/>
                          </a:lnTo>
                          <a:lnTo>
                            <a:pt x="18824" y="18824"/>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15" name="Google Shape;315;p4"/>
                    <p:cNvSpPr/>
                    <p:nvPr/>
                  </p:nvSpPr>
                  <p:spPr>
                    <a:xfrm>
                      <a:off x="2415" y="2748"/>
                      <a:ext cx="9" cy="8"/>
                    </a:xfrm>
                    <a:custGeom>
                      <a:rect b="b" l="l" r="r" t="t"/>
                      <a:pathLst>
                        <a:path extrusionOk="0" h="20000" w="20000">
                          <a:moveTo>
                            <a:pt x="16842" y="0"/>
                          </a:moveTo>
                          <a:lnTo>
                            <a:pt x="0" y="0"/>
                          </a:lnTo>
                          <a:lnTo>
                            <a:pt x="2105" y="18824"/>
                          </a:lnTo>
                          <a:lnTo>
                            <a:pt x="18947" y="18824"/>
                          </a:lnTo>
                          <a:lnTo>
                            <a:pt x="16842"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16" name="Google Shape;316;p4"/>
                    <p:cNvSpPr/>
                    <p:nvPr/>
                  </p:nvSpPr>
                  <p:spPr>
                    <a:xfrm>
                      <a:off x="2416" y="2777"/>
                      <a:ext cx="8" cy="7"/>
                    </a:xfrm>
                    <a:custGeom>
                      <a:rect b="b" l="l" r="r" t="t"/>
                      <a:pathLst>
                        <a:path extrusionOk="0" h="20000" w="20000">
                          <a:moveTo>
                            <a:pt x="18824" y="0"/>
                          </a:moveTo>
                          <a:lnTo>
                            <a:pt x="0" y="0"/>
                          </a:lnTo>
                          <a:lnTo>
                            <a:pt x="0" y="18750"/>
                          </a:lnTo>
                          <a:lnTo>
                            <a:pt x="18824" y="18750"/>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17" name="Google Shape;317;p4"/>
                    <p:cNvSpPr/>
                    <p:nvPr/>
                  </p:nvSpPr>
                  <p:spPr>
                    <a:xfrm>
                      <a:off x="2416" y="2806"/>
                      <a:ext cx="8" cy="7"/>
                    </a:xfrm>
                    <a:custGeom>
                      <a:rect b="b" l="l" r="r" t="t"/>
                      <a:pathLst>
                        <a:path extrusionOk="0" h="20000" w="20000">
                          <a:moveTo>
                            <a:pt x="18824" y="0"/>
                          </a:moveTo>
                          <a:lnTo>
                            <a:pt x="0" y="0"/>
                          </a:lnTo>
                          <a:lnTo>
                            <a:pt x="0" y="18750"/>
                          </a:lnTo>
                          <a:lnTo>
                            <a:pt x="18824" y="18750"/>
                          </a:lnTo>
                          <a:lnTo>
                            <a:pt x="18824"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18" name="Google Shape;318;p4"/>
                    <p:cNvSpPr/>
                    <p:nvPr/>
                  </p:nvSpPr>
                  <p:spPr>
                    <a:xfrm>
                      <a:off x="2349" y="1531"/>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19" name="Google Shape;319;p4"/>
                    <p:cNvSpPr/>
                    <p:nvPr/>
                  </p:nvSpPr>
                  <p:spPr>
                    <a:xfrm>
                      <a:off x="2346" y="1560"/>
                      <a:ext cx="8"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20" name="Google Shape;320;p4"/>
                    <p:cNvSpPr/>
                    <p:nvPr/>
                  </p:nvSpPr>
                  <p:spPr>
                    <a:xfrm>
                      <a:off x="2342" y="1589"/>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21" name="Google Shape;321;p4"/>
                    <p:cNvSpPr/>
                    <p:nvPr/>
                  </p:nvSpPr>
                  <p:spPr>
                    <a:xfrm>
                      <a:off x="2338" y="1618"/>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22" name="Google Shape;322;p4"/>
                    <p:cNvSpPr/>
                    <p:nvPr/>
                  </p:nvSpPr>
                  <p:spPr>
                    <a:xfrm>
                      <a:off x="2335" y="1647"/>
                      <a:ext cx="8" cy="8"/>
                    </a:xfrm>
                    <a:custGeom>
                      <a:rect b="b" l="l" r="r" t="t"/>
                      <a:pathLst>
                        <a:path extrusionOk="0" h="20000" w="20000">
                          <a:moveTo>
                            <a:pt x="18889" y="0"/>
                          </a:moveTo>
                          <a:lnTo>
                            <a:pt x="2222" y="0"/>
                          </a:lnTo>
                          <a:lnTo>
                            <a:pt x="0" y="18824"/>
                          </a:lnTo>
                          <a:lnTo>
                            <a:pt x="16667" y="18824"/>
                          </a:lnTo>
                          <a:lnTo>
                            <a:pt x="18889"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23" name="Google Shape;323;p4"/>
                    <p:cNvSpPr/>
                    <p:nvPr/>
                  </p:nvSpPr>
                  <p:spPr>
                    <a:xfrm>
                      <a:off x="2331" y="1677"/>
                      <a:ext cx="9" cy="7"/>
                    </a:xfrm>
                    <a:custGeom>
                      <a:rect b="b" l="l" r="r" t="t"/>
                      <a:pathLst>
                        <a:path extrusionOk="0" h="20000" w="20000">
                          <a:moveTo>
                            <a:pt x="18889" y="0"/>
                          </a:moveTo>
                          <a:lnTo>
                            <a:pt x="2222" y="0"/>
                          </a:lnTo>
                          <a:lnTo>
                            <a:pt x="0" y="18824"/>
                          </a:lnTo>
                          <a:lnTo>
                            <a:pt x="16667" y="18824"/>
                          </a:lnTo>
                          <a:lnTo>
                            <a:pt x="18889"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24" name="Google Shape;324;p4"/>
                    <p:cNvSpPr/>
                    <p:nvPr/>
                  </p:nvSpPr>
                  <p:spPr>
                    <a:xfrm>
                      <a:off x="2328" y="1706"/>
                      <a:ext cx="8"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25" name="Google Shape;325;p4"/>
                    <p:cNvSpPr/>
                    <p:nvPr/>
                  </p:nvSpPr>
                  <p:spPr>
                    <a:xfrm>
                      <a:off x="2324" y="1735"/>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26" name="Google Shape;326;p4"/>
                    <p:cNvSpPr/>
                    <p:nvPr/>
                  </p:nvSpPr>
                  <p:spPr>
                    <a:xfrm>
                      <a:off x="2320" y="1764"/>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27" name="Google Shape;327;p4"/>
                    <p:cNvSpPr/>
                    <p:nvPr/>
                  </p:nvSpPr>
                  <p:spPr>
                    <a:xfrm>
                      <a:off x="2317" y="1793"/>
                      <a:ext cx="8"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28" name="Google Shape;328;p4"/>
                    <p:cNvSpPr/>
                    <p:nvPr/>
                  </p:nvSpPr>
                  <p:spPr>
                    <a:xfrm>
                      <a:off x="2313" y="1822"/>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29" name="Google Shape;329;p4"/>
                    <p:cNvSpPr/>
                    <p:nvPr/>
                  </p:nvSpPr>
                  <p:spPr>
                    <a:xfrm>
                      <a:off x="2309" y="1852"/>
                      <a:ext cx="9" cy="7"/>
                    </a:xfrm>
                    <a:custGeom>
                      <a:rect b="b" l="l" r="r" t="t"/>
                      <a:pathLst>
                        <a:path extrusionOk="0" h="20000" w="20000">
                          <a:moveTo>
                            <a:pt x="18947" y="0"/>
                          </a:moveTo>
                          <a:lnTo>
                            <a:pt x="2105" y="0"/>
                          </a:lnTo>
                          <a:lnTo>
                            <a:pt x="0" y="18750"/>
                          </a:lnTo>
                          <a:lnTo>
                            <a:pt x="16842" y="18750"/>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30" name="Google Shape;330;p4"/>
                    <p:cNvSpPr/>
                    <p:nvPr/>
                  </p:nvSpPr>
                  <p:spPr>
                    <a:xfrm>
                      <a:off x="2306" y="1881"/>
                      <a:ext cx="8" cy="7"/>
                    </a:xfrm>
                    <a:custGeom>
                      <a:rect b="b" l="l" r="r" t="t"/>
                      <a:pathLst>
                        <a:path extrusionOk="0" h="20000" w="20000">
                          <a:moveTo>
                            <a:pt x="18889" y="0"/>
                          </a:moveTo>
                          <a:lnTo>
                            <a:pt x="2222" y="0"/>
                          </a:lnTo>
                          <a:lnTo>
                            <a:pt x="0" y="18750"/>
                          </a:lnTo>
                          <a:lnTo>
                            <a:pt x="16667" y="18750"/>
                          </a:lnTo>
                          <a:lnTo>
                            <a:pt x="18889"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31" name="Google Shape;331;p4"/>
                    <p:cNvSpPr/>
                    <p:nvPr/>
                  </p:nvSpPr>
                  <p:spPr>
                    <a:xfrm>
                      <a:off x="2302" y="1910"/>
                      <a:ext cx="9" cy="7"/>
                    </a:xfrm>
                    <a:custGeom>
                      <a:rect b="b" l="l" r="r" t="t"/>
                      <a:pathLst>
                        <a:path extrusionOk="0" h="20000" w="20000">
                          <a:moveTo>
                            <a:pt x="18889" y="0"/>
                          </a:moveTo>
                          <a:lnTo>
                            <a:pt x="2222" y="0"/>
                          </a:lnTo>
                          <a:lnTo>
                            <a:pt x="0" y="18750"/>
                          </a:lnTo>
                          <a:lnTo>
                            <a:pt x="16667" y="18750"/>
                          </a:lnTo>
                          <a:lnTo>
                            <a:pt x="18889"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32" name="Google Shape;332;p4"/>
                    <p:cNvSpPr/>
                    <p:nvPr/>
                  </p:nvSpPr>
                  <p:spPr>
                    <a:xfrm>
                      <a:off x="2298" y="1938"/>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33" name="Google Shape;333;p4"/>
                    <p:cNvSpPr/>
                    <p:nvPr/>
                  </p:nvSpPr>
                  <p:spPr>
                    <a:xfrm>
                      <a:off x="2295" y="1968"/>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34" name="Google Shape;334;p4"/>
                    <p:cNvSpPr/>
                    <p:nvPr/>
                  </p:nvSpPr>
                  <p:spPr>
                    <a:xfrm>
                      <a:off x="2291" y="1997"/>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35" name="Google Shape;335;p4"/>
                    <p:cNvSpPr/>
                    <p:nvPr/>
                  </p:nvSpPr>
                  <p:spPr>
                    <a:xfrm>
                      <a:off x="2287" y="2026"/>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36" name="Google Shape;336;p4"/>
                    <p:cNvSpPr/>
                    <p:nvPr/>
                  </p:nvSpPr>
                  <p:spPr>
                    <a:xfrm>
                      <a:off x="2284" y="2055"/>
                      <a:ext cx="8"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37" name="Google Shape;337;p4"/>
                    <p:cNvSpPr/>
                    <p:nvPr/>
                  </p:nvSpPr>
                  <p:spPr>
                    <a:xfrm>
                      <a:off x="2280" y="2084"/>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38" name="Google Shape;338;p4"/>
                    <p:cNvSpPr/>
                    <p:nvPr/>
                  </p:nvSpPr>
                  <p:spPr>
                    <a:xfrm>
                      <a:off x="2277" y="2113"/>
                      <a:ext cx="8" cy="8"/>
                    </a:xfrm>
                    <a:custGeom>
                      <a:rect b="b" l="l" r="r" t="t"/>
                      <a:pathLst>
                        <a:path extrusionOk="0" h="20000" w="20000">
                          <a:moveTo>
                            <a:pt x="18889" y="0"/>
                          </a:moveTo>
                          <a:lnTo>
                            <a:pt x="2222" y="0"/>
                          </a:lnTo>
                          <a:lnTo>
                            <a:pt x="0" y="18824"/>
                          </a:lnTo>
                          <a:lnTo>
                            <a:pt x="16667" y="18824"/>
                          </a:lnTo>
                          <a:lnTo>
                            <a:pt x="18889"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39" name="Google Shape;339;p4"/>
                    <p:cNvSpPr/>
                    <p:nvPr/>
                  </p:nvSpPr>
                  <p:spPr>
                    <a:xfrm>
                      <a:off x="2273" y="2143"/>
                      <a:ext cx="8" cy="7"/>
                    </a:xfrm>
                    <a:custGeom>
                      <a:rect b="b" l="l" r="r" t="t"/>
                      <a:pathLst>
                        <a:path extrusionOk="0" h="20000" w="20000">
                          <a:moveTo>
                            <a:pt x="18889" y="0"/>
                          </a:moveTo>
                          <a:lnTo>
                            <a:pt x="2222" y="0"/>
                          </a:lnTo>
                          <a:lnTo>
                            <a:pt x="0" y="18824"/>
                          </a:lnTo>
                          <a:lnTo>
                            <a:pt x="16667" y="18824"/>
                          </a:lnTo>
                          <a:lnTo>
                            <a:pt x="18889"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40" name="Google Shape;340;p4"/>
                    <p:cNvSpPr/>
                    <p:nvPr/>
                  </p:nvSpPr>
                  <p:spPr>
                    <a:xfrm>
                      <a:off x="2269" y="2172"/>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41" name="Google Shape;341;p4"/>
                    <p:cNvSpPr/>
                    <p:nvPr/>
                  </p:nvSpPr>
                  <p:spPr>
                    <a:xfrm>
                      <a:off x="2266" y="2201"/>
                      <a:ext cx="8"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42" name="Google Shape;342;p4"/>
                    <p:cNvSpPr/>
                    <p:nvPr/>
                  </p:nvSpPr>
                  <p:spPr>
                    <a:xfrm>
                      <a:off x="2262" y="2230"/>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43" name="Google Shape;343;p4"/>
                    <p:cNvSpPr/>
                    <p:nvPr/>
                  </p:nvSpPr>
                  <p:spPr>
                    <a:xfrm>
                      <a:off x="2258" y="2259"/>
                      <a:ext cx="9" cy="8"/>
                    </a:xfrm>
                    <a:custGeom>
                      <a:rect b="b" l="l" r="r" t="t"/>
                      <a:pathLst>
                        <a:path extrusionOk="0" h="20000" w="20000">
                          <a:moveTo>
                            <a:pt x="18947" y="0"/>
                          </a:moveTo>
                          <a:lnTo>
                            <a:pt x="2105" y="0"/>
                          </a:lnTo>
                          <a:lnTo>
                            <a:pt x="0" y="18750"/>
                          </a:lnTo>
                          <a:lnTo>
                            <a:pt x="16842" y="18750"/>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44" name="Google Shape;344;p4"/>
                    <p:cNvSpPr/>
                    <p:nvPr/>
                  </p:nvSpPr>
                  <p:spPr>
                    <a:xfrm>
                      <a:off x="2255" y="2288"/>
                      <a:ext cx="8" cy="8"/>
                    </a:xfrm>
                    <a:custGeom>
                      <a:rect b="b" l="l" r="r" t="t"/>
                      <a:pathLst>
                        <a:path extrusionOk="0" h="20000" w="20000">
                          <a:moveTo>
                            <a:pt x="18947" y="0"/>
                          </a:moveTo>
                          <a:lnTo>
                            <a:pt x="2105" y="0"/>
                          </a:lnTo>
                          <a:lnTo>
                            <a:pt x="0" y="18750"/>
                          </a:lnTo>
                          <a:lnTo>
                            <a:pt x="16842" y="18750"/>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45" name="Google Shape;345;p4"/>
                    <p:cNvSpPr/>
                    <p:nvPr/>
                  </p:nvSpPr>
                  <p:spPr>
                    <a:xfrm>
                      <a:off x="2251" y="2317"/>
                      <a:ext cx="9" cy="8"/>
                    </a:xfrm>
                    <a:custGeom>
                      <a:rect b="b" l="l" r="r" t="t"/>
                      <a:pathLst>
                        <a:path extrusionOk="0" h="20000" w="20000">
                          <a:moveTo>
                            <a:pt x="18947" y="0"/>
                          </a:moveTo>
                          <a:lnTo>
                            <a:pt x="2105" y="0"/>
                          </a:lnTo>
                          <a:lnTo>
                            <a:pt x="0" y="18750"/>
                          </a:lnTo>
                          <a:lnTo>
                            <a:pt x="16842" y="18750"/>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46" name="Google Shape;346;p4"/>
                    <p:cNvSpPr/>
                    <p:nvPr/>
                  </p:nvSpPr>
                  <p:spPr>
                    <a:xfrm>
                      <a:off x="2248" y="2347"/>
                      <a:ext cx="8" cy="7"/>
                    </a:xfrm>
                    <a:custGeom>
                      <a:rect b="b" l="l" r="r" t="t"/>
                      <a:pathLst>
                        <a:path extrusionOk="0" h="20000" w="20000">
                          <a:moveTo>
                            <a:pt x="18889" y="0"/>
                          </a:moveTo>
                          <a:lnTo>
                            <a:pt x="1111" y="0"/>
                          </a:lnTo>
                          <a:lnTo>
                            <a:pt x="0" y="18750"/>
                          </a:lnTo>
                          <a:lnTo>
                            <a:pt x="16667" y="18750"/>
                          </a:lnTo>
                          <a:lnTo>
                            <a:pt x="18889"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47" name="Google Shape;347;p4"/>
                    <p:cNvSpPr/>
                    <p:nvPr/>
                  </p:nvSpPr>
                  <p:spPr>
                    <a:xfrm>
                      <a:off x="2244" y="2375"/>
                      <a:ext cx="8" cy="8"/>
                    </a:xfrm>
                    <a:custGeom>
                      <a:rect b="b" l="l" r="r" t="t"/>
                      <a:pathLst>
                        <a:path extrusionOk="0" h="20000" w="20000">
                          <a:moveTo>
                            <a:pt x="18889" y="0"/>
                          </a:moveTo>
                          <a:lnTo>
                            <a:pt x="2222" y="0"/>
                          </a:lnTo>
                          <a:lnTo>
                            <a:pt x="0" y="18824"/>
                          </a:lnTo>
                          <a:lnTo>
                            <a:pt x="16667" y="18824"/>
                          </a:lnTo>
                          <a:lnTo>
                            <a:pt x="18889"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48" name="Google Shape;348;p4"/>
                    <p:cNvSpPr/>
                    <p:nvPr/>
                  </p:nvSpPr>
                  <p:spPr>
                    <a:xfrm>
                      <a:off x="2240" y="2404"/>
                      <a:ext cx="9" cy="8"/>
                    </a:xfrm>
                    <a:custGeom>
                      <a:rect b="b" l="l" r="r" t="t"/>
                      <a:pathLst>
                        <a:path extrusionOk="0" h="20000" w="20000">
                          <a:moveTo>
                            <a:pt x="18889" y="0"/>
                          </a:moveTo>
                          <a:lnTo>
                            <a:pt x="2222" y="0"/>
                          </a:lnTo>
                          <a:lnTo>
                            <a:pt x="0" y="18824"/>
                          </a:lnTo>
                          <a:lnTo>
                            <a:pt x="17778" y="18824"/>
                          </a:lnTo>
                          <a:lnTo>
                            <a:pt x="18889"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49" name="Google Shape;349;p4"/>
                    <p:cNvSpPr/>
                    <p:nvPr/>
                  </p:nvSpPr>
                  <p:spPr>
                    <a:xfrm>
                      <a:off x="2236" y="2434"/>
                      <a:ext cx="9" cy="7"/>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50" name="Google Shape;350;p4"/>
                    <p:cNvSpPr/>
                    <p:nvPr/>
                  </p:nvSpPr>
                  <p:spPr>
                    <a:xfrm>
                      <a:off x="2233" y="2463"/>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51" name="Google Shape;351;p4"/>
                    <p:cNvSpPr/>
                    <p:nvPr/>
                  </p:nvSpPr>
                  <p:spPr>
                    <a:xfrm>
                      <a:off x="2229" y="2492"/>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52" name="Google Shape;352;p4"/>
                    <p:cNvSpPr/>
                    <p:nvPr/>
                  </p:nvSpPr>
                  <p:spPr>
                    <a:xfrm>
                      <a:off x="2225" y="2521"/>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53" name="Google Shape;353;p4"/>
                    <p:cNvSpPr/>
                    <p:nvPr/>
                  </p:nvSpPr>
                  <p:spPr>
                    <a:xfrm>
                      <a:off x="2222" y="2550"/>
                      <a:ext cx="8"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54" name="Google Shape;354;p4"/>
                    <p:cNvSpPr/>
                    <p:nvPr/>
                  </p:nvSpPr>
                  <p:spPr>
                    <a:xfrm>
                      <a:off x="2218" y="2579"/>
                      <a:ext cx="9" cy="8"/>
                    </a:xfrm>
                    <a:custGeom>
                      <a:rect b="b" l="l" r="r" t="t"/>
                      <a:pathLst>
                        <a:path extrusionOk="0" h="20000" w="20000">
                          <a:moveTo>
                            <a:pt x="18889" y="0"/>
                          </a:moveTo>
                          <a:lnTo>
                            <a:pt x="1111" y="0"/>
                          </a:lnTo>
                          <a:lnTo>
                            <a:pt x="0" y="18824"/>
                          </a:lnTo>
                          <a:lnTo>
                            <a:pt x="16667" y="18824"/>
                          </a:lnTo>
                          <a:lnTo>
                            <a:pt x="18889"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55" name="Google Shape;355;p4"/>
                    <p:cNvSpPr/>
                    <p:nvPr/>
                  </p:nvSpPr>
                  <p:spPr>
                    <a:xfrm>
                      <a:off x="2215" y="2608"/>
                      <a:ext cx="8" cy="8"/>
                    </a:xfrm>
                    <a:custGeom>
                      <a:rect b="b" l="l" r="r" t="t"/>
                      <a:pathLst>
                        <a:path extrusionOk="0" h="20000" w="20000">
                          <a:moveTo>
                            <a:pt x="18889" y="0"/>
                          </a:moveTo>
                          <a:lnTo>
                            <a:pt x="2222" y="0"/>
                          </a:lnTo>
                          <a:lnTo>
                            <a:pt x="0" y="18824"/>
                          </a:lnTo>
                          <a:lnTo>
                            <a:pt x="16667" y="18824"/>
                          </a:lnTo>
                          <a:lnTo>
                            <a:pt x="18889"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56" name="Google Shape;356;p4"/>
                    <p:cNvSpPr/>
                    <p:nvPr/>
                  </p:nvSpPr>
                  <p:spPr>
                    <a:xfrm>
                      <a:off x="2211" y="2638"/>
                      <a:ext cx="8" cy="7"/>
                    </a:xfrm>
                    <a:custGeom>
                      <a:rect b="b" l="l" r="r" t="t"/>
                      <a:pathLst>
                        <a:path extrusionOk="0" h="20000" w="20000">
                          <a:moveTo>
                            <a:pt x="18889" y="0"/>
                          </a:moveTo>
                          <a:lnTo>
                            <a:pt x="2222" y="0"/>
                          </a:lnTo>
                          <a:lnTo>
                            <a:pt x="0" y="18824"/>
                          </a:lnTo>
                          <a:lnTo>
                            <a:pt x="17778" y="18824"/>
                          </a:lnTo>
                          <a:lnTo>
                            <a:pt x="18889"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57" name="Google Shape;357;p4"/>
                    <p:cNvSpPr/>
                    <p:nvPr/>
                  </p:nvSpPr>
                  <p:spPr>
                    <a:xfrm>
                      <a:off x="2207" y="2667"/>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58" name="Google Shape;358;p4"/>
                    <p:cNvSpPr/>
                    <p:nvPr/>
                  </p:nvSpPr>
                  <p:spPr>
                    <a:xfrm>
                      <a:off x="2204" y="2696"/>
                      <a:ext cx="8" cy="7"/>
                    </a:xfrm>
                    <a:custGeom>
                      <a:rect b="b" l="l" r="r" t="t"/>
                      <a:pathLst>
                        <a:path extrusionOk="0" h="20000" w="20000">
                          <a:moveTo>
                            <a:pt x="18947" y="0"/>
                          </a:moveTo>
                          <a:lnTo>
                            <a:pt x="2105" y="0"/>
                          </a:lnTo>
                          <a:lnTo>
                            <a:pt x="0" y="18750"/>
                          </a:lnTo>
                          <a:lnTo>
                            <a:pt x="16842" y="18750"/>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59" name="Google Shape;359;p4"/>
                    <p:cNvSpPr/>
                    <p:nvPr/>
                  </p:nvSpPr>
                  <p:spPr>
                    <a:xfrm>
                      <a:off x="2200" y="2725"/>
                      <a:ext cx="9" cy="7"/>
                    </a:xfrm>
                    <a:custGeom>
                      <a:rect b="b" l="l" r="r" t="t"/>
                      <a:pathLst>
                        <a:path extrusionOk="0" h="20000" w="20000">
                          <a:moveTo>
                            <a:pt x="18947" y="0"/>
                          </a:moveTo>
                          <a:lnTo>
                            <a:pt x="2105" y="0"/>
                          </a:lnTo>
                          <a:lnTo>
                            <a:pt x="0" y="18750"/>
                          </a:lnTo>
                          <a:lnTo>
                            <a:pt x="16842" y="18750"/>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60" name="Google Shape;360;p4"/>
                    <p:cNvSpPr/>
                    <p:nvPr/>
                  </p:nvSpPr>
                  <p:spPr>
                    <a:xfrm>
                      <a:off x="2196" y="2754"/>
                      <a:ext cx="9" cy="8"/>
                    </a:xfrm>
                    <a:custGeom>
                      <a:rect b="b" l="l" r="r" t="t"/>
                      <a:pathLst>
                        <a:path extrusionOk="0" h="20000" w="20000">
                          <a:moveTo>
                            <a:pt x="18947" y="0"/>
                          </a:moveTo>
                          <a:lnTo>
                            <a:pt x="2105" y="0"/>
                          </a:lnTo>
                          <a:lnTo>
                            <a:pt x="0" y="18750"/>
                          </a:lnTo>
                          <a:lnTo>
                            <a:pt x="16842" y="18750"/>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61" name="Google Shape;361;p4"/>
                    <p:cNvSpPr/>
                    <p:nvPr/>
                  </p:nvSpPr>
                  <p:spPr>
                    <a:xfrm>
                      <a:off x="2193" y="2783"/>
                      <a:ext cx="8" cy="8"/>
                    </a:xfrm>
                    <a:custGeom>
                      <a:rect b="b" l="l" r="r" t="t"/>
                      <a:pathLst>
                        <a:path extrusionOk="0" h="20000" w="20000">
                          <a:moveTo>
                            <a:pt x="18947" y="0"/>
                          </a:moveTo>
                          <a:lnTo>
                            <a:pt x="2105" y="0"/>
                          </a:lnTo>
                          <a:lnTo>
                            <a:pt x="0" y="18750"/>
                          </a:lnTo>
                          <a:lnTo>
                            <a:pt x="16842" y="18750"/>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62" name="Google Shape;362;p4"/>
                    <p:cNvSpPr/>
                    <p:nvPr/>
                  </p:nvSpPr>
                  <p:spPr>
                    <a:xfrm>
                      <a:off x="2189" y="2812"/>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63" name="Google Shape;363;p4"/>
                    <p:cNvSpPr/>
                    <p:nvPr/>
                  </p:nvSpPr>
                  <p:spPr>
                    <a:xfrm>
                      <a:off x="2186" y="2841"/>
                      <a:ext cx="8" cy="8"/>
                    </a:xfrm>
                    <a:custGeom>
                      <a:rect b="b" l="l" r="r" t="t"/>
                      <a:pathLst>
                        <a:path extrusionOk="0" h="20000" w="20000">
                          <a:moveTo>
                            <a:pt x="18889" y="0"/>
                          </a:moveTo>
                          <a:lnTo>
                            <a:pt x="2222" y="0"/>
                          </a:lnTo>
                          <a:lnTo>
                            <a:pt x="0" y="18824"/>
                          </a:lnTo>
                          <a:lnTo>
                            <a:pt x="16667" y="18824"/>
                          </a:lnTo>
                          <a:lnTo>
                            <a:pt x="18889"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64" name="Google Shape;364;p4"/>
                    <p:cNvSpPr/>
                    <p:nvPr/>
                  </p:nvSpPr>
                  <p:spPr>
                    <a:xfrm>
                      <a:off x="2182" y="2870"/>
                      <a:ext cx="8" cy="8"/>
                    </a:xfrm>
                    <a:custGeom>
                      <a:rect b="b" l="l" r="r" t="t"/>
                      <a:pathLst>
                        <a:path extrusionOk="0" h="20000" w="20000">
                          <a:moveTo>
                            <a:pt x="18889" y="0"/>
                          </a:moveTo>
                          <a:lnTo>
                            <a:pt x="2222" y="0"/>
                          </a:lnTo>
                          <a:lnTo>
                            <a:pt x="0" y="18824"/>
                          </a:lnTo>
                          <a:lnTo>
                            <a:pt x="16667" y="18824"/>
                          </a:lnTo>
                          <a:lnTo>
                            <a:pt x="18889"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65" name="Google Shape;365;p4"/>
                    <p:cNvSpPr/>
                    <p:nvPr/>
                  </p:nvSpPr>
                  <p:spPr>
                    <a:xfrm>
                      <a:off x="2178" y="2899"/>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66" name="Google Shape;366;p4"/>
                    <p:cNvSpPr/>
                    <p:nvPr/>
                  </p:nvSpPr>
                  <p:spPr>
                    <a:xfrm>
                      <a:off x="2175" y="2929"/>
                      <a:ext cx="8" cy="7"/>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67" name="Google Shape;367;p4"/>
                    <p:cNvSpPr/>
                    <p:nvPr/>
                  </p:nvSpPr>
                  <p:spPr>
                    <a:xfrm>
                      <a:off x="2171" y="2958"/>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68" name="Google Shape;368;p4"/>
                    <p:cNvSpPr/>
                    <p:nvPr/>
                  </p:nvSpPr>
                  <p:spPr>
                    <a:xfrm>
                      <a:off x="2167" y="2987"/>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69" name="Google Shape;369;p4"/>
                    <p:cNvSpPr/>
                    <p:nvPr/>
                  </p:nvSpPr>
                  <p:spPr>
                    <a:xfrm>
                      <a:off x="2163" y="3016"/>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70" name="Google Shape;370;p4"/>
                    <p:cNvSpPr/>
                    <p:nvPr/>
                  </p:nvSpPr>
                  <p:spPr>
                    <a:xfrm>
                      <a:off x="2160" y="3045"/>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71" name="Google Shape;371;p4"/>
                    <p:cNvSpPr/>
                    <p:nvPr/>
                  </p:nvSpPr>
                  <p:spPr>
                    <a:xfrm>
                      <a:off x="2156" y="3074"/>
                      <a:ext cx="9" cy="8"/>
                    </a:xfrm>
                    <a:custGeom>
                      <a:rect b="b" l="l" r="r" t="t"/>
                      <a:pathLst>
                        <a:path extrusionOk="0" h="20000" w="20000">
                          <a:moveTo>
                            <a:pt x="18889" y="0"/>
                          </a:moveTo>
                          <a:lnTo>
                            <a:pt x="2222" y="0"/>
                          </a:lnTo>
                          <a:lnTo>
                            <a:pt x="0" y="18824"/>
                          </a:lnTo>
                          <a:lnTo>
                            <a:pt x="16667" y="18824"/>
                          </a:lnTo>
                          <a:lnTo>
                            <a:pt x="18889"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72" name="Google Shape;372;p4"/>
                    <p:cNvSpPr/>
                    <p:nvPr/>
                  </p:nvSpPr>
                  <p:spPr>
                    <a:xfrm>
                      <a:off x="2153" y="3103"/>
                      <a:ext cx="8" cy="8"/>
                    </a:xfrm>
                    <a:custGeom>
                      <a:rect b="b" l="l" r="r" t="t"/>
                      <a:pathLst>
                        <a:path extrusionOk="0" h="20000" w="20000">
                          <a:moveTo>
                            <a:pt x="18889" y="0"/>
                          </a:moveTo>
                          <a:lnTo>
                            <a:pt x="2222" y="0"/>
                          </a:lnTo>
                          <a:lnTo>
                            <a:pt x="0" y="18750"/>
                          </a:lnTo>
                          <a:lnTo>
                            <a:pt x="16667" y="18750"/>
                          </a:lnTo>
                          <a:lnTo>
                            <a:pt x="18889"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73" name="Google Shape;373;p4"/>
                    <p:cNvSpPr/>
                    <p:nvPr/>
                  </p:nvSpPr>
                  <p:spPr>
                    <a:xfrm>
                      <a:off x="2149" y="3133"/>
                      <a:ext cx="9" cy="7"/>
                    </a:xfrm>
                    <a:custGeom>
                      <a:rect b="b" l="l" r="r" t="t"/>
                      <a:pathLst>
                        <a:path extrusionOk="0" h="20000" w="20000">
                          <a:moveTo>
                            <a:pt x="18947" y="0"/>
                          </a:moveTo>
                          <a:lnTo>
                            <a:pt x="2105" y="0"/>
                          </a:lnTo>
                          <a:lnTo>
                            <a:pt x="0" y="18750"/>
                          </a:lnTo>
                          <a:lnTo>
                            <a:pt x="16842" y="18750"/>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74" name="Google Shape;374;p4"/>
                    <p:cNvSpPr/>
                    <p:nvPr/>
                  </p:nvSpPr>
                  <p:spPr>
                    <a:xfrm>
                      <a:off x="2145" y="3162"/>
                      <a:ext cx="9" cy="7"/>
                    </a:xfrm>
                    <a:custGeom>
                      <a:rect b="b" l="l" r="r" t="t"/>
                      <a:pathLst>
                        <a:path extrusionOk="0" h="20000" w="20000">
                          <a:moveTo>
                            <a:pt x="18947" y="0"/>
                          </a:moveTo>
                          <a:lnTo>
                            <a:pt x="2105" y="0"/>
                          </a:lnTo>
                          <a:lnTo>
                            <a:pt x="0" y="18750"/>
                          </a:lnTo>
                          <a:lnTo>
                            <a:pt x="16842" y="18750"/>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75" name="Google Shape;375;p4"/>
                    <p:cNvSpPr/>
                    <p:nvPr/>
                  </p:nvSpPr>
                  <p:spPr>
                    <a:xfrm>
                      <a:off x="2142" y="3191"/>
                      <a:ext cx="8" cy="7"/>
                    </a:xfrm>
                    <a:custGeom>
                      <a:rect b="b" l="l" r="r" t="t"/>
                      <a:pathLst>
                        <a:path extrusionOk="0" h="20000" w="20000">
                          <a:moveTo>
                            <a:pt x="18947" y="0"/>
                          </a:moveTo>
                          <a:lnTo>
                            <a:pt x="2105" y="0"/>
                          </a:lnTo>
                          <a:lnTo>
                            <a:pt x="0" y="18750"/>
                          </a:lnTo>
                          <a:lnTo>
                            <a:pt x="16842" y="18750"/>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76" name="Google Shape;376;p4"/>
                    <p:cNvSpPr/>
                    <p:nvPr/>
                  </p:nvSpPr>
                  <p:spPr>
                    <a:xfrm>
                      <a:off x="2138" y="3220"/>
                      <a:ext cx="9" cy="7"/>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77" name="Google Shape;377;p4"/>
                    <p:cNvSpPr/>
                    <p:nvPr/>
                  </p:nvSpPr>
                  <p:spPr>
                    <a:xfrm>
                      <a:off x="2134" y="3249"/>
                      <a:ext cx="9" cy="8"/>
                    </a:xfrm>
                    <a:custGeom>
                      <a:rect b="b" l="l" r="r" t="t"/>
                      <a:pathLst>
                        <a:path extrusionOk="0" h="20000" w="20000">
                          <a:moveTo>
                            <a:pt x="18947" y="0"/>
                          </a:moveTo>
                          <a:lnTo>
                            <a:pt x="2105" y="0"/>
                          </a:lnTo>
                          <a:lnTo>
                            <a:pt x="0" y="18824"/>
                          </a:lnTo>
                          <a:lnTo>
                            <a:pt x="16842" y="18824"/>
                          </a:lnTo>
                          <a:lnTo>
                            <a:pt x="1894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78" name="Google Shape;378;p4"/>
                    <p:cNvSpPr/>
                    <p:nvPr/>
                  </p:nvSpPr>
                  <p:spPr>
                    <a:xfrm>
                      <a:off x="2391" y="2403"/>
                      <a:ext cx="60" cy="46"/>
                    </a:xfrm>
                    <a:custGeom>
                      <a:rect b="b" l="l" r="r" t="t"/>
                      <a:pathLst>
                        <a:path extrusionOk="0" h="20000" w="20000">
                          <a:moveTo>
                            <a:pt x="6977" y="19800"/>
                          </a:moveTo>
                          <a:lnTo>
                            <a:pt x="5736" y="9200"/>
                          </a:lnTo>
                          <a:lnTo>
                            <a:pt x="0" y="1600"/>
                          </a:lnTo>
                          <a:lnTo>
                            <a:pt x="19845" y="0"/>
                          </a:lnTo>
                          <a:lnTo>
                            <a:pt x="6977" y="198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79" name="Google Shape;379;p4"/>
                    <p:cNvSpPr/>
                    <p:nvPr/>
                  </p:nvSpPr>
                  <p:spPr>
                    <a:xfrm>
                      <a:off x="2270" y="2426"/>
                      <a:ext cx="57" cy="47"/>
                    </a:xfrm>
                    <a:custGeom>
                      <a:rect b="b" l="l" r="r" t="t"/>
                      <a:pathLst>
                        <a:path extrusionOk="0" h="20000" w="20000">
                          <a:moveTo>
                            <a:pt x="18211" y="0"/>
                          </a:moveTo>
                          <a:lnTo>
                            <a:pt x="16260" y="10291"/>
                          </a:lnTo>
                          <a:lnTo>
                            <a:pt x="19837" y="19806"/>
                          </a:lnTo>
                          <a:lnTo>
                            <a:pt x="0" y="12233"/>
                          </a:lnTo>
                          <a:lnTo>
                            <a:pt x="18211"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cxnSp>
                  <p:nvCxnSpPr>
                    <p:cNvPr id="380" name="Google Shape;380;p4"/>
                    <p:cNvCxnSpPr/>
                    <p:nvPr/>
                  </p:nvCxnSpPr>
                  <p:spPr>
                    <a:xfrm flipH="1" rot="10800000">
                      <a:off x="2946" y="900"/>
                      <a:ext cx="339" cy="147"/>
                    </a:xfrm>
                    <a:prstGeom prst="straightConnector1">
                      <a:avLst/>
                    </a:prstGeom>
                    <a:noFill/>
                    <a:ln cap="flat" cmpd="sng" w="10150">
                      <a:solidFill>
                        <a:srgbClr val="E5C1C2"/>
                      </a:solidFill>
                      <a:prstDash val="solid"/>
                      <a:round/>
                      <a:headEnd len="med" w="med" type="none"/>
                      <a:tailEnd len="med" w="med" type="none"/>
                    </a:ln>
                  </p:spPr>
                </p:cxnSp>
                <p:cxnSp>
                  <p:nvCxnSpPr>
                    <p:cNvPr id="381" name="Google Shape;381;p4"/>
                    <p:cNvCxnSpPr/>
                    <p:nvPr/>
                  </p:nvCxnSpPr>
                  <p:spPr>
                    <a:xfrm flipH="1" rot="10800000">
                      <a:off x="1928" y="2522"/>
                      <a:ext cx="1152" cy="590"/>
                    </a:xfrm>
                    <a:prstGeom prst="straightConnector1">
                      <a:avLst/>
                    </a:prstGeom>
                    <a:noFill/>
                    <a:ln cap="flat" cmpd="sng" w="10150">
                      <a:solidFill>
                        <a:srgbClr val="000000"/>
                      </a:solidFill>
                      <a:prstDash val="solid"/>
                      <a:round/>
                      <a:headEnd len="med" w="med" type="none"/>
                      <a:tailEnd len="med" w="med" type="none"/>
                    </a:ln>
                  </p:spPr>
                </p:cxnSp>
                <p:sp>
                  <p:nvSpPr>
                    <p:cNvPr id="382" name="Google Shape;382;p4"/>
                    <p:cNvSpPr/>
                    <p:nvPr/>
                  </p:nvSpPr>
                  <p:spPr>
                    <a:xfrm>
                      <a:off x="1911" y="1488"/>
                      <a:ext cx="583" cy="1950"/>
                    </a:xfrm>
                    <a:custGeom>
                      <a:rect b="b" l="l" r="r" t="t"/>
                      <a:pathLst>
                        <a:path extrusionOk="0" h="4215" w="1260">
                          <a:moveTo>
                            <a:pt x="1260" y="0"/>
                          </a:moveTo>
                          <a:lnTo>
                            <a:pt x="1035" y="4215"/>
                          </a:lnTo>
                          <a:lnTo>
                            <a:pt x="0" y="3540"/>
                          </a:lnTo>
                          <a:lnTo>
                            <a:pt x="1260" y="0"/>
                          </a:lnTo>
                          <a:close/>
                        </a:path>
                      </a:pathLst>
                    </a:custGeom>
                    <a:gradFill>
                      <a:gsLst>
                        <a:gs pos="0">
                          <a:srgbClr val="A603AB">
                            <a:alpha val="66666"/>
                          </a:srgbClr>
                        </a:gs>
                        <a:gs pos="21001">
                          <a:srgbClr val="0819FB">
                            <a:alpha val="66666"/>
                          </a:srgbClr>
                        </a:gs>
                        <a:gs pos="35001">
                          <a:srgbClr val="1A8D48">
                            <a:alpha val="66666"/>
                          </a:srgbClr>
                        </a:gs>
                        <a:gs pos="52000">
                          <a:srgbClr val="FFFF00">
                            <a:alpha val="66666"/>
                          </a:srgbClr>
                        </a:gs>
                        <a:gs pos="73000">
                          <a:srgbClr val="EE3F17">
                            <a:alpha val="66666"/>
                          </a:srgbClr>
                        </a:gs>
                        <a:gs pos="88000">
                          <a:srgbClr val="E81766">
                            <a:alpha val="66666"/>
                          </a:srgbClr>
                        </a:gs>
                        <a:gs pos="100000">
                          <a:srgbClr val="A603AB">
                            <a:alpha val="66666"/>
                          </a:srgbClr>
                        </a:gs>
                      </a:gsLst>
                      <a:lin ang="2700000" scaled="0"/>
                    </a:gra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83" name="Google Shape;383;p4"/>
                    <p:cNvSpPr/>
                    <p:nvPr/>
                  </p:nvSpPr>
                  <p:spPr>
                    <a:xfrm>
                      <a:off x="2060" y="1485"/>
                      <a:ext cx="314" cy="1852"/>
                    </a:xfrm>
                    <a:custGeom>
                      <a:rect b="b" l="l" r="r" t="t"/>
                      <a:pathLst>
                        <a:path extrusionOk="0" h="20000" w="20000">
                          <a:moveTo>
                            <a:pt x="11527" y="19995"/>
                          </a:moveTo>
                          <a:lnTo>
                            <a:pt x="19971" y="0"/>
                          </a:lnTo>
                          <a:lnTo>
                            <a:pt x="18790" y="0"/>
                          </a:lnTo>
                          <a:lnTo>
                            <a:pt x="0" y="18812"/>
                          </a:lnTo>
                          <a:lnTo>
                            <a:pt x="11527" y="19995"/>
                          </a:lnTo>
                          <a:close/>
                        </a:path>
                      </a:pathLst>
                    </a:custGeom>
                    <a:solidFill>
                      <a:srgbClr val="C0C0C0"/>
                    </a:solidFill>
                    <a:ln cap="flat" cmpd="sng" w="10150">
                      <a:solidFill>
                        <a:srgbClr val="99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cxnSp>
                  <p:nvCxnSpPr>
                    <p:cNvPr id="384" name="Google Shape;384;p4"/>
                    <p:cNvCxnSpPr/>
                    <p:nvPr/>
                  </p:nvCxnSpPr>
                  <p:spPr>
                    <a:xfrm flipH="1" rot="10800000">
                      <a:off x="2407" y="2827"/>
                      <a:ext cx="1145" cy="598"/>
                    </a:xfrm>
                    <a:prstGeom prst="straightConnector1">
                      <a:avLst/>
                    </a:prstGeom>
                    <a:noFill/>
                    <a:ln cap="flat" cmpd="sng" w="10150">
                      <a:solidFill>
                        <a:srgbClr val="000000"/>
                      </a:solidFill>
                      <a:prstDash val="solid"/>
                      <a:round/>
                      <a:headEnd len="med" w="med" type="none"/>
                      <a:tailEnd len="med" w="med" type="none"/>
                    </a:ln>
                  </p:spPr>
                </p:cxnSp>
                <p:sp>
                  <p:nvSpPr>
                    <p:cNvPr id="385" name="Google Shape;385;p4"/>
                    <p:cNvSpPr/>
                    <p:nvPr/>
                  </p:nvSpPr>
                  <p:spPr>
                    <a:xfrm>
                      <a:off x="3258" y="2568"/>
                      <a:ext cx="1210" cy="14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700" u="none" cap="none" strike="noStrike">
                          <a:solidFill>
                            <a:srgbClr val="9D3F44"/>
                          </a:solidFill>
                          <a:latin typeface="Montserrat"/>
                          <a:ea typeface="Montserrat"/>
                          <a:cs typeface="Montserrat"/>
                          <a:sym typeface="Montserrat"/>
                        </a:rPr>
                        <a:t>90-km MS swath</a:t>
                      </a:r>
                      <a:endParaRPr b="0" i="0" sz="700" u="none" cap="none" strike="noStrike">
                        <a:solidFill>
                          <a:srgbClr val="9D3F44"/>
                        </a:solidFill>
                        <a:latin typeface="Montserrat"/>
                        <a:ea typeface="Montserrat"/>
                        <a:cs typeface="Montserrat"/>
                        <a:sym typeface="Montserrat"/>
                      </a:endParaRPr>
                    </a:p>
                  </p:txBody>
                </p:sp>
                <p:cxnSp>
                  <p:nvCxnSpPr>
                    <p:cNvPr id="386" name="Google Shape;386;p4"/>
                    <p:cNvCxnSpPr/>
                    <p:nvPr/>
                  </p:nvCxnSpPr>
                  <p:spPr>
                    <a:xfrm>
                      <a:off x="3036" y="2593"/>
                      <a:ext cx="412" cy="209"/>
                    </a:xfrm>
                    <a:prstGeom prst="straightConnector1">
                      <a:avLst/>
                    </a:prstGeom>
                    <a:noFill/>
                    <a:ln cap="flat" cmpd="sng" w="10150">
                      <a:solidFill>
                        <a:srgbClr val="000000"/>
                      </a:solidFill>
                      <a:prstDash val="solid"/>
                      <a:round/>
                      <a:headEnd len="med" w="med" type="none"/>
                      <a:tailEnd len="med" w="med" type="none"/>
                    </a:ln>
                  </p:spPr>
                </p:cxnSp>
                <p:sp>
                  <p:nvSpPr>
                    <p:cNvPr id="387" name="Google Shape;387;p4"/>
                    <p:cNvSpPr/>
                    <p:nvPr/>
                  </p:nvSpPr>
                  <p:spPr>
                    <a:xfrm>
                      <a:off x="3001" y="2574"/>
                      <a:ext cx="59" cy="48"/>
                    </a:xfrm>
                    <a:custGeom>
                      <a:rect b="b" l="l" r="r" t="t"/>
                      <a:pathLst>
                        <a:path extrusionOk="0" h="20000" w="20000">
                          <a:moveTo>
                            <a:pt x="19845" y="2330"/>
                          </a:moveTo>
                          <a:lnTo>
                            <a:pt x="13643" y="9515"/>
                          </a:lnTo>
                          <a:lnTo>
                            <a:pt x="12248" y="19806"/>
                          </a:lnTo>
                          <a:lnTo>
                            <a:pt x="0" y="0"/>
                          </a:lnTo>
                          <a:lnTo>
                            <a:pt x="19845" y="233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sp>
                  <p:nvSpPr>
                    <p:cNvPr id="388" name="Google Shape;388;p4"/>
                    <p:cNvSpPr/>
                    <p:nvPr/>
                  </p:nvSpPr>
                  <p:spPr>
                    <a:xfrm>
                      <a:off x="3438" y="2789"/>
                      <a:ext cx="60" cy="48"/>
                    </a:xfrm>
                    <a:custGeom>
                      <a:rect b="b" l="l" r="r" t="t"/>
                      <a:pathLst>
                        <a:path extrusionOk="0" h="20000" w="20000">
                          <a:moveTo>
                            <a:pt x="0" y="17476"/>
                          </a:moveTo>
                          <a:lnTo>
                            <a:pt x="6047" y="10291"/>
                          </a:lnTo>
                          <a:lnTo>
                            <a:pt x="7597" y="0"/>
                          </a:lnTo>
                          <a:lnTo>
                            <a:pt x="19845" y="19806"/>
                          </a:lnTo>
                          <a:lnTo>
                            <a:pt x="0" y="17476"/>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Montserrat"/>
                        <a:ea typeface="Montserrat"/>
                        <a:cs typeface="Montserrat"/>
                        <a:sym typeface="Montserrat"/>
                      </a:endParaRPr>
                    </a:p>
                  </p:txBody>
                </p:sp>
                <p:cxnSp>
                  <p:nvCxnSpPr>
                    <p:cNvPr id="389" name="Google Shape;389;p4"/>
                    <p:cNvCxnSpPr/>
                    <p:nvPr/>
                  </p:nvCxnSpPr>
                  <p:spPr>
                    <a:xfrm flipH="1">
                      <a:off x="2223" y="1913"/>
                      <a:ext cx="121" cy="336"/>
                    </a:xfrm>
                    <a:prstGeom prst="straightConnector1">
                      <a:avLst/>
                    </a:prstGeom>
                    <a:noFill/>
                    <a:ln cap="flat" cmpd="sng" w="9525">
                      <a:solidFill>
                        <a:srgbClr val="808080"/>
                      </a:solidFill>
                      <a:prstDash val="solid"/>
                      <a:round/>
                      <a:headEnd len="med" w="med" type="none"/>
                      <a:tailEnd len="med" w="med" type="none"/>
                    </a:ln>
                  </p:spPr>
                </p:cxnSp>
                <p:pic>
                  <p:nvPicPr>
                    <p:cNvPr descr="THEOS Satellite 2" id="390" name="Google Shape;390;p4"/>
                    <p:cNvPicPr preferRelativeResize="0"/>
                    <p:nvPr/>
                  </p:nvPicPr>
                  <p:blipFill rotWithShape="1">
                    <a:blip r:embed="rId4">
                      <a:alphaModFix/>
                    </a:blip>
                    <a:srcRect b="0" l="0" r="0" t="0"/>
                    <a:stretch/>
                  </p:blipFill>
                  <p:spPr>
                    <a:xfrm rot="465772">
                      <a:off x="2245" y="935"/>
                      <a:ext cx="764" cy="661"/>
                    </a:xfrm>
                    <a:prstGeom prst="rect">
                      <a:avLst/>
                    </a:prstGeom>
                    <a:noFill/>
                    <a:ln>
                      <a:noFill/>
                    </a:ln>
                  </p:spPr>
                </p:pic>
              </p:grpSp>
            </p:grpSp>
          </p:grpSp>
          <p:cxnSp>
            <p:nvCxnSpPr>
              <p:cNvPr id="391" name="Google Shape;391;p4"/>
              <p:cNvCxnSpPr/>
              <p:nvPr/>
            </p:nvCxnSpPr>
            <p:spPr>
              <a:xfrm flipH="1">
                <a:off x="2971800" y="2133600"/>
                <a:ext cx="1524000" cy="685800"/>
              </a:xfrm>
              <a:prstGeom prst="straightConnector1">
                <a:avLst/>
              </a:prstGeom>
              <a:noFill/>
              <a:ln cap="flat" cmpd="sng" w="9525">
                <a:solidFill>
                  <a:schemeClr val="lt2"/>
                </a:solidFill>
                <a:prstDash val="solid"/>
                <a:round/>
                <a:headEnd len="sm" w="sm" type="none"/>
                <a:tailEnd len="med" w="med" type="stealth"/>
              </a:ln>
            </p:spPr>
          </p:cxnSp>
        </p:grpSp>
        <p:pic>
          <p:nvPicPr>
            <p:cNvPr id="392" name="Google Shape;392;p4"/>
            <p:cNvPicPr preferRelativeResize="0"/>
            <p:nvPr/>
          </p:nvPicPr>
          <p:blipFill rotWithShape="1">
            <a:blip r:embed="rId5">
              <a:alphaModFix/>
            </a:blip>
            <a:srcRect b="0" l="0" r="0" t="0"/>
            <a:stretch/>
          </p:blipFill>
          <p:spPr>
            <a:xfrm>
              <a:off x="5415416" y="4938774"/>
              <a:ext cx="1720498" cy="1280160"/>
            </a:xfrm>
            <a:prstGeom prst="rect">
              <a:avLst/>
            </a:prstGeom>
            <a:noFill/>
            <a:ln cap="flat" cmpd="sng" w="9525">
              <a:solidFill>
                <a:srgbClr val="9FB0CC"/>
              </a:solidFill>
              <a:prstDash val="solid"/>
              <a:round/>
              <a:headEnd len="sm" w="sm" type="none"/>
              <a:tailEnd len="sm" w="sm" type="none"/>
            </a:ln>
          </p:spPr>
        </p:pic>
        <p:pic>
          <p:nvPicPr>
            <p:cNvPr id="393" name="Google Shape;393;p4"/>
            <p:cNvPicPr preferRelativeResize="0"/>
            <p:nvPr/>
          </p:nvPicPr>
          <p:blipFill rotWithShape="1">
            <a:blip r:embed="rId6">
              <a:alphaModFix/>
            </a:blip>
            <a:srcRect b="0" l="0" r="0" t="0"/>
            <a:stretch/>
          </p:blipFill>
          <p:spPr>
            <a:xfrm>
              <a:off x="7292007" y="4938774"/>
              <a:ext cx="1783753" cy="1280160"/>
            </a:xfrm>
            <a:prstGeom prst="rect">
              <a:avLst/>
            </a:prstGeom>
            <a:noFill/>
            <a:ln cap="flat" cmpd="sng" w="9525">
              <a:solidFill>
                <a:srgbClr val="9FB0CC"/>
              </a:solidFill>
              <a:prstDash val="solid"/>
              <a:round/>
              <a:headEnd len="sm" w="sm" type="none"/>
              <a:tailEnd len="sm" w="sm" type="none"/>
            </a:ln>
          </p:spPr>
        </p:pic>
        <p:pic>
          <p:nvPicPr>
            <p:cNvPr id="394" name="Google Shape;394;p4"/>
            <p:cNvPicPr preferRelativeResize="0"/>
            <p:nvPr/>
          </p:nvPicPr>
          <p:blipFill rotWithShape="1">
            <a:blip r:embed="rId7">
              <a:alphaModFix/>
            </a:blip>
            <a:srcRect b="0" l="0" r="0" t="0"/>
            <a:stretch/>
          </p:blipFill>
          <p:spPr>
            <a:xfrm>
              <a:off x="9231853" y="4928463"/>
              <a:ext cx="1925321" cy="1280160"/>
            </a:xfrm>
            <a:prstGeom prst="rect">
              <a:avLst/>
            </a:prstGeom>
            <a:noFill/>
            <a:ln cap="flat" cmpd="sng" w="9525">
              <a:solidFill>
                <a:srgbClr val="9FB0CC"/>
              </a:solidFill>
              <a:prstDash val="solid"/>
              <a:round/>
              <a:headEnd len="sm" w="sm" type="none"/>
              <a:tailEnd len="sm" w="sm" type="none"/>
            </a:ln>
          </p:spPr>
        </p:pic>
        <p:sp>
          <p:nvSpPr>
            <p:cNvPr id="395" name="Google Shape;395;p4"/>
            <p:cNvSpPr txBox="1"/>
            <p:nvPr/>
          </p:nvSpPr>
          <p:spPr>
            <a:xfrm>
              <a:off x="8776629" y="4369678"/>
              <a:ext cx="3689968"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800" u="none" cap="none" strike="noStrike">
                  <a:solidFill>
                    <a:srgbClr val="002060"/>
                  </a:solidFill>
                  <a:latin typeface="Montserrat"/>
                  <a:ea typeface="Montserrat"/>
                  <a:cs typeface="Montserrat"/>
                  <a:sym typeface="Montserrat"/>
                </a:rPr>
                <a:t>Revisit time: 26 days (Nadir)</a:t>
              </a:r>
              <a:endParaRPr/>
            </a:p>
            <a:p>
              <a:pPr indent="0" lvl="0" marL="0" marR="0" rtl="0" algn="ctr">
                <a:lnSpc>
                  <a:spcPct val="100000"/>
                </a:lnSpc>
                <a:spcBef>
                  <a:spcPts val="0"/>
                </a:spcBef>
                <a:spcAft>
                  <a:spcPts val="0"/>
                </a:spcAft>
                <a:buNone/>
              </a:pPr>
              <a:r>
                <a:t/>
              </a:r>
              <a:endParaRPr b="1" i="0" sz="200" u="none" cap="none" strike="noStrike">
                <a:solidFill>
                  <a:srgbClr val="00206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800" u="none" cap="none" strike="noStrike">
                  <a:solidFill>
                    <a:srgbClr val="00B050"/>
                  </a:solidFill>
                  <a:latin typeface="Montserrat"/>
                  <a:ea typeface="Montserrat"/>
                  <a:cs typeface="Montserrat"/>
                  <a:sym typeface="Montserrat"/>
                </a:rPr>
                <a:t>Accessible Corridor Covered in 5 Days (with 30° tilting angle) </a:t>
              </a:r>
              <a:endParaRPr/>
            </a:p>
          </p:txBody>
        </p:sp>
        <p:sp>
          <p:nvSpPr>
            <p:cNvPr id="396" name="Google Shape;396;p4"/>
            <p:cNvSpPr txBox="1"/>
            <p:nvPr/>
          </p:nvSpPr>
          <p:spPr>
            <a:xfrm>
              <a:off x="5568859" y="1192450"/>
              <a:ext cx="641553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6293D"/>
                  </a:solidFill>
                  <a:latin typeface="Montserrat"/>
                  <a:ea typeface="Montserrat"/>
                  <a:cs typeface="Montserrat"/>
                  <a:sym typeface="Montserrat"/>
                </a:rPr>
                <a:t>Thailand Earth Observation System (THEOS-1)</a:t>
              </a:r>
              <a:endParaRPr/>
            </a:p>
          </p:txBody>
        </p:sp>
      </p:grpSp>
      <p:pic>
        <p:nvPicPr>
          <p:cNvPr id="397" name="Google Shape;397;p4"/>
          <p:cNvPicPr preferRelativeResize="0"/>
          <p:nvPr/>
        </p:nvPicPr>
        <p:blipFill rotWithShape="1">
          <a:blip r:embed="rId8">
            <a:alphaModFix/>
          </a:blip>
          <a:srcRect b="0" l="0" r="0" t="0"/>
          <a:stretch/>
        </p:blipFill>
        <p:spPr>
          <a:xfrm>
            <a:off x="8327647" y="1288829"/>
            <a:ext cx="1375530" cy="1375530"/>
          </a:xfrm>
          <a:prstGeom prst="rect">
            <a:avLst/>
          </a:prstGeom>
          <a:noFill/>
          <a:ln>
            <a:noFill/>
          </a:ln>
        </p:spPr>
      </p:pic>
      <p:graphicFrame>
        <p:nvGraphicFramePr>
          <p:cNvPr id="398" name="Google Shape;398;p4"/>
          <p:cNvGraphicFramePr/>
          <p:nvPr/>
        </p:nvGraphicFramePr>
        <p:xfrm>
          <a:off x="8061125" y="3033433"/>
          <a:ext cx="3000000" cy="3000000"/>
        </p:xfrm>
        <a:graphic>
          <a:graphicData uri="http://schemas.openxmlformats.org/drawingml/2006/table">
            <a:tbl>
              <a:tblPr>
                <a:noFill/>
                <a:tableStyleId>{4DA6D42E-037E-4345-80A8-8BE97A5A8A22}</a:tableStyleId>
              </a:tblPr>
              <a:tblGrid>
                <a:gridCol w="904275"/>
                <a:gridCol w="2542450"/>
              </a:tblGrid>
              <a:tr h="240325">
                <a:tc>
                  <a:txBody>
                    <a:bodyPr/>
                    <a:lstStyle/>
                    <a:p>
                      <a:pPr indent="0" lvl="0" marL="0" marR="0" rtl="0" algn="l">
                        <a:lnSpc>
                          <a:spcPct val="100000"/>
                        </a:lnSpc>
                        <a:spcBef>
                          <a:spcPts val="0"/>
                        </a:spcBef>
                        <a:spcAft>
                          <a:spcPts val="0"/>
                        </a:spcAft>
                        <a:buNone/>
                      </a:pPr>
                      <a:r>
                        <a:rPr b="1" i="0" lang="en-US" sz="800" u="none" cap="none" strike="noStrike">
                          <a:solidFill>
                            <a:srgbClr val="FFFFFF"/>
                          </a:solidFill>
                          <a:latin typeface="Arial"/>
                          <a:ea typeface="Arial"/>
                          <a:cs typeface="Arial"/>
                          <a:sym typeface="Arial"/>
                        </a:rPr>
                        <a:t>Acronym</a:t>
                      </a:r>
                      <a:endParaRPr b="1" sz="800" u="none" cap="none" strike="noStrike">
                        <a:latin typeface="Arial"/>
                        <a:ea typeface="Arial"/>
                        <a:cs typeface="Arial"/>
                        <a:sym typeface="Arial"/>
                      </a:endParaRPr>
                    </a:p>
                  </a:txBody>
                  <a:tcPr marT="95250" marB="95250" marR="95250" marL="9525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1C4587"/>
                    </a:solidFill>
                  </a:tcPr>
                </a:tc>
                <a:tc>
                  <a:txBody>
                    <a:bodyPr/>
                    <a:lstStyle/>
                    <a:p>
                      <a:pPr indent="0" lvl="0" marL="0" marR="0" rtl="0" algn="l">
                        <a:lnSpc>
                          <a:spcPct val="100000"/>
                        </a:lnSpc>
                        <a:spcBef>
                          <a:spcPts val="0"/>
                        </a:spcBef>
                        <a:spcAft>
                          <a:spcPts val="0"/>
                        </a:spcAft>
                        <a:buNone/>
                      </a:pPr>
                      <a:r>
                        <a:rPr b="1" i="0" lang="en-US" sz="800" u="none" cap="none" strike="noStrike">
                          <a:solidFill>
                            <a:srgbClr val="000000"/>
                          </a:solidFill>
                          <a:latin typeface="Arial"/>
                          <a:ea typeface="Arial"/>
                          <a:cs typeface="Arial"/>
                          <a:sym typeface="Arial"/>
                        </a:rPr>
                        <a:t>THEOS-1</a:t>
                      </a:r>
                      <a:endParaRPr b="1" sz="800" u="none" cap="none" strike="noStrike">
                        <a:latin typeface="Arial"/>
                        <a:ea typeface="Arial"/>
                        <a:cs typeface="Arial"/>
                        <a:sym typeface="Arial"/>
                      </a:endParaRPr>
                    </a:p>
                  </a:txBody>
                  <a:tcPr marT="95250" marB="95250" marR="95250" marL="9525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49925">
                <a:tc>
                  <a:txBody>
                    <a:bodyPr/>
                    <a:lstStyle/>
                    <a:p>
                      <a:pPr indent="0" lvl="0" marL="0" marR="0" rtl="0" algn="l">
                        <a:lnSpc>
                          <a:spcPct val="100000"/>
                        </a:lnSpc>
                        <a:spcBef>
                          <a:spcPts val="0"/>
                        </a:spcBef>
                        <a:spcAft>
                          <a:spcPts val="0"/>
                        </a:spcAft>
                        <a:buNone/>
                      </a:pPr>
                      <a:r>
                        <a:rPr b="1" i="0" lang="en-US" sz="800" u="none" cap="none" strike="noStrike">
                          <a:solidFill>
                            <a:srgbClr val="FFFFFF"/>
                          </a:solidFill>
                          <a:latin typeface="Arial"/>
                          <a:ea typeface="Arial"/>
                          <a:cs typeface="Arial"/>
                          <a:sym typeface="Arial"/>
                        </a:rPr>
                        <a:t>Imager</a:t>
                      </a:r>
                      <a:endParaRPr/>
                    </a:p>
                    <a:p>
                      <a:pPr indent="0" lvl="0" marL="0" marR="0" rtl="0" algn="l">
                        <a:lnSpc>
                          <a:spcPct val="100000"/>
                        </a:lnSpc>
                        <a:spcBef>
                          <a:spcPts val="0"/>
                        </a:spcBef>
                        <a:spcAft>
                          <a:spcPts val="0"/>
                        </a:spcAft>
                        <a:buNone/>
                      </a:pPr>
                      <a:r>
                        <a:rPr b="1" i="0" lang="en-US" sz="800" u="none" cap="none" strike="noStrike">
                          <a:solidFill>
                            <a:srgbClr val="FFFFFF"/>
                          </a:solidFill>
                          <a:latin typeface="Arial"/>
                          <a:ea typeface="Arial"/>
                          <a:cs typeface="Arial"/>
                          <a:sym typeface="Arial"/>
                        </a:rPr>
                        <a:t>Instruments</a:t>
                      </a:r>
                      <a:endParaRPr b="1" sz="800" u="none" cap="none" strike="noStrike">
                        <a:latin typeface="Arial"/>
                        <a:ea typeface="Arial"/>
                        <a:cs typeface="Arial"/>
                        <a:sym typeface="Arial"/>
                      </a:endParaRPr>
                    </a:p>
                    <a:p>
                      <a:pPr indent="0" lvl="0" marL="0" marR="0" rtl="0" algn="l">
                        <a:lnSpc>
                          <a:spcPct val="100000"/>
                        </a:lnSpc>
                        <a:spcBef>
                          <a:spcPts val="0"/>
                        </a:spcBef>
                        <a:spcAft>
                          <a:spcPts val="0"/>
                        </a:spcAft>
                        <a:buNone/>
                      </a:pPr>
                      <a:r>
                        <a:t/>
                      </a:r>
                      <a:endParaRPr b="1" sz="800" u="none" cap="none" strike="noStrike">
                        <a:latin typeface="Arial"/>
                        <a:ea typeface="Arial"/>
                        <a:cs typeface="Arial"/>
                        <a:sym typeface="Arial"/>
                      </a:endParaRPr>
                    </a:p>
                  </a:txBody>
                  <a:tcPr marT="95250" marB="95250" marR="95250" marL="9525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1C4587"/>
                    </a:solidFill>
                  </a:tcPr>
                </a:tc>
                <a:tc>
                  <a:txBody>
                    <a:bodyPr/>
                    <a:lstStyle/>
                    <a:p>
                      <a:pPr indent="0" lvl="0" marL="0" marR="0" rtl="0" algn="l">
                        <a:lnSpc>
                          <a:spcPct val="100000"/>
                        </a:lnSpc>
                        <a:spcBef>
                          <a:spcPts val="0"/>
                        </a:spcBef>
                        <a:spcAft>
                          <a:spcPts val="0"/>
                        </a:spcAft>
                        <a:buNone/>
                      </a:pPr>
                      <a:r>
                        <a:rPr b="1" i="0" lang="en-US" sz="800" u="none" cap="none" strike="noStrike">
                          <a:solidFill>
                            <a:srgbClr val="0070C0"/>
                          </a:solidFill>
                          <a:latin typeface="Arial"/>
                          <a:ea typeface="Arial"/>
                          <a:cs typeface="Arial"/>
                          <a:sym typeface="Arial"/>
                        </a:rPr>
                        <a:t>Blue (0.45 - 0.52 µm) 15 m</a:t>
                      </a:r>
                      <a:endParaRPr b="1" sz="800" u="none" cap="none" strike="noStrike">
                        <a:solidFill>
                          <a:srgbClr val="0070C0"/>
                        </a:solidFill>
                        <a:latin typeface="Arial"/>
                        <a:ea typeface="Arial"/>
                        <a:cs typeface="Arial"/>
                        <a:sym typeface="Arial"/>
                      </a:endParaRPr>
                    </a:p>
                    <a:p>
                      <a:pPr indent="0" lvl="0" marL="0" marR="0" rtl="0" algn="l">
                        <a:lnSpc>
                          <a:spcPct val="100000"/>
                        </a:lnSpc>
                        <a:spcBef>
                          <a:spcPts val="600"/>
                        </a:spcBef>
                        <a:spcAft>
                          <a:spcPts val="0"/>
                        </a:spcAft>
                        <a:buNone/>
                      </a:pPr>
                      <a:r>
                        <a:rPr b="1" i="0" lang="en-US" sz="800" u="none" cap="none" strike="noStrike">
                          <a:solidFill>
                            <a:srgbClr val="00B050"/>
                          </a:solidFill>
                          <a:latin typeface="Arial"/>
                          <a:ea typeface="Arial"/>
                          <a:cs typeface="Arial"/>
                          <a:sym typeface="Arial"/>
                        </a:rPr>
                        <a:t>Green (0.53 - 0.60 µm) 15 m</a:t>
                      </a:r>
                      <a:endParaRPr b="1" sz="800" u="none" cap="none" strike="noStrike">
                        <a:solidFill>
                          <a:srgbClr val="00B050"/>
                        </a:solidFill>
                        <a:latin typeface="Arial"/>
                        <a:ea typeface="Arial"/>
                        <a:cs typeface="Arial"/>
                        <a:sym typeface="Arial"/>
                      </a:endParaRPr>
                    </a:p>
                    <a:p>
                      <a:pPr indent="0" lvl="0" marL="0" marR="0" rtl="0" algn="l">
                        <a:lnSpc>
                          <a:spcPct val="100000"/>
                        </a:lnSpc>
                        <a:spcBef>
                          <a:spcPts val="600"/>
                        </a:spcBef>
                        <a:spcAft>
                          <a:spcPts val="0"/>
                        </a:spcAft>
                        <a:buNone/>
                      </a:pPr>
                      <a:r>
                        <a:rPr b="1" i="0" lang="en-US" sz="800" u="none" cap="none" strike="noStrike">
                          <a:solidFill>
                            <a:srgbClr val="FF0000"/>
                          </a:solidFill>
                          <a:latin typeface="Arial"/>
                          <a:ea typeface="Arial"/>
                          <a:cs typeface="Arial"/>
                          <a:sym typeface="Arial"/>
                        </a:rPr>
                        <a:t>Red (0.62 - 0.69 µm) 15 m</a:t>
                      </a:r>
                      <a:endParaRPr b="1" sz="800" u="none" cap="none" strike="noStrike">
                        <a:solidFill>
                          <a:srgbClr val="FF0000"/>
                        </a:solidFill>
                        <a:latin typeface="Arial"/>
                        <a:ea typeface="Arial"/>
                        <a:cs typeface="Arial"/>
                        <a:sym typeface="Arial"/>
                      </a:endParaRPr>
                    </a:p>
                    <a:p>
                      <a:pPr indent="0" lvl="0" marL="0" marR="0" rtl="0" algn="l">
                        <a:lnSpc>
                          <a:spcPct val="100000"/>
                        </a:lnSpc>
                        <a:spcBef>
                          <a:spcPts val="600"/>
                        </a:spcBef>
                        <a:spcAft>
                          <a:spcPts val="0"/>
                        </a:spcAft>
                        <a:buNone/>
                      </a:pPr>
                      <a:r>
                        <a:rPr b="1" i="0" lang="en-US" sz="800" u="none" cap="none" strike="noStrike">
                          <a:solidFill>
                            <a:srgbClr val="FF8601"/>
                          </a:solidFill>
                          <a:latin typeface="Arial"/>
                          <a:ea typeface="Arial"/>
                          <a:cs typeface="Arial"/>
                          <a:sym typeface="Arial"/>
                        </a:rPr>
                        <a:t>Near-Infrared (0.77 - 0.90 µm) 15 m</a:t>
                      </a:r>
                      <a:endParaRPr b="1" sz="800" u="none" cap="none" strike="noStrike">
                        <a:solidFill>
                          <a:srgbClr val="FF8601"/>
                        </a:solidFill>
                        <a:latin typeface="Arial"/>
                        <a:ea typeface="Arial"/>
                        <a:cs typeface="Arial"/>
                        <a:sym typeface="Arial"/>
                      </a:endParaRPr>
                    </a:p>
                    <a:p>
                      <a:pPr indent="0" lvl="0" marL="0" marR="0" rtl="0" algn="l">
                        <a:lnSpc>
                          <a:spcPct val="100000"/>
                        </a:lnSpc>
                        <a:spcBef>
                          <a:spcPts val="600"/>
                        </a:spcBef>
                        <a:spcAft>
                          <a:spcPts val="0"/>
                        </a:spcAft>
                        <a:buNone/>
                      </a:pPr>
                      <a:r>
                        <a:rPr b="1" i="0" lang="en-US" sz="800" u="none" cap="none" strike="noStrike">
                          <a:solidFill>
                            <a:srgbClr val="171717"/>
                          </a:solidFill>
                          <a:latin typeface="Arial"/>
                          <a:ea typeface="Arial"/>
                          <a:cs typeface="Arial"/>
                          <a:sym typeface="Arial"/>
                        </a:rPr>
                        <a:t>Panchromatic (0.45 - 0.90 µm) 2 m</a:t>
                      </a:r>
                      <a:endParaRPr b="1" sz="800" u="none" cap="none" strike="noStrike">
                        <a:latin typeface="Arial"/>
                        <a:ea typeface="Arial"/>
                        <a:cs typeface="Arial"/>
                        <a:sym typeface="Arial"/>
                      </a:endParaRPr>
                    </a:p>
                  </a:txBody>
                  <a:tcPr marT="95250" marB="95250" marR="95250" marL="9525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40325">
                <a:tc>
                  <a:txBody>
                    <a:bodyPr/>
                    <a:lstStyle/>
                    <a:p>
                      <a:pPr indent="0" lvl="0" marL="0" marR="0" rtl="0" algn="l">
                        <a:lnSpc>
                          <a:spcPct val="100000"/>
                        </a:lnSpc>
                        <a:spcBef>
                          <a:spcPts val="0"/>
                        </a:spcBef>
                        <a:spcAft>
                          <a:spcPts val="0"/>
                        </a:spcAft>
                        <a:buNone/>
                      </a:pPr>
                      <a:r>
                        <a:rPr b="1" i="0" lang="en-US" sz="800" u="none" cap="none" strike="noStrike">
                          <a:solidFill>
                            <a:srgbClr val="FFFFFF"/>
                          </a:solidFill>
                          <a:latin typeface="Arial"/>
                          <a:ea typeface="Arial"/>
                          <a:cs typeface="Arial"/>
                          <a:sym typeface="Arial"/>
                        </a:rPr>
                        <a:t>Status</a:t>
                      </a:r>
                      <a:endParaRPr b="1" sz="800" u="none" cap="none" strike="noStrike">
                        <a:latin typeface="Arial"/>
                        <a:ea typeface="Arial"/>
                        <a:cs typeface="Arial"/>
                        <a:sym typeface="Arial"/>
                      </a:endParaRPr>
                    </a:p>
                  </a:txBody>
                  <a:tcPr marT="95250" marB="95250" marR="95250" marL="9525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1C4587"/>
                    </a:solidFill>
                  </a:tcPr>
                </a:tc>
                <a:tc>
                  <a:txBody>
                    <a:bodyPr/>
                    <a:lstStyle/>
                    <a:p>
                      <a:pPr indent="0" lvl="0" marL="0" marR="0" rtl="0" algn="l">
                        <a:lnSpc>
                          <a:spcPct val="100000"/>
                        </a:lnSpc>
                        <a:spcBef>
                          <a:spcPts val="0"/>
                        </a:spcBef>
                        <a:spcAft>
                          <a:spcPts val="0"/>
                        </a:spcAft>
                        <a:buNone/>
                      </a:pPr>
                      <a:r>
                        <a:rPr b="1" i="0" lang="en-US" sz="800" u="none" cap="none" strike="noStrike">
                          <a:solidFill>
                            <a:srgbClr val="000000"/>
                          </a:solidFill>
                          <a:latin typeface="Arial"/>
                          <a:ea typeface="Arial"/>
                          <a:cs typeface="Arial"/>
                          <a:sym typeface="Arial"/>
                        </a:rPr>
                        <a:t>Operational (EOL </a:t>
                      </a:r>
                      <a:r>
                        <a:rPr b="1" lang="en-US" sz="800" u="none" cap="none" strike="noStrike">
                          <a:latin typeface="Arial"/>
                          <a:ea typeface="Arial"/>
                          <a:cs typeface="Arial"/>
                          <a:sym typeface="Arial"/>
                        </a:rPr>
                        <a:t>≥ </a:t>
                      </a:r>
                      <a:r>
                        <a:rPr b="1" i="0" lang="en-US" sz="800" u="none" cap="none" strike="noStrike">
                          <a:solidFill>
                            <a:srgbClr val="000000"/>
                          </a:solidFill>
                          <a:latin typeface="Arial"/>
                          <a:ea typeface="Arial"/>
                          <a:cs typeface="Arial"/>
                          <a:sym typeface="Arial"/>
                        </a:rPr>
                        <a:t>2025)</a:t>
                      </a:r>
                      <a:endParaRPr b="1" sz="800" u="none" cap="none" strike="noStrike">
                        <a:latin typeface="Arial"/>
                        <a:ea typeface="Arial"/>
                        <a:cs typeface="Arial"/>
                        <a:sym typeface="Arial"/>
                      </a:endParaRPr>
                    </a:p>
                  </a:txBody>
                  <a:tcPr marT="95250" marB="95250" marR="95250" marL="9525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pic>
        <p:nvPicPr>
          <p:cNvPr id="399" name="Google Shape;399;p4"/>
          <p:cNvPicPr preferRelativeResize="0"/>
          <p:nvPr/>
        </p:nvPicPr>
        <p:blipFill rotWithShape="1">
          <a:blip r:embed="rId9">
            <a:alphaModFix/>
          </a:blip>
          <a:srcRect b="0" l="0" r="0" t="0"/>
          <a:stretch/>
        </p:blipFill>
        <p:spPr>
          <a:xfrm>
            <a:off x="9912637" y="1327296"/>
            <a:ext cx="991023" cy="640595"/>
          </a:xfrm>
          <a:prstGeom prst="rect">
            <a:avLst/>
          </a:prstGeom>
          <a:noFill/>
          <a:ln>
            <a:noFill/>
          </a:ln>
        </p:spPr>
      </p:pic>
      <p:sp>
        <p:nvSpPr>
          <p:cNvPr id="400" name="Google Shape;400;p4"/>
          <p:cNvSpPr txBox="1"/>
          <p:nvPr/>
        </p:nvSpPr>
        <p:spPr>
          <a:xfrm>
            <a:off x="9982939" y="1106064"/>
            <a:ext cx="870751"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900" u="none" cap="none" strike="noStrike">
                <a:solidFill>
                  <a:srgbClr val="000000"/>
                </a:solidFill>
                <a:latin typeface="Montserrat"/>
                <a:ea typeface="Montserrat"/>
                <a:cs typeface="Montserrat"/>
                <a:sym typeface="Montserrat"/>
              </a:rPr>
              <a:t>MS Camera</a:t>
            </a:r>
            <a:endParaRPr/>
          </a:p>
        </p:txBody>
      </p:sp>
      <p:pic>
        <p:nvPicPr>
          <p:cNvPr id="401" name="Google Shape;401;p4"/>
          <p:cNvPicPr preferRelativeResize="0"/>
          <p:nvPr/>
        </p:nvPicPr>
        <p:blipFill rotWithShape="1">
          <a:blip r:embed="rId10">
            <a:alphaModFix/>
          </a:blip>
          <a:srcRect b="0" l="0" r="0" t="0"/>
          <a:stretch/>
        </p:blipFill>
        <p:spPr>
          <a:xfrm>
            <a:off x="9922525" y="2100984"/>
            <a:ext cx="1009279" cy="640595"/>
          </a:xfrm>
          <a:prstGeom prst="rect">
            <a:avLst/>
          </a:prstGeom>
          <a:noFill/>
          <a:ln>
            <a:noFill/>
          </a:ln>
        </p:spPr>
      </p:pic>
      <p:sp>
        <p:nvSpPr>
          <p:cNvPr id="402" name="Google Shape;402;p4"/>
          <p:cNvSpPr txBox="1"/>
          <p:nvPr/>
        </p:nvSpPr>
        <p:spPr>
          <a:xfrm>
            <a:off x="9982269" y="2759136"/>
            <a:ext cx="952505"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900" u="none" cap="none" strike="noStrike">
                <a:solidFill>
                  <a:srgbClr val="000000"/>
                </a:solidFill>
                <a:latin typeface="Montserrat"/>
                <a:ea typeface="Montserrat"/>
                <a:cs typeface="Montserrat"/>
                <a:sym typeface="Montserrat"/>
              </a:rPr>
              <a:t>PAN Camera</a:t>
            </a:r>
            <a:endParaRPr/>
          </a:p>
        </p:txBody>
      </p:sp>
      <p:sp>
        <p:nvSpPr>
          <p:cNvPr id="403" name="Google Shape;403;p4"/>
          <p:cNvSpPr txBox="1"/>
          <p:nvPr/>
        </p:nvSpPr>
        <p:spPr>
          <a:xfrm>
            <a:off x="8370802" y="2411569"/>
            <a:ext cx="1225896"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800" u="none" cap="none" strike="noStrike">
                <a:solidFill>
                  <a:srgbClr val="000000"/>
                </a:solidFill>
                <a:latin typeface="Montserrat"/>
                <a:ea typeface="Montserrat"/>
                <a:cs typeface="Montserrat"/>
                <a:sym typeface="Montserrat"/>
              </a:rPr>
              <a:t>THEOS-1</a:t>
            </a:r>
            <a:endParaRPr/>
          </a:p>
          <a:p>
            <a:pPr indent="0" lvl="0" marL="0" marR="0" rtl="0" algn="ctr">
              <a:lnSpc>
                <a:spcPct val="100000"/>
              </a:lnSpc>
              <a:spcBef>
                <a:spcPts val="0"/>
              </a:spcBef>
              <a:spcAft>
                <a:spcPts val="0"/>
              </a:spcAft>
              <a:buNone/>
            </a:pPr>
            <a:r>
              <a:rPr b="1" i="0" lang="en-US" sz="800" u="none" cap="none" strike="noStrike">
                <a:solidFill>
                  <a:srgbClr val="00B050"/>
                </a:solidFill>
                <a:latin typeface="Montserrat"/>
                <a:ea typeface="Montserrat"/>
                <a:cs typeface="Montserrat"/>
                <a:sym typeface="Montserrat"/>
              </a:rPr>
              <a:t>In-orbit</a:t>
            </a:r>
            <a:endParaRPr/>
          </a:p>
        </p:txBody>
      </p:sp>
      <p:graphicFrame>
        <p:nvGraphicFramePr>
          <p:cNvPr id="404" name="Google Shape;404;p4"/>
          <p:cNvGraphicFramePr/>
          <p:nvPr/>
        </p:nvGraphicFramePr>
        <p:xfrm>
          <a:off x="8061125" y="4875434"/>
          <a:ext cx="3436130" cy="1453718"/>
        </p:xfrm>
        <a:graphic>
          <a:graphicData uri="http://schemas.openxmlformats.org/drawingml/2006/chart">
            <c:chart r:id="rId11"/>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5"/>
          <p:cNvPicPr preferRelativeResize="0"/>
          <p:nvPr/>
        </p:nvPicPr>
        <p:blipFill rotWithShape="1">
          <a:blip r:embed="rId3">
            <a:alphaModFix/>
          </a:blip>
          <a:srcRect b="0" l="0" r="0" t="0"/>
          <a:stretch/>
        </p:blipFill>
        <p:spPr>
          <a:xfrm>
            <a:off x="7171364" y="2922337"/>
            <a:ext cx="4906112" cy="2780130"/>
          </a:xfrm>
          <a:prstGeom prst="rect">
            <a:avLst/>
          </a:prstGeom>
          <a:noFill/>
          <a:ln>
            <a:noFill/>
          </a:ln>
        </p:spPr>
      </p:pic>
      <p:sp>
        <p:nvSpPr>
          <p:cNvPr id="410" name="Google Shape;410;p5"/>
          <p:cNvSpPr txBox="1"/>
          <p:nvPr>
            <p:ph type="title"/>
          </p:nvPr>
        </p:nvSpPr>
        <p:spPr>
          <a:xfrm>
            <a:off x="176048" y="175939"/>
            <a:ext cx="9387000" cy="779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n-US" sz="3200">
                <a:latin typeface="Montserrat"/>
                <a:ea typeface="Montserrat"/>
                <a:cs typeface="Montserrat"/>
                <a:sym typeface="Montserrat"/>
              </a:rPr>
              <a:t>GISTDA Efforts in EO dataset interoperability</a:t>
            </a:r>
            <a:endParaRPr sz="3200">
              <a:latin typeface="Montserrat"/>
              <a:ea typeface="Montserrat"/>
              <a:cs typeface="Montserrat"/>
              <a:sym typeface="Montserrat"/>
            </a:endParaRPr>
          </a:p>
        </p:txBody>
      </p:sp>
      <p:sp>
        <p:nvSpPr>
          <p:cNvPr id="411" name="Google Shape;411;p5"/>
          <p:cNvSpPr txBox="1"/>
          <p:nvPr/>
        </p:nvSpPr>
        <p:spPr>
          <a:xfrm>
            <a:off x="263647" y="1343324"/>
            <a:ext cx="6667044" cy="4832092"/>
          </a:xfrm>
          <a:prstGeom prst="rect">
            <a:avLst/>
          </a:prstGeom>
          <a:noFill/>
          <a:ln>
            <a:noFill/>
          </a:ln>
        </p:spPr>
        <p:txBody>
          <a:bodyPr anchorCtr="0" anchor="t" bIns="45700" lIns="91425" spcFirstLastPara="1" rIns="91425" wrap="square" tIns="45700">
            <a:spAutoFit/>
          </a:bodyPr>
          <a:lstStyle/>
          <a:p>
            <a:pPr indent="-406400" lvl="0" marL="457200" marR="0" rtl="0" algn="l">
              <a:lnSpc>
                <a:spcPct val="100000"/>
              </a:lnSpc>
              <a:spcBef>
                <a:spcPts val="0"/>
              </a:spcBef>
              <a:spcAft>
                <a:spcPts val="0"/>
              </a:spcAft>
              <a:buClr>
                <a:srgbClr val="000000"/>
              </a:buClr>
              <a:buSzPts val="2800"/>
              <a:buFont typeface="Arial"/>
              <a:buChar char="❖"/>
            </a:pPr>
            <a:r>
              <a:rPr b="0" i="0" lang="en-US" sz="1800" u="none" cap="none" strike="noStrike">
                <a:solidFill>
                  <a:schemeClr val="dk1"/>
                </a:solidFill>
                <a:latin typeface="Montserrat"/>
                <a:ea typeface="Montserrat"/>
                <a:cs typeface="Montserrat"/>
                <a:sym typeface="Montserrat"/>
              </a:rPr>
              <a:t>GISTDA is committed to contributing to the CEOS and promoting EO data sharing globally.</a:t>
            </a:r>
            <a:endParaRPr/>
          </a:p>
          <a:p>
            <a:pPr indent="-228600" lvl="0" marL="457200" marR="0" rtl="0" algn="l">
              <a:lnSpc>
                <a:spcPct val="100000"/>
              </a:lnSpc>
              <a:spcBef>
                <a:spcPts val="300"/>
              </a:spcBef>
              <a:spcAft>
                <a:spcPts val="0"/>
              </a:spcAft>
              <a:buClr>
                <a:srgbClr val="000000"/>
              </a:buClr>
              <a:buSzPts val="2800"/>
              <a:buFont typeface="Arial"/>
              <a:buNone/>
            </a:pPr>
            <a:r>
              <a:t/>
            </a:r>
            <a:endParaRPr b="0" i="0" sz="1800" u="none" cap="none" strike="noStrike">
              <a:solidFill>
                <a:schemeClr val="dk1"/>
              </a:solidFill>
              <a:latin typeface="Montserrat"/>
              <a:ea typeface="Montserrat"/>
              <a:cs typeface="Montserrat"/>
              <a:sym typeface="Montserrat"/>
            </a:endParaRPr>
          </a:p>
          <a:p>
            <a:pPr indent="-406400" lvl="0" marL="457200" marR="0" rtl="0" algn="l">
              <a:lnSpc>
                <a:spcPct val="100000"/>
              </a:lnSpc>
              <a:spcBef>
                <a:spcPts val="300"/>
              </a:spcBef>
              <a:spcAft>
                <a:spcPts val="0"/>
              </a:spcAft>
              <a:buClr>
                <a:srgbClr val="000000"/>
              </a:buClr>
              <a:buSzPts val="2800"/>
              <a:buFont typeface="Arial"/>
              <a:buChar char="❖"/>
            </a:pPr>
            <a:r>
              <a:rPr b="0" i="0" lang="en-US" sz="1800" u="none" cap="none" strike="noStrike">
                <a:solidFill>
                  <a:schemeClr val="dk1"/>
                </a:solidFill>
                <a:latin typeface="Montserrat"/>
                <a:ea typeface="Montserrat"/>
                <a:cs typeface="Montserrat"/>
                <a:sym typeface="Montserrat"/>
              </a:rPr>
              <a:t>GISTDA currently belongs to the Sentinel Asia organization and has been offering Earth observation (EO) data to aid in disaster monitoring and response efforts across the Asia-Pacific region.</a:t>
            </a:r>
            <a:endParaRPr/>
          </a:p>
          <a:p>
            <a:pPr indent="-228600" lvl="0" marL="457200" marR="0" rtl="0" algn="l">
              <a:lnSpc>
                <a:spcPct val="100000"/>
              </a:lnSpc>
              <a:spcBef>
                <a:spcPts val="300"/>
              </a:spcBef>
              <a:spcAft>
                <a:spcPts val="0"/>
              </a:spcAft>
              <a:buClr>
                <a:srgbClr val="000000"/>
              </a:buClr>
              <a:buSzPts val="2800"/>
              <a:buFont typeface="Arial"/>
              <a:buNone/>
            </a:pPr>
            <a:r>
              <a:t/>
            </a:r>
            <a:endParaRPr b="0" i="0" sz="1800" u="none" cap="none" strike="noStrike">
              <a:solidFill>
                <a:schemeClr val="dk1"/>
              </a:solidFill>
              <a:latin typeface="Montserrat"/>
              <a:ea typeface="Montserrat"/>
              <a:cs typeface="Montserrat"/>
              <a:sym typeface="Montserrat"/>
            </a:endParaRPr>
          </a:p>
          <a:p>
            <a:pPr indent="-406400" lvl="0" marL="457200" marR="0" rtl="0" algn="l">
              <a:lnSpc>
                <a:spcPct val="100000"/>
              </a:lnSpc>
              <a:spcBef>
                <a:spcPts val="300"/>
              </a:spcBef>
              <a:spcAft>
                <a:spcPts val="0"/>
              </a:spcAft>
              <a:buClr>
                <a:srgbClr val="000000"/>
              </a:buClr>
              <a:buSzPts val="2800"/>
              <a:buFont typeface="Arial"/>
              <a:buChar char="❖"/>
            </a:pPr>
            <a:r>
              <a:rPr b="0" i="0" lang="en-US" sz="1800" u="none" cap="none" strike="noStrike">
                <a:solidFill>
                  <a:schemeClr val="dk1"/>
                </a:solidFill>
                <a:latin typeface="Montserrat"/>
                <a:ea typeface="Montserrat"/>
                <a:cs typeface="Montserrat"/>
                <a:sym typeface="Montserrat"/>
              </a:rPr>
              <a:t>GISTDA is actively searching for other EO constellation partners to increase its contributions to the sharing of EO data.</a:t>
            </a:r>
            <a:endParaRPr/>
          </a:p>
          <a:p>
            <a:pPr indent="-228600" lvl="0" marL="457200" marR="0" rtl="0" algn="l">
              <a:lnSpc>
                <a:spcPct val="100000"/>
              </a:lnSpc>
              <a:spcBef>
                <a:spcPts val="300"/>
              </a:spcBef>
              <a:spcAft>
                <a:spcPts val="0"/>
              </a:spcAft>
              <a:buClr>
                <a:srgbClr val="000000"/>
              </a:buClr>
              <a:buSzPts val="2800"/>
              <a:buFont typeface="Arial"/>
              <a:buNone/>
            </a:pPr>
            <a:r>
              <a:t/>
            </a:r>
            <a:endParaRPr b="0" i="0" sz="1800" u="none" cap="none" strike="noStrike">
              <a:solidFill>
                <a:schemeClr val="dk1"/>
              </a:solidFill>
              <a:latin typeface="Montserrat"/>
              <a:ea typeface="Montserrat"/>
              <a:cs typeface="Montserrat"/>
              <a:sym typeface="Montserrat"/>
            </a:endParaRPr>
          </a:p>
          <a:p>
            <a:pPr indent="-406400" lvl="0" marL="457200" marR="0" rtl="0" algn="l">
              <a:lnSpc>
                <a:spcPct val="100000"/>
              </a:lnSpc>
              <a:spcBef>
                <a:spcPts val="300"/>
              </a:spcBef>
              <a:spcAft>
                <a:spcPts val="0"/>
              </a:spcAft>
              <a:buClr>
                <a:srgbClr val="000000"/>
              </a:buClr>
              <a:buSzPts val="2800"/>
              <a:buFont typeface="Arial"/>
              <a:buChar char="❖"/>
            </a:pPr>
            <a:r>
              <a:rPr b="0" i="0" lang="en-US" sz="1800" u="none" cap="none" strike="noStrike">
                <a:solidFill>
                  <a:schemeClr val="dk1"/>
                </a:solidFill>
                <a:latin typeface="Montserrat"/>
                <a:ea typeface="Montserrat"/>
                <a:cs typeface="Montserrat"/>
                <a:sym typeface="Montserrat"/>
              </a:rPr>
              <a:t>GISTDA's focus on promoting the standardization of EO data formats and metadata to facilitate data sharing and interoperability among different platforms. </a:t>
            </a:r>
            <a:endParaRPr b="0" i="0" sz="1800" u="none" cap="none" strike="noStrike">
              <a:solidFill>
                <a:schemeClr val="dk1"/>
              </a:solidFill>
              <a:latin typeface="Montserrat"/>
              <a:ea typeface="Montserrat"/>
              <a:cs typeface="Montserrat"/>
              <a:sym typeface="Montserrat"/>
            </a:endParaRPr>
          </a:p>
        </p:txBody>
      </p:sp>
      <p:grpSp>
        <p:nvGrpSpPr>
          <p:cNvPr id="412" name="Google Shape;412;p5"/>
          <p:cNvGrpSpPr/>
          <p:nvPr/>
        </p:nvGrpSpPr>
        <p:grpSpPr>
          <a:xfrm>
            <a:off x="7675889" y="1701145"/>
            <a:ext cx="3897061" cy="948985"/>
            <a:chOff x="1037689" y="4941870"/>
            <a:chExt cx="5147353" cy="1253447"/>
          </a:xfrm>
        </p:grpSpPr>
        <p:sp>
          <p:nvSpPr>
            <p:cNvPr id="413" name="Google Shape;413;p5"/>
            <p:cNvSpPr/>
            <p:nvPr/>
          </p:nvSpPr>
          <p:spPr>
            <a:xfrm>
              <a:off x="1037689" y="4941870"/>
              <a:ext cx="5147353" cy="125344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Sentinel Asia, Asia-Pacific Regional Disaster Management International Cooperation Project, Take advantage of space technology" id="414" name="Google Shape;414;p5"/>
            <p:cNvPicPr preferRelativeResize="0"/>
            <p:nvPr/>
          </p:nvPicPr>
          <p:blipFill rotWithShape="1">
            <a:blip r:embed="rId4">
              <a:alphaModFix/>
            </a:blip>
            <a:srcRect b="0" l="0" r="0" t="0"/>
            <a:stretch/>
          </p:blipFill>
          <p:spPr>
            <a:xfrm>
              <a:off x="1206302" y="5101868"/>
              <a:ext cx="4810125" cy="933450"/>
            </a:xfrm>
            <a:prstGeom prst="rect">
              <a:avLst/>
            </a:prstGeom>
            <a:noFill/>
            <a:ln>
              <a:noFill/>
            </a:ln>
          </p:spPr>
        </p:pic>
      </p:grpSp>
      <p:sp>
        <p:nvSpPr>
          <p:cNvPr id="415" name="Google Shape;415;p5"/>
          <p:cNvSpPr txBox="1"/>
          <p:nvPr/>
        </p:nvSpPr>
        <p:spPr>
          <a:xfrm>
            <a:off x="7539586" y="5728453"/>
            <a:ext cx="4046924"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70C0"/>
                </a:solidFill>
                <a:latin typeface="Arial"/>
                <a:ea typeface="Arial"/>
                <a:cs typeface="Arial"/>
                <a:sym typeface="Arial"/>
              </a:rPr>
              <a:t>https://earth.jaxa.jp/en/application/disaster/sentinel-asia/index.html</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6"/>
          <p:cNvSpPr txBox="1"/>
          <p:nvPr>
            <p:ph type="title"/>
          </p:nvPr>
        </p:nvSpPr>
        <p:spPr>
          <a:xfrm>
            <a:off x="176048" y="175939"/>
            <a:ext cx="9387000" cy="779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n-US" sz="3200">
                <a:latin typeface="Montserrat"/>
                <a:ea typeface="Montserrat"/>
                <a:cs typeface="Montserrat"/>
                <a:sym typeface="Montserrat"/>
              </a:rPr>
              <a:t>Disaster Monitoring by THEOS-1 Satellite</a:t>
            </a:r>
            <a:endParaRPr sz="3200">
              <a:latin typeface="Montserrat"/>
              <a:ea typeface="Montserrat"/>
              <a:cs typeface="Montserrat"/>
              <a:sym typeface="Montserrat"/>
            </a:endParaRPr>
          </a:p>
        </p:txBody>
      </p:sp>
      <p:pic>
        <p:nvPicPr>
          <p:cNvPr id="421" name="Google Shape;421;p6"/>
          <p:cNvPicPr preferRelativeResize="0"/>
          <p:nvPr/>
        </p:nvPicPr>
        <p:blipFill rotWithShape="1">
          <a:blip r:embed="rId3">
            <a:alphaModFix/>
          </a:blip>
          <a:srcRect b="3784" l="16146" r="16061" t="0"/>
          <a:stretch/>
        </p:blipFill>
        <p:spPr>
          <a:xfrm>
            <a:off x="312452" y="1428791"/>
            <a:ext cx="3161489" cy="2173348"/>
          </a:xfrm>
          <a:prstGeom prst="rect">
            <a:avLst/>
          </a:prstGeom>
          <a:noFill/>
          <a:ln>
            <a:noFill/>
          </a:ln>
        </p:spPr>
      </p:pic>
      <p:pic>
        <p:nvPicPr>
          <p:cNvPr id="422" name="Google Shape;422;p6"/>
          <p:cNvPicPr preferRelativeResize="0"/>
          <p:nvPr/>
        </p:nvPicPr>
        <p:blipFill rotWithShape="1">
          <a:blip r:embed="rId4">
            <a:alphaModFix/>
          </a:blip>
          <a:srcRect b="3493" l="11335" r="1359" t="4756"/>
          <a:stretch/>
        </p:blipFill>
        <p:spPr>
          <a:xfrm>
            <a:off x="3759248" y="1428790"/>
            <a:ext cx="4070390" cy="2173349"/>
          </a:xfrm>
          <a:prstGeom prst="rect">
            <a:avLst/>
          </a:prstGeom>
          <a:noFill/>
          <a:ln>
            <a:noFill/>
          </a:ln>
        </p:spPr>
      </p:pic>
      <p:pic>
        <p:nvPicPr>
          <p:cNvPr id="423" name="Google Shape;423;p6"/>
          <p:cNvPicPr preferRelativeResize="0"/>
          <p:nvPr/>
        </p:nvPicPr>
        <p:blipFill rotWithShape="1">
          <a:blip r:embed="rId5">
            <a:alphaModFix/>
          </a:blip>
          <a:srcRect b="0" l="10575" r="0" t="32726"/>
          <a:stretch/>
        </p:blipFill>
        <p:spPr>
          <a:xfrm>
            <a:off x="292635" y="3920590"/>
            <a:ext cx="4170281" cy="2173349"/>
          </a:xfrm>
          <a:prstGeom prst="rect">
            <a:avLst/>
          </a:prstGeom>
          <a:noFill/>
          <a:ln>
            <a:noFill/>
          </a:ln>
        </p:spPr>
      </p:pic>
      <p:pic>
        <p:nvPicPr>
          <p:cNvPr id="424" name="Google Shape;424;p6"/>
          <p:cNvPicPr preferRelativeResize="0"/>
          <p:nvPr/>
        </p:nvPicPr>
        <p:blipFill rotWithShape="1">
          <a:blip r:embed="rId6">
            <a:alphaModFix/>
          </a:blip>
          <a:srcRect b="3927" l="10853" r="16715" t="806"/>
          <a:stretch/>
        </p:blipFill>
        <p:spPr>
          <a:xfrm>
            <a:off x="4738317" y="3920590"/>
            <a:ext cx="3081414" cy="2190059"/>
          </a:xfrm>
          <a:prstGeom prst="rect">
            <a:avLst/>
          </a:prstGeom>
          <a:noFill/>
          <a:ln>
            <a:noFill/>
          </a:ln>
        </p:spPr>
      </p:pic>
      <p:pic>
        <p:nvPicPr>
          <p:cNvPr id="425" name="Google Shape;425;p6"/>
          <p:cNvPicPr preferRelativeResize="0"/>
          <p:nvPr/>
        </p:nvPicPr>
        <p:blipFill rotWithShape="1">
          <a:blip r:embed="rId7">
            <a:alphaModFix/>
          </a:blip>
          <a:srcRect b="3721" l="36030" r="22192" t="0"/>
          <a:stretch/>
        </p:blipFill>
        <p:spPr>
          <a:xfrm>
            <a:off x="8114945" y="1428790"/>
            <a:ext cx="3746214" cy="4665149"/>
          </a:xfrm>
          <a:prstGeom prst="rect">
            <a:avLst/>
          </a:prstGeom>
          <a:noFill/>
          <a:ln>
            <a:noFill/>
          </a:ln>
        </p:spPr>
      </p:pic>
      <p:sp>
        <p:nvSpPr>
          <p:cNvPr id="426" name="Google Shape;426;p6"/>
          <p:cNvSpPr txBox="1"/>
          <p:nvPr/>
        </p:nvSpPr>
        <p:spPr>
          <a:xfrm>
            <a:off x="312452" y="3253534"/>
            <a:ext cx="3161490" cy="338554"/>
          </a:xfrm>
          <a:prstGeom prst="rect">
            <a:avLst/>
          </a:prstGeom>
          <a:solidFill>
            <a:schemeClr val="accent6">
              <a:alpha val="24705"/>
            </a:schemeClr>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lt1"/>
              </a:buClr>
              <a:buSzPts val="800"/>
              <a:buFont typeface="Arial"/>
              <a:buNone/>
            </a:pPr>
            <a:r>
              <a:rPr b="1" i="0" lang="en-US" sz="800" u="none" cap="none" strike="noStrike">
                <a:solidFill>
                  <a:schemeClr val="lt1"/>
                </a:solidFill>
                <a:latin typeface="Montserrat"/>
                <a:ea typeface="Montserrat"/>
                <a:cs typeface="Montserrat"/>
                <a:sym typeface="Montserrat"/>
              </a:rPr>
              <a:t>2011 Tohoku Earthquake and Tsunami (2011.03.12)</a:t>
            </a:r>
            <a:endParaRPr/>
          </a:p>
          <a:p>
            <a:pPr indent="0" lvl="0" marL="0" marR="0" rtl="0" algn="r">
              <a:lnSpc>
                <a:spcPct val="100000"/>
              </a:lnSpc>
              <a:spcBef>
                <a:spcPts val="0"/>
              </a:spcBef>
              <a:spcAft>
                <a:spcPts val="0"/>
              </a:spcAft>
              <a:buClr>
                <a:schemeClr val="lt1"/>
              </a:buClr>
              <a:buSzPts val="800"/>
              <a:buFont typeface="Arial"/>
              <a:buNone/>
            </a:pPr>
            <a:r>
              <a:rPr b="1" i="0" lang="en-US" sz="800" u="none" cap="none" strike="noStrike">
                <a:solidFill>
                  <a:schemeClr val="lt1"/>
                </a:solidFill>
                <a:latin typeface="Montserrat"/>
                <a:ea typeface="Montserrat"/>
                <a:cs typeface="Montserrat"/>
                <a:sym typeface="Montserrat"/>
              </a:rPr>
              <a:t>Fukushima, Japan</a:t>
            </a:r>
            <a:endParaRPr/>
          </a:p>
        </p:txBody>
      </p:sp>
      <p:sp>
        <p:nvSpPr>
          <p:cNvPr id="427" name="Google Shape;427;p6"/>
          <p:cNvSpPr txBox="1"/>
          <p:nvPr/>
        </p:nvSpPr>
        <p:spPr>
          <a:xfrm>
            <a:off x="3759247" y="3263262"/>
            <a:ext cx="4060484" cy="338554"/>
          </a:xfrm>
          <a:prstGeom prst="rect">
            <a:avLst/>
          </a:prstGeom>
          <a:solidFill>
            <a:schemeClr val="accent6">
              <a:alpha val="24705"/>
            </a:schemeClr>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lt1"/>
              </a:buClr>
              <a:buSzPts val="800"/>
              <a:buFont typeface="Arial"/>
              <a:buNone/>
            </a:pPr>
            <a:r>
              <a:rPr b="1" i="0" lang="en-US" sz="800" u="none" cap="none" strike="noStrike">
                <a:solidFill>
                  <a:schemeClr val="lt1"/>
                </a:solidFill>
                <a:latin typeface="Montserrat"/>
                <a:ea typeface="Montserrat"/>
                <a:cs typeface="Montserrat"/>
                <a:sym typeface="Montserrat"/>
              </a:rPr>
              <a:t>Wildfire in Namaji National Park</a:t>
            </a:r>
            <a:r>
              <a:rPr b="1" i="0" lang="en-US" sz="800" u="none" cap="none" strike="noStrike">
                <a:solidFill>
                  <a:schemeClr val="lt1"/>
                </a:solidFill>
                <a:latin typeface="Montserrat"/>
                <a:ea typeface="Montserrat"/>
                <a:cs typeface="Montserrat"/>
                <a:sym typeface="Montserrat"/>
              </a:rPr>
              <a:t> (2020.02.02)</a:t>
            </a:r>
            <a:endParaRPr/>
          </a:p>
          <a:p>
            <a:pPr indent="0" lvl="0" marL="0" marR="0" rtl="0" algn="r">
              <a:lnSpc>
                <a:spcPct val="100000"/>
              </a:lnSpc>
              <a:spcBef>
                <a:spcPts val="0"/>
              </a:spcBef>
              <a:spcAft>
                <a:spcPts val="0"/>
              </a:spcAft>
              <a:buClr>
                <a:schemeClr val="lt1"/>
              </a:buClr>
              <a:buSzPts val="800"/>
              <a:buFont typeface="Arial"/>
              <a:buNone/>
            </a:pPr>
            <a:r>
              <a:rPr b="1" i="0" lang="en-US" sz="800" u="none" cap="none" strike="noStrike">
                <a:solidFill>
                  <a:schemeClr val="lt1"/>
                </a:solidFill>
                <a:latin typeface="Montserrat"/>
                <a:ea typeface="Montserrat"/>
                <a:cs typeface="Montserrat"/>
                <a:sym typeface="Montserrat"/>
              </a:rPr>
              <a:t>Canberra, Australia</a:t>
            </a:r>
            <a:endParaRPr/>
          </a:p>
        </p:txBody>
      </p:sp>
      <p:sp>
        <p:nvSpPr>
          <p:cNvPr id="428" name="Google Shape;428;p6"/>
          <p:cNvSpPr txBox="1"/>
          <p:nvPr/>
        </p:nvSpPr>
        <p:spPr>
          <a:xfrm>
            <a:off x="292635" y="5755385"/>
            <a:ext cx="4170281" cy="338554"/>
          </a:xfrm>
          <a:prstGeom prst="rect">
            <a:avLst/>
          </a:prstGeom>
          <a:solidFill>
            <a:schemeClr val="accent6">
              <a:alpha val="24705"/>
            </a:schemeClr>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lt1"/>
              </a:buClr>
              <a:buSzPts val="800"/>
              <a:buFont typeface="Arial"/>
              <a:buNone/>
            </a:pPr>
            <a:r>
              <a:rPr b="1" i="0" lang="en-US" sz="800" u="none" cap="none" strike="noStrike">
                <a:solidFill>
                  <a:schemeClr val="lt1"/>
                </a:solidFill>
                <a:latin typeface="Montserrat"/>
                <a:ea typeface="Montserrat"/>
                <a:cs typeface="Montserrat"/>
                <a:sym typeface="Montserrat"/>
              </a:rPr>
              <a:t>2022 Monsoon Flood around Indus River (2022.08.29)</a:t>
            </a:r>
            <a:endParaRPr b="0" i="0" sz="800" u="none" cap="none" strike="noStrike">
              <a:solidFill>
                <a:schemeClr val="lt1"/>
              </a:solidFill>
              <a:latin typeface="Montserrat"/>
              <a:ea typeface="Montserrat"/>
              <a:cs typeface="Montserrat"/>
              <a:sym typeface="Montserrat"/>
            </a:endParaRPr>
          </a:p>
          <a:p>
            <a:pPr indent="0" lvl="0" marL="0" marR="0" rtl="0" algn="r">
              <a:lnSpc>
                <a:spcPct val="100000"/>
              </a:lnSpc>
              <a:spcBef>
                <a:spcPts val="0"/>
              </a:spcBef>
              <a:spcAft>
                <a:spcPts val="0"/>
              </a:spcAft>
              <a:buClr>
                <a:schemeClr val="lt1"/>
              </a:buClr>
              <a:buSzPts val="800"/>
              <a:buFont typeface="Arial"/>
              <a:buNone/>
            </a:pPr>
            <a:r>
              <a:rPr b="1" i="0" lang="en-US" sz="800" u="none" cap="none" strike="noStrike">
                <a:solidFill>
                  <a:schemeClr val="lt1"/>
                </a:solidFill>
                <a:latin typeface="Montserrat"/>
                <a:ea typeface="Montserrat"/>
                <a:cs typeface="Montserrat"/>
                <a:sym typeface="Montserrat"/>
              </a:rPr>
              <a:t>Sukkur, Pakistan</a:t>
            </a:r>
            <a:endParaRPr b="0" i="0" sz="800" u="none" cap="none" strike="noStrike">
              <a:solidFill>
                <a:schemeClr val="lt1"/>
              </a:solidFill>
              <a:latin typeface="Montserrat"/>
              <a:ea typeface="Montserrat"/>
              <a:cs typeface="Montserrat"/>
              <a:sym typeface="Montserrat"/>
            </a:endParaRPr>
          </a:p>
        </p:txBody>
      </p:sp>
      <p:sp>
        <p:nvSpPr>
          <p:cNvPr id="429" name="Google Shape;429;p6"/>
          <p:cNvSpPr txBox="1"/>
          <p:nvPr/>
        </p:nvSpPr>
        <p:spPr>
          <a:xfrm>
            <a:off x="8114943" y="5750359"/>
            <a:ext cx="3746215" cy="338554"/>
          </a:xfrm>
          <a:prstGeom prst="rect">
            <a:avLst/>
          </a:prstGeom>
          <a:solidFill>
            <a:schemeClr val="accent6">
              <a:alpha val="24705"/>
            </a:schemeClr>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lt1"/>
              </a:buClr>
              <a:buSzPts val="800"/>
              <a:buFont typeface="Arial"/>
              <a:buNone/>
            </a:pPr>
            <a:r>
              <a:rPr b="1" i="0" lang="en-US" sz="800" u="none" cap="none" strike="noStrike">
                <a:solidFill>
                  <a:schemeClr val="lt1"/>
                </a:solidFill>
                <a:latin typeface="Montserrat"/>
                <a:ea typeface="Montserrat"/>
                <a:cs typeface="Montserrat"/>
                <a:sym typeface="Montserrat"/>
              </a:rPr>
              <a:t>Sea Ice Cracking (2022.11.23)</a:t>
            </a:r>
            <a:endParaRPr b="0" i="0" sz="800" u="none" cap="none" strike="noStrike">
              <a:solidFill>
                <a:schemeClr val="lt1"/>
              </a:solidFill>
              <a:latin typeface="Montserrat"/>
              <a:ea typeface="Montserrat"/>
              <a:cs typeface="Montserrat"/>
              <a:sym typeface="Montserrat"/>
            </a:endParaRPr>
          </a:p>
          <a:p>
            <a:pPr indent="0" lvl="0" marL="0" marR="0" rtl="0" algn="r">
              <a:lnSpc>
                <a:spcPct val="100000"/>
              </a:lnSpc>
              <a:spcBef>
                <a:spcPts val="0"/>
              </a:spcBef>
              <a:spcAft>
                <a:spcPts val="0"/>
              </a:spcAft>
              <a:buClr>
                <a:schemeClr val="lt1"/>
              </a:buClr>
              <a:buSzPts val="800"/>
              <a:buFont typeface="Arial"/>
              <a:buNone/>
            </a:pPr>
            <a:r>
              <a:rPr b="1" i="0" lang="en-US" sz="800" u="none" cap="none" strike="noStrike">
                <a:solidFill>
                  <a:schemeClr val="lt1"/>
                </a:solidFill>
                <a:latin typeface="Montserrat"/>
                <a:ea typeface="Montserrat"/>
                <a:cs typeface="Montserrat"/>
                <a:sym typeface="Montserrat"/>
              </a:rPr>
              <a:t>Antarctica</a:t>
            </a:r>
            <a:endParaRPr b="0" i="0" sz="800" u="none" cap="none" strike="noStrike">
              <a:solidFill>
                <a:schemeClr val="lt1"/>
              </a:solidFill>
              <a:latin typeface="Montserrat"/>
              <a:ea typeface="Montserrat"/>
              <a:cs typeface="Montserrat"/>
              <a:sym typeface="Montserrat"/>
            </a:endParaRPr>
          </a:p>
        </p:txBody>
      </p:sp>
      <p:sp>
        <p:nvSpPr>
          <p:cNvPr id="430" name="Google Shape;430;p6"/>
          <p:cNvSpPr txBox="1"/>
          <p:nvPr/>
        </p:nvSpPr>
        <p:spPr>
          <a:xfrm>
            <a:off x="4738316" y="5773408"/>
            <a:ext cx="3081415" cy="338554"/>
          </a:xfrm>
          <a:prstGeom prst="rect">
            <a:avLst/>
          </a:prstGeom>
          <a:solidFill>
            <a:schemeClr val="accent6">
              <a:alpha val="24705"/>
            </a:schemeClr>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lt1"/>
              </a:buClr>
              <a:buSzPts val="800"/>
              <a:buFont typeface="Arial"/>
              <a:buNone/>
            </a:pPr>
            <a:r>
              <a:rPr b="1" i="0" lang="en-US" sz="800" u="none" cap="none" strike="noStrike">
                <a:solidFill>
                  <a:schemeClr val="lt1"/>
                </a:solidFill>
                <a:latin typeface="Oswald"/>
                <a:ea typeface="Oswald"/>
                <a:cs typeface="Oswald"/>
                <a:sym typeface="Oswald"/>
              </a:rPr>
              <a:t>Stromboli Volcano Eruption </a:t>
            </a:r>
            <a:r>
              <a:rPr b="1" i="0" lang="en-US" sz="800" u="none" cap="none" strike="noStrike">
                <a:solidFill>
                  <a:schemeClr val="lt1"/>
                </a:solidFill>
                <a:latin typeface="Oswald"/>
                <a:ea typeface="Oswald"/>
                <a:cs typeface="Oswald"/>
                <a:sym typeface="Oswald"/>
              </a:rPr>
              <a:t>(2022.12.25)</a:t>
            </a:r>
            <a:endParaRPr b="0" i="0" sz="800" u="none" cap="none" strike="noStrike">
              <a:solidFill>
                <a:schemeClr val="lt1"/>
              </a:solidFill>
              <a:latin typeface="Oswald"/>
              <a:ea typeface="Oswald"/>
              <a:cs typeface="Oswald"/>
              <a:sym typeface="Oswald"/>
            </a:endParaRPr>
          </a:p>
          <a:p>
            <a:pPr indent="0" lvl="0" marL="0" marR="0" rtl="0" algn="r">
              <a:lnSpc>
                <a:spcPct val="100000"/>
              </a:lnSpc>
              <a:spcBef>
                <a:spcPts val="0"/>
              </a:spcBef>
              <a:spcAft>
                <a:spcPts val="0"/>
              </a:spcAft>
              <a:buClr>
                <a:schemeClr val="lt1"/>
              </a:buClr>
              <a:buSzPts val="800"/>
              <a:buFont typeface="Arial"/>
              <a:buNone/>
            </a:pPr>
            <a:r>
              <a:rPr b="1" i="0" lang="en-US" sz="800" u="none" cap="none" strike="noStrike">
                <a:solidFill>
                  <a:schemeClr val="lt1"/>
                </a:solidFill>
                <a:latin typeface="Oswald"/>
                <a:ea typeface="Oswald"/>
                <a:cs typeface="Oswald"/>
                <a:sym typeface="Oswald"/>
              </a:rPr>
              <a:t>Stromboli, Italy</a:t>
            </a:r>
            <a:endParaRPr b="0" i="0" sz="800" u="none" cap="none" strike="noStrike">
              <a:solidFill>
                <a:schemeClr val="lt1"/>
              </a:solidFill>
              <a:latin typeface="Oswald"/>
              <a:ea typeface="Oswald"/>
              <a:cs typeface="Oswald"/>
              <a:sym typeface="Oswa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7"/>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0" i="0" lang="en-US" sz="4400">
                <a:solidFill>
                  <a:schemeClr val="lt1"/>
                </a:solidFill>
                <a:latin typeface="Montserrat"/>
                <a:ea typeface="Montserrat"/>
                <a:cs typeface="Montserrat"/>
                <a:sym typeface="Montserrat"/>
              </a:rPr>
              <a:t>GISTDA's Cloud Utilization Plan</a:t>
            </a:r>
            <a:endParaRPr>
              <a:solidFill>
                <a:schemeClr val="lt1"/>
              </a:solidFill>
            </a:endParaRPr>
          </a:p>
        </p:txBody>
      </p:sp>
      <p:sp>
        <p:nvSpPr>
          <p:cNvPr id="436" name="Google Shape;436;p7"/>
          <p:cNvSpPr txBox="1"/>
          <p:nvPr/>
        </p:nvSpPr>
        <p:spPr>
          <a:xfrm>
            <a:off x="176048" y="1125338"/>
            <a:ext cx="7498748" cy="54014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dk1"/>
                </a:solidFill>
                <a:latin typeface="Montserrat"/>
                <a:ea typeface="Montserrat"/>
                <a:cs typeface="Montserrat"/>
                <a:sym typeface="Montserrat"/>
              </a:rPr>
              <a:t>Objective: </a:t>
            </a:r>
            <a:r>
              <a:rPr b="0" i="0" lang="en-US" sz="1600" u="none" cap="none" strike="noStrike">
                <a:solidFill>
                  <a:schemeClr val="dk1"/>
                </a:solidFill>
                <a:latin typeface="Montserrat"/>
                <a:ea typeface="Montserrat"/>
                <a:cs typeface="Montserrat"/>
                <a:sym typeface="Montserrat"/>
              </a:rPr>
              <a:t>Improve satellite data storage, management, and analysis.</a:t>
            </a:r>
            <a:endParaRPr/>
          </a:p>
          <a:p>
            <a:pPr indent="0" lvl="0" marL="0" marR="0" rtl="0" algn="l">
              <a:lnSpc>
                <a:spcPct val="100000"/>
              </a:lnSpc>
              <a:spcBef>
                <a:spcPts val="0"/>
              </a:spcBef>
              <a:spcAft>
                <a:spcPts val="0"/>
              </a:spcAft>
              <a:buNone/>
            </a:pPr>
            <a:r>
              <a:rPr b="0" i="0" lang="en-US" sz="1600" u="none" cap="none" strike="noStrike">
                <a:solidFill>
                  <a:schemeClr val="dk1"/>
                </a:solidFill>
                <a:latin typeface="Montserrat"/>
                <a:ea typeface="Montserrat"/>
                <a:cs typeface="Montserrat"/>
                <a:sym typeface="Montserrat"/>
              </a:rPr>
              <a:t>Increased efficiency, productivity, and collaboration.</a:t>
            </a:r>
            <a:endParaRPr/>
          </a:p>
          <a:p>
            <a:pPr indent="0" lvl="0" marL="0" marR="0" rtl="0" algn="l">
              <a:lnSpc>
                <a:spcPct val="100000"/>
              </a:lnSpc>
              <a:spcBef>
                <a:spcPts val="0"/>
              </a:spcBef>
              <a:spcAft>
                <a:spcPts val="0"/>
              </a:spcAft>
              <a:buNone/>
            </a:pPr>
            <a:r>
              <a:t/>
            </a:r>
            <a:endParaRPr b="0" i="0" sz="16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1600" u="none" cap="none" strike="noStrike">
                <a:solidFill>
                  <a:schemeClr val="dk1"/>
                </a:solidFill>
                <a:latin typeface="Montserrat"/>
                <a:ea typeface="Montserrat"/>
                <a:cs typeface="Montserrat"/>
                <a:sym typeface="Montserrat"/>
              </a:rPr>
              <a:t>Four areas of focus:</a:t>
            </a:r>
            <a:endParaRPr/>
          </a:p>
          <a:p>
            <a:pPr indent="0" lvl="0" marL="50800" marR="0" rtl="0" algn="l">
              <a:lnSpc>
                <a:spcPct val="100000"/>
              </a:lnSpc>
              <a:spcBef>
                <a:spcPts val="150"/>
              </a:spcBef>
              <a:spcAft>
                <a:spcPts val="0"/>
              </a:spcAft>
              <a:buNone/>
            </a:pPr>
            <a:r>
              <a:t/>
            </a:r>
            <a:endParaRPr b="1" i="0" sz="1600" u="none" cap="none" strike="noStrike">
              <a:solidFill>
                <a:schemeClr val="dk1"/>
              </a:solidFill>
              <a:latin typeface="Montserrat"/>
              <a:ea typeface="Montserrat"/>
              <a:cs typeface="Montserrat"/>
              <a:sym typeface="Montserrat"/>
            </a:endParaRPr>
          </a:p>
          <a:p>
            <a:pPr indent="-406400" lvl="0" marL="457200" marR="0" rtl="0" algn="l">
              <a:lnSpc>
                <a:spcPct val="100000"/>
              </a:lnSpc>
              <a:spcBef>
                <a:spcPts val="300"/>
              </a:spcBef>
              <a:spcAft>
                <a:spcPts val="0"/>
              </a:spcAft>
              <a:buClr>
                <a:srgbClr val="000000"/>
              </a:buClr>
              <a:buSzPts val="2800"/>
              <a:buFont typeface="Arial"/>
              <a:buChar char="❖"/>
            </a:pPr>
            <a:r>
              <a:rPr b="1" i="0" lang="en-US" sz="1600" u="none" cap="none" strike="noStrike">
                <a:solidFill>
                  <a:schemeClr val="dk1"/>
                </a:solidFill>
                <a:latin typeface="Montserrat"/>
                <a:ea typeface="Montserrat"/>
                <a:cs typeface="Montserrat"/>
                <a:sym typeface="Montserrat"/>
              </a:rPr>
              <a:t>Data storage: </a:t>
            </a:r>
            <a:r>
              <a:rPr b="0" i="0" lang="en-US" sz="1600" u="none" cap="none" strike="noStrike">
                <a:solidFill>
                  <a:schemeClr val="dk1"/>
                </a:solidFill>
                <a:latin typeface="Montserrat"/>
                <a:ea typeface="Montserrat"/>
                <a:cs typeface="Montserrat"/>
                <a:sym typeface="Montserrat"/>
              </a:rPr>
              <a:t>Securely store large volumes of satellite imagery and data for easy access anywhere, anytime</a:t>
            </a:r>
            <a:endParaRPr/>
          </a:p>
          <a:p>
            <a:pPr indent="-228600" lvl="0" marL="457200" marR="0" rtl="0" algn="l">
              <a:lnSpc>
                <a:spcPct val="100000"/>
              </a:lnSpc>
              <a:spcBef>
                <a:spcPts val="300"/>
              </a:spcBef>
              <a:spcAft>
                <a:spcPts val="0"/>
              </a:spcAft>
              <a:buClr>
                <a:srgbClr val="000000"/>
              </a:buClr>
              <a:buSzPts val="2800"/>
              <a:buFont typeface="Arial"/>
              <a:buNone/>
            </a:pPr>
            <a:r>
              <a:t/>
            </a:r>
            <a:endParaRPr b="0" i="0" sz="1600" u="none" cap="none" strike="noStrike">
              <a:solidFill>
                <a:schemeClr val="dk1"/>
              </a:solidFill>
              <a:latin typeface="Montserrat"/>
              <a:ea typeface="Montserrat"/>
              <a:cs typeface="Montserrat"/>
              <a:sym typeface="Montserrat"/>
            </a:endParaRPr>
          </a:p>
          <a:p>
            <a:pPr indent="-406400" lvl="0" marL="457200" marR="0" rtl="0" algn="l">
              <a:lnSpc>
                <a:spcPct val="100000"/>
              </a:lnSpc>
              <a:spcBef>
                <a:spcPts val="300"/>
              </a:spcBef>
              <a:spcAft>
                <a:spcPts val="0"/>
              </a:spcAft>
              <a:buClr>
                <a:srgbClr val="000000"/>
              </a:buClr>
              <a:buSzPts val="2800"/>
              <a:buFont typeface="Arial"/>
              <a:buChar char="❖"/>
            </a:pPr>
            <a:r>
              <a:rPr b="1" i="0" lang="en-US" sz="1600" u="none" cap="none" strike="noStrike">
                <a:solidFill>
                  <a:schemeClr val="dk1"/>
                </a:solidFill>
                <a:latin typeface="Montserrat"/>
                <a:ea typeface="Montserrat"/>
                <a:cs typeface="Montserrat"/>
                <a:sym typeface="Montserrat"/>
              </a:rPr>
              <a:t>Data processing: </a:t>
            </a:r>
            <a:r>
              <a:rPr b="0" i="0" lang="en-US" sz="1600" u="none" cap="none" strike="noStrike">
                <a:solidFill>
                  <a:schemeClr val="dk1"/>
                </a:solidFill>
                <a:latin typeface="Montserrat"/>
                <a:ea typeface="Montserrat"/>
                <a:cs typeface="Montserrat"/>
                <a:sym typeface="Montserrat"/>
              </a:rPr>
              <a:t>Leverage cloud-based computing power to process massive amounts of satellite data and imagery quickly and efficiently.</a:t>
            </a:r>
            <a:endParaRPr/>
          </a:p>
          <a:p>
            <a:pPr indent="-228600" lvl="0" marL="457200" marR="0" rtl="0" algn="l">
              <a:lnSpc>
                <a:spcPct val="100000"/>
              </a:lnSpc>
              <a:spcBef>
                <a:spcPts val="300"/>
              </a:spcBef>
              <a:spcAft>
                <a:spcPts val="0"/>
              </a:spcAft>
              <a:buClr>
                <a:srgbClr val="000000"/>
              </a:buClr>
              <a:buSzPts val="2800"/>
              <a:buFont typeface="Arial"/>
              <a:buNone/>
            </a:pPr>
            <a:r>
              <a:t/>
            </a:r>
            <a:endParaRPr b="0" i="0" sz="1600" u="none" cap="none" strike="noStrike">
              <a:solidFill>
                <a:schemeClr val="dk1"/>
              </a:solidFill>
              <a:latin typeface="Montserrat"/>
              <a:ea typeface="Montserrat"/>
              <a:cs typeface="Montserrat"/>
              <a:sym typeface="Montserrat"/>
            </a:endParaRPr>
          </a:p>
          <a:p>
            <a:pPr indent="-406400" lvl="0" marL="457200" marR="0" rtl="0" algn="l">
              <a:lnSpc>
                <a:spcPct val="100000"/>
              </a:lnSpc>
              <a:spcBef>
                <a:spcPts val="300"/>
              </a:spcBef>
              <a:spcAft>
                <a:spcPts val="0"/>
              </a:spcAft>
              <a:buClr>
                <a:srgbClr val="000000"/>
              </a:buClr>
              <a:buSzPts val="2800"/>
              <a:buFont typeface="Arial"/>
              <a:buChar char="❖"/>
            </a:pPr>
            <a:r>
              <a:rPr b="1" i="0" lang="en-US" sz="1600" u="none" cap="none" strike="noStrike">
                <a:solidFill>
                  <a:schemeClr val="dk1"/>
                </a:solidFill>
                <a:latin typeface="Montserrat"/>
                <a:ea typeface="Montserrat"/>
                <a:cs typeface="Montserrat"/>
                <a:sym typeface="Montserrat"/>
              </a:rPr>
              <a:t>Collaboration: </a:t>
            </a:r>
            <a:r>
              <a:rPr b="0" i="0" lang="en-US" sz="1600" u="none" cap="none" strike="noStrike">
                <a:solidFill>
                  <a:schemeClr val="dk1"/>
                </a:solidFill>
                <a:latin typeface="Montserrat"/>
                <a:ea typeface="Montserrat"/>
                <a:cs typeface="Montserrat"/>
                <a:sym typeface="Montserrat"/>
              </a:rPr>
              <a:t>Use cloud-based tools to share data and insights with partners and users around the world, allowing for greater collaboration and improved decision-making.</a:t>
            </a:r>
            <a:endParaRPr/>
          </a:p>
          <a:p>
            <a:pPr indent="-228600" lvl="0" marL="457200" marR="0" rtl="0" algn="l">
              <a:lnSpc>
                <a:spcPct val="100000"/>
              </a:lnSpc>
              <a:spcBef>
                <a:spcPts val="300"/>
              </a:spcBef>
              <a:spcAft>
                <a:spcPts val="0"/>
              </a:spcAft>
              <a:buClr>
                <a:srgbClr val="000000"/>
              </a:buClr>
              <a:buSzPts val="2800"/>
              <a:buFont typeface="Arial"/>
              <a:buNone/>
            </a:pPr>
            <a:r>
              <a:t/>
            </a:r>
            <a:endParaRPr b="0" i="0" sz="1600" u="none" cap="none" strike="noStrike">
              <a:solidFill>
                <a:schemeClr val="dk1"/>
              </a:solidFill>
              <a:latin typeface="Montserrat"/>
              <a:ea typeface="Montserrat"/>
              <a:cs typeface="Montserrat"/>
              <a:sym typeface="Montserrat"/>
            </a:endParaRPr>
          </a:p>
          <a:p>
            <a:pPr indent="-406400" lvl="0" marL="457200" marR="0" rtl="0" algn="l">
              <a:lnSpc>
                <a:spcPct val="100000"/>
              </a:lnSpc>
              <a:spcBef>
                <a:spcPts val="300"/>
              </a:spcBef>
              <a:spcAft>
                <a:spcPts val="0"/>
              </a:spcAft>
              <a:buClr>
                <a:srgbClr val="000000"/>
              </a:buClr>
              <a:buSzPts val="2800"/>
              <a:buFont typeface="Arial"/>
              <a:buChar char="❖"/>
            </a:pPr>
            <a:r>
              <a:rPr b="1" i="0" lang="en-US" sz="1600" u="none" cap="none" strike="noStrike">
                <a:solidFill>
                  <a:schemeClr val="dk1"/>
                </a:solidFill>
                <a:latin typeface="Montserrat"/>
                <a:ea typeface="Montserrat"/>
                <a:cs typeface="Montserrat"/>
                <a:sym typeface="Montserrat"/>
              </a:rPr>
              <a:t>Application development: </a:t>
            </a:r>
            <a:r>
              <a:rPr b="0" i="0" lang="en-US" sz="1600" u="none" cap="none" strike="noStrike">
                <a:solidFill>
                  <a:schemeClr val="dk1"/>
                </a:solidFill>
                <a:latin typeface="Montserrat"/>
                <a:ea typeface="Montserrat"/>
                <a:cs typeface="Montserrat"/>
                <a:sym typeface="Montserrat"/>
              </a:rPr>
              <a:t>Utilize cloud infrastructure to develop and deploy new applications and services that can enhance operational capabilities and provide value-added products and services to users.</a:t>
            </a:r>
            <a:endParaRPr/>
          </a:p>
        </p:txBody>
      </p:sp>
      <p:pic>
        <p:nvPicPr>
          <p:cNvPr descr="Sphere GISTDA - YouTube" id="437" name="Google Shape;437;p7"/>
          <p:cNvPicPr preferRelativeResize="0"/>
          <p:nvPr/>
        </p:nvPicPr>
        <p:blipFill rotWithShape="1">
          <a:blip r:embed="rId3">
            <a:alphaModFix/>
          </a:blip>
          <a:srcRect b="0" l="0" r="0" t="0"/>
          <a:stretch/>
        </p:blipFill>
        <p:spPr>
          <a:xfrm>
            <a:off x="7855448" y="1484615"/>
            <a:ext cx="3888769" cy="3888769"/>
          </a:xfrm>
          <a:prstGeom prst="rect">
            <a:avLst/>
          </a:prstGeom>
          <a:noFill/>
          <a:ln>
            <a:noFill/>
          </a:ln>
        </p:spPr>
      </p:pic>
      <p:sp>
        <p:nvSpPr>
          <p:cNvPr id="438" name="Google Shape;438;p7"/>
          <p:cNvSpPr txBox="1"/>
          <p:nvPr/>
        </p:nvSpPr>
        <p:spPr>
          <a:xfrm>
            <a:off x="7855448" y="5451051"/>
            <a:ext cx="4046924" cy="2462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00" u="none" cap="none" strike="noStrike">
                <a:solidFill>
                  <a:srgbClr val="0070C0"/>
                </a:solidFill>
                <a:latin typeface="Arial"/>
                <a:ea typeface="Arial"/>
                <a:cs typeface="Arial"/>
                <a:sym typeface="Arial"/>
              </a:rPr>
              <a:t>www.sphere.gistda.or.th</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8"/>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latin typeface="Montserrat"/>
                <a:ea typeface="Montserrat"/>
                <a:cs typeface="Montserrat"/>
                <a:sym typeface="Montserrat"/>
              </a:rPr>
              <a:t>GISTDA Self Assessment</a:t>
            </a:r>
            <a:endParaRPr>
              <a:latin typeface="Montserrat"/>
              <a:ea typeface="Montserrat"/>
              <a:cs typeface="Montserrat"/>
              <a:sym typeface="Montserrat"/>
            </a:endParaRPr>
          </a:p>
        </p:txBody>
      </p:sp>
      <p:graphicFrame>
        <p:nvGraphicFramePr>
          <p:cNvPr id="444" name="Google Shape;444;p8"/>
          <p:cNvGraphicFramePr/>
          <p:nvPr/>
        </p:nvGraphicFramePr>
        <p:xfrm>
          <a:off x="7613721" y="1175407"/>
          <a:ext cx="3000000" cy="3000000"/>
        </p:xfrm>
        <a:graphic>
          <a:graphicData uri="http://schemas.openxmlformats.org/drawingml/2006/table">
            <a:tbl>
              <a:tblPr bandRow="1" firstCol="1" firstRow="1">
                <a:noFill/>
                <a:tableStyleId>{ABF3248B-C3CF-4070-B9E1-1B923CE11408}</a:tableStyleId>
              </a:tblPr>
              <a:tblGrid>
                <a:gridCol w="2502575"/>
                <a:gridCol w="714075"/>
                <a:gridCol w="682000"/>
              </a:tblGrid>
              <a:tr h="100925">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FD8E6"/>
                    </a:solidFill>
                  </a:tcPr>
                </a:tc>
                <a:tc>
                  <a:txBody>
                    <a:bodyPr/>
                    <a:lstStyle/>
                    <a:p>
                      <a:pPr indent="0" lvl="0" marL="0" marR="0" rtl="0" algn="ctr">
                        <a:lnSpc>
                          <a:spcPct val="115000"/>
                        </a:lnSpc>
                        <a:spcBef>
                          <a:spcPts val="0"/>
                        </a:spcBef>
                        <a:spcAft>
                          <a:spcPts val="0"/>
                        </a:spcAft>
                        <a:buNone/>
                      </a:pPr>
                      <a:r>
                        <a:rPr lang="en-US" sz="700" u="none" cap="none" strike="noStrike"/>
                        <a:t>Threshold</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FD8E6"/>
                    </a:solidFill>
                  </a:tcPr>
                </a:tc>
                <a:tc>
                  <a:txBody>
                    <a:bodyPr/>
                    <a:lstStyle/>
                    <a:p>
                      <a:pPr indent="0" lvl="0" marL="0" marR="0" rtl="0" algn="ctr">
                        <a:lnSpc>
                          <a:spcPct val="115000"/>
                        </a:lnSpc>
                        <a:spcBef>
                          <a:spcPts val="0"/>
                        </a:spcBef>
                        <a:spcAft>
                          <a:spcPts val="0"/>
                        </a:spcAft>
                        <a:buNone/>
                      </a:pPr>
                      <a:r>
                        <a:rPr lang="en-US" sz="700" u="none" cap="none" strike="noStrike"/>
                        <a:t>Target</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FD8E6"/>
                    </a:solidFill>
                  </a:tcPr>
                </a:tc>
              </a:tr>
              <a:tr h="100925">
                <a:tc>
                  <a:txBody>
                    <a:bodyPr/>
                    <a:lstStyle/>
                    <a:p>
                      <a:pPr indent="0" lvl="0" marL="0" marR="0" rtl="0" algn="l">
                        <a:lnSpc>
                          <a:spcPct val="115000"/>
                        </a:lnSpc>
                        <a:spcBef>
                          <a:spcPts val="0"/>
                        </a:spcBef>
                        <a:spcAft>
                          <a:spcPts val="0"/>
                        </a:spcAft>
                        <a:buNone/>
                      </a:pPr>
                      <a:r>
                        <a:rPr lang="en-US" sz="700" u="none" cap="none" strike="noStrike"/>
                        <a:t>1. General Metadata</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CB3AA"/>
                    </a:solidFill>
                  </a:tcPr>
                </a:tc>
                <a:tc>
                  <a:txBody>
                    <a:bodyPr/>
                    <a:lstStyle/>
                    <a:p>
                      <a:pPr indent="0" lvl="0" marL="0" marR="0" rtl="0" algn="l">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CB3AA"/>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CB3AA"/>
                    </a:solidFill>
                  </a:tcPr>
                </a:tc>
              </a:tr>
              <a:tr h="100925">
                <a:tc>
                  <a:txBody>
                    <a:bodyPr/>
                    <a:lstStyle/>
                    <a:p>
                      <a:pPr indent="0" lvl="0" marL="0" marR="0" rtl="0" algn="l">
                        <a:lnSpc>
                          <a:spcPct val="115000"/>
                        </a:lnSpc>
                        <a:spcBef>
                          <a:spcPts val="0"/>
                        </a:spcBef>
                        <a:spcAft>
                          <a:spcPts val="0"/>
                        </a:spcAft>
                        <a:buNone/>
                      </a:pPr>
                      <a:r>
                        <a:rPr lang="en-US" sz="700" u="none" cap="none" strike="noStrike"/>
                        <a:t>1.1 Traceability</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Not required</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1.2 Metadata Machine Readability</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Yes</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05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1.3 Data Collection Time</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Yes</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05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1.4 Geographical Area</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Yes</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05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1.5 Coordinate Reference System</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Yes</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05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1.6 Map Projection</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Yes</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05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1.7 Geometric Correction Methods</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Not required</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1.8 Geometric Accuracy of the Data</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Not required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1.9 Instrument</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No</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000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1.10 Spectral Bands</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No</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000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1.11 Sensor Calibration</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Not required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1.12 Radiometric Accuracy</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700"/>
                        <a:buFont typeface="Arial"/>
                        <a:buNone/>
                      </a:pPr>
                      <a:r>
                        <a:rPr lang="en-US" sz="700" u="none" cap="none" strike="noStrike"/>
                        <a:t>Not required</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1.13 Algorithms</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No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000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1.14 Auxiliary Data</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No</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000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1.15 Processing Chain Provenance</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No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000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1.16 Data Access</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No</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000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1.17 Overall Data Quality</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No</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000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4275">
                <a:tc>
                  <a:txBody>
                    <a:bodyPr/>
                    <a:lstStyle/>
                    <a:p>
                      <a:pPr indent="0" lvl="0" marL="0" marR="0" rtl="0" algn="l">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2. Per-Pixel Metadata</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CB3AA"/>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CB3AA"/>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CB3AA"/>
                    </a:solidFill>
                  </a:tcPr>
                </a:tc>
              </a:tr>
              <a:tr h="100925">
                <a:tc>
                  <a:txBody>
                    <a:bodyPr/>
                    <a:lstStyle/>
                    <a:p>
                      <a:pPr indent="0" lvl="0" marL="0" marR="0" rtl="0" algn="l">
                        <a:lnSpc>
                          <a:spcPct val="115000"/>
                        </a:lnSpc>
                        <a:spcBef>
                          <a:spcPts val="0"/>
                        </a:spcBef>
                        <a:spcAft>
                          <a:spcPts val="0"/>
                        </a:spcAft>
                        <a:buNone/>
                      </a:pPr>
                      <a:r>
                        <a:rPr lang="en-US" sz="700" u="none" cap="none" strike="noStrike"/>
                        <a:t>2.1 Metadata Machine Readability</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Yes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05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2.2 No Data</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Yes</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05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2.3 Incomplete Testing</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Yes</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05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2.4 Saturation</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Yes</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05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2.5 Cloud</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No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000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2.6 Cloud Shadow</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No</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000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2.7 Land/Water Mask</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Not required</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2.8 Snow/Ice Mask</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Not required</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2.9 Terrain Shadow Mask</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Not required</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2.10 Terrain Occlusion</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Not required</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2.11 Solar and Viewing Geometry</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Yes</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05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2.12 Terrain Illumination Correction</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Not required</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2.13 Aerosol Optical Depth Parameters</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Not required</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3. Radiometric and Atmospheric Corrections</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CB3AA"/>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CB3AA"/>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CB3AA"/>
                    </a:solidFill>
                  </a:tcPr>
                </a:tc>
              </a:tr>
              <a:tr h="100925">
                <a:tc>
                  <a:txBody>
                    <a:bodyPr/>
                    <a:lstStyle/>
                    <a:p>
                      <a:pPr indent="0" lvl="0" marL="0" marR="0" rtl="0" algn="l">
                        <a:lnSpc>
                          <a:spcPct val="115000"/>
                        </a:lnSpc>
                        <a:spcBef>
                          <a:spcPts val="0"/>
                        </a:spcBef>
                        <a:spcAft>
                          <a:spcPts val="0"/>
                        </a:spcAft>
                        <a:buNone/>
                      </a:pPr>
                      <a:r>
                        <a:rPr lang="en-US" sz="700" u="none" cap="none" strike="noStrike"/>
                        <a:t>3.1 Measurement</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No</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000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3.2 Measurement Uncertainty</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Not required</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3.3 Measurement Normalisation</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Not required</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3.4 Directional Atmospheric Scattering</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No</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000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3.5 Water Vapour Corrections</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No</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000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3.6 Ozone Corrections</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Not required</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0925">
                <a:tc>
                  <a:txBody>
                    <a:bodyPr/>
                    <a:lstStyle/>
                    <a:p>
                      <a:pPr indent="0" lvl="0" marL="0" marR="0" rtl="0" algn="l">
                        <a:lnSpc>
                          <a:spcPct val="115000"/>
                        </a:lnSpc>
                        <a:spcBef>
                          <a:spcPts val="0"/>
                        </a:spcBef>
                        <a:spcAft>
                          <a:spcPts val="0"/>
                        </a:spcAft>
                        <a:buNone/>
                      </a:pPr>
                      <a:r>
                        <a:rPr lang="en-US" sz="700" u="none" cap="none" strike="noStrike"/>
                        <a:t>4. Geometric Corrections</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CB3AA"/>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CB3AA"/>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CB3AA"/>
                    </a:solidFill>
                  </a:tcPr>
                </a:tc>
              </a:tr>
              <a:tr h="100925">
                <a:tc>
                  <a:txBody>
                    <a:bodyPr/>
                    <a:lstStyle/>
                    <a:p>
                      <a:pPr indent="0" lvl="0" marL="0" marR="0" rtl="0" algn="l">
                        <a:lnSpc>
                          <a:spcPct val="115000"/>
                        </a:lnSpc>
                        <a:spcBef>
                          <a:spcPts val="0"/>
                        </a:spcBef>
                        <a:spcAft>
                          <a:spcPts val="0"/>
                        </a:spcAft>
                        <a:buNone/>
                      </a:pPr>
                      <a:r>
                        <a:rPr lang="en-US" sz="700" u="none" cap="none" strike="noStrike"/>
                        <a:t>4.1 Geometric Correction</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700" u="none" cap="none" strike="noStrike"/>
                        <a:t> No</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0000"/>
                    </a:solidFill>
                  </a:tcPr>
                </a:tc>
                <a:tc>
                  <a:txBody>
                    <a:bodyPr/>
                    <a:lstStyle/>
                    <a:p>
                      <a:pPr indent="0" lvl="0" marL="0" marR="0" rtl="0" algn="ctr">
                        <a:lnSpc>
                          <a:spcPct val="115000"/>
                        </a:lnSpc>
                        <a:spcBef>
                          <a:spcPts val="0"/>
                        </a:spcBef>
                        <a:spcAft>
                          <a:spcPts val="0"/>
                        </a:spcAft>
                        <a:buNone/>
                      </a:pPr>
                      <a:r>
                        <a:rPr lang="en-US" sz="700" u="none" cap="none" strike="noStrike"/>
                        <a:t> </a:t>
                      </a:r>
                      <a:endParaRPr sz="700" u="none" cap="none" strike="noStrike">
                        <a:latin typeface="Calibri"/>
                        <a:ea typeface="Calibri"/>
                        <a:cs typeface="Calibri"/>
                        <a:sym typeface="Calibri"/>
                      </a:endParaRPr>
                    </a:p>
                  </a:txBody>
                  <a:tcPr marT="0" marB="0" marR="36550" marL="36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445" name="Google Shape;445;p8"/>
          <p:cNvSpPr txBox="1"/>
          <p:nvPr/>
        </p:nvSpPr>
        <p:spPr>
          <a:xfrm>
            <a:off x="272375" y="1269176"/>
            <a:ext cx="6844705" cy="2072362"/>
          </a:xfrm>
          <a:prstGeom prst="rect">
            <a:avLst/>
          </a:prstGeom>
          <a:noFill/>
          <a:ln>
            <a:noFill/>
          </a:ln>
        </p:spPr>
        <p:txBody>
          <a:bodyPr anchorCtr="0" anchor="t" bIns="45700" lIns="91425" spcFirstLastPara="1" rIns="91425" wrap="square" tIns="45700">
            <a:spAutoFit/>
          </a:bodyPr>
          <a:lstStyle/>
          <a:p>
            <a:pPr indent="-406400" lvl="0" marL="457200" marR="0" rtl="0" algn="l">
              <a:lnSpc>
                <a:spcPct val="100000"/>
              </a:lnSpc>
              <a:spcBef>
                <a:spcPts val="0"/>
              </a:spcBef>
              <a:spcAft>
                <a:spcPts val="0"/>
              </a:spcAft>
              <a:buClr>
                <a:srgbClr val="000000"/>
              </a:buClr>
              <a:buSzPts val="2800"/>
              <a:buFont typeface="Arial"/>
              <a:buChar char="❖"/>
            </a:pPr>
            <a:r>
              <a:rPr b="0" i="0" lang="en-US" sz="1800" u="none" cap="none" strike="noStrike">
                <a:solidFill>
                  <a:schemeClr val="dk1"/>
                </a:solidFill>
                <a:latin typeface="Montserrat"/>
                <a:ea typeface="Montserrat"/>
                <a:cs typeface="Montserrat"/>
                <a:sym typeface="Montserrat"/>
              </a:rPr>
              <a:t>In the initial phase, GISTDA plans to develop THEOS Analysis Ready Data (ARD) using CARD4L-SR v5.0 at the THRESHOLD as a primary goal.</a:t>
            </a:r>
            <a:endParaRPr/>
          </a:p>
          <a:p>
            <a:pPr indent="-228600" lvl="0" marL="457200" marR="0" rtl="0" algn="l">
              <a:lnSpc>
                <a:spcPct val="100000"/>
              </a:lnSpc>
              <a:spcBef>
                <a:spcPts val="300"/>
              </a:spcBef>
              <a:spcAft>
                <a:spcPts val="0"/>
              </a:spcAft>
              <a:buClr>
                <a:srgbClr val="000000"/>
              </a:buClr>
              <a:buSzPts val="2800"/>
              <a:buFont typeface="Arial"/>
              <a:buNone/>
            </a:pPr>
            <a:r>
              <a:t/>
            </a:r>
            <a:endParaRPr b="0" i="0" sz="1400" u="none" cap="none" strike="noStrike">
              <a:solidFill>
                <a:schemeClr val="dk1"/>
              </a:solidFill>
              <a:latin typeface="Montserrat"/>
              <a:ea typeface="Montserrat"/>
              <a:cs typeface="Montserrat"/>
              <a:sym typeface="Montserrat"/>
            </a:endParaRPr>
          </a:p>
          <a:p>
            <a:pPr indent="-406400" lvl="0" marL="457200" marR="0" rtl="0" algn="l">
              <a:lnSpc>
                <a:spcPct val="100000"/>
              </a:lnSpc>
              <a:spcBef>
                <a:spcPts val="300"/>
              </a:spcBef>
              <a:spcAft>
                <a:spcPts val="0"/>
              </a:spcAft>
              <a:buClr>
                <a:srgbClr val="000000"/>
              </a:buClr>
              <a:buSzPts val="2800"/>
              <a:buFont typeface="Arial"/>
              <a:buChar char="❖"/>
            </a:pPr>
            <a:r>
              <a:rPr b="0" i="0" lang="en-US" sz="1800" u="none" cap="none" strike="noStrike">
                <a:solidFill>
                  <a:schemeClr val="dk1"/>
                </a:solidFill>
                <a:latin typeface="Montserrat"/>
                <a:ea typeface="Montserrat"/>
                <a:cs typeface="Montserrat"/>
                <a:sym typeface="Montserrat"/>
              </a:rPr>
              <a:t>GISTDA has already assessed the Analysis Ready Data (ARD) self-assessment for THEOS-1 satellite standard product.</a:t>
            </a:r>
            <a:endParaRPr b="0" i="0" sz="1800" u="none" cap="none" strike="noStrike">
              <a:solidFill>
                <a:schemeClr val="dk1"/>
              </a:solidFill>
              <a:latin typeface="Montserrat"/>
              <a:ea typeface="Montserrat"/>
              <a:cs typeface="Montserrat"/>
              <a:sym typeface="Montserrat"/>
            </a:endParaRPr>
          </a:p>
        </p:txBody>
      </p:sp>
      <p:sp>
        <p:nvSpPr>
          <p:cNvPr id="446" name="Google Shape;446;p8"/>
          <p:cNvSpPr txBox="1"/>
          <p:nvPr/>
        </p:nvSpPr>
        <p:spPr>
          <a:xfrm>
            <a:off x="7613719" y="6341767"/>
            <a:ext cx="3898655" cy="20005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700" u="none" cap="none" strike="noStrike">
                <a:solidFill>
                  <a:srgbClr val="0070C0"/>
                </a:solidFill>
                <a:latin typeface="Montserrat"/>
                <a:ea typeface="Montserrat"/>
                <a:cs typeface="Montserrat"/>
                <a:sym typeface="Montserrat"/>
              </a:rPr>
              <a:t>THEOS-1 Self Assessment, Updated Mar 17, 2023</a:t>
            </a:r>
            <a:endParaRPr/>
          </a:p>
        </p:txBody>
      </p:sp>
      <p:graphicFrame>
        <p:nvGraphicFramePr>
          <p:cNvPr id="447" name="Google Shape;447;p8"/>
          <p:cNvGraphicFramePr/>
          <p:nvPr/>
        </p:nvGraphicFramePr>
        <p:xfrm>
          <a:off x="801384" y="3516463"/>
          <a:ext cx="3000000" cy="3000000"/>
        </p:xfrm>
        <a:graphic>
          <a:graphicData uri="http://schemas.openxmlformats.org/drawingml/2006/table">
            <a:tbl>
              <a:tblPr bandRow="1" firstRow="1">
                <a:noFill/>
                <a:tableStyleId>{5DA6DB0B-0898-4FF6-8D3D-2F3C6EC34596}</a:tableStyleId>
              </a:tblPr>
              <a:tblGrid>
                <a:gridCol w="2728000"/>
                <a:gridCol w="3587700"/>
              </a:tblGrid>
              <a:tr h="420550">
                <a:tc>
                  <a:txBody>
                    <a:bodyPr/>
                    <a:lstStyle/>
                    <a:p>
                      <a:pPr indent="0" lvl="0" marL="0" marR="0" rtl="0" algn="l">
                        <a:lnSpc>
                          <a:spcPct val="100000"/>
                        </a:lnSpc>
                        <a:spcBef>
                          <a:spcPts val="0"/>
                        </a:spcBef>
                        <a:spcAft>
                          <a:spcPts val="0"/>
                        </a:spcAft>
                        <a:buNone/>
                      </a:pPr>
                      <a:r>
                        <a:rPr b="1" lang="en-US" sz="1200" u="none" cap="none" strike="noStrike">
                          <a:solidFill>
                            <a:schemeClr val="dk1"/>
                          </a:solidFill>
                          <a:latin typeface="Montserrat"/>
                          <a:ea typeface="Montserrat"/>
                          <a:cs typeface="Montserrat"/>
                          <a:sym typeface="Montserrat"/>
                        </a:rPr>
                        <a:t>General Metadata: </a:t>
                      </a:r>
                      <a:endParaRPr b="1" sz="1200" u="none" cap="none" strike="noStrike">
                        <a:latin typeface="Montserrat"/>
                        <a:ea typeface="Montserrat"/>
                        <a:cs typeface="Montserrat"/>
                        <a:sym typeface="Montserrat"/>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B050"/>
                          </a:solidFill>
                          <a:latin typeface="Montserrat"/>
                          <a:ea typeface="Montserrat"/>
                          <a:cs typeface="Montserrat"/>
                          <a:sym typeface="Montserrat"/>
                        </a:rPr>
                        <a:t>Pass  some of the threshold requirements</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0550">
                <a:tc>
                  <a:txBody>
                    <a:bodyPr/>
                    <a:lstStyle/>
                    <a:p>
                      <a:pPr indent="0" lvl="0" marL="0" marR="0" rtl="0" algn="l">
                        <a:lnSpc>
                          <a:spcPct val="100000"/>
                        </a:lnSpc>
                        <a:spcBef>
                          <a:spcPts val="0"/>
                        </a:spcBef>
                        <a:spcAft>
                          <a:spcPts val="0"/>
                        </a:spcAft>
                        <a:buNone/>
                      </a:pPr>
                      <a:r>
                        <a:rPr b="1" lang="en-US" sz="1200" u="none" cap="none" strike="noStrike">
                          <a:solidFill>
                            <a:schemeClr val="dk1"/>
                          </a:solidFill>
                          <a:latin typeface="Montserrat"/>
                          <a:ea typeface="Montserrat"/>
                          <a:cs typeface="Montserrat"/>
                          <a:sym typeface="Montserrat"/>
                        </a:rPr>
                        <a:t>Per-pixel Metadata: </a:t>
                      </a:r>
                      <a:endParaRPr b="1" sz="1200" u="none" cap="none" strike="noStrike">
                        <a:latin typeface="Montserrat"/>
                        <a:ea typeface="Montserrat"/>
                        <a:cs typeface="Montserrat"/>
                        <a:sym typeface="Montserrat"/>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B050"/>
                          </a:solidFill>
                          <a:latin typeface="Montserrat"/>
                          <a:ea typeface="Montserrat"/>
                          <a:cs typeface="Montserrat"/>
                          <a:sym typeface="Montserrat"/>
                        </a:rPr>
                        <a:t>Pass  some of the threshold requirements</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18475">
                <a:tc>
                  <a:txBody>
                    <a:bodyPr/>
                    <a:lstStyle/>
                    <a:p>
                      <a:pPr indent="0" lvl="0" marL="0" marR="0" rtl="0" algn="l">
                        <a:lnSpc>
                          <a:spcPct val="100000"/>
                        </a:lnSpc>
                        <a:spcBef>
                          <a:spcPts val="0"/>
                        </a:spcBef>
                        <a:spcAft>
                          <a:spcPts val="0"/>
                        </a:spcAft>
                        <a:buNone/>
                      </a:pPr>
                      <a:r>
                        <a:rPr b="1" lang="en-US" sz="1200" u="none" cap="none" strike="noStrike">
                          <a:solidFill>
                            <a:schemeClr val="dk1"/>
                          </a:solidFill>
                          <a:latin typeface="Montserrat"/>
                          <a:ea typeface="Montserrat"/>
                          <a:cs typeface="Montserrat"/>
                          <a:sym typeface="Montserrat"/>
                        </a:rPr>
                        <a:t>Radiometric and Atmospheric Corrections: </a:t>
                      </a:r>
                      <a:endParaRPr b="1" sz="1200" u="none" cap="none" strike="noStrike">
                        <a:latin typeface="Montserrat"/>
                        <a:ea typeface="Montserrat"/>
                        <a:cs typeface="Montserrat"/>
                        <a:sym typeface="Montserrat"/>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i="0" lang="en-US" sz="1200" u="none" cap="none" strike="noStrike">
                          <a:solidFill>
                            <a:srgbClr val="FF0000"/>
                          </a:solidFill>
                          <a:latin typeface="Montserrat"/>
                          <a:ea typeface="Montserrat"/>
                          <a:cs typeface="Montserrat"/>
                          <a:sym typeface="Montserrat"/>
                        </a:rPr>
                        <a:t>Improvements are required</a:t>
                      </a:r>
                      <a:endParaRPr b="1" sz="1200" u="none" cap="none" strike="noStrike">
                        <a:solidFill>
                          <a:srgbClr val="FF0000"/>
                        </a:solidFill>
                        <a:latin typeface="Montserrat"/>
                        <a:ea typeface="Montserrat"/>
                        <a:cs typeface="Montserrat"/>
                        <a:sym typeface="Montserrat"/>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0550">
                <a:tc>
                  <a:txBody>
                    <a:bodyPr/>
                    <a:lstStyle/>
                    <a:p>
                      <a:pPr indent="0" lvl="0" marL="0" marR="0" rtl="0" algn="l">
                        <a:lnSpc>
                          <a:spcPct val="100000"/>
                        </a:lnSpc>
                        <a:spcBef>
                          <a:spcPts val="0"/>
                        </a:spcBef>
                        <a:spcAft>
                          <a:spcPts val="0"/>
                        </a:spcAft>
                        <a:buNone/>
                      </a:pPr>
                      <a:r>
                        <a:rPr b="1" lang="en-US" sz="1200" u="none" cap="none" strike="noStrike">
                          <a:solidFill>
                            <a:schemeClr val="dk1"/>
                          </a:solidFill>
                          <a:latin typeface="Montserrat"/>
                          <a:ea typeface="Montserrat"/>
                          <a:cs typeface="Montserrat"/>
                          <a:sym typeface="Montserrat"/>
                        </a:rPr>
                        <a:t>Geometric Corrections: </a:t>
                      </a:r>
                      <a:endParaRPr b="1" sz="1200" u="none" cap="none" strike="noStrike">
                        <a:latin typeface="Montserrat"/>
                        <a:ea typeface="Montserrat"/>
                        <a:cs typeface="Montserrat"/>
                        <a:sym typeface="Montserrat"/>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i="0" lang="en-US" sz="1200" u="none" cap="none" strike="noStrike">
                          <a:solidFill>
                            <a:srgbClr val="FF0000"/>
                          </a:solidFill>
                          <a:latin typeface="Montserrat"/>
                          <a:ea typeface="Montserrat"/>
                          <a:cs typeface="Montserrat"/>
                          <a:sym typeface="Montserrat"/>
                        </a:rPr>
                        <a:t>Improvements are required</a:t>
                      </a:r>
                      <a:endParaRPr b="1" sz="1200" u="none" cap="none" strike="noStrike">
                        <a:solidFill>
                          <a:srgbClr val="FF0000"/>
                        </a:solidFill>
                        <a:latin typeface="Montserrat"/>
                        <a:ea typeface="Montserrat"/>
                        <a:cs typeface="Montserrat"/>
                        <a:sym typeface="Montserrat"/>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48" name="Google Shape;448;p8"/>
          <p:cNvSpPr txBox="1"/>
          <p:nvPr/>
        </p:nvSpPr>
        <p:spPr>
          <a:xfrm>
            <a:off x="272375" y="5379037"/>
            <a:ext cx="6950359" cy="830997"/>
          </a:xfrm>
          <a:prstGeom prst="rect">
            <a:avLst/>
          </a:prstGeom>
          <a:noFill/>
          <a:ln>
            <a:noFill/>
          </a:ln>
        </p:spPr>
        <p:txBody>
          <a:bodyPr anchorCtr="0" anchor="t" bIns="45700" lIns="91425" spcFirstLastPara="1" rIns="91425" wrap="square" tIns="45700">
            <a:spAutoFit/>
          </a:bodyPr>
          <a:lstStyle/>
          <a:p>
            <a:pPr indent="-406400" lvl="0" marL="457200" marR="0" rtl="0" algn="l">
              <a:lnSpc>
                <a:spcPct val="100000"/>
              </a:lnSpc>
              <a:spcBef>
                <a:spcPts val="0"/>
              </a:spcBef>
              <a:spcAft>
                <a:spcPts val="0"/>
              </a:spcAft>
              <a:buClr>
                <a:srgbClr val="000000"/>
              </a:buClr>
              <a:buSzPts val="2800"/>
              <a:buFont typeface="Arial"/>
              <a:buChar char="❖"/>
            </a:pPr>
            <a:r>
              <a:rPr b="0" i="0" lang="en-US" sz="1600" u="none" cap="none" strike="noStrike">
                <a:solidFill>
                  <a:schemeClr val="dk1"/>
                </a:solidFill>
                <a:latin typeface="Montserrat"/>
                <a:ea typeface="Montserrat"/>
                <a:cs typeface="Montserrat"/>
                <a:sym typeface="Montserrat"/>
              </a:rPr>
              <a:t>GISTDA is currently developing Analysis Ready Data (ARD) for THEOS-1 satellite and plans to make it available to users worldwide in 2024.</a:t>
            </a:r>
            <a:endParaRPr b="0" i="0" sz="12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9"/>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latin typeface="Montserrat"/>
                <a:ea typeface="Montserrat"/>
                <a:cs typeface="Montserrat"/>
                <a:sym typeface="Montserrat"/>
              </a:rPr>
              <a:t>THEOS-1 ARD SAMPLE</a:t>
            </a:r>
            <a:endParaRPr>
              <a:latin typeface="Montserrat"/>
              <a:ea typeface="Montserrat"/>
              <a:cs typeface="Montserrat"/>
              <a:sym typeface="Montserrat"/>
            </a:endParaRPr>
          </a:p>
        </p:txBody>
      </p:sp>
      <p:pic>
        <p:nvPicPr>
          <p:cNvPr id="454" name="Google Shape;454;p9"/>
          <p:cNvPicPr preferRelativeResize="0"/>
          <p:nvPr/>
        </p:nvPicPr>
        <p:blipFill rotWithShape="1">
          <a:blip r:embed="rId3">
            <a:alphaModFix/>
          </a:blip>
          <a:srcRect b="6666" l="14361" r="29946" t="16490"/>
          <a:stretch/>
        </p:blipFill>
        <p:spPr>
          <a:xfrm>
            <a:off x="6562252" y="2244703"/>
            <a:ext cx="4712636" cy="3657600"/>
          </a:xfrm>
          <a:prstGeom prst="rect">
            <a:avLst/>
          </a:prstGeom>
          <a:noFill/>
          <a:ln>
            <a:noFill/>
          </a:ln>
        </p:spPr>
      </p:pic>
      <p:pic>
        <p:nvPicPr>
          <p:cNvPr id="455" name="Google Shape;455;p9"/>
          <p:cNvPicPr preferRelativeResize="0"/>
          <p:nvPr/>
        </p:nvPicPr>
        <p:blipFill rotWithShape="1">
          <a:blip r:embed="rId4">
            <a:alphaModFix/>
          </a:blip>
          <a:srcRect b="6666" l="14361" r="29946" t="16490"/>
          <a:stretch/>
        </p:blipFill>
        <p:spPr>
          <a:xfrm>
            <a:off x="1089500" y="2244703"/>
            <a:ext cx="4712637" cy="3657600"/>
          </a:xfrm>
          <a:prstGeom prst="rect">
            <a:avLst/>
          </a:prstGeom>
          <a:noFill/>
          <a:ln>
            <a:noFill/>
          </a:ln>
        </p:spPr>
      </p:pic>
      <p:sp>
        <p:nvSpPr>
          <p:cNvPr id="456" name="Google Shape;456;p9"/>
          <p:cNvSpPr txBox="1"/>
          <p:nvPr/>
        </p:nvSpPr>
        <p:spPr>
          <a:xfrm>
            <a:off x="1089500" y="6008440"/>
            <a:ext cx="4712638"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50" u="none" cap="none" strike="noStrike">
                <a:solidFill>
                  <a:srgbClr val="434343"/>
                </a:solidFill>
                <a:latin typeface="Montserrat"/>
                <a:ea typeface="Montserrat"/>
                <a:cs typeface="Montserrat"/>
                <a:sym typeface="Montserrat"/>
              </a:rPr>
              <a:t>THEOS-1 MS images before ARD processing.</a:t>
            </a:r>
            <a:endParaRPr b="0" i="0" sz="1050" u="none" cap="none" strike="noStrike">
              <a:solidFill>
                <a:srgbClr val="000000"/>
              </a:solidFill>
              <a:latin typeface="Montserrat"/>
              <a:ea typeface="Montserrat"/>
              <a:cs typeface="Montserrat"/>
              <a:sym typeface="Montserrat"/>
            </a:endParaRPr>
          </a:p>
        </p:txBody>
      </p:sp>
      <p:sp>
        <p:nvSpPr>
          <p:cNvPr id="457" name="Google Shape;457;p9"/>
          <p:cNvSpPr txBox="1"/>
          <p:nvPr/>
        </p:nvSpPr>
        <p:spPr>
          <a:xfrm>
            <a:off x="6562252" y="6008440"/>
            <a:ext cx="4712636"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50" u="none" cap="none" strike="noStrike">
                <a:solidFill>
                  <a:srgbClr val="434343"/>
                </a:solidFill>
                <a:latin typeface="Montserrat"/>
                <a:ea typeface="Montserrat"/>
                <a:cs typeface="Montserrat"/>
                <a:sym typeface="Montserrat"/>
              </a:rPr>
              <a:t>THEOS-1 MS images after ARD processing.</a:t>
            </a:r>
            <a:endParaRPr b="0" i="0" sz="1050" u="none" cap="none" strike="noStrike">
              <a:solidFill>
                <a:srgbClr val="000000"/>
              </a:solidFill>
              <a:latin typeface="Montserrat"/>
              <a:ea typeface="Montserrat"/>
              <a:cs typeface="Montserrat"/>
              <a:sym typeface="Montserrat"/>
            </a:endParaRPr>
          </a:p>
        </p:txBody>
      </p:sp>
      <p:grpSp>
        <p:nvGrpSpPr>
          <p:cNvPr id="458" name="Google Shape;458;p9"/>
          <p:cNvGrpSpPr/>
          <p:nvPr/>
        </p:nvGrpSpPr>
        <p:grpSpPr>
          <a:xfrm>
            <a:off x="4217836" y="1175852"/>
            <a:ext cx="4138664" cy="809126"/>
            <a:chOff x="4229181" y="5615248"/>
            <a:chExt cx="4138664" cy="809126"/>
          </a:xfrm>
        </p:grpSpPr>
        <p:sp>
          <p:nvSpPr>
            <p:cNvPr id="459" name="Google Shape;459;p9"/>
            <p:cNvSpPr txBox="1"/>
            <p:nvPr/>
          </p:nvSpPr>
          <p:spPr>
            <a:xfrm>
              <a:off x="4661607" y="5778043"/>
              <a:ext cx="370623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rgbClr val="000000"/>
                  </a:solidFill>
                  <a:latin typeface="Montserrat"/>
                  <a:ea typeface="Montserrat"/>
                  <a:cs typeface="Montserrat"/>
                  <a:sym typeface="Montserrat"/>
                </a:rPr>
                <a:t>Barcelona, Spain </a:t>
              </a:r>
              <a:r>
                <a:rPr b="0" i="0" lang="en-US" sz="1200" u="none" cap="none" strike="noStrike">
                  <a:solidFill>
                    <a:srgbClr val="000000"/>
                  </a:solidFill>
                  <a:latin typeface="Montserrat"/>
                  <a:ea typeface="Montserrat"/>
                  <a:cs typeface="Montserrat"/>
                  <a:sym typeface="Montserrat"/>
                </a:rPr>
                <a:t>(Scale 1 : 50000) </a:t>
              </a:r>
              <a:endParaRPr/>
            </a:p>
            <a:p>
              <a:pPr indent="0" lvl="0" marL="0" marR="0" rtl="0" algn="ctr">
                <a:lnSpc>
                  <a:spcPct val="100000"/>
                </a:lnSpc>
                <a:spcBef>
                  <a:spcPts val="0"/>
                </a:spcBef>
                <a:spcAft>
                  <a:spcPts val="0"/>
                </a:spcAft>
                <a:buNone/>
              </a:pPr>
              <a:r>
                <a:rPr b="0" i="0" lang="en-US" sz="1200" u="none" cap="none" strike="noStrike">
                  <a:solidFill>
                    <a:srgbClr val="000000"/>
                  </a:solidFill>
                  <a:latin typeface="Montserrat"/>
                  <a:ea typeface="Montserrat"/>
                  <a:cs typeface="Montserrat"/>
                  <a:sym typeface="Montserrat"/>
                </a:rPr>
                <a:t>Lat 41.343, Lon 2.094</a:t>
              </a:r>
              <a:endParaRPr/>
            </a:p>
            <a:p>
              <a:pPr indent="0" lvl="0" marL="0" marR="0" rtl="0" algn="ctr">
                <a:lnSpc>
                  <a:spcPct val="100000"/>
                </a:lnSpc>
                <a:spcBef>
                  <a:spcPts val="0"/>
                </a:spcBef>
                <a:spcAft>
                  <a:spcPts val="0"/>
                </a:spcAft>
                <a:buNone/>
              </a:pPr>
              <a:r>
                <a:rPr b="0" i="0" lang="en-US" sz="1200" u="none" cap="none" strike="noStrike">
                  <a:solidFill>
                    <a:srgbClr val="000000"/>
                  </a:solidFill>
                  <a:latin typeface="Montserrat"/>
                  <a:ea typeface="Montserrat"/>
                  <a:cs typeface="Montserrat"/>
                  <a:sym typeface="Montserrat"/>
                </a:rPr>
                <a:t>THEOS-1 MS Image (15 m/pixel)</a:t>
              </a:r>
              <a:endParaRPr/>
            </a:p>
          </p:txBody>
        </p:sp>
        <p:pic>
          <p:nvPicPr>
            <p:cNvPr id="460" name="Google Shape;460;p9"/>
            <p:cNvPicPr preferRelativeResize="0"/>
            <p:nvPr/>
          </p:nvPicPr>
          <p:blipFill rotWithShape="1">
            <a:blip r:embed="rId5">
              <a:alphaModFix/>
            </a:blip>
            <a:srcRect b="13612" l="9615" r="12502" t="13327"/>
            <a:stretch/>
          </p:blipFill>
          <p:spPr>
            <a:xfrm>
              <a:off x="4229181" y="5615248"/>
              <a:ext cx="864853" cy="809126"/>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Prayot Puangjaktha</dc:creator>
</cp:coreProperties>
</file>