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embeddedFontLst>
    <p:embeddedFont>
      <p:font typeface="Quattrocento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QuattrocentoSans-bold.fntdata"/><Relationship Id="rId16" Type="http://schemas.openxmlformats.org/officeDocument/2006/relationships/font" Target="fonts/QuattrocentoSans-regular.fntdata"/><Relationship Id="rId5" Type="http://schemas.openxmlformats.org/officeDocument/2006/relationships/slideMaster" Target="slideMasters/slideMaster2.xml"/><Relationship Id="rId19" Type="http://schemas.openxmlformats.org/officeDocument/2006/relationships/font" Target="fonts/QuattrocentoSans-boldItalic.fntdata"/><Relationship Id="rId6" Type="http://schemas.openxmlformats.org/officeDocument/2006/relationships/notesMaster" Target="notesMasters/notesMaster1.xml"/><Relationship Id="rId18" Type="http://schemas.openxmlformats.org/officeDocument/2006/relationships/font" Target="fonts/QuattrocentoSans-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Globally coordinated: to ensure consistency between Parties, and ensuring global coverage by the information</a:t>
            </a:r>
            <a:endParaRPr/>
          </a:p>
          <a:p>
            <a:pPr indent="0" lvl="0" marL="0" rtl="0" algn="l">
              <a:spcBef>
                <a:spcPts val="0"/>
              </a:spcBef>
              <a:spcAft>
                <a:spcPts val="0"/>
              </a:spcAft>
              <a:buNone/>
            </a:pPr>
            <a:r>
              <a:rPr lang="en-US"/>
              <a:t>Sustained: to ensure evaluation of the trends</a:t>
            </a:r>
            <a:endParaRPr/>
          </a:p>
        </p:txBody>
      </p:sp>
      <p:sp>
        <p:nvSpPr>
          <p:cNvPr id="189" name="Google Shape;1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Two approaches can not be directly compared, the best approach is a combination of both (e.g. best inventory is used as a prior for the creation of posteriori estimate in combination with atmospheric observations)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7" name="Shape 17"/>
        <p:cNvGrpSpPr/>
        <p:nvPr/>
      </p:nvGrpSpPr>
      <p:grpSpPr>
        <a:xfrm>
          <a:off x="0" y="0"/>
          <a:ext cx="0" cy="0"/>
          <a:chOff x="0" y="0"/>
          <a:chExt cx="0" cy="0"/>
        </a:xfrm>
      </p:grpSpPr>
      <p:sp>
        <p:nvSpPr>
          <p:cNvPr id="18" name="Google Shape;18;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6" name="Shape 76"/>
        <p:cNvGrpSpPr/>
        <p:nvPr/>
      </p:nvGrpSpPr>
      <p:grpSpPr>
        <a:xfrm>
          <a:off x="0" y="0"/>
          <a:ext cx="0" cy="0"/>
          <a:chOff x="0" y="0"/>
          <a:chExt cx="0" cy="0"/>
        </a:xfrm>
      </p:grpSpPr>
      <p:sp>
        <p:nvSpPr>
          <p:cNvPr id="77" name="Google Shape;77;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p:nvPr>
            <p:ph idx="2" type="pic"/>
          </p:nvPr>
        </p:nvSpPr>
        <p:spPr>
          <a:xfrm>
            <a:off x="5183188" y="987425"/>
            <a:ext cx="6172200" cy="4873625"/>
          </a:xfrm>
          <a:prstGeom prst="rect">
            <a:avLst/>
          </a:prstGeom>
          <a:noFill/>
          <a:ln>
            <a:noFill/>
          </a:ln>
        </p:spPr>
      </p:sp>
      <p:sp>
        <p:nvSpPr>
          <p:cNvPr id="79" name="Google Shape;79;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83" name="Shape 83"/>
        <p:cNvGrpSpPr/>
        <p:nvPr/>
      </p:nvGrpSpPr>
      <p:grpSpPr>
        <a:xfrm>
          <a:off x="0" y="0"/>
          <a:ext cx="0" cy="0"/>
          <a:chOff x="0" y="0"/>
          <a:chExt cx="0" cy="0"/>
        </a:xfrm>
      </p:grpSpPr>
      <p:sp>
        <p:nvSpPr>
          <p:cNvPr id="84" name="Google Shape;8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9" name="Shape 89"/>
        <p:cNvGrpSpPr/>
        <p:nvPr/>
      </p:nvGrpSpPr>
      <p:grpSpPr>
        <a:xfrm>
          <a:off x="0" y="0"/>
          <a:ext cx="0" cy="0"/>
          <a:chOff x="0" y="0"/>
          <a:chExt cx="0" cy="0"/>
        </a:xfrm>
      </p:grpSpPr>
      <p:sp>
        <p:nvSpPr>
          <p:cNvPr id="90" name="Google Shape;90;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95" name="Shape 95"/>
        <p:cNvGrpSpPr/>
        <p:nvPr/>
      </p:nvGrpSpPr>
      <p:grpSpPr>
        <a:xfrm>
          <a:off x="0" y="0"/>
          <a:ext cx="0" cy="0"/>
          <a:chOff x="0" y="0"/>
          <a:chExt cx="0" cy="0"/>
        </a:xfrm>
      </p:grpSpPr>
      <p:sp>
        <p:nvSpPr>
          <p:cNvPr id="96" name="Google Shape;96;p15"/>
          <p:cNvSpPr txBox="1"/>
          <p:nvPr>
            <p:ph type="title"/>
          </p:nvPr>
        </p:nvSpPr>
        <p:spPr>
          <a:xfrm>
            <a:off x="2474811" y="119649"/>
            <a:ext cx="9717188" cy="5068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C9BDB"/>
              </a:buClr>
              <a:buSzPts val="1800"/>
              <a:buFont typeface="Calibri"/>
              <a:buNone/>
              <a:defRPr b="1" sz="1800">
                <a:solidFill>
                  <a:srgbClr val="4C9BDB"/>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5"/>
          <p:cNvSpPr txBox="1"/>
          <p:nvPr>
            <p:ph idx="1" type="body"/>
          </p:nvPr>
        </p:nvSpPr>
        <p:spPr>
          <a:xfrm>
            <a:off x="130262" y="823853"/>
            <a:ext cx="11944513" cy="684212"/>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4C9BDB"/>
              </a:buClr>
              <a:buSzPts val="1350"/>
              <a:buNone/>
              <a:defRPr b="0" sz="1350">
                <a:solidFill>
                  <a:srgbClr val="4C9BD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5"/>
          <p:cNvSpPr txBox="1"/>
          <p:nvPr>
            <p:ph idx="2" type="body"/>
          </p:nvPr>
        </p:nvSpPr>
        <p:spPr>
          <a:xfrm>
            <a:off x="130262" y="5692803"/>
            <a:ext cx="11944513" cy="1077321"/>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rgbClr val="4C9BDB"/>
              </a:buClr>
              <a:buSzPts val="1050"/>
              <a:buNone/>
              <a:defRPr b="0" sz="1050">
                <a:solidFill>
                  <a:srgbClr val="4C9BD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GCProject-white-CMJN.jpg" id="99" name="Google Shape;99;p15"/>
          <p:cNvPicPr preferRelativeResize="0"/>
          <p:nvPr/>
        </p:nvPicPr>
        <p:blipFill rotWithShape="1">
          <a:blip r:embed="rId2">
            <a:alphaModFix/>
          </a:blip>
          <a:srcRect b="0" l="0" r="0" t="0"/>
          <a:stretch/>
        </p:blipFill>
        <p:spPr>
          <a:xfrm>
            <a:off x="1" y="11"/>
            <a:ext cx="1741516" cy="743989"/>
          </a:xfrm>
          <a:prstGeom prst="rect">
            <a:avLst/>
          </a:prstGeom>
          <a:noFill/>
          <a:ln>
            <a:noFill/>
          </a:ln>
        </p:spPr>
      </p:pic>
      <p:cxnSp>
        <p:nvCxnSpPr>
          <p:cNvPr id="100" name="Google Shape;100;p15"/>
          <p:cNvCxnSpPr/>
          <p:nvPr/>
        </p:nvCxnSpPr>
        <p:spPr>
          <a:xfrm>
            <a:off x="0" y="746125"/>
            <a:ext cx="12192000" cy="0"/>
          </a:xfrm>
          <a:prstGeom prst="straightConnector1">
            <a:avLst/>
          </a:prstGeom>
          <a:noFill/>
          <a:ln cap="flat" cmpd="sng" w="9525">
            <a:solidFill>
              <a:srgbClr val="595959"/>
            </a:solidFill>
            <a:prstDash val="solid"/>
            <a:miter lim="800000"/>
            <a:headEnd len="sm" w="sm" type="none"/>
            <a:tailEnd len="sm" w="sm" type="none"/>
          </a:ln>
        </p:spPr>
      </p:cxnSp>
      <p:sp>
        <p:nvSpPr>
          <p:cNvPr id="101" name="Google Shape;101;p15"/>
          <p:cNvSpPr txBox="1"/>
          <p:nvPr>
            <p:ph idx="3" type="body"/>
          </p:nvPr>
        </p:nvSpPr>
        <p:spPr>
          <a:xfrm>
            <a:off x="720726" y="1439863"/>
            <a:ext cx="10772775" cy="46799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08" name="Shape 108"/>
        <p:cNvGrpSpPr/>
        <p:nvPr/>
      </p:nvGrpSpPr>
      <p:grpSpPr>
        <a:xfrm>
          <a:off x="0" y="0"/>
          <a:ext cx="0" cy="0"/>
          <a:chOff x="0" y="0"/>
          <a:chExt cx="0" cy="0"/>
        </a:xfrm>
      </p:grpSpPr>
      <p:sp>
        <p:nvSpPr>
          <p:cNvPr id="109" name="Google Shape;109;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11" name="Google Shape;111;p1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14" name="Shape 114"/>
        <p:cNvGrpSpPr/>
        <p:nvPr/>
      </p:nvGrpSpPr>
      <p:grpSpPr>
        <a:xfrm>
          <a:off x="0" y="0"/>
          <a:ext cx="0" cy="0"/>
          <a:chOff x="0" y="0"/>
          <a:chExt cx="0" cy="0"/>
        </a:xfrm>
      </p:grpSpPr>
      <p:sp>
        <p:nvSpPr>
          <p:cNvPr id="115" name="Google Shape;115;p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7" name="Google Shape;117;p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20" name="Shape 120"/>
        <p:cNvGrpSpPr/>
        <p:nvPr/>
      </p:nvGrpSpPr>
      <p:grpSpPr>
        <a:xfrm>
          <a:off x="0" y="0"/>
          <a:ext cx="0" cy="0"/>
          <a:chOff x="0" y="0"/>
          <a:chExt cx="0" cy="0"/>
        </a:xfrm>
      </p:grpSpPr>
      <p:sp>
        <p:nvSpPr>
          <p:cNvPr id="121" name="Google Shape;121;p19"/>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9"/>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23" name="Google Shape;123;p1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26" name="Shape 126"/>
        <p:cNvGrpSpPr/>
        <p:nvPr/>
      </p:nvGrpSpPr>
      <p:grpSpPr>
        <a:xfrm>
          <a:off x="0" y="0"/>
          <a:ext cx="0" cy="0"/>
          <a:chOff x="0" y="0"/>
          <a:chExt cx="0" cy="0"/>
        </a:xfrm>
      </p:grpSpPr>
      <p:sp>
        <p:nvSpPr>
          <p:cNvPr id="127" name="Google Shape;127;p2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 name="Google Shape;130;p2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33" name="Shape 133"/>
        <p:cNvGrpSpPr/>
        <p:nvPr/>
      </p:nvGrpSpPr>
      <p:grpSpPr>
        <a:xfrm>
          <a:off x="0" y="0"/>
          <a:ext cx="0" cy="0"/>
          <a:chOff x="0" y="0"/>
          <a:chExt cx="0" cy="0"/>
        </a:xfrm>
      </p:grpSpPr>
      <p:sp>
        <p:nvSpPr>
          <p:cNvPr id="134" name="Google Shape;134;p21"/>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1"/>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6" name="Google Shape;136;p21"/>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7" name="Google Shape;137;p21"/>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8" name="Google Shape;138;p21"/>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2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fault" showMasterSp="0" type="tx">
  <p:cSld name="TITLE_AND_BODY">
    <p:spTree>
      <p:nvGrpSpPr>
        <p:cNvPr id="23" name="Shape 23"/>
        <p:cNvGrpSpPr/>
        <p:nvPr/>
      </p:nvGrpSpPr>
      <p:grpSpPr>
        <a:xfrm>
          <a:off x="0" y="0"/>
          <a:ext cx="0" cy="0"/>
          <a:chOff x="0" y="0"/>
          <a:chExt cx="0" cy="0"/>
        </a:xfrm>
      </p:grpSpPr>
      <p:sp>
        <p:nvSpPr>
          <p:cNvPr id="24" name="Google Shape;2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defRPr>
            </a:lvl1pPr>
            <a:lvl2pPr indent="0" lvl="1" marL="0" algn="r">
              <a:spcBef>
                <a:spcPts val="0"/>
              </a:spcBef>
              <a:buNone/>
              <a:defRPr sz="1200">
                <a:solidFill>
                  <a:srgbClr val="888888"/>
                </a:solidFill>
              </a:defRPr>
            </a:lvl2pPr>
            <a:lvl3pPr indent="0" lvl="2" marL="0" algn="r">
              <a:spcBef>
                <a:spcPts val="0"/>
              </a:spcBef>
              <a:buNone/>
              <a:defRPr sz="1200">
                <a:solidFill>
                  <a:srgbClr val="888888"/>
                </a:solidFill>
              </a:defRPr>
            </a:lvl3pPr>
            <a:lvl4pPr indent="0" lvl="3" marL="0" algn="r">
              <a:spcBef>
                <a:spcPts val="0"/>
              </a:spcBef>
              <a:buNone/>
              <a:defRPr sz="1200">
                <a:solidFill>
                  <a:srgbClr val="888888"/>
                </a:solidFill>
              </a:defRPr>
            </a:lvl4pPr>
            <a:lvl5pPr indent="0" lvl="4" marL="0" algn="r">
              <a:spcBef>
                <a:spcPts val="0"/>
              </a:spcBef>
              <a:buNone/>
              <a:defRPr sz="1200">
                <a:solidFill>
                  <a:srgbClr val="888888"/>
                </a:solidFill>
              </a:defRPr>
            </a:lvl5pPr>
            <a:lvl6pPr indent="0" lvl="5" marL="0" algn="r">
              <a:spcBef>
                <a:spcPts val="0"/>
              </a:spcBef>
              <a:buNone/>
              <a:defRPr sz="1200">
                <a:solidFill>
                  <a:srgbClr val="888888"/>
                </a:solidFill>
              </a:defRPr>
            </a:lvl6pPr>
            <a:lvl7pPr indent="0" lvl="6" marL="0" algn="r">
              <a:spcBef>
                <a:spcPts val="0"/>
              </a:spcBef>
              <a:buNone/>
              <a:defRPr sz="1200">
                <a:solidFill>
                  <a:srgbClr val="888888"/>
                </a:solidFill>
              </a:defRPr>
            </a:lvl7pPr>
            <a:lvl8pPr indent="0" lvl="7" marL="0" algn="r">
              <a:spcBef>
                <a:spcPts val="0"/>
              </a:spcBef>
              <a:buNone/>
              <a:defRPr sz="1200">
                <a:solidFill>
                  <a:srgbClr val="888888"/>
                </a:solidFill>
              </a:defRPr>
            </a:lvl8pPr>
            <a:lvl9pPr indent="0" lvl="8" marL="0" algn="r">
              <a:spcBef>
                <a:spcPts val="0"/>
              </a:spcBef>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3"/>
          <p:cNvCxnSpPr/>
          <p:nvPr/>
        </p:nvCxnSpPr>
        <p:spPr>
          <a:xfrm>
            <a:off x="2181225" y="6269734"/>
            <a:ext cx="0" cy="302583"/>
          </a:xfrm>
          <a:prstGeom prst="straightConnector1">
            <a:avLst/>
          </a:prstGeom>
          <a:noFill/>
          <a:ln cap="flat" cmpd="sng" w="28575">
            <a:solidFill>
              <a:srgbClr val="0B3D5E"/>
            </a:solidFill>
            <a:prstDash val="solid"/>
            <a:miter lim="800000"/>
            <a:headEnd len="sm" w="sm" type="none"/>
            <a:tailEnd len="sm" w="sm" type="none"/>
          </a:ln>
        </p:spPr>
      </p:cxnSp>
      <p:pic>
        <p:nvPicPr>
          <p:cNvPr id="28" name="Google Shape;28;p3"/>
          <p:cNvPicPr preferRelativeResize="0"/>
          <p:nvPr/>
        </p:nvPicPr>
        <p:blipFill rotWithShape="1">
          <a:blip r:embed="rId2">
            <a:alphaModFix/>
          </a:blip>
          <a:srcRect b="0" l="0" r="0" t="0"/>
          <a:stretch/>
        </p:blipFill>
        <p:spPr>
          <a:xfrm>
            <a:off x="983432" y="6236269"/>
            <a:ext cx="1080120" cy="404516"/>
          </a:xfrm>
          <a:prstGeom prst="rect">
            <a:avLst/>
          </a:prstGeom>
          <a:noFill/>
          <a:ln>
            <a:noFill/>
          </a:ln>
        </p:spPr>
      </p:pic>
      <p:pic>
        <p:nvPicPr>
          <p:cNvPr descr="A picture containing dark&#10;&#10;Description automatically generated" id="29" name="Google Shape;29;p3"/>
          <p:cNvPicPr preferRelativeResize="0"/>
          <p:nvPr/>
        </p:nvPicPr>
        <p:blipFill rotWithShape="1">
          <a:blip r:embed="rId3">
            <a:alphaModFix/>
          </a:blip>
          <a:srcRect b="0" l="0" r="0" t="0"/>
          <a:stretch/>
        </p:blipFill>
        <p:spPr>
          <a:xfrm>
            <a:off x="9624392" y="2269392"/>
            <a:ext cx="2567608" cy="458860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42" name="Shape 142"/>
        <p:cNvGrpSpPr/>
        <p:nvPr/>
      </p:nvGrpSpPr>
      <p:grpSpPr>
        <a:xfrm>
          <a:off x="0" y="0"/>
          <a:ext cx="0" cy="0"/>
          <a:chOff x="0" y="0"/>
          <a:chExt cx="0" cy="0"/>
        </a:xfrm>
      </p:grpSpPr>
      <p:sp>
        <p:nvSpPr>
          <p:cNvPr id="143" name="Google Shape;143;p2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47" name="Shape 147"/>
        <p:cNvGrpSpPr/>
        <p:nvPr/>
      </p:nvGrpSpPr>
      <p:grpSpPr>
        <a:xfrm>
          <a:off x="0" y="0"/>
          <a:ext cx="0" cy="0"/>
          <a:chOff x="0" y="0"/>
          <a:chExt cx="0" cy="0"/>
        </a:xfrm>
      </p:grpSpPr>
      <p:sp>
        <p:nvSpPr>
          <p:cNvPr id="148" name="Google Shape;148;p2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51" name="Shape 151"/>
        <p:cNvGrpSpPr/>
        <p:nvPr/>
      </p:nvGrpSpPr>
      <p:grpSpPr>
        <a:xfrm>
          <a:off x="0" y="0"/>
          <a:ext cx="0" cy="0"/>
          <a:chOff x="0" y="0"/>
          <a:chExt cx="0" cy="0"/>
        </a:xfrm>
      </p:grpSpPr>
      <p:sp>
        <p:nvSpPr>
          <p:cNvPr id="152" name="Google Shape;15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4"/>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54" name="Google Shape;154;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55" name="Google Shape;155;p2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58" name="Shape 158"/>
        <p:cNvGrpSpPr/>
        <p:nvPr/>
      </p:nvGrpSpPr>
      <p:grpSpPr>
        <a:xfrm>
          <a:off x="0" y="0"/>
          <a:ext cx="0" cy="0"/>
          <a:chOff x="0" y="0"/>
          <a:chExt cx="0" cy="0"/>
        </a:xfrm>
      </p:grpSpPr>
      <p:sp>
        <p:nvSpPr>
          <p:cNvPr id="159" name="Google Shape;1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5"/>
          <p:cNvSpPr/>
          <p:nvPr>
            <p:ph idx="2" type="pic"/>
          </p:nvPr>
        </p:nvSpPr>
        <p:spPr>
          <a:xfrm>
            <a:off x="5183188" y="987427"/>
            <a:ext cx="6172200" cy="4873625"/>
          </a:xfrm>
          <a:prstGeom prst="rect">
            <a:avLst/>
          </a:prstGeom>
          <a:noFill/>
          <a:ln>
            <a:noFill/>
          </a:ln>
        </p:spPr>
      </p:sp>
      <p:sp>
        <p:nvSpPr>
          <p:cNvPr id="161" name="Google Shape;161;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62" name="Google Shape;162;p2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65" name="Shape 165"/>
        <p:cNvGrpSpPr/>
        <p:nvPr/>
      </p:nvGrpSpPr>
      <p:grpSpPr>
        <a:xfrm>
          <a:off x="0" y="0"/>
          <a:ext cx="0" cy="0"/>
          <a:chOff x="0" y="0"/>
          <a:chExt cx="0" cy="0"/>
        </a:xfrm>
      </p:grpSpPr>
      <p:sp>
        <p:nvSpPr>
          <p:cNvPr id="166" name="Google Shape;166;p2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8" name="Google Shape;168;p2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71" name="Shape 171"/>
        <p:cNvGrpSpPr/>
        <p:nvPr/>
      </p:nvGrpSpPr>
      <p:grpSpPr>
        <a:xfrm>
          <a:off x="0" y="0"/>
          <a:ext cx="0" cy="0"/>
          <a:chOff x="0" y="0"/>
          <a:chExt cx="0" cy="0"/>
        </a:xfrm>
      </p:grpSpPr>
      <p:sp>
        <p:nvSpPr>
          <p:cNvPr id="172" name="Google Shape;172;p27"/>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27"/>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4" name="Google Shape;174;p2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30" name="Shape 30"/>
        <p:cNvGrpSpPr/>
        <p:nvPr/>
      </p:nvGrpSpPr>
      <p:grpSpPr>
        <a:xfrm>
          <a:off x="0" y="0"/>
          <a:ext cx="0" cy="0"/>
          <a:chOff x="0" y="0"/>
          <a:chExt cx="0" cy="0"/>
        </a:xfrm>
      </p:grpSpPr>
      <p:sp>
        <p:nvSpPr>
          <p:cNvPr id="31" name="Google Shape;3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4" name="Shape 34"/>
        <p:cNvGrpSpPr/>
        <p:nvPr/>
      </p:nvGrpSpPr>
      <p:grpSpPr>
        <a:xfrm>
          <a:off x="0" y="0"/>
          <a:ext cx="0" cy="0"/>
          <a:chOff x="0" y="0"/>
          <a:chExt cx="0" cy="0"/>
        </a:xfrm>
      </p:grpSpPr>
      <p:sp>
        <p:nvSpPr>
          <p:cNvPr id="35" name="Google Shape;35;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52" name="Shape 52"/>
        <p:cNvGrpSpPr/>
        <p:nvPr/>
      </p:nvGrpSpPr>
      <p:grpSpPr>
        <a:xfrm>
          <a:off x="0" y="0"/>
          <a:ext cx="0" cy="0"/>
          <a:chOff x="0" y="0"/>
          <a:chExt cx="0" cy="0"/>
        </a:xfrm>
      </p:grpSpPr>
      <p:sp>
        <p:nvSpPr>
          <p:cNvPr id="53" name="Google Shape;53;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61" name="Shape 61"/>
        <p:cNvGrpSpPr/>
        <p:nvPr/>
      </p:nvGrpSpPr>
      <p:grpSpPr>
        <a:xfrm>
          <a:off x="0" y="0"/>
          <a:ext cx="0" cy="0"/>
          <a:chOff x="0" y="0"/>
          <a:chExt cx="0" cy="0"/>
        </a:xfrm>
      </p:grpSpPr>
      <p:sp>
        <p:nvSpPr>
          <p:cNvPr id="62" name="Google Shape;6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6" name="Shape 66"/>
        <p:cNvGrpSpPr/>
        <p:nvPr/>
      </p:nvGrpSpPr>
      <p:grpSpPr>
        <a:xfrm>
          <a:off x="0" y="0"/>
          <a:ext cx="0" cy="0"/>
          <a:chOff x="0" y="0"/>
          <a:chExt cx="0" cy="0"/>
        </a:xfrm>
      </p:grpSpPr>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5" name="Google Shape;15;p1"/>
          <p:cNvCxnSpPr/>
          <p:nvPr/>
        </p:nvCxnSpPr>
        <p:spPr>
          <a:xfrm>
            <a:off x="2181225" y="6269734"/>
            <a:ext cx="0" cy="302583"/>
          </a:xfrm>
          <a:prstGeom prst="straightConnector1">
            <a:avLst/>
          </a:prstGeom>
          <a:noFill/>
          <a:ln cap="flat" cmpd="sng" w="28575">
            <a:solidFill>
              <a:srgbClr val="0B3D5E"/>
            </a:solidFill>
            <a:prstDash val="solid"/>
            <a:miter lim="800000"/>
            <a:headEnd len="sm" w="sm" type="none"/>
            <a:tailEnd len="sm" w="sm" type="none"/>
          </a:ln>
        </p:spPr>
      </p:cxnSp>
      <p:pic>
        <p:nvPicPr>
          <p:cNvPr id="16" name="Google Shape;16;p1"/>
          <p:cNvPicPr preferRelativeResize="0"/>
          <p:nvPr/>
        </p:nvPicPr>
        <p:blipFill rotWithShape="1">
          <a:blip r:embed="rId1">
            <a:alphaModFix/>
          </a:blip>
          <a:srcRect b="0" l="0" r="0" t="0"/>
          <a:stretch/>
        </p:blipFill>
        <p:spPr>
          <a:xfrm>
            <a:off x="983432" y="6236269"/>
            <a:ext cx="1080120" cy="4045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05" name="Google Shape;105;p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image" Target="../media/image10.jp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5.jpg"/><Relationship Id="rId5" Type="http://schemas.openxmlformats.org/officeDocument/2006/relationships/image" Target="../media/image16.jpg"/><Relationship Id="rId6" Type="http://schemas.openxmlformats.org/officeDocument/2006/relationships/image" Target="../media/image15.jpg"/><Relationship Id="rId7" Type="http://schemas.openxmlformats.org/officeDocument/2006/relationships/image" Target="../media/image11.jpg"/><Relationship Id="rId8"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9.jpg"/><Relationship Id="rId5" Type="http://schemas.openxmlformats.org/officeDocument/2006/relationships/image" Target="../media/image17.jpg"/><Relationship Id="rId6"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jpg"/><Relationship Id="rId4" Type="http://schemas.openxmlformats.org/officeDocument/2006/relationships/hyperlink" Target="https://community.wmo.int/en/meetings/wmo-international-greenhouse-gas-monitoring-symposiu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pic>
        <p:nvPicPr>
          <p:cNvPr descr="wmo2016_powerpoint_standard_v2_dark-3.jpg" id="182" name="Google Shape;182;p28"/>
          <p:cNvPicPr preferRelativeResize="0"/>
          <p:nvPr/>
        </p:nvPicPr>
        <p:blipFill rotWithShape="1">
          <a:blip r:embed="rId3">
            <a:alphaModFix/>
          </a:blip>
          <a:srcRect b="0" l="0" r="0" t="0"/>
          <a:stretch/>
        </p:blipFill>
        <p:spPr>
          <a:xfrm>
            <a:off x="26555" y="-1286487"/>
            <a:ext cx="12192000" cy="8196442"/>
          </a:xfrm>
          <a:prstGeom prst="rect">
            <a:avLst/>
          </a:prstGeom>
          <a:noFill/>
          <a:ln>
            <a:noFill/>
          </a:ln>
        </p:spPr>
      </p:pic>
      <p:sp>
        <p:nvSpPr>
          <p:cNvPr id="183" name="Google Shape;183;p28"/>
          <p:cNvSpPr txBox="1"/>
          <p:nvPr/>
        </p:nvSpPr>
        <p:spPr>
          <a:xfrm>
            <a:off x="2866226" y="2168907"/>
            <a:ext cx="8229600" cy="3428845"/>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2400"/>
              <a:buFont typeface="Calibri"/>
              <a:buNone/>
            </a:pPr>
            <a:r>
              <a:t/>
            </a:r>
            <a:endParaRPr b="0" i="1" sz="2400" u="none" cap="none" strike="noStrike">
              <a:solidFill>
                <a:schemeClr val="lt1"/>
              </a:solidFill>
              <a:latin typeface="Calibri"/>
              <a:ea typeface="Calibri"/>
              <a:cs typeface="Calibri"/>
              <a:sym typeface="Calibri"/>
            </a:endParaRPr>
          </a:p>
        </p:txBody>
      </p:sp>
      <p:sp>
        <p:nvSpPr>
          <p:cNvPr id="184" name="Google Shape;18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5" name="Google Shape;185;p28"/>
          <p:cNvSpPr txBox="1"/>
          <p:nvPr/>
        </p:nvSpPr>
        <p:spPr>
          <a:xfrm>
            <a:off x="1569637" y="1130983"/>
            <a:ext cx="9972792" cy="4119387"/>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2000"/>
              <a:buFont typeface="Quattrocento Sans"/>
              <a:buNone/>
            </a:pPr>
            <a:r>
              <a:rPr b="0" i="1" lang="en-US" sz="2000" u="sng" cap="none" strike="noStrike">
                <a:solidFill>
                  <a:schemeClr val="lt1"/>
                </a:solidFill>
                <a:latin typeface="Quattrocento Sans"/>
                <a:ea typeface="Quattrocento Sans"/>
                <a:cs typeface="Quattrocento Sans"/>
                <a:sym typeface="Quattrocento Sans"/>
              </a:rPr>
              <a:t>Toward top-down, internationally coordinated  monitoring of greenhouse gas fluxes to support mitigation action under the Paris Agreement</a:t>
            </a:r>
            <a:endParaRPr/>
          </a:p>
          <a:p>
            <a:pPr indent="0" lvl="0" marL="0" marR="0" rtl="0" algn="ctr">
              <a:spcBef>
                <a:spcPts val="1800"/>
              </a:spcBef>
              <a:spcAft>
                <a:spcPts val="0"/>
              </a:spcAft>
              <a:buClr>
                <a:schemeClr val="lt1"/>
              </a:buClr>
              <a:buSzPts val="3200"/>
              <a:buFont typeface="Quattrocento Sans"/>
              <a:buNone/>
            </a:pPr>
            <a:r>
              <a:rPr b="0" i="0" lang="en-US" sz="3200" u="none" cap="none" strike="noStrike">
                <a:solidFill>
                  <a:schemeClr val="lt1"/>
                </a:solidFill>
                <a:latin typeface="Quattrocento Sans"/>
                <a:ea typeface="Quattrocento Sans"/>
                <a:cs typeface="Quattrocento Sans"/>
                <a:sym typeface="Quattrocento Sans"/>
              </a:rPr>
              <a:t>WMO Global Greenhouse Gas Monitoring</a:t>
            </a:r>
            <a:endParaRPr/>
          </a:p>
          <a:p>
            <a:pPr indent="0" lvl="0" marL="0" marR="0" rtl="0" algn="ctr">
              <a:spcBef>
                <a:spcPts val="1800"/>
              </a:spcBef>
              <a:spcAft>
                <a:spcPts val="0"/>
              </a:spcAft>
              <a:buClr>
                <a:schemeClr val="lt1"/>
              </a:buClr>
              <a:buSzPts val="2000"/>
              <a:buFont typeface="Quattrocento Sans"/>
              <a:buNone/>
            </a:pPr>
            <a:r>
              <a:rPr b="0" i="1" lang="en-US" sz="2000" u="none" cap="none" strike="noStrike">
                <a:solidFill>
                  <a:schemeClr val="lt1"/>
                </a:solidFill>
                <a:latin typeface="Quattrocento Sans"/>
                <a:ea typeface="Quattrocento Sans"/>
                <a:cs typeface="Quattrocento Sans"/>
                <a:sym typeface="Quattrocento Sans"/>
              </a:rPr>
              <a:t>Lars Peter Riishojgaard, WMO Secretariat</a:t>
            </a:r>
            <a:endParaRPr/>
          </a:p>
          <a:p>
            <a:pPr indent="0" lvl="0" marL="0" marR="0" rtl="0" algn="ctr">
              <a:spcBef>
                <a:spcPts val="600"/>
              </a:spcBef>
              <a:spcAft>
                <a:spcPts val="0"/>
              </a:spcAft>
              <a:buClr>
                <a:schemeClr val="dk1"/>
              </a:buClr>
              <a:buSzPts val="2000"/>
              <a:buFont typeface="Calibri"/>
              <a:buNone/>
            </a:pPr>
            <a:r>
              <a:t/>
            </a:r>
            <a:endParaRPr b="0" i="1" sz="2000" u="none" cap="none" strike="noStrike">
              <a:solidFill>
                <a:schemeClr val="lt1"/>
              </a:solidFill>
              <a:latin typeface="Quattrocento Sans"/>
              <a:ea typeface="Quattrocento Sans"/>
              <a:cs typeface="Quattrocento Sans"/>
              <a:sym typeface="Quattrocento Sans"/>
            </a:endParaRPr>
          </a:p>
          <a:p>
            <a:pPr indent="0" lvl="0" marL="0" marR="0" rtl="0" algn="ctr">
              <a:spcBef>
                <a:spcPts val="600"/>
              </a:spcBef>
              <a:spcAft>
                <a:spcPts val="0"/>
              </a:spcAft>
              <a:buClr>
                <a:schemeClr val="lt1"/>
              </a:buClr>
              <a:buSzPts val="2000"/>
              <a:buFont typeface="Quattrocento Sans"/>
              <a:buNone/>
            </a:pPr>
            <a:r>
              <a:rPr b="0" i="1" lang="en-US" sz="2000" u="none" cap="none" strike="noStrike">
                <a:solidFill>
                  <a:schemeClr val="lt1"/>
                </a:solidFill>
                <a:latin typeface="Quattrocento Sans"/>
                <a:ea typeface="Quattrocento Sans"/>
                <a:cs typeface="Quattrocento Sans"/>
                <a:sym typeface="Quattrocento Sans"/>
              </a:rPr>
              <a:t>(lriishojgaard@wmo.int)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0" name="Shape 190"/>
        <p:cNvGrpSpPr/>
        <p:nvPr/>
      </p:nvGrpSpPr>
      <p:grpSpPr>
        <a:xfrm>
          <a:off x="0" y="0"/>
          <a:ext cx="0" cy="0"/>
          <a:chOff x="0" y="0"/>
          <a:chExt cx="0" cy="0"/>
        </a:xfrm>
      </p:grpSpPr>
      <p:sp>
        <p:nvSpPr>
          <p:cNvPr id="191" name="Google Shape;191;p29"/>
          <p:cNvSpPr/>
          <p:nvPr/>
        </p:nvSpPr>
        <p:spPr>
          <a:xfrm>
            <a:off x="756382" y="1044663"/>
            <a:ext cx="10956351" cy="178510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Paris Agreement has been adopted with the aim of limiting climate change via reducing net anthropogenic greenhouse gas (GHG) emissions;</a:t>
            </a:r>
            <a:endParaRPr/>
          </a:p>
          <a:p>
            <a:pPr indent="-342900" lvl="0" marL="34290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Paris focuses on accurate reporting of anthropogenic GHG emissions</a:t>
            </a:r>
            <a:r>
              <a:rPr b="0" i="1" lang="en-US" sz="2000" u="none" cap="none" strike="noStrike">
                <a:solidFill>
                  <a:schemeClr val="dk1"/>
                </a:solidFill>
                <a:latin typeface="Calibri"/>
                <a:ea typeface="Calibri"/>
                <a:cs typeface="Calibri"/>
                <a:sym typeface="Calibri"/>
              </a:rPr>
              <a:t>;  </a:t>
            </a:r>
            <a:r>
              <a:rPr b="0" i="0" lang="en-US" sz="2000" u="none" cap="none" strike="noStrike">
                <a:solidFill>
                  <a:schemeClr val="dk1"/>
                </a:solidFill>
                <a:highlight>
                  <a:srgbClr val="FFFF00"/>
                </a:highlight>
                <a:latin typeface="Calibri"/>
                <a:ea typeface="Calibri"/>
                <a:cs typeface="Calibri"/>
                <a:sym typeface="Calibri"/>
              </a:rPr>
              <a:t>however, GHG fluxes driven by natural processes are often much larger and are not explicitly taken into account</a:t>
            </a:r>
            <a:r>
              <a:rPr b="0" i="0" lang="en-US" sz="2000" u="none" cap="none" strike="noStrike">
                <a:solidFill>
                  <a:schemeClr val="dk1"/>
                </a:solidFill>
                <a:latin typeface="Calibri"/>
                <a:ea typeface="Calibri"/>
                <a:cs typeface="Calibri"/>
                <a:sym typeface="Calibri"/>
              </a:rPr>
              <a:t>; </a:t>
            </a:r>
            <a:endParaRPr b="0" i="1" sz="2000" u="none" cap="none" strike="noStrike">
              <a:solidFill>
                <a:schemeClr val="dk1"/>
              </a:solidFill>
              <a:latin typeface="Calibri"/>
              <a:ea typeface="Calibri"/>
              <a:cs typeface="Calibri"/>
              <a:sym typeface="Calibri"/>
            </a:endParaRPr>
          </a:p>
          <a:p>
            <a:pPr indent="-342900" lvl="0" marL="34290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Natural fluxes respond to anthropogenic emissions and  climate change in ways not yet understood;</a:t>
            </a:r>
            <a:endParaRPr b="0" i="0" sz="2000" u="none" cap="none" strike="noStrike">
              <a:solidFill>
                <a:schemeClr val="dk1"/>
              </a:solidFill>
              <a:highlight>
                <a:srgbClr val="FFFF00"/>
              </a:highlight>
              <a:latin typeface="Calibri"/>
              <a:ea typeface="Calibri"/>
              <a:cs typeface="Calibri"/>
              <a:sym typeface="Calibri"/>
            </a:endParaRPr>
          </a:p>
        </p:txBody>
      </p:sp>
      <p:sp>
        <p:nvSpPr>
          <p:cNvPr id="192" name="Google Shape;192;p29"/>
          <p:cNvSpPr txBox="1"/>
          <p:nvPr/>
        </p:nvSpPr>
        <p:spPr>
          <a:xfrm>
            <a:off x="745242" y="5289615"/>
            <a:ext cx="6332163" cy="1200329"/>
          </a:xfrm>
          <a:prstGeom prst="rect">
            <a:avLst/>
          </a:prstGeom>
          <a:solidFill>
            <a:srgbClr val="153CD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2400" u="none" cap="none" strike="noStrike">
                <a:solidFill>
                  <a:schemeClr val="lt1"/>
                </a:solidFill>
                <a:latin typeface="Quattrocento Sans"/>
                <a:ea typeface="Quattrocento Sans"/>
                <a:cs typeface="Quattrocento Sans"/>
                <a:sym typeface="Quattrocento Sans"/>
              </a:rPr>
              <a:t>The climate responds to the atmospheric GHG concentrations, not to what we claim to be doing to reduce or offset our GHG emissions;</a:t>
            </a:r>
            <a:endParaRPr/>
          </a:p>
        </p:txBody>
      </p:sp>
      <p:sp>
        <p:nvSpPr>
          <p:cNvPr id="193" name="Google Shape;193;p29"/>
          <p:cNvSpPr/>
          <p:nvPr/>
        </p:nvSpPr>
        <p:spPr>
          <a:xfrm>
            <a:off x="735962" y="324028"/>
            <a:ext cx="1144154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sng" cap="none" strike="noStrike">
                <a:solidFill>
                  <a:srgbClr val="002060"/>
                </a:solidFill>
                <a:latin typeface="Quattrocento Sans"/>
                <a:ea typeface="Quattrocento Sans"/>
                <a:cs typeface="Quattrocento Sans"/>
                <a:sym typeface="Quattrocento Sans"/>
              </a:rPr>
              <a:t>Problem Statement</a:t>
            </a:r>
            <a:endParaRPr b="0" i="1" sz="2800" u="sng" cap="none" strike="noStrike">
              <a:solidFill>
                <a:srgbClr val="002060"/>
              </a:solidFill>
              <a:latin typeface="Quattrocento Sans"/>
              <a:ea typeface="Quattrocento Sans"/>
              <a:cs typeface="Quattrocento Sans"/>
              <a:sym typeface="Quattrocento Sans"/>
            </a:endParaRPr>
          </a:p>
        </p:txBody>
      </p:sp>
      <p:pic>
        <p:nvPicPr>
          <p:cNvPr descr="Chart&#10;&#10;Description automatically generated with medium confidence" id="194" name="Google Shape;194;p29"/>
          <p:cNvPicPr preferRelativeResize="0"/>
          <p:nvPr/>
        </p:nvPicPr>
        <p:blipFill rotWithShape="1">
          <a:blip r:embed="rId3">
            <a:alphaModFix/>
          </a:blip>
          <a:srcRect b="0" l="0" r="0" t="0"/>
          <a:stretch/>
        </p:blipFill>
        <p:spPr>
          <a:xfrm>
            <a:off x="7103806" y="3307110"/>
            <a:ext cx="4813300" cy="3429000"/>
          </a:xfrm>
          <a:prstGeom prst="rect">
            <a:avLst/>
          </a:prstGeom>
          <a:noFill/>
          <a:ln>
            <a:noFill/>
          </a:ln>
        </p:spPr>
      </p:pic>
      <p:cxnSp>
        <p:nvCxnSpPr>
          <p:cNvPr id="195" name="Google Shape;195;p29"/>
          <p:cNvCxnSpPr/>
          <p:nvPr/>
        </p:nvCxnSpPr>
        <p:spPr>
          <a:xfrm>
            <a:off x="10045939" y="3607724"/>
            <a:ext cx="0" cy="2926248"/>
          </a:xfrm>
          <a:prstGeom prst="straightConnector1">
            <a:avLst/>
          </a:prstGeom>
          <a:noFill/>
          <a:ln cap="flat" cmpd="sng" w="19050">
            <a:solidFill>
              <a:srgbClr val="002060"/>
            </a:solidFill>
            <a:prstDash val="solid"/>
            <a:miter lim="800000"/>
            <a:headEnd len="sm" w="sm" type="none"/>
            <a:tailEnd len="sm" w="sm" type="none"/>
          </a:ln>
        </p:spPr>
      </p:cxnSp>
      <p:cxnSp>
        <p:nvCxnSpPr>
          <p:cNvPr id="196" name="Google Shape;196;p29"/>
          <p:cNvCxnSpPr/>
          <p:nvPr/>
        </p:nvCxnSpPr>
        <p:spPr>
          <a:xfrm>
            <a:off x="9793215" y="3598074"/>
            <a:ext cx="0" cy="2926248"/>
          </a:xfrm>
          <a:prstGeom prst="straightConnector1">
            <a:avLst/>
          </a:prstGeom>
          <a:noFill/>
          <a:ln cap="flat" cmpd="sng" w="19050">
            <a:solidFill>
              <a:srgbClr val="002060"/>
            </a:solidFill>
            <a:prstDash val="solid"/>
            <a:miter lim="800000"/>
            <a:headEnd len="sm" w="sm" type="none"/>
            <a:tailEnd len="sm" w="sm" type="none"/>
          </a:ln>
        </p:spPr>
      </p:cxnSp>
      <p:cxnSp>
        <p:nvCxnSpPr>
          <p:cNvPr id="197" name="Google Shape;197;p29"/>
          <p:cNvCxnSpPr/>
          <p:nvPr/>
        </p:nvCxnSpPr>
        <p:spPr>
          <a:xfrm>
            <a:off x="11126238" y="3599999"/>
            <a:ext cx="0" cy="2926248"/>
          </a:xfrm>
          <a:prstGeom prst="straightConnector1">
            <a:avLst/>
          </a:prstGeom>
          <a:noFill/>
          <a:ln cap="flat" cmpd="sng" w="19050">
            <a:solidFill>
              <a:srgbClr val="002060"/>
            </a:solidFill>
            <a:prstDash val="solid"/>
            <a:miter lim="800000"/>
            <a:headEnd len="sm" w="sm" type="none"/>
            <a:tailEnd len="sm" w="sm" type="none"/>
          </a:ln>
        </p:spPr>
      </p:cxnSp>
      <p:sp>
        <p:nvSpPr>
          <p:cNvPr id="198" name="Google Shape;198;p29"/>
          <p:cNvSpPr txBox="1"/>
          <p:nvPr/>
        </p:nvSpPr>
        <p:spPr>
          <a:xfrm>
            <a:off x="7937350" y="4403544"/>
            <a:ext cx="169986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lt1"/>
                </a:solidFill>
                <a:highlight>
                  <a:srgbClr val="153CD5"/>
                </a:highlight>
                <a:latin typeface="Calibri"/>
                <a:ea typeface="Calibri"/>
                <a:cs typeface="Calibri"/>
                <a:sym typeface="Calibri"/>
              </a:rPr>
              <a:t>UNFCCC, Rio, 1992</a:t>
            </a:r>
            <a:endParaRPr/>
          </a:p>
        </p:txBody>
      </p:sp>
      <p:cxnSp>
        <p:nvCxnSpPr>
          <p:cNvPr id="199" name="Google Shape;199;p29"/>
          <p:cNvCxnSpPr/>
          <p:nvPr/>
        </p:nvCxnSpPr>
        <p:spPr>
          <a:xfrm flipH="1" rot="10800000">
            <a:off x="9367284" y="4242388"/>
            <a:ext cx="425931" cy="223284"/>
          </a:xfrm>
          <a:prstGeom prst="straightConnector1">
            <a:avLst/>
          </a:prstGeom>
          <a:noFill/>
          <a:ln cap="flat" cmpd="sng" w="25400">
            <a:solidFill>
              <a:srgbClr val="002060"/>
            </a:solidFill>
            <a:prstDash val="solid"/>
            <a:miter lim="800000"/>
            <a:headEnd len="sm" w="sm" type="none"/>
            <a:tailEnd len="med" w="med" type="stealth"/>
          </a:ln>
        </p:spPr>
      </p:cxnSp>
      <p:sp>
        <p:nvSpPr>
          <p:cNvPr id="200" name="Google Shape;200;p29"/>
          <p:cNvSpPr txBox="1"/>
          <p:nvPr/>
        </p:nvSpPr>
        <p:spPr>
          <a:xfrm>
            <a:off x="8671193" y="4853653"/>
            <a:ext cx="11822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highlight>
                  <a:srgbClr val="153CD5"/>
                </a:highlight>
                <a:latin typeface="Calibri"/>
                <a:ea typeface="Calibri"/>
                <a:cs typeface="Calibri"/>
                <a:sym typeface="Calibri"/>
              </a:rPr>
              <a:t>Kyoto, 1997</a:t>
            </a:r>
            <a:endParaRPr/>
          </a:p>
        </p:txBody>
      </p:sp>
      <p:cxnSp>
        <p:nvCxnSpPr>
          <p:cNvPr id="201" name="Google Shape;201;p29"/>
          <p:cNvCxnSpPr/>
          <p:nvPr/>
        </p:nvCxnSpPr>
        <p:spPr>
          <a:xfrm flipH="1" rot="10800000">
            <a:off x="9604748" y="4692498"/>
            <a:ext cx="425931" cy="223284"/>
          </a:xfrm>
          <a:prstGeom prst="straightConnector1">
            <a:avLst/>
          </a:prstGeom>
          <a:noFill/>
          <a:ln cap="flat" cmpd="sng" w="25400">
            <a:solidFill>
              <a:srgbClr val="002060"/>
            </a:solidFill>
            <a:prstDash val="solid"/>
            <a:miter lim="800000"/>
            <a:headEnd len="sm" w="sm" type="none"/>
            <a:tailEnd len="med" w="med" type="stealth"/>
          </a:ln>
        </p:spPr>
      </p:cxnSp>
      <p:sp>
        <p:nvSpPr>
          <p:cNvPr id="202" name="Google Shape;202;p29"/>
          <p:cNvSpPr txBox="1"/>
          <p:nvPr/>
        </p:nvSpPr>
        <p:spPr>
          <a:xfrm>
            <a:off x="9826589" y="5558955"/>
            <a:ext cx="10298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highlight>
                  <a:srgbClr val="153CD5"/>
                </a:highlight>
                <a:latin typeface="Calibri"/>
                <a:ea typeface="Calibri"/>
                <a:cs typeface="Calibri"/>
                <a:sym typeface="Calibri"/>
              </a:rPr>
              <a:t>Paris, 2015</a:t>
            </a:r>
            <a:endParaRPr/>
          </a:p>
        </p:txBody>
      </p:sp>
      <p:cxnSp>
        <p:nvCxnSpPr>
          <p:cNvPr id="203" name="Google Shape;203;p29"/>
          <p:cNvCxnSpPr/>
          <p:nvPr/>
        </p:nvCxnSpPr>
        <p:spPr>
          <a:xfrm flipH="1" rot="10800000">
            <a:off x="10675088" y="5419066"/>
            <a:ext cx="443651" cy="226822"/>
          </a:xfrm>
          <a:prstGeom prst="straightConnector1">
            <a:avLst/>
          </a:prstGeom>
          <a:noFill/>
          <a:ln cap="flat" cmpd="sng" w="25400">
            <a:solidFill>
              <a:srgbClr val="002060"/>
            </a:solidFill>
            <a:prstDash val="solid"/>
            <a:miter lim="800000"/>
            <a:headEnd len="sm" w="sm" type="none"/>
            <a:tailEnd len="med" w="med" type="stealth"/>
          </a:ln>
        </p:spPr>
      </p:cxnSp>
      <p:sp>
        <p:nvSpPr>
          <p:cNvPr id="204" name="Google Shape;204;p29"/>
          <p:cNvSpPr txBox="1"/>
          <p:nvPr/>
        </p:nvSpPr>
        <p:spPr>
          <a:xfrm>
            <a:off x="770967" y="3077794"/>
            <a:ext cx="6096000" cy="201593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In UNFCCC parlance, ”Emissions” can be positive as well as negative (GHG removals), but</a:t>
            </a:r>
            <a:endParaRPr/>
          </a:p>
          <a:p>
            <a:pPr indent="-285750" lvl="0" marL="285750" marR="0" rtl="0" algn="l">
              <a:spcBef>
                <a:spcPts val="600"/>
              </a:spcBef>
              <a:spcAft>
                <a:spcPts val="0"/>
              </a:spcAft>
              <a:buClr>
                <a:schemeClr val="dk1"/>
              </a:buClr>
              <a:buSzPts val="2000"/>
              <a:buFont typeface="Arial"/>
              <a:buChar char="•"/>
            </a:pPr>
            <a:r>
              <a:rPr lang="en-US" sz="2000">
                <a:solidFill>
                  <a:schemeClr val="dk1"/>
                </a:solidFill>
                <a:highlight>
                  <a:srgbClr val="FFFF00"/>
                </a:highlight>
                <a:latin typeface="Calibri"/>
                <a:ea typeface="Calibri"/>
                <a:cs typeface="Calibri"/>
                <a:sym typeface="Calibri"/>
              </a:rPr>
              <a:t>Accounting for negative emissions (carbon </a:t>
            </a:r>
            <a:r>
              <a:rPr i="1" lang="en-US" sz="2000">
                <a:solidFill>
                  <a:schemeClr val="dk1"/>
                </a:solidFill>
                <a:highlight>
                  <a:srgbClr val="FFFF00"/>
                </a:highlight>
                <a:latin typeface="Calibri"/>
                <a:ea typeface="Calibri"/>
                <a:cs typeface="Calibri"/>
                <a:sym typeface="Calibri"/>
              </a:rPr>
              <a:t>offsets</a:t>
            </a:r>
            <a:r>
              <a:rPr lang="en-US" sz="2000">
                <a:solidFill>
                  <a:schemeClr val="dk1"/>
                </a:solidFill>
                <a:highlight>
                  <a:srgbClr val="FFFF00"/>
                </a:highlight>
                <a:latin typeface="Calibri"/>
                <a:ea typeface="Calibri"/>
                <a:cs typeface="Calibri"/>
                <a:sym typeface="Calibri"/>
              </a:rPr>
              <a:t> and </a:t>
            </a:r>
            <a:r>
              <a:rPr i="1" lang="en-US" sz="2000">
                <a:solidFill>
                  <a:schemeClr val="dk1"/>
                </a:solidFill>
                <a:highlight>
                  <a:srgbClr val="FFFF00"/>
                </a:highlight>
                <a:latin typeface="Calibri"/>
                <a:ea typeface="Calibri"/>
                <a:cs typeface="Calibri"/>
                <a:sym typeface="Calibri"/>
              </a:rPr>
              <a:t>credits</a:t>
            </a:r>
            <a:r>
              <a:rPr lang="en-US" sz="2000">
                <a:solidFill>
                  <a:schemeClr val="dk1"/>
                </a:solidFill>
                <a:highlight>
                  <a:srgbClr val="FFFF00"/>
                </a:highlight>
                <a:latin typeface="Calibri"/>
                <a:ea typeface="Calibri"/>
                <a:cs typeface="Calibri"/>
                <a:sym typeface="Calibri"/>
              </a:rPr>
              <a:t>) is problematic, poorly regulated and ineffectively monitored, leading to risk of  overestimating of impact, double counting,…;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8" name="Shape 208"/>
        <p:cNvGrpSpPr/>
        <p:nvPr/>
      </p:nvGrpSpPr>
      <p:grpSpPr>
        <a:xfrm>
          <a:off x="0" y="0"/>
          <a:ext cx="0" cy="0"/>
          <a:chOff x="0" y="0"/>
          <a:chExt cx="0" cy="0"/>
        </a:xfrm>
      </p:grpSpPr>
      <p:sp>
        <p:nvSpPr>
          <p:cNvPr id="209" name="Google Shape;209;p30"/>
          <p:cNvSpPr txBox="1"/>
          <p:nvPr/>
        </p:nvSpPr>
        <p:spPr>
          <a:xfrm>
            <a:off x="444660" y="1072328"/>
            <a:ext cx="5418352" cy="4924800"/>
          </a:xfrm>
          <a:prstGeom prst="rect">
            <a:avLst/>
          </a:prstGeom>
          <a:gradFill>
            <a:gsLst>
              <a:gs pos="0">
                <a:srgbClr val="F5F7FC"/>
              </a:gs>
              <a:gs pos="74000">
                <a:srgbClr val="A9BEE4"/>
              </a:gs>
              <a:gs pos="83000">
                <a:srgbClr val="A9BEE4"/>
              </a:gs>
              <a:gs pos="100000">
                <a:srgbClr val="C5D3ED"/>
              </a:gs>
            </a:gsLst>
            <a:lin ang="5400000" scaled="0"/>
          </a:gradFill>
          <a:ln cap="flat" cmpd="sng" w="1587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u="sng">
                <a:solidFill>
                  <a:srgbClr val="002060"/>
                </a:solidFill>
                <a:latin typeface="Quattrocento Sans"/>
                <a:ea typeface="Quattrocento Sans"/>
                <a:cs typeface="Quattrocento Sans"/>
                <a:sym typeface="Quattrocento Sans"/>
              </a:rPr>
              <a:t>Bottom up:</a:t>
            </a:r>
            <a:r>
              <a:rPr lang="en-US" sz="2000">
                <a:solidFill>
                  <a:srgbClr val="002060"/>
                </a:solidFill>
                <a:latin typeface="Quattrocento Sans"/>
                <a:ea typeface="Quattrocento Sans"/>
                <a:cs typeface="Quattrocento Sans"/>
                <a:sym typeface="Quattrocento Sans"/>
              </a:rPr>
              <a:t> </a:t>
            </a:r>
            <a:r>
              <a:rPr i="1" lang="en-US" sz="1800">
                <a:solidFill>
                  <a:schemeClr val="dk1"/>
                </a:solidFill>
                <a:latin typeface="Quattrocento Sans"/>
                <a:ea typeface="Quattrocento Sans"/>
                <a:cs typeface="Quattrocento Sans"/>
                <a:sym typeface="Quattrocento Sans"/>
              </a:rPr>
              <a:t>Add up individual sources and sinks of carbon and calculate overall contributions; </a:t>
            </a:r>
            <a:endParaRPr/>
          </a:p>
          <a:p>
            <a:pPr indent="0" lvl="0" marL="0" marR="0" rtl="0" algn="l">
              <a:spcBef>
                <a:spcPts val="60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sz="1800">
              <a:solidFill>
                <a:schemeClr val="dk1"/>
              </a:solidFill>
              <a:latin typeface="Quattrocento Sans"/>
              <a:ea typeface="Quattrocento Sans"/>
              <a:cs typeface="Quattrocento Sans"/>
              <a:sym typeface="Quattrocento Sans"/>
            </a:endParaRPr>
          </a:p>
          <a:p>
            <a:pPr indent="-214312" lvl="1" marL="671513"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Quattrocento Sans"/>
                <a:ea typeface="Quattrocento Sans"/>
                <a:cs typeface="Quattrocento Sans"/>
                <a:sym typeface="Quattrocento Sans"/>
              </a:rPr>
              <a:t>Can provide very accurate estimation of anthropogenic </a:t>
            </a:r>
            <a:r>
              <a:rPr b="1" i="1" lang="en-US" sz="1800" u="none" cap="none" strike="noStrike">
                <a:solidFill>
                  <a:schemeClr val="dk1"/>
                </a:solidFill>
                <a:latin typeface="Quattrocento Sans"/>
                <a:ea typeface="Quattrocento Sans"/>
                <a:cs typeface="Quattrocento Sans"/>
                <a:sym typeface="Quattrocento Sans"/>
              </a:rPr>
              <a:t>emissions</a:t>
            </a:r>
            <a:r>
              <a:rPr b="0" i="0" lang="en-US" sz="1800" u="none" cap="none" strike="noStrike">
                <a:solidFill>
                  <a:schemeClr val="dk1"/>
                </a:solidFill>
                <a:latin typeface="Quattrocento Sans"/>
                <a:ea typeface="Quattrocento Sans"/>
                <a:cs typeface="Quattrocento Sans"/>
                <a:sym typeface="Quattrocento Sans"/>
              </a:rPr>
              <a:t>;</a:t>
            </a:r>
            <a:endParaRPr/>
          </a:p>
          <a:p>
            <a:pPr indent="-214312" lvl="1" marL="671513"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Quattrocento Sans"/>
                <a:ea typeface="Quattrocento Sans"/>
                <a:cs typeface="Quattrocento Sans"/>
                <a:sym typeface="Quattrocento Sans"/>
              </a:rPr>
              <a:t>Bulk data national only, 1-2 years delayed;</a:t>
            </a:r>
            <a:endParaRPr/>
          </a:p>
          <a:p>
            <a:pPr indent="-214312" lvl="1" marL="671513"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Quattrocento Sans"/>
                <a:ea typeface="Quattrocento Sans"/>
                <a:cs typeface="Quattrocento Sans"/>
                <a:sym typeface="Quattrocento Sans"/>
              </a:rPr>
              <a:t>Does not work well in developing countries;</a:t>
            </a:r>
            <a:endParaRPr/>
          </a:p>
          <a:p>
            <a:pPr indent="-214312" lvl="1" marL="671513"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Quattrocento Sans"/>
                <a:ea typeface="Quattrocento Sans"/>
                <a:cs typeface="Quattrocento Sans"/>
                <a:sym typeface="Quattrocento Sans"/>
              </a:rPr>
              <a:t>Does not work for natural sources/sinks;</a:t>
            </a:r>
            <a:endParaRPr/>
          </a:p>
        </p:txBody>
      </p:sp>
      <p:sp>
        <p:nvSpPr>
          <p:cNvPr id="210" name="Google Shape;210;p30"/>
          <p:cNvSpPr/>
          <p:nvPr/>
        </p:nvSpPr>
        <p:spPr>
          <a:xfrm>
            <a:off x="444660" y="257706"/>
            <a:ext cx="1185778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2060"/>
                </a:solidFill>
                <a:latin typeface="Quattrocento Sans"/>
                <a:ea typeface="Quattrocento Sans"/>
                <a:cs typeface="Quattrocento Sans"/>
                <a:sym typeface="Quattrocento Sans"/>
              </a:rPr>
              <a:t>Two ways to monitor greenhouse gas concentration changes:</a:t>
            </a:r>
            <a:endParaRPr/>
          </a:p>
        </p:txBody>
      </p:sp>
      <p:sp>
        <p:nvSpPr>
          <p:cNvPr id="211" name="Google Shape;211;p30"/>
          <p:cNvSpPr txBox="1"/>
          <p:nvPr/>
        </p:nvSpPr>
        <p:spPr>
          <a:xfrm>
            <a:off x="5839321" y="1068537"/>
            <a:ext cx="5807107" cy="4924425"/>
          </a:xfrm>
          <a:prstGeom prst="rect">
            <a:avLst/>
          </a:prstGeom>
          <a:gradFill>
            <a:gsLst>
              <a:gs pos="0">
                <a:srgbClr val="F5F7FC"/>
              </a:gs>
              <a:gs pos="58999">
                <a:srgbClr val="E1EFD8"/>
              </a:gs>
              <a:gs pos="79000">
                <a:srgbClr val="C4E0B2"/>
              </a:gs>
              <a:gs pos="100000">
                <a:srgbClr val="A8D08C"/>
              </a:gs>
            </a:gsLst>
            <a:lin ang="5400000" scaled="0"/>
          </a:gradFill>
          <a:ln cap="flat" cmpd="sng" w="1587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u="sng">
                <a:solidFill>
                  <a:srgbClr val="002060"/>
                </a:solidFill>
                <a:latin typeface="Quattrocento Sans"/>
                <a:ea typeface="Quattrocento Sans"/>
                <a:cs typeface="Quattrocento Sans"/>
                <a:sym typeface="Quattrocento Sans"/>
              </a:rPr>
              <a:t>Top </a:t>
            </a:r>
            <a:r>
              <a:rPr lang="en-US" sz="2000">
                <a:solidFill>
                  <a:srgbClr val="002060"/>
                </a:solidFill>
                <a:latin typeface="Quattrocento Sans"/>
                <a:ea typeface="Quattrocento Sans"/>
                <a:cs typeface="Quattrocento Sans"/>
                <a:sym typeface="Quattrocento Sans"/>
              </a:rPr>
              <a:t>down: </a:t>
            </a:r>
            <a:r>
              <a:rPr i="1" lang="en-US" sz="1800">
                <a:solidFill>
                  <a:schemeClr val="dk1"/>
                </a:solidFill>
                <a:latin typeface="Quattrocento Sans"/>
                <a:ea typeface="Quattrocento Sans"/>
                <a:cs typeface="Quattrocento Sans"/>
                <a:sym typeface="Quattrocento Sans"/>
              </a:rPr>
              <a:t>Use atmospheric observations and atmospheric modeling to see overall contributions:</a:t>
            </a:r>
            <a:endParaRPr/>
          </a:p>
          <a:p>
            <a:pPr indent="0" lvl="0" marL="0" marR="0" rtl="0" algn="l">
              <a:spcBef>
                <a:spcPts val="60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b="1" sz="1800">
              <a:solidFill>
                <a:schemeClr val="dk1"/>
              </a:solidFill>
              <a:latin typeface="Quattrocento Sans"/>
              <a:ea typeface="Quattrocento Sans"/>
              <a:cs typeface="Quattrocento Sans"/>
              <a:sym typeface="Quattrocento Sans"/>
            </a:endParaRPr>
          </a:p>
          <a:p>
            <a:pPr indent="-285750" lvl="1" marL="742950"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Quattrocento Sans"/>
                <a:ea typeface="Quattrocento Sans"/>
                <a:cs typeface="Quattrocento Sans"/>
                <a:sym typeface="Quattrocento Sans"/>
              </a:rPr>
              <a:t>Direct link to ”centralized accounting”;</a:t>
            </a:r>
            <a:endParaRPr/>
          </a:p>
          <a:p>
            <a:pPr indent="-285750" lvl="1" marL="742950"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Quattrocento Sans"/>
                <a:ea typeface="Quattrocento Sans"/>
                <a:cs typeface="Quattrocento Sans"/>
                <a:sym typeface="Quattrocento Sans"/>
              </a:rPr>
              <a:t>Global coverage, spatially disaggregated;</a:t>
            </a:r>
            <a:endParaRPr/>
          </a:p>
          <a:p>
            <a:pPr indent="-285750" lvl="1" marL="742950"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Quattrocento Sans"/>
                <a:ea typeface="Quattrocento Sans"/>
                <a:cs typeface="Quattrocento Sans"/>
                <a:sym typeface="Quattrocento Sans"/>
              </a:rPr>
              <a:t>Estimates of </a:t>
            </a:r>
            <a:r>
              <a:rPr b="0" i="1" lang="en-US" sz="1800" u="none" cap="none" strike="noStrike">
                <a:solidFill>
                  <a:schemeClr val="dk1"/>
                </a:solidFill>
                <a:latin typeface="Quattrocento Sans"/>
                <a:ea typeface="Quattrocento Sans"/>
                <a:cs typeface="Quattrocento Sans"/>
                <a:sym typeface="Quattrocento Sans"/>
              </a:rPr>
              <a:t>net </a:t>
            </a:r>
            <a:r>
              <a:rPr b="1" i="1" lang="en-US" sz="1800" u="none" cap="none" strike="noStrike">
                <a:solidFill>
                  <a:schemeClr val="dk1"/>
                </a:solidFill>
                <a:latin typeface="Quattrocento Sans"/>
                <a:ea typeface="Quattrocento Sans"/>
                <a:cs typeface="Quattrocento Sans"/>
                <a:sym typeface="Quattrocento Sans"/>
              </a:rPr>
              <a:t>fluxes</a:t>
            </a:r>
            <a:r>
              <a:rPr b="0" i="1" lang="en-US" sz="1800" u="none" cap="none" strike="noStrike">
                <a:solidFill>
                  <a:schemeClr val="dk1"/>
                </a:solidFill>
                <a:latin typeface="Quattrocento Sans"/>
                <a:ea typeface="Quattrocento Sans"/>
                <a:cs typeface="Quattrocento Sans"/>
                <a:sym typeface="Quattrocento Sans"/>
              </a:rPr>
              <a:t> </a:t>
            </a:r>
            <a:r>
              <a:rPr b="0" i="0" lang="en-US" sz="1800" u="none" cap="none" strike="noStrike">
                <a:solidFill>
                  <a:schemeClr val="dk1"/>
                </a:solidFill>
                <a:latin typeface="Quattrocento Sans"/>
                <a:ea typeface="Quattrocento Sans"/>
                <a:cs typeface="Quattrocento Sans"/>
                <a:sym typeface="Quattrocento Sans"/>
              </a:rPr>
              <a:t>rather than of emissions;</a:t>
            </a:r>
            <a:endParaRPr/>
          </a:p>
          <a:p>
            <a:pPr indent="-285750" lvl="1" marL="742950"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Quattrocento Sans"/>
                <a:ea typeface="Quattrocento Sans"/>
                <a:cs typeface="Quattrocento Sans"/>
                <a:sym typeface="Quattrocento Sans"/>
              </a:rPr>
              <a:t>Can be made available in near-real time;</a:t>
            </a:r>
            <a:endParaRPr/>
          </a:p>
        </p:txBody>
      </p:sp>
      <p:pic>
        <p:nvPicPr>
          <p:cNvPr descr="A high angle view of cars on a road&#10;&#10;Description automatically generated with medium confidence" id="212" name="Google Shape;212;p30"/>
          <p:cNvPicPr preferRelativeResize="0"/>
          <p:nvPr/>
        </p:nvPicPr>
        <p:blipFill rotWithShape="1">
          <a:blip r:embed="rId3">
            <a:alphaModFix/>
          </a:blip>
          <a:srcRect b="0" l="0" r="0" t="0"/>
          <a:stretch/>
        </p:blipFill>
        <p:spPr>
          <a:xfrm>
            <a:off x="638518" y="1968178"/>
            <a:ext cx="1229360" cy="822960"/>
          </a:xfrm>
          <a:prstGeom prst="rect">
            <a:avLst/>
          </a:prstGeom>
          <a:noFill/>
          <a:ln>
            <a:noFill/>
          </a:ln>
        </p:spPr>
      </p:pic>
      <p:pic>
        <p:nvPicPr>
          <p:cNvPr descr="A large airplane on the runway&#10;&#10;Description automatically generated with low confidence" id="213" name="Google Shape;213;p30"/>
          <p:cNvPicPr preferRelativeResize="0"/>
          <p:nvPr/>
        </p:nvPicPr>
        <p:blipFill rotWithShape="1">
          <a:blip r:embed="rId4">
            <a:alphaModFix/>
          </a:blip>
          <a:srcRect b="0" l="0" r="0" t="0"/>
          <a:stretch/>
        </p:blipFill>
        <p:spPr>
          <a:xfrm>
            <a:off x="1781415" y="2229199"/>
            <a:ext cx="1188720" cy="792480"/>
          </a:xfrm>
          <a:prstGeom prst="rect">
            <a:avLst/>
          </a:prstGeom>
          <a:noFill/>
          <a:ln>
            <a:noFill/>
          </a:ln>
        </p:spPr>
      </p:pic>
      <p:pic>
        <p:nvPicPr>
          <p:cNvPr descr="A picture containing sky, building, outdoor, clouds&#10;&#10;Description automatically generated" id="214" name="Google Shape;214;p30"/>
          <p:cNvPicPr preferRelativeResize="0"/>
          <p:nvPr/>
        </p:nvPicPr>
        <p:blipFill rotWithShape="1">
          <a:blip r:embed="rId5">
            <a:alphaModFix/>
          </a:blip>
          <a:srcRect b="0" l="0" r="0" t="0"/>
          <a:stretch/>
        </p:blipFill>
        <p:spPr>
          <a:xfrm>
            <a:off x="824425" y="2768295"/>
            <a:ext cx="853440" cy="1280160"/>
          </a:xfrm>
          <a:prstGeom prst="rect">
            <a:avLst/>
          </a:prstGeom>
          <a:noFill/>
          <a:ln>
            <a:noFill/>
          </a:ln>
        </p:spPr>
      </p:pic>
      <p:pic>
        <p:nvPicPr>
          <p:cNvPr descr="A picture containing grass, tree, outdoor, field&#10;&#10;Description automatically generated" id="215" name="Google Shape;215;p30"/>
          <p:cNvPicPr preferRelativeResize="0"/>
          <p:nvPr/>
        </p:nvPicPr>
        <p:blipFill rotWithShape="1">
          <a:blip r:embed="rId6">
            <a:alphaModFix/>
          </a:blip>
          <a:srcRect b="0" l="0" r="0" t="0"/>
          <a:stretch/>
        </p:blipFill>
        <p:spPr>
          <a:xfrm>
            <a:off x="1647041" y="3156113"/>
            <a:ext cx="1408303" cy="792480"/>
          </a:xfrm>
          <a:prstGeom prst="rect">
            <a:avLst/>
          </a:prstGeom>
          <a:noFill/>
          <a:ln>
            <a:noFill/>
          </a:ln>
        </p:spPr>
      </p:pic>
      <p:pic>
        <p:nvPicPr>
          <p:cNvPr descr="A large ship in the water&#10;&#10;Description automatically generated with medium confidence" id="216" name="Google Shape;216;p30"/>
          <p:cNvPicPr preferRelativeResize="0"/>
          <p:nvPr/>
        </p:nvPicPr>
        <p:blipFill rotWithShape="1">
          <a:blip r:embed="rId7">
            <a:alphaModFix/>
          </a:blip>
          <a:srcRect b="0" l="0" r="0" t="0"/>
          <a:stretch/>
        </p:blipFill>
        <p:spPr>
          <a:xfrm>
            <a:off x="2882606" y="1859511"/>
            <a:ext cx="1137920" cy="760984"/>
          </a:xfrm>
          <a:prstGeom prst="rect">
            <a:avLst/>
          </a:prstGeom>
          <a:noFill/>
          <a:ln>
            <a:noFill/>
          </a:ln>
        </p:spPr>
      </p:pic>
      <p:pic>
        <p:nvPicPr>
          <p:cNvPr descr="A city with many tall buildings&#10;&#10;Description automatically generated with low confidence" id="217" name="Google Shape;217;p30"/>
          <p:cNvPicPr preferRelativeResize="0"/>
          <p:nvPr/>
        </p:nvPicPr>
        <p:blipFill rotWithShape="1">
          <a:blip r:embed="rId8">
            <a:alphaModFix/>
          </a:blip>
          <a:srcRect b="0" l="0" r="0" t="0"/>
          <a:stretch/>
        </p:blipFill>
        <p:spPr>
          <a:xfrm>
            <a:off x="3982485" y="2141467"/>
            <a:ext cx="1261872" cy="867537"/>
          </a:xfrm>
          <a:prstGeom prst="rect">
            <a:avLst/>
          </a:prstGeom>
          <a:noFill/>
          <a:ln>
            <a:noFill/>
          </a:ln>
        </p:spPr>
      </p:pic>
      <p:pic>
        <p:nvPicPr>
          <p:cNvPr descr="A field of wheat with trees in the background&#10;&#10;Description automatically generated with medium confidence" id="218" name="Google Shape;218;p30"/>
          <p:cNvPicPr preferRelativeResize="0"/>
          <p:nvPr/>
        </p:nvPicPr>
        <p:blipFill rotWithShape="1">
          <a:blip r:embed="rId9">
            <a:alphaModFix/>
          </a:blip>
          <a:srcRect b="0" l="0" r="0" t="0"/>
          <a:stretch/>
        </p:blipFill>
        <p:spPr>
          <a:xfrm>
            <a:off x="2983911" y="3309378"/>
            <a:ext cx="1313180" cy="754380"/>
          </a:xfrm>
          <a:prstGeom prst="rect">
            <a:avLst/>
          </a:prstGeom>
          <a:noFill/>
          <a:ln>
            <a:noFill/>
          </a:ln>
        </p:spPr>
      </p:pic>
      <p:pic>
        <p:nvPicPr>
          <p:cNvPr descr="A group of cows in a field&#10;&#10;Description automatically generated with medium confidence" id="219" name="Google Shape;219;p30"/>
          <p:cNvPicPr preferRelativeResize="0"/>
          <p:nvPr/>
        </p:nvPicPr>
        <p:blipFill rotWithShape="1">
          <a:blip r:embed="rId10">
            <a:alphaModFix/>
          </a:blip>
          <a:srcRect b="0" l="0" r="0" t="0"/>
          <a:stretch/>
        </p:blipFill>
        <p:spPr>
          <a:xfrm>
            <a:off x="4144624" y="3000524"/>
            <a:ext cx="1322832" cy="731520"/>
          </a:xfrm>
          <a:prstGeom prst="rect">
            <a:avLst/>
          </a:prstGeom>
          <a:noFill/>
          <a:ln>
            <a:noFill/>
          </a:ln>
        </p:spPr>
      </p:pic>
      <p:pic>
        <p:nvPicPr>
          <p:cNvPr descr="Chart&#10;&#10;Description automatically generated" id="220" name="Google Shape;220;p30"/>
          <p:cNvPicPr preferRelativeResize="0"/>
          <p:nvPr/>
        </p:nvPicPr>
        <p:blipFill rotWithShape="1">
          <a:blip r:embed="rId11">
            <a:alphaModFix/>
          </a:blip>
          <a:srcRect b="0" l="0" r="0" t="0"/>
          <a:stretch/>
        </p:blipFill>
        <p:spPr>
          <a:xfrm>
            <a:off x="5896308" y="1989714"/>
            <a:ext cx="2466975" cy="1730375"/>
          </a:xfrm>
          <a:prstGeom prst="rect">
            <a:avLst/>
          </a:prstGeom>
          <a:noFill/>
          <a:ln>
            <a:noFill/>
          </a:ln>
        </p:spPr>
      </p:pic>
      <p:pic>
        <p:nvPicPr>
          <p:cNvPr id="221" name="Google Shape;221;p30"/>
          <p:cNvPicPr preferRelativeResize="0"/>
          <p:nvPr/>
        </p:nvPicPr>
        <p:blipFill rotWithShape="1">
          <a:blip r:embed="rId12">
            <a:alphaModFix/>
          </a:blip>
          <a:srcRect b="0" l="0" r="0" t="0"/>
          <a:stretch/>
        </p:blipFill>
        <p:spPr>
          <a:xfrm>
            <a:off x="8582853" y="2172215"/>
            <a:ext cx="2885440" cy="2164080"/>
          </a:xfrm>
          <a:prstGeom prst="rect">
            <a:avLst/>
          </a:prstGeom>
          <a:noFill/>
          <a:ln>
            <a:noFill/>
          </a:ln>
        </p:spPr>
      </p:pic>
      <p:sp>
        <p:nvSpPr>
          <p:cNvPr id="222" name="Google Shape;222;p30"/>
          <p:cNvSpPr txBox="1"/>
          <p:nvPr/>
        </p:nvSpPr>
        <p:spPr>
          <a:xfrm>
            <a:off x="5215134" y="811682"/>
            <a:ext cx="6857463" cy="1015663"/>
          </a:xfrm>
          <a:prstGeom prst="rect">
            <a:avLst/>
          </a:prstGeom>
          <a:solidFill>
            <a:srgbClr val="153CD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Quattrocento Sans"/>
                <a:ea typeface="Quattrocento Sans"/>
                <a:cs typeface="Quattrocento Sans"/>
                <a:sym typeface="Quattrocento Sans"/>
              </a:rPr>
              <a:t>Global infrastrucure required for top-down GHG monitoring is very similar to WMO-coordinated infrastructure for weather prediction and climate analysis;</a:t>
            </a:r>
            <a:endParaRPr sz="2000">
              <a:solidFill>
                <a:schemeClr val="lt1"/>
              </a:solidFill>
              <a:latin typeface="Calibri"/>
              <a:ea typeface="Calibri"/>
              <a:cs typeface="Calibri"/>
              <a:sym typeface="Calibri"/>
            </a:endParaRPr>
          </a:p>
        </p:txBody>
      </p:sp>
      <p:sp>
        <p:nvSpPr>
          <p:cNvPr id="223" name="Google Shape;223;p30"/>
          <p:cNvSpPr txBox="1"/>
          <p:nvPr/>
        </p:nvSpPr>
        <p:spPr>
          <a:xfrm>
            <a:off x="8355591" y="1894399"/>
            <a:ext cx="3180202" cy="2308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US" sz="900" u="sng">
                <a:solidFill>
                  <a:schemeClr val="dk1"/>
                </a:solidFill>
                <a:latin typeface="Quattrocento Sans"/>
                <a:ea typeface="Quattrocento Sans"/>
                <a:cs typeface="Quattrocento Sans"/>
                <a:sym typeface="Quattrocento Sans"/>
              </a:rPr>
              <a:t>NWP model  with CO2; NASA Goddard Space Flight Center</a:t>
            </a:r>
            <a:endParaRPr/>
          </a:p>
        </p:txBody>
      </p:sp>
      <p:sp>
        <p:nvSpPr>
          <p:cNvPr id="224" name="Google Shape;224;p30"/>
          <p:cNvSpPr txBox="1"/>
          <p:nvPr/>
        </p:nvSpPr>
        <p:spPr>
          <a:xfrm>
            <a:off x="653754" y="5932146"/>
            <a:ext cx="4900612" cy="707886"/>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Quattrocento Sans"/>
                <a:ea typeface="Quattrocento Sans"/>
                <a:cs typeface="Quattrocento Sans"/>
                <a:sym typeface="Quattrocento Sans"/>
              </a:rPr>
              <a:t>All activities under IPCC and the Paris Agreement are based on bottom up</a:t>
            </a:r>
            <a:endParaRPr sz="2000">
              <a:solidFill>
                <a:schemeClr val="lt1"/>
              </a:solidFill>
              <a:latin typeface="Calibri"/>
              <a:ea typeface="Calibri"/>
              <a:cs typeface="Calibri"/>
              <a:sym typeface="Calibri"/>
            </a:endParaRPr>
          </a:p>
        </p:txBody>
      </p:sp>
      <p:sp>
        <p:nvSpPr>
          <p:cNvPr id="225" name="Google Shape;225;p30"/>
          <p:cNvSpPr txBox="1"/>
          <p:nvPr/>
        </p:nvSpPr>
        <p:spPr>
          <a:xfrm>
            <a:off x="5942743" y="5922614"/>
            <a:ext cx="5807107" cy="707886"/>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Quattrocento Sans"/>
                <a:ea typeface="Quattrocento Sans"/>
                <a:cs typeface="Quattrocento Sans"/>
                <a:sym typeface="Quattrocento Sans"/>
              </a:rPr>
              <a:t>Top-down technology mature, used by Parties individually, not yet in context of Paris Agreement</a:t>
            </a:r>
            <a:endParaRPr sz="2000">
              <a:solidFill>
                <a:schemeClr val="lt1"/>
              </a:solidFill>
              <a:latin typeface="Calibri"/>
              <a:ea typeface="Calibri"/>
              <a:cs typeface="Calibri"/>
              <a:sym typeface="Calibri"/>
            </a:endParaRPr>
          </a:p>
        </p:txBody>
      </p:sp>
      <p:cxnSp>
        <p:nvCxnSpPr>
          <p:cNvPr id="226" name="Google Shape;226;p30"/>
          <p:cNvCxnSpPr/>
          <p:nvPr/>
        </p:nvCxnSpPr>
        <p:spPr>
          <a:xfrm rot="10800000">
            <a:off x="7615003" y="3837482"/>
            <a:ext cx="748280" cy="719528"/>
          </a:xfrm>
          <a:prstGeom prst="straightConnector1">
            <a:avLst/>
          </a:prstGeom>
          <a:noFill/>
          <a:ln cap="flat" cmpd="sng" w="38100">
            <a:solidFill>
              <a:srgbClr val="C00000"/>
            </a:solidFill>
            <a:prstDash val="solid"/>
            <a:miter lim="800000"/>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xEl>
                                              <p:pRg end="11" st="11"/>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21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213"/>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216"/>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217"/>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214"/>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500"/>
                                  </p:stCondLst>
                                  <p:childTnLst>
                                    <p:set>
                                      <p:cBhvr>
                                        <p:cTn dur="1" fill="hold">
                                          <p:stCondLst>
                                            <p:cond delay="0"/>
                                          </p:stCondLst>
                                        </p:cTn>
                                        <p:tgtEl>
                                          <p:spTgt spid="215"/>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218"/>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50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xEl>
                                              <p:pRg end="12" st="12"/>
                                            </p:txEl>
                                          </p:spTgt>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22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0"/>
                                        <p:tgtEl>
                                          <p:spTgt spid="221"/>
                                        </p:tgtEl>
                                      </p:cBhvr>
                                    </p:animEffec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230" name="Shape 230"/>
        <p:cNvGrpSpPr/>
        <p:nvPr/>
      </p:nvGrpSpPr>
      <p:grpSpPr>
        <a:xfrm>
          <a:off x="0" y="0"/>
          <a:ext cx="0" cy="0"/>
          <a:chOff x="0" y="0"/>
          <a:chExt cx="0" cy="0"/>
        </a:xfrm>
      </p:grpSpPr>
      <p:pic>
        <p:nvPicPr>
          <p:cNvPr descr="A picture containing green, fan&#10;&#10;Description automatically generated" id="231" name="Google Shape;231;p31"/>
          <p:cNvPicPr preferRelativeResize="0"/>
          <p:nvPr/>
        </p:nvPicPr>
        <p:blipFill rotWithShape="1">
          <a:blip r:embed="rId3">
            <a:alphaModFix/>
          </a:blip>
          <a:srcRect b="0" l="0" r="0" t="0"/>
          <a:stretch/>
        </p:blipFill>
        <p:spPr>
          <a:xfrm>
            <a:off x="6948603" y="1770926"/>
            <a:ext cx="3675253" cy="3724402"/>
          </a:xfrm>
          <a:prstGeom prst="rect">
            <a:avLst/>
          </a:prstGeom>
          <a:noFill/>
          <a:ln>
            <a:noFill/>
          </a:ln>
        </p:spPr>
      </p:pic>
      <p:pic>
        <p:nvPicPr>
          <p:cNvPr descr="Diagram&#10;&#10;Description automatically generated" id="232" name="Google Shape;232;p31"/>
          <p:cNvPicPr preferRelativeResize="0"/>
          <p:nvPr/>
        </p:nvPicPr>
        <p:blipFill rotWithShape="1">
          <a:blip r:embed="rId4">
            <a:alphaModFix amt="70000"/>
          </a:blip>
          <a:srcRect b="0" l="0" r="0" t="0"/>
          <a:stretch/>
        </p:blipFill>
        <p:spPr>
          <a:xfrm>
            <a:off x="6977306" y="1770982"/>
            <a:ext cx="3676904" cy="3706749"/>
          </a:xfrm>
          <a:prstGeom prst="rect">
            <a:avLst/>
          </a:prstGeom>
          <a:noFill/>
          <a:ln>
            <a:noFill/>
          </a:ln>
        </p:spPr>
      </p:pic>
      <p:sp>
        <p:nvSpPr>
          <p:cNvPr id="233" name="Google Shape;233;p31"/>
          <p:cNvSpPr txBox="1"/>
          <p:nvPr>
            <p:ph type="title"/>
          </p:nvPr>
        </p:nvSpPr>
        <p:spPr>
          <a:xfrm>
            <a:off x="676153" y="300936"/>
            <a:ext cx="10515600" cy="7878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Quattrocento Sans"/>
              <a:buNone/>
            </a:pPr>
            <a:r>
              <a:rPr lang="en-US" sz="2800">
                <a:latin typeface="Quattrocento Sans"/>
                <a:ea typeface="Quattrocento Sans"/>
                <a:cs typeface="Quattrocento Sans"/>
                <a:sym typeface="Quattrocento Sans"/>
              </a:rPr>
              <a:t>A primer on top-down atmospheric monitoring</a:t>
            </a:r>
            <a:endParaRPr/>
          </a:p>
        </p:txBody>
      </p:sp>
      <p:sp>
        <p:nvSpPr>
          <p:cNvPr id="234" name="Google Shape;23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oy&#10;&#10;Description automatically generated" id="235" name="Google Shape;235;p31"/>
          <p:cNvPicPr preferRelativeResize="0"/>
          <p:nvPr/>
        </p:nvPicPr>
        <p:blipFill rotWithShape="1">
          <a:blip r:embed="rId5">
            <a:alphaModFix/>
          </a:blip>
          <a:srcRect b="0" l="0" r="0" t="0"/>
          <a:stretch/>
        </p:blipFill>
        <p:spPr>
          <a:xfrm>
            <a:off x="788879" y="1779316"/>
            <a:ext cx="4582160" cy="3693668"/>
          </a:xfrm>
          <a:prstGeom prst="rect">
            <a:avLst/>
          </a:prstGeom>
          <a:noFill/>
          <a:ln>
            <a:noFill/>
          </a:ln>
        </p:spPr>
      </p:pic>
      <p:cxnSp>
        <p:nvCxnSpPr>
          <p:cNvPr id="236" name="Google Shape;236;p31"/>
          <p:cNvCxnSpPr/>
          <p:nvPr/>
        </p:nvCxnSpPr>
        <p:spPr>
          <a:xfrm flipH="1" rot="10800000">
            <a:off x="256734" y="1445569"/>
            <a:ext cx="4340400" cy="2376000"/>
          </a:xfrm>
          <a:prstGeom prst="curvedConnector3">
            <a:avLst>
              <a:gd fmla="val 50000" name="adj1"/>
            </a:avLst>
          </a:prstGeom>
          <a:noFill/>
          <a:ln cap="flat" cmpd="sng" w="304800">
            <a:solidFill>
              <a:schemeClr val="accent1">
                <a:alpha val="72941"/>
              </a:schemeClr>
            </a:solidFill>
            <a:prstDash val="solid"/>
            <a:miter lim="800000"/>
            <a:headEnd len="sm" w="sm" type="none"/>
            <a:tailEnd len="med" w="med" type="triangle"/>
          </a:ln>
        </p:spPr>
      </p:cxnSp>
      <p:pic>
        <p:nvPicPr>
          <p:cNvPr descr="Diagram&#10;&#10;Description automatically generated" id="237" name="Google Shape;237;p31"/>
          <p:cNvPicPr preferRelativeResize="0"/>
          <p:nvPr/>
        </p:nvPicPr>
        <p:blipFill rotWithShape="1">
          <a:blip r:embed="rId6">
            <a:alphaModFix/>
          </a:blip>
          <a:srcRect b="0" l="0" r="0" t="0"/>
          <a:stretch/>
        </p:blipFill>
        <p:spPr>
          <a:xfrm>
            <a:off x="810383" y="4550343"/>
            <a:ext cx="431800" cy="927100"/>
          </a:xfrm>
          <a:prstGeom prst="rect">
            <a:avLst/>
          </a:prstGeom>
          <a:noFill/>
          <a:ln>
            <a:noFill/>
          </a:ln>
        </p:spPr>
      </p:pic>
      <p:pic>
        <p:nvPicPr>
          <p:cNvPr descr="Diagram&#10;&#10;Description automatically generated" id="238" name="Google Shape;238;p31"/>
          <p:cNvPicPr preferRelativeResize="0"/>
          <p:nvPr/>
        </p:nvPicPr>
        <p:blipFill rotWithShape="1">
          <a:blip r:embed="rId6">
            <a:alphaModFix amt="96000"/>
          </a:blip>
          <a:srcRect b="0" l="0" r="0" t="0"/>
          <a:stretch/>
        </p:blipFill>
        <p:spPr>
          <a:xfrm>
            <a:off x="4898179" y="2063713"/>
            <a:ext cx="431800" cy="927100"/>
          </a:xfrm>
          <a:prstGeom prst="rect">
            <a:avLst/>
          </a:prstGeom>
          <a:noFill/>
          <a:ln>
            <a:noFill/>
          </a:ln>
        </p:spPr>
      </p:pic>
      <p:cxnSp>
        <p:nvCxnSpPr>
          <p:cNvPr id="239" name="Google Shape;239;p31"/>
          <p:cNvCxnSpPr/>
          <p:nvPr/>
        </p:nvCxnSpPr>
        <p:spPr>
          <a:xfrm flipH="1" rot="10800000">
            <a:off x="810383" y="1663561"/>
            <a:ext cx="4340400" cy="2376000"/>
          </a:xfrm>
          <a:prstGeom prst="curvedConnector3">
            <a:avLst>
              <a:gd fmla="val 50000" name="adj1"/>
            </a:avLst>
          </a:prstGeom>
          <a:noFill/>
          <a:ln cap="flat" cmpd="sng" w="304800">
            <a:solidFill>
              <a:schemeClr val="accent1">
                <a:alpha val="72941"/>
              </a:schemeClr>
            </a:solidFill>
            <a:prstDash val="solid"/>
            <a:miter lim="800000"/>
            <a:headEnd len="sm" w="sm" type="none"/>
            <a:tailEnd len="med" w="med" type="triangle"/>
          </a:ln>
        </p:spPr>
      </p:cxnSp>
      <p:sp>
        <p:nvSpPr>
          <p:cNvPr id="240" name="Google Shape;240;p31"/>
          <p:cNvSpPr/>
          <p:nvPr/>
        </p:nvSpPr>
        <p:spPr>
          <a:xfrm>
            <a:off x="671334" y="3993269"/>
            <a:ext cx="698174" cy="672824"/>
          </a:xfrm>
          <a:prstGeom prst="rect">
            <a:avLst/>
          </a:prstGeom>
          <a:noFill/>
          <a:ln cap="flat" cmpd="sng" w="222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C00000"/>
                </a:solidFill>
                <a:latin typeface="Quattrocento Sans"/>
                <a:ea typeface="Quattrocento Sans"/>
                <a:cs typeface="Quattrocento Sans"/>
                <a:sym typeface="Quattrocento Sans"/>
              </a:rPr>
              <a:t>420 PPM</a:t>
            </a:r>
            <a:endParaRPr/>
          </a:p>
        </p:txBody>
      </p:sp>
      <p:cxnSp>
        <p:nvCxnSpPr>
          <p:cNvPr id="241" name="Google Shape;241;p31"/>
          <p:cNvCxnSpPr/>
          <p:nvPr/>
        </p:nvCxnSpPr>
        <p:spPr>
          <a:xfrm flipH="1" rot="10800000">
            <a:off x="1472070" y="1804386"/>
            <a:ext cx="4340400" cy="2376000"/>
          </a:xfrm>
          <a:prstGeom prst="curvedConnector3">
            <a:avLst>
              <a:gd fmla="val 50000" name="adj1"/>
            </a:avLst>
          </a:prstGeom>
          <a:noFill/>
          <a:ln cap="flat" cmpd="sng" w="304800">
            <a:solidFill>
              <a:schemeClr val="accent1">
                <a:alpha val="72941"/>
              </a:schemeClr>
            </a:solidFill>
            <a:prstDash val="solid"/>
            <a:miter lim="800000"/>
            <a:headEnd len="sm" w="sm" type="none"/>
            <a:tailEnd len="med" w="med" type="triangle"/>
          </a:ln>
        </p:spPr>
      </p:cxnSp>
      <p:cxnSp>
        <p:nvCxnSpPr>
          <p:cNvPr id="242" name="Google Shape;242;p31"/>
          <p:cNvCxnSpPr/>
          <p:nvPr/>
        </p:nvCxnSpPr>
        <p:spPr>
          <a:xfrm flipH="1" rot="10800000">
            <a:off x="2039224" y="1954861"/>
            <a:ext cx="4340400" cy="2376000"/>
          </a:xfrm>
          <a:prstGeom prst="curvedConnector3">
            <a:avLst>
              <a:gd fmla="val 50000" name="adj1"/>
            </a:avLst>
          </a:prstGeom>
          <a:noFill/>
          <a:ln cap="flat" cmpd="sng" w="304800">
            <a:solidFill>
              <a:schemeClr val="accent1">
                <a:alpha val="72941"/>
              </a:schemeClr>
            </a:solidFill>
            <a:prstDash val="solid"/>
            <a:miter lim="800000"/>
            <a:headEnd len="sm" w="sm" type="none"/>
            <a:tailEnd len="med" w="med" type="triangle"/>
          </a:ln>
        </p:spPr>
      </p:cxnSp>
      <p:sp>
        <p:nvSpPr>
          <p:cNvPr id="243" name="Google Shape;243;p31"/>
          <p:cNvSpPr txBox="1"/>
          <p:nvPr/>
        </p:nvSpPr>
        <p:spPr>
          <a:xfrm>
            <a:off x="788879" y="5613547"/>
            <a:ext cx="4582160" cy="738664"/>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Quattrocento Sans"/>
                <a:ea typeface="Quattrocento Sans"/>
                <a:cs typeface="Quattrocento Sans"/>
                <a:sym typeface="Quattrocento Sans"/>
              </a:rPr>
              <a:t>Set up and solve a simple equation for the net CO2 flux over the forest, given the atmospheric  flow and the observations</a:t>
            </a:r>
            <a:endParaRPr/>
          </a:p>
        </p:txBody>
      </p:sp>
      <p:pic>
        <p:nvPicPr>
          <p:cNvPr descr="Diagram&#10;&#10;Description automatically generated" id="244" name="Google Shape;244;p31"/>
          <p:cNvPicPr preferRelativeResize="0"/>
          <p:nvPr/>
        </p:nvPicPr>
        <p:blipFill rotWithShape="1">
          <a:blip r:embed="rId6">
            <a:alphaModFix/>
          </a:blip>
          <a:srcRect b="0" l="0" r="0" t="0"/>
          <a:stretch/>
        </p:blipFill>
        <p:spPr>
          <a:xfrm>
            <a:off x="7745553" y="3429564"/>
            <a:ext cx="125222" cy="268859"/>
          </a:xfrm>
          <a:prstGeom prst="rect">
            <a:avLst/>
          </a:prstGeom>
          <a:noFill/>
          <a:ln>
            <a:noFill/>
          </a:ln>
        </p:spPr>
      </p:pic>
      <p:pic>
        <p:nvPicPr>
          <p:cNvPr descr="Diagram&#10;&#10;Description automatically generated" id="245" name="Google Shape;245;p31"/>
          <p:cNvPicPr preferRelativeResize="0"/>
          <p:nvPr/>
        </p:nvPicPr>
        <p:blipFill rotWithShape="1">
          <a:blip r:embed="rId6">
            <a:alphaModFix/>
          </a:blip>
          <a:srcRect b="0" l="0" r="0" t="0"/>
          <a:stretch/>
        </p:blipFill>
        <p:spPr>
          <a:xfrm>
            <a:off x="8083148" y="3581964"/>
            <a:ext cx="125222" cy="268859"/>
          </a:xfrm>
          <a:prstGeom prst="rect">
            <a:avLst/>
          </a:prstGeom>
          <a:noFill/>
          <a:ln>
            <a:noFill/>
          </a:ln>
        </p:spPr>
      </p:pic>
      <p:pic>
        <p:nvPicPr>
          <p:cNvPr descr="Diagram&#10;&#10;Description automatically generated" id="246" name="Google Shape;246;p31"/>
          <p:cNvPicPr preferRelativeResize="0"/>
          <p:nvPr/>
        </p:nvPicPr>
        <p:blipFill rotWithShape="1">
          <a:blip r:embed="rId6">
            <a:alphaModFix/>
          </a:blip>
          <a:srcRect b="0" l="0" r="0" t="0"/>
          <a:stretch/>
        </p:blipFill>
        <p:spPr>
          <a:xfrm>
            <a:off x="8430388" y="1834185"/>
            <a:ext cx="125222" cy="268859"/>
          </a:xfrm>
          <a:prstGeom prst="rect">
            <a:avLst/>
          </a:prstGeom>
          <a:noFill/>
          <a:ln>
            <a:noFill/>
          </a:ln>
        </p:spPr>
      </p:pic>
      <p:pic>
        <p:nvPicPr>
          <p:cNvPr descr="Diagram&#10;&#10;Description automatically generated" id="247" name="Google Shape;247;p31"/>
          <p:cNvPicPr preferRelativeResize="0"/>
          <p:nvPr/>
        </p:nvPicPr>
        <p:blipFill rotWithShape="1">
          <a:blip r:embed="rId6">
            <a:alphaModFix/>
          </a:blip>
          <a:srcRect b="0" l="0" r="0" t="0"/>
          <a:stretch/>
        </p:blipFill>
        <p:spPr>
          <a:xfrm>
            <a:off x="8802707" y="1940285"/>
            <a:ext cx="125222" cy="268859"/>
          </a:xfrm>
          <a:prstGeom prst="rect">
            <a:avLst/>
          </a:prstGeom>
          <a:noFill/>
          <a:ln>
            <a:noFill/>
          </a:ln>
        </p:spPr>
      </p:pic>
      <p:pic>
        <p:nvPicPr>
          <p:cNvPr descr="Diagram&#10;&#10;Description automatically generated" id="248" name="Google Shape;248;p31"/>
          <p:cNvPicPr preferRelativeResize="0"/>
          <p:nvPr/>
        </p:nvPicPr>
        <p:blipFill rotWithShape="1">
          <a:blip r:embed="rId6">
            <a:alphaModFix/>
          </a:blip>
          <a:srcRect b="0" l="0" r="0" t="0"/>
          <a:stretch/>
        </p:blipFill>
        <p:spPr>
          <a:xfrm>
            <a:off x="8735188" y="4997932"/>
            <a:ext cx="125222" cy="268859"/>
          </a:xfrm>
          <a:prstGeom prst="rect">
            <a:avLst/>
          </a:prstGeom>
          <a:noFill/>
          <a:ln>
            <a:noFill/>
          </a:ln>
        </p:spPr>
      </p:pic>
      <p:pic>
        <p:nvPicPr>
          <p:cNvPr descr="Diagram&#10;&#10;Description automatically generated" id="249" name="Google Shape;249;p31"/>
          <p:cNvPicPr preferRelativeResize="0"/>
          <p:nvPr/>
        </p:nvPicPr>
        <p:blipFill rotWithShape="1">
          <a:blip r:embed="rId6">
            <a:alphaModFix/>
          </a:blip>
          <a:srcRect b="0" l="0" r="0" t="0"/>
          <a:stretch/>
        </p:blipFill>
        <p:spPr>
          <a:xfrm>
            <a:off x="9628367" y="2210360"/>
            <a:ext cx="125222" cy="268859"/>
          </a:xfrm>
          <a:prstGeom prst="rect">
            <a:avLst/>
          </a:prstGeom>
          <a:noFill/>
          <a:ln>
            <a:noFill/>
          </a:ln>
        </p:spPr>
      </p:pic>
      <p:pic>
        <p:nvPicPr>
          <p:cNvPr descr="Diagram&#10;&#10;Description automatically generated" id="250" name="Google Shape;250;p31"/>
          <p:cNvPicPr preferRelativeResize="0"/>
          <p:nvPr/>
        </p:nvPicPr>
        <p:blipFill rotWithShape="1">
          <a:blip r:embed="rId6">
            <a:alphaModFix/>
          </a:blip>
          <a:srcRect b="0" l="0" r="0" t="0"/>
          <a:stretch/>
        </p:blipFill>
        <p:spPr>
          <a:xfrm>
            <a:off x="8582788" y="1986585"/>
            <a:ext cx="125222" cy="268859"/>
          </a:xfrm>
          <a:prstGeom prst="rect">
            <a:avLst/>
          </a:prstGeom>
          <a:noFill/>
          <a:ln>
            <a:noFill/>
          </a:ln>
        </p:spPr>
      </p:pic>
      <p:pic>
        <p:nvPicPr>
          <p:cNvPr descr="Diagram&#10;&#10;Description automatically generated" id="251" name="Google Shape;251;p31"/>
          <p:cNvPicPr preferRelativeResize="0"/>
          <p:nvPr/>
        </p:nvPicPr>
        <p:blipFill rotWithShape="1">
          <a:blip r:embed="rId6">
            <a:alphaModFix/>
          </a:blip>
          <a:srcRect b="0" l="0" r="0" t="0"/>
          <a:stretch/>
        </p:blipFill>
        <p:spPr>
          <a:xfrm>
            <a:off x="8735188" y="3713141"/>
            <a:ext cx="125222" cy="268859"/>
          </a:xfrm>
          <a:prstGeom prst="rect">
            <a:avLst/>
          </a:prstGeom>
          <a:noFill/>
          <a:ln>
            <a:noFill/>
          </a:ln>
        </p:spPr>
      </p:pic>
      <p:pic>
        <p:nvPicPr>
          <p:cNvPr descr="Diagram&#10;&#10;Description automatically generated" id="252" name="Google Shape;252;p31"/>
          <p:cNvPicPr preferRelativeResize="0"/>
          <p:nvPr/>
        </p:nvPicPr>
        <p:blipFill rotWithShape="1">
          <a:blip r:embed="rId6">
            <a:alphaModFix/>
          </a:blip>
          <a:srcRect b="0" l="0" r="0" t="0"/>
          <a:stretch/>
        </p:blipFill>
        <p:spPr>
          <a:xfrm>
            <a:off x="9780767" y="2362760"/>
            <a:ext cx="125222" cy="268859"/>
          </a:xfrm>
          <a:prstGeom prst="rect">
            <a:avLst/>
          </a:prstGeom>
          <a:noFill/>
          <a:ln>
            <a:noFill/>
          </a:ln>
        </p:spPr>
      </p:pic>
      <p:pic>
        <p:nvPicPr>
          <p:cNvPr descr="Diagram&#10;&#10;Description automatically generated" id="253" name="Google Shape;253;p31"/>
          <p:cNvPicPr preferRelativeResize="0"/>
          <p:nvPr/>
        </p:nvPicPr>
        <p:blipFill rotWithShape="1">
          <a:blip r:embed="rId6">
            <a:alphaModFix/>
          </a:blip>
          <a:srcRect b="0" l="0" r="0" t="0"/>
          <a:stretch/>
        </p:blipFill>
        <p:spPr>
          <a:xfrm>
            <a:off x="10349856" y="3857824"/>
            <a:ext cx="125222" cy="268859"/>
          </a:xfrm>
          <a:prstGeom prst="rect">
            <a:avLst/>
          </a:prstGeom>
          <a:noFill/>
          <a:ln>
            <a:noFill/>
          </a:ln>
        </p:spPr>
      </p:pic>
      <p:pic>
        <p:nvPicPr>
          <p:cNvPr descr="Diagram&#10;&#10;Description automatically generated" id="254" name="Google Shape;254;p31"/>
          <p:cNvPicPr preferRelativeResize="0"/>
          <p:nvPr/>
        </p:nvPicPr>
        <p:blipFill rotWithShape="1">
          <a:blip r:embed="rId6">
            <a:alphaModFix/>
          </a:blip>
          <a:srcRect b="0" l="0" r="0" t="0"/>
          <a:stretch/>
        </p:blipFill>
        <p:spPr>
          <a:xfrm>
            <a:off x="10085567" y="2667560"/>
            <a:ext cx="125222" cy="268859"/>
          </a:xfrm>
          <a:prstGeom prst="rect">
            <a:avLst/>
          </a:prstGeom>
          <a:noFill/>
          <a:ln>
            <a:noFill/>
          </a:ln>
        </p:spPr>
      </p:pic>
      <p:pic>
        <p:nvPicPr>
          <p:cNvPr descr="Diagram&#10;&#10;Description automatically generated" id="255" name="Google Shape;255;p31"/>
          <p:cNvPicPr preferRelativeResize="0"/>
          <p:nvPr/>
        </p:nvPicPr>
        <p:blipFill rotWithShape="1">
          <a:blip r:embed="rId6">
            <a:alphaModFix/>
          </a:blip>
          <a:srcRect b="0" l="0" r="0" t="0"/>
          <a:stretch/>
        </p:blipFill>
        <p:spPr>
          <a:xfrm>
            <a:off x="7969330" y="2727360"/>
            <a:ext cx="125222" cy="268859"/>
          </a:xfrm>
          <a:prstGeom prst="rect">
            <a:avLst/>
          </a:prstGeom>
          <a:noFill/>
          <a:ln>
            <a:noFill/>
          </a:ln>
        </p:spPr>
      </p:pic>
      <p:pic>
        <p:nvPicPr>
          <p:cNvPr descr="Diagram&#10;&#10;Description automatically generated" id="256" name="Google Shape;256;p31"/>
          <p:cNvPicPr preferRelativeResize="0"/>
          <p:nvPr/>
        </p:nvPicPr>
        <p:blipFill rotWithShape="1">
          <a:blip r:embed="rId6">
            <a:alphaModFix/>
          </a:blip>
          <a:srcRect b="0" l="0" r="0" t="0"/>
          <a:stretch/>
        </p:blipFill>
        <p:spPr>
          <a:xfrm>
            <a:off x="9475966" y="5009503"/>
            <a:ext cx="125222" cy="268859"/>
          </a:xfrm>
          <a:prstGeom prst="rect">
            <a:avLst/>
          </a:prstGeom>
          <a:noFill/>
          <a:ln>
            <a:noFill/>
          </a:ln>
        </p:spPr>
      </p:pic>
      <p:pic>
        <p:nvPicPr>
          <p:cNvPr descr="Diagram&#10;&#10;Description automatically generated" id="257" name="Google Shape;257;p31"/>
          <p:cNvPicPr preferRelativeResize="0"/>
          <p:nvPr/>
        </p:nvPicPr>
        <p:blipFill rotWithShape="1">
          <a:blip r:embed="rId6">
            <a:alphaModFix/>
          </a:blip>
          <a:srcRect b="0" l="0" r="0" t="0"/>
          <a:stretch/>
        </p:blipFill>
        <p:spPr>
          <a:xfrm>
            <a:off x="8343580" y="3124760"/>
            <a:ext cx="125222" cy="268859"/>
          </a:xfrm>
          <a:prstGeom prst="rect">
            <a:avLst/>
          </a:prstGeom>
          <a:noFill/>
          <a:ln>
            <a:noFill/>
          </a:ln>
        </p:spPr>
      </p:pic>
      <p:pic>
        <p:nvPicPr>
          <p:cNvPr descr="Diagram&#10;&#10;Description automatically generated" id="258" name="Google Shape;258;p31"/>
          <p:cNvPicPr preferRelativeResize="0"/>
          <p:nvPr/>
        </p:nvPicPr>
        <p:blipFill rotWithShape="1">
          <a:blip r:embed="rId6">
            <a:alphaModFix/>
          </a:blip>
          <a:srcRect b="0" l="0" r="0" t="0"/>
          <a:stretch/>
        </p:blipFill>
        <p:spPr>
          <a:xfrm>
            <a:off x="9931244" y="3277160"/>
            <a:ext cx="125222" cy="268859"/>
          </a:xfrm>
          <a:prstGeom prst="rect">
            <a:avLst/>
          </a:prstGeom>
          <a:noFill/>
          <a:ln>
            <a:noFill/>
          </a:ln>
        </p:spPr>
      </p:pic>
      <p:pic>
        <p:nvPicPr>
          <p:cNvPr descr="Diagram&#10;&#10;Description automatically generated" id="259" name="Google Shape;259;p31"/>
          <p:cNvPicPr preferRelativeResize="0"/>
          <p:nvPr/>
        </p:nvPicPr>
        <p:blipFill rotWithShape="1">
          <a:blip r:embed="rId6">
            <a:alphaModFix/>
          </a:blip>
          <a:srcRect b="0" l="0" r="0" t="0"/>
          <a:stretch/>
        </p:blipFill>
        <p:spPr>
          <a:xfrm>
            <a:off x="9319712" y="2978143"/>
            <a:ext cx="125222" cy="268859"/>
          </a:xfrm>
          <a:prstGeom prst="rect">
            <a:avLst/>
          </a:prstGeom>
          <a:noFill/>
          <a:ln>
            <a:noFill/>
          </a:ln>
        </p:spPr>
      </p:pic>
      <p:pic>
        <p:nvPicPr>
          <p:cNvPr descr="Diagram&#10;&#10;Description automatically generated" id="260" name="Google Shape;260;p31"/>
          <p:cNvPicPr preferRelativeResize="0"/>
          <p:nvPr/>
        </p:nvPicPr>
        <p:blipFill rotWithShape="1">
          <a:blip r:embed="rId6">
            <a:alphaModFix/>
          </a:blip>
          <a:srcRect b="0" l="0" r="0" t="0"/>
          <a:stretch/>
        </p:blipFill>
        <p:spPr>
          <a:xfrm>
            <a:off x="8476684" y="4369040"/>
            <a:ext cx="125222" cy="268859"/>
          </a:xfrm>
          <a:prstGeom prst="rect">
            <a:avLst/>
          </a:prstGeom>
          <a:noFill/>
          <a:ln>
            <a:noFill/>
          </a:ln>
        </p:spPr>
      </p:pic>
      <p:pic>
        <p:nvPicPr>
          <p:cNvPr descr="Diagram&#10;&#10;Description automatically generated" id="261" name="Google Shape;261;p31"/>
          <p:cNvPicPr preferRelativeResize="0"/>
          <p:nvPr/>
        </p:nvPicPr>
        <p:blipFill rotWithShape="1">
          <a:blip r:embed="rId6">
            <a:alphaModFix/>
          </a:blip>
          <a:srcRect b="0" l="0" r="0" t="0"/>
          <a:stretch/>
        </p:blipFill>
        <p:spPr>
          <a:xfrm>
            <a:off x="7564214" y="4579309"/>
            <a:ext cx="125222" cy="268859"/>
          </a:xfrm>
          <a:prstGeom prst="rect">
            <a:avLst/>
          </a:prstGeom>
          <a:noFill/>
          <a:ln>
            <a:noFill/>
          </a:ln>
        </p:spPr>
      </p:pic>
      <p:pic>
        <p:nvPicPr>
          <p:cNvPr descr="Diagram&#10;&#10;Description automatically generated" id="262" name="Google Shape;262;p31"/>
          <p:cNvPicPr preferRelativeResize="0"/>
          <p:nvPr/>
        </p:nvPicPr>
        <p:blipFill rotWithShape="1">
          <a:blip r:embed="rId6">
            <a:alphaModFix/>
          </a:blip>
          <a:srcRect b="0" l="0" r="0" t="0"/>
          <a:stretch/>
        </p:blipFill>
        <p:spPr>
          <a:xfrm>
            <a:off x="9776910" y="3898335"/>
            <a:ext cx="125222" cy="268859"/>
          </a:xfrm>
          <a:prstGeom prst="rect">
            <a:avLst/>
          </a:prstGeom>
          <a:noFill/>
          <a:ln>
            <a:noFill/>
          </a:ln>
        </p:spPr>
      </p:pic>
      <p:pic>
        <p:nvPicPr>
          <p:cNvPr descr="Diagram&#10;&#10;Description automatically generated" id="263" name="Google Shape;263;p31"/>
          <p:cNvPicPr preferRelativeResize="0"/>
          <p:nvPr/>
        </p:nvPicPr>
        <p:blipFill rotWithShape="1">
          <a:blip r:embed="rId6">
            <a:alphaModFix/>
          </a:blip>
          <a:srcRect b="0" l="0" r="0" t="0"/>
          <a:stretch/>
        </p:blipFill>
        <p:spPr>
          <a:xfrm>
            <a:off x="7359713" y="4039160"/>
            <a:ext cx="125222" cy="268859"/>
          </a:xfrm>
          <a:prstGeom prst="rect">
            <a:avLst/>
          </a:prstGeom>
          <a:noFill/>
          <a:ln>
            <a:noFill/>
          </a:ln>
        </p:spPr>
      </p:pic>
      <p:pic>
        <p:nvPicPr>
          <p:cNvPr descr="Diagram&#10;&#10;Description automatically generated" id="264" name="Google Shape;264;p31"/>
          <p:cNvPicPr preferRelativeResize="0"/>
          <p:nvPr/>
        </p:nvPicPr>
        <p:blipFill rotWithShape="1">
          <a:blip r:embed="rId6">
            <a:alphaModFix/>
          </a:blip>
          <a:srcRect b="0" l="0" r="0" t="0"/>
          <a:stretch/>
        </p:blipFill>
        <p:spPr>
          <a:xfrm>
            <a:off x="9688171" y="4446204"/>
            <a:ext cx="125222" cy="268859"/>
          </a:xfrm>
          <a:prstGeom prst="rect">
            <a:avLst/>
          </a:prstGeom>
          <a:noFill/>
          <a:ln>
            <a:noFill/>
          </a:ln>
        </p:spPr>
      </p:pic>
      <p:pic>
        <p:nvPicPr>
          <p:cNvPr descr="Diagram&#10;&#10;Description automatically generated" id="265" name="Google Shape;265;p31"/>
          <p:cNvPicPr preferRelativeResize="0"/>
          <p:nvPr/>
        </p:nvPicPr>
        <p:blipFill rotWithShape="1">
          <a:blip r:embed="rId6">
            <a:alphaModFix/>
          </a:blip>
          <a:srcRect b="0" l="0" r="0" t="0"/>
          <a:stretch/>
        </p:blipFill>
        <p:spPr>
          <a:xfrm>
            <a:off x="9284985" y="1913273"/>
            <a:ext cx="125222" cy="268859"/>
          </a:xfrm>
          <a:prstGeom prst="rect">
            <a:avLst/>
          </a:prstGeom>
          <a:noFill/>
          <a:ln>
            <a:noFill/>
          </a:ln>
        </p:spPr>
      </p:pic>
      <p:pic>
        <p:nvPicPr>
          <p:cNvPr descr="Diagram&#10;&#10;Description automatically generated" id="266" name="Google Shape;266;p31"/>
          <p:cNvPicPr preferRelativeResize="0"/>
          <p:nvPr/>
        </p:nvPicPr>
        <p:blipFill rotWithShape="1">
          <a:blip r:embed="rId6">
            <a:alphaModFix/>
          </a:blip>
          <a:srcRect b="0" l="0" r="0" t="0"/>
          <a:stretch/>
        </p:blipFill>
        <p:spPr>
          <a:xfrm>
            <a:off x="8939677" y="5167696"/>
            <a:ext cx="125222" cy="268859"/>
          </a:xfrm>
          <a:prstGeom prst="rect">
            <a:avLst/>
          </a:prstGeom>
          <a:noFill/>
          <a:ln>
            <a:noFill/>
          </a:ln>
        </p:spPr>
      </p:pic>
      <p:pic>
        <p:nvPicPr>
          <p:cNvPr descr="Diagram&#10;&#10;Description automatically generated" id="267" name="Google Shape;267;p31"/>
          <p:cNvPicPr preferRelativeResize="0"/>
          <p:nvPr/>
        </p:nvPicPr>
        <p:blipFill rotWithShape="1">
          <a:blip r:embed="rId6">
            <a:alphaModFix/>
          </a:blip>
          <a:srcRect b="0" l="0" r="0" t="0"/>
          <a:stretch/>
        </p:blipFill>
        <p:spPr>
          <a:xfrm>
            <a:off x="8177678" y="4509860"/>
            <a:ext cx="125222" cy="268859"/>
          </a:xfrm>
          <a:prstGeom prst="rect">
            <a:avLst/>
          </a:prstGeom>
          <a:noFill/>
          <a:ln>
            <a:noFill/>
          </a:ln>
        </p:spPr>
      </p:pic>
      <p:pic>
        <p:nvPicPr>
          <p:cNvPr descr="Diagram&#10;&#10;Description automatically generated" id="268" name="Google Shape;268;p31"/>
          <p:cNvPicPr preferRelativeResize="0"/>
          <p:nvPr/>
        </p:nvPicPr>
        <p:blipFill rotWithShape="1">
          <a:blip r:embed="rId6">
            <a:alphaModFix/>
          </a:blip>
          <a:srcRect b="0" l="0" r="0" t="0"/>
          <a:stretch/>
        </p:blipFill>
        <p:spPr>
          <a:xfrm>
            <a:off x="10367221" y="3412199"/>
            <a:ext cx="125222" cy="268859"/>
          </a:xfrm>
          <a:prstGeom prst="rect">
            <a:avLst/>
          </a:prstGeom>
          <a:noFill/>
          <a:ln>
            <a:noFill/>
          </a:ln>
        </p:spPr>
      </p:pic>
      <p:pic>
        <p:nvPicPr>
          <p:cNvPr descr="Diagram&#10;&#10;Description automatically generated" id="269" name="Google Shape;269;p31"/>
          <p:cNvPicPr preferRelativeResize="0"/>
          <p:nvPr/>
        </p:nvPicPr>
        <p:blipFill rotWithShape="1">
          <a:blip r:embed="rId6">
            <a:alphaModFix/>
          </a:blip>
          <a:srcRect b="0" l="0" r="0" t="0"/>
          <a:stretch/>
        </p:blipFill>
        <p:spPr>
          <a:xfrm>
            <a:off x="9230971" y="3734360"/>
            <a:ext cx="125222" cy="268859"/>
          </a:xfrm>
          <a:prstGeom prst="rect">
            <a:avLst/>
          </a:prstGeom>
          <a:noFill/>
          <a:ln>
            <a:noFill/>
          </a:ln>
        </p:spPr>
      </p:pic>
      <p:pic>
        <p:nvPicPr>
          <p:cNvPr descr="Diagram&#10;&#10;Description automatically generated" id="270" name="Google Shape;270;p31"/>
          <p:cNvPicPr preferRelativeResize="0"/>
          <p:nvPr/>
        </p:nvPicPr>
        <p:blipFill rotWithShape="1">
          <a:blip r:embed="rId6">
            <a:alphaModFix/>
          </a:blip>
          <a:srcRect b="0" l="0" r="0" t="0"/>
          <a:stretch/>
        </p:blipFill>
        <p:spPr>
          <a:xfrm>
            <a:off x="9383371" y="3886760"/>
            <a:ext cx="125222" cy="268859"/>
          </a:xfrm>
          <a:prstGeom prst="rect">
            <a:avLst/>
          </a:prstGeom>
          <a:noFill/>
          <a:ln>
            <a:noFill/>
          </a:ln>
        </p:spPr>
      </p:pic>
      <p:pic>
        <p:nvPicPr>
          <p:cNvPr descr="Diagram&#10;&#10;Description automatically generated" id="271" name="Google Shape;271;p31"/>
          <p:cNvPicPr preferRelativeResize="0"/>
          <p:nvPr/>
        </p:nvPicPr>
        <p:blipFill rotWithShape="1">
          <a:blip r:embed="rId6">
            <a:alphaModFix/>
          </a:blip>
          <a:srcRect b="0" l="0" r="0" t="0"/>
          <a:stretch/>
        </p:blipFill>
        <p:spPr>
          <a:xfrm>
            <a:off x="9466322" y="3437261"/>
            <a:ext cx="125222" cy="268859"/>
          </a:xfrm>
          <a:prstGeom prst="rect">
            <a:avLst/>
          </a:prstGeom>
          <a:noFill/>
          <a:ln>
            <a:noFill/>
          </a:ln>
        </p:spPr>
      </p:pic>
      <p:pic>
        <p:nvPicPr>
          <p:cNvPr descr="Diagram&#10;&#10;Description automatically generated" id="272" name="Google Shape;272;p31"/>
          <p:cNvPicPr preferRelativeResize="0"/>
          <p:nvPr/>
        </p:nvPicPr>
        <p:blipFill rotWithShape="1">
          <a:blip r:embed="rId6">
            <a:alphaModFix/>
          </a:blip>
          <a:srcRect b="0" l="0" r="0" t="0"/>
          <a:stretch/>
        </p:blipFill>
        <p:spPr>
          <a:xfrm>
            <a:off x="9121002" y="4365185"/>
            <a:ext cx="125222" cy="268859"/>
          </a:xfrm>
          <a:prstGeom prst="rect">
            <a:avLst/>
          </a:prstGeom>
          <a:noFill/>
          <a:ln>
            <a:noFill/>
          </a:ln>
        </p:spPr>
      </p:pic>
      <p:pic>
        <p:nvPicPr>
          <p:cNvPr descr="Diagram&#10;&#10;Description automatically generated" id="273" name="Google Shape;273;p31"/>
          <p:cNvPicPr preferRelativeResize="0"/>
          <p:nvPr/>
        </p:nvPicPr>
        <p:blipFill rotWithShape="1">
          <a:blip r:embed="rId6">
            <a:alphaModFix/>
          </a:blip>
          <a:srcRect b="0" l="0" r="0" t="0"/>
          <a:stretch/>
        </p:blipFill>
        <p:spPr>
          <a:xfrm>
            <a:off x="8243226" y="3973563"/>
            <a:ext cx="125222" cy="268859"/>
          </a:xfrm>
          <a:prstGeom prst="rect">
            <a:avLst/>
          </a:prstGeom>
          <a:noFill/>
          <a:ln>
            <a:noFill/>
          </a:ln>
        </p:spPr>
      </p:pic>
      <p:pic>
        <p:nvPicPr>
          <p:cNvPr descr="Diagram&#10;&#10;Description automatically generated" id="274" name="Google Shape;274;p31"/>
          <p:cNvPicPr preferRelativeResize="0"/>
          <p:nvPr/>
        </p:nvPicPr>
        <p:blipFill rotWithShape="1">
          <a:blip r:embed="rId6">
            <a:alphaModFix/>
          </a:blip>
          <a:srcRect b="0" l="0" r="0" t="0"/>
          <a:stretch/>
        </p:blipFill>
        <p:spPr>
          <a:xfrm>
            <a:off x="7404101" y="2497788"/>
            <a:ext cx="125222" cy="268859"/>
          </a:xfrm>
          <a:prstGeom prst="rect">
            <a:avLst/>
          </a:prstGeom>
          <a:noFill/>
          <a:ln>
            <a:noFill/>
          </a:ln>
        </p:spPr>
      </p:pic>
      <p:pic>
        <p:nvPicPr>
          <p:cNvPr descr="Diagram&#10;&#10;Description automatically generated" id="275" name="Google Shape;275;p31"/>
          <p:cNvPicPr preferRelativeResize="0"/>
          <p:nvPr/>
        </p:nvPicPr>
        <p:blipFill rotWithShape="1">
          <a:blip r:embed="rId6">
            <a:alphaModFix/>
          </a:blip>
          <a:srcRect b="0" l="0" r="0" t="0"/>
          <a:stretch/>
        </p:blipFill>
        <p:spPr>
          <a:xfrm>
            <a:off x="7197665" y="3055310"/>
            <a:ext cx="125222" cy="268859"/>
          </a:xfrm>
          <a:prstGeom prst="rect">
            <a:avLst/>
          </a:prstGeom>
          <a:noFill/>
          <a:ln>
            <a:noFill/>
          </a:ln>
        </p:spPr>
      </p:pic>
      <p:sp>
        <p:nvSpPr>
          <p:cNvPr id="276" name="Google Shape;276;p31"/>
          <p:cNvSpPr txBox="1"/>
          <p:nvPr/>
        </p:nvSpPr>
        <p:spPr>
          <a:xfrm>
            <a:off x="6910086" y="6319777"/>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31"/>
          <p:cNvSpPr txBox="1"/>
          <p:nvPr/>
        </p:nvSpPr>
        <p:spPr>
          <a:xfrm>
            <a:off x="6937027" y="5614822"/>
            <a:ext cx="3705607" cy="738664"/>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Quattrocento Sans"/>
                <a:ea typeface="Quattrocento Sans"/>
                <a:cs typeface="Quattrocento Sans"/>
                <a:sym typeface="Quattrocento Sans"/>
              </a:rPr>
              <a:t>Solve large set of simultaneous equations for the net CO2 flux </a:t>
            </a:r>
            <a:r>
              <a:rPr lang="en-US" sz="1400" u="sng">
                <a:solidFill>
                  <a:schemeClr val="lt1"/>
                </a:solidFill>
                <a:latin typeface="Quattrocento Sans"/>
                <a:ea typeface="Quattrocento Sans"/>
                <a:cs typeface="Quattrocento Sans"/>
                <a:sym typeface="Quattrocento Sans"/>
              </a:rPr>
              <a:t>in all grid cells</a:t>
            </a:r>
            <a:r>
              <a:rPr lang="en-US" sz="1400">
                <a:solidFill>
                  <a:schemeClr val="lt1"/>
                </a:solidFill>
                <a:latin typeface="Quattrocento Sans"/>
                <a:ea typeface="Quattrocento Sans"/>
                <a:cs typeface="Quattrocento Sans"/>
                <a:sym typeface="Quattrocento Sans"/>
              </a:rPr>
              <a:t> based on atmospheric flow and observations</a:t>
            </a:r>
            <a:endParaRPr/>
          </a:p>
        </p:txBody>
      </p:sp>
      <p:sp>
        <p:nvSpPr>
          <p:cNvPr id="278" name="Google Shape;278;p31"/>
          <p:cNvSpPr txBox="1"/>
          <p:nvPr/>
        </p:nvSpPr>
        <p:spPr>
          <a:xfrm>
            <a:off x="5137399" y="2690689"/>
            <a:ext cx="1290115" cy="246221"/>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lt1"/>
                </a:solidFill>
                <a:latin typeface="Quattrocento Sans"/>
                <a:ea typeface="Quattrocento Sans"/>
                <a:cs typeface="Quattrocento Sans"/>
                <a:sym typeface="Quattrocento Sans"/>
              </a:rPr>
              <a:t>CO2 measurement</a:t>
            </a:r>
            <a:endParaRPr/>
          </a:p>
        </p:txBody>
      </p:sp>
      <p:sp>
        <p:nvSpPr>
          <p:cNvPr id="279" name="Google Shape;279;p31"/>
          <p:cNvSpPr txBox="1"/>
          <p:nvPr/>
        </p:nvSpPr>
        <p:spPr>
          <a:xfrm>
            <a:off x="865697" y="5304200"/>
            <a:ext cx="1341240" cy="246221"/>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lt1"/>
                </a:solidFill>
                <a:latin typeface="Quattrocento Sans"/>
                <a:ea typeface="Quattrocento Sans"/>
                <a:cs typeface="Quattrocento Sans"/>
                <a:sym typeface="Quattrocento Sans"/>
              </a:rPr>
              <a:t>CO2 measurement</a:t>
            </a:r>
            <a:endParaRPr/>
          </a:p>
        </p:txBody>
      </p:sp>
      <p:sp>
        <p:nvSpPr>
          <p:cNvPr id="280" name="Google Shape;280;p31"/>
          <p:cNvSpPr txBox="1"/>
          <p:nvPr/>
        </p:nvSpPr>
        <p:spPr>
          <a:xfrm>
            <a:off x="10156549" y="1829228"/>
            <a:ext cx="1455583" cy="707886"/>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lt1"/>
                </a:solidFill>
                <a:latin typeface="Quattrocento Sans"/>
                <a:ea typeface="Quattrocento Sans"/>
                <a:cs typeface="Quattrocento Sans"/>
                <a:sym typeface="Quattrocento Sans"/>
              </a:rPr>
              <a:t>Many (thousands) of CO2 measurements, complemented with satellite data.</a:t>
            </a:r>
            <a:endParaRPr/>
          </a:p>
        </p:txBody>
      </p:sp>
      <p:sp>
        <p:nvSpPr>
          <p:cNvPr id="281" name="Google Shape;281;p31"/>
          <p:cNvSpPr txBox="1"/>
          <p:nvPr/>
        </p:nvSpPr>
        <p:spPr>
          <a:xfrm>
            <a:off x="719365" y="1197421"/>
            <a:ext cx="22686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002060"/>
                </a:solidFill>
                <a:latin typeface="Calibri"/>
                <a:ea typeface="Calibri"/>
                <a:cs typeface="Calibri"/>
                <a:sym typeface="Calibri"/>
              </a:rPr>
              <a:t>At the local level</a:t>
            </a:r>
            <a:endParaRPr/>
          </a:p>
        </p:txBody>
      </p:sp>
      <p:sp>
        <p:nvSpPr>
          <p:cNvPr id="282" name="Google Shape;282;p31"/>
          <p:cNvSpPr txBox="1"/>
          <p:nvPr/>
        </p:nvSpPr>
        <p:spPr>
          <a:xfrm>
            <a:off x="6870877" y="1187614"/>
            <a:ext cx="39839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002060"/>
                </a:solidFill>
                <a:latin typeface="Calibri"/>
                <a:ea typeface="Calibri"/>
                <a:cs typeface="Calibri"/>
                <a:sym typeface="Calibri"/>
              </a:rPr>
              <a:t>Globally </a:t>
            </a:r>
            <a:r>
              <a:rPr i="1" lang="en-US" sz="1600" u="sng">
                <a:solidFill>
                  <a:srgbClr val="002060"/>
                </a:solidFill>
                <a:latin typeface="Calibri"/>
                <a:ea typeface="Calibri"/>
                <a:cs typeface="Calibri"/>
                <a:sym typeface="Calibri"/>
              </a:rPr>
              <a:t>- basically just more of the same …</a:t>
            </a:r>
            <a:endParaRPr sz="1600" u="sng">
              <a:solidFill>
                <a:srgbClr val="002060"/>
              </a:solidFill>
              <a:latin typeface="Calibri"/>
              <a:ea typeface="Calibri"/>
              <a:cs typeface="Calibri"/>
              <a:sym typeface="Calibri"/>
            </a:endParaRPr>
          </a:p>
        </p:txBody>
      </p:sp>
      <p:cxnSp>
        <p:nvCxnSpPr>
          <p:cNvPr id="283" name="Google Shape;283;p31"/>
          <p:cNvCxnSpPr/>
          <p:nvPr/>
        </p:nvCxnSpPr>
        <p:spPr>
          <a:xfrm flipH="1" rot="10800000">
            <a:off x="5371039" y="5132361"/>
            <a:ext cx="3184571" cy="340623"/>
          </a:xfrm>
          <a:prstGeom prst="straightConnector1">
            <a:avLst/>
          </a:prstGeom>
          <a:noFill/>
          <a:ln cap="flat" cmpd="sng" w="12700">
            <a:solidFill>
              <a:srgbClr val="002060"/>
            </a:solidFill>
            <a:prstDash val="dash"/>
            <a:miter lim="800000"/>
            <a:headEnd len="sm" w="sm" type="none"/>
            <a:tailEnd len="sm" w="sm" type="none"/>
          </a:ln>
        </p:spPr>
      </p:cxnSp>
      <p:cxnSp>
        <p:nvCxnSpPr>
          <p:cNvPr id="284" name="Google Shape;284;p31"/>
          <p:cNvCxnSpPr/>
          <p:nvPr/>
        </p:nvCxnSpPr>
        <p:spPr>
          <a:xfrm>
            <a:off x="5369738" y="1782047"/>
            <a:ext cx="3201472" cy="3288278"/>
          </a:xfrm>
          <a:prstGeom prst="straightConnector1">
            <a:avLst/>
          </a:prstGeom>
          <a:noFill/>
          <a:ln cap="flat" cmpd="sng" w="12700">
            <a:solidFill>
              <a:srgbClr val="002060"/>
            </a:solidFill>
            <a:prstDash val="dash"/>
            <a:miter lim="800000"/>
            <a:headEnd len="sm" w="sm" type="none"/>
            <a:tailEnd len="sm" w="sm" type="none"/>
          </a:ln>
        </p:spPr>
      </p:cxnSp>
      <p:sp>
        <p:nvSpPr>
          <p:cNvPr id="285" name="Google Shape;285;p31"/>
          <p:cNvSpPr/>
          <p:nvPr/>
        </p:nvSpPr>
        <p:spPr>
          <a:xfrm>
            <a:off x="4828572" y="1390882"/>
            <a:ext cx="698174" cy="672824"/>
          </a:xfrm>
          <a:prstGeom prst="rect">
            <a:avLst/>
          </a:prstGeom>
          <a:noFill/>
          <a:ln cap="flat" cmpd="sng" w="222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C00000"/>
                </a:solidFill>
                <a:latin typeface="Quattrocento Sans"/>
                <a:ea typeface="Quattrocento Sans"/>
                <a:cs typeface="Quattrocento Sans"/>
                <a:sym typeface="Quattrocento Sans"/>
              </a:rPr>
              <a:t>418 PPM</a:t>
            </a:r>
            <a:endParaRPr/>
          </a:p>
        </p:txBody>
      </p:sp>
      <p:sp>
        <p:nvSpPr>
          <p:cNvPr id="286" name="Google Shape;286;p31"/>
          <p:cNvSpPr txBox="1"/>
          <p:nvPr/>
        </p:nvSpPr>
        <p:spPr>
          <a:xfrm>
            <a:off x="5983850" y="4197048"/>
            <a:ext cx="1015885" cy="861774"/>
          </a:xfrm>
          <a:prstGeom prst="rect">
            <a:avLst/>
          </a:prstGeom>
          <a:solidFill>
            <a:srgbClr val="8296B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lt1"/>
                </a:solidFill>
                <a:latin typeface="Quattrocento Sans"/>
                <a:ea typeface="Quattrocento Sans"/>
                <a:cs typeface="Quattrocento Sans"/>
                <a:sym typeface="Quattrocento Sans"/>
              </a:rPr>
              <a:t>Divide the globe into hundreds of thousands of grid cells</a:t>
            </a:r>
            <a:endParaRPr/>
          </a:p>
        </p:txBody>
      </p:sp>
      <p:sp>
        <p:nvSpPr>
          <p:cNvPr id="287" name="Google Shape;287;p31"/>
          <p:cNvSpPr txBox="1"/>
          <p:nvPr/>
        </p:nvSpPr>
        <p:spPr>
          <a:xfrm>
            <a:off x="9751805" y="2962400"/>
            <a:ext cx="2289040" cy="2308324"/>
          </a:xfrm>
          <a:prstGeom prst="rect">
            <a:avLst/>
          </a:prstGeom>
          <a:solidFill>
            <a:srgbClr val="153CD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Quattrocento Sans"/>
                <a:ea typeface="Quattrocento Sans"/>
                <a:cs typeface="Quattrocento Sans"/>
                <a:sym typeface="Quattrocento Sans"/>
              </a:rPr>
              <a:t>The building blocks for this already exist today. However, we do not yet  have an integrated global system that operates the way  weather prediction and climate analysis is done.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100"/>
                                  </p:stCondLst>
                                  <p:childTnLst>
                                    <p:set>
                                      <p:cBhvr>
                                        <p:cTn dur="1" fill="hold">
                                          <p:stCondLst>
                                            <p:cond delay="0"/>
                                          </p:stCondLst>
                                        </p:cTn>
                                        <p:tgtEl>
                                          <p:spTgt spid="24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
                                  </p:stCondLst>
                                  <p:childTnLst>
                                    <p:set>
                                      <p:cBhvr>
                                        <p:cTn dur="1" fill="hold">
                                          <p:stCondLst>
                                            <p:cond delay="0"/>
                                          </p:stCondLst>
                                        </p:cTn>
                                        <p:tgtEl>
                                          <p:spTgt spid="24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
                                  </p:stCondLst>
                                  <p:childTnLst>
                                    <p:set>
                                      <p:cBhvr>
                                        <p:cTn dur="1" fill="hold">
                                          <p:stCondLst>
                                            <p:cond delay="0"/>
                                          </p:stCondLst>
                                        </p:cTn>
                                        <p:tgtEl>
                                          <p:spTgt spid="24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
                                  </p:stCondLst>
                                  <p:childTnLst>
                                    <p:set>
                                      <p:cBhvr>
                                        <p:cTn dur="1" fill="hold">
                                          <p:stCondLst>
                                            <p:cond delay="0"/>
                                          </p:stCondLst>
                                        </p:cTn>
                                        <p:tgtEl>
                                          <p:spTgt spid="249"/>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
                                  </p:stCondLst>
                                  <p:childTnLst>
                                    <p:set>
                                      <p:cBhvr>
                                        <p:cTn dur="1" fill="hold">
                                          <p:stCondLst>
                                            <p:cond delay="0"/>
                                          </p:stCondLst>
                                        </p:cTn>
                                        <p:tgtEl>
                                          <p:spTgt spid="250"/>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
                                  </p:stCondLst>
                                  <p:childTnLst>
                                    <p:set>
                                      <p:cBhvr>
                                        <p:cTn dur="1" fill="hold">
                                          <p:stCondLst>
                                            <p:cond delay="0"/>
                                          </p:stCondLst>
                                        </p:cTn>
                                        <p:tgtEl>
                                          <p:spTgt spid="251"/>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
                                  </p:stCondLst>
                                  <p:childTnLst>
                                    <p:set>
                                      <p:cBhvr>
                                        <p:cTn dur="1" fill="hold">
                                          <p:stCondLst>
                                            <p:cond delay="0"/>
                                          </p:stCondLst>
                                        </p:cTn>
                                        <p:tgtEl>
                                          <p:spTgt spid="252"/>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
                                  </p:stCondLst>
                                  <p:childTnLst>
                                    <p:set>
                                      <p:cBhvr>
                                        <p:cTn dur="1" fill="hold">
                                          <p:stCondLst>
                                            <p:cond delay="0"/>
                                          </p:stCondLst>
                                        </p:cTn>
                                        <p:tgtEl>
                                          <p:spTgt spid="253"/>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
                                  </p:stCondLst>
                                  <p:childTnLst>
                                    <p:set>
                                      <p:cBhvr>
                                        <p:cTn dur="1" fill="hold">
                                          <p:stCondLst>
                                            <p:cond delay="0"/>
                                          </p:stCondLst>
                                        </p:cTn>
                                        <p:tgtEl>
                                          <p:spTgt spid="254"/>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
                                  </p:stCondLst>
                                  <p:childTnLst>
                                    <p:set>
                                      <p:cBhvr>
                                        <p:cTn dur="1" fill="hold">
                                          <p:stCondLst>
                                            <p:cond delay="0"/>
                                          </p:stCondLst>
                                        </p:cTn>
                                        <p:tgtEl>
                                          <p:spTgt spid="255"/>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100"/>
                                  </p:stCondLst>
                                  <p:childTnLst>
                                    <p:set>
                                      <p:cBhvr>
                                        <p:cTn dur="1" fill="hold">
                                          <p:stCondLst>
                                            <p:cond delay="0"/>
                                          </p:stCondLst>
                                        </p:cTn>
                                        <p:tgtEl>
                                          <p:spTgt spid="256"/>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
                                  </p:stCondLst>
                                  <p:childTnLst>
                                    <p:set>
                                      <p:cBhvr>
                                        <p:cTn dur="1" fill="hold">
                                          <p:stCondLst>
                                            <p:cond delay="0"/>
                                          </p:stCondLst>
                                        </p:cTn>
                                        <p:tgtEl>
                                          <p:spTgt spid="257"/>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100"/>
                                  </p:stCondLst>
                                  <p:childTnLst>
                                    <p:set>
                                      <p:cBhvr>
                                        <p:cTn dur="1" fill="hold">
                                          <p:stCondLst>
                                            <p:cond delay="0"/>
                                          </p:stCondLst>
                                        </p:cTn>
                                        <p:tgtEl>
                                          <p:spTgt spid="258"/>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100"/>
                                  </p:stCondLst>
                                  <p:childTnLst>
                                    <p:set>
                                      <p:cBhvr>
                                        <p:cTn dur="1" fill="hold">
                                          <p:stCondLst>
                                            <p:cond delay="0"/>
                                          </p:stCondLst>
                                        </p:cTn>
                                        <p:tgtEl>
                                          <p:spTgt spid="259"/>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100"/>
                                  </p:stCondLst>
                                  <p:childTnLst>
                                    <p:set>
                                      <p:cBhvr>
                                        <p:cTn dur="1" fill="hold">
                                          <p:stCondLst>
                                            <p:cond delay="0"/>
                                          </p:stCondLst>
                                        </p:cTn>
                                        <p:tgtEl>
                                          <p:spTgt spid="260"/>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100"/>
                                  </p:stCondLst>
                                  <p:childTnLst>
                                    <p:set>
                                      <p:cBhvr>
                                        <p:cTn dur="1" fill="hold">
                                          <p:stCondLst>
                                            <p:cond delay="0"/>
                                          </p:stCondLst>
                                        </p:cTn>
                                        <p:tgtEl>
                                          <p:spTgt spid="261"/>
                                        </p:tgtEl>
                                        <p:attrNameLst>
                                          <p:attrName>style.visibility</p:attrName>
                                        </p:attrNameLst>
                                      </p:cBhvr>
                                      <p:to>
                                        <p:strVal val="visible"/>
                                      </p:to>
                                    </p:set>
                                  </p:childTnLst>
                                </p:cTn>
                              </p:par>
                            </p:childTnLst>
                          </p:cTn>
                        </p:par>
                        <p:par>
                          <p:cTn fill="hold">
                            <p:stCondLst>
                              <p:cond delay="16"/>
                            </p:stCondLst>
                            <p:childTnLst>
                              <p:par>
                                <p:cTn fill="hold" nodeType="afterEffect" presetClass="entr" presetID="1" presetSubtype="0">
                                  <p:stCondLst>
                                    <p:cond delay="100"/>
                                  </p:stCondLst>
                                  <p:childTnLst>
                                    <p:set>
                                      <p:cBhvr>
                                        <p:cTn dur="1" fill="hold">
                                          <p:stCondLst>
                                            <p:cond delay="0"/>
                                          </p:stCondLst>
                                        </p:cTn>
                                        <p:tgtEl>
                                          <p:spTgt spid="262"/>
                                        </p:tgtEl>
                                        <p:attrNameLst>
                                          <p:attrName>style.visibility</p:attrName>
                                        </p:attrNameLst>
                                      </p:cBhvr>
                                      <p:to>
                                        <p:strVal val="visible"/>
                                      </p:to>
                                    </p:set>
                                  </p:childTnLst>
                                </p:cTn>
                              </p:par>
                            </p:childTnLst>
                          </p:cTn>
                        </p:par>
                        <p:par>
                          <p:cTn fill="hold">
                            <p:stCondLst>
                              <p:cond delay="17"/>
                            </p:stCondLst>
                            <p:childTnLst>
                              <p:par>
                                <p:cTn fill="hold" nodeType="afterEffect" presetClass="entr" presetID="1" presetSubtype="0">
                                  <p:stCondLst>
                                    <p:cond delay="100"/>
                                  </p:stCondLst>
                                  <p:childTnLst>
                                    <p:set>
                                      <p:cBhvr>
                                        <p:cTn dur="1" fill="hold">
                                          <p:stCondLst>
                                            <p:cond delay="0"/>
                                          </p:stCondLst>
                                        </p:cTn>
                                        <p:tgtEl>
                                          <p:spTgt spid="263"/>
                                        </p:tgtEl>
                                        <p:attrNameLst>
                                          <p:attrName>style.visibility</p:attrName>
                                        </p:attrNameLst>
                                      </p:cBhvr>
                                      <p:to>
                                        <p:strVal val="visible"/>
                                      </p:to>
                                    </p:set>
                                  </p:childTnLst>
                                </p:cTn>
                              </p:par>
                            </p:childTnLst>
                          </p:cTn>
                        </p:par>
                        <p:par>
                          <p:cTn fill="hold">
                            <p:stCondLst>
                              <p:cond delay="18"/>
                            </p:stCondLst>
                            <p:childTnLst>
                              <p:par>
                                <p:cTn fill="hold" nodeType="afterEffect" presetClass="entr" presetID="1" presetSubtype="0">
                                  <p:stCondLst>
                                    <p:cond delay="100"/>
                                  </p:stCondLst>
                                  <p:childTnLst>
                                    <p:set>
                                      <p:cBhvr>
                                        <p:cTn dur="1" fill="hold">
                                          <p:stCondLst>
                                            <p:cond delay="0"/>
                                          </p:stCondLst>
                                        </p:cTn>
                                        <p:tgtEl>
                                          <p:spTgt spid="264"/>
                                        </p:tgtEl>
                                        <p:attrNameLst>
                                          <p:attrName>style.visibility</p:attrName>
                                        </p:attrNameLst>
                                      </p:cBhvr>
                                      <p:to>
                                        <p:strVal val="visible"/>
                                      </p:to>
                                    </p:set>
                                  </p:childTnLst>
                                </p:cTn>
                              </p:par>
                            </p:childTnLst>
                          </p:cTn>
                        </p:par>
                        <p:par>
                          <p:cTn fill="hold">
                            <p:stCondLst>
                              <p:cond delay="19"/>
                            </p:stCondLst>
                            <p:childTnLst>
                              <p:par>
                                <p:cTn fill="hold" nodeType="afterEffect" presetClass="entr" presetID="1" presetSubtype="0">
                                  <p:stCondLst>
                                    <p:cond delay="100"/>
                                  </p:stCondLst>
                                  <p:childTnLst>
                                    <p:set>
                                      <p:cBhvr>
                                        <p:cTn dur="1" fill="hold">
                                          <p:stCondLst>
                                            <p:cond delay="0"/>
                                          </p:stCondLst>
                                        </p:cTn>
                                        <p:tgtEl>
                                          <p:spTgt spid="265"/>
                                        </p:tgtEl>
                                        <p:attrNameLst>
                                          <p:attrName>style.visibility</p:attrName>
                                        </p:attrNameLst>
                                      </p:cBhvr>
                                      <p:to>
                                        <p:strVal val="visible"/>
                                      </p:to>
                                    </p:set>
                                  </p:childTnLst>
                                </p:cTn>
                              </p:par>
                            </p:childTnLst>
                          </p:cTn>
                        </p:par>
                        <p:par>
                          <p:cTn fill="hold">
                            <p:stCondLst>
                              <p:cond delay="20"/>
                            </p:stCondLst>
                            <p:childTnLst>
                              <p:par>
                                <p:cTn fill="hold" nodeType="afterEffect" presetClass="entr" presetID="1" presetSubtype="0">
                                  <p:stCondLst>
                                    <p:cond delay="100"/>
                                  </p:stCondLst>
                                  <p:childTnLst>
                                    <p:set>
                                      <p:cBhvr>
                                        <p:cTn dur="1" fill="hold">
                                          <p:stCondLst>
                                            <p:cond delay="0"/>
                                          </p:stCondLst>
                                        </p:cTn>
                                        <p:tgtEl>
                                          <p:spTgt spid="266"/>
                                        </p:tgtEl>
                                        <p:attrNameLst>
                                          <p:attrName>style.visibility</p:attrName>
                                        </p:attrNameLst>
                                      </p:cBhvr>
                                      <p:to>
                                        <p:strVal val="visible"/>
                                      </p:to>
                                    </p:set>
                                  </p:childTnLst>
                                </p:cTn>
                              </p:par>
                            </p:childTnLst>
                          </p:cTn>
                        </p:par>
                        <p:par>
                          <p:cTn fill="hold">
                            <p:stCondLst>
                              <p:cond delay="21"/>
                            </p:stCondLst>
                            <p:childTnLst>
                              <p:par>
                                <p:cTn fill="hold" nodeType="afterEffect" presetClass="entr" presetID="1" presetSubtype="0">
                                  <p:stCondLst>
                                    <p:cond delay="100"/>
                                  </p:stCondLst>
                                  <p:childTnLst>
                                    <p:set>
                                      <p:cBhvr>
                                        <p:cTn dur="1" fill="hold">
                                          <p:stCondLst>
                                            <p:cond delay="0"/>
                                          </p:stCondLst>
                                        </p:cTn>
                                        <p:tgtEl>
                                          <p:spTgt spid="267"/>
                                        </p:tgtEl>
                                        <p:attrNameLst>
                                          <p:attrName>style.visibility</p:attrName>
                                        </p:attrNameLst>
                                      </p:cBhvr>
                                      <p:to>
                                        <p:strVal val="visible"/>
                                      </p:to>
                                    </p:set>
                                  </p:childTnLst>
                                </p:cTn>
                              </p:par>
                            </p:childTnLst>
                          </p:cTn>
                        </p:par>
                        <p:par>
                          <p:cTn fill="hold">
                            <p:stCondLst>
                              <p:cond delay="22"/>
                            </p:stCondLst>
                            <p:childTnLst>
                              <p:par>
                                <p:cTn fill="hold" nodeType="afterEffect" presetClass="entr" presetID="1" presetSubtype="0">
                                  <p:stCondLst>
                                    <p:cond delay="100"/>
                                  </p:stCondLst>
                                  <p:childTnLst>
                                    <p:set>
                                      <p:cBhvr>
                                        <p:cTn dur="1" fill="hold">
                                          <p:stCondLst>
                                            <p:cond delay="0"/>
                                          </p:stCondLst>
                                        </p:cTn>
                                        <p:tgtEl>
                                          <p:spTgt spid="268"/>
                                        </p:tgtEl>
                                        <p:attrNameLst>
                                          <p:attrName>style.visibility</p:attrName>
                                        </p:attrNameLst>
                                      </p:cBhvr>
                                      <p:to>
                                        <p:strVal val="visible"/>
                                      </p:to>
                                    </p:set>
                                  </p:childTnLst>
                                </p:cTn>
                              </p:par>
                            </p:childTnLst>
                          </p:cTn>
                        </p:par>
                        <p:par>
                          <p:cTn fill="hold">
                            <p:stCondLst>
                              <p:cond delay="23"/>
                            </p:stCondLst>
                            <p:childTnLst>
                              <p:par>
                                <p:cTn fill="hold" nodeType="afterEffect" presetClass="entr" presetID="1" presetSubtype="0">
                                  <p:stCondLst>
                                    <p:cond delay="100"/>
                                  </p:stCondLst>
                                  <p:childTnLst>
                                    <p:set>
                                      <p:cBhvr>
                                        <p:cTn dur="1" fill="hold">
                                          <p:stCondLst>
                                            <p:cond delay="0"/>
                                          </p:stCondLst>
                                        </p:cTn>
                                        <p:tgtEl>
                                          <p:spTgt spid="269"/>
                                        </p:tgtEl>
                                        <p:attrNameLst>
                                          <p:attrName>style.visibility</p:attrName>
                                        </p:attrNameLst>
                                      </p:cBhvr>
                                      <p:to>
                                        <p:strVal val="visible"/>
                                      </p:to>
                                    </p:set>
                                  </p:childTnLst>
                                </p:cTn>
                              </p:par>
                            </p:childTnLst>
                          </p:cTn>
                        </p:par>
                        <p:par>
                          <p:cTn fill="hold">
                            <p:stCondLst>
                              <p:cond delay="24"/>
                            </p:stCondLst>
                            <p:childTnLst>
                              <p:par>
                                <p:cTn fill="hold" nodeType="afterEffect" presetClass="entr" presetID="1" presetSubtype="0">
                                  <p:stCondLst>
                                    <p:cond delay="100"/>
                                  </p:stCondLst>
                                  <p:childTnLst>
                                    <p:set>
                                      <p:cBhvr>
                                        <p:cTn dur="1" fill="hold">
                                          <p:stCondLst>
                                            <p:cond delay="0"/>
                                          </p:stCondLst>
                                        </p:cTn>
                                        <p:tgtEl>
                                          <p:spTgt spid="270"/>
                                        </p:tgtEl>
                                        <p:attrNameLst>
                                          <p:attrName>style.visibility</p:attrName>
                                        </p:attrNameLst>
                                      </p:cBhvr>
                                      <p:to>
                                        <p:strVal val="visible"/>
                                      </p:to>
                                    </p:set>
                                  </p:childTnLst>
                                </p:cTn>
                              </p:par>
                            </p:childTnLst>
                          </p:cTn>
                        </p:par>
                        <p:par>
                          <p:cTn fill="hold">
                            <p:stCondLst>
                              <p:cond delay="25"/>
                            </p:stCondLst>
                            <p:childTnLst>
                              <p:par>
                                <p:cTn fill="hold" nodeType="afterEffect" presetClass="entr" presetID="1" presetSubtype="0">
                                  <p:stCondLst>
                                    <p:cond delay="100"/>
                                  </p:stCondLst>
                                  <p:childTnLst>
                                    <p:set>
                                      <p:cBhvr>
                                        <p:cTn dur="1" fill="hold">
                                          <p:stCondLst>
                                            <p:cond delay="0"/>
                                          </p:stCondLst>
                                        </p:cTn>
                                        <p:tgtEl>
                                          <p:spTgt spid="271"/>
                                        </p:tgtEl>
                                        <p:attrNameLst>
                                          <p:attrName>style.visibility</p:attrName>
                                        </p:attrNameLst>
                                      </p:cBhvr>
                                      <p:to>
                                        <p:strVal val="visible"/>
                                      </p:to>
                                    </p:set>
                                  </p:childTnLst>
                                </p:cTn>
                              </p:par>
                            </p:childTnLst>
                          </p:cTn>
                        </p:par>
                        <p:par>
                          <p:cTn fill="hold">
                            <p:stCondLst>
                              <p:cond delay="26"/>
                            </p:stCondLst>
                            <p:childTnLst>
                              <p:par>
                                <p:cTn fill="hold" nodeType="afterEffect" presetClass="entr" presetID="1" presetSubtype="0">
                                  <p:stCondLst>
                                    <p:cond delay="100"/>
                                  </p:stCondLst>
                                  <p:childTnLst>
                                    <p:set>
                                      <p:cBhvr>
                                        <p:cTn dur="1" fill="hold">
                                          <p:stCondLst>
                                            <p:cond delay="0"/>
                                          </p:stCondLst>
                                        </p:cTn>
                                        <p:tgtEl>
                                          <p:spTgt spid="272"/>
                                        </p:tgtEl>
                                        <p:attrNameLst>
                                          <p:attrName>style.visibility</p:attrName>
                                        </p:attrNameLst>
                                      </p:cBhvr>
                                      <p:to>
                                        <p:strVal val="visible"/>
                                      </p:to>
                                    </p:set>
                                  </p:childTnLst>
                                </p:cTn>
                              </p:par>
                            </p:childTnLst>
                          </p:cTn>
                        </p:par>
                        <p:par>
                          <p:cTn fill="hold">
                            <p:stCondLst>
                              <p:cond delay="27"/>
                            </p:stCondLst>
                            <p:childTnLst>
                              <p:par>
                                <p:cTn fill="hold" nodeType="afterEffect" presetClass="entr" presetID="1" presetSubtype="0">
                                  <p:stCondLst>
                                    <p:cond delay="100"/>
                                  </p:stCondLst>
                                  <p:childTnLst>
                                    <p:set>
                                      <p:cBhvr>
                                        <p:cTn dur="1" fill="hold">
                                          <p:stCondLst>
                                            <p:cond delay="0"/>
                                          </p:stCondLst>
                                        </p:cTn>
                                        <p:tgtEl>
                                          <p:spTgt spid="273"/>
                                        </p:tgtEl>
                                        <p:attrNameLst>
                                          <p:attrName>style.visibility</p:attrName>
                                        </p:attrNameLst>
                                      </p:cBhvr>
                                      <p:to>
                                        <p:strVal val="visible"/>
                                      </p:to>
                                    </p:set>
                                  </p:childTnLst>
                                </p:cTn>
                              </p:par>
                            </p:childTnLst>
                          </p:cTn>
                        </p:par>
                        <p:par>
                          <p:cTn fill="hold">
                            <p:stCondLst>
                              <p:cond delay="28"/>
                            </p:stCondLst>
                            <p:childTnLst>
                              <p:par>
                                <p:cTn fill="hold" nodeType="afterEffect" presetClass="entr" presetID="1" presetSubtype="0">
                                  <p:stCondLst>
                                    <p:cond delay="100"/>
                                  </p:stCondLst>
                                  <p:childTnLst>
                                    <p:set>
                                      <p:cBhvr>
                                        <p:cTn dur="1" fill="hold">
                                          <p:stCondLst>
                                            <p:cond delay="0"/>
                                          </p:stCondLst>
                                        </p:cTn>
                                        <p:tgtEl>
                                          <p:spTgt spid="274"/>
                                        </p:tgtEl>
                                        <p:attrNameLst>
                                          <p:attrName>style.visibility</p:attrName>
                                        </p:attrNameLst>
                                      </p:cBhvr>
                                      <p:to>
                                        <p:strVal val="visible"/>
                                      </p:to>
                                    </p:set>
                                  </p:childTnLst>
                                </p:cTn>
                              </p:par>
                            </p:childTnLst>
                          </p:cTn>
                        </p:par>
                        <p:par>
                          <p:cTn fill="hold">
                            <p:stCondLst>
                              <p:cond delay="29"/>
                            </p:stCondLst>
                            <p:childTnLst>
                              <p:par>
                                <p:cTn fill="hold" nodeType="afterEffect" presetClass="entr" presetID="1" presetSubtype="0">
                                  <p:stCondLst>
                                    <p:cond delay="10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5F7FC"/>
            </a:gs>
            <a:gs pos="74000">
              <a:srgbClr val="A9BEE4"/>
            </a:gs>
            <a:gs pos="83000">
              <a:srgbClr val="A9BEE4"/>
            </a:gs>
            <a:gs pos="100000">
              <a:srgbClr val="C5D3ED"/>
            </a:gs>
          </a:gsLst>
          <a:lin ang="5400000" scaled="0"/>
        </a:gradFill>
      </p:bgPr>
    </p:bg>
    <p:spTree>
      <p:nvGrpSpPr>
        <p:cNvPr id="291" name="Shape 291"/>
        <p:cNvGrpSpPr/>
        <p:nvPr/>
      </p:nvGrpSpPr>
      <p:grpSpPr>
        <a:xfrm>
          <a:off x="0" y="0"/>
          <a:ext cx="0" cy="0"/>
          <a:chOff x="0" y="0"/>
          <a:chExt cx="0" cy="0"/>
        </a:xfrm>
      </p:grpSpPr>
      <p:sp>
        <p:nvSpPr>
          <p:cNvPr id="292" name="Google Shape;29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3" name="Google Shape;293;p32"/>
          <p:cNvSpPr txBox="1"/>
          <p:nvPr/>
        </p:nvSpPr>
        <p:spPr>
          <a:xfrm>
            <a:off x="3253563" y="199892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32"/>
          <p:cNvSpPr txBox="1"/>
          <p:nvPr/>
        </p:nvSpPr>
        <p:spPr>
          <a:xfrm>
            <a:off x="247518" y="3132535"/>
            <a:ext cx="11166620" cy="1560067"/>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2060"/>
              </a:buClr>
              <a:buSzPts val="2000"/>
              <a:buFont typeface="Arial"/>
              <a:buNone/>
            </a:pPr>
            <a:r>
              <a:rPr lang="en-US" sz="2000">
                <a:solidFill>
                  <a:srgbClr val="002060"/>
                </a:solidFill>
                <a:latin typeface="Quattrocento Sans"/>
                <a:ea typeface="Quattrocento Sans"/>
                <a:cs typeface="Quattrocento Sans"/>
                <a:sym typeface="Quattrocento Sans"/>
              </a:rPr>
              <a:t>Primary output</a:t>
            </a:r>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Time-continuous global fields of CO2, CH4 and N2O concentrations;</a:t>
            </a:r>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highlight>
                  <a:srgbClr val="00FF00"/>
                </a:highlight>
                <a:latin typeface="Quattrocento Sans"/>
                <a:ea typeface="Quattrocento Sans"/>
                <a:cs typeface="Quattrocento Sans"/>
                <a:sym typeface="Quattrocento Sans"/>
              </a:rPr>
              <a:t> Consolidated, top-down, monthly estimates of GHG fluxes at (initial) global 100 by 100 km resolution (1 by 1 km will become possible);</a:t>
            </a:r>
            <a:endParaRPr/>
          </a:p>
        </p:txBody>
      </p:sp>
      <p:sp>
        <p:nvSpPr>
          <p:cNvPr id="295" name="Google Shape;295;p32"/>
          <p:cNvSpPr/>
          <p:nvPr/>
        </p:nvSpPr>
        <p:spPr>
          <a:xfrm>
            <a:off x="236690" y="250845"/>
            <a:ext cx="1195531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Quattrocento Sans"/>
                <a:ea typeface="Quattrocento Sans"/>
                <a:cs typeface="Quattrocento Sans"/>
                <a:sym typeface="Quattrocento Sans"/>
              </a:rPr>
              <a:t>WMO and partners are developing top-down greenhouse gas monitoring framework, building on existing elements and 60+ years of  weather/climate experience</a:t>
            </a:r>
            <a:endParaRPr sz="2400">
              <a:solidFill>
                <a:srgbClr val="002060"/>
              </a:solidFill>
              <a:latin typeface="Quattrocento Sans"/>
              <a:ea typeface="Quattrocento Sans"/>
              <a:cs typeface="Quattrocento Sans"/>
              <a:sym typeface="Quattrocento Sans"/>
            </a:endParaRPr>
          </a:p>
        </p:txBody>
      </p:sp>
      <p:sp>
        <p:nvSpPr>
          <p:cNvPr id="296" name="Google Shape;296;p32"/>
          <p:cNvSpPr txBox="1"/>
          <p:nvPr/>
        </p:nvSpPr>
        <p:spPr>
          <a:xfrm>
            <a:off x="236690" y="4722586"/>
            <a:ext cx="11117109" cy="3774234"/>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02060"/>
              </a:buClr>
              <a:buSzPts val="2000"/>
              <a:buFont typeface="Arial"/>
              <a:buNone/>
            </a:pPr>
            <a:r>
              <a:rPr lang="en-US" sz="2000">
                <a:solidFill>
                  <a:srgbClr val="002060"/>
                </a:solidFill>
                <a:latin typeface="Quattrocento Sans"/>
                <a:ea typeface="Quattrocento Sans"/>
                <a:cs typeface="Quattrocento Sans"/>
                <a:sym typeface="Quattrocento Sans"/>
              </a:rPr>
              <a:t>Intended users of GGMI output</a:t>
            </a:r>
            <a:endParaRPr sz="2000">
              <a:solidFill>
                <a:schemeClr val="dk1"/>
              </a:solidFill>
              <a:latin typeface="Quattrocento Sans"/>
              <a:ea typeface="Quattrocento Sans"/>
              <a:cs typeface="Quattrocento Sans"/>
              <a:sym typeface="Quattrocento Sans"/>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Parties to the Paris Agreement;</a:t>
            </a:r>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Participants in voluntary carbon markets;</a:t>
            </a:r>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Scientific community working on GHG budgets;</a:t>
            </a:r>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IPCC, for emissions pathways, future scenarios</a:t>
            </a:r>
            <a:r>
              <a:rPr lang="en-US" sz="1900">
                <a:solidFill>
                  <a:schemeClr val="dk1"/>
                </a:solidFill>
                <a:latin typeface="Quattrocento Sans"/>
                <a:ea typeface="Quattrocento Sans"/>
                <a:cs typeface="Quattrocento Sans"/>
                <a:sym typeface="Quattrocento Sans"/>
              </a:rPr>
              <a:t>;</a:t>
            </a:r>
            <a:endParaRPr sz="1900">
              <a:solidFill>
                <a:schemeClr val="dk1"/>
              </a:solidFill>
              <a:latin typeface="Quattrocento Sans"/>
              <a:ea typeface="Quattrocento Sans"/>
              <a:cs typeface="Quattrocento Sans"/>
              <a:sym typeface="Quattrocento Sans"/>
            </a:endParaRPr>
          </a:p>
        </p:txBody>
      </p:sp>
      <p:sp>
        <p:nvSpPr>
          <p:cNvPr id="297" name="Google Shape;297;p32"/>
          <p:cNvSpPr txBox="1"/>
          <p:nvPr/>
        </p:nvSpPr>
        <p:spPr>
          <a:xfrm>
            <a:off x="250018" y="1186325"/>
            <a:ext cx="11166620" cy="1560067"/>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2060"/>
              </a:buClr>
              <a:buSzPts val="2000"/>
              <a:buFont typeface="Arial"/>
              <a:buNone/>
            </a:pPr>
            <a:r>
              <a:rPr lang="en-US" sz="2000">
                <a:solidFill>
                  <a:srgbClr val="002060"/>
                </a:solidFill>
                <a:latin typeface="Quattrocento Sans"/>
                <a:ea typeface="Quattrocento Sans"/>
                <a:cs typeface="Quattrocento Sans"/>
                <a:sym typeface="Quattrocento Sans"/>
              </a:rPr>
              <a:t>Key components</a:t>
            </a:r>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Integrated global observing system (both surface- and space-based)</a:t>
            </a:r>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Near-real time international exchange of all observations; </a:t>
            </a:r>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latin typeface="Quattrocento Sans"/>
                <a:ea typeface="Quattrocento Sans"/>
                <a:cs typeface="Quattrocento Sans"/>
                <a:sym typeface="Quattrocento Sans"/>
              </a:rPr>
              <a:t>24/7 operational GHG modeling (multiple model systems), converting observations into flux estimates;</a:t>
            </a:r>
            <a:endParaRPr/>
          </a:p>
          <a:p>
            <a:pPr indent="-228600" lvl="0" marL="228600" marR="0" rtl="0" algn="l">
              <a:lnSpc>
                <a:spcPct val="110000"/>
              </a:lnSpc>
              <a:spcBef>
                <a:spcPts val="600"/>
              </a:spcBef>
              <a:spcAft>
                <a:spcPts val="0"/>
              </a:spcAft>
              <a:buClr>
                <a:schemeClr val="dk1"/>
              </a:buClr>
              <a:buSzPts val="1800"/>
              <a:buFont typeface="Arial"/>
              <a:buChar char="•"/>
            </a:pPr>
            <a:r>
              <a:rPr lang="en-US" sz="1800">
                <a:solidFill>
                  <a:schemeClr val="dk1"/>
                </a:solidFill>
                <a:highlight>
                  <a:srgbClr val="00FF00"/>
                </a:highlight>
                <a:latin typeface="Quattrocento Sans"/>
                <a:ea typeface="Quattrocento Sans"/>
                <a:cs typeface="Quattrocento Sans"/>
                <a:sym typeface="Quattrocento Sans"/>
              </a:rPr>
              <a:t>Routine internationally coordinated intercomparison and verification of model output;</a:t>
            </a:r>
            <a:endParaRPr/>
          </a:p>
          <a:p>
            <a:pPr indent="-114300" lvl="0" marL="228600" marR="0" rtl="0" algn="l">
              <a:lnSpc>
                <a:spcPct val="110000"/>
              </a:lnSpc>
              <a:spcBef>
                <a:spcPts val="600"/>
              </a:spcBef>
              <a:spcAft>
                <a:spcPts val="0"/>
              </a:spcAft>
              <a:buClr>
                <a:schemeClr val="dk1"/>
              </a:buClr>
              <a:buSzPts val="1800"/>
              <a:buFont typeface="Arial"/>
              <a:buNone/>
            </a:pPr>
            <a:r>
              <a:t/>
            </a:r>
            <a:endParaRPr sz="1800">
              <a:solidFill>
                <a:schemeClr val="dk1"/>
              </a:solidFill>
              <a:latin typeface="Quattrocento Sans"/>
              <a:ea typeface="Quattrocento Sans"/>
              <a:cs typeface="Quattrocento Sans"/>
              <a:sym typeface="Quattrocento Sans"/>
            </a:endParaRPr>
          </a:p>
        </p:txBody>
      </p:sp>
      <p:sp>
        <p:nvSpPr>
          <p:cNvPr id="298" name="Google Shape;298;p32"/>
          <p:cNvSpPr txBox="1"/>
          <p:nvPr/>
        </p:nvSpPr>
        <p:spPr>
          <a:xfrm>
            <a:off x="5188256" y="4257628"/>
            <a:ext cx="6803045" cy="2400657"/>
          </a:xfrm>
          <a:prstGeom prst="rect">
            <a:avLst/>
          </a:prstGeom>
          <a:solidFill>
            <a:srgbClr val="153CD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Quattrocento Sans"/>
                <a:ea typeface="Quattrocento Sans"/>
                <a:cs typeface="Quattrocento Sans"/>
                <a:sym typeface="Quattrocento Sans"/>
              </a:rPr>
              <a:t>In order to provide authoritative data to UNFCCC Parties and other users, </a:t>
            </a:r>
            <a:r>
              <a:rPr lang="en-US" sz="2000" u="sng">
                <a:solidFill>
                  <a:schemeClr val="lt1"/>
                </a:solidFill>
                <a:latin typeface="Quattrocento Sans"/>
                <a:ea typeface="Quattrocento Sans"/>
                <a:cs typeface="Quattrocento Sans"/>
                <a:sym typeface="Quattrocento Sans"/>
              </a:rPr>
              <a:t>GHG monitoring must be conducted</a:t>
            </a:r>
            <a:endParaRPr/>
          </a:p>
          <a:p>
            <a:pPr indent="-342900" lvl="0" marL="342900" marR="0" rtl="0" algn="l">
              <a:spcBef>
                <a:spcPts val="400"/>
              </a:spcBef>
              <a:spcAft>
                <a:spcPts val="0"/>
              </a:spcAft>
              <a:buClr>
                <a:schemeClr val="lt1"/>
              </a:buClr>
              <a:buSzPts val="2000"/>
              <a:buFont typeface="Arial"/>
              <a:buChar char="•"/>
            </a:pPr>
            <a:r>
              <a:rPr lang="en-US" sz="2000" u="sng">
                <a:solidFill>
                  <a:schemeClr val="lt1"/>
                </a:solidFill>
                <a:latin typeface="Quattrocento Sans"/>
                <a:ea typeface="Quattrocento Sans"/>
                <a:cs typeface="Quattrocento Sans"/>
                <a:sym typeface="Quattrocento Sans"/>
              </a:rPr>
              <a:t>Openly</a:t>
            </a:r>
            <a:r>
              <a:rPr lang="en-US" sz="2000">
                <a:solidFill>
                  <a:schemeClr val="lt1"/>
                </a:solidFill>
                <a:latin typeface="Quattrocento Sans"/>
                <a:ea typeface="Quattrocento Sans"/>
                <a:cs typeface="Quattrocento Sans"/>
                <a:sym typeface="Quattrocento Sans"/>
              </a:rPr>
              <a:t> - with participation from all interested Parties;</a:t>
            </a:r>
            <a:endParaRPr/>
          </a:p>
          <a:p>
            <a:pPr indent="-342900" lvl="0" marL="342900" marR="0" rtl="0" algn="l">
              <a:spcBef>
                <a:spcPts val="400"/>
              </a:spcBef>
              <a:spcAft>
                <a:spcPts val="0"/>
              </a:spcAft>
              <a:buClr>
                <a:schemeClr val="lt1"/>
              </a:buClr>
              <a:buSzPts val="2000"/>
              <a:buFont typeface="Arial"/>
              <a:buChar char="•"/>
            </a:pPr>
            <a:r>
              <a:rPr lang="en-US" sz="2000" u="sng">
                <a:solidFill>
                  <a:schemeClr val="lt1"/>
                </a:solidFill>
                <a:latin typeface="Quattrocento Sans"/>
                <a:ea typeface="Quattrocento Sans"/>
                <a:cs typeface="Quattrocento Sans"/>
                <a:sym typeface="Quattrocento Sans"/>
              </a:rPr>
              <a:t>Transparently</a:t>
            </a:r>
            <a:r>
              <a:rPr lang="en-US" sz="2000">
                <a:solidFill>
                  <a:schemeClr val="lt1"/>
                </a:solidFill>
                <a:latin typeface="Quattrocento Sans"/>
                <a:ea typeface="Quattrocento Sans"/>
                <a:cs typeface="Quattrocento Sans"/>
                <a:sym typeface="Quattrocento Sans"/>
              </a:rPr>
              <a:t> – with free and unrestricted access to all input and output data as well as verification results;</a:t>
            </a:r>
            <a:endParaRPr/>
          </a:p>
          <a:p>
            <a:pPr indent="-342900" lvl="0" marL="342900" marR="0" rtl="0" algn="l">
              <a:spcBef>
                <a:spcPts val="400"/>
              </a:spcBef>
              <a:spcAft>
                <a:spcPts val="0"/>
              </a:spcAft>
              <a:buClr>
                <a:schemeClr val="lt1"/>
              </a:buClr>
              <a:buSzPts val="2000"/>
              <a:buFont typeface="Arial"/>
              <a:buChar char="•"/>
            </a:pPr>
            <a:r>
              <a:rPr lang="en-US" sz="2000">
                <a:solidFill>
                  <a:schemeClr val="lt1"/>
                </a:solidFill>
                <a:latin typeface="Quattrocento Sans"/>
                <a:ea typeface="Quattrocento Sans"/>
                <a:cs typeface="Quattrocento Sans"/>
                <a:sym typeface="Quattrocento Sans"/>
              </a:rPr>
              <a:t>Using documented (preferably published) methodologies and algorithms.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302" name="Shape 302"/>
        <p:cNvGrpSpPr/>
        <p:nvPr/>
      </p:nvGrpSpPr>
      <p:grpSpPr>
        <a:xfrm>
          <a:off x="0" y="0"/>
          <a:ext cx="0" cy="0"/>
          <a:chOff x="0" y="0"/>
          <a:chExt cx="0" cy="0"/>
        </a:xfrm>
      </p:grpSpPr>
      <p:sp>
        <p:nvSpPr>
          <p:cNvPr id="303" name="Google Shape;30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4" name="Google Shape;304;p33"/>
          <p:cNvSpPr txBox="1"/>
          <p:nvPr/>
        </p:nvSpPr>
        <p:spPr>
          <a:xfrm>
            <a:off x="3253563" y="199892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group of people in a room&#10;&#10;Description automatically generated with medium confidence" id="305" name="Google Shape;305;p33"/>
          <p:cNvPicPr preferRelativeResize="0"/>
          <p:nvPr/>
        </p:nvPicPr>
        <p:blipFill rotWithShape="1">
          <a:blip r:embed="rId3">
            <a:alphaModFix/>
          </a:blip>
          <a:srcRect b="0" l="0" r="0" t="0"/>
          <a:stretch/>
        </p:blipFill>
        <p:spPr>
          <a:xfrm>
            <a:off x="5793676" y="3133071"/>
            <a:ext cx="6242304" cy="3511296"/>
          </a:xfrm>
          <a:prstGeom prst="rect">
            <a:avLst/>
          </a:prstGeom>
          <a:noFill/>
          <a:ln>
            <a:noFill/>
          </a:ln>
        </p:spPr>
      </p:pic>
      <p:sp>
        <p:nvSpPr>
          <p:cNvPr id="306" name="Google Shape;306;p33"/>
          <p:cNvSpPr/>
          <p:nvPr/>
        </p:nvSpPr>
        <p:spPr>
          <a:xfrm>
            <a:off x="457408" y="503093"/>
            <a:ext cx="1149102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Quattrocento Sans"/>
                <a:ea typeface="Quattrocento Sans"/>
                <a:cs typeface="Quattrocento Sans"/>
                <a:sym typeface="Quattrocento Sans"/>
              </a:rPr>
              <a:t>WMO Greenhouse Gas Monitoring Symposium, Jan 30- Feb 1</a:t>
            </a:r>
            <a:endParaRPr/>
          </a:p>
        </p:txBody>
      </p:sp>
      <p:sp>
        <p:nvSpPr>
          <p:cNvPr id="307" name="Google Shape;307;p33"/>
          <p:cNvSpPr txBox="1"/>
          <p:nvPr/>
        </p:nvSpPr>
        <p:spPr>
          <a:xfrm>
            <a:off x="283988" y="1201590"/>
            <a:ext cx="11718620" cy="38433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10000"/>
              </a:lnSpc>
              <a:spcBef>
                <a:spcPts val="0"/>
              </a:spcBef>
              <a:spcAft>
                <a:spcPts val="0"/>
              </a:spcAft>
              <a:buClr>
                <a:srgbClr val="002060"/>
              </a:buClr>
              <a:buSzPts val="2400"/>
              <a:buFont typeface="Arial"/>
              <a:buChar char="•"/>
            </a:pPr>
            <a:r>
              <a:rPr lang="en-US" sz="2400">
                <a:solidFill>
                  <a:srgbClr val="002060"/>
                </a:solidFill>
                <a:latin typeface="Quattrocento Sans"/>
                <a:ea typeface="Quattrocento Sans"/>
                <a:cs typeface="Quattrocento Sans"/>
                <a:sym typeface="Quattrocento Sans"/>
              </a:rPr>
              <a:t>170 on-site participants (+Secretariat staff), 500 online;</a:t>
            </a:r>
            <a:endParaRPr/>
          </a:p>
          <a:p>
            <a:pPr indent="-228600" lvl="0" marL="228600" marR="0" rtl="0" algn="l">
              <a:lnSpc>
                <a:spcPct val="110000"/>
              </a:lnSpc>
              <a:spcBef>
                <a:spcPts val="400"/>
              </a:spcBef>
              <a:spcAft>
                <a:spcPts val="0"/>
              </a:spcAft>
              <a:buClr>
                <a:srgbClr val="002060"/>
              </a:buClr>
              <a:buSzPts val="2400"/>
              <a:buFont typeface="Arial"/>
              <a:buChar char="•"/>
            </a:pPr>
            <a:r>
              <a:rPr lang="en-US" sz="2400">
                <a:solidFill>
                  <a:srgbClr val="002060"/>
                </a:solidFill>
                <a:latin typeface="Quattrocento Sans"/>
                <a:ea typeface="Quattrocento Sans"/>
                <a:cs typeface="Quattrocento Sans"/>
                <a:sym typeface="Quattrocento Sans"/>
              </a:rPr>
              <a:t>57 oral presentations,</a:t>
            </a:r>
            <a:endParaRPr/>
          </a:p>
          <a:p>
            <a:pPr indent="-228600" lvl="0" marL="228600" marR="0" rtl="0" algn="l">
              <a:lnSpc>
                <a:spcPct val="110000"/>
              </a:lnSpc>
              <a:spcBef>
                <a:spcPts val="400"/>
              </a:spcBef>
              <a:spcAft>
                <a:spcPts val="0"/>
              </a:spcAft>
              <a:buClr>
                <a:srgbClr val="002060"/>
              </a:buClr>
              <a:buSzPts val="2400"/>
              <a:buFont typeface="Arial"/>
              <a:buChar char="•"/>
            </a:pPr>
            <a:r>
              <a:rPr lang="en-US" sz="2400">
                <a:solidFill>
                  <a:srgbClr val="002060"/>
                </a:solidFill>
                <a:latin typeface="Quattrocento Sans"/>
                <a:ea typeface="Quattrocento Sans"/>
                <a:cs typeface="Quattrocento Sans"/>
                <a:sym typeface="Quattrocento Sans"/>
              </a:rPr>
              <a:t>Five Panel discussions;</a:t>
            </a:r>
            <a:endParaRPr/>
          </a:p>
          <a:p>
            <a:pPr indent="-228600" lvl="0" marL="228600" marR="0" rtl="0" algn="l">
              <a:lnSpc>
                <a:spcPct val="110000"/>
              </a:lnSpc>
              <a:spcBef>
                <a:spcPts val="400"/>
              </a:spcBef>
              <a:spcAft>
                <a:spcPts val="0"/>
              </a:spcAft>
              <a:buClr>
                <a:srgbClr val="002060"/>
              </a:buClr>
              <a:buSzPts val="2400"/>
              <a:buFont typeface="Arial"/>
              <a:buChar char="•"/>
            </a:pPr>
            <a:r>
              <a:rPr lang="en-US" sz="2400">
                <a:solidFill>
                  <a:srgbClr val="002060"/>
                </a:solidFill>
                <a:latin typeface="Quattrocento Sans"/>
                <a:ea typeface="Quattrocento Sans"/>
                <a:cs typeface="Quattrocento Sans"/>
                <a:sym typeface="Quattrocento Sans"/>
              </a:rPr>
              <a:t>Two poster sessions; 66 on-site posters, 15 online;</a:t>
            </a:r>
            <a:endParaRPr/>
          </a:p>
        </p:txBody>
      </p:sp>
      <p:sp>
        <p:nvSpPr>
          <p:cNvPr id="308" name="Google Shape;308;p33"/>
          <p:cNvSpPr txBox="1"/>
          <p:nvPr/>
        </p:nvSpPr>
        <p:spPr>
          <a:xfrm>
            <a:off x="310259" y="3025142"/>
            <a:ext cx="5538747" cy="38433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10000"/>
              </a:lnSpc>
              <a:spcBef>
                <a:spcPts val="0"/>
              </a:spcBef>
              <a:spcAft>
                <a:spcPts val="0"/>
              </a:spcAft>
              <a:buClr>
                <a:srgbClr val="002060"/>
              </a:buClr>
              <a:buSzPts val="2400"/>
              <a:buFont typeface="Arial"/>
              <a:buChar char="•"/>
            </a:pPr>
            <a:r>
              <a:rPr b="1" lang="en-US" sz="2400">
                <a:solidFill>
                  <a:srgbClr val="002060"/>
                </a:solidFill>
                <a:latin typeface="Quattrocento Sans"/>
                <a:ea typeface="Quattrocento Sans"/>
                <a:cs typeface="Quattrocento Sans"/>
                <a:sym typeface="Quattrocento Sans"/>
              </a:rPr>
              <a:t>Consensus Symposium Statement</a:t>
            </a:r>
            <a:endParaRPr sz="2400">
              <a:solidFill>
                <a:srgbClr val="002060"/>
              </a:solidFill>
              <a:latin typeface="Quattrocento Sans"/>
              <a:ea typeface="Quattrocento Sans"/>
              <a:cs typeface="Quattrocento Sans"/>
              <a:sym typeface="Quattrocento Sans"/>
            </a:endParaRPr>
          </a:p>
          <a:p>
            <a:pPr indent="-228600" lvl="0" marL="228600" marR="0" rtl="0" algn="l">
              <a:lnSpc>
                <a:spcPct val="110000"/>
              </a:lnSpc>
              <a:spcBef>
                <a:spcPts val="600"/>
              </a:spcBef>
              <a:spcAft>
                <a:spcPts val="0"/>
              </a:spcAft>
              <a:buClr>
                <a:srgbClr val="002060"/>
              </a:buClr>
              <a:buSzPts val="2400"/>
              <a:buFont typeface="Arial"/>
              <a:buChar char="•"/>
            </a:pPr>
            <a:r>
              <a:rPr lang="en-US" sz="2400">
                <a:solidFill>
                  <a:srgbClr val="002060"/>
                </a:solidFill>
                <a:latin typeface="Quattrocento Sans"/>
                <a:ea typeface="Quattrocento Sans"/>
                <a:cs typeface="Quattrocento Sans"/>
                <a:sym typeface="Quattrocento Sans"/>
              </a:rPr>
              <a:t>Initial draft prepared by an open committee of 20+ volunteers;</a:t>
            </a:r>
            <a:endParaRPr/>
          </a:p>
          <a:p>
            <a:pPr indent="-228600" lvl="0" marL="228600" marR="0" rtl="0" algn="l">
              <a:lnSpc>
                <a:spcPct val="110000"/>
              </a:lnSpc>
              <a:spcBef>
                <a:spcPts val="600"/>
              </a:spcBef>
              <a:spcAft>
                <a:spcPts val="0"/>
              </a:spcAft>
              <a:buClr>
                <a:srgbClr val="002060"/>
              </a:buClr>
              <a:buSzPts val="2400"/>
              <a:buFont typeface="Arial"/>
              <a:buChar char="•"/>
            </a:pPr>
            <a:r>
              <a:rPr lang="en-US" sz="2400">
                <a:solidFill>
                  <a:srgbClr val="002060"/>
                </a:solidFill>
                <a:latin typeface="Quattrocento Sans"/>
                <a:ea typeface="Quattrocento Sans"/>
                <a:cs typeface="Quattrocento Sans"/>
                <a:sym typeface="Quattrocento Sans"/>
              </a:rPr>
              <a:t>Discussed by all participants during final session;</a:t>
            </a:r>
            <a:endParaRPr/>
          </a:p>
          <a:p>
            <a:pPr indent="-228600" lvl="0" marL="228600" marR="0" rtl="0" algn="l">
              <a:lnSpc>
                <a:spcPct val="110000"/>
              </a:lnSpc>
              <a:spcBef>
                <a:spcPts val="600"/>
              </a:spcBef>
              <a:spcAft>
                <a:spcPts val="0"/>
              </a:spcAft>
              <a:buClr>
                <a:srgbClr val="002060"/>
              </a:buClr>
              <a:buSzPts val="2400"/>
              <a:buFont typeface="Arial"/>
              <a:buChar char="•"/>
            </a:pPr>
            <a:r>
              <a:rPr lang="en-US" sz="2400">
                <a:solidFill>
                  <a:srgbClr val="002060"/>
                </a:solidFill>
                <a:latin typeface="Quattrocento Sans"/>
                <a:ea typeface="Quattrocento Sans"/>
                <a:cs typeface="Quattrocento Sans"/>
                <a:sym typeface="Quattrocento Sans"/>
              </a:rPr>
              <a:t>Finalized via two rounds of email comments after the event;</a:t>
            </a:r>
            <a:endParaRPr/>
          </a:p>
          <a:p>
            <a:pPr indent="-228600" lvl="0" marL="228600" marR="0" rtl="0" algn="l">
              <a:lnSpc>
                <a:spcPct val="110000"/>
              </a:lnSpc>
              <a:spcBef>
                <a:spcPts val="600"/>
              </a:spcBef>
              <a:spcAft>
                <a:spcPts val="0"/>
              </a:spcAft>
              <a:buClr>
                <a:srgbClr val="002060"/>
              </a:buClr>
              <a:buSzPts val="2400"/>
              <a:buFont typeface="Arial"/>
              <a:buChar char="•"/>
            </a:pPr>
            <a:r>
              <a:rPr lang="en-US" sz="2400" u="sng">
                <a:solidFill>
                  <a:srgbClr val="002060"/>
                </a:solidFill>
                <a:latin typeface="Quattrocento Sans"/>
                <a:ea typeface="Quattrocento Sans"/>
                <a:cs typeface="Quattrocento Sans"/>
                <a:sym typeface="Quattrocento Sans"/>
              </a:rPr>
              <a:t>Available on </a:t>
            </a:r>
            <a:r>
              <a:rPr i="1" lang="en-US" sz="2400" u="sng">
                <a:solidFill>
                  <a:schemeClr val="hlink"/>
                </a:solidFill>
                <a:latin typeface="Quattrocento Sans"/>
                <a:ea typeface="Quattrocento Sans"/>
                <a:cs typeface="Quattrocento Sans"/>
                <a:sym typeface="Quattrocento Sans"/>
                <a:hlinkClick r:id="rId4"/>
              </a:rPr>
              <a:t>Symposium website</a:t>
            </a:r>
            <a:endParaRPr i="1" sz="2400">
              <a:solidFill>
                <a:srgbClr val="002060"/>
              </a:solidFill>
              <a:latin typeface="Quattrocento Sans"/>
              <a:ea typeface="Quattrocento Sans"/>
              <a:cs typeface="Quattrocento Sans"/>
              <a:sym typeface="Quattrocento Sans"/>
            </a:endParaRPr>
          </a:p>
          <a:p>
            <a:pPr indent="0" lvl="0" marL="0" marR="0" rtl="0" algn="l">
              <a:lnSpc>
                <a:spcPct val="110000"/>
              </a:lnSpc>
              <a:spcBef>
                <a:spcPts val="600"/>
              </a:spcBef>
              <a:spcAft>
                <a:spcPts val="0"/>
              </a:spcAft>
              <a:buClr>
                <a:schemeClr val="dk1"/>
              </a:buClr>
              <a:buSzPts val="2400"/>
              <a:buFont typeface="Arial"/>
              <a:buNone/>
            </a:pPr>
            <a:r>
              <a:t/>
            </a:r>
            <a:endParaRPr sz="2400" u="sng">
              <a:solidFill>
                <a:srgbClr val="002060"/>
              </a:solidFill>
              <a:latin typeface="Quattrocento Sans"/>
              <a:ea typeface="Quattrocento Sans"/>
              <a:cs typeface="Quattrocento Sans"/>
              <a:sym typeface="Quattrocento Sans"/>
            </a:endParaRPr>
          </a:p>
          <a:p>
            <a:pPr indent="-76200" lvl="0" marL="228600" marR="0" rtl="0" algn="l">
              <a:lnSpc>
                <a:spcPct val="110000"/>
              </a:lnSpc>
              <a:spcBef>
                <a:spcPts val="600"/>
              </a:spcBef>
              <a:spcAft>
                <a:spcPts val="0"/>
              </a:spcAft>
              <a:buClr>
                <a:schemeClr val="dk1"/>
              </a:buClr>
              <a:buSzPts val="2400"/>
              <a:buFont typeface="Arial"/>
              <a:buNone/>
            </a:pPr>
            <a:r>
              <a:t/>
            </a:r>
            <a:endParaRPr sz="2400">
              <a:solidFill>
                <a:srgbClr val="00206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7FC"/>
            </a:gs>
            <a:gs pos="74000">
              <a:srgbClr val="A9BEE4"/>
            </a:gs>
            <a:gs pos="83000">
              <a:srgbClr val="A9BEE4"/>
            </a:gs>
            <a:gs pos="100000">
              <a:srgbClr val="C5D3ED"/>
            </a:gs>
          </a:gsLst>
          <a:lin ang="5400000" scaled="0"/>
        </a:gradFill>
      </p:bgPr>
    </p:bg>
    <p:spTree>
      <p:nvGrpSpPr>
        <p:cNvPr id="312" name="Shape 312"/>
        <p:cNvGrpSpPr/>
        <p:nvPr/>
      </p:nvGrpSpPr>
      <p:grpSpPr>
        <a:xfrm>
          <a:off x="0" y="0"/>
          <a:ext cx="0" cy="0"/>
          <a:chOff x="0" y="0"/>
          <a:chExt cx="0" cy="0"/>
        </a:xfrm>
      </p:grpSpPr>
      <p:sp>
        <p:nvSpPr>
          <p:cNvPr id="313" name="Google Shape;31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4" name="Google Shape;314;p34"/>
          <p:cNvSpPr txBox="1"/>
          <p:nvPr/>
        </p:nvSpPr>
        <p:spPr>
          <a:xfrm>
            <a:off x="3253563" y="199892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34"/>
          <p:cNvSpPr/>
          <p:nvPr/>
        </p:nvSpPr>
        <p:spPr>
          <a:xfrm>
            <a:off x="236684" y="187781"/>
            <a:ext cx="11491021"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2060"/>
                </a:solidFill>
                <a:latin typeface="Quattrocento Sans"/>
                <a:ea typeface="Quattrocento Sans"/>
                <a:cs typeface="Quattrocento Sans"/>
                <a:sym typeface="Quattrocento Sans"/>
              </a:rPr>
              <a:t>WMO Greenhouse Gas Symposium Statement (excerpt):</a:t>
            </a:r>
            <a:endParaRPr sz="2800">
              <a:solidFill>
                <a:srgbClr val="002060"/>
              </a:solidFill>
              <a:latin typeface="Quattrocento Sans"/>
              <a:ea typeface="Quattrocento Sans"/>
              <a:cs typeface="Quattrocento Sans"/>
              <a:sym typeface="Quattrocento Sans"/>
            </a:endParaRPr>
          </a:p>
        </p:txBody>
      </p:sp>
      <p:sp>
        <p:nvSpPr>
          <p:cNvPr id="316" name="Google Shape;316;p34"/>
          <p:cNvSpPr txBox="1"/>
          <p:nvPr/>
        </p:nvSpPr>
        <p:spPr>
          <a:xfrm>
            <a:off x="236690" y="933229"/>
            <a:ext cx="11718620" cy="573699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10000"/>
              </a:lnSpc>
              <a:spcBef>
                <a:spcPts val="0"/>
              </a:spcBef>
              <a:spcAft>
                <a:spcPts val="0"/>
              </a:spcAft>
              <a:buClr>
                <a:srgbClr val="002060"/>
              </a:buClr>
              <a:buSzPts val="1800"/>
              <a:buFont typeface="Arial"/>
              <a:buNone/>
            </a:pPr>
            <a:r>
              <a:rPr b="1" lang="en-US" sz="1800">
                <a:solidFill>
                  <a:srgbClr val="002060"/>
                </a:solidFill>
                <a:latin typeface="Quattrocento Sans"/>
                <a:ea typeface="Quattrocento Sans"/>
                <a:cs typeface="Quattrocento Sans"/>
                <a:sym typeface="Quattrocento Sans"/>
              </a:rPr>
              <a:t>We, a broad group of 170 greenhouse gas monitoring stakeholders attending the WMO International Greenhouse Gas Monitoring Symposium held in Geneva January 30 to February 1, 2023, agree on the following points:</a:t>
            </a:r>
            <a:endParaRPr/>
          </a:p>
          <a:p>
            <a:pPr indent="-228600" lvl="0" marL="228600" marR="0" rtl="0" algn="l">
              <a:lnSpc>
                <a:spcPct val="110000"/>
              </a:lnSpc>
              <a:spcBef>
                <a:spcPts val="600"/>
              </a:spcBef>
              <a:spcAft>
                <a:spcPts val="0"/>
              </a:spcAft>
              <a:buClr>
                <a:srgbClr val="002060"/>
              </a:buClr>
              <a:buSzPts val="1800"/>
              <a:buFont typeface="Arial"/>
              <a:buChar char="•"/>
            </a:pPr>
            <a:r>
              <a:rPr lang="en-US" sz="1800">
                <a:solidFill>
                  <a:srgbClr val="002060"/>
                </a:solidFill>
                <a:latin typeface="Quattrocento Sans"/>
                <a:ea typeface="Quattrocento Sans"/>
                <a:cs typeface="Quattrocento Sans"/>
                <a:sym typeface="Quattrocento Sans"/>
              </a:rPr>
              <a:t>{…} There is an urgent need to build on </a:t>
            </a:r>
            <a:r>
              <a:rPr i="1" lang="en-US" sz="1800">
                <a:solidFill>
                  <a:srgbClr val="002060"/>
                </a:solidFill>
                <a:latin typeface="Quattrocento Sans"/>
                <a:ea typeface="Quattrocento Sans"/>
                <a:cs typeface="Quattrocento Sans"/>
                <a:sym typeface="Quattrocento Sans"/>
              </a:rPr>
              <a:t>{existing, disparate greenhouse gas monitoring efforts} </a:t>
            </a:r>
            <a:r>
              <a:rPr lang="en-US" sz="1800">
                <a:solidFill>
                  <a:srgbClr val="002060"/>
                </a:solidFill>
                <a:latin typeface="Quattrocento Sans"/>
                <a:ea typeface="Quattrocento Sans"/>
                <a:cs typeface="Quattrocento Sans"/>
                <a:sym typeface="Quattrocento Sans"/>
              </a:rPr>
              <a:t>to develop a global, internationally coordinated GHG monitoring framework that will help us accurately quantify greenhouse gas sources and sinks {…} support for the UNFCCC process{…}</a:t>
            </a:r>
            <a:endParaRPr/>
          </a:p>
          <a:p>
            <a:pPr indent="-228600" lvl="0" marL="228600" marR="0" rtl="0" algn="l">
              <a:lnSpc>
                <a:spcPct val="110000"/>
              </a:lnSpc>
              <a:spcBef>
                <a:spcPts val="600"/>
              </a:spcBef>
              <a:spcAft>
                <a:spcPts val="0"/>
              </a:spcAft>
              <a:buClr>
                <a:srgbClr val="002060"/>
              </a:buClr>
              <a:buSzPts val="1800"/>
              <a:buFont typeface="Arial"/>
              <a:buChar char="•"/>
            </a:pPr>
            <a:r>
              <a:rPr lang="en-US" sz="1800">
                <a:solidFill>
                  <a:srgbClr val="002060"/>
                </a:solidFill>
                <a:latin typeface="Quattrocento Sans"/>
                <a:ea typeface="Quattrocento Sans"/>
                <a:cs typeface="Quattrocento Sans"/>
                <a:sym typeface="Quattrocento Sans"/>
              </a:rPr>
              <a:t>WMO, because of its intergovernmental nature, its role in international coordination of research and operational activities in the field of weather, climate and water, its expertise in observing systems, modeling and data exchange {…} is uniquely positioned to play a significant role in advancing the ambitions outlined above.</a:t>
            </a:r>
            <a:endParaRPr/>
          </a:p>
          <a:p>
            <a:pPr indent="-228600" lvl="0" marL="228600" marR="0" rtl="0" algn="l">
              <a:lnSpc>
                <a:spcPct val="110000"/>
              </a:lnSpc>
              <a:spcBef>
                <a:spcPts val="600"/>
              </a:spcBef>
              <a:spcAft>
                <a:spcPts val="0"/>
              </a:spcAft>
              <a:buClr>
                <a:srgbClr val="002060"/>
              </a:buClr>
              <a:buSzPts val="1800"/>
              <a:buFont typeface="Arial"/>
              <a:buChar char="•"/>
            </a:pPr>
            <a:r>
              <a:rPr lang="en-US" sz="1800">
                <a:solidFill>
                  <a:srgbClr val="002060"/>
                </a:solidFill>
                <a:latin typeface="Quattrocento Sans"/>
                <a:ea typeface="Quattrocento Sans"/>
                <a:cs typeface="Quattrocento Sans"/>
                <a:sym typeface="Quattrocento Sans"/>
              </a:rPr>
              <a:t>Recognizing the urgency of actions required to mitigate and adapt to climate change, we therefore call on WMO, {…}, to take ownership of </a:t>
            </a:r>
            <a:r>
              <a:rPr i="1" lang="en-US" sz="1800">
                <a:solidFill>
                  <a:srgbClr val="002060"/>
                </a:solidFill>
                <a:latin typeface="Quattrocento Sans"/>
                <a:ea typeface="Quattrocento Sans"/>
                <a:cs typeface="Quattrocento Sans"/>
                <a:sym typeface="Quattrocento Sans"/>
              </a:rPr>
              <a:t>{the task of leveraging the disparate efforts and systems} </a:t>
            </a:r>
            <a:r>
              <a:rPr lang="en-US" sz="1800">
                <a:solidFill>
                  <a:srgbClr val="002060"/>
                </a:solidFill>
                <a:latin typeface="Quattrocento Sans"/>
                <a:ea typeface="Quattrocento Sans"/>
                <a:cs typeface="Quattrocento Sans"/>
                <a:sym typeface="Quattrocento Sans"/>
              </a:rPr>
              <a:t>in a common framework via the following actions: </a:t>
            </a:r>
            <a:endParaRPr/>
          </a:p>
          <a:p>
            <a:pPr indent="-228600" lvl="1" marL="685800" marR="0" rtl="0" algn="l">
              <a:lnSpc>
                <a:spcPct val="110000"/>
              </a:lnSpc>
              <a:spcBef>
                <a:spcPts val="600"/>
              </a:spcBef>
              <a:spcAft>
                <a:spcPts val="0"/>
              </a:spcAft>
              <a:buClr>
                <a:srgbClr val="002060"/>
              </a:buClr>
              <a:buSzPts val="1800"/>
              <a:buFont typeface="Arial"/>
              <a:buChar char="•"/>
            </a:pPr>
            <a:r>
              <a:rPr b="0" i="0" lang="en-US" sz="1800" u="none" cap="none" strike="noStrike">
                <a:solidFill>
                  <a:srgbClr val="002060"/>
                </a:solidFill>
                <a:latin typeface="Quattrocento Sans"/>
                <a:ea typeface="Quattrocento Sans"/>
                <a:cs typeface="Quattrocento Sans"/>
                <a:sym typeface="Quattrocento Sans"/>
              </a:rPr>
              <a:t>Convening {…}experts and stakeholders across United Nations agencies, international programs, {…} governments, academia and the private sector to develop consolidated requirements and deliverables for {…} operationonal global greenhouse gas monitoring systems,</a:t>
            </a:r>
            <a:endParaRPr/>
          </a:p>
          <a:p>
            <a:pPr indent="-228600" lvl="1" marL="685800" marR="0" rtl="0" algn="l">
              <a:lnSpc>
                <a:spcPct val="110000"/>
              </a:lnSpc>
              <a:spcBef>
                <a:spcPts val="600"/>
              </a:spcBef>
              <a:spcAft>
                <a:spcPts val="0"/>
              </a:spcAft>
              <a:buClr>
                <a:srgbClr val="002060"/>
              </a:buClr>
              <a:buSzPts val="1800"/>
              <a:buFont typeface="Arial"/>
              <a:buChar char="•"/>
            </a:pPr>
            <a:r>
              <a:rPr b="0" i="0" lang="en-US" sz="1800" u="none" cap="none" strike="noStrike">
                <a:solidFill>
                  <a:srgbClr val="002060"/>
                </a:solidFill>
                <a:latin typeface="Quattrocento Sans"/>
                <a:ea typeface="Quattrocento Sans"/>
                <a:cs typeface="Quattrocento Sans"/>
                <a:sym typeface="Quattrocento Sans"/>
              </a:rPr>
              <a:t>Leading the development of an initial concept for an integrated framework for the operation of these systems,</a:t>
            </a:r>
            <a:endParaRPr/>
          </a:p>
          <a:p>
            <a:pPr indent="-228600" lvl="1" marL="685800" marR="0" rtl="0" algn="l">
              <a:lnSpc>
                <a:spcPct val="110000"/>
              </a:lnSpc>
              <a:spcBef>
                <a:spcPts val="600"/>
              </a:spcBef>
              <a:spcAft>
                <a:spcPts val="0"/>
              </a:spcAft>
              <a:buClr>
                <a:srgbClr val="002060"/>
              </a:buClr>
              <a:buSzPts val="1800"/>
              <a:buFont typeface="Arial"/>
              <a:buChar char="•"/>
            </a:pPr>
            <a:r>
              <a:rPr b="0" i="0" lang="en-US" sz="1800" u="none" cap="none" strike="noStrike">
                <a:solidFill>
                  <a:srgbClr val="002060"/>
                </a:solidFill>
                <a:latin typeface="Quattrocento Sans"/>
                <a:ea typeface="Quattrocento Sans"/>
                <a:cs typeface="Quattrocento Sans"/>
                <a:sym typeface="Quattrocento Sans"/>
              </a:rPr>
              <a:t>…</a:t>
            </a:r>
            <a:endParaRPr/>
          </a:p>
          <a:p>
            <a:pPr indent="-107950" lvl="0" marL="228600" marR="0" rtl="0" algn="l">
              <a:lnSpc>
                <a:spcPct val="110000"/>
              </a:lnSpc>
              <a:spcBef>
                <a:spcPts val="600"/>
              </a:spcBef>
              <a:spcAft>
                <a:spcPts val="0"/>
              </a:spcAft>
              <a:buClr>
                <a:schemeClr val="dk1"/>
              </a:buClr>
              <a:buSzPts val="1900"/>
              <a:buFont typeface="Arial"/>
              <a:buNone/>
            </a:pPr>
            <a:r>
              <a:t/>
            </a:r>
            <a:endParaRPr sz="1900">
              <a:solidFill>
                <a:srgbClr val="002060"/>
              </a:solidFill>
              <a:latin typeface="Quattrocento Sans"/>
              <a:ea typeface="Quattrocento Sans"/>
              <a:cs typeface="Quattrocento Sans"/>
              <a:sym typeface="Quattrocento Sans"/>
            </a:endParaRPr>
          </a:p>
          <a:p>
            <a:pPr indent="0" lvl="0" marL="0" marR="0" rtl="0" algn="l">
              <a:lnSpc>
                <a:spcPct val="110000"/>
              </a:lnSpc>
              <a:spcBef>
                <a:spcPts val="600"/>
              </a:spcBef>
              <a:spcAft>
                <a:spcPts val="0"/>
              </a:spcAft>
              <a:buClr>
                <a:schemeClr val="dk1"/>
              </a:buClr>
              <a:buSzPts val="1800"/>
              <a:buFont typeface="Arial"/>
              <a:buNone/>
            </a:pPr>
            <a:r>
              <a:t/>
            </a:r>
            <a:endParaRPr sz="1800">
              <a:solidFill>
                <a:srgbClr val="00206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5"/>
          <p:cNvSpPr txBox="1"/>
          <p:nvPr>
            <p:ph type="title"/>
          </p:nvPr>
        </p:nvSpPr>
        <p:spPr>
          <a:xfrm>
            <a:off x="838200" y="365125"/>
            <a:ext cx="110340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Quattrocento Sans"/>
              <a:buNone/>
            </a:pPr>
            <a:r>
              <a:rPr lang="en-US" sz="3200">
                <a:latin typeface="Quattrocento Sans"/>
                <a:ea typeface="Quattrocento Sans"/>
                <a:cs typeface="Quattrocento Sans"/>
                <a:sym typeface="Quattrocento Sans"/>
              </a:rPr>
              <a:t>Timeline</a:t>
            </a:r>
            <a:endParaRPr/>
          </a:p>
        </p:txBody>
      </p:sp>
      <p:sp>
        <p:nvSpPr>
          <p:cNvPr id="322" name="Google Shape;322;p35"/>
          <p:cNvSpPr txBox="1"/>
          <p:nvPr>
            <p:ph idx="1" type="body"/>
          </p:nvPr>
        </p:nvSpPr>
        <p:spPr>
          <a:xfrm>
            <a:off x="838200" y="1474171"/>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A5A5A5"/>
              </a:buClr>
              <a:buSzPts val="2600"/>
              <a:buChar char="•"/>
            </a:pPr>
            <a:r>
              <a:rPr i="1" lang="en-US" sz="2600">
                <a:solidFill>
                  <a:srgbClr val="A5A5A5"/>
                </a:solidFill>
              </a:rPr>
              <a:t>COP27/SBSTA-57; nearly all Parties expressed very strong support for this;</a:t>
            </a:r>
            <a:endParaRPr/>
          </a:p>
          <a:p>
            <a:pPr indent="-228600" lvl="0" marL="228600" rtl="0" algn="l">
              <a:lnSpc>
                <a:spcPct val="90000"/>
              </a:lnSpc>
              <a:spcBef>
                <a:spcPts val="1000"/>
              </a:spcBef>
              <a:spcAft>
                <a:spcPts val="0"/>
              </a:spcAft>
              <a:buClr>
                <a:srgbClr val="A5A5A5"/>
              </a:buClr>
              <a:buSzPts val="2600"/>
              <a:buChar char="•"/>
            </a:pPr>
            <a:r>
              <a:rPr i="1" lang="en-US" sz="2600">
                <a:solidFill>
                  <a:srgbClr val="A5A5A5"/>
                </a:solidFill>
              </a:rPr>
              <a:t>WMO Greenhouse Gas Monitoring Symposium, Jan-Feb 2023; very strong support from the research community;</a:t>
            </a:r>
            <a:endParaRPr/>
          </a:p>
          <a:p>
            <a:pPr indent="-228600" lvl="0" marL="228600" rtl="0" algn="l">
              <a:lnSpc>
                <a:spcPct val="90000"/>
              </a:lnSpc>
              <a:spcBef>
                <a:spcPts val="1000"/>
              </a:spcBef>
              <a:spcAft>
                <a:spcPts val="0"/>
              </a:spcAft>
              <a:buClr>
                <a:srgbClr val="A5A5A5"/>
              </a:buClr>
              <a:buSzPts val="2600"/>
              <a:buChar char="•"/>
            </a:pPr>
            <a:r>
              <a:rPr i="1" lang="en-US" sz="2600">
                <a:solidFill>
                  <a:srgbClr val="A5A5A5"/>
                </a:solidFill>
              </a:rPr>
              <a:t>WMO Executive Council (Feb-Mar 2023); green light for Congress proposal;</a:t>
            </a:r>
            <a:endParaRPr/>
          </a:p>
          <a:p>
            <a:pPr indent="-228600" lvl="0" marL="228600" rtl="0" algn="l">
              <a:lnSpc>
                <a:spcPct val="90000"/>
              </a:lnSpc>
              <a:spcBef>
                <a:spcPts val="1000"/>
              </a:spcBef>
              <a:spcAft>
                <a:spcPts val="0"/>
              </a:spcAft>
              <a:buClr>
                <a:srgbClr val="002060"/>
              </a:buClr>
              <a:buSzPts val="2600"/>
              <a:buChar char="•"/>
            </a:pPr>
            <a:r>
              <a:rPr b="1" lang="en-US" sz="2600">
                <a:solidFill>
                  <a:srgbClr val="002060"/>
                </a:solidFill>
              </a:rPr>
              <a:t>19</a:t>
            </a:r>
            <a:r>
              <a:rPr b="1" baseline="30000" lang="en-US" sz="2600">
                <a:solidFill>
                  <a:srgbClr val="002060"/>
                </a:solidFill>
              </a:rPr>
              <a:t>th</a:t>
            </a:r>
            <a:r>
              <a:rPr b="1" lang="en-US" sz="2600">
                <a:solidFill>
                  <a:srgbClr val="002060"/>
                </a:solidFill>
              </a:rPr>
              <a:t> World Meteorological Congress, May-June 2023; goal is intergovernmental agreement to develop and implement this system;</a:t>
            </a:r>
            <a:endParaRPr/>
          </a:p>
          <a:p>
            <a:pPr indent="-228600" lvl="0" marL="228600" rtl="0" algn="l">
              <a:lnSpc>
                <a:spcPct val="90000"/>
              </a:lnSpc>
              <a:spcBef>
                <a:spcPts val="1000"/>
              </a:spcBef>
              <a:spcAft>
                <a:spcPts val="0"/>
              </a:spcAft>
              <a:buClr>
                <a:schemeClr val="dk1"/>
              </a:buClr>
              <a:buSzPts val="2600"/>
              <a:buChar char="•"/>
            </a:pPr>
            <a:r>
              <a:rPr lang="en-US" sz="2600"/>
              <a:t>Development starting this year - pilot capabilities already exist in Europe, the US, Japan, …, international coordination and (especially) exchange of observations is missing; this is where WMO can help;</a:t>
            </a:r>
            <a:endParaRPr/>
          </a:p>
          <a:p>
            <a:pPr indent="-228600" lvl="0" marL="228600" rtl="0" algn="l">
              <a:lnSpc>
                <a:spcPct val="90000"/>
              </a:lnSpc>
              <a:spcBef>
                <a:spcPts val="1000"/>
              </a:spcBef>
              <a:spcAft>
                <a:spcPts val="0"/>
              </a:spcAft>
              <a:buClr>
                <a:schemeClr val="dk1"/>
              </a:buClr>
              <a:buSzPts val="2600"/>
              <a:buChar char="•"/>
            </a:pPr>
            <a:r>
              <a:rPr i="1" lang="en-US" sz="2600"/>
              <a:t>Multi-party operational capability  at 100 x100 km within five years;</a:t>
            </a:r>
            <a:endParaRPr/>
          </a:p>
          <a:p>
            <a:pPr indent="-228600" lvl="0" marL="228600" rtl="0" algn="l">
              <a:lnSpc>
                <a:spcPct val="90000"/>
              </a:lnSpc>
              <a:spcBef>
                <a:spcPts val="1000"/>
              </a:spcBef>
              <a:spcAft>
                <a:spcPts val="0"/>
              </a:spcAft>
              <a:buClr>
                <a:schemeClr val="dk1"/>
              </a:buClr>
              <a:buSzPts val="2600"/>
              <a:buChar char="•"/>
            </a:pPr>
            <a:r>
              <a:rPr i="1" lang="en-US" sz="2600"/>
              <a:t>Operational capability at 1x1 km within 10 years, if adequately resourced;</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23" name="Google Shape;32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838200" y="365125"/>
            <a:ext cx="110340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Quattrocento Sans"/>
              <a:buNone/>
            </a:pPr>
            <a:r>
              <a:rPr lang="en-US" sz="3200">
                <a:latin typeface="Quattrocento Sans"/>
                <a:ea typeface="Quattrocento Sans"/>
                <a:cs typeface="Quattrocento Sans"/>
                <a:sym typeface="Quattrocento Sans"/>
              </a:rPr>
              <a:t>Two key GGMI development meetings planned for 2023</a:t>
            </a:r>
            <a:endParaRPr/>
          </a:p>
        </p:txBody>
      </p:sp>
      <p:sp>
        <p:nvSpPr>
          <p:cNvPr id="329" name="Google Shape;329;p36"/>
          <p:cNvSpPr txBox="1"/>
          <p:nvPr>
            <p:ph idx="1" type="body"/>
          </p:nvPr>
        </p:nvSpPr>
        <p:spPr>
          <a:xfrm>
            <a:off x="838200" y="147417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600"/>
              <a:buChar char="•"/>
            </a:pPr>
            <a:r>
              <a:rPr lang="en-US" sz="2600"/>
              <a:t>Greenhouse gas modeling/assimilation workshop, tentatively in Bonn late June/early July 2023</a:t>
            </a:r>
            <a:endParaRPr/>
          </a:p>
          <a:p>
            <a:pPr indent="-228600" lvl="1" marL="685800" rtl="0" algn="l">
              <a:lnSpc>
                <a:spcPct val="90000"/>
              </a:lnSpc>
              <a:spcBef>
                <a:spcPts val="500"/>
              </a:spcBef>
              <a:spcAft>
                <a:spcPts val="0"/>
              </a:spcAft>
              <a:buClr>
                <a:schemeClr val="dk1"/>
              </a:buClr>
              <a:buSzPts val="2200"/>
              <a:buChar char="•"/>
            </a:pPr>
            <a:r>
              <a:rPr lang="en-US" sz="2200"/>
              <a:t>Agreement on data exchange, run-time procedures, metric of skill, common data input, ….</a:t>
            </a:r>
            <a:endParaRPr/>
          </a:p>
          <a:p>
            <a:pPr indent="-228600" lvl="0" marL="228600" rtl="0" algn="l">
              <a:lnSpc>
                <a:spcPct val="90000"/>
              </a:lnSpc>
              <a:spcBef>
                <a:spcPts val="1000"/>
              </a:spcBef>
              <a:spcAft>
                <a:spcPts val="0"/>
              </a:spcAft>
              <a:buClr>
                <a:schemeClr val="dk1"/>
              </a:buClr>
              <a:buSzPts val="2600"/>
              <a:buChar char="•"/>
            </a:pPr>
            <a:r>
              <a:rPr lang="en-US" sz="2600"/>
              <a:t>Greenhouse gas observing workshop, tentatively in Geneva mid-September 2023</a:t>
            </a:r>
            <a:endParaRPr/>
          </a:p>
          <a:p>
            <a:pPr indent="-228600" lvl="1" marL="685800" rtl="0" algn="l">
              <a:lnSpc>
                <a:spcPct val="90000"/>
              </a:lnSpc>
              <a:spcBef>
                <a:spcPts val="500"/>
              </a:spcBef>
              <a:spcAft>
                <a:spcPts val="0"/>
              </a:spcAft>
              <a:buClr>
                <a:schemeClr val="dk1"/>
              </a:buClr>
              <a:buSzPts val="2200"/>
              <a:buChar char="•"/>
            </a:pPr>
            <a:r>
              <a:rPr lang="en-US" sz="2200"/>
              <a:t>First step toward consolidated design of an integrated global observing system addressing requirements for top-down global greenhouse gas monitoring, consisting of both surface- and space-based assets;</a:t>
            </a:r>
            <a:endParaRPr/>
          </a:p>
          <a:p>
            <a:pPr indent="-228600" lvl="1" marL="685800" rtl="0" algn="l">
              <a:lnSpc>
                <a:spcPct val="90000"/>
              </a:lnSpc>
              <a:spcBef>
                <a:spcPts val="500"/>
              </a:spcBef>
              <a:spcAft>
                <a:spcPts val="0"/>
              </a:spcAft>
              <a:buClr>
                <a:schemeClr val="dk1"/>
              </a:buClr>
              <a:buSzPts val="2200"/>
              <a:buChar char="•"/>
            </a:pPr>
            <a:r>
              <a:rPr lang="en-US" sz="2200"/>
              <a:t>Near-real time data exchange, current  status, expected capabilities;</a:t>
            </a:r>
            <a:endParaRPr/>
          </a:p>
          <a:p>
            <a:pPr indent="-228600" lvl="1" marL="685800" rtl="0" algn="l">
              <a:lnSpc>
                <a:spcPct val="90000"/>
              </a:lnSpc>
              <a:spcBef>
                <a:spcPts val="500"/>
              </a:spcBef>
              <a:spcAft>
                <a:spcPts val="0"/>
              </a:spcAft>
              <a:buClr>
                <a:schemeClr val="dk1"/>
              </a:buClr>
              <a:buSzPts val="2200"/>
              <a:buChar char="•"/>
            </a:pPr>
            <a:r>
              <a:rPr lang="en-US" sz="2200"/>
              <a:t>Expected technology development (space- and surface-based).</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30" name="Google Shape;33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