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9"/>
  </p:notesMasterIdLst>
  <p:sldIdLst>
    <p:sldId id="256" r:id="rId2"/>
    <p:sldId id="300" r:id="rId3"/>
    <p:sldId id="302" r:id="rId4"/>
    <p:sldId id="301" r:id="rId5"/>
    <p:sldId id="297" r:id="rId6"/>
    <p:sldId id="298" r:id="rId7"/>
    <p:sldId id="275"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Montserrat" pitchFamily="2" charset="77"/>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59"/>
    <p:restoredTop sz="94716"/>
  </p:normalViewPr>
  <p:slideViewPr>
    <p:cSldViewPr snapToGrid="0">
      <p:cViewPr varScale="1">
        <p:scale>
          <a:sx n="300" d="100"/>
          <a:sy n="300" d="100"/>
        </p:scale>
        <p:origin x="228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3611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1d56a5427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g11d56a5427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latin typeface="Montserrat"/>
                <a:ea typeface="Montserrat"/>
                <a:cs typeface="Montserrat"/>
                <a:sym typeface="Montserrat"/>
              </a:rPr>
              <a:t>LSI-VC-13, 23-24 March 2023</a:t>
            </a:r>
            <a:endParaRPr b="1">
              <a:solidFill>
                <a:schemeClr val="accent1"/>
              </a:solidFill>
              <a:latin typeface="Montserrat"/>
              <a:ea typeface="Montserrat"/>
              <a:cs typeface="Montserrat"/>
              <a:sym typeface="Montserrat"/>
            </a:endParaRPr>
          </a:p>
          <a:p>
            <a:pPr marL="0" marR="0" lvl="0" indent="0" algn="l" rtl="0">
              <a:spcBef>
                <a:spcPts val="0"/>
              </a:spcBef>
              <a:spcAft>
                <a:spcPts val="0"/>
              </a:spcAft>
              <a:buClr>
                <a:schemeClr val="dk1"/>
              </a:buClr>
              <a:buSzPts val="1100"/>
              <a:buFont typeface="Arial"/>
              <a:buNone/>
            </a:pPr>
            <a:endParaRPr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b="1">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41" name="Google Shape;41;p4"/>
          <p:cNvSpPr txBox="1"/>
          <p:nvPr/>
        </p:nvSpPr>
        <p:spPr>
          <a:xfrm>
            <a:off x="-24384" y="6562799"/>
            <a:ext cx="4925700" cy="523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latin typeface="Montserrat"/>
                <a:ea typeface="Montserrat"/>
                <a:cs typeface="Montserrat"/>
                <a:sym typeface="Montserrat"/>
              </a:rPr>
              <a:t>LSI-VC-13, 23-24 March 2023</a:t>
            </a:r>
            <a:endParaRPr b="1">
              <a:solidFill>
                <a:schemeClr val="accent1"/>
              </a:solidFill>
              <a:latin typeface="Montserrat"/>
              <a:ea typeface="Montserrat"/>
              <a:cs typeface="Montserrat"/>
              <a:sym typeface="Montserrat"/>
            </a:endParaRPr>
          </a:p>
          <a:p>
            <a:pPr marL="0" lvl="0" indent="0" algn="l" rtl="0">
              <a:spcBef>
                <a:spcPts val="0"/>
              </a:spcBef>
              <a:spcAft>
                <a:spcPts val="0"/>
              </a:spcAft>
              <a:buClr>
                <a:schemeClr val="dk1"/>
              </a:buClr>
              <a:buFont typeface="Arial"/>
              <a:buNone/>
            </a:pP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61" name="Google Shape;61;p6"/>
          <p:cNvSpPr txBox="1"/>
          <p:nvPr/>
        </p:nvSpPr>
        <p:spPr>
          <a:xfrm>
            <a:off x="-24384" y="6562799"/>
            <a:ext cx="4925700" cy="523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latin typeface="Montserrat"/>
                <a:ea typeface="Montserrat"/>
                <a:cs typeface="Montserrat"/>
                <a:sym typeface="Montserrat"/>
              </a:rPr>
              <a:t>LSI-VC-13, 23-24 March 2023</a:t>
            </a:r>
            <a:endParaRPr b="1">
              <a:solidFill>
                <a:schemeClr val="accent1"/>
              </a:solidFill>
              <a:latin typeface="Montserrat"/>
              <a:ea typeface="Montserrat"/>
              <a:cs typeface="Montserrat"/>
              <a:sym typeface="Montserrat"/>
            </a:endParaRPr>
          </a:p>
          <a:p>
            <a:pPr marL="0" lvl="0" indent="0" algn="l" rtl="0">
              <a:spcBef>
                <a:spcPts val="0"/>
              </a:spcBef>
              <a:spcAft>
                <a:spcPts val="0"/>
              </a:spcAft>
              <a:buClr>
                <a:schemeClr val="dk1"/>
              </a:buClr>
              <a:buFont typeface="Arial"/>
              <a:buNone/>
            </a:pP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6">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7">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riv-bx-myremote.tech.ec.europa.eu/v3/__https:/portal.ogc.org/files/,DanaInfo=.ausngikku0nJn0z,SSL+?artifact_id=103013&amp;version=1__;!!DOxrgLBm!GGpMERnlhl-Wl8CBMjrOMPjW3eKKlGwh9n9Fs7DRQJd435RbXKBIDZSnDwhl6DF2ptz_EorWnmZVeGNRQcJB6lT3u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portal.ogc.org/files/?artifact_id=10411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8804667" cy="397264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Clr>
                <a:schemeClr val="lt1"/>
              </a:buClr>
              <a:buSzPts val="8000"/>
              <a:buFont typeface="Arial"/>
              <a:buNone/>
            </a:pPr>
            <a:r>
              <a:rPr lang="en-GB" sz="4400" b="0" i="0" u="none" strike="noStrike" dirty="0">
                <a:solidFill>
                  <a:schemeClr val="bg1"/>
                </a:solidFill>
                <a:effectLst/>
                <a:latin typeface="Calibri" panose="020F0502020204030204" pitchFamily="34" charset="0"/>
              </a:rPr>
              <a:t>Open Geospatial Consortium  Analysis Ready Data (</a:t>
            </a:r>
            <a:r>
              <a:rPr lang="en-GB" sz="4400" b="1" i="0" u="none" strike="noStrike" dirty="0">
                <a:solidFill>
                  <a:schemeClr val="bg1"/>
                </a:solidFill>
                <a:effectLst/>
                <a:latin typeface="Calibri" panose="020F0502020204030204" pitchFamily="34" charset="0"/>
              </a:rPr>
              <a:t>ARD</a:t>
            </a:r>
            <a:r>
              <a:rPr lang="en-GB" sz="4400" b="0" i="0" u="none" strike="noStrike" dirty="0">
                <a:solidFill>
                  <a:schemeClr val="bg1"/>
                </a:solidFill>
                <a:effectLst/>
                <a:latin typeface="Calibri" panose="020F0502020204030204" pitchFamily="34" charset="0"/>
              </a:rPr>
              <a:t>) </a:t>
            </a:r>
            <a:br>
              <a:rPr lang="en-GB" sz="4400" b="0" i="0" u="none" strike="noStrike" dirty="0">
                <a:solidFill>
                  <a:schemeClr val="bg1"/>
                </a:solidFill>
                <a:effectLst/>
                <a:latin typeface="Calibri" panose="020F0502020204030204" pitchFamily="34" charset="0"/>
              </a:rPr>
            </a:br>
            <a:r>
              <a:rPr lang="en-GB" sz="4400" b="0" i="0" u="none" strike="noStrike" dirty="0">
                <a:solidFill>
                  <a:schemeClr val="bg1"/>
                </a:solidFill>
                <a:effectLst/>
                <a:latin typeface="Calibri" panose="020F0502020204030204" pitchFamily="34" charset="0"/>
              </a:rPr>
              <a:t>Standards Working Group (</a:t>
            </a:r>
            <a:r>
              <a:rPr lang="en-GB" sz="4400" b="1" i="0" u="none" strike="noStrike" dirty="0">
                <a:solidFill>
                  <a:schemeClr val="bg1"/>
                </a:solidFill>
                <a:effectLst/>
                <a:latin typeface="Calibri" panose="020F0502020204030204" pitchFamily="34" charset="0"/>
              </a:rPr>
              <a:t>SWG</a:t>
            </a:r>
            <a:r>
              <a:rPr lang="en-GB" sz="4400" b="0" i="0" u="none" strike="noStrike" dirty="0">
                <a:solidFill>
                  <a:schemeClr val="bg1"/>
                </a:solidFill>
                <a:effectLst/>
                <a:latin typeface="Calibri" panose="020F0502020204030204" pitchFamily="34" charset="0"/>
              </a:rPr>
              <a:t>) </a:t>
            </a:r>
            <a:r>
              <a:rPr lang="en-GB" sz="4400" b="1" i="0" u="none" strike="noStrike" dirty="0">
                <a:solidFill>
                  <a:schemeClr val="bg1"/>
                </a:solidFill>
                <a:effectLst/>
                <a:latin typeface="Calibri" panose="020F0502020204030204" pitchFamily="34" charset="0"/>
              </a:rPr>
              <a:t>Update</a:t>
            </a:r>
            <a:endParaRPr lang="en-GB" sz="4400" b="1" i="1" dirty="0">
              <a:solidFill>
                <a:schemeClr val="bg1"/>
              </a:solidFill>
              <a:latin typeface="Montserrat"/>
              <a:ea typeface="Montserrat"/>
              <a:cs typeface="Montserrat"/>
              <a:sym typeface="Montserrat"/>
            </a:endParaRPr>
          </a:p>
        </p:txBody>
      </p:sp>
      <p:sp>
        <p:nvSpPr>
          <p:cNvPr id="67" name="Google Shape;67;p7"/>
          <p:cNvSpPr/>
          <p:nvPr/>
        </p:nvSpPr>
        <p:spPr>
          <a:xfrm>
            <a:off x="7222284" y="4252682"/>
            <a:ext cx="4832943"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P. Strobl, EC-JRC</a:t>
            </a:r>
            <a:endParaRPr dirty="0">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Agenda Item #: 2.5</a:t>
            </a:r>
            <a:endParaRPr dirty="0">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dirty="0">
                <a:solidFill>
                  <a:schemeClr val="accent1"/>
                </a:solidFill>
                <a:latin typeface="Montserrat"/>
                <a:ea typeface="Montserrat"/>
                <a:cs typeface="Montserrat"/>
                <a:sym typeface="Montserrat"/>
              </a:rPr>
              <a:t>LSI-VC-13 2023, ESA/ESRIN</a:t>
            </a:r>
            <a:endParaRPr sz="2200" b="1" i="0" u="none" strike="noStrike" cap="none"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dirty="0">
                <a:solidFill>
                  <a:schemeClr val="accent1"/>
                </a:solidFill>
                <a:latin typeface="Montserrat"/>
                <a:ea typeface="Montserrat"/>
                <a:cs typeface="Montserrat"/>
                <a:sym typeface="Montserrat"/>
              </a:rPr>
              <a:t>23rd - 24th March 2023</a:t>
            </a:r>
            <a:endParaRPr sz="2200" b="1" i="0" u="none" strike="noStrike" cap="none" dirty="0">
              <a:solidFill>
                <a:schemeClr val="accent1"/>
              </a:solidFill>
              <a:latin typeface="Montserrat"/>
              <a:ea typeface="Montserrat"/>
              <a:cs typeface="Montserrat"/>
              <a:sym typeface="Montserrat"/>
            </a:endParaRPr>
          </a:p>
        </p:txBody>
      </p:sp>
      <p:grpSp>
        <p:nvGrpSpPr>
          <p:cNvPr id="2" name="Group 1">
            <a:extLst>
              <a:ext uri="{FF2B5EF4-FFF2-40B4-BE49-F238E27FC236}">
                <a16:creationId xmlns:a16="http://schemas.microsoft.com/office/drawing/2014/main" id="{86A4A63B-C9CE-4B88-2EDD-2449FC23133F}"/>
              </a:ext>
            </a:extLst>
          </p:cNvPr>
          <p:cNvGrpSpPr/>
          <p:nvPr/>
        </p:nvGrpSpPr>
        <p:grpSpPr>
          <a:xfrm>
            <a:off x="6982504" y="330310"/>
            <a:ext cx="1262000" cy="615900"/>
            <a:chOff x="309562" y="6164262"/>
            <a:chExt cx="1262000" cy="615900"/>
          </a:xfrm>
        </p:grpSpPr>
        <p:sp>
          <p:nvSpPr>
            <p:cNvPr id="3" name="Google Shape;14;p3">
              <a:extLst>
                <a:ext uri="{FF2B5EF4-FFF2-40B4-BE49-F238E27FC236}">
                  <a16:creationId xmlns:a16="http://schemas.microsoft.com/office/drawing/2014/main" id="{24D943D0-D43B-15FC-5BB0-373E75349FBB}"/>
                </a:ext>
              </a:extLst>
            </p:cNvPr>
            <p:cNvSpPr txBox="1"/>
            <p:nvPr/>
          </p:nvSpPr>
          <p:spPr>
            <a:xfrm>
              <a:off x="309562" y="6164262"/>
              <a:ext cx="1168500" cy="61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4000"/>
                <a:buFont typeface="Times New Roman"/>
                <a:buNone/>
              </a:pPr>
              <a:r>
                <a:rPr lang="en-US" sz="4000" b="1" i="0" u="none" strike="noStrike" cap="none" dirty="0">
                  <a:solidFill>
                    <a:schemeClr val="bg1"/>
                  </a:solidFill>
                  <a:latin typeface="Times New Roman"/>
                  <a:ea typeface="Times New Roman"/>
                  <a:cs typeface="Times New Roman"/>
                  <a:sym typeface="Times New Roman"/>
                </a:rPr>
                <a:t>OGC</a:t>
              </a:r>
              <a:endParaRPr sz="1400" b="0" i="0" u="none" strike="noStrike" cap="none" dirty="0">
                <a:solidFill>
                  <a:schemeClr val="bg1"/>
                </a:solidFill>
                <a:latin typeface="Arial"/>
                <a:ea typeface="Arial"/>
                <a:cs typeface="Arial"/>
                <a:sym typeface="Arial"/>
              </a:endParaRPr>
            </a:p>
          </p:txBody>
        </p:sp>
        <p:sp>
          <p:nvSpPr>
            <p:cNvPr id="4" name="Google Shape;15;p3">
              <a:extLst>
                <a:ext uri="{FF2B5EF4-FFF2-40B4-BE49-F238E27FC236}">
                  <a16:creationId xmlns:a16="http://schemas.microsoft.com/office/drawing/2014/main" id="{2DBA7CED-5BEC-3E5C-7BFE-5A7E721A7D10}"/>
                </a:ext>
              </a:extLst>
            </p:cNvPr>
            <p:cNvSpPr txBox="1"/>
            <p:nvPr/>
          </p:nvSpPr>
          <p:spPr>
            <a:xfrm>
              <a:off x="1477962" y="6230937"/>
              <a:ext cx="93600" cy="2460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2"/>
                </a:buClr>
                <a:buSzPts val="1000"/>
                <a:buFont typeface="Arial"/>
                <a:buNone/>
              </a:pPr>
              <a:r>
                <a:rPr lang="en-US" sz="1000" b="1" i="0" u="none" strike="noStrike" cap="none">
                  <a:solidFill>
                    <a:schemeClr val="bg1"/>
                  </a:solidFill>
                  <a:latin typeface="Arial"/>
                  <a:ea typeface="Arial"/>
                  <a:cs typeface="Arial"/>
                  <a:sym typeface="Arial"/>
                </a:rPr>
                <a:t>®</a:t>
              </a:r>
              <a:endParaRPr sz="1400" b="0" i="0" u="none" strike="noStrike" cap="none">
                <a:solidFill>
                  <a:schemeClr val="bg1"/>
                </a:solidFill>
                <a:latin typeface="Arial"/>
                <a:ea typeface="Arial"/>
                <a:cs typeface="Arial"/>
                <a:sym typeface="Arial"/>
              </a:endParaRPr>
            </a:p>
          </p:txBody>
        </p:sp>
      </p:grpSp>
      <p:pic>
        <p:nvPicPr>
          <p:cNvPr id="5" name="Image" descr="Image">
            <a:extLst>
              <a:ext uri="{FF2B5EF4-FFF2-40B4-BE49-F238E27FC236}">
                <a16:creationId xmlns:a16="http://schemas.microsoft.com/office/drawing/2014/main" id="{15154684-F7BD-591F-03CE-AE4D1484EC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309" y="3640161"/>
            <a:ext cx="4029540" cy="2053065"/>
          </a:xfrm>
          <a:prstGeom prst="rect">
            <a:avLst/>
          </a:prstGeom>
          <a:ln w="12700">
            <a:miter lim="4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8"/>
          <p:cNvSpPr txBox="1"/>
          <p:nvPr/>
        </p:nvSpPr>
        <p:spPr>
          <a:xfrm>
            <a:off x="367200" y="1258900"/>
            <a:ext cx="11824200" cy="4048200"/>
          </a:xfrm>
          <a:prstGeom prst="rect">
            <a:avLst/>
          </a:prstGeom>
          <a:noFill/>
          <a:ln>
            <a:noFill/>
          </a:ln>
        </p:spPr>
        <p:txBody>
          <a:bodyPr spcFirstLastPara="1" wrap="square" lIns="91425" tIns="45700" rIns="91425" bIns="45700" anchor="t" anchorCtr="0">
            <a:spAutoFit/>
          </a:bodyPr>
          <a:lstStyle/>
          <a:p>
            <a:pPr marL="609600" marR="0" lvl="0" indent="-431800" algn="l" rtl="0">
              <a:lnSpc>
                <a:spcPct val="115000"/>
              </a:lnSpc>
              <a:spcBef>
                <a:spcPts val="0"/>
              </a:spcBef>
              <a:spcAft>
                <a:spcPts val="0"/>
              </a:spcAft>
              <a:buClr>
                <a:schemeClr val="dk1"/>
              </a:buClr>
              <a:buSzPts val="2000"/>
              <a:buFont typeface="Arial"/>
              <a:buChar char="●"/>
            </a:pPr>
            <a:r>
              <a:rPr lang="en-GB" sz="2000" b="0" i="0" u="none" strike="noStrike" cap="none" dirty="0">
                <a:solidFill>
                  <a:schemeClr val="dk1"/>
                </a:solidFill>
                <a:latin typeface="Arial"/>
                <a:ea typeface="Arial"/>
                <a:cs typeface="Arial"/>
                <a:sym typeface="Arial"/>
              </a:rPr>
              <a:t>Significant activity and discussion in the broader EO community around ‘Analysis Ready Data’</a:t>
            </a:r>
            <a:endParaRPr sz="2000" b="0" i="0" u="none" strike="noStrike" cap="none" dirty="0">
              <a:solidFill>
                <a:schemeClr val="dk1"/>
              </a:solidFill>
              <a:latin typeface="Arial"/>
              <a:ea typeface="Arial"/>
              <a:cs typeface="Arial"/>
              <a:sym typeface="Arial"/>
            </a:endParaRPr>
          </a:p>
          <a:p>
            <a:pPr marL="1219200" marR="0" lvl="1" indent="-431800" algn="l" rtl="0">
              <a:lnSpc>
                <a:spcPct val="115000"/>
              </a:lnSpc>
              <a:spcBef>
                <a:spcPts val="600"/>
              </a:spcBef>
              <a:spcAft>
                <a:spcPts val="0"/>
              </a:spcAft>
              <a:buClr>
                <a:schemeClr val="dk1"/>
              </a:buClr>
              <a:buSzPts val="2000"/>
              <a:buFont typeface="Arial"/>
              <a:buChar char="○"/>
            </a:pPr>
            <a:r>
              <a:rPr lang="en-GB" sz="2000" b="0" i="0" u="none" strike="noStrike" cap="none" dirty="0">
                <a:solidFill>
                  <a:schemeClr val="dk1"/>
                </a:solidFill>
                <a:latin typeface="Arial"/>
                <a:ea typeface="Arial"/>
                <a:cs typeface="Arial"/>
                <a:sym typeface="Arial"/>
              </a:rPr>
              <a:t>Term ‘ARD’ is inherently subjective</a:t>
            </a:r>
            <a:endParaRPr sz="2000" b="0" i="0" u="none" strike="noStrike" cap="none" dirty="0">
              <a:solidFill>
                <a:schemeClr val="dk1"/>
              </a:solidFill>
              <a:latin typeface="Arial"/>
              <a:ea typeface="Arial"/>
              <a:cs typeface="Arial"/>
              <a:sym typeface="Arial"/>
            </a:endParaRPr>
          </a:p>
          <a:p>
            <a:pPr marL="1219200" marR="0" lvl="1" indent="-431800" algn="l" rtl="0">
              <a:lnSpc>
                <a:spcPct val="115000"/>
              </a:lnSpc>
              <a:spcBef>
                <a:spcPts val="600"/>
              </a:spcBef>
              <a:spcAft>
                <a:spcPts val="0"/>
              </a:spcAft>
              <a:buClr>
                <a:schemeClr val="dk1"/>
              </a:buClr>
              <a:buSzPts val="2000"/>
              <a:buFont typeface="Arial"/>
              <a:buChar char="○"/>
            </a:pPr>
            <a:r>
              <a:rPr lang="en-GB" sz="2000" b="0" i="0" u="none" strike="noStrike" cap="none" dirty="0">
                <a:solidFill>
                  <a:schemeClr val="dk1"/>
                </a:solidFill>
                <a:latin typeface="Arial"/>
                <a:ea typeface="Arial"/>
                <a:cs typeface="Arial"/>
                <a:sym typeface="Arial"/>
              </a:rPr>
              <a:t>CEOS, with its long heritage, experience, and expertise has a key role to play in defining ARD for the community (Incl. ‘New Space’)</a:t>
            </a:r>
            <a:endParaRPr sz="2000" b="0" i="0" u="none" strike="noStrike" cap="none" dirty="0">
              <a:solidFill>
                <a:schemeClr val="dk1"/>
              </a:solidFill>
              <a:latin typeface="Arial"/>
              <a:ea typeface="Arial"/>
              <a:cs typeface="Arial"/>
              <a:sym typeface="Arial"/>
            </a:endParaRPr>
          </a:p>
          <a:p>
            <a:pPr marL="609600" marR="0" lvl="0" indent="-431800" algn="l" rtl="0">
              <a:lnSpc>
                <a:spcPct val="115000"/>
              </a:lnSpc>
              <a:spcBef>
                <a:spcPts val="600"/>
              </a:spcBef>
              <a:spcAft>
                <a:spcPts val="0"/>
              </a:spcAft>
              <a:buClr>
                <a:schemeClr val="dk1"/>
              </a:buClr>
              <a:buSzPts val="2000"/>
              <a:buFont typeface="Arial"/>
              <a:buChar char="●"/>
            </a:pPr>
            <a:r>
              <a:rPr lang="en-GB" sz="2000" b="0" i="0" u="none" strike="noStrike" cap="none" dirty="0">
                <a:solidFill>
                  <a:schemeClr val="dk1"/>
                </a:solidFill>
                <a:latin typeface="Arial"/>
                <a:ea typeface="Arial"/>
                <a:cs typeface="Arial"/>
                <a:sym typeface="Arial"/>
              </a:rPr>
              <a:t>Feedback from industry (VH-RODA, JACIE, LPS, ARD2x) that formal standards are needed for ‘ARD’</a:t>
            </a:r>
            <a:endParaRPr sz="2000" b="0" i="0" u="none" strike="noStrike" cap="none" dirty="0">
              <a:solidFill>
                <a:schemeClr val="dk1"/>
              </a:solidFill>
              <a:latin typeface="Arial"/>
              <a:ea typeface="Arial"/>
              <a:cs typeface="Arial"/>
              <a:sym typeface="Arial"/>
            </a:endParaRPr>
          </a:p>
          <a:p>
            <a:pPr marL="609600" marR="0" lvl="0" indent="-431800" algn="l" rtl="0">
              <a:lnSpc>
                <a:spcPct val="115000"/>
              </a:lnSpc>
              <a:spcBef>
                <a:spcPts val="600"/>
              </a:spcBef>
              <a:spcAft>
                <a:spcPts val="0"/>
              </a:spcAft>
              <a:buClr>
                <a:schemeClr val="dk1"/>
              </a:buClr>
              <a:buSzPts val="2000"/>
              <a:buFont typeface="Arial"/>
              <a:buChar char="●"/>
            </a:pPr>
            <a:r>
              <a:rPr lang="en-GB" sz="2000" b="0" i="0" u="none" strike="noStrike" cap="none" dirty="0">
                <a:solidFill>
                  <a:schemeClr val="dk1"/>
                </a:solidFill>
                <a:latin typeface="Arial"/>
                <a:ea typeface="Arial"/>
                <a:cs typeface="Arial"/>
                <a:sym typeface="Arial"/>
              </a:rPr>
              <a:t>Government and commercial sectors will likely not reference documents and commit funds unless they have gone through an open standard process (formal peer review, etc.)</a:t>
            </a:r>
            <a:endParaRPr sz="2000" b="0" i="0" u="none" strike="noStrike" cap="none" dirty="0">
              <a:solidFill>
                <a:schemeClr val="dk1"/>
              </a:solidFill>
              <a:latin typeface="Arial"/>
              <a:ea typeface="Arial"/>
              <a:cs typeface="Arial"/>
              <a:sym typeface="Arial"/>
            </a:endParaRPr>
          </a:p>
          <a:p>
            <a:pPr marL="609600" marR="0" lvl="0" indent="-431800" algn="l" rtl="0">
              <a:lnSpc>
                <a:spcPct val="115000"/>
              </a:lnSpc>
              <a:spcBef>
                <a:spcPts val="600"/>
              </a:spcBef>
              <a:spcAft>
                <a:spcPts val="0"/>
              </a:spcAft>
              <a:buClr>
                <a:schemeClr val="dk1"/>
              </a:buClr>
              <a:buSzPts val="2000"/>
              <a:buFont typeface="Arial"/>
              <a:buChar char="●"/>
            </a:pPr>
            <a:r>
              <a:rPr lang="en-GB" sz="2000" b="0" i="0" u="none" strike="noStrike" cap="none" dirty="0">
                <a:solidFill>
                  <a:schemeClr val="dk1"/>
                </a:solidFill>
                <a:latin typeface="Arial"/>
                <a:ea typeface="Arial"/>
                <a:cs typeface="Arial"/>
                <a:sym typeface="Arial"/>
              </a:rPr>
              <a:t>Standards built on the foundation of CEOS-ARD would be helpful</a:t>
            </a:r>
            <a:endParaRPr sz="2000" b="0" i="0" u="none" strike="noStrike" cap="none" dirty="0">
              <a:solidFill>
                <a:schemeClr val="dk1"/>
              </a:solidFill>
              <a:latin typeface="Arial"/>
              <a:ea typeface="Arial"/>
              <a:cs typeface="Arial"/>
              <a:sym typeface="Arial"/>
            </a:endParaRPr>
          </a:p>
          <a:p>
            <a:pPr marL="609600" marR="0" lvl="0" indent="-431800" algn="l" rtl="0">
              <a:lnSpc>
                <a:spcPct val="115000"/>
              </a:lnSpc>
              <a:spcBef>
                <a:spcPts val="600"/>
              </a:spcBef>
              <a:spcAft>
                <a:spcPts val="600"/>
              </a:spcAft>
              <a:buClr>
                <a:schemeClr val="dk1"/>
              </a:buClr>
              <a:buSzPts val="2000"/>
              <a:buFont typeface="Arial"/>
              <a:buChar char="●"/>
            </a:pPr>
            <a:r>
              <a:rPr lang="en-GB" sz="2000" b="0" i="0" u="none" strike="noStrike" cap="none" dirty="0">
                <a:solidFill>
                  <a:schemeClr val="dk1"/>
                </a:solidFill>
                <a:latin typeface="Arial"/>
                <a:ea typeface="Arial"/>
                <a:cs typeface="Arial"/>
                <a:sym typeface="Arial"/>
              </a:rPr>
              <a:t>Increase reach of the concepts of CEOS-ARD</a:t>
            </a:r>
            <a:endParaRPr sz="2000" b="0" i="0" u="none" strike="noStrike" cap="none" dirty="0">
              <a:solidFill>
                <a:schemeClr val="dk1"/>
              </a:solidFill>
              <a:latin typeface="Arial"/>
              <a:ea typeface="Arial"/>
              <a:cs typeface="Arial"/>
              <a:sym typeface="Arial"/>
            </a:endParaRPr>
          </a:p>
        </p:txBody>
      </p:sp>
      <p:sp>
        <p:nvSpPr>
          <p:cNvPr id="336" name="Google Shape;336;p18"/>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dirty="0"/>
              <a:t>Why an ARD standard?</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39A3D-23F5-D686-1C42-23BD699444E2}"/>
              </a:ext>
            </a:extLst>
          </p:cNvPr>
          <p:cNvSpPr>
            <a:spLocks noGrp="1"/>
          </p:cNvSpPr>
          <p:nvPr>
            <p:ph type="body" idx="1"/>
          </p:nvPr>
        </p:nvSpPr>
        <p:spPr>
          <a:xfrm>
            <a:off x="176049" y="1366432"/>
            <a:ext cx="3796596" cy="4996445"/>
          </a:xfrm>
        </p:spPr>
        <p:txBody>
          <a:bodyPr/>
          <a:lstStyle/>
          <a:p>
            <a:r>
              <a:rPr lang="en-GB" dirty="0"/>
              <a:t>Out for public comment in Dec 2022</a:t>
            </a:r>
          </a:p>
          <a:p>
            <a:r>
              <a:rPr lang="en-GB" dirty="0"/>
              <a:t>Few comments received</a:t>
            </a:r>
          </a:p>
          <a:p>
            <a:r>
              <a:rPr lang="en-GB" dirty="0"/>
              <a:t>Presentation and release for vote at OGC TC in Frascati 02/2033 </a:t>
            </a:r>
          </a:p>
        </p:txBody>
      </p:sp>
      <p:sp>
        <p:nvSpPr>
          <p:cNvPr id="3" name="Title 2">
            <a:extLst>
              <a:ext uri="{FF2B5EF4-FFF2-40B4-BE49-F238E27FC236}">
                <a16:creationId xmlns:a16="http://schemas.microsoft.com/office/drawing/2014/main" id="{E2823E4E-FA77-A0BB-F867-94A58D816DC6}"/>
              </a:ext>
            </a:extLst>
          </p:cNvPr>
          <p:cNvSpPr>
            <a:spLocks noGrp="1"/>
          </p:cNvSpPr>
          <p:nvPr>
            <p:ph type="title"/>
          </p:nvPr>
        </p:nvSpPr>
        <p:spPr/>
        <p:txBody>
          <a:bodyPr/>
          <a:lstStyle/>
          <a:p>
            <a:r>
              <a:rPr lang="en-GB" dirty="0"/>
              <a:t>SWG charter</a:t>
            </a:r>
          </a:p>
        </p:txBody>
      </p:sp>
      <p:graphicFrame>
        <p:nvGraphicFramePr>
          <p:cNvPr id="4" name="Table 3">
            <a:extLst>
              <a:ext uri="{FF2B5EF4-FFF2-40B4-BE49-F238E27FC236}">
                <a16:creationId xmlns:a16="http://schemas.microsoft.com/office/drawing/2014/main" id="{0D7A0F17-D856-BE2E-AEBB-F21EA782D307}"/>
              </a:ext>
            </a:extLst>
          </p:cNvPr>
          <p:cNvGraphicFramePr>
            <a:graphicFrameLocks noGrp="1"/>
          </p:cNvGraphicFramePr>
          <p:nvPr>
            <p:extLst>
              <p:ext uri="{D42A27DB-BD31-4B8C-83A1-F6EECF244321}">
                <p14:modId xmlns:p14="http://schemas.microsoft.com/office/powerpoint/2010/main" val="689165490"/>
              </p:ext>
            </p:extLst>
          </p:nvPr>
        </p:nvGraphicFramePr>
        <p:xfrm>
          <a:off x="7451387" y="1558533"/>
          <a:ext cx="4481209" cy="4662907"/>
        </p:xfrm>
        <a:graphic>
          <a:graphicData uri="http://schemas.openxmlformats.org/drawingml/2006/table">
            <a:tbl>
              <a:tblPr>
                <a:tableStyleId>{5C22544A-7EE6-4342-B048-85BDC9FD1C3A}</a:tableStyleId>
              </a:tblPr>
              <a:tblGrid>
                <a:gridCol w="1723542">
                  <a:extLst>
                    <a:ext uri="{9D8B030D-6E8A-4147-A177-3AD203B41FA5}">
                      <a16:colId xmlns:a16="http://schemas.microsoft.com/office/drawing/2014/main" val="389862897"/>
                    </a:ext>
                  </a:extLst>
                </a:gridCol>
                <a:gridCol w="2757667">
                  <a:extLst>
                    <a:ext uri="{9D8B030D-6E8A-4147-A177-3AD203B41FA5}">
                      <a16:colId xmlns:a16="http://schemas.microsoft.com/office/drawing/2014/main" val="3188690122"/>
                    </a:ext>
                  </a:extLst>
                </a:gridCol>
              </a:tblGrid>
              <a:tr h="213993">
                <a:tc gridSpan="2">
                  <a:txBody>
                    <a:bodyPr/>
                    <a:lstStyle/>
                    <a:p>
                      <a:pPr indent="-1270" algn="ctr">
                        <a:spcBef>
                          <a:spcPts val="200"/>
                        </a:spcBef>
                        <a:spcAft>
                          <a:spcPts val="200"/>
                        </a:spcAft>
                      </a:pPr>
                      <a:r>
                        <a:rPr lang="en-DE" sz="1200" b="0" i="0" u="none" strike="noStrike" cap="none" dirty="0">
                          <a:solidFill>
                            <a:schemeClr val="dk1"/>
                          </a:solidFill>
                          <a:effectLst/>
                          <a:latin typeface="+mn-lt"/>
                          <a:ea typeface="+mn-ea"/>
                          <a:cs typeface="+mn-cs"/>
                          <a:sym typeface="Arial"/>
                        </a:rPr>
                        <a:t>Charter  Members</a:t>
                      </a:r>
                    </a:p>
                  </a:txBody>
                  <a:tcPr marL="45720" marR="45720" marT="0" marB="0" anchor="ctr"/>
                </a:tc>
                <a:tc hMerge="1">
                  <a:txBody>
                    <a:bodyPr/>
                    <a:lstStyle/>
                    <a:p>
                      <a:pPr indent="-1270" algn="ctr">
                        <a:spcBef>
                          <a:spcPts val="200"/>
                        </a:spcBef>
                        <a:spcAft>
                          <a:spcPts val="200"/>
                        </a:spcAft>
                      </a:pPr>
                      <a:endParaRPr lang="en-DE" sz="1000" dirty="0">
                        <a:effectLst/>
                        <a:latin typeface="Times New Roman" panose="02020603050405020304" pitchFamily="18" charset="0"/>
                        <a:ea typeface="SimSun" panose="02010600030101010101" pitchFamily="2" charset="-122"/>
                      </a:endParaRPr>
                    </a:p>
                  </a:txBody>
                  <a:tcPr marL="45720" marR="45720" marT="0" marB="0"/>
                </a:tc>
                <a:extLst>
                  <a:ext uri="{0D108BD9-81ED-4DB2-BD59-A6C34878D82A}">
                    <a16:rowId xmlns:a16="http://schemas.microsoft.com/office/drawing/2014/main" val="2031218699"/>
                  </a:ext>
                </a:extLst>
              </a:tr>
              <a:tr h="213993">
                <a:tc>
                  <a:txBody>
                    <a:bodyPr/>
                    <a:lstStyle/>
                    <a:p>
                      <a:pPr indent="-1270" algn="ctr">
                        <a:spcBef>
                          <a:spcPts val="200"/>
                        </a:spcBef>
                        <a:spcAft>
                          <a:spcPts val="200"/>
                        </a:spcAft>
                      </a:pPr>
                      <a:r>
                        <a:rPr lang="en-US" sz="1000" dirty="0">
                          <a:effectLst/>
                        </a:rPr>
                        <a:t>Name</a:t>
                      </a:r>
                      <a:endParaRPr lang="en-DE" sz="1000" dirty="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lgn="ctr">
                        <a:spcBef>
                          <a:spcPts val="200"/>
                        </a:spcBef>
                        <a:spcAft>
                          <a:spcPts val="200"/>
                        </a:spcAft>
                      </a:pPr>
                      <a:r>
                        <a:rPr lang="en-US" sz="1000" dirty="0">
                          <a:effectLst/>
                        </a:rPr>
                        <a:t>Organization</a:t>
                      </a:r>
                      <a:endParaRPr lang="en-DE" sz="1000" dirty="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1303371867"/>
                  </a:ext>
                </a:extLst>
              </a:tr>
              <a:tr h="213993">
                <a:tc>
                  <a:txBody>
                    <a:bodyPr/>
                    <a:lstStyle/>
                    <a:p>
                      <a:pPr indent="-1270">
                        <a:spcBef>
                          <a:spcPts val="200"/>
                        </a:spcBef>
                        <a:spcAft>
                          <a:spcPts val="200"/>
                        </a:spcAft>
                      </a:pPr>
                      <a:r>
                        <a:rPr lang="en-US" sz="1000" dirty="0" err="1">
                          <a:effectLst/>
                        </a:rPr>
                        <a:t>Liping</a:t>
                      </a:r>
                      <a:r>
                        <a:rPr lang="en-US" sz="1000" dirty="0">
                          <a:effectLst/>
                        </a:rPr>
                        <a:t> Di</a:t>
                      </a:r>
                      <a:endParaRPr lang="en-DE" sz="1000" dirty="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a:effectLst/>
                        </a:rPr>
                        <a:t>George Mason University</a:t>
                      </a:r>
                      <a:endParaRPr lang="en-DE" sz="100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2898172166"/>
                  </a:ext>
                </a:extLst>
              </a:tr>
              <a:tr h="213993">
                <a:tc>
                  <a:txBody>
                    <a:bodyPr/>
                    <a:lstStyle/>
                    <a:p>
                      <a:pPr indent="-1270">
                        <a:spcBef>
                          <a:spcPts val="200"/>
                        </a:spcBef>
                        <a:spcAft>
                          <a:spcPts val="200"/>
                        </a:spcAft>
                      </a:pPr>
                      <a:r>
                        <a:rPr lang="en-US" sz="1000" dirty="0">
                          <a:effectLst/>
                        </a:rPr>
                        <a:t>Steven T </a:t>
                      </a:r>
                      <a:r>
                        <a:rPr lang="en-US" sz="1000" dirty="0" err="1">
                          <a:effectLst/>
                        </a:rPr>
                        <a:t>Labahn</a:t>
                      </a:r>
                      <a:r>
                        <a:rPr lang="en-US" sz="1000" dirty="0">
                          <a:effectLst/>
                        </a:rPr>
                        <a:t> </a:t>
                      </a:r>
                      <a:endParaRPr lang="en-DE" sz="1000" dirty="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lnSpc>
                          <a:spcPct val="87000"/>
                        </a:lnSpc>
                        <a:spcBef>
                          <a:spcPts val="200"/>
                        </a:spcBef>
                        <a:spcAft>
                          <a:spcPts val="200"/>
                        </a:spcAft>
                      </a:pPr>
                      <a:r>
                        <a:rPr lang="en-US" sz="1000">
                          <a:effectLst/>
                        </a:rPr>
                        <a:t>U.S. Geological Survey</a:t>
                      </a:r>
                      <a:endParaRPr lang="en-DE" sz="100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2919398104"/>
                  </a:ext>
                </a:extLst>
              </a:tr>
              <a:tr h="213993">
                <a:tc>
                  <a:txBody>
                    <a:bodyPr/>
                    <a:lstStyle/>
                    <a:p>
                      <a:pPr indent="-1270">
                        <a:spcBef>
                          <a:spcPts val="200"/>
                        </a:spcBef>
                        <a:spcAft>
                          <a:spcPts val="200"/>
                        </a:spcAft>
                      </a:pPr>
                      <a:r>
                        <a:rPr lang="en-US" sz="1000" dirty="0" err="1">
                          <a:effectLst/>
                        </a:rPr>
                        <a:t>Ferran</a:t>
                      </a:r>
                      <a:r>
                        <a:rPr lang="en-US" sz="1000" dirty="0">
                          <a:effectLst/>
                        </a:rPr>
                        <a:t> Gascon </a:t>
                      </a:r>
                      <a:endParaRPr lang="en-DE" sz="1000" dirty="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a:effectLst/>
                        </a:rPr>
                        <a:t>European Space Agency</a:t>
                      </a:r>
                      <a:endParaRPr lang="en-DE" sz="100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3475753364"/>
                  </a:ext>
                </a:extLst>
              </a:tr>
              <a:tr h="213993">
                <a:tc>
                  <a:txBody>
                    <a:bodyPr/>
                    <a:lstStyle/>
                    <a:p>
                      <a:pPr indent="-1270">
                        <a:spcBef>
                          <a:spcPts val="200"/>
                        </a:spcBef>
                        <a:spcAft>
                          <a:spcPts val="200"/>
                        </a:spcAft>
                      </a:pPr>
                      <a:r>
                        <a:rPr lang="en-US" sz="1000">
                          <a:effectLst/>
                        </a:rPr>
                        <a:t>David E. Borges</a:t>
                      </a:r>
                      <a:endParaRPr lang="en-DE" sz="100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a:effectLst/>
                        </a:rPr>
                        <a:t>NASA</a:t>
                      </a:r>
                      <a:endParaRPr lang="en-DE" sz="100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3599011522"/>
                  </a:ext>
                </a:extLst>
              </a:tr>
              <a:tr h="213993">
                <a:tc>
                  <a:txBody>
                    <a:bodyPr/>
                    <a:lstStyle/>
                    <a:p>
                      <a:pPr indent="-1270">
                        <a:spcBef>
                          <a:spcPts val="200"/>
                        </a:spcBef>
                        <a:spcAft>
                          <a:spcPts val="200"/>
                        </a:spcAft>
                      </a:pPr>
                      <a:r>
                        <a:rPr lang="en-US" sz="1000" dirty="0">
                          <a:effectLst/>
                        </a:rPr>
                        <a:t>Rich Frazier</a:t>
                      </a:r>
                      <a:endParaRPr lang="en-DE" sz="1000" dirty="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a:effectLst/>
                        </a:rPr>
                        <a:t>Federal Geographic Data Committee</a:t>
                      </a:r>
                      <a:endParaRPr lang="en-DE" sz="100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2595800792"/>
                  </a:ext>
                </a:extLst>
              </a:tr>
              <a:tr h="213993">
                <a:tc>
                  <a:txBody>
                    <a:bodyPr/>
                    <a:lstStyle/>
                    <a:p>
                      <a:pPr indent="-1270">
                        <a:spcBef>
                          <a:spcPts val="200"/>
                        </a:spcBef>
                        <a:spcAft>
                          <a:spcPts val="200"/>
                        </a:spcAft>
                      </a:pPr>
                      <a:r>
                        <a:rPr lang="en-US" sz="1000">
                          <a:effectLst/>
                        </a:rPr>
                        <a:t>Liying Guo</a:t>
                      </a:r>
                      <a:endParaRPr lang="en-DE" sz="100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a:effectLst/>
                        </a:rPr>
                        <a:t>George Mason University </a:t>
                      </a:r>
                      <a:endParaRPr lang="en-DE" sz="100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83680971"/>
                  </a:ext>
                </a:extLst>
              </a:tr>
              <a:tr h="213993">
                <a:tc>
                  <a:txBody>
                    <a:bodyPr/>
                    <a:lstStyle/>
                    <a:p>
                      <a:pPr indent="-1270">
                        <a:spcBef>
                          <a:spcPts val="200"/>
                        </a:spcBef>
                        <a:spcAft>
                          <a:spcPts val="200"/>
                        </a:spcAft>
                      </a:pPr>
                      <a:r>
                        <a:rPr lang="en-US" sz="1000" dirty="0" err="1">
                          <a:effectLst/>
                        </a:rPr>
                        <a:t>Yuqi</a:t>
                      </a:r>
                      <a:r>
                        <a:rPr lang="en-US" sz="1000" dirty="0">
                          <a:effectLst/>
                        </a:rPr>
                        <a:t> Bai</a:t>
                      </a:r>
                      <a:endParaRPr lang="en-DE" sz="1000" dirty="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a:effectLst/>
                        </a:rPr>
                        <a:t>Tsinghua University</a:t>
                      </a:r>
                      <a:endParaRPr lang="en-DE" sz="100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3318577922"/>
                  </a:ext>
                </a:extLst>
              </a:tr>
              <a:tr h="213993">
                <a:tc>
                  <a:txBody>
                    <a:bodyPr/>
                    <a:lstStyle/>
                    <a:p>
                      <a:pPr indent="-1270">
                        <a:spcBef>
                          <a:spcPts val="200"/>
                        </a:spcBef>
                        <a:spcAft>
                          <a:spcPts val="200"/>
                        </a:spcAft>
                      </a:pPr>
                      <a:r>
                        <a:rPr lang="en-US" sz="1000" dirty="0">
                          <a:effectLst/>
                        </a:rPr>
                        <a:t>Joshua Lieberman</a:t>
                      </a:r>
                      <a:endParaRPr lang="en-DE" sz="1000" dirty="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dirty="0">
                          <a:effectLst/>
                        </a:rPr>
                        <a:t>Open Geospatial Consortium</a:t>
                      </a:r>
                      <a:endParaRPr lang="en-DE" sz="1000" dirty="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3315552280"/>
                  </a:ext>
                </a:extLst>
              </a:tr>
              <a:tr h="224693">
                <a:tc>
                  <a:txBody>
                    <a:bodyPr/>
                    <a:lstStyle/>
                    <a:p>
                      <a:pPr indent="-1270">
                        <a:spcBef>
                          <a:spcPts val="200"/>
                        </a:spcBef>
                        <a:spcAft>
                          <a:spcPts val="200"/>
                        </a:spcAft>
                      </a:pPr>
                      <a:r>
                        <a:rPr lang="en-US" sz="1050" dirty="0">
                          <a:effectLst/>
                        </a:rPr>
                        <a:t>Matthew </a:t>
                      </a:r>
                      <a:r>
                        <a:rPr lang="en-US" sz="1050" dirty="0" err="1">
                          <a:effectLst/>
                        </a:rPr>
                        <a:t>Steventon</a:t>
                      </a:r>
                      <a:endParaRPr lang="en-DE" sz="1000" dirty="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dirty="0">
                          <a:effectLst/>
                        </a:rPr>
                        <a:t>For GA, ESA, and USGS     </a:t>
                      </a:r>
                      <a:endParaRPr lang="en-DE" sz="1000" dirty="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2562422783"/>
                  </a:ext>
                </a:extLst>
              </a:tr>
              <a:tr h="213993">
                <a:tc>
                  <a:txBody>
                    <a:bodyPr/>
                    <a:lstStyle/>
                    <a:p>
                      <a:pPr indent="-1270">
                        <a:spcBef>
                          <a:spcPts val="200"/>
                        </a:spcBef>
                        <a:spcAft>
                          <a:spcPts val="200"/>
                        </a:spcAft>
                      </a:pPr>
                      <a:r>
                        <a:rPr lang="en-US" sz="1000">
                          <a:effectLst/>
                        </a:rPr>
                        <a:t>Peter Strobl</a:t>
                      </a:r>
                      <a:endParaRPr lang="en-DE" sz="100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dirty="0">
                          <a:effectLst/>
                        </a:rPr>
                        <a:t>EC-JRC</a:t>
                      </a:r>
                      <a:endParaRPr lang="en-DE" sz="1000" dirty="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1744270120"/>
                  </a:ext>
                </a:extLst>
              </a:tr>
              <a:tr h="213993">
                <a:tc>
                  <a:txBody>
                    <a:bodyPr/>
                    <a:lstStyle/>
                    <a:p>
                      <a:pPr indent="-1270">
                        <a:spcBef>
                          <a:spcPts val="200"/>
                        </a:spcBef>
                        <a:spcAft>
                          <a:spcPts val="200"/>
                        </a:spcAft>
                      </a:pPr>
                      <a:r>
                        <a:rPr lang="en-US" sz="1000">
                          <a:effectLst/>
                        </a:rPr>
                        <a:t>Sumit Sen</a:t>
                      </a:r>
                      <a:endParaRPr lang="en-DE" sz="100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dirty="0">
                          <a:effectLst/>
                        </a:rPr>
                        <a:t>IIT Bombay</a:t>
                      </a:r>
                      <a:endParaRPr lang="en-DE" sz="1000" dirty="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2769097385"/>
                  </a:ext>
                </a:extLst>
              </a:tr>
              <a:tr h="213993">
                <a:tc>
                  <a:txBody>
                    <a:bodyPr/>
                    <a:lstStyle/>
                    <a:p>
                      <a:pPr indent="-1270">
                        <a:spcBef>
                          <a:spcPts val="200"/>
                        </a:spcBef>
                        <a:spcAft>
                          <a:spcPts val="200"/>
                        </a:spcAft>
                      </a:pPr>
                      <a:r>
                        <a:rPr lang="en-US" sz="1000">
                          <a:effectLst/>
                        </a:rPr>
                        <a:t>ADRIAN GUZMAN      </a:t>
                      </a:r>
                      <a:endParaRPr lang="en-DE" sz="100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dirty="0">
                          <a:effectLst/>
                        </a:rPr>
                        <a:t>Mexican Space Agency</a:t>
                      </a:r>
                      <a:endParaRPr lang="en-DE" sz="1000" dirty="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3446721987"/>
                  </a:ext>
                </a:extLst>
              </a:tr>
              <a:tr h="213993">
                <a:tc>
                  <a:txBody>
                    <a:bodyPr/>
                    <a:lstStyle/>
                    <a:p>
                      <a:pPr indent="-1270">
                        <a:spcBef>
                          <a:spcPts val="200"/>
                        </a:spcBef>
                        <a:spcAft>
                          <a:spcPts val="200"/>
                        </a:spcAft>
                      </a:pPr>
                      <a:r>
                        <a:rPr lang="en-US" sz="1000">
                          <a:effectLst/>
                        </a:rPr>
                        <a:t>Anna Wendleder</a:t>
                      </a:r>
                      <a:endParaRPr lang="en-DE" sz="100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dirty="0">
                          <a:effectLst/>
                        </a:rPr>
                        <a:t>German Aerospace Center, DLR</a:t>
                      </a:r>
                      <a:endParaRPr lang="en-DE" sz="1000" dirty="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2525258468"/>
                  </a:ext>
                </a:extLst>
              </a:tr>
              <a:tr h="213993">
                <a:tc>
                  <a:txBody>
                    <a:bodyPr/>
                    <a:lstStyle/>
                    <a:p>
                      <a:pPr indent="-1270">
                        <a:spcBef>
                          <a:spcPts val="200"/>
                        </a:spcBef>
                        <a:spcAft>
                          <a:spcPts val="200"/>
                        </a:spcAft>
                      </a:pPr>
                      <a:r>
                        <a:rPr lang="en-US" sz="1000">
                          <a:effectLst/>
                        </a:rPr>
                        <a:t>HariPriya S</a:t>
                      </a:r>
                      <a:endParaRPr lang="en-DE" sz="100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dirty="0">
                          <a:effectLst/>
                        </a:rPr>
                        <a:t>NRSC, ISRO                                    </a:t>
                      </a:r>
                      <a:endParaRPr lang="en-DE" sz="1000" dirty="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2457376429"/>
                  </a:ext>
                </a:extLst>
              </a:tr>
              <a:tr h="213993">
                <a:tc>
                  <a:txBody>
                    <a:bodyPr/>
                    <a:lstStyle/>
                    <a:p>
                      <a:pPr indent="-1270">
                        <a:spcBef>
                          <a:spcPts val="200"/>
                        </a:spcBef>
                        <a:spcAft>
                          <a:spcPts val="200"/>
                        </a:spcAft>
                      </a:pPr>
                      <a:r>
                        <a:rPr lang="en-US" sz="1000">
                          <a:effectLst/>
                        </a:rPr>
                        <a:t>Radhika T</a:t>
                      </a:r>
                      <a:endParaRPr lang="en-DE" sz="100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spcBef>
                          <a:spcPts val="200"/>
                        </a:spcBef>
                        <a:spcAft>
                          <a:spcPts val="200"/>
                        </a:spcAft>
                      </a:pPr>
                      <a:r>
                        <a:rPr lang="en-US" sz="1000" dirty="0">
                          <a:effectLst/>
                        </a:rPr>
                        <a:t>NRSC, ISRO</a:t>
                      </a:r>
                      <a:endParaRPr lang="en-DE" sz="1000" dirty="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1227330953"/>
                  </a:ext>
                </a:extLst>
              </a:tr>
              <a:tr h="372347">
                <a:tc>
                  <a:txBody>
                    <a:bodyPr/>
                    <a:lstStyle/>
                    <a:p>
                      <a:pPr indent="-1270">
                        <a:spcBef>
                          <a:spcPts val="200"/>
                        </a:spcBef>
                        <a:spcAft>
                          <a:spcPts val="200"/>
                        </a:spcAft>
                      </a:pPr>
                      <a:r>
                        <a:rPr lang="en-US" sz="1000">
                          <a:effectLst/>
                        </a:rPr>
                        <a:t>Christopher Barnes</a:t>
                      </a:r>
                      <a:endParaRPr lang="en-DE" sz="100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lnSpc>
                          <a:spcPct val="87000"/>
                        </a:lnSpc>
                        <a:spcBef>
                          <a:spcPts val="200"/>
                        </a:spcBef>
                        <a:spcAft>
                          <a:spcPts val="200"/>
                        </a:spcAft>
                      </a:pPr>
                      <a:r>
                        <a:rPr lang="en-US" sz="1000" dirty="0">
                          <a:effectLst/>
                        </a:rPr>
                        <a:t>KBR contractor to the U.S. Geological Survey</a:t>
                      </a:r>
                      <a:endParaRPr lang="en-DE" sz="1000" dirty="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4074464119"/>
                  </a:ext>
                </a:extLst>
              </a:tr>
              <a:tr h="213993">
                <a:tc>
                  <a:txBody>
                    <a:bodyPr/>
                    <a:lstStyle/>
                    <a:p>
                      <a:pPr indent="-1270">
                        <a:spcBef>
                          <a:spcPts val="200"/>
                        </a:spcBef>
                        <a:spcAft>
                          <a:spcPts val="200"/>
                        </a:spcAft>
                      </a:pPr>
                      <a:r>
                        <a:rPr lang="en-US" sz="1000">
                          <a:effectLst/>
                        </a:rPr>
                        <a:t>Andreia Siqueira</a:t>
                      </a:r>
                      <a:endParaRPr lang="en-DE" sz="100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lnSpc>
                          <a:spcPct val="87000"/>
                        </a:lnSpc>
                        <a:spcBef>
                          <a:spcPts val="200"/>
                        </a:spcBef>
                        <a:spcAft>
                          <a:spcPts val="200"/>
                        </a:spcAft>
                      </a:pPr>
                      <a:r>
                        <a:rPr lang="en-US" sz="1000" dirty="0">
                          <a:effectLst/>
                        </a:rPr>
                        <a:t>Geoscience Australia</a:t>
                      </a:r>
                      <a:endParaRPr lang="en-DE" sz="1000" dirty="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403505871"/>
                  </a:ext>
                </a:extLst>
              </a:tr>
              <a:tr h="213993">
                <a:tc>
                  <a:txBody>
                    <a:bodyPr/>
                    <a:lstStyle/>
                    <a:p>
                      <a:pPr indent="-1270">
                        <a:spcBef>
                          <a:spcPts val="200"/>
                        </a:spcBef>
                        <a:spcAft>
                          <a:spcPts val="200"/>
                        </a:spcAft>
                      </a:pPr>
                      <a:r>
                        <a:rPr lang="en-US" sz="1000">
                          <a:effectLst/>
                        </a:rPr>
                        <a:t>David Moffat</a:t>
                      </a:r>
                      <a:endParaRPr lang="en-DE" sz="100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lnSpc>
                          <a:spcPct val="87000"/>
                        </a:lnSpc>
                        <a:spcBef>
                          <a:spcPts val="200"/>
                        </a:spcBef>
                        <a:spcAft>
                          <a:spcPts val="200"/>
                        </a:spcAft>
                      </a:pPr>
                      <a:r>
                        <a:rPr lang="en-US" sz="1000" dirty="0">
                          <a:effectLst/>
                        </a:rPr>
                        <a:t>Plymouth Marine Laboratory, UK </a:t>
                      </a:r>
                      <a:endParaRPr lang="en-DE" sz="1000" dirty="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1666376011"/>
                  </a:ext>
                </a:extLst>
              </a:tr>
              <a:tr h="213993">
                <a:tc>
                  <a:txBody>
                    <a:bodyPr/>
                    <a:lstStyle/>
                    <a:p>
                      <a:pPr indent="-1270">
                        <a:spcBef>
                          <a:spcPts val="200"/>
                        </a:spcBef>
                        <a:spcAft>
                          <a:spcPts val="200"/>
                        </a:spcAft>
                      </a:pPr>
                      <a:r>
                        <a:rPr lang="en-US" sz="1000">
                          <a:effectLst/>
                        </a:rPr>
                        <a:t>Peter Baumann</a:t>
                      </a:r>
                      <a:endParaRPr lang="en-DE" sz="1000">
                        <a:effectLst/>
                        <a:latin typeface="Times New Roman" panose="02020603050405020304" pitchFamily="18" charset="0"/>
                        <a:ea typeface="SimSun" panose="02010600030101010101" pitchFamily="2" charset="-122"/>
                      </a:endParaRPr>
                    </a:p>
                  </a:txBody>
                  <a:tcPr marL="45720" marR="45720" marT="0" marB="0" anchor="ctr"/>
                </a:tc>
                <a:tc>
                  <a:txBody>
                    <a:bodyPr/>
                    <a:lstStyle/>
                    <a:p>
                      <a:pPr indent="-1270">
                        <a:lnSpc>
                          <a:spcPct val="87000"/>
                        </a:lnSpc>
                        <a:spcBef>
                          <a:spcPts val="200"/>
                        </a:spcBef>
                        <a:spcAft>
                          <a:spcPts val="200"/>
                        </a:spcAft>
                      </a:pPr>
                      <a:r>
                        <a:rPr lang="en-US" sz="1000" dirty="0" err="1">
                          <a:effectLst/>
                        </a:rPr>
                        <a:t>rasdaman</a:t>
                      </a:r>
                      <a:r>
                        <a:rPr lang="en-US" sz="1000" dirty="0">
                          <a:effectLst/>
                        </a:rPr>
                        <a:t> GmbH Bremen</a:t>
                      </a:r>
                      <a:endParaRPr lang="en-DE" sz="1000" dirty="0">
                        <a:effectLst/>
                        <a:latin typeface="Times New Roman" panose="02020603050405020304" pitchFamily="18" charset="0"/>
                        <a:ea typeface="SimSun" panose="02010600030101010101" pitchFamily="2" charset="-122"/>
                      </a:endParaRPr>
                    </a:p>
                  </a:txBody>
                  <a:tcPr marL="45720" marR="45720" marT="0" marB="0" anchor="ctr"/>
                </a:tc>
                <a:extLst>
                  <a:ext uri="{0D108BD9-81ED-4DB2-BD59-A6C34878D82A}">
                    <a16:rowId xmlns:a16="http://schemas.microsoft.com/office/drawing/2014/main" val="2734704218"/>
                  </a:ext>
                </a:extLst>
              </a:tr>
            </a:tbl>
          </a:graphicData>
        </a:graphic>
      </p:graphicFrame>
      <p:pic>
        <p:nvPicPr>
          <p:cNvPr id="6" name="Picture 5" descr="Text, letter&#10;&#10;Description automatically generated">
            <a:extLst>
              <a:ext uri="{FF2B5EF4-FFF2-40B4-BE49-F238E27FC236}">
                <a16:creationId xmlns:a16="http://schemas.microsoft.com/office/drawing/2014/main" id="{ACBAC001-6D8D-5DF0-17D1-D03AC89985B8}"/>
              </a:ext>
            </a:extLst>
          </p:cNvPr>
          <p:cNvPicPr>
            <a:picLocks noChangeAspect="1"/>
          </p:cNvPicPr>
          <p:nvPr/>
        </p:nvPicPr>
        <p:blipFill>
          <a:blip r:embed="rId2"/>
          <a:stretch>
            <a:fillRect/>
          </a:stretch>
        </p:blipFill>
        <p:spPr>
          <a:xfrm rot="363018">
            <a:off x="3942236" y="1630862"/>
            <a:ext cx="3228411" cy="4312631"/>
          </a:xfrm>
          <a:prstGeom prst="rect">
            <a:avLst/>
          </a:prstGeom>
          <a:noFill/>
          <a:ln>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1090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A4CE36-CE80-FF9D-B759-6ABA35691495}"/>
              </a:ext>
            </a:extLst>
          </p:cNvPr>
          <p:cNvSpPr>
            <a:spLocks noGrp="1"/>
          </p:cNvSpPr>
          <p:nvPr>
            <p:ph type="body" idx="1"/>
          </p:nvPr>
        </p:nvSpPr>
        <p:spPr>
          <a:xfrm>
            <a:off x="176048" y="1097550"/>
            <a:ext cx="11495400" cy="5491318"/>
          </a:xfrm>
        </p:spPr>
        <p:txBody>
          <a:bodyPr/>
          <a:lstStyle/>
          <a:p>
            <a:pPr marL="342900" lvl="0" indent="-342900" algn="just">
              <a:spcBef>
                <a:spcPts val="200"/>
              </a:spcBef>
              <a:spcAft>
                <a:spcPts val="200"/>
              </a:spcAft>
              <a:buFont typeface="Symbol" pitchFamily="2" charset="2"/>
              <a:buChar char=""/>
            </a:pPr>
            <a:r>
              <a:rPr lang="en-US" sz="1600" dirty="0">
                <a:solidFill>
                  <a:srgbClr val="000000"/>
                </a:solidFill>
                <a:effectLst/>
                <a:latin typeface="Times New Roman" panose="02020603050405020304" pitchFamily="18" charset="0"/>
                <a:ea typeface="SimSun" panose="02010600030101010101" pitchFamily="2" charset="-122"/>
              </a:rPr>
              <a:t>WCS: OGC Web Coverage Service can provide on-demand ARD data services for coverage data.</a:t>
            </a:r>
            <a:endParaRPr lang="en-DE" sz="1600" dirty="0">
              <a:effectLst/>
              <a:latin typeface="Times New Roman" panose="02020603050405020304" pitchFamily="18" charset="0"/>
              <a:ea typeface="SimSun" panose="02010600030101010101" pitchFamily="2" charset="-122"/>
            </a:endParaRPr>
          </a:p>
          <a:p>
            <a:pPr marL="342900" lvl="0" indent="-342900" algn="just">
              <a:spcBef>
                <a:spcPts val="200"/>
              </a:spcBef>
              <a:spcAft>
                <a:spcPts val="200"/>
              </a:spcAft>
              <a:buFont typeface="Symbol" pitchFamily="2" charset="2"/>
              <a:buChar char=""/>
            </a:pPr>
            <a:r>
              <a:rPr lang="en-US" sz="1600" dirty="0">
                <a:solidFill>
                  <a:srgbClr val="000000"/>
                </a:solidFill>
                <a:effectLst/>
                <a:latin typeface="Times New Roman" panose="02020603050405020304" pitchFamily="18" charset="0"/>
                <a:ea typeface="SimSun" panose="02010600030101010101" pitchFamily="2" charset="-122"/>
              </a:rPr>
              <a:t>WFS: OGC Web Feature Service can provide on-demand ARD data services for feature data.</a:t>
            </a:r>
            <a:endParaRPr lang="en-DE" sz="1600" dirty="0">
              <a:effectLst/>
              <a:latin typeface="Times New Roman" panose="02020603050405020304" pitchFamily="18" charset="0"/>
              <a:ea typeface="SimSun" panose="02010600030101010101" pitchFamily="2" charset="-122"/>
            </a:endParaRPr>
          </a:p>
          <a:p>
            <a:pPr marL="342900" lvl="0" indent="-342900" algn="just">
              <a:spcBef>
                <a:spcPts val="200"/>
              </a:spcBef>
              <a:spcAft>
                <a:spcPts val="200"/>
              </a:spcAft>
              <a:buFont typeface="Symbol" pitchFamily="2" charset="2"/>
              <a:buChar char=""/>
            </a:pPr>
            <a:r>
              <a:rPr lang="en-US" sz="1600" dirty="0">
                <a:solidFill>
                  <a:srgbClr val="000000"/>
                </a:solidFill>
                <a:effectLst/>
                <a:latin typeface="Times New Roman" panose="02020603050405020304" pitchFamily="18" charset="0"/>
                <a:ea typeface="SimSun" panose="02010600030101010101" pitchFamily="2" charset="-122"/>
              </a:rPr>
              <a:t>OGC API – Features can provide on-demand ARD data services for feature data.</a:t>
            </a:r>
            <a:endParaRPr lang="en-DE" sz="1600" dirty="0">
              <a:effectLst/>
              <a:latin typeface="Times New Roman" panose="02020603050405020304" pitchFamily="18" charset="0"/>
              <a:ea typeface="SimSun" panose="02010600030101010101" pitchFamily="2" charset="-122"/>
            </a:endParaRPr>
          </a:p>
          <a:p>
            <a:pPr marL="342900" lvl="0" indent="-342900" algn="just">
              <a:spcBef>
                <a:spcPts val="200"/>
              </a:spcBef>
              <a:spcAft>
                <a:spcPts val="200"/>
              </a:spcAft>
              <a:buFont typeface="Symbol" pitchFamily="2" charset="2"/>
              <a:buChar char=""/>
            </a:pPr>
            <a:r>
              <a:rPr lang="en-US" sz="1600" dirty="0">
                <a:solidFill>
                  <a:srgbClr val="000000"/>
                </a:solidFill>
                <a:effectLst/>
                <a:latin typeface="Times New Roman" panose="02020603050405020304" pitchFamily="18" charset="0"/>
                <a:ea typeface="SimSun" panose="02010600030101010101" pitchFamily="2" charset="-122"/>
              </a:rPr>
              <a:t>CSW: OGC Catalog Service for Web can provide federated discovery of ARD products from multiple data providers</a:t>
            </a:r>
            <a:endParaRPr lang="en-DE" sz="1600" dirty="0">
              <a:effectLst/>
              <a:latin typeface="Times New Roman" panose="02020603050405020304" pitchFamily="18" charset="0"/>
              <a:ea typeface="SimSun" panose="02010600030101010101" pitchFamily="2" charset="-122"/>
            </a:endParaRPr>
          </a:p>
          <a:p>
            <a:pPr marL="342900" lvl="0" indent="-342900" algn="just">
              <a:spcBef>
                <a:spcPts val="200"/>
              </a:spcBef>
              <a:spcAft>
                <a:spcPts val="200"/>
              </a:spcAft>
              <a:buFont typeface="Symbol" pitchFamily="2" charset="2"/>
              <a:buChar char=""/>
            </a:pPr>
            <a:r>
              <a:rPr lang="en-US" sz="1600" dirty="0">
                <a:solidFill>
                  <a:srgbClr val="000000"/>
                </a:solidFill>
                <a:effectLst/>
                <a:latin typeface="Times New Roman" panose="02020603050405020304" pitchFamily="18" charset="0"/>
                <a:ea typeface="SimSun" panose="02010600030101010101" pitchFamily="2" charset="-122"/>
              </a:rPr>
              <a:t>GML: GML is a comprehensive encoding of features, geometry, and topology in XML. GML can be used to encode the feature ARD.</a:t>
            </a:r>
            <a:endParaRPr lang="en-DE" sz="1600" dirty="0">
              <a:effectLst/>
              <a:latin typeface="Times New Roman" panose="02020603050405020304" pitchFamily="18" charset="0"/>
              <a:ea typeface="SimSun" panose="02010600030101010101" pitchFamily="2" charset="-122"/>
            </a:endParaRPr>
          </a:p>
          <a:p>
            <a:pPr marL="342900" lvl="0" indent="-342900" algn="just">
              <a:spcBef>
                <a:spcPts val="200"/>
              </a:spcBef>
              <a:spcAft>
                <a:spcPts val="200"/>
              </a:spcAft>
              <a:buFont typeface="Symbol" pitchFamily="2" charset="2"/>
              <a:buChar char=""/>
            </a:pPr>
            <a:r>
              <a:rPr lang="en-US" sz="1600" dirty="0" err="1">
                <a:solidFill>
                  <a:srgbClr val="000000"/>
                </a:solidFill>
                <a:effectLst/>
                <a:latin typeface="Times New Roman" panose="02020603050405020304" pitchFamily="18" charset="0"/>
                <a:ea typeface="SimSun" panose="02010600030101010101" pitchFamily="2" charset="-122"/>
              </a:rPr>
              <a:t>GeoTIFF</a:t>
            </a:r>
            <a:r>
              <a:rPr lang="en-US" sz="1600" dirty="0">
                <a:solidFill>
                  <a:srgbClr val="000000"/>
                </a:solidFill>
                <a:effectLst/>
                <a:latin typeface="Times New Roman" panose="02020603050405020304" pitchFamily="18" charset="0"/>
                <a:ea typeface="SimSun" panose="02010600030101010101" pitchFamily="2" charset="-122"/>
              </a:rPr>
              <a:t>, </a:t>
            </a:r>
            <a:r>
              <a:rPr lang="en-US" sz="1600" dirty="0" err="1">
                <a:solidFill>
                  <a:srgbClr val="000000"/>
                </a:solidFill>
                <a:effectLst/>
                <a:latin typeface="Times New Roman" panose="02020603050405020304" pitchFamily="18" charset="0"/>
                <a:ea typeface="SimSun" panose="02010600030101010101" pitchFamily="2" charset="-122"/>
              </a:rPr>
              <a:t>NetCDF</a:t>
            </a:r>
            <a:r>
              <a:rPr lang="en-US" sz="1600" dirty="0">
                <a:solidFill>
                  <a:srgbClr val="000000"/>
                </a:solidFill>
                <a:effectLst/>
                <a:latin typeface="Times New Roman" panose="02020603050405020304" pitchFamily="18" charset="0"/>
                <a:ea typeface="SimSun" panose="02010600030101010101" pitchFamily="2" charset="-122"/>
              </a:rPr>
              <a:t>, and HDF5: These OGC standards are useful for encoding and packing coverage ARD. </a:t>
            </a:r>
            <a:endParaRPr lang="en-DE" sz="1600" dirty="0">
              <a:effectLst/>
              <a:latin typeface="Times New Roman" panose="02020603050405020304" pitchFamily="18" charset="0"/>
              <a:ea typeface="SimSun" panose="02010600030101010101" pitchFamily="2" charset="-122"/>
            </a:endParaRPr>
          </a:p>
          <a:p>
            <a:pPr marL="342900" lvl="0" indent="-342900" algn="just">
              <a:spcBef>
                <a:spcPts val="200"/>
              </a:spcBef>
              <a:spcAft>
                <a:spcPts val="200"/>
              </a:spcAft>
              <a:buFont typeface="Symbol" pitchFamily="2" charset="2"/>
              <a:buChar char=""/>
            </a:pPr>
            <a:r>
              <a:rPr lang="en-US" sz="1600" dirty="0">
                <a:solidFill>
                  <a:srgbClr val="000000"/>
                </a:solidFill>
                <a:effectLst/>
                <a:latin typeface="Times New Roman" panose="02020603050405020304" pitchFamily="18" charset="0"/>
                <a:ea typeface="SimSun" panose="02010600030101010101" pitchFamily="2" charset="-122"/>
              </a:rPr>
              <a:t>WKT CRS: The Well-Known Text representation of Coordinate Reference Systems offers a standardized way to describe CRSs for reference by any spatial data set fully.</a:t>
            </a:r>
            <a:endParaRPr lang="en-DE" sz="1600" dirty="0">
              <a:effectLst/>
              <a:latin typeface="Times New Roman" panose="02020603050405020304" pitchFamily="18" charset="0"/>
              <a:ea typeface="SimSun" panose="02010600030101010101" pitchFamily="2" charset="-122"/>
            </a:endParaRPr>
          </a:p>
          <a:p>
            <a:pPr marL="342900" lvl="0" indent="-342900" algn="just">
              <a:spcBef>
                <a:spcPts val="200"/>
              </a:spcBef>
              <a:spcAft>
                <a:spcPts val="200"/>
              </a:spcAft>
              <a:buFont typeface="Symbol" pitchFamily="2" charset="2"/>
              <a:buChar char=""/>
            </a:pPr>
            <a:r>
              <a:rPr lang="en-US" sz="1600" dirty="0">
                <a:solidFill>
                  <a:srgbClr val="000000"/>
                </a:solidFill>
                <a:effectLst/>
                <a:latin typeface="Times New Roman" panose="02020603050405020304" pitchFamily="18" charset="0"/>
                <a:ea typeface="SimSun" panose="02010600030101010101" pitchFamily="2" charset="-122"/>
              </a:rPr>
              <a:t>OMS Observations and Measurements: this standard defines XML schemas for observations, and for features involved in sampling when making observations. These provide document models for the exchange of information describing observation acts and their results, both within and between different scientific and technical communities.</a:t>
            </a:r>
            <a:endParaRPr lang="en-DE" sz="1600" dirty="0">
              <a:effectLst/>
              <a:latin typeface="Times New Roman" panose="02020603050405020304" pitchFamily="18" charset="0"/>
              <a:ea typeface="SimSun" panose="02010600030101010101" pitchFamily="2" charset="-122"/>
            </a:endParaRPr>
          </a:p>
          <a:p>
            <a:pPr marL="342900" indent="-342900" algn="just">
              <a:spcBef>
                <a:spcPts val="200"/>
              </a:spcBef>
              <a:spcAft>
                <a:spcPts val="200"/>
              </a:spcAft>
              <a:buFont typeface="Symbol" pitchFamily="2" charset="2"/>
              <a:buChar char=""/>
            </a:pPr>
            <a:r>
              <a:rPr lang="en-US" sz="1600" dirty="0">
                <a:solidFill>
                  <a:srgbClr val="000000"/>
                </a:solidFill>
                <a:latin typeface="Times New Roman" panose="02020603050405020304" pitchFamily="18" charset="0"/>
                <a:ea typeface="SimSun" panose="02010600030101010101" pitchFamily="2" charset="-122"/>
              </a:rPr>
              <a:t>DGGS Discrete Global Grid Systems Abstract Specification: The goal of DGGS is to enable rapid assembly of spatial data without the difficulties of working with projected coordinate reference systems. DGGSs represent the Earth as hierarchical sequences of equal area tessellations, each with global coverage and with progressively finer spatial resolution.</a:t>
            </a:r>
            <a:r>
              <a:rPr lang="en-DE" sz="1600" dirty="0"/>
              <a:t> </a:t>
            </a:r>
            <a:endParaRPr lang="en-GB" sz="1600" dirty="0"/>
          </a:p>
          <a:p>
            <a:pPr marL="342900" lvl="0" indent="-342900" algn="just">
              <a:spcBef>
                <a:spcPts val="200"/>
              </a:spcBef>
              <a:spcAft>
                <a:spcPts val="200"/>
              </a:spcAft>
              <a:buFont typeface="Symbol" pitchFamily="2" charset="2"/>
              <a:buChar char=""/>
            </a:pPr>
            <a:r>
              <a:rPr lang="en-US" sz="1600" dirty="0">
                <a:solidFill>
                  <a:srgbClr val="000000"/>
                </a:solidFill>
                <a:effectLst/>
                <a:latin typeface="Times New Roman" panose="02020603050405020304" pitchFamily="18" charset="0"/>
                <a:ea typeface="SimSun" panose="02010600030101010101" pitchFamily="2" charset="-122"/>
              </a:rPr>
              <a:t>Several evolving OGC Standards are also relevant: OGC API – Tiles, OGC API – Maps, OGC API – Records, OGC API-EDR, and Cloud Optimized </a:t>
            </a:r>
            <a:r>
              <a:rPr lang="en-US" sz="1600" dirty="0" err="1">
                <a:solidFill>
                  <a:srgbClr val="000000"/>
                </a:solidFill>
                <a:effectLst/>
                <a:latin typeface="Times New Roman" panose="02020603050405020304" pitchFamily="18" charset="0"/>
                <a:ea typeface="SimSun" panose="02010600030101010101" pitchFamily="2" charset="-122"/>
              </a:rPr>
              <a:t>GeoTIFF</a:t>
            </a:r>
            <a:r>
              <a:rPr lang="en-US" sz="1600" dirty="0">
                <a:solidFill>
                  <a:srgbClr val="000000"/>
                </a:solidFill>
                <a:effectLst/>
                <a:latin typeface="Times New Roman" panose="02020603050405020304" pitchFamily="18" charset="0"/>
                <a:ea typeface="SimSun" panose="02010600030101010101" pitchFamily="2" charset="-122"/>
              </a:rPr>
              <a:t>.</a:t>
            </a:r>
          </a:p>
          <a:p>
            <a:pPr marL="342900" lvl="0" indent="-342900" algn="just">
              <a:spcBef>
                <a:spcPts val="200"/>
              </a:spcBef>
              <a:spcAft>
                <a:spcPts val="200"/>
              </a:spcAft>
              <a:buSzPct val="100000"/>
              <a:buFont typeface=".PingFang SC Regular"/>
              <a:buChar char="＋"/>
            </a:pPr>
            <a:r>
              <a:rPr lang="en-US" sz="1600" dirty="0">
                <a:solidFill>
                  <a:srgbClr val="000000"/>
                </a:solidFill>
                <a:latin typeface="Times New Roman" panose="02020603050405020304" pitchFamily="18" charset="0"/>
                <a:ea typeface="SimSun" panose="02010600030101010101" pitchFamily="2" charset="-122"/>
              </a:rPr>
              <a:t>Domain Working Groups (DWGs): </a:t>
            </a:r>
            <a:r>
              <a:rPr lang="en-US" sz="1600" dirty="0" err="1">
                <a:solidFill>
                  <a:srgbClr val="000000"/>
                </a:solidFill>
                <a:latin typeface="Times New Roman" panose="02020603050405020304" pitchFamily="18" charset="0"/>
                <a:ea typeface="SimSun" panose="02010600030101010101" pitchFamily="2" charset="-122"/>
              </a:rPr>
              <a:t>GeoDataCube</a:t>
            </a:r>
            <a:r>
              <a:rPr lang="en-US" sz="1600" dirty="0">
                <a:solidFill>
                  <a:srgbClr val="000000"/>
                </a:solidFill>
                <a:latin typeface="Times New Roman" panose="02020603050405020304" pitchFamily="18" charset="0"/>
                <a:ea typeface="SimSun" panose="02010600030101010101" pitchFamily="2" charset="-122"/>
              </a:rPr>
              <a:t> (GDC), Earth Observation Exploitation Platforms (EOXP)</a:t>
            </a:r>
            <a:endParaRPr lang="en-DE" sz="1600" dirty="0">
              <a:latin typeface="Times New Roman" panose="02020603050405020304" pitchFamily="18" charset="0"/>
              <a:ea typeface="SimSun" panose="02010600030101010101" pitchFamily="2" charset="-122"/>
            </a:endParaRPr>
          </a:p>
        </p:txBody>
      </p:sp>
      <p:sp>
        <p:nvSpPr>
          <p:cNvPr id="3" name="Title 2">
            <a:extLst>
              <a:ext uri="{FF2B5EF4-FFF2-40B4-BE49-F238E27FC236}">
                <a16:creationId xmlns:a16="http://schemas.microsoft.com/office/drawing/2014/main" id="{2B129639-C652-C47B-374A-3ABF4CD5AF7C}"/>
              </a:ext>
            </a:extLst>
          </p:cNvPr>
          <p:cNvSpPr>
            <a:spLocks noGrp="1"/>
          </p:cNvSpPr>
          <p:nvPr>
            <p:ph type="title"/>
          </p:nvPr>
        </p:nvSpPr>
        <p:spPr/>
        <p:txBody>
          <a:bodyPr/>
          <a:lstStyle/>
          <a:p>
            <a:r>
              <a:rPr lang="en-GB" dirty="0"/>
              <a:t>Related OGC standards</a:t>
            </a:r>
          </a:p>
        </p:txBody>
      </p:sp>
      <p:sp>
        <p:nvSpPr>
          <p:cNvPr id="4" name="TextBox 3">
            <a:extLst>
              <a:ext uri="{FF2B5EF4-FFF2-40B4-BE49-F238E27FC236}">
                <a16:creationId xmlns:a16="http://schemas.microsoft.com/office/drawing/2014/main" id="{6FB30DB9-BDED-5152-1137-4C3F1CA53C37}"/>
              </a:ext>
            </a:extLst>
          </p:cNvPr>
          <p:cNvSpPr txBox="1"/>
          <p:nvPr/>
        </p:nvSpPr>
        <p:spPr>
          <a:xfrm rot="1814686">
            <a:off x="9394997" y="1459584"/>
            <a:ext cx="2621063" cy="707886"/>
          </a:xfrm>
          <a:prstGeom prst="rect">
            <a:avLst/>
          </a:prstGeom>
          <a:solidFill>
            <a:schemeClr val="bg1">
              <a:lumMod val="95000"/>
            </a:schemeClr>
          </a:solidFill>
        </p:spPr>
        <p:txBody>
          <a:bodyPr wrap="square" rtlCol="0">
            <a:spAutoFit/>
          </a:bodyPr>
          <a:lstStyle/>
          <a:p>
            <a:pPr algn="ctr"/>
            <a:r>
              <a:rPr lang="en-GB" sz="2000" dirty="0">
                <a:solidFill>
                  <a:srgbClr val="C00000"/>
                </a:solidFill>
                <a:latin typeface="+mj-lt"/>
                <a:ea typeface="Brush Script MT" panose="03060802040406070304" pitchFamily="66" charset="-122"/>
                <a:cs typeface="Brush Script MT" panose="03060802040406070304" pitchFamily="66" charset="-122"/>
              </a:rPr>
              <a:t>… and what about </a:t>
            </a:r>
            <a:br>
              <a:rPr lang="en-GB" sz="2000" dirty="0">
                <a:solidFill>
                  <a:srgbClr val="C00000"/>
                </a:solidFill>
                <a:latin typeface="+mj-lt"/>
                <a:ea typeface="Brush Script MT" panose="03060802040406070304" pitchFamily="66" charset="-122"/>
                <a:cs typeface="Brush Script MT" panose="03060802040406070304" pitchFamily="66" charset="-122"/>
              </a:rPr>
            </a:br>
            <a:r>
              <a:rPr lang="en-GB" sz="2000" dirty="0">
                <a:solidFill>
                  <a:srgbClr val="C00000"/>
                </a:solidFill>
                <a:latin typeface="+mj-lt"/>
                <a:ea typeface="Brush Script MT" panose="03060802040406070304" pitchFamily="66" charset="-122"/>
                <a:cs typeface="Brush Script MT" panose="03060802040406070304" pitchFamily="66" charset="-122"/>
              </a:rPr>
              <a:t> </a:t>
            </a:r>
            <a:r>
              <a:rPr lang="en-GB" sz="2000" b="1" dirty="0">
                <a:solidFill>
                  <a:srgbClr val="C00000"/>
                </a:solidFill>
                <a:latin typeface="+mj-lt"/>
                <a:ea typeface="Brush Script MT" panose="03060802040406070304" pitchFamily="66" charset="-122"/>
                <a:cs typeface="Brush Script MT" panose="03060802040406070304" pitchFamily="66" charset="-122"/>
              </a:rPr>
              <a:t>STAC</a:t>
            </a:r>
            <a:r>
              <a:rPr lang="en-GB" sz="2000" dirty="0">
                <a:solidFill>
                  <a:srgbClr val="C00000"/>
                </a:solidFill>
                <a:latin typeface="+mj-lt"/>
                <a:ea typeface="Brush Script MT" panose="03060802040406070304" pitchFamily="66" charset="-122"/>
                <a:cs typeface="Brush Script MT" panose="03060802040406070304" pitchFamily="66" charset="-122"/>
              </a:rPr>
              <a:t>???</a:t>
            </a:r>
          </a:p>
        </p:txBody>
      </p:sp>
    </p:spTree>
    <p:extLst>
      <p:ext uri="{BB962C8B-B14F-4D97-AF65-F5344CB8AC3E}">
        <p14:creationId xmlns:p14="http://schemas.microsoft.com/office/powerpoint/2010/main" val="321423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01E062-B2DA-B131-0FB4-661DD758ACAE}"/>
              </a:ext>
            </a:extLst>
          </p:cNvPr>
          <p:cNvSpPr>
            <a:spLocks noGrp="1"/>
          </p:cNvSpPr>
          <p:nvPr>
            <p:ph type="body" idx="1"/>
          </p:nvPr>
        </p:nvSpPr>
        <p:spPr>
          <a:xfrm>
            <a:off x="324233" y="1083012"/>
            <a:ext cx="11495400" cy="2775625"/>
          </a:xfrm>
        </p:spPr>
        <p:txBody>
          <a:bodyPr/>
          <a:lstStyle/>
          <a:p>
            <a:r>
              <a:rPr lang="en-GB" dirty="0"/>
              <a:t>Charter is at: </a:t>
            </a:r>
            <a:r>
              <a:rPr lang="en-GB" sz="2000" dirty="0">
                <a:effectLst/>
                <a:latin typeface="+mj-lt"/>
                <a:hlinkClick r:id="rId3"/>
              </a:rPr>
              <a:t>https://portal.ogc.org/files/?artifact_id=103013&amp;version=1</a:t>
            </a:r>
            <a:r>
              <a:rPr lang="en-GB" sz="2000" dirty="0">
                <a:effectLst/>
                <a:latin typeface="+mj-lt"/>
              </a:rPr>
              <a:t>  </a:t>
            </a:r>
            <a:endParaRPr lang="en-GB" sz="2000" dirty="0">
              <a:latin typeface="+mj-lt"/>
            </a:endParaRPr>
          </a:p>
          <a:p>
            <a:r>
              <a:rPr lang="en-GB" dirty="0"/>
              <a:t>Voting period 02 March to 16 April 2023</a:t>
            </a:r>
          </a:p>
          <a:p>
            <a:r>
              <a:rPr lang="en-GB" dirty="0"/>
              <a:t>State as of today 23/03/2023: 3 more votes needed!</a:t>
            </a:r>
          </a:p>
          <a:p>
            <a:r>
              <a:rPr lang="en-GB" dirty="0"/>
              <a:t>After vote ca. 2 weeks to EPC to finalize approval</a:t>
            </a:r>
          </a:p>
        </p:txBody>
      </p:sp>
      <p:sp>
        <p:nvSpPr>
          <p:cNvPr id="3" name="Title 2">
            <a:extLst>
              <a:ext uri="{FF2B5EF4-FFF2-40B4-BE49-F238E27FC236}">
                <a16:creationId xmlns:a16="http://schemas.microsoft.com/office/drawing/2014/main" id="{B573DEBC-F27F-63B8-828A-BC3D45A65D93}"/>
              </a:ext>
            </a:extLst>
          </p:cNvPr>
          <p:cNvSpPr>
            <a:spLocks noGrp="1"/>
          </p:cNvSpPr>
          <p:nvPr>
            <p:ph type="title"/>
          </p:nvPr>
        </p:nvSpPr>
        <p:spPr/>
        <p:txBody>
          <a:bodyPr/>
          <a:lstStyle/>
          <a:p>
            <a:r>
              <a:rPr lang="en-GB" dirty="0"/>
              <a:t>SWG charter vote</a:t>
            </a:r>
          </a:p>
        </p:txBody>
      </p:sp>
      <p:pic>
        <p:nvPicPr>
          <p:cNvPr id="5" name="Picture 4" descr="Graphical user interface&#10;&#10;Description automatically generated with low confidence">
            <a:extLst>
              <a:ext uri="{FF2B5EF4-FFF2-40B4-BE49-F238E27FC236}">
                <a16:creationId xmlns:a16="http://schemas.microsoft.com/office/drawing/2014/main" id="{6B07E2F5-25B2-AFEA-0516-D2C0FA4E58AC}"/>
              </a:ext>
            </a:extLst>
          </p:cNvPr>
          <p:cNvPicPr>
            <a:picLocks noChangeAspect="1"/>
          </p:cNvPicPr>
          <p:nvPr/>
        </p:nvPicPr>
        <p:blipFill>
          <a:blip r:embed="rId4"/>
          <a:stretch>
            <a:fillRect/>
          </a:stretch>
        </p:blipFill>
        <p:spPr>
          <a:xfrm>
            <a:off x="556983" y="3587406"/>
            <a:ext cx="11214823" cy="2704538"/>
          </a:xfrm>
          <a:prstGeom prst="rect">
            <a:avLst/>
          </a:prstGeom>
        </p:spPr>
      </p:pic>
      <p:pic>
        <p:nvPicPr>
          <p:cNvPr id="6" name="Image" descr="Image">
            <a:extLst>
              <a:ext uri="{FF2B5EF4-FFF2-40B4-BE49-F238E27FC236}">
                <a16:creationId xmlns:a16="http://schemas.microsoft.com/office/drawing/2014/main" id="{8FCF3E6A-5721-5EBB-5C6E-36D155C14E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4548" y="4490830"/>
            <a:ext cx="3535038" cy="1801114"/>
          </a:xfrm>
          <a:prstGeom prst="rect">
            <a:avLst/>
          </a:prstGeom>
          <a:ln w="12700">
            <a:miter lim="400000"/>
          </a:ln>
        </p:spPr>
      </p:pic>
      <p:sp>
        <p:nvSpPr>
          <p:cNvPr id="9" name="TextBox 8">
            <a:extLst>
              <a:ext uri="{FF2B5EF4-FFF2-40B4-BE49-F238E27FC236}">
                <a16:creationId xmlns:a16="http://schemas.microsoft.com/office/drawing/2014/main" id="{A679B4C3-AB98-3C80-63FB-5D62A9EB9C22}"/>
              </a:ext>
            </a:extLst>
          </p:cNvPr>
          <p:cNvSpPr txBox="1"/>
          <p:nvPr/>
        </p:nvSpPr>
        <p:spPr>
          <a:xfrm rot="21047899">
            <a:off x="7827516" y="4968048"/>
            <a:ext cx="3328227" cy="1323439"/>
          </a:xfrm>
          <a:prstGeom prst="rect">
            <a:avLst/>
          </a:prstGeom>
          <a:solidFill>
            <a:schemeClr val="bg1">
              <a:lumMod val="95000"/>
            </a:schemeClr>
          </a:solidFill>
        </p:spPr>
        <p:txBody>
          <a:bodyPr wrap="square" rtlCol="0">
            <a:spAutoFit/>
          </a:bodyPr>
          <a:lstStyle/>
          <a:p>
            <a:pPr algn="ctr"/>
            <a:r>
              <a:rPr lang="en-GB" sz="2000" dirty="0">
                <a:solidFill>
                  <a:srgbClr val="C00000"/>
                </a:solidFill>
                <a:latin typeface="+mj-lt"/>
                <a:ea typeface="Brush Script MT" panose="03060802040406070304" pitchFamily="66" charset="-122"/>
                <a:cs typeface="Brush Script MT" panose="03060802040406070304" pitchFamily="66" charset="-122"/>
              </a:rPr>
              <a:t>If you are an OGC member </a:t>
            </a:r>
            <a:br>
              <a:rPr lang="en-GB" sz="2000" dirty="0">
                <a:solidFill>
                  <a:srgbClr val="C00000"/>
                </a:solidFill>
                <a:latin typeface="+mj-lt"/>
                <a:ea typeface="Brush Script MT" panose="03060802040406070304" pitchFamily="66" charset="-122"/>
                <a:cs typeface="Brush Script MT" panose="03060802040406070304" pitchFamily="66" charset="-122"/>
              </a:rPr>
            </a:br>
            <a:r>
              <a:rPr lang="en-GB" sz="4000" b="1" dirty="0">
                <a:solidFill>
                  <a:srgbClr val="C00000"/>
                </a:solidFill>
                <a:latin typeface="+mj-lt"/>
                <a:ea typeface="Brush Script MT" panose="03060802040406070304" pitchFamily="66" charset="-122"/>
                <a:cs typeface="Brush Script MT" panose="03060802040406070304" pitchFamily="66" charset="-122"/>
              </a:rPr>
              <a:t>VOTE!</a:t>
            </a:r>
          </a:p>
          <a:p>
            <a:pPr algn="ctr"/>
            <a:r>
              <a:rPr lang="en-GB" sz="2000" dirty="0">
                <a:solidFill>
                  <a:srgbClr val="C00000"/>
                </a:solidFill>
                <a:latin typeface="+mj-lt"/>
                <a:ea typeface="Brush Script MT" panose="03060802040406070304" pitchFamily="66" charset="-122"/>
                <a:cs typeface="Brush Script MT" panose="03060802040406070304" pitchFamily="66" charset="-122"/>
              </a:rPr>
              <a:t>… if not consider joining</a:t>
            </a:r>
          </a:p>
        </p:txBody>
      </p:sp>
    </p:spTree>
    <p:extLst>
      <p:ext uri="{BB962C8B-B14F-4D97-AF65-F5344CB8AC3E}">
        <p14:creationId xmlns:p14="http://schemas.microsoft.com/office/powerpoint/2010/main" val="186135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0"/>
          <p:cNvSpPr txBox="1">
            <a:spLocks noGrp="1"/>
          </p:cNvSpPr>
          <p:nvPr>
            <p:ph type="body" idx="1"/>
          </p:nvPr>
        </p:nvSpPr>
        <p:spPr>
          <a:xfrm>
            <a:off x="269805" y="1188419"/>
            <a:ext cx="11495400" cy="5255924"/>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GB" sz="2600" b="1" dirty="0">
                <a:solidFill>
                  <a:srgbClr val="0070C0"/>
                </a:solidFill>
              </a:rPr>
              <a:t>ANALYSIS</a:t>
            </a:r>
            <a:endParaRPr sz="2600" b="1" dirty="0"/>
          </a:p>
          <a:p>
            <a:pPr lvl="0" algn="l" rtl="0">
              <a:lnSpc>
                <a:spcPct val="90000"/>
              </a:lnSpc>
              <a:spcBef>
                <a:spcPts val="1000"/>
              </a:spcBef>
              <a:spcAft>
                <a:spcPts val="0"/>
              </a:spcAft>
              <a:buSzPts val="2800"/>
              <a:buFont typeface="Wingdings" pitchFamily="2" charset="2"/>
              <a:buChar char="Ø"/>
            </a:pPr>
            <a:r>
              <a:rPr lang="en-GB" sz="2600" dirty="0"/>
              <a:t>What kind?</a:t>
            </a:r>
            <a:br>
              <a:rPr lang="en-GB" sz="2600" dirty="0"/>
            </a:br>
            <a:r>
              <a:rPr lang="en-GB" sz="2600" dirty="0"/>
              <a:t>visual interpretation, simple algebra, machine learning,</a:t>
            </a:r>
            <a:br>
              <a:rPr lang="en-GB" sz="2600" dirty="0"/>
            </a:br>
            <a:r>
              <a:rPr lang="en-GB" sz="2600" dirty="0"/>
              <a:t>physical modelling, AI, with same sensor, sensor fusion, data assimilation …</a:t>
            </a:r>
            <a:endParaRPr sz="2600" dirty="0"/>
          </a:p>
          <a:p>
            <a:pPr marL="50800" lvl="0" indent="0" algn="l" rtl="0">
              <a:lnSpc>
                <a:spcPct val="90000"/>
              </a:lnSpc>
              <a:spcBef>
                <a:spcPts val="1000"/>
              </a:spcBef>
              <a:spcAft>
                <a:spcPts val="0"/>
              </a:spcAft>
              <a:buSzPts val="2800"/>
              <a:buNone/>
            </a:pPr>
            <a:r>
              <a:rPr lang="en-GB" sz="2600" b="1" dirty="0">
                <a:solidFill>
                  <a:srgbClr val="0070C0"/>
                </a:solidFill>
              </a:rPr>
              <a:t>READY</a:t>
            </a:r>
            <a:endParaRPr sz="2600" b="1" dirty="0"/>
          </a:p>
          <a:p>
            <a:pPr lvl="0" algn="l" rtl="0">
              <a:lnSpc>
                <a:spcPct val="90000"/>
              </a:lnSpc>
              <a:spcBef>
                <a:spcPts val="1000"/>
              </a:spcBef>
              <a:spcAft>
                <a:spcPts val="0"/>
              </a:spcAft>
              <a:buSzPts val="2800"/>
              <a:buFont typeface="Wingdings" pitchFamily="2" charset="2"/>
              <a:buChar char="Ø"/>
            </a:pPr>
            <a:r>
              <a:rPr lang="en-GB" sz="2600" dirty="0"/>
              <a:t>For whom?</a:t>
            </a:r>
            <a:br>
              <a:rPr lang="en-GB" sz="2600" dirty="0"/>
            </a:br>
            <a:r>
              <a:rPr lang="en-GB" sz="2600" dirty="0"/>
              <a:t>EO experts, EO users, analysts, decision makers, general public …</a:t>
            </a:r>
            <a:endParaRPr sz="2600" dirty="0"/>
          </a:p>
          <a:p>
            <a:pPr marL="50800" lvl="0" indent="0" algn="l" rtl="0">
              <a:lnSpc>
                <a:spcPct val="90000"/>
              </a:lnSpc>
              <a:spcBef>
                <a:spcPts val="1000"/>
              </a:spcBef>
              <a:spcAft>
                <a:spcPts val="0"/>
              </a:spcAft>
              <a:buSzPts val="2800"/>
              <a:buNone/>
            </a:pPr>
            <a:r>
              <a:rPr lang="en-GB" sz="2600" b="1" dirty="0">
                <a:solidFill>
                  <a:srgbClr val="0070C0"/>
                </a:solidFill>
              </a:rPr>
              <a:t>DATA</a:t>
            </a:r>
            <a:endParaRPr sz="2600" b="1" dirty="0"/>
          </a:p>
          <a:p>
            <a:pPr lvl="0" algn="l" rtl="0">
              <a:lnSpc>
                <a:spcPct val="90000"/>
              </a:lnSpc>
              <a:spcBef>
                <a:spcPts val="1000"/>
              </a:spcBef>
              <a:spcAft>
                <a:spcPts val="0"/>
              </a:spcAft>
              <a:buSzPts val="2800"/>
              <a:buFont typeface="Wingdings" pitchFamily="2" charset="2"/>
              <a:buChar char="Ø"/>
            </a:pPr>
            <a:r>
              <a:rPr lang="en-GB" sz="2600" dirty="0"/>
              <a:t>Which types?</a:t>
            </a:r>
            <a:br>
              <a:rPr lang="en-GB" sz="2600" dirty="0"/>
            </a:br>
            <a:r>
              <a:rPr lang="en-GB" sz="2600" dirty="0"/>
              <a:t>“Remote Sensing”, “in-situ”, “Earth Observation”, “gridded”, “localised”, “orthorectified”, “spatiotemporal” …</a:t>
            </a:r>
            <a:endParaRPr sz="2600" dirty="0"/>
          </a:p>
        </p:txBody>
      </p:sp>
      <p:sp>
        <p:nvSpPr>
          <p:cNvPr id="348" name="Google Shape;348;p2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GB"/>
              <a:t>Pertinent questions:</a:t>
            </a:r>
            <a:endParaRPr/>
          </a:p>
        </p:txBody>
      </p:sp>
      <p:sp>
        <p:nvSpPr>
          <p:cNvPr id="2" name="TextBox 1">
            <a:extLst>
              <a:ext uri="{FF2B5EF4-FFF2-40B4-BE49-F238E27FC236}">
                <a16:creationId xmlns:a16="http://schemas.microsoft.com/office/drawing/2014/main" id="{6E8C4DDE-17E9-541C-6267-A3E5B9B61FEB}"/>
              </a:ext>
            </a:extLst>
          </p:cNvPr>
          <p:cNvSpPr txBox="1"/>
          <p:nvPr/>
        </p:nvSpPr>
        <p:spPr>
          <a:xfrm rot="983729">
            <a:off x="5693223" y="832640"/>
            <a:ext cx="6644697" cy="1138773"/>
          </a:xfrm>
          <a:prstGeom prst="rect">
            <a:avLst/>
          </a:prstGeom>
          <a:solidFill>
            <a:schemeClr val="bg1">
              <a:lumMod val="95000"/>
            </a:schemeClr>
          </a:solidFill>
        </p:spPr>
        <p:txBody>
          <a:bodyPr wrap="square" rtlCol="0">
            <a:spAutoFit/>
          </a:bodyPr>
          <a:lstStyle/>
          <a:p>
            <a:r>
              <a:rPr lang="en-GB" sz="4000" dirty="0">
                <a:solidFill>
                  <a:srgbClr val="C00000"/>
                </a:solidFill>
                <a:latin typeface="Brush Script MT" panose="03060802040406070304" pitchFamily="66" charset="-122"/>
                <a:ea typeface="Brush Script MT" panose="03060802040406070304" pitchFamily="66" charset="-122"/>
                <a:cs typeface="Brush Script MT" panose="03060802040406070304" pitchFamily="66" charset="-122"/>
              </a:rPr>
              <a:t>“My favourite slide of the entire week”</a:t>
            </a:r>
            <a:br>
              <a:rPr lang="en-GB" sz="4000" dirty="0">
                <a:solidFill>
                  <a:srgbClr val="C00000"/>
                </a:solidFill>
                <a:latin typeface="Brush Script MT" panose="03060802040406070304" pitchFamily="66" charset="-122"/>
                <a:ea typeface="Brush Script MT" panose="03060802040406070304" pitchFamily="66" charset="-122"/>
                <a:cs typeface="Brush Script MT" panose="03060802040406070304" pitchFamily="66" charset="-122"/>
              </a:rPr>
            </a:br>
            <a:r>
              <a:rPr lang="en-GB" sz="2000" dirty="0">
                <a:solidFill>
                  <a:srgbClr val="C00000"/>
                </a:solidFill>
                <a:latin typeface="Arial" panose="020B0604020202020204" pitchFamily="34" charset="0"/>
                <a:ea typeface="Brush Script MT" panose="03060802040406070304" pitchFamily="66" charset="-122"/>
                <a:cs typeface="Arial" panose="020B0604020202020204" pitchFamily="34" charset="0"/>
              </a:rPr>
              <a:t>Scott Simmons, Chief Standards Officer OGC</a:t>
            </a:r>
          </a:p>
          <a:p>
            <a:pPr algn="r"/>
            <a:r>
              <a:rPr lang="en-GB" sz="800" dirty="0">
                <a:hlinkClick r:id="rId3"/>
              </a:rPr>
              <a:t>https://portal.ogc.org/files/?artifact_id=104110</a:t>
            </a:r>
            <a:endParaRPr lang="en-GB" sz="800" dirty="0">
              <a:solidFill>
                <a:srgbClr val="C00000"/>
              </a:solidFill>
              <a:latin typeface="Brush Script MT" panose="03060802040406070304" pitchFamily="66" charset="-122"/>
              <a:ea typeface="Brush Script MT" panose="03060802040406070304" pitchFamily="66" charset="-122"/>
              <a:cs typeface="Brush Script MT" panose="03060802040406070304" pitchFamily="66"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7"/>
          <p:cNvSpPr txBox="1">
            <a:spLocks noGrp="1"/>
          </p:cNvSpPr>
          <p:nvPr>
            <p:ph type="title"/>
          </p:nvPr>
        </p:nvSpPr>
        <p:spPr>
          <a:xfrm>
            <a:off x="176047" y="1166538"/>
            <a:ext cx="6157200" cy="397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a:t>Thank you!</a:t>
            </a:r>
            <a:endParaRPr sz="7500"/>
          </a:p>
          <a:p>
            <a:pPr marL="0" lvl="0" indent="0" algn="l" rtl="0">
              <a:lnSpc>
                <a:spcPct val="90000"/>
              </a:lnSpc>
              <a:spcBef>
                <a:spcPts val="0"/>
              </a:spcBef>
              <a:spcAft>
                <a:spcPts val="0"/>
              </a:spcAft>
              <a:buClr>
                <a:schemeClr val="lt1"/>
              </a:buClr>
              <a:buSzPts val="8000"/>
              <a:buFont typeface="Arial"/>
              <a:buNone/>
            </a:pPr>
            <a:endParaRPr sz="7500"/>
          </a:p>
        </p:txBody>
      </p:sp>
      <p:sp>
        <p:nvSpPr>
          <p:cNvPr id="2" name="TextBox 1">
            <a:extLst>
              <a:ext uri="{FF2B5EF4-FFF2-40B4-BE49-F238E27FC236}">
                <a16:creationId xmlns:a16="http://schemas.microsoft.com/office/drawing/2014/main" id="{19830CA0-8AE0-5D89-259E-C2E62CCC2689}"/>
              </a:ext>
            </a:extLst>
          </p:cNvPr>
          <p:cNvSpPr txBox="1"/>
          <p:nvPr/>
        </p:nvSpPr>
        <p:spPr>
          <a:xfrm>
            <a:off x="7707088" y="5901340"/>
            <a:ext cx="4450257" cy="523220"/>
          </a:xfrm>
          <a:prstGeom prst="rect">
            <a:avLst/>
          </a:prstGeom>
          <a:noFill/>
        </p:spPr>
        <p:txBody>
          <a:bodyPr wrap="none" rtlCol="0">
            <a:spAutoFit/>
          </a:bodyPr>
          <a:lstStyle/>
          <a:p>
            <a:r>
              <a:rPr lang="en-GB" sz="2800" dirty="0" err="1">
                <a:solidFill>
                  <a:schemeClr val="accent1">
                    <a:lumMod val="75000"/>
                  </a:schemeClr>
                </a:solidFill>
              </a:rPr>
              <a:t>peter.strobl@ec.europa.eu</a:t>
            </a:r>
            <a:endParaRPr lang="en-GB" sz="2800" dirty="0">
              <a:solidFill>
                <a:schemeClr val="accent1">
                  <a:lumMod val="75000"/>
                </a:schemeClr>
              </a:solidFill>
            </a:endParaRPr>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793</Words>
  <Application>Microsoft Macintosh PowerPoint</Application>
  <PresentationFormat>Widescreen</PresentationFormat>
  <Paragraphs>92</Paragraphs>
  <Slides>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Wingdings</vt:lpstr>
      <vt:lpstr>Montserrat</vt:lpstr>
      <vt:lpstr>.PingFang SC Regular</vt:lpstr>
      <vt:lpstr>Symbol</vt:lpstr>
      <vt:lpstr>Arial</vt:lpstr>
      <vt:lpstr>Times New Roman</vt:lpstr>
      <vt:lpstr>Brush Script MT</vt:lpstr>
      <vt:lpstr>Calibri</vt:lpstr>
      <vt:lpstr>ceos</vt:lpstr>
      <vt:lpstr>Open Geospatial Consortium  Analysis Ready Data (ARD)  Standards Working Group (SWG) Update</vt:lpstr>
      <vt:lpstr>Why an ARD standard?</vt:lpstr>
      <vt:lpstr>SWG charter</vt:lpstr>
      <vt:lpstr>Related OGC standards</vt:lpstr>
      <vt:lpstr>SWG charter vote</vt:lpstr>
      <vt:lpstr>Pertinent questions: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Geospatial Consortium  Analysis Ready Data (ARD)  Standards Working Group (SWG) Update</dc:title>
  <cp:lastModifiedBy>P. Strobl, EC-JRC</cp:lastModifiedBy>
  <cp:revision>5</cp:revision>
  <dcterms:modified xsi:type="dcterms:W3CDTF">2023-03-23T12:19:07Z</dcterms:modified>
</cp:coreProperties>
</file>