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6" r:id="rId1"/>
    <p:sldMasterId id="2147483677" r:id="rId2"/>
    <p:sldMasterId id="2147483678" r:id="rId3"/>
  </p:sldMasterIdLst>
  <p:notesMasterIdLst>
    <p:notesMasterId r:id="rId11"/>
  </p:notesMasterIdLst>
  <p:sldIdLst>
    <p:sldId id="256" r:id="rId4"/>
    <p:sldId id="257" r:id="rId5"/>
    <p:sldId id="269" r:id="rId6"/>
    <p:sldId id="261" r:id="rId7"/>
    <p:sldId id="262" r:id="rId8"/>
    <p:sldId id="263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2D96B5-5012-4EC5-AEE5-6E24893C58C3}" v="4" dt="2023-03-22T14:24:25.650"/>
  </p1510:revLst>
</p1510:revInfo>
</file>

<file path=ppt/tableStyles.xml><?xml version="1.0" encoding="utf-8"?>
<a:tblStyleLst xmlns:a="http://schemas.openxmlformats.org/drawingml/2006/main" def="{2910043D-E045-444D-B46C-BB42ADEE2507}">
  <a:tblStyle styleId="{2910043D-E045-444D-B46C-BB42ADEE250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8efe55e9b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4" name="Google Shape;174;g138efe55e9b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8efe55e9b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4" name="Google Shape;174;g138efe55e9b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308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8efe55e9b_2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38efe55e9b_2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g138efe55e9b_2_18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0" name="Google Shape;60;p14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LSI-VC-13 @ESRIN, March 22-23, 2023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0" name="Google Shape;70;p15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" name="Google Shape;81;p16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0" name="Google Shape;90;p17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885009" y="1030389"/>
            <a:ext cx="4629300" cy="3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629841" y="1030389"/>
            <a:ext cx="2949000" cy="3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583866" y="20241"/>
            <a:ext cx="8375100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1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37392" y="642938"/>
            <a:ext cx="8686800" cy="4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35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sz="1350"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dt" idx="10"/>
          </p:nvPr>
        </p:nvSpPr>
        <p:spPr>
          <a:xfrm>
            <a:off x="457200" y="4869669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ftr" idx="11"/>
          </p:nvPr>
        </p:nvSpPr>
        <p:spPr>
          <a:xfrm>
            <a:off x="3124200" y="4869669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626720" y="4948238"/>
            <a:ext cx="495300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">
  <p:cSld name="タイトル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 descr="座る, テーブル, 花瓶, 部屋 が含まれている画像&#10;&#10;自動的に生成された説明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5452053" y="971994"/>
            <a:ext cx="3341813" cy="929149"/>
          </a:xfrm>
          <a:prstGeom prst="rect">
            <a:avLst/>
          </a:prstGeom>
          <a:noFill/>
          <a:ln>
            <a:noFill/>
          </a:ln>
          <a:effectLst>
            <a:outerShdw blurRad="393700" sx="102000" sy="102000" algn="ctr" rotWithShape="0">
              <a:schemeClr val="lt1">
                <a:alpha val="46274"/>
              </a:schemeClr>
            </a:outerShdw>
          </a:effectLst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5452053" y="2771453"/>
            <a:ext cx="3341813" cy="1464882"/>
          </a:xfrm>
          <a:prstGeom prst="rect">
            <a:avLst/>
          </a:prstGeom>
          <a:noFill/>
          <a:ln>
            <a:noFill/>
          </a:ln>
          <a:effectLst>
            <a:outerShdw blurRad="393700" sx="102000" sy="102000" algn="ctr" rotWithShape="0">
              <a:schemeClr val="lt1">
                <a:alpha val="46274"/>
              </a:schemeClr>
            </a:outerShdw>
          </a:effectLst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セクションタイトル">
  <p:cSld name="セクションタイトル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 descr="cm_mono"/>
          <p:cNvSpPr/>
          <p:nvPr/>
        </p:nvSpPr>
        <p:spPr>
          <a:xfrm>
            <a:off x="4419600" y="1685925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endParaRPr sz="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1169487" y="1914525"/>
            <a:ext cx="7974514" cy="131445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120" name="Google Shape;120;p22" descr="ロゴ&#10;&#10;自動的に生成された説明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14525"/>
            <a:ext cx="113347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>
  <p:cSld name="2 つのコンテンツ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57200" y="829868"/>
            <a:ext cx="4038600" cy="418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4648200" y="829868"/>
            <a:ext cx="4038600" cy="418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>
  <p:cSld name="比較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419102" y="741760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2"/>
          </p:nvPr>
        </p:nvSpPr>
        <p:spPr>
          <a:xfrm>
            <a:off x="381002" y="1383506"/>
            <a:ext cx="4040188" cy="357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3"/>
          </p:nvPr>
        </p:nvSpPr>
        <p:spPr>
          <a:xfrm>
            <a:off x="4695827" y="75128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4"/>
          </p:nvPr>
        </p:nvSpPr>
        <p:spPr>
          <a:xfrm>
            <a:off x="4746627" y="1354931"/>
            <a:ext cx="4041775" cy="3604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ブランク(スライド番号無し)">
  <p:cSld name="ブランク(スライド番号無し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8628926" y="4609618"/>
            <a:ext cx="515074" cy="533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31670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endParaRPr sz="12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とコンテンツ（地球背景）">
  <p:cSld name="タイトルとコンテンツ（地球背景）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 descr="海に浮かぶ島&#10;&#10;自動的に生成された説明"/>
          <p:cNvPicPr preferRelativeResize="0"/>
          <p:nvPr/>
        </p:nvPicPr>
        <p:blipFill rotWithShape="1">
          <a:blip r:embed="rId2">
            <a:alphaModFix/>
          </a:blip>
          <a:srcRect l="-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457200" y="811250"/>
            <a:ext cx="8229600" cy="419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–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グレー（90%黒）背景">
  <p:cSld name="グレー（90%黒）背景">
    <p:bg>
      <p:bgPr>
        <a:solidFill>
          <a:srgbClr val="21212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白背景">
  <p:cSld name="1_白背景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黒背景">
  <p:cSld name="黒背景"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色彩設定">
  <p:cSld name="色彩設定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1019177" y="107771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/>
          <p:nvPr/>
        </p:nvSpPr>
        <p:spPr>
          <a:xfrm>
            <a:off x="1837757" y="1742867"/>
            <a:ext cx="1440000" cy="360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0"/>
          <p:cNvSpPr/>
          <p:nvPr/>
        </p:nvSpPr>
        <p:spPr>
          <a:xfrm>
            <a:off x="1837757" y="2384907"/>
            <a:ext cx="1440000" cy="360000"/>
          </a:xfrm>
          <a:prstGeom prst="rect">
            <a:avLst/>
          </a:prstGeom>
          <a:solidFill>
            <a:srgbClr val="0059A3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3732881" y="1753590"/>
            <a:ext cx="5982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文字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3492000" y="2395630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59A3"/>
                </a:solidFill>
                <a:latin typeface="Arial"/>
                <a:ea typeface="Arial"/>
                <a:cs typeface="Arial"/>
                <a:sym typeface="Arial"/>
              </a:rPr>
              <a:t>装飾1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0"/>
          <p:cNvSpPr/>
          <p:nvPr/>
        </p:nvSpPr>
        <p:spPr>
          <a:xfrm>
            <a:off x="1837757" y="3026947"/>
            <a:ext cx="1440000" cy="360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3492000" y="3037670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535A5A"/>
                </a:solidFill>
                <a:latin typeface="Arial"/>
                <a:ea typeface="Arial"/>
                <a:cs typeface="Arial"/>
                <a:sym typeface="Arial"/>
              </a:rPr>
              <a:t>装飾2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/>
          <p:nvPr/>
        </p:nvSpPr>
        <p:spPr>
          <a:xfrm>
            <a:off x="1837757" y="3668988"/>
            <a:ext cx="1440000" cy="360000"/>
          </a:xfrm>
          <a:prstGeom prst="rect">
            <a:avLst/>
          </a:prstGeom>
          <a:solidFill>
            <a:srgbClr val="C22047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3492000" y="3679711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C22047"/>
                </a:solidFill>
                <a:latin typeface="Arial"/>
                <a:ea typeface="Arial"/>
                <a:cs typeface="Arial"/>
                <a:sym typeface="Arial"/>
              </a:rPr>
              <a:t>強調</a:t>
            </a:r>
            <a:endParaRPr sz="1600" b="1" i="0" u="none" strike="noStrike" cap="none">
              <a:solidFill>
                <a:srgbClr val="C22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5700427" y="1268544"/>
            <a:ext cx="1428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JAXA Logo</a:t>
            </a:r>
            <a:endParaRPr sz="1800" b="1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5079" y="2429188"/>
            <a:ext cx="1466855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5079" y="1614793"/>
            <a:ext cx="1466855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/>
          <p:nvPr/>
        </p:nvSpPr>
        <p:spPr>
          <a:xfrm>
            <a:off x="5585079" y="3413145"/>
            <a:ext cx="1466854" cy="82027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5079" y="3369421"/>
            <a:ext cx="1468801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30"/>
          <p:cNvCxnSpPr/>
          <p:nvPr/>
        </p:nvCxnSpPr>
        <p:spPr>
          <a:xfrm>
            <a:off x="3337733" y="2092144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30"/>
          <p:cNvCxnSpPr/>
          <p:nvPr/>
        </p:nvCxnSpPr>
        <p:spPr>
          <a:xfrm>
            <a:off x="3337733" y="2734184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0059A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30"/>
          <p:cNvCxnSpPr/>
          <p:nvPr/>
        </p:nvCxnSpPr>
        <p:spPr>
          <a:xfrm>
            <a:off x="3337733" y="3377931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525A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30"/>
          <p:cNvCxnSpPr/>
          <p:nvPr/>
        </p:nvCxnSpPr>
        <p:spPr>
          <a:xfrm>
            <a:off x="3337733" y="4028988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C3214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ftr" idx="11"/>
          </p:nvPr>
        </p:nvSpPr>
        <p:spPr>
          <a:xfrm>
            <a:off x="3124200" y="4705351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6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4" name="Google Shape;54;p13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1"/>
            <a:ext cx="9144000" cy="6865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57200" y="811250"/>
            <a:ext cx="8229600" cy="419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1212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21212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/>
          <p:nvPr/>
        </p:nvSpPr>
        <p:spPr>
          <a:xfrm flipH="1">
            <a:off x="8703735" y="4703235"/>
            <a:ext cx="440266" cy="440266"/>
          </a:xfrm>
          <a:prstGeom prst="rtTriangle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/>
              <a:t>JAXA</a:t>
            </a:r>
            <a:endParaRPr/>
          </a:p>
        </p:txBody>
      </p:sp>
      <p:sp>
        <p:nvSpPr>
          <p:cNvPr id="171" name="Google Shape;171;p32"/>
          <p:cNvSpPr txBox="1"/>
          <p:nvPr/>
        </p:nvSpPr>
        <p:spPr>
          <a:xfrm>
            <a:off x="232996" y="1275134"/>
            <a:ext cx="8678008" cy="320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JAXA mission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CEOS-ARD product development update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388" marR="0" lvl="0" indent="-9048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388" marR="0" lvl="0" indent="-9048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388" marR="0" lvl="0" indent="-9048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Takeo Tadono, JAXA EORC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Ake Rosenqvist, soloEO/JAXA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/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813662" y="255064"/>
            <a:ext cx="77757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CEOS-ARD SAR – ALOS-2 PALSAR-2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996" y="2486377"/>
            <a:ext cx="2828925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7;p33">
            <a:extLst>
              <a:ext uri="{FF2B5EF4-FFF2-40B4-BE49-F238E27FC236}">
                <a16:creationId xmlns:a16="http://schemas.microsoft.com/office/drawing/2014/main" id="{83562C28-C771-274B-B54F-098CFF3BCCB8}"/>
              </a:ext>
            </a:extLst>
          </p:cNvPr>
          <p:cNvSpPr txBox="1"/>
          <p:nvPr/>
        </p:nvSpPr>
        <p:spPr>
          <a:xfrm>
            <a:off x="507644" y="993450"/>
            <a:ext cx="8256000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Aug. 2022: 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Self-assessment submitted for NRB v5.5 THRESHOLD compliance</a:t>
            </a: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5" indent="-342900"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ALOS-2 PALSAR-2 products:  </a:t>
            </a:r>
          </a:p>
          <a:p>
            <a:pPr marL="914400" lvl="8" indent="-342900"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25m Fine Beam Global Mosaics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8" indent="-342900"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25m ScanSAR scene-based products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8" indent="-342900"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50m ScanSAR tile products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2023: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completed. “All three products evaluated as CEOS-ARD compliant at the Threshold level.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Near-future plans: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Re-processed JERS-1 SAR and ALOS PALSAR                         products to feature the same NRB-compliant format, and ALOS                     AVNIR-2 Surface Reflectance product. 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/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813662" y="255064"/>
            <a:ext cx="77757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CEOS-ARD SAR – ALOS-2 PALSAR-2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F148F-D634-B94A-AAEA-E6E9C6533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4" y="853966"/>
            <a:ext cx="7137343" cy="3691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D2D20-D248-3C4C-B2FA-4434BB1C2883}"/>
              </a:ext>
            </a:extLst>
          </p:cNvPr>
          <p:cNvSpPr txBox="1"/>
          <p:nvPr/>
        </p:nvSpPr>
        <p:spPr>
          <a:xfrm>
            <a:off x="4801190" y="2835325"/>
            <a:ext cx="3518115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731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</a:pPr>
            <a:endParaRPr lang="en-GB" sz="1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8F4136-7387-7343-A75F-D16874897A16}"/>
              </a:ext>
            </a:extLst>
          </p:cNvPr>
          <p:cNvSpPr txBox="1"/>
          <p:nvPr/>
        </p:nvSpPr>
        <p:spPr>
          <a:xfrm>
            <a:off x="4823525" y="2913359"/>
            <a:ext cx="32986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Public access @JAXA EORC www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A6E8F-9F6A-444E-BE9B-C9303E9A94CB}"/>
              </a:ext>
            </a:extLst>
          </p:cNvPr>
          <p:cNvSpPr txBox="1"/>
          <p:nvPr/>
        </p:nvSpPr>
        <p:spPr>
          <a:xfrm>
            <a:off x="4801189" y="3474470"/>
            <a:ext cx="351811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731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</a:pPr>
            <a:endParaRPr lang="en-GB" sz="1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31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</a:pPr>
            <a:endParaRPr lang="en-GB" sz="1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6BB1A1-2988-5644-BD0F-D47C925C21AF}"/>
              </a:ext>
            </a:extLst>
          </p:cNvPr>
          <p:cNvSpPr txBox="1"/>
          <p:nvPr/>
        </p:nvSpPr>
        <p:spPr>
          <a:xfrm>
            <a:off x="4576637" y="4014170"/>
            <a:ext cx="351811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731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</a:pPr>
            <a:endParaRPr lang="en-GB" sz="1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31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</a:pPr>
            <a:endParaRPr lang="en-GB" sz="1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BCA16-E5A8-D545-9D56-D8AFAE2B19FC}"/>
              </a:ext>
            </a:extLst>
          </p:cNvPr>
          <p:cNvSpPr txBox="1"/>
          <p:nvPr/>
        </p:nvSpPr>
        <p:spPr>
          <a:xfrm>
            <a:off x="4823525" y="3273094"/>
            <a:ext cx="37658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Public access @ </a:t>
            </a:r>
            <a:r>
              <a:rPr lang="en-GB" sz="1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GEE, AWS, [DE-Africa]</a:t>
            </a:r>
          </a:p>
          <a:p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Africa (online); South America (proc by late April)</a:t>
            </a:r>
          </a:p>
          <a:p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 of ScanSAR coverage: TBC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6B976E-8E6B-3947-9AE3-DEE0C4188077}"/>
              </a:ext>
            </a:extLst>
          </p:cNvPr>
          <p:cNvSpPr txBox="1"/>
          <p:nvPr/>
        </p:nvSpPr>
        <p:spPr>
          <a:xfrm>
            <a:off x="4859022" y="4090908"/>
            <a:ext cx="39466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Access through JAXA RA (K&amp;C) programme</a:t>
            </a:r>
          </a:p>
        </p:txBody>
      </p:sp>
    </p:spTree>
    <p:extLst>
      <p:ext uri="{BB962C8B-B14F-4D97-AF65-F5344CB8AC3E}">
        <p14:creationId xmlns:p14="http://schemas.microsoft.com/office/powerpoint/2010/main" val="125872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202" y="899455"/>
            <a:ext cx="3857314" cy="22558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6" name="Google Shape;246;p37"/>
          <p:cNvSpPr/>
          <p:nvPr/>
        </p:nvSpPr>
        <p:spPr>
          <a:xfrm>
            <a:off x="637737" y="2128543"/>
            <a:ext cx="3896565" cy="175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Processing/Re-processing schedule</a:t>
            </a:r>
            <a:endParaRPr sz="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ALOS-2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2015–2021 </a:t>
            </a:r>
            <a:r>
              <a:rPr lang="en-GB" sz="1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[COMPLETED]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JERS-1 (tiles)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1993-1998 </a:t>
            </a:r>
            <a:r>
              <a:rPr lang="en-GB" sz="1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[COMPLETED]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ALOS-2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2022 [New]: </a:t>
            </a:r>
            <a:r>
              <a:rPr lang="en-GB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April 2023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ALOS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2007 &amp; 2010: </a:t>
            </a:r>
            <a:r>
              <a:rPr lang="en-GB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May 2023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416"/>
              </a:spcBef>
              <a:buSzPts val="14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ALOS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2008 &amp; 2009: </a:t>
            </a:r>
            <a:r>
              <a:rPr lang="en-GB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July 2023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7"/>
          <p:cNvSpPr/>
          <p:nvPr/>
        </p:nvSpPr>
        <p:spPr>
          <a:xfrm>
            <a:off x="4572000" y="2934245"/>
            <a:ext cx="4471416" cy="205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New mosaic features: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geometric accuracy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Single-year data only (i.e. no gap-filling from other years in case of missing data)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Optimized GeoTiff (COG) format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 with CARD4L NRB v5.5</a:t>
            </a:r>
            <a:endParaRPr sz="1600" b="0" i="0" u="none" strike="noStrike" cap="none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174803" y="928661"/>
            <a:ext cx="4535424" cy="92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Global Mosaic revisions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"/>
              <a:buFont typeface="Arial"/>
              <a:buNone/>
            </a:pPr>
            <a:endParaRPr sz="48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3"/>
              <a:buFont typeface="Arial"/>
              <a:buNone/>
            </a:pPr>
            <a:r>
              <a:rPr lang="en-GB" sz="152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Modifications</a:t>
            </a:r>
            <a:r>
              <a:rPr lang="en-GB" sz="152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Sigma-SAR processor and EORC mosaicking software undertaken during 2021/2022.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813662" y="255064"/>
            <a:ext cx="7775838" cy="27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JAXA Annual Global 25 m Mosaics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393192" y="4102524"/>
            <a:ext cx="4572000" cy="60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Public download www: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GB" sz="1400" b="0" i="0" u="none" strike="noStrike" cap="none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www.eorc.jaxa.jp</a:t>
            </a:r>
            <a:r>
              <a:rPr lang="en-GB" sz="14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/ALOS/</a:t>
            </a:r>
            <a:r>
              <a:rPr lang="en-GB" sz="1400" b="0" i="0" u="none" strike="noStrike" cap="none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14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/dataset/</a:t>
            </a:r>
            <a:r>
              <a:rPr lang="en-GB" sz="1400" b="0" i="0" u="none" strike="noStrike" cap="none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fnf_e.htm</a:t>
            </a:r>
            <a:endParaRPr sz="1400" b="0" i="0" u="none" strike="noStrike" cap="none" dirty="0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>
            <a:spLocks noGrp="1"/>
          </p:cNvSpPr>
          <p:nvPr>
            <p:ph type="title"/>
          </p:nvPr>
        </p:nvSpPr>
        <p:spPr>
          <a:xfrm>
            <a:off x="957263" y="133815"/>
            <a:ext cx="72294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100">
                <a:latin typeface="Arial"/>
                <a:ea typeface="Arial"/>
                <a:cs typeface="Arial"/>
                <a:sym typeface="Arial"/>
              </a:rPr>
              <a:t>Continuous Observations by ALOS Series Missions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 txBox="1">
            <a:spLocks noGrp="1"/>
          </p:cNvSpPr>
          <p:nvPr>
            <p:ph type="sldNum" idx="12"/>
          </p:nvPr>
        </p:nvSpPr>
        <p:spPr>
          <a:xfrm>
            <a:off x="8694209" y="48376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8" name="Google Shape;258;p7"/>
          <p:cNvGraphicFramePr/>
          <p:nvPr/>
        </p:nvGraphicFramePr>
        <p:xfrm>
          <a:off x="771018" y="2052580"/>
          <a:ext cx="7729900" cy="2946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47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JFY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2014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2015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2016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2017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2018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2019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2020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2021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2022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2023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2024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2025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2026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2027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2028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2029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2030</a:t>
                      </a: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9" name="Google Shape;259;p7"/>
          <p:cNvSpPr/>
          <p:nvPr/>
        </p:nvSpPr>
        <p:spPr>
          <a:xfrm>
            <a:off x="901618" y="2535251"/>
            <a:ext cx="132000" cy="107700"/>
          </a:xfrm>
          <a:prstGeom prst="triangle">
            <a:avLst>
              <a:gd name="adj" fmla="val 50000"/>
            </a:avLst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4844215" y="3399272"/>
            <a:ext cx="3181228" cy="119100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5034694" y="4290537"/>
            <a:ext cx="3228600" cy="10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7364192" y="4691007"/>
            <a:ext cx="1212900" cy="1041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6891317" y="3730719"/>
            <a:ext cx="1685700" cy="119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1036219" y="2435127"/>
            <a:ext cx="1735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ALOS-2 (L-band SAR)</a:t>
            </a:r>
            <a:endParaRPr sz="13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2301491" y="3678995"/>
            <a:ext cx="15150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ALOS-3 Follow-on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(Under discussion)</a:t>
            </a:r>
            <a:endParaRPr sz="105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4807785" y="3467332"/>
            <a:ext cx="221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Operation </a:t>
            </a: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(7 years)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2966280" y="2807632"/>
            <a:ext cx="1278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Post-Operation #1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 years)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773283" y="2779065"/>
            <a:ext cx="760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Launch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6714" y="4038664"/>
            <a:ext cx="1143364" cy="73139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7"/>
          <p:cNvSpPr/>
          <p:nvPr/>
        </p:nvSpPr>
        <p:spPr>
          <a:xfrm>
            <a:off x="966494" y="2696714"/>
            <a:ext cx="2295000" cy="10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1129770" y="2795813"/>
            <a:ext cx="1951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Operation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(5 years)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1831821" y="3403755"/>
            <a:ext cx="3012395" cy="101456"/>
          </a:xfrm>
          <a:prstGeom prst="rect">
            <a:avLst/>
          </a:prstGeom>
          <a:solidFill>
            <a:srgbClr val="B6D7A8"/>
          </a:solidFill>
          <a:ln w="12700" cap="flat" cmpd="sng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3136496" y="4292623"/>
            <a:ext cx="1898100" cy="102900"/>
          </a:xfrm>
          <a:prstGeom prst="rect">
            <a:avLst/>
          </a:prstGeom>
          <a:solidFill>
            <a:srgbClr val="D6E7F0"/>
          </a:solidFill>
          <a:ln w="12700" cap="flat" cmpd="sng">
            <a:solidFill>
              <a:srgbClr val="0051B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1617352" y="3134945"/>
            <a:ext cx="1698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ALOS-3 (Optical)</a:t>
            </a:r>
            <a:endParaRPr sz="135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2604430" y="4014424"/>
            <a:ext cx="1698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ALOS-4 (L-band SAR)</a:t>
            </a:r>
            <a:endParaRPr sz="13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1880801" y="3461443"/>
            <a:ext cx="1261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7" descr="F:\Resources\ALOS2\新CG\2_leaflet_smal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956" y="2739484"/>
            <a:ext cx="1102378" cy="58294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7"/>
          <p:cNvSpPr/>
          <p:nvPr/>
        </p:nvSpPr>
        <p:spPr>
          <a:xfrm>
            <a:off x="267400" y="696725"/>
            <a:ext cx="84267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4541" marR="0" lvl="0" indent="-1345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Providing continuous L-band SAR observations since 2014, successor to </a:t>
            </a:r>
            <a:r>
              <a:rPr lang="en-GB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“DAICHI” (ALOS PALSAR, PRISM and AVNIR-2)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2006-2011 and JERS-1 (SAR and VNIR) 1992-1998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○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ALOS-2 PALSAR-2 - operations ongoing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ALOS-3 optical – </a:t>
            </a:r>
            <a:r>
              <a:rPr lang="en-GB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Launch failure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March 7, 2023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ALOS-4 PALSAR-3 – </a:t>
            </a:r>
            <a:r>
              <a:rPr lang="en-GB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FY2023 as schedule</a:t>
            </a:r>
            <a:endParaRPr sz="1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4179013" y="2691786"/>
            <a:ext cx="1356371" cy="109405"/>
          </a:xfrm>
          <a:prstGeom prst="rect">
            <a:avLst/>
          </a:prstGeom>
          <a:solidFill>
            <a:srgbClr val="99CCFF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4110237" y="2814076"/>
            <a:ext cx="14058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Operation #2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 years)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 txBox="1"/>
          <p:nvPr/>
        </p:nvSpPr>
        <p:spPr>
          <a:xfrm>
            <a:off x="2530958" y="4615423"/>
            <a:ext cx="15150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ALOS-4 Follow-on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(Under discussion)</a:t>
            </a:r>
            <a:endParaRPr sz="105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 txBox="1"/>
          <p:nvPr/>
        </p:nvSpPr>
        <p:spPr>
          <a:xfrm>
            <a:off x="5452763" y="4377649"/>
            <a:ext cx="2110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Operation </a:t>
            </a: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(7 years)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3145316" y="4371760"/>
            <a:ext cx="1261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4785979" y="3730719"/>
            <a:ext cx="2249100" cy="10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5115060" y="4689599"/>
            <a:ext cx="2249100" cy="10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59A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5168659" y="3796383"/>
            <a:ext cx="1261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5697418" y="4768411"/>
            <a:ext cx="1261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4995728" y="4150965"/>
            <a:ext cx="132000" cy="107700"/>
          </a:xfrm>
          <a:prstGeom prst="triangle">
            <a:avLst>
              <a:gd name="adj" fmla="val 50000"/>
            </a:avLst>
          </a:prstGeom>
          <a:solidFill>
            <a:srgbClr val="FF7C80">
              <a:alpha val="49019"/>
            </a:srgbClr>
          </a:solidFill>
          <a:ln w="127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4685334" y="3260103"/>
            <a:ext cx="132000" cy="107700"/>
          </a:xfrm>
          <a:prstGeom prst="triangle">
            <a:avLst>
              <a:gd name="adj" fmla="val 50000"/>
            </a:avLst>
          </a:prstGeom>
          <a:solidFill>
            <a:srgbClr val="FF7C80">
              <a:alpha val="49019"/>
            </a:srgbClr>
          </a:solidFill>
          <a:ln w="127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4127023" y="2535251"/>
            <a:ext cx="132000" cy="107700"/>
          </a:xfrm>
          <a:prstGeom prst="triangle">
            <a:avLst>
              <a:gd name="adj" fmla="val 50000"/>
            </a:avLst>
          </a:prstGeom>
          <a:solidFill>
            <a:srgbClr val="FF0000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3044909" y="2367607"/>
            <a:ext cx="114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Operation  Review Meeting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3783854" y="3727830"/>
            <a:ext cx="1191514" cy="110889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4040002" y="4687203"/>
            <a:ext cx="1083600" cy="10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6868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3780717" y="3804583"/>
            <a:ext cx="10635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Feasibility Study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4070458" y="4780125"/>
            <a:ext cx="10635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Feasibility Study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7"/>
          <p:cNvCxnSpPr/>
          <p:nvPr/>
        </p:nvCxnSpPr>
        <p:spPr>
          <a:xfrm flipH="1">
            <a:off x="4819249" y="2413782"/>
            <a:ext cx="12300" cy="2553900"/>
          </a:xfrm>
          <a:prstGeom prst="straightConnector1">
            <a:avLst/>
          </a:prstGeom>
          <a:noFill/>
          <a:ln w="57150" cap="flat" cmpd="sng">
            <a:solidFill>
              <a:srgbClr val="FF0000">
                <a:alpha val="49019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7" name="Google Shape;297;p7"/>
          <p:cNvSpPr txBox="1"/>
          <p:nvPr/>
        </p:nvSpPr>
        <p:spPr>
          <a:xfrm>
            <a:off x="4027659" y="3187051"/>
            <a:ext cx="822794" cy="2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March 7</a:t>
            </a:r>
            <a:endParaRPr sz="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7"/>
          <p:cNvSpPr txBox="1"/>
          <p:nvPr/>
        </p:nvSpPr>
        <p:spPr>
          <a:xfrm>
            <a:off x="5036085" y="4094677"/>
            <a:ext cx="447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TB</a:t>
            </a:r>
            <a:r>
              <a:rPr lang="en-GB" sz="105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3240498" y="2697112"/>
            <a:ext cx="934500" cy="101400"/>
          </a:xfrm>
          <a:prstGeom prst="rect">
            <a:avLst/>
          </a:prstGeom>
          <a:solidFill>
            <a:srgbClr val="99CCFF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150" y="3291575"/>
            <a:ext cx="1063500" cy="68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"/>
          <p:cNvSpPr txBox="1">
            <a:spLocks noGrp="1"/>
          </p:cNvSpPr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ALOS-2 PALSAR-2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8"/>
          <p:cNvSpPr txBox="1">
            <a:spLocks noGrp="1"/>
          </p:cNvSpPr>
          <p:nvPr>
            <p:ph type="sldNum" idx="12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1635273" y="15728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09" name="Google Shape;309;p8"/>
          <p:cNvGraphicFramePr/>
          <p:nvPr>
            <p:extLst>
              <p:ext uri="{D42A27DB-BD31-4B8C-83A1-F6EECF244321}">
                <p14:modId xmlns:p14="http://schemas.microsoft.com/office/powerpoint/2010/main" val="2288435388"/>
              </p:ext>
            </p:extLst>
          </p:nvPr>
        </p:nvGraphicFramePr>
        <p:xfrm>
          <a:off x="677004" y="2305802"/>
          <a:ext cx="5478000" cy="24526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MS PGothic"/>
                        <a:buNone/>
                      </a:pPr>
                      <a:r>
                        <a:rPr lang="en-GB" sz="1100" u="none" strike="noStrike" cap="none">
                          <a:solidFill>
                            <a:schemeClr val="lt1"/>
                          </a:solidFill>
                        </a:rPr>
                        <a:t>Items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8A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MS PGothic"/>
                        <a:buNone/>
                      </a:pPr>
                      <a:r>
                        <a:rPr lang="en-GB" sz="1100" u="none" strike="noStrike" cap="none">
                          <a:solidFill>
                            <a:schemeClr val="lt1"/>
                          </a:solidFill>
                        </a:rPr>
                        <a:t>Results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8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strike="noStrike" cap="none"/>
                        <a:t>Geometry (RMSE)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strike="noStrike" cap="none" dirty="0"/>
                        <a:t>[</a:t>
                      </a:r>
                      <a:r>
                        <a:rPr lang="en-GB" sz="1200" u="none" strike="noStrike" cap="none" dirty="0" err="1"/>
                        <a:t>Stripmap</a:t>
                      </a:r>
                      <a:r>
                        <a:rPr lang="en-GB" sz="1200" u="none" strike="noStrike" cap="none" dirty="0"/>
                        <a:t> and Spotlight]   </a:t>
                      </a:r>
                      <a:r>
                        <a:rPr lang="en-GB" sz="1200" b="1" u="none" strike="noStrike" cap="none" dirty="0"/>
                        <a:t>5.39 m (L1.1) / 6.73 m (L2.1) 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strike="noStrike" cap="none" dirty="0"/>
                        <a:t>[</a:t>
                      </a:r>
                      <a:r>
                        <a:rPr lang="en-GB" sz="1200" u="none" strike="noStrike" cap="none" dirty="0" err="1"/>
                        <a:t>ScanSAR</a:t>
                      </a:r>
                      <a:r>
                        <a:rPr lang="en-GB" sz="1200" u="none" strike="noStrike" cap="none" dirty="0"/>
                        <a:t>]                       </a:t>
                      </a:r>
                      <a:r>
                        <a:rPr lang="en-GB" sz="1200" b="1" u="none" strike="noStrike" cap="none" dirty="0"/>
                        <a:t>60.77 m (L1.1) / 29.33 m (L2.1)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strike="noStrike" cap="none"/>
                        <a:t>Radiometry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strike="noStrike" cap="none" dirty="0"/>
                        <a:t>RCS accuracy (1σ)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b="1" u="none" strike="noStrike" cap="none" dirty="0"/>
                        <a:t>0.522 dB (corner reflectors)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b="1" u="none" strike="noStrike" cap="none" dirty="0"/>
                        <a:t>0.41 dB (Amazonian forests)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27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strike="noStrike" cap="none"/>
                        <a:t>Polarimetry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strike="noStrike" cap="none"/>
                        <a:t>VV-HH amplitude ratio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b="1" u="none" strike="noStrike" cap="none" dirty="0"/>
                        <a:t>1.003  (σ=0.012)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275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strike="noStrike" cap="none"/>
                        <a:t>VV-HH phase difference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b="1" u="none" strike="noStrike" cap="none" dirty="0"/>
                        <a:t>-0.362 </a:t>
                      </a:r>
                      <a:r>
                        <a:rPr lang="en-GB" sz="1200" b="1" u="none" strike="noStrike" cap="none" dirty="0" err="1"/>
                        <a:t>deg</a:t>
                      </a:r>
                      <a:r>
                        <a:rPr lang="en-GB" sz="1200" b="1" u="none" strike="noStrike" cap="none" dirty="0"/>
                        <a:t>  (σ=1.404)</a:t>
                      </a:r>
                      <a:endParaRPr sz="1400" u="none" strike="noStrike" cap="none" dirty="0"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275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strike="noStrike" cap="none"/>
                        <a:t>Cross talk</a:t>
                      </a:r>
                      <a:endParaRPr sz="1200" u="none" strike="noStrike" cap="none"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b="1" u="none" strike="noStrike" cap="none" dirty="0"/>
                        <a:t>[HV/HH]  -42.970 dB   (σ=6.609)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b="1" u="none" strike="noStrike" cap="none" dirty="0"/>
                        <a:t>[VH/VV]   -42.889 dB  (σ=5.590)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0" name="Google Shape;310;p8"/>
          <p:cNvSpPr txBox="1"/>
          <p:nvPr/>
        </p:nvSpPr>
        <p:spPr>
          <a:xfrm>
            <a:off x="216399" y="1973975"/>
            <a:ext cx="6561300" cy="3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PALSAR-2 calibration summary (using PALSAR-2 acquired 07/2014 – 09/2022)</a:t>
            </a:r>
            <a:endParaRPr sz="13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8"/>
          <p:cNvSpPr txBox="1"/>
          <p:nvPr/>
        </p:nvSpPr>
        <p:spPr>
          <a:xfrm>
            <a:off x="401129" y="1440109"/>
            <a:ext cx="6029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Wingdings" panose="05000000000000000000" pitchFamily="2" charset="2"/>
              <a:buChar char="ü"/>
            </a:pPr>
            <a:r>
              <a:rPr lang="en-GB" sz="15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PALSAR-2 remains in good condition and performance.</a:t>
            </a: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270317" y="724297"/>
            <a:ext cx="86889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GB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On-board internal calibration is performed every 3 months.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GB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quality of key observation modes is evaluated regularly using SAR data over calibration sites.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GB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Launched 2014, ALOS-2 currently in its 2nd Post-operations phase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462231" y="4787237"/>
            <a:ext cx="457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* https://www.eorc.jaxa.jp/ALOS/a/en/alos-2/a2_calval_e.htm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9449" y="2840227"/>
            <a:ext cx="2239724" cy="11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ALOS-4 </a:t>
            </a:r>
            <a:r>
              <a:rPr lang="en-GB"/>
              <a:t>PALSAR-3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 txBox="1">
            <a:spLocks noGrp="1"/>
          </p:cNvSpPr>
          <p:nvPr>
            <p:ph type="sldNum" idx="12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 txBox="1"/>
          <p:nvPr/>
        </p:nvSpPr>
        <p:spPr>
          <a:xfrm>
            <a:off x="8411216" y="785919"/>
            <a:ext cx="631800" cy="2538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Phase D</a:t>
            </a:r>
            <a:endParaRPr sz="105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3" name="Google Shape;333;p10"/>
          <p:cNvGraphicFramePr/>
          <p:nvPr>
            <p:extLst>
              <p:ext uri="{D42A27DB-BD31-4B8C-83A1-F6EECF244321}">
                <p14:modId xmlns:p14="http://schemas.microsoft.com/office/powerpoint/2010/main" val="463316473"/>
              </p:ext>
            </p:extLst>
          </p:nvPr>
        </p:nvGraphicFramePr>
        <p:xfrm>
          <a:off x="208807" y="1039716"/>
          <a:ext cx="4710050" cy="3451620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110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Launch 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rgbClr val="FF0000"/>
                          </a:solidFill>
                        </a:rPr>
                        <a:t>FY2023</a:t>
                      </a: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by H3 Test Flight 2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Orbit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Same orbit as ALOS-2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Sun-synchronous sub-recurrent orbit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Altitude: 628 km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Inclination angle: 97.9 degree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 sun time at descending: 12:00 ± 15 min.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Revisit time: </a:t>
                      </a:r>
                      <a:r>
                        <a:rPr lang="en-GB" sz="1200" b="1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days</a:t>
                      </a: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(1</a:t>
                      </a: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4+11</a:t>
                      </a: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/14 rev/day)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Lifetime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years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10.0 m x Y 20.0 m x Z 6.4 m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Satellite Mass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~2,990 kg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Downlink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1.8 / 3.6 Gbps (Ka-band)</a:t>
                      </a:r>
                      <a:endParaRPr sz="1400" u="none" strike="noStrike" cap="none"/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Mission Instruments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PALSAR-3</a:t>
                      </a:r>
                      <a:r>
                        <a:rPr lang="en-GB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(Phased Array type L-band Synthetic Aperture Radar-3)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SPAISE3</a:t>
                      </a:r>
                      <a:r>
                        <a:rPr lang="en-GB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GB" sz="12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SPace</a:t>
                      </a:r>
                      <a:r>
                        <a:rPr lang="en-GB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based AIS Experiment 3)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34" name="Google Shape;334;p10" descr="テーブル, 座る, 作品, スライス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1626" y="1648667"/>
            <a:ext cx="4017500" cy="1793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10"/>
          <p:cNvCxnSpPr/>
          <p:nvPr/>
        </p:nvCxnSpPr>
        <p:spPr>
          <a:xfrm flipH="1">
            <a:off x="5853693" y="2900173"/>
            <a:ext cx="483000" cy="33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336" name="Google Shape;336;p10"/>
          <p:cNvSpPr txBox="1"/>
          <p:nvPr/>
        </p:nvSpPr>
        <p:spPr>
          <a:xfrm>
            <a:off x="5464847" y="3226450"/>
            <a:ext cx="909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PALSAR-3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7" name="Google Shape;337;p10"/>
          <p:cNvCxnSpPr/>
          <p:nvPr/>
        </p:nvCxnSpPr>
        <p:spPr>
          <a:xfrm>
            <a:off x="7131200" y="2998291"/>
            <a:ext cx="598500" cy="40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338" name="Google Shape;338;p10"/>
          <p:cNvSpPr txBox="1"/>
          <p:nvPr/>
        </p:nvSpPr>
        <p:spPr>
          <a:xfrm>
            <a:off x="7469622" y="3385481"/>
            <a:ext cx="157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Ka-band DT antenna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10"/>
          <p:cNvCxnSpPr/>
          <p:nvPr/>
        </p:nvCxnSpPr>
        <p:spPr>
          <a:xfrm>
            <a:off x="7729707" y="2771794"/>
            <a:ext cx="314100" cy="22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340" name="Google Shape;340;p10"/>
          <p:cNvSpPr txBox="1"/>
          <p:nvPr/>
        </p:nvSpPr>
        <p:spPr>
          <a:xfrm>
            <a:off x="7696125" y="2949538"/>
            <a:ext cx="105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SPAISE3 (AIS)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10"/>
          <p:cNvGrpSpPr/>
          <p:nvPr/>
        </p:nvGrpSpPr>
        <p:grpSpPr>
          <a:xfrm>
            <a:off x="8025166" y="1140776"/>
            <a:ext cx="855613" cy="696166"/>
            <a:chOff x="3453166" y="759776"/>
            <a:chExt cx="855613" cy="696166"/>
          </a:xfrm>
        </p:grpSpPr>
        <p:cxnSp>
          <p:nvCxnSpPr>
            <p:cNvPr id="342" name="Google Shape;342;p10"/>
            <p:cNvCxnSpPr/>
            <p:nvPr/>
          </p:nvCxnSpPr>
          <p:spPr>
            <a:xfrm flipH="1">
              <a:off x="3526578" y="999357"/>
              <a:ext cx="681300" cy="45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</p:cxnSp>
        <p:cxnSp>
          <p:nvCxnSpPr>
            <p:cNvPr id="343" name="Google Shape;343;p10"/>
            <p:cNvCxnSpPr/>
            <p:nvPr/>
          </p:nvCxnSpPr>
          <p:spPr>
            <a:xfrm>
              <a:off x="3888741" y="759776"/>
              <a:ext cx="0" cy="58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</p:cxnSp>
        <p:cxnSp>
          <p:nvCxnSpPr>
            <p:cNvPr id="344" name="Google Shape;344;p10"/>
            <p:cNvCxnSpPr/>
            <p:nvPr/>
          </p:nvCxnSpPr>
          <p:spPr>
            <a:xfrm rot="10800000">
              <a:off x="3711694" y="777408"/>
              <a:ext cx="374100" cy="494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stealth" w="med" len="med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</p:cxnSp>
        <p:sp>
          <p:nvSpPr>
            <p:cNvPr id="345" name="Google Shape;345;p10"/>
            <p:cNvSpPr txBox="1"/>
            <p:nvPr/>
          </p:nvSpPr>
          <p:spPr>
            <a:xfrm>
              <a:off x="3453166" y="820162"/>
              <a:ext cx="2745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GB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0"/>
            <p:cNvSpPr txBox="1"/>
            <p:nvPr/>
          </p:nvSpPr>
          <p:spPr>
            <a:xfrm>
              <a:off x="4034279" y="1081531"/>
              <a:ext cx="2745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GB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0"/>
            <p:cNvSpPr txBox="1"/>
            <p:nvPr/>
          </p:nvSpPr>
          <p:spPr>
            <a:xfrm>
              <a:off x="3677168" y="1202142"/>
              <a:ext cx="266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GB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10"/>
          <p:cNvSpPr txBox="1"/>
          <p:nvPr/>
        </p:nvSpPr>
        <p:spPr>
          <a:xfrm>
            <a:off x="5514720" y="3772639"/>
            <a:ext cx="304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In-orbit configuration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734</Words>
  <Application>Microsoft Macintosh PowerPoint</Application>
  <PresentationFormat>On-screen Show (16:9)</PresentationFormat>
  <Paragraphs>193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MS PGothic</vt:lpstr>
      <vt:lpstr>Arial</vt:lpstr>
      <vt:lpstr>Calibri</vt:lpstr>
      <vt:lpstr>Courier New</vt:lpstr>
      <vt:lpstr>Noto Sans Symbols</vt:lpstr>
      <vt:lpstr>Times New Roman</vt:lpstr>
      <vt:lpstr>Wingdings</vt:lpstr>
      <vt:lpstr>Simple Light</vt:lpstr>
      <vt:lpstr>ceos</vt:lpstr>
      <vt:lpstr>標準デザイン</vt:lpstr>
      <vt:lpstr>JAXA</vt:lpstr>
      <vt:lpstr>PowerPoint Presentation</vt:lpstr>
      <vt:lpstr>PowerPoint Presentation</vt:lpstr>
      <vt:lpstr>PowerPoint Presentation</vt:lpstr>
      <vt:lpstr>Continuous Observations by ALOS Series Missions</vt:lpstr>
      <vt:lpstr>ALOS-2 PALSAR-2 </vt:lpstr>
      <vt:lpstr>ALOS-4 PALSAR-3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JAXA</dc:title>
  <dc:creator>田殿武雄Takeo TADONO</dc:creator>
  <cp:lastModifiedBy>Ake Ros</cp:lastModifiedBy>
  <cp:revision>9</cp:revision>
  <dcterms:modified xsi:type="dcterms:W3CDTF">2023-03-22T15:20:33Z</dcterms:modified>
</cp:coreProperties>
</file>