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</p:sldIdLst>
  <p:sldSz cy="6858000" cx="12192000"/>
  <p:notesSz cx="6858000" cy="9144000"/>
  <p:embeddedFontLst>
    <p:embeddedFont>
      <p:font typeface="Montserrat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schemas.openxmlformats.org/officeDocument/2006/relationships/font" Target="fonts/Montserrat-boldItalic.fntdata"/><Relationship Id="rId9" Type="http://schemas.openxmlformats.org/officeDocument/2006/relationships/font" Target="fonts/Montserra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Montserrat-regular.fntdata"/><Relationship Id="rId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f08e3c9e70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f08e3c9e7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3.jpg"/><Relationship Id="rId4" Type="http://schemas.openxmlformats.org/officeDocument/2006/relationships/image" Target="../media/image7.jpg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LSI-VC-13, 23-24 March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LSI-VC-13, 23-24 March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LSI-VC-13, 23-24 March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LSI-VC-13, 23-24 March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ocs.google.com/document/d/1NohtQ-FVgLLmReVXbj26VnvKjJueusM3K2YsppiUEdY/edit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LSI-VC-13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i="1" sz="4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3400"/>
              <a:t>Welcome, Objectives,</a:t>
            </a:r>
            <a:endParaRPr i="1" sz="3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3400"/>
              <a:t>Day 1 Overview</a:t>
            </a:r>
            <a:endParaRPr i="1" sz="3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 Leads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#1.1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LSI-VC-13, ESA/ESRIN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23rd - 24th March 2023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idx="1" type="body"/>
          </p:nvPr>
        </p:nvSpPr>
        <p:spPr>
          <a:xfrm>
            <a:off x="348308" y="13038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❖"/>
            </a:pPr>
            <a:r>
              <a:rPr lang="en-GB" sz="1800"/>
              <a:t>Workshop ongoing self-assessments – help progress more datasets to the peer review stage</a:t>
            </a:r>
            <a:r>
              <a:rPr lang="en-GB" sz="1800"/>
              <a:t>.</a:t>
            </a:r>
            <a:endParaRPr sz="1800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❖"/>
            </a:pPr>
            <a:r>
              <a:rPr lang="en-GB" sz="1800"/>
              <a:t>Consider state of CEOS-ARD connection to industry/commercial/New Space</a:t>
            </a:r>
            <a:endParaRPr sz="1800"/>
          </a:p>
          <a:p>
            <a:pPr indent="-342900" lvl="1" marL="914400" rtl="0" algn="l">
              <a:spcBef>
                <a:spcPts val="600"/>
              </a:spcBef>
              <a:spcAft>
                <a:spcPts val="0"/>
              </a:spcAft>
              <a:buSzPts val="1800"/>
              <a:buChar char="▪"/>
            </a:pPr>
            <a:r>
              <a:rPr lang="en-GB" sz="1800"/>
              <a:t>Understand LSI inputs to CEOS New Space Task Team</a:t>
            </a:r>
            <a:endParaRPr sz="1800"/>
          </a:p>
          <a:p>
            <a:pPr indent="-342900" lvl="1" marL="914400" rtl="0" algn="l">
              <a:spcBef>
                <a:spcPts val="600"/>
              </a:spcBef>
              <a:spcAft>
                <a:spcPts val="0"/>
              </a:spcAft>
              <a:buSzPts val="1800"/>
              <a:buChar char="▪"/>
            </a:pPr>
            <a:r>
              <a:rPr lang="en-GB" sz="1800"/>
              <a:t>Consider action to update CEOS Analysis Ready Data – Involving the Private Sector paper</a:t>
            </a:r>
            <a:endParaRPr sz="1800"/>
          </a:p>
          <a:p>
            <a:pPr indent="-342900" lvl="1" marL="914400" rtl="0" algn="l">
              <a:spcBef>
                <a:spcPts val="600"/>
              </a:spcBef>
              <a:spcAft>
                <a:spcPts val="0"/>
              </a:spcAft>
              <a:buSzPts val="1800"/>
              <a:buChar char="▪"/>
            </a:pPr>
            <a:r>
              <a:rPr lang="en-GB" sz="1800"/>
              <a:t>Confirm CEOS-ARD session content for ARD23</a:t>
            </a:r>
            <a:endParaRPr sz="1800"/>
          </a:p>
          <a:p>
            <a:pPr indent="-342900" lvl="1" marL="914400" rtl="0" algn="l">
              <a:spcBef>
                <a:spcPts val="600"/>
              </a:spcBef>
              <a:spcAft>
                <a:spcPts val="0"/>
              </a:spcAft>
              <a:buSzPts val="1800"/>
              <a:buChar char="▪"/>
            </a:pPr>
            <a:r>
              <a:rPr lang="en-GB" sz="1800"/>
              <a:t>Decision: ARD &amp; Industry Workshop alongside LSI-VC-14 on October 10</a:t>
            </a:r>
            <a:endParaRPr sz="1800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❖"/>
            </a:pPr>
            <a:r>
              <a:rPr lang="en-GB" sz="1800"/>
              <a:t>Identify actions to increase the availability, discoverability, accessibility and interoperability of CEOS-ARD in the Cloud.</a:t>
            </a:r>
            <a:endParaRPr sz="1800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❖"/>
            </a:pPr>
            <a:r>
              <a:rPr lang="en-GB" sz="1800"/>
              <a:t>Reflect on the membership and agenda implications for LSI-VC to be confirmed as the vehicle for implementation of the CEOS AFOLU Roadmap</a:t>
            </a:r>
            <a:endParaRPr sz="1800"/>
          </a:p>
          <a:p>
            <a:pPr indent="-342900" lvl="1" marL="914400" rtl="0" algn="l">
              <a:spcBef>
                <a:spcPts val="600"/>
              </a:spcBef>
              <a:spcAft>
                <a:spcPts val="0"/>
              </a:spcAft>
              <a:buSzPts val="1800"/>
              <a:buChar char="▪"/>
            </a:pPr>
            <a:r>
              <a:rPr lang="en-GB" sz="1800"/>
              <a:t>Confirming that LSI-VC is the home for this activity</a:t>
            </a:r>
            <a:endParaRPr sz="1800"/>
          </a:p>
          <a:p>
            <a:pPr indent="-342900" lvl="1" marL="914400" rtl="0" algn="l">
              <a:spcBef>
                <a:spcPts val="600"/>
              </a:spcBef>
              <a:spcAft>
                <a:spcPts val="0"/>
              </a:spcAft>
              <a:buSzPts val="1800"/>
              <a:buChar char="▪"/>
            </a:pPr>
            <a:r>
              <a:rPr lang="en-GB" sz="1800"/>
              <a:t>Considering membership and champions needed for it to thrive</a:t>
            </a:r>
            <a:endParaRPr sz="1800"/>
          </a:p>
          <a:p>
            <a:pPr indent="-342900" lvl="0" marL="457200" rtl="0" algn="l">
              <a:spcBef>
                <a:spcPts val="600"/>
              </a:spcBef>
              <a:spcAft>
                <a:spcPts val="600"/>
              </a:spcAft>
              <a:buSzPts val="1800"/>
              <a:buChar char="❖"/>
            </a:pPr>
            <a:r>
              <a:rPr lang="en-GB" sz="1800"/>
              <a:t>Day 1 overview: </a:t>
            </a:r>
            <a:r>
              <a:rPr lang="en-GB" sz="1800" u="sng">
                <a:solidFill>
                  <a:schemeClr val="hlink"/>
                </a:solidFill>
                <a:hlinkClick r:id="rId3"/>
              </a:rPr>
              <a:t>Agenda</a:t>
            </a:r>
            <a:endParaRPr sz="1800"/>
          </a:p>
        </p:txBody>
      </p:sp>
      <p:sp>
        <p:nvSpPr>
          <p:cNvPr id="73" name="Google Shape;73;p8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Headline Objectives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