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6" r:id="rId2"/>
  </p:sldMasterIdLst>
  <p:notesMasterIdLst>
    <p:notesMasterId r:id="rId13"/>
  </p:notes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embeddedFontLst>
    <p:embeddedFont>
      <p:font typeface="Avenir" panose="02000503020000020003" pitchFamily="2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a Neue" panose="02000503000000020004" pitchFamily="2" charset="0"/>
      <p:regular r:id="rId20"/>
      <p:bold r:id="rId21"/>
      <p:italic r:id="rId22"/>
      <p:boldItalic r:id="rId23"/>
    </p:embeddedFont>
    <p:embeddedFont>
      <p:font typeface="Noto Sans Symbols" panose="020B0502040504020204" pitchFamily="3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4252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7" roundtripDataSignature="AMtx7mhwXzwZAl+Z/1bzILY0ZGNH50yp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3BA570-E795-4882-97CF-43BA185DB40B}">
  <a:tblStyle styleId="{EC3BA570-E795-4882-97CF-43BA185DB4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  <p:guide pos="42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77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92f0ce85cb_5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Osamu to speak &lt; 10 mins</a:t>
            </a:r>
            <a:endParaRPr/>
          </a:p>
        </p:txBody>
      </p:sp>
      <p:sp>
        <p:nvSpPr>
          <p:cNvPr id="891" name="Google Shape;891;g92f0ce85cb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14390d2f55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8" name="Google Shape;1028;g14390d2f5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4390d2f555_0_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Osamu to speak &lt; 10 mins</a:t>
            </a:r>
            <a:endParaRPr/>
          </a:p>
        </p:txBody>
      </p:sp>
      <p:sp>
        <p:nvSpPr>
          <p:cNvPr id="976" name="Google Shape;976;g14390d2f55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12b03679f2b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4" name="Google Shape;984;g12b03679f2b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12b03679f2b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0" name="Google Shape;990;g12b03679f2b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14390d2f55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6" name="Google Shape;996;g14390d2f55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14390d2f55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2" name="Google Shape;1002;g14390d2f55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14390d2f55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8" name="Google Shape;1008;g14390d2f55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14390d2f55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4" name="Google Shape;1014;g14390d2f55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14390d2f555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0" name="Google Shape;1020;g14390d2f555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2b03679f2b_0_314"/>
          <p:cNvSpPr/>
          <p:nvPr/>
        </p:nvSpPr>
        <p:spPr>
          <a:xfrm>
            <a:off x="0" y="1"/>
            <a:ext cx="9144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g12b03679f2b_0_314"/>
          <p:cNvPicPr preferRelativeResize="0"/>
          <p:nvPr/>
        </p:nvPicPr>
        <p:blipFill rotWithShape="1">
          <a:blip r:embed="rId2">
            <a:alphaModFix amt="34000"/>
          </a:blip>
          <a:srcRect l="51340" t="39268" r="-2841" b="35419"/>
          <a:stretch/>
        </p:blipFill>
        <p:spPr>
          <a:xfrm flipH="1">
            <a:off x="6978317" y="0"/>
            <a:ext cx="2165683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12b03679f2b_0_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111656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3" name="Google Shape;63;g12b03679f2b_0_314"/>
          <p:cNvSpPr/>
          <p:nvPr/>
        </p:nvSpPr>
        <p:spPr>
          <a:xfrm>
            <a:off x="-1333" y="6574604"/>
            <a:ext cx="91455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12b03679f2b_0_314"/>
          <p:cNvSpPr/>
          <p:nvPr/>
        </p:nvSpPr>
        <p:spPr>
          <a:xfrm rot="10800000" flipH="1">
            <a:off x="-3378" y="6540563"/>
            <a:ext cx="91473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12b03679f2b_0_314"/>
          <p:cNvSpPr txBox="1">
            <a:spLocks noGrp="1"/>
          </p:cNvSpPr>
          <p:nvPr>
            <p:ph type="body" idx="1"/>
          </p:nvPr>
        </p:nvSpPr>
        <p:spPr>
          <a:xfrm>
            <a:off x="289974" y="1445923"/>
            <a:ext cx="41316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g12b03679f2b_0_314"/>
          <p:cNvSpPr txBox="1">
            <a:spLocks noGrp="1"/>
          </p:cNvSpPr>
          <p:nvPr>
            <p:ph type="body" idx="2"/>
          </p:nvPr>
        </p:nvSpPr>
        <p:spPr>
          <a:xfrm>
            <a:off x="4722271" y="1445923"/>
            <a:ext cx="41316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g12b03679f2b_0_314"/>
          <p:cNvSpPr txBox="1"/>
          <p:nvPr/>
        </p:nvSpPr>
        <p:spPr>
          <a:xfrm>
            <a:off x="7699248" y="6574604"/>
            <a:ext cx="144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AU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12b03679f2b_0_314"/>
          <p:cNvSpPr txBox="1">
            <a:spLocks noGrp="1"/>
          </p:cNvSpPr>
          <p:nvPr>
            <p:ph type="title"/>
          </p:nvPr>
        </p:nvSpPr>
        <p:spPr>
          <a:xfrm>
            <a:off x="132036" y="175939"/>
            <a:ext cx="70404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g12b03679f2b_0_314"/>
          <p:cNvSpPr txBox="1"/>
          <p:nvPr/>
        </p:nvSpPr>
        <p:spPr>
          <a:xfrm>
            <a:off x="-18288" y="6562799"/>
            <a:ext cx="369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b03679f2b_0_325"/>
          <p:cNvSpPr/>
          <p:nvPr/>
        </p:nvSpPr>
        <p:spPr>
          <a:xfrm>
            <a:off x="0" y="1"/>
            <a:ext cx="9144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g12b03679f2b_0_325"/>
          <p:cNvPicPr preferRelativeResize="0"/>
          <p:nvPr/>
        </p:nvPicPr>
        <p:blipFill rotWithShape="1">
          <a:blip r:embed="rId2">
            <a:alphaModFix amt="34000"/>
          </a:blip>
          <a:srcRect l="51340" t="39268" r="-2841" b="35419"/>
          <a:stretch/>
        </p:blipFill>
        <p:spPr>
          <a:xfrm flipH="1">
            <a:off x="6978317" y="0"/>
            <a:ext cx="2165683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12b03679f2b_0_3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111656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4" name="Google Shape;74;g12b03679f2b_0_325"/>
          <p:cNvSpPr/>
          <p:nvPr/>
        </p:nvSpPr>
        <p:spPr>
          <a:xfrm>
            <a:off x="-1333" y="6574604"/>
            <a:ext cx="91455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12b03679f2b_0_325"/>
          <p:cNvSpPr/>
          <p:nvPr/>
        </p:nvSpPr>
        <p:spPr>
          <a:xfrm rot="10800000" flipH="1">
            <a:off x="-3378" y="6540563"/>
            <a:ext cx="91473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12b03679f2b_0_325"/>
          <p:cNvSpPr txBox="1"/>
          <p:nvPr/>
        </p:nvSpPr>
        <p:spPr>
          <a:xfrm>
            <a:off x="7699248" y="6574604"/>
            <a:ext cx="144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AU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12b03679f2b_0_325"/>
          <p:cNvSpPr txBox="1">
            <a:spLocks noGrp="1"/>
          </p:cNvSpPr>
          <p:nvPr>
            <p:ph type="title"/>
          </p:nvPr>
        </p:nvSpPr>
        <p:spPr>
          <a:xfrm>
            <a:off x="132036" y="175939"/>
            <a:ext cx="70404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g12b03679f2b_0_325"/>
          <p:cNvSpPr txBox="1"/>
          <p:nvPr/>
        </p:nvSpPr>
        <p:spPr>
          <a:xfrm>
            <a:off x="-18288" y="6562799"/>
            <a:ext cx="369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b03679f2b_0_334"/>
          <p:cNvSpPr/>
          <p:nvPr/>
        </p:nvSpPr>
        <p:spPr>
          <a:xfrm>
            <a:off x="0" y="1"/>
            <a:ext cx="9144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g12b03679f2b_0_334"/>
          <p:cNvPicPr preferRelativeResize="0"/>
          <p:nvPr/>
        </p:nvPicPr>
        <p:blipFill rotWithShape="1">
          <a:blip r:embed="rId2">
            <a:alphaModFix amt="34000"/>
          </a:blip>
          <a:srcRect l="51340" t="39268" r="-2841" b="35419"/>
          <a:stretch/>
        </p:blipFill>
        <p:spPr>
          <a:xfrm flipH="1">
            <a:off x="6978317" y="0"/>
            <a:ext cx="2165683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12b03679f2b_0_3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111656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3" name="Google Shape;83;g12b03679f2b_0_334"/>
          <p:cNvSpPr/>
          <p:nvPr/>
        </p:nvSpPr>
        <p:spPr>
          <a:xfrm>
            <a:off x="-1333" y="6574604"/>
            <a:ext cx="91455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12b03679f2b_0_334"/>
          <p:cNvSpPr/>
          <p:nvPr/>
        </p:nvSpPr>
        <p:spPr>
          <a:xfrm rot="10800000" flipH="1">
            <a:off x="-3378" y="6540563"/>
            <a:ext cx="91473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12b03679f2b_0_334"/>
          <p:cNvSpPr txBox="1">
            <a:spLocks noGrp="1"/>
          </p:cNvSpPr>
          <p:nvPr>
            <p:ph type="body" idx="1"/>
          </p:nvPr>
        </p:nvSpPr>
        <p:spPr>
          <a:xfrm>
            <a:off x="3885009" y="1373852"/>
            <a:ext cx="4629300" cy="4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12b03679f2b_0_334"/>
          <p:cNvSpPr txBox="1">
            <a:spLocks noGrp="1"/>
          </p:cNvSpPr>
          <p:nvPr>
            <p:ph type="body" idx="2"/>
          </p:nvPr>
        </p:nvSpPr>
        <p:spPr>
          <a:xfrm>
            <a:off x="629841" y="1373852"/>
            <a:ext cx="2949000" cy="4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g12b03679f2b_0_334"/>
          <p:cNvSpPr txBox="1"/>
          <p:nvPr/>
        </p:nvSpPr>
        <p:spPr>
          <a:xfrm>
            <a:off x="7699248" y="6574604"/>
            <a:ext cx="144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AU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12b03679f2b_0_334"/>
          <p:cNvSpPr txBox="1">
            <a:spLocks noGrp="1"/>
          </p:cNvSpPr>
          <p:nvPr>
            <p:ph type="title"/>
          </p:nvPr>
        </p:nvSpPr>
        <p:spPr>
          <a:xfrm>
            <a:off x="132036" y="175939"/>
            <a:ext cx="70404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g12b03679f2b_0_334"/>
          <p:cNvSpPr txBox="1"/>
          <p:nvPr/>
        </p:nvSpPr>
        <p:spPr>
          <a:xfrm>
            <a:off x="-18288" y="6562799"/>
            <a:ext cx="369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b03679f2b_0_34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g12b03679f2b_0_34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g12b03679f2b_0_34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White">
  <p:cSld name="Blank_Whit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b03679f2b_0_3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g12b03679f2b_0_35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g12b03679f2b_0_35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g12b03679f2b_0_35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g12b03679f2b_0_35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g931d31d252_2_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g931d31d252_2_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931d31d252_2_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931d31d252_2_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g931d31d252_2_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1_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931d31d252_2_9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0784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6" name="Google Shape;16;g931d31d252_2_9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g931d31d252_2_9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931d31d252_2_13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1960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0" name="Google Shape;20;g931d31d252_2_13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g931d31d252_2_13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g931d31d252_2_13"/>
          <p:cNvSpPr/>
          <p:nvPr/>
        </p:nvSpPr>
        <p:spPr>
          <a:xfrm>
            <a:off x="76200" y="6629400"/>
            <a:ext cx="5777948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1960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SIT-35, 25-26 March 2020	Join at www.slido.com with the event code: #ceos-sit-35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 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931d31d252_2_18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1960"/>
            </a:schemeClr>
          </a:solidFill>
          <a:ln w="25400" cap="flat" cmpd="sng">
            <a:solidFill>
              <a:schemeClr val="lt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5" name="Google Shape;25;g931d31d252_2_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g931d31d252_2_18"/>
          <p:cNvSpPr/>
          <p:nvPr/>
        </p:nvSpPr>
        <p:spPr>
          <a:xfrm>
            <a:off x="76200" y="6629400"/>
            <a:ext cx="23622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1960"/>
            </a:schemeClr>
          </a:solidFill>
          <a:ln w="25400" cap="flat" cmpd="sng">
            <a:solidFill>
              <a:schemeClr val="lt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11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CEOS Plenary 2019, 14-16 October</a:t>
            </a:r>
            <a:endParaRPr sz="1100" b="0" i="1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g931d31d252_2_18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FY30_Ⅰ.1.2">
  <p:cSld name="2_FY30_Ⅰ.1.2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931d31d252_2_2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525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g931d31d252_2_2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525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g931d31d252_2_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2b03679f2b_0_304"/>
          <p:cNvSpPr/>
          <p:nvPr/>
        </p:nvSpPr>
        <p:spPr>
          <a:xfrm>
            <a:off x="0" y="1"/>
            <a:ext cx="9144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g12b03679f2b_0_304"/>
          <p:cNvPicPr preferRelativeResize="0"/>
          <p:nvPr/>
        </p:nvPicPr>
        <p:blipFill rotWithShape="1">
          <a:blip r:embed="rId2">
            <a:alphaModFix amt="34000"/>
          </a:blip>
          <a:srcRect l="51340" t="39268" r="-2841" b="35419"/>
          <a:stretch/>
        </p:blipFill>
        <p:spPr>
          <a:xfrm flipH="1">
            <a:off x="6978317" y="0"/>
            <a:ext cx="2165683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g12b03679f2b_0_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111656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3" name="Google Shape;43;g12b03679f2b_0_304"/>
          <p:cNvSpPr/>
          <p:nvPr/>
        </p:nvSpPr>
        <p:spPr>
          <a:xfrm>
            <a:off x="-1333" y="6574604"/>
            <a:ext cx="91455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12b03679f2b_0_304"/>
          <p:cNvSpPr/>
          <p:nvPr/>
        </p:nvSpPr>
        <p:spPr>
          <a:xfrm rot="10800000" flipH="1">
            <a:off x="-3378" y="6540563"/>
            <a:ext cx="91473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12b03679f2b_0_304"/>
          <p:cNvSpPr txBox="1"/>
          <p:nvPr/>
        </p:nvSpPr>
        <p:spPr>
          <a:xfrm>
            <a:off x="7699248" y="6574604"/>
            <a:ext cx="144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AU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12b03679f2b_0_304"/>
          <p:cNvSpPr txBox="1"/>
          <p:nvPr/>
        </p:nvSpPr>
        <p:spPr>
          <a:xfrm>
            <a:off x="-18288" y="6562799"/>
            <a:ext cx="369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12b03679f2b_0_304"/>
          <p:cNvSpPr txBox="1">
            <a:spLocks noGrp="1"/>
          </p:cNvSpPr>
          <p:nvPr>
            <p:ph type="body" idx="1"/>
          </p:nvPr>
        </p:nvSpPr>
        <p:spPr>
          <a:xfrm>
            <a:off x="243175" y="1558533"/>
            <a:ext cx="86217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g12b03679f2b_0_304"/>
          <p:cNvSpPr txBox="1">
            <a:spLocks noGrp="1"/>
          </p:cNvSpPr>
          <p:nvPr>
            <p:ph type="title"/>
          </p:nvPr>
        </p:nvSpPr>
        <p:spPr>
          <a:xfrm>
            <a:off x="132036" y="175939"/>
            <a:ext cx="70404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12b03679f2b_0_2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2265730"/>
            <a:ext cx="6216117" cy="206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g12b03679f2b_0_294"/>
          <p:cNvPicPr preferRelativeResize="0"/>
          <p:nvPr/>
        </p:nvPicPr>
        <p:blipFill rotWithShape="1">
          <a:blip r:embed="rId3">
            <a:alphaModFix/>
          </a:blip>
          <a:srcRect b="-109"/>
          <a:stretch/>
        </p:blipFill>
        <p:spPr>
          <a:xfrm rot="10800000" flipH="1">
            <a:off x="2118210" y="5333772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g12b03679f2b_0_294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12b03679f2b_0_294"/>
          <p:cNvSpPr/>
          <p:nvPr/>
        </p:nvSpPr>
        <p:spPr>
          <a:xfrm flipH="1">
            <a:off x="4092296" y="1968439"/>
            <a:ext cx="5063603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12b03679f2b_0_294"/>
          <p:cNvSpPr/>
          <p:nvPr/>
        </p:nvSpPr>
        <p:spPr>
          <a:xfrm flipH="1">
            <a:off x="-6599" y="-14542"/>
            <a:ext cx="9152384" cy="6870483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g12b03679f2b_0_2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5311498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6" name="Google Shape;56;g12b03679f2b_0_294"/>
          <p:cNvPicPr preferRelativeResize="0"/>
          <p:nvPr/>
        </p:nvPicPr>
        <p:blipFill rotWithShape="1">
          <a:blip r:embed="rId6">
            <a:alphaModFix amt="34000"/>
          </a:blip>
          <a:srcRect l="32581" t="2403" r="8552" b="-8774"/>
          <a:stretch/>
        </p:blipFill>
        <p:spPr>
          <a:xfrm rot="5400000">
            <a:off x="3618873" y="-81062"/>
            <a:ext cx="54552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57" name="Google Shape;57;g12b03679f2b_0_294"/>
          <p:cNvPicPr preferRelativeResize="0"/>
          <p:nvPr/>
        </p:nvPicPr>
        <p:blipFill rotWithShape="1">
          <a:blip r:embed="rId6">
            <a:alphaModFix amt="34000"/>
          </a:blip>
          <a:srcRect l="54016" t="36080" r="11353" b="676"/>
          <a:stretch/>
        </p:blipFill>
        <p:spPr>
          <a:xfrm rot="-5400000">
            <a:off x="4129570" y="5115860"/>
            <a:ext cx="17196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58" name="Google Shape;58;g12b03679f2b_0_294"/>
          <p:cNvSpPr txBox="1">
            <a:spLocks noGrp="1"/>
          </p:cNvSpPr>
          <p:nvPr>
            <p:ph type="title"/>
          </p:nvPr>
        </p:nvSpPr>
        <p:spPr>
          <a:xfrm>
            <a:off x="132035" y="175938"/>
            <a:ext cx="46179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931d31d252_2_0"/>
          <p:cNvSpPr txBox="1">
            <a:spLocks noGrp="1"/>
          </p:cNvSpPr>
          <p:nvPr>
            <p:ph type="sldNum" idx="1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2b03679f2b_0_288"/>
          <p:cNvSpPr/>
          <p:nvPr/>
        </p:nvSpPr>
        <p:spPr>
          <a:xfrm>
            <a:off x="0" y="1"/>
            <a:ext cx="9144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g12b03679f2b_0_288"/>
          <p:cNvPicPr preferRelativeResize="0"/>
          <p:nvPr/>
        </p:nvPicPr>
        <p:blipFill rotWithShape="1">
          <a:blip r:embed="rId10">
            <a:alphaModFix amt="34000"/>
          </a:blip>
          <a:srcRect l="51340" t="39268" r="-2841" b="35419"/>
          <a:stretch/>
        </p:blipFill>
        <p:spPr>
          <a:xfrm flipH="1">
            <a:off x="6978317" y="0"/>
            <a:ext cx="2165683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g12b03679f2b_0_28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43775" y="111656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7" name="Google Shape;37;g12b03679f2b_0_288"/>
          <p:cNvSpPr/>
          <p:nvPr/>
        </p:nvSpPr>
        <p:spPr>
          <a:xfrm>
            <a:off x="-1333" y="6574604"/>
            <a:ext cx="91455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12b03679f2b_0_288"/>
          <p:cNvSpPr/>
          <p:nvPr/>
        </p:nvSpPr>
        <p:spPr>
          <a:xfrm rot="10800000" flipH="1">
            <a:off x="-3378" y="6540563"/>
            <a:ext cx="91473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HQg3e7MXsCjkYut79xjxPdKifzctUIT0m1F3oK6dCU/edit?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eos.org/gst/" TargetMode="External"/><Relationship Id="rId4" Type="http://schemas.openxmlformats.org/officeDocument/2006/relationships/hyperlink" Target="https://ceos.org/observations/documents/CEOS_CGMS_GHG_Constellation_Roadmap_V2.3_cleaned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92f0ce85cb_5_0"/>
          <p:cNvSpPr txBox="1">
            <a:spLocks noGrp="1"/>
          </p:cNvSpPr>
          <p:nvPr>
            <p:ph type="title"/>
          </p:nvPr>
        </p:nvSpPr>
        <p:spPr>
          <a:xfrm>
            <a:off x="622800" y="1851100"/>
            <a:ext cx="57462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AFOLU Information Needs and Observing Capabilities in 2035 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800">
                <a:solidFill>
                  <a:srgbClr val="93C4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Joint Workshop of CEOS AFOLU Roadmap Team &amp;</a:t>
            </a:r>
            <a:endParaRPr sz="1800">
              <a:solidFill>
                <a:srgbClr val="93C4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800">
                <a:solidFill>
                  <a:srgbClr val="93C4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GCOS Terrestrial Observation Panel for Climate</a:t>
            </a:r>
            <a:endParaRPr sz="1800">
              <a:solidFill>
                <a:srgbClr val="93C4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AU" sz="2400" b="1">
                <a:solidFill>
                  <a:srgbClr val="93C4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 September 2022</a:t>
            </a:r>
            <a:endParaRPr sz="2400" b="1" i="0" u="none" strike="noStrike" cap="none">
              <a:solidFill>
                <a:srgbClr val="93C4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lang="en-AU" sz="3000" b="1" i="0" u="none" strike="noStrike" cap="none">
                <a:solidFill>
                  <a:srgbClr val="93C47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000" b="1" i="0" u="none" strike="noStrike" cap="none">
              <a:solidFill>
                <a:srgbClr val="93C4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94" name="Google Shape;894;g92f0ce85cb_5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89" y="3792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g92f0ce85cb_5_0"/>
          <p:cNvSpPr txBox="1"/>
          <p:nvPr/>
        </p:nvSpPr>
        <p:spPr>
          <a:xfrm>
            <a:off x="622789" y="1408434"/>
            <a:ext cx="280620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AU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6" name="Google Shape;896;g92f0ce85cb_5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9425" y="518375"/>
            <a:ext cx="2587900" cy="81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4390d2f555_0_54"/>
          <p:cNvSpPr txBox="1"/>
          <p:nvPr/>
        </p:nvSpPr>
        <p:spPr>
          <a:xfrm>
            <a:off x="70519" y="228275"/>
            <a:ext cx="7101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AU" sz="3100">
                <a:solidFill>
                  <a:schemeClr val="lt1"/>
                </a:solidFill>
              </a:rPr>
              <a:t>Policy &amp; Drivers presentations</a:t>
            </a:r>
            <a:r>
              <a:rPr lang="en-AU"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g14390d2f555_0_54"/>
          <p:cNvSpPr txBox="1"/>
          <p:nvPr/>
        </p:nvSpPr>
        <p:spPr>
          <a:xfrm>
            <a:off x="163750" y="1492575"/>
            <a:ext cx="8676900" cy="1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59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AU" sz="1600" b="1">
                <a:solidFill>
                  <a:schemeClr val="dk1"/>
                </a:solidFill>
                <a:highlight>
                  <a:schemeClr val="lt1"/>
                </a:highlight>
              </a:rPr>
              <a:t>1.5 hours of context to inform and advise our discussions</a:t>
            </a:r>
            <a:endParaRPr sz="16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b="1">
              <a:solidFill>
                <a:srgbClr val="00B050"/>
              </a:solidFill>
              <a:highlight>
                <a:schemeClr val="lt1"/>
              </a:highlight>
            </a:endParaRPr>
          </a:p>
          <a:p>
            <a:pPr marL="6096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2" name="Google Shape;1032;g14390d2f555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400" y="2999226"/>
            <a:ext cx="7011600" cy="186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4390d2f555_0_25"/>
          <p:cNvSpPr txBox="1">
            <a:spLocks noGrp="1"/>
          </p:cNvSpPr>
          <p:nvPr>
            <p:ph type="title"/>
          </p:nvPr>
        </p:nvSpPr>
        <p:spPr>
          <a:xfrm>
            <a:off x="622800" y="1851100"/>
            <a:ext cx="57462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Meeting Objectives &amp; Context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93C4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93C4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100" b="1">
                <a:solidFill>
                  <a:srgbClr val="93C4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AFOLU Co-Leads (15 mins)</a:t>
            </a:r>
            <a:endParaRPr sz="2100" b="1">
              <a:solidFill>
                <a:srgbClr val="93C4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AU" sz="2400" b="1">
                <a:solidFill>
                  <a:srgbClr val="93C4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 September 2022</a:t>
            </a:r>
            <a:endParaRPr sz="2400" b="1" i="0" u="none" strike="noStrike" cap="none">
              <a:solidFill>
                <a:srgbClr val="93C4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lang="en-AU" sz="3000" b="1" i="0" u="none" strike="noStrike" cap="none">
                <a:solidFill>
                  <a:srgbClr val="93C47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000" b="1" i="0" u="none" strike="noStrike" cap="none">
              <a:solidFill>
                <a:srgbClr val="93C4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9" name="Google Shape;979;g14390d2f555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89" y="3792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Google Shape;980;g14390d2f555_0_25"/>
          <p:cNvSpPr txBox="1"/>
          <p:nvPr/>
        </p:nvSpPr>
        <p:spPr>
          <a:xfrm>
            <a:off x="622789" y="1408434"/>
            <a:ext cx="280620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AU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1" name="Google Shape;981;g14390d2f555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9425" y="518375"/>
            <a:ext cx="2587900" cy="81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12b03679f2b_0_257"/>
          <p:cNvSpPr txBox="1"/>
          <p:nvPr/>
        </p:nvSpPr>
        <p:spPr>
          <a:xfrm>
            <a:off x="70515" y="103248"/>
            <a:ext cx="6501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AU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Heritage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g12b03679f2b_0_257"/>
          <p:cNvSpPr txBox="1"/>
          <p:nvPr/>
        </p:nvSpPr>
        <p:spPr>
          <a:xfrm>
            <a:off x="152573" y="1162907"/>
            <a:ext cx="8334000" cy="50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0480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en-AU" sz="1300" b="1">
                <a:solidFill>
                  <a:schemeClr val="dk1"/>
                </a:solidFill>
                <a:highlight>
                  <a:schemeClr val="lt1"/>
                </a:highlight>
              </a:rPr>
              <a:t>2020 CEOS Plenary agreed to a CEOS AFOLU Roadmap, as an initiative in support of the UNFCCC Global Stocktake Process</a:t>
            </a:r>
            <a:endParaRPr sz="13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914400" marR="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○"/>
            </a:pPr>
            <a:r>
              <a:rPr lang="en-AU" sz="1300" u="sng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Discussion Paper</a:t>
            </a:r>
            <a:r>
              <a:rPr lang="en-AU" sz="1300">
                <a:solidFill>
                  <a:schemeClr val="dk1"/>
                </a:solidFill>
                <a:highlight>
                  <a:schemeClr val="lt1"/>
                </a:highlight>
              </a:rPr>
              <a:t> prepared by LSI-VC Forest &amp; Biomass Team</a:t>
            </a: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914400" marR="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○"/>
            </a:pPr>
            <a:r>
              <a:rPr lang="en-AU" sz="1300">
                <a:solidFill>
                  <a:schemeClr val="dk1"/>
                </a:solidFill>
                <a:highlight>
                  <a:schemeClr val="lt1"/>
                </a:highlight>
              </a:rPr>
              <a:t>Recognising need for an AFOLU equivalent to the CEOS </a:t>
            </a:r>
            <a:r>
              <a:rPr lang="en-AU" sz="1300" u="sng">
                <a:solidFill>
                  <a:schemeClr val="hlink"/>
                </a:solidFill>
                <a:highlight>
                  <a:schemeClr val="lt1"/>
                </a:highlight>
                <a:hlinkClick r:id="rId4"/>
              </a:rPr>
              <a:t>GHG Roadmap (with CGMS)</a:t>
            </a:r>
            <a:r>
              <a:rPr lang="en-AU" sz="1300" u="sng">
                <a:solidFill>
                  <a:schemeClr val="hlink"/>
                </a:solidFill>
                <a:highlight>
                  <a:schemeClr val="lt1"/>
                </a:highlight>
                <a:hlinkClick r:id="rId4"/>
              </a:rPr>
              <a:t> </a:t>
            </a: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914400" marR="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-AU" sz="1300" i="1">
                <a:solidFill>
                  <a:schemeClr val="dk1"/>
                </a:solidFill>
                <a:highlight>
                  <a:schemeClr val="lt1"/>
                </a:highlight>
              </a:rPr>
              <a:t>“...if Land Use, Land Use Change and Forestry targets involved in the initial NDCs  were implemented in full, this would represent approximately a quarter of pledged mitigation efforts up to 2030“</a:t>
            </a:r>
            <a:endParaRPr sz="1300" i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9144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215900" marR="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en-AU" sz="1300" b="1" i="0" u="none" strike="noStrike" cap="none">
                <a:solidFill>
                  <a:schemeClr val="dk1"/>
                </a:solidFill>
                <a:highlight>
                  <a:schemeClr val="lt1"/>
                </a:highlight>
              </a:rPr>
              <a:t>2021 accomplishments</a:t>
            </a:r>
            <a:endParaRPr sz="13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○"/>
            </a:pPr>
            <a:r>
              <a:rPr lang="en-AU" sz="13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Assessment of latest AFOLU products that could be readied for COP-26</a:t>
            </a: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○"/>
            </a:pPr>
            <a:r>
              <a:rPr lang="en-AU" sz="13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Coordination with SIT Chair Team and GHG Team on the new </a:t>
            </a:r>
            <a:r>
              <a:rPr lang="en-AU" sz="1300" b="0" i="0" u="sng" strike="noStrike" cap="none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CEOS GST Portal</a:t>
            </a:r>
            <a:r>
              <a:rPr lang="en-AU" sz="13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– as a unified point of entry to explain and offer our data</a:t>
            </a: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○"/>
            </a:pPr>
            <a:r>
              <a:rPr lang="en-AU" sz="13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AU" sz="13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ew engagement axis with national inventory users, building on our GFOI experience and in the spirit of the ambition cycle of the Paris Agreement to learn together and grow together</a:t>
            </a: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○"/>
            </a:pPr>
            <a:r>
              <a:rPr lang="en-AU" sz="13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Significant input to SO GST on Mitigation, Adaptation and Means of Implementation.</a:t>
            </a:r>
            <a:endParaRPr sz="13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12b03679f2b_0_356"/>
          <p:cNvSpPr txBox="1"/>
          <p:nvPr/>
        </p:nvSpPr>
        <p:spPr>
          <a:xfrm>
            <a:off x="70519" y="228275"/>
            <a:ext cx="7101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AU" sz="3100">
                <a:solidFill>
                  <a:schemeClr val="lt1"/>
                </a:solidFill>
              </a:rPr>
              <a:t>CEOS </a:t>
            </a:r>
            <a:r>
              <a:rPr lang="en-AU"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AFOLU Roadmap 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g12b03679f2b_0_356"/>
          <p:cNvSpPr txBox="1"/>
          <p:nvPr/>
        </p:nvSpPr>
        <p:spPr>
          <a:xfrm>
            <a:off x="163750" y="1492575"/>
            <a:ext cx="8676900" cy="4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59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AU" sz="1600" b="1">
                <a:solidFill>
                  <a:schemeClr val="dk1"/>
                </a:solidFill>
                <a:highlight>
                  <a:schemeClr val="lt1"/>
                </a:highlight>
              </a:rPr>
              <a:t>Focus in 2022 &amp; 2023 is the development of a CEOS AFOLU Roadmap document</a:t>
            </a:r>
            <a:endParaRPr sz="16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2159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AU" sz="1600" b="1">
                <a:solidFill>
                  <a:schemeClr val="dk1"/>
                </a:solidFill>
                <a:highlight>
                  <a:schemeClr val="lt1"/>
                </a:highlight>
              </a:rPr>
              <a:t>Objectives:</a:t>
            </a:r>
            <a:endParaRPr sz="16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rabicPeriod"/>
            </a:pPr>
            <a:r>
              <a:rPr lang="en-AU" sz="1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Provide a framework for long-term (~ 15+ years) coordination</a:t>
            </a:r>
            <a:r>
              <a:rPr lang="en-AU" sz="15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of CEOS agency observing programmes in support of the needs of society for AFOLU-related information, with a focus on the needs and ambition cycle of the Global Stocktake of the Paris Climate Agreement. </a:t>
            </a:r>
            <a:endParaRPr sz="15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rabicPeriod"/>
            </a:pPr>
            <a:r>
              <a:rPr lang="en-AU" sz="1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 guiding vision for long term space agency coordination around AFOLU. </a:t>
            </a:r>
            <a:r>
              <a:rPr lang="en-AU" sz="15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Characterises the needs, the services and applications required, the products and observing systems that can support. Explain the need to plan for ground segment, space segment and services. 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rabicPeriod"/>
            </a:pPr>
            <a:r>
              <a:rPr lang="en-AU" sz="1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en-AU" sz="15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1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effective means for communicating our intentions</a:t>
            </a:r>
            <a:r>
              <a:rPr lang="en-AU" sz="15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to society, UNFCCC, national inventory community etc</a:t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rabicPeriod"/>
            </a:pPr>
            <a:r>
              <a:rPr lang="en-AU" sz="15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Addresses basic observation </a:t>
            </a:r>
            <a:r>
              <a:rPr lang="en-AU" sz="1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continuity and the necessary agency coordination</a:t>
            </a:r>
            <a:r>
              <a:rPr lang="en-AU" sz="15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to achieve it</a:t>
            </a:r>
            <a:endParaRPr sz="15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14390d2f555_0_4"/>
          <p:cNvSpPr txBox="1"/>
          <p:nvPr/>
        </p:nvSpPr>
        <p:spPr>
          <a:xfrm>
            <a:off x="70519" y="228275"/>
            <a:ext cx="7101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AU" sz="3100">
                <a:solidFill>
                  <a:schemeClr val="lt1"/>
                </a:solidFill>
              </a:rPr>
              <a:t>CEOS </a:t>
            </a:r>
            <a:r>
              <a:rPr lang="en-AU"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AFOLU Roadmap 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g14390d2f555_0_4"/>
          <p:cNvSpPr txBox="1"/>
          <p:nvPr/>
        </p:nvSpPr>
        <p:spPr>
          <a:xfrm>
            <a:off x="163750" y="1492575"/>
            <a:ext cx="8676900" cy="4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59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AU" sz="1600" b="1">
                <a:solidFill>
                  <a:schemeClr val="dk1"/>
                </a:solidFill>
                <a:highlight>
                  <a:schemeClr val="lt1"/>
                </a:highlight>
              </a:rPr>
              <a:t>And expected contents:</a:t>
            </a:r>
            <a:endParaRPr sz="16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AU" sz="1500">
                <a:solidFill>
                  <a:schemeClr val="dk1"/>
                </a:solidFill>
                <a:highlight>
                  <a:schemeClr val="lt1"/>
                </a:highlight>
              </a:rPr>
              <a:t>define the </a:t>
            </a:r>
            <a:r>
              <a:rPr lang="en-AU" sz="1500" b="1">
                <a:solidFill>
                  <a:schemeClr val="dk1"/>
                </a:solidFill>
                <a:highlight>
                  <a:schemeClr val="lt1"/>
                </a:highlight>
              </a:rPr>
              <a:t>2035 observing system</a:t>
            </a:r>
            <a:r>
              <a:rPr lang="en-AU" sz="1500">
                <a:solidFill>
                  <a:schemeClr val="dk1"/>
                </a:solidFill>
                <a:highlight>
                  <a:schemeClr val="lt1"/>
                </a:highlight>
              </a:rPr>
              <a:t> required to address the AFOLU information needs of society</a:t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AU" sz="1500">
                <a:solidFill>
                  <a:schemeClr val="dk1"/>
                </a:solidFill>
                <a:highlight>
                  <a:schemeClr val="lt1"/>
                </a:highlight>
              </a:rPr>
              <a:t>consider the technologies and systems needed to realise this observing system</a:t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AU" sz="1500">
                <a:solidFill>
                  <a:schemeClr val="dk1"/>
                </a:solidFill>
                <a:highlight>
                  <a:schemeClr val="lt1"/>
                </a:highlight>
              </a:rPr>
              <a:t>identify the stakeholders required at different stages of the value chain to ensure it can be sustained in the long-term (i.e. users- service providers, - data product producers-observation providers)</a:t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AU" sz="1500">
                <a:solidFill>
                  <a:schemeClr val="dk1"/>
                </a:solidFill>
                <a:highlight>
                  <a:schemeClr val="lt1"/>
                </a:highlight>
              </a:rPr>
              <a:t>the technology development programmes and investments needed by space agencies to achieve them</a:t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AU" sz="1500">
                <a:solidFill>
                  <a:schemeClr val="dk1"/>
                </a:solidFill>
                <a:highlight>
                  <a:schemeClr val="lt1"/>
                </a:highlight>
              </a:rPr>
              <a:t>the programmatic commitments that will be needed to get there</a:t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500" b="1">
                <a:solidFill>
                  <a:srgbClr val="00B050"/>
                </a:solidFill>
                <a:highlight>
                  <a:schemeClr val="lt1"/>
                </a:highlight>
              </a:rPr>
              <a:t>Addressing three different dimensions: </a:t>
            </a:r>
            <a:endParaRPr sz="1500" b="1">
              <a:solidFill>
                <a:srgbClr val="00B050"/>
              </a:solidFill>
              <a:highlight>
                <a:schemeClr val="lt1"/>
              </a:highlight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500"/>
              <a:buAutoNum type="arabicPeriod"/>
            </a:pPr>
            <a:r>
              <a:rPr lang="en-AU" sz="1500">
                <a:solidFill>
                  <a:srgbClr val="00B050"/>
                </a:solidFill>
                <a:highlight>
                  <a:schemeClr val="lt1"/>
                </a:highlight>
              </a:rPr>
              <a:t>global assessments and syntheses</a:t>
            </a:r>
            <a:endParaRPr sz="1500">
              <a:solidFill>
                <a:srgbClr val="00B050"/>
              </a:solidFill>
              <a:highlight>
                <a:schemeClr val="lt1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500"/>
              <a:buAutoNum type="arabicPeriod"/>
            </a:pPr>
            <a:r>
              <a:rPr lang="en-AU" sz="1500">
                <a:solidFill>
                  <a:srgbClr val="00B050"/>
                </a:solidFill>
                <a:highlight>
                  <a:schemeClr val="lt1"/>
                </a:highlight>
              </a:rPr>
              <a:t>national climate policy and actions</a:t>
            </a:r>
            <a:endParaRPr sz="1500">
              <a:solidFill>
                <a:srgbClr val="00B050"/>
              </a:solidFill>
              <a:highlight>
                <a:schemeClr val="lt1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500"/>
              <a:buAutoNum type="arabicPeriod"/>
            </a:pPr>
            <a:r>
              <a:rPr lang="en-AU" sz="1500">
                <a:solidFill>
                  <a:srgbClr val="00B050"/>
                </a:solidFill>
                <a:highlight>
                  <a:schemeClr val="lt1"/>
                </a:highlight>
              </a:rPr>
              <a:t>GHG inventories</a:t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6096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14390d2f555_0_10"/>
          <p:cNvSpPr txBox="1"/>
          <p:nvPr/>
        </p:nvSpPr>
        <p:spPr>
          <a:xfrm>
            <a:off x="70519" y="228275"/>
            <a:ext cx="7101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AU" sz="3100">
                <a:solidFill>
                  <a:schemeClr val="lt1"/>
                </a:solidFill>
              </a:rPr>
              <a:t>Today’s Workshop</a:t>
            </a:r>
            <a:r>
              <a:rPr lang="en-AU"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g14390d2f555_0_10"/>
          <p:cNvSpPr txBox="1"/>
          <p:nvPr/>
        </p:nvSpPr>
        <p:spPr>
          <a:xfrm>
            <a:off x="163750" y="1492575"/>
            <a:ext cx="8676900" cy="51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59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AU" sz="1600" b="1">
                <a:solidFill>
                  <a:schemeClr val="dk1"/>
                </a:solidFill>
                <a:highlight>
                  <a:schemeClr val="lt1"/>
                </a:highlight>
              </a:rPr>
              <a:t>CEOS SIT Chair Team host</a:t>
            </a:r>
            <a:endParaRPr sz="16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AU" sz="1600" b="1">
                <a:solidFill>
                  <a:schemeClr val="dk1"/>
                </a:solidFill>
                <a:highlight>
                  <a:schemeClr val="lt1"/>
                </a:highlight>
              </a:rPr>
              <a:t>Brings together the AFOLU Roadmap Team and the Terrestrial Observation Panel for Climate (TOPC) of GCOS. </a:t>
            </a:r>
            <a:endParaRPr sz="16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215900" marR="0" lvl="0" indent="-215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AU" sz="1600" b="1">
                <a:solidFill>
                  <a:schemeClr val="dk1"/>
                </a:solidFill>
                <a:highlight>
                  <a:schemeClr val="lt1"/>
                </a:highlight>
              </a:rPr>
              <a:t>Objectives: </a:t>
            </a:r>
            <a:endParaRPr sz="16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○"/>
            </a:pPr>
            <a:r>
              <a:rPr lang="en-AU" sz="1600">
                <a:solidFill>
                  <a:schemeClr val="dk1"/>
                </a:solidFill>
                <a:highlight>
                  <a:schemeClr val="lt1"/>
                </a:highlight>
              </a:rPr>
              <a:t>make a start on defining how society’s needs for information related to AFOLU and its reporting can be expected to evolve in the coming years</a:t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○"/>
            </a:pPr>
            <a:r>
              <a:rPr lang="en-AU" sz="1600">
                <a:solidFill>
                  <a:schemeClr val="dk1"/>
                </a:solidFill>
                <a:highlight>
                  <a:schemeClr val="lt1"/>
                </a:highlight>
              </a:rPr>
              <a:t>consider the policy needs and assumed AFOLU information needs in the 2035 timeframe on the assumption that this foundation can inspire and drive the generation of the CEOS AFOLU Roadmap</a:t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215900" lvl="0" indent="-215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AU" sz="1600" b="1">
                <a:solidFill>
                  <a:schemeClr val="dk1"/>
                </a:solidFill>
                <a:highlight>
                  <a:schemeClr val="lt1"/>
                </a:highlight>
              </a:rPr>
              <a:t>Structured along the lines of our AFOLU thematic expert teams:</a:t>
            </a:r>
            <a:endParaRPr sz="16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○"/>
            </a:pPr>
            <a:r>
              <a:rPr lang="en-AU" sz="1600" b="1">
                <a:solidFill>
                  <a:schemeClr val="dk1"/>
                </a:solidFill>
                <a:highlight>
                  <a:schemeClr val="lt1"/>
                </a:highlight>
              </a:rPr>
              <a:t>Forests &amp; biomass, Agriculture, OLU (mangroves, wetlands..)</a:t>
            </a:r>
            <a:endParaRPr sz="16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○"/>
            </a:pPr>
            <a:r>
              <a:rPr lang="en-AU" sz="1600" b="1">
                <a:solidFill>
                  <a:schemeClr val="dk1"/>
                </a:solidFill>
                <a:highlight>
                  <a:schemeClr val="lt1"/>
                </a:highlight>
              </a:rPr>
              <a:t>And the dimensions of: global assessments and syntheses; national climate policy and actions; GHG inventories</a:t>
            </a:r>
            <a:endParaRPr sz="16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215900" lvl="0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Noto Sans Symbols"/>
              <a:buChar char="❖"/>
            </a:pPr>
            <a:r>
              <a:rPr lang="en-AU" sz="1600" b="1">
                <a:solidFill>
                  <a:srgbClr val="00B050"/>
                </a:solidFill>
                <a:highlight>
                  <a:schemeClr val="lt1"/>
                </a:highlight>
              </a:rPr>
              <a:t>We aim to reboot the Roadmap progress. We will still need expert champions to volunteer to get this done in the year ahead!</a:t>
            </a:r>
            <a:endParaRPr sz="1600" b="1">
              <a:solidFill>
                <a:srgbClr val="00B050"/>
              </a:solidFill>
              <a:highlight>
                <a:schemeClr val="lt1"/>
              </a:highlight>
            </a:endParaRPr>
          </a:p>
          <a:p>
            <a:pPr marL="6096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14390d2f555_0_32"/>
          <p:cNvSpPr txBox="1"/>
          <p:nvPr/>
        </p:nvSpPr>
        <p:spPr>
          <a:xfrm>
            <a:off x="70519" y="228275"/>
            <a:ext cx="7101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AU" sz="3100">
                <a:solidFill>
                  <a:schemeClr val="lt1"/>
                </a:solidFill>
              </a:rPr>
              <a:t>Agenda - am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1" name="Google Shape;1011;g14390d2f555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950" y="1469750"/>
            <a:ext cx="5627024" cy="47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14390d2f555_0_38"/>
          <p:cNvSpPr txBox="1"/>
          <p:nvPr/>
        </p:nvSpPr>
        <p:spPr>
          <a:xfrm>
            <a:off x="70519" y="228275"/>
            <a:ext cx="7101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AU" sz="3100">
                <a:solidFill>
                  <a:schemeClr val="lt1"/>
                </a:solidFill>
              </a:rPr>
              <a:t>Agenda - pm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7" name="Google Shape;1017;g14390d2f555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00" y="1940075"/>
            <a:ext cx="8839199" cy="2884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14390d2f555_0_44"/>
          <p:cNvSpPr txBox="1"/>
          <p:nvPr/>
        </p:nvSpPr>
        <p:spPr>
          <a:xfrm>
            <a:off x="70519" y="228275"/>
            <a:ext cx="7101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AU" sz="3100">
                <a:solidFill>
                  <a:schemeClr val="lt1"/>
                </a:solidFill>
              </a:rPr>
              <a:t>Thematic presentations</a:t>
            </a:r>
            <a:r>
              <a:rPr lang="en-AU"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g14390d2f555_0_44"/>
          <p:cNvSpPr txBox="1"/>
          <p:nvPr/>
        </p:nvSpPr>
        <p:spPr>
          <a:xfrm>
            <a:off x="163750" y="1492575"/>
            <a:ext cx="8676900" cy="1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AU" sz="1600" b="1">
                <a:solidFill>
                  <a:schemeClr val="dk1"/>
                </a:solidFill>
                <a:highlight>
                  <a:schemeClr val="lt1"/>
                </a:highlight>
              </a:rPr>
              <a:t>Thematic teams asked to come with a start on the requirements for discussion - a start on the template for each of the 3 dimensions, each addressing the 2035 time horizon and interim milestones of GST1 (2026) and GST2 (2031)</a:t>
            </a:r>
            <a:endParaRPr sz="16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6096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4" name="Google Shape;1024;g14390d2f555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100" y="2601450"/>
            <a:ext cx="5869074" cy="119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g14390d2f555_0_44"/>
          <p:cNvSpPr txBox="1"/>
          <p:nvPr/>
        </p:nvSpPr>
        <p:spPr>
          <a:xfrm>
            <a:off x="163750" y="4097000"/>
            <a:ext cx="788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159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AU" sz="1600" b="1">
                <a:solidFill>
                  <a:schemeClr val="dk1"/>
                </a:solidFill>
                <a:highlight>
                  <a:schemeClr val="lt1"/>
                </a:highlight>
              </a:rPr>
              <a:t>45 mins each is not much time! At best we can agree approach, scope, depth and learn from each team.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Microsoft Macintosh PowerPoint</Application>
  <PresentationFormat>On-screen Show (4:3)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Helvetica Neue</vt:lpstr>
      <vt:lpstr>Calibri</vt:lpstr>
      <vt:lpstr>Arial</vt:lpstr>
      <vt:lpstr>Avenir</vt:lpstr>
      <vt:lpstr>Courier New</vt:lpstr>
      <vt:lpstr>Noto Sans Symbols</vt:lpstr>
      <vt:lpstr>Default</vt:lpstr>
      <vt:lpstr>ceos</vt:lpstr>
      <vt:lpstr> AFOLU Information Needs and Observing Capabilities in 2035   Joint Workshop of CEOS AFOLU Roadmap Team &amp; GCOS Terrestrial Observation Panel for Climate    12 September 2022     </vt:lpstr>
      <vt:lpstr> Meeting Objectives &amp; Context    AFOLU Co-Leads (15 mins)    12 September 2022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AFOLU Information Needs and Observing Capabilities in 2035   Joint Workshop of CEOS AFOLU Roadmap Team &amp; GCOS Terrestrial Observation Panel for Climate    12 September 2022     </dc:title>
  <cp:lastModifiedBy>Stephen Ward</cp:lastModifiedBy>
  <cp:revision>1</cp:revision>
  <dcterms:modified xsi:type="dcterms:W3CDTF">2022-09-09T10:26:04Z</dcterms:modified>
</cp:coreProperties>
</file>