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466e78b764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466e78b764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66e78b764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466e78b764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466e78b764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466e78b764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466e78b764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466e78b764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466e78b76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466e78b76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66e78b764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66e78b76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66e78b764_0_2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1466e78b764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466e78b764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466e78b76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466e78b76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466e78b76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466e78b764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1466e78b764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66e78b764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466e78b764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1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2" name="Google Shape;82;p12"/>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83" name="Google Shape;83;p12"/>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84" name="Google Shape;84;p1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 name="Shape 85"/>
        <p:cNvGrpSpPr/>
        <p:nvPr/>
      </p:nvGrpSpPr>
      <p:grpSpPr>
        <a:xfrm>
          <a:off x="0" y="0"/>
          <a:ext cx="0" cy="0"/>
          <a:chOff x="0" y="0"/>
          <a:chExt cx="0" cy="0"/>
        </a:xfrm>
      </p:grpSpPr>
      <p:sp>
        <p:nvSpPr>
          <p:cNvPr id="86" name="Google Shape;86;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87" name="Google Shape;87;p13"/>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88" name="Google Shape;88;p1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sp>
        <p:nvSpPr>
          <p:cNvPr id="90" name="Google Shape;90;p14"/>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91" name="Google Shape;91;p1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1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4" name="Google Shape;94;p15"/>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95" name="Google Shape;95;p15"/>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 name="Google Shape;96;p15"/>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97" name="Google Shape;97;p1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16"/>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100" name="Google Shape;100;p1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1" name="Shape 101"/>
        <p:cNvGrpSpPr/>
        <p:nvPr/>
      </p:nvGrpSpPr>
      <p:grpSpPr>
        <a:xfrm>
          <a:off x="0" y="0"/>
          <a:ext cx="0" cy="0"/>
          <a:chOff x="0" y="0"/>
          <a:chExt cx="0" cy="0"/>
        </a:xfrm>
      </p:grpSpPr>
      <p:sp>
        <p:nvSpPr>
          <p:cNvPr id="102" name="Google Shape;102;p17"/>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103" name="Google Shape;103;p17"/>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104" name="Google Shape;104;p1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1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2">
            <a:alphaModFix/>
          </a:blip>
          <a:srcRect b="0" l="0" r="0" t="0"/>
          <a:stretch/>
        </p:blipFill>
        <p:spPr>
          <a:xfrm>
            <a:off x="-43213" y="-24064"/>
            <a:ext cx="12278425" cy="1051651"/>
          </a:xfrm>
          <a:prstGeom prst="rect">
            <a:avLst/>
          </a:prstGeom>
          <a:noFill/>
          <a:ln>
            <a:noFill/>
          </a:ln>
        </p:spPr>
      </p:pic>
      <p:sp>
        <p:nvSpPr>
          <p:cNvPr id="109" name="Google Shape;109;p19"/>
          <p:cNvSpPr txBox="1"/>
          <p:nvPr>
            <p:ph type="title"/>
          </p:nvPr>
        </p:nvSpPr>
        <p:spPr>
          <a:xfrm>
            <a:off x="215411" y="88613"/>
            <a:ext cx="10081200" cy="697500"/>
          </a:xfrm>
          <a:prstGeom prst="rect">
            <a:avLst/>
          </a:prstGeom>
          <a:noFill/>
          <a:ln>
            <a:noFill/>
          </a:ln>
        </p:spPr>
        <p:txBody>
          <a:bodyPr anchorCtr="0" anchor="ctr" bIns="60925" lIns="121900" spcFirstLastPara="1" rIns="121900" wrap="square" tIns="60925">
            <a:spAutoFit/>
          </a:bodyPr>
          <a:lstStyle>
            <a:lvl1pPr lvl="0" rtl="0" algn="l">
              <a:lnSpc>
                <a:spcPct val="100000"/>
              </a:lnSpc>
              <a:spcBef>
                <a:spcPts val="0"/>
              </a:spcBef>
              <a:spcAft>
                <a:spcPts val="0"/>
              </a:spcAft>
              <a:buSzPts val="1900"/>
              <a:buNone/>
              <a:defRPr>
                <a:solidFill>
                  <a:schemeClr val="l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110" name="Google Shape;110;p19"/>
          <p:cNvSpPr txBox="1"/>
          <p:nvPr>
            <p:ph idx="1" type="body"/>
          </p:nvPr>
        </p:nvSpPr>
        <p:spPr>
          <a:xfrm>
            <a:off x="219001" y="882196"/>
            <a:ext cx="11732700" cy="5328000"/>
          </a:xfrm>
          <a:prstGeom prst="rect">
            <a:avLst/>
          </a:prstGeom>
          <a:noFill/>
          <a:ln>
            <a:noFill/>
          </a:ln>
        </p:spPr>
        <p:txBody>
          <a:bodyPr anchorCtr="0" anchor="t" bIns="60925" lIns="121900" spcFirstLastPara="1" rIns="121900" wrap="square" tIns="60925">
            <a:noAutofit/>
          </a:bodyPr>
          <a:lstStyle>
            <a:lvl1pPr indent="-228600" lvl="0" marL="457200" rtl="0" algn="l">
              <a:lnSpc>
                <a:spcPct val="119000"/>
              </a:lnSpc>
              <a:spcBef>
                <a:spcPts val="400"/>
              </a:spcBef>
              <a:spcAft>
                <a:spcPts val="0"/>
              </a:spcAft>
              <a:buSzPts val="2400"/>
              <a:buNone/>
              <a:defRPr sz="1800"/>
            </a:lvl1pPr>
            <a:lvl2pPr indent="-228600" lvl="1" marL="914400" rtl="0" algn="l">
              <a:lnSpc>
                <a:spcPct val="119000"/>
              </a:lnSpc>
              <a:spcBef>
                <a:spcPts val="400"/>
              </a:spcBef>
              <a:spcAft>
                <a:spcPts val="0"/>
              </a:spcAft>
              <a:buSzPts val="2400"/>
              <a:buNone/>
              <a:defRPr sz="1800"/>
            </a:lvl2pPr>
            <a:lvl3pPr indent="-228600" lvl="2" marL="1371600" rtl="0" algn="l">
              <a:lnSpc>
                <a:spcPct val="119000"/>
              </a:lnSpc>
              <a:spcBef>
                <a:spcPts val="400"/>
              </a:spcBef>
              <a:spcAft>
                <a:spcPts val="0"/>
              </a:spcAft>
              <a:buSzPts val="2400"/>
              <a:buNone/>
              <a:defRPr sz="1800"/>
            </a:lvl3pPr>
            <a:lvl4pPr indent="-228600" lvl="3" marL="1828800" rtl="0" algn="l">
              <a:lnSpc>
                <a:spcPct val="119000"/>
              </a:lnSpc>
              <a:spcBef>
                <a:spcPts val="400"/>
              </a:spcBef>
              <a:spcAft>
                <a:spcPts val="0"/>
              </a:spcAft>
              <a:buSzPts val="2400"/>
              <a:buNone/>
              <a:defRPr sz="1800"/>
            </a:lvl4pPr>
            <a:lvl5pPr indent="-228600" lvl="4" marL="2286000" rtl="0" algn="l">
              <a:lnSpc>
                <a:spcPct val="119000"/>
              </a:lnSpc>
              <a:spcBef>
                <a:spcPts val="400"/>
              </a:spcBef>
              <a:spcAft>
                <a:spcPts val="0"/>
              </a:spcAft>
              <a:buSzPts val="2400"/>
              <a:buNone/>
              <a:defRPr sz="1800"/>
            </a:lvl5pPr>
            <a:lvl6pPr indent="-381000" lvl="5" marL="2743200" rtl="0" algn="l">
              <a:lnSpc>
                <a:spcPct val="119000"/>
              </a:lnSpc>
              <a:spcBef>
                <a:spcPts val="400"/>
              </a:spcBef>
              <a:spcAft>
                <a:spcPts val="0"/>
              </a:spcAft>
              <a:buSzPts val="2400"/>
              <a:buChar char="–"/>
              <a:defRPr/>
            </a:lvl6pPr>
            <a:lvl7pPr indent="-381000" lvl="6" marL="3200400" rtl="0" algn="l">
              <a:lnSpc>
                <a:spcPct val="119000"/>
              </a:lnSpc>
              <a:spcBef>
                <a:spcPts val="400"/>
              </a:spcBef>
              <a:spcAft>
                <a:spcPts val="0"/>
              </a:spcAft>
              <a:buSzPts val="2400"/>
              <a:buChar char="–"/>
              <a:defRPr/>
            </a:lvl7pPr>
            <a:lvl8pPr indent="-381000" lvl="7" marL="3657600" rtl="0" algn="l">
              <a:lnSpc>
                <a:spcPct val="119000"/>
              </a:lnSpc>
              <a:spcBef>
                <a:spcPts val="400"/>
              </a:spcBef>
              <a:spcAft>
                <a:spcPts val="0"/>
              </a:spcAft>
              <a:buSzPts val="2400"/>
              <a:buChar char="–"/>
              <a:defRPr/>
            </a:lvl8pPr>
            <a:lvl9pPr indent="-381000" lvl="8" marL="4114800" rtl="0" algn="l">
              <a:lnSpc>
                <a:spcPct val="119000"/>
              </a:lnSpc>
              <a:spcBef>
                <a:spcPts val="400"/>
              </a:spcBef>
              <a:spcAft>
                <a:spcPts val="0"/>
              </a:spcAft>
              <a:buSzPts val="2400"/>
              <a:buChar char="–"/>
              <a:defRPr/>
            </a:lvl9pPr>
          </a:lstStyle>
          <a:p/>
        </p:txBody>
      </p:sp>
      <p:pic>
        <p:nvPicPr>
          <p:cNvPr id="111" name="Google Shape;111;p19"/>
          <p:cNvPicPr preferRelativeResize="0"/>
          <p:nvPr/>
        </p:nvPicPr>
        <p:blipFill rotWithShape="1">
          <a:blip r:embed="rId3">
            <a:alphaModFix/>
          </a:blip>
          <a:srcRect b="0" l="0" r="0" t="0"/>
          <a:stretch/>
        </p:blipFill>
        <p:spPr>
          <a:xfrm>
            <a:off x="10303316" y="-216085"/>
            <a:ext cx="2088180" cy="1314000"/>
          </a:xfrm>
          <a:prstGeom prst="rect">
            <a:avLst/>
          </a:prstGeom>
          <a:noFill/>
          <a:ln>
            <a:noFill/>
          </a:ln>
        </p:spPr>
      </p:pic>
      <p:cxnSp>
        <p:nvCxnSpPr>
          <p:cNvPr id="112" name="Google Shape;112;p19"/>
          <p:cNvCxnSpPr/>
          <p:nvPr/>
        </p:nvCxnSpPr>
        <p:spPr>
          <a:xfrm>
            <a:off x="220832" y="6422971"/>
            <a:ext cx="117039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SIT-</a:t>
            </a:r>
            <a:r>
              <a:rPr b="1" lang="en-GB">
                <a:solidFill>
                  <a:schemeClr val="accent1"/>
                </a:solidFill>
              </a:rPr>
              <a:t>TW</a:t>
            </a:r>
            <a:r>
              <a:rPr b="1" i="0" lang="en-GB" sz="1400" u="none" cap="none" strike="noStrike">
                <a:solidFill>
                  <a:schemeClr val="accent1"/>
                </a:solidFill>
                <a:latin typeface="Arial"/>
                <a:ea typeface="Arial"/>
                <a:cs typeface="Arial"/>
                <a:sym typeface="Arial"/>
              </a:rPr>
              <a:t>, </a:t>
            </a:r>
            <a:r>
              <a:rPr b="1" lang="en-GB">
                <a:solidFill>
                  <a:schemeClr val="accent1"/>
                </a:solidFill>
              </a:rPr>
              <a:t>13-15 September 2022</a:t>
            </a:r>
            <a:endParaRPr b="1">
              <a:solidFill>
                <a:schemeClr val="accent1"/>
              </a:solidFill>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SIT-TW, 13-15 September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SIT-TW, 13-15 September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SIT-TW, 13-15 September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68" name="Google Shape;68;p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69" name="Google Shape;69;p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72" name="Google Shape;72;p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0"/>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75" name="Google Shape;75;p1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1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78" name="Google Shape;78;p1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79" name="Google Shape;79;p1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3.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2" name="Shape 62"/>
        <p:cNvGrpSpPr/>
        <p:nvPr/>
      </p:nvGrpSpPr>
      <p:grpSpPr>
        <a:xfrm>
          <a:off x="0" y="0"/>
          <a:ext cx="0" cy="0"/>
          <a:chOff x="0" y="0"/>
          <a:chExt cx="0" cy="0"/>
        </a:xfrm>
      </p:grpSpPr>
      <p:sp>
        <p:nvSpPr>
          <p:cNvPr id="63" name="Google Shape;63;p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64" name="Google Shape;64;p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65" name="Google Shape;65;p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document/d/1UQgd33jGcXJx0UmTBliGC2htgWQdwIftdh-ikccACgI/edit#bookmark=id.9zskfos5j9cj" TargetMode="External"/><Relationship Id="rId4" Type="http://schemas.openxmlformats.org/officeDocument/2006/relationships/hyperlink" Target="https://ceos.org/meetings/lsi-vc-12/" TargetMode="External"/><Relationship Id="rId5" Type="http://schemas.openxmlformats.org/officeDocument/2006/relationships/hyperlink" Target="https://docs.google.com/document/d/10zwmWA6YDByxXnUW55ycokN5WroMCRi_52c5vUFdlwA/edit?usp=sharing" TargetMode="External"/><Relationship Id="rId6" Type="http://schemas.openxmlformats.org/officeDocument/2006/relationships/hyperlink" Target="mailto:matthew@symbioscomms.com" TargetMode="External"/><Relationship Id="rId7" Type="http://schemas.openxmlformats.org/officeDocument/2006/relationships/hyperlink" Target="mailto:Peter.STROBL@ec.europa.e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google.com/document/d/10zwmWA6YDByxXnUW55ycokN5WroMCRi_52c5vUFdlwA/edit?usp=sharing" TargetMode="External"/><Relationship Id="rId4" Type="http://schemas.openxmlformats.org/officeDocument/2006/relationships/image" Target="../media/image11.jpg"/><Relationship Id="rId5" Type="http://schemas.openxmlformats.org/officeDocument/2006/relationships/hyperlink" Target="https://ceos.org/document_management/Meetings/Plenary/34/Documents/CEOS_Interoperability_Terminology_Repor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ceos.org/document_management/Meetings/SIT-Technical-Workshop/2017-SIT-Tech-Workshop/Presentations/04_SITTWS2017_MRI%20Framework%20Document%20v1.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eur-lex.europa.eu/resource.html?uri=cellar:2c2f2554-0faf-11e7-8a35-01aa75ed71a1.0017.02/DOC_3&amp;format=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op.europa.eu/en/publication-detail/-/publication/d787ea54-6a87-11eb-aeb5-01aa75ed71a1/language-en" TargetMode="Externa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176051" y="175950"/>
            <a:ext cx="7228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5500"/>
              <a:t>Suggestion for a CEOS Interoperability Framework</a:t>
            </a:r>
            <a:endParaRPr sz="5500"/>
          </a:p>
          <a:p>
            <a:pPr indent="0" lvl="0" marL="0" rtl="0" algn="l">
              <a:lnSpc>
                <a:spcPct val="90000"/>
              </a:lnSpc>
              <a:spcBef>
                <a:spcPts val="0"/>
              </a:spcBef>
              <a:spcAft>
                <a:spcPts val="0"/>
              </a:spcAft>
              <a:buClr>
                <a:schemeClr val="lt1"/>
              </a:buClr>
              <a:buSzPts val="8000"/>
              <a:buFont typeface="Arial"/>
              <a:buNone/>
            </a:pPr>
            <a:r>
              <a:t/>
            </a:r>
            <a:endParaRPr i="1" sz="2000"/>
          </a:p>
        </p:txBody>
      </p:sp>
      <p:sp>
        <p:nvSpPr>
          <p:cNvPr id="118" name="Google Shape;118;p20"/>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P</a:t>
            </a:r>
            <a:r>
              <a:rPr b="1" lang="en-GB" sz="2200">
                <a:solidFill>
                  <a:schemeClr val="accent1"/>
                </a:solidFill>
              </a:rPr>
              <a:t>eter Strobl, EC</a:t>
            </a:r>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Agenda Item #5.1</a:t>
            </a:r>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SIT</a:t>
            </a:r>
            <a:r>
              <a:rPr b="1" lang="en-GB" sz="2200">
                <a:solidFill>
                  <a:schemeClr val="accent1"/>
                </a:solidFill>
              </a:rPr>
              <a:t> TW 2022, ESA/ESRIN</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lang="en-GB" sz="2200">
                <a:solidFill>
                  <a:schemeClr val="accent1"/>
                </a:solidFill>
              </a:rPr>
              <a:t>13th - 15th September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CEOS effort should be built upon and derived from one of these existing, broad, well considered, and well defined frameworks.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Once an appropriate framework has been agreed:</a:t>
            </a:r>
            <a:endParaRPr/>
          </a:p>
          <a:p>
            <a:pPr indent="-406400" lvl="0" marL="457200" rtl="0" algn="l">
              <a:spcBef>
                <a:spcPts val="1000"/>
              </a:spcBef>
              <a:spcAft>
                <a:spcPts val="0"/>
              </a:spcAft>
              <a:buSzPts val="2800"/>
              <a:buChar char="❖"/>
            </a:pPr>
            <a:r>
              <a:rPr lang="en-GB"/>
              <a:t>apply it to the specific problem of Earth observation dataset interoperability</a:t>
            </a:r>
            <a:endParaRPr/>
          </a:p>
          <a:p>
            <a:pPr indent="-406400" lvl="0" marL="457200" rtl="0" algn="l">
              <a:spcBef>
                <a:spcPts val="0"/>
              </a:spcBef>
              <a:spcAft>
                <a:spcPts val="0"/>
              </a:spcAft>
              <a:buSzPts val="2800"/>
              <a:buChar char="❖"/>
            </a:pPr>
            <a:r>
              <a:rPr lang="en-GB"/>
              <a:t>structure future work and define responsibilities across the CEOS organisation.</a:t>
            </a:r>
            <a:endParaRPr/>
          </a:p>
        </p:txBody>
      </p:sp>
      <p:sp>
        <p:nvSpPr>
          <p:cNvPr id="194" name="Google Shape;194;p2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Proposal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idx="1" type="body"/>
          </p:nvPr>
        </p:nvSpPr>
        <p:spPr>
          <a:xfrm>
            <a:off x="348308" y="1142458"/>
            <a:ext cx="11495400" cy="46629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GB" sz="1900"/>
              <a:t>Do we need a CEOS Interoperability Framework (CEOS-IF)?</a:t>
            </a:r>
            <a:endParaRPr sz="1900"/>
          </a:p>
          <a:p>
            <a:pPr indent="-349250" lvl="1" marL="914400" rtl="0" algn="l">
              <a:spcBef>
                <a:spcPts val="0"/>
              </a:spcBef>
              <a:spcAft>
                <a:spcPts val="0"/>
              </a:spcAft>
              <a:buSzPts val="1900"/>
              <a:buChar char="▪"/>
            </a:pPr>
            <a:r>
              <a:rPr lang="en-GB" sz="1900"/>
              <a:t>Should it focus on LSI or should it encompass all CEOS work?</a:t>
            </a:r>
            <a:endParaRPr sz="1900"/>
          </a:p>
          <a:p>
            <a:pPr indent="-349250" lvl="1" marL="914400" rtl="0" algn="l">
              <a:spcBef>
                <a:spcPts val="0"/>
              </a:spcBef>
              <a:spcAft>
                <a:spcPts val="0"/>
              </a:spcAft>
              <a:buSzPts val="1900"/>
              <a:buChar char="▪"/>
            </a:pPr>
            <a:r>
              <a:rPr lang="en-GB" sz="1900"/>
              <a:t>Do you know of some particularly well-suited frameworks for our purpose?</a:t>
            </a:r>
            <a:endParaRPr sz="1900"/>
          </a:p>
          <a:p>
            <a:pPr indent="-349250" lvl="1" marL="914400" rtl="0" algn="l">
              <a:spcBef>
                <a:spcPts val="0"/>
              </a:spcBef>
              <a:spcAft>
                <a:spcPts val="0"/>
              </a:spcAft>
              <a:buSzPts val="1900"/>
              <a:buChar char="▪"/>
            </a:pPr>
            <a:r>
              <a:rPr lang="en-GB" sz="1900"/>
              <a:t>Which one is, or could be, suitable for your agency?</a:t>
            </a:r>
            <a:endParaRPr sz="1900"/>
          </a:p>
          <a:p>
            <a:pPr indent="-349250" lvl="0" marL="457200" rtl="0" algn="l">
              <a:spcBef>
                <a:spcPts val="0"/>
              </a:spcBef>
              <a:spcAft>
                <a:spcPts val="0"/>
              </a:spcAft>
              <a:buSzPts val="1900"/>
              <a:buChar char="❖"/>
            </a:pPr>
            <a:r>
              <a:rPr lang="en-GB" sz="1900"/>
              <a:t>How many and which components should a CEOS-IF have?</a:t>
            </a:r>
            <a:endParaRPr sz="1900"/>
          </a:p>
          <a:p>
            <a:pPr indent="-349250" lvl="1" marL="914400" rtl="0" algn="l">
              <a:spcBef>
                <a:spcPts val="0"/>
              </a:spcBef>
              <a:spcAft>
                <a:spcPts val="0"/>
              </a:spcAft>
              <a:buSzPts val="1900"/>
              <a:buChar char="▪"/>
            </a:pPr>
            <a:r>
              <a:rPr lang="en-GB" sz="1900"/>
              <a:t>Which of the shown examples would you follow?</a:t>
            </a:r>
            <a:endParaRPr sz="1900"/>
          </a:p>
          <a:p>
            <a:pPr indent="-349250" lvl="1" marL="914400" rtl="0" algn="l">
              <a:spcBef>
                <a:spcPts val="0"/>
              </a:spcBef>
              <a:spcAft>
                <a:spcPts val="0"/>
              </a:spcAft>
              <a:buSzPts val="1900"/>
              <a:buChar char="▪"/>
            </a:pPr>
            <a:r>
              <a:rPr lang="en-GB" sz="1900"/>
              <a:t>What should be adapted?</a:t>
            </a:r>
            <a:endParaRPr sz="1900"/>
          </a:p>
          <a:p>
            <a:pPr indent="-349250" lvl="1" marL="914400" rtl="0" algn="l">
              <a:spcBef>
                <a:spcPts val="0"/>
              </a:spcBef>
              <a:spcAft>
                <a:spcPts val="0"/>
              </a:spcAft>
              <a:buSzPts val="1900"/>
              <a:buChar char="▪"/>
            </a:pPr>
            <a:r>
              <a:rPr lang="en-GB" sz="1900"/>
              <a:t>Where do you see your own expertise best represented?</a:t>
            </a:r>
            <a:endParaRPr sz="1900"/>
          </a:p>
          <a:p>
            <a:pPr indent="-349250" lvl="0" marL="457200" rtl="0" algn="l">
              <a:spcBef>
                <a:spcPts val="0"/>
              </a:spcBef>
              <a:spcAft>
                <a:spcPts val="0"/>
              </a:spcAft>
              <a:buSzPts val="1900"/>
              <a:buChar char="❖"/>
            </a:pPr>
            <a:r>
              <a:rPr lang="en-GB" sz="1900"/>
              <a:t>Which components would LSI-VC lead?</a:t>
            </a:r>
            <a:endParaRPr sz="1900"/>
          </a:p>
          <a:p>
            <a:pPr indent="-349250" lvl="1" marL="914400" rtl="0" algn="l">
              <a:spcBef>
                <a:spcPts val="0"/>
              </a:spcBef>
              <a:spcAft>
                <a:spcPts val="0"/>
              </a:spcAft>
              <a:buSzPts val="1900"/>
              <a:buChar char="▪"/>
            </a:pPr>
            <a:r>
              <a:rPr lang="en-GB" sz="1900"/>
              <a:t>Where could you lead or contribute?</a:t>
            </a:r>
            <a:endParaRPr sz="1900"/>
          </a:p>
          <a:p>
            <a:pPr indent="-349250" lvl="0" marL="457200" rtl="0" algn="l">
              <a:spcBef>
                <a:spcPts val="0"/>
              </a:spcBef>
              <a:spcAft>
                <a:spcPts val="0"/>
              </a:spcAft>
              <a:buSzPts val="1900"/>
              <a:buChar char="❖"/>
            </a:pPr>
            <a:r>
              <a:rPr lang="en-GB" sz="1900"/>
              <a:t>Which components would LSI-VC contribute to?</a:t>
            </a:r>
            <a:endParaRPr sz="1900"/>
          </a:p>
          <a:p>
            <a:pPr indent="-349250" lvl="1" marL="914400" rtl="0" algn="l">
              <a:spcBef>
                <a:spcPts val="0"/>
              </a:spcBef>
              <a:spcAft>
                <a:spcPts val="0"/>
              </a:spcAft>
              <a:buSzPts val="1900"/>
              <a:buChar char="▪"/>
            </a:pPr>
            <a:r>
              <a:rPr lang="en-GB" sz="1900"/>
              <a:t>In which of these areas are you already active and in which frame (agency / national / international)?</a:t>
            </a:r>
            <a:endParaRPr sz="1900"/>
          </a:p>
          <a:p>
            <a:pPr indent="-349250" lvl="1" marL="914400" rtl="0" algn="l">
              <a:spcBef>
                <a:spcPts val="0"/>
              </a:spcBef>
              <a:spcAft>
                <a:spcPts val="0"/>
              </a:spcAft>
              <a:buSzPts val="1900"/>
              <a:buChar char="▪"/>
            </a:pPr>
            <a:r>
              <a:rPr lang="en-GB" sz="1900"/>
              <a:t>Which layers are you interested in and willing to discuss?</a:t>
            </a:r>
            <a:endParaRPr sz="1900"/>
          </a:p>
          <a:p>
            <a:pPr indent="-349250" lvl="0" marL="457200" rtl="0" algn="l">
              <a:spcBef>
                <a:spcPts val="0"/>
              </a:spcBef>
              <a:spcAft>
                <a:spcPts val="0"/>
              </a:spcAft>
              <a:buSzPts val="1900"/>
              <a:buChar char="❖"/>
            </a:pPr>
            <a:r>
              <a:rPr lang="en-GB" sz="1900"/>
              <a:t>Who should deal with the other components?</a:t>
            </a:r>
            <a:endParaRPr sz="1900"/>
          </a:p>
          <a:p>
            <a:pPr indent="-349250" lvl="1" marL="914400" rtl="0" algn="l">
              <a:spcBef>
                <a:spcPts val="0"/>
              </a:spcBef>
              <a:spcAft>
                <a:spcPts val="0"/>
              </a:spcAft>
              <a:buSzPts val="1900"/>
              <a:buChar char="▪"/>
            </a:pPr>
            <a:r>
              <a:rPr lang="en-GB" sz="1900"/>
              <a:t>Which topics should be addressed within CEOS and by whom?</a:t>
            </a:r>
            <a:endParaRPr sz="1900"/>
          </a:p>
          <a:p>
            <a:pPr indent="-349250" lvl="1" marL="914400" rtl="0" algn="l">
              <a:spcBef>
                <a:spcPts val="0"/>
              </a:spcBef>
              <a:spcAft>
                <a:spcPts val="0"/>
              </a:spcAft>
              <a:buSzPts val="1900"/>
              <a:buChar char="▪"/>
            </a:pPr>
            <a:r>
              <a:rPr lang="en-GB" sz="1900"/>
              <a:t>What is out of scope for CEOS and do you have suggestions whom we might need to cooperate with?</a:t>
            </a:r>
            <a:endParaRPr sz="1900"/>
          </a:p>
        </p:txBody>
      </p:sp>
      <p:sp>
        <p:nvSpPr>
          <p:cNvPr id="200" name="Google Shape;200;p3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LSI-VC-12 Discussion</a:t>
            </a:r>
            <a:endParaRPr/>
          </a:p>
        </p:txBody>
      </p:sp>
      <p:sp>
        <p:nvSpPr>
          <p:cNvPr id="201" name="Google Shape;201;p30"/>
          <p:cNvSpPr txBox="1"/>
          <p:nvPr/>
        </p:nvSpPr>
        <p:spPr>
          <a:xfrm>
            <a:off x="1490950" y="5922025"/>
            <a:ext cx="885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accent6"/>
                </a:solidFill>
              </a:rPr>
              <a:t>Decision: Agree recommendation from the LSI-VC perspective to CEOS as input for the presentation at the 2022 SIT Technical Workshop.</a:t>
            </a:r>
            <a:endParaRPr b="1" sz="1600">
              <a:solidFill>
                <a:schemeClr val="accent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Hope to have WGISS participation in that LSI-VC-12 discussion</a:t>
            </a:r>
            <a:endParaRPr/>
          </a:p>
          <a:p>
            <a:pPr indent="-406400" lvl="0" marL="914400" rtl="0" algn="l">
              <a:spcBef>
                <a:spcPts val="1000"/>
              </a:spcBef>
              <a:spcAft>
                <a:spcPts val="0"/>
              </a:spcAft>
              <a:buSzPts val="2800"/>
              <a:buChar char="❖"/>
            </a:pPr>
            <a:r>
              <a:rPr lang="en-GB" u="sng">
                <a:solidFill>
                  <a:schemeClr val="hlink"/>
                </a:solidFill>
                <a:hlinkClick r:id="rId3"/>
              </a:rPr>
              <a:t>LSI-VC-12 Agenda item</a:t>
            </a:r>
            <a:r>
              <a:rPr lang="en-GB"/>
              <a:t> (currently 10:20 CEST, Sept. 9)</a:t>
            </a:r>
            <a:endParaRPr/>
          </a:p>
          <a:p>
            <a:pPr indent="-406400" lvl="0" marL="914400" rtl="0" algn="l">
              <a:spcBef>
                <a:spcPts val="0"/>
              </a:spcBef>
              <a:spcAft>
                <a:spcPts val="0"/>
              </a:spcAft>
              <a:buSzPts val="2800"/>
              <a:buChar char="❖"/>
            </a:pPr>
            <a:r>
              <a:rPr lang="en-GB"/>
              <a:t>Register </a:t>
            </a:r>
            <a:r>
              <a:rPr lang="en-GB" u="sng">
                <a:solidFill>
                  <a:schemeClr val="hlink"/>
                </a:solidFill>
                <a:hlinkClick r:id="rId4"/>
              </a:rPr>
              <a:t>here</a:t>
            </a:r>
            <a:endParaRPr/>
          </a:p>
          <a:p>
            <a:pPr indent="-406400" lvl="0" marL="914400" rtl="0" algn="l">
              <a:spcBef>
                <a:spcPts val="0"/>
              </a:spcBef>
              <a:spcAft>
                <a:spcPts val="0"/>
              </a:spcAft>
              <a:buSzPts val="2800"/>
              <a:buChar char="❖"/>
            </a:pPr>
            <a:r>
              <a:rPr lang="en-GB"/>
              <a:t>ESA ESRIN location</a:t>
            </a:r>
            <a:endParaRPr/>
          </a:p>
          <a:p>
            <a:pPr indent="-406400" lvl="0" marL="914400" rtl="0" algn="l">
              <a:spcBef>
                <a:spcPts val="0"/>
              </a:spcBef>
              <a:spcAft>
                <a:spcPts val="0"/>
              </a:spcAft>
              <a:buSzPts val="2800"/>
              <a:buChar char="❖"/>
            </a:pPr>
            <a:r>
              <a:rPr lang="en-GB"/>
              <a:t>Virtual connection details will be shared with registered participants soon</a:t>
            </a:r>
            <a:endParaRPr/>
          </a:p>
          <a:p>
            <a:pPr indent="-406400" lvl="0" marL="914400" rtl="0" algn="l">
              <a:spcBef>
                <a:spcPts val="0"/>
              </a:spcBef>
              <a:spcAft>
                <a:spcPts val="0"/>
              </a:spcAft>
              <a:buSzPts val="2800"/>
              <a:buChar char="❖"/>
            </a:pPr>
            <a:r>
              <a:rPr lang="en-GB"/>
              <a:t>Please share with WGISS team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Feedback also welcome in the </a:t>
            </a:r>
            <a:r>
              <a:rPr lang="en-GB" u="sng">
                <a:solidFill>
                  <a:schemeClr val="hlink"/>
                </a:solidFill>
                <a:hlinkClick r:id="rId5"/>
              </a:rPr>
              <a:t>Discussion Paper</a:t>
            </a:r>
            <a:r>
              <a:rPr lang="en-GB"/>
              <a:t> (comments) or via email to </a:t>
            </a:r>
            <a:r>
              <a:rPr lang="en-GB" u="sng">
                <a:solidFill>
                  <a:schemeClr val="hlink"/>
                </a:solidFill>
                <a:hlinkClick r:id="rId6"/>
              </a:rPr>
              <a:t>matthew@symbioscomms.com</a:t>
            </a:r>
            <a:r>
              <a:rPr lang="en-GB"/>
              <a:t> and </a:t>
            </a:r>
            <a:r>
              <a:rPr lang="en-GB" u="sng">
                <a:solidFill>
                  <a:schemeClr val="hlink"/>
                </a:solidFill>
                <a:hlinkClick r:id="rId7"/>
              </a:rPr>
              <a:t>Peter.STROBL@ec.europa.eu</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07" name="Google Shape;207;p3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 TW Presentation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Peter will report on the Interoperability Framework proposal following the discussion at LSI-VC-12</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Possibly propose a CEOS Plenary action for LSI-VC to flesh out the concept with other interested parties, and to come back with a concrete proposal for SIT-38 consideration?</a:t>
            </a:r>
            <a:endParaRPr/>
          </a:p>
          <a:p>
            <a:pPr indent="-406400" lvl="0" marL="914400" rtl="0" algn="l">
              <a:spcBef>
                <a:spcPts val="1000"/>
              </a:spcBef>
              <a:spcAft>
                <a:spcPts val="0"/>
              </a:spcAft>
              <a:buSzPts val="2800"/>
              <a:buChar char="❖"/>
            </a:pPr>
            <a:r>
              <a:rPr lang="en-GB"/>
              <a:t>Would WGISS be interested in participating in / support such an action ?</a:t>
            </a:r>
            <a:endParaRPr/>
          </a:p>
          <a:p>
            <a:pPr indent="0" lvl="0" marL="0" rtl="0" algn="l">
              <a:spcBef>
                <a:spcPts val="1000"/>
              </a:spcBef>
              <a:spcAft>
                <a:spcPts val="0"/>
              </a:spcAft>
              <a:buNone/>
            </a:pPr>
            <a:r>
              <a:t/>
            </a:r>
            <a:endParaRPr/>
          </a:p>
        </p:txBody>
      </p:sp>
      <p:sp>
        <p:nvSpPr>
          <p:cNvPr id="213" name="Google Shape;213;p3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 TW Presentation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Font typeface="Noto Sans Symbols"/>
              <a:buNone/>
            </a:pPr>
            <a:r>
              <a:rPr lang="en-GB" u="sng">
                <a:solidFill>
                  <a:schemeClr val="hlink"/>
                </a:solidFill>
                <a:hlinkClick r:id="rId3"/>
              </a:rPr>
              <a:t>Discussion Paper</a:t>
            </a:r>
            <a:endParaRPr/>
          </a:p>
          <a:p>
            <a:pPr indent="-50800" lvl="0" marL="228600" rtl="0" algn="l">
              <a:lnSpc>
                <a:spcPct val="90000"/>
              </a:lnSpc>
              <a:spcBef>
                <a:spcPts val="0"/>
              </a:spcBef>
              <a:spcAft>
                <a:spcPts val="0"/>
              </a:spcAft>
              <a:buClr>
                <a:schemeClr val="dk1"/>
              </a:buClr>
              <a:buSzPts val="2800"/>
              <a:buFont typeface="Noto Sans Symbols"/>
              <a:buNone/>
            </a:pPr>
            <a:r>
              <a:t/>
            </a:r>
            <a:endParaRPr/>
          </a:p>
          <a:p>
            <a:pPr indent="-50800" lvl="0" marL="228600" rtl="0" algn="l">
              <a:lnSpc>
                <a:spcPct val="90000"/>
              </a:lnSpc>
              <a:spcBef>
                <a:spcPts val="0"/>
              </a:spcBef>
              <a:spcAft>
                <a:spcPts val="0"/>
              </a:spcAft>
              <a:buClr>
                <a:schemeClr val="dk1"/>
              </a:buClr>
              <a:buSzPts val="2800"/>
              <a:buFont typeface="Noto Sans Symbols"/>
              <a:buNone/>
            </a:pPr>
            <a:r>
              <a:rPr lang="en-GB"/>
              <a:t>CEOS Analysis-Ready Data (CEOS-ARD) framework is a first step towards increasing the interoperability of Earth observation datasets. </a:t>
            </a:r>
            <a:endParaRPr/>
          </a:p>
          <a:p>
            <a:pPr indent="0" lvl="0" marL="0" rtl="0" algn="l">
              <a:lnSpc>
                <a:spcPct val="90000"/>
              </a:lnSpc>
              <a:spcBef>
                <a:spcPts val="0"/>
              </a:spcBef>
              <a:spcAft>
                <a:spcPts val="0"/>
              </a:spcAft>
              <a:buClr>
                <a:schemeClr val="dk1"/>
              </a:buClr>
              <a:buSzPts val="2800"/>
              <a:buFont typeface="Noto Sans Symbols"/>
              <a:buNone/>
            </a:pPr>
            <a:r>
              <a:t/>
            </a:r>
            <a:endParaRPr/>
          </a:p>
          <a:p>
            <a:pPr indent="0" lvl="0" marL="177800" rtl="0" algn="l">
              <a:lnSpc>
                <a:spcPct val="90000"/>
              </a:lnSpc>
              <a:spcBef>
                <a:spcPts val="0"/>
              </a:spcBef>
              <a:spcAft>
                <a:spcPts val="0"/>
              </a:spcAft>
              <a:buClr>
                <a:schemeClr val="dk1"/>
              </a:buClr>
              <a:buSzPts val="2800"/>
              <a:buFont typeface="Noto Sans Symbols"/>
              <a:buNone/>
            </a:pPr>
            <a:r>
              <a:rPr lang="en-GB"/>
              <a:t>CEOS-ARD is a first step on the interoperability spectrum :</a:t>
            </a:r>
            <a:endParaRPr/>
          </a:p>
        </p:txBody>
      </p:sp>
      <p:sp>
        <p:nvSpPr>
          <p:cNvPr id="124" name="Google Shape;124;p21"/>
          <p:cNvSpPr txBox="1"/>
          <p:nvPr>
            <p:ph type="title"/>
          </p:nvPr>
        </p:nvSpPr>
        <p:spPr>
          <a:xfrm>
            <a:off x="167039" y="108373"/>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Background</a:t>
            </a:r>
            <a:endParaRPr/>
          </a:p>
        </p:txBody>
      </p:sp>
      <p:pic>
        <p:nvPicPr>
          <p:cNvPr id="125" name="Google Shape;125;p21"/>
          <p:cNvPicPr preferRelativeResize="0"/>
          <p:nvPr/>
        </p:nvPicPr>
        <p:blipFill>
          <a:blip r:embed="rId4">
            <a:alphaModFix/>
          </a:blip>
          <a:stretch>
            <a:fillRect/>
          </a:stretch>
        </p:blipFill>
        <p:spPr>
          <a:xfrm>
            <a:off x="2269150" y="4308500"/>
            <a:ext cx="7653700" cy="1864125"/>
          </a:xfrm>
          <a:prstGeom prst="rect">
            <a:avLst/>
          </a:prstGeom>
          <a:noFill/>
          <a:ln>
            <a:noFill/>
          </a:ln>
        </p:spPr>
      </p:pic>
      <p:sp>
        <p:nvSpPr>
          <p:cNvPr id="126" name="Google Shape;126;p21"/>
          <p:cNvSpPr txBox="1"/>
          <p:nvPr/>
        </p:nvSpPr>
        <p:spPr>
          <a:xfrm>
            <a:off x="4703500" y="6130375"/>
            <a:ext cx="690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From WGISS &amp; LSI developed </a:t>
            </a:r>
            <a:r>
              <a:rPr b="1" lang="en-GB" u="sng">
                <a:solidFill>
                  <a:schemeClr val="hlink"/>
                </a:solidFill>
                <a:hlinkClick r:id="rId5"/>
              </a:rPr>
              <a:t>CEOS Interoperability Terminology Report (2020)</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324230" y="1558525"/>
            <a:ext cx="48447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The CEOS-ARD Product Family Specifications (PFS) define parameters which facilitate interoperability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Only a subset of what needs to be considered when trying to achieve full interoperability of datasets</a:t>
            </a:r>
            <a:endParaRPr/>
          </a:p>
        </p:txBody>
      </p:sp>
      <p:sp>
        <p:nvSpPr>
          <p:cNvPr id="132" name="Google Shape;132;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Background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133" name="Google Shape;133;p22"/>
          <p:cNvPicPr preferRelativeResize="0"/>
          <p:nvPr/>
        </p:nvPicPr>
        <p:blipFill>
          <a:blip r:embed="rId3">
            <a:alphaModFix/>
          </a:blip>
          <a:stretch>
            <a:fillRect/>
          </a:stretch>
        </p:blipFill>
        <p:spPr>
          <a:xfrm>
            <a:off x="8568255" y="1239264"/>
            <a:ext cx="2762250" cy="4543425"/>
          </a:xfrm>
          <a:prstGeom prst="rect">
            <a:avLst/>
          </a:prstGeom>
          <a:noFill/>
          <a:ln>
            <a:noFill/>
          </a:ln>
        </p:spPr>
      </p:pic>
      <p:pic>
        <p:nvPicPr>
          <p:cNvPr id="134" name="Google Shape;134;p22"/>
          <p:cNvPicPr preferRelativeResize="0"/>
          <p:nvPr/>
        </p:nvPicPr>
        <p:blipFill>
          <a:blip r:embed="rId4">
            <a:alphaModFix/>
          </a:blip>
          <a:stretch>
            <a:fillRect/>
          </a:stretch>
        </p:blipFill>
        <p:spPr>
          <a:xfrm>
            <a:off x="5399549" y="1239265"/>
            <a:ext cx="2762250" cy="43794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600"/>
              <a:t>Addressing the full scope of interoperability requires a framework that captures all aspects of the problem.</a:t>
            </a:r>
            <a:endParaRPr sz="2600"/>
          </a:p>
          <a:p>
            <a:pPr indent="0" lvl="0" marL="0" rtl="0" algn="l">
              <a:spcBef>
                <a:spcPts val="1000"/>
              </a:spcBef>
              <a:spcAft>
                <a:spcPts val="0"/>
              </a:spcAft>
              <a:buClr>
                <a:schemeClr val="dk1"/>
              </a:buClr>
              <a:buSzPts val="1100"/>
              <a:buFont typeface="Arial"/>
              <a:buNone/>
            </a:pPr>
            <a:r>
              <a:rPr lang="en-GB" sz="2600"/>
              <a:t>The following (non-exhaustive list) are all important factors to consider, and each have a number of component pieces:</a:t>
            </a:r>
            <a:endParaRPr sz="2600"/>
          </a:p>
          <a:p>
            <a:pPr indent="-393700" lvl="0" marL="457200" rtl="0" algn="l">
              <a:spcBef>
                <a:spcPts val="1000"/>
              </a:spcBef>
              <a:spcAft>
                <a:spcPts val="0"/>
              </a:spcAft>
              <a:buSzPts val="2600"/>
              <a:buChar char="❖"/>
            </a:pPr>
            <a:r>
              <a:rPr lang="en-GB" sz="2600"/>
              <a:t>Structural / Data Architecture</a:t>
            </a:r>
            <a:endParaRPr sz="2600"/>
          </a:p>
          <a:p>
            <a:pPr indent="-393700" lvl="0" marL="457200" rtl="0" algn="l">
              <a:spcBef>
                <a:spcPts val="0"/>
              </a:spcBef>
              <a:spcAft>
                <a:spcPts val="0"/>
              </a:spcAft>
              <a:buSzPts val="2600"/>
              <a:buChar char="❖"/>
            </a:pPr>
            <a:r>
              <a:rPr lang="en-GB" sz="2600"/>
              <a:t>Accessibility / System / Data Presentation</a:t>
            </a:r>
            <a:endParaRPr sz="2600"/>
          </a:p>
          <a:p>
            <a:pPr indent="-393700" lvl="0" marL="457200" rtl="0" algn="l">
              <a:spcBef>
                <a:spcPts val="0"/>
              </a:spcBef>
              <a:spcAft>
                <a:spcPts val="0"/>
              </a:spcAft>
              <a:buSzPts val="2600"/>
              <a:buChar char="❖"/>
            </a:pPr>
            <a:r>
              <a:rPr lang="en-GB" sz="2600"/>
              <a:t>Formats / Syntactic / Data Language</a:t>
            </a:r>
            <a:endParaRPr sz="2600"/>
          </a:p>
          <a:p>
            <a:pPr indent="-393700" lvl="0" marL="457200" rtl="0" algn="l">
              <a:spcBef>
                <a:spcPts val="0"/>
              </a:spcBef>
              <a:spcAft>
                <a:spcPts val="0"/>
              </a:spcAft>
              <a:buSzPts val="2600"/>
              <a:buChar char="❖"/>
            </a:pPr>
            <a:r>
              <a:rPr lang="en-GB" sz="2600"/>
              <a:t>Terminology / Semantics / Data Context</a:t>
            </a:r>
            <a:endParaRPr sz="2600"/>
          </a:p>
          <a:p>
            <a:pPr indent="0" lvl="0" marL="0" rtl="0" algn="l">
              <a:spcBef>
                <a:spcPts val="1000"/>
              </a:spcBef>
              <a:spcAft>
                <a:spcPts val="0"/>
              </a:spcAft>
              <a:buNone/>
            </a:pPr>
            <a:r>
              <a:rPr lang="en-GB" sz="2600"/>
              <a:t>Factors and components are distributed across many CEOS groups (e.g., LSI-VC, WGISS, WGCV, etc.), and therefore a robust framework and coordination mechanisms are needed to address all of the necessary pieces. </a:t>
            </a:r>
            <a:endParaRPr sz="2600"/>
          </a:p>
        </p:txBody>
      </p:sp>
      <p:sp>
        <p:nvSpPr>
          <p:cNvPr id="140" name="Google Shape;140;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Background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nvSpPr>
        <p:spPr>
          <a:xfrm>
            <a:off x="703868" y="741567"/>
            <a:ext cx="10281600" cy="17394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Arial"/>
                <a:ea typeface="Arial"/>
                <a:cs typeface="Arial"/>
                <a:sym typeface="Arial"/>
              </a:rPr>
              <a:t>CEOS LSI-VC Vision:</a:t>
            </a:r>
            <a:endParaRPr b="1" i="0" sz="19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Sensor Agnostic Land Surface Data from all Missions</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Total Interoperability, straight from data providers – increased transparency and openness vs downstream efforts (e.g., GEE, Sinergise), for all users, and taking advantage of broad range of CEOS missions</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Enable the use of complementary sensors to achieve a coherent single data stream to enable characterization of change on the Earth’s surface through time.</a:t>
            </a:r>
            <a:endParaRPr b="1" i="0" sz="1300" u="none" cap="none" strike="noStrike">
              <a:solidFill>
                <a:schemeClr val="lt1"/>
              </a:solidFill>
              <a:latin typeface="Arial"/>
              <a:ea typeface="Arial"/>
              <a:cs typeface="Arial"/>
              <a:sym typeface="Arial"/>
            </a:endParaRPr>
          </a:p>
          <a:p>
            <a:pPr indent="-387350" lvl="0" marL="609600" marR="0" rtl="0" algn="l">
              <a:lnSpc>
                <a:spcPct val="100000"/>
              </a:lnSpc>
              <a:spcBef>
                <a:spcPts val="0"/>
              </a:spcBef>
              <a:spcAft>
                <a:spcPts val="0"/>
              </a:spcAft>
              <a:buClr>
                <a:schemeClr val="lt1"/>
              </a:buClr>
              <a:buSzPts val="1300"/>
              <a:buFont typeface="Arial"/>
              <a:buChar char="●"/>
            </a:pPr>
            <a:r>
              <a:rPr b="1" i="0" lang="en-GB" sz="1300" u="none" cap="none" strike="noStrike">
                <a:solidFill>
                  <a:schemeClr val="lt1"/>
                </a:solidFill>
                <a:latin typeface="Arial"/>
                <a:ea typeface="Arial"/>
                <a:cs typeface="Arial"/>
                <a:sym typeface="Arial"/>
              </a:rPr>
              <a:t>Harmonisation vs homogenisation?</a:t>
            </a:r>
            <a:endParaRPr b="1" i="0" sz="1300" u="none" cap="none" strike="noStrike">
              <a:solidFill>
                <a:schemeClr val="lt1"/>
              </a:solidFill>
              <a:latin typeface="Arial"/>
              <a:ea typeface="Arial"/>
              <a:cs typeface="Arial"/>
              <a:sym typeface="Arial"/>
            </a:endParaRPr>
          </a:p>
        </p:txBody>
      </p:sp>
      <p:sp>
        <p:nvSpPr>
          <p:cNvPr id="146" name="Google Shape;146;p24"/>
          <p:cNvSpPr txBox="1"/>
          <p:nvPr/>
        </p:nvSpPr>
        <p:spPr>
          <a:xfrm>
            <a:off x="703868" y="4784641"/>
            <a:ext cx="10281600" cy="538800"/>
          </a:xfrm>
          <a:prstGeom prst="rect">
            <a:avLst/>
          </a:prstGeom>
          <a:solidFill>
            <a:srgbClr val="92D050"/>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Terminology / Semantics / Data Context</a:t>
            </a:r>
            <a:endParaRPr b="1" i="0" sz="1900" u="none" cap="none" strike="noStrike">
              <a:solidFill>
                <a:srgbClr val="000000"/>
              </a:solidFill>
              <a:latin typeface="Arial"/>
              <a:ea typeface="Arial"/>
              <a:cs typeface="Arial"/>
              <a:sym typeface="Arial"/>
            </a:endParaRPr>
          </a:p>
        </p:txBody>
      </p:sp>
      <p:sp>
        <p:nvSpPr>
          <p:cNvPr id="147" name="Google Shape;147;p24"/>
          <p:cNvSpPr txBox="1"/>
          <p:nvPr/>
        </p:nvSpPr>
        <p:spPr>
          <a:xfrm>
            <a:off x="703868" y="2493957"/>
            <a:ext cx="10281600" cy="15393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Structural / Data Architecture</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CEOS-ARD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Minimum Data Processing Level + Documented</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Uncertainty measures</a:t>
            </a:r>
            <a:endParaRPr b="0" i="0" sz="1300" u="none" cap="none" strike="noStrike">
              <a:solidFill>
                <a:srgbClr val="000000"/>
              </a:solidFill>
              <a:latin typeface="Arial"/>
              <a:ea typeface="Arial"/>
              <a:cs typeface="Arial"/>
              <a:sym typeface="Arial"/>
            </a:endParaRPr>
          </a:p>
          <a:p>
            <a:pPr indent="-387350" lvl="1" marL="1219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Consistent / Interoperable Metadata</a:t>
            </a:r>
            <a:endParaRPr b="0" i="0" sz="13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sng" cap="none" strike="noStrike">
                <a:solidFill>
                  <a:schemeClr val="hlink"/>
                </a:solidFill>
                <a:latin typeface="Arial"/>
                <a:ea typeface="Arial"/>
                <a:cs typeface="Arial"/>
                <a:sym typeface="Arial"/>
                <a:hlinkClick r:id="rId3"/>
              </a:rPr>
              <a:t>MRI Framework</a:t>
            </a:r>
            <a:r>
              <a:rPr b="0" i="0" lang="en-GB" sz="1300" u="none" cap="none" strike="noStrike">
                <a:solidFill>
                  <a:srgbClr val="000000"/>
                </a:solidFill>
                <a:latin typeface="Arial"/>
                <a:ea typeface="Arial"/>
                <a:cs typeface="Arial"/>
                <a:sym typeface="Arial"/>
              </a:rPr>
              <a:t> and PFS parameters?</a:t>
            </a:r>
            <a:endParaRPr b="0" i="0" sz="1300" u="none" cap="none" strike="noStrike">
              <a:solidFill>
                <a:srgbClr val="000000"/>
              </a:solidFill>
              <a:latin typeface="Arial"/>
              <a:ea typeface="Arial"/>
              <a:cs typeface="Arial"/>
              <a:sym typeface="Arial"/>
            </a:endParaRPr>
          </a:p>
        </p:txBody>
      </p:sp>
      <p:sp>
        <p:nvSpPr>
          <p:cNvPr id="148" name="Google Shape;148;p24"/>
          <p:cNvSpPr txBox="1"/>
          <p:nvPr/>
        </p:nvSpPr>
        <p:spPr>
          <a:xfrm>
            <a:off x="703867" y="6067845"/>
            <a:ext cx="10281600" cy="738900"/>
          </a:xfrm>
          <a:prstGeom prst="rect">
            <a:avLst/>
          </a:prstGeom>
          <a:solidFill>
            <a:srgbClr val="B2FBF0"/>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Accessibility / System / Data Presentation</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STAC</a:t>
            </a:r>
            <a:endParaRPr b="0" i="0" sz="1300" u="none" cap="none" strike="noStrike">
              <a:solidFill>
                <a:srgbClr val="000000"/>
              </a:solidFill>
              <a:latin typeface="Arial"/>
              <a:ea typeface="Arial"/>
              <a:cs typeface="Arial"/>
              <a:sym typeface="Arial"/>
            </a:endParaRPr>
          </a:p>
        </p:txBody>
      </p:sp>
      <p:sp>
        <p:nvSpPr>
          <p:cNvPr id="149" name="Google Shape;149;p24"/>
          <p:cNvSpPr txBox="1"/>
          <p:nvPr/>
        </p:nvSpPr>
        <p:spPr>
          <a:xfrm>
            <a:off x="703867" y="5323651"/>
            <a:ext cx="10281600" cy="738900"/>
          </a:xfrm>
          <a:prstGeom prst="rect">
            <a:avLst/>
          </a:prstGeom>
          <a:solidFill>
            <a:srgbClr val="97FFA6"/>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Formats / Syntactic / Data Language </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COG / Cloud-enabling</a:t>
            </a:r>
            <a:endParaRPr b="0" i="0" sz="1300" u="none" cap="none" strike="noStrike">
              <a:solidFill>
                <a:srgbClr val="000000"/>
              </a:solidFill>
              <a:latin typeface="Arial"/>
              <a:ea typeface="Arial"/>
              <a:cs typeface="Arial"/>
              <a:sym typeface="Arial"/>
            </a:endParaRPr>
          </a:p>
        </p:txBody>
      </p:sp>
      <p:sp>
        <p:nvSpPr>
          <p:cNvPr id="150" name="Google Shape;150;p24"/>
          <p:cNvSpPr txBox="1"/>
          <p:nvPr/>
        </p:nvSpPr>
        <p:spPr>
          <a:xfrm>
            <a:off x="703865" y="4042664"/>
            <a:ext cx="10281600" cy="738900"/>
          </a:xfrm>
          <a:prstGeom prst="rect">
            <a:avLst/>
          </a:prstGeom>
          <a:solidFill>
            <a:srgbClr val="F7FFB3"/>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Common References: Grids, DEM, GCP(?)</a:t>
            </a:r>
            <a:endParaRPr b="1" i="0" sz="1900" u="none" cap="none" strike="noStrike">
              <a:solidFill>
                <a:srgbClr val="000000"/>
              </a:solidFill>
              <a:latin typeface="Arial"/>
              <a:ea typeface="Arial"/>
              <a:cs typeface="Arial"/>
              <a:sym typeface="Arial"/>
            </a:endParaRPr>
          </a:p>
          <a:p>
            <a:pPr indent="-387350" lvl="0" marL="6096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Discrete Global Grid System (DGGS)</a:t>
            </a:r>
            <a:endParaRPr b="0" i="0" sz="1300" u="none" cap="none" strike="noStrike">
              <a:solidFill>
                <a:srgbClr val="000000"/>
              </a:solidFill>
              <a:latin typeface="Arial"/>
              <a:ea typeface="Arial"/>
              <a:cs typeface="Arial"/>
              <a:sym typeface="Arial"/>
            </a:endParaRPr>
          </a:p>
        </p:txBody>
      </p:sp>
      <p:sp>
        <p:nvSpPr>
          <p:cNvPr id="151" name="Google Shape;151;p24"/>
          <p:cNvSpPr txBox="1"/>
          <p:nvPr/>
        </p:nvSpPr>
        <p:spPr>
          <a:xfrm rot="-5400000">
            <a:off x="-1772473" y="3788052"/>
            <a:ext cx="41973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Interoperability Blocks / Activity Areas </a:t>
            </a:r>
            <a:endParaRPr b="0" i="0" sz="1600" u="none" cap="none" strike="noStrike">
              <a:solidFill>
                <a:srgbClr val="000000"/>
              </a:solidFill>
              <a:latin typeface="Arial"/>
              <a:ea typeface="Arial"/>
              <a:cs typeface="Arial"/>
              <a:sym typeface="Arial"/>
            </a:endParaRPr>
          </a:p>
        </p:txBody>
      </p:sp>
      <p:sp>
        <p:nvSpPr>
          <p:cNvPr id="152" name="Google Shape;152;p24"/>
          <p:cNvSpPr txBox="1"/>
          <p:nvPr/>
        </p:nvSpPr>
        <p:spPr>
          <a:xfrm>
            <a:off x="8403285" y="6182324"/>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Hanson / USGS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WGISS</a:t>
            </a:r>
            <a:endParaRPr b="0" i="0" sz="1100" u="none" cap="none" strike="noStrike">
              <a:solidFill>
                <a:srgbClr val="000000"/>
              </a:solidFill>
              <a:latin typeface="Arial"/>
              <a:ea typeface="Arial"/>
              <a:cs typeface="Arial"/>
              <a:sym typeface="Arial"/>
            </a:endParaRPr>
          </a:p>
        </p:txBody>
      </p:sp>
      <p:sp>
        <p:nvSpPr>
          <p:cNvPr id="153" name="Google Shape;153;p24"/>
          <p:cNvSpPr txBox="1"/>
          <p:nvPr/>
        </p:nvSpPr>
        <p:spPr>
          <a:xfrm>
            <a:off x="8403285" y="5518376"/>
            <a:ext cx="2175600" cy="415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WGISS</a:t>
            </a:r>
            <a:endParaRPr b="0" i="0" sz="1100" u="none" cap="none" strike="noStrike">
              <a:solidFill>
                <a:srgbClr val="000000"/>
              </a:solidFill>
              <a:latin typeface="Arial"/>
              <a:ea typeface="Arial"/>
              <a:cs typeface="Arial"/>
              <a:sym typeface="Arial"/>
            </a:endParaRPr>
          </a:p>
        </p:txBody>
      </p:sp>
      <p:sp>
        <p:nvSpPr>
          <p:cNvPr id="154" name="Google Shape;154;p24"/>
          <p:cNvSpPr txBox="1"/>
          <p:nvPr/>
        </p:nvSpPr>
        <p:spPr>
          <a:xfrm>
            <a:off x="8403285" y="4204595"/>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Strobl / WGCV</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p24"/>
          <p:cNvSpPr txBox="1"/>
          <p:nvPr/>
        </p:nvSpPr>
        <p:spPr>
          <a:xfrm>
            <a:off x="8403285" y="4784865"/>
            <a:ext cx="2175600" cy="585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Strobl / Molch / Woolliams / WGCV</a:t>
            </a:r>
            <a:endParaRPr b="0" i="0" sz="1100" u="none" cap="none" strike="noStrike">
              <a:solidFill>
                <a:srgbClr val="000000"/>
              </a:solidFill>
              <a:latin typeface="Arial"/>
              <a:ea typeface="Arial"/>
              <a:cs typeface="Arial"/>
              <a:sym typeface="Arial"/>
            </a:endParaRPr>
          </a:p>
        </p:txBody>
      </p:sp>
      <p:sp>
        <p:nvSpPr>
          <p:cNvPr id="156" name="Google Shape;156;p24"/>
          <p:cNvSpPr txBox="1"/>
          <p:nvPr/>
        </p:nvSpPr>
        <p:spPr>
          <a:xfrm>
            <a:off x="8403285" y="3067407"/>
            <a:ext cx="2175600" cy="415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LSI-VC / CEOS-ARD OG</a:t>
            </a:r>
            <a:endParaRPr b="0" i="0" sz="1100" u="none" cap="none" strike="noStrike">
              <a:solidFill>
                <a:srgbClr val="000000"/>
              </a:solidFill>
              <a:latin typeface="Arial"/>
              <a:ea typeface="Arial"/>
              <a:cs typeface="Arial"/>
              <a:sym typeface="Arial"/>
            </a:endParaRPr>
          </a:p>
        </p:txBody>
      </p:sp>
      <p:sp>
        <p:nvSpPr>
          <p:cNvPr id="157" name="Google Shape;157;p24"/>
          <p:cNvSpPr txBox="1"/>
          <p:nvPr>
            <p:ph type="title"/>
          </p:nvPr>
        </p:nvSpPr>
        <p:spPr>
          <a:xfrm>
            <a:off x="415600" y="78035"/>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10810"/>
              <a:buNone/>
            </a:pPr>
            <a:r>
              <a:rPr lang="en-GB">
                <a:solidFill>
                  <a:schemeClr val="dk1"/>
                </a:solidFill>
              </a:rPr>
              <a:t>CEOS (LSI) ‘Interoperability Spectrum’, thus far: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Various (non-EO-specific) frameworks exist…</a:t>
            </a:r>
            <a:endParaRPr/>
          </a:p>
        </p:txBody>
      </p:sp>
      <p:sp>
        <p:nvSpPr>
          <p:cNvPr id="163" name="Google Shape;163;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Interoperability (IEKO)" id="168" name="Google Shape;168;p26"/>
          <p:cNvPicPr preferRelativeResize="0"/>
          <p:nvPr/>
        </p:nvPicPr>
        <p:blipFill rotWithShape="1">
          <a:blip r:embed="rId3">
            <a:alphaModFix/>
          </a:blip>
          <a:srcRect b="0" l="0" r="0" t="0"/>
          <a:stretch/>
        </p:blipFill>
        <p:spPr>
          <a:xfrm>
            <a:off x="1304151" y="1047999"/>
            <a:ext cx="9583698" cy="5303251"/>
          </a:xfrm>
          <a:prstGeom prst="rect">
            <a:avLst/>
          </a:prstGeom>
          <a:noFill/>
          <a:ln>
            <a:noFill/>
          </a:ln>
        </p:spPr>
      </p:pic>
      <p:sp>
        <p:nvSpPr>
          <p:cNvPr id="169" name="Google Shape;169;p26"/>
          <p:cNvSpPr txBox="1"/>
          <p:nvPr/>
        </p:nvSpPr>
        <p:spPr>
          <a:xfrm>
            <a:off x="1304151" y="6168096"/>
            <a:ext cx="98127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Example from knowledge organisation (KO), https://www.isko.org/cyclo/interoperability</a:t>
            </a:r>
            <a:endParaRPr sz="1900"/>
          </a:p>
        </p:txBody>
      </p:sp>
      <p:sp>
        <p:nvSpPr>
          <p:cNvPr id="170" name="Google Shape;170;p2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Interoperability Layers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7"/>
          <p:cNvPicPr preferRelativeResize="0"/>
          <p:nvPr/>
        </p:nvPicPr>
        <p:blipFill rotWithShape="1">
          <a:blip r:embed="rId3">
            <a:alphaModFix/>
          </a:blip>
          <a:srcRect b="0" l="0" r="0" t="0"/>
          <a:stretch/>
        </p:blipFill>
        <p:spPr>
          <a:xfrm>
            <a:off x="1421652" y="939795"/>
            <a:ext cx="9348695" cy="5261429"/>
          </a:xfrm>
          <a:prstGeom prst="rect">
            <a:avLst/>
          </a:prstGeom>
          <a:noFill/>
          <a:ln>
            <a:noFill/>
          </a:ln>
        </p:spPr>
      </p:pic>
      <p:sp>
        <p:nvSpPr>
          <p:cNvPr id="176" name="Google Shape;176;p27"/>
          <p:cNvSpPr txBox="1"/>
          <p:nvPr/>
        </p:nvSpPr>
        <p:spPr>
          <a:xfrm>
            <a:off x="141515" y="6221928"/>
            <a:ext cx="11963700" cy="3693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https://eur-lex.europa.eu/resource.html?uri=cellar:2c2f2554-0faf-11e7-8a35-01aa75ed71a1.0017.02/DOC_3&amp;format=PDF</a:t>
            </a:r>
            <a:endParaRPr b="0" i="0" sz="1600" u="none" cap="none" strike="noStrike">
              <a:solidFill>
                <a:srgbClr val="000000"/>
              </a:solidFill>
              <a:latin typeface="Arial"/>
              <a:ea typeface="Arial"/>
              <a:cs typeface="Arial"/>
              <a:sym typeface="Arial"/>
            </a:endParaRPr>
          </a:p>
        </p:txBody>
      </p:sp>
      <p:sp>
        <p:nvSpPr>
          <p:cNvPr id="177" name="Google Shape;177;p27"/>
          <p:cNvSpPr txBox="1"/>
          <p:nvPr>
            <p:ph type="title"/>
          </p:nvPr>
        </p:nvSpPr>
        <p:spPr>
          <a:xfrm>
            <a:off x="415600" y="27497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Interoperability Framework</a:t>
            </a:r>
            <a:endParaRPr/>
          </a:p>
        </p:txBody>
      </p:sp>
      <p:sp>
        <p:nvSpPr>
          <p:cNvPr id="178" name="Google Shape;178;p27"/>
          <p:cNvSpPr/>
          <p:nvPr/>
        </p:nvSpPr>
        <p:spPr>
          <a:xfrm>
            <a:off x="3344193" y="4758332"/>
            <a:ext cx="5894100" cy="864300"/>
          </a:xfrm>
          <a:prstGeom prst="rect">
            <a:avLst/>
          </a:prstGeom>
          <a:solidFill>
            <a:schemeClr val="accent1">
              <a:alpha val="17650"/>
            </a:scheme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rgbClr val="0070C0"/>
              </a:solidFill>
              <a:latin typeface="Arial"/>
              <a:ea typeface="Arial"/>
              <a:cs typeface="Arial"/>
              <a:sym typeface="Arial"/>
            </a:endParaRPr>
          </a:p>
        </p:txBody>
      </p:sp>
      <p:sp>
        <p:nvSpPr>
          <p:cNvPr id="179" name="Google Shape;179;p27"/>
          <p:cNvSpPr/>
          <p:nvPr/>
        </p:nvSpPr>
        <p:spPr>
          <a:xfrm>
            <a:off x="3344193" y="2193309"/>
            <a:ext cx="5894100" cy="763500"/>
          </a:xfrm>
          <a:prstGeom prst="rect">
            <a:avLst/>
          </a:prstGeom>
          <a:solidFill>
            <a:srgbClr val="7030A0">
              <a:alpha val="17650"/>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80" name="Google Shape;180;p27"/>
          <p:cNvSpPr/>
          <p:nvPr/>
        </p:nvSpPr>
        <p:spPr>
          <a:xfrm>
            <a:off x="3344193" y="2977616"/>
            <a:ext cx="5894100" cy="874800"/>
          </a:xfrm>
          <a:prstGeom prst="rect">
            <a:avLst/>
          </a:prstGeom>
          <a:solidFill>
            <a:srgbClr val="FF0000">
              <a:alpha val="17650"/>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181" name="Google Shape;181;p27"/>
          <p:cNvSpPr/>
          <p:nvPr/>
        </p:nvSpPr>
        <p:spPr>
          <a:xfrm>
            <a:off x="3344193" y="3873151"/>
            <a:ext cx="5894100" cy="864300"/>
          </a:xfrm>
          <a:prstGeom prst="rect">
            <a:avLst/>
          </a:prstGeom>
          <a:solidFill>
            <a:srgbClr val="00B050">
              <a:alpha val="17650"/>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nvSpPr>
        <p:spPr>
          <a:xfrm>
            <a:off x="141515" y="6221928"/>
            <a:ext cx="11963700" cy="615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600" u="sng" cap="none" strike="noStrike">
                <a:solidFill>
                  <a:srgbClr val="000000"/>
                </a:solidFill>
                <a:latin typeface="Arial"/>
                <a:ea typeface="Arial"/>
                <a:cs typeface="Arial"/>
                <a:sym typeface="Arial"/>
                <a:hlinkClick r:id="rId3">
                  <a:extLst>
                    <a:ext uri="{A12FA001-AC4F-418D-AE19-62706E023703}">
                      <ahyp:hlinkClr val="tx"/>
                    </a:ext>
                  </a:extLst>
                </a:hlinkClick>
              </a:rPr>
              <a:t>https://op.europa.eu/en/publication-detail/-/publication/d787ea54-6a87-11eb-aeb5-01aa75ed71a1/language-en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sng" cap="none" strike="noStrike">
                <a:solidFill>
                  <a:srgbClr val="000000"/>
                </a:solidFill>
                <a:latin typeface="Arial"/>
                <a:ea typeface="Arial"/>
                <a:cs typeface="Arial"/>
                <a:sym typeface="Arial"/>
                <a:hlinkClick r:id="rId4">
                  <a:extLst>
                    <a:ext uri="{A12FA001-AC4F-418D-AE19-62706E023703}">
                      <ahyp:hlinkClr val="tx"/>
                    </a:ext>
                  </a:extLst>
                </a:hlinkClick>
              </a:rPr>
              <a:t>*https://joinup.ec.europa.eu/collection/nifo-national-interoperability-framework-observatory/glossary</a:t>
            </a:r>
            <a:endParaRPr b="0" i="0" sz="1600" u="none" cap="none" strike="noStrike">
              <a:solidFill>
                <a:srgbClr val="000000"/>
              </a:solidFill>
              <a:latin typeface="Arial"/>
              <a:ea typeface="Arial"/>
              <a:cs typeface="Arial"/>
              <a:sym typeface="Arial"/>
            </a:endParaRPr>
          </a:p>
        </p:txBody>
      </p:sp>
      <p:sp>
        <p:nvSpPr>
          <p:cNvPr id="187" name="Google Shape;187;p28"/>
          <p:cNvSpPr txBox="1"/>
          <p:nvPr>
            <p:ph type="title"/>
          </p:nvPr>
        </p:nvSpPr>
        <p:spPr>
          <a:xfrm>
            <a:off x="141515" y="266740"/>
            <a:ext cx="11963700" cy="763500"/>
          </a:xfrm>
          <a:prstGeom prst="rect">
            <a:avLst/>
          </a:prstGeom>
          <a:noFill/>
          <a:ln>
            <a:noFill/>
          </a:ln>
        </p:spPr>
        <p:txBody>
          <a:bodyPr anchorCtr="0" anchor="t" bIns="121900" lIns="121900" spcFirstLastPara="1" rIns="121900" wrap="square" tIns="121900">
            <a:normAutofit fontScale="90000"/>
          </a:bodyPr>
          <a:lstStyle/>
          <a:p>
            <a:pPr indent="0" lvl="0" marL="0" rtl="0" algn="ctr">
              <a:lnSpc>
                <a:spcPct val="100000"/>
              </a:lnSpc>
              <a:spcBef>
                <a:spcPts val="0"/>
              </a:spcBef>
              <a:spcAft>
                <a:spcPts val="0"/>
              </a:spcAft>
              <a:buSzPct val="110810"/>
              <a:buNone/>
            </a:pPr>
            <a:r>
              <a:rPr lang="en-GB"/>
              <a:t>European Open Science Cloud - Interoperability Framework</a:t>
            </a:r>
            <a:endParaRPr/>
          </a:p>
        </p:txBody>
      </p:sp>
      <p:sp>
        <p:nvSpPr>
          <p:cNvPr id="188" name="Google Shape;188;p28"/>
          <p:cNvSpPr txBox="1"/>
          <p:nvPr/>
        </p:nvSpPr>
        <p:spPr>
          <a:xfrm>
            <a:off x="87085" y="928171"/>
            <a:ext cx="11702100" cy="5679600"/>
          </a:xfrm>
          <a:prstGeom prst="rect">
            <a:avLst/>
          </a:prstGeom>
          <a:noFill/>
          <a:ln>
            <a:noFill/>
          </a:ln>
        </p:spPr>
        <p:txBody>
          <a:bodyPr anchorCtr="0" anchor="t" bIns="60925" lIns="121900" spcFirstLastPara="1" rIns="121900" wrap="square" tIns="60925">
            <a:spAutoFit/>
          </a:bodyPr>
          <a:lstStyle/>
          <a:p>
            <a:pPr indent="-387350" lvl="0" marL="381000" marR="0" rtl="0" algn="l">
              <a:lnSpc>
                <a:spcPct val="100000"/>
              </a:lnSpc>
              <a:spcBef>
                <a:spcPts val="0"/>
              </a:spcBef>
              <a:spcAft>
                <a:spcPts val="0"/>
              </a:spcAft>
              <a:buClr>
                <a:srgbClr val="000000"/>
              </a:buClr>
              <a:buSzPts val="1900"/>
              <a:buFont typeface="Noto Sans Symbols"/>
              <a:buChar char="❑"/>
            </a:pPr>
            <a:r>
              <a:rPr b="1" i="0" lang="en-GB" sz="1900" u="none" cap="none" strike="noStrike">
                <a:solidFill>
                  <a:srgbClr val="7030A0"/>
                </a:solidFill>
                <a:latin typeface="Verdana"/>
                <a:ea typeface="Verdana"/>
                <a:cs typeface="Verdana"/>
                <a:sym typeface="Verdana"/>
              </a:rPr>
              <a:t>Legal interoperability</a:t>
            </a:r>
            <a:r>
              <a:rPr b="1" baseline="30000" i="0" lang="en-GB" sz="1900" u="none" cap="none" strike="noStrike">
                <a:solidFill>
                  <a:srgbClr val="7030A0"/>
                </a:solidFill>
                <a:latin typeface="Verdana"/>
                <a:ea typeface="Verdana"/>
                <a:cs typeface="Verdana"/>
                <a:sym typeface="Verdana"/>
              </a:rPr>
              <a:t>*</a:t>
            </a:r>
            <a:r>
              <a:rPr b="1" i="0" lang="en-GB" sz="1900" u="none" cap="none" strike="noStrike">
                <a:solidFill>
                  <a:srgbClr val="7030A0"/>
                </a:solidFill>
                <a:latin typeface="Verdana"/>
                <a:ea typeface="Verdana"/>
                <a:cs typeface="Verdana"/>
                <a:sym typeface="Verdana"/>
              </a:rPr>
              <a:t> </a:t>
            </a:r>
            <a:r>
              <a:rPr b="0" i="0" lang="en-GB" sz="1900" u="none" cap="none" strike="noStrike">
                <a:solidFill>
                  <a:srgbClr val="7030A0"/>
                </a:solidFill>
                <a:latin typeface="Verdana"/>
                <a:ea typeface="Verdana"/>
                <a:cs typeface="Verdana"/>
                <a:sym typeface="Verdana"/>
              </a:rPr>
              <a:t>is about ensuring that organisations operating under different legal frameworks, policies and strategies are able to work together. This might require that legislation does not block the establishment of European public services within and between Member States and that there are clear agreements about how to deal with differences in legislation across borders, including the option of putting in place new legislation.</a:t>
            </a:r>
            <a:r>
              <a:rPr b="0" i="0" lang="en-GB" sz="1900" u="none" cap="none" strike="noStrike">
                <a:solidFill>
                  <a:srgbClr val="000000"/>
                </a:solidFill>
                <a:latin typeface="Verdana"/>
                <a:ea typeface="Verdana"/>
                <a:cs typeface="Verdana"/>
                <a:sym typeface="Verdana"/>
              </a:rPr>
              <a:t> </a:t>
            </a:r>
            <a:endParaRPr sz="1900"/>
          </a:p>
          <a:p>
            <a:pPr indent="-387350" lvl="0" marL="381000" marR="0" rtl="0" algn="l">
              <a:lnSpc>
                <a:spcPct val="100000"/>
              </a:lnSpc>
              <a:spcBef>
                <a:spcPts val="0"/>
              </a:spcBef>
              <a:spcAft>
                <a:spcPts val="0"/>
              </a:spcAft>
              <a:buClr>
                <a:srgbClr val="000000"/>
              </a:buClr>
              <a:buSzPts val="1900"/>
              <a:buFont typeface="Noto Sans Symbols"/>
              <a:buChar char="❑"/>
            </a:pPr>
            <a:r>
              <a:rPr b="1" i="0" lang="en-GB" sz="1900" u="none" cap="none" strike="noStrike">
                <a:solidFill>
                  <a:srgbClr val="FF0000"/>
                </a:solidFill>
                <a:latin typeface="Verdana"/>
                <a:ea typeface="Verdana"/>
                <a:cs typeface="Verdana"/>
                <a:sym typeface="Verdana"/>
              </a:rPr>
              <a:t>Organisational interoperability </a:t>
            </a:r>
            <a:r>
              <a:rPr b="0" i="0" lang="en-GB" sz="1900" u="none" cap="none" strike="noStrike">
                <a:solidFill>
                  <a:srgbClr val="FF0000"/>
                </a:solidFill>
                <a:latin typeface="Verdana"/>
                <a:ea typeface="Verdana"/>
                <a:cs typeface="Verdana"/>
                <a:sym typeface="Verdana"/>
              </a:rPr>
              <a:t>refers to the way in which organisations align their business processes, responsibilities and expectations to achieve commonly agreed and mutually beneficial goals (source: European Interoperability Framework). </a:t>
            </a:r>
            <a:endParaRPr sz="1900"/>
          </a:p>
          <a:p>
            <a:pPr indent="-387350" lvl="0" marL="381000" marR="0" rtl="0" algn="l">
              <a:lnSpc>
                <a:spcPct val="100000"/>
              </a:lnSpc>
              <a:spcBef>
                <a:spcPts val="0"/>
              </a:spcBef>
              <a:spcAft>
                <a:spcPts val="0"/>
              </a:spcAft>
              <a:buClr>
                <a:srgbClr val="000000"/>
              </a:buClr>
              <a:buSzPts val="1900"/>
              <a:buFont typeface="Noto Sans Symbols"/>
              <a:buChar char="❑"/>
            </a:pPr>
            <a:r>
              <a:rPr b="1" i="0" lang="en-GB" sz="1900" u="none" cap="none" strike="noStrike">
                <a:solidFill>
                  <a:srgbClr val="00B050"/>
                </a:solidFill>
                <a:latin typeface="Verdana"/>
                <a:ea typeface="Verdana"/>
                <a:cs typeface="Verdana"/>
                <a:sym typeface="Verdana"/>
              </a:rPr>
              <a:t>Semantic Interoperability. </a:t>
            </a:r>
            <a:r>
              <a:rPr b="0" i="0" lang="en-GB" sz="1900" u="none" cap="none" strike="noStrike">
                <a:solidFill>
                  <a:srgbClr val="00B050"/>
                </a:solidFill>
                <a:latin typeface="Verdana"/>
                <a:ea typeface="Verdana"/>
                <a:cs typeface="Verdana"/>
                <a:sym typeface="Verdana"/>
              </a:rPr>
              <a:t>It ensures that the precise format and meaning of exchanged data and information is preserved and understood throughout exchanges between parties, in other words ‘what is sent is what is understood’.</a:t>
            </a:r>
            <a:r>
              <a:rPr b="0" baseline="30000" i="0" lang="en-GB" sz="1900" u="none" cap="none" strike="noStrike">
                <a:solidFill>
                  <a:srgbClr val="00B050"/>
                </a:solidFill>
                <a:latin typeface="Verdana"/>
                <a:ea typeface="Verdana"/>
                <a:cs typeface="Verdana"/>
                <a:sym typeface="Verdana"/>
              </a:rPr>
              <a:t>* </a:t>
            </a:r>
            <a:endParaRPr sz="1900"/>
          </a:p>
          <a:p>
            <a:pPr indent="-374650" lvl="1" marL="723900" marR="0" rtl="0" algn="l">
              <a:lnSpc>
                <a:spcPct val="100000"/>
              </a:lnSpc>
              <a:spcBef>
                <a:spcPts val="0"/>
              </a:spcBef>
              <a:spcAft>
                <a:spcPts val="0"/>
              </a:spcAft>
              <a:buClr>
                <a:srgbClr val="000000"/>
              </a:buClr>
              <a:buSzPts val="1900"/>
              <a:buFont typeface="Arial"/>
              <a:buChar char="•"/>
            </a:pPr>
            <a:r>
              <a:rPr b="1" i="0" lang="en-GB" sz="1900" u="none" cap="none" strike="noStrike">
                <a:solidFill>
                  <a:srgbClr val="92D050"/>
                </a:solidFill>
                <a:latin typeface="Verdana"/>
                <a:ea typeface="Verdana"/>
                <a:cs typeface="Verdana"/>
                <a:sym typeface="Verdana"/>
              </a:rPr>
              <a:t>Syntactic interoperability. </a:t>
            </a:r>
            <a:r>
              <a:rPr b="0" i="0" lang="en-GB" sz="1900" u="none" cap="none" strike="noStrike">
                <a:solidFill>
                  <a:srgbClr val="92D050"/>
                </a:solidFill>
                <a:latin typeface="Verdana"/>
                <a:ea typeface="Verdana"/>
                <a:cs typeface="Verdana"/>
                <a:sym typeface="Verdana"/>
              </a:rPr>
              <a:t>If two or more systems use common data formats and communication protocols and are capable of communicating with each other using open standards (source: Interoperability - Wikipedia) </a:t>
            </a:r>
            <a:endParaRPr sz="1900"/>
          </a:p>
          <a:p>
            <a:pPr indent="-387350" lvl="0" marL="381000" marR="0" rtl="0" algn="l">
              <a:lnSpc>
                <a:spcPct val="100000"/>
              </a:lnSpc>
              <a:spcBef>
                <a:spcPts val="0"/>
              </a:spcBef>
              <a:spcAft>
                <a:spcPts val="0"/>
              </a:spcAft>
              <a:buClr>
                <a:srgbClr val="000000"/>
              </a:buClr>
              <a:buSzPts val="1900"/>
              <a:buFont typeface="Noto Sans Symbols"/>
              <a:buChar char="❑"/>
            </a:pPr>
            <a:r>
              <a:rPr b="1" i="0" lang="en-GB" sz="1900" u="none" cap="none" strike="noStrike">
                <a:solidFill>
                  <a:srgbClr val="0C5ADB"/>
                </a:solidFill>
                <a:latin typeface="Verdana"/>
                <a:ea typeface="Verdana"/>
                <a:cs typeface="Verdana"/>
                <a:sym typeface="Verdana"/>
              </a:rPr>
              <a:t>Technical interoperability</a:t>
            </a:r>
            <a:r>
              <a:rPr b="0" i="0" lang="en-GB" sz="1900" u="none" cap="none" strike="noStrike">
                <a:solidFill>
                  <a:srgbClr val="0C5ADB"/>
                </a:solidFill>
                <a:latin typeface="Verdana"/>
                <a:ea typeface="Verdana"/>
                <a:cs typeface="Verdana"/>
                <a:sym typeface="Verdana"/>
              </a:rPr>
              <a:t>. A characteristic of an Information Technology (IT) system, whose interfaces are completely understood, to work with other IT systems, at present or in the future, in either implementation or access, without any restrictions or with a controlled access (source: Interoperability - Wikipedia).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