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28" r:id="rId1"/>
  </p:sldMasterIdLst>
  <p:notesMasterIdLst>
    <p:notesMasterId r:id="rId26"/>
  </p:notesMasterIdLst>
  <p:handoutMasterIdLst>
    <p:handoutMasterId r:id="rId27"/>
  </p:handoutMasterIdLst>
  <p:sldIdLst>
    <p:sldId id="298" r:id="rId2"/>
    <p:sldId id="258" r:id="rId3"/>
    <p:sldId id="259" r:id="rId4"/>
    <p:sldId id="260" r:id="rId5"/>
    <p:sldId id="262" r:id="rId6"/>
    <p:sldId id="267" r:id="rId7"/>
    <p:sldId id="289" r:id="rId8"/>
    <p:sldId id="264" r:id="rId9"/>
    <p:sldId id="265" r:id="rId10"/>
    <p:sldId id="266" r:id="rId11"/>
    <p:sldId id="302" r:id="rId12"/>
    <p:sldId id="303" r:id="rId13"/>
    <p:sldId id="268" r:id="rId14"/>
    <p:sldId id="301" r:id="rId15"/>
    <p:sldId id="291" r:id="rId16"/>
    <p:sldId id="292" r:id="rId17"/>
    <p:sldId id="290" r:id="rId18"/>
    <p:sldId id="270" r:id="rId19"/>
    <p:sldId id="273" r:id="rId20"/>
    <p:sldId id="293" r:id="rId21"/>
    <p:sldId id="296" r:id="rId22"/>
    <p:sldId id="300" r:id="rId23"/>
    <p:sldId id="297" r:id="rId24"/>
    <p:sldId id="294" r:id="rId25"/>
  </p:sldIdLst>
  <p:sldSz cx="12225338" cy="6858000"/>
  <p:notesSz cx="7023100" cy="93091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51">
          <p15:clr>
            <a:srgbClr val="A4A3A4"/>
          </p15:clr>
        </p15:guide>
      </p15:sldGuideLst>
    </p:ext>
    <p:ext uri="{2D200454-40CA-4A62-9FC3-DE9A4176ACB9}">
      <p15:notesGuideLst xmlns:p15="http://schemas.microsoft.com/office/powerpoint/2012/main">
        <p15:guide id="1" orient="horz" pos="2932">
          <p15:clr>
            <a:srgbClr val="A4A3A4"/>
          </p15:clr>
        </p15:guide>
        <p15:guide id="2" pos="2212">
          <p15:clr>
            <a:srgbClr val="A4A3A4"/>
          </p15:clr>
        </p15:guide>
      </p15:notes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9" roundtripDataSignature="AMtx7miuDZIOzrMRyB4DpNYjy7FSJHEwc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110" d="100"/>
          <a:sy n="110" d="100"/>
        </p:scale>
        <p:origin x="582" y="108"/>
      </p:cViewPr>
      <p:guideLst>
        <p:guide orient="horz" pos="2160"/>
        <p:guide pos="3851"/>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803B05-CDA3-410D-A757-315C3C158A91}" type="doc">
      <dgm:prSet loTypeId="urn:microsoft.com/office/officeart/2008/layout/HorizontalMultiLevelHierarchy" loCatId="hierarchy" qsTypeId="urn:microsoft.com/office/officeart/2005/8/quickstyle/3d5" qsCatId="3D" csTypeId="urn:microsoft.com/office/officeart/2005/8/colors/accent0_3" csCatId="mainScheme" phldr="1"/>
      <dgm:spPr/>
      <dgm:t>
        <a:bodyPr/>
        <a:lstStyle/>
        <a:p>
          <a:endParaRPr lang="en-IN"/>
        </a:p>
      </dgm:t>
    </dgm:pt>
    <dgm:pt modelId="{1B178B40-8FDA-43D5-BEA1-42FB70DDD968}">
      <dgm:prSet phldrT="[Text]"/>
      <dgm:spPr/>
      <dgm:t>
        <a:bodyPr/>
        <a:lstStyle/>
        <a:p>
          <a:r>
            <a:rPr lang="en-IN" dirty="0"/>
            <a:t>POL</a:t>
          </a:r>
        </a:p>
      </dgm:t>
    </dgm:pt>
    <dgm:pt modelId="{95757AD3-E2B4-4919-8951-15C8D0FCCA91}" type="parTrans" cxnId="{D21664FC-96E4-4BC0-BC31-9543DCDAA997}">
      <dgm:prSet/>
      <dgm:spPr/>
      <dgm:t>
        <a:bodyPr/>
        <a:lstStyle/>
        <a:p>
          <a:endParaRPr lang="en-IN"/>
        </a:p>
      </dgm:t>
    </dgm:pt>
    <dgm:pt modelId="{1220A329-6EA7-48CB-9DE1-D93D78669E7A}" type="sibTrans" cxnId="{D21664FC-96E4-4BC0-BC31-9543DCDAA997}">
      <dgm:prSet/>
      <dgm:spPr/>
      <dgm:t>
        <a:bodyPr/>
        <a:lstStyle/>
        <a:p>
          <a:endParaRPr lang="en-IN"/>
        </a:p>
      </dgm:t>
    </dgm:pt>
    <dgm:pt modelId="{7E9FD1C5-91D8-4DB6-9A9C-519B1F19923D}">
      <dgm:prSet phldrT="[Text]"/>
      <dgm:spPr/>
      <dgm:t>
        <a:bodyPr/>
        <a:lstStyle/>
        <a:p>
          <a:r>
            <a:rPr lang="en-IN" dirty="0"/>
            <a:t>Any one Polarimetric Decomposition (As per the discretion of the data provider)</a:t>
          </a:r>
        </a:p>
      </dgm:t>
    </dgm:pt>
    <dgm:pt modelId="{34AAAA0E-84D4-439F-B0F0-EF5850FECF21}" type="parTrans" cxnId="{547006A6-35B7-4300-AD86-80E0677E181F}">
      <dgm:prSet/>
      <dgm:spPr/>
      <dgm:t>
        <a:bodyPr/>
        <a:lstStyle/>
        <a:p>
          <a:endParaRPr lang="en-IN"/>
        </a:p>
      </dgm:t>
    </dgm:pt>
    <dgm:pt modelId="{B0F2563E-56CD-4DEB-8AAF-C9FECB66729A}" type="sibTrans" cxnId="{547006A6-35B7-4300-AD86-80E0677E181F}">
      <dgm:prSet/>
      <dgm:spPr/>
      <dgm:t>
        <a:bodyPr/>
        <a:lstStyle/>
        <a:p>
          <a:endParaRPr lang="en-IN"/>
        </a:p>
      </dgm:t>
    </dgm:pt>
    <dgm:pt modelId="{D2A4DB2E-E4BE-4FE4-9D7C-60F5F8003AD9}">
      <dgm:prSet phldrT="[Text]"/>
      <dgm:spPr/>
      <dgm:t>
        <a:bodyPr/>
        <a:lstStyle/>
        <a:p>
          <a:r>
            <a:rPr lang="en-IN" dirty="0"/>
            <a:t>Polarimetric Covariance Matrix</a:t>
          </a:r>
        </a:p>
        <a:p>
          <a:r>
            <a:rPr lang="en-IN" dirty="0"/>
            <a:t>(C-Matrix) </a:t>
          </a:r>
        </a:p>
      </dgm:t>
    </dgm:pt>
    <dgm:pt modelId="{EC2254EC-E9BF-4524-AF59-19C92F2AF581}" type="parTrans" cxnId="{9C2788C3-A9E4-4789-9882-988C14D548D9}">
      <dgm:prSet/>
      <dgm:spPr/>
      <dgm:t>
        <a:bodyPr/>
        <a:lstStyle/>
        <a:p>
          <a:endParaRPr lang="en-IN"/>
        </a:p>
      </dgm:t>
    </dgm:pt>
    <dgm:pt modelId="{448B5455-EB81-4035-B349-D88B66E4AAB3}" type="sibTrans" cxnId="{9C2788C3-A9E4-4789-9882-988C14D548D9}">
      <dgm:prSet/>
      <dgm:spPr/>
      <dgm:t>
        <a:bodyPr/>
        <a:lstStyle/>
        <a:p>
          <a:endParaRPr lang="en-IN"/>
        </a:p>
      </dgm:t>
    </dgm:pt>
    <dgm:pt modelId="{613EA0EA-1C51-44AB-8496-5F55ECB465D2}" type="pres">
      <dgm:prSet presAssocID="{4E803B05-CDA3-410D-A757-315C3C158A91}" presName="Name0" presStyleCnt="0">
        <dgm:presLayoutVars>
          <dgm:chPref val="1"/>
          <dgm:dir/>
          <dgm:animOne val="branch"/>
          <dgm:animLvl val="lvl"/>
          <dgm:resizeHandles val="exact"/>
        </dgm:presLayoutVars>
      </dgm:prSet>
      <dgm:spPr/>
      <dgm:t>
        <a:bodyPr/>
        <a:lstStyle/>
        <a:p>
          <a:endParaRPr lang="en-US"/>
        </a:p>
      </dgm:t>
    </dgm:pt>
    <dgm:pt modelId="{8CA0478E-390F-41A9-A199-8F520C489EA7}" type="pres">
      <dgm:prSet presAssocID="{1B178B40-8FDA-43D5-BEA1-42FB70DDD968}" presName="root1" presStyleCnt="0"/>
      <dgm:spPr/>
    </dgm:pt>
    <dgm:pt modelId="{56AE9F1B-2FAE-4DB5-BBB2-5FC9A27BD5B3}" type="pres">
      <dgm:prSet presAssocID="{1B178B40-8FDA-43D5-BEA1-42FB70DDD968}" presName="LevelOneTextNode" presStyleLbl="node0" presStyleIdx="0" presStyleCnt="1" custScaleX="73581" custScaleY="81946" custLinFactX="109416" custLinFactNeighborX="200000" custLinFactNeighborY="1466">
        <dgm:presLayoutVars>
          <dgm:chPref val="3"/>
        </dgm:presLayoutVars>
      </dgm:prSet>
      <dgm:spPr/>
      <dgm:t>
        <a:bodyPr/>
        <a:lstStyle/>
        <a:p>
          <a:endParaRPr lang="en-US"/>
        </a:p>
      </dgm:t>
    </dgm:pt>
    <dgm:pt modelId="{EFCFC88B-C399-4159-AEA0-81791E98FD7F}" type="pres">
      <dgm:prSet presAssocID="{1B178B40-8FDA-43D5-BEA1-42FB70DDD968}" presName="level2hierChild" presStyleCnt="0"/>
      <dgm:spPr/>
    </dgm:pt>
    <dgm:pt modelId="{354AEE62-0DEC-4476-A0B9-D6D646BCFF50}" type="pres">
      <dgm:prSet presAssocID="{34AAAA0E-84D4-439F-B0F0-EF5850FECF21}" presName="conn2-1" presStyleLbl="parChTrans1D2" presStyleIdx="0" presStyleCnt="2"/>
      <dgm:spPr/>
      <dgm:t>
        <a:bodyPr/>
        <a:lstStyle/>
        <a:p>
          <a:endParaRPr lang="en-US"/>
        </a:p>
      </dgm:t>
    </dgm:pt>
    <dgm:pt modelId="{99911B2B-0D52-4633-9A07-5AE782187A7A}" type="pres">
      <dgm:prSet presAssocID="{34AAAA0E-84D4-439F-B0F0-EF5850FECF21}" presName="connTx" presStyleLbl="parChTrans1D2" presStyleIdx="0" presStyleCnt="2"/>
      <dgm:spPr/>
      <dgm:t>
        <a:bodyPr/>
        <a:lstStyle/>
        <a:p>
          <a:endParaRPr lang="en-US"/>
        </a:p>
      </dgm:t>
    </dgm:pt>
    <dgm:pt modelId="{E5D24D6F-BABD-42E3-A315-07A1FD6EB518}" type="pres">
      <dgm:prSet presAssocID="{7E9FD1C5-91D8-4DB6-9A9C-519B1F19923D}" presName="root2" presStyleCnt="0"/>
      <dgm:spPr/>
    </dgm:pt>
    <dgm:pt modelId="{913064CF-D10B-4F0F-ADAC-39371283D8EB}" type="pres">
      <dgm:prSet presAssocID="{7E9FD1C5-91D8-4DB6-9A9C-519B1F19923D}" presName="LevelTwoTextNode" presStyleLbl="node2" presStyleIdx="0" presStyleCnt="2" custLinFactNeighborX="74610" custLinFactNeighborY="-10090">
        <dgm:presLayoutVars>
          <dgm:chPref val="3"/>
        </dgm:presLayoutVars>
      </dgm:prSet>
      <dgm:spPr/>
      <dgm:t>
        <a:bodyPr/>
        <a:lstStyle/>
        <a:p>
          <a:endParaRPr lang="en-US"/>
        </a:p>
      </dgm:t>
    </dgm:pt>
    <dgm:pt modelId="{E3EF2D72-6E53-4632-B2C3-4AB7E7423B1F}" type="pres">
      <dgm:prSet presAssocID="{7E9FD1C5-91D8-4DB6-9A9C-519B1F19923D}" presName="level3hierChild" presStyleCnt="0"/>
      <dgm:spPr/>
    </dgm:pt>
    <dgm:pt modelId="{E4BEE8C1-A4F1-4E5B-8E1C-7606DACBB658}" type="pres">
      <dgm:prSet presAssocID="{EC2254EC-E9BF-4524-AF59-19C92F2AF581}" presName="conn2-1" presStyleLbl="parChTrans1D2" presStyleIdx="1" presStyleCnt="2"/>
      <dgm:spPr/>
      <dgm:t>
        <a:bodyPr/>
        <a:lstStyle/>
        <a:p>
          <a:endParaRPr lang="en-US"/>
        </a:p>
      </dgm:t>
    </dgm:pt>
    <dgm:pt modelId="{7524DD0B-6F5C-4D29-9D3B-C873795C33FA}" type="pres">
      <dgm:prSet presAssocID="{EC2254EC-E9BF-4524-AF59-19C92F2AF581}" presName="connTx" presStyleLbl="parChTrans1D2" presStyleIdx="1" presStyleCnt="2"/>
      <dgm:spPr/>
      <dgm:t>
        <a:bodyPr/>
        <a:lstStyle/>
        <a:p>
          <a:endParaRPr lang="en-US"/>
        </a:p>
      </dgm:t>
    </dgm:pt>
    <dgm:pt modelId="{21F9E05D-2DAA-44A3-A0E7-6F39609963A1}" type="pres">
      <dgm:prSet presAssocID="{D2A4DB2E-E4BE-4FE4-9D7C-60F5F8003AD9}" presName="root2" presStyleCnt="0"/>
      <dgm:spPr/>
    </dgm:pt>
    <dgm:pt modelId="{E14B2ECB-D021-4880-BB3A-BC375B89208F}" type="pres">
      <dgm:prSet presAssocID="{D2A4DB2E-E4BE-4FE4-9D7C-60F5F8003AD9}" presName="LevelTwoTextNode" presStyleLbl="node2" presStyleIdx="1" presStyleCnt="2" custLinFactNeighborX="76112" custLinFactNeighborY="16777">
        <dgm:presLayoutVars>
          <dgm:chPref val="3"/>
        </dgm:presLayoutVars>
      </dgm:prSet>
      <dgm:spPr/>
      <dgm:t>
        <a:bodyPr/>
        <a:lstStyle/>
        <a:p>
          <a:endParaRPr lang="en-US"/>
        </a:p>
      </dgm:t>
    </dgm:pt>
    <dgm:pt modelId="{5B6F7A01-D334-4FF1-B925-048CFF686FBC}" type="pres">
      <dgm:prSet presAssocID="{D2A4DB2E-E4BE-4FE4-9D7C-60F5F8003AD9}" presName="level3hierChild" presStyleCnt="0"/>
      <dgm:spPr/>
    </dgm:pt>
  </dgm:ptLst>
  <dgm:cxnLst>
    <dgm:cxn modelId="{D21664FC-96E4-4BC0-BC31-9543DCDAA997}" srcId="{4E803B05-CDA3-410D-A757-315C3C158A91}" destId="{1B178B40-8FDA-43D5-BEA1-42FB70DDD968}" srcOrd="0" destOrd="0" parTransId="{95757AD3-E2B4-4919-8951-15C8D0FCCA91}" sibTransId="{1220A329-6EA7-48CB-9DE1-D93D78669E7A}"/>
    <dgm:cxn modelId="{24360A39-1D22-4FA9-B5B7-0B2A16E8417F}" type="presOf" srcId="{EC2254EC-E9BF-4524-AF59-19C92F2AF581}" destId="{7524DD0B-6F5C-4D29-9D3B-C873795C33FA}" srcOrd="1" destOrd="0" presId="urn:microsoft.com/office/officeart/2008/layout/HorizontalMultiLevelHierarchy"/>
    <dgm:cxn modelId="{9F1AEF17-621F-4A40-85AB-50B82CC7955F}" type="presOf" srcId="{4E803B05-CDA3-410D-A757-315C3C158A91}" destId="{613EA0EA-1C51-44AB-8496-5F55ECB465D2}" srcOrd="0" destOrd="0" presId="urn:microsoft.com/office/officeart/2008/layout/HorizontalMultiLevelHierarchy"/>
    <dgm:cxn modelId="{547006A6-35B7-4300-AD86-80E0677E181F}" srcId="{1B178B40-8FDA-43D5-BEA1-42FB70DDD968}" destId="{7E9FD1C5-91D8-4DB6-9A9C-519B1F19923D}" srcOrd="0" destOrd="0" parTransId="{34AAAA0E-84D4-439F-B0F0-EF5850FECF21}" sibTransId="{B0F2563E-56CD-4DEB-8AAF-C9FECB66729A}"/>
    <dgm:cxn modelId="{3E732B8B-1B8E-412A-BA99-566ABF35561D}" type="presOf" srcId="{D2A4DB2E-E4BE-4FE4-9D7C-60F5F8003AD9}" destId="{E14B2ECB-D021-4880-BB3A-BC375B89208F}" srcOrd="0" destOrd="0" presId="urn:microsoft.com/office/officeart/2008/layout/HorizontalMultiLevelHierarchy"/>
    <dgm:cxn modelId="{4B8EA325-E7FF-4C68-A400-1535309BCB09}" type="presOf" srcId="{34AAAA0E-84D4-439F-B0F0-EF5850FECF21}" destId="{99911B2B-0D52-4633-9A07-5AE782187A7A}" srcOrd="1" destOrd="0" presId="urn:microsoft.com/office/officeart/2008/layout/HorizontalMultiLevelHierarchy"/>
    <dgm:cxn modelId="{81A76197-10C2-43B8-802D-ACFB65DE43AA}" type="presOf" srcId="{7E9FD1C5-91D8-4DB6-9A9C-519B1F19923D}" destId="{913064CF-D10B-4F0F-ADAC-39371283D8EB}" srcOrd="0" destOrd="0" presId="urn:microsoft.com/office/officeart/2008/layout/HorizontalMultiLevelHierarchy"/>
    <dgm:cxn modelId="{6749D424-2513-43C1-A94D-751E006E02FF}" type="presOf" srcId="{1B178B40-8FDA-43D5-BEA1-42FB70DDD968}" destId="{56AE9F1B-2FAE-4DB5-BBB2-5FC9A27BD5B3}" srcOrd="0" destOrd="0" presId="urn:microsoft.com/office/officeart/2008/layout/HorizontalMultiLevelHierarchy"/>
    <dgm:cxn modelId="{DF877D66-564E-47A6-9176-977D64B571AD}" type="presOf" srcId="{EC2254EC-E9BF-4524-AF59-19C92F2AF581}" destId="{E4BEE8C1-A4F1-4E5B-8E1C-7606DACBB658}" srcOrd="0" destOrd="0" presId="urn:microsoft.com/office/officeart/2008/layout/HorizontalMultiLevelHierarchy"/>
    <dgm:cxn modelId="{82EF0D0E-E2F3-4639-A1D2-C46960830857}" type="presOf" srcId="{34AAAA0E-84D4-439F-B0F0-EF5850FECF21}" destId="{354AEE62-0DEC-4476-A0B9-D6D646BCFF50}" srcOrd="0" destOrd="0" presId="urn:microsoft.com/office/officeart/2008/layout/HorizontalMultiLevelHierarchy"/>
    <dgm:cxn modelId="{9C2788C3-A9E4-4789-9882-988C14D548D9}" srcId="{1B178B40-8FDA-43D5-BEA1-42FB70DDD968}" destId="{D2A4DB2E-E4BE-4FE4-9D7C-60F5F8003AD9}" srcOrd="1" destOrd="0" parTransId="{EC2254EC-E9BF-4524-AF59-19C92F2AF581}" sibTransId="{448B5455-EB81-4035-B349-D88B66E4AAB3}"/>
    <dgm:cxn modelId="{91903E84-FF23-41DB-9E15-F8A84E18939D}" type="presParOf" srcId="{613EA0EA-1C51-44AB-8496-5F55ECB465D2}" destId="{8CA0478E-390F-41A9-A199-8F520C489EA7}" srcOrd="0" destOrd="0" presId="urn:microsoft.com/office/officeart/2008/layout/HorizontalMultiLevelHierarchy"/>
    <dgm:cxn modelId="{56EF1B84-D348-4EFE-B5CF-6FE9C8B0518C}" type="presParOf" srcId="{8CA0478E-390F-41A9-A199-8F520C489EA7}" destId="{56AE9F1B-2FAE-4DB5-BBB2-5FC9A27BD5B3}" srcOrd="0" destOrd="0" presId="urn:microsoft.com/office/officeart/2008/layout/HorizontalMultiLevelHierarchy"/>
    <dgm:cxn modelId="{EAC5C4E1-53A9-4914-9424-F3EA4EF94A70}" type="presParOf" srcId="{8CA0478E-390F-41A9-A199-8F520C489EA7}" destId="{EFCFC88B-C399-4159-AEA0-81791E98FD7F}" srcOrd="1" destOrd="0" presId="urn:microsoft.com/office/officeart/2008/layout/HorizontalMultiLevelHierarchy"/>
    <dgm:cxn modelId="{E666040D-36E9-4FDA-96A1-7D66B9EC3777}" type="presParOf" srcId="{EFCFC88B-C399-4159-AEA0-81791E98FD7F}" destId="{354AEE62-0DEC-4476-A0B9-D6D646BCFF50}" srcOrd="0" destOrd="0" presId="urn:microsoft.com/office/officeart/2008/layout/HorizontalMultiLevelHierarchy"/>
    <dgm:cxn modelId="{20701ECF-42FD-4F8C-A714-FFC068FDB147}" type="presParOf" srcId="{354AEE62-0DEC-4476-A0B9-D6D646BCFF50}" destId="{99911B2B-0D52-4633-9A07-5AE782187A7A}" srcOrd="0" destOrd="0" presId="urn:microsoft.com/office/officeart/2008/layout/HorizontalMultiLevelHierarchy"/>
    <dgm:cxn modelId="{575F898E-9ED0-480A-814B-E745D478CB88}" type="presParOf" srcId="{EFCFC88B-C399-4159-AEA0-81791E98FD7F}" destId="{E5D24D6F-BABD-42E3-A315-07A1FD6EB518}" srcOrd="1" destOrd="0" presId="urn:microsoft.com/office/officeart/2008/layout/HorizontalMultiLevelHierarchy"/>
    <dgm:cxn modelId="{9CBB3C93-29FF-4291-8445-DE56426715FE}" type="presParOf" srcId="{E5D24D6F-BABD-42E3-A315-07A1FD6EB518}" destId="{913064CF-D10B-4F0F-ADAC-39371283D8EB}" srcOrd="0" destOrd="0" presId="urn:microsoft.com/office/officeart/2008/layout/HorizontalMultiLevelHierarchy"/>
    <dgm:cxn modelId="{3DA93F14-4D12-4591-B710-CC62DA6282D5}" type="presParOf" srcId="{E5D24D6F-BABD-42E3-A315-07A1FD6EB518}" destId="{E3EF2D72-6E53-4632-B2C3-4AB7E7423B1F}" srcOrd="1" destOrd="0" presId="urn:microsoft.com/office/officeart/2008/layout/HorizontalMultiLevelHierarchy"/>
    <dgm:cxn modelId="{30C7D27D-0F7E-43D4-9DC4-9FAC1B959FD7}" type="presParOf" srcId="{EFCFC88B-C399-4159-AEA0-81791E98FD7F}" destId="{E4BEE8C1-A4F1-4E5B-8E1C-7606DACBB658}" srcOrd="2" destOrd="0" presId="urn:microsoft.com/office/officeart/2008/layout/HorizontalMultiLevelHierarchy"/>
    <dgm:cxn modelId="{543666DB-5687-4CAC-8340-6512C898E1C0}" type="presParOf" srcId="{E4BEE8C1-A4F1-4E5B-8E1C-7606DACBB658}" destId="{7524DD0B-6F5C-4D29-9D3B-C873795C33FA}" srcOrd="0" destOrd="0" presId="urn:microsoft.com/office/officeart/2008/layout/HorizontalMultiLevelHierarchy"/>
    <dgm:cxn modelId="{B0D333B4-AA05-4F0A-AA09-EAA279714C4E}" type="presParOf" srcId="{EFCFC88B-C399-4159-AEA0-81791E98FD7F}" destId="{21F9E05D-2DAA-44A3-A0E7-6F39609963A1}" srcOrd="3" destOrd="0" presId="urn:microsoft.com/office/officeart/2008/layout/HorizontalMultiLevelHierarchy"/>
    <dgm:cxn modelId="{6AA3BC6D-192D-40D0-BA81-92EBF5B79C8C}" type="presParOf" srcId="{21F9E05D-2DAA-44A3-A0E7-6F39609963A1}" destId="{E14B2ECB-D021-4880-BB3A-BC375B89208F}" srcOrd="0" destOrd="0" presId="urn:microsoft.com/office/officeart/2008/layout/HorizontalMultiLevelHierarchy"/>
    <dgm:cxn modelId="{9D84F964-C6C4-4896-85E2-1281FD14B5C7}" type="presParOf" srcId="{21F9E05D-2DAA-44A3-A0E7-6F39609963A1}" destId="{5B6F7A01-D334-4FF1-B925-048CFF686FBC}"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9D23ED8-B38D-42A0-97C5-FD956B79029C}" type="doc">
      <dgm:prSet loTypeId="urn:microsoft.com/office/officeart/2008/layout/HorizontalMultiLevelHierarchy" loCatId="hierarchy" qsTypeId="urn:microsoft.com/office/officeart/2005/8/quickstyle/3d5" qsCatId="3D" csTypeId="urn:microsoft.com/office/officeart/2005/8/colors/accent0_3" csCatId="mainScheme" phldr="1"/>
      <dgm:spPr/>
      <dgm:t>
        <a:bodyPr/>
        <a:lstStyle/>
        <a:p>
          <a:endParaRPr lang="en-IN"/>
        </a:p>
      </dgm:t>
    </dgm:pt>
    <dgm:pt modelId="{DE29A2A2-55FB-4141-B485-7DC59C8BCBCB}">
      <dgm:prSet phldrT="[Text]"/>
      <dgm:spPr>
        <a:xfrm rot="16200000">
          <a:off x="113946" y="1829270"/>
          <a:ext cx="4516718" cy="858176"/>
        </a:xfrm>
        <a:prstGeom prst="rect">
          <a:avLst/>
        </a:prstGeom>
        <a:solidFill>
          <a:srgbClr val="44546A">
            <a:hueOff val="0"/>
            <a:satOff val="0"/>
            <a:lumOff val="0"/>
            <a:alphaOff val="0"/>
          </a:srgbClr>
        </a:solidFill>
        <a:ln>
          <a:noFill/>
        </a:ln>
        <a:effectLst/>
        <a:sp3d extrusionH="381000" contourW="38100" prstMaterial="matte">
          <a:contourClr>
            <a:sysClr val="window" lastClr="FFFFFF"/>
          </a:contourClr>
        </a:sp3d>
      </dgm:spPr>
      <dgm:t>
        <a:bodyPr/>
        <a:lstStyle/>
        <a:p>
          <a:pPr>
            <a:buNone/>
          </a:pPr>
          <a:r>
            <a:rPr lang="en-IN" dirty="0">
              <a:solidFill>
                <a:sysClr val="window" lastClr="FFFFFF"/>
              </a:solidFill>
              <a:latin typeface="Calibri" panose="020F0502020204030204"/>
              <a:ea typeface="+mn-ea"/>
              <a:cs typeface="+mn-cs"/>
            </a:rPr>
            <a:t>NRB</a:t>
          </a:r>
        </a:p>
      </dgm:t>
    </dgm:pt>
    <dgm:pt modelId="{2A7B30A1-E169-4DE9-85DB-23873501B1D6}" type="parTrans" cxnId="{6E6332BF-9E98-4BFF-A5D7-32203B8C290A}">
      <dgm:prSet/>
      <dgm:spPr/>
      <dgm:t>
        <a:bodyPr/>
        <a:lstStyle/>
        <a:p>
          <a:endParaRPr lang="en-IN"/>
        </a:p>
      </dgm:t>
    </dgm:pt>
    <dgm:pt modelId="{7E50FBBB-850F-4F13-895D-FED726C2F1A4}" type="sibTrans" cxnId="{6E6332BF-9E98-4BFF-A5D7-32203B8C290A}">
      <dgm:prSet/>
      <dgm:spPr/>
      <dgm:t>
        <a:bodyPr/>
        <a:lstStyle/>
        <a:p>
          <a:endParaRPr lang="en-IN"/>
        </a:p>
      </dgm:t>
    </dgm:pt>
    <dgm:pt modelId="{F3CE2697-39F7-444B-B894-61414343038F}">
      <dgm:prSet/>
      <dgm:spPr>
        <a:xfrm>
          <a:off x="3068508" y="733049"/>
          <a:ext cx="2872916" cy="931267"/>
        </a:xfrm>
        <a:prstGeom prst="rect">
          <a:avLst/>
        </a:prstGeom>
        <a:solidFill>
          <a:srgbClr val="44546A">
            <a:hueOff val="0"/>
            <a:satOff val="0"/>
            <a:lumOff val="0"/>
            <a:alphaOff val="0"/>
          </a:srgbClr>
        </a:solidFill>
        <a:ln>
          <a:noFill/>
        </a:ln>
        <a:effectLst/>
        <a:sp3d extrusionH="381000" contourW="38100" prstMaterial="matte">
          <a:contourClr>
            <a:sysClr val="window" lastClr="FFFFFF"/>
          </a:contourClr>
        </a:sp3d>
      </dgm:spPr>
      <dgm:t>
        <a:bodyPr/>
        <a:lstStyle/>
        <a:p>
          <a:pPr>
            <a:buNone/>
          </a:pPr>
          <a:r>
            <a:rPr lang="en-IN" dirty="0">
              <a:solidFill>
                <a:sysClr val="window" lastClr="FFFFFF"/>
              </a:solidFill>
              <a:latin typeface="Calibri" panose="020F0502020204030204"/>
              <a:ea typeface="+mn-ea"/>
              <a:cs typeface="+mn-cs"/>
            </a:rPr>
            <a:t> Radar Measurements</a:t>
          </a:r>
        </a:p>
        <a:p>
          <a:pPr>
            <a:buNone/>
          </a:pPr>
          <a:r>
            <a:rPr lang="en-IN" dirty="0">
              <a:solidFill>
                <a:sysClr val="window" lastClr="FFFFFF"/>
              </a:solidFill>
              <a:latin typeface="Calibri" panose="020F0502020204030204"/>
              <a:ea typeface="+mn-ea"/>
              <a:cs typeface="+mn-cs"/>
            </a:rPr>
            <a:t> with RTC </a:t>
          </a:r>
        </a:p>
      </dgm:t>
    </dgm:pt>
    <dgm:pt modelId="{97246CBD-605F-4E91-9119-01113C386357}" type="parTrans" cxnId="{E9A64E89-6073-4C0A-93A4-5CF2DFA579C2}">
      <dgm:prSet/>
      <dgm:spPr>
        <a:xfrm>
          <a:off x="2801393" y="1198682"/>
          <a:ext cx="267114" cy="1059676"/>
        </a:xfrm>
        <a:custGeom>
          <a:avLst/>
          <a:gdLst/>
          <a:ahLst/>
          <a:cxnLst/>
          <a:rect l="0" t="0" r="0" b="0"/>
          <a:pathLst>
            <a:path>
              <a:moveTo>
                <a:pt x="0" y="1059676"/>
              </a:moveTo>
              <a:lnTo>
                <a:pt x="133557" y="1059676"/>
              </a:lnTo>
              <a:lnTo>
                <a:pt x="133557" y="0"/>
              </a:lnTo>
              <a:lnTo>
                <a:pt x="267114" y="0"/>
              </a:lnTo>
            </a:path>
          </a:pathLst>
        </a:custGeom>
        <a:noFill/>
        <a:ln w="12700" cap="flat" cmpd="sng" algn="ctr">
          <a:solidFill>
            <a:srgbClr val="44546A">
              <a:shade val="60000"/>
              <a:hueOff val="0"/>
              <a:satOff val="0"/>
              <a:lumOff val="0"/>
              <a:alphaOff val="0"/>
            </a:srgbClr>
          </a:solidFill>
          <a:prstDash val="solid"/>
          <a:miter lim="800000"/>
        </a:ln>
        <a:effectLst/>
        <a:sp3d z="-40000" prstMaterial="matte"/>
      </dgm:spPr>
      <dgm:t>
        <a:bodyPr/>
        <a:lstStyle/>
        <a:p>
          <a:pPr>
            <a:buNone/>
          </a:pPr>
          <a:endParaRPr lang="en-IN">
            <a:solidFill>
              <a:sysClr val="windowText" lastClr="000000">
                <a:hueOff val="0"/>
                <a:satOff val="0"/>
                <a:lumOff val="0"/>
                <a:alphaOff val="0"/>
              </a:sysClr>
            </a:solidFill>
            <a:latin typeface="Calibri" panose="020F0502020204030204"/>
            <a:ea typeface="+mn-ea"/>
            <a:cs typeface="+mn-cs"/>
          </a:endParaRPr>
        </a:p>
      </dgm:t>
    </dgm:pt>
    <dgm:pt modelId="{62314DA4-113B-45DA-BCDF-CC2F925311C0}" type="sibTrans" cxnId="{E9A64E89-6073-4C0A-93A4-5CF2DFA579C2}">
      <dgm:prSet/>
      <dgm:spPr/>
      <dgm:t>
        <a:bodyPr/>
        <a:lstStyle/>
        <a:p>
          <a:endParaRPr lang="en-IN"/>
        </a:p>
      </dgm:t>
    </dgm:pt>
    <dgm:pt modelId="{07691BF1-B834-4DC6-AA40-A781A4B68087}">
      <dgm:prSet/>
      <dgm:spPr>
        <a:xfrm>
          <a:off x="3039459" y="1852342"/>
          <a:ext cx="2814818" cy="858176"/>
        </a:xfrm>
        <a:prstGeom prst="rect">
          <a:avLst/>
        </a:prstGeom>
        <a:solidFill>
          <a:srgbClr val="44546A">
            <a:hueOff val="0"/>
            <a:satOff val="0"/>
            <a:lumOff val="0"/>
            <a:alphaOff val="0"/>
          </a:srgbClr>
        </a:solidFill>
        <a:ln>
          <a:noFill/>
        </a:ln>
        <a:effectLst/>
        <a:sp3d extrusionH="381000" contourW="38100" prstMaterial="matte">
          <a:contourClr>
            <a:sysClr val="window" lastClr="FFFFFF"/>
          </a:contourClr>
        </a:sp3d>
      </dgm:spPr>
      <dgm:t>
        <a:bodyPr/>
        <a:lstStyle/>
        <a:p>
          <a:pPr>
            <a:buNone/>
          </a:pPr>
          <a:r>
            <a:rPr lang="en-US" dirty="0">
              <a:solidFill>
                <a:sysClr val="window" lastClr="FFFFFF"/>
              </a:solidFill>
              <a:latin typeface="Calibri" panose="020F0502020204030204"/>
              <a:ea typeface="+mn-ea"/>
              <a:cs typeface="+mn-cs"/>
            </a:rPr>
            <a:t>Pixel-wise  Meta Data</a:t>
          </a:r>
        </a:p>
        <a:p>
          <a:pPr>
            <a:buNone/>
          </a:pPr>
          <a:r>
            <a:rPr lang="en-US" dirty="0">
              <a:solidFill>
                <a:sysClr val="window" lastClr="FFFFFF"/>
              </a:solidFill>
              <a:latin typeface="Calibri" panose="020F0502020204030204"/>
              <a:ea typeface="+mn-ea"/>
              <a:cs typeface="+mn-cs"/>
            </a:rPr>
            <a:t>(Incidence Angle map</a:t>
          </a:r>
        </a:p>
        <a:p>
          <a:pPr>
            <a:buNone/>
          </a:pPr>
          <a:r>
            <a:rPr lang="en-US" dirty="0">
              <a:solidFill>
                <a:sysClr val="window" lastClr="FFFFFF"/>
              </a:solidFill>
              <a:latin typeface="Calibri" panose="020F0502020204030204"/>
              <a:ea typeface="+mn-ea"/>
              <a:cs typeface="+mn-cs"/>
            </a:rPr>
            <a:t>Layover/Shadow Mask)</a:t>
          </a:r>
          <a:endParaRPr lang="en-IN" dirty="0">
            <a:solidFill>
              <a:sysClr val="window" lastClr="FFFFFF"/>
            </a:solidFill>
            <a:latin typeface="Calibri" panose="020F0502020204030204"/>
            <a:ea typeface="+mn-ea"/>
            <a:cs typeface="+mn-cs"/>
          </a:endParaRPr>
        </a:p>
      </dgm:t>
    </dgm:pt>
    <dgm:pt modelId="{272F14D9-F925-4637-9F0E-7223550D8CDC}" type="parTrans" cxnId="{E0018311-7BFA-48D9-B8C2-06EBF1F1FF65}">
      <dgm:prSet/>
      <dgm:spPr>
        <a:xfrm>
          <a:off x="2801393" y="2212639"/>
          <a:ext cx="238066" cy="91440"/>
        </a:xfrm>
        <a:custGeom>
          <a:avLst/>
          <a:gdLst/>
          <a:ahLst/>
          <a:cxnLst/>
          <a:rect l="0" t="0" r="0" b="0"/>
          <a:pathLst>
            <a:path>
              <a:moveTo>
                <a:pt x="0" y="45720"/>
              </a:moveTo>
              <a:lnTo>
                <a:pt x="119033" y="45720"/>
              </a:lnTo>
              <a:lnTo>
                <a:pt x="119033" y="68792"/>
              </a:lnTo>
              <a:lnTo>
                <a:pt x="238066" y="68792"/>
              </a:lnTo>
            </a:path>
          </a:pathLst>
        </a:custGeom>
        <a:noFill/>
        <a:ln w="12700" cap="flat" cmpd="sng" algn="ctr">
          <a:solidFill>
            <a:srgbClr val="44546A">
              <a:shade val="60000"/>
              <a:hueOff val="0"/>
              <a:satOff val="0"/>
              <a:lumOff val="0"/>
              <a:alphaOff val="0"/>
            </a:srgbClr>
          </a:solidFill>
          <a:prstDash val="solid"/>
          <a:miter lim="800000"/>
        </a:ln>
        <a:effectLst/>
        <a:sp3d z="-40000" prstMaterial="matte"/>
      </dgm:spPr>
      <dgm:t>
        <a:bodyPr/>
        <a:lstStyle/>
        <a:p>
          <a:pPr>
            <a:buNone/>
          </a:pPr>
          <a:endParaRPr lang="en-IN">
            <a:solidFill>
              <a:sysClr val="windowText" lastClr="000000">
                <a:hueOff val="0"/>
                <a:satOff val="0"/>
                <a:lumOff val="0"/>
                <a:alphaOff val="0"/>
              </a:sysClr>
            </a:solidFill>
            <a:latin typeface="Calibri" panose="020F0502020204030204"/>
            <a:ea typeface="+mn-ea"/>
            <a:cs typeface="+mn-cs"/>
          </a:endParaRPr>
        </a:p>
      </dgm:t>
    </dgm:pt>
    <dgm:pt modelId="{15F5E71D-AB1F-4CF0-83C2-5C8540945AA7}" type="sibTrans" cxnId="{E0018311-7BFA-48D9-B8C2-06EBF1F1FF65}">
      <dgm:prSet/>
      <dgm:spPr/>
      <dgm:t>
        <a:bodyPr/>
        <a:lstStyle/>
        <a:p>
          <a:endParaRPr lang="en-IN"/>
        </a:p>
      </dgm:t>
    </dgm:pt>
    <dgm:pt modelId="{97671160-7C19-4CAB-A77B-58A73BB39138}">
      <dgm:prSet/>
      <dgm:spPr>
        <a:xfrm>
          <a:off x="2991044" y="2822313"/>
          <a:ext cx="2814818" cy="858176"/>
        </a:xfrm>
        <a:prstGeom prst="rect">
          <a:avLst/>
        </a:prstGeom>
        <a:solidFill>
          <a:srgbClr val="44546A">
            <a:hueOff val="0"/>
            <a:satOff val="0"/>
            <a:lumOff val="0"/>
            <a:alphaOff val="0"/>
          </a:srgbClr>
        </a:solidFill>
        <a:ln>
          <a:noFill/>
        </a:ln>
        <a:effectLst/>
        <a:sp3d extrusionH="381000" contourW="38100" prstMaterial="matte">
          <a:contourClr>
            <a:sysClr val="window" lastClr="FFFFFF"/>
          </a:contourClr>
        </a:sp3d>
      </dgm:spPr>
      <dgm:t>
        <a:bodyPr/>
        <a:lstStyle/>
        <a:p>
          <a:pPr>
            <a:buNone/>
          </a:pPr>
          <a:r>
            <a:rPr lang="en-US" dirty="0">
              <a:solidFill>
                <a:sysClr val="window" lastClr="FFFFFF"/>
              </a:solidFill>
              <a:latin typeface="Calibri" panose="020F0502020204030204"/>
              <a:ea typeface="+mn-ea"/>
              <a:cs typeface="+mn-cs"/>
            </a:rPr>
            <a:t> General Meta Data</a:t>
          </a:r>
        </a:p>
        <a:p>
          <a:pPr>
            <a:buNone/>
          </a:pPr>
          <a:r>
            <a:rPr lang="en-US" dirty="0">
              <a:solidFill>
                <a:sysClr val="window" lastClr="FFFFFF"/>
              </a:solidFill>
              <a:latin typeface="Calibri" panose="020F0502020204030204"/>
              <a:ea typeface="+mn-ea"/>
              <a:cs typeface="+mn-cs"/>
            </a:rPr>
            <a:t>(Can be modified  as per the  requirements)</a:t>
          </a:r>
          <a:endParaRPr lang="en-IN" dirty="0">
            <a:solidFill>
              <a:sysClr val="window" lastClr="FFFFFF"/>
            </a:solidFill>
            <a:latin typeface="Calibri" panose="020F0502020204030204"/>
            <a:ea typeface="+mn-ea"/>
            <a:cs typeface="+mn-cs"/>
          </a:endParaRPr>
        </a:p>
      </dgm:t>
    </dgm:pt>
    <dgm:pt modelId="{666CBFD9-CDBD-4165-847D-A18F2362BDF3}" type="parTrans" cxnId="{C7F78B4C-39EC-4D1B-9CCC-DEF9F1C53E24}">
      <dgm:prSet/>
      <dgm:spPr>
        <a:xfrm>
          <a:off x="2801393" y="2258359"/>
          <a:ext cx="189651" cy="993043"/>
        </a:xfrm>
        <a:custGeom>
          <a:avLst/>
          <a:gdLst/>
          <a:ahLst/>
          <a:cxnLst/>
          <a:rect l="0" t="0" r="0" b="0"/>
          <a:pathLst>
            <a:path>
              <a:moveTo>
                <a:pt x="0" y="0"/>
              </a:moveTo>
              <a:lnTo>
                <a:pt x="94825" y="0"/>
              </a:lnTo>
              <a:lnTo>
                <a:pt x="94825" y="993043"/>
              </a:lnTo>
              <a:lnTo>
                <a:pt x="189651" y="993043"/>
              </a:lnTo>
            </a:path>
          </a:pathLst>
        </a:custGeom>
        <a:noFill/>
        <a:ln w="12700" cap="flat" cmpd="sng" algn="ctr">
          <a:solidFill>
            <a:srgbClr val="44546A">
              <a:shade val="60000"/>
              <a:hueOff val="0"/>
              <a:satOff val="0"/>
              <a:lumOff val="0"/>
              <a:alphaOff val="0"/>
            </a:srgbClr>
          </a:solidFill>
          <a:prstDash val="solid"/>
          <a:miter lim="800000"/>
        </a:ln>
        <a:effectLst/>
        <a:sp3d z="-40000" prstMaterial="matte"/>
      </dgm:spPr>
      <dgm:t>
        <a:bodyPr/>
        <a:lstStyle/>
        <a:p>
          <a:pPr>
            <a:buNone/>
          </a:pPr>
          <a:endParaRPr lang="en-IN">
            <a:solidFill>
              <a:sysClr val="windowText" lastClr="000000">
                <a:hueOff val="0"/>
                <a:satOff val="0"/>
                <a:lumOff val="0"/>
                <a:alphaOff val="0"/>
              </a:sysClr>
            </a:solidFill>
            <a:latin typeface="Calibri" panose="020F0502020204030204"/>
            <a:ea typeface="+mn-ea"/>
            <a:cs typeface="+mn-cs"/>
          </a:endParaRPr>
        </a:p>
      </dgm:t>
    </dgm:pt>
    <dgm:pt modelId="{50236858-2AEE-42E9-8CE5-DCBB5C62469E}" type="sibTrans" cxnId="{C7F78B4C-39EC-4D1B-9CCC-DEF9F1C53E24}">
      <dgm:prSet/>
      <dgm:spPr/>
      <dgm:t>
        <a:bodyPr/>
        <a:lstStyle/>
        <a:p>
          <a:endParaRPr lang="en-IN"/>
        </a:p>
      </dgm:t>
    </dgm:pt>
    <dgm:pt modelId="{75BC5595-CA8A-41EA-8E80-619AE4DA67E7}" type="pres">
      <dgm:prSet presAssocID="{A9D23ED8-B38D-42A0-97C5-FD956B79029C}" presName="Name0" presStyleCnt="0">
        <dgm:presLayoutVars>
          <dgm:chPref val="1"/>
          <dgm:dir/>
          <dgm:animOne val="branch"/>
          <dgm:animLvl val="lvl"/>
          <dgm:resizeHandles val="exact"/>
        </dgm:presLayoutVars>
      </dgm:prSet>
      <dgm:spPr/>
      <dgm:t>
        <a:bodyPr/>
        <a:lstStyle/>
        <a:p>
          <a:endParaRPr lang="en-US"/>
        </a:p>
      </dgm:t>
    </dgm:pt>
    <dgm:pt modelId="{16ACD7A5-8001-434A-B2D6-D20465AD97E0}" type="pres">
      <dgm:prSet presAssocID="{DE29A2A2-55FB-4141-B485-7DC59C8BCBCB}" presName="root1" presStyleCnt="0"/>
      <dgm:spPr/>
    </dgm:pt>
    <dgm:pt modelId="{27DC399B-41D6-494B-9451-763DB11945A3}" type="pres">
      <dgm:prSet presAssocID="{DE29A2A2-55FB-4141-B485-7DC59C8BCBCB}" presName="LevelOneTextNode" presStyleLbl="node0" presStyleIdx="0" presStyleCnt="1" custLinFactX="-69801" custLinFactNeighborX="-100000" custLinFactNeighborY="1559">
        <dgm:presLayoutVars>
          <dgm:chPref val="3"/>
        </dgm:presLayoutVars>
      </dgm:prSet>
      <dgm:spPr/>
      <dgm:t>
        <a:bodyPr/>
        <a:lstStyle/>
        <a:p>
          <a:endParaRPr lang="en-US"/>
        </a:p>
      </dgm:t>
    </dgm:pt>
    <dgm:pt modelId="{1A77846E-B056-40AF-B2DE-E6BB9733F177}" type="pres">
      <dgm:prSet presAssocID="{DE29A2A2-55FB-4141-B485-7DC59C8BCBCB}" presName="level2hierChild" presStyleCnt="0"/>
      <dgm:spPr/>
    </dgm:pt>
    <dgm:pt modelId="{EE156BA9-44C9-4DC5-B8F4-CB48FEBB04CE}" type="pres">
      <dgm:prSet presAssocID="{97246CBD-605F-4E91-9119-01113C386357}" presName="conn2-1" presStyleLbl="parChTrans1D2" presStyleIdx="0" presStyleCnt="3"/>
      <dgm:spPr/>
      <dgm:t>
        <a:bodyPr/>
        <a:lstStyle/>
        <a:p>
          <a:endParaRPr lang="en-US"/>
        </a:p>
      </dgm:t>
    </dgm:pt>
    <dgm:pt modelId="{53E541F0-76F3-45B0-900F-741E9304BCCD}" type="pres">
      <dgm:prSet presAssocID="{97246CBD-605F-4E91-9119-01113C386357}" presName="connTx" presStyleLbl="parChTrans1D2" presStyleIdx="0" presStyleCnt="3"/>
      <dgm:spPr/>
      <dgm:t>
        <a:bodyPr/>
        <a:lstStyle/>
        <a:p>
          <a:endParaRPr lang="en-US"/>
        </a:p>
      </dgm:t>
    </dgm:pt>
    <dgm:pt modelId="{34B61AB7-AA17-4848-8D34-F980FF4033EB}" type="pres">
      <dgm:prSet presAssocID="{F3CE2697-39F7-444B-B894-61414343038F}" presName="root2" presStyleCnt="0"/>
      <dgm:spPr/>
    </dgm:pt>
    <dgm:pt modelId="{9206CB3A-14EB-4173-B7FF-6D0E24BFA494}" type="pres">
      <dgm:prSet presAssocID="{F3CE2697-39F7-444B-B894-61414343038F}" presName="LevelTwoTextNode" presStyleLbl="node2" presStyleIdx="0" presStyleCnt="3" custScaleX="102064" custScaleY="108517" custLinFactNeighborX="-62279" custLinFactNeighborY="1520">
        <dgm:presLayoutVars>
          <dgm:chPref val="3"/>
        </dgm:presLayoutVars>
      </dgm:prSet>
      <dgm:spPr/>
      <dgm:t>
        <a:bodyPr/>
        <a:lstStyle/>
        <a:p>
          <a:endParaRPr lang="en-US"/>
        </a:p>
      </dgm:t>
    </dgm:pt>
    <dgm:pt modelId="{2AB2F77B-2897-4B2D-97D9-817CD413E69D}" type="pres">
      <dgm:prSet presAssocID="{F3CE2697-39F7-444B-B894-61414343038F}" presName="level3hierChild" presStyleCnt="0"/>
      <dgm:spPr/>
    </dgm:pt>
    <dgm:pt modelId="{CBE4D153-9470-4683-9E07-9D05BB6188D6}" type="pres">
      <dgm:prSet presAssocID="{272F14D9-F925-4637-9F0E-7223550D8CDC}" presName="conn2-1" presStyleLbl="parChTrans1D2" presStyleIdx="1" presStyleCnt="3"/>
      <dgm:spPr/>
      <dgm:t>
        <a:bodyPr/>
        <a:lstStyle/>
        <a:p>
          <a:endParaRPr lang="en-US"/>
        </a:p>
      </dgm:t>
    </dgm:pt>
    <dgm:pt modelId="{014C38CC-7ED4-46DE-AFCE-0DF76FF1596B}" type="pres">
      <dgm:prSet presAssocID="{272F14D9-F925-4637-9F0E-7223550D8CDC}" presName="connTx" presStyleLbl="parChTrans1D2" presStyleIdx="1" presStyleCnt="3"/>
      <dgm:spPr/>
      <dgm:t>
        <a:bodyPr/>
        <a:lstStyle/>
        <a:p>
          <a:endParaRPr lang="en-US"/>
        </a:p>
      </dgm:t>
    </dgm:pt>
    <dgm:pt modelId="{85D2CDAE-73C8-459B-A277-ECBCAA50BF6D}" type="pres">
      <dgm:prSet presAssocID="{07691BF1-B834-4DC6-AA40-A781A4B68087}" presName="root2" presStyleCnt="0"/>
      <dgm:spPr/>
    </dgm:pt>
    <dgm:pt modelId="{527A598E-C40D-40D4-8866-4BD57A583B63}" type="pres">
      <dgm:prSet presAssocID="{07691BF1-B834-4DC6-AA40-A781A4B68087}" presName="LevelTwoTextNode" presStyleLbl="node2" presStyleIdx="1" presStyleCnt="3" custLinFactNeighborX="-63311" custLinFactNeighborY="-1570">
        <dgm:presLayoutVars>
          <dgm:chPref val="3"/>
        </dgm:presLayoutVars>
      </dgm:prSet>
      <dgm:spPr/>
      <dgm:t>
        <a:bodyPr/>
        <a:lstStyle/>
        <a:p>
          <a:endParaRPr lang="en-US"/>
        </a:p>
      </dgm:t>
    </dgm:pt>
    <dgm:pt modelId="{7450AFF6-31AB-4A15-A4B0-C10C94010C00}" type="pres">
      <dgm:prSet presAssocID="{07691BF1-B834-4DC6-AA40-A781A4B68087}" presName="level3hierChild" presStyleCnt="0"/>
      <dgm:spPr/>
    </dgm:pt>
    <dgm:pt modelId="{A72F572C-3BA2-4790-B7EA-3CAC92DC7A49}" type="pres">
      <dgm:prSet presAssocID="{666CBFD9-CDBD-4165-847D-A18F2362BDF3}" presName="conn2-1" presStyleLbl="parChTrans1D2" presStyleIdx="2" presStyleCnt="3"/>
      <dgm:spPr/>
      <dgm:t>
        <a:bodyPr/>
        <a:lstStyle/>
        <a:p>
          <a:endParaRPr lang="en-US"/>
        </a:p>
      </dgm:t>
    </dgm:pt>
    <dgm:pt modelId="{AD38DA27-FE2E-4D4E-A237-15F7F096111C}" type="pres">
      <dgm:prSet presAssocID="{666CBFD9-CDBD-4165-847D-A18F2362BDF3}" presName="connTx" presStyleLbl="parChTrans1D2" presStyleIdx="2" presStyleCnt="3"/>
      <dgm:spPr/>
      <dgm:t>
        <a:bodyPr/>
        <a:lstStyle/>
        <a:p>
          <a:endParaRPr lang="en-US"/>
        </a:p>
      </dgm:t>
    </dgm:pt>
    <dgm:pt modelId="{A3A81E47-CD96-4113-AE29-3DCF26919F42}" type="pres">
      <dgm:prSet presAssocID="{97671160-7C19-4CAB-A77B-58A73BB39138}" presName="root2" presStyleCnt="0"/>
      <dgm:spPr/>
    </dgm:pt>
    <dgm:pt modelId="{627AA903-2545-46A4-8BC2-068CF106F329}" type="pres">
      <dgm:prSet presAssocID="{97671160-7C19-4CAB-A77B-58A73BB39138}" presName="LevelTwoTextNode" presStyleLbl="node2" presStyleIdx="2" presStyleCnt="3" custLinFactNeighborX="-65031" custLinFactNeighborY="-13543">
        <dgm:presLayoutVars>
          <dgm:chPref val="3"/>
        </dgm:presLayoutVars>
      </dgm:prSet>
      <dgm:spPr/>
      <dgm:t>
        <a:bodyPr/>
        <a:lstStyle/>
        <a:p>
          <a:endParaRPr lang="en-US"/>
        </a:p>
      </dgm:t>
    </dgm:pt>
    <dgm:pt modelId="{A7DD4732-F929-4DAC-A89C-79629C489C65}" type="pres">
      <dgm:prSet presAssocID="{97671160-7C19-4CAB-A77B-58A73BB39138}" presName="level3hierChild" presStyleCnt="0"/>
      <dgm:spPr/>
    </dgm:pt>
  </dgm:ptLst>
  <dgm:cxnLst>
    <dgm:cxn modelId="{35CAA29B-7CF7-4180-83BF-84698265943F}" type="presOf" srcId="{DE29A2A2-55FB-4141-B485-7DC59C8BCBCB}" destId="{27DC399B-41D6-494B-9451-763DB11945A3}" srcOrd="0" destOrd="0" presId="urn:microsoft.com/office/officeart/2008/layout/HorizontalMultiLevelHierarchy"/>
    <dgm:cxn modelId="{25D32ABF-06B6-4007-A301-347221E423EC}" type="presOf" srcId="{97246CBD-605F-4E91-9119-01113C386357}" destId="{EE156BA9-44C9-4DC5-B8F4-CB48FEBB04CE}" srcOrd="0" destOrd="0" presId="urn:microsoft.com/office/officeart/2008/layout/HorizontalMultiLevelHierarchy"/>
    <dgm:cxn modelId="{C7F78B4C-39EC-4D1B-9CCC-DEF9F1C53E24}" srcId="{DE29A2A2-55FB-4141-B485-7DC59C8BCBCB}" destId="{97671160-7C19-4CAB-A77B-58A73BB39138}" srcOrd="2" destOrd="0" parTransId="{666CBFD9-CDBD-4165-847D-A18F2362BDF3}" sibTransId="{50236858-2AEE-42E9-8CE5-DCBB5C62469E}"/>
    <dgm:cxn modelId="{2597A500-15BD-4D1B-91AE-1E8E81D4C087}" type="presOf" srcId="{666CBFD9-CDBD-4165-847D-A18F2362BDF3}" destId="{A72F572C-3BA2-4790-B7EA-3CAC92DC7A49}" srcOrd="0" destOrd="0" presId="urn:microsoft.com/office/officeart/2008/layout/HorizontalMultiLevelHierarchy"/>
    <dgm:cxn modelId="{9696DA49-972A-439F-9A73-3285A8CE4A8C}" type="presOf" srcId="{666CBFD9-CDBD-4165-847D-A18F2362BDF3}" destId="{AD38DA27-FE2E-4D4E-A237-15F7F096111C}" srcOrd="1" destOrd="0" presId="urn:microsoft.com/office/officeart/2008/layout/HorizontalMultiLevelHierarchy"/>
    <dgm:cxn modelId="{E9A64E89-6073-4C0A-93A4-5CF2DFA579C2}" srcId="{DE29A2A2-55FB-4141-B485-7DC59C8BCBCB}" destId="{F3CE2697-39F7-444B-B894-61414343038F}" srcOrd="0" destOrd="0" parTransId="{97246CBD-605F-4E91-9119-01113C386357}" sibTransId="{62314DA4-113B-45DA-BCDF-CC2F925311C0}"/>
    <dgm:cxn modelId="{31AE2999-0916-4882-A980-1379F3A5FB7A}" type="presOf" srcId="{97671160-7C19-4CAB-A77B-58A73BB39138}" destId="{627AA903-2545-46A4-8BC2-068CF106F329}" srcOrd="0" destOrd="0" presId="urn:microsoft.com/office/officeart/2008/layout/HorizontalMultiLevelHierarchy"/>
    <dgm:cxn modelId="{E0018311-7BFA-48D9-B8C2-06EBF1F1FF65}" srcId="{DE29A2A2-55FB-4141-B485-7DC59C8BCBCB}" destId="{07691BF1-B834-4DC6-AA40-A781A4B68087}" srcOrd="1" destOrd="0" parTransId="{272F14D9-F925-4637-9F0E-7223550D8CDC}" sibTransId="{15F5E71D-AB1F-4CF0-83C2-5C8540945AA7}"/>
    <dgm:cxn modelId="{95CFA801-A36D-42F2-A38C-5A3ED6C889E4}" type="presOf" srcId="{F3CE2697-39F7-444B-B894-61414343038F}" destId="{9206CB3A-14EB-4173-B7FF-6D0E24BFA494}" srcOrd="0" destOrd="0" presId="urn:microsoft.com/office/officeart/2008/layout/HorizontalMultiLevelHierarchy"/>
    <dgm:cxn modelId="{D5513003-0EA8-4287-AA6B-415F242E6373}" type="presOf" srcId="{272F14D9-F925-4637-9F0E-7223550D8CDC}" destId="{014C38CC-7ED4-46DE-AFCE-0DF76FF1596B}" srcOrd="1" destOrd="0" presId="urn:microsoft.com/office/officeart/2008/layout/HorizontalMultiLevelHierarchy"/>
    <dgm:cxn modelId="{721914F1-1EB0-4422-97DD-C5B2948FF271}" type="presOf" srcId="{272F14D9-F925-4637-9F0E-7223550D8CDC}" destId="{CBE4D153-9470-4683-9E07-9D05BB6188D6}" srcOrd="0" destOrd="0" presId="urn:microsoft.com/office/officeart/2008/layout/HorizontalMultiLevelHierarchy"/>
    <dgm:cxn modelId="{9D4A07BF-B4DA-4493-9AF9-A9410996BF3C}" type="presOf" srcId="{97246CBD-605F-4E91-9119-01113C386357}" destId="{53E541F0-76F3-45B0-900F-741E9304BCCD}" srcOrd="1" destOrd="0" presId="urn:microsoft.com/office/officeart/2008/layout/HorizontalMultiLevelHierarchy"/>
    <dgm:cxn modelId="{3CCDC254-AB34-4402-B829-9ED92F6FBF20}" type="presOf" srcId="{07691BF1-B834-4DC6-AA40-A781A4B68087}" destId="{527A598E-C40D-40D4-8866-4BD57A583B63}" srcOrd="0" destOrd="0" presId="urn:microsoft.com/office/officeart/2008/layout/HorizontalMultiLevelHierarchy"/>
    <dgm:cxn modelId="{6E6332BF-9E98-4BFF-A5D7-32203B8C290A}" srcId="{A9D23ED8-B38D-42A0-97C5-FD956B79029C}" destId="{DE29A2A2-55FB-4141-B485-7DC59C8BCBCB}" srcOrd="0" destOrd="0" parTransId="{2A7B30A1-E169-4DE9-85DB-23873501B1D6}" sibTransId="{7E50FBBB-850F-4F13-895D-FED726C2F1A4}"/>
    <dgm:cxn modelId="{1F8C31AB-D960-4FA0-A00C-42A0A411F9EA}" type="presOf" srcId="{A9D23ED8-B38D-42A0-97C5-FD956B79029C}" destId="{75BC5595-CA8A-41EA-8E80-619AE4DA67E7}" srcOrd="0" destOrd="0" presId="urn:microsoft.com/office/officeart/2008/layout/HorizontalMultiLevelHierarchy"/>
    <dgm:cxn modelId="{2EACF88C-B3A0-4617-AD0D-65F50B59EB61}" type="presParOf" srcId="{75BC5595-CA8A-41EA-8E80-619AE4DA67E7}" destId="{16ACD7A5-8001-434A-B2D6-D20465AD97E0}" srcOrd="0" destOrd="0" presId="urn:microsoft.com/office/officeart/2008/layout/HorizontalMultiLevelHierarchy"/>
    <dgm:cxn modelId="{75DE670F-CBE6-40B4-BE4C-D05426ECF220}" type="presParOf" srcId="{16ACD7A5-8001-434A-B2D6-D20465AD97E0}" destId="{27DC399B-41D6-494B-9451-763DB11945A3}" srcOrd="0" destOrd="0" presId="urn:microsoft.com/office/officeart/2008/layout/HorizontalMultiLevelHierarchy"/>
    <dgm:cxn modelId="{EDF98DD7-6F0F-4F78-AD04-BE357A5485BD}" type="presParOf" srcId="{16ACD7A5-8001-434A-B2D6-D20465AD97E0}" destId="{1A77846E-B056-40AF-B2DE-E6BB9733F177}" srcOrd="1" destOrd="0" presId="urn:microsoft.com/office/officeart/2008/layout/HorizontalMultiLevelHierarchy"/>
    <dgm:cxn modelId="{12780ED8-D2B5-40B8-A13C-C2529ACD3CE4}" type="presParOf" srcId="{1A77846E-B056-40AF-B2DE-E6BB9733F177}" destId="{EE156BA9-44C9-4DC5-B8F4-CB48FEBB04CE}" srcOrd="0" destOrd="0" presId="urn:microsoft.com/office/officeart/2008/layout/HorizontalMultiLevelHierarchy"/>
    <dgm:cxn modelId="{DAAB6800-A4D7-4D59-B18C-2BEA6F90937C}" type="presParOf" srcId="{EE156BA9-44C9-4DC5-B8F4-CB48FEBB04CE}" destId="{53E541F0-76F3-45B0-900F-741E9304BCCD}" srcOrd="0" destOrd="0" presId="urn:microsoft.com/office/officeart/2008/layout/HorizontalMultiLevelHierarchy"/>
    <dgm:cxn modelId="{AE804F9A-F82E-4D7A-BC21-A6E24D88B321}" type="presParOf" srcId="{1A77846E-B056-40AF-B2DE-E6BB9733F177}" destId="{34B61AB7-AA17-4848-8D34-F980FF4033EB}" srcOrd="1" destOrd="0" presId="urn:microsoft.com/office/officeart/2008/layout/HorizontalMultiLevelHierarchy"/>
    <dgm:cxn modelId="{B0EB84D1-77D9-4FCA-9277-6A8D0AE8BA4E}" type="presParOf" srcId="{34B61AB7-AA17-4848-8D34-F980FF4033EB}" destId="{9206CB3A-14EB-4173-B7FF-6D0E24BFA494}" srcOrd="0" destOrd="0" presId="urn:microsoft.com/office/officeart/2008/layout/HorizontalMultiLevelHierarchy"/>
    <dgm:cxn modelId="{FF005FC4-2C20-4914-AA21-82AD84A514C7}" type="presParOf" srcId="{34B61AB7-AA17-4848-8D34-F980FF4033EB}" destId="{2AB2F77B-2897-4B2D-97D9-817CD413E69D}" srcOrd="1" destOrd="0" presId="urn:microsoft.com/office/officeart/2008/layout/HorizontalMultiLevelHierarchy"/>
    <dgm:cxn modelId="{780F54BF-C8C2-4CA2-AAAB-3CA5E04385CB}" type="presParOf" srcId="{1A77846E-B056-40AF-B2DE-E6BB9733F177}" destId="{CBE4D153-9470-4683-9E07-9D05BB6188D6}" srcOrd="2" destOrd="0" presId="urn:microsoft.com/office/officeart/2008/layout/HorizontalMultiLevelHierarchy"/>
    <dgm:cxn modelId="{63A936D7-A546-4B97-A70B-E90EF3931F64}" type="presParOf" srcId="{CBE4D153-9470-4683-9E07-9D05BB6188D6}" destId="{014C38CC-7ED4-46DE-AFCE-0DF76FF1596B}" srcOrd="0" destOrd="0" presId="urn:microsoft.com/office/officeart/2008/layout/HorizontalMultiLevelHierarchy"/>
    <dgm:cxn modelId="{E783FB9B-8859-4DCF-BF32-8D7D6219ED04}" type="presParOf" srcId="{1A77846E-B056-40AF-B2DE-E6BB9733F177}" destId="{85D2CDAE-73C8-459B-A277-ECBCAA50BF6D}" srcOrd="3" destOrd="0" presId="urn:microsoft.com/office/officeart/2008/layout/HorizontalMultiLevelHierarchy"/>
    <dgm:cxn modelId="{6EC70849-D05D-4E7C-9A90-35E4C90556C9}" type="presParOf" srcId="{85D2CDAE-73C8-459B-A277-ECBCAA50BF6D}" destId="{527A598E-C40D-40D4-8866-4BD57A583B63}" srcOrd="0" destOrd="0" presId="urn:microsoft.com/office/officeart/2008/layout/HorizontalMultiLevelHierarchy"/>
    <dgm:cxn modelId="{114FEA00-AE3E-46D2-8EBF-DBA27D732664}" type="presParOf" srcId="{85D2CDAE-73C8-459B-A277-ECBCAA50BF6D}" destId="{7450AFF6-31AB-4A15-A4B0-C10C94010C00}" srcOrd="1" destOrd="0" presId="urn:microsoft.com/office/officeart/2008/layout/HorizontalMultiLevelHierarchy"/>
    <dgm:cxn modelId="{38D535FE-7E03-430D-9EA5-E7E701ED6A30}" type="presParOf" srcId="{1A77846E-B056-40AF-B2DE-E6BB9733F177}" destId="{A72F572C-3BA2-4790-B7EA-3CAC92DC7A49}" srcOrd="4" destOrd="0" presId="urn:microsoft.com/office/officeart/2008/layout/HorizontalMultiLevelHierarchy"/>
    <dgm:cxn modelId="{B2F45BDC-8C4E-4DDB-B4C2-E3CC1009E817}" type="presParOf" srcId="{A72F572C-3BA2-4790-B7EA-3CAC92DC7A49}" destId="{AD38DA27-FE2E-4D4E-A237-15F7F096111C}" srcOrd="0" destOrd="0" presId="urn:microsoft.com/office/officeart/2008/layout/HorizontalMultiLevelHierarchy"/>
    <dgm:cxn modelId="{32450BC3-4CDE-4F9B-B24F-DE6797377736}" type="presParOf" srcId="{1A77846E-B056-40AF-B2DE-E6BB9733F177}" destId="{A3A81E47-CD96-4113-AE29-3DCF26919F42}" srcOrd="5" destOrd="0" presId="urn:microsoft.com/office/officeart/2008/layout/HorizontalMultiLevelHierarchy"/>
    <dgm:cxn modelId="{94E19301-BEFF-436A-8979-299FAD50283A}" type="presParOf" srcId="{A3A81E47-CD96-4113-AE29-3DCF26919F42}" destId="{627AA903-2545-46A4-8BC2-068CF106F329}" srcOrd="0" destOrd="0" presId="urn:microsoft.com/office/officeart/2008/layout/HorizontalMultiLevelHierarchy"/>
    <dgm:cxn modelId="{66F97088-476D-4BD8-B24D-6F7A5FF11A0B}" type="presParOf" srcId="{A3A81E47-CD96-4113-AE29-3DCF26919F42}" destId="{A7DD4732-F929-4DAC-A89C-79629C489C65}" srcOrd="1" destOrd="0" presId="urn:microsoft.com/office/officeart/2008/layout/HorizontalMultiLevelHierarchy"/>
  </dgm:cxnLst>
  <dgm:bg/>
  <dgm:whole>
    <a:ln>
      <a:noFill/>
    </a:ln>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BEE8C1-A4F1-4E5B-8E1C-7606DACBB658}">
      <dsp:nvSpPr>
        <dsp:cNvPr id="0" name=""/>
        <dsp:cNvSpPr/>
      </dsp:nvSpPr>
      <dsp:spPr>
        <a:xfrm>
          <a:off x="6435687" y="2654934"/>
          <a:ext cx="91440" cy="701398"/>
        </a:xfrm>
        <a:custGeom>
          <a:avLst/>
          <a:gdLst/>
          <a:ahLst/>
          <a:cxnLst/>
          <a:rect l="0" t="0" r="0" b="0"/>
          <a:pathLst>
            <a:path>
              <a:moveTo>
                <a:pt x="45720" y="0"/>
              </a:moveTo>
              <a:lnTo>
                <a:pt x="74297" y="0"/>
              </a:lnTo>
              <a:lnTo>
                <a:pt x="74297" y="701398"/>
              </a:lnTo>
              <a:lnTo>
                <a:pt x="102875" y="701398"/>
              </a:lnTo>
            </a:path>
          </a:pathLst>
        </a:custGeom>
        <a:noFill/>
        <a:ln w="25400" cap="flat" cmpd="sng" algn="ctr">
          <a:solidFill>
            <a:schemeClr val="dk2">
              <a:shade val="6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IN" sz="500" kern="1200"/>
        </a:p>
      </dsp:txBody>
      <dsp:txXfrm>
        <a:off x="6463814" y="2988040"/>
        <a:ext cx="35186" cy="35186"/>
      </dsp:txXfrm>
    </dsp:sp>
    <dsp:sp modelId="{354AEE62-0DEC-4476-A0B9-D6D646BCFF50}">
      <dsp:nvSpPr>
        <dsp:cNvPr id="0" name=""/>
        <dsp:cNvSpPr/>
      </dsp:nvSpPr>
      <dsp:spPr>
        <a:xfrm>
          <a:off x="6435687" y="1867827"/>
          <a:ext cx="91440" cy="787107"/>
        </a:xfrm>
        <a:custGeom>
          <a:avLst/>
          <a:gdLst/>
          <a:ahLst/>
          <a:cxnLst/>
          <a:rect l="0" t="0" r="0" b="0"/>
          <a:pathLst>
            <a:path>
              <a:moveTo>
                <a:pt x="45720" y="787107"/>
              </a:moveTo>
              <a:lnTo>
                <a:pt x="50154" y="787107"/>
              </a:lnTo>
              <a:lnTo>
                <a:pt x="50154" y="0"/>
              </a:lnTo>
              <a:lnTo>
                <a:pt x="54588" y="0"/>
              </a:lnTo>
            </a:path>
          </a:pathLst>
        </a:custGeom>
        <a:noFill/>
        <a:ln w="25400" cap="flat" cmpd="sng" algn="ctr">
          <a:solidFill>
            <a:schemeClr val="dk2">
              <a:shade val="6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IN" sz="500" kern="1200"/>
        </a:p>
      </dsp:txBody>
      <dsp:txXfrm>
        <a:off x="6461728" y="2241702"/>
        <a:ext cx="39357" cy="39357"/>
      </dsp:txXfrm>
    </dsp:sp>
    <dsp:sp modelId="{56AE9F1B-2FAE-4DB5-BBB2-5FC9A27BD5B3}">
      <dsp:nvSpPr>
        <dsp:cNvPr id="0" name=""/>
        <dsp:cNvSpPr/>
      </dsp:nvSpPr>
      <dsp:spPr>
        <a:xfrm rot="16200000">
          <a:off x="4007169" y="2294337"/>
          <a:ext cx="4227281" cy="721195"/>
        </a:xfrm>
        <a:prstGeom prst="rect">
          <a:avLst/>
        </a:prstGeom>
        <a:solidFill>
          <a:schemeClr val="dk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29845" tIns="29845" rIns="29845" bIns="29845" numCol="1" spcCol="1270" anchor="ctr" anchorCtr="0">
          <a:noAutofit/>
        </a:bodyPr>
        <a:lstStyle/>
        <a:p>
          <a:pPr lvl="0" algn="ctr" defTabSz="2089150">
            <a:lnSpc>
              <a:spcPct val="90000"/>
            </a:lnSpc>
            <a:spcBef>
              <a:spcPct val="0"/>
            </a:spcBef>
            <a:spcAft>
              <a:spcPct val="35000"/>
            </a:spcAft>
          </a:pPr>
          <a:r>
            <a:rPr lang="en-IN" sz="4700" kern="1200" dirty="0"/>
            <a:t>POL</a:t>
          </a:r>
        </a:p>
      </dsp:txBody>
      <dsp:txXfrm>
        <a:off x="4007169" y="2294337"/>
        <a:ext cx="4227281" cy="721195"/>
      </dsp:txXfrm>
    </dsp:sp>
    <dsp:sp modelId="{913064CF-D10B-4F0F-ADAC-39371283D8EB}">
      <dsp:nvSpPr>
        <dsp:cNvPr id="0" name=""/>
        <dsp:cNvSpPr/>
      </dsp:nvSpPr>
      <dsp:spPr>
        <a:xfrm>
          <a:off x="6490276" y="1377758"/>
          <a:ext cx="3214851" cy="980137"/>
        </a:xfrm>
        <a:prstGeom prst="rect">
          <a:avLst/>
        </a:prstGeom>
        <a:solidFill>
          <a:schemeClr val="dk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IN" sz="1900" kern="1200" dirty="0"/>
            <a:t>Any one Polarimetric Decomposition (As per the discretion of the data provider)</a:t>
          </a:r>
        </a:p>
      </dsp:txBody>
      <dsp:txXfrm>
        <a:off x="6490276" y="1377758"/>
        <a:ext cx="3214851" cy="980137"/>
      </dsp:txXfrm>
    </dsp:sp>
    <dsp:sp modelId="{E14B2ECB-D021-4880-BB3A-BC375B89208F}">
      <dsp:nvSpPr>
        <dsp:cNvPr id="0" name=""/>
        <dsp:cNvSpPr/>
      </dsp:nvSpPr>
      <dsp:spPr>
        <a:xfrm>
          <a:off x="6538563" y="2866264"/>
          <a:ext cx="3214851" cy="980137"/>
        </a:xfrm>
        <a:prstGeom prst="rect">
          <a:avLst/>
        </a:prstGeom>
        <a:solidFill>
          <a:schemeClr val="dk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IN" sz="1900" kern="1200" dirty="0"/>
            <a:t>Polarimetric Covariance Matrix</a:t>
          </a:r>
        </a:p>
        <a:p>
          <a:pPr lvl="0" algn="ctr" defTabSz="844550">
            <a:lnSpc>
              <a:spcPct val="90000"/>
            </a:lnSpc>
            <a:spcBef>
              <a:spcPct val="0"/>
            </a:spcBef>
            <a:spcAft>
              <a:spcPct val="35000"/>
            </a:spcAft>
          </a:pPr>
          <a:r>
            <a:rPr lang="en-IN" sz="1900" kern="1200" dirty="0"/>
            <a:t>(C-Matrix) </a:t>
          </a:r>
        </a:p>
      </dsp:txBody>
      <dsp:txXfrm>
        <a:off x="6538563" y="2866264"/>
        <a:ext cx="3214851" cy="9801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2F572C-3BA2-4790-B7EA-3CAC92DC7A49}">
      <dsp:nvSpPr>
        <dsp:cNvPr id="0" name=""/>
        <dsp:cNvSpPr/>
      </dsp:nvSpPr>
      <dsp:spPr>
        <a:xfrm>
          <a:off x="3132782" y="2339251"/>
          <a:ext cx="196444" cy="1028613"/>
        </a:xfrm>
        <a:custGeom>
          <a:avLst/>
          <a:gdLst/>
          <a:ahLst/>
          <a:cxnLst/>
          <a:rect l="0" t="0" r="0" b="0"/>
          <a:pathLst>
            <a:path>
              <a:moveTo>
                <a:pt x="0" y="0"/>
              </a:moveTo>
              <a:lnTo>
                <a:pt x="94825" y="0"/>
              </a:lnTo>
              <a:lnTo>
                <a:pt x="94825" y="993043"/>
              </a:lnTo>
              <a:lnTo>
                <a:pt x="189651" y="993043"/>
              </a:lnTo>
            </a:path>
          </a:pathLst>
        </a:custGeom>
        <a:noFill/>
        <a:ln w="12700" cap="flat" cmpd="sng" algn="ctr">
          <a:solidFill>
            <a:srgbClr val="44546A">
              <a:shade val="60000"/>
              <a:hueOff val="0"/>
              <a:satOff val="0"/>
              <a:lumOff val="0"/>
              <a:alphaOff val="0"/>
            </a:srgbClr>
          </a:solidFill>
          <a:prstDash val="solid"/>
          <a:miter lim="800000"/>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buNone/>
          </a:pPr>
          <a:endParaRPr lang="en-IN" sz="500" kern="1200">
            <a:solidFill>
              <a:sysClr val="windowText" lastClr="000000">
                <a:hueOff val="0"/>
                <a:satOff val="0"/>
                <a:lumOff val="0"/>
                <a:alphaOff val="0"/>
              </a:sysClr>
            </a:solidFill>
            <a:latin typeface="Calibri" panose="020F0502020204030204"/>
            <a:ea typeface="+mn-ea"/>
            <a:cs typeface="+mn-cs"/>
          </a:endParaRPr>
        </a:p>
      </dsp:txBody>
      <dsp:txXfrm>
        <a:off x="3204825" y="2827377"/>
        <a:ext cx="0" cy="0"/>
      </dsp:txXfrm>
    </dsp:sp>
    <dsp:sp modelId="{CBE4D153-9470-4683-9E07-9D05BB6188D6}">
      <dsp:nvSpPr>
        <dsp:cNvPr id="0" name=""/>
        <dsp:cNvSpPr/>
      </dsp:nvSpPr>
      <dsp:spPr>
        <a:xfrm>
          <a:off x="3132782" y="2293531"/>
          <a:ext cx="246593" cy="91440"/>
        </a:xfrm>
        <a:custGeom>
          <a:avLst/>
          <a:gdLst/>
          <a:ahLst/>
          <a:cxnLst/>
          <a:rect l="0" t="0" r="0" b="0"/>
          <a:pathLst>
            <a:path>
              <a:moveTo>
                <a:pt x="0" y="45720"/>
              </a:moveTo>
              <a:lnTo>
                <a:pt x="119033" y="45720"/>
              </a:lnTo>
              <a:lnTo>
                <a:pt x="119033" y="68792"/>
              </a:lnTo>
              <a:lnTo>
                <a:pt x="238066" y="68792"/>
              </a:lnTo>
            </a:path>
          </a:pathLst>
        </a:custGeom>
        <a:noFill/>
        <a:ln w="12700" cap="flat" cmpd="sng" algn="ctr">
          <a:solidFill>
            <a:srgbClr val="44546A">
              <a:shade val="60000"/>
              <a:hueOff val="0"/>
              <a:satOff val="0"/>
              <a:lumOff val="0"/>
              <a:alphaOff val="0"/>
            </a:srgbClr>
          </a:solidFill>
          <a:prstDash val="solid"/>
          <a:miter lim="800000"/>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buNone/>
          </a:pPr>
          <a:endParaRPr lang="en-IN" sz="500" kern="1200">
            <a:solidFill>
              <a:sysClr val="windowText" lastClr="000000">
                <a:hueOff val="0"/>
                <a:satOff val="0"/>
                <a:lumOff val="0"/>
                <a:alphaOff val="0"/>
              </a:sysClr>
            </a:solidFill>
            <a:latin typeface="Calibri" panose="020F0502020204030204"/>
            <a:ea typeface="+mn-ea"/>
            <a:cs typeface="+mn-cs"/>
          </a:endParaRPr>
        </a:p>
      </dsp:txBody>
      <dsp:txXfrm>
        <a:off x="3249885" y="2333057"/>
        <a:ext cx="0" cy="0"/>
      </dsp:txXfrm>
    </dsp:sp>
    <dsp:sp modelId="{EE156BA9-44C9-4DC5-B8F4-CB48FEBB04CE}">
      <dsp:nvSpPr>
        <dsp:cNvPr id="0" name=""/>
        <dsp:cNvSpPr/>
      </dsp:nvSpPr>
      <dsp:spPr>
        <a:xfrm>
          <a:off x="3132782" y="1241618"/>
          <a:ext cx="276682" cy="1097632"/>
        </a:xfrm>
        <a:custGeom>
          <a:avLst/>
          <a:gdLst/>
          <a:ahLst/>
          <a:cxnLst/>
          <a:rect l="0" t="0" r="0" b="0"/>
          <a:pathLst>
            <a:path>
              <a:moveTo>
                <a:pt x="0" y="1059676"/>
              </a:moveTo>
              <a:lnTo>
                <a:pt x="133557" y="1059676"/>
              </a:lnTo>
              <a:lnTo>
                <a:pt x="133557" y="0"/>
              </a:lnTo>
              <a:lnTo>
                <a:pt x="267114" y="0"/>
              </a:lnTo>
            </a:path>
          </a:pathLst>
        </a:custGeom>
        <a:noFill/>
        <a:ln w="12700" cap="flat" cmpd="sng" algn="ctr">
          <a:solidFill>
            <a:srgbClr val="44546A">
              <a:shade val="60000"/>
              <a:hueOff val="0"/>
              <a:satOff val="0"/>
              <a:lumOff val="0"/>
              <a:alphaOff val="0"/>
            </a:srgbClr>
          </a:solidFill>
          <a:prstDash val="solid"/>
          <a:miter lim="800000"/>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buNone/>
          </a:pPr>
          <a:endParaRPr lang="en-IN" sz="500" kern="1200">
            <a:solidFill>
              <a:sysClr val="windowText" lastClr="000000">
                <a:hueOff val="0"/>
                <a:satOff val="0"/>
                <a:lumOff val="0"/>
                <a:alphaOff val="0"/>
              </a:sysClr>
            </a:solidFill>
            <a:latin typeface="Calibri" panose="020F0502020204030204"/>
            <a:ea typeface="+mn-ea"/>
            <a:cs typeface="+mn-cs"/>
          </a:endParaRPr>
        </a:p>
      </dsp:txBody>
      <dsp:txXfrm>
        <a:off x="3242825" y="1762135"/>
        <a:ext cx="0" cy="0"/>
      </dsp:txXfrm>
    </dsp:sp>
    <dsp:sp modelId="{27DC399B-41D6-494B-9451-763DB11945A3}">
      <dsp:nvSpPr>
        <dsp:cNvPr id="0" name=""/>
        <dsp:cNvSpPr/>
      </dsp:nvSpPr>
      <dsp:spPr>
        <a:xfrm rot="16200000">
          <a:off x="349073" y="1894793"/>
          <a:ext cx="4678503" cy="888915"/>
        </a:xfrm>
        <a:prstGeom prst="rect">
          <a:avLst/>
        </a:prstGeom>
        <a:solidFill>
          <a:srgbClr val="44546A">
            <a:hueOff val="0"/>
            <a:satOff val="0"/>
            <a:lumOff val="0"/>
            <a:alphaOff val="0"/>
          </a:srgbClr>
        </a:solidFill>
        <a:ln>
          <a:noFill/>
        </a:ln>
        <a:effectLst/>
        <a:sp3d extrusionH="381000" contourW="38100" prstMaterial="matte">
          <a:contourClr>
            <a:sysClr val="window" lastClr="FFFFFF"/>
          </a:contourClr>
        </a:sp3d>
      </dsp:spPr>
      <dsp:style>
        <a:lnRef idx="0">
          <a:scrgbClr r="0" g="0" b="0"/>
        </a:lnRef>
        <a:fillRef idx="1">
          <a:scrgbClr r="0" g="0" b="0"/>
        </a:fillRef>
        <a:effectRef idx="0">
          <a:scrgbClr r="0" g="0" b="0"/>
        </a:effectRef>
        <a:fontRef idx="minor">
          <a:schemeClr val="lt1"/>
        </a:fontRef>
      </dsp:style>
      <dsp:txBody>
        <a:bodyPr spcFirstLastPara="0" vert="horz" wrap="square" lIns="36830" tIns="36830" rIns="36830" bIns="36830" numCol="1" spcCol="1270" anchor="ctr" anchorCtr="0">
          <a:noAutofit/>
        </a:bodyPr>
        <a:lstStyle/>
        <a:p>
          <a:pPr lvl="0" algn="ctr" defTabSz="2578100">
            <a:lnSpc>
              <a:spcPct val="90000"/>
            </a:lnSpc>
            <a:spcBef>
              <a:spcPct val="0"/>
            </a:spcBef>
            <a:spcAft>
              <a:spcPct val="35000"/>
            </a:spcAft>
            <a:buNone/>
          </a:pPr>
          <a:r>
            <a:rPr lang="en-IN" sz="5800" kern="1200" dirty="0">
              <a:solidFill>
                <a:sysClr val="window" lastClr="FFFFFF"/>
              </a:solidFill>
              <a:latin typeface="Calibri" panose="020F0502020204030204"/>
              <a:ea typeface="+mn-ea"/>
              <a:cs typeface="+mn-cs"/>
            </a:rPr>
            <a:t>NRB</a:t>
          </a:r>
        </a:p>
      </dsp:txBody>
      <dsp:txXfrm>
        <a:off x="349073" y="1894793"/>
        <a:ext cx="4678503" cy="888915"/>
      </dsp:txXfrm>
    </dsp:sp>
    <dsp:sp modelId="{9206CB3A-14EB-4173-B7FF-6D0E24BFA494}">
      <dsp:nvSpPr>
        <dsp:cNvPr id="0" name=""/>
        <dsp:cNvSpPr/>
      </dsp:nvSpPr>
      <dsp:spPr>
        <a:xfrm>
          <a:off x="3409465" y="759306"/>
          <a:ext cx="2975821" cy="964624"/>
        </a:xfrm>
        <a:prstGeom prst="rect">
          <a:avLst/>
        </a:prstGeom>
        <a:solidFill>
          <a:srgbClr val="44546A">
            <a:hueOff val="0"/>
            <a:satOff val="0"/>
            <a:lumOff val="0"/>
            <a:alphaOff val="0"/>
          </a:srgbClr>
        </a:solidFill>
        <a:ln>
          <a:noFill/>
        </a:ln>
        <a:effectLst/>
        <a:sp3d extrusionH="381000" contourW="38100" prstMaterial="matte">
          <a:contourClr>
            <a:sysClr val="window" lastClr="FFFFFF"/>
          </a:contourClr>
        </a:sp3d>
      </dsp:spPr>
      <dsp:style>
        <a:lnRef idx="0">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buNone/>
          </a:pPr>
          <a:r>
            <a:rPr lang="en-IN" sz="1600" kern="1200" dirty="0">
              <a:solidFill>
                <a:sysClr val="window" lastClr="FFFFFF"/>
              </a:solidFill>
              <a:latin typeface="Calibri" panose="020F0502020204030204"/>
              <a:ea typeface="+mn-ea"/>
              <a:cs typeface="+mn-cs"/>
            </a:rPr>
            <a:t> Radar Measurements</a:t>
          </a:r>
        </a:p>
        <a:p>
          <a:pPr lvl="0" algn="ctr" defTabSz="711200">
            <a:lnSpc>
              <a:spcPct val="90000"/>
            </a:lnSpc>
            <a:spcBef>
              <a:spcPct val="0"/>
            </a:spcBef>
            <a:spcAft>
              <a:spcPct val="35000"/>
            </a:spcAft>
            <a:buNone/>
          </a:pPr>
          <a:r>
            <a:rPr lang="en-IN" sz="1600" kern="1200" dirty="0">
              <a:solidFill>
                <a:sysClr val="window" lastClr="FFFFFF"/>
              </a:solidFill>
              <a:latin typeface="Calibri" panose="020F0502020204030204"/>
              <a:ea typeface="+mn-ea"/>
              <a:cs typeface="+mn-cs"/>
            </a:rPr>
            <a:t> with RTC </a:t>
          </a:r>
        </a:p>
      </dsp:txBody>
      <dsp:txXfrm>
        <a:off x="3409465" y="759306"/>
        <a:ext cx="2975821" cy="964624"/>
      </dsp:txXfrm>
    </dsp:sp>
    <dsp:sp modelId="{527A598E-C40D-40D4-8866-4BD57A583B63}">
      <dsp:nvSpPr>
        <dsp:cNvPr id="0" name=""/>
        <dsp:cNvSpPr/>
      </dsp:nvSpPr>
      <dsp:spPr>
        <a:xfrm>
          <a:off x="3379376" y="1918692"/>
          <a:ext cx="2915643" cy="888915"/>
        </a:xfrm>
        <a:prstGeom prst="rect">
          <a:avLst/>
        </a:prstGeom>
        <a:solidFill>
          <a:srgbClr val="44546A">
            <a:hueOff val="0"/>
            <a:satOff val="0"/>
            <a:lumOff val="0"/>
            <a:alphaOff val="0"/>
          </a:srgbClr>
        </a:solidFill>
        <a:ln>
          <a:noFill/>
        </a:ln>
        <a:effectLst/>
        <a:sp3d extrusionH="381000" contourW="38100" prstMaterial="matte">
          <a:contourClr>
            <a:sysClr val="window" lastClr="FFFFFF"/>
          </a:contourClr>
        </a:sp3d>
      </dsp:spPr>
      <dsp:style>
        <a:lnRef idx="0">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buNone/>
          </a:pPr>
          <a:r>
            <a:rPr lang="en-US" sz="1600" kern="1200" dirty="0">
              <a:solidFill>
                <a:sysClr val="window" lastClr="FFFFFF"/>
              </a:solidFill>
              <a:latin typeface="Calibri" panose="020F0502020204030204"/>
              <a:ea typeface="+mn-ea"/>
              <a:cs typeface="+mn-cs"/>
            </a:rPr>
            <a:t>Pixel-wise  Meta Data</a:t>
          </a:r>
        </a:p>
        <a:p>
          <a:pPr lvl="0" algn="ctr" defTabSz="711200">
            <a:lnSpc>
              <a:spcPct val="90000"/>
            </a:lnSpc>
            <a:spcBef>
              <a:spcPct val="0"/>
            </a:spcBef>
            <a:spcAft>
              <a:spcPct val="35000"/>
            </a:spcAft>
            <a:buNone/>
          </a:pPr>
          <a:r>
            <a:rPr lang="en-US" sz="1600" kern="1200" dirty="0">
              <a:solidFill>
                <a:sysClr val="window" lastClr="FFFFFF"/>
              </a:solidFill>
              <a:latin typeface="Calibri" panose="020F0502020204030204"/>
              <a:ea typeface="+mn-ea"/>
              <a:cs typeface="+mn-cs"/>
            </a:rPr>
            <a:t>(Incidence Angle map</a:t>
          </a:r>
        </a:p>
        <a:p>
          <a:pPr lvl="0" algn="ctr" defTabSz="711200">
            <a:lnSpc>
              <a:spcPct val="90000"/>
            </a:lnSpc>
            <a:spcBef>
              <a:spcPct val="0"/>
            </a:spcBef>
            <a:spcAft>
              <a:spcPct val="35000"/>
            </a:spcAft>
            <a:buNone/>
          </a:pPr>
          <a:r>
            <a:rPr lang="en-US" sz="1600" kern="1200" dirty="0">
              <a:solidFill>
                <a:sysClr val="window" lastClr="FFFFFF"/>
              </a:solidFill>
              <a:latin typeface="Calibri" panose="020F0502020204030204"/>
              <a:ea typeface="+mn-ea"/>
              <a:cs typeface="+mn-cs"/>
            </a:rPr>
            <a:t>Layover/Shadow Mask)</a:t>
          </a:r>
          <a:endParaRPr lang="en-IN" sz="1600" kern="1200" dirty="0">
            <a:solidFill>
              <a:sysClr val="window" lastClr="FFFFFF"/>
            </a:solidFill>
            <a:latin typeface="Calibri" panose="020F0502020204030204"/>
            <a:ea typeface="+mn-ea"/>
            <a:cs typeface="+mn-cs"/>
          </a:endParaRPr>
        </a:p>
      </dsp:txBody>
      <dsp:txXfrm>
        <a:off x="3379376" y="1918692"/>
        <a:ext cx="2915643" cy="888915"/>
      </dsp:txXfrm>
    </dsp:sp>
    <dsp:sp modelId="{627AA903-2545-46A4-8BC2-068CF106F329}">
      <dsp:nvSpPr>
        <dsp:cNvPr id="0" name=""/>
        <dsp:cNvSpPr/>
      </dsp:nvSpPr>
      <dsp:spPr>
        <a:xfrm>
          <a:off x="3329227" y="2923406"/>
          <a:ext cx="2915643" cy="888915"/>
        </a:xfrm>
        <a:prstGeom prst="rect">
          <a:avLst/>
        </a:prstGeom>
        <a:solidFill>
          <a:srgbClr val="44546A">
            <a:hueOff val="0"/>
            <a:satOff val="0"/>
            <a:lumOff val="0"/>
            <a:alphaOff val="0"/>
          </a:srgbClr>
        </a:solidFill>
        <a:ln>
          <a:noFill/>
        </a:ln>
        <a:effectLst/>
        <a:sp3d extrusionH="381000" contourW="38100" prstMaterial="matte">
          <a:contourClr>
            <a:sysClr val="window" lastClr="FFFFFF"/>
          </a:contourClr>
        </a:sp3d>
      </dsp:spPr>
      <dsp:style>
        <a:lnRef idx="0">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buNone/>
          </a:pPr>
          <a:r>
            <a:rPr lang="en-US" sz="1600" kern="1200" dirty="0">
              <a:solidFill>
                <a:sysClr val="window" lastClr="FFFFFF"/>
              </a:solidFill>
              <a:latin typeface="Calibri" panose="020F0502020204030204"/>
              <a:ea typeface="+mn-ea"/>
              <a:cs typeface="+mn-cs"/>
            </a:rPr>
            <a:t> General Meta Data</a:t>
          </a:r>
        </a:p>
        <a:p>
          <a:pPr lvl="0" algn="ctr" defTabSz="711200">
            <a:lnSpc>
              <a:spcPct val="90000"/>
            </a:lnSpc>
            <a:spcBef>
              <a:spcPct val="0"/>
            </a:spcBef>
            <a:spcAft>
              <a:spcPct val="35000"/>
            </a:spcAft>
            <a:buNone/>
          </a:pPr>
          <a:r>
            <a:rPr lang="en-US" sz="1600" kern="1200" dirty="0">
              <a:solidFill>
                <a:sysClr val="window" lastClr="FFFFFF"/>
              </a:solidFill>
              <a:latin typeface="Calibri" panose="020F0502020204030204"/>
              <a:ea typeface="+mn-ea"/>
              <a:cs typeface="+mn-cs"/>
            </a:rPr>
            <a:t>(Can be modified  as per the  requirements)</a:t>
          </a:r>
          <a:endParaRPr lang="en-IN" sz="1600" kern="1200" dirty="0">
            <a:solidFill>
              <a:sysClr val="window" lastClr="FFFFFF"/>
            </a:solidFill>
            <a:latin typeface="Calibri" panose="020F0502020204030204"/>
            <a:ea typeface="+mn-ea"/>
            <a:cs typeface="+mn-cs"/>
          </a:endParaRPr>
        </a:p>
      </dsp:txBody>
      <dsp:txXfrm>
        <a:off x="3329227" y="2923406"/>
        <a:ext cx="2915643" cy="888915"/>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6725"/>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sz="quarter" idx="1"/>
          </p:nvPr>
        </p:nvSpPr>
        <p:spPr>
          <a:xfrm>
            <a:off x="3978275" y="0"/>
            <a:ext cx="3043238" cy="466725"/>
          </a:xfrm>
          <a:prstGeom prst="rect">
            <a:avLst/>
          </a:prstGeom>
        </p:spPr>
        <p:txBody>
          <a:bodyPr vert="horz" lIns="91440" tIns="45720" rIns="91440" bIns="45720" rtlCol="0"/>
          <a:lstStyle>
            <a:lvl1pPr algn="r">
              <a:defRPr sz="1200"/>
            </a:lvl1pPr>
          </a:lstStyle>
          <a:p>
            <a:fld id="{9002C11C-CCE7-40E7-9CF3-0A1C5E26260C}" type="datetimeFigureOut">
              <a:rPr lang="en-IN" smtClean="0"/>
              <a:t>08-09-2022</a:t>
            </a:fld>
            <a:endParaRPr lang="en-IN"/>
          </a:p>
        </p:txBody>
      </p:sp>
      <p:sp>
        <p:nvSpPr>
          <p:cNvPr id="4" name="Footer Placeholder 3"/>
          <p:cNvSpPr>
            <a:spLocks noGrp="1"/>
          </p:cNvSpPr>
          <p:nvPr>
            <p:ph type="ftr" sz="quarter" idx="2"/>
          </p:nvPr>
        </p:nvSpPr>
        <p:spPr>
          <a:xfrm>
            <a:off x="0" y="8842375"/>
            <a:ext cx="3043238" cy="466725"/>
          </a:xfrm>
          <a:prstGeom prst="rect">
            <a:avLst/>
          </a:prstGeom>
        </p:spPr>
        <p:txBody>
          <a:bodyPr vert="horz" lIns="91440" tIns="45720" rIns="91440" bIns="45720" rtlCol="0" anchor="b"/>
          <a:lstStyle>
            <a:lvl1pPr algn="l">
              <a:defRPr sz="1200"/>
            </a:lvl1pPr>
          </a:lstStyle>
          <a:p>
            <a:endParaRPr lang="en-IN"/>
          </a:p>
        </p:txBody>
      </p:sp>
      <p:sp>
        <p:nvSpPr>
          <p:cNvPr id="5" name="Slide Number Placeholder 4"/>
          <p:cNvSpPr>
            <a:spLocks noGrp="1"/>
          </p:cNvSpPr>
          <p:nvPr>
            <p:ph type="sldNum" sz="quarter" idx="3"/>
          </p:nvPr>
        </p:nvSpPr>
        <p:spPr>
          <a:xfrm>
            <a:off x="3978275" y="8842375"/>
            <a:ext cx="3043238" cy="466725"/>
          </a:xfrm>
          <a:prstGeom prst="rect">
            <a:avLst/>
          </a:prstGeom>
        </p:spPr>
        <p:txBody>
          <a:bodyPr vert="horz" lIns="91440" tIns="45720" rIns="91440" bIns="45720" rtlCol="0" anchor="b"/>
          <a:lstStyle>
            <a:lvl1pPr algn="r">
              <a:defRPr sz="1200"/>
            </a:lvl1pPr>
          </a:lstStyle>
          <a:p>
            <a:fld id="{793D2BE6-E8F3-45CE-90B1-99BE9BD45723}" type="slidenum">
              <a:rPr lang="en-IN" smtClean="0"/>
              <a:t>‹#›</a:t>
            </a:fld>
            <a:endParaRPr lang="en-IN"/>
          </a:p>
        </p:txBody>
      </p:sp>
    </p:spTree>
    <p:extLst>
      <p:ext uri="{BB962C8B-B14F-4D97-AF65-F5344CB8AC3E}">
        <p14:creationId xmlns:p14="http://schemas.microsoft.com/office/powerpoint/2010/main" val="3256682000"/>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14663" cy="485775"/>
          </a:xfrm>
          <a:prstGeom prst="rect">
            <a:avLst/>
          </a:prstGeom>
          <a:noFill/>
          <a:ln>
            <a:noFill/>
          </a:ln>
        </p:spPr>
        <p:txBody>
          <a:bodyPr spcFirstLastPara="1" wrap="square" lIns="86150" tIns="43075" rIns="86150" bIns="43075" anchor="t" anchorCtr="0">
            <a:noAutofit/>
          </a:bodyPr>
          <a:lstStyle>
            <a:lvl1pPr marR="0" lvl="0" algn="l" rtl="0">
              <a:spcBef>
                <a:spcPts val="0"/>
              </a:spcBef>
              <a:spcAft>
                <a:spcPts val="0"/>
              </a:spcAft>
              <a:buSzPts val="1400"/>
              <a:buNone/>
              <a:defRPr sz="1100" b="0" i="0" u="none" strike="noStrike" cap="none">
                <a:solidFill>
                  <a:schemeClr val="dk1"/>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4" name="Google Shape;4;n"/>
          <p:cNvSpPr txBox="1">
            <a:spLocks noGrp="1"/>
          </p:cNvSpPr>
          <p:nvPr>
            <p:ph type="dt" idx="10"/>
          </p:nvPr>
        </p:nvSpPr>
        <p:spPr>
          <a:xfrm>
            <a:off x="3995738" y="0"/>
            <a:ext cx="3014662" cy="485775"/>
          </a:xfrm>
          <a:prstGeom prst="rect">
            <a:avLst/>
          </a:prstGeom>
          <a:noFill/>
          <a:ln>
            <a:noFill/>
          </a:ln>
        </p:spPr>
        <p:txBody>
          <a:bodyPr spcFirstLastPara="1" wrap="square" lIns="86150" tIns="43075" rIns="86150" bIns="43075" anchor="t" anchorCtr="0">
            <a:noAutofit/>
          </a:bodyPr>
          <a:lstStyle>
            <a:lvl1pPr marR="0" lvl="0" algn="r" rtl="0">
              <a:spcBef>
                <a:spcPts val="0"/>
              </a:spcBef>
              <a:spcAft>
                <a:spcPts val="0"/>
              </a:spcAft>
              <a:buSzPts val="1400"/>
              <a:buNone/>
              <a:defRPr sz="1100" b="0" i="0" u="none" strike="noStrike" cap="none">
                <a:solidFill>
                  <a:schemeClr val="dk1"/>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5" name="Google Shape;5;n"/>
          <p:cNvSpPr>
            <a:spLocks noGrp="1" noRot="1" noChangeAspect="1"/>
          </p:cNvSpPr>
          <p:nvPr>
            <p:ph type="sldImg" idx="3"/>
          </p:nvPr>
        </p:nvSpPr>
        <p:spPr>
          <a:xfrm>
            <a:off x="454025" y="693738"/>
            <a:ext cx="6176963" cy="34655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904875" y="4435475"/>
            <a:ext cx="5200650" cy="4159250"/>
          </a:xfrm>
          <a:prstGeom prst="rect">
            <a:avLst/>
          </a:prstGeom>
          <a:noFill/>
          <a:ln>
            <a:noFill/>
          </a:ln>
        </p:spPr>
        <p:txBody>
          <a:bodyPr spcFirstLastPara="1" wrap="square" lIns="86150" tIns="43075" rIns="86150" bIns="43075" anchor="t" anchorCtr="0">
            <a:noAutofit/>
          </a:bodyPr>
          <a:lstStyle>
            <a:lvl1pPr marL="457200" marR="0" lvl="0" indent="-228600" algn="l" rtl="0">
              <a:spcBef>
                <a:spcPts val="481"/>
              </a:spcBef>
              <a:spcAft>
                <a:spcPts val="0"/>
              </a:spcAft>
              <a:buSzPts val="1400"/>
              <a:buNone/>
              <a:defRPr sz="1603" b="0" i="0" u="none" strike="noStrike" cap="none">
                <a:solidFill>
                  <a:schemeClr val="dk1"/>
                </a:solidFill>
                <a:latin typeface="Calibri"/>
                <a:ea typeface="Calibri"/>
                <a:cs typeface="Calibri"/>
                <a:sym typeface="Calibri"/>
              </a:defRPr>
            </a:lvl1pPr>
            <a:lvl2pPr marL="914400" marR="0" lvl="1" indent="-228600" algn="l" rtl="0">
              <a:spcBef>
                <a:spcPts val="481"/>
              </a:spcBef>
              <a:spcAft>
                <a:spcPts val="0"/>
              </a:spcAft>
              <a:buSzPts val="1400"/>
              <a:buNone/>
              <a:defRPr sz="1603" b="0" i="0" u="none" strike="noStrike" cap="none">
                <a:solidFill>
                  <a:schemeClr val="dk1"/>
                </a:solidFill>
                <a:latin typeface="Calibri"/>
                <a:ea typeface="Calibri"/>
                <a:cs typeface="Calibri"/>
                <a:sym typeface="Calibri"/>
              </a:defRPr>
            </a:lvl2pPr>
            <a:lvl3pPr marL="1371600" marR="0" lvl="2" indent="-228600" algn="l" rtl="0">
              <a:spcBef>
                <a:spcPts val="481"/>
              </a:spcBef>
              <a:spcAft>
                <a:spcPts val="0"/>
              </a:spcAft>
              <a:buSzPts val="1400"/>
              <a:buNone/>
              <a:defRPr sz="1603" b="0" i="0" u="none" strike="noStrike" cap="none">
                <a:solidFill>
                  <a:schemeClr val="dk1"/>
                </a:solidFill>
                <a:latin typeface="Calibri"/>
                <a:ea typeface="Calibri"/>
                <a:cs typeface="Calibri"/>
                <a:sym typeface="Calibri"/>
              </a:defRPr>
            </a:lvl3pPr>
            <a:lvl4pPr marL="1828800" marR="0" lvl="3" indent="-228600" algn="l" rtl="0">
              <a:spcBef>
                <a:spcPts val="481"/>
              </a:spcBef>
              <a:spcAft>
                <a:spcPts val="0"/>
              </a:spcAft>
              <a:buSzPts val="1400"/>
              <a:buNone/>
              <a:defRPr sz="1603" b="0" i="0" u="none" strike="noStrike" cap="none">
                <a:solidFill>
                  <a:schemeClr val="dk1"/>
                </a:solidFill>
                <a:latin typeface="Calibri"/>
                <a:ea typeface="Calibri"/>
                <a:cs typeface="Calibri"/>
                <a:sym typeface="Calibri"/>
              </a:defRPr>
            </a:lvl4pPr>
            <a:lvl5pPr marL="2286000" marR="0" lvl="4" indent="-228600" algn="l" rtl="0">
              <a:spcBef>
                <a:spcPts val="481"/>
              </a:spcBef>
              <a:spcAft>
                <a:spcPts val="0"/>
              </a:spcAft>
              <a:buSzPts val="1400"/>
              <a:buNone/>
              <a:defRPr sz="1603"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603"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603"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603"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603"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70950"/>
            <a:ext cx="3014663" cy="415925"/>
          </a:xfrm>
          <a:prstGeom prst="rect">
            <a:avLst/>
          </a:prstGeom>
          <a:noFill/>
          <a:ln>
            <a:noFill/>
          </a:ln>
        </p:spPr>
        <p:txBody>
          <a:bodyPr spcFirstLastPara="1" wrap="square" lIns="86150" tIns="43075" rIns="86150" bIns="43075" anchor="b" anchorCtr="0">
            <a:noAutofit/>
          </a:bodyPr>
          <a:lstStyle>
            <a:lvl1pPr marR="0" lvl="0" algn="l" rtl="0">
              <a:spcBef>
                <a:spcPts val="0"/>
              </a:spcBef>
              <a:spcAft>
                <a:spcPts val="0"/>
              </a:spcAft>
              <a:buSzPts val="1400"/>
              <a:buNone/>
              <a:defRPr sz="1100" b="0" i="0" u="none" strike="noStrike" cap="none">
                <a:solidFill>
                  <a:schemeClr val="dk1"/>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8" name="Google Shape;8;n"/>
          <p:cNvSpPr txBox="1">
            <a:spLocks noGrp="1"/>
          </p:cNvSpPr>
          <p:nvPr>
            <p:ph type="sldNum" idx="12"/>
          </p:nvPr>
        </p:nvSpPr>
        <p:spPr>
          <a:xfrm>
            <a:off x="3995738" y="8870950"/>
            <a:ext cx="3014662" cy="415925"/>
          </a:xfrm>
          <a:prstGeom prst="rect">
            <a:avLst/>
          </a:prstGeom>
          <a:noFill/>
          <a:ln>
            <a:noFill/>
          </a:ln>
        </p:spPr>
        <p:txBody>
          <a:bodyPr spcFirstLastPara="1" wrap="square" lIns="86150" tIns="43075" rIns="86150" bIns="43075" anchor="b" anchorCtr="0">
            <a:noAutofit/>
          </a:bodyPr>
          <a:lstStyle/>
          <a:p>
            <a:pPr marL="0" marR="0" lvl="0" indent="0" algn="r" rtl="0">
              <a:spcBef>
                <a:spcPts val="0"/>
              </a:spcBef>
              <a:spcAft>
                <a:spcPts val="0"/>
              </a:spcAft>
              <a:buNone/>
            </a:pPr>
            <a:fld id="{00000000-1234-1234-1234-123412341234}" type="slidenum">
              <a:rPr lang="en-GB" sz="1100" b="0" i="0" u="none" strike="noStrike" cap="none">
                <a:solidFill>
                  <a:schemeClr val="dk1"/>
                </a:solidFill>
                <a:latin typeface="Verdana"/>
                <a:ea typeface="Verdana"/>
                <a:cs typeface="Verdana"/>
                <a:sym typeface="Verdana"/>
              </a:rPr>
              <a:pPr marL="0" marR="0" lvl="0" indent="0" algn="r" rtl="0">
                <a:spcBef>
                  <a:spcPts val="0"/>
                </a:spcBef>
                <a:spcAft>
                  <a:spcPts val="0"/>
                </a:spcAft>
                <a:buNone/>
              </a:pPr>
              <a:t>‹#›</a:t>
            </a:fld>
            <a:endParaRPr sz="1100" b="0" i="0" u="none" strike="noStrike" cap="none">
              <a:solidFill>
                <a:schemeClr val="dk1"/>
              </a:solidFill>
              <a:latin typeface="Verdana"/>
              <a:ea typeface="Verdana"/>
              <a:cs typeface="Verdana"/>
              <a:sym typeface="Verdana"/>
            </a:endParaRPr>
          </a:p>
        </p:txBody>
      </p:sp>
    </p:spTree>
    <p:extLst>
      <p:ext uri="{BB962C8B-B14F-4D97-AF65-F5344CB8AC3E}">
        <p14:creationId xmlns:p14="http://schemas.microsoft.com/office/powerpoint/2010/main" val="2043353128"/>
      </p:ext>
    </p:extLst>
  </p:cSld>
  <p:clrMap bg1="lt1" tx1="dk1" bg2="dk2" tx2="lt2" accent1="accent1" accent2="accent2" accent3="accent3" accent4="accent4" accent5="accent5" accent6="accent6" hlink="hlink" folHlink="folHlink"/>
  <p:hf hdr="0" ftr="0"/>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GB" sz="1100" b="0" i="0" u="none" strike="noStrike" cap="none" smtClean="0">
                <a:solidFill>
                  <a:schemeClr val="dk1"/>
                </a:solidFill>
                <a:latin typeface="Verdana"/>
                <a:ea typeface="Verdana"/>
                <a:cs typeface="Verdana"/>
                <a:sym typeface="Verdana"/>
              </a:rPr>
              <a:pPr marL="0" marR="0" lvl="0" indent="0" algn="r" rtl="0">
                <a:spcBef>
                  <a:spcPts val="0"/>
                </a:spcBef>
                <a:spcAft>
                  <a:spcPts val="0"/>
                </a:spcAft>
                <a:buNone/>
              </a:pPr>
              <a:t>1</a:t>
            </a:fld>
            <a:endParaRPr lang="en-GB" sz="1100" b="0" i="0" u="none" strike="noStrike" cap="none">
              <a:solidFill>
                <a:schemeClr val="dk1"/>
              </a:solidFill>
              <a:latin typeface="Verdana"/>
              <a:ea typeface="Verdana"/>
              <a:cs typeface="Verdana"/>
              <a:sym typeface="Verdana"/>
            </a:endParaRPr>
          </a:p>
        </p:txBody>
      </p:sp>
      <p:sp>
        <p:nvSpPr>
          <p:cNvPr id="5" name="Date Placeholder 4"/>
          <p:cNvSpPr>
            <a:spLocks noGrp="1"/>
          </p:cNvSpPr>
          <p:nvPr>
            <p:ph type="dt" idx="11"/>
          </p:nvPr>
        </p:nvSpPr>
        <p:spPr/>
        <p:txBody>
          <a:bodyPr/>
          <a:lstStyle/>
          <a:p>
            <a:endParaRPr lang="en-IN"/>
          </a:p>
        </p:txBody>
      </p:sp>
    </p:spTree>
    <p:extLst>
      <p:ext uri="{BB962C8B-B14F-4D97-AF65-F5344CB8AC3E}">
        <p14:creationId xmlns:p14="http://schemas.microsoft.com/office/powerpoint/2010/main" val="35631224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GB" sz="1100" b="0" i="0" u="none" strike="noStrike" cap="none" smtClean="0">
                <a:solidFill>
                  <a:schemeClr val="dk1"/>
                </a:solidFill>
                <a:latin typeface="Verdana"/>
                <a:ea typeface="Verdana"/>
                <a:cs typeface="Verdana"/>
                <a:sym typeface="Verdana"/>
              </a:rPr>
              <a:pPr marL="0" marR="0" lvl="0" indent="0" algn="r" rtl="0">
                <a:spcBef>
                  <a:spcPts val="0"/>
                </a:spcBef>
                <a:spcAft>
                  <a:spcPts val="0"/>
                </a:spcAft>
                <a:buNone/>
              </a:pPr>
              <a:t>2</a:t>
            </a:fld>
            <a:endParaRPr lang="en-GB" sz="1100" b="0" i="0" u="none" strike="noStrike" cap="none">
              <a:solidFill>
                <a:schemeClr val="dk1"/>
              </a:solidFill>
              <a:latin typeface="Verdana"/>
              <a:ea typeface="Verdana"/>
              <a:cs typeface="Verdana"/>
              <a:sym typeface="Verdana"/>
            </a:endParaRPr>
          </a:p>
        </p:txBody>
      </p:sp>
      <p:sp>
        <p:nvSpPr>
          <p:cNvPr id="5" name="Date Placeholder 4"/>
          <p:cNvSpPr>
            <a:spLocks noGrp="1"/>
          </p:cNvSpPr>
          <p:nvPr>
            <p:ph type="dt" idx="11"/>
          </p:nvPr>
        </p:nvSpPr>
        <p:spPr/>
        <p:txBody>
          <a:bodyPr/>
          <a:lstStyle/>
          <a:p>
            <a:endParaRPr lang="en-IN"/>
          </a:p>
        </p:txBody>
      </p:sp>
    </p:spTree>
    <p:extLst>
      <p:ext uri="{BB962C8B-B14F-4D97-AF65-F5344CB8AC3E}">
        <p14:creationId xmlns:p14="http://schemas.microsoft.com/office/powerpoint/2010/main" val="16438175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67" name="Shape 167"/>
          <p:cNvSpPr>
            <a:spLocks noGrp="1" noRot="1" noChangeAspect="1"/>
          </p:cNvSpPr>
          <p:nvPr>
            <p:ph type="sldImg" idx="2"/>
          </p:nvPr>
        </p:nvSpPr>
        <p:spPr>
          <a:xfrm>
            <a:off x="373063" y="685800"/>
            <a:ext cx="611187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 name="Date Placeholder 1"/>
          <p:cNvSpPr>
            <a:spLocks noGrp="1"/>
          </p:cNvSpPr>
          <p:nvPr>
            <p:ph type="dt" idx="10"/>
          </p:nvPr>
        </p:nvSpPr>
        <p:spPr/>
        <p:txBody>
          <a:bodyPr/>
          <a:lstStyle/>
          <a:p>
            <a:endParaRPr lang="en-IN"/>
          </a:p>
        </p:txBody>
      </p:sp>
    </p:spTree>
    <p:extLst>
      <p:ext uri="{BB962C8B-B14F-4D97-AF65-F5344CB8AC3E}">
        <p14:creationId xmlns:p14="http://schemas.microsoft.com/office/powerpoint/2010/main" val="40051604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GB" sz="1100" b="0" i="0" u="none" strike="noStrike" cap="none" smtClean="0">
                <a:solidFill>
                  <a:schemeClr val="dk1"/>
                </a:solidFill>
                <a:latin typeface="Verdana"/>
                <a:ea typeface="Verdana"/>
                <a:cs typeface="Verdana"/>
                <a:sym typeface="Verdana"/>
              </a:rPr>
              <a:pPr marL="0" marR="0" lvl="0" indent="0" algn="r" rtl="0">
                <a:spcBef>
                  <a:spcPts val="0"/>
                </a:spcBef>
                <a:spcAft>
                  <a:spcPts val="0"/>
                </a:spcAft>
                <a:buNone/>
              </a:pPr>
              <a:t>12</a:t>
            </a:fld>
            <a:endParaRPr lang="en-GB" sz="1100" b="0" i="0" u="none" strike="noStrike" cap="none">
              <a:solidFill>
                <a:schemeClr val="dk1"/>
              </a:solidFill>
              <a:latin typeface="Verdana"/>
              <a:ea typeface="Verdana"/>
              <a:cs typeface="Verdana"/>
              <a:sym typeface="Verdana"/>
            </a:endParaRPr>
          </a:p>
        </p:txBody>
      </p:sp>
      <p:sp>
        <p:nvSpPr>
          <p:cNvPr id="5" name="Date Placeholder 4"/>
          <p:cNvSpPr>
            <a:spLocks noGrp="1"/>
          </p:cNvSpPr>
          <p:nvPr>
            <p:ph type="dt" idx="11"/>
          </p:nvPr>
        </p:nvSpPr>
        <p:spPr/>
        <p:txBody>
          <a:bodyPr/>
          <a:lstStyle/>
          <a:p>
            <a:endParaRPr lang="en-IN"/>
          </a:p>
        </p:txBody>
      </p:sp>
    </p:spTree>
    <p:extLst>
      <p:ext uri="{BB962C8B-B14F-4D97-AF65-F5344CB8AC3E}">
        <p14:creationId xmlns:p14="http://schemas.microsoft.com/office/powerpoint/2010/main" val="4072562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Date Placeholder 3"/>
          <p:cNvSpPr>
            <a:spLocks noGrp="1"/>
          </p:cNvSpPr>
          <p:nvPr>
            <p:ph type="dt" idx="10"/>
          </p:nvPr>
        </p:nvSpPr>
        <p:spPr/>
        <p:txBody>
          <a:bodyPr/>
          <a:lstStyle/>
          <a:p>
            <a:endParaRPr lang="en-IN"/>
          </a:p>
        </p:txBody>
      </p:sp>
      <p:sp>
        <p:nvSpPr>
          <p:cNvPr id="5" name="Slide Number Placeholder 4"/>
          <p:cNvSpPr>
            <a:spLocks noGrp="1"/>
          </p:cNvSpPr>
          <p:nvPr>
            <p:ph type="sldNum" idx="11"/>
          </p:nvPr>
        </p:nvSpPr>
        <p:spPr/>
        <p:txBody>
          <a:bodyPr/>
          <a:lstStyle/>
          <a:p>
            <a:pPr marL="0" marR="0" lvl="0" indent="0" algn="r" rtl="0">
              <a:spcBef>
                <a:spcPts val="0"/>
              </a:spcBef>
              <a:spcAft>
                <a:spcPts val="0"/>
              </a:spcAft>
              <a:buNone/>
            </a:pPr>
            <a:fld id="{00000000-1234-1234-1234-123412341234}" type="slidenum">
              <a:rPr lang="en-GB" sz="1100" b="0" i="0" u="none" strike="noStrike" cap="none" smtClean="0">
                <a:solidFill>
                  <a:schemeClr val="dk1"/>
                </a:solidFill>
                <a:latin typeface="Verdana"/>
                <a:ea typeface="Verdana"/>
                <a:cs typeface="Verdana"/>
                <a:sym typeface="Verdana"/>
              </a:rPr>
              <a:pPr marL="0" marR="0" lvl="0" indent="0" algn="r" rtl="0">
                <a:spcBef>
                  <a:spcPts val="0"/>
                </a:spcBef>
                <a:spcAft>
                  <a:spcPts val="0"/>
                </a:spcAft>
                <a:buNone/>
              </a:pPr>
              <a:t>19</a:t>
            </a:fld>
            <a:endParaRPr lang="en-GB" sz="1100" b="0" i="0" u="none" strike="noStrike" cap="none">
              <a:solidFill>
                <a:schemeClr val="dk1"/>
              </a:solidFill>
              <a:latin typeface="Verdana"/>
              <a:ea typeface="Verdana"/>
              <a:cs typeface="Verdana"/>
              <a:sym typeface="Verdana"/>
            </a:endParaRPr>
          </a:p>
        </p:txBody>
      </p:sp>
    </p:spTree>
    <p:extLst>
      <p:ext uri="{BB962C8B-B14F-4D97-AF65-F5344CB8AC3E}">
        <p14:creationId xmlns:p14="http://schemas.microsoft.com/office/powerpoint/2010/main" val="41136075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GB" sz="1100" b="0" i="0" u="none" strike="noStrike" cap="none" smtClean="0">
                <a:solidFill>
                  <a:schemeClr val="dk1"/>
                </a:solidFill>
                <a:latin typeface="Verdana"/>
                <a:ea typeface="Verdana"/>
                <a:cs typeface="Verdana"/>
                <a:sym typeface="Verdana"/>
              </a:rPr>
              <a:pPr marL="0" marR="0" lvl="0" indent="0" algn="r" rtl="0">
                <a:spcBef>
                  <a:spcPts val="0"/>
                </a:spcBef>
                <a:spcAft>
                  <a:spcPts val="0"/>
                </a:spcAft>
                <a:buNone/>
              </a:pPr>
              <a:t>24</a:t>
            </a:fld>
            <a:endParaRPr lang="en-GB" sz="1100" b="0" i="0" u="none" strike="noStrike" cap="none">
              <a:solidFill>
                <a:schemeClr val="dk1"/>
              </a:solidFill>
              <a:latin typeface="Verdana"/>
              <a:ea typeface="Verdana"/>
              <a:cs typeface="Verdana"/>
              <a:sym typeface="Verdana"/>
            </a:endParaRPr>
          </a:p>
        </p:txBody>
      </p:sp>
      <p:sp>
        <p:nvSpPr>
          <p:cNvPr id="5" name="Date Placeholder 4"/>
          <p:cNvSpPr>
            <a:spLocks noGrp="1"/>
          </p:cNvSpPr>
          <p:nvPr>
            <p:ph type="dt" idx="11"/>
          </p:nvPr>
        </p:nvSpPr>
        <p:spPr/>
        <p:txBody>
          <a:bodyPr/>
          <a:lstStyle/>
          <a:p>
            <a:endParaRPr lang="en-IN"/>
          </a:p>
        </p:txBody>
      </p:sp>
    </p:spTree>
    <p:extLst>
      <p:ext uri="{BB962C8B-B14F-4D97-AF65-F5344CB8AC3E}">
        <p14:creationId xmlns:p14="http://schemas.microsoft.com/office/powerpoint/2010/main" val="6548799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3.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2.jpeg"/><Relationship Id="rId16" Type="http://schemas.openxmlformats.org/officeDocument/2006/relationships/image" Target="../media/image16.png"/><Relationship Id="rId20" Type="http://schemas.openxmlformats.org/officeDocument/2006/relationships/image" Target="../media/image20.png"/><Relationship Id="rId29"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6902" y="2130440"/>
            <a:ext cx="10391537" cy="1470025"/>
          </a:xfrm>
        </p:spPr>
        <p:txBody>
          <a:bodyPr/>
          <a:lstStyle/>
          <a:p>
            <a:r>
              <a:rPr lang="en-US"/>
              <a:t>Click to edit Master title style</a:t>
            </a:r>
          </a:p>
        </p:txBody>
      </p:sp>
      <p:sp>
        <p:nvSpPr>
          <p:cNvPr id="3" name="Subtitle 2"/>
          <p:cNvSpPr>
            <a:spLocks noGrp="1"/>
          </p:cNvSpPr>
          <p:nvPr>
            <p:ph type="subTitle" idx="1"/>
          </p:nvPr>
        </p:nvSpPr>
        <p:spPr>
          <a:xfrm>
            <a:off x="1833802" y="3886200"/>
            <a:ext cx="855773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DA4D8DD-5D01-434A-AA52-E1DECE3F0C91}" type="datetime1">
              <a:rPr lang="en-US" smtClean="0">
                <a:solidFill>
                  <a:prstClr val="black">
                    <a:tint val="75000"/>
                  </a:prstClr>
                </a:solidFill>
              </a:rPr>
              <a:t>9/8/2022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LSI-VC-12</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1F8985-2944-4C22-985F-1817B2AFA8DB}" type="datetime1">
              <a:rPr lang="en-US" smtClean="0">
                <a:solidFill>
                  <a:prstClr val="black">
                    <a:tint val="75000"/>
                  </a:prstClr>
                </a:solidFill>
              </a:rPr>
              <a:t>9/8/2022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LSI-VC-12</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51786" y="274650"/>
            <a:ext cx="3676091"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7147" y="274650"/>
            <a:ext cx="10830885"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0B5394-C3CC-4334-9EA8-72ADB0D580E1}" type="datetime1">
              <a:rPr lang="en-US" smtClean="0">
                <a:solidFill>
                  <a:prstClr val="black">
                    <a:tint val="75000"/>
                  </a:prstClr>
                </a:solidFill>
              </a:rPr>
              <a:t>9/8/2022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LSI-VC-12</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CLEAR1">
  <p:cSld name="1_CLEAR1">
    <p:spTree>
      <p:nvGrpSpPr>
        <p:cNvPr id="1" name="Shape 334"/>
        <p:cNvGrpSpPr/>
        <p:nvPr/>
      </p:nvGrpSpPr>
      <p:grpSpPr>
        <a:xfrm>
          <a:off x="0" y="0"/>
          <a:ext cx="0" cy="0"/>
          <a:chOff x="0" y="0"/>
          <a:chExt cx="0" cy="0"/>
        </a:xfrm>
      </p:grpSpPr>
      <p:pic>
        <p:nvPicPr>
          <p:cNvPr id="3" name="Picture 2">
            <a:extLst>
              <a:ext uri="{FF2B5EF4-FFF2-40B4-BE49-F238E27FC236}">
                <a16:creationId xmlns:a16="http://schemas.microsoft.com/office/drawing/2014/main" xmlns="" id="{C9E7BCCB-DD5C-608E-3CC3-7E91FD6CDDDF}"/>
              </a:ext>
            </a:extLst>
          </p:cNvPr>
          <p:cNvPicPr>
            <a:picLocks noChangeAspect="1"/>
          </p:cNvPicPr>
          <p:nvPr userDrawn="1"/>
        </p:nvPicPr>
        <p:blipFill>
          <a:blip r:embed="rId2"/>
          <a:srcRect/>
          <a:stretch/>
        </p:blipFill>
        <p:spPr>
          <a:xfrm>
            <a:off x="-43331" y="-24064"/>
            <a:ext cx="12312000" cy="1051650"/>
          </a:xfrm>
          <a:prstGeom prst="rect">
            <a:avLst/>
          </a:prstGeom>
        </p:spPr>
      </p:pic>
      <p:sp>
        <p:nvSpPr>
          <p:cNvPr id="336" name="Google Shape;336;p24"/>
          <p:cNvSpPr txBox="1">
            <a:spLocks noGrp="1"/>
          </p:cNvSpPr>
          <p:nvPr>
            <p:ph type="title"/>
          </p:nvPr>
        </p:nvSpPr>
        <p:spPr>
          <a:xfrm>
            <a:off x="216000" y="154801"/>
            <a:ext cx="10108800" cy="769401"/>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7" name="Google Shape;337;p24"/>
          <p:cNvSpPr txBox="1">
            <a:spLocks noGrp="1"/>
          </p:cNvSpPr>
          <p:nvPr>
            <p:ph type="body" idx="1"/>
          </p:nvPr>
        </p:nvSpPr>
        <p:spPr>
          <a:xfrm>
            <a:off x="219600" y="882196"/>
            <a:ext cx="11764799" cy="5328000"/>
          </a:xfrm>
          <a:prstGeom prst="rect">
            <a:avLst/>
          </a:prstGeom>
          <a:noFill/>
          <a:ln>
            <a:noFill/>
          </a:ln>
        </p:spPr>
        <p:txBody>
          <a:bodyPr spcFirstLastPara="1" wrap="square" lIns="91425" tIns="45700" rIns="91425" bIns="45700" anchor="t" anchorCtr="0">
            <a:noAutofit/>
          </a:bodyPr>
          <a:lstStyle>
            <a:lvl1pPr marL="457200" lvl="0" indent="-228600" algn="l">
              <a:lnSpc>
                <a:spcPct val="119000"/>
              </a:lnSpc>
              <a:spcBef>
                <a:spcPts val="360"/>
              </a:spcBef>
              <a:spcAft>
                <a:spcPts val="0"/>
              </a:spcAft>
              <a:buSzPts val="1800"/>
              <a:buNone/>
              <a:defRPr sz="1800"/>
            </a:lvl1pPr>
            <a:lvl2pPr marL="914400" lvl="1" indent="-228600" algn="l">
              <a:lnSpc>
                <a:spcPct val="119000"/>
              </a:lnSpc>
              <a:spcBef>
                <a:spcPts val="360"/>
              </a:spcBef>
              <a:spcAft>
                <a:spcPts val="0"/>
              </a:spcAft>
              <a:buSzPts val="1800"/>
              <a:buNone/>
              <a:defRPr sz="1800"/>
            </a:lvl2pPr>
            <a:lvl3pPr marL="1371600" lvl="2" indent="-228600" algn="l">
              <a:lnSpc>
                <a:spcPct val="119000"/>
              </a:lnSpc>
              <a:spcBef>
                <a:spcPts val="360"/>
              </a:spcBef>
              <a:spcAft>
                <a:spcPts val="0"/>
              </a:spcAft>
              <a:buSzPts val="1800"/>
              <a:buNone/>
              <a:defRPr sz="1800"/>
            </a:lvl3pPr>
            <a:lvl4pPr marL="1828800" lvl="3" indent="-228600" algn="l">
              <a:lnSpc>
                <a:spcPct val="119000"/>
              </a:lnSpc>
              <a:spcBef>
                <a:spcPts val="360"/>
              </a:spcBef>
              <a:spcAft>
                <a:spcPts val="0"/>
              </a:spcAft>
              <a:buSzPts val="1800"/>
              <a:buNone/>
              <a:defRPr sz="1800"/>
            </a:lvl4pPr>
            <a:lvl5pPr marL="2286000" lvl="4" indent="-228600" algn="l">
              <a:lnSpc>
                <a:spcPct val="119000"/>
              </a:lnSpc>
              <a:spcBef>
                <a:spcPts val="360"/>
              </a:spcBef>
              <a:spcAft>
                <a:spcPts val="0"/>
              </a:spcAft>
              <a:buSzPts val="1800"/>
              <a:buNone/>
              <a:defRPr sz="1800"/>
            </a:lvl5pPr>
            <a:lvl6pPr marL="2743200" lvl="5" indent="-342900" algn="l">
              <a:lnSpc>
                <a:spcPct val="119000"/>
              </a:lnSpc>
              <a:spcBef>
                <a:spcPts val="360"/>
              </a:spcBef>
              <a:spcAft>
                <a:spcPts val="0"/>
              </a:spcAft>
              <a:buSzPts val="1800"/>
              <a:buChar char="–"/>
              <a:defRPr/>
            </a:lvl6pPr>
            <a:lvl7pPr marL="3200400" lvl="6" indent="-342900" algn="l">
              <a:lnSpc>
                <a:spcPct val="119000"/>
              </a:lnSpc>
              <a:spcBef>
                <a:spcPts val="360"/>
              </a:spcBef>
              <a:spcAft>
                <a:spcPts val="0"/>
              </a:spcAft>
              <a:buSzPts val="1800"/>
              <a:buChar char="–"/>
              <a:defRPr/>
            </a:lvl7pPr>
            <a:lvl8pPr marL="3657600" lvl="7" indent="-342900" algn="l">
              <a:lnSpc>
                <a:spcPct val="119000"/>
              </a:lnSpc>
              <a:spcBef>
                <a:spcPts val="360"/>
              </a:spcBef>
              <a:spcAft>
                <a:spcPts val="0"/>
              </a:spcAft>
              <a:buSzPts val="1800"/>
              <a:buChar char="–"/>
              <a:defRPr/>
            </a:lvl8pPr>
            <a:lvl9pPr marL="4114800" lvl="8" indent="-342900" algn="l">
              <a:lnSpc>
                <a:spcPct val="119000"/>
              </a:lnSpc>
              <a:spcBef>
                <a:spcPts val="360"/>
              </a:spcBef>
              <a:spcAft>
                <a:spcPts val="0"/>
              </a:spcAft>
              <a:buSzPts val="1800"/>
              <a:buChar char="–"/>
              <a:defRPr/>
            </a:lvl9pPr>
          </a:lstStyle>
          <a:p>
            <a:endParaRPr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VER1" userDrawn="1">
  <p:cSld name="COVER1">
    <p:spTree>
      <p:nvGrpSpPr>
        <p:cNvPr id="1" name="Shape 45"/>
        <p:cNvGrpSpPr/>
        <p:nvPr/>
      </p:nvGrpSpPr>
      <p:grpSpPr>
        <a:xfrm>
          <a:off x="0" y="0"/>
          <a:ext cx="0" cy="0"/>
          <a:chOff x="0" y="0"/>
          <a:chExt cx="0" cy="0"/>
        </a:xfrm>
      </p:grpSpPr>
      <p:pic>
        <p:nvPicPr>
          <p:cNvPr id="46" name="Google Shape;46;p4"/>
          <p:cNvPicPr preferRelativeResize="0"/>
          <p:nvPr/>
        </p:nvPicPr>
        <p:blipFill>
          <a:blip r:embed="rId2"/>
          <a:srcRect/>
          <a:stretch/>
        </p:blipFill>
        <p:spPr>
          <a:xfrm>
            <a:off x="16670" y="0"/>
            <a:ext cx="12192000" cy="6858000"/>
          </a:xfrm>
          <a:prstGeom prst="rect">
            <a:avLst/>
          </a:prstGeom>
          <a:noFill/>
          <a:ln>
            <a:noFill/>
          </a:ln>
        </p:spPr>
      </p:pic>
      <p:sp>
        <p:nvSpPr>
          <p:cNvPr id="48" name="Google Shape;48;p4"/>
          <p:cNvSpPr txBox="1">
            <a:spLocks noGrp="1"/>
          </p:cNvSpPr>
          <p:nvPr>
            <p:ph type="subTitle" idx="1"/>
          </p:nvPr>
        </p:nvSpPr>
        <p:spPr>
          <a:xfrm>
            <a:off x="113619" y="5258118"/>
            <a:ext cx="10627380" cy="448672"/>
          </a:xfrm>
          <a:prstGeom prst="rect">
            <a:avLst/>
          </a:prstGeom>
          <a:noFill/>
          <a:ln>
            <a:noFill/>
          </a:ln>
        </p:spPr>
        <p:txBody>
          <a:bodyPr spcFirstLastPara="1" wrap="square" lIns="91425" tIns="45700" rIns="91425" bIns="45700" anchor="t" anchorCtr="0">
            <a:spAutoFit/>
          </a:bodyPr>
          <a:lstStyle>
            <a:lvl1pPr lvl="0" algn="l">
              <a:lnSpc>
                <a:spcPct val="119000"/>
              </a:lnSpc>
              <a:spcBef>
                <a:spcPts val="347"/>
              </a:spcBef>
              <a:spcAft>
                <a:spcPts val="0"/>
              </a:spcAft>
              <a:buSzPts val="1736"/>
              <a:buFont typeface="Verdana"/>
              <a:buNone/>
              <a:defRPr sz="1736"/>
            </a:lvl1pPr>
            <a:lvl2pPr lvl="1" algn="l">
              <a:lnSpc>
                <a:spcPct val="119000"/>
              </a:lnSpc>
              <a:spcBef>
                <a:spcPts val="360"/>
              </a:spcBef>
              <a:spcAft>
                <a:spcPts val="0"/>
              </a:spcAft>
              <a:buSzPts val="1800"/>
              <a:buNone/>
              <a:defRPr/>
            </a:lvl2pPr>
            <a:lvl3pPr lvl="2" algn="l">
              <a:lnSpc>
                <a:spcPct val="119000"/>
              </a:lnSpc>
              <a:spcBef>
                <a:spcPts val="360"/>
              </a:spcBef>
              <a:spcAft>
                <a:spcPts val="0"/>
              </a:spcAft>
              <a:buSzPts val="1800"/>
              <a:buNone/>
              <a:defRPr/>
            </a:lvl3pPr>
            <a:lvl4pPr lvl="3" algn="l">
              <a:lnSpc>
                <a:spcPct val="119000"/>
              </a:lnSpc>
              <a:spcBef>
                <a:spcPts val="360"/>
              </a:spcBef>
              <a:spcAft>
                <a:spcPts val="0"/>
              </a:spcAft>
              <a:buSzPts val="1800"/>
              <a:buNone/>
              <a:defRPr/>
            </a:lvl4pPr>
            <a:lvl5pPr lvl="4" algn="l">
              <a:lnSpc>
                <a:spcPct val="119000"/>
              </a:lnSpc>
              <a:spcBef>
                <a:spcPts val="360"/>
              </a:spcBef>
              <a:spcAft>
                <a:spcPts val="0"/>
              </a:spcAft>
              <a:buSzPts val="1800"/>
              <a:buNone/>
              <a:defRPr/>
            </a:lvl5pPr>
            <a:lvl6pPr lvl="5" algn="l">
              <a:lnSpc>
                <a:spcPct val="119000"/>
              </a:lnSpc>
              <a:spcBef>
                <a:spcPts val="360"/>
              </a:spcBef>
              <a:spcAft>
                <a:spcPts val="0"/>
              </a:spcAft>
              <a:buSzPts val="1800"/>
              <a:buChar char="–"/>
              <a:defRPr/>
            </a:lvl6pPr>
            <a:lvl7pPr lvl="6" algn="l">
              <a:lnSpc>
                <a:spcPct val="119000"/>
              </a:lnSpc>
              <a:spcBef>
                <a:spcPts val="360"/>
              </a:spcBef>
              <a:spcAft>
                <a:spcPts val="0"/>
              </a:spcAft>
              <a:buSzPts val="1800"/>
              <a:buChar char="–"/>
              <a:defRPr/>
            </a:lvl7pPr>
            <a:lvl8pPr lvl="7" algn="l">
              <a:lnSpc>
                <a:spcPct val="119000"/>
              </a:lnSpc>
              <a:spcBef>
                <a:spcPts val="360"/>
              </a:spcBef>
              <a:spcAft>
                <a:spcPts val="0"/>
              </a:spcAft>
              <a:buSzPts val="1800"/>
              <a:buChar char="–"/>
              <a:defRPr/>
            </a:lvl8pPr>
            <a:lvl9pPr lvl="8" algn="l">
              <a:lnSpc>
                <a:spcPct val="119000"/>
              </a:lnSpc>
              <a:spcBef>
                <a:spcPts val="360"/>
              </a:spcBef>
              <a:spcAft>
                <a:spcPts val="0"/>
              </a:spcAft>
              <a:buSzPts val="1800"/>
              <a:buChar char="–"/>
              <a:defRPr/>
            </a:lvl9pPr>
          </a:lstStyle>
          <a:p>
            <a:endParaRPr/>
          </a:p>
        </p:txBody>
      </p:sp>
      <p:sp>
        <p:nvSpPr>
          <p:cNvPr id="49" name="Google Shape;49;p4"/>
          <p:cNvSpPr txBox="1">
            <a:spLocks noGrp="1"/>
          </p:cNvSpPr>
          <p:nvPr>
            <p:ph type="ctrTitle"/>
          </p:nvPr>
        </p:nvSpPr>
        <p:spPr>
          <a:xfrm>
            <a:off x="127734" y="4341523"/>
            <a:ext cx="11809731" cy="707886"/>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sz="4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0" name="Google Shape;50;p4"/>
          <p:cNvSpPr txBox="1"/>
          <p:nvPr/>
        </p:nvSpPr>
        <p:spPr>
          <a:xfrm>
            <a:off x="844737" y="6429376"/>
            <a:ext cx="6706956" cy="21114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772" b="0" i="0" u="none" strike="noStrike" cap="none">
              <a:solidFill>
                <a:schemeClr val="dk1"/>
              </a:solidFill>
              <a:latin typeface="Verdana"/>
              <a:ea typeface="Verdana"/>
              <a:cs typeface="Verdana"/>
              <a:sym typeface="Verdana"/>
            </a:endParaRPr>
          </a:p>
        </p:txBody>
      </p:sp>
      <p:sp>
        <p:nvSpPr>
          <p:cNvPr id="51" name="Google Shape;51;p4"/>
          <p:cNvSpPr txBox="1"/>
          <p:nvPr/>
        </p:nvSpPr>
        <p:spPr>
          <a:xfrm>
            <a:off x="213480" y="6202800"/>
            <a:ext cx="6706956" cy="215444"/>
          </a:xfrm>
          <a:prstGeom prst="rect">
            <a:avLst/>
          </a:prstGeom>
          <a:noFill/>
          <a:ln>
            <a:noFill/>
          </a:ln>
        </p:spPr>
        <p:txBody>
          <a:bodyPr spcFirstLastPara="1" wrap="square" lIns="0" tIns="45700" rIns="91425" bIns="45700" anchor="b" anchorCtr="0">
            <a:spAutoFit/>
          </a:bodyPr>
          <a:lstStyle/>
          <a:p>
            <a:pPr marL="0" marR="0" lvl="0" indent="0" algn="l" rtl="0">
              <a:spcBef>
                <a:spcPts val="0"/>
              </a:spcBef>
              <a:spcAft>
                <a:spcPts val="0"/>
              </a:spcAft>
              <a:buNone/>
            </a:pPr>
            <a:r>
              <a:rPr lang="en-GB" sz="800" b="0" i="0" u="none" strike="noStrike" cap="none">
                <a:solidFill>
                  <a:srgbClr val="8197A6"/>
                </a:solidFill>
                <a:latin typeface="Arial"/>
                <a:ea typeface="Arial"/>
                <a:cs typeface="Arial"/>
                <a:sym typeface="Arial"/>
              </a:rPr>
              <a:t>ESA UNCLASSIFIED – For ESA Official Use Only</a:t>
            </a:r>
            <a:endParaRPr sz="800" b="0" i="0" u="none" strike="noStrike" cap="none">
              <a:solidFill>
                <a:srgbClr val="8197A6"/>
              </a:solidFill>
              <a:latin typeface="Arial"/>
              <a:ea typeface="Arial"/>
              <a:cs typeface="Arial"/>
              <a:sym typeface="Arial"/>
            </a:endParaRPr>
          </a:p>
        </p:txBody>
      </p:sp>
      <p:cxnSp>
        <p:nvCxnSpPr>
          <p:cNvPr id="52" name="Google Shape;52;p4"/>
          <p:cNvCxnSpPr/>
          <p:nvPr/>
        </p:nvCxnSpPr>
        <p:spPr>
          <a:xfrm>
            <a:off x="113621" y="5181180"/>
            <a:ext cx="11736000" cy="0"/>
          </a:xfrm>
          <a:prstGeom prst="straightConnector1">
            <a:avLst/>
          </a:prstGeom>
          <a:noFill/>
          <a:ln w="9525" cap="flat" cmpd="sng">
            <a:solidFill>
              <a:schemeClr val="lt1"/>
            </a:solidFill>
            <a:prstDash val="solid"/>
            <a:round/>
            <a:headEnd type="none" w="sm" len="sm"/>
            <a:tailEnd type="none" w="sm" len="sm"/>
          </a:ln>
        </p:spPr>
      </p:cxnSp>
      <p:cxnSp>
        <p:nvCxnSpPr>
          <p:cNvPr id="54" name="Google Shape;54;p4"/>
          <p:cNvCxnSpPr/>
          <p:nvPr/>
        </p:nvCxnSpPr>
        <p:spPr>
          <a:xfrm>
            <a:off x="221436" y="6422971"/>
            <a:ext cx="11736000" cy="0"/>
          </a:xfrm>
          <a:prstGeom prst="straightConnector1">
            <a:avLst/>
          </a:prstGeom>
          <a:noFill/>
          <a:ln w="9525" cap="flat" cmpd="sng">
            <a:solidFill>
              <a:schemeClr val="lt1"/>
            </a:solidFill>
            <a:prstDash val="solid"/>
            <a:round/>
            <a:headEnd type="none" w="sm" len="sm"/>
            <a:tailEnd type="none" w="sm" len="sm"/>
          </a:ln>
        </p:spPr>
      </p:cxnSp>
      <p:pic>
        <p:nvPicPr>
          <p:cNvPr id="55" name="Google Shape;55;p4"/>
          <p:cNvPicPr preferRelativeResize="0"/>
          <p:nvPr/>
        </p:nvPicPr>
        <p:blipFill rotWithShape="1">
          <a:blip r:embed="rId3">
            <a:alphaModFix/>
          </a:blip>
          <a:srcRect/>
          <a:stretch/>
        </p:blipFill>
        <p:spPr>
          <a:xfrm>
            <a:off x="10343246" y="6585917"/>
            <a:ext cx="1636920" cy="105918"/>
          </a:xfrm>
          <a:prstGeom prst="rect">
            <a:avLst/>
          </a:prstGeom>
          <a:noFill/>
          <a:ln>
            <a:noFill/>
          </a:ln>
        </p:spPr>
      </p:pic>
      <p:grpSp>
        <p:nvGrpSpPr>
          <p:cNvPr id="56" name="Google Shape;56;p4"/>
          <p:cNvGrpSpPr/>
          <p:nvPr/>
        </p:nvGrpSpPr>
        <p:grpSpPr>
          <a:xfrm>
            <a:off x="226689" y="6569736"/>
            <a:ext cx="9628745" cy="144114"/>
            <a:chOff x="1076500" y="4469696"/>
            <a:chExt cx="9628745" cy="144114"/>
          </a:xfrm>
        </p:grpSpPr>
        <p:pic>
          <p:nvPicPr>
            <p:cNvPr id="57" name="Google Shape;57;p4" descr="de.png"/>
            <p:cNvPicPr preferRelativeResize="0"/>
            <p:nvPr/>
          </p:nvPicPr>
          <p:blipFill rotWithShape="1">
            <a:blip r:embed="rId4">
              <a:alphaModFix/>
            </a:blip>
            <a:srcRect/>
            <a:stretch/>
          </p:blipFill>
          <p:spPr>
            <a:xfrm>
              <a:off x="1076500" y="4469696"/>
              <a:ext cx="217977" cy="144114"/>
            </a:xfrm>
            <a:prstGeom prst="rect">
              <a:avLst/>
            </a:prstGeom>
            <a:noFill/>
            <a:ln>
              <a:noFill/>
            </a:ln>
          </p:spPr>
        </p:pic>
        <p:pic>
          <p:nvPicPr>
            <p:cNvPr id="58" name="Google Shape;58;p4" descr="at.png"/>
            <p:cNvPicPr preferRelativeResize="0"/>
            <p:nvPr/>
          </p:nvPicPr>
          <p:blipFill rotWithShape="1">
            <a:blip r:embed="rId5">
              <a:alphaModFix/>
            </a:blip>
            <a:srcRect/>
            <a:stretch/>
          </p:blipFill>
          <p:spPr>
            <a:xfrm>
              <a:off x="1447640" y="4469696"/>
              <a:ext cx="217977" cy="144114"/>
            </a:xfrm>
            <a:prstGeom prst="rect">
              <a:avLst/>
            </a:prstGeom>
            <a:noFill/>
            <a:ln>
              <a:noFill/>
            </a:ln>
          </p:spPr>
        </p:pic>
        <p:pic>
          <p:nvPicPr>
            <p:cNvPr id="59" name="Google Shape;59;p4" descr="be.png"/>
            <p:cNvPicPr preferRelativeResize="0"/>
            <p:nvPr/>
          </p:nvPicPr>
          <p:blipFill rotWithShape="1">
            <a:blip r:embed="rId6">
              <a:alphaModFix/>
            </a:blip>
            <a:srcRect/>
            <a:stretch/>
          </p:blipFill>
          <p:spPr>
            <a:xfrm>
              <a:off x="1818780" y="4469696"/>
              <a:ext cx="217977" cy="144114"/>
            </a:xfrm>
            <a:prstGeom prst="rect">
              <a:avLst/>
            </a:prstGeom>
            <a:noFill/>
            <a:ln>
              <a:noFill/>
            </a:ln>
          </p:spPr>
        </p:pic>
        <p:pic>
          <p:nvPicPr>
            <p:cNvPr id="60" name="Google Shape;60;p4" descr="dk.png"/>
            <p:cNvPicPr preferRelativeResize="0"/>
            <p:nvPr/>
          </p:nvPicPr>
          <p:blipFill rotWithShape="1">
            <a:blip r:embed="rId7">
              <a:alphaModFix/>
            </a:blip>
            <a:srcRect/>
            <a:stretch/>
          </p:blipFill>
          <p:spPr>
            <a:xfrm>
              <a:off x="2189920" y="4469696"/>
              <a:ext cx="217977" cy="144114"/>
            </a:xfrm>
            <a:prstGeom prst="rect">
              <a:avLst/>
            </a:prstGeom>
            <a:noFill/>
            <a:ln>
              <a:noFill/>
            </a:ln>
          </p:spPr>
        </p:pic>
        <p:pic>
          <p:nvPicPr>
            <p:cNvPr id="61" name="Google Shape;61;p4" descr="es.png"/>
            <p:cNvPicPr preferRelativeResize="0"/>
            <p:nvPr/>
          </p:nvPicPr>
          <p:blipFill rotWithShape="1">
            <a:blip r:embed="rId8">
              <a:alphaModFix/>
            </a:blip>
            <a:srcRect/>
            <a:stretch/>
          </p:blipFill>
          <p:spPr>
            <a:xfrm>
              <a:off x="2561060" y="4469696"/>
              <a:ext cx="217977" cy="144114"/>
            </a:xfrm>
            <a:prstGeom prst="rect">
              <a:avLst/>
            </a:prstGeom>
            <a:noFill/>
            <a:ln>
              <a:noFill/>
            </a:ln>
          </p:spPr>
        </p:pic>
        <p:pic>
          <p:nvPicPr>
            <p:cNvPr id="62" name="Google Shape;62;p4" descr="ee.png"/>
            <p:cNvPicPr preferRelativeResize="0"/>
            <p:nvPr/>
          </p:nvPicPr>
          <p:blipFill rotWithShape="1">
            <a:blip r:embed="rId9">
              <a:alphaModFix/>
            </a:blip>
            <a:srcRect/>
            <a:stretch/>
          </p:blipFill>
          <p:spPr>
            <a:xfrm>
              <a:off x="2932200" y="4469696"/>
              <a:ext cx="217977" cy="144114"/>
            </a:xfrm>
            <a:prstGeom prst="rect">
              <a:avLst/>
            </a:prstGeom>
            <a:noFill/>
            <a:ln>
              <a:noFill/>
            </a:ln>
          </p:spPr>
        </p:pic>
        <p:pic>
          <p:nvPicPr>
            <p:cNvPr id="63" name="Google Shape;63;p4" descr="fi.png"/>
            <p:cNvPicPr preferRelativeResize="0"/>
            <p:nvPr/>
          </p:nvPicPr>
          <p:blipFill rotWithShape="1">
            <a:blip r:embed="rId10">
              <a:alphaModFix/>
            </a:blip>
            <a:srcRect/>
            <a:stretch/>
          </p:blipFill>
          <p:spPr>
            <a:xfrm>
              <a:off x="3303340" y="4469696"/>
              <a:ext cx="217977" cy="144114"/>
            </a:xfrm>
            <a:prstGeom prst="rect">
              <a:avLst/>
            </a:prstGeom>
            <a:noFill/>
            <a:ln>
              <a:noFill/>
            </a:ln>
          </p:spPr>
        </p:pic>
        <p:pic>
          <p:nvPicPr>
            <p:cNvPr id="64" name="Google Shape;64;p4" descr="fr.png"/>
            <p:cNvPicPr preferRelativeResize="0"/>
            <p:nvPr/>
          </p:nvPicPr>
          <p:blipFill rotWithShape="1">
            <a:blip r:embed="rId11">
              <a:alphaModFix/>
            </a:blip>
            <a:srcRect/>
            <a:stretch/>
          </p:blipFill>
          <p:spPr>
            <a:xfrm>
              <a:off x="3674480" y="4469696"/>
              <a:ext cx="217977" cy="144114"/>
            </a:xfrm>
            <a:prstGeom prst="rect">
              <a:avLst/>
            </a:prstGeom>
            <a:noFill/>
            <a:ln>
              <a:noFill/>
            </a:ln>
          </p:spPr>
        </p:pic>
        <p:pic>
          <p:nvPicPr>
            <p:cNvPr id="65" name="Google Shape;65;p4" descr="gr.png"/>
            <p:cNvPicPr preferRelativeResize="0"/>
            <p:nvPr/>
          </p:nvPicPr>
          <p:blipFill rotWithShape="1">
            <a:blip r:embed="rId12">
              <a:alphaModFix/>
            </a:blip>
            <a:srcRect/>
            <a:stretch/>
          </p:blipFill>
          <p:spPr>
            <a:xfrm>
              <a:off x="4045620" y="4469696"/>
              <a:ext cx="217977" cy="144114"/>
            </a:xfrm>
            <a:prstGeom prst="rect">
              <a:avLst/>
            </a:prstGeom>
            <a:noFill/>
            <a:ln>
              <a:noFill/>
            </a:ln>
          </p:spPr>
        </p:pic>
        <p:pic>
          <p:nvPicPr>
            <p:cNvPr id="66" name="Google Shape;66;p4" descr="hu.png"/>
            <p:cNvPicPr preferRelativeResize="0"/>
            <p:nvPr/>
          </p:nvPicPr>
          <p:blipFill rotWithShape="1">
            <a:blip r:embed="rId13">
              <a:alphaModFix/>
            </a:blip>
            <a:srcRect/>
            <a:stretch/>
          </p:blipFill>
          <p:spPr>
            <a:xfrm>
              <a:off x="4416760" y="4469696"/>
              <a:ext cx="217977" cy="144114"/>
            </a:xfrm>
            <a:prstGeom prst="rect">
              <a:avLst/>
            </a:prstGeom>
            <a:noFill/>
            <a:ln>
              <a:noFill/>
            </a:ln>
          </p:spPr>
        </p:pic>
        <p:pic>
          <p:nvPicPr>
            <p:cNvPr id="67" name="Google Shape;67;p4" descr="ie.png"/>
            <p:cNvPicPr preferRelativeResize="0"/>
            <p:nvPr/>
          </p:nvPicPr>
          <p:blipFill rotWithShape="1">
            <a:blip r:embed="rId14">
              <a:alphaModFix/>
            </a:blip>
            <a:srcRect/>
            <a:stretch/>
          </p:blipFill>
          <p:spPr>
            <a:xfrm>
              <a:off x="4787900" y="4469696"/>
              <a:ext cx="217977" cy="144114"/>
            </a:xfrm>
            <a:prstGeom prst="rect">
              <a:avLst/>
            </a:prstGeom>
            <a:noFill/>
            <a:ln>
              <a:noFill/>
            </a:ln>
          </p:spPr>
        </p:pic>
        <p:pic>
          <p:nvPicPr>
            <p:cNvPr id="68" name="Google Shape;68;p4" descr="it.png"/>
            <p:cNvPicPr preferRelativeResize="0"/>
            <p:nvPr/>
          </p:nvPicPr>
          <p:blipFill rotWithShape="1">
            <a:blip r:embed="rId15">
              <a:alphaModFix/>
            </a:blip>
            <a:srcRect/>
            <a:stretch/>
          </p:blipFill>
          <p:spPr>
            <a:xfrm>
              <a:off x="5159040" y="4469696"/>
              <a:ext cx="217977" cy="144114"/>
            </a:xfrm>
            <a:prstGeom prst="rect">
              <a:avLst/>
            </a:prstGeom>
            <a:noFill/>
            <a:ln>
              <a:noFill/>
            </a:ln>
          </p:spPr>
        </p:pic>
        <p:pic>
          <p:nvPicPr>
            <p:cNvPr id="69" name="Google Shape;69;p4" descr="lu.png"/>
            <p:cNvPicPr preferRelativeResize="0"/>
            <p:nvPr/>
          </p:nvPicPr>
          <p:blipFill rotWithShape="1">
            <a:blip r:embed="rId16">
              <a:alphaModFix/>
            </a:blip>
            <a:srcRect/>
            <a:stretch/>
          </p:blipFill>
          <p:spPr>
            <a:xfrm>
              <a:off x="5530180" y="4469696"/>
              <a:ext cx="217977" cy="144114"/>
            </a:xfrm>
            <a:prstGeom prst="rect">
              <a:avLst/>
            </a:prstGeom>
            <a:noFill/>
            <a:ln>
              <a:noFill/>
            </a:ln>
          </p:spPr>
        </p:pic>
        <p:pic>
          <p:nvPicPr>
            <p:cNvPr id="70" name="Google Shape;70;p4" descr="no.png"/>
            <p:cNvPicPr preferRelativeResize="0"/>
            <p:nvPr/>
          </p:nvPicPr>
          <p:blipFill rotWithShape="1">
            <a:blip r:embed="rId17">
              <a:alphaModFix/>
            </a:blip>
            <a:srcRect/>
            <a:stretch/>
          </p:blipFill>
          <p:spPr>
            <a:xfrm>
              <a:off x="5901320" y="4469696"/>
              <a:ext cx="217977" cy="144114"/>
            </a:xfrm>
            <a:prstGeom prst="rect">
              <a:avLst/>
            </a:prstGeom>
            <a:noFill/>
            <a:ln>
              <a:noFill/>
            </a:ln>
          </p:spPr>
        </p:pic>
        <p:pic>
          <p:nvPicPr>
            <p:cNvPr id="71" name="Google Shape;71;p4" descr="nl.png"/>
            <p:cNvPicPr preferRelativeResize="0"/>
            <p:nvPr/>
          </p:nvPicPr>
          <p:blipFill rotWithShape="1">
            <a:blip r:embed="rId18">
              <a:alphaModFix/>
            </a:blip>
            <a:srcRect/>
            <a:stretch/>
          </p:blipFill>
          <p:spPr>
            <a:xfrm>
              <a:off x="6272460" y="4469696"/>
              <a:ext cx="217977" cy="144114"/>
            </a:xfrm>
            <a:prstGeom prst="rect">
              <a:avLst/>
            </a:prstGeom>
            <a:noFill/>
            <a:ln>
              <a:noFill/>
            </a:ln>
          </p:spPr>
        </p:pic>
        <p:pic>
          <p:nvPicPr>
            <p:cNvPr id="72" name="Google Shape;72;p4" descr="pl.png"/>
            <p:cNvPicPr preferRelativeResize="0"/>
            <p:nvPr/>
          </p:nvPicPr>
          <p:blipFill rotWithShape="1">
            <a:blip r:embed="rId19">
              <a:alphaModFix/>
            </a:blip>
            <a:srcRect/>
            <a:stretch/>
          </p:blipFill>
          <p:spPr>
            <a:xfrm>
              <a:off x="6643600" y="4469696"/>
              <a:ext cx="217977" cy="144114"/>
            </a:xfrm>
            <a:prstGeom prst="rect">
              <a:avLst/>
            </a:prstGeom>
            <a:noFill/>
            <a:ln>
              <a:noFill/>
            </a:ln>
          </p:spPr>
        </p:pic>
        <p:pic>
          <p:nvPicPr>
            <p:cNvPr id="73" name="Google Shape;73;p4" descr="pt.png"/>
            <p:cNvPicPr preferRelativeResize="0"/>
            <p:nvPr/>
          </p:nvPicPr>
          <p:blipFill rotWithShape="1">
            <a:blip r:embed="rId20">
              <a:alphaModFix/>
            </a:blip>
            <a:srcRect/>
            <a:stretch/>
          </p:blipFill>
          <p:spPr>
            <a:xfrm>
              <a:off x="7014740" y="4469696"/>
              <a:ext cx="217977" cy="144114"/>
            </a:xfrm>
            <a:prstGeom prst="rect">
              <a:avLst/>
            </a:prstGeom>
            <a:noFill/>
            <a:ln>
              <a:noFill/>
            </a:ln>
          </p:spPr>
        </p:pic>
        <p:pic>
          <p:nvPicPr>
            <p:cNvPr id="74" name="Google Shape;74;p4" descr="cz.png"/>
            <p:cNvPicPr preferRelativeResize="0"/>
            <p:nvPr/>
          </p:nvPicPr>
          <p:blipFill rotWithShape="1">
            <a:blip r:embed="rId21">
              <a:alphaModFix/>
            </a:blip>
            <a:srcRect/>
            <a:stretch/>
          </p:blipFill>
          <p:spPr>
            <a:xfrm>
              <a:off x="7385880" y="4469696"/>
              <a:ext cx="217977" cy="144114"/>
            </a:xfrm>
            <a:prstGeom prst="rect">
              <a:avLst/>
            </a:prstGeom>
            <a:noFill/>
            <a:ln>
              <a:noFill/>
            </a:ln>
          </p:spPr>
        </p:pic>
        <p:pic>
          <p:nvPicPr>
            <p:cNvPr id="75" name="Google Shape;75;p4" descr="ro.png"/>
            <p:cNvPicPr preferRelativeResize="0"/>
            <p:nvPr/>
          </p:nvPicPr>
          <p:blipFill rotWithShape="1">
            <a:blip r:embed="rId22">
              <a:alphaModFix/>
            </a:blip>
            <a:srcRect/>
            <a:stretch/>
          </p:blipFill>
          <p:spPr>
            <a:xfrm>
              <a:off x="7757020" y="4469696"/>
              <a:ext cx="217977" cy="144114"/>
            </a:xfrm>
            <a:prstGeom prst="rect">
              <a:avLst/>
            </a:prstGeom>
            <a:noFill/>
            <a:ln>
              <a:noFill/>
            </a:ln>
          </p:spPr>
        </p:pic>
        <p:pic>
          <p:nvPicPr>
            <p:cNvPr id="76" name="Google Shape;76;p4" descr="se.png"/>
            <p:cNvPicPr preferRelativeResize="0"/>
            <p:nvPr/>
          </p:nvPicPr>
          <p:blipFill rotWithShape="1">
            <a:blip r:embed="rId23">
              <a:alphaModFix/>
            </a:blip>
            <a:srcRect/>
            <a:stretch/>
          </p:blipFill>
          <p:spPr>
            <a:xfrm>
              <a:off x="8499300" y="4469696"/>
              <a:ext cx="217977" cy="144114"/>
            </a:xfrm>
            <a:prstGeom prst="rect">
              <a:avLst/>
            </a:prstGeom>
            <a:noFill/>
            <a:ln>
              <a:noFill/>
            </a:ln>
          </p:spPr>
        </p:pic>
        <p:pic>
          <p:nvPicPr>
            <p:cNvPr id="77" name="Google Shape;77;p4" descr="ch.png"/>
            <p:cNvPicPr preferRelativeResize="0"/>
            <p:nvPr/>
          </p:nvPicPr>
          <p:blipFill rotWithShape="1">
            <a:blip r:embed="rId24">
              <a:alphaModFix/>
            </a:blip>
            <a:srcRect/>
            <a:stretch/>
          </p:blipFill>
          <p:spPr>
            <a:xfrm>
              <a:off x="8870442" y="4469696"/>
              <a:ext cx="217977" cy="144114"/>
            </a:xfrm>
            <a:prstGeom prst="rect">
              <a:avLst/>
            </a:prstGeom>
            <a:noFill/>
            <a:ln>
              <a:noFill/>
            </a:ln>
          </p:spPr>
        </p:pic>
        <p:pic>
          <p:nvPicPr>
            <p:cNvPr id="78" name="Google Shape;78;p4" descr="uk.png"/>
            <p:cNvPicPr preferRelativeResize="0"/>
            <p:nvPr/>
          </p:nvPicPr>
          <p:blipFill rotWithShape="1">
            <a:blip r:embed="rId25">
              <a:alphaModFix/>
            </a:blip>
            <a:srcRect/>
            <a:stretch/>
          </p:blipFill>
          <p:spPr>
            <a:xfrm>
              <a:off x="8128160" y="4469696"/>
              <a:ext cx="217977" cy="144114"/>
            </a:xfrm>
            <a:prstGeom prst="rect">
              <a:avLst/>
            </a:prstGeom>
            <a:noFill/>
            <a:ln>
              <a:noFill/>
            </a:ln>
          </p:spPr>
        </p:pic>
        <p:pic>
          <p:nvPicPr>
            <p:cNvPr id="79" name="Google Shape;79;p4"/>
            <p:cNvPicPr preferRelativeResize="0"/>
            <p:nvPr/>
          </p:nvPicPr>
          <p:blipFill rotWithShape="1">
            <a:blip r:embed="rId26">
              <a:alphaModFix/>
            </a:blip>
            <a:srcRect/>
            <a:stretch/>
          </p:blipFill>
          <p:spPr>
            <a:xfrm>
              <a:off x="9408598" y="4469696"/>
              <a:ext cx="216000" cy="144000"/>
            </a:xfrm>
            <a:prstGeom prst="rect">
              <a:avLst/>
            </a:prstGeom>
            <a:noFill/>
            <a:ln>
              <a:noFill/>
            </a:ln>
          </p:spPr>
        </p:pic>
        <p:pic>
          <p:nvPicPr>
            <p:cNvPr id="80" name="Google Shape;80;p4"/>
            <p:cNvPicPr preferRelativeResize="0"/>
            <p:nvPr/>
          </p:nvPicPr>
          <p:blipFill rotWithShape="1">
            <a:blip r:embed="rId27">
              <a:alphaModFix/>
            </a:blip>
            <a:srcRect/>
            <a:stretch/>
          </p:blipFill>
          <p:spPr>
            <a:xfrm>
              <a:off x="9768386" y="4469696"/>
              <a:ext cx="216000" cy="144000"/>
            </a:xfrm>
            <a:prstGeom prst="rect">
              <a:avLst/>
            </a:prstGeom>
            <a:noFill/>
            <a:ln>
              <a:noFill/>
            </a:ln>
          </p:spPr>
        </p:pic>
        <p:pic>
          <p:nvPicPr>
            <p:cNvPr id="81" name="Google Shape;81;p4" descr="ca.png"/>
            <p:cNvPicPr preferRelativeResize="0"/>
            <p:nvPr/>
          </p:nvPicPr>
          <p:blipFill rotWithShape="1">
            <a:blip r:embed="rId28">
              <a:alphaModFix/>
            </a:blip>
            <a:srcRect/>
            <a:stretch/>
          </p:blipFill>
          <p:spPr>
            <a:xfrm>
              <a:off x="10489245" y="4469696"/>
              <a:ext cx="216000" cy="142807"/>
            </a:xfrm>
            <a:prstGeom prst="rect">
              <a:avLst/>
            </a:prstGeom>
            <a:noFill/>
            <a:ln>
              <a:noFill/>
            </a:ln>
          </p:spPr>
        </p:pic>
        <p:pic>
          <p:nvPicPr>
            <p:cNvPr id="82" name="Google Shape;82;p4" descr="si.png"/>
            <p:cNvPicPr preferRelativeResize="0"/>
            <p:nvPr/>
          </p:nvPicPr>
          <p:blipFill rotWithShape="1">
            <a:blip r:embed="rId29">
              <a:alphaModFix/>
            </a:blip>
            <a:srcRect/>
            <a:stretch/>
          </p:blipFill>
          <p:spPr>
            <a:xfrm>
              <a:off x="10128174" y="4469696"/>
              <a:ext cx="217284" cy="143656"/>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2"/>
                                        </p:tgtEl>
                                        <p:attrNameLst>
                                          <p:attrName>style.visibility</p:attrName>
                                        </p:attrNameLst>
                                      </p:cBhvr>
                                      <p:to>
                                        <p:strVal val="visible"/>
                                      </p:to>
                                    </p:set>
                                    <p:animEffect transition="in" filter="fade">
                                      <p:cBhvr>
                                        <p:cTn id="11" dur="500"/>
                                        <p:tgtEl>
                                          <p:spTgt spid="5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fade">
                                      <p:cBhvr>
                                        <p:cTn id="15" dur="500"/>
                                        <p:tgtEl>
                                          <p:spTgt spid="55"/>
                                        </p:tgtEl>
                                      </p:cBhvr>
                                    </p:animEffect>
                                  </p:childTnLst>
                                </p:cTn>
                              </p:par>
                            </p:childTnLst>
                          </p:cTn>
                        </p:par>
                        <p:par>
                          <p:cTn id="16" fill="hold">
                            <p:stCondLst>
                              <p:cond delay="1500"/>
                            </p:stCondLst>
                            <p:childTnLst>
                              <p:par>
                                <p:cTn id="17" presetID="2" presetClass="entr" presetSubtype="8" fill="hold" nodeType="afterEffect">
                                  <p:stCondLst>
                                    <p:cond delay="0"/>
                                  </p:stCondLst>
                                  <p:childTnLst>
                                    <p:set>
                                      <p:cBhvr>
                                        <p:cTn id="18" dur="1" fill="hold">
                                          <p:stCondLst>
                                            <p:cond delay="0"/>
                                          </p:stCondLst>
                                        </p:cTn>
                                        <p:tgtEl>
                                          <p:spTgt spid="56"/>
                                        </p:tgtEl>
                                        <p:attrNameLst>
                                          <p:attrName>style.visibility</p:attrName>
                                        </p:attrNameLst>
                                      </p:cBhvr>
                                      <p:to>
                                        <p:strVal val="visible"/>
                                      </p:to>
                                    </p:set>
                                    <p:anim calcmode="lin" valueType="num">
                                      <p:cBhvr additive="base">
                                        <p:cTn id="19" dur="1500"/>
                                        <p:tgtEl>
                                          <p:spTgt spid="56"/>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AB45CF-66BE-4FBD-B1B7-9885A73679E3}" type="datetime1">
              <a:rPr lang="en-US" smtClean="0">
                <a:solidFill>
                  <a:prstClr val="black">
                    <a:tint val="75000"/>
                  </a:prstClr>
                </a:solidFill>
              </a:rPr>
              <a:t>9/8/2022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LSI-VC-12</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5719" y="4406915"/>
            <a:ext cx="10391537"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5719" y="2906713"/>
            <a:ext cx="10391537"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BF06464-666A-4E68-8356-2C1EB6E411C7}" type="datetime1">
              <a:rPr lang="en-US" smtClean="0">
                <a:solidFill>
                  <a:prstClr val="black">
                    <a:tint val="75000"/>
                  </a:prstClr>
                </a:solidFill>
              </a:rPr>
              <a:t>9/8/2022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LSI-VC-12</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7149" y="1600206"/>
            <a:ext cx="7252426"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73328" y="1600206"/>
            <a:ext cx="72545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9CC5961-597A-427A-90E8-CAB0EBDE4C30}" type="datetime1">
              <a:rPr lang="en-US" smtClean="0">
                <a:solidFill>
                  <a:prstClr val="black">
                    <a:tint val="75000"/>
                  </a:prstClr>
                </a:solidFill>
              </a:rPr>
              <a:t>9/8/2022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LSI-VC-12</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1267" y="274638"/>
            <a:ext cx="11002804"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11267" y="1535113"/>
            <a:ext cx="540164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11267" y="2174875"/>
            <a:ext cx="540164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0312" y="1535113"/>
            <a:ext cx="5403769"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0312" y="2174875"/>
            <a:ext cx="540376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7526E7-E9F9-4810-AE31-161757AD7434}" type="datetime1">
              <a:rPr lang="en-US" smtClean="0">
                <a:solidFill>
                  <a:prstClr val="black">
                    <a:tint val="75000"/>
                  </a:prstClr>
                </a:solidFill>
              </a:rPr>
              <a:t>9/8/2022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LSI-VC-12</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89DE01A-DF9E-4AEC-B067-61D6272B6113}" type="datetime1">
              <a:rPr lang="en-US" smtClean="0">
                <a:solidFill>
                  <a:prstClr val="black">
                    <a:tint val="75000"/>
                  </a:prstClr>
                </a:solidFill>
              </a:rPr>
              <a:t>9/8/2022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LSI-VC-12</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A3C5E4-61E1-48B2-BCF4-C865E9C5F399}" type="datetime1">
              <a:rPr lang="en-US" smtClean="0">
                <a:solidFill>
                  <a:prstClr val="black">
                    <a:tint val="75000"/>
                  </a:prstClr>
                </a:solidFill>
              </a:rPr>
              <a:t>9/8/2022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LSI-VC-12</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1270" y="273050"/>
            <a:ext cx="4022052"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79767" y="273063"/>
            <a:ext cx="683430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1270" y="1435103"/>
            <a:ext cx="402205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CFA8A8-E873-4C3D-95E0-C3144C821693}" type="datetime1">
              <a:rPr lang="en-US" smtClean="0">
                <a:solidFill>
                  <a:prstClr val="black">
                    <a:tint val="75000"/>
                  </a:prstClr>
                </a:solidFill>
              </a:rPr>
              <a:t>9/8/2022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LSI-VC-12</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96253" y="4800600"/>
            <a:ext cx="7335203"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96253" y="612775"/>
            <a:ext cx="733520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96253" y="5367338"/>
            <a:ext cx="733520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D805DB6-78CE-41A7-BF57-627526B40AC1}" type="datetime1">
              <a:rPr lang="en-US" smtClean="0">
                <a:solidFill>
                  <a:prstClr val="black">
                    <a:tint val="75000"/>
                  </a:prstClr>
                </a:solidFill>
              </a:rPr>
              <a:t>9/8/2022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LSI-VC-12</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1267" y="274638"/>
            <a:ext cx="11002804"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11267" y="1600206"/>
            <a:ext cx="11002804"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11267" y="6356365"/>
            <a:ext cx="285257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64B389-1243-45D9-BE71-74515C88E64B}" type="datetime1">
              <a:rPr lang="en-US" smtClean="0">
                <a:solidFill>
                  <a:prstClr val="black">
                    <a:tint val="75000"/>
                  </a:prstClr>
                </a:solidFill>
              </a:rPr>
              <a:t>9/8/2022</a:t>
            </a:fld>
            <a:endParaRPr lang="en-US">
              <a:solidFill>
                <a:prstClr val="black">
                  <a:tint val="75000"/>
                </a:prstClr>
              </a:solidFill>
            </a:endParaRPr>
          </a:p>
        </p:txBody>
      </p:sp>
      <p:sp>
        <p:nvSpPr>
          <p:cNvPr id="5" name="Footer Placeholder 4"/>
          <p:cNvSpPr>
            <a:spLocks noGrp="1"/>
          </p:cNvSpPr>
          <p:nvPr>
            <p:ph type="ftr" sz="quarter" idx="3"/>
          </p:nvPr>
        </p:nvSpPr>
        <p:spPr>
          <a:xfrm>
            <a:off x="4176992" y="6356365"/>
            <a:ext cx="387135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LSI-VC-12</a:t>
            </a:r>
            <a:endParaRPr lang="en-US">
              <a:solidFill>
                <a:prstClr val="black">
                  <a:tint val="75000"/>
                </a:prstClr>
              </a:solidFill>
            </a:endParaRPr>
          </a:p>
        </p:txBody>
      </p:sp>
      <p:sp>
        <p:nvSpPr>
          <p:cNvPr id="6" name="Slide Number Placeholder 5"/>
          <p:cNvSpPr>
            <a:spLocks noGrp="1"/>
          </p:cNvSpPr>
          <p:nvPr>
            <p:ph type="sldNum" sz="quarter" idx="4"/>
          </p:nvPr>
        </p:nvSpPr>
        <p:spPr>
          <a:xfrm>
            <a:off x="8761492" y="6356365"/>
            <a:ext cx="285257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649" r:id="rId13"/>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1.emf"/></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2.xml"/><Relationship Id="rId6" Type="http://schemas.openxmlformats.org/officeDocument/2006/relationships/image" Target="../media/image31.emf"/><Relationship Id="rId5" Type="http://schemas.openxmlformats.org/officeDocument/2006/relationships/image" Target="../media/image30.pn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10" Type="http://schemas.openxmlformats.org/officeDocument/2006/relationships/image" Target="../media/image48.jpeg"/><Relationship Id="rId4" Type="http://schemas.openxmlformats.org/officeDocument/2006/relationships/image" Target="../media/image42.jpeg"/><Relationship Id="rId9" Type="http://schemas.openxmlformats.org/officeDocument/2006/relationships/image" Target="../media/image47.jpe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0.emf"/><Relationship Id="rId1" Type="http://schemas.openxmlformats.org/officeDocument/2006/relationships/slideLayout" Target="../slideLayouts/slideLayout12.xml"/><Relationship Id="rId4" Type="http://schemas.openxmlformats.org/officeDocument/2006/relationships/image" Target="../media/image31.emf"/></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1.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2.emf"/><Relationship Id="rId1" Type="http://schemas.openxmlformats.org/officeDocument/2006/relationships/slideLayout" Target="../slideLayouts/slideLayout12.xml"/><Relationship Id="rId4" Type="http://schemas.openxmlformats.org/officeDocument/2006/relationships/image" Target="../media/image31.emf"/></Relationships>
</file>

<file path=ppt/slides/_rels/slide16.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emf"/><Relationship Id="rId1" Type="http://schemas.openxmlformats.org/officeDocument/2006/relationships/slideLayout" Target="../slideLayouts/slideLayout12.xml"/><Relationship Id="rId5" Type="http://schemas.openxmlformats.org/officeDocument/2006/relationships/image" Target="../media/image31.emf"/><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5.emf"/><Relationship Id="rId1" Type="http://schemas.openxmlformats.org/officeDocument/2006/relationships/slideLayout" Target="../slideLayouts/slideLayout12.xml"/><Relationship Id="rId4" Type="http://schemas.openxmlformats.org/officeDocument/2006/relationships/image" Target="../media/image31.emf"/></Relationships>
</file>

<file path=ppt/slides/_rels/slide18.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31.emf"/></Relationships>
</file>

<file path=ppt/slides/_rels/slide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31.emf"/></Relationships>
</file>

<file path=ppt/slides/_rels/slide20.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6.png"/><Relationship Id="rId1" Type="http://schemas.openxmlformats.org/officeDocument/2006/relationships/slideLayout" Target="../slideLayouts/slideLayout12.xml"/><Relationship Id="rId4" Type="http://schemas.openxmlformats.org/officeDocument/2006/relationships/image" Target="../media/image31.emf"/></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hyperlink" Target="http://www.geo.uzh.ch/" TargetMode="External"/><Relationship Id="rId2" Type="http://schemas.openxmlformats.org/officeDocument/2006/relationships/hyperlink" Target="https://ceos.org/ard/" TargetMode="External"/><Relationship Id="rId1" Type="http://schemas.openxmlformats.org/officeDocument/2006/relationships/slideLayout" Target="../slideLayouts/slideLayout12.xml"/><Relationship Id="rId5" Type="http://schemas.openxmlformats.org/officeDocument/2006/relationships/image" Target="../media/image31.emf"/><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image" Target="../media/image31.emf"/><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image" Target="../media/image30.png"/><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45649" y="1287281"/>
            <a:ext cx="10391537" cy="1470025"/>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b="1" dirty="0" smtClean="0"/>
              <a:t/>
            </a:r>
            <a:br>
              <a:rPr lang="en-US" b="1" dirty="0" smtClean="0"/>
            </a:br>
            <a:r>
              <a:rPr lang="en-US" b="1" dirty="0" smtClean="0"/>
              <a:t>CEOS </a:t>
            </a:r>
            <a:r>
              <a:rPr lang="en-US" b="1" dirty="0"/>
              <a:t>Analysis Ready Data For Land-CARD4L for SAR – ISRO’s </a:t>
            </a:r>
            <a:r>
              <a:rPr lang="en-US" b="1" dirty="0" smtClean="0"/>
              <a:t>Perspective</a:t>
            </a:r>
            <a:br>
              <a:rPr lang="en-US" b="1" dirty="0" smtClean="0"/>
            </a:br>
            <a:endParaRPr lang="en-US" b="1" dirty="0"/>
          </a:p>
        </p:txBody>
      </p:sp>
      <p:sp>
        <p:nvSpPr>
          <p:cNvPr id="3" name="Subtitle 2"/>
          <p:cNvSpPr>
            <a:spLocks noGrp="1"/>
          </p:cNvSpPr>
          <p:nvPr>
            <p:ph type="subTitle" idx="1"/>
          </p:nvPr>
        </p:nvSpPr>
        <p:spPr>
          <a:xfrm>
            <a:off x="1833804" y="3886200"/>
            <a:ext cx="8860322" cy="1752600"/>
          </a:xfrm>
        </p:spPr>
        <p:style>
          <a:lnRef idx="2">
            <a:schemeClr val="accent4"/>
          </a:lnRef>
          <a:fillRef idx="1">
            <a:schemeClr val="lt1"/>
          </a:fillRef>
          <a:effectRef idx="0">
            <a:schemeClr val="accent4"/>
          </a:effectRef>
          <a:fontRef idx="minor">
            <a:schemeClr val="dk1"/>
          </a:fontRef>
        </p:style>
        <p:txBody>
          <a:bodyPr>
            <a:normAutofit fontScale="70000" lnSpcReduction="20000"/>
          </a:bodyPr>
          <a:lstStyle/>
          <a:p>
            <a:r>
              <a:rPr lang="en-US" b="1" dirty="0">
                <a:solidFill>
                  <a:schemeClr val="accent1">
                    <a:lumMod val="75000"/>
                  </a:schemeClr>
                </a:solidFill>
              </a:rPr>
              <a:t>Hari Priya </a:t>
            </a:r>
            <a:r>
              <a:rPr lang="en-US" b="1" dirty="0" err="1">
                <a:solidFill>
                  <a:schemeClr val="accent1">
                    <a:lumMod val="75000"/>
                  </a:schemeClr>
                </a:solidFill>
              </a:rPr>
              <a:t>Sakethapuram</a:t>
            </a:r>
            <a:r>
              <a:rPr lang="en-US" b="1" dirty="0">
                <a:solidFill>
                  <a:schemeClr val="accent1">
                    <a:lumMod val="75000"/>
                  </a:schemeClr>
                </a:solidFill>
              </a:rPr>
              <a:t> </a:t>
            </a:r>
            <a:endParaRPr lang="en-US" b="1" dirty="0" smtClean="0">
              <a:solidFill>
                <a:schemeClr val="accent1">
                  <a:lumMod val="75000"/>
                </a:schemeClr>
              </a:solidFill>
            </a:endParaRPr>
          </a:p>
          <a:p>
            <a:r>
              <a:rPr lang="en-US" b="1" dirty="0" smtClean="0">
                <a:solidFill>
                  <a:schemeClr val="accent1">
                    <a:lumMod val="75000"/>
                  </a:schemeClr>
                </a:solidFill>
              </a:rPr>
              <a:t>Scientist   ‘SE’</a:t>
            </a:r>
            <a:endParaRPr lang="en-US" b="1" dirty="0">
              <a:solidFill>
                <a:schemeClr val="accent1">
                  <a:lumMod val="75000"/>
                </a:schemeClr>
              </a:solidFill>
            </a:endParaRPr>
          </a:p>
          <a:p>
            <a:r>
              <a:rPr lang="en-US" b="1" dirty="0">
                <a:solidFill>
                  <a:schemeClr val="accent1">
                    <a:lumMod val="75000"/>
                  </a:schemeClr>
                </a:solidFill>
              </a:rPr>
              <a:t>Microwave Data Processing Group</a:t>
            </a:r>
          </a:p>
          <a:p>
            <a:r>
              <a:rPr lang="en-US" b="1" dirty="0">
                <a:solidFill>
                  <a:schemeClr val="accent1">
                    <a:lumMod val="75000"/>
                  </a:schemeClr>
                </a:solidFill>
              </a:rPr>
              <a:t>National Remote Sensing Centre</a:t>
            </a:r>
          </a:p>
          <a:p>
            <a:r>
              <a:rPr lang="en-US" b="1" dirty="0">
                <a:solidFill>
                  <a:schemeClr val="accent1">
                    <a:lumMod val="75000"/>
                  </a:schemeClr>
                </a:solidFill>
              </a:rPr>
              <a:t> Indian Space Research Organization </a:t>
            </a:r>
          </a:p>
        </p:txBody>
      </p:sp>
      <p:pic>
        <p:nvPicPr>
          <p:cNvPr id="4" name="Picture 3">
            <a:extLst>
              <a:ext uri="{FF2B5EF4-FFF2-40B4-BE49-F238E27FC236}">
                <a16:creationId xmlns:a16="http://schemas.microsoft.com/office/drawing/2014/main" xmlns="" id="{0DB43124-A22A-C980-2790-E54312DFE0F5}"/>
              </a:ext>
            </a:extLst>
          </p:cNvPr>
          <p:cNvPicPr>
            <a:picLocks noChangeAspect="1"/>
          </p:cNvPicPr>
          <p:nvPr/>
        </p:nvPicPr>
        <p:blipFill>
          <a:blip r:embed="rId3"/>
          <a:stretch>
            <a:fillRect/>
          </a:stretch>
        </p:blipFill>
        <p:spPr>
          <a:xfrm>
            <a:off x="11266247" y="0"/>
            <a:ext cx="959091" cy="931781"/>
          </a:xfrm>
          <a:prstGeom prst="rect">
            <a:avLst/>
          </a:prstGeom>
        </p:spPr>
      </p:pic>
      <p:pic>
        <p:nvPicPr>
          <p:cNvPr id="6" name="Picture 5">
            <a:extLst>
              <a:ext uri="{FF2B5EF4-FFF2-40B4-BE49-F238E27FC236}">
                <a16:creationId xmlns:a16="http://schemas.microsoft.com/office/drawing/2014/main" xmlns="" id="{68AB3BE5-BC3F-444C-8F7E-D3BC6F8DC0BE}"/>
              </a:ext>
            </a:extLst>
          </p:cNvPr>
          <p:cNvPicPr>
            <a:picLocks noChangeAspect="1"/>
          </p:cNvPicPr>
          <p:nvPr/>
        </p:nvPicPr>
        <p:blipFill>
          <a:blip r:embed="rId4"/>
          <a:stretch>
            <a:fillRect/>
          </a:stretch>
        </p:blipFill>
        <p:spPr>
          <a:xfrm>
            <a:off x="98374" y="158383"/>
            <a:ext cx="3470856" cy="654996"/>
          </a:xfrm>
          <a:prstGeom prst="rect">
            <a:avLst/>
          </a:prstGeom>
        </p:spPr>
      </p:pic>
      <p:sp>
        <p:nvSpPr>
          <p:cNvPr id="14" name="Date Placeholder 13"/>
          <p:cNvSpPr>
            <a:spLocks noGrp="1"/>
          </p:cNvSpPr>
          <p:nvPr>
            <p:ph type="dt" sz="half" idx="10"/>
          </p:nvPr>
        </p:nvSpPr>
        <p:spPr/>
        <p:txBody>
          <a:bodyPr/>
          <a:lstStyle/>
          <a:p>
            <a:fld id="{61CA9CE4-27FB-4222-9416-5B95AA449344}" type="datetime1">
              <a:rPr lang="en-US" smtClean="0">
                <a:solidFill>
                  <a:prstClr val="black">
                    <a:tint val="75000"/>
                  </a:prstClr>
                </a:solidFill>
              </a:rPr>
              <a:t>9/8/2022</a:t>
            </a:fld>
            <a:endParaRPr lang="en-US">
              <a:solidFill>
                <a:prstClr val="black">
                  <a:tint val="75000"/>
                </a:prstClr>
              </a:solidFill>
            </a:endParaRPr>
          </a:p>
        </p:txBody>
      </p:sp>
      <p:sp>
        <p:nvSpPr>
          <p:cNvPr id="15" name="Footer Placeholder 14"/>
          <p:cNvSpPr>
            <a:spLocks noGrp="1"/>
          </p:cNvSpPr>
          <p:nvPr>
            <p:ph type="ftr" sz="quarter" idx="11"/>
          </p:nvPr>
        </p:nvSpPr>
        <p:spPr/>
        <p:txBody>
          <a:bodyPr/>
          <a:lstStyle/>
          <a:p>
            <a:r>
              <a:rPr lang="en-US" dirty="0" smtClean="0">
                <a:solidFill>
                  <a:prstClr val="black">
                    <a:tint val="75000"/>
                  </a:prstClr>
                </a:solidFill>
              </a:rPr>
              <a:t>LSI-VC-12</a:t>
            </a:r>
            <a:endParaRPr lang="en-US" dirty="0">
              <a:solidFill>
                <a:prstClr val="black">
                  <a:tint val="75000"/>
                </a:prstClr>
              </a:solidFill>
            </a:endParaRPr>
          </a:p>
        </p:txBody>
      </p:sp>
      <p:sp>
        <p:nvSpPr>
          <p:cNvPr id="16" name="Slide Number Placeholder 15"/>
          <p:cNvSpPr>
            <a:spLocks noGrp="1"/>
          </p:cNvSpPr>
          <p:nvPr>
            <p:ph type="sldNum" sz="quarter" idx="12"/>
          </p:nvPr>
        </p:nvSpPr>
        <p:spPr/>
        <p:txBody>
          <a:bodyPr/>
          <a:lstStyle/>
          <a:p>
            <a:r>
              <a:rPr lang="en-US" dirty="0" smtClean="0">
                <a:solidFill>
                  <a:prstClr val="black">
                    <a:tint val="75000"/>
                  </a:prstClr>
                </a:solidFill>
              </a:rPr>
              <a:t>1</a:t>
            </a:r>
            <a:endParaRPr lang="en-US" dirty="0">
              <a:solidFill>
                <a:prstClr val="black">
                  <a:tint val="75000"/>
                </a:prstClr>
              </a:solidFill>
            </a:endParaRPr>
          </a:p>
        </p:txBody>
      </p:sp>
      <p:sp>
        <p:nvSpPr>
          <p:cNvPr id="18" name="TextBox 17"/>
          <p:cNvSpPr txBox="1"/>
          <p:nvPr/>
        </p:nvSpPr>
        <p:spPr>
          <a:xfrm>
            <a:off x="2960914" y="3120853"/>
            <a:ext cx="6853646" cy="5232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800" b="1" dirty="0" smtClean="0">
                <a:latin typeface="+mn-lt"/>
              </a:rPr>
              <a:t>LSI-VC-12- September 2022</a:t>
            </a:r>
            <a:endParaRPr lang="en-IN" sz="2800" dirty="0">
              <a:latin typeface="+mn-l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0923AD4-3C33-C6EA-39FD-CBDBC81434A9}"/>
              </a:ext>
            </a:extLst>
          </p:cNvPr>
          <p:cNvSpPr>
            <a:spLocks noGrp="1"/>
          </p:cNvSpPr>
          <p:nvPr>
            <p:ph type="title"/>
          </p:nvPr>
        </p:nvSpPr>
        <p:spPr>
          <a:xfrm>
            <a:off x="216002" y="-70411"/>
            <a:ext cx="10560856" cy="1200288"/>
          </a:xfrm>
        </p:spPr>
        <p:txBody>
          <a:bodyPr/>
          <a:lstStyle/>
          <a:p>
            <a:r>
              <a:rPr lang="en-IN" sz="3600" dirty="0"/>
              <a:t>Polarimetric Products –RISAT1  (Circular Hybrid ) </a:t>
            </a:r>
            <a:br>
              <a:rPr lang="en-IN" sz="3600" dirty="0"/>
            </a:br>
            <a:r>
              <a:rPr lang="en-IN" sz="3600" dirty="0"/>
              <a:t>and Radarsat2(Full Quad ) </a:t>
            </a:r>
          </a:p>
        </p:txBody>
      </p:sp>
      <p:sp>
        <p:nvSpPr>
          <p:cNvPr id="3" name="Text Placeholder 2">
            <a:extLst>
              <a:ext uri="{FF2B5EF4-FFF2-40B4-BE49-F238E27FC236}">
                <a16:creationId xmlns:a16="http://schemas.microsoft.com/office/drawing/2014/main" xmlns="" id="{E9123B70-60AE-F790-E4D7-547D046E9550}"/>
              </a:ext>
            </a:extLst>
          </p:cNvPr>
          <p:cNvSpPr>
            <a:spLocks noGrp="1"/>
          </p:cNvSpPr>
          <p:nvPr>
            <p:ph type="body" idx="1"/>
          </p:nvPr>
        </p:nvSpPr>
        <p:spPr>
          <a:xfrm>
            <a:off x="207725" y="1285957"/>
            <a:ext cx="11764799" cy="5328000"/>
          </a:xfrm>
        </p:spPr>
        <p:txBody>
          <a:bodyPr/>
          <a:lstStyle/>
          <a:p>
            <a:endParaRPr lang="en-IN" dirty="0"/>
          </a:p>
        </p:txBody>
      </p:sp>
      <p:pic>
        <p:nvPicPr>
          <p:cNvPr id="6" name="Picture 5">
            <a:extLst>
              <a:ext uri="{FF2B5EF4-FFF2-40B4-BE49-F238E27FC236}">
                <a16:creationId xmlns:a16="http://schemas.microsoft.com/office/drawing/2014/main" xmlns="" id="{268E3F26-A601-80DC-CAD7-E473E6110AD7}"/>
              </a:ext>
            </a:extLst>
          </p:cNvPr>
          <p:cNvPicPr>
            <a:picLocks noChangeAspect="1"/>
          </p:cNvPicPr>
          <p:nvPr/>
        </p:nvPicPr>
        <p:blipFill>
          <a:blip r:embed="rId2"/>
          <a:stretch>
            <a:fillRect/>
          </a:stretch>
        </p:blipFill>
        <p:spPr>
          <a:xfrm>
            <a:off x="6737913" y="1381752"/>
            <a:ext cx="4871126" cy="4438273"/>
          </a:xfrm>
          <a:prstGeom prst="rect">
            <a:avLst/>
          </a:prstGeom>
        </p:spPr>
      </p:pic>
      <p:pic>
        <p:nvPicPr>
          <p:cNvPr id="4" name="Picture 3">
            <a:extLst>
              <a:ext uri="{FF2B5EF4-FFF2-40B4-BE49-F238E27FC236}">
                <a16:creationId xmlns:a16="http://schemas.microsoft.com/office/drawing/2014/main" xmlns="" id="{EA91BA54-1D19-DCC7-8CCB-F08729FD9DC3}"/>
              </a:ext>
            </a:extLst>
          </p:cNvPr>
          <p:cNvPicPr>
            <a:picLocks noChangeAspect="1"/>
          </p:cNvPicPr>
          <p:nvPr/>
        </p:nvPicPr>
        <p:blipFill>
          <a:blip r:embed="rId3"/>
          <a:stretch>
            <a:fillRect/>
          </a:stretch>
        </p:blipFill>
        <p:spPr>
          <a:xfrm>
            <a:off x="347769" y="2516932"/>
            <a:ext cx="6164998" cy="3596952"/>
          </a:xfrm>
          <a:prstGeom prst="rect">
            <a:avLst/>
          </a:prstGeom>
        </p:spPr>
      </p:pic>
      <p:pic>
        <p:nvPicPr>
          <p:cNvPr id="5" name="Picture 4">
            <a:extLst>
              <a:ext uri="{FF2B5EF4-FFF2-40B4-BE49-F238E27FC236}">
                <a16:creationId xmlns:a16="http://schemas.microsoft.com/office/drawing/2014/main" xmlns="" id="{6A62BD2A-A24F-72F3-0751-127B302F4E7D}"/>
              </a:ext>
            </a:extLst>
          </p:cNvPr>
          <p:cNvPicPr>
            <a:picLocks noChangeAspect="1"/>
          </p:cNvPicPr>
          <p:nvPr/>
        </p:nvPicPr>
        <p:blipFill>
          <a:blip r:embed="rId4"/>
          <a:stretch>
            <a:fillRect/>
          </a:stretch>
        </p:blipFill>
        <p:spPr>
          <a:xfrm>
            <a:off x="533974" y="1381752"/>
            <a:ext cx="5670884" cy="920576"/>
          </a:xfrm>
          <a:prstGeom prst="rect">
            <a:avLst/>
          </a:prstGeom>
        </p:spPr>
      </p:pic>
      <p:pic>
        <p:nvPicPr>
          <p:cNvPr id="7" name="Picture 6">
            <a:extLst>
              <a:ext uri="{FF2B5EF4-FFF2-40B4-BE49-F238E27FC236}">
                <a16:creationId xmlns:a16="http://schemas.microsoft.com/office/drawing/2014/main" xmlns="" id="{18A3C5E8-D7CB-2645-3A4B-5DF30C37F68E}"/>
              </a:ext>
            </a:extLst>
          </p:cNvPr>
          <p:cNvPicPr>
            <a:picLocks noChangeAspect="1"/>
          </p:cNvPicPr>
          <p:nvPr/>
        </p:nvPicPr>
        <p:blipFill>
          <a:blip r:embed="rId5"/>
          <a:stretch>
            <a:fillRect/>
          </a:stretch>
        </p:blipFill>
        <p:spPr>
          <a:xfrm>
            <a:off x="11013437" y="5751105"/>
            <a:ext cx="959091" cy="931781"/>
          </a:xfrm>
          <a:prstGeom prst="rect">
            <a:avLst/>
          </a:prstGeom>
        </p:spPr>
      </p:pic>
      <p:pic>
        <p:nvPicPr>
          <p:cNvPr id="9" name="Picture 8">
            <a:extLst>
              <a:ext uri="{FF2B5EF4-FFF2-40B4-BE49-F238E27FC236}">
                <a16:creationId xmlns:a16="http://schemas.microsoft.com/office/drawing/2014/main" xmlns="" id="{68D7AB1D-7916-A149-9C6F-422D6ED096E7}"/>
              </a:ext>
            </a:extLst>
          </p:cNvPr>
          <p:cNvPicPr>
            <a:picLocks noChangeAspect="1"/>
          </p:cNvPicPr>
          <p:nvPr/>
        </p:nvPicPr>
        <p:blipFill>
          <a:blip r:embed="rId6"/>
          <a:stretch>
            <a:fillRect/>
          </a:stretch>
        </p:blipFill>
        <p:spPr>
          <a:xfrm>
            <a:off x="9414588" y="164527"/>
            <a:ext cx="2789853" cy="654996"/>
          </a:xfrm>
          <a:prstGeom prst="rect">
            <a:avLst/>
          </a:prstGeom>
        </p:spPr>
      </p:pic>
    </p:spTree>
    <p:extLst>
      <p:ext uri="{BB962C8B-B14F-4D97-AF65-F5344CB8AC3E}">
        <p14:creationId xmlns:p14="http://schemas.microsoft.com/office/powerpoint/2010/main" val="6024693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IN" sz="3600" dirty="0" smtClean="0"/>
              <a:t>Variation of  backscatter Signatures </a:t>
            </a:r>
            <a:br>
              <a:rPr lang="en-IN" sz="3600" dirty="0" smtClean="0"/>
            </a:br>
            <a:r>
              <a:rPr lang="en-IN" sz="3600" dirty="0" smtClean="0"/>
              <a:t>across the austral season- Sentinel SAR(Region-Antarctica) )</a:t>
            </a:r>
            <a:endParaRPr lang="en-IN" sz="3600" dirty="0"/>
          </a:p>
        </p:txBody>
      </p:sp>
      <p:pic>
        <p:nvPicPr>
          <p:cNvPr id="4" name="Content Placeholder 3" descr="H:\TENGARSS\MRSDP_SENTINELANT_DSR_JPEGS\SENTIFEB.jpg"/>
          <p:cNvPicPr>
            <a:picLocks noGrp="1"/>
          </p:cNvPicPr>
          <p:nvPr>
            <p:ph idx="1"/>
          </p:nvPr>
        </p:nvPicPr>
        <p:blipFill>
          <a:blip r:embed="rId2" cstate="print"/>
          <a:srcRect/>
          <a:stretch>
            <a:fillRect/>
          </a:stretch>
        </p:blipFill>
        <p:spPr bwMode="auto">
          <a:xfrm>
            <a:off x="8252103" y="1371600"/>
            <a:ext cx="2546945" cy="1295400"/>
          </a:xfrm>
          <a:prstGeom prst="rect">
            <a:avLst/>
          </a:prstGeom>
          <a:noFill/>
          <a:ln w="9525">
            <a:noFill/>
            <a:miter lim="800000"/>
            <a:headEnd/>
            <a:tailEnd/>
          </a:ln>
        </p:spPr>
      </p:pic>
      <p:pic>
        <p:nvPicPr>
          <p:cNvPr id="5" name="Picture 4" descr="H:\TENGARSS\MRSDP_SENTINELANT_DSR_JPEGS\SENTIJPEG_13MARCH.jpg"/>
          <p:cNvPicPr/>
          <p:nvPr/>
        </p:nvPicPr>
        <p:blipFill>
          <a:blip r:embed="rId3" cstate="print"/>
          <a:srcRect/>
          <a:stretch>
            <a:fillRect/>
          </a:stretch>
        </p:blipFill>
        <p:spPr bwMode="auto">
          <a:xfrm>
            <a:off x="1935680" y="3048002"/>
            <a:ext cx="2750701" cy="1395327"/>
          </a:xfrm>
          <a:prstGeom prst="rect">
            <a:avLst/>
          </a:prstGeom>
          <a:noFill/>
          <a:ln w="9525">
            <a:noFill/>
            <a:miter lim="800000"/>
            <a:headEnd/>
            <a:tailEnd/>
          </a:ln>
        </p:spPr>
      </p:pic>
      <p:pic>
        <p:nvPicPr>
          <p:cNvPr id="6" name="Picture 5" descr="H:\TENGARSS\MRSDP_SENTINELANT_DSR_JPEGS\JPEGJAN6.jpg"/>
          <p:cNvPicPr/>
          <p:nvPr/>
        </p:nvPicPr>
        <p:blipFill>
          <a:blip r:embed="rId4" cstate="print"/>
          <a:srcRect/>
          <a:stretch>
            <a:fillRect/>
          </a:stretch>
        </p:blipFill>
        <p:spPr bwMode="auto">
          <a:xfrm>
            <a:off x="1935680" y="1371603"/>
            <a:ext cx="2648823" cy="1266567"/>
          </a:xfrm>
          <a:prstGeom prst="rect">
            <a:avLst/>
          </a:prstGeom>
          <a:noFill/>
          <a:ln w="9525">
            <a:noFill/>
            <a:miter lim="800000"/>
            <a:headEnd/>
            <a:tailEnd/>
          </a:ln>
        </p:spPr>
      </p:pic>
      <p:pic>
        <p:nvPicPr>
          <p:cNvPr id="7" name="Picture 6" descr="H:\TENGARSS\MRSDP_SENTINELANT_DSR_JPEGS\JPEGJAN18.jpg"/>
          <p:cNvPicPr/>
          <p:nvPr/>
        </p:nvPicPr>
        <p:blipFill>
          <a:blip r:embed="rId5" cstate="print"/>
          <a:srcRect/>
          <a:stretch>
            <a:fillRect/>
          </a:stretch>
        </p:blipFill>
        <p:spPr bwMode="auto">
          <a:xfrm>
            <a:off x="5195769" y="1371603"/>
            <a:ext cx="2546945" cy="1268083"/>
          </a:xfrm>
          <a:prstGeom prst="rect">
            <a:avLst/>
          </a:prstGeom>
          <a:noFill/>
          <a:ln w="9525">
            <a:noFill/>
            <a:miter lim="800000"/>
            <a:headEnd/>
            <a:tailEnd/>
          </a:ln>
        </p:spPr>
      </p:pic>
      <p:pic>
        <p:nvPicPr>
          <p:cNvPr id="8" name="Picture 7" descr="H:\TENGARSS\MRSDP_SENTINELANT_DSR_JPEGS\JPEGMAR31.jpg"/>
          <p:cNvPicPr/>
          <p:nvPr/>
        </p:nvPicPr>
        <p:blipFill>
          <a:blip r:embed="rId6" cstate="print"/>
          <a:srcRect/>
          <a:stretch>
            <a:fillRect/>
          </a:stretch>
        </p:blipFill>
        <p:spPr bwMode="auto">
          <a:xfrm>
            <a:off x="5195769" y="2971803"/>
            <a:ext cx="2546945" cy="1431081"/>
          </a:xfrm>
          <a:prstGeom prst="rect">
            <a:avLst/>
          </a:prstGeom>
          <a:noFill/>
          <a:ln w="9525">
            <a:noFill/>
            <a:miter lim="800000"/>
            <a:headEnd/>
            <a:tailEnd/>
          </a:ln>
        </p:spPr>
      </p:pic>
      <p:pic>
        <p:nvPicPr>
          <p:cNvPr id="9" name="Picture 8" descr="H:\TENGARSS\MRSDP_SENTINELANT_DSR_JPEGS\APRIL.jpg"/>
          <p:cNvPicPr/>
          <p:nvPr/>
        </p:nvPicPr>
        <p:blipFill>
          <a:blip r:embed="rId7" cstate="print"/>
          <a:srcRect/>
          <a:stretch>
            <a:fillRect/>
          </a:stretch>
        </p:blipFill>
        <p:spPr bwMode="auto">
          <a:xfrm>
            <a:off x="8252103" y="3048000"/>
            <a:ext cx="2546945" cy="1295400"/>
          </a:xfrm>
          <a:prstGeom prst="rect">
            <a:avLst/>
          </a:prstGeom>
          <a:noFill/>
          <a:ln w="9525">
            <a:noFill/>
            <a:miter lim="800000"/>
            <a:headEnd/>
            <a:tailEnd/>
          </a:ln>
        </p:spPr>
      </p:pic>
      <p:pic>
        <p:nvPicPr>
          <p:cNvPr id="10" name="Picture 9" descr="H:\TENGARSS\MRSDP_SENTINELANT_DSR_JPEGS\JPEGMAY30.jpg"/>
          <p:cNvPicPr/>
          <p:nvPr/>
        </p:nvPicPr>
        <p:blipFill>
          <a:blip r:embed="rId8" cstate="print"/>
          <a:srcRect/>
          <a:stretch>
            <a:fillRect/>
          </a:stretch>
        </p:blipFill>
        <p:spPr bwMode="auto">
          <a:xfrm>
            <a:off x="1833802" y="4800600"/>
            <a:ext cx="2954457" cy="1295400"/>
          </a:xfrm>
          <a:prstGeom prst="rect">
            <a:avLst/>
          </a:prstGeom>
          <a:noFill/>
          <a:ln w="9525">
            <a:noFill/>
            <a:miter lim="800000"/>
            <a:headEnd/>
            <a:tailEnd/>
          </a:ln>
        </p:spPr>
      </p:pic>
      <p:pic>
        <p:nvPicPr>
          <p:cNvPr id="11" name="Picture 10" descr="H:\TENGARSS\MRSDP_SENTINELANT_DSR_JPEGS\JPEGMAY30.jpg"/>
          <p:cNvPicPr/>
          <p:nvPr/>
        </p:nvPicPr>
        <p:blipFill>
          <a:blip r:embed="rId9" cstate="print"/>
          <a:srcRect/>
          <a:stretch>
            <a:fillRect/>
          </a:stretch>
        </p:blipFill>
        <p:spPr bwMode="auto">
          <a:xfrm>
            <a:off x="5195769" y="4800600"/>
            <a:ext cx="2546945" cy="1295400"/>
          </a:xfrm>
          <a:prstGeom prst="rect">
            <a:avLst/>
          </a:prstGeom>
          <a:noFill/>
          <a:ln w="9525">
            <a:noFill/>
            <a:miter lim="800000"/>
            <a:headEnd/>
            <a:tailEnd/>
          </a:ln>
        </p:spPr>
      </p:pic>
      <p:pic>
        <p:nvPicPr>
          <p:cNvPr id="12" name="Picture 11" descr="H:\TENGARSS\MRSDP_SENTINELANT_DSR_JPEGS\SENTIJPEG_29JUN.jpg"/>
          <p:cNvPicPr/>
          <p:nvPr/>
        </p:nvPicPr>
        <p:blipFill>
          <a:blip r:embed="rId10" cstate="print"/>
          <a:srcRect/>
          <a:stretch>
            <a:fillRect/>
          </a:stretch>
        </p:blipFill>
        <p:spPr bwMode="auto">
          <a:xfrm>
            <a:off x="8252103" y="4724400"/>
            <a:ext cx="2546945" cy="1371600"/>
          </a:xfrm>
          <a:prstGeom prst="rect">
            <a:avLst/>
          </a:prstGeom>
          <a:noFill/>
          <a:ln w="9525">
            <a:noFill/>
            <a:miter lim="800000"/>
            <a:headEnd/>
            <a:tailEnd/>
          </a:ln>
        </p:spPr>
      </p:pic>
      <p:sp>
        <p:nvSpPr>
          <p:cNvPr id="50177" name="Rectangle 1"/>
          <p:cNvSpPr>
            <a:spLocks noChangeArrowheads="1"/>
          </p:cNvSpPr>
          <p:nvPr/>
        </p:nvSpPr>
        <p:spPr bwMode="auto">
          <a:xfrm>
            <a:off x="1935680" y="6248403"/>
            <a:ext cx="7244291" cy="24622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171450"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12</a:t>
            </a:r>
            <a:r>
              <a:rPr kumimoji="0" lang="en-US" sz="1000" b="1" i="0" u="none" strike="noStrike" cap="none" normalizeH="0" baseline="30000" dirty="0" smtClean="0">
                <a:ln>
                  <a:noFill/>
                </a:ln>
                <a:solidFill>
                  <a:schemeClr val="tx1"/>
                </a:solidFill>
                <a:effectLst/>
                <a:latin typeface="Arial" pitchFamily="34" charset="0"/>
                <a:ea typeface="Times New Roman" pitchFamily="18" charset="0"/>
                <a:cs typeface="Arial" pitchFamily="34" charset="0"/>
              </a:rPr>
              <a:t>th</a:t>
            </a:r>
            <a:r>
              <a:rPr kumimoji="0" lang="en-US" sz="1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MAY-2019                                                   30</a:t>
            </a:r>
            <a:r>
              <a:rPr kumimoji="0" lang="en-US" sz="1000" b="1" i="0" u="none" strike="noStrike" cap="none" normalizeH="0" baseline="30000" dirty="0" smtClean="0">
                <a:ln>
                  <a:noFill/>
                </a:ln>
                <a:solidFill>
                  <a:schemeClr val="tx1"/>
                </a:solidFill>
                <a:effectLst/>
                <a:latin typeface="Arial" pitchFamily="34" charset="0"/>
                <a:ea typeface="Times New Roman" pitchFamily="18" charset="0"/>
                <a:cs typeface="Arial" pitchFamily="34" charset="0"/>
              </a:rPr>
              <a:t>th</a:t>
            </a:r>
            <a:r>
              <a:rPr kumimoji="0" lang="en-US" sz="1000" b="1" i="0" u="none" strike="noStrike" cap="none" normalizeH="0" dirty="0" smtClean="0">
                <a:ln>
                  <a:noFill/>
                </a:ln>
                <a:solidFill>
                  <a:schemeClr val="tx1"/>
                </a:solidFill>
                <a:effectLst/>
                <a:latin typeface="Arial" pitchFamily="34" charset="0"/>
                <a:ea typeface="Times New Roman" pitchFamily="18" charset="0"/>
                <a:cs typeface="Arial" pitchFamily="34" charset="0"/>
              </a:rPr>
              <a:t> </a:t>
            </a:r>
            <a:r>
              <a:rPr kumimoji="0" lang="en-US" sz="1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MAY 2019                                                   29</a:t>
            </a:r>
            <a:r>
              <a:rPr kumimoji="0" lang="en-US" sz="1000" b="1" i="0" u="none" strike="noStrike" cap="none" normalizeH="0" baseline="30000" dirty="0" smtClean="0">
                <a:ln>
                  <a:noFill/>
                </a:ln>
                <a:solidFill>
                  <a:schemeClr val="tx1"/>
                </a:solidFill>
                <a:effectLst/>
                <a:latin typeface="Arial" pitchFamily="34" charset="0"/>
                <a:ea typeface="Times New Roman" pitchFamily="18" charset="0"/>
                <a:cs typeface="Arial" pitchFamily="34" charset="0"/>
              </a:rPr>
              <a:t>th</a:t>
            </a:r>
            <a:r>
              <a:rPr kumimoji="0" lang="en-US" sz="1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JUNE</a:t>
            </a:r>
            <a:r>
              <a:rPr kumimoji="0" lang="en-US" sz="1000" b="1" i="0" u="none" strike="noStrike" cap="none" normalizeH="0" dirty="0" smtClean="0">
                <a:ln>
                  <a:noFill/>
                </a:ln>
                <a:solidFill>
                  <a:schemeClr val="tx1"/>
                </a:solidFill>
                <a:effectLst/>
                <a:latin typeface="Arial" pitchFamily="34" charset="0"/>
                <a:ea typeface="Times New Roman" pitchFamily="18" charset="0"/>
                <a:cs typeface="Arial" pitchFamily="34" charset="0"/>
              </a:rPr>
              <a:t> -2019</a:t>
            </a:r>
            <a:r>
              <a:rPr kumimoji="0" lang="en-US" sz="1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en-US" sz="1800" b="1" i="0" u="none" strike="noStrike" cap="none" normalizeH="0" baseline="0" dirty="0" smtClean="0">
              <a:ln>
                <a:noFill/>
              </a:ln>
              <a:solidFill>
                <a:schemeClr val="tx1"/>
              </a:solidFill>
              <a:effectLst/>
              <a:latin typeface="Arial" pitchFamily="34" charset="0"/>
              <a:cs typeface="Arial" pitchFamily="34" charset="0"/>
            </a:endParaRPr>
          </a:p>
        </p:txBody>
      </p:sp>
      <p:sp>
        <p:nvSpPr>
          <p:cNvPr id="14" name="Rectangle 1"/>
          <p:cNvSpPr>
            <a:spLocks noChangeArrowheads="1"/>
          </p:cNvSpPr>
          <p:nvPr/>
        </p:nvSpPr>
        <p:spPr bwMode="auto">
          <a:xfrm>
            <a:off x="1630046" y="4495803"/>
            <a:ext cx="7361311" cy="24622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171450" defTabSz="914400" rtl="0" eaLnBrk="1" fontAlgn="base" latinLnBrk="0" hangingPunct="1">
              <a:lnSpc>
                <a:spcPct val="100000"/>
              </a:lnSpc>
              <a:spcBef>
                <a:spcPct val="0"/>
              </a:spcBef>
              <a:spcAft>
                <a:spcPct val="0"/>
              </a:spcAft>
              <a:buClrTx/>
              <a:buSzTx/>
              <a:buFontTx/>
              <a:buNone/>
              <a:tabLst/>
            </a:pPr>
            <a:r>
              <a:rPr lang="en-US" sz="1000" b="1" dirty="0" smtClean="0">
                <a:latin typeface="Arial" pitchFamily="34" charset="0"/>
                <a:ea typeface="Times New Roman" pitchFamily="18" charset="0"/>
                <a:cs typeface="Arial" pitchFamily="34" charset="0"/>
              </a:rPr>
              <a:t>13</a:t>
            </a:r>
            <a:r>
              <a:rPr lang="en-US" sz="1000" b="1" baseline="30000" dirty="0" smtClean="0">
                <a:latin typeface="Arial" pitchFamily="34" charset="0"/>
                <a:ea typeface="Times New Roman" pitchFamily="18" charset="0"/>
                <a:cs typeface="Arial" pitchFamily="34" charset="0"/>
              </a:rPr>
              <a:t>th</a:t>
            </a:r>
            <a:r>
              <a:rPr lang="en-US" sz="1000" b="1" dirty="0" smtClean="0">
                <a:latin typeface="Arial" pitchFamily="34" charset="0"/>
                <a:ea typeface="Times New Roman" pitchFamily="18" charset="0"/>
                <a:cs typeface="Arial" pitchFamily="34" charset="0"/>
              </a:rPr>
              <a:t> MARCH </a:t>
            </a:r>
            <a:r>
              <a:rPr kumimoji="0" lang="en-US" sz="1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-2019                                                    31</a:t>
            </a:r>
            <a:r>
              <a:rPr kumimoji="0" lang="en-US" sz="1000" b="1" i="0" u="none" strike="noStrike" cap="none" normalizeH="0" baseline="30000" dirty="0" smtClean="0">
                <a:ln>
                  <a:noFill/>
                </a:ln>
                <a:solidFill>
                  <a:schemeClr val="tx1"/>
                </a:solidFill>
                <a:effectLst/>
                <a:latin typeface="Arial" pitchFamily="34" charset="0"/>
                <a:ea typeface="Times New Roman" pitchFamily="18" charset="0"/>
                <a:cs typeface="Arial" pitchFamily="34" charset="0"/>
              </a:rPr>
              <a:t>st</a:t>
            </a:r>
            <a:r>
              <a:rPr kumimoji="0" lang="en-US" sz="1000" b="1" i="0" u="none" strike="noStrike" cap="none" normalizeH="0" dirty="0" smtClean="0">
                <a:ln>
                  <a:noFill/>
                </a:ln>
                <a:solidFill>
                  <a:schemeClr val="tx1"/>
                </a:solidFill>
                <a:effectLst/>
                <a:latin typeface="Arial" pitchFamily="34" charset="0"/>
                <a:ea typeface="Times New Roman" pitchFamily="18" charset="0"/>
                <a:cs typeface="Arial" pitchFamily="34" charset="0"/>
              </a:rPr>
              <a:t> MARCH </a:t>
            </a:r>
            <a:r>
              <a:rPr kumimoji="0" lang="en-US" sz="1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-2019                                        18</a:t>
            </a:r>
            <a:r>
              <a:rPr kumimoji="0" lang="en-US" sz="1000" b="1" i="0" u="none" strike="noStrike" cap="none" normalizeH="0" baseline="30000" dirty="0" smtClean="0">
                <a:ln>
                  <a:noFill/>
                </a:ln>
                <a:solidFill>
                  <a:schemeClr val="tx1"/>
                </a:solidFill>
                <a:effectLst/>
                <a:latin typeface="Arial" pitchFamily="34" charset="0"/>
                <a:ea typeface="Times New Roman" pitchFamily="18" charset="0"/>
                <a:cs typeface="Arial" pitchFamily="34" charset="0"/>
              </a:rPr>
              <a:t>th</a:t>
            </a:r>
            <a:r>
              <a:rPr kumimoji="0" lang="en-US" sz="1000" b="1" i="0" u="none" strike="noStrike" cap="none" normalizeH="0" dirty="0" smtClean="0">
                <a:ln>
                  <a:noFill/>
                </a:ln>
                <a:solidFill>
                  <a:schemeClr val="tx1"/>
                </a:solidFill>
                <a:effectLst/>
                <a:latin typeface="Arial" pitchFamily="34" charset="0"/>
                <a:ea typeface="Times New Roman" pitchFamily="18" charset="0"/>
                <a:cs typeface="Arial" pitchFamily="34" charset="0"/>
              </a:rPr>
              <a:t> APRIL -2019</a:t>
            </a:r>
            <a:r>
              <a:rPr kumimoji="0" lang="en-US" sz="1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en-US" sz="1800" b="1" i="0" u="none" strike="noStrike" cap="none" normalizeH="0" baseline="0" dirty="0" smtClean="0">
              <a:ln>
                <a:noFill/>
              </a:ln>
              <a:solidFill>
                <a:schemeClr val="tx1"/>
              </a:solidFill>
              <a:effectLst/>
              <a:latin typeface="Arial" pitchFamily="34" charset="0"/>
              <a:cs typeface="Arial" pitchFamily="34" charset="0"/>
            </a:endParaRPr>
          </a:p>
        </p:txBody>
      </p:sp>
      <p:sp>
        <p:nvSpPr>
          <p:cNvPr id="15" name="Rectangle 1"/>
          <p:cNvSpPr>
            <a:spLocks noChangeArrowheads="1"/>
          </p:cNvSpPr>
          <p:nvPr/>
        </p:nvSpPr>
        <p:spPr bwMode="auto">
          <a:xfrm>
            <a:off x="1630047" y="2743203"/>
            <a:ext cx="7266733" cy="24622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171450" defTabSz="914400" rtl="0" eaLnBrk="1" fontAlgn="base" latinLnBrk="0" hangingPunct="1">
              <a:lnSpc>
                <a:spcPct val="100000"/>
              </a:lnSpc>
              <a:spcBef>
                <a:spcPct val="0"/>
              </a:spcBef>
              <a:spcAft>
                <a:spcPct val="0"/>
              </a:spcAft>
              <a:buClrTx/>
              <a:buSzTx/>
              <a:buFontTx/>
              <a:buNone/>
              <a:tabLst/>
            </a:pPr>
            <a:r>
              <a:rPr lang="en-US" sz="1000" b="1" dirty="0" smtClean="0">
                <a:latin typeface="Arial" pitchFamily="34" charset="0"/>
                <a:ea typeface="Times New Roman" pitchFamily="18" charset="0"/>
                <a:cs typeface="Arial" pitchFamily="34" charset="0"/>
              </a:rPr>
              <a:t>6</a:t>
            </a:r>
            <a:r>
              <a:rPr lang="en-US" sz="1000" b="1" baseline="30000" dirty="0" smtClean="0">
                <a:latin typeface="Arial" pitchFamily="34" charset="0"/>
                <a:ea typeface="Times New Roman" pitchFamily="18" charset="0"/>
                <a:cs typeface="Arial" pitchFamily="34" charset="0"/>
              </a:rPr>
              <a:t>th</a:t>
            </a:r>
            <a:r>
              <a:rPr lang="en-US" sz="1000" b="1" dirty="0" smtClean="0">
                <a:latin typeface="Arial" pitchFamily="34" charset="0"/>
                <a:ea typeface="Times New Roman" pitchFamily="18" charset="0"/>
                <a:cs typeface="Arial" pitchFamily="34" charset="0"/>
              </a:rPr>
              <a:t> JAN </a:t>
            </a:r>
            <a:r>
              <a:rPr kumimoji="0" lang="en-US" sz="1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-2019                                                       18</a:t>
            </a:r>
            <a:r>
              <a:rPr kumimoji="0" lang="en-US" sz="1000" b="1" i="0" u="none" strike="noStrike" cap="none" normalizeH="0" baseline="30000" dirty="0" smtClean="0">
                <a:ln>
                  <a:noFill/>
                </a:ln>
                <a:solidFill>
                  <a:schemeClr val="tx1"/>
                </a:solidFill>
                <a:effectLst/>
                <a:latin typeface="Arial" pitchFamily="34" charset="0"/>
                <a:ea typeface="Times New Roman" pitchFamily="18" charset="0"/>
                <a:cs typeface="Arial" pitchFamily="34" charset="0"/>
              </a:rPr>
              <a:t>th</a:t>
            </a:r>
            <a:r>
              <a:rPr kumimoji="0" lang="en-US" sz="1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JAN--2019                                                   17</a:t>
            </a:r>
            <a:r>
              <a:rPr kumimoji="0" lang="en-US" sz="1000" b="1" i="0" u="none" strike="noStrike" cap="none" normalizeH="0" baseline="30000" dirty="0" smtClean="0">
                <a:ln>
                  <a:noFill/>
                </a:ln>
                <a:solidFill>
                  <a:schemeClr val="tx1"/>
                </a:solidFill>
                <a:effectLst/>
                <a:latin typeface="Arial" pitchFamily="34" charset="0"/>
                <a:ea typeface="Times New Roman" pitchFamily="18" charset="0"/>
                <a:cs typeface="Arial" pitchFamily="34" charset="0"/>
              </a:rPr>
              <a:t>th</a:t>
            </a:r>
            <a:r>
              <a:rPr kumimoji="0" lang="en-US" sz="1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FEB-</a:t>
            </a:r>
            <a:r>
              <a:rPr kumimoji="0" lang="en-US" sz="1000" b="1" i="0" u="none" strike="noStrike" cap="none" normalizeH="0" dirty="0" smtClean="0">
                <a:ln>
                  <a:noFill/>
                </a:ln>
                <a:solidFill>
                  <a:schemeClr val="tx1"/>
                </a:solidFill>
                <a:effectLst/>
                <a:latin typeface="Arial" pitchFamily="34" charset="0"/>
                <a:ea typeface="Times New Roman" pitchFamily="18" charset="0"/>
                <a:cs typeface="Arial" pitchFamily="34" charset="0"/>
              </a:rPr>
              <a:t> -2019</a:t>
            </a:r>
            <a:r>
              <a:rPr kumimoji="0" lang="en-US" sz="1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en-US" sz="1800" b="1" i="0" u="none" strike="noStrike" cap="none" normalizeH="0" baseline="0" dirty="0" smtClean="0">
              <a:ln>
                <a:noFill/>
              </a:ln>
              <a:solidFill>
                <a:schemeClr val="tx1"/>
              </a:solidFill>
              <a:effectLst/>
              <a:latin typeface="Arial" pitchFamily="34" charset="0"/>
              <a:cs typeface="Arial" pitchFamily="34" charset="0"/>
            </a:endParaRPr>
          </a:p>
        </p:txBody>
      </p:sp>
      <p:sp>
        <p:nvSpPr>
          <p:cNvPr id="17" name="Slide Number Placeholder 16"/>
          <p:cNvSpPr>
            <a:spLocks noGrp="1"/>
          </p:cNvSpPr>
          <p:nvPr>
            <p:ph type="sldNum" sz="quarter" idx="12"/>
          </p:nvPr>
        </p:nvSpPr>
        <p:spPr/>
        <p:txBody>
          <a:bodyPr/>
          <a:lstStyle/>
          <a:p>
            <a:fld id="{95ECEF71-753F-45F6-8BCE-CFA3FABE9AB0}" type="slidenum">
              <a:rPr lang="en-US" smtClean="0"/>
              <a:pPr/>
              <a:t>11</a:t>
            </a:fld>
            <a:endParaRPr lang="en-US"/>
          </a:p>
        </p:txBody>
      </p:sp>
      <p:sp>
        <p:nvSpPr>
          <p:cNvPr id="18" name="Footer Placeholder 17"/>
          <p:cNvSpPr>
            <a:spLocks noGrp="1"/>
          </p:cNvSpPr>
          <p:nvPr>
            <p:ph type="ftr" sz="quarter" idx="11"/>
          </p:nvPr>
        </p:nvSpPr>
        <p:spPr/>
        <p:txBody>
          <a:bodyPr/>
          <a:lstStyle/>
          <a:p>
            <a:r>
              <a:rPr lang="en-US" smtClean="0"/>
              <a:t>LSI-VC-12</a:t>
            </a:r>
            <a:endParaRPr lang="en-US" dirty="0"/>
          </a:p>
        </p:txBody>
      </p:sp>
      <p:sp>
        <p:nvSpPr>
          <p:cNvPr id="3" name="Date Placeholder 2"/>
          <p:cNvSpPr>
            <a:spLocks noGrp="1"/>
          </p:cNvSpPr>
          <p:nvPr>
            <p:ph type="dt" sz="half" idx="10"/>
          </p:nvPr>
        </p:nvSpPr>
        <p:spPr/>
        <p:txBody>
          <a:bodyPr/>
          <a:lstStyle/>
          <a:p>
            <a:fld id="{D26F6C0F-C3CD-4E5F-9F72-8030FF25CAC0}" type="datetime1">
              <a:rPr lang="en-US" smtClean="0">
                <a:solidFill>
                  <a:prstClr val="black">
                    <a:tint val="75000"/>
                  </a:prstClr>
                </a:solidFill>
              </a:rPr>
              <a:t>9/8/2022</a:t>
            </a:fld>
            <a:endParaRPr lang="en-US">
              <a:solidFill>
                <a:prstClr val="black">
                  <a:tint val="75000"/>
                </a:prstClr>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rgbClr val="000099"/>
                </a:solidFill>
              </a:rPr>
              <a:t>  </a:t>
            </a:r>
            <a:r>
              <a:rPr lang="en-US" sz="4000" dirty="0" smtClean="0"/>
              <a:t>Sentinel-1 –</a:t>
            </a:r>
            <a:r>
              <a:rPr lang="en-US" sz="3600" dirty="0" smtClean="0"/>
              <a:t>Observations</a:t>
            </a:r>
            <a:r>
              <a:rPr lang="en-US" sz="4000" dirty="0" smtClean="0"/>
              <a:t>( Polar Antarctic)</a:t>
            </a:r>
            <a:endParaRPr lang="en-US" dirty="0"/>
          </a:p>
        </p:txBody>
      </p:sp>
      <p:pic>
        <p:nvPicPr>
          <p:cNvPr id="4" name="Picture 3"/>
          <p:cNvPicPr/>
          <p:nvPr/>
        </p:nvPicPr>
        <p:blipFill>
          <a:blip r:embed="rId3" cstate="print"/>
          <a:srcRect/>
          <a:stretch>
            <a:fillRect/>
          </a:stretch>
        </p:blipFill>
        <p:spPr bwMode="auto">
          <a:xfrm>
            <a:off x="2750701" y="1371600"/>
            <a:ext cx="7131447" cy="3886200"/>
          </a:xfrm>
          <a:prstGeom prst="rect">
            <a:avLst/>
          </a:prstGeom>
          <a:noFill/>
        </p:spPr>
      </p:pic>
      <p:sp>
        <p:nvSpPr>
          <p:cNvPr id="6" name="Slide Number Placeholder 5"/>
          <p:cNvSpPr>
            <a:spLocks noGrp="1"/>
          </p:cNvSpPr>
          <p:nvPr>
            <p:ph type="sldNum" sz="quarter" idx="12"/>
          </p:nvPr>
        </p:nvSpPr>
        <p:spPr/>
        <p:txBody>
          <a:bodyPr/>
          <a:lstStyle/>
          <a:p>
            <a:fld id="{95ECEF71-753F-45F6-8BCE-CFA3FABE9AB0}" type="slidenum">
              <a:rPr lang="en-US" smtClean="0"/>
              <a:pPr/>
              <a:t>12</a:t>
            </a:fld>
            <a:endParaRPr lang="en-US"/>
          </a:p>
        </p:txBody>
      </p:sp>
      <p:sp>
        <p:nvSpPr>
          <p:cNvPr id="7" name="Footer Placeholder 6"/>
          <p:cNvSpPr>
            <a:spLocks noGrp="1"/>
          </p:cNvSpPr>
          <p:nvPr>
            <p:ph type="ftr" sz="quarter" idx="11"/>
          </p:nvPr>
        </p:nvSpPr>
        <p:spPr/>
        <p:txBody>
          <a:bodyPr/>
          <a:lstStyle/>
          <a:p>
            <a:r>
              <a:rPr lang="en-US" smtClean="0"/>
              <a:t>LSI-VC-12</a:t>
            </a:r>
            <a:endParaRPr lang="en-US" dirty="0"/>
          </a:p>
        </p:txBody>
      </p:sp>
      <p:sp>
        <p:nvSpPr>
          <p:cNvPr id="3" name="Date Placeholder 2"/>
          <p:cNvSpPr>
            <a:spLocks noGrp="1"/>
          </p:cNvSpPr>
          <p:nvPr>
            <p:ph type="dt" sz="half" idx="10"/>
          </p:nvPr>
        </p:nvSpPr>
        <p:spPr/>
        <p:txBody>
          <a:bodyPr/>
          <a:lstStyle/>
          <a:p>
            <a:fld id="{1573ECC9-B13A-4381-ABAB-A1DF2BD6FF10}" type="datetime1">
              <a:rPr lang="en-US" smtClean="0">
                <a:solidFill>
                  <a:prstClr val="black">
                    <a:tint val="75000"/>
                  </a:prstClr>
                </a:solidFill>
              </a:rPr>
              <a:t>9/8/2022</a:t>
            </a:fld>
            <a:endParaRPr lang="en-US">
              <a:solidFill>
                <a:prstClr val="black">
                  <a:tint val="75000"/>
                </a:prstClr>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9BF7950-13C6-42F2-93D0-1380CF3285E2}"/>
              </a:ext>
            </a:extLst>
          </p:cNvPr>
          <p:cNvSpPr>
            <a:spLocks noGrp="1"/>
          </p:cNvSpPr>
          <p:nvPr>
            <p:ph type="title"/>
          </p:nvPr>
        </p:nvSpPr>
        <p:spPr>
          <a:xfrm>
            <a:off x="216000" y="154800"/>
            <a:ext cx="10108800" cy="646290"/>
          </a:xfrm>
        </p:spPr>
        <p:txBody>
          <a:bodyPr/>
          <a:lstStyle/>
          <a:p>
            <a:r>
              <a:rPr lang="en-IN" sz="3600" dirty="0" smtClean="0"/>
              <a:t>Novasar-1 </a:t>
            </a:r>
            <a:r>
              <a:rPr lang="en-IN" sz="3600" dirty="0"/>
              <a:t>– Data  Analysis for  </a:t>
            </a:r>
            <a:r>
              <a:rPr lang="en-IN" sz="3600" dirty="0" smtClean="0"/>
              <a:t>CEOS -ARD </a:t>
            </a:r>
            <a:endParaRPr lang="en-IN" dirty="0"/>
          </a:p>
        </p:txBody>
      </p:sp>
      <p:sp>
        <p:nvSpPr>
          <p:cNvPr id="3" name="Text Placeholder 2">
            <a:extLst>
              <a:ext uri="{FF2B5EF4-FFF2-40B4-BE49-F238E27FC236}">
                <a16:creationId xmlns:a16="http://schemas.microsoft.com/office/drawing/2014/main" xmlns="" id="{19681FFC-97CC-475D-11B0-3F7B4071AC6A}"/>
              </a:ext>
            </a:extLst>
          </p:cNvPr>
          <p:cNvSpPr>
            <a:spLocks noGrp="1"/>
          </p:cNvSpPr>
          <p:nvPr>
            <p:ph type="body" idx="1"/>
          </p:nvPr>
        </p:nvSpPr>
        <p:spPr/>
        <p:txBody>
          <a:bodyPr/>
          <a:lstStyle/>
          <a:p>
            <a:pPr marL="228600" marR="0" lvl="0" indent="-228600" algn="just" defTabSz="914400" rtl="0" eaLnBrk="1" fontAlgn="auto" latinLnBrk="0" hangingPunct="1">
              <a:lnSpc>
                <a:spcPct val="90000"/>
              </a:lnSpc>
              <a:spcBef>
                <a:spcPts val="1000"/>
              </a:spcBef>
              <a:spcAft>
                <a:spcPts val="0"/>
              </a:spcAft>
              <a:buClrTx/>
              <a:buSzTx/>
              <a:buFont typeface="Wingdings" panose="05000000000000000000" pitchFamily="2" charset="2"/>
              <a:buChar char="v"/>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NovaSAR (S Band-3.1-3,5GHz) is a joint technology demonstration initiative of SSTL (Surrey Satellite Technology Ltd.), UKSA, and Airbus DS. It was launched by ISRO in 2018.</a:t>
            </a:r>
          </a:p>
          <a:p>
            <a:pPr marL="228600" marR="0" lvl="0" indent="-228600" algn="just" defTabSz="914400" rtl="0" eaLnBrk="1" fontAlgn="auto" latinLnBrk="0" hangingPunct="1">
              <a:lnSpc>
                <a:spcPct val="90000"/>
              </a:lnSpc>
              <a:spcBef>
                <a:spcPts val="1000"/>
              </a:spcBef>
              <a:spcAft>
                <a:spcPts val="0"/>
              </a:spcAft>
              <a:buClrTx/>
              <a:buSzTx/>
              <a:buFont typeface="Wingdings" panose="05000000000000000000" pitchFamily="2" charset="2"/>
              <a:buChar char="v"/>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The primary imaging modes are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Stripmap</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6m and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ScanSAR</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with 25 m to 45 m ground resolution. The TX/RX polarizations are Single (HH/VV), Dual (HH+HV/VV+VH) and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Tripol</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(HH,VV,HV) .</a:t>
            </a:r>
          </a:p>
          <a:p>
            <a:pPr marL="228600" marR="0" lvl="0" indent="-228600" algn="just" defTabSz="914400" rtl="0" eaLnBrk="1" fontAlgn="auto" latinLnBrk="0" hangingPunct="1">
              <a:lnSpc>
                <a:spcPct val="90000"/>
              </a:lnSpc>
              <a:spcBef>
                <a:spcPts val="1000"/>
              </a:spcBef>
              <a:spcAft>
                <a:spcPts val="0"/>
              </a:spcAft>
              <a:buClrTx/>
              <a:buSzTx/>
              <a:buFont typeface="Wingdings" panose="05000000000000000000" pitchFamily="2" charset="2"/>
              <a:buChar char="v"/>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The Level-1 NovaSAR products generated by the SSTL IFP (Image Formation Processor) comprise Single Look Complex (SLC) and Ground Range data for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Stripmap</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mode and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Mutilook</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Detected data for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ScanSAR</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mode in various polarization combinations. The Level-1 Products are geocoded and ellipsoid corrected. </a:t>
            </a:r>
          </a:p>
          <a:p>
            <a:endParaRPr lang="en-IN" dirty="0"/>
          </a:p>
        </p:txBody>
      </p:sp>
      <p:pic>
        <p:nvPicPr>
          <p:cNvPr id="4" name="Content Placeholder 4">
            <a:extLst>
              <a:ext uri="{FF2B5EF4-FFF2-40B4-BE49-F238E27FC236}">
                <a16:creationId xmlns:a16="http://schemas.microsoft.com/office/drawing/2014/main" xmlns="" id="{9AA3B3DF-E03A-2297-4489-9AF23FF5E929}"/>
              </a:ext>
            </a:extLst>
          </p:cNvPr>
          <p:cNvPicPr>
            <a:picLocks noChangeAspect="1"/>
          </p:cNvPicPr>
          <p:nvPr/>
        </p:nvPicPr>
        <p:blipFill>
          <a:blip r:embed="rId2"/>
          <a:stretch>
            <a:fillRect/>
          </a:stretch>
        </p:blipFill>
        <p:spPr>
          <a:xfrm>
            <a:off x="110649" y="3213370"/>
            <a:ext cx="8763528" cy="3391838"/>
          </a:xfrm>
          <a:prstGeom prst="rect">
            <a:avLst/>
          </a:prstGeom>
          <a:noFill/>
          <a:ln>
            <a:noFill/>
          </a:ln>
        </p:spPr>
      </p:pic>
      <p:sp>
        <p:nvSpPr>
          <p:cNvPr id="6" name="TextBox 5">
            <a:extLst>
              <a:ext uri="{FF2B5EF4-FFF2-40B4-BE49-F238E27FC236}">
                <a16:creationId xmlns:a16="http://schemas.microsoft.com/office/drawing/2014/main" xmlns="" id="{AAEB7494-7DDD-2FD3-BC37-C3F5FFA34348}"/>
              </a:ext>
            </a:extLst>
          </p:cNvPr>
          <p:cNvSpPr txBox="1"/>
          <p:nvPr/>
        </p:nvSpPr>
        <p:spPr>
          <a:xfrm>
            <a:off x="8649328" y="3985961"/>
            <a:ext cx="3335075" cy="175432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rPr>
              <a:t>Terrain Correction for realising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rPr>
              <a:t> NovaSAR-GTC Mode:6m-Stripmap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rPr>
              <a:t>Date of imaging: 4/8/2021;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rPr>
              <a:t>Scene No.:15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rPr>
              <a:t>Area: Near Uttar Pradesh, India</a:t>
            </a:r>
          </a:p>
        </p:txBody>
      </p:sp>
      <p:pic>
        <p:nvPicPr>
          <p:cNvPr id="5" name="Picture 4">
            <a:extLst>
              <a:ext uri="{FF2B5EF4-FFF2-40B4-BE49-F238E27FC236}">
                <a16:creationId xmlns:a16="http://schemas.microsoft.com/office/drawing/2014/main" xmlns="" id="{A0480EC6-2821-1E85-3404-3785DB358A7D}"/>
              </a:ext>
            </a:extLst>
          </p:cNvPr>
          <p:cNvPicPr>
            <a:picLocks noChangeAspect="1"/>
          </p:cNvPicPr>
          <p:nvPr/>
        </p:nvPicPr>
        <p:blipFill>
          <a:blip r:embed="rId3"/>
          <a:stretch>
            <a:fillRect/>
          </a:stretch>
        </p:blipFill>
        <p:spPr>
          <a:xfrm>
            <a:off x="11025312" y="5744309"/>
            <a:ext cx="959091" cy="931781"/>
          </a:xfrm>
          <a:prstGeom prst="rect">
            <a:avLst/>
          </a:prstGeom>
        </p:spPr>
      </p:pic>
      <p:pic>
        <p:nvPicPr>
          <p:cNvPr id="8" name="Picture 7">
            <a:extLst>
              <a:ext uri="{FF2B5EF4-FFF2-40B4-BE49-F238E27FC236}">
                <a16:creationId xmlns:a16="http://schemas.microsoft.com/office/drawing/2014/main" xmlns="" id="{01BF73FD-0240-6C49-9336-D3346319673F}"/>
              </a:ext>
            </a:extLst>
          </p:cNvPr>
          <p:cNvPicPr>
            <a:picLocks noChangeAspect="1"/>
          </p:cNvPicPr>
          <p:nvPr/>
        </p:nvPicPr>
        <p:blipFill>
          <a:blip r:embed="rId4"/>
          <a:stretch>
            <a:fillRect/>
          </a:stretch>
        </p:blipFill>
        <p:spPr>
          <a:xfrm>
            <a:off x="8754484" y="0"/>
            <a:ext cx="3470856" cy="654996"/>
          </a:xfrm>
          <a:prstGeom prst="rect">
            <a:avLst/>
          </a:prstGeom>
        </p:spPr>
      </p:pic>
    </p:spTree>
    <p:extLst>
      <p:ext uri="{BB962C8B-B14F-4D97-AF65-F5344CB8AC3E}">
        <p14:creationId xmlns:p14="http://schemas.microsoft.com/office/powerpoint/2010/main" val="37004725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002" y="154802"/>
            <a:ext cx="11813705" cy="707846"/>
          </a:xfrm>
        </p:spPr>
        <p:txBody>
          <a:bodyPr/>
          <a:lstStyle/>
          <a:p>
            <a:pPr algn="ctr"/>
            <a:r>
              <a:rPr lang="en-US" sz="4000" dirty="0"/>
              <a:t>Improved </a:t>
            </a:r>
            <a:r>
              <a:rPr lang="en-US" sz="3600" dirty="0" err="1"/>
              <a:t>Geocoding</a:t>
            </a:r>
            <a:r>
              <a:rPr lang="en-US" sz="4000" dirty="0"/>
              <a:t> and  Terrain  Correction  -</a:t>
            </a:r>
            <a:r>
              <a:rPr lang="en-US" sz="4000" dirty="0" err="1"/>
              <a:t>NovaSAR</a:t>
            </a:r>
            <a:r>
              <a:rPr lang="en-US" sz="4000" dirty="0"/>
              <a:t> </a:t>
            </a:r>
          </a:p>
        </p:txBody>
      </p:sp>
      <p:sp>
        <p:nvSpPr>
          <p:cNvPr id="3" name="Text Placeholder 2"/>
          <p:cNvSpPr>
            <a:spLocks noGrp="1"/>
          </p:cNvSpPr>
          <p:nvPr>
            <p:ph type="body" idx="1"/>
          </p:nvPr>
        </p:nvSpPr>
        <p:spPr/>
        <p:txBody>
          <a:bodyPr/>
          <a:lstStyle/>
          <a:p>
            <a:endParaRPr lang="en-US" dirty="0"/>
          </a:p>
        </p:txBody>
      </p:sp>
      <p:pic>
        <p:nvPicPr>
          <p:cNvPr id="1026" name="Picture 2" descr="C:\Users\r1dpopr.NRSCADMIN\Desktop\MRSDP_TC1.jpg"/>
          <p:cNvPicPr>
            <a:picLocks noChangeAspect="1" noChangeArrowheads="1"/>
          </p:cNvPicPr>
          <p:nvPr/>
        </p:nvPicPr>
        <p:blipFill>
          <a:blip r:embed="rId2"/>
          <a:srcRect/>
          <a:stretch>
            <a:fillRect/>
          </a:stretch>
        </p:blipFill>
        <p:spPr bwMode="auto">
          <a:xfrm>
            <a:off x="356264" y="1173862"/>
            <a:ext cx="10616539" cy="52891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641267" y="6519446"/>
            <a:ext cx="11392862" cy="338554"/>
          </a:xfrm>
          <a:prstGeom prst="rect">
            <a:avLst/>
          </a:prstGeom>
          <a:noFill/>
        </p:spPr>
        <p:txBody>
          <a:bodyPr wrap="none" rtlCol="0">
            <a:spAutoFit/>
          </a:bodyPr>
          <a:lstStyle/>
          <a:p>
            <a:r>
              <a:rPr lang="en-US" sz="1600" b="1" dirty="0"/>
              <a:t>Producer’s Accuracy – Better than 20m for GPS based Orbit and better than 80 m(worst case ) for TLE based Orbit </a:t>
            </a:r>
          </a:p>
        </p:txBody>
      </p:sp>
      <p:pic>
        <p:nvPicPr>
          <p:cNvPr id="4" name="Picture 3">
            <a:extLst>
              <a:ext uri="{FF2B5EF4-FFF2-40B4-BE49-F238E27FC236}">
                <a16:creationId xmlns:a16="http://schemas.microsoft.com/office/drawing/2014/main" xmlns="" id="{9173DE30-5444-1F0D-8047-F14678A47F55}"/>
              </a:ext>
            </a:extLst>
          </p:cNvPr>
          <p:cNvPicPr>
            <a:picLocks noChangeAspect="1"/>
          </p:cNvPicPr>
          <p:nvPr/>
        </p:nvPicPr>
        <p:blipFill>
          <a:blip r:embed="rId3"/>
          <a:stretch>
            <a:fillRect/>
          </a:stretch>
        </p:blipFill>
        <p:spPr>
          <a:xfrm>
            <a:off x="11161972" y="5531210"/>
            <a:ext cx="959091" cy="931781"/>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1CA993-5064-0A0C-A24E-6483D140BE1B}"/>
              </a:ext>
            </a:extLst>
          </p:cNvPr>
          <p:cNvSpPr>
            <a:spLocks noGrp="1"/>
          </p:cNvSpPr>
          <p:nvPr>
            <p:ph type="title"/>
          </p:nvPr>
        </p:nvSpPr>
        <p:spPr>
          <a:xfrm>
            <a:off x="216000" y="52700"/>
            <a:ext cx="10108800" cy="646290"/>
          </a:xfrm>
        </p:spPr>
        <p:txBody>
          <a:bodyPr/>
          <a:lstStyle/>
          <a:p>
            <a:r>
              <a:rPr lang="en-IN" sz="3600" dirty="0" err="1">
                <a:latin typeface="+mn-lt"/>
              </a:rPr>
              <a:t>Novasar</a:t>
            </a:r>
            <a:r>
              <a:rPr lang="en-IN" sz="3600" dirty="0">
                <a:latin typeface="+mn-lt"/>
              </a:rPr>
              <a:t> </a:t>
            </a:r>
            <a:r>
              <a:rPr lang="en-IN" sz="3600" dirty="0" smtClean="0">
                <a:latin typeface="+mn-lt"/>
              </a:rPr>
              <a:t>-</a:t>
            </a:r>
            <a:r>
              <a:rPr kumimoji="0" lang="en-IN" sz="3600" i="0" u="none" strike="noStrike" kern="0" cap="none" spc="0" normalizeH="0" baseline="0" noProof="0" dirty="0" smtClean="0">
                <a:ln>
                  <a:noFill/>
                </a:ln>
                <a:solidFill>
                  <a:srgbClr val="FEFFFF"/>
                </a:solidFill>
                <a:effectLst/>
                <a:uLnTx/>
                <a:uFillTx/>
                <a:latin typeface="+mn-lt"/>
                <a:cs typeface="Arial"/>
                <a:sym typeface="Arial"/>
              </a:rPr>
              <a:t>Data  </a:t>
            </a:r>
            <a:r>
              <a:rPr kumimoji="0" lang="en-IN" sz="3600" i="0" u="none" strike="noStrike" kern="0" cap="none" spc="0" normalizeH="0" baseline="0" noProof="0" dirty="0">
                <a:ln>
                  <a:noFill/>
                </a:ln>
                <a:solidFill>
                  <a:srgbClr val="FEFFFF"/>
                </a:solidFill>
                <a:effectLst/>
                <a:uLnTx/>
                <a:uFillTx/>
                <a:latin typeface="+mn-lt"/>
                <a:cs typeface="Arial"/>
                <a:sym typeface="Arial"/>
              </a:rPr>
              <a:t>Analysis </a:t>
            </a:r>
            <a:r>
              <a:rPr kumimoji="0" lang="en-IN" sz="3600" i="0" u="none" strike="noStrike" kern="0" cap="none" spc="0" normalizeH="0" baseline="0" noProof="0" dirty="0" smtClean="0">
                <a:ln>
                  <a:noFill/>
                </a:ln>
                <a:solidFill>
                  <a:srgbClr val="FEFFFF"/>
                </a:solidFill>
                <a:effectLst/>
                <a:uLnTx/>
                <a:uFillTx/>
                <a:latin typeface="+mn-lt"/>
                <a:cs typeface="Arial"/>
                <a:sym typeface="Arial"/>
              </a:rPr>
              <a:t>  CEOS –ARD </a:t>
            </a:r>
            <a:endParaRPr lang="en-IN" sz="3600" dirty="0">
              <a:latin typeface="+mn-lt"/>
            </a:endParaRPr>
          </a:p>
        </p:txBody>
      </p:sp>
      <p:sp>
        <p:nvSpPr>
          <p:cNvPr id="3" name="Text Placeholder 2">
            <a:extLst>
              <a:ext uri="{FF2B5EF4-FFF2-40B4-BE49-F238E27FC236}">
                <a16:creationId xmlns:a16="http://schemas.microsoft.com/office/drawing/2014/main" xmlns="" id="{478ED7C8-14CA-A428-EFB7-C82FF72F297A}"/>
              </a:ext>
            </a:extLst>
          </p:cNvPr>
          <p:cNvSpPr>
            <a:spLocks noGrp="1"/>
          </p:cNvSpPr>
          <p:nvPr>
            <p:ph type="body" idx="1"/>
          </p:nvPr>
        </p:nvSpPr>
        <p:spPr>
          <a:xfrm>
            <a:off x="8882745" y="1216732"/>
            <a:ext cx="3135087" cy="4810844"/>
          </a:xfrm>
        </p:spPr>
        <p:style>
          <a:lnRef idx="2">
            <a:schemeClr val="accent5"/>
          </a:lnRef>
          <a:fillRef idx="1">
            <a:schemeClr val="lt1"/>
          </a:fillRef>
          <a:effectRef idx="0">
            <a:schemeClr val="accent5"/>
          </a:effectRef>
          <a:fontRef idx="minor">
            <a:schemeClr val="dk1"/>
          </a:fontRef>
        </p:style>
        <p:txBody>
          <a:bodyPr/>
          <a:lstStyle/>
          <a:p>
            <a:pPr marL="514350" marR="0" lvl="0" indent="-285750" algn="just" defTabSz="914400" rtl="0" eaLnBrk="1" fontAlgn="auto" latinLnBrk="0" hangingPunct="1">
              <a:lnSpc>
                <a:spcPct val="119000"/>
              </a:lnSpc>
              <a:spcBef>
                <a:spcPts val="360"/>
              </a:spcBef>
              <a:spcAft>
                <a:spcPts val="0"/>
              </a:spcAft>
              <a:buClr>
                <a:srgbClr val="8197A6"/>
              </a:buClr>
              <a:buSzPts val="1800"/>
              <a:buFont typeface="Wingdings" panose="05000000000000000000" pitchFamily="2" charset="2"/>
              <a:buChar char="Ø"/>
              <a:tabLst/>
              <a:defRPr/>
            </a:pPr>
            <a:r>
              <a:rPr kumimoji="0" lang="en-US" sz="1800" b="0" i="0" u="none" strike="noStrike" kern="0" cap="none" spc="0" normalizeH="0" baseline="0" noProof="0" dirty="0">
                <a:ln>
                  <a:noFill/>
                </a:ln>
                <a:solidFill>
                  <a:srgbClr val="0070C0"/>
                </a:solidFill>
                <a:effectLst/>
                <a:uLnTx/>
                <a:uFillTx/>
                <a:latin typeface="pg-18ff8"/>
                <a:cs typeface="Arial"/>
                <a:sym typeface="Arial"/>
              </a:rPr>
              <a:t>Geometric Accuracy validation  is carried out at regular intervals using  corner reflectors (Point Targets ) deployed in IMGEOS Cal-Val site .</a:t>
            </a:r>
          </a:p>
          <a:p>
            <a:pPr marL="514350" marR="0" lvl="0" indent="-285750" algn="just" defTabSz="914400" rtl="0" eaLnBrk="1" fontAlgn="auto" latinLnBrk="0" hangingPunct="1">
              <a:lnSpc>
                <a:spcPct val="119000"/>
              </a:lnSpc>
              <a:spcBef>
                <a:spcPts val="360"/>
              </a:spcBef>
              <a:spcAft>
                <a:spcPts val="0"/>
              </a:spcAft>
              <a:buClr>
                <a:srgbClr val="8197A6"/>
              </a:buClr>
              <a:buSzPts val="1800"/>
              <a:buFont typeface="Wingdings" panose="05000000000000000000" pitchFamily="2" charset="2"/>
              <a:buChar char="Ø"/>
              <a:tabLst/>
              <a:defRPr/>
            </a:pPr>
            <a:r>
              <a:rPr lang="en-US" dirty="0">
                <a:solidFill>
                  <a:srgbClr val="0070C0"/>
                </a:solidFill>
                <a:latin typeface="pg-18ff8"/>
              </a:rPr>
              <a:t>  The implementation methodology for Geometric and Radiometric Corrections is being modified for  improving the    accuracies.</a:t>
            </a:r>
            <a:endParaRPr kumimoji="0" lang="en-US" sz="1800" b="0" i="0" u="none" strike="noStrike" kern="0" cap="none" spc="0" normalizeH="0" baseline="0" noProof="0" dirty="0">
              <a:ln>
                <a:noFill/>
              </a:ln>
              <a:solidFill>
                <a:srgbClr val="0070C0"/>
              </a:solidFill>
              <a:effectLst/>
              <a:uLnTx/>
              <a:uFillTx/>
              <a:latin typeface="pg-18ff8"/>
              <a:cs typeface="Arial"/>
              <a:sym typeface="Arial"/>
            </a:endParaRPr>
          </a:p>
          <a:p>
            <a:pPr marL="228600" marR="0" lvl="0" indent="0" algn="l" defTabSz="914400" rtl="0" eaLnBrk="1" fontAlgn="auto" latinLnBrk="0" hangingPunct="1">
              <a:lnSpc>
                <a:spcPct val="119000"/>
              </a:lnSpc>
              <a:spcBef>
                <a:spcPts val="360"/>
              </a:spcBef>
              <a:spcAft>
                <a:spcPts val="0"/>
              </a:spcAft>
              <a:buClr>
                <a:srgbClr val="8197A6"/>
              </a:buClr>
              <a:buSzPts val="1800"/>
              <a:tabLst/>
              <a:defRPr/>
            </a:pPr>
            <a:endParaRPr lang="en-US" dirty="0">
              <a:solidFill>
                <a:srgbClr val="0070C0"/>
              </a:solidFill>
              <a:latin typeface="pg-18ff8"/>
            </a:endParaRPr>
          </a:p>
          <a:p>
            <a:pPr marL="228600" marR="0" lvl="0" indent="0" algn="l" defTabSz="914400" rtl="0" eaLnBrk="1" fontAlgn="auto" latinLnBrk="0" hangingPunct="1">
              <a:lnSpc>
                <a:spcPct val="119000"/>
              </a:lnSpc>
              <a:spcBef>
                <a:spcPts val="360"/>
              </a:spcBef>
              <a:spcAft>
                <a:spcPts val="0"/>
              </a:spcAft>
              <a:buClr>
                <a:srgbClr val="8197A6"/>
              </a:buClr>
              <a:buSzPts val="1800"/>
              <a:tabLst/>
              <a:defRPr/>
            </a:pPr>
            <a:r>
              <a:rPr kumimoji="0" lang="en-US" sz="1800" b="0" i="0" u="none" strike="noStrike" kern="0" cap="none" spc="0" normalizeH="0" baseline="0" noProof="0" dirty="0">
                <a:ln>
                  <a:noFill/>
                </a:ln>
                <a:solidFill>
                  <a:srgbClr val="0070C0"/>
                </a:solidFill>
                <a:effectLst/>
                <a:uLnTx/>
                <a:uFillTx/>
                <a:latin typeface="pg-18ff8"/>
                <a:cs typeface="Arial"/>
                <a:sym typeface="Arial"/>
              </a:rPr>
              <a:t> </a:t>
            </a:r>
          </a:p>
          <a:p>
            <a:endParaRPr lang="en-IN" dirty="0"/>
          </a:p>
        </p:txBody>
      </p:sp>
      <p:pic>
        <p:nvPicPr>
          <p:cNvPr id="5" name="Picture 4">
            <a:extLst>
              <a:ext uri="{FF2B5EF4-FFF2-40B4-BE49-F238E27FC236}">
                <a16:creationId xmlns:a16="http://schemas.microsoft.com/office/drawing/2014/main" xmlns="" id="{D9ACC43D-5E9D-9027-807D-5BA642C407D6}"/>
              </a:ext>
            </a:extLst>
          </p:cNvPr>
          <p:cNvPicPr>
            <a:picLocks noChangeAspect="1"/>
          </p:cNvPicPr>
          <p:nvPr/>
        </p:nvPicPr>
        <p:blipFill>
          <a:blip r:embed="rId2"/>
          <a:stretch>
            <a:fillRect/>
          </a:stretch>
        </p:blipFill>
        <p:spPr>
          <a:xfrm>
            <a:off x="574887" y="1178668"/>
            <a:ext cx="8102585" cy="5155660"/>
          </a:xfrm>
          <a:prstGeom prst="rect">
            <a:avLst/>
          </a:prstGeom>
          <a:ln w="88900" cap="sq" cmpd="thickThin">
            <a:solidFill>
              <a:schemeClr val="bg2"/>
            </a:solidFill>
            <a:prstDash val="solid"/>
            <a:miter lim="800000"/>
          </a:ln>
          <a:effectLst>
            <a:innerShdw blurRad="76200">
              <a:srgbClr val="000000"/>
            </a:innerShdw>
          </a:effectLst>
        </p:spPr>
      </p:pic>
      <p:pic>
        <p:nvPicPr>
          <p:cNvPr id="4" name="Picture 3">
            <a:extLst>
              <a:ext uri="{FF2B5EF4-FFF2-40B4-BE49-F238E27FC236}">
                <a16:creationId xmlns:a16="http://schemas.microsoft.com/office/drawing/2014/main" xmlns="" id="{AB5E5734-EAAB-DEB0-E7C7-0E284B43DC03}"/>
              </a:ext>
            </a:extLst>
          </p:cNvPr>
          <p:cNvPicPr>
            <a:picLocks noChangeAspect="1"/>
          </p:cNvPicPr>
          <p:nvPr/>
        </p:nvPicPr>
        <p:blipFill>
          <a:blip r:embed="rId3"/>
          <a:stretch>
            <a:fillRect/>
          </a:stretch>
        </p:blipFill>
        <p:spPr>
          <a:xfrm>
            <a:off x="11152250" y="5722746"/>
            <a:ext cx="959091" cy="931781"/>
          </a:xfrm>
          <a:prstGeom prst="rect">
            <a:avLst/>
          </a:prstGeom>
        </p:spPr>
      </p:pic>
      <p:pic>
        <p:nvPicPr>
          <p:cNvPr id="7" name="Picture 6">
            <a:extLst>
              <a:ext uri="{FF2B5EF4-FFF2-40B4-BE49-F238E27FC236}">
                <a16:creationId xmlns:a16="http://schemas.microsoft.com/office/drawing/2014/main" xmlns="" id="{4B8E9C63-479B-1C53-AEB3-4D32E705BF33}"/>
              </a:ext>
            </a:extLst>
          </p:cNvPr>
          <p:cNvPicPr>
            <a:picLocks noChangeAspect="1"/>
          </p:cNvPicPr>
          <p:nvPr/>
        </p:nvPicPr>
        <p:blipFill>
          <a:blip r:embed="rId4"/>
          <a:stretch>
            <a:fillRect/>
          </a:stretch>
        </p:blipFill>
        <p:spPr>
          <a:xfrm>
            <a:off x="9033219" y="203477"/>
            <a:ext cx="3470856" cy="654996"/>
          </a:xfrm>
          <a:prstGeom prst="rect">
            <a:avLst/>
          </a:prstGeom>
        </p:spPr>
      </p:pic>
    </p:spTree>
    <p:extLst>
      <p:ext uri="{BB962C8B-B14F-4D97-AF65-F5344CB8AC3E}">
        <p14:creationId xmlns:p14="http://schemas.microsoft.com/office/powerpoint/2010/main" val="9636473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C7939F-FE36-9A05-3874-A46BBC4D0194}"/>
              </a:ext>
            </a:extLst>
          </p:cNvPr>
          <p:cNvSpPr>
            <a:spLocks noGrp="1"/>
          </p:cNvSpPr>
          <p:nvPr>
            <p:ph type="title"/>
          </p:nvPr>
        </p:nvSpPr>
        <p:spPr>
          <a:xfrm>
            <a:off x="216001" y="154802"/>
            <a:ext cx="9870535" cy="769401"/>
          </a:xfrm>
        </p:spPr>
        <p:txBody>
          <a:bodyPr/>
          <a:lstStyle/>
          <a:p>
            <a:r>
              <a:rPr lang="en-IN" dirty="0" err="1" smtClean="0"/>
              <a:t>Novasar</a:t>
            </a:r>
            <a:r>
              <a:rPr lang="en-IN" dirty="0" smtClean="0"/>
              <a:t>- Sigma </a:t>
            </a:r>
            <a:r>
              <a:rPr lang="en-IN" dirty="0"/>
              <a:t>Naught </a:t>
            </a:r>
            <a:r>
              <a:rPr lang="en-IN" dirty="0" smtClean="0"/>
              <a:t>Backscatter </a:t>
            </a:r>
            <a:endParaRPr lang="en-IN" dirty="0"/>
          </a:p>
        </p:txBody>
      </p:sp>
      <p:sp>
        <p:nvSpPr>
          <p:cNvPr id="3" name="Text Placeholder 2">
            <a:extLst>
              <a:ext uri="{FF2B5EF4-FFF2-40B4-BE49-F238E27FC236}">
                <a16:creationId xmlns:a16="http://schemas.microsoft.com/office/drawing/2014/main" xmlns="" id="{06AB3298-C5FB-E0F0-A07E-2AC5405B8570}"/>
              </a:ext>
            </a:extLst>
          </p:cNvPr>
          <p:cNvSpPr>
            <a:spLocks noGrp="1"/>
          </p:cNvSpPr>
          <p:nvPr>
            <p:ph type="body" idx="1"/>
          </p:nvPr>
        </p:nvSpPr>
        <p:spPr>
          <a:xfrm>
            <a:off x="8061651" y="1250302"/>
            <a:ext cx="3741575" cy="3181738"/>
          </a:xfrm>
        </p:spPr>
        <p:txBody>
          <a:bodyPr/>
          <a:lstStyle/>
          <a:p>
            <a:endParaRPr lang="en-IN" dirty="0"/>
          </a:p>
        </p:txBody>
      </p:sp>
      <p:pic>
        <p:nvPicPr>
          <p:cNvPr id="7" name="Picture 6">
            <a:extLst>
              <a:ext uri="{FF2B5EF4-FFF2-40B4-BE49-F238E27FC236}">
                <a16:creationId xmlns:a16="http://schemas.microsoft.com/office/drawing/2014/main" xmlns="" id="{C48F1112-D08D-41E6-2B67-E768C99129FB}"/>
              </a:ext>
            </a:extLst>
          </p:cNvPr>
          <p:cNvPicPr>
            <a:picLocks noChangeAspect="1"/>
          </p:cNvPicPr>
          <p:nvPr/>
        </p:nvPicPr>
        <p:blipFill>
          <a:blip r:embed="rId2"/>
          <a:stretch>
            <a:fillRect/>
          </a:stretch>
        </p:blipFill>
        <p:spPr>
          <a:xfrm>
            <a:off x="216001" y="1433775"/>
            <a:ext cx="7546411" cy="4827448"/>
          </a:xfrm>
          <a:prstGeom prst="rect">
            <a:avLst/>
          </a:prstGeom>
          <a:ln w="88900" cap="sq" cmpd="thickThin">
            <a:solidFill>
              <a:srgbClr val="000000"/>
            </a:solidFill>
            <a:prstDash val="solid"/>
            <a:miter lim="800000"/>
          </a:ln>
          <a:effectLst>
            <a:innerShdw blurRad="76200">
              <a:srgbClr val="000000"/>
            </a:innerShdw>
          </a:effectLst>
        </p:spPr>
      </p:pic>
      <p:pic>
        <p:nvPicPr>
          <p:cNvPr id="9" name="Picture 8">
            <a:extLst>
              <a:ext uri="{FF2B5EF4-FFF2-40B4-BE49-F238E27FC236}">
                <a16:creationId xmlns:a16="http://schemas.microsoft.com/office/drawing/2014/main" xmlns="" id="{CB00C9B3-DA6E-8D93-A0A8-F8B921E7FAB8}"/>
              </a:ext>
            </a:extLst>
          </p:cNvPr>
          <p:cNvPicPr>
            <a:picLocks noChangeAspect="1"/>
          </p:cNvPicPr>
          <p:nvPr/>
        </p:nvPicPr>
        <p:blipFill>
          <a:blip r:embed="rId3"/>
          <a:stretch>
            <a:fillRect/>
          </a:stretch>
        </p:blipFill>
        <p:spPr>
          <a:xfrm>
            <a:off x="8028521" y="1729201"/>
            <a:ext cx="4196819" cy="4173923"/>
          </a:xfrm>
          <a:prstGeom prst="rect">
            <a:avLst/>
          </a:prstGeom>
        </p:spPr>
      </p:pic>
      <p:pic>
        <p:nvPicPr>
          <p:cNvPr id="4" name="Picture 3">
            <a:extLst>
              <a:ext uri="{FF2B5EF4-FFF2-40B4-BE49-F238E27FC236}">
                <a16:creationId xmlns:a16="http://schemas.microsoft.com/office/drawing/2014/main" xmlns="" id="{C940DF9A-4DE6-C023-7B9F-5214915C20FA}"/>
              </a:ext>
            </a:extLst>
          </p:cNvPr>
          <p:cNvPicPr>
            <a:picLocks noChangeAspect="1"/>
          </p:cNvPicPr>
          <p:nvPr/>
        </p:nvPicPr>
        <p:blipFill>
          <a:blip r:embed="rId4"/>
          <a:stretch>
            <a:fillRect/>
          </a:stretch>
        </p:blipFill>
        <p:spPr>
          <a:xfrm>
            <a:off x="11050249" y="5926223"/>
            <a:ext cx="959091" cy="931781"/>
          </a:xfrm>
          <a:prstGeom prst="rect">
            <a:avLst/>
          </a:prstGeom>
        </p:spPr>
      </p:pic>
      <p:pic>
        <p:nvPicPr>
          <p:cNvPr id="6" name="Picture 5">
            <a:extLst>
              <a:ext uri="{FF2B5EF4-FFF2-40B4-BE49-F238E27FC236}">
                <a16:creationId xmlns:a16="http://schemas.microsoft.com/office/drawing/2014/main" xmlns="" id="{8D002D83-7BCE-73D6-BA72-59C33AF2BD63}"/>
              </a:ext>
            </a:extLst>
          </p:cNvPr>
          <p:cNvPicPr>
            <a:picLocks noChangeAspect="1"/>
          </p:cNvPicPr>
          <p:nvPr/>
        </p:nvPicPr>
        <p:blipFill>
          <a:blip r:embed="rId5"/>
          <a:stretch>
            <a:fillRect/>
          </a:stretch>
        </p:blipFill>
        <p:spPr>
          <a:xfrm>
            <a:off x="8754484" y="154800"/>
            <a:ext cx="3470856" cy="654996"/>
          </a:xfrm>
          <a:prstGeom prst="rect">
            <a:avLst/>
          </a:prstGeom>
        </p:spPr>
      </p:pic>
    </p:spTree>
    <p:extLst>
      <p:ext uri="{BB962C8B-B14F-4D97-AF65-F5344CB8AC3E}">
        <p14:creationId xmlns:p14="http://schemas.microsoft.com/office/powerpoint/2010/main" val="17649791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AB0FADB-06E5-9341-5A61-92B7201C1A4F}"/>
              </a:ext>
            </a:extLst>
          </p:cNvPr>
          <p:cNvSpPr>
            <a:spLocks noGrp="1"/>
          </p:cNvSpPr>
          <p:nvPr>
            <p:ph type="title"/>
          </p:nvPr>
        </p:nvSpPr>
        <p:spPr>
          <a:xfrm>
            <a:off x="216000" y="154801"/>
            <a:ext cx="10108800" cy="769401"/>
          </a:xfrm>
        </p:spPr>
        <p:txBody>
          <a:bodyPr/>
          <a:lstStyle/>
          <a:p>
            <a:r>
              <a:rPr lang="en-IN" sz="3600" dirty="0" err="1"/>
              <a:t>NovaSAR</a:t>
            </a:r>
            <a:r>
              <a:rPr lang="en-IN" sz="3600" dirty="0"/>
              <a:t>-</a:t>
            </a:r>
            <a:r>
              <a:rPr lang="en-IN" dirty="0"/>
              <a:t> Data Products </a:t>
            </a:r>
          </a:p>
        </p:txBody>
      </p:sp>
      <p:sp>
        <p:nvSpPr>
          <p:cNvPr id="3" name="Text Placeholder 2">
            <a:extLst>
              <a:ext uri="{FF2B5EF4-FFF2-40B4-BE49-F238E27FC236}">
                <a16:creationId xmlns:a16="http://schemas.microsoft.com/office/drawing/2014/main" xmlns="" id="{08C9771C-8D4D-131A-54FD-51FB7FEFF915}"/>
              </a:ext>
            </a:extLst>
          </p:cNvPr>
          <p:cNvSpPr>
            <a:spLocks noGrp="1"/>
          </p:cNvSpPr>
          <p:nvPr>
            <p:ph type="body" idx="1"/>
          </p:nvPr>
        </p:nvSpPr>
        <p:spPr>
          <a:xfrm>
            <a:off x="7856376" y="1156564"/>
            <a:ext cx="4208955" cy="5206914"/>
          </a:xfrm>
        </p:spPr>
        <p:style>
          <a:lnRef idx="1">
            <a:schemeClr val="dk1"/>
          </a:lnRef>
          <a:fillRef idx="2">
            <a:schemeClr val="dk1"/>
          </a:fillRef>
          <a:effectRef idx="1">
            <a:schemeClr val="dk1"/>
          </a:effectRef>
          <a:fontRef idx="minor">
            <a:schemeClr val="dk1"/>
          </a:fontRef>
        </p:style>
        <p:txBody>
          <a:bodyPr/>
          <a:lstStyle/>
          <a:p>
            <a:pPr marL="514350" indent="-285750" algn="just">
              <a:buFont typeface="Wingdings" panose="05000000000000000000" pitchFamily="2" charset="2"/>
              <a:buChar char="v"/>
            </a:pPr>
            <a:r>
              <a:rPr lang="en-IN" dirty="0"/>
              <a:t> </a:t>
            </a:r>
            <a:r>
              <a:rPr lang="en-IN" sz="1600" dirty="0">
                <a:solidFill>
                  <a:schemeClr val="tx2">
                    <a:lumMod val="10000"/>
                  </a:schemeClr>
                </a:solidFill>
              </a:rPr>
              <a:t>Software is developed for generation of Scene-based Data products based on the   Imaging mode   and archived as Level-1 Data .</a:t>
            </a:r>
          </a:p>
          <a:p>
            <a:pPr marL="514350" indent="-285750" algn="just">
              <a:buFont typeface="Wingdings" panose="05000000000000000000" pitchFamily="2" charset="2"/>
              <a:buChar char="v"/>
            </a:pPr>
            <a:r>
              <a:rPr lang="en-IN" sz="1600" dirty="0">
                <a:solidFill>
                  <a:schemeClr val="tx2">
                    <a:lumMod val="10000"/>
                  </a:schemeClr>
                </a:solidFill>
              </a:rPr>
              <a:t> Based on the User Requests, Level-2 Bundled Products are generated in an automated  fashion in the IMGEOS  data production chain.</a:t>
            </a:r>
          </a:p>
          <a:p>
            <a:pPr marL="514350" indent="-285750" algn="just">
              <a:buFont typeface="Wingdings" panose="05000000000000000000" pitchFamily="2" charset="2"/>
              <a:buChar char="v"/>
            </a:pPr>
            <a:r>
              <a:rPr lang="en-IN" sz="1600" dirty="0">
                <a:solidFill>
                  <a:schemeClr val="tx2">
                    <a:lumMod val="10000"/>
                  </a:schemeClr>
                </a:solidFill>
              </a:rPr>
              <a:t> Level-2 Bundle Product contains   SAR Imagery Files , Backscatter Files for the respective  polarizations along with Surface Water Layer Products.</a:t>
            </a:r>
          </a:p>
        </p:txBody>
      </p:sp>
      <p:pic>
        <p:nvPicPr>
          <p:cNvPr id="5" name="Picture 4">
            <a:extLst>
              <a:ext uri="{FF2B5EF4-FFF2-40B4-BE49-F238E27FC236}">
                <a16:creationId xmlns:a16="http://schemas.microsoft.com/office/drawing/2014/main" xmlns="" id="{9DAE91D3-AF3F-B34B-C477-CE8678970597}"/>
              </a:ext>
            </a:extLst>
          </p:cNvPr>
          <p:cNvPicPr>
            <a:picLocks noChangeAspect="1"/>
          </p:cNvPicPr>
          <p:nvPr/>
        </p:nvPicPr>
        <p:blipFill>
          <a:blip r:embed="rId2"/>
          <a:stretch>
            <a:fillRect/>
          </a:stretch>
        </p:blipFill>
        <p:spPr>
          <a:xfrm>
            <a:off x="625808" y="1156569"/>
            <a:ext cx="7109269" cy="497407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4" name="Picture 3">
            <a:extLst>
              <a:ext uri="{FF2B5EF4-FFF2-40B4-BE49-F238E27FC236}">
                <a16:creationId xmlns:a16="http://schemas.microsoft.com/office/drawing/2014/main" xmlns="" id="{3A2320EB-9A22-695C-C3F5-15F53B51DB00}"/>
              </a:ext>
            </a:extLst>
          </p:cNvPr>
          <p:cNvPicPr>
            <a:picLocks noChangeAspect="1"/>
          </p:cNvPicPr>
          <p:nvPr/>
        </p:nvPicPr>
        <p:blipFill>
          <a:blip r:embed="rId3"/>
          <a:stretch>
            <a:fillRect/>
          </a:stretch>
        </p:blipFill>
        <p:spPr>
          <a:xfrm>
            <a:off x="11148706" y="5664064"/>
            <a:ext cx="959091" cy="931781"/>
          </a:xfrm>
          <a:prstGeom prst="rect">
            <a:avLst/>
          </a:prstGeom>
        </p:spPr>
      </p:pic>
      <p:pic>
        <p:nvPicPr>
          <p:cNvPr id="7" name="Picture 6">
            <a:extLst>
              <a:ext uri="{FF2B5EF4-FFF2-40B4-BE49-F238E27FC236}">
                <a16:creationId xmlns:a16="http://schemas.microsoft.com/office/drawing/2014/main" xmlns="" id="{F6630E8E-648F-B474-9758-150929F3F6DB}"/>
              </a:ext>
            </a:extLst>
          </p:cNvPr>
          <p:cNvPicPr>
            <a:picLocks noChangeAspect="1"/>
          </p:cNvPicPr>
          <p:nvPr/>
        </p:nvPicPr>
        <p:blipFill>
          <a:blip r:embed="rId4"/>
          <a:stretch>
            <a:fillRect/>
          </a:stretch>
        </p:blipFill>
        <p:spPr>
          <a:xfrm>
            <a:off x="8538483" y="212002"/>
            <a:ext cx="3470856" cy="654996"/>
          </a:xfrm>
          <a:prstGeom prst="rect">
            <a:avLst/>
          </a:prstGeom>
        </p:spPr>
      </p:pic>
    </p:spTree>
    <p:extLst>
      <p:ext uri="{BB962C8B-B14F-4D97-AF65-F5344CB8AC3E}">
        <p14:creationId xmlns:p14="http://schemas.microsoft.com/office/powerpoint/2010/main" val="181211652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E103708-ACFA-E368-8028-910C91F8D910}"/>
              </a:ext>
            </a:extLst>
          </p:cNvPr>
          <p:cNvSpPr>
            <a:spLocks noGrp="1"/>
          </p:cNvSpPr>
          <p:nvPr>
            <p:ph type="title"/>
          </p:nvPr>
        </p:nvSpPr>
        <p:spPr>
          <a:xfrm>
            <a:off x="0" y="248718"/>
            <a:ext cx="10108800" cy="646290"/>
          </a:xfrm>
        </p:spPr>
        <p:txBody>
          <a:bodyPr/>
          <a:lstStyle/>
          <a:p>
            <a:r>
              <a:rPr lang="en-IN" sz="3600" dirty="0" smtClean="0"/>
              <a:t>CEOS </a:t>
            </a:r>
            <a:r>
              <a:rPr lang="en-IN" sz="3600" dirty="0"/>
              <a:t>–ARD  </a:t>
            </a:r>
            <a:r>
              <a:rPr lang="en-IN" sz="3600" dirty="0" smtClean="0"/>
              <a:t>-Compliance  </a:t>
            </a:r>
            <a:r>
              <a:rPr lang="en-IN" sz="3600" dirty="0"/>
              <a:t>and Challenges</a:t>
            </a:r>
          </a:p>
        </p:txBody>
      </p:sp>
      <p:sp>
        <p:nvSpPr>
          <p:cNvPr id="3" name="Text Placeholder 2">
            <a:extLst>
              <a:ext uri="{FF2B5EF4-FFF2-40B4-BE49-F238E27FC236}">
                <a16:creationId xmlns:a16="http://schemas.microsoft.com/office/drawing/2014/main" xmlns="" id="{3B1DF60B-FE08-D84E-75B8-5B78B99A2941}"/>
              </a:ext>
            </a:extLst>
          </p:cNvPr>
          <p:cNvSpPr>
            <a:spLocks noGrp="1"/>
          </p:cNvSpPr>
          <p:nvPr>
            <p:ph type="body" idx="1"/>
          </p:nvPr>
        </p:nvSpPr>
        <p:spPr>
          <a:xfrm>
            <a:off x="199561" y="1255420"/>
            <a:ext cx="12025779" cy="4658492"/>
          </a:xfrm>
        </p:spPr>
        <p:txBody>
          <a:bodyPr/>
          <a:lstStyle/>
          <a:p>
            <a:pPr marL="0" marR="0" lvl="0" indent="0" algn="just" defTabSz="914400" rtl="0" eaLnBrk="1" fontAlgn="auto" latinLnBrk="0" hangingPunct="1">
              <a:lnSpc>
                <a:spcPct val="90000"/>
              </a:lnSpc>
              <a:spcBef>
                <a:spcPts val="1000"/>
              </a:spcBef>
              <a:spcAft>
                <a:spcPts val="0"/>
              </a:spcAft>
              <a:buClrTx/>
              <a:buSzTx/>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CEOS- ARD compliance :</a:t>
            </a:r>
          </a:p>
          <a:p>
            <a:pPr marL="285750" marR="0" lvl="0" indent="-285750" algn="just" defTabSz="914400" rtl="0" eaLnBrk="1" fontAlgn="auto" latinLnBrk="0" hangingPunct="1">
              <a:lnSpc>
                <a:spcPct val="90000"/>
              </a:lnSpc>
              <a:spcBef>
                <a:spcPts val="1000"/>
              </a:spcBef>
              <a:spcAft>
                <a:spcPts val="0"/>
              </a:spcAft>
              <a:buClrTx/>
              <a:buSzTx/>
              <a:buFont typeface="Wingdings" panose="05000000000000000000" pitchFamily="2" charset="2"/>
              <a:buChar char="v"/>
              <a:tabLst/>
              <a:defRPr/>
            </a:pPr>
            <a:r>
              <a:rPr lang="en-US" sz="2000" b="1" kern="1200" dirty="0">
                <a:solidFill>
                  <a:prstClr val="black"/>
                </a:solidFill>
                <a:latin typeface="Calibri"/>
                <a:ea typeface="+mn-ea"/>
                <a:cs typeface="+mn-cs"/>
              </a:rPr>
              <a:t> </a:t>
            </a:r>
            <a:r>
              <a:rPr lang="en-US" sz="2000" kern="1200" dirty="0">
                <a:solidFill>
                  <a:prstClr val="black"/>
                </a:solidFill>
                <a:latin typeface="Calibri"/>
                <a:ea typeface="+mn-ea"/>
                <a:cs typeface="+mn-cs"/>
              </a:rPr>
              <a:t>The Realization of CEOS  ARD products are   to be implemented in the Automated IMGEOS Chain .</a:t>
            </a:r>
          </a:p>
          <a:p>
            <a:pPr marL="285750" marR="0" lvl="0" indent="-285750" algn="just" defTabSz="914400" rtl="0" eaLnBrk="1" fontAlgn="auto" latinLnBrk="0" hangingPunct="1">
              <a:lnSpc>
                <a:spcPct val="90000"/>
              </a:lnSpc>
              <a:spcBef>
                <a:spcPts val="1000"/>
              </a:spcBef>
              <a:spcAft>
                <a:spcPts val="0"/>
              </a:spcAft>
              <a:buClrTx/>
              <a:buSzTx/>
              <a:buFont typeface="Wingdings" panose="05000000000000000000" pitchFamily="2" charset="2"/>
              <a:buChar char="v"/>
              <a:tabLst/>
              <a:defRPr/>
            </a:pPr>
            <a:r>
              <a:rPr lang="en-US" sz="2000" kern="1200" dirty="0">
                <a:solidFill>
                  <a:prstClr val="black"/>
                </a:solidFill>
                <a:latin typeface="Calibri"/>
                <a:ea typeface="+mn-ea"/>
                <a:cs typeface="+mn-cs"/>
              </a:rPr>
              <a:t> Additional Software Tools are also  under development  and validation for generating ARD   as per  User   Requirements.</a:t>
            </a:r>
          </a:p>
          <a:p>
            <a:pPr marL="285750" marR="0" lvl="0" indent="-285750" algn="just" defTabSz="914400" rtl="0" eaLnBrk="1" fontAlgn="auto" latinLnBrk="0" hangingPunct="1">
              <a:lnSpc>
                <a:spcPct val="90000"/>
              </a:lnSpc>
              <a:spcBef>
                <a:spcPts val="1000"/>
              </a:spcBef>
              <a:spcAft>
                <a:spcPts val="0"/>
              </a:spcAft>
              <a:buClrTx/>
              <a:buSzTx/>
              <a:buFont typeface="Wingdings" panose="05000000000000000000" pitchFamily="2" charset="2"/>
              <a:buChar char="v"/>
              <a:tabLst/>
              <a:defRPr/>
            </a:pPr>
            <a:r>
              <a:rPr kumimoji="0" lang="en-IN" sz="2000" i="0" u="none" strike="noStrike" kern="1200" cap="none" spc="0" normalizeH="0" baseline="0" noProof="0" dirty="0">
                <a:ln>
                  <a:noFill/>
                </a:ln>
                <a:solidFill>
                  <a:prstClr val="black"/>
                </a:solidFill>
                <a:effectLst/>
                <a:uLnTx/>
                <a:uFillTx/>
                <a:latin typeface="Calibri"/>
                <a:ea typeface="+mn-ea"/>
                <a:cs typeface="Arial"/>
                <a:sym typeface="Arial"/>
              </a:rPr>
              <a:t>New  software Plug-Ins  are  proposed and devised for the existing In-house Tool for  generating CARD using Polarimetric and Interferometric  Processing for  the  future SAR Missions</a:t>
            </a:r>
            <a:endParaRPr lang="en-US" sz="2000" kern="1200" dirty="0">
              <a:solidFill>
                <a:prstClr val="black"/>
              </a:solidFill>
              <a:latin typeface="Calibri"/>
              <a:ea typeface="+mn-ea"/>
              <a:cs typeface="+mn-cs"/>
            </a:endParaRPr>
          </a:p>
          <a:p>
            <a:pPr marL="0" marR="0" lvl="0" indent="0" algn="just" defTabSz="914400" rtl="0" eaLnBrk="1" fontAlgn="auto" latinLnBrk="0" hangingPunct="1">
              <a:lnSpc>
                <a:spcPct val="90000"/>
              </a:lnSpc>
              <a:spcBef>
                <a:spcPts val="1000"/>
              </a:spcBef>
              <a:spcAft>
                <a:spcPts val="0"/>
              </a:spcAft>
              <a:buClrTx/>
              <a:buSzTx/>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Challenges:  </a:t>
            </a:r>
            <a:r>
              <a:rPr kumimoji="0" lang="en-US" sz="2000" i="0" u="none" strike="noStrike" kern="1200" cap="none" spc="0" normalizeH="0" baseline="0" noProof="0" dirty="0">
                <a:ln>
                  <a:noFill/>
                </a:ln>
                <a:solidFill>
                  <a:prstClr val="black"/>
                </a:solidFill>
                <a:effectLst/>
                <a:uLnTx/>
                <a:uFillTx/>
                <a:latin typeface="Calibri"/>
                <a:ea typeface="+mn-ea"/>
                <a:cs typeface="+mn-cs"/>
              </a:rPr>
              <a:t>With the  provided  Satellite Ephemeris  and External DEM  sources, Geometric and Radiometric  Terrain Correction methodologies  are implemented  for the  Sensor Specific SAR data formats.</a:t>
            </a:r>
          </a:p>
          <a:p>
            <a:pPr marL="285750" marR="0" lvl="0" indent="-285750" algn="just" defTabSz="914400" rtl="0" eaLnBrk="1" fontAlgn="auto" latinLnBrk="0" hangingPunct="1">
              <a:lnSpc>
                <a:spcPct val="90000"/>
              </a:lnSpc>
              <a:spcBef>
                <a:spcPts val="1000"/>
              </a:spcBef>
              <a:spcAft>
                <a:spcPts val="0"/>
              </a:spcAft>
              <a:buClrTx/>
              <a:buSzTx/>
              <a:buFont typeface="Wingdings" panose="05000000000000000000" pitchFamily="2" charset="2"/>
              <a:buChar char="v"/>
              <a:tabLst/>
              <a:defRPr/>
            </a:pPr>
            <a:r>
              <a:rPr lang="en-US" sz="2000" kern="1200" dirty="0">
                <a:solidFill>
                  <a:prstClr val="black"/>
                </a:solidFill>
                <a:latin typeface="Calibri"/>
                <a:ea typeface="+mn-ea"/>
                <a:cs typeface="+mn-cs"/>
              </a:rPr>
              <a:t> The Process is revived and modified  for obtaining better  Geometric and Radiometric  accuracies  </a:t>
            </a:r>
            <a:r>
              <a:rPr lang="en-US" sz="2000" kern="1200" dirty="0" smtClean="0">
                <a:solidFill>
                  <a:prstClr val="black"/>
                </a:solidFill>
                <a:latin typeface="Calibri"/>
                <a:ea typeface="+mn-ea"/>
                <a:cs typeface="+mn-cs"/>
              </a:rPr>
              <a:t>.(Threshold)</a:t>
            </a:r>
            <a:endParaRPr lang="en-US" sz="2000" kern="1200" dirty="0">
              <a:solidFill>
                <a:prstClr val="black"/>
              </a:solidFill>
              <a:latin typeface="Calibri"/>
              <a:ea typeface="+mn-ea"/>
              <a:cs typeface="+mn-cs"/>
            </a:endParaRPr>
          </a:p>
          <a:p>
            <a:pPr marL="285750" marR="0" lvl="0" indent="-285750" algn="just" defTabSz="914400" rtl="0" eaLnBrk="1" fontAlgn="auto" latinLnBrk="0" hangingPunct="1">
              <a:lnSpc>
                <a:spcPct val="90000"/>
              </a:lnSpc>
              <a:spcBef>
                <a:spcPts val="1000"/>
              </a:spcBef>
              <a:spcAft>
                <a:spcPts val="0"/>
              </a:spcAft>
              <a:buClrTx/>
              <a:buSzTx/>
              <a:buFont typeface="Wingdings" panose="05000000000000000000" pitchFamily="2" charset="2"/>
              <a:buChar char="v"/>
              <a:tabLst/>
              <a:defRPr/>
            </a:pPr>
            <a:r>
              <a:rPr lang="en-US" sz="2000" kern="1200" dirty="0">
                <a:solidFill>
                  <a:prstClr val="black"/>
                </a:solidFill>
                <a:latin typeface="Calibri"/>
                <a:ea typeface="+mn-ea"/>
                <a:cs typeface="+mn-cs"/>
              </a:rPr>
              <a:t> The  resulting </a:t>
            </a:r>
            <a:r>
              <a:rPr lang="en-US" sz="2000" kern="1200" dirty="0" err="1">
                <a:solidFill>
                  <a:prstClr val="black"/>
                </a:solidFill>
                <a:latin typeface="Calibri"/>
                <a:ea typeface="+mn-ea"/>
                <a:cs typeface="+mn-cs"/>
              </a:rPr>
              <a:t>Normalised</a:t>
            </a:r>
            <a:r>
              <a:rPr lang="en-US" sz="2000" kern="1200" dirty="0">
                <a:solidFill>
                  <a:prstClr val="black"/>
                </a:solidFill>
                <a:latin typeface="Calibri"/>
                <a:ea typeface="+mn-ea"/>
                <a:cs typeface="+mn-cs"/>
              </a:rPr>
              <a:t> Radar Backscatter –NRB layers  can be provided in the automated chain.</a:t>
            </a:r>
          </a:p>
          <a:p>
            <a:pPr marL="285750" marR="0" lvl="0" indent="-285750" algn="just" defTabSz="914400" rtl="0" eaLnBrk="1" fontAlgn="auto" latinLnBrk="0" hangingPunct="1">
              <a:lnSpc>
                <a:spcPct val="90000"/>
              </a:lnSpc>
              <a:spcBef>
                <a:spcPts val="1000"/>
              </a:spcBef>
              <a:spcAft>
                <a:spcPts val="0"/>
              </a:spcAft>
              <a:buClrTx/>
              <a:buSzTx/>
              <a:buFont typeface="Wingdings" panose="05000000000000000000" pitchFamily="2" charset="2"/>
              <a:buChar char="v"/>
              <a:tabLst/>
              <a:defRPr/>
            </a:pPr>
            <a:r>
              <a:rPr lang="en-US" sz="2000" kern="1200" dirty="0">
                <a:solidFill>
                  <a:prstClr val="black"/>
                </a:solidFill>
                <a:latin typeface="Calibri"/>
                <a:ea typeface="+mn-ea"/>
                <a:cs typeface="+mn-cs"/>
              </a:rPr>
              <a:t>  For </a:t>
            </a:r>
            <a:r>
              <a:rPr lang="en-US" sz="2000" kern="1200" dirty="0" err="1">
                <a:solidFill>
                  <a:prstClr val="black"/>
                </a:solidFill>
                <a:latin typeface="Calibri"/>
                <a:ea typeface="+mn-ea"/>
                <a:cs typeface="+mn-cs"/>
              </a:rPr>
              <a:t>PolSAR</a:t>
            </a:r>
            <a:r>
              <a:rPr lang="en-US" sz="2000" kern="1200" dirty="0">
                <a:solidFill>
                  <a:prstClr val="black"/>
                </a:solidFill>
                <a:latin typeface="Calibri"/>
                <a:ea typeface="+mn-ea"/>
                <a:cs typeface="+mn-cs"/>
              </a:rPr>
              <a:t>, the CARD4L   PFS  requirements  have been  developed and analyzed</a:t>
            </a:r>
            <a:r>
              <a:rPr lang="en-US" kern="1200" dirty="0">
                <a:solidFill>
                  <a:prstClr val="black"/>
                </a:solidFill>
                <a:latin typeface="Calibri"/>
                <a:ea typeface="+mn-ea"/>
                <a:cs typeface="+mn-cs"/>
              </a:rPr>
              <a:t>.</a:t>
            </a:r>
            <a:endParaRPr kumimoji="0" lang="en-US" sz="180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xmlns="" id="{C35E9CF4-2CE9-8075-FED9-84127EE3B2FF}"/>
              </a:ext>
            </a:extLst>
          </p:cNvPr>
          <p:cNvPicPr>
            <a:picLocks noChangeAspect="1"/>
          </p:cNvPicPr>
          <p:nvPr/>
        </p:nvPicPr>
        <p:blipFill>
          <a:blip r:embed="rId2"/>
          <a:stretch>
            <a:fillRect/>
          </a:stretch>
        </p:blipFill>
        <p:spPr>
          <a:xfrm>
            <a:off x="10971049" y="5602584"/>
            <a:ext cx="959091" cy="931781"/>
          </a:xfrm>
          <a:prstGeom prst="rect">
            <a:avLst/>
          </a:prstGeom>
        </p:spPr>
      </p:pic>
      <p:pic>
        <p:nvPicPr>
          <p:cNvPr id="6" name="Picture 5">
            <a:extLst>
              <a:ext uri="{FF2B5EF4-FFF2-40B4-BE49-F238E27FC236}">
                <a16:creationId xmlns:a16="http://schemas.microsoft.com/office/drawing/2014/main" xmlns="" id="{B12215C2-D73D-2DEB-0CF6-AA02C26AB166}"/>
              </a:ext>
            </a:extLst>
          </p:cNvPr>
          <p:cNvPicPr>
            <a:picLocks noChangeAspect="1"/>
          </p:cNvPicPr>
          <p:nvPr/>
        </p:nvPicPr>
        <p:blipFill>
          <a:blip r:embed="rId3"/>
          <a:stretch>
            <a:fillRect/>
          </a:stretch>
        </p:blipFill>
        <p:spPr>
          <a:xfrm>
            <a:off x="8669324" y="225544"/>
            <a:ext cx="3470856" cy="654996"/>
          </a:xfrm>
          <a:prstGeom prst="rect">
            <a:avLst/>
          </a:prstGeom>
        </p:spPr>
      </p:pic>
    </p:spTree>
    <p:extLst>
      <p:ext uri="{BB962C8B-B14F-4D97-AF65-F5344CB8AC3E}">
        <p14:creationId xmlns:p14="http://schemas.microsoft.com/office/powerpoint/2010/main" val="9420625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B4376C3-27BA-7CC4-28C5-8CC1BA484F40}"/>
              </a:ext>
            </a:extLst>
          </p:cNvPr>
          <p:cNvSpPr>
            <a:spLocks noGrp="1"/>
          </p:cNvSpPr>
          <p:nvPr>
            <p:ph type="title"/>
          </p:nvPr>
        </p:nvSpPr>
        <p:spPr>
          <a:xfrm>
            <a:off x="216000" y="154801"/>
            <a:ext cx="10108800" cy="769401"/>
          </a:xfrm>
        </p:spPr>
        <p:txBody>
          <a:bodyPr/>
          <a:lstStyle/>
          <a:p>
            <a:r>
              <a:rPr lang="en-IN" dirty="0"/>
              <a:t>EOS-04 SAR </a:t>
            </a:r>
          </a:p>
        </p:txBody>
      </p:sp>
      <p:sp>
        <p:nvSpPr>
          <p:cNvPr id="3" name="Text Placeholder 2">
            <a:extLst>
              <a:ext uri="{FF2B5EF4-FFF2-40B4-BE49-F238E27FC236}">
                <a16:creationId xmlns:a16="http://schemas.microsoft.com/office/drawing/2014/main" xmlns="" id="{FF51C64D-5FE9-E2C3-EEF4-C0A8943B32BB}"/>
              </a:ext>
            </a:extLst>
          </p:cNvPr>
          <p:cNvSpPr>
            <a:spLocks noGrp="1"/>
          </p:cNvSpPr>
          <p:nvPr>
            <p:ph type="body" idx="1"/>
          </p:nvPr>
        </p:nvSpPr>
        <p:spPr/>
        <p:txBody>
          <a:bodyPr/>
          <a:lstStyle/>
          <a:p>
            <a:pPr marL="0" marR="0" lvl="0" indent="0" algn="just" defTabSz="914400" rtl="0" eaLnBrk="1" fontAlgn="auto" latinLnBrk="0" hangingPunct="1">
              <a:lnSpc>
                <a:spcPct val="90000"/>
              </a:lnSpc>
              <a:spcBef>
                <a:spcPts val="1000"/>
              </a:spcBef>
              <a:spcAft>
                <a:spcPts val="0"/>
              </a:spcAft>
              <a:buClrTx/>
              <a:buSzTx/>
              <a:buFont typeface="Arial"/>
              <a:buNone/>
              <a:tabLst/>
              <a:defRPr/>
            </a:pPr>
            <a:endParaRPr kumimoji="0" lang="en-US" sz="2400" b="1" i="0" u="none" strike="noStrike" kern="1200" cap="none" spc="0" normalizeH="0" baseline="0" noProof="0" dirty="0">
              <a:ln>
                <a:noFill/>
              </a:ln>
              <a:solidFill>
                <a:prstClr val="black"/>
              </a:solidFill>
              <a:effectLst/>
              <a:uLnTx/>
              <a:uFillTx/>
              <a:latin typeface="Calibri"/>
              <a:ea typeface="+mn-ea"/>
              <a:cs typeface="Arial"/>
              <a:sym typeface="Arial"/>
            </a:endParaRPr>
          </a:p>
          <a:p>
            <a:pPr marL="0" marR="0" lvl="0" indent="0" algn="just" defTabSz="914400" rtl="0" eaLnBrk="1" fontAlgn="auto" latinLnBrk="0" hangingPunct="1">
              <a:lnSpc>
                <a:spcPct val="90000"/>
              </a:lnSpc>
              <a:spcBef>
                <a:spcPts val="1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Arial"/>
                <a:sym typeface="Arial"/>
              </a:rPr>
              <a:t>EOS04 : Launched In February</a:t>
            </a:r>
            <a:r>
              <a:rPr kumimoji="0" lang="en-US" sz="2400" b="1" i="0" u="none" strike="noStrike" kern="1200" cap="none" spc="0" normalizeH="0" noProof="0" dirty="0">
                <a:ln>
                  <a:noFill/>
                </a:ln>
                <a:solidFill>
                  <a:prstClr val="black"/>
                </a:solidFill>
                <a:effectLst/>
                <a:uLnTx/>
                <a:uFillTx/>
                <a:latin typeface="Calibri"/>
                <a:ea typeface="+mn-ea"/>
                <a:cs typeface="Arial"/>
                <a:sym typeface="Arial"/>
              </a:rPr>
              <a:t> 2022 </a:t>
            </a:r>
          </a:p>
          <a:p>
            <a:pPr marL="0" marR="0" lvl="0" indent="0" algn="just" defTabSz="914400" rtl="0" eaLnBrk="1" fontAlgn="auto" latinLnBrk="0" hangingPunct="1">
              <a:lnSpc>
                <a:spcPct val="90000"/>
              </a:lnSpc>
              <a:spcBef>
                <a:spcPts val="1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Arial"/>
                <a:sym typeface="Arial"/>
              </a:rPr>
              <a:t> </a:t>
            </a:r>
            <a:r>
              <a:rPr kumimoji="0" lang="en-US" sz="2400" i="0" u="none" strike="noStrike" kern="1200" cap="none" spc="0" normalizeH="0" baseline="0" noProof="0" dirty="0">
                <a:ln>
                  <a:noFill/>
                </a:ln>
                <a:solidFill>
                  <a:prstClr val="black"/>
                </a:solidFill>
                <a:effectLst/>
                <a:uLnTx/>
                <a:uFillTx/>
                <a:latin typeface="Calibri"/>
                <a:ea typeface="+mn-ea"/>
                <a:cs typeface="Arial"/>
                <a:sym typeface="Arial"/>
              </a:rPr>
              <a:t>The Data Processing is  carried out  at various levels :</a:t>
            </a:r>
          </a:p>
          <a:p>
            <a:pPr marL="285750" marR="0" lvl="0" indent="-285750" algn="just" defTabSz="914400" rtl="0" eaLnBrk="1" fontAlgn="auto" latinLnBrk="0" hangingPunct="1">
              <a:lnSpc>
                <a:spcPct val="90000"/>
              </a:lnSpc>
              <a:spcBef>
                <a:spcPts val="1000"/>
              </a:spcBef>
              <a:spcAft>
                <a:spcPts val="0"/>
              </a:spcAft>
              <a:buClrTx/>
              <a:buSzTx/>
              <a:buFont typeface="Wingdings" panose="05000000000000000000" pitchFamily="2" charset="2"/>
              <a:buChar char="v"/>
              <a:tabLst/>
              <a:defRPr/>
            </a:pPr>
            <a:r>
              <a:rPr kumimoji="0" lang="en-US" sz="2400" b="1" i="0" u="none" strike="noStrike" kern="1200" cap="none" spc="0" normalizeH="0" baseline="0" noProof="0" dirty="0">
                <a:ln>
                  <a:noFill/>
                </a:ln>
                <a:solidFill>
                  <a:prstClr val="black"/>
                </a:solidFill>
                <a:effectLst/>
                <a:uLnTx/>
                <a:uFillTx/>
                <a:latin typeface="Calibri"/>
                <a:ea typeface="+mn-ea"/>
                <a:cs typeface="Arial"/>
                <a:sym typeface="Arial"/>
              </a:rPr>
              <a:t>Level-2</a:t>
            </a:r>
            <a:r>
              <a:rPr kumimoji="0" lang="en-US" sz="2400" i="0" u="none" strike="noStrike" kern="1200" cap="none" spc="0" normalizeH="0" baseline="0" noProof="0" dirty="0">
                <a:ln>
                  <a:noFill/>
                </a:ln>
                <a:solidFill>
                  <a:prstClr val="black"/>
                </a:solidFill>
                <a:effectLst/>
                <a:uLnTx/>
                <a:uFillTx/>
                <a:latin typeface="Calibri"/>
                <a:ea typeface="+mn-ea"/>
                <a:cs typeface="Arial"/>
                <a:sym typeface="Arial"/>
              </a:rPr>
              <a:t> Standard Geo-referenced Products </a:t>
            </a:r>
            <a:r>
              <a:rPr lang="en-US" sz="2400" dirty="0">
                <a:solidFill>
                  <a:prstClr val="black"/>
                </a:solidFill>
                <a:latin typeface="Calibri"/>
                <a:cs typeface="Arial"/>
                <a:sym typeface="Arial"/>
              </a:rPr>
              <a:t>(With Per Pixel </a:t>
            </a:r>
            <a:r>
              <a:rPr lang="en-US" sz="2400" dirty="0" smtClean="0">
                <a:solidFill>
                  <a:prstClr val="black"/>
                </a:solidFill>
                <a:latin typeface="Calibri"/>
                <a:cs typeface="Arial"/>
                <a:sym typeface="Arial"/>
              </a:rPr>
              <a:t>Meta </a:t>
            </a:r>
            <a:r>
              <a:rPr lang="en-US" sz="2400" dirty="0">
                <a:solidFill>
                  <a:prstClr val="black"/>
                </a:solidFill>
                <a:latin typeface="Calibri"/>
                <a:cs typeface="Arial"/>
                <a:sym typeface="Arial"/>
              </a:rPr>
              <a:t>Data</a:t>
            </a:r>
            <a:r>
              <a:rPr lang="en-US" sz="2400" dirty="0" smtClean="0">
                <a:solidFill>
                  <a:prstClr val="black"/>
                </a:solidFill>
                <a:latin typeface="Calibri"/>
                <a:cs typeface="Arial"/>
                <a:sym typeface="Arial"/>
              </a:rPr>
              <a:t>) – Threshold  re</a:t>
            </a:r>
            <a:endParaRPr kumimoji="0" lang="en-US" sz="2400" i="0" u="none" strike="noStrike" kern="1200" cap="none" spc="0" normalizeH="0" baseline="0" noProof="0" dirty="0">
              <a:ln>
                <a:noFill/>
              </a:ln>
              <a:solidFill>
                <a:prstClr val="black"/>
              </a:solidFill>
              <a:effectLst/>
              <a:uLnTx/>
              <a:uFillTx/>
              <a:latin typeface="Calibri"/>
              <a:ea typeface="+mn-ea"/>
              <a:cs typeface="Arial"/>
              <a:sym typeface="Arial"/>
            </a:endParaRPr>
          </a:p>
          <a:p>
            <a:pPr marL="228600" marR="0" lvl="0" indent="-228600" algn="just" defTabSz="914400" rtl="0" eaLnBrk="1" fontAlgn="auto" latinLnBrk="0" hangingPunct="1">
              <a:lnSpc>
                <a:spcPct val="90000"/>
              </a:lnSpc>
              <a:spcBef>
                <a:spcPts val="1000"/>
              </a:spcBef>
              <a:spcAft>
                <a:spcPts val="0"/>
              </a:spcAft>
              <a:buClrTx/>
              <a:buSzTx/>
              <a:buFont typeface="Wingdings" pitchFamily="2" charset="2"/>
              <a:buChar char="v"/>
              <a:tabLst/>
              <a:defRPr/>
            </a:pPr>
            <a:r>
              <a:rPr kumimoji="0" lang="en-US" sz="2400" b="1" i="0" u="none" strike="noStrike" kern="1200" cap="none" spc="0" normalizeH="0" baseline="0" noProof="0" dirty="0">
                <a:ln>
                  <a:noFill/>
                </a:ln>
                <a:solidFill>
                  <a:prstClr val="black"/>
                </a:solidFill>
                <a:effectLst/>
                <a:uLnTx/>
                <a:uFillTx/>
                <a:latin typeface="Calibri"/>
                <a:ea typeface="+mn-ea"/>
                <a:cs typeface="Arial"/>
                <a:sym typeface="Arial"/>
              </a:rPr>
              <a:t> Level-1 </a:t>
            </a:r>
            <a:r>
              <a:rPr kumimoji="0" lang="en-US" sz="2400" i="0" u="none" strike="noStrike" kern="1200" cap="none" spc="0" normalizeH="0" baseline="0" noProof="0" dirty="0">
                <a:ln>
                  <a:noFill/>
                </a:ln>
                <a:solidFill>
                  <a:prstClr val="black"/>
                </a:solidFill>
                <a:effectLst/>
                <a:uLnTx/>
                <a:uFillTx/>
                <a:latin typeface="Calibri"/>
                <a:ea typeface="+mn-ea"/>
                <a:cs typeface="Arial"/>
                <a:sym typeface="Arial"/>
              </a:rPr>
              <a:t>Single Look Complex and Ground Range Products</a:t>
            </a:r>
          </a:p>
          <a:p>
            <a:pPr marL="228600" marR="0" lvl="0" indent="-228600" algn="just" defTabSz="914400" rtl="0" eaLnBrk="1" fontAlgn="auto" latinLnBrk="0" hangingPunct="1">
              <a:lnSpc>
                <a:spcPct val="90000"/>
              </a:lnSpc>
              <a:spcBef>
                <a:spcPts val="1000"/>
              </a:spcBef>
              <a:spcAft>
                <a:spcPts val="0"/>
              </a:spcAft>
              <a:buClrTx/>
              <a:buSzTx/>
              <a:buFont typeface="Wingdings" pitchFamily="2" charset="2"/>
              <a:buChar char="v"/>
              <a:tabLst/>
              <a:defRPr/>
            </a:pPr>
            <a:r>
              <a:rPr kumimoji="0" lang="en-US" sz="2400" i="0" u="none" strike="noStrike" kern="1200" cap="none" spc="0" normalizeH="0" baseline="0" noProof="0" dirty="0">
                <a:ln>
                  <a:noFill/>
                </a:ln>
                <a:solidFill>
                  <a:prstClr val="black"/>
                </a:solidFill>
                <a:effectLst/>
                <a:uLnTx/>
                <a:uFillTx/>
                <a:latin typeface="Calibri"/>
                <a:ea typeface="+mn-ea"/>
                <a:cs typeface="Arial"/>
                <a:sym typeface="Arial"/>
              </a:rPr>
              <a:t> </a:t>
            </a:r>
            <a:r>
              <a:rPr kumimoji="0" lang="en-US" sz="2400" b="1" i="0" u="none" strike="noStrike" kern="1200" cap="none" spc="0" normalizeH="0" baseline="0" noProof="0" dirty="0">
                <a:ln>
                  <a:noFill/>
                </a:ln>
                <a:solidFill>
                  <a:prstClr val="black"/>
                </a:solidFill>
                <a:effectLst/>
                <a:uLnTx/>
                <a:uFillTx/>
                <a:latin typeface="Calibri"/>
                <a:ea typeface="+mn-ea"/>
                <a:cs typeface="Arial"/>
                <a:sym typeface="Arial"/>
              </a:rPr>
              <a:t>Level1C </a:t>
            </a:r>
            <a:r>
              <a:rPr kumimoji="0" lang="en-US" sz="2400" i="0" u="none" strike="noStrike" kern="1200" cap="none" spc="0" normalizeH="0" baseline="0" noProof="0" dirty="0">
                <a:ln>
                  <a:noFill/>
                </a:ln>
                <a:solidFill>
                  <a:prstClr val="black"/>
                </a:solidFill>
                <a:effectLst/>
                <a:uLnTx/>
                <a:uFillTx/>
                <a:latin typeface="Calibri"/>
                <a:ea typeface="+mn-ea"/>
                <a:cs typeface="Arial"/>
                <a:sym typeface="Arial"/>
              </a:rPr>
              <a:t>comprising Covariance Matrix   and Stokes component layers </a:t>
            </a:r>
          </a:p>
          <a:p>
            <a:pPr marL="228600" marR="0" lvl="0" indent="-228600" algn="just" defTabSz="914400" rtl="0" eaLnBrk="1" fontAlgn="auto" latinLnBrk="0" hangingPunct="1">
              <a:lnSpc>
                <a:spcPct val="90000"/>
              </a:lnSpc>
              <a:spcBef>
                <a:spcPts val="1000"/>
              </a:spcBef>
              <a:spcAft>
                <a:spcPts val="0"/>
              </a:spcAft>
              <a:buClrTx/>
              <a:buSzTx/>
              <a:buFont typeface="Wingdings" pitchFamily="2" charset="2"/>
              <a:buChar char="v"/>
              <a:tabLst/>
              <a:defRPr/>
            </a:pPr>
            <a:r>
              <a:rPr kumimoji="0" lang="en-US" sz="2400" b="1" i="0" u="none" strike="noStrike" kern="1200" cap="none" spc="0" normalizeH="0" baseline="0" noProof="0" dirty="0">
                <a:ln>
                  <a:noFill/>
                </a:ln>
                <a:solidFill>
                  <a:prstClr val="black"/>
                </a:solidFill>
                <a:effectLst/>
                <a:uLnTx/>
                <a:uFillTx/>
                <a:latin typeface="Calibri"/>
                <a:ea typeface="+mn-ea"/>
                <a:cs typeface="Arial"/>
                <a:sym typeface="Arial"/>
              </a:rPr>
              <a:t> Level3A </a:t>
            </a:r>
            <a:r>
              <a:rPr kumimoji="0" lang="en-US" sz="2400" i="0" u="none" strike="noStrike" kern="1200" cap="none" spc="0" normalizeH="0" baseline="0" noProof="0" dirty="0">
                <a:ln>
                  <a:noFill/>
                </a:ln>
                <a:solidFill>
                  <a:prstClr val="black"/>
                </a:solidFill>
                <a:effectLst/>
                <a:uLnTx/>
                <a:uFillTx/>
                <a:latin typeface="Calibri"/>
                <a:ea typeface="+mn-ea"/>
                <a:cs typeface="Arial"/>
                <a:sym typeface="Arial"/>
              </a:rPr>
              <a:t>Comprising Polarimetric Decomposition Channels </a:t>
            </a:r>
          </a:p>
          <a:p>
            <a:pPr marL="0" marR="0" lvl="0" indent="0" algn="just" defTabSz="914400" rtl="0" eaLnBrk="1" fontAlgn="auto" latinLnBrk="0" hangingPunct="1">
              <a:lnSpc>
                <a:spcPct val="90000"/>
              </a:lnSpc>
              <a:spcBef>
                <a:spcPts val="1000"/>
              </a:spcBef>
              <a:spcAft>
                <a:spcPts val="0"/>
              </a:spcAft>
              <a:buClrTx/>
              <a:buSzTx/>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NISAR</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1" i="0" u="none" strike="noStrike" kern="1200" cap="none" spc="0" normalizeH="0" baseline="0" noProof="0" dirty="0">
                <a:ln>
                  <a:noFill/>
                </a:ln>
                <a:solidFill>
                  <a:prstClr val="black"/>
                </a:solidFill>
                <a:effectLst/>
                <a:uLnTx/>
                <a:uFillTx/>
                <a:latin typeface="Calibri"/>
                <a:ea typeface="+mn-ea"/>
                <a:cs typeface="+mn-cs"/>
              </a:rPr>
              <a:t>NASA-ISRO SAR    </a:t>
            </a:r>
            <a:r>
              <a:rPr kumimoji="0" lang="en-US" sz="2400" b="0" i="0" u="none" strike="noStrike" kern="1200" cap="none" spc="0" normalizeH="0" baseline="0" noProof="0" dirty="0">
                <a:ln>
                  <a:noFill/>
                </a:ln>
                <a:solidFill>
                  <a:prstClr val="black"/>
                </a:solidFill>
                <a:effectLst/>
                <a:uLnTx/>
                <a:uFillTx/>
                <a:latin typeface="Calibri"/>
                <a:ea typeface="+mn-ea"/>
                <a:cs typeface="+mn-cs"/>
              </a:rPr>
              <a:t>is  designed to provide  Polarimetric, Interferometric  Products  which  have to be  Analysis Ready evaluated for  the required  </a:t>
            </a:r>
            <a:r>
              <a:rPr lang="en-US" sz="2400" dirty="0">
                <a:solidFill>
                  <a:prstClr val="black"/>
                </a:solidFill>
                <a:latin typeface="Calibri"/>
              </a:rPr>
              <a:t>q</a:t>
            </a:r>
            <a:r>
              <a:rPr kumimoji="0" lang="en-US" sz="2400" b="0" i="0" u="none" strike="noStrike" kern="1200" cap="none" spc="0" normalizeH="0" baseline="0" noProof="0" dirty="0" err="1">
                <a:ln>
                  <a:noFill/>
                </a:ln>
                <a:solidFill>
                  <a:prstClr val="black"/>
                </a:solidFill>
                <a:effectLst/>
                <a:uLnTx/>
                <a:uFillTx/>
                <a:latin typeface="Calibri"/>
                <a:ea typeface="+mn-ea"/>
                <a:cs typeface="+mn-cs"/>
              </a:rPr>
              <a:t>uality</a:t>
            </a:r>
            <a:r>
              <a:rPr kumimoji="0" lang="en-US" sz="2400" b="0" i="0" u="none" strike="noStrike" kern="1200" cap="none" spc="0" normalizeH="0" baseline="0" noProof="0" dirty="0">
                <a:ln>
                  <a:noFill/>
                </a:ln>
                <a:solidFill>
                  <a:prstClr val="black"/>
                </a:solidFill>
                <a:effectLst/>
                <a:uLnTx/>
                <a:uFillTx/>
                <a:latin typeface="Calibri"/>
                <a:ea typeface="+mn-ea"/>
                <a:cs typeface="+mn-cs"/>
              </a:rPr>
              <a:t> metrics at various Levels of Processing.</a:t>
            </a:r>
          </a:p>
          <a:p>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endParaRPr lang="en-IN" dirty="0"/>
          </a:p>
        </p:txBody>
      </p:sp>
      <p:pic>
        <p:nvPicPr>
          <p:cNvPr id="4" name="Picture 3">
            <a:extLst>
              <a:ext uri="{FF2B5EF4-FFF2-40B4-BE49-F238E27FC236}">
                <a16:creationId xmlns:a16="http://schemas.microsoft.com/office/drawing/2014/main" xmlns="" id="{0C523877-C505-F1A7-4BD0-CC0B4709FF08}"/>
              </a:ext>
            </a:extLst>
          </p:cNvPr>
          <p:cNvPicPr>
            <a:picLocks noChangeAspect="1"/>
          </p:cNvPicPr>
          <p:nvPr/>
        </p:nvPicPr>
        <p:blipFill>
          <a:blip r:embed="rId3"/>
          <a:stretch>
            <a:fillRect/>
          </a:stretch>
        </p:blipFill>
        <p:spPr>
          <a:xfrm>
            <a:off x="11025312" y="5657432"/>
            <a:ext cx="959091" cy="931781"/>
          </a:xfrm>
          <a:prstGeom prst="rect">
            <a:avLst/>
          </a:prstGeom>
        </p:spPr>
      </p:pic>
      <p:pic>
        <p:nvPicPr>
          <p:cNvPr id="6" name="Picture 5">
            <a:extLst>
              <a:ext uri="{FF2B5EF4-FFF2-40B4-BE49-F238E27FC236}">
                <a16:creationId xmlns:a16="http://schemas.microsoft.com/office/drawing/2014/main" xmlns="" id="{C2266566-49DC-ACB4-0D76-D23E532F56C7}"/>
              </a:ext>
            </a:extLst>
          </p:cNvPr>
          <p:cNvPicPr>
            <a:picLocks noChangeAspect="1"/>
          </p:cNvPicPr>
          <p:nvPr/>
        </p:nvPicPr>
        <p:blipFill>
          <a:blip r:embed="rId4"/>
          <a:stretch>
            <a:fillRect/>
          </a:stretch>
        </p:blipFill>
        <p:spPr>
          <a:xfrm>
            <a:off x="8589374" y="175685"/>
            <a:ext cx="3470856" cy="654996"/>
          </a:xfrm>
          <a:prstGeom prst="rect">
            <a:avLst/>
          </a:prstGeom>
        </p:spPr>
      </p:pic>
    </p:spTree>
    <p:extLst>
      <p:ext uri="{BB962C8B-B14F-4D97-AF65-F5344CB8AC3E}">
        <p14:creationId xmlns:p14="http://schemas.microsoft.com/office/powerpoint/2010/main" val="6266165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4035C0-AE31-4E8F-BB74-2F239F76953A}"/>
              </a:ext>
            </a:extLst>
          </p:cNvPr>
          <p:cNvSpPr>
            <a:spLocks noGrp="1"/>
          </p:cNvSpPr>
          <p:nvPr>
            <p:ph type="title"/>
          </p:nvPr>
        </p:nvSpPr>
        <p:spPr>
          <a:xfrm>
            <a:off x="216000" y="145033"/>
            <a:ext cx="10108800" cy="646290"/>
          </a:xfrm>
        </p:spPr>
        <p:txBody>
          <a:bodyPr/>
          <a:lstStyle/>
          <a:p>
            <a:r>
              <a:rPr lang="en-IN" sz="3600" dirty="0">
                <a:solidFill>
                  <a:schemeClr val="bg1"/>
                </a:solidFill>
              </a:rPr>
              <a:t>Presentation Overview</a:t>
            </a:r>
            <a:endParaRPr lang="x-none" sz="4800" dirty="0">
              <a:solidFill>
                <a:schemeClr val="bg1"/>
              </a:solidFill>
            </a:endParaRPr>
          </a:p>
        </p:txBody>
      </p:sp>
      <p:sp>
        <p:nvSpPr>
          <p:cNvPr id="3" name="Text Placeholder 2">
            <a:extLst>
              <a:ext uri="{FF2B5EF4-FFF2-40B4-BE49-F238E27FC236}">
                <a16:creationId xmlns:a16="http://schemas.microsoft.com/office/drawing/2014/main" xmlns="" id="{0BBFC4A7-B129-6EBE-56A0-7EEF0BF515CB}"/>
              </a:ext>
            </a:extLst>
          </p:cNvPr>
          <p:cNvSpPr>
            <a:spLocks noGrp="1"/>
          </p:cNvSpPr>
          <p:nvPr>
            <p:ph type="body" idx="1"/>
          </p:nvPr>
        </p:nvSpPr>
        <p:spPr>
          <a:xfrm>
            <a:off x="219600" y="1203158"/>
            <a:ext cx="11764799" cy="5007038"/>
          </a:xfrm>
        </p:spPr>
        <p:txBody>
          <a:bodyPr/>
          <a:lstStyle/>
          <a:p>
            <a:pPr marL="571500" indent="-342900">
              <a:lnSpc>
                <a:spcPct val="100000"/>
              </a:lnSpc>
            </a:pPr>
            <a:endParaRPr lang="en-IN" sz="2000" dirty="0">
              <a:solidFill>
                <a:schemeClr val="accent6">
                  <a:lumMod val="10000"/>
                </a:schemeClr>
              </a:solidFill>
              <a:latin typeface="+mn-lt"/>
            </a:endParaRPr>
          </a:p>
          <a:p>
            <a:pPr marL="571500" indent="-342900">
              <a:lnSpc>
                <a:spcPct val="100000"/>
              </a:lnSpc>
              <a:buFont typeface="Wingdings" panose="05000000000000000000" pitchFamily="2" charset="2"/>
              <a:buChar char="§"/>
            </a:pPr>
            <a:endParaRPr lang="en-IN" sz="2000" dirty="0">
              <a:solidFill>
                <a:schemeClr val="accent6">
                  <a:lumMod val="10000"/>
                </a:schemeClr>
              </a:solidFill>
              <a:latin typeface="+mn-lt"/>
            </a:endParaRPr>
          </a:p>
          <a:p>
            <a:pPr marL="571500" indent="-342900">
              <a:lnSpc>
                <a:spcPct val="100000"/>
              </a:lnSpc>
              <a:buFont typeface="Wingdings" panose="05000000000000000000" pitchFamily="2" charset="2"/>
              <a:buChar char="§"/>
            </a:pPr>
            <a:r>
              <a:rPr lang="en-IN" sz="2800" dirty="0">
                <a:solidFill>
                  <a:schemeClr val="accent6">
                    <a:lumMod val="10000"/>
                  </a:schemeClr>
                </a:solidFill>
                <a:latin typeface="+mn-lt"/>
              </a:rPr>
              <a:t>Introduction  to CEOS-ARD</a:t>
            </a:r>
          </a:p>
          <a:p>
            <a:pPr marL="571500" indent="-342900">
              <a:lnSpc>
                <a:spcPct val="100000"/>
              </a:lnSpc>
              <a:buFont typeface="Wingdings" panose="05000000000000000000" pitchFamily="2" charset="2"/>
              <a:buChar char="§"/>
            </a:pPr>
            <a:r>
              <a:rPr lang="en-IN" sz="2800" dirty="0">
                <a:solidFill>
                  <a:schemeClr val="accent6">
                    <a:lumMod val="10000"/>
                  </a:schemeClr>
                </a:solidFill>
                <a:latin typeface="+mn-lt"/>
              </a:rPr>
              <a:t>SAR CARD4L Specifications and PFS </a:t>
            </a:r>
          </a:p>
          <a:p>
            <a:pPr marL="571500" indent="-342900">
              <a:lnSpc>
                <a:spcPct val="100000"/>
              </a:lnSpc>
              <a:buFont typeface="Wingdings" panose="05000000000000000000" pitchFamily="2" charset="2"/>
              <a:buChar char="§"/>
            </a:pPr>
            <a:r>
              <a:rPr lang="en-IN" sz="2800" dirty="0">
                <a:solidFill>
                  <a:schemeClr val="accent6">
                    <a:lumMod val="10000"/>
                  </a:schemeClr>
                </a:solidFill>
                <a:latin typeface="+mn-lt"/>
                <a:cs typeface="Arial" panose="020B0604020202020204" pitchFamily="34" charset="0"/>
              </a:rPr>
              <a:t>NRSC/ISRO-An Overview </a:t>
            </a:r>
            <a:endParaRPr lang="en-IN" sz="2800" dirty="0">
              <a:solidFill>
                <a:schemeClr val="accent6">
                  <a:lumMod val="10000"/>
                </a:schemeClr>
              </a:solidFill>
              <a:latin typeface="+mn-lt"/>
            </a:endParaRPr>
          </a:p>
          <a:p>
            <a:pPr marL="571500" indent="-342900">
              <a:lnSpc>
                <a:spcPct val="100000"/>
              </a:lnSpc>
              <a:buFont typeface="Wingdings" panose="05000000000000000000" pitchFamily="2" charset="2"/>
              <a:buChar char="§"/>
            </a:pPr>
            <a:r>
              <a:rPr lang="en-IN" sz="2800" dirty="0">
                <a:solidFill>
                  <a:schemeClr val="accent6">
                    <a:lumMod val="10000"/>
                  </a:schemeClr>
                </a:solidFill>
                <a:latin typeface="+mn-lt"/>
              </a:rPr>
              <a:t>In-House ARD Generation   for Current SAR missions-NRB and </a:t>
            </a:r>
            <a:r>
              <a:rPr lang="en-IN" sz="2800" dirty="0" err="1">
                <a:solidFill>
                  <a:schemeClr val="accent6">
                    <a:lumMod val="10000"/>
                  </a:schemeClr>
                </a:solidFill>
                <a:latin typeface="+mn-lt"/>
              </a:rPr>
              <a:t>PolSAR</a:t>
            </a:r>
            <a:r>
              <a:rPr lang="en-IN" sz="2800" dirty="0">
                <a:solidFill>
                  <a:schemeClr val="accent6">
                    <a:lumMod val="10000"/>
                  </a:schemeClr>
                </a:solidFill>
                <a:latin typeface="+mn-lt"/>
              </a:rPr>
              <a:t> </a:t>
            </a:r>
          </a:p>
          <a:p>
            <a:pPr marL="571500" indent="-342900">
              <a:lnSpc>
                <a:spcPct val="100000"/>
              </a:lnSpc>
              <a:buFont typeface="Wingdings" panose="05000000000000000000" pitchFamily="2" charset="2"/>
              <a:buChar char="§"/>
            </a:pPr>
            <a:r>
              <a:rPr lang="en-IN" sz="2800" dirty="0">
                <a:solidFill>
                  <a:schemeClr val="accent6">
                    <a:lumMod val="10000"/>
                  </a:schemeClr>
                </a:solidFill>
                <a:latin typeface="+mn-lt"/>
              </a:rPr>
              <a:t>Proposals for  Upcoming  SAR   missions </a:t>
            </a:r>
          </a:p>
          <a:p>
            <a:pPr marL="571500" indent="-342900">
              <a:lnSpc>
                <a:spcPct val="100000"/>
              </a:lnSpc>
              <a:buFont typeface="Wingdings" panose="05000000000000000000" pitchFamily="2" charset="2"/>
              <a:buChar char="§"/>
            </a:pPr>
            <a:r>
              <a:rPr kumimoji="0" lang="en-IN" sz="2800" i="0" u="none" strike="noStrike" kern="0" cap="none" spc="0" normalizeH="0" baseline="0" noProof="0" dirty="0">
                <a:ln>
                  <a:noFill/>
                </a:ln>
                <a:solidFill>
                  <a:schemeClr val="accent6">
                    <a:lumMod val="10000"/>
                  </a:schemeClr>
                </a:solidFill>
                <a:effectLst/>
                <a:uLnTx/>
                <a:uFillTx/>
                <a:latin typeface="+mn-lt"/>
                <a:cs typeface="Arial"/>
                <a:sym typeface="Arial"/>
              </a:rPr>
              <a:t>Futuristic </a:t>
            </a:r>
            <a:r>
              <a:rPr lang="en-IN" sz="2800" kern="0" dirty="0">
                <a:solidFill>
                  <a:schemeClr val="accent6">
                    <a:lumMod val="10000"/>
                  </a:schemeClr>
                </a:solidFill>
                <a:cs typeface="Arial"/>
                <a:sym typeface="Arial"/>
              </a:rPr>
              <a:t> -</a:t>
            </a:r>
            <a:r>
              <a:rPr kumimoji="0" lang="en-IN" sz="2800" i="0" u="none" strike="noStrike" kern="0" cap="none" spc="0" normalizeH="0" baseline="0" noProof="0" dirty="0">
                <a:ln>
                  <a:noFill/>
                </a:ln>
                <a:solidFill>
                  <a:schemeClr val="accent6">
                    <a:lumMod val="10000"/>
                  </a:schemeClr>
                </a:solidFill>
                <a:effectLst/>
                <a:uLnTx/>
                <a:uFillTx/>
                <a:latin typeface="+mn-lt"/>
                <a:cs typeface="Arial"/>
                <a:sym typeface="Arial"/>
              </a:rPr>
              <a:t>Deep Learning  Open SAR datasets</a:t>
            </a:r>
            <a:r>
              <a:rPr kumimoji="0" lang="en-IN" sz="2800" i="0" u="none" strike="noStrike" kern="0" cap="none" spc="0" normalizeH="0" noProof="0" dirty="0">
                <a:ln>
                  <a:noFill/>
                </a:ln>
                <a:solidFill>
                  <a:schemeClr val="accent6">
                    <a:lumMod val="10000"/>
                  </a:schemeClr>
                </a:solidFill>
                <a:effectLst/>
                <a:uLnTx/>
                <a:uFillTx/>
                <a:latin typeface="+mn-lt"/>
                <a:cs typeface="Arial"/>
                <a:sym typeface="Arial"/>
              </a:rPr>
              <a:t> </a:t>
            </a:r>
            <a:r>
              <a:rPr kumimoji="0" lang="en-IN" sz="2800" i="0" u="none" strike="noStrike" kern="0" cap="none" spc="0" normalizeH="0" baseline="0" noProof="0" dirty="0">
                <a:ln>
                  <a:noFill/>
                </a:ln>
                <a:solidFill>
                  <a:schemeClr val="accent6">
                    <a:lumMod val="10000"/>
                  </a:schemeClr>
                </a:solidFill>
                <a:effectLst/>
                <a:uLnTx/>
                <a:uFillTx/>
                <a:latin typeface="+mn-lt"/>
                <a:cs typeface="Arial"/>
                <a:sym typeface="Arial"/>
              </a:rPr>
              <a:t>Creation</a:t>
            </a:r>
          </a:p>
          <a:p>
            <a:pPr marL="571500" indent="-342900">
              <a:lnSpc>
                <a:spcPct val="100000"/>
              </a:lnSpc>
              <a:buFont typeface="Wingdings" panose="05000000000000000000" pitchFamily="2" charset="2"/>
              <a:buChar char="§"/>
            </a:pPr>
            <a:r>
              <a:rPr lang="en-IN" sz="2800" dirty="0">
                <a:solidFill>
                  <a:schemeClr val="accent6">
                    <a:lumMod val="10000"/>
                  </a:schemeClr>
                </a:solidFill>
                <a:latin typeface="+mn-lt"/>
              </a:rPr>
              <a:t> SAR Data Cube Structuring </a:t>
            </a:r>
          </a:p>
          <a:p>
            <a:endParaRPr lang="x-none" dirty="0"/>
          </a:p>
        </p:txBody>
      </p:sp>
      <p:pic>
        <p:nvPicPr>
          <p:cNvPr id="4" name="Picture 3">
            <a:extLst>
              <a:ext uri="{FF2B5EF4-FFF2-40B4-BE49-F238E27FC236}">
                <a16:creationId xmlns:a16="http://schemas.microsoft.com/office/drawing/2014/main" xmlns="" id="{F3E18A21-469A-853B-0399-FAB52BCB327C}"/>
              </a:ext>
            </a:extLst>
          </p:cNvPr>
          <p:cNvPicPr>
            <a:picLocks noChangeAspect="1"/>
          </p:cNvPicPr>
          <p:nvPr/>
        </p:nvPicPr>
        <p:blipFill>
          <a:blip r:embed="rId3"/>
          <a:stretch>
            <a:fillRect/>
          </a:stretch>
        </p:blipFill>
        <p:spPr>
          <a:xfrm>
            <a:off x="11194984" y="5744305"/>
            <a:ext cx="959091" cy="931781"/>
          </a:xfrm>
          <a:prstGeom prst="rect">
            <a:avLst/>
          </a:prstGeom>
        </p:spPr>
      </p:pic>
      <p:pic>
        <p:nvPicPr>
          <p:cNvPr id="6" name="Picture 5">
            <a:extLst>
              <a:ext uri="{FF2B5EF4-FFF2-40B4-BE49-F238E27FC236}">
                <a16:creationId xmlns:a16="http://schemas.microsoft.com/office/drawing/2014/main" xmlns="" id="{BBEDAEF0-DB43-B452-B735-10F41E0D01FF}"/>
              </a:ext>
            </a:extLst>
          </p:cNvPr>
          <p:cNvPicPr>
            <a:picLocks noChangeAspect="1"/>
          </p:cNvPicPr>
          <p:nvPr/>
        </p:nvPicPr>
        <p:blipFill>
          <a:blip r:embed="rId4"/>
          <a:stretch>
            <a:fillRect/>
          </a:stretch>
        </p:blipFill>
        <p:spPr>
          <a:xfrm>
            <a:off x="8513546" y="171735"/>
            <a:ext cx="3470856" cy="654996"/>
          </a:xfrm>
          <a:prstGeom prst="rect">
            <a:avLst/>
          </a:prstGeom>
        </p:spPr>
      </p:pic>
    </p:spTree>
    <p:extLst>
      <p:ext uri="{BB962C8B-B14F-4D97-AF65-F5344CB8AC3E}">
        <p14:creationId xmlns:p14="http://schemas.microsoft.com/office/powerpoint/2010/main" val="11104192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973A39-FAF2-2C0F-CD6B-FBF3E1A9AAEE}"/>
              </a:ext>
            </a:extLst>
          </p:cNvPr>
          <p:cNvSpPr>
            <a:spLocks noGrp="1"/>
          </p:cNvSpPr>
          <p:nvPr>
            <p:ph type="title"/>
          </p:nvPr>
        </p:nvSpPr>
        <p:spPr>
          <a:xfrm>
            <a:off x="216000" y="-70410"/>
            <a:ext cx="10108800" cy="1015622"/>
          </a:xfrm>
        </p:spPr>
        <p:txBody>
          <a:bodyPr/>
          <a:lstStyle/>
          <a:p>
            <a:r>
              <a:rPr kumimoji="0" lang="en-IN" sz="3000" b="1" i="0" u="none" strike="noStrike" kern="0" cap="none" spc="0" normalizeH="0" baseline="0" noProof="0" dirty="0">
                <a:ln>
                  <a:noFill/>
                </a:ln>
                <a:solidFill>
                  <a:srgbClr val="FEFFFF"/>
                </a:solidFill>
                <a:effectLst/>
                <a:uLnTx/>
                <a:uFillTx/>
                <a:latin typeface="Arial"/>
                <a:cs typeface="Arial"/>
                <a:sym typeface="Arial"/>
              </a:rPr>
              <a:t>Futuristic -Deep Learning  ARD Creation for </a:t>
            </a:r>
            <a:br>
              <a:rPr kumimoji="0" lang="en-IN" sz="3000" b="1" i="0" u="none" strike="noStrike" kern="0" cap="none" spc="0" normalizeH="0" baseline="0" noProof="0" dirty="0">
                <a:ln>
                  <a:noFill/>
                </a:ln>
                <a:solidFill>
                  <a:srgbClr val="FEFFFF"/>
                </a:solidFill>
                <a:effectLst/>
                <a:uLnTx/>
                <a:uFillTx/>
                <a:latin typeface="Arial"/>
                <a:cs typeface="Arial"/>
                <a:sym typeface="Arial"/>
              </a:rPr>
            </a:br>
            <a:r>
              <a:rPr kumimoji="0" lang="en-IN" sz="3000" b="1" i="0" u="none" strike="noStrike" kern="0" cap="none" spc="0" normalizeH="0" baseline="0" noProof="0" dirty="0">
                <a:ln>
                  <a:noFill/>
                </a:ln>
                <a:solidFill>
                  <a:srgbClr val="FEFFFF"/>
                </a:solidFill>
                <a:effectLst/>
                <a:uLnTx/>
                <a:uFillTx/>
                <a:latin typeface="Arial"/>
                <a:cs typeface="Arial"/>
                <a:sym typeface="Arial"/>
              </a:rPr>
              <a:t>SAR </a:t>
            </a:r>
            <a:endParaRPr lang="en-IN" dirty="0"/>
          </a:p>
        </p:txBody>
      </p:sp>
      <p:sp>
        <p:nvSpPr>
          <p:cNvPr id="3" name="Text Placeholder 2">
            <a:extLst>
              <a:ext uri="{FF2B5EF4-FFF2-40B4-BE49-F238E27FC236}">
                <a16:creationId xmlns:a16="http://schemas.microsoft.com/office/drawing/2014/main" xmlns="" id="{B0D2AD50-392E-5ABD-F4D8-F673E738D9BA}"/>
              </a:ext>
            </a:extLst>
          </p:cNvPr>
          <p:cNvSpPr>
            <a:spLocks noGrp="1"/>
          </p:cNvSpPr>
          <p:nvPr>
            <p:ph type="body" idx="1"/>
          </p:nvPr>
        </p:nvSpPr>
        <p:spPr>
          <a:xfrm>
            <a:off x="239151" y="1247957"/>
            <a:ext cx="11764799" cy="5328000"/>
          </a:xfrm>
        </p:spPr>
        <p:txBody>
          <a:bodyPr/>
          <a:lstStyle/>
          <a:p>
            <a:pPr marL="228600" indent="0"/>
            <a:r>
              <a:rPr lang="en-IN" dirty="0">
                <a:solidFill>
                  <a:schemeClr val="tx1"/>
                </a:solidFill>
              </a:rPr>
              <a:t>In  the recent times, several  Deep Learning Models   have been  successfully implemented  for  SAR data. Analysis using  Fully Convolutional Neural Networks.</a:t>
            </a:r>
          </a:p>
          <a:p>
            <a:pPr marL="228600" indent="0"/>
            <a:r>
              <a:rPr lang="en-US" dirty="0">
                <a:solidFill>
                  <a:schemeClr val="tx1"/>
                </a:solidFill>
              </a:rPr>
              <a:t>Training of such neural networks also requires densely annotated training data which can serve as ARD for :</a:t>
            </a:r>
            <a:endParaRPr lang="en-IN" dirty="0"/>
          </a:p>
          <a:p>
            <a:pPr marL="514350" indent="-285750" algn="just">
              <a:buFont typeface="Wingdings" panose="05000000000000000000" pitchFamily="2" charset="2"/>
              <a:buChar char="v"/>
            </a:pPr>
            <a:r>
              <a:rPr lang="en-US" dirty="0">
                <a:solidFill>
                  <a:schemeClr val="tx1"/>
                </a:solidFill>
              </a:rPr>
              <a:t>Image classification</a:t>
            </a:r>
          </a:p>
          <a:p>
            <a:pPr marL="514350" indent="-285750" algn="just">
              <a:buFont typeface="Wingdings" panose="05000000000000000000" pitchFamily="2" charset="2"/>
              <a:buChar char="v"/>
            </a:pPr>
            <a:r>
              <a:rPr lang="en-US" dirty="0">
                <a:solidFill>
                  <a:schemeClr val="tx1"/>
                </a:solidFill>
              </a:rPr>
              <a:t>Scene classification: </a:t>
            </a:r>
          </a:p>
          <a:p>
            <a:pPr marL="514350" indent="-285750" algn="just">
              <a:buFont typeface="Wingdings" panose="05000000000000000000" pitchFamily="2" charset="2"/>
              <a:buChar char="v"/>
            </a:pPr>
            <a:r>
              <a:rPr lang="en-US" dirty="0">
                <a:solidFill>
                  <a:schemeClr val="tx1"/>
                </a:solidFill>
              </a:rPr>
              <a:t>Semantic segmentation</a:t>
            </a:r>
          </a:p>
          <a:p>
            <a:pPr marL="514350" indent="-285750" algn="just">
              <a:buFont typeface="Wingdings" panose="05000000000000000000" pitchFamily="2" charset="2"/>
              <a:buChar char="v"/>
            </a:pPr>
            <a:r>
              <a:rPr lang="en-US" dirty="0">
                <a:solidFill>
                  <a:schemeClr val="tx1"/>
                </a:solidFill>
              </a:rPr>
              <a:t>Object detection</a:t>
            </a:r>
          </a:p>
          <a:p>
            <a:pPr marL="514350" indent="-285750" algn="just">
              <a:buFont typeface="Wingdings" panose="05000000000000000000" pitchFamily="2" charset="2"/>
              <a:buChar char="v"/>
            </a:pPr>
            <a:r>
              <a:rPr lang="en-US" dirty="0" smtClean="0">
                <a:solidFill>
                  <a:schemeClr val="tx1"/>
                </a:solidFill>
              </a:rPr>
              <a:t>Registration/matching</a:t>
            </a:r>
          </a:p>
          <a:p>
            <a:pPr marL="228600" indent="0" algn="just"/>
            <a:endParaRPr lang="en-US" dirty="0" smtClean="0">
              <a:solidFill>
                <a:schemeClr val="tx1"/>
              </a:solidFill>
            </a:endParaRPr>
          </a:p>
          <a:p>
            <a:pPr marL="228600" indent="0" algn="just"/>
            <a:r>
              <a:rPr lang="en-IN" dirty="0">
                <a:solidFill>
                  <a:schemeClr val="accent6">
                    <a:lumMod val="10000"/>
                  </a:schemeClr>
                </a:solidFill>
              </a:rPr>
              <a:t>Annotated   ARD   at different frequency bands  can be realised for the  specific  study regions  and for the corresponding Land-Use Land Cover / Applications scenario with appropriate product specifications.</a:t>
            </a:r>
          </a:p>
          <a:p>
            <a:pPr marL="0" marR="0" lvl="0" indent="0" algn="just" defTabSz="914400" rtl="0" eaLnBrk="1" fontAlgn="auto" latinLnBrk="0" hangingPunct="1">
              <a:lnSpc>
                <a:spcPct val="100000"/>
              </a:lnSpc>
              <a:spcBef>
                <a:spcPct val="20000"/>
              </a:spcBef>
              <a:spcAft>
                <a:spcPts val="0"/>
              </a:spcAft>
              <a:buClrTx/>
              <a:buSzTx/>
              <a:tabLst/>
              <a:defRPr/>
            </a:pPr>
            <a:endParaRPr kumimoji="0" lang="en-US" b="0" i="0" u="none" strike="noStrike" kern="1200" cap="none" spc="0" normalizeH="0" baseline="0" noProof="0" dirty="0">
              <a:ln>
                <a:noFill/>
              </a:ln>
              <a:solidFill>
                <a:prstClr val="black"/>
              </a:solidFill>
              <a:effectLst/>
              <a:uLnTx/>
              <a:uFillTx/>
              <a:latin typeface="Calibri"/>
              <a:ea typeface="+mn-ea"/>
              <a:cs typeface="Arial"/>
              <a:sym typeface="Arial"/>
            </a:endParaRP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endParaRPr lang="en-IN" dirty="0"/>
          </a:p>
          <a:p>
            <a:r>
              <a:rPr lang="en-IN" dirty="0"/>
              <a:t> </a:t>
            </a:r>
          </a:p>
        </p:txBody>
      </p:sp>
      <p:pic>
        <p:nvPicPr>
          <p:cNvPr id="4" name="Picture 3">
            <a:extLst>
              <a:ext uri="{FF2B5EF4-FFF2-40B4-BE49-F238E27FC236}">
                <a16:creationId xmlns:a16="http://schemas.microsoft.com/office/drawing/2014/main" xmlns="" id="{2CBD024A-3AFE-CD2F-C275-54975223A658}"/>
              </a:ext>
            </a:extLst>
          </p:cNvPr>
          <p:cNvPicPr>
            <a:picLocks noChangeAspect="1"/>
          </p:cNvPicPr>
          <p:nvPr/>
        </p:nvPicPr>
        <p:blipFill>
          <a:blip r:embed="rId2"/>
          <a:stretch>
            <a:fillRect/>
          </a:stretch>
        </p:blipFill>
        <p:spPr>
          <a:xfrm>
            <a:off x="11107777" y="5816052"/>
            <a:ext cx="959091" cy="931781"/>
          </a:xfrm>
          <a:prstGeom prst="rect">
            <a:avLst/>
          </a:prstGeom>
        </p:spPr>
      </p:pic>
      <p:pic>
        <p:nvPicPr>
          <p:cNvPr id="6" name="Picture 5">
            <a:extLst>
              <a:ext uri="{FF2B5EF4-FFF2-40B4-BE49-F238E27FC236}">
                <a16:creationId xmlns:a16="http://schemas.microsoft.com/office/drawing/2014/main" xmlns="" id="{EF23DFBA-B902-6D4C-D715-BE2CB2F0D6B4}"/>
              </a:ext>
            </a:extLst>
          </p:cNvPr>
          <p:cNvPicPr>
            <a:picLocks noChangeAspect="1"/>
          </p:cNvPicPr>
          <p:nvPr/>
        </p:nvPicPr>
        <p:blipFill>
          <a:blip r:embed="rId3"/>
          <a:stretch>
            <a:fillRect/>
          </a:stretch>
        </p:blipFill>
        <p:spPr>
          <a:xfrm>
            <a:off x="8630605" y="227200"/>
            <a:ext cx="3470856" cy="654996"/>
          </a:xfrm>
          <a:prstGeom prst="rect">
            <a:avLst/>
          </a:prstGeom>
        </p:spPr>
      </p:pic>
    </p:spTree>
    <p:extLst>
      <p:ext uri="{BB962C8B-B14F-4D97-AF65-F5344CB8AC3E}">
        <p14:creationId xmlns:p14="http://schemas.microsoft.com/office/powerpoint/2010/main" val="269643566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75D75B5-6663-47D8-7B93-82F55F7A8CDC}"/>
              </a:ext>
            </a:extLst>
          </p:cNvPr>
          <p:cNvSpPr>
            <a:spLocks noGrp="1"/>
          </p:cNvSpPr>
          <p:nvPr>
            <p:ph type="title"/>
          </p:nvPr>
        </p:nvSpPr>
        <p:spPr>
          <a:xfrm>
            <a:off x="0" y="2"/>
            <a:ext cx="10108800" cy="769401"/>
          </a:xfrm>
        </p:spPr>
        <p:txBody>
          <a:bodyPr/>
          <a:lstStyle/>
          <a:p>
            <a:r>
              <a:rPr lang="en-IN" dirty="0"/>
              <a:t> </a:t>
            </a:r>
            <a:r>
              <a:rPr lang="en-IN" sz="3600" dirty="0"/>
              <a:t>Open SAR datasets- For  </a:t>
            </a:r>
            <a:r>
              <a:rPr lang="en-IN" sz="3600" dirty="0" smtClean="0"/>
              <a:t>DL Implementation[</a:t>
            </a:r>
            <a:r>
              <a:rPr lang="en-IN" dirty="0" smtClean="0"/>
              <a:t>8</a:t>
            </a:r>
            <a:r>
              <a:rPr lang="en-IN" dirty="0"/>
              <a:t>]  </a:t>
            </a:r>
          </a:p>
        </p:txBody>
      </p:sp>
      <p:sp>
        <p:nvSpPr>
          <p:cNvPr id="3" name="Text Placeholder 2">
            <a:extLst>
              <a:ext uri="{FF2B5EF4-FFF2-40B4-BE49-F238E27FC236}">
                <a16:creationId xmlns:a16="http://schemas.microsoft.com/office/drawing/2014/main" xmlns="" id="{D988A6A7-AE9F-51C5-A57C-40C4B50A5C4C}"/>
              </a:ext>
            </a:extLst>
          </p:cNvPr>
          <p:cNvSpPr>
            <a:spLocks noGrp="1"/>
          </p:cNvSpPr>
          <p:nvPr>
            <p:ph type="body" idx="1"/>
          </p:nvPr>
        </p:nvSpPr>
        <p:spPr>
          <a:xfrm>
            <a:off x="269677" y="6426925"/>
            <a:ext cx="10337364" cy="210155"/>
          </a:xfrm>
        </p:spPr>
        <p:txBody>
          <a:bodyPr/>
          <a:lstStyle/>
          <a:p>
            <a:pPr marL="228600" indent="0"/>
            <a:endParaRPr lang="en-IN" dirty="0"/>
          </a:p>
        </p:txBody>
      </p:sp>
      <p:pic>
        <p:nvPicPr>
          <p:cNvPr id="4" name="Picture 3">
            <a:extLst>
              <a:ext uri="{FF2B5EF4-FFF2-40B4-BE49-F238E27FC236}">
                <a16:creationId xmlns:a16="http://schemas.microsoft.com/office/drawing/2014/main" xmlns="" id="{CC955D21-83CF-6452-56A9-525B93999506}"/>
              </a:ext>
            </a:extLst>
          </p:cNvPr>
          <p:cNvPicPr>
            <a:picLocks noChangeAspect="1"/>
          </p:cNvPicPr>
          <p:nvPr/>
        </p:nvPicPr>
        <p:blipFill>
          <a:blip r:embed="rId2"/>
          <a:stretch>
            <a:fillRect/>
          </a:stretch>
        </p:blipFill>
        <p:spPr>
          <a:xfrm>
            <a:off x="370969" y="1540502"/>
            <a:ext cx="10570304" cy="4369147"/>
          </a:xfrm>
          <a:prstGeom prst="rect">
            <a:avLst/>
          </a:prstGeom>
        </p:spPr>
      </p:pic>
      <p:pic>
        <p:nvPicPr>
          <p:cNvPr id="5" name="Picture 4">
            <a:extLst>
              <a:ext uri="{FF2B5EF4-FFF2-40B4-BE49-F238E27FC236}">
                <a16:creationId xmlns:a16="http://schemas.microsoft.com/office/drawing/2014/main" xmlns="" id="{76123F16-BA5B-93C1-FBD6-80966A947AA6}"/>
              </a:ext>
            </a:extLst>
          </p:cNvPr>
          <p:cNvPicPr>
            <a:picLocks noChangeAspect="1"/>
          </p:cNvPicPr>
          <p:nvPr/>
        </p:nvPicPr>
        <p:blipFill>
          <a:blip r:embed="rId3"/>
          <a:stretch>
            <a:fillRect/>
          </a:stretch>
        </p:blipFill>
        <p:spPr>
          <a:xfrm>
            <a:off x="11084770" y="5648101"/>
            <a:ext cx="959091" cy="931781"/>
          </a:xfrm>
          <a:prstGeom prst="rect">
            <a:avLst/>
          </a:prstGeom>
        </p:spPr>
      </p:pic>
      <p:pic>
        <p:nvPicPr>
          <p:cNvPr id="7" name="Picture 6">
            <a:extLst>
              <a:ext uri="{FF2B5EF4-FFF2-40B4-BE49-F238E27FC236}">
                <a16:creationId xmlns:a16="http://schemas.microsoft.com/office/drawing/2014/main" xmlns="" id="{61A5BAFE-4324-2B6C-7931-270E33A61DB2}"/>
              </a:ext>
            </a:extLst>
          </p:cNvPr>
          <p:cNvPicPr>
            <a:picLocks noChangeAspect="1"/>
          </p:cNvPicPr>
          <p:nvPr/>
        </p:nvPicPr>
        <p:blipFill>
          <a:blip r:embed="rId4"/>
          <a:stretch>
            <a:fillRect/>
          </a:stretch>
        </p:blipFill>
        <p:spPr>
          <a:xfrm>
            <a:off x="8980967" y="250579"/>
            <a:ext cx="3470856" cy="654996"/>
          </a:xfrm>
          <a:prstGeom prst="rect">
            <a:avLst/>
          </a:prstGeom>
        </p:spPr>
      </p:pic>
    </p:spTree>
    <p:extLst>
      <p:ext uri="{BB962C8B-B14F-4D97-AF65-F5344CB8AC3E}">
        <p14:creationId xmlns:p14="http://schemas.microsoft.com/office/powerpoint/2010/main" val="98457475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255" y="2"/>
            <a:ext cx="11398067" cy="769401"/>
          </a:xfrm>
        </p:spPr>
        <p:txBody>
          <a:bodyPr/>
          <a:lstStyle/>
          <a:p>
            <a:r>
              <a:rPr lang="en-US" dirty="0"/>
              <a:t>SAR Data Cube – Structured Time Series Stack</a:t>
            </a:r>
          </a:p>
        </p:txBody>
      </p:sp>
      <p:sp>
        <p:nvSpPr>
          <p:cNvPr id="3" name="Text Placeholder 2"/>
          <p:cNvSpPr>
            <a:spLocks noGrp="1"/>
          </p:cNvSpPr>
          <p:nvPr>
            <p:ph type="body" idx="1"/>
          </p:nvPr>
        </p:nvSpPr>
        <p:spPr>
          <a:xfrm>
            <a:off x="195849" y="1297833"/>
            <a:ext cx="11764799" cy="5328000"/>
          </a:xfrm>
        </p:spPr>
        <p:style>
          <a:lnRef idx="2">
            <a:schemeClr val="accent1"/>
          </a:lnRef>
          <a:fillRef idx="1">
            <a:schemeClr val="lt1"/>
          </a:fillRef>
          <a:effectRef idx="0">
            <a:schemeClr val="accent1"/>
          </a:effectRef>
          <a:fontRef idx="minor">
            <a:schemeClr val="dk1"/>
          </a:fontRef>
        </p:style>
        <p:txBody>
          <a:bodyPr/>
          <a:lstStyle/>
          <a:p>
            <a:pPr lvl="0"/>
            <a:endParaRPr lang="en-US" dirty="0"/>
          </a:p>
          <a:p>
            <a:pPr lvl="0" algn="just">
              <a:buFont typeface="Wingdings" pitchFamily="2" charset="2"/>
              <a:buChar char="Ø"/>
            </a:pPr>
            <a:r>
              <a:rPr lang="en-US" sz="2400" dirty="0"/>
              <a:t>Design and Development of Time Series SAR Data Cube for enhancing SAR data utilization, visualization.</a:t>
            </a:r>
          </a:p>
          <a:p>
            <a:pPr algn="just">
              <a:buFont typeface="Wingdings" pitchFamily="2" charset="2"/>
              <a:buChar char="Ø"/>
            </a:pPr>
            <a:r>
              <a:rPr lang="en-US" sz="2400" dirty="0"/>
              <a:t>Design, development and implementation of co-registered  and  temporally arranged  Data Cube for Level-1 and Level-2 data products using Dual,   Hybrid and Full </a:t>
            </a:r>
            <a:r>
              <a:rPr lang="en-US" sz="2400" dirty="0" err="1"/>
              <a:t>Polarimetric</a:t>
            </a:r>
            <a:r>
              <a:rPr lang="en-US" sz="2400" dirty="0"/>
              <a:t> SAR .</a:t>
            </a:r>
          </a:p>
          <a:p>
            <a:pPr lvl="0" algn="just">
              <a:buFont typeface="Wingdings" pitchFamily="2" charset="2"/>
              <a:buChar char="Ø"/>
            </a:pPr>
            <a:r>
              <a:rPr lang="en-US" sz="2400" dirty="0"/>
              <a:t>Level-1 data cube shall comprise structured layers of corresponding </a:t>
            </a:r>
            <a:r>
              <a:rPr lang="en-US" sz="2400" dirty="0" err="1"/>
              <a:t>Polarimetric</a:t>
            </a:r>
            <a:r>
              <a:rPr lang="en-US" sz="2400" dirty="0"/>
              <a:t> parameters and relevant Hybrid and full </a:t>
            </a:r>
            <a:r>
              <a:rPr lang="en-US" sz="2400" dirty="0" err="1"/>
              <a:t>polarimetric</a:t>
            </a:r>
            <a:r>
              <a:rPr lang="en-US" sz="2400" dirty="0"/>
              <a:t> decomposition layers, as applicable.</a:t>
            </a:r>
          </a:p>
          <a:p>
            <a:pPr lvl="0" algn="just">
              <a:buFont typeface="Wingdings" pitchFamily="2" charset="2"/>
              <a:buChar char="Ø"/>
            </a:pPr>
            <a:r>
              <a:rPr lang="en-US" sz="2400" dirty="0"/>
              <a:t>The Level-2 Data Cube shall comprise structured layers of the Sigma Naught backscatter, Surface Water information, Textural Homogeneity, Entropy and Correlation layers.</a:t>
            </a:r>
          </a:p>
          <a:p>
            <a:pPr algn="just">
              <a:buFont typeface="Wingdings" pitchFamily="2" charset="2"/>
              <a:buChar char="Ø"/>
            </a:pPr>
            <a:r>
              <a:rPr lang="en-US" sz="2400" dirty="0"/>
              <a:t>Develop an insightful change detection/time series stack for SAR applications.</a:t>
            </a:r>
          </a:p>
        </p:txBody>
      </p:sp>
      <p:pic>
        <p:nvPicPr>
          <p:cNvPr id="4" name="Picture 3">
            <a:extLst>
              <a:ext uri="{FF2B5EF4-FFF2-40B4-BE49-F238E27FC236}">
                <a16:creationId xmlns:a16="http://schemas.microsoft.com/office/drawing/2014/main" xmlns="" id="{D1717831-98EE-806B-99C8-EA460781089D}"/>
              </a:ext>
            </a:extLst>
          </p:cNvPr>
          <p:cNvPicPr>
            <a:picLocks noChangeAspect="1"/>
          </p:cNvPicPr>
          <p:nvPr/>
        </p:nvPicPr>
        <p:blipFill>
          <a:blip r:embed="rId2"/>
          <a:stretch>
            <a:fillRect/>
          </a:stretch>
        </p:blipFill>
        <p:spPr>
          <a:xfrm>
            <a:off x="11001560" y="5694056"/>
            <a:ext cx="959091" cy="931781"/>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38A72D0-6597-907F-CD6E-413708B92521}"/>
              </a:ext>
            </a:extLst>
          </p:cNvPr>
          <p:cNvSpPr>
            <a:spLocks noGrp="1"/>
          </p:cNvSpPr>
          <p:nvPr>
            <p:ph type="title"/>
          </p:nvPr>
        </p:nvSpPr>
        <p:spPr/>
        <p:txBody>
          <a:bodyPr/>
          <a:lstStyle/>
          <a:p>
            <a:r>
              <a:rPr lang="en-IN" dirty="0"/>
              <a:t>References</a:t>
            </a:r>
          </a:p>
        </p:txBody>
      </p:sp>
      <p:sp>
        <p:nvSpPr>
          <p:cNvPr id="3" name="Text Placeholder 2">
            <a:extLst>
              <a:ext uri="{FF2B5EF4-FFF2-40B4-BE49-F238E27FC236}">
                <a16:creationId xmlns:a16="http://schemas.microsoft.com/office/drawing/2014/main" xmlns="" id="{4F99162A-78E3-DCAD-4ABB-784CE6608382}"/>
              </a:ext>
            </a:extLst>
          </p:cNvPr>
          <p:cNvSpPr>
            <a:spLocks noGrp="1"/>
          </p:cNvSpPr>
          <p:nvPr>
            <p:ph type="body" idx="1"/>
          </p:nvPr>
        </p:nvSpPr>
        <p:spPr/>
        <p:txBody>
          <a:bodyPr/>
          <a:lstStyle/>
          <a:p>
            <a:pPr algn="just"/>
            <a:endParaRPr lang="en-IN" dirty="0"/>
          </a:p>
          <a:p>
            <a:pPr algn="just"/>
            <a:r>
              <a:rPr lang="en-IN" dirty="0"/>
              <a:t>[1] </a:t>
            </a:r>
            <a:r>
              <a:rPr lang="en-IN" dirty="0">
                <a:hlinkClick r:id="rId2"/>
              </a:rPr>
              <a:t>https://ceos.org/ard/</a:t>
            </a:r>
            <a:endParaRPr lang="en-IN" dirty="0"/>
          </a:p>
          <a:p>
            <a:pPr algn="just"/>
            <a:r>
              <a:rPr lang="en-IN" dirty="0"/>
              <a:t>[2] ISRO </a:t>
            </a:r>
            <a:r>
              <a:rPr lang="en-IN" dirty="0" err="1"/>
              <a:t>NovaSAR</a:t>
            </a:r>
            <a:r>
              <a:rPr lang="en-IN" dirty="0"/>
              <a:t> Ground Segment ICD- NV K V - #0324588 </a:t>
            </a:r>
          </a:p>
          <a:p>
            <a:pPr algn="just"/>
            <a:r>
              <a:rPr lang="en-IN" dirty="0"/>
              <a:t>[3] Scene-based Level-1 and Level-2 Products Generation for NovaSAR-NRSC-DPA-MDPGSAR-DPD-Dec2020-TR-0001740-V1.0</a:t>
            </a:r>
          </a:p>
          <a:p>
            <a:pPr algn="just"/>
            <a:r>
              <a:rPr lang="en-IN" dirty="0"/>
              <a:t>[4] Concept of operations of </a:t>
            </a:r>
            <a:r>
              <a:rPr lang="en-IN" dirty="0" err="1"/>
              <a:t>NovaSAR</a:t>
            </a:r>
            <a:r>
              <a:rPr lang="en-IN" dirty="0"/>
              <a:t> in IMGEOS-Dec 2019. </a:t>
            </a:r>
          </a:p>
          <a:p>
            <a:pPr algn="just"/>
            <a:r>
              <a:rPr lang="en-IN" dirty="0"/>
              <a:t>[5] Synthetic Aperture Radar –Radiometric Calibration-David Small Erich </a:t>
            </a:r>
            <a:r>
              <a:rPr lang="en-IN" dirty="0" err="1"/>
              <a:t>Meler</a:t>
            </a:r>
            <a:r>
              <a:rPr lang="en-IN" dirty="0"/>
              <a:t>-Department of Geography-University of </a:t>
            </a:r>
            <a:r>
              <a:rPr lang="en-IN" dirty="0" err="1"/>
              <a:t>Zuich</a:t>
            </a:r>
            <a:r>
              <a:rPr lang="en-IN" dirty="0"/>
              <a:t>- </a:t>
            </a:r>
            <a:r>
              <a:rPr lang="en-IN" dirty="0">
                <a:hlinkClick r:id="rId3"/>
              </a:rPr>
              <a:t>www.geo.uzh.ch</a:t>
            </a:r>
            <a:endParaRPr lang="en-IN" dirty="0"/>
          </a:p>
          <a:p>
            <a:pPr algn="just"/>
            <a:r>
              <a:rPr lang="en-IN" dirty="0"/>
              <a:t> [6]J.-C. </a:t>
            </a:r>
            <a:r>
              <a:rPr lang="en-IN" dirty="0" err="1"/>
              <a:t>Souyris</a:t>
            </a:r>
            <a:r>
              <a:rPr lang="en-IN" dirty="0"/>
              <a:t>, P. </a:t>
            </a:r>
            <a:r>
              <a:rPr lang="en-IN" dirty="0" err="1"/>
              <a:t>Imbo</a:t>
            </a:r>
            <a:r>
              <a:rPr lang="en-IN" dirty="0"/>
              <a:t>, R. </a:t>
            </a:r>
            <a:r>
              <a:rPr lang="en-IN" dirty="0" err="1"/>
              <a:t>Fjrtoft</a:t>
            </a:r>
            <a:r>
              <a:rPr lang="en-IN" dirty="0"/>
              <a:t>, S. </a:t>
            </a:r>
            <a:r>
              <a:rPr lang="en-IN" dirty="0" err="1"/>
              <a:t>Mingot</a:t>
            </a:r>
            <a:r>
              <a:rPr lang="en-IN" dirty="0"/>
              <a:t>, and J.-S. Lee, “Compact polarimetry based on symmetry properties of geophysical </a:t>
            </a:r>
            <a:r>
              <a:rPr lang="en-IN" dirty="0" err="1"/>
              <a:t>media:Then</a:t>
            </a:r>
            <a:r>
              <a:rPr lang="en-IN" dirty="0"/>
              <a:t> </a:t>
            </a:r>
            <a:r>
              <a:rPr lang="el-GR" dirty="0"/>
              <a:t>π/4 </a:t>
            </a:r>
            <a:r>
              <a:rPr lang="en-IN" dirty="0"/>
              <a:t>mode,” IEEE Trans. </a:t>
            </a:r>
            <a:r>
              <a:rPr lang="en-IN" dirty="0" err="1"/>
              <a:t>Geosci</a:t>
            </a:r>
            <a:r>
              <a:rPr lang="en-IN" dirty="0"/>
              <a:t>. Remote Sens., vol. 43, no. 3, pp. 634–646, Mar. 2005.</a:t>
            </a:r>
          </a:p>
          <a:p>
            <a:pPr algn="just"/>
            <a:r>
              <a:rPr lang="en-IN" dirty="0"/>
              <a:t> [7] M. Nord, T. Ainsworth, J.-S. Lee, and N. Stacy, “Comparison of compact polarimetric synthetic aperture radar modes,” IEEE Trans. </a:t>
            </a:r>
            <a:r>
              <a:rPr lang="en-IN" dirty="0" err="1"/>
              <a:t>Geosci</a:t>
            </a:r>
            <a:r>
              <a:rPr lang="en-IN" dirty="0"/>
              <a:t>. Remote Sens., vol. 47, no. 1, pp. 174–188</a:t>
            </a:r>
          </a:p>
          <a:p>
            <a:pPr algn="just"/>
            <a:r>
              <a:rPr lang="en-IN" dirty="0"/>
              <a:t>[8] Deep Learning Methods for Synthetic Aperture Radar Image </a:t>
            </a:r>
            <a:r>
              <a:rPr lang="en-IN" dirty="0" err="1"/>
              <a:t>Despeckling</a:t>
            </a:r>
            <a:r>
              <a:rPr lang="en-IN" dirty="0"/>
              <a:t> :An Overview of Trends and Perspectives-Giulia </a:t>
            </a:r>
            <a:r>
              <a:rPr lang="en-IN" dirty="0" err="1"/>
              <a:t>Fracastoro</a:t>
            </a:r>
            <a:r>
              <a:rPr lang="en-IN" dirty="0"/>
              <a:t>, Enrico </a:t>
            </a:r>
            <a:r>
              <a:rPr lang="en-IN" dirty="0" err="1"/>
              <a:t>Magli</a:t>
            </a:r>
            <a:r>
              <a:rPr lang="en-IN" dirty="0"/>
              <a:t> et al –arXiv:.05508v2(</a:t>
            </a:r>
            <a:r>
              <a:rPr lang="en-IN" dirty="0" err="1"/>
              <a:t>eess.IV</a:t>
            </a:r>
            <a:r>
              <a:rPr lang="en-IN" dirty="0"/>
              <a:t>) 2 may </a:t>
            </a:r>
            <a:r>
              <a:rPr lang="en-IN" dirty="0" smtClean="0"/>
              <a:t>2021</a:t>
            </a:r>
          </a:p>
          <a:p>
            <a:pPr algn="just"/>
            <a:r>
              <a:rPr lang="en-IN" dirty="0" smtClean="0"/>
              <a:t>[9] Data Format and Product Specifications Document –RISAT-1/1A –Space Applications Centre SAC/ISRO</a:t>
            </a:r>
            <a:endParaRPr lang="en-IN" dirty="0"/>
          </a:p>
        </p:txBody>
      </p:sp>
      <p:pic>
        <p:nvPicPr>
          <p:cNvPr id="4" name="Picture 3">
            <a:extLst>
              <a:ext uri="{FF2B5EF4-FFF2-40B4-BE49-F238E27FC236}">
                <a16:creationId xmlns:a16="http://schemas.microsoft.com/office/drawing/2014/main" xmlns="" id="{B36F7714-3CE2-020B-A54E-A09C3F2A82F8}"/>
              </a:ext>
            </a:extLst>
          </p:cNvPr>
          <p:cNvPicPr>
            <a:picLocks noChangeAspect="1"/>
          </p:cNvPicPr>
          <p:nvPr/>
        </p:nvPicPr>
        <p:blipFill>
          <a:blip r:embed="rId4"/>
          <a:stretch>
            <a:fillRect/>
          </a:stretch>
        </p:blipFill>
        <p:spPr>
          <a:xfrm>
            <a:off x="11185653" y="5906505"/>
            <a:ext cx="959091" cy="931781"/>
          </a:xfrm>
          <a:prstGeom prst="rect">
            <a:avLst/>
          </a:prstGeom>
        </p:spPr>
      </p:pic>
      <p:pic>
        <p:nvPicPr>
          <p:cNvPr id="6" name="Picture 5">
            <a:extLst>
              <a:ext uri="{FF2B5EF4-FFF2-40B4-BE49-F238E27FC236}">
                <a16:creationId xmlns:a16="http://schemas.microsoft.com/office/drawing/2014/main" xmlns="" id="{27E74AD0-D4D0-9078-6CBA-D8CE4436224F}"/>
              </a:ext>
            </a:extLst>
          </p:cNvPr>
          <p:cNvPicPr>
            <a:picLocks noChangeAspect="1"/>
          </p:cNvPicPr>
          <p:nvPr/>
        </p:nvPicPr>
        <p:blipFill>
          <a:blip r:embed="rId5"/>
          <a:stretch>
            <a:fillRect/>
          </a:stretch>
        </p:blipFill>
        <p:spPr>
          <a:xfrm>
            <a:off x="8673887" y="254110"/>
            <a:ext cx="3470856" cy="654996"/>
          </a:xfrm>
          <a:prstGeom prst="rect">
            <a:avLst/>
          </a:prstGeom>
        </p:spPr>
      </p:pic>
    </p:spTree>
    <p:extLst>
      <p:ext uri="{BB962C8B-B14F-4D97-AF65-F5344CB8AC3E}">
        <p14:creationId xmlns:p14="http://schemas.microsoft.com/office/powerpoint/2010/main" val="340187981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D5C914-0065-86A7-0754-B86612F7137D}"/>
              </a:ext>
            </a:extLst>
          </p:cNvPr>
          <p:cNvSpPr>
            <a:spLocks noGrp="1"/>
          </p:cNvSpPr>
          <p:nvPr>
            <p:ph type="title"/>
          </p:nvPr>
        </p:nvSpPr>
        <p:spPr/>
        <p:txBody>
          <a:bodyPr/>
          <a:lstStyle/>
          <a:p>
            <a:endParaRPr lang="en-IN"/>
          </a:p>
        </p:txBody>
      </p:sp>
      <p:sp>
        <p:nvSpPr>
          <p:cNvPr id="3" name="Text Placeholder 2">
            <a:extLst>
              <a:ext uri="{FF2B5EF4-FFF2-40B4-BE49-F238E27FC236}">
                <a16:creationId xmlns:a16="http://schemas.microsoft.com/office/drawing/2014/main" xmlns="" id="{C5649572-8DDE-525B-8A6C-2BA4AC460780}"/>
              </a:ext>
            </a:extLst>
          </p:cNvPr>
          <p:cNvSpPr>
            <a:spLocks noGrp="1"/>
          </p:cNvSpPr>
          <p:nvPr>
            <p:ph type="body" idx="1"/>
          </p:nvPr>
        </p:nvSpPr>
        <p:spPr>
          <a:xfrm>
            <a:off x="6949208" y="5122505"/>
            <a:ext cx="5276130" cy="979714"/>
          </a:xfrm>
        </p:spPr>
        <p:txBody>
          <a:bodyPr/>
          <a:lstStyle/>
          <a:p>
            <a:r>
              <a:rPr lang="en-IN" sz="4400" b="1" dirty="0">
                <a:solidFill>
                  <a:schemeClr val="tx1"/>
                </a:solidFill>
                <a:latin typeface="Algerian" panose="04020705040A02060702" pitchFamily="82" charset="0"/>
              </a:rPr>
              <a:t>Thank You </a:t>
            </a:r>
          </a:p>
        </p:txBody>
      </p:sp>
      <p:pic>
        <p:nvPicPr>
          <p:cNvPr id="4" name="Picture 3">
            <a:extLst>
              <a:ext uri="{FF2B5EF4-FFF2-40B4-BE49-F238E27FC236}">
                <a16:creationId xmlns:a16="http://schemas.microsoft.com/office/drawing/2014/main" xmlns="" id="{49E1CB4E-4A58-63FA-FF1D-F48B9A07D852}"/>
              </a:ext>
            </a:extLst>
          </p:cNvPr>
          <p:cNvPicPr>
            <a:picLocks noChangeAspect="1"/>
          </p:cNvPicPr>
          <p:nvPr/>
        </p:nvPicPr>
        <p:blipFill>
          <a:blip r:embed="rId3"/>
          <a:stretch>
            <a:fillRect/>
          </a:stretch>
        </p:blipFill>
        <p:spPr>
          <a:xfrm>
            <a:off x="1664679" y="1141123"/>
            <a:ext cx="9224147" cy="5408583"/>
          </a:xfrm>
          <a:prstGeom prst="rect">
            <a:avLst/>
          </a:prstGeom>
        </p:spPr>
      </p:pic>
      <p:sp>
        <p:nvSpPr>
          <p:cNvPr id="5" name="TextBox 4"/>
          <p:cNvSpPr txBox="1"/>
          <p:nvPr/>
        </p:nvSpPr>
        <p:spPr>
          <a:xfrm>
            <a:off x="7564585" y="5379522"/>
            <a:ext cx="3065263" cy="707886"/>
          </a:xfrm>
          <a:prstGeom prst="rect">
            <a:avLst/>
          </a:prstGeom>
          <a:noFill/>
        </p:spPr>
        <p:txBody>
          <a:bodyPr wrap="none" rtlCol="0">
            <a:spAutoFit/>
          </a:bodyPr>
          <a:lstStyle/>
          <a:p>
            <a:r>
              <a:rPr lang="en-US" sz="4000" b="1" dirty="0">
                <a:solidFill>
                  <a:schemeClr val="accent1">
                    <a:lumMod val="75000"/>
                  </a:schemeClr>
                </a:solidFill>
                <a:latin typeface="Algerian" pitchFamily="82" charset="0"/>
              </a:rPr>
              <a:t>Thank You </a:t>
            </a:r>
          </a:p>
        </p:txBody>
      </p:sp>
    </p:spTree>
    <p:extLst>
      <p:ext uri="{BB962C8B-B14F-4D97-AF65-F5344CB8AC3E}">
        <p14:creationId xmlns:p14="http://schemas.microsoft.com/office/powerpoint/2010/main" val="18634115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099CBF8-6AF6-6995-1614-BD3F1F682467}"/>
              </a:ext>
            </a:extLst>
          </p:cNvPr>
          <p:cNvSpPr>
            <a:spLocks noGrp="1"/>
          </p:cNvSpPr>
          <p:nvPr>
            <p:ph type="title"/>
          </p:nvPr>
        </p:nvSpPr>
        <p:spPr>
          <a:xfrm>
            <a:off x="216000" y="83478"/>
            <a:ext cx="10108800" cy="646290"/>
          </a:xfrm>
        </p:spPr>
        <p:txBody>
          <a:bodyPr/>
          <a:lstStyle/>
          <a:p>
            <a:r>
              <a:rPr lang="en-IN" sz="3600" dirty="0">
                <a:solidFill>
                  <a:schemeClr val="bg1"/>
                </a:solidFill>
              </a:rPr>
              <a:t>CEOS-ARD</a:t>
            </a:r>
            <a:endParaRPr lang="en-IN" sz="4800" dirty="0">
              <a:solidFill>
                <a:schemeClr val="bg1"/>
              </a:solidFill>
            </a:endParaRPr>
          </a:p>
        </p:txBody>
      </p:sp>
      <p:sp>
        <p:nvSpPr>
          <p:cNvPr id="3" name="Text Placeholder 2">
            <a:extLst>
              <a:ext uri="{FF2B5EF4-FFF2-40B4-BE49-F238E27FC236}">
                <a16:creationId xmlns:a16="http://schemas.microsoft.com/office/drawing/2014/main" xmlns="" id="{FDEA33AD-25C9-CBAB-3C11-F21F2D2654A7}"/>
              </a:ext>
            </a:extLst>
          </p:cNvPr>
          <p:cNvSpPr>
            <a:spLocks noGrp="1"/>
          </p:cNvSpPr>
          <p:nvPr>
            <p:ph type="body" idx="1"/>
          </p:nvPr>
        </p:nvSpPr>
        <p:spPr>
          <a:xfrm>
            <a:off x="196948" y="1530000"/>
            <a:ext cx="11764799" cy="5328000"/>
          </a:xfrm>
        </p:spPr>
        <p:txBody>
          <a:bodyPr/>
          <a:lstStyle/>
          <a:p>
            <a:pPr algn="just">
              <a:buFont typeface="Wingdings" panose="05000000000000000000" pitchFamily="2" charset="2"/>
              <a:buChar char="v"/>
            </a:pPr>
            <a:endParaRPr lang="en-US" dirty="0">
              <a:solidFill>
                <a:schemeClr val="tx1"/>
              </a:solidFill>
            </a:endParaRPr>
          </a:p>
          <a:p>
            <a:pPr algn="just">
              <a:buFont typeface="Wingdings" panose="05000000000000000000" pitchFamily="2" charset="2"/>
              <a:buChar char="v"/>
            </a:pPr>
            <a:r>
              <a:rPr lang="en-US" sz="2000" dirty="0">
                <a:solidFill>
                  <a:schemeClr val="tx2">
                    <a:lumMod val="10000"/>
                  </a:schemeClr>
                </a:solidFill>
                <a:latin typeface="+mn-lt"/>
              </a:rPr>
              <a:t>CEOS Analysis Ready Data for Land (CARD4L) has been proposed  to support the objective of simplified  EO data handling  for the user.</a:t>
            </a:r>
            <a:r>
              <a:rPr lang="en-US" sz="2000" dirty="0"/>
              <a:t> </a:t>
            </a:r>
          </a:p>
          <a:p>
            <a:pPr algn="just">
              <a:buFont typeface="Wingdings" panose="05000000000000000000" pitchFamily="2" charset="2"/>
              <a:buChar char="v"/>
            </a:pPr>
            <a:r>
              <a:rPr lang="en-US" sz="2000" dirty="0"/>
              <a:t> CEOS-ARD reflects the attributes of fundamental measurement products for the majority of global remote sensing users with land imaging applications, and are the minimum level required to support time series analysis and data interoperability</a:t>
            </a:r>
            <a:endParaRPr lang="en-US" sz="2000" dirty="0">
              <a:solidFill>
                <a:schemeClr val="tx2">
                  <a:lumMod val="10000"/>
                </a:schemeClr>
              </a:solidFill>
              <a:latin typeface="+mn-lt"/>
            </a:endParaRPr>
          </a:p>
          <a:p>
            <a:pPr algn="just">
              <a:buFont typeface="Wingdings" panose="05000000000000000000" pitchFamily="2" charset="2"/>
              <a:buChar char="v"/>
            </a:pPr>
            <a:r>
              <a:rPr lang="en-US" sz="2000" dirty="0">
                <a:solidFill>
                  <a:schemeClr val="tx2">
                    <a:lumMod val="10000"/>
                  </a:schemeClr>
                </a:solidFill>
                <a:latin typeface="+mn-lt"/>
              </a:rPr>
              <a:t>CARD4L for   Optical/SAR/LIDAR  data  are processed to a minimum set of user based requirements .</a:t>
            </a:r>
          </a:p>
          <a:p>
            <a:pPr algn="just">
              <a:buFont typeface="Wingdings" panose="05000000000000000000" pitchFamily="2" charset="2"/>
              <a:buChar char="v"/>
            </a:pPr>
            <a:r>
              <a:rPr lang="en-US" sz="2000" dirty="0">
                <a:solidFill>
                  <a:schemeClr val="tx2">
                    <a:lumMod val="10000"/>
                  </a:schemeClr>
                </a:solidFill>
                <a:latin typeface="+mn-lt"/>
              </a:rPr>
              <a:t>Data providers to take the responsibility of fundamental data correction and processing tasks, so the users can take up spatial-temporal analysis and research of remote sensing data in a time-bound sense. </a:t>
            </a:r>
          </a:p>
          <a:p>
            <a:pPr algn="just">
              <a:buFont typeface="Wingdings" panose="05000000000000000000" pitchFamily="2" charset="2"/>
              <a:buChar char="v"/>
            </a:pPr>
            <a:r>
              <a:rPr kumimoji="0" lang="en-US" sz="2000" b="0" i="0" u="none" strike="noStrike" kern="1200" cap="none" spc="0" normalizeH="0" baseline="0" noProof="0" dirty="0" smtClean="0">
                <a:ln>
                  <a:noFill/>
                </a:ln>
                <a:solidFill>
                  <a:schemeClr val="tx2">
                    <a:lumMod val="10000"/>
                  </a:schemeClr>
                </a:solidFill>
                <a:effectLst/>
                <a:uLnTx/>
                <a:uFillTx/>
                <a:latin typeface="+mn-lt"/>
                <a:ea typeface="+mn-ea"/>
                <a:cs typeface="+mn-cs"/>
              </a:rPr>
              <a:t>This </a:t>
            </a:r>
            <a:r>
              <a:rPr kumimoji="0" lang="en-US" sz="2000" b="0" i="0" u="none" strike="noStrike" kern="1200" cap="none" spc="0" normalizeH="0" baseline="0" noProof="0" dirty="0">
                <a:ln>
                  <a:noFill/>
                </a:ln>
                <a:solidFill>
                  <a:schemeClr val="tx2">
                    <a:lumMod val="10000"/>
                  </a:schemeClr>
                </a:solidFill>
                <a:effectLst/>
                <a:uLnTx/>
                <a:uFillTx/>
                <a:latin typeface="+mn-lt"/>
                <a:ea typeface="+mn-ea"/>
                <a:cs typeface="+mn-cs"/>
              </a:rPr>
              <a:t>involves data suppliers removing many of the fundamental data correction and processing tasks in order to increase the user-base .</a:t>
            </a:r>
          </a:p>
          <a:p>
            <a:pPr algn="just">
              <a:buFont typeface="Wingdings" panose="05000000000000000000" pitchFamily="2" charset="2"/>
              <a:buChar char="v"/>
            </a:pPr>
            <a:endParaRPr kumimoji="0" lang="en-US" sz="2000" b="0" i="0" u="none" strike="noStrike" kern="1200" cap="none" spc="0" normalizeH="0" baseline="0" noProof="0" dirty="0">
              <a:ln>
                <a:noFill/>
              </a:ln>
              <a:solidFill>
                <a:schemeClr val="tx2">
                  <a:lumMod val="10000"/>
                </a:schemeClr>
              </a:solidFill>
              <a:effectLst/>
              <a:uLnTx/>
              <a:uFillTx/>
              <a:latin typeface="+mn-lt"/>
              <a:ea typeface="+mn-ea"/>
              <a:cs typeface="+mn-cs"/>
            </a:endParaRPr>
          </a:p>
          <a:p>
            <a:endParaRPr lang="en-IN" dirty="0"/>
          </a:p>
        </p:txBody>
      </p:sp>
      <p:pic>
        <p:nvPicPr>
          <p:cNvPr id="4" name="Picture 3">
            <a:extLst>
              <a:ext uri="{FF2B5EF4-FFF2-40B4-BE49-F238E27FC236}">
                <a16:creationId xmlns:a16="http://schemas.microsoft.com/office/drawing/2014/main" xmlns="" id="{9F6900A8-8BCC-88D1-EAE8-15C79FFE2315}"/>
              </a:ext>
            </a:extLst>
          </p:cNvPr>
          <p:cNvPicPr>
            <a:picLocks noChangeAspect="1"/>
          </p:cNvPicPr>
          <p:nvPr/>
        </p:nvPicPr>
        <p:blipFill>
          <a:blip r:embed="rId2"/>
          <a:stretch>
            <a:fillRect/>
          </a:stretch>
        </p:blipFill>
        <p:spPr>
          <a:xfrm>
            <a:off x="11129670" y="5666763"/>
            <a:ext cx="959091" cy="931781"/>
          </a:xfrm>
          <a:prstGeom prst="rect">
            <a:avLst/>
          </a:prstGeom>
        </p:spPr>
      </p:pic>
      <p:pic>
        <p:nvPicPr>
          <p:cNvPr id="6" name="Picture 5">
            <a:extLst>
              <a:ext uri="{FF2B5EF4-FFF2-40B4-BE49-F238E27FC236}">
                <a16:creationId xmlns:a16="http://schemas.microsoft.com/office/drawing/2014/main" xmlns="" id="{ACEACE30-F12F-3EEA-3471-7074E2EDA352}"/>
              </a:ext>
            </a:extLst>
          </p:cNvPr>
          <p:cNvPicPr>
            <a:picLocks noChangeAspect="1"/>
          </p:cNvPicPr>
          <p:nvPr/>
        </p:nvPicPr>
        <p:blipFill>
          <a:blip r:embed="rId3"/>
          <a:stretch>
            <a:fillRect/>
          </a:stretch>
        </p:blipFill>
        <p:spPr>
          <a:xfrm>
            <a:off x="8589374" y="166354"/>
            <a:ext cx="3470856" cy="654996"/>
          </a:xfrm>
          <a:prstGeom prst="rect">
            <a:avLst/>
          </a:prstGeom>
        </p:spPr>
      </p:pic>
    </p:spTree>
    <p:extLst>
      <p:ext uri="{BB962C8B-B14F-4D97-AF65-F5344CB8AC3E}">
        <p14:creationId xmlns:p14="http://schemas.microsoft.com/office/powerpoint/2010/main" val="11063636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0C938DD-A530-E231-C292-AA4DCFA255E3}"/>
              </a:ext>
            </a:extLst>
          </p:cNvPr>
          <p:cNvSpPr>
            <a:spLocks noGrp="1"/>
          </p:cNvSpPr>
          <p:nvPr>
            <p:ph type="title"/>
          </p:nvPr>
        </p:nvSpPr>
        <p:spPr>
          <a:xfrm>
            <a:off x="230069" y="198661"/>
            <a:ext cx="10108800" cy="646290"/>
          </a:xfrm>
        </p:spPr>
        <p:txBody>
          <a:bodyPr/>
          <a:lstStyle/>
          <a:p>
            <a:r>
              <a:rPr lang="en-IN" sz="3600" dirty="0" smtClean="0">
                <a:cs typeface="Arial" panose="020B0604020202020204" pitchFamily="34" charset="0"/>
              </a:rPr>
              <a:t>CARD-Product Family Specifications- </a:t>
            </a:r>
            <a:r>
              <a:rPr lang="en-IN" sz="3600" dirty="0">
                <a:cs typeface="Arial" panose="020B0604020202020204" pitchFamily="34" charset="0"/>
              </a:rPr>
              <a:t>SAR </a:t>
            </a:r>
            <a:r>
              <a:rPr lang="en-IN" sz="3600" dirty="0" smtClean="0">
                <a:cs typeface="Arial" panose="020B0604020202020204" pitchFamily="34" charset="0"/>
              </a:rPr>
              <a:t> </a:t>
            </a:r>
            <a:endParaRPr lang="en-IN" sz="3600" dirty="0"/>
          </a:p>
        </p:txBody>
      </p:sp>
      <p:sp>
        <p:nvSpPr>
          <p:cNvPr id="3" name="Text Placeholder 2">
            <a:extLst>
              <a:ext uri="{FF2B5EF4-FFF2-40B4-BE49-F238E27FC236}">
                <a16:creationId xmlns:a16="http://schemas.microsoft.com/office/drawing/2014/main" xmlns="" id="{31CCF86B-DA5C-3254-F2DF-42B991D7E766}"/>
              </a:ext>
            </a:extLst>
          </p:cNvPr>
          <p:cNvSpPr>
            <a:spLocks noGrp="1"/>
          </p:cNvSpPr>
          <p:nvPr>
            <p:ph type="body" idx="1"/>
          </p:nvPr>
        </p:nvSpPr>
        <p:spPr>
          <a:xfrm>
            <a:off x="191465" y="1276782"/>
            <a:ext cx="11764799" cy="5328000"/>
          </a:xfrm>
        </p:spPr>
        <p:txBody>
          <a:bodyPr/>
          <a:lstStyle/>
          <a:p>
            <a:pPr marL="228600" marR="0" lvl="0" indent="-228600" algn="just" defTabSz="914400" rtl="0" eaLnBrk="1" fontAlgn="auto" latinLnBrk="0" hangingPunct="1">
              <a:lnSpc>
                <a:spcPct val="90000"/>
              </a:lnSpc>
              <a:spcBef>
                <a:spcPts val="1000"/>
              </a:spcBef>
              <a:spcAft>
                <a:spcPts val="0"/>
              </a:spcAft>
              <a:buClrTx/>
              <a:buSzTx/>
              <a:buFont typeface="Wingdings" panose="05000000000000000000" pitchFamily="2" charset="2"/>
              <a:buChar char="v"/>
              <a:tabLst/>
              <a:defRPr/>
            </a:pPr>
            <a:r>
              <a:rPr kumimoji="0" lang="en-US" sz="2400" b="0" i="0" u="none" strike="noStrike" kern="1200" cap="none" spc="0" normalizeH="0" baseline="0" noProof="0" dirty="0">
                <a:ln>
                  <a:noFill/>
                </a:ln>
                <a:solidFill>
                  <a:prstClr val="black"/>
                </a:solidFill>
                <a:effectLst/>
                <a:uLnTx/>
                <a:uFillTx/>
                <a:latin typeface="+mj-lt"/>
                <a:ea typeface="+mn-ea"/>
                <a:cs typeface="+mn-cs"/>
              </a:rPr>
              <a:t>The general guidance document for data providers specifies the minimum set of requirements corresponding to geometric and radiometric data corrections, ancillary meta data information and the per pixel meta data corresponding to the image. </a:t>
            </a:r>
          </a:p>
          <a:p>
            <a:pPr marL="228600" marR="0" lvl="0" indent="-228600" algn="just" defTabSz="914400" rtl="0" eaLnBrk="1" fontAlgn="auto" latinLnBrk="0" hangingPunct="1">
              <a:lnSpc>
                <a:spcPct val="90000"/>
              </a:lnSpc>
              <a:spcBef>
                <a:spcPts val="1000"/>
              </a:spcBef>
              <a:spcAft>
                <a:spcPts val="0"/>
              </a:spcAft>
              <a:buClrTx/>
              <a:buSzTx/>
              <a:buFont typeface="Wingdings" panose="05000000000000000000" pitchFamily="2" charset="2"/>
              <a:buChar char="v"/>
              <a:tabLst/>
              <a:defRPr/>
            </a:pPr>
            <a:r>
              <a:rPr kumimoji="0" lang="en-US" sz="2400" b="0" i="0" u="none" strike="noStrike" kern="1200" cap="none" spc="0" normalizeH="0" baseline="0" noProof="0" dirty="0">
                <a:ln>
                  <a:noFill/>
                </a:ln>
                <a:solidFill>
                  <a:prstClr val="black"/>
                </a:solidFill>
                <a:effectLst/>
                <a:uLnTx/>
                <a:uFillTx/>
                <a:latin typeface="+mj-lt"/>
                <a:ea typeface="+mn-ea"/>
                <a:cs typeface="+mn-cs"/>
              </a:rPr>
              <a:t>CARD4L Product Family Specifications (PFS) for SAR comprises </a:t>
            </a:r>
            <a:r>
              <a:rPr kumimoji="0" lang="en-US" sz="2400" b="0" i="0" u="none" strike="noStrike" kern="1200" cap="none" spc="0" normalizeH="0" baseline="0" noProof="0" dirty="0" smtClean="0">
                <a:ln>
                  <a:noFill/>
                </a:ln>
                <a:solidFill>
                  <a:prstClr val="black"/>
                </a:solidFill>
                <a:effectLst/>
                <a:uLnTx/>
                <a:uFillTx/>
                <a:latin typeface="+mj-lt"/>
                <a:ea typeface="+mn-ea"/>
                <a:cs typeface="+mn-cs"/>
              </a:rPr>
              <a:t>the</a:t>
            </a:r>
            <a:r>
              <a:rPr kumimoji="0" lang="en-US" sz="2400" b="0" i="0" u="none" strike="noStrike" kern="1200" cap="none" spc="0" normalizeH="0" noProof="0" dirty="0" smtClean="0">
                <a:ln>
                  <a:noFill/>
                </a:ln>
                <a:solidFill>
                  <a:prstClr val="black"/>
                </a:solidFill>
                <a:effectLst/>
                <a:uLnTx/>
                <a:uFillTx/>
                <a:latin typeface="+mj-lt"/>
                <a:ea typeface="+mn-ea"/>
                <a:cs typeface="+mn-cs"/>
              </a:rPr>
              <a:t> </a:t>
            </a:r>
            <a:r>
              <a:rPr kumimoji="0" lang="en-US" sz="2400" b="0" i="0" u="none" strike="noStrike" kern="1200" cap="none" spc="0" normalizeH="0" baseline="0" noProof="0" dirty="0" smtClean="0">
                <a:ln>
                  <a:noFill/>
                </a:ln>
                <a:solidFill>
                  <a:prstClr val="black"/>
                </a:solidFill>
                <a:effectLst/>
                <a:uLnTx/>
                <a:uFillTx/>
                <a:latin typeface="+mj-lt"/>
                <a:ea typeface="+mn-ea"/>
                <a:cs typeface="+mn-cs"/>
              </a:rPr>
              <a:t>primary </a:t>
            </a:r>
            <a:r>
              <a:rPr kumimoji="0" lang="en-US" sz="2400" b="0" i="0" u="none" strike="noStrike" kern="1200" cap="none" spc="0" normalizeH="0" baseline="0" noProof="0" dirty="0">
                <a:ln>
                  <a:noFill/>
                </a:ln>
                <a:solidFill>
                  <a:prstClr val="black"/>
                </a:solidFill>
                <a:effectLst/>
                <a:uLnTx/>
                <a:uFillTx/>
                <a:latin typeface="+mj-lt"/>
                <a:ea typeface="+mn-ea"/>
                <a:cs typeface="+mn-cs"/>
              </a:rPr>
              <a:t>concepts pertaining to </a:t>
            </a:r>
            <a:r>
              <a:rPr kumimoji="0" lang="en-US" sz="2400" b="0" i="0" u="none" strike="noStrike" kern="1200" cap="none" spc="0" normalizeH="0" baseline="0" noProof="0" dirty="0" smtClean="0">
                <a:ln>
                  <a:noFill/>
                </a:ln>
                <a:solidFill>
                  <a:prstClr val="black"/>
                </a:solidFill>
                <a:effectLst/>
                <a:uLnTx/>
                <a:uFillTx/>
                <a:latin typeface="+mj-lt"/>
                <a:ea typeface="+mn-ea"/>
                <a:cs typeface="+mn-cs"/>
              </a:rPr>
              <a:t>SAR:</a:t>
            </a:r>
          </a:p>
          <a:p>
            <a:pPr marL="228600" marR="0" lvl="0" indent="-228600" algn="just" defTabSz="914400" rtl="0" eaLnBrk="1" fontAlgn="auto" latinLnBrk="0" hangingPunct="1">
              <a:lnSpc>
                <a:spcPct val="90000"/>
              </a:lnSpc>
              <a:spcBef>
                <a:spcPts val="1000"/>
              </a:spcBef>
              <a:spcAft>
                <a:spcPts val="0"/>
              </a:spcAft>
              <a:buClrTx/>
              <a:buSzTx/>
              <a:tabLst/>
              <a:defRPr/>
            </a:pPr>
            <a:r>
              <a:rPr lang="en-US" sz="2400" dirty="0" smtClean="0">
                <a:solidFill>
                  <a:prstClr val="black"/>
                </a:solidFill>
                <a:latin typeface="+mj-lt"/>
              </a:rPr>
              <a:t>1.T</a:t>
            </a:r>
            <a:r>
              <a:rPr kumimoji="0" lang="en-US" sz="2400" b="0" i="0" u="none" strike="noStrike" kern="1200" cap="none" spc="0" normalizeH="0" baseline="0" noProof="0" dirty="0" smtClean="0">
                <a:ln>
                  <a:noFill/>
                </a:ln>
                <a:solidFill>
                  <a:prstClr val="black"/>
                </a:solidFill>
                <a:effectLst/>
                <a:uLnTx/>
                <a:uFillTx/>
                <a:latin typeface="+mj-lt"/>
                <a:ea typeface="+mn-ea"/>
                <a:cs typeface="+mn-cs"/>
              </a:rPr>
              <a:t>he </a:t>
            </a:r>
            <a:r>
              <a:rPr kumimoji="0" lang="en-US" sz="2400" b="0" i="0" u="none" strike="noStrike" kern="1200" cap="none" spc="0" normalizeH="0" baseline="0" noProof="0" dirty="0">
                <a:ln>
                  <a:noFill/>
                </a:ln>
                <a:solidFill>
                  <a:prstClr val="black"/>
                </a:solidFill>
                <a:effectLst/>
                <a:uLnTx/>
                <a:uFillTx/>
                <a:latin typeface="+mj-lt"/>
                <a:ea typeface="+mn-ea"/>
                <a:cs typeface="+mn-cs"/>
              </a:rPr>
              <a:t>Normalized Radar Backscatter (</a:t>
            </a:r>
            <a:r>
              <a:rPr kumimoji="0" lang="en-US" sz="2400" b="0" i="0" u="none" strike="noStrike" kern="1200" cap="none" spc="0" normalizeH="0" baseline="0" noProof="0" dirty="0" smtClean="0">
                <a:ln>
                  <a:noFill/>
                </a:ln>
                <a:solidFill>
                  <a:prstClr val="black"/>
                </a:solidFill>
                <a:effectLst/>
                <a:uLnTx/>
                <a:uFillTx/>
                <a:latin typeface="+mj-lt"/>
                <a:ea typeface="+mn-ea"/>
                <a:cs typeface="+mn-cs"/>
              </a:rPr>
              <a:t>NRB  -For</a:t>
            </a:r>
            <a:r>
              <a:rPr kumimoji="0" lang="en-US" sz="2400" b="0" i="0" u="none" strike="noStrike" kern="1200" cap="none" spc="0" normalizeH="0" noProof="0" dirty="0" smtClean="0">
                <a:ln>
                  <a:noFill/>
                </a:ln>
                <a:solidFill>
                  <a:prstClr val="black"/>
                </a:solidFill>
                <a:effectLst/>
                <a:uLnTx/>
                <a:uFillTx/>
                <a:latin typeface="+mj-lt"/>
                <a:ea typeface="+mn-ea"/>
                <a:cs typeface="+mn-cs"/>
              </a:rPr>
              <a:t> Land) and (ORB-  Ocean Radar Backscatter </a:t>
            </a:r>
            <a:r>
              <a:rPr kumimoji="0" lang="en-US" sz="2400" b="0" i="0" u="none" strike="noStrike" kern="1200" cap="none" spc="0" normalizeH="0" baseline="0" noProof="0" dirty="0" smtClean="0">
                <a:ln>
                  <a:noFill/>
                </a:ln>
                <a:solidFill>
                  <a:prstClr val="black"/>
                </a:solidFill>
                <a:effectLst/>
                <a:uLnTx/>
                <a:uFillTx/>
                <a:latin typeface="+mj-lt"/>
                <a:ea typeface="+mn-ea"/>
                <a:cs typeface="+mn-cs"/>
              </a:rPr>
              <a:t> )</a:t>
            </a:r>
            <a:endParaRPr lang="en-US" sz="2400" dirty="0" smtClean="0">
              <a:solidFill>
                <a:prstClr val="black"/>
              </a:solidFill>
              <a:latin typeface="+mj-lt"/>
            </a:endParaRPr>
          </a:p>
          <a:p>
            <a:pPr marL="228600" marR="0" lvl="0" indent="-228600" algn="just" defTabSz="914400" rtl="0" eaLnBrk="1" fontAlgn="auto" latinLnBrk="0" hangingPunct="1">
              <a:lnSpc>
                <a:spcPct val="90000"/>
              </a:lnSpc>
              <a:spcBef>
                <a:spcPts val="1000"/>
              </a:spcBef>
              <a:spcAft>
                <a:spcPts val="0"/>
              </a:spcAft>
              <a:buClrTx/>
              <a:buSzTx/>
              <a:tabLst/>
              <a:defRPr/>
            </a:pPr>
            <a:r>
              <a:rPr kumimoji="0" lang="en-US" sz="2400" b="0" i="0" u="none" strike="noStrike" kern="1200" cap="none" spc="0" normalizeH="0" baseline="0" noProof="0" dirty="0" smtClean="0">
                <a:ln>
                  <a:noFill/>
                </a:ln>
                <a:solidFill>
                  <a:prstClr val="black"/>
                </a:solidFill>
                <a:effectLst/>
                <a:uLnTx/>
                <a:uFillTx/>
                <a:latin typeface="+mj-lt"/>
                <a:ea typeface="+mn-ea"/>
                <a:cs typeface="+mn-cs"/>
              </a:rPr>
              <a:t>2.Polarimetric SAR </a:t>
            </a:r>
          </a:p>
          <a:p>
            <a:pPr marL="228600" marR="0" lvl="0" indent="-228600" algn="just" defTabSz="914400" rtl="0" eaLnBrk="1" fontAlgn="auto" latinLnBrk="0" hangingPunct="1">
              <a:lnSpc>
                <a:spcPct val="90000"/>
              </a:lnSpc>
              <a:spcBef>
                <a:spcPts val="1000"/>
              </a:spcBef>
              <a:spcAft>
                <a:spcPts val="0"/>
              </a:spcAft>
              <a:buClrTx/>
              <a:buSzTx/>
              <a:tabLst/>
              <a:defRPr/>
            </a:pPr>
            <a:r>
              <a:rPr kumimoji="0" lang="en-US" sz="2400" b="0" i="0" u="none" strike="noStrike" kern="1200" cap="none" spc="0" normalizeH="0" baseline="0" noProof="0" dirty="0" smtClean="0">
                <a:ln>
                  <a:noFill/>
                </a:ln>
                <a:solidFill>
                  <a:prstClr val="black"/>
                </a:solidFill>
                <a:effectLst/>
                <a:uLnTx/>
                <a:uFillTx/>
                <a:latin typeface="+mj-lt"/>
                <a:ea typeface="+mn-ea"/>
                <a:cs typeface="+mn-cs"/>
              </a:rPr>
              <a:t>3.Geo-coded Single Look Complex </a:t>
            </a:r>
          </a:p>
          <a:p>
            <a:pPr marL="228600" marR="0" lvl="0" indent="-228600" algn="just" defTabSz="914400" rtl="0" eaLnBrk="1" fontAlgn="auto" latinLnBrk="0" hangingPunct="1">
              <a:lnSpc>
                <a:spcPct val="90000"/>
              </a:lnSpc>
              <a:spcBef>
                <a:spcPts val="1000"/>
              </a:spcBef>
              <a:spcAft>
                <a:spcPts val="0"/>
              </a:spcAft>
              <a:buClrTx/>
              <a:buSzTx/>
              <a:tabLst/>
              <a:defRPr/>
            </a:pPr>
            <a:r>
              <a:rPr kumimoji="0" lang="en-US" sz="2400" b="0" i="0" u="none" strike="noStrike" kern="1200" cap="none" spc="0" normalizeH="0" baseline="0" noProof="0" dirty="0" smtClean="0">
                <a:ln>
                  <a:noFill/>
                </a:ln>
                <a:solidFill>
                  <a:prstClr val="black"/>
                </a:solidFill>
                <a:effectLst/>
                <a:uLnTx/>
                <a:uFillTx/>
                <a:latin typeface="+mj-lt"/>
                <a:ea typeface="+mn-ea"/>
                <a:cs typeface="+mn-cs"/>
              </a:rPr>
              <a:t>4.SAR </a:t>
            </a:r>
            <a:r>
              <a:rPr kumimoji="0" lang="en-US" sz="2400" b="0" i="0" u="none" strike="noStrike" kern="1200" cap="none" spc="0" normalizeH="0" baseline="0" noProof="0" dirty="0" err="1" smtClean="0">
                <a:ln>
                  <a:noFill/>
                </a:ln>
                <a:solidFill>
                  <a:prstClr val="black"/>
                </a:solidFill>
                <a:effectLst/>
                <a:uLnTx/>
                <a:uFillTx/>
                <a:latin typeface="+mj-lt"/>
                <a:ea typeface="+mn-ea"/>
                <a:cs typeface="+mn-cs"/>
              </a:rPr>
              <a:t>Interferometric</a:t>
            </a:r>
            <a:r>
              <a:rPr kumimoji="0" lang="en-US" sz="2400" b="0" i="0" u="none" strike="noStrike" kern="1200" cap="none" spc="0" normalizeH="0" noProof="0" dirty="0" smtClean="0">
                <a:ln>
                  <a:noFill/>
                </a:ln>
                <a:solidFill>
                  <a:prstClr val="black"/>
                </a:solidFill>
                <a:effectLst/>
                <a:uLnTx/>
                <a:uFillTx/>
                <a:latin typeface="+mj-lt"/>
                <a:ea typeface="+mn-ea"/>
                <a:cs typeface="+mn-cs"/>
              </a:rPr>
              <a:t> Products</a:t>
            </a:r>
            <a:endParaRPr kumimoji="0" lang="en-US" sz="2400" b="0" i="0" u="none" strike="noStrike" kern="1200" cap="none" spc="0" normalizeH="0" baseline="0" noProof="0" dirty="0">
              <a:ln>
                <a:noFill/>
              </a:ln>
              <a:solidFill>
                <a:prstClr val="black"/>
              </a:solidFill>
              <a:effectLst/>
              <a:uLnTx/>
              <a:uFillTx/>
              <a:latin typeface="+mj-lt"/>
              <a:ea typeface="+mn-ea"/>
              <a:cs typeface="+mn-cs"/>
            </a:endParaRPr>
          </a:p>
          <a:p>
            <a:pPr marL="228600" marR="0" lvl="0" indent="-228600" algn="just" defTabSz="914400" rtl="0" eaLnBrk="1" fontAlgn="auto" latinLnBrk="0" hangingPunct="1">
              <a:lnSpc>
                <a:spcPct val="90000"/>
              </a:lnSpc>
              <a:spcBef>
                <a:spcPts val="1000"/>
              </a:spcBef>
              <a:spcAft>
                <a:spcPts val="0"/>
              </a:spcAft>
              <a:buClrTx/>
              <a:buSzTx/>
              <a:buFont typeface="Wingdings" panose="05000000000000000000" pitchFamily="2" charset="2"/>
              <a:buChar char="v"/>
              <a:tabLst/>
              <a:defRPr/>
            </a:pPr>
            <a:r>
              <a:rPr kumimoji="0" lang="en-US" sz="2400" b="0" i="0" u="none" strike="noStrike" kern="1200" cap="none" spc="0" normalizeH="0" baseline="0" noProof="0" dirty="0">
                <a:ln>
                  <a:noFill/>
                </a:ln>
                <a:solidFill>
                  <a:prstClr val="black"/>
                </a:solidFill>
                <a:effectLst/>
                <a:uLnTx/>
                <a:uFillTx/>
                <a:latin typeface="+mj-lt"/>
                <a:ea typeface="+mn-ea"/>
                <a:cs typeface="+mn-cs"/>
              </a:rPr>
              <a:t>The SAR product is declared to be CARD4L compliant once all the </a:t>
            </a:r>
            <a:r>
              <a:rPr kumimoji="0" lang="en-US" sz="2400" b="0" i="0" u="none" strike="noStrike" kern="1200" cap="none" spc="0" normalizeH="0" baseline="0" noProof="0" dirty="0" smtClean="0">
                <a:ln>
                  <a:noFill/>
                </a:ln>
                <a:solidFill>
                  <a:prstClr val="black"/>
                </a:solidFill>
                <a:effectLst/>
                <a:uLnTx/>
                <a:uFillTx/>
                <a:latin typeface="+mj-lt"/>
                <a:ea typeface="+mn-ea"/>
                <a:cs typeface="+mn-cs"/>
              </a:rPr>
              <a:t>thresholding </a:t>
            </a:r>
            <a:r>
              <a:rPr kumimoji="0" lang="en-US" sz="2400" b="0" i="0" u="none" strike="noStrike" kern="1200" cap="none" spc="0" normalizeH="0" baseline="0" noProof="0" dirty="0">
                <a:ln>
                  <a:noFill/>
                </a:ln>
                <a:solidFill>
                  <a:prstClr val="black"/>
                </a:solidFill>
                <a:effectLst/>
                <a:uLnTx/>
                <a:uFillTx/>
                <a:latin typeface="+mj-lt"/>
                <a:ea typeface="+mn-ea"/>
                <a:cs typeface="+mn-cs"/>
              </a:rPr>
              <a:t>requirements are incorporated.</a:t>
            </a:r>
          </a:p>
          <a:p>
            <a:endParaRPr lang="en-IN" dirty="0">
              <a:latin typeface="+mj-lt"/>
            </a:endParaRPr>
          </a:p>
        </p:txBody>
      </p:sp>
      <p:pic>
        <p:nvPicPr>
          <p:cNvPr id="4" name="Picture 3">
            <a:extLst>
              <a:ext uri="{FF2B5EF4-FFF2-40B4-BE49-F238E27FC236}">
                <a16:creationId xmlns:a16="http://schemas.microsoft.com/office/drawing/2014/main" xmlns="" id="{3011B089-BC5E-3A34-D11A-FE2BBE8A6456}"/>
              </a:ext>
            </a:extLst>
          </p:cNvPr>
          <p:cNvPicPr>
            <a:picLocks noChangeAspect="1"/>
          </p:cNvPicPr>
          <p:nvPr/>
        </p:nvPicPr>
        <p:blipFill>
          <a:blip r:embed="rId2"/>
          <a:stretch>
            <a:fillRect/>
          </a:stretch>
        </p:blipFill>
        <p:spPr>
          <a:xfrm>
            <a:off x="10952389" y="5666763"/>
            <a:ext cx="959091" cy="931781"/>
          </a:xfrm>
          <a:prstGeom prst="rect">
            <a:avLst/>
          </a:prstGeom>
        </p:spPr>
      </p:pic>
      <p:pic>
        <p:nvPicPr>
          <p:cNvPr id="6" name="Picture 5">
            <a:extLst>
              <a:ext uri="{FF2B5EF4-FFF2-40B4-BE49-F238E27FC236}">
                <a16:creationId xmlns:a16="http://schemas.microsoft.com/office/drawing/2014/main" xmlns="" id="{1C92CF91-7582-6164-10BA-A29118F6470D}"/>
              </a:ext>
            </a:extLst>
          </p:cNvPr>
          <p:cNvPicPr>
            <a:picLocks noChangeAspect="1"/>
          </p:cNvPicPr>
          <p:nvPr/>
        </p:nvPicPr>
        <p:blipFill>
          <a:blip r:embed="rId3"/>
          <a:stretch>
            <a:fillRect/>
          </a:stretch>
        </p:blipFill>
        <p:spPr>
          <a:xfrm>
            <a:off x="8589374" y="166354"/>
            <a:ext cx="3470856" cy="654996"/>
          </a:xfrm>
          <a:prstGeom prst="rect">
            <a:avLst/>
          </a:prstGeom>
        </p:spPr>
      </p:pic>
    </p:spTree>
    <p:extLst>
      <p:ext uri="{BB962C8B-B14F-4D97-AF65-F5344CB8AC3E}">
        <p14:creationId xmlns:p14="http://schemas.microsoft.com/office/powerpoint/2010/main" val="25955439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42F95A1-48B9-FFE1-BD24-CFF4CE35C437}"/>
              </a:ext>
            </a:extLst>
          </p:cNvPr>
          <p:cNvSpPr>
            <a:spLocks noGrp="1"/>
          </p:cNvSpPr>
          <p:nvPr>
            <p:ph type="title"/>
          </p:nvPr>
        </p:nvSpPr>
        <p:spPr>
          <a:xfrm>
            <a:off x="216000" y="52700"/>
            <a:ext cx="10108800" cy="769401"/>
          </a:xfrm>
        </p:spPr>
        <p:txBody>
          <a:bodyPr/>
          <a:lstStyle/>
          <a:p>
            <a:r>
              <a:rPr lang="en-IN" b="1" dirty="0">
                <a:solidFill>
                  <a:schemeClr val="bg1"/>
                </a:solidFill>
              </a:rPr>
              <a:t> </a:t>
            </a:r>
            <a:r>
              <a:rPr lang="en-IN" sz="3600" dirty="0">
                <a:solidFill>
                  <a:schemeClr val="bg1"/>
                </a:solidFill>
              </a:rPr>
              <a:t>CARD4L</a:t>
            </a:r>
            <a:r>
              <a:rPr lang="en-IN" dirty="0">
                <a:solidFill>
                  <a:schemeClr val="bg1"/>
                </a:solidFill>
              </a:rPr>
              <a:t> –PFS FOR SAR </a:t>
            </a:r>
          </a:p>
        </p:txBody>
      </p:sp>
      <p:sp>
        <p:nvSpPr>
          <p:cNvPr id="3" name="Text Placeholder 2">
            <a:extLst>
              <a:ext uri="{FF2B5EF4-FFF2-40B4-BE49-F238E27FC236}">
                <a16:creationId xmlns:a16="http://schemas.microsoft.com/office/drawing/2014/main" xmlns="" id="{09D54B1F-E01D-AD59-8533-D14E3D82BC2F}"/>
              </a:ext>
            </a:extLst>
          </p:cNvPr>
          <p:cNvSpPr>
            <a:spLocks noGrp="1"/>
          </p:cNvSpPr>
          <p:nvPr>
            <p:ph type="body" idx="1"/>
          </p:nvPr>
        </p:nvSpPr>
        <p:spPr>
          <a:ln>
            <a:noFill/>
          </a:ln>
        </p:spPr>
        <p:txBody>
          <a:bodyPr/>
          <a:lstStyle/>
          <a:p>
            <a:endParaRPr lang="en-IN" dirty="0"/>
          </a:p>
        </p:txBody>
      </p:sp>
      <p:graphicFrame>
        <p:nvGraphicFramePr>
          <p:cNvPr id="4" name="Diagram 3">
            <a:extLst>
              <a:ext uri="{FF2B5EF4-FFF2-40B4-BE49-F238E27FC236}">
                <a16:creationId xmlns:a16="http://schemas.microsoft.com/office/drawing/2014/main" xmlns="" id="{8749E032-7ECC-1F04-85D6-81FB97ECF042}"/>
              </a:ext>
            </a:extLst>
          </p:cNvPr>
          <p:cNvGraphicFramePr/>
          <p:nvPr>
            <p:extLst>
              <p:ext uri="{D42A27DB-BD31-4B8C-83A1-F6EECF244321}">
                <p14:modId xmlns:p14="http://schemas.microsoft.com/office/powerpoint/2010/main" val="2895973339"/>
              </p:ext>
            </p:extLst>
          </p:nvPr>
        </p:nvGraphicFramePr>
        <p:xfrm>
          <a:off x="1517263" y="1197733"/>
          <a:ext cx="10034037" cy="51586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Content Placeholder 6">
            <a:extLst>
              <a:ext uri="{FF2B5EF4-FFF2-40B4-BE49-F238E27FC236}">
                <a16:creationId xmlns:a16="http://schemas.microsoft.com/office/drawing/2014/main" xmlns="" id="{75D16F13-84A6-2B17-F188-12190019A8BA}"/>
              </a:ext>
            </a:extLst>
          </p:cNvPr>
          <p:cNvGraphicFramePr>
            <a:graphicFrameLocks/>
          </p:cNvGraphicFramePr>
          <p:nvPr>
            <p:extLst>
              <p:ext uri="{D42A27DB-BD31-4B8C-83A1-F6EECF244321}">
                <p14:modId xmlns:p14="http://schemas.microsoft.com/office/powerpoint/2010/main" val="2585657189"/>
              </p:ext>
            </p:extLst>
          </p:nvPr>
        </p:nvGraphicFramePr>
        <p:xfrm>
          <a:off x="-247057" y="1693892"/>
          <a:ext cx="11954376" cy="467850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6" name="Picture 5">
            <a:extLst>
              <a:ext uri="{FF2B5EF4-FFF2-40B4-BE49-F238E27FC236}">
                <a16:creationId xmlns:a16="http://schemas.microsoft.com/office/drawing/2014/main" xmlns="" id="{F668246E-D097-EB2A-96C3-7BDFB78337D5}"/>
              </a:ext>
            </a:extLst>
          </p:cNvPr>
          <p:cNvPicPr>
            <a:picLocks noChangeAspect="1"/>
          </p:cNvPicPr>
          <p:nvPr/>
        </p:nvPicPr>
        <p:blipFill>
          <a:blip r:embed="rId12"/>
          <a:stretch>
            <a:fillRect/>
          </a:stretch>
        </p:blipFill>
        <p:spPr>
          <a:xfrm>
            <a:off x="11025312" y="5740108"/>
            <a:ext cx="959091" cy="931781"/>
          </a:xfrm>
          <a:prstGeom prst="rect">
            <a:avLst/>
          </a:prstGeom>
        </p:spPr>
      </p:pic>
      <p:pic>
        <p:nvPicPr>
          <p:cNvPr id="8" name="Picture 7">
            <a:extLst>
              <a:ext uri="{FF2B5EF4-FFF2-40B4-BE49-F238E27FC236}">
                <a16:creationId xmlns:a16="http://schemas.microsoft.com/office/drawing/2014/main" xmlns="" id="{438AC247-2F8E-D0FF-7B27-75717FCC5911}"/>
              </a:ext>
            </a:extLst>
          </p:cNvPr>
          <p:cNvPicPr>
            <a:picLocks noChangeAspect="1"/>
          </p:cNvPicPr>
          <p:nvPr/>
        </p:nvPicPr>
        <p:blipFill>
          <a:blip r:embed="rId13"/>
          <a:stretch>
            <a:fillRect/>
          </a:stretch>
        </p:blipFill>
        <p:spPr>
          <a:xfrm>
            <a:off x="8589374" y="93009"/>
            <a:ext cx="3470856" cy="654996"/>
          </a:xfrm>
          <a:prstGeom prst="rect">
            <a:avLst/>
          </a:prstGeom>
        </p:spPr>
      </p:pic>
    </p:spTree>
    <p:extLst>
      <p:ext uri="{BB962C8B-B14F-4D97-AF65-F5344CB8AC3E}">
        <p14:creationId xmlns:p14="http://schemas.microsoft.com/office/powerpoint/2010/main" val="1035380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A0FA46-3080-3669-FFD9-9E9A8D0A066B}"/>
              </a:ext>
            </a:extLst>
          </p:cNvPr>
          <p:cNvSpPr>
            <a:spLocks noGrp="1"/>
          </p:cNvSpPr>
          <p:nvPr>
            <p:ph type="title"/>
          </p:nvPr>
        </p:nvSpPr>
        <p:spPr>
          <a:xfrm>
            <a:off x="216000" y="154801"/>
            <a:ext cx="10108800" cy="769401"/>
          </a:xfrm>
        </p:spPr>
        <p:txBody>
          <a:bodyPr/>
          <a:lstStyle/>
          <a:p>
            <a:r>
              <a:rPr lang="en-IN" sz="3600" dirty="0"/>
              <a:t>NRSC-IMGEOS</a:t>
            </a:r>
            <a:r>
              <a:rPr lang="en-IN" dirty="0"/>
              <a:t> –An Overview</a:t>
            </a:r>
          </a:p>
        </p:txBody>
      </p:sp>
      <p:sp>
        <p:nvSpPr>
          <p:cNvPr id="3" name="Text Placeholder 2">
            <a:extLst>
              <a:ext uri="{FF2B5EF4-FFF2-40B4-BE49-F238E27FC236}">
                <a16:creationId xmlns:a16="http://schemas.microsoft.com/office/drawing/2014/main" xmlns="" id="{5A5FDA87-E7BA-D293-C6A7-7D9BB9136304}"/>
              </a:ext>
            </a:extLst>
          </p:cNvPr>
          <p:cNvSpPr>
            <a:spLocks noGrp="1"/>
          </p:cNvSpPr>
          <p:nvPr>
            <p:ph type="body" idx="1"/>
          </p:nvPr>
        </p:nvSpPr>
        <p:spPr>
          <a:xfrm>
            <a:off x="225083" y="1149482"/>
            <a:ext cx="11764799" cy="5328000"/>
          </a:xfrm>
        </p:spPr>
        <p:txBody>
          <a:bodyPr/>
          <a:lstStyle/>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v"/>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National Remote Sensing Centre-NRSC is an arm of Indian Space Research Organization –ISRO and is equipped with </a:t>
            </a:r>
            <a:r>
              <a:rPr kumimoji="0" lang="en-US" sz="2800" b="0" i="1"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Integrated Multi-Mission Ground Segment for Earth Observation Satellites </a:t>
            </a:r>
            <a:r>
              <a:rPr kumimoji="0" lang="en-US" sz="2800" b="0" i="1" u="none" strike="noStrike" kern="1200" cap="none" spc="0" normalizeH="0" baseline="0" noProof="0" dirty="0" smtClean="0">
                <a:ln>
                  <a:noFill/>
                </a:ln>
                <a:solidFill>
                  <a:prstClr val="black"/>
                </a:solidFill>
                <a:effectLst/>
                <a:uLnTx/>
                <a:uFillTx/>
                <a:latin typeface="Calibri" panose="020F0502020204030204"/>
                <a:ea typeface="+mn-ea"/>
                <a:cs typeface="+mn-cs"/>
              </a:rPr>
              <a:t>–(IMGEOS)  </a:t>
            </a:r>
            <a:r>
              <a:rPr kumimoji="0" lang="en-US" sz="2800" b="0" u="none" strike="noStrike" kern="1200" cap="none" spc="0" normalizeH="0" baseline="0" noProof="0" dirty="0" smtClean="0">
                <a:ln>
                  <a:noFill/>
                </a:ln>
                <a:solidFill>
                  <a:prstClr val="black"/>
                </a:solidFill>
                <a:effectLst/>
                <a:uLnTx/>
                <a:uFillTx/>
                <a:latin typeface="Calibri" panose="020F0502020204030204"/>
                <a:ea typeface="+mn-ea"/>
                <a:cs typeface="+mn-cs"/>
              </a:rPr>
              <a:t>framework.</a:t>
            </a:r>
            <a:endParaRPr kumimoji="0" lang="en-US" sz="2800" b="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v"/>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IMGEOS is set for acquisition, processing and dissemination of data on a 24x7 basis from Indian and Global remote sensing satellite missions.</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v"/>
              <a:tabLst/>
              <a:defRPr/>
            </a:pPr>
            <a:r>
              <a:rPr lang="en-US" sz="2800" dirty="0" smtClean="0">
                <a:solidFill>
                  <a:prstClr val="black"/>
                </a:solidFill>
                <a:latin typeface="Calibri" panose="020F0502020204030204"/>
              </a:rPr>
              <a:t>NRSC </a:t>
            </a:r>
            <a:r>
              <a:rPr lang="en-US" sz="2800" dirty="0">
                <a:solidFill>
                  <a:prstClr val="black"/>
                </a:solidFill>
                <a:latin typeface="Calibri" panose="020F0502020204030204"/>
              </a:rPr>
              <a:t>is a Satellite/Ariel Remote Sensing  </a:t>
            </a:r>
            <a:r>
              <a:rPr lang="en-US" sz="2800" i="1" dirty="0" smtClean="0">
                <a:solidFill>
                  <a:prstClr val="black"/>
                </a:solidFill>
                <a:latin typeface="Calibri" panose="020F0502020204030204"/>
              </a:rPr>
              <a:t>Data Producer and Data Distributor. </a:t>
            </a:r>
          </a:p>
          <a:p>
            <a:pPr marL="228600" lvl="0">
              <a:lnSpc>
                <a:spcPct val="90000"/>
              </a:lnSpc>
              <a:spcBef>
                <a:spcPts val="1000"/>
              </a:spcBef>
              <a:buSzTx/>
              <a:buFont typeface="Wingdings" panose="05000000000000000000" pitchFamily="2" charset="2"/>
              <a:buChar char="v"/>
              <a:defRPr/>
            </a:pPr>
            <a:r>
              <a:rPr lang="en-US" sz="2800" dirty="0" smtClean="0">
                <a:solidFill>
                  <a:prstClr val="black"/>
                </a:solidFill>
              </a:rPr>
              <a:t>The acquired  SAR data corresponding to every data dump   is   pre-processed   for  extracting the  Level-0  raw files   which  are  then processed for generating the higher levels of data.</a:t>
            </a:r>
          </a:p>
          <a:p>
            <a:pPr marL="228600" lvl="0">
              <a:lnSpc>
                <a:spcPct val="90000"/>
              </a:lnSpc>
              <a:spcBef>
                <a:spcPts val="1000"/>
              </a:spcBef>
              <a:buSzTx/>
              <a:buFont typeface="Wingdings" panose="05000000000000000000" pitchFamily="2" charset="2"/>
              <a:buChar char="v"/>
              <a:defRPr/>
            </a:pPr>
            <a:r>
              <a:rPr lang="en-US" sz="2800" dirty="0" smtClean="0">
                <a:solidFill>
                  <a:prstClr val="black"/>
                </a:solidFill>
              </a:rPr>
              <a:t>The </a:t>
            </a:r>
            <a:r>
              <a:rPr lang="en-US" sz="2800" dirty="0">
                <a:solidFill>
                  <a:prstClr val="black"/>
                </a:solidFill>
              </a:rPr>
              <a:t>processed data is archived </a:t>
            </a:r>
            <a:r>
              <a:rPr lang="en-US" sz="2800" dirty="0" smtClean="0">
                <a:solidFill>
                  <a:prstClr val="black"/>
                </a:solidFill>
              </a:rPr>
              <a:t>in the centralized Storage Area Networks .</a:t>
            </a:r>
          </a:p>
          <a:p>
            <a:pPr marL="228600" lvl="0">
              <a:lnSpc>
                <a:spcPct val="90000"/>
              </a:lnSpc>
              <a:spcBef>
                <a:spcPts val="1000"/>
              </a:spcBef>
              <a:buSzTx/>
              <a:buFont typeface="Wingdings" panose="05000000000000000000" pitchFamily="2" charset="2"/>
              <a:buChar char="v"/>
              <a:defRPr/>
            </a:pPr>
            <a:r>
              <a:rPr lang="en-US" sz="2800" dirty="0" smtClean="0">
                <a:solidFill>
                  <a:prstClr val="black"/>
                </a:solidFill>
              </a:rPr>
              <a:t>Based </a:t>
            </a:r>
            <a:r>
              <a:rPr lang="en-US" sz="2800" dirty="0">
                <a:solidFill>
                  <a:prstClr val="black"/>
                </a:solidFill>
              </a:rPr>
              <a:t>on </a:t>
            </a:r>
            <a:r>
              <a:rPr lang="en-US" sz="2800" dirty="0" smtClean="0">
                <a:solidFill>
                  <a:prstClr val="black"/>
                </a:solidFill>
              </a:rPr>
              <a:t> </a:t>
            </a:r>
            <a:r>
              <a:rPr lang="en-US" sz="2800" dirty="0">
                <a:solidFill>
                  <a:prstClr val="black"/>
                </a:solidFill>
              </a:rPr>
              <a:t>online user requests, they are either re-processed or fetched from the archives for dissemination.</a:t>
            </a:r>
          </a:p>
          <a:p>
            <a:pPr marL="228600" marR="0" lvl="0" indent="-228600" algn="l" defTabSz="914400" rtl="0" eaLnBrk="1" fontAlgn="auto" latinLnBrk="0" hangingPunct="1">
              <a:lnSpc>
                <a:spcPct val="90000"/>
              </a:lnSpc>
              <a:spcBef>
                <a:spcPts val="1000"/>
              </a:spcBef>
              <a:spcAft>
                <a:spcPts val="0"/>
              </a:spcAft>
              <a:buClrTx/>
              <a:buSzTx/>
              <a:tabLst/>
              <a:defRPr/>
            </a:pPr>
            <a:endParaRPr lang="en-US" sz="2800" kern="1200" dirty="0">
              <a:solidFill>
                <a:prstClr val="black"/>
              </a:solidFill>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IN" dirty="0"/>
          </a:p>
        </p:txBody>
      </p:sp>
      <p:pic>
        <p:nvPicPr>
          <p:cNvPr id="4" name="Picture 3">
            <a:extLst>
              <a:ext uri="{FF2B5EF4-FFF2-40B4-BE49-F238E27FC236}">
                <a16:creationId xmlns:a16="http://schemas.microsoft.com/office/drawing/2014/main" xmlns="" id="{39E325E2-786E-B20C-C5A4-03EC3717534A}"/>
              </a:ext>
            </a:extLst>
          </p:cNvPr>
          <p:cNvPicPr>
            <a:picLocks noChangeAspect="1"/>
          </p:cNvPicPr>
          <p:nvPr/>
        </p:nvPicPr>
        <p:blipFill>
          <a:blip r:embed="rId2"/>
          <a:stretch>
            <a:fillRect/>
          </a:stretch>
        </p:blipFill>
        <p:spPr>
          <a:xfrm>
            <a:off x="10924397" y="5744309"/>
            <a:ext cx="959091" cy="931781"/>
          </a:xfrm>
          <a:prstGeom prst="rect">
            <a:avLst/>
          </a:prstGeom>
        </p:spPr>
      </p:pic>
      <p:pic>
        <p:nvPicPr>
          <p:cNvPr id="6" name="Picture 5">
            <a:extLst>
              <a:ext uri="{FF2B5EF4-FFF2-40B4-BE49-F238E27FC236}">
                <a16:creationId xmlns:a16="http://schemas.microsoft.com/office/drawing/2014/main" xmlns="" id="{997AE384-9FC5-A9E1-0E59-B6C1536629B8}"/>
              </a:ext>
            </a:extLst>
          </p:cNvPr>
          <p:cNvPicPr>
            <a:picLocks noChangeAspect="1"/>
          </p:cNvPicPr>
          <p:nvPr/>
        </p:nvPicPr>
        <p:blipFill>
          <a:blip r:embed="rId3"/>
          <a:stretch>
            <a:fillRect/>
          </a:stretch>
        </p:blipFill>
        <p:spPr>
          <a:xfrm>
            <a:off x="8678653" y="227200"/>
            <a:ext cx="3470856" cy="654996"/>
          </a:xfrm>
          <a:prstGeom prst="rect">
            <a:avLst/>
          </a:prstGeom>
        </p:spPr>
      </p:pic>
    </p:spTree>
    <p:extLst>
      <p:ext uri="{BB962C8B-B14F-4D97-AF65-F5344CB8AC3E}">
        <p14:creationId xmlns:p14="http://schemas.microsoft.com/office/powerpoint/2010/main" val="40175783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Shape 169"/>
          <p:cNvSpPr txBox="1">
            <a:spLocks noGrp="1"/>
          </p:cNvSpPr>
          <p:nvPr>
            <p:ph type="title"/>
          </p:nvPr>
        </p:nvSpPr>
        <p:spPr>
          <a:xfrm>
            <a:off x="4055273" y="76200"/>
            <a:ext cx="4114801" cy="1066800"/>
          </a:xfrm>
          <a:prstGeom prst="rect">
            <a:avLst/>
          </a:prstGeom>
          <a:ln/>
        </p:spPr>
        <p:style>
          <a:lnRef idx="1">
            <a:schemeClr val="accent5"/>
          </a:lnRef>
          <a:fillRef idx="2">
            <a:schemeClr val="accent5"/>
          </a:fillRef>
          <a:effectRef idx="1">
            <a:schemeClr val="accent5"/>
          </a:effectRef>
          <a:fontRef idx="minor">
            <a:schemeClr val="dk1"/>
          </a:fontRef>
        </p:style>
        <p:txBody>
          <a:bodyPr vert="horz" lIns="91425" tIns="45700" rIns="91425" bIns="45700" rtlCol="0" anchor="ctr" anchorCtr="0">
            <a:noAutofit/>
          </a:bodyPr>
          <a:lstStyle/>
          <a:p>
            <a:pPr>
              <a:spcBef>
                <a:spcPts val="0"/>
              </a:spcBef>
              <a:buClr>
                <a:srgbClr val="323232"/>
              </a:buClr>
              <a:buSzPct val="25000"/>
            </a:pPr>
            <a:r>
              <a:rPr lang="en-US" sz="3600" b="1" dirty="0">
                <a:solidFill>
                  <a:schemeClr val="tx2"/>
                </a:solidFill>
                <a:latin typeface="Cabin"/>
                <a:ea typeface="Cabin"/>
                <a:cs typeface="Cabin"/>
                <a:sym typeface="Cabin"/>
              </a:rPr>
              <a:t>IMGEOS</a:t>
            </a:r>
            <a:r>
              <a:rPr lang="en-US" sz="4300" b="1" dirty="0">
                <a:solidFill>
                  <a:schemeClr val="tx2"/>
                </a:solidFill>
                <a:latin typeface="Cabin"/>
                <a:ea typeface="Cabin"/>
                <a:cs typeface="Cabin"/>
                <a:sym typeface="Cabin"/>
              </a:rPr>
              <a:t> -NRSC</a:t>
            </a:r>
          </a:p>
        </p:txBody>
      </p:sp>
      <p:pic>
        <p:nvPicPr>
          <p:cNvPr id="170" name="Shape 170"/>
          <p:cNvPicPr preferRelativeResize="0">
            <a:picLocks noGrp="1"/>
          </p:cNvPicPr>
          <p:nvPr>
            <p:ph idx="1"/>
          </p:nvPr>
        </p:nvPicPr>
        <p:blipFill rotWithShape="1">
          <a:blip r:embed="rId3">
            <a:alphaModFix/>
          </a:blip>
          <a:stretch/>
        </p:blipFill>
        <p:spPr>
          <a:xfrm>
            <a:off x="3292579" y="2946703"/>
            <a:ext cx="5640185" cy="1832956"/>
          </a:xfrm>
          <a:prstGeom prst="rect">
            <a:avLst/>
          </a:prstGeom>
          <a:noFill/>
          <a:ln w="28575">
            <a:solidFill>
              <a:srgbClr val="0000FF"/>
            </a:solidFill>
          </a:ln>
        </p:spPr>
      </p:pic>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t>LSI-VC-12</a:t>
            </a: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pic>
        <p:nvPicPr>
          <p:cNvPr id="5" name="Picture 4" descr="signal.PNG"/>
          <p:cNvPicPr>
            <a:picLocks noChangeAspect="1"/>
          </p:cNvPicPr>
          <p:nvPr/>
        </p:nvPicPr>
        <p:blipFill>
          <a:blip r:embed="rId4">
            <a:duotone>
              <a:schemeClr val="accent1">
                <a:shade val="45000"/>
                <a:satMod val="135000"/>
              </a:schemeClr>
              <a:prstClr val="white"/>
            </a:duotone>
          </a:blip>
          <a:srcRect/>
          <a:stretch>
            <a:fillRect/>
          </a:stretch>
        </p:blipFill>
        <p:spPr bwMode="auto">
          <a:xfrm rot="222563">
            <a:off x="8404777" y="1488593"/>
            <a:ext cx="3263556" cy="2675843"/>
          </a:xfrm>
          <a:prstGeom prst="rect">
            <a:avLst/>
          </a:prstGeom>
          <a:noFill/>
          <a:ln w="9525">
            <a:noFill/>
            <a:miter lim="800000"/>
            <a:headEnd/>
            <a:tailEnd/>
          </a:ln>
          <a:scene3d>
            <a:camera prst="orthographicFront">
              <a:rot lat="3600000" lon="3600000" rev="1800000"/>
            </a:camera>
            <a:lightRig rig="threePt" dir="t"/>
          </a:scene3d>
        </p:spPr>
      </p:pic>
      <p:pic>
        <p:nvPicPr>
          <p:cNvPr id="6" name="Picture 5" descr="signal.PNG"/>
          <p:cNvPicPr>
            <a:picLocks noChangeAspect="1"/>
          </p:cNvPicPr>
          <p:nvPr/>
        </p:nvPicPr>
        <p:blipFill>
          <a:blip r:embed="rId4">
            <a:lum bright="-34000"/>
          </a:blip>
          <a:srcRect/>
          <a:stretch>
            <a:fillRect/>
          </a:stretch>
        </p:blipFill>
        <p:spPr bwMode="auto">
          <a:xfrm rot="222563">
            <a:off x="4573532" y="1599479"/>
            <a:ext cx="2396990" cy="1965332"/>
          </a:xfrm>
          <a:prstGeom prst="rect">
            <a:avLst/>
          </a:prstGeom>
          <a:noFill/>
          <a:ln w="9525">
            <a:noFill/>
            <a:miter lim="800000"/>
            <a:headEnd/>
            <a:tailEnd/>
          </a:ln>
          <a:scene3d>
            <a:camera prst="orthographicFront">
              <a:rot lat="5400000" lon="5400000" rev="5400000"/>
            </a:camera>
            <a:lightRig rig="threePt" dir="t"/>
          </a:scene3d>
        </p:spPr>
      </p:pic>
      <p:pic>
        <p:nvPicPr>
          <p:cNvPr id="7" name="Picture 6" descr="signal.PNG"/>
          <p:cNvPicPr>
            <a:picLocks noChangeAspect="1"/>
          </p:cNvPicPr>
          <p:nvPr/>
        </p:nvPicPr>
        <p:blipFill>
          <a:blip r:embed="rId4">
            <a:duotone>
              <a:schemeClr val="accent1">
                <a:shade val="45000"/>
                <a:satMod val="135000"/>
              </a:schemeClr>
              <a:prstClr val="white"/>
            </a:duotone>
          </a:blip>
          <a:srcRect/>
          <a:stretch>
            <a:fillRect/>
          </a:stretch>
        </p:blipFill>
        <p:spPr bwMode="auto">
          <a:xfrm rot="222563">
            <a:off x="3374972" y="1384359"/>
            <a:ext cx="3206979" cy="2629456"/>
          </a:xfrm>
          <a:prstGeom prst="rect">
            <a:avLst/>
          </a:prstGeom>
          <a:noFill/>
          <a:ln w="9525">
            <a:noFill/>
            <a:miter lim="800000"/>
            <a:headEnd/>
            <a:tailEnd/>
          </a:ln>
          <a:scene3d>
            <a:camera prst="orthographicFront">
              <a:rot lat="3600000" lon="3600000" rev="1800000"/>
            </a:camera>
            <a:lightRig rig="threePt" dir="t"/>
          </a:scene3d>
        </p:spPr>
      </p:pic>
      <p:pic>
        <p:nvPicPr>
          <p:cNvPr id="11" name="Picture 10" descr="signal.PNG"/>
          <p:cNvPicPr>
            <a:picLocks noChangeAspect="1"/>
          </p:cNvPicPr>
          <p:nvPr/>
        </p:nvPicPr>
        <p:blipFill>
          <a:blip r:embed="rId5" cstate="print">
            <a:duotone>
              <a:schemeClr val="accent1">
                <a:shade val="45000"/>
                <a:satMod val="135000"/>
              </a:schemeClr>
              <a:prstClr val="white"/>
            </a:duotone>
          </a:blip>
          <a:srcRect/>
          <a:stretch>
            <a:fillRect/>
          </a:stretch>
        </p:blipFill>
        <p:spPr bwMode="auto">
          <a:xfrm rot="222563">
            <a:off x="1273503" y="2174568"/>
            <a:ext cx="1300831" cy="1066573"/>
          </a:xfrm>
          <a:prstGeom prst="rect">
            <a:avLst/>
          </a:prstGeom>
          <a:noFill/>
          <a:ln w="9525">
            <a:noFill/>
            <a:miter lim="800000"/>
            <a:headEnd/>
            <a:tailEnd/>
          </a:ln>
          <a:scene3d>
            <a:camera prst="orthographicFront">
              <a:rot lat="3600000" lon="4800000" rev="1800000"/>
            </a:camera>
            <a:lightRig rig="threePt" dir="t"/>
          </a:scene3d>
        </p:spPr>
      </p:pic>
      <p:pic>
        <p:nvPicPr>
          <p:cNvPr id="13" name="Picture 12" descr="signal.PNG"/>
          <p:cNvPicPr>
            <a:picLocks noChangeAspect="1"/>
          </p:cNvPicPr>
          <p:nvPr/>
        </p:nvPicPr>
        <p:blipFill>
          <a:blip r:embed="rId4">
            <a:duotone>
              <a:schemeClr val="accent1">
                <a:shade val="45000"/>
                <a:satMod val="135000"/>
              </a:schemeClr>
              <a:prstClr val="white"/>
            </a:duotone>
          </a:blip>
          <a:srcRect/>
          <a:stretch>
            <a:fillRect/>
          </a:stretch>
        </p:blipFill>
        <p:spPr bwMode="auto">
          <a:xfrm rot="222563">
            <a:off x="6024395" y="1460559"/>
            <a:ext cx="3206979" cy="2629456"/>
          </a:xfrm>
          <a:prstGeom prst="rect">
            <a:avLst/>
          </a:prstGeom>
          <a:noFill/>
          <a:ln w="9525">
            <a:noFill/>
            <a:miter lim="800000"/>
            <a:headEnd/>
            <a:tailEnd/>
          </a:ln>
          <a:scene3d>
            <a:camera prst="orthographicFront">
              <a:rot lat="3600000" lon="3600000" rev="1800000"/>
            </a:camera>
            <a:lightRig rig="threePt" dir="t"/>
          </a:scene3d>
        </p:spPr>
      </p:pic>
      <p:pic>
        <p:nvPicPr>
          <p:cNvPr id="1027" name="Picture 3"/>
          <p:cNvPicPr>
            <a:picLocks noChangeAspect="1" noChangeArrowheads="1"/>
          </p:cNvPicPr>
          <p:nvPr/>
        </p:nvPicPr>
        <p:blipFill>
          <a:blip r:embed="rId6"/>
          <a:srcRect/>
          <a:stretch>
            <a:fillRect/>
          </a:stretch>
        </p:blipFill>
        <p:spPr bwMode="auto">
          <a:xfrm>
            <a:off x="8398670" y="1676400"/>
            <a:ext cx="533400" cy="586740"/>
          </a:xfrm>
          <a:prstGeom prst="rect">
            <a:avLst/>
          </a:prstGeom>
          <a:noFill/>
          <a:ln w="9525">
            <a:noFill/>
            <a:miter lim="800000"/>
            <a:headEnd/>
            <a:tailEnd/>
          </a:ln>
          <a:effectLst/>
        </p:spPr>
      </p:pic>
      <p:pic>
        <p:nvPicPr>
          <p:cNvPr id="16" name="Picture 3"/>
          <p:cNvPicPr>
            <a:picLocks noChangeAspect="1" noChangeArrowheads="1"/>
          </p:cNvPicPr>
          <p:nvPr/>
        </p:nvPicPr>
        <p:blipFill>
          <a:blip r:embed="rId6"/>
          <a:srcRect/>
          <a:stretch>
            <a:fillRect/>
          </a:stretch>
        </p:blipFill>
        <p:spPr bwMode="auto">
          <a:xfrm>
            <a:off x="6188869" y="1752600"/>
            <a:ext cx="533400" cy="586740"/>
          </a:xfrm>
          <a:prstGeom prst="rect">
            <a:avLst/>
          </a:prstGeom>
          <a:noFill/>
          <a:ln w="9525">
            <a:noFill/>
            <a:miter lim="800000"/>
            <a:headEnd/>
            <a:tailEnd/>
          </a:ln>
          <a:effectLst/>
        </p:spPr>
      </p:pic>
      <p:pic>
        <p:nvPicPr>
          <p:cNvPr id="17" name="Picture 3"/>
          <p:cNvPicPr>
            <a:picLocks noChangeAspect="1" noChangeArrowheads="1"/>
          </p:cNvPicPr>
          <p:nvPr/>
        </p:nvPicPr>
        <p:blipFill>
          <a:blip r:embed="rId6"/>
          <a:srcRect/>
          <a:stretch>
            <a:fillRect/>
          </a:stretch>
        </p:blipFill>
        <p:spPr bwMode="auto">
          <a:xfrm>
            <a:off x="3521871" y="1676400"/>
            <a:ext cx="533400" cy="586740"/>
          </a:xfrm>
          <a:prstGeom prst="rect">
            <a:avLst/>
          </a:prstGeom>
          <a:noFill/>
          <a:ln w="9525">
            <a:noFill/>
            <a:miter lim="800000"/>
            <a:headEnd/>
            <a:tailEnd/>
          </a:ln>
          <a:effectLst/>
        </p:spPr>
      </p:pic>
      <p:pic>
        <p:nvPicPr>
          <p:cNvPr id="18" name="Picture 3"/>
          <p:cNvPicPr>
            <a:picLocks noChangeAspect="1" noChangeArrowheads="1"/>
          </p:cNvPicPr>
          <p:nvPr/>
        </p:nvPicPr>
        <p:blipFill>
          <a:blip r:embed="rId6"/>
          <a:srcRect/>
          <a:stretch>
            <a:fillRect/>
          </a:stretch>
        </p:blipFill>
        <p:spPr bwMode="auto">
          <a:xfrm>
            <a:off x="1540671" y="1905000"/>
            <a:ext cx="533400" cy="586740"/>
          </a:xfrm>
          <a:prstGeom prst="rect">
            <a:avLst/>
          </a:prstGeom>
          <a:noFill/>
          <a:ln w="9525">
            <a:noFill/>
            <a:miter lim="800000"/>
            <a:headEnd/>
            <a:tailEnd/>
          </a:ln>
          <a:effectLst/>
          <a:scene3d>
            <a:camera prst="orthographicFront">
              <a:rot lat="0" lon="1800000" rev="0"/>
            </a:camera>
            <a:lightRig rig="threePt" dir="t"/>
          </a:scene3d>
        </p:spPr>
      </p:pic>
      <p:pic>
        <p:nvPicPr>
          <p:cNvPr id="14" name="Shape 176"/>
          <p:cNvPicPr preferRelativeResize="0"/>
          <p:nvPr/>
        </p:nvPicPr>
        <p:blipFill rotWithShape="1">
          <a:blip r:embed="rId7" cstate="print">
            <a:alphaModFix/>
          </a:blip>
          <a:srcRect/>
          <a:stretch/>
        </p:blipFill>
        <p:spPr>
          <a:xfrm>
            <a:off x="8170069" y="76200"/>
            <a:ext cx="2514600" cy="1066800"/>
          </a:xfrm>
          <a:prstGeom prst="rect">
            <a:avLst/>
          </a:prstGeom>
          <a:noFill/>
          <a:ln w="28575">
            <a:solidFill>
              <a:srgbClr val="0000FF"/>
            </a:solidFill>
          </a:ln>
        </p:spPr>
      </p:pic>
      <p:pic>
        <p:nvPicPr>
          <p:cNvPr id="19" name="Shape 176"/>
          <p:cNvPicPr preferRelativeResize="0"/>
          <p:nvPr/>
        </p:nvPicPr>
        <p:blipFill rotWithShape="1">
          <a:blip r:embed="rId7" cstate="print">
            <a:alphaModFix/>
          </a:blip>
          <a:srcRect/>
          <a:stretch/>
        </p:blipFill>
        <p:spPr>
          <a:xfrm>
            <a:off x="1540671" y="76200"/>
            <a:ext cx="2514600" cy="1066800"/>
          </a:xfrm>
          <a:prstGeom prst="rect">
            <a:avLst/>
          </a:prstGeom>
          <a:noFill/>
          <a:ln w="28575">
            <a:solidFill>
              <a:srgbClr val="0000FF"/>
            </a:solidFill>
          </a:ln>
        </p:spPr>
      </p:pic>
      <p:pic>
        <p:nvPicPr>
          <p:cNvPr id="4" name="Picture 3">
            <a:extLst>
              <a:ext uri="{FF2B5EF4-FFF2-40B4-BE49-F238E27FC236}">
                <a16:creationId xmlns:a16="http://schemas.microsoft.com/office/drawing/2014/main" xmlns="" id="{AF35054D-E3B7-CA05-A5A1-2F6C95BD734D}"/>
              </a:ext>
            </a:extLst>
          </p:cNvPr>
          <p:cNvPicPr>
            <a:picLocks noChangeAspect="1"/>
          </p:cNvPicPr>
          <p:nvPr/>
        </p:nvPicPr>
        <p:blipFill>
          <a:blip r:embed="rId8"/>
          <a:stretch>
            <a:fillRect/>
          </a:stretch>
        </p:blipFill>
        <p:spPr>
          <a:xfrm>
            <a:off x="10868412" y="5607146"/>
            <a:ext cx="959091" cy="931781"/>
          </a:xfrm>
          <a:prstGeom prst="rect">
            <a:avLst/>
          </a:prstGeom>
        </p:spPr>
      </p:pic>
      <p:sp>
        <p:nvSpPr>
          <p:cNvPr id="20" name="Slide Number Placeholder 19"/>
          <p:cNvSpPr>
            <a:spLocks noGrp="1"/>
          </p:cNvSpPr>
          <p:nvPr>
            <p:ph type="sldNum" sz="quarter" idx="12"/>
          </p:nvPr>
        </p:nvSpPr>
        <p:spPr/>
        <p:txBody>
          <a:bodyPr/>
          <a:lstStyle/>
          <a:p>
            <a:fld id="{B6F15528-21DE-4FAA-801E-634DDDAF4B2B}" type="slidenum">
              <a:rPr lang="en-US" smtClean="0">
                <a:solidFill>
                  <a:prstClr val="black">
                    <a:tint val="75000"/>
                  </a:prstClr>
                </a:solidFill>
              </a:rPr>
              <a:pPr/>
              <a:t>7</a:t>
            </a:fld>
            <a:endParaRPr lang="en-US">
              <a:solidFill>
                <a:prstClr val="black">
                  <a:tint val="75000"/>
                </a:prstClr>
              </a:solidFill>
            </a:endParaRPr>
          </a:p>
        </p:txBody>
      </p:sp>
      <p:sp>
        <p:nvSpPr>
          <p:cNvPr id="8" name="Date Placeholder 7"/>
          <p:cNvSpPr>
            <a:spLocks noGrp="1"/>
          </p:cNvSpPr>
          <p:nvPr>
            <p:ph type="dt" sz="half" idx="10"/>
          </p:nvPr>
        </p:nvSpPr>
        <p:spPr/>
        <p:txBody>
          <a:bodyPr/>
          <a:lstStyle/>
          <a:p>
            <a:fld id="{680205E0-BD62-45AD-898B-F5FE90F849FA}" type="datetime1">
              <a:rPr lang="en-US" smtClean="0">
                <a:solidFill>
                  <a:prstClr val="black">
                    <a:tint val="75000"/>
                  </a:prstClr>
                </a:solidFill>
              </a:rPr>
              <a:t>9/8/2022</a:t>
            </a:fld>
            <a:endParaRPr lang="en-US">
              <a:solidFill>
                <a:prstClr val="black">
                  <a:tint val="75000"/>
                </a:prstClr>
              </a:solidFill>
            </a:endParaRPr>
          </a:p>
        </p:txBody>
      </p:sp>
    </p:spTree>
    <p:extLst>
      <p:ext uri="{BB962C8B-B14F-4D97-AF65-F5344CB8AC3E}">
        <p14:creationId xmlns:p14="http://schemas.microsoft.com/office/powerpoint/2010/main" val="3870157266"/>
      </p:ext>
    </p:extLst>
  </p:cSld>
  <p:clrMapOvr>
    <a:masterClrMapping/>
  </p:clrMapOvr>
  <p:transition advTm="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repeatCount="indefinite" fill="hold" nodeType="withEffect">
                                  <p:stCondLst>
                                    <p:cond delay="3000"/>
                                  </p:stCondLst>
                                  <p:endCondLst>
                                    <p:cond evt="onNext" delay="0">
                                      <p:tgtEl>
                                        <p:sldTgt/>
                                      </p:tgtEl>
                                    </p:cond>
                                  </p:end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2" presetClass="entr" presetSubtype="1" repeatCount="indefinite" fill="hold" nodeType="withEffect">
                                  <p:stCondLst>
                                    <p:cond delay="3000"/>
                                  </p:stCondLst>
                                  <p:endCondLst>
                                    <p:cond evt="onNext" delay="0">
                                      <p:tgtEl>
                                        <p:sldTgt/>
                                      </p:tgtEl>
                                    </p:cond>
                                  </p:end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par>
                                <p:cTn id="11" presetID="22" presetClass="entr" presetSubtype="1" repeatCount="indefinite" fill="hold" nodeType="withEffect">
                                  <p:stCondLst>
                                    <p:cond delay="3000"/>
                                  </p:stCondLst>
                                  <p:endCondLst>
                                    <p:cond evt="onNext" delay="0">
                                      <p:tgtEl>
                                        <p:sldTgt/>
                                      </p:tgtEl>
                                    </p:cond>
                                  </p:end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500"/>
                                        <p:tgtEl>
                                          <p:spTgt spid="7"/>
                                        </p:tgtEl>
                                      </p:cBhvr>
                                    </p:animEffect>
                                  </p:childTnLst>
                                </p:cTn>
                              </p:par>
                              <p:par>
                                <p:cTn id="14" presetID="22" presetClass="entr" presetSubtype="1" repeatCount="indefinite" fill="hold" nodeType="withEffect">
                                  <p:stCondLst>
                                    <p:cond delay="3000"/>
                                  </p:stCondLst>
                                  <p:endCondLst>
                                    <p:cond evt="onNext" delay="0">
                                      <p:tgtEl>
                                        <p:sldTgt/>
                                      </p:tgtEl>
                                    </p:cond>
                                  </p:endCondLst>
                                  <p:childTnLst>
                                    <p:set>
                                      <p:cBhvr>
                                        <p:cTn id="15" dur="1" fill="hold">
                                          <p:stCondLst>
                                            <p:cond delay="0"/>
                                          </p:stCondLst>
                                        </p:cTn>
                                        <p:tgtEl>
                                          <p:spTgt spid="11"/>
                                        </p:tgtEl>
                                        <p:attrNameLst>
                                          <p:attrName>style.visibility</p:attrName>
                                        </p:attrNameLst>
                                      </p:cBhvr>
                                      <p:to>
                                        <p:strVal val="visible"/>
                                      </p:to>
                                    </p:set>
                                    <p:animEffect transition="in" filter="wipe(up)">
                                      <p:cBhvr>
                                        <p:cTn id="16" dur="500"/>
                                        <p:tgtEl>
                                          <p:spTgt spid="11"/>
                                        </p:tgtEl>
                                      </p:cBhvr>
                                    </p:animEffect>
                                  </p:childTnLst>
                                </p:cTn>
                              </p:par>
                              <p:par>
                                <p:cTn id="17" presetID="22" presetClass="entr" presetSubtype="1" repeatCount="indefinite" fill="hold" nodeType="withEffect">
                                  <p:stCondLst>
                                    <p:cond delay="3000"/>
                                  </p:stCondLst>
                                  <p:endCondLst>
                                    <p:cond evt="onNext" delay="0">
                                      <p:tgtEl>
                                        <p:sldTgt/>
                                      </p:tgtEl>
                                    </p:cond>
                                  </p:endCondLst>
                                  <p:childTnLst>
                                    <p:set>
                                      <p:cBhvr>
                                        <p:cTn id="18" dur="1" fill="hold">
                                          <p:stCondLst>
                                            <p:cond delay="0"/>
                                          </p:stCondLst>
                                        </p:cTn>
                                        <p:tgtEl>
                                          <p:spTgt spid="13"/>
                                        </p:tgtEl>
                                        <p:attrNameLst>
                                          <p:attrName>style.visibility</p:attrName>
                                        </p:attrNameLst>
                                      </p:cBhvr>
                                      <p:to>
                                        <p:strVal val="visible"/>
                                      </p:to>
                                    </p:set>
                                    <p:animEffect transition="in" filter="wipe(up)">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AAE8B9-EFDB-2358-B6E3-6D62D9D28FD2}"/>
              </a:ext>
            </a:extLst>
          </p:cNvPr>
          <p:cNvSpPr>
            <a:spLocks noGrp="1"/>
          </p:cNvSpPr>
          <p:nvPr>
            <p:ph type="title"/>
          </p:nvPr>
        </p:nvSpPr>
        <p:spPr>
          <a:xfrm>
            <a:off x="0" y="264571"/>
            <a:ext cx="10108800" cy="646290"/>
          </a:xfrm>
        </p:spPr>
        <p:txBody>
          <a:bodyPr/>
          <a:lstStyle/>
          <a:p>
            <a:r>
              <a:rPr kumimoji="0" lang="en-IN" sz="3600" i="0" u="none" strike="noStrike" kern="1200" cap="none" spc="0" normalizeH="0" baseline="0" noProof="0" dirty="0">
                <a:ln>
                  <a:noFill/>
                </a:ln>
                <a:solidFill>
                  <a:schemeClr val="bg1"/>
                </a:solidFill>
                <a:effectLst/>
                <a:uLnTx/>
                <a:uFillTx/>
                <a:ea typeface="+mj-ea"/>
                <a:cs typeface="Arial" panose="020B0604020202020204" pitchFamily="34" charset="0"/>
              </a:rPr>
              <a:t>RISAT-1  </a:t>
            </a:r>
            <a:r>
              <a:rPr kumimoji="0" lang="en-IN" sz="3600" i="0" u="none" strike="noStrike" kern="1200" cap="none" spc="0" normalizeH="0" baseline="0" noProof="0" dirty="0" smtClean="0">
                <a:ln>
                  <a:noFill/>
                </a:ln>
                <a:solidFill>
                  <a:schemeClr val="bg1"/>
                </a:solidFill>
                <a:effectLst/>
                <a:uLnTx/>
                <a:uFillTx/>
                <a:ea typeface="+mj-ea"/>
                <a:cs typeface="Arial" panose="020B0604020202020204" pitchFamily="34" charset="0"/>
              </a:rPr>
              <a:t>- C </a:t>
            </a:r>
            <a:r>
              <a:rPr kumimoji="0" lang="en-IN" sz="3600" i="0" u="none" strike="noStrike" kern="1200" cap="none" spc="0" normalizeH="0" noProof="0" dirty="0" smtClean="0">
                <a:ln>
                  <a:noFill/>
                </a:ln>
                <a:solidFill>
                  <a:schemeClr val="bg1"/>
                </a:solidFill>
                <a:effectLst/>
                <a:uLnTx/>
                <a:uFillTx/>
                <a:ea typeface="+mj-ea"/>
                <a:cs typeface="Arial" panose="020B0604020202020204" pitchFamily="34" charset="0"/>
              </a:rPr>
              <a:t> Band SAR </a:t>
            </a:r>
            <a:endParaRPr lang="en-IN" sz="3200" dirty="0">
              <a:solidFill>
                <a:schemeClr val="bg1"/>
              </a:solidFill>
            </a:endParaRPr>
          </a:p>
        </p:txBody>
      </p:sp>
      <p:sp>
        <p:nvSpPr>
          <p:cNvPr id="3" name="Text Placeholder 2">
            <a:extLst>
              <a:ext uri="{FF2B5EF4-FFF2-40B4-BE49-F238E27FC236}">
                <a16:creationId xmlns:a16="http://schemas.microsoft.com/office/drawing/2014/main" xmlns="" id="{5540F988-806B-061B-5872-C5F5F04DF3A8}"/>
              </a:ext>
            </a:extLst>
          </p:cNvPr>
          <p:cNvSpPr>
            <a:spLocks noGrp="1"/>
          </p:cNvSpPr>
          <p:nvPr>
            <p:ph type="body" idx="1"/>
          </p:nvPr>
        </p:nvSpPr>
        <p:spPr>
          <a:xfrm>
            <a:off x="267286" y="1177618"/>
            <a:ext cx="11764799" cy="5328000"/>
          </a:xfrm>
        </p:spPr>
        <p:txBody>
          <a:bodyPr/>
          <a:lstStyle/>
          <a:p>
            <a:pPr algn="just">
              <a:buFont typeface="Wingdings" panose="05000000000000000000" pitchFamily="2" charset="2"/>
              <a:buChar char="v"/>
            </a:pPr>
            <a:r>
              <a:rPr lang="en-US" sz="2400" dirty="0" smtClean="0">
                <a:solidFill>
                  <a:schemeClr val="tx2">
                    <a:lumMod val="10000"/>
                  </a:schemeClr>
                </a:solidFill>
                <a:cs typeface="Arial" panose="020B0604020202020204" pitchFamily="34" charset="0"/>
              </a:rPr>
              <a:t>RISAT-1 </a:t>
            </a:r>
            <a:r>
              <a:rPr lang="en-US" sz="2400" dirty="0">
                <a:solidFill>
                  <a:schemeClr val="tx2">
                    <a:lumMod val="10000"/>
                  </a:schemeClr>
                </a:solidFill>
                <a:cs typeface="Arial" panose="020B0604020202020204" pitchFamily="34" charset="0"/>
              </a:rPr>
              <a:t>is C –Band SAR (5.35 GHz) developed and launched by ISRO in 2012.</a:t>
            </a:r>
          </a:p>
          <a:p>
            <a:pPr algn="just">
              <a:buFont typeface="Wingdings" panose="05000000000000000000" pitchFamily="2" charset="2"/>
              <a:buChar char="v"/>
            </a:pPr>
            <a:r>
              <a:rPr lang="en-US" sz="2400" dirty="0">
                <a:solidFill>
                  <a:schemeClr val="tx2">
                    <a:lumMod val="10000"/>
                  </a:schemeClr>
                </a:solidFill>
                <a:cs typeface="Arial" panose="020B0604020202020204" pitchFamily="34" charset="0"/>
              </a:rPr>
              <a:t>The primary imaging modes are Fine Resolution </a:t>
            </a:r>
            <a:r>
              <a:rPr lang="en-US" sz="2400" dirty="0" err="1">
                <a:solidFill>
                  <a:schemeClr val="tx2">
                    <a:lumMod val="10000"/>
                  </a:schemeClr>
                </a:solidFill>
                <a:cs typeface="Arial" panose="020B0604020202020204" pitchFamily="34" charset="0"/>
              </a:rPr>
              <a:t>Stripmap</a:t>
            </a:r>
            <a:r>
              <a:rPr lang="en-US" sz="2400" dirty="0">
                <a:solidFill>
                  <a:schemeClr val="tx2">
                    <a:lumMod val="10000"/>
                  </a:schemeClr>
                </a:solidFill>
                <a:cs typeface="Arial" panose="020B0604020202020204" pitchFamily="34" charset="0"/>
              </a:rPr>
              <a:t> (FRS1) at 3m,Medium/Coarse Resolution </a:t>
            </a:r>
            <a:r>
              <a:rPr lang="en-US" sz="2400" dirty="0" err="1">
                <a:solidFill>
                  <a:schemeClr val="tx2">
                    <a:lumMod val="10000"/>
                  </a:schemeClr>
                </a:solidFill>
                <a:cs typeface="Arial" panose="020B0604020202020204" pitchFamily="34" charset="0"/>
              </a:rPr>
              <a:t>ScanSAR</a:t>
            </a:r>
            <a:r>
              <a:rPr lang="en-US" sz="2400" dirty="0">
                <a:solidFill>
                  <a:schemeClr val="tx2">
                    <a:lumMod val="10000"/>
                  </a:schemeClr>
                </a:solidFill>
                <a:cs typeface="Arial" panose="020B0604020202020204" pitchFamily="34" charset="0"/>
              </a:rPr>
              <a:t> MRS/CRS with 24 m to 48m ground resolution and High Resolution Spotlight with 1m resolution.</a:t>
            </a:r>
          </a:p>
          <a:p>
            <a:pPr algn="just">
              <a:buFont typeface="Wingdings" panose="05000000000000000000" pitchFamily="2" charset="2"/>
              <a:buChar char="v"/>
            </a:pPr>
            <a:r>
              <a:rPr lang="en-US" sz="2400" dirty="0">
                <a:solidFill>
                  <a:schemeClr val="tx2">
                    <a:lumMod val="10000"/>
                  </a:schemeClr>
                </a:solidFill>
                <a:cs typeface="Arial" panose="020B0604020202020204" pitchFamily="34" charset="0"/>
              </a:rPr>
              <a:t> The TX/RX polarizations are Single (HH/VV), Dual (HH+HV/VV+VH) </a:t>
            </a:r>
            <a:r>
              <a:rPr lang="en-US" sz="2400" dirty="0" smtClean="0">
                <a:solidFill>
                  <a:schemeClr val="tx2">
                    <a:lumMod val="10000"/>
                  </a:schemeClr>
                </a:solidFill>
                <a:cs typeface="Arial" panose="020B0604020202020204" pitchFamily="34" charset="0"/>
              </a:rPr>
              <a:t>. </a:t>
            </a:r>
            <a:endParaRPr lang="en-US" sz="2400" dirty="0">
              <a:solidFill>
                <a:schemeClr val="tx2">
                  <a:lumMod val="10000"/>
                </a:schemeClr>
              </a:solidFill>
              <a:cs typeface="Arial" panose="020B0604020202020204" pitchFamily="34" charset="0"/>
            </a:endParaRPr>
          </a:p>
          <a:p>
            <a:pPr algn="just">
              <a:buFont typeface="Wingdings" panose="05000000000000000000" pitchFamily="2" charset="2"/>
              <a:buChar char="v"/>
            </a:pPr>
            <a:r>
              <a:rPr lang="en-US" sz="2400" dirty="0">
                <a:solidFill>
                  <a:schemeClr val="tx2">
                    <a:lumMod val="10000"/>
                  </a:schemeClr>
                </a:solidFill>
                <a:cs typeface="Arial" panose="020B0604020202020204" pitchFamily="34" charset="0"/>
              </a:rPr>
              <a:t> The standard  Data provided is Level-2 Enhanced  ,which is Terrain Geo-Referenced  with per-pixel   local incidence angle  map (LIA) and the  Mask Layers </a:t>
            </a:r>
            <a:r>
              <a:rPr lang="en-US" sz="2400" dirty="0" smtClean="0">
                <a:solidFill>
                  <a:schemeClr val="tx2">
                    <a:lumMod val="10000"/>
                  </a:schemeClr>
                </a:solidFill>
                <a:cs typeface="Arial" panose="020B0604020202020204" pitchFamily="34" charset="0"/>
              </a:rPr>
              <a:t>.</a:t>
            </a:r>
          </a:p>
          <a:p>
            <a:pPr algn="just">
              <a:buFont typeface="Wingdings" panose="05000000000000000000" pitchFamily="2" charset="2"/>
              <a:buChar char="v"/>
            </a:pPr>
            <a:r>
              <a:rPr lang="en-US" sz="2400" dirty="0" smtClean="0">
                <a:solidFill>
                  <a:schemeClr val="tx2">
                    <a:lumMod val="10000"/>
                  </a:schemeClr>
                </a:solidFill>
                <a:cs typeface="Arial" panose="020B0604020202020204" pitchFamily="34" charset="0"/>
              </a:rPr>
              <a:t>Level-1 Single Look Complex  Data is available to the users based  on the requirements.</a:t>
            </a:r>
          </a:p>
          <a:p>
            <a:pPr algn="just">
              <a:buFont typeface="Wingdings" panose="05000000000000000000" pitchFamily="2" charset="2"/>
              <a:buChar char="v"/>
            </a:pPr>
            <a:r>
              <a:rPr lang="en-US" sz="2400" dirty="0" smtClean="0">
                <a:solidFill>
                  <a:srgbClr val="1D2228"/>
                </a:solidFill>
              </a:rPr>
              <a:t>It  also features a unique Hybrid </a:t>
            </a:r>
            <a:r>
              <a:rPr lang="en-US" sz="2400" dirty="0" err="1" smtClean="0">
                <a:solidFill>
                  <a:srgbClr val="1D2228"/>
                </a:solidFill>
              </a:rPr>
              <a:t>Polarimetric</a:t>
            </a:r>
            <a:r>
              <a:rPr lang="en-US" sz="2400" dirty="0" smtClean="0">
                <a:solidFill>
                  <a:srgbClr val="1D2228"/>
                </a:solidFill>
              </a:rPr>
              <a:t> mode ,t</a:t>
            </a:r>
            <a:r>
              <a:rPr lang="en-US" sz="2400" dirty="0" smtClean="0">
                <a:solidFill>
                  <a:schemeClr val="tx2">
                    <a:lumMod val="10000"/>
                  </a:schemeClr>
                </a:solidFill>
              </a:rPr>
              <a:t>he circular FRS-1 mode is realized in the Circular Transmit Linear Receive (CTLR) configuration wherein, the transmission is Right Circular with linear receive giving rise to RH and RV channels.</a:t>
            </a:r>
          </a:p>
          <a:p>
            <a:pPr algn="just">
              <a:buFont typeface="Wingdings" panose="05000000000000000000" pitchFamily="2" charset="2"/>
              <a:buChar char="v"/>
            </a:pPr>
            <a:endParaRPr lang="en-US" sz="2400" dirty="0">
              <a:solidFill>
                <a:schemeClr val="tx2">
                  <a:lumMod val="10000"/>
                </a:schemeClr>
              </a:solidFill>
              <a:cs typeface="Arial" panose="020B0604020202020204" pitchFamily="34" charset="0"/>
            </a:endParaRPr>
          </a:p>
          <a:p>
            <a:endParaRPr lang="en-IN" sz="2000" dirty="0"/>
          </a:p>
        </p:txBody>
      </p:sp>
      <p:pic>
        <p:nvPicPr>
          <p:cNvPr id="4" name="Picture 3">
            <a:extLst>
              <a:ext uri="{FF2B5EF4-FFF2-40B4-BE49-F238E27FC236}">
                <a16:creationId xmlns:a16="http://schemas.microsoft.com/office/drawing/2014/main" xmlns="" id="{2735A588-4060-F9C5-4642-E3457A64943D}"/>
              </a:ext>
            </a:extLst>
          </p:cNvPr>
          <p:cNvPicPr>
            <a:picLocks noChangeAspect="1"/>
          </p:cNvPicPr>
          <p:nvPr/>
        </p:nvPicPr>
        <p:blipFill>
          <a:blip r:embed="rId2"/>
          <a:stretch>
            <a:fillRect/>
          </a:stretch>
        </p:blipFill>
        <p:spPr>
          <a:xfrm>
            <a:off x="11046650" y="5744309"/>
            <a:ext cx="959091" cy="931781"/>
          </a:xfrm>
          <a:prstGeom prst="rect">
            <a:avLst/>
          </a:prstGeom>
        </p:spPr>
      </p:pic>
      <p:pic>
        <p:nvPicPr>
          <p:cNvPr id="6" name="Picture 5">
            <a:extLst>
              <a:ext uri="{FF2B5EF4-FFF2-40B4-BE49-F238E27FC236}">
                <a16:creationId xmlns:a16="http://schemas.microsoft.com/office/drawing/2014/main" xmlns="" id="{C0DC6D93-8EC3-A413-39D3-69D1BFD7CAF9}"/>
              </a:ext>
            </a:extLst>
          </p:cNvPr>
          <p:cNvPicPr>
            <a:picLocks noChangeAspect="1"/>
          </p:cNvPicPr>
          <p:nvPr/>
        </p:nvPicPr>
        <p:blipFill>
          <a:blip r:embed="rId3"/>
          <a:stretch>
            <a:fillRect/>
          </a:stretch>
        </p:blipFill>
        <p:spPr>
          <a:xfrm>
            <a:off x="8754484" y="245886"/>
            <a:ext cx="3470856" cy="654996"/>
          </a:xfrm>
          <a:prstGeom prst="rect">
            <a:avLst/>
          </a:prstGeom>
        </p:spPr>
      </p:pic>
    </p:spTree>
    <p:extLst>
      <p:ext uri="{BB962C8B-B14F-4D97-AF65-F5344CB8AC3E}">
        <p14:creationId xmlns:p14="http://schemas.microsoft.com/office/powerpoint/2010/main" val="38705678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580C00-D3D4-EDD7-9B7E-6EB7589E1DB8}"/>
              </a:ext>
            </a:extLst>
          </p:cNvPr>
          <p:cNvSpPr>
            <a:spLocks noGrp="1"/>
          </p:cNvSpPr>
          <p:nvPr>
            <p:ph type="title"/>
          </p:nvPr>
        </p:nvSpPr>
        <p:spPr>
          <a:xfrm>
            <a:off x="76041" y="-177646"/>
            <a:ext cx="10108800" cy="1200288"/>
          </a:xfrm>
        </p:spPr>
        <p:txBody>
          <a:bodyPr/>
          <a:lstStyle/>
          <a:p>
            <a:r>
              <a:rPr kumimoji="0" lang="en-IN" sz="3600" i="0" u="none" strike="noStrike" kern="1200" cap="none" spc="0" normalizeH="0" baseline="0" noProof="0" dirty="0">
                <a:ln>
                  <a:noFill/>
                </a:ln>
                <a:solidFill>
                  <a:schemeClr val="bg1"/>
                </a:solidFill>
                <a:effectLst/>
                <a:uLnTx/>
                <a:uFillTx/>
                <a:latin typeface="Calibri" panose="020F0502020204030204"/>
                <a:ea typeface="+mn-ea"/>
                <a:cs typeface="+mn-cs"/>
              </a:rPr>
              <a:t>RISAT-1  - Radar Backscatter and  </a:t>
            </a:r>
            <a:r>
              <a:rPr kumimoji="0" lang="en-IN" sz="3600" i="0" u="none" strike="noStrike" kern="1200" cap="none" spc="0" normalizeH="0" baseline="0" noProof="0" dirty="0" smtClean="0">
                <a:ln>
                  <a:noFill/>
                </a:ln>
                <a:solidFill>
                  <a:schemeClr val="bg1"/>
                </a:solidFill>
                <a:effectLst/>
                <a:uLnTx/>
                <a:uFillTx/>
                <a:latin typeface="Calibri" panose="020F0502020204030204"/>
                <a:ea typeface="+mn-ea"/>
                <a:cs typeface="+mn-cs"/>
              </a:rPr>
              <a:t/>
            </a:r>
            <a:br>
              <a:rPr kumimoji="0" lang="en-IN" sz="3600" i="0" u="none" strike="noStrike" kern="1200" cap="none" spc="0" normalizeH="0" baseline="0" noProof="0" dirty="0" smtClean="0">
                <a:ln>
                  <a:noFill/>
                </a:ln>
                <a:solidFill>
                  <a:schemeClr val="bg1"/>
                </a:solidFill>
                <a:effectLst/>
                <a:uLnTx/>
                <a:uFillTx/>
                <a:latin typeface="Calibri" panose="020F0502020204030204"/>
                <a:ea typeface="+mn-ea"/>
                <a:cs typeface="+mn-cs"/>
              </a:rPr>
            </a:br>
            <a:r>
              <a:rPr kumimoji="0" lang="en-IN" sz="3600" i="0" u="none" strike="noStrike" kern="1200" cap="none" spc="0" normalizeH="0" baseline="0" noProof="0" dirty="0" err="1" smtClean="0">
                <a:ln>
                  <a:noFill/>
                </a:ln>
                <a:solidFill>
                  <a:schemeClr val="bg1"/>
                </a:solidFill>
                <a:effectLst/>
                <a:uLnTx/>
                <a:uFillTx/>
                <a:latin typeface="Calibri" panose="020F0502020204030204"/>
                <a:ea typeface="+mn-ea"/>
                <a:cs typeface="+mn-cs"/>
              </a:rPr>
              <a:t>Polarimetric</a:t>
            </a:r>
            <a:r>
              <a:rPr kumimoji="0" lang="en-IN" sz="3600" i="0" u="none" strike="noStrike" kern="1200" cap="none" spc="0" normalizeH="0" baseline="0" noProof="0" dirty="0" smtClean="0">
                <a:ln>
                  <a:noFill/>
                </a:ln>
                <a:solidFill>
                  <a:schemeClr val="bg1"/>
                </a:solidFill>
                <a:effectLst/>
                <a:uLnTx/>
                <a:uFillTx/>
                <a:latin typeface="Calibri" panose="020F0502020204030204"/>
                <a:ea typeface="+mn-ea"/>
                <a:cs typeface="+mn-cs"/>
              </a:rPr>
              <a:t> Products  </a:t>
            </a:r>
            <a:r>
              <a:rPr kumimoji="0" lang="en-IN" sz="3600" i="0" u="none" strike="noStrike" kern="1200" cap="none" spc="0" normalizeH="0" baseline="0" noProof="0" dirty="0">
                <a:ln>
                  <a:noFill/>
                </a:ln>
                <a:solidFill>
                  <a:schemeClr val="bg1"/>
                </a:solidFill>
                <a:effectLst/>
                <a:uLnTx/>
                <a:uFillTx/>
                <a:latin typeface="Calibri" panose="020F0502020204030204"/>
                <a:ea typeface="+mn-ea"/>
                <a:cs typeface="+mn-cs"/>
              </a:rPr>
              <a:t>realization </a:t>
            </a:r>
            <a:endParaRPr lang="en-IN" sz="2400" dirty="0">
              <a:solidFill>
                <a:schemeClr val="bg1"/>
              </a:solidFill>
            </a:endParaRPr>
          </a:p>
        </p:txBody>
      </p:sp>
      <p:sp>
        <p:nvSpPr>
          <p:cNvPr id="3" name="Text Placeholder 2">
            <a:extLst>
              <a:ext uri="{FF2B5EF4-FFF2-40B4-BE49-F238E27FC236}">
                <a16:creationId xmlns:a16="http://schemas.microsoft.com/office/drawing/2014/main" xmlns="" id="{F5731CD8-D25B-680B-B608-37F11F0C8999}"/>
              </a:ext>
            </a:extLst>
          </p:cNvPr>
          <p:cNvSpPr>
            <a:spLocks noGrp="1"/>
          </p:cNvSpPr>
          <p:nvPr>
            <p:ph type="body" idx="1"/>
          </p:nvPr>
        </p:nvSpPr>
        <p:spPr/>
        <p:txBody>
          <a:bodyPr/>
          <a:lstStyle/>
          <a:p>
            <a:pPr algn="just">
              <a:buFont typeface="Wingdings" panose="05000000000000000000" pitchFamily="2" charset="2"/>
              <a:buChar char="v"/>
              <a:defRPr/>
            </a:pPr>
            <a:endParaRPr lang="en-US" sz="1800" dirty="0">
              <a:solidFill>
                <a:schemeClr val="tx2">
                  <a:lumMod val="10000"/>
                </a:schemeClr>
              </a:solidFill>
            </a:endParaRPr>
          </a:p>
          <a:p>
            <a:pPr marR="0" lvl="0" algn="just" defTabSz="914400" rtl="0" eaLnBrk="1" fontAlgn="auto" latinLnBrk="0" hangingPunct="1">
              <a:lnSpc>
                <a:spcPct val="90000"/>
              </a:lnSpc>
              <a:spcBef>
                <a:spcPts val="1000"/>
              </a:spcBef>
              <a:spcAft>
                <a:spcPts val="0"/>
              </a:spcAft>
              <a:buClrTx/>
              <a:buSzTx/>
              <a:buFont typeface="Wingdings" panose="05000000000000000000" pitchFamily="2" charset="2"/>
              <a:buChar char="v"/>
              <a:tabLst/>
              <a:defRPr/>
            </a:pPr>
            <a:r>
              <a:rPr kumimoji="0" lang="en-US" sz="2400" b="0" i="0" u="none" strike="noStrike" kern="1200" cap="none" spc="0" normalizeH="0" baseline="0" noProof="0" dirty="0" smtClean="0">
                <a:ln>
                  <a:noFill/>
                </a:ln>
                <a:solidFill>
                  <a:schemeClr val="tx2">
                    <a:lumMod val="10000"/>
                  </a:schemeClr>
                </a:solidFill>
                <a:effectLst/>
                <a:uLnTx/>
                <a:uFillTx/>
                <a:ea typeface="+mn-ea"/>
                <a:cs typeface="+mn-cs"/>
              </a:rPr>
              <a:t>The </a:t>
            </a:r>
            <a:r>
              <a:rPr kumimoji="0" lang="en-US" sz="2400" b="0" i="0" u="none" strike="noStrike" kern="1200" cap="none" spc="0" normalizeH="0" baseline="0" noProof="0" dirty="0">
                <a:ln>
                  <a:noFill/>
                </a:ln>
                <a:solidFill>
                  <a:schemeClr val="tx2">
                    <a:lumMod val="10000"/>
                  </a:schemeClr>
                </a:solidFill>
                <a:effectLst/>
                <a:uLnTx/>
                <a:uFillTx/>
                <a:ea typeface="+mn-ea"/>
                <a:cs typeface="+mn-cs"/>
              </a:rPr>
              <a:t>CFRS-1 Single Look Complex data is in CEOS format comprising of the real and imaginary components of the processed signal.</a:t>
            </a:r>
          </a:p>
          <a:p>
            <a:pPr marR="0" lvl="0" algn="just" defTabSz="914400" rtl="0" eaLnBrk="1" fontAlgn="auto" latinLnBrk="0" hangingPunct="1">
              <a:lnSpc>
                <a:spcPct val="90000"/>
              </a:lnSpc>
              <a:spcBef>
                <a:spcPts val="1000"/>
              </a:spcBef>
              <a:spcAft>
                <a:spcPts val="0"/>
              </a:spcAft>
              <a:buClrTx/>
              <a:buSzTx/>
              <a:buFont typeface="Wingdings" panose="05000000000000000000" pitchFamily="2" charset="2"/>
              <a:buChar char="v"/>
              <a:tabLst/>
              <a:defRPr/>
            </a:pPr>
            <a:r>
              <a:rPr kumimoji="0" lang="en-US" sz="2400" b="0" i="0" u="none" strike="noStrike" kern="1200" cap="none" spc="0" normalizeH="0" baseline="0" noProof="0" dirty="0">
                <a:ln>
                  <a:noFill/>
                </a:ln>
                <a:solidFill>
                  <a:schemeClr val="tx2">
                    <a:lumMod val="10000"/>
                  </a:schemeClr>
                </a:solidFill>
                <a:effectLst/>
                <a:uLnTx/>
                <a:uFillTx/>
                <a:ea typeface="+mn-ea"/>
                <a:cs typeface="+mn-cs"/>
              </a:rPr>
              <a:t> In –house software has been developed for polarimetric processing and derivation of the Stokes vector . Hybrid polarimetric parameters like Degree of Polarization-m, relative phase(delta) , axial ratio(AR),circular polarization ratio(CPR) from the data channels .</a:t>
            </a:r>
          </a:p>
          <a:p>
            <a:pPr marR="0" lvl="0" algn="just" defTabSz="914400" rtl="0" eaLnBrk="1" fontAlgn="auto" latinLnBrk="0" hangingPunct="1">
              <a:lnSpc>
                <a:spcPct val="90000"/>
              </a:lnSpc>
              <a:spcBef>
                <a:spcPts val="1000"/>
              </a:spcBef>
              <a:spcAft>
                <a:spcPts val="0"/>
              </a:spcAft>
              <a:buClrTx/>
              <a:buSzTx/>
              <a:buFont typeface="Wingdings" panose="05000000000000000000" pitchFamily="2" charset="2"/>
              <a:buChar char="v"/>
              <a:tabLst/>
              <a:defRPr/>
            </a:pPr>
            <a:r>
              <a:rPr kumimoji="0" lang="en-US" sz="2400" b="0" i="0" u="none" strike="noStrike" kern="1200" cap="none" spc="0" normalizeH="0" baseline="0" noProof="0" dirty="0">
                <a:ln>
                  <a:noFill/>
                </a:ln>
                <a:solidFill>
                  <a:schemeClr val="tx2">
                    <a:lumMod val="10000"/>
                  </a:schemeClr>
                </a:solidFill>
                <a:effectLst/>
                <a:uLnTx/>
                <a:uFillTx/>
                <a:ea typeface="+mn-ea"/>
                <a:cs typeface="+mn-cs"/>
              </a:rPr>
              <a:t> These parameters are in turn used to generate the channels corresponding to Surface, Double and Volume Bounce scattering of the target area. </a:t>
            </a:r>
          </a:p>
          <a:p>
            <a:pPr marR="0" lvl="0" algn="just" defTabSz="914400" rtl="0" eaLnBrk="1" fontAlgn="auto" latinLnBrk="0" hangingPunct="1">
              <a:lnSpc>
                <a:spcPct val="90000"/>
              </a:lnSpc>
              <a:spcBef>
                <a:spcPts val="1000"/>
              </a:spcBef>
              <a:spcAft>
                <a:spcPts val="0"/>
              </a:spcAft>
              <a:buClrTx/>
              <a:buSzTx/>
              <a:buFont typeface="Wingdings" panose="05000000000000000000" pitchFamily="2" charset="2"/>
              <a:buChar char="v"/>
              <a:tabLst/>
              <a:defRPr/>
            </a:pPr>
            <a:r>
              <a:rPr kumimoji="0" lang="en-US" sz="2400" b="0" i="0" u="none" strike="noStrike" kern="1200" cap="none" spc="0" normalizeH="0" baseline="0" noProof="0" dirty="0">
                <a:ln>
                  <a:noFill/>
                </a:ln>
                <a:solidFill>
                  <a:schemeClr val="tx2">
                    <a:lumMod val="10000"/>
                  </a:schemeClr>
                </a:solidFill>
                <a:effectLst/>
                <a:uLnTx/>
                <a:uFillTx/>
                <a:ea typeface="+mn-ea"/>
                <a:cs typeface="+mn-cs"/>
              </a:rPr>
              <a:t>Based on the scattering mechanism, hybrid polarimetric decomposition techniques  m-delta and m-chi are implemented and provided  for Application based studies</a:t>
            </a:r>
            <a:r>
              <a:rPr kumimoji="0" lang="en-US" sz="2400" b="0" i="0" u="none" strike="noStrike" kern="1200" cap="none" spc="0" normalizeH="0" baseline="0" noProof="0" dirty="0" smtClean="0">
                <a:ln>
                  <a:noFill/>
                </a:ln>
                <a:solidFill>
                  <a:schemeClr val="tx2">
                    <a:lumMod val="10000"/>
                  </a:schemeClr>
                </a:solidFill>
                <a:effectLst/>
                <a:uLnTx/>
                <a:uFillTx/>
                <a:ea typeface="+mn-ea"/>
                <a:cs typeface="+mn-cs"/>
              </a:rPr>
              <a:t>.</a:t>
            </a:r>
          </a:p>
          <a:p>
            <a:pPr marR="0" lvl="0" algn="just" defTabSz="914400" rtl="0" eaLnBrk="1" fontAlgn="auto" latinLnBrk="0" hangingPunct="1">
              <a:lnSpc>
                <a:spcPct val="90000"/>
              </a:lnSpc>
              <a:spcBef>
                <a:spcPts val="1000"/>
              </a:spcBef>
              <a:spcAft>
                <a:spcPts val="0"/>
              </a:spcAft>
              <a:buClrTx/>
              <a:buSzTx/>
              <a:buFont typeface="Wingdings" panose="05000000000000000000" pitchFamily="2" charset="2"/>
              <a:buChar char="v"/>
              <a:tabLst/>
              <a:defRPr/>
            </a:pPr>
            <a:r>
              <a:rPr lang="en-US" sz="2400" dirty="0" smtClean="0">
                <a:solidFill>
                  <a:schemeClr val="tx2">
                    <a:lumMod val="10000"/>
                  </a:schemeClr>
                </a:solidFill>
              </a:rPr>
              <a:t> </a:t>
            </a:r>
            <a:r>
              <a:rPr lang="en-US" sz="2400" i="1" dirty="0" smtClean="0">
                <a:solidFill>
                  <a:schemeClr val="tx2">
                    <a:lumMod val="10000"/>
                  </a:schemeClr>
                </a:solidFill>
              </a:rPr>
              <a:t>Software Tool   has been developed  in-house for  ingesting and analyzing   datasets from contemporary  SAR sensors- Radarsat-2   ,Sentinel-1A /1B, RISAT-1 /1A, L&amp;S Airborne SAR, </a:t>
            </a:r>
            <a:r>
              <a:rPr lang="en-US" sz="2400" i="1" dirty="0" err="1" smtClean="0">
                <a:solidFill>
                  <a:schemeClr val="tx2">
                    <a:lumMod val="10000"/>
                  </a:schemeClr>
                </a:solidFill>
              </a:rPr>
              <a:t>Novasar</a:t>
            </a:r>
            <a:r>
              <a:rPr lang="en-US" sz="2400" i="1" dirty="0" smtClean="0">
                <a:solidFill>
                  <a:schemeClr val="tx2">
                    <a:lumMod val="10000"/>
                  </a:schemeClr>
                </a:solidFill>
              </a:rPr>
              <a:t>, </a:t>
            </a:r>
            <a:r>
              <a:rPr lang="en-US" sz="2400" i="1" dirty="0" err="1" smtClean="0">
                <a:solidFill>
                  <a:schemeClr val="tx2">
                    <a:lumMod val="10000"/>
                  </a:schemeClr>
                </a:solidFill>
              </a:rPr>
              <a:t>Chandrayaan</a:t>
            </a:r>
            <a:r>
              <a:rPr lang="en-US" sz="2400" i="1" dirty="0" smtClean="0">
                <a:solidFill>
                  <a:schemeClr val="tx2">
                    <a:lumMod val="10000"/>
                  </a:schemeClr>
                </a:solidFill>
              </a:rPr>
              <a:t>-SAR (Sigma Naught /Gamma Naught Generation,  </a:t>
            </a:r>
            <a:r>
              <a:rPr lang="en-US" sz="2400" i="1" dirty="0" err="1" smtClean="0">
                <a:solidFill>
                  <a:schemeClr val="tx2">
                    <a:lumMod val="10000"/>
                  </a:schemeClr>
                </a:solidFill>
              </a:rPr>
              <a:t>Polarimetric</a:t>
            </a:r>
            <a:r>
              <a:rPr lang="en-US" sz="2400" i="1" dirty="0" smtClean="0">
                <a:solidFill>
                  <a:schemeClr val="tx2">
                    <a:lumMod val="10000"/>
                  </a:schemeClr>
                </a:solidFill>
              </a:rPr>
              <a:t> Processing, Textural Features Generation etc..)  </a:t>
            </a:r>
            <a:endParaRPr kumimoji="0" lang="en-IN" sz="2400" b="0" i="1" u="none" strike="noStrike" kern="1200" cap="none" spc="0" normalizeH="0" baseline="0" noProof="0" dirty="0">
              <a:ln>
                <a:noFill/>
              </a:ln>
              <a:solidFill>
                <a:schemeClr val="tx2">
                  <a:lumMod val="10000"/>
                </a:schemeClr>
              </a:solidFill>
              <a:effectLst/>
              <a:uLnTx/>
              <a:uFillTx/>
              <a:ea typeface="+mn-ea"/>
              <a:cs typeface="+mn-cs"/>
            </a:endParaRPr>
          </a:p>
          <a:p>
            <a:endParaRPr lang="en-IN" sz="2400" dirty="0"/>
          </a:p>
        </p:txBody>
      </p:sp>
      <p:pic>
        <p:nvPicPr>
          <p:cNvPr id="4" name="Picture 3">
            <a:extLst>
              <a:ext uri="{FF2B5EF4-FFF2-40B4-BE49-F238E27FC236}">
                <a16:creationId xmlns:a16="http://schemas.microsoft.com/office/drawing/2014/main" xmlns="" id="{912B29ED-A0FF-1FF1-3757-67C98726F2F4}"/>
              </a:ext>
            </a:extLst>
          </p:cNvPr>
          <p:cNvPicPr>
            <a:picLocks noChangeAspect="1"/>
          </p:cNvPicPr>
          <p:nvPr/>
        </p:nvPicPr>
        <p:blipFill>
          <a:blip r:embed="rId2"/>
          <a:stretch>
            <a:fillRect/>
          </a:stretch>
        </p:blipFill>
        <p:spPr>
          <a:xfrm>
            <a:off x="11266247" y="5926219"/>
            <a:ext cx="959091" cy="931781"/>
          </a:xfrm>
          <a:prstGeom prst="rect">
            <a:avLst/>
          </a:prstGeom>
        </p:spPr>
      </p:pic>
      <p:pic>
        <p:nvPicPr>
          <p:cNvPr id="6" name="Picture 5">
            <a:extLst>
              <a:ext uri="{FF2B5EF4-FFF2-40B4-BE49-F238E27FC236}">
                <a16:creationId xmlns:a16="http://schemas.microsoft.com/office/drawing/2014/main" xmlns="" id="{229F7887-C7F7-076B-1970-E67AB1E1E73F}"/>
              </a:ext>
            </a:extLst>
          </p:cNvPr>
          <p:cNvPicPr>
            <a:picLocks noChangeAspect="1"/>
          </p:cNvPicPr>
          <p:nvPr/>
        </p:nvPicPr>
        <p:blipFill>
          <a:blip r:embed="rId3"/>
          <a:stretch>
            <a:fillRect/>
          </a:stretch>
        </p:blipFill>
        <p:spPr>
          <a:xfrm>
            <a:off x="8754484" y="325368"/>
            <a:ext cx="3470856" cy="654996"/>
          </a:xfrm>
          <a:prstGeom prst="rect">
            <a:avLst/>
          </a:prstGeom>
        </p:spPr>
      </p:pic>
    </p:spTree>
    <p:extLst>
      <p:ext uri="{BB962C8B-B14F-4D97-AF65-F5344CB8AC3E}">
        <p14:creationId xmlns:p14="http://schemas.microsoft.com/office/powerpoint/2010/main" val="347822266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Module</Template>
  <TotalTime>1832</TotalTime>
  <Words>1698</Words>
  <Application>Microsoft Office PowerPoint</Application>
  <PresentationFormat>Custom</PresentationFormat>
  <Paragraphs>164</Paragraphs>
  <Slides>24</Slides>
  <Notes>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Algerian</vt:lpstr>
      <vt:lpstr>Arial</vt:lpstr>
      <vt:lpstr>Cabin</vt:lpstr>
      <vt:lpstr>Calibri</vt:lpstr>
      <vt:lpstr>pg-18ff8</vt:lpstr>
      <vt:lpstr>Times New Roman</vt:lpstr>
      <vt:lpstr>Verdana</vt:lpstr>
      <vt:lpstr>Wingdings</vt:lpstr>
      <vt:lpstr>Office Theme</vt:lpstr>
      <vt:lpstr> CEOS Analysis Ready Data For Land-CARD4L for SAR – ISRO’s Perspective </vt:lpstr>
      <vt:lpstr>Presentation Overview</vt:lpstr>
      <vt:lpstr>CEOS-ARD</vt:lpstr>
      <vt:lpstr>CARD-Product Family Specifications- SAR  </vt:lpstr>
      <vt:lpstr> CARD4L –PFS FOR SAR </vt:lpstr>
      <vt:lpstr>NRSC-IMGEOS –An Overview</vt:lpstr>
      <vt:lpstr>IMGEOS -NRSC</vt:lpstr>
      <vt:lpstr>RISAT-1  - C  Band SAR </vt:lpstr>
      <vt:lpstr>RISAT-1  - Radar Backscatter and   Polarimetric Products  realization </vt:lpstr>
      <vt:lpstr>Polarimetric Products –RISAT1  (Circular Hybrid )  and Radarsat2(Full Quad ) </vt:lpstr>
      <vt:lpstr>Variation of  backscatter Signatures  across the austral season- Sentinel SAR(Region-Antarctica) )</vt:lpstr>
      <vt:lpstr>  Sentinel-1 –Observations( Polar Antarctic)</vt:lpstr>
      <vt:lpstr>Novasar-1 – Data  Analysis for  CEOS -ARD </vt:lpstr>
      <vt:lpstr>Improved Geocoding and  Terrain  Correction  -NovaSAR </vt:lpstr>
      <vt:lpstr>Novasar -Data  Analysis   CEOS –ARD </vt:lpstr>
      <vt:lpstr>Novasar- Sigma Naught Backscatter </vt:lpstr>
      <vt:lpstr>NovaSAR- Data Products </vt:lpstr>
      <vt:lpstr>CEOS –ARD  -Compliance  and Challenges</vt:lpstr>
      <vt:lpstr>EOS-04 SAR </vt:lpstr>
      <vt:lpstr>Futuristic -Deep Learning  ARD Creation for  SAR </vt:lpstr>
      <vt:lpstr> Open SAR datasets- For  DL Implementation[8]  </vt:lpstr>
      <vt:lpstr>SAR Data Cube – Structured Time Series Stack</vt:lpstr>
      <vt:lpstr>References</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Sabrina Lodadio</dc:creator>
  <cp:lastModifiedBy>DP-HALL</cp:lastModifiedBy>
  <cp:revision>126</cp:revision>
  <dcterms:created xsi:type="dcterms:W3CDTF">2021-10-20T13:53:20Z</dcterms:created>
  <dcterms:modified xsi:type="dcterms:W3CDTF">2022-09-08T09:04:52Z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Title">
    <vt:lpwstr>TITLE OF PRESENTATION</vt:lpwstr>
  </property>
  <property fmtid="{D5CDD505-2E9C-101B-9397-08002B2CF9AE}" pid="3" name="PSubtitle">
    <vt:lpwstr>TITLE OF PRESENTATION</vt:lpwstr>
  </property>
  <property fmtid="{D5CDD505-2E9C-101B-9397-08002B2CF9AE}" pid="4" name="PAuthor">
    <vt:lpwstr>Sabrina Lodadio</vt:lpwstr>
  </property>
  <property fmtid="{D5CDD505-2E9C-101B-9397-08002B2CF9AE}" pid="5" name="PPlace">
    <vt:lpwstr/>
  </property>
  <property fmtid="{D5CDD505-2E9C-101B-9397-08002B2CF9AE}" pid="6" name="PDate">
    <vt:lpwstr>DD/MM/YYYY</vt:lpwstr>
  </property>
  <property fmtid="{D5CDD505-2E9C-101B-9397-08002B2CF9AE}" pid="7" name="PProgramme">
    <vt:lpwstr/>
  </property>
  <property fmtid="{D5CDD505-2E9C-101B-9397-08002B2CF9AE}" pid="8" name="PEmail">
    <vt:lpwstr/>
  </property>
  <property fmtid="{D5CDD505-2E9C-101B-9397-08002B2CF9AE}" pid="9" name="PClassification">
    <vt:lpwstr>ESA UNCLASSIFIED – For Official Use</vt:lpwstr>
  </property>
  <property fmtid="{D5CDD505-2E9C-101B-9397-08002B2CF9AE}" pid="10" name="POptionButton1">
    <vt:bool>true</vt:bool>
  </property>
  <property fmtid="{D5CDD505-2E9C-101B-9397-08002B2CF9AE}" pid="11" name="POptionButton2">
    <vt:bool>false</vt:bool>
  </property>
  <property fmtid="{D5CDD505-2E9C-101B-9397-08002B2CF9AE}" pid="12" name="ESAVersion">
    <vt:lpwstr>5GV2.0</vt:lpwstr>
  </property>
  <property fmtid="{D5CDD505-2E9C-101B-9397-08002B2CF9AE}" pid="13" name="ShowESADialog1">
    <vt:bool>true</vt:bool>
  </property>
  <property fmtid="{D5CDD505-2E9C-101B-9397-08002B2CF9AE}" pid="14" name="ContentTypeId">
    <vt:lpwstr>0x010100B93108F87DD4F24BAE6D0E809C37974D000FC206F40FA8F44792B0B25BFFF4A9D0</vt:lpwstr>
  </property>
  <property fmtid="{D5CDD505-2E9C-101B-9397-08002B2CF9AE}" pid="15" name="Document Type">
    <vt:lpwstr>HO - Handout / Presentation</vt:lpwstr>
  </property>
  <property fmtid="{D5CDD505-2E9C-101B-9397-08002B2CF9AE}" pid="16" name="Reference">
    <vt:lpwstr/>
  </property>
  <property fmtid="{D5CDD505-2E9C-101B-9397-08002B2CF9AE}" pid="17" name="Classification">
    <vt:lpwstr>ESA UNCLASSIFIED – For ESA Official Use Only</vt:lpwstr>
  </property>
  <property fmtid="{D5CDD505-2E9C-101B-9397-08002B2CF9AE}" pid="18" name="Classification Caveat">
    <vt:lpwstr/>
  </property>
  <property fmtid="{D5CDD505-2E9C-101B-9397-08002B2CF9AE}" pid="19" name="Status">
    <vt:lpwstr>N/A</vt:lpwstr>
  </property>
  <property fmtid="{D5CDD505-2E9C-101B-9397-08002B2CF9AE}" pid="20" name="bmsSiteName">
    <vt:lpwstr/>
  </property>
  <property fmtid="{D5CDD505-2E9C-101B-9397-08002B2CF9AE}" pid="21" name="Originating Organisation">
    <vt:lpwstr/>
  </property>
  <property fmtid="{D5CDD505-2E9C-101B-9397-08002B2CF9AE}" pid="22" name="Distribution">
    <vt:lpwstr/>
  </property>
  <property fmtid="{D5CDD505-2E9C-101B-9397-08002B2CF9AE}" pid="23" name="bmsSitename2">
    <vt:lpwstr/>
  </property>
  <property fmtid="{D5CDD505-2E9C-101B-9397-08002B2CF9AE}" pid="24" name="bmsAddress">
    <vt:lpwstr/>
  </property>
  <property fmtid="{D5CDD505-2E9C-101B-9397-08002B2CF9AE}" pid="25" name="bmsPlace">
    <vt:lpwstr/>
  </property>
  <property fmtid="{D5CDD505-2E9C-101B-9397-08002B2CF9AE}" pid="26" name="bmsPhoneFax">
    <vt:lpwstr/>
  </property>
  <property fmtid="{D5CDD505-2E9C-101B-9397-08002B2CF9AE}" pid="27" name="Issue">
    <vt:i4>0</vt:i4>
  </property>
  <property fmtid="{D5CDD505-2E9C-101B-9397-08002B2CF9AE}" pid="28" name="Revision">
    <vt:i4>0</vt:i4>
  </property>
  <property fmtid="{D5CDD505-2E9C-101B-9397-08002B2CF9AE}" pid="29" name="Issue Date">
    <vt:filetime>2021-10-19T22:00:00Z</vt:filetime>
  </property>
  <property fmtid="{D5CDD505-2E9C-101B-9397-08002B2CF9AE}" pid="30" name="Organisational_x0020_entity">
    <vt:lpwstr/>
  </property>
  <property fmtid="{D5CDD505-2E9C-101B-9397-08002B2CF9AE}" pid="31" name="_dlc_DocIdItemGuid">
    <vt:lpwstr>9d36ad26-c4c2-44b3-9145-582895d752c1</vt:lpwstr>
  </property>
  <property fmtid="{D5CDD505-2E9C-101B-9397-08002B2CF9AE}" pid="32" name="Organisational entity">
    <vt:lpwstr/>
  </property>
  <property fmtid="{D5CDD505-2E9C-101B-9397-08002B2CF9AE}" pid="33" name="IconOverlay">
    <vt:lpwstr/>
  </property>
  <property fmtid="{D5CDD505-2E9C-101B-9397-08002B2CF9AE}" pid="34" name="Document ID Value">
    <vt:lpwstr>PKKMWAM5UKCP-1108600927-1254</vt:lpwstr>
  </property>
  <property fmtid="{D5CDD505-2E9C-101B-9397-08002B2CF9AE}" pid="35" name="MSIP_Label_3976fa30-1907-4356-8241-62ea5e1c0256_Enabled">
    <vt:lpwstr>true</vt:lpwstr>
  </property>
  <property fmtid="{D5CDD505-2E9C-101B-9397-08002B2CF9AE}" pid="36" name="MSIP_Label_3976fa30-1907-4356-8241-62ea5e1c0256_SetDate">
    <vt:lpwstr>2020-09-30T12:03:24Z</vt:lpwstr>
  </property>
  <property fmtid="{D5CDD505-2E9C-101B-9397-08002B2CF9AE}" pid="37" name="MSIP_Label_3976fa30-1907-4356-8241-62ea5e1c0256_Method">
    <vt:lpwstr>Standard</vt:lpwstr>
  </property>
  <property fmtid="{D5CDD505-2E9C-101B-9397-08002B2CF9AE}" pid="38" name="MSIP_Label_3976fa30-1907-4356-8241-62ea5e1c0256_Name">
    <vt:lpwstr>ESA UNCLASSIFIED – For ESA Official Use Only</vt:lpwstr>
  </property>
  <property fmtid="{D5CDD505-2E9C-101B-9397-08002B2CF9AE}" pid="39" name="MSIP_Label_3976fa30-1907-4356-8241-62ea5e1c0256_SiteId">
    <vt:lpwstr>9a5cacd0-2bef-4dd7-ac5c-7ebe1f54f495</vt:lpwstr>
  </property>
  <property fmtid="{D5CDD505-2E9C-101B-9397-08002B2CF9AE}" pid="40" name="MSIP_Label_3976fa30-1907-4356-8241-62ea5e1c0256_ActionId">
    <vt:lpwstr>12cffb5a-e4fd-4993-a937-3b8906224a24</vt:lpwstr>
  </property>
  <property fmtid="{D5CDD505-2E9C-101B-9397-08002B2CF9AE}" pid="41" name="MSIP_Label_3976fa30-1907-4356-8241-62ea5e1c0256_ContentBits">
    <vt:lpwstr>0</vt:lpwstr>
  </property>
</Properties>
</file>