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6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A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6" name="Google Shape;7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Relationship Id="rId3" Type="http://schemas.openxmlformats.org/officeDocument/2006/relationships/image" Target="../media/image5.jpg"/><Relationship Id="rId4" Type="http://schemas.openxmlformats.org/officeDocument/2006/relationships/image" Target="../media/image7.jpg"/><Relationship Id="rId5" Type="http://schemas.openxmlformats.org/officeDocument/2006/relationships/image" Target="../media/image1.png"/><Relationship Id="rId6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/>
          <p:nvPr/>
        </p:nvSpPr>
        <p:spPr>
          <a:xfrm>
            <a:off x="0" y="1"/>
            <a:ext cx="12192000" cy="103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2"/>
          <p:cNvPicPr preferRelativeResize="0"/>
          <p:nvPr/>
        </p:nvPicPr>
        <p:blipFill rotWithShape="1">
          <a:blip r:embed="rId2">
            <a:alphaModFix amt="34000"/>
          </a:blip>
          <a:srcRect b="35419" l="51340" r="-2841" t="39268"/>
          <a:stretch/>
        </p:blipFill>
        <p:spPr>
          <a:xfrm flipH="1">
            <a:off x="9304424" y="0"/>
            <a:ext cx="2887577" cy="10374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657"/>
            <a:ext cx="2027899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19" name="Google Shape;19;p2"/>
          <p:cNvSpPr/>
          <p:nvPr/>
        </p:nvSpPr>
        <p:spPr>
          <a:xfrm>
            <a:off x="-1777" y="6574604"/>
            <a:ext cx="12194000" cy="283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2"/>
          <p:cNvSpPr/>
          <p:nvPr/>
        </p:nvSpPr>
        <p:spPr>
          <a:xfrm flipH="1" rot="10800000">
            <a:off x="-4504" y="6540363"/>
            <a:ext cx="12196400" cy="5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2"/>
          <p:cNvSpPr txBox="1"/>
          <p:nvPr/>
        </p:nvSpPr>
        <p:spPr>
          <a:xfrm>
            <a:off x="10265664" y="6574605"/>
            <a:ext cx="1925600" cy="318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67"/>
              <a:buFont typeface="Arial"/>
              <a:buNone/>
            </a:pPr>
            <a:r>
              <a:rPr b="1" i="0" lang="en-AU" sz="1467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i="0" lang="en-AU" sz="1467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67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2"/>
          <p:cNvSpPr txBox="1"/>
          <p:nvPr/>
        </p:nvSpPr>
        <p:spPr>
          <a:xfrm>
            <a:off x="-24384" y="6562799"/>
            <a:ext cx="4925600" cy="318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67"/>
              <a:buFont typeface="Arial"/>
              <a:buNone/>
            </a:pPr>
            <a:r>
              <a:rPr b="1" i="0" lang="en-AU" sz="1467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LSI-VC-12 </a:t>
            </a:r>
            <a:endParaRPr b="0" i="0" sz="1467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2"/>
          <p:cNvSpPr txBox="1"/>
          <p:nvPr>
            <p:ph idx="1" type="body"/>
          </p:nvPr>
        </p:nvSpPr>
        <p:spPr>
          <a:xfrm>
            <a:off x="324233" y="1558533"/>
            <a:ext cx="11495600" cy="46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❖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ourier New"/>
              <a:buChar char="o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8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8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23850" lvl="5" marL="27432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23850" lvl="6" marL="32004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23850" lvl="7" marL="36576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23850" lvl="8" marL="41148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2"/>
          <p:cNvSpPr txBox="1"/>
          <p:nvPr>
            <p:ph type="title"/>
          </p:nvPr>
        </p:nvSpPr>
        <p:spPr>
          <a:xfrm>
            <a:off x="176048" y="175939"/>
            <a:ext cx="9387200" cy="7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oogle Shape;26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301751" y="2265730"/>
            <a:ext cx="8288156" cy="275671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3"/>
          <p:cNvPicPr preferRelativeResize="0"/>
          <p:nvPr/>
        </p:nvPicPr>
        <p:blipFill rotWithShape="1">
          <a:blip r:embed="rId3">
            <a:alphaModFix/>
          </a:blip>
          <a:srcRect b="-109" l="0" r="0" t="0"/>
          <a:stretch/>
        </p:blipFill>
        <p:spPr>
          <a:xfrm flipH="1" rot="10800000">
            <a:off x="2824281" y="4824249"/>
            <a:ext cx="5391556" cy="203809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nature&#10;&#10;Description automatically generated" id="28" name="Google Shape;28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477344" y="-1"/>
            <a:ext cx="3714656" cy="2686816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3"/>
          <p:cNvSpPr/>
          <p:nvPr/>
        </p:nvSpPr>
        <p:spPr>
          <a:xfrm flipH="1">
            <a:off x="5456395" y="1968439"/>
            <a:ext cx="6751471" cy="4901119"/>
          </a:xfrm>
          <a:custGeom>
            <a:rect b="b" l="l" r="r" t="t"/>
            <a:pathLst>
              <a:path extrusionOk="0" h="4901119" w="6751471">
                <a:moveTo>
                  <a:pt x="0" y="4901119"/>
                </a:moveTo>
                <a:cubicBezTo>
                  <a:pt x="794" y="3261063"/>
                  <a:pt x="1588" y="1640056"/>
                  <a:pt x="2382" y="0"/>
                </a:cubicBezTo>
                <a:lnTo>
                  <a:pt x="6751471" y="4901119"/>
                </a:lnTo>
                <a:lnTo>
                  <a:pt x="0" y="49011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3"/>
          <p:cNvSpPr/>
          <p:nvPr/>
        </p:nvSpPr>
        <p:spPr>
          <a:xfrm flipH="1">
            <a:off x="-8799" y="-14541"/>
            <a:ext cx="12203179" cy="6881876"/>
          </a:xfrm>
          <a:custGeom>
            <a:rect b="b" l="l" r="r" t="t"/>
            <a:pathLst>
              <a:path extrusionOk="0" h="6836301" w="14761910">
                <a:moveTo>
                  <a:pt x="11356917" y="6833935"/>
                </a:moveTo>
                <a:lnTo>
                  <a:pt x="0" y="12611"/>
                </a:lnTo>
                <a:lnTo>
                  <a:pt x="14761631" y="0"/>
                </a:lnTo>
                <a:cubicBezTo>
                  <a:pt x="14763636" y="1138989"/>
                  <a:pt x="14754117" y="2277978"/>
                  <a:pt x="14756122" y="3416967"/>
                </a:cubicBezTo>
                <a:cubicBezTo>
                  <a:pt x="14754955" y="4555956"/>
                  <a:pt x="14759552" y="5697312"/>
                  <a:pt x="14758385" y="6836301"/>
                </a:cubicBezTo>
                <a:lnTo>
                  <a:pt x="11356917" y="68339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rotWithShape="0" algn="t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" name="Google Shape;31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38431" y="5311499"/>
            <a:ext cx="2738896" cy="1508515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pic>
        <p:nvPicPr>
          <p:cNvPr id="32" name="Google Shape;32;p3"/>
          <p:cNvPicPr preferRelativeResize="0"/>
          <p:nvPr/>
        </p:nvPicPr>
        <p:blipFill rotWithShape="1">
          <a:blip r:embed="rId6">
            <a:alphaModFix amt="34000"/>
          </a:blip>
          <a:srcRect b="-8774" l="32581" r="8552" t="2403"/>
          <a:stretch/>
        </p:blipFill>
        <p:spPr>
          <a:xfrm rot="5400000">
            <a:off x="5734364" y="-1016161"/>
            <a:ext cx="5455200" cy="7480800"/>
          </a:xfrm>
          <a:prstGeom prst="rtTriangle">
            <a:avLst/>
          </a:prstGeom>
          <a:noFill/>
          <a:ln>
            <a:noFill/>
          </a:ln>
        </p:spPr>
      </p:pic>
      <p:pic>
        <p:nvPicPr>
          <p:cNvPr id="33" name="Google Shape;33;p3"/>
          <p:cNvPicPr preferRelativeResize="0"/>
          <p:nvPr/>
        </p:nvPicPr>
        <p:blipFill rotWithShape="1">
          <a:blip r:embed="rId6">
            <a:alphaModFix amt="34000"/>
          </a:blip>
          <a:srcRect b="676" l="54016" r="11353" t="36080"/>
          <a:stretch/>
        </p:blipFill>
        <p:spPr>
          <a:xfrm rot="-5400000">
            <a:off x="5792693" y="4820009"/>
            <a:ext cx="1719600" cy="2366800"/>
          </a:xfrm>
          <a:prstGeom prst="rtTriangle">
            <a:avLst/>
          </a:prstGeom>
          <a:noFill/>
          <a:ln>
            <a:noFill/>
          </a:ln>
        </p:spPr>
      </p:pic>
      <p:sp>
        <p:nvSpPr>
          <p:cNvPr id="34" name="Google Shape;34;p3"/>
          <p:cNvSpPr txBox="1"/>
          <p:nvPr>
            <p:ph type="title"/>
          </p:nvPr>
        </p:nvSpPr>
        <p:spPr>
          <a:xfrm>
            <a:off x="176047" y="175937"/>
            <a:ext cx="6157200" cy="39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b="0" i="0" sz="8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"/>
          <p:cNvSpPr/>
          <p:nvPr/>
        </p:nvSpPr>
        <p:spPr>
          <a:xfrm>
            <a:off x="0" y="1"/>
            <a:ext cx="12192000" cy="103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" name="Google Shape;37;p4"/>
          <p:cNvPicPr preferRelativeResize="0"/>
          <p:nvPr/>
        </p:nvPicPr>
        <p:blipFill rotWithShape="1">
          <a:blip r:embed="rId2">
            <a:alphaModFix amt="34000"/>
          </a:blip>
          <a:srcRect b="35419" l="51340" r="-2841" t="39268"/>
          <a:stretch/>
        </p:blipFill>
        <p:spPr>
          <a:xfrm flipH="1">
            <a:off x="9304424" y="0"/>
            <a:ext cx="2887577" cy="1037493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657"/>
            <a:ext cx="2027899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39" name="Google Shape;39;p4"/>
          <p:cNvSpPr/>
          <p:nvPr/>
        </p:nvSpPr>
        <p:spPr>
          <a:xfrm>
            <a:off x="-1777" y="6574604"/>
            <a:ext cx="12194000" cy="283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4"/>
          <p:cNvSpPr/>
          <p:nvPr/>
        </p:nvSpPr>
        <p:spPr>
          <a:xfrm flipH="1" rot="10800000">
            <a:off x="-4504" y="6540363"/>
            <a:ext cx="12196400" cy="5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4"/>
          <p:cNvSpPr txBox="1"/>
          <p:nvPr>
            <p:ph idx="1" type="body"/>
          </p:nvPr>
        </p:nvSpPr>
        <p:spPr>
          <a:xfrm>
            <a:off x="386632" y="1445923"/>
            <a:ext cx="5508800" cy="47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❖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ourier New"/>
              <a:buChar char="o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8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8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23850" lvl="5" marL="27432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23850" lvl="6" marL="32004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23850" lvl="7" marL="36576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23850" lvl="8" marL="41148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4"/>
          <p:cNvSpPr txBox="1"/>
          <p:nvPr>
            <p:ph idx="2" type="body"/>
          </p:nvPr>
        </p:nvSpPr>
        <p:spPr>
          <a:xfrm>
            <a:off x="6296361" y="1445923"/>
            <a:ext cx="5508800" cy="47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❖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ourier New"/>
              <a:buChar char="o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8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8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23850" lvl="5" marL="27432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23850" lvl="6" marL="32004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23850" lvl="7" marL="36576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23850" lvl="8" marL="41148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4"/>
          <p:cNvSpPr txBox="1"/>
          <p:nvPr/>
        </p:nvSpPr>
        <p:spPr>
          <a:xfrm>
            <a:off x="10265664" y="6574605"/>
            <a:ext cx="1925600" cy="318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67"/>
              <a:buFont typeface="Arial"/>
              <a:buNone/>
            </a:pPr>
            <a:r>
              <a:rPr b="1" i="0" lang="en-AU" sz="1467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i="0" lang="en-AU" sz="1467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67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4"/>
          <p:cNvSpPr txBox="1"/>
          <p:nvPr>
            <p:ph type="title"/>
          </p:nvPr>
        </p:nvSpPr>
        <p:spPr>
          <a:xfrm>
            <a:off x="176048" y="175939"/>
            <a:ext cx="9387200" cy="7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4"/>
          <p:cNvSpPr txBox="1"/>
          <p:nvPr/>
        </p:nvSpPr>
        <p:spPr>
          <a:xfrm>
            <a:off x="-24384" y="6562799"/>
            <a:ext cx="4925600" cy="318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67"/>
              <a:buFont typeface="Arial"/>
              <a:buNone/>
            </a:pPr>
            <a:r>
              <a:rPr b="1" i="0" lang="en-AU" sz="1467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SIT-37, 29-31 March 2022</a:t>
            </a:r>
            <a:endParaRPr b="0" i="0" sz="1467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5"/>
          <p:cNvSpPr/>
          <p:nvPr/>
        </p:nvSpPr>
        <p:spPr>
          <a:xfrm>
            <a:off x="0" y="1"/>
            <a:ext cx="12192000" cy="103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8" name="Google Shape;48;p5"/>
          <p:cNvPicPr preferRelativeResize="0"/>
          <p:nvPr/>
        </p:nvPicPr>
        <p:blipFill rotWithShape="1">
          <a:blip r:embed="rId2">
            <a:alphaModFix amt="34000"/>
          </a:blip>
          <a:srcRect b="35419" l="51340" r="-2841" t="39268"/>
          <a:stretch/>
        </p:blipFill>
        <p:spPr>
          <a:xfrm flipH="1">
            <a:off x="9304424" y="0"/>
            <a:ext cx="2887577" cy="1037493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657"/>
            <a:ext cx="2027899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50" name="Google Shape;50;p5"/>
          <p:cNvSpPr/>
          <p:nvPr/>
        </p:nvSpPr>
        <p:spPr>
          <a:xfrm>
            <a:off x="-1777" y="6574604"/>
            <a:ext cx="12194000" cy="283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5"/>
          <p:cNvSpPr/>
          <p:nvPr/>
        </p:nvSpPr>
        <p:spPr>
          <a:xfrm flipH="1" rot="10800000">
            <a:off x="-4504" y="6540363"/>
            <a:ext cx="12196400" cy="5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5"/>
          <p:cNvSpPr txBox="1"/>
          <p:nvPr/>
        </p:nvSpPr>
        <p:spPr>
          <a:xfrm>
            <a:off x="10265664" y="6574605"/>
            <a:ext cx="1925600" cy="318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67"/>
              <a:buFont typeface="Arial"/>
              <a:buNone/>
            </a:pPr>
            <a:r>
              <a:rPr b="1" i="0" lang="en-AU" sz="1467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i="0" lang="en-AU" sz="1467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67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5"/>
          <p:cNvSpPr txBox="1"/>
          <p:nvPr>
            <p:ph type="title"/>
          </p:nvPr>
        </p:nvSpPr>
        <p:spPr>
          <a:xfrm>
            <a:off x="176048" y="175939"/>
            <a:ext cx="9387200" cy="7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Google Shape;54;p5"/>
          <p:cNvSpPr txBox="1"/>
          <p:nvPr/>
        </p:nvSpPr>
        <p:spPr>
          <a:xfrm>
            <a:off x="-24384" y="6562799"/>
            <a:ext cx="4925600" cy="318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67"/>
              <a:buFont typeface="Arial"/>
              <a:buNone/>
            </a:pPr>
            <a:r>
              <a:rPr b="1" i="0" lang="en-AU" sz="1467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SIT-37, 29-31 March 2022</a:t>
            </a:r>
            <a:endParaRPr b="0" i="0" sz="1467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>
  <p:cSld name="Content with Caption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6"/>
          <p:cNvSpPr/>
          <p:nvPr/>
        </p:nvSpPr>
        <p:spPr>
          <a:xfrm>
            <a:off x="0" y="1"/>
            <a:ext cx="12192000" cy="103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7" name="Google Shape;57;p6"/>
          <p:cNvPicPr preferRelativeResize="0"/>
          <p:nvPr/>
        </p:nvPicPr>
        <p:blipFill rotWithShape="1">
          <a:blip r:embed="rId2">
            <a:alphaModFix amt="34000"/>
          </a:blip>
          <a:srcRect b="35419" l="51340" r="-2841" t="39268"/>
          <a:stretch/>
        </p:blipFill>
        <p:spPr>
          <a:xfrm flipH="1">
            <a:off x="9304424" y="0"/>
            <a:ext cx="2887577" cy="1037493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657"/>
            <a:ext cx="2027899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59" name="Google Shape;59;p6"/>
          <p:cNvSpPr/>
          <p:nvPr/>
        </p:nvSpPr>
        <p:spPr>
          <a:xfrm>
            <a:off x="-1777" y="6574604"/>
            <a:ext cx="12194000" cy="283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6"/>
          <p:cNvSpPr/>
          <p:nvPr/>
        </p:nvSpPr>
        <p:spPr>
          <a:xfrm flipH="1" rot="10800000">
            <a:off x="-4504" y="6540363"/>
            <a:ext cx="12196400" cy="5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6"/>
          <p:cNvSpPr txBox="1"/>
          <p:nvPr>
            <p:ph idx="1" type="body"/>
          </p:nvPr>
        </p:nvSpPr>
        <p:spPr>
          <a:xfrm>
            <a:off x="5180012" y="1373852"/>
            <a:ext cx="6172400" cy="4694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1950" lvl="1" marL="9144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Char char="o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23850" lvl="3" marL="18288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23850" lvl="4" marL="22860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23850" lvl="5" marL="27432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23850" lvl="6" marL="32004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23850" lvl="7" marL="36576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23850" lvl="8" marL="41148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6"/>
          <p:cNvSpPr txBox="1"/>
          <p:nvPr>
            <p:ph idx="2" type="body"/>
          </p:nvPr>
        </p:nvSpPr>
        <p:spPr>
          <a:xfrm>
            <a:off x="839788" y="1373852"/>
            <a:ext cx="3932000" cy="4630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4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10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10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10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10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10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10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6"/>
          <p:cNvSpPr txBox="1"/>
          <p:nvPr/>
        </p:nvSpPr>
        <p:spPr>
          <a:xfrm>
            <a:off x="10265664" y="6574605"/>
            <a:ext cx="1925600" cy="318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67"/>
              <a:buFont typeface="Arial"/>
              <a:buNone/>
            </a:pPr>
            <a:r>
              <a:rPr b="1" i="0" lang="en-AU" sz="1467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i="0" lang="en-AU" sz="1467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67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6"/>
          <p:cNvSpPr txBox="1"/>
          <p:nvPr>
            <p:ph type="title"/>
          </p:nvPr>
        </p:nvSpPr>
        <p:spPr>
          <a:xfrm>
            <a:off x="176048" y="175939"/>
            <a:ext cx="9387200" cy="7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8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Google Shape;65;p6"/>
          <p:cNvSpPr txBox="1"/>
          <p:nvPr/>
        </p:nvSpPr>
        <p:spPr>
          <a:xfrm>
            <a:off x="-24384" y="6562799"/>
            <a:ext cx="4925600" cy="318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67"/>
              <a:buFont typeface="Arial"/>
              <a:buNone/>
            </a:pPr>
            <a:r>
              <a:rPr b="1" i="0" lang="en-AU" sz="1467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SIT-37, 29-31 March 2022</a:t>
            </a:r>
            <a:endParaRPr b="0" i="0" sz="1467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>
  <p:cSld name="En blanco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para subtítulos 3">
  <p:cSld name="Diapositiva para subtítulos 3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8"/>
          <p:cNvSpPr txBox="1"/>
          <p:nvPr>
            <p:ph type="title"/>
          </p:nvPr>
        </p:nvSpPr>
        <p:spPr>
          <a:xfrm>
            <a:off x="478368" y="367371"/>
            <a:ext cx="4730000" cy="428000"/>
          </a:xfrm>
          <a:prstGeom prst="rect">
            <a:avLst/>
          </a:prstGeom>
          <a:solidFill>
            <a:srgbClr val="953734"/>
          </a:solidFill>
          <a:ln>
            <a:noFill/>
          </a:ln>
        </p:spPr>
        <p:txBody>
          <a:bodyPr anchorCtr="0" anchor="b" bIns="72000" lIns="144000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2667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2667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2667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2667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2667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2667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2667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2667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Google Shape;69;p8"/>
          <p:cNvSpPr txBox="1"/>
          <p:nvPr>
            <p:ph idx="1" type="body"/>
          </p:nvPr>
        </p:nvSpPr>
        <p:spPr>
          <a:xfrm>
            <a:off x="5597879" y="318832"/>
            <a:ext cx="6115600" cy="554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1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21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21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427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213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427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213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427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213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427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213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Google Shape;70;p8"/>
          <p:cNvSpPr/>
          <p:nvPr>
            <p:ph idx="2" type="pic"/>
          </p:nvPr>
        </p:nvSpPr>
        <p:spPr>
          <a:xfrm>
            <a:off x="478368" y="941832"/>
            <a:ext cx="4730000" cy="49192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9"/>
          <p:cNvSpPr txBox="1"/>
          <p:nvPr>
            <p:ph type="title"/>
          </p:nvPr>
        </p:nvSpPr>
        <p:spPr>
          <a:xfrm>
            <a:off x="2404532" y="0"/>
            <a:ext cx="8218400" cy="6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133" u="none" cap="none" strike="noStrike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2667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2667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2667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2667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2667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2667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2667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2667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3" name="Google Shape;73;p9"/>
          <p:cNvSpPr txBox="1"/>
          <p:nvPr>
            <p:ph idx="1" type="body"/>
          </p:nvPr>
        </p:nvSpPr>
        <p:spPr>
          <a:xfrm>
            <a:off x="592667" y="1016000"/>
            <a:ext cx="10972800" cy="50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Arial"/>
              <a:buChar char="•"/>
              <a:defRPr b="1" i="0" sz="2667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Arial"/>
              <a:buChar char="–"/>
              <a:defRPr b="0" i="0" sz="2667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Char char="•"/>
              <a:defRPr b="0" i="0" sz="32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427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–"/>
              <a:defRPr b="0" i="0" sz="2133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427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»"/>
              <a:defRPr b="0" i="0" sz="2133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21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21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21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21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8.xml"/><Relationship Id="rId9" Type="http://schemas.openxmlformats.org/officeDocument/2006/relationships/slideLayout" Target="../slideLayouts/slideLayout7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0" y="1"/>
            <a:ext cx="12192000" cy="103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" name="Google Shape;11;p1"/>
          <p:cNvPicPr preferRelativeResize="0"/>
          <p:nvPr/>
        </p:nvPicPr>
        <p:blipFill rotWithShape="1">
          <a:blip r:embed="rId1">
            <a:alphaModFix amt="34000"/>
          </a:blip>
          <a:srcRect b="35419" l="51340" r="-2841" t="39268"/>
          <a:stretch/>
        </p:blipFill>
        <p:spPr>
          <a:xfrm flipH="1">
            <a:off x="9304424" y="0"/>
            <a:ext cx="2887577" cy="10374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791700" y="111657"/>
            <a:ext cx="2027899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13" name="Google Shape;13;p1"/>
          <p:cNvSpPr/>
          <p:nvPr/>
        </p:nvSpPr>
        <p:spPr>
          <a:xfrm>
            <a:off x="-1777" y="6574604"/>
            <a:ext cx="12194000" cy="283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1"/>
          <p:cNvSpPr/>
          <p:nvPr/>
        </p:nvSpPr>
        <p:spPr>
          <a:xfrm flipH="1" rot="10800000">
            <a:off x="-4504" y="6540363"/>
            <a:ext cx="12196400" cy="5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"/>
          <p:cNvSpPr txBox="1"/>
          <p:nvPr>
            <p:ph idx="1" type="body"/>
          </p:nvPr>
        </p:nvSpPr>
        <p:spPr>
          <a:xfrm>
            <a:off x="324225" y="1176499"/>
            <a:ext cx="11495700" cy="52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52425" lvl="0" marL="457200" rtl="0" algn="l">
              <a:spcBef>
                <a:spcPts val="0"/>
              </a:spcBef>
              <a:spcAft>
                <a:spcPts val="0"/>
              </a:spcAft>
              <a:buSzPts val="1950"/>
              <a:buChar char="-"/>
            </a:pPr>
            <a:r>
              <a:rPr b="1" lang="en-AU" sz="1950"/>
              <a:t>The National Space Mission for Earth Observation </a:t>
            </a:r>
            <a:r>
              <a:rPr lang="en-AU" sz="1950"/>
              <a:t>(NSMEO) program is focusing on engaging the incoming government to understand its priorities.</a:t>
            </a:r>
            <a:endParaRPr sz="1950"/>
          </a:p>
          <a:p>
            <a:pPr indent="-352425" lvl="0" marL="457200" rtl="0" algn="l">
              <a:spcBef>
                <a:spcPts val="0"/>
              </a:spcBef>
              <a:spcAft>
                <a:spcPts val="0"/>
              </a:spcAft>
              <a:buSzPts val="1950"/>
              <a:buChar char="-"/>
            </a:pPr>
            <a:r>
              <a:rPr lang="en-AU" sz="1950"/>
              <a:t>The Australian Space Agency’s Earth Observation from Space </a:t>
            </a:r>
            <a:r>
              <a:rPr b="1" lang="en-AU" sz="1950"/>
              <a:t>Roadmap</a:t>
            </a:r>
            <a:r>
              <a:rPr lang="en-AU" sz="1950"/>
              <a:t> has been providing a clear sense of priorities for the space sector, and a map for industry to coordinate and build world-leading capabilities and technologies that support jobs and critical services into the future.</a:t>
            </a:r>
            <a:endParaRPr sz="1950"/>
          </a:p>
          <a:p>
            <a:pPr indent="-352425" lvl="0" marL="457200" rtl="0" algn="l">
              <a:spcBef>
                <a:spcPts val="0"/>
              </a:spcBef>
              <a:spcAft>
                <a:spcPts val="0"/>
              </a:spcAft>
              <a:buSzPts val="1950"/>
              <a:buChar char="-"/>
            </a:pPr>
            <a:r>
              <a:rPr lang="en-AU" sz="1950"/>
              <a:t>GA space capabilities restructure (</a:t>
            </a:r>
            <a:r>
              <a:rPr b="1" lang="en-AU" sz="1950"/>
              <a:t>Space Division</a:t>
            </a:r>
            <a:r>
              <a:rPr lang="en-AU" sz="1950"/>
              <a:t>).</a:t>
            </a:r>
            <a:endParaRPr sz="1950"/>
          </a:p>
          <a:p>
            <a:pPr indent="-352425" lvl="0" marL="457200" rtl="0" algn="l">
              <a:spcBef>
                <a:spcPts val="0"/>
              </a:spcBef>
              <a:spcAft>
                <a:spcPts val="0"/>
              </a:spcAft>
              <a:buSzPts val="1950"/>
              <a:buChar char="-"/>
            </a:pPr>
            <a:r>
              <a:rPr lang="en-AU" sz="1950"/>
              <a:t>Geoscience Australia has established the </a:t>
            </a:r>
            <a:r>
              <a:rPr b="1" lang="en-AU" sz="1950"/>
              <a:t>Satellite Land Imaging Collection </a:t>
            </a:r>
            <a:r>
              <a:rPr lang="en-AU" sz="1950"/>
              <a:t>(SLIC) branch to coordinate its activities under the NSMEO program.</a:t>
            </a:r>
            <a:endParaRPr sz="1950"/>
          </a:p>
          <a:p>
            <a:pPr indent="-352425" lvl="0" marL="457200" rtl="0" algn="l">
              <a:spcBef>
                <a:spcPts val="0"/>
              </a:spcBef>
              <a:spcAft>
                <a:spcPts val="0"/>
              </a:spcAft>
              <a:buSzPts val="1950"/>
              <a:buChar char="-"/>
            </a:pPr>
            <a:r>
              <a:rPr b="1" lang="en-AU" sz="1950"/>
              <a:t>Cross-calibration</a:t>
            </a:r>
            <a:r>
              <a:rPr lang="en-AU" sz="1950"/>
              <a:t> and </a:t>
            </a:r>
            <a:r>
              <a:rPr b="1" lang="en-AU" sz="1950"/>
              <a:t>international collaboration </a:t>
            </a:r>
            <a:r>
              <a:rPr lang="en-AU" sz="1950"/>
              <a:t>are key focus areas for the new branch (SLIC).</a:t>
            </a:r>
            <a:endParaRPr sz="1950"/>
          </a:p>
          <a:p>
            <a:pPr indent="-352425" lvl="0" marL="457200" rtl="0" algn="l">
              <a:spcBef>
                <a:spcPts val="0"/>
              </a:spcBef>
              <a:spcAft>
                <a:spcPts val="0"/>
              </a:spcAft>
              <a:buSzPts val="1950"/>
              <a:buChar char="-"/>
            </a:pPr>
            <a:r>
              <a:rPr lang="en-AU" sz="1950"/>
              <a:t>GA continues to support the </a:t>
            </a:r>
            <a:r>
              <a:rPr b="1" lang="en-AU" sz="1950"/>
              <a:t>CEOS ARD Strategy </a:t>
            </a:r>
            <a:r>
              <a:rPr lang="en-AU" sz="1950"/>
              <a:t>(LSI-VC co-lead, CARD4L evaluation) </a:t>
            </a:r>
            <a:endParaRPr sz="1950"/>
          </a:p>
          <a:p>
            <a:pPr indent="-352425" lvl="0" marL="457200" rtl="0" algn="l">
              <a:spcBef>
                <a:spcPts val="0"/>
              </a:spcBef>
              <a:spcAft>
                <a:spcPts val="0"/>
              </a:spcAft>
              <a:buSzPts val="1950"/>
              <a:buChar char="-"/>
            </a:pPr>
            <a:r>
              <a:rPr lang="en-AU" sz="1950"/>
              <a:t>Alice Springs ground station is now a </a:t>
            </a:r>
            <a:r>
              <a:rPr b="1" lang="en-AU" sz="1950"/>
              <a:t>certified Landsat Ground Network </a:t>
            </a:r>
            <a:r>
              <a:rPr lang="en-AU" sz="1950"/>
              <a:t>(LGN) station for Landsat 7, 8 and 9. A certification process is underway to certify a second 9m antenna for all Landsat missions.</a:t>
            </a:r>
            <a:endParaRPr sz="1950"/>
          </a:p>
          <a:p>
            <a:pPr indent="-352425" lvl="0" marL="457200" rtl="0" algn="l">
              <a:spcBef>
                <a:spcPts val="0"/>
              </a:spcBef>
              <a:spcAft>
                <a:spcPts val="0"/>
              </a:spcAft>
              <a:buSzPts val="1950"/>
              <a:buChar char="-"/>
            </a:pPr>
            <a:r>
              <a:rPr lang="en-AU" sz="1950"/>
              <a:t>Geoscience Australia is supporting applications of space technologies in the </a:t>
            </a:r>
            <a:r>
              <a:rPr b="1" lang="en-AU" sz="1950"/>
              <a:t>Indo-Pacific region</a:t>
            </a:r>
            <a:r>
              <a:rPr lang="en-AU" sz="1950"/>
              <a:t>. </a:t>
            </a:r>
            <a:endParaRPr sz="1950"/>
          </a:p>
          <a:p>
            <a:pPr indent="-352425" lvl="0" marL="457200" rtl="0" algn="l">
              <a:spcBef>
                <a:spcPts val="0"/>
              </a:spcBef>
              <a:spcAft>
                <a:spcPts val="0"/>
              </a:spcAft>
              <a:buSzPts val="1950"/>
              <a:buChar char="-"/>
            </a:pPr>
            <a:r>
              <a:rPr b="1" lang="en-AU" sz="1950"/>
              <a:t>Digital Earth Africa </a:t>
            </a:r>
            <a:r>
              <a:rPr lang="en-AU" sz="1950"/>
              <a:t>program transition.</a:t>
            </a:r>
            <a:endParaRPr sz="1950"/>
          </a:p>
          <a:p>
            <a:pPr indent="-352425" lvl="0" marL="457200" rtl="0" algn="l">
              <a:spcBef>
                <a:spcPts val="0"/>
              </a:spcBef>
              <a:spcAft>
                <a:spcPts val="0"/>
              </a:spcAft>
              <a:buSzPts val="1950"/>
              <a:buChar char="-"/>
            </a:pPr>
            <a:r>
              <a:rPr lang="en-AU" sz="1950"/>
              <a:t>Geoscience Australia ARD from </a:t>
            </a:r>
            <a:r>
              <a:rPr b="1" lang="en-AU" sz="1950"/>
              <a:t>Landsat</a:t>
            </a:r>
            <a:r>
              <a:rPr lang="en-AU" sz="1950"/>
              <a:t> and </a:t>
            </a:r>
            <a:r>
              <a:rPr b="1" lang="en-AU" sz="1950"/>
              <a:t>Sentinel-2</a:t>
            </a:r>
            <a:r>
              <a:rPr lang="en-AU" sz="1950"/>
              <a:t> using the same code base.</a:t>
            </a:r>
            <a:endParaRPr sz="1950"/>
          </a:p>
          <a:p>
            <a:pPr indent="0" lvl="0" marL="609584" rtl="0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None/>
            </a:pPr>
            <a:r>
              <a:t/>
            </a:r>
            <a:endParaRPr sz="1950"/>
          </a:p>
          <a:p>
            <a:pPr indent="-381000" lvl="0" marL="641347" rtl="0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SzPts val="2100"/>
              <a:buFont typeface="Arial"/>
              <a:buNone/>
            </a:pPr>
            <a:r>
              <a:t/>
            </a:r>
            <a:endParaRPr sz="1950"/>
          </a:p>
        </p:txBody>
      </p:sp>
      <p:sp>
        <p:nvSpPr>
          <p:cNvPr id="80" name="Google Shape;80;p10"/>
          <p:cNvSpPr txBox="1"/>
          <p:nvPr>
            <p:ph type="title"/>
          </p:nvPr>
        </p:nvSpPr>
        <p:spPr>
          <a:xfrm>
            <a:off x="176048" y="175939"/>
            <a:ext cx="9387200" cy="7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"/>
              <a:buNone/>
            </a:pPr>
            <a:r>
              <a:rPr lang="en-AU" sz="4300"/>
              <a:t>Agency Update: Geoscience Australia</a:t>
            </a:r>
            <a:endParaRPr sz="43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eo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