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9" name="Google Shape;19;p2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 flipH="1" rot="10800000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67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LSI-VC-12 </a:t>
            </a:r>
            <a:endParaRPr b="0" i="0" sz="146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 txBox="1"/>
          <p:nvPr>
            <p:ph idx="1" type="body"/>
          </p:nvPr>
        </p:nvSpPr>
        <p:spPr>
          <a:xfrm>
            <a:off x="324233" y="1558533"/>
            <a:ext cx="11495600" cy="46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1" y="2265730"/>
            <a:ext cx="8288156" cy="2756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"/>
          <p:cNvPicPr preferRelativeResize="0"/>
          <p:nvPr/>
        </p:nvPicPr>
        <p:blipFill rotWithShape="1">
          <a:blip r:embed="rId3">
            <a:alphaModFix/>
          </a:blip>
          <a:srcRect b="-109" l="0" r="0" t="0"/>
          <a:stretch/>
        </p:blipFill>
        <p:spPr>
          <a:xfrm flipH="1" rot="10800000">
            <a:off x="2824281" y="4824249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28" name="Google Shape;2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/>
          <p:nvPr/>
        </p:nvSpPr>
        <p:spPr>
          <a:xfrm flipH="1">
            <a:off x="5456395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 flipH="1">
            <a:off x="-8799" y="-14541"/>
            <a:ext cx="12203179" cy="6881876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9"/>
            <a:ext cx="2738896" cy="1508515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32" name="Google Shape;32;p3"/>
          <p:cNvPicPr preferRelativeResize="0"/>
          <p:nvPr/>
        </p:nvPicPr>
        <p:blipFill rotWithShape="1">
          <a:blip r:embed="rId6">
            <a:alphaModFix amt="34000"/>
          </a:blip>
          <a:srcRect b="-8774" l="32581" r="8552" t="2403"/>
          <a:stretch/>
        </p:blipFill>
        <p:spPr>
          <a:xfrm rot="5400000">
            <a:off x="5734364" y="-1016161"/>
            <a:ext cx="5455200" cy="7480800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 rotWithShape="1">
          <a:blip r:embed="rId6">
            <a:alphaModFix amt="34000"/>
          </a:blip>
          <a:srcRect b="676" l="54016" r="11353" t="36080"/>
          <a:stretch/>
        </p:blipFill>
        <p:spPr>
          <a:xfrm rot="-5400000">
            <a:off x="5792693" y="4820009"/>
            <a:ext cx="1719600" cy="2366800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/>
          <p:nvPr>
            <p:ph type="title"/>
          </p:nvPr>
        </p:nvSpPr>
        <p:spPr>
          <a:xfrm>
            <a:off x="176047" y="175937"/>
            <a:ext cx="6157200" cy="3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37;p4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9" name="Google Shape;39;p4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/>
          <p:nvPr/>
        </p:nvSpPr>
        <p:spPr>
          <a:xfrm flipH="1" rot="10800000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"/>
          <p:cNvSpPr txBox="1"/>
          <p:nvPr>
            <p:ph idx="1" type="body"/>
          </p:nvPr>
        </p:nvSpPr>
        <p:spPr>
          <a:xfrm>
            <a:off x="386632" y="1445923"/>
            <a:ext cx="5508800" cy="47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4"/>
          <p:cNvSpPr txBox="1"/>
          <p:nvPr>
            <p:ph idx="2" type="body"/>
          </p:nvPr>
        </p:nvSpPr>
        <p:spPr>
          <a:xfrm>
            <a:off x="6296361" y="1445923"/>
            <a:ext cx="5508800" cy="47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4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67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4"/>
          <p:cNvSpPr txBox="1"/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 b="0" i="0" sz="146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5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0" name="Google Shape;50;p5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5"/>
          <p:cNvSpPr/>
          <p:nvPr/>
        </p:nvSpPr>
        <p:spPr>
          <a:xfrm flipH="1" rot="10800000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5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67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5"/>
          <p:cNvSpPr txBox="1"/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5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 b="0" i="0" sz="146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6"/>
          <p:cNvPicPr preferRelativeResize="0"/>
          <p:nvPr/>
        </p:nvPicPr>
        <p:blipFill rotWithShape="1">
          <a:blip r:embed="rId2">
            <a:alphaModFix amt="34000"/>
          </a:blip>
          <a:srcRect b="35419" l="51340" r="-2841" t="39268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9" name="Google Shape;59;p6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/>
          <p:nvPr/>
        </p:nvSpPr>
        <p:spPr>
          <a:xfrm flipH="1" rot="10800000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6"/>
          <p:cNvSpPr txBox="1"/>
          <p:nvPr>
            <p:ph idx="1" type="body"/>
          </p:nvPr>
        </p:nvSpPr>
        <p:spPr>
          <a:xfrm>
            <a:off x="5180012" y="1373852"/>
            <a:ext cx="6172400" cy="46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2" type="body"/>
          </p:nvPr>
        </p:nvSpPr>
        <p:spPr>
          <a:xfrm>
            <a:off x="839788" y="1373852"/>
            <a:ext cx="3932000" cy="46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b="0" i="0" sz="10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6"/>
          <p:cNvSpPr txBox="1"/>
          <p:nvPr/>
        </p:nvSpPr>
        <p:spPr>
          <a:xfrm>
            <a:off x="10265664" y="6574605"/>
            <a:ext cx="1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67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6"/>
          <p:cNvSpPr txBox="1"/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6"/>
          <p:cNvSpPr txBox="1"/>
          <p:nvPr/>
        </p:nvSpPr>
        <p:spPr>
          <a:xfrm>
            <a:off x="-24384" y="6562799"/>
            <a:ext cx="4925600" cy="318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Arial"/>
              <a:buNone/>
            </a:pPr>
            <a:r>
              <a:rPr b="1" i="0" lang="en-AU" sz="1467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 b="0" i="0" sz="146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>
  <p:cSld name="En blanco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para subtítulos 3">
  <p:cSld name="Diapositiva para subtítulos 3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type="title"/>
          </p:nvPr>
        </p:nvSpPr>
        <p:spPr>
          <a:xfrm>
            <a:off x="478368" y="367371"/>
            <a:ext cx="4730000" cy="428000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b" bIns="72000" lIns="144000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8"/>
          <p:cNvSpPr txBox="1"/>
          <p:nvPr>
            <p:ph idx="1" type="body"/>
          </p:nvPr>
        </p:nvSpPr>
        <p:spPr>
          <a:xfrm>
            <a:off x="5597879" y="318832"/>
            <a:ext cx="6115600" cy="55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1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8"/>
          <p:cNvSpPr/>
          <p:nvPr>
            <p:ph idx="2" type="pic"/>
          </p:nvPr>
        </p:nvSpPr>
        <p:spPr>
          <a:xfrm>
            <a:off x="478368" y="941832"/>
            <a:ext cx="4730000" cy="4919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2404532" y="0"/>
            <a:ext cx="82184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133" u="none" cap="none" strike="noStrike">
                <a:solidFill>
                  <a:srgbClr val="0066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26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592667" y="1016000"/>
            <a:ext cx="10972800" cy="50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b="1" i="0" sz="2667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–"/>
              <a:defRPr b="0" i="0" sz="2667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b="0" i="0" sz="32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–"/>
              <a:defRPr b="0" i="0" sz="2133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8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1"/>
            <a:ext cx="12192000" cy="103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 amt="34000"/>
          </a:blip>
          <a:srcRect b="35419" l="51340" r="-2841" t="39268"/>
          <a:stretch/>
        </p:blipFill>
        <p:spPr>
          <a:xfrm flipH="1">
            <a:off x="9304424" y="0"/>
            <a:ext cx="2887577" cy="103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7"/>
            <a:ext cx="2027899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13" name="Google Shape;13;p1"/>
          <p:cNvSpPr/>
          <p:nvPr/>
        </p:nvSpPr>
        <p:spPr>
          <a:xfrm>
            <a:off x="-1777" y="6574604"/>
            <a:ext cx="12194000" cy="283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/>
          <p:nvPr/>
        </p:nvSpPr>
        <p:spPr>
          <a:xfrm flipH="1" rot="10800000">
            <a:off x="-4504" y="6540363"/>
            <a:ext cx="12196400" cy="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324225" y="1176499"/>
            <a:ext cx="11495700" cy="52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b="1" lang="en-AU" sz="1950"/>
              <a:t>The National Space Mission for Earth Observation </a:t>
            </a:r>
            <a:r>
              <a:rPr lang="en-AU" sz="1950"/>
              <a:t>(NSMEO) program is focusing on engaging the incoming government to understand its priorities.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lang="en-AU" sz="1950"/>
              <a:t>The Australian Space Agency’s Earth Observation from Space </a:t>
            </a:r>
            <a:r>
              <a:rPr b="1" lang="en-AU" sz="1950"/>
              <a:t>Roadmap</a:t>
            </a:r>
            <a:r>
              <a:rPr lang="en-AU" sz="1950"/>
              <a:t> has been providing a clear sense of priorities for the space sector, and a map for industry to coordinate and build world-leading capabilities and technologies that support jobs and critical services into the future.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lang="en-AU" sz="1950"/>
              <a:t>GA space capabilities restructure (</a:t>
            </a:r>
            <a:r>
              <a:rPr b="1" lang="en-AU" sz="1950"/>
              <a:t>Space Division</a:t>
            </a:r>
            <a:r>
              <a:rPr lang="en-AU" sz="1950"/>
              <a:t>).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lang="en-AU" sz="1950"/>
              <a:t>Geoscience Australia has established the </a:t>
            </a:r>
            <a:r>
              <a:rPr b="1" lang="en-AU" sz="1950"/>
              <a:t>Satellite Land Imaging Collection </a:t>
            </a:r>
            <a:r>
              <a:rPr lang="en-AU" sz="1950"/>
              <a:t>(SLIC) branch to coordinate its activities under the NSMEO program.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b="1" lang="en-AU" sz="1950"/>
              <a:t>Cross-calibration</a:t>
            </a:r>
            <a:r>
              <a:rPr lang="en-AU" sz="1950"/>
              <a:t> and </a:t>
            </a:r>
            <a:r>
              <a:rPr b="1" lang="en-AU" sz="1950"/>
              <a:t>international collaboration </a:t>
            </a:r>
            <a:r>
              <a:rPr lang="en-AU" sz="1950"/>
              <a:t>are key focus areas for the new branch (SLIC).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lang="en-AU" sz="1950"/>
              <a:t>GA continues to support the </a:t>
            </a:r>
            <a:r>
              <a:rPr b="1" lang="en-AU" sz="1950"/>
              <a:t>CEOS ARD Strategy </a:t>
            </a:r>
            <a:r>
              <a:rPr lang="en-AU" sz="1950"/>
              <a:t>(LSI-VC co-lead, CARD4L evaluation) 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lang="en-AU" sz="1950"/>
              <a:t>Alice Springs ground station is now a </a:t>
            </a:r>
            <a:r>
              <a:rPr b="1" lang="en-AU" sz="1950"/>
              <a:t>certified Landsat Ground Network </a:t>
            </a:r>
            <a:r>
              <a:rPr lang="en-AU" sz="1950"/>
              <a:t>(LGN) station for Landsat 7, 8 and 9. A certification process is underway to certify a second 9m antenna for all Landsat missions.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lang="en-AU" sz="1950"/>
              <a:t>Geoscience Australia is supporting applications of space technologies in the </a:t>
            </a:r>
            <a:r>
              <a:rPr b="1" lang="en-AU" sz="1950"/>
              <a:t>Indo-Pacific region</a:t>
            </a:r>
            <a:r>
              <a:rPr lang="en-AU" sz="1950"/>
              <a:t>. 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b="1" lang="en-AU" sz="1950"/>
              <a:t>Digital Earth Africa </a:t>
            </a:r>
            <a:r>
              <a:rPr lang="en-AU" sz="1950"/>
              <a:t>program transition.</a:t>
            </a:r>
            <a:endParaRPr sz="1950"/>
          </a:p>
          <a:p>
            <a:pPr indent="-352425" lvl="0" marL="457200" rtl="0" algn="l">
              <a:spcBef>
                <a:spcPts val="0"/>
              </a:spcBef>
              <a:spcAft>
                <a:spcPts val="0"/>
              </a:spcAft>
              <a:buSzPts val="1950"/>
              <a:buChar char="-"/>
            </a:pPr>
            <a:r>
              <a:rPr lang="en-AU" sz="1950"/>
              <a:t>Geoscience Australia ARD from </a:t>
            </a:r>
            <a:r>
              <a:rPr b="1" lang="en-AU" sz="1950"/>
              <a:t>Landsat</a:t>
            </a:r>
            <a:r>
              <a:rPr lang="en-AU" sz="1950"/>
              <a:t> and </a:t>
            </a:r>
            <a:r>
              <a:rPr b="1" lang="en-AU" sz="1950"/>
              <a:t>Sentinel-2</a:t>
            </a:r>
            <a:r>
              <a:rPr lang="en-AU" sz="1950"/>
              <a:t> using the same code base.</a:t>
            </a:r>
            <a:endParaRPr sz="1950"/>
          </a:p>
          <a:p>
            <a:pPr indent="0" lvl="0" marL="609584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t/>
            </a:r>
            <a:endParaRPr sz="1950"/>
          </a:p>
          <a:p>
            <a:pPr indent="-381000" lvl="0" marL="641347" rtl="0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t/>
            </a:r>
            <a:endParaRPr sz="1950"/>
          </a:p>
        </p:txBody>
      </p:sp>
      <p:sp>
        <p:nvSpPr>
          <p:cNvPr id="80" name="Google Shape;80;p10"/>
          <p:cNvSpPr txBox="1"/>
          <p:nvPr>
            <p:ph type="title"/>
          </p:nvPr>
        </p:nvSpPr>
        <p:spPr>
          <a:xfrm>
            <a:off x="176048" y="175939"/>
            <a:ext cx="9387200" cy="7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en-AU" sz="4300"/>
              <a:t>Agency Update: Geoscience Australia</a:t>
            </a:r>
            <a:endParaRPr sz="4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