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notesMasterIdLst>
    <p:notesMasterId r:id="rId9"/>
  </p:notesMasterIdLst>
  <p:handoutMasterIdLst>
    <p:handoutMasterId r:id="rId10"/>
  </p:handoutMasterIdLst>
  <p:sldIdLst>
    <p:sldId id="316" r:id="rId3"/>
    <p:sldId id="314" r:id="rId4"/>
    <p:sldId id="320" r:id="rId5"/>
    <p:sldId id="319" r:id="rId6"/>
    <p:sldId id="315" r:id="rId7"/>
    <p:sldId id="2387" r:id="rId8"/>
  </p:sldIdLst>
  <p:sldSz cx="12195175" cy="6859588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868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8198" autoAdjust="0"/>
    <p:restoredTop sz="75880" autoAdjust="0"/>
  </p:normalViewPr>
  <p:slideViewPr>
    <p:cSldViewPr>
      <p:cViewPr>
        <p:scale>
          <a:sx n="66" d="100"/>
          <a:sy n="66" d="100"/>
        </p:scale>
        <p:origin x="1596" y="1146"/>
      </p:cViewPr>
      <p:guideLst>
        <p:guide orient="horz" pos="2161"/>
        <p:guide pos="384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notesViewPr>
    <p:cSldViewPr>
      <p:cViewPr varScale="1">
        <p:scale>
          <a:sx n="68" d="100"/>
          <a:sy n="68" d="100"/>
        </p:scale>
        <p:origin x="-2772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501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CAD8F6-FF7C-447F-A91D-4FA7CFC9C0C5}" type="datetimeFigureOut">
              <a:rPr lang="en-GB" smtClean="0"/>
              <a:t>07/09/2022</a:t>
            </a:fld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468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5010" y="868468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7EE11-88F6-4E42-B196-8CF9EA9FE22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73914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45B75E70-762A-4375-AA7C-DE9BB7CC9339}" type="datetimeFigureOut">
              <a:rPr lang="de-DE" smtClean="0"/>
              <a:pPr/>
              <a:t>07.09.2022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DF1895BC-06EC-475A-97CA-BF53472F2E03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36837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psf\Host\Users\cd\Desktop\Startbild_16zu9-E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4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878399" y="1573200"/>
            <a:ext cx="10864800" cy="741600"/>
          </a:xfrm>
        </p:spPr>
        <p:txBody>
          <a:bodyPr/>
          <a:lstStyle>
            <a:lvl1pPr>
              <a:tabLst>
                <a:tab pos="2038350" algn="l"/>
              </a:tabLst>
              <a:defRPr b="1">
                <a:latin typeface="Frutiger 45 Light" panose="020B0303030504020204" pitchFamily="34" charset="0"/>
              </a:defRPr>
            </a:lvl1pPr>
          </a:lstStyle>
          <a:p>
            <a:pPr lvl="0"/>
            <a:r>
              <a:rPr lang="en-GB" noProof="0" dirty="0"/>
              <a:t>Click here to insert lecture title</a:t>
            </a:r>
            <a:endParaRPr lang="de-DE" noProof="0" dirty="0"/>
          </a:p>
        </p:txBody>
      </p:sp>
      <p:sp>
        <p:nvSpPr>
          <p:cNvPr id="16" name="Rectangle 37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878399" y="2430000"/>
            <a:ext cx="10864800" cy="1152000"/>
          </a:xfr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rgbClr val="686868"/>
                </a:solidFill>
                <a:latin typeface="Frutiger 45 Light" panose="020B0303030504020204" pitchFamily="34" charset="0"/>
              </a:defRPr>
            </a:lvl1pPr>
          </a:lstStyle>
          <a:p>
            <a:pPr lvl="0"/>
            <a:r>
              <a:rPr lang="en-GB" noProof="0" dirty="0"/>
              <a:t>Click here to insert lecture subtitle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Frutiger 45 Light" panose="020B0303030504020204" pitchFamily="34" charset="0"/>
              </a:defRPr>
            </a:lvl1pPr>
          </a:lstStyle>
          <a:p>
            <a:pPr>
              <a:defRPr/>
            </a:pPr>
            <a:r>
              <a:rPr lang="en-GB" dirty="0"/>
              <a:t>CEOS LSI-VC 12 • J. Eberle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Frutiger 45 Light" panose="020B0303030504020204" pitchFamily="34" charset="0"/>
              </a:defRPr>
            </a:lvl1pPr>
          </a:lstStyle>
          <a:p>
            <a:pPr>
              <a:defRPr/>
            </a:pPr>
            <a:r>
              <a:rPr lang="en-GB"/>
              <a:t>DLR.de  •  Chart </a:t>
            </a:r>
            <a:fld id="{A5AC3FBE-A647-41C9-A8C3-4435ED4FC895}" type="slidenum">
              <a:rPr lang="en-GB" smtClean="0"/>
              <a:pPr>
                <a:defRPr/>
              </a:pPr>
              <a:t>‹Nr.›</a:t>
            </a:fld>
            <a:endParaRPr lang="en-GB" dirty="0"/>
          </a:p>
        </p:txBody>
      </p:sp>
      <p:pic>
        <p:nvPicPr>
          <p:cNvPr id="8" name="Picture 46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30" y="5598000"/>
            <a:ext cx="1080000" cy="956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2853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Frutiger 45 Light" panose="020B0303030504020204" pitchFamily="34" charset="0"/>
              </a:defRPr>
            </a:lvl1pPr>
          </a:lstStyle>
          <a:p>
            <a:r>
              <a:rPr lang="en-GB" noProof="0" dirty="0"/>
              <a:t>Click here to insert chart title</a:t>
            </a:r>
            <a:endParaRPr lang="en-GB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486000" y="1591200"/>
            <a:ext cx="11221200" cy="4338000"/>
          </a:xfrm>
        </p:spPr>
        <p:txBody>
          <a:bodyPr/>
          <a:lstStyle>
            <a:lvl1pPr>
              <a:defRPr>
                <a:latin typeface="Frutiger 45 Light" panose="020B0303030504020204" pitchFamily="34" charset="0"/>
              </a:defRPr>
            </a:lvl1pPr>
            <a:lvl2pPr>
              <a:defRPr>
                <a:latin typeface="Frutiger 45 Light" panose="020B0303030504020204" pitchFamily="34" charset="0"/>
              </a:defRPr>
            </a:lvl2pPr>
            <a:lvl3pPr>
              <a:defRPr>
                <a:latin typeface="Frutiger 45 Light" panose="020B0303030504020204" pitchFamily="34" charset="0"/>
              </a:defRPr>
            </a:lvl3pPr>
            <a:lvl4pPr>
              <a:defRPr>
                <a:latin typeface="Frutiger 45 Light" panose="020B0303030504020204" pitchFamily="34" charset="0"/>
              </a:defRPr>
            </a:lvl4pPr>
            <a:lvl5pPr>
              <a:defRPr>
                <a:latin typeface="Frutiger 45 Light" panose="020B0303030504020204" pitchFamily="34" charset="0"/>
              </a:defRPr>
            </a:lvl5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latin typeface="Frutiger 45 Light" panose="020B0303030504020204" pitchFamily="34" charset="0"/>
              </a:defRPr>
            </a:lvl1pPr>
          </a:lstStyle>
          <a:p>
            <a:pPr>
              <a:defRPr/>
            </a:pPr>
            <a:r>
              <a:rPr lang="en-GB" dirty="0"/>
              <a:t>CEOS LSI-VC 12 • J. Eberle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Frutiger 45 Light" panose="020B0303030504020204" pitchFamily="34" charset="0"/>
              </a:defRPr>
            </a:lvl1pPr>
          </a:lstStyle>
          <a:p>
            <a:pPr>
              <a:defRPr/>
            </a:pPr>
            <a:r>
              <a:rPr lang="en-GB" dirty="0"/>
              <a:t>DLR.de  •  Chart </a:t>
            </a:r>
            <a:fld id="{A5AC3FBE-A647-41C9-A8C3-4435ED4FC895}" type="slidenum">
              <a:rPr lang="en-GB" smtClean="0"/>
              <a:pPr>
                <a:defRPr/>
              </a:pPr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1502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chart title</a:t>
            </a:r>
            <a:endParaRPr lang="en-GB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486000" y="1591200"/>
            <a:ext cx="5482800" cy="4338000"/>
          </a:xfrm>
        </p:spPr>
        <p:txBody>
          <a:bodyPr/>
          <a:lstStyle/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3" hasCustomPrompt="1"/>
          </p:nvPr>
        </p:nvSpPr>
        <p:spPr>
          <a:xfrm>
            <a:off x="6224400" y="1591200"/>
            <a:ext cx="5482800" cy="4338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itchFamily="34" charset="0"/>
              <a:buNone/>
              <a:tabLst/>
              <a:defRPr/>
            </a:lvl1pPr>
          </a:lstStyle>
          <a:p>
            <a:r>
              <a:rPr lang="en-GB" noProof="0" dirty="0"/>
              <a:t>Click onto symbol to insert picture</a:t>
            </a:r>
          </a:p>
          <a:p>
            <a:endParaRPr lang="en-GB" noProof="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ESA-LPS 2022 • S. Holzwarth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GB" noProof="0"/>
              <a:t>DLR.de  •  Chart </a:t>
            </a:r>
            <a:fld id="{A5AC3FBE-A647-41C9-A8C3-4435ED4FC895}" type="slidenum">
              <a:rPr lang="en-GB" noProof="0" smtClean="0"/>
              <a:pPr>
                <a:defRPr/>
              </a:pPr>
              <a:t>‹Nr.›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700678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 Inhalt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chart title</a:t>
            </a:r>
            <a:endParaRPr lang="en-GB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486000" y="1591200"/>
            <a:ext cx="5482800" cy="4338000"/>
          </a:xfrm>
        </p:spPr>
        <p:txBody>
          <a:bodyPr/>
          <a:lstStyle/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ESA-LPS 2022 • S. Holzwarth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GB" noProof="0"/>
              <a:t>DLR.de  •  Chart </a:t>
            </a:r>
            <a:fld id="{A5AC3FBE-A647-41C9-A8C3-4435ED4FC895}" type="slidenum">
              <a:rPr lang="en-GB" noProof="0" smtClean="0"/>
              <a:pPr>
                <a:defRPr/>
              </a:pPr>
              <a:t>‹Nr.›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993620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chart title</a:t>
            </a:r>
            <a:endParaRPr lang="en-GB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486000" y="1591200"/>
            <a:ext cx="5482800" cy="4338000"/>
          </a:xfrm>
        </p:spPr>
        <p:txBody>
          <a:bodyPr/>
          <a:lstStyle/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ESA-LPS 2022 • S. Holzwarth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GB" noProof="0"/>
              <a:t>DLR.de  •  Chart </a:t>
            </a:r>
            <a:fld id="{A5AC3FBE-A647-41C9-A8C3-4435ED4FC895}" type="slidenum">
              <a:rPr lang="en-GB" noProof="0" smtClean="0"/>
              <a:pPr>
                <a:defRPr/>
              </a:pPr>
              <a:t>‹Nr.›</a:t>
            </a:fld>
            <a:endParaRPr lang="en-GB" noProof="0" dirty="0"/>
          </a:p>
        </p:txBody>
      </p:sp>
      <p:sp>
        <p:nvSpPr>
          <p:cNvPr id="6" name="Textplatzhalt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6224400" y="1591200"/>
            <a:ext cx="5482800" cy="4338000"/>
          </a:xfrm>
        </p:spPr>
        <p:txBody>
          <a:bodyPr/>
          <a:lstStyle/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51793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1"/>
          <p:cNvSpPr>
            <a:spLocks noGrp="1"/>
          </p:cNvSpPr>
          <p:nvPr>
            <p:ph type="body" idx="11" hasCustomPrompt="1"/>
          </p:nvPr>
        </p:nvSpPr>
        <p:spPr>
          <a:xfrm>
            <a:off x="485999" y="1591200"/>
            <a:ext cx="5482800" cy="334800"/>
          </a:xfrm>
        </p:spPr>
        <p:txBody>
          <a:bodyPr/>
          <a:lstStyle>
            <a:lvl1pPr marL="0" indent="0">
              <a:buFontTx/>
              <a:buNone/>
              <a:defRPr b="1"/>
            </a:lvl1pPr>
          </a:lstStyle>
          <a:p>
            <a:pPr lvl="0"/>
            <a:r>
              <a:rPr lang="en-GB" noProof="0" dirty="0"/>
              <a:t>Click here to insert header line</a:t>
            </a:r>
          </a:p>
        </p:txBody>
      </p:sp>
      <p:sp>
        <p:nvSpPr>
          <p:cNvPr id="12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6224399" y="1591200"/>
            <a:ext cx="5482800" cy="334800"/>
          </a:xfrm>
        </p:spPr>
        <p:txBody>
          <a:bodyPr/>
          <a:lstStyle>
            <a:lvl1pPr marL="0" indent="0">
              <a:buFontTx/>
              <a:buNone/>
              <a:defRPr b="1"/>
            </a:lvl1pPr>
          </a:lstStyle>
          <a:p>
            <a:pPr lvl="0"/>
            <a:r>
              <a:rPr lang="en-GB" noProof="0" dirty="0"/>
              <a:t>Click here to insert header line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chart title</a:t>
            </a:r>
            <a:endParaRPr lang="en-GB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86000" y="2141999"/>
            <a:ext cx="5482800" cy="3787200"/>
          </a:xfrm>
        </p:spPr>
        <p:txBody>
          <a:bodyPr/>
          <a:lstStyle/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1" name="Textplatzhalter 6"/>
          <p:cNvSpPr>
            <a:spLocks noGrp="1"/>
          </p:cNvSpPr>
          <p:nvPr>
            <p:ph type="body" sz="quarter" idx="16" hasCustomPrompt="1"/>
          </p:nvPr>
        </p:nvSpPr>
        <p:spPr>
          <a:xfrm>
            <a:off x="6224400" y="2142000"/>
            <a:ext cx="5482800" cy="3787200"/>
          </a:xfrm>
        </p:spPr>
        <p:txBody>
          <a:bodyPr/>
          <a:lstStyle/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ESA-LPS 2022 • S. Holzwarth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r>
              <a:rPr lang="en-GB" noProof="0"/>
              <a:t>DLR.de  •  Chart </a:t>
            </a:r>
            <a:fld id="{A5AC3FBE-A647-41C9-A8C3-4435ED4FC895}" type="slidenum">
              <a:rPr lang="en-GB" noProof="0" smtClean="0"/>
              <a:pPr>
                <a:defRPr/>
              </a:pPr>
              <a:t>‹Nr.›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5384776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chart title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ESA-LPS 2022 • S. Holzwarth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/>
              <a:t>DLR.de  •  Chart </a:t>
            </a:r>
            <a:fld id="{A5AC3FBE-A647-41C9-A8C3-4435ED4FC895}" type="slidenum">
              <a:rPr lang="en-GB" noProof="0" smtClean="0"/>
              <a:pPr>
                <a:defRPr/>
              </a:pPr>
              <a:t>‹Nr.›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19387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ESA-LPS 2022 • S. Holzwarth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/>
              <a:t>DLR.de  •  Chart </a:t>
            </a:r>
            <a:fld id="{A5AC3FBE-A647-41C9-A8C3-4435ED4FC895}" type="slidenum">
              <a:rPr lang="en-GB" noProof="0" smtClean="0"/>
              <a:pPr>
                <a:defRPr/>
              </a:pPr>
              <a:t>‹Nr.›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517683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er ohne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ESA-LPS 2022 • S. Holzwarth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/>
              <a:t>DLR.de  •  Chart </a:t>
            </a:r>
            <a:fld id="{A5AC3FBE-A647-41C9-A8C3-4435ED4FC895}" type="slidenum">
              <a:rPr lang="en-GB" noProof="0" smtClean="0"/>
              <a:pPr>
                <a:defRPr/>
              </a:pPr>
              <a:t>‹Nr.›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722844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0" descr="Folie-03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87"/>
          <a:stretch>
            <a:fillRect/>
          </a:stretch>
        </p:blipFill>
        <p:spPr bwMode="auto">
          <a:xfrm>
            <a:off x="1588" y="6143625"/>
            <a:ext cx="1218565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85999" y="648000"/>
            <a:ext cx="11221200" cy="73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/>
              <a:t>Click here to insert chart title</a:t>
            </a:r>
            <a:endParaRPr lang="de-DE" noProof="0" dirty="0"/>
          </a:p>
        </p:txBody>
      </p:sp>
      <p:sp>
        <p:nvSpPr>
          <p:cNvPr id="1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5999" y="1591200"/>
            <a:ext cx="11221200" cy="433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/>
              <a:t>Master text format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1" name="Rectangle 5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9999" y="126000"/>
            <a:ext cx="10177200" cy="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  <a:latin typeface="Frutiger 45 Light" panose="020B0303030504020204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&gt; Lecture &gt; Author  •  Document &gt; Date</a:t>
            </a:r>
            <a:endParaRPr lang="en-GB" dirty="0"/>
          </a:p>
        </p:txBody>
      </p:sp>
      <p:sp>
        <p:nvSpPr>
          <p:cNvPr id="12" name="Rectangle 5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86000" y="126000"/>
            <a:ext cx="1044000" cy="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lang="de-DE" sz="800" kern="1200">
                <a:solidFill>
                  <a:srgbClr val="686868"/>
                </a:solidFill>
                <a:latin typeface="Frutiger 45 Light" panose="020B0303030504020204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r>
              <a:rPr lang="en-GB"/>
              <a:t>DLR.de  •  Chart </a:t>
            </a:r>
            <a:fld id="{A5AC3FBE-A647-41C9-A8C3-4435ED4FC895}" type="slidenum">
              <a:rPr lang="en-GB" smtClean="0"/>
              <a:pPr>
                <a:defRPr/>
              </a:pPr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8367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9" r:id="rId3"/>
    <p:sldLayoutId id="2147483661" r:id="rId4"/>
    <p:sldLayoutId id="2147483662" r:id="rId5"/>
    <p:sldLayoutId id="2147483658" r:id="rId6"/>
    <p:sldLayoutId id="2147483655" r:id="rId7"/>
    <p:sldLayoutId id="2147483656" r:id="rId8"/>
    <p:sldLayoutId id="2147483660" r:id="rId9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rgbClr val="686868"/>
          </a:solidFill>
          <a:latin typeface="Frutiger 45 Light" panose="020B0303030504020204" pitchFamily="34" charset="0"/>
          <a:ea typeface="+mj-ea"/>
          <a:cs typeface="Arial" pitchFamily="34" charset="0"/>
        </a:defRPr>
      </a:lvl1pPr>
    </p:titleStyle>
    <p:bodyStyle>
      <a:lvl1pPr marL="180000" indent="-180000" algn="l" defTabSz="914400" rtl="0" eaLnBrk="1" latinLnBrk="0" hangingPunct="1">
        <a:spcBef>
          <a:spcPts val="300"/>
        </a:spcBef>
        <a:spcAft>
          <a:spcPts val="0"/>
        </a:spcAft>
        <a:buFont typeface="Arial" pitchFamily="34" charset="0"/>
        <a:buChar char="•"/>
        <a:defRPr sz="1800" kern="1200">
          <a:solidFill>
            <a:schemeClr val="tx1"/>
          </a:solidFill>
          <a:latin typeface="Frutiger 45 Light" panose="020B0303030504020204" pitchFamily="34" charset="0"/>
          <a:ea typeface="+mn-ea"/>
          <a:cs typeface="Arial" pitchFamily="34" charset="0"/>
        </a:defRPr>
      </a:lvl1pPr>
      <a:lvl2pPr marL="626400" indent="-180000" algn="l" defTabSz="914400" rtl="0" eaLnBrk="1" latinLnBrk="0" hangingPunct="1">
        <a:spcBef>
          <a:spcPts val="0"/>
        </a:spcBef>
        <a:buFont typeface="Arial" pitchFamily="34" charset="0"/>
        <a:buChar char="•"/>
        <a:defRPr sz="1800" kern="1200">
          <a:solidFill>
            <a:schemeClr val="tx1"/>
          </a:solidFill>
          <a:latin typeface="Frutiger 45 Light" panose="020B0303030504020204" pitchFamily="34" charset="0"/>
          <a:ea typeface="+mn-ea"/>
          <a:cs typeface="Arial" pitchFamily="34" charset="0"/>
        </a:defRPr>
      </a:lvl2pPr>
      <a:lvl3pPr marL="1076400" indent="-180000" algn="l" defTabSz="914400" rtl="0" eaLnBrk="1" latinLnBrk="0" hangingPunct="1">
        <a:spcBef>
          <a:spcPts val="0"/>
        </a:spcBef>
        <a:buFont typeface="Arial" pitchFamily="34" charset="0"/>
        <a:buChar char="•"/>
        <a:defRPr sz="1800" kern="1200">
          <a:solidFill>
            <a:schemeClr val="tx1"/>
          </a:solidFill>
          <a:latin typeface="Frutiger 45 Light" panose="020B0303030504020204" pitchFamily="34" charset="0"/>
          <a:ea typeface="+mn-ea"/>
          <a:cs typeface="Arial" pitchFamily="34" charset="0"/>
        </a:defRPr>
      </a:lvl3pPr>
      <a:lvl4pPr marL="1522800" indent="-180000" algn="l" defTabSz="914400" rtl="0" eaLnBrk="1" latinLnBrk="0" hangingPunct="1">
        <a:spcBef>
          <a:spcPts val="0"/>
        </a:spcBef>
        <a:buFont typeface="Arial" pitchFamily="34" charset="0"/>
        <a:buChar char="•"/>
        <a:defRPr sz="1800" kern="1200">
          <a:solidFill>
            <a:schemeClr val="tx1"/>
          </a:solidFill>
          <a:latin typeface="Frutiger 45 Light" panose="020B0303030504020204" pitchFamily="34" charset="0"/>
          <a:ea typeface="+mn-ea"/>
          <a:cs typeface="Arial" pitchFamily="34" charset="0"/>
        </a:defRPr>
      </a:lvl4pPr>
      <a:lvl5pPr marL="1969200" indent="-180000" algn="l" defTabSz="914400" rtl="0" eaLnBrk="1" latinLnBrk="0" hangingPunct="1">
        <a:spcBef>
          <a:spcPts val="0"/>
        </a:spcBef>
        <a:buFont typeface="Arial" pitchFamily="34" charset="0"/>
        <a:buChar char="•"/>
        <a:defRPr sz="1800" kern="1200">
          <a:solidFill>
            <a:schemeClr val="tx1"/>
          </a:solidFill>
          <a:latin typeface="Frutiger 45 Light" panose="020B0303030504020204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.png"/><Relationship Id="rId7" Type="http://schemas.openxmlformats.org/officeDocument/2006/relationships/hyperlink" Target="https://elib.dlr.de/186873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lib.dlr.de/187190/" TargetMode="External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0" Type="http://schemas.openxmlformats.org/officeDocument/2006/relationships/image" Target="../media/image9.svg"/><Relationship Id="rId4" Type="http://schemas.openxmlformats.org/officeDocument/2006/relationships/hyperlink" Target="http://www.enmap.org/" TargetMode="External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sentinels.copernicus.eu/web/sentinel/sentinel-1-ard-normalised-radar-backscatter-nrb-product" TargetMode="Externa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mailto:jonas.eberle@dlr.de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martin.bachmann@dlr.de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DBEA76-A7D1-4956-B2FD-058A95F55C8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>
                <a:latin typeface="Frutiger 45 Light" panose="020B0303030504020204" pitchFamily="34" charset="0"/>
              </a:rPr>
              <a:t>Update on Analysis Ready Data </a:t>
            </a:r>
            <a:r>
              <a:rPr lang="en-US" dirty="0">
                <a:latin typeface="Frutiger 45 Light" panose="020B0303030504020204" pitchFamily="34" charset="0"/>
              </a:rPr>
              <a:t>activities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897B7CB-8EEB-4EF5-8DE6-A5D8283CE5A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>
                <a:latin typeface="Frutiger 45 Light" panose="020B0303030504020204" pitchFamily="34" charset="0"/>
              </a:rPr>
              <a:t>German Aerospace Center</a:t>
            </a:r>
          </a:p>
          <a:p>
            <a:r>
              <a:rPr lang="de-DE" dirty="0">
                <a:latin typeface="Frutiger 45 Light" panose="020B0303030504020204" pitchFamily="34" charset="0"/>
              </a:rPr>
              <a:t>Earth Observation Center</a:t>
            </a:r>
          </a:p>
          <a:p>
            <a:endParaRPr lang="de-DE" sz="1200" dirty="0"/>
          </a:p>
          <a:p>
            <a:r>
              <a:rPr lang="en-US" sz="1800" b="1" dirty="0">
                <a:latin typeface="Frutiger 45 Light" panose="020B0303030504020204" pitchFamily="34" charset="0"/>
              </a:rPr>
              <a:t>Dr. Jonas Eberle</a:t>
            </a:r>
          </a:p>
          <a:p>
            <a:r>
              <a:rPr lang="en-US" sz="1800" dirty="0"/>
              <a:t>German Remote Sensing Data Center</a:t>
            </a:r>
            <a:endParaRPr lang="en-US" sz="1800" dirty="0">
              <a:latin typeface="Frutiger 45 Light" panose="020B0303030504020204" pitchFamily="34" charset="0"/>
            </a:endParaRPr>
          </a:p>
          <a:p>
            <a:r>
              <a:rPr lang="en-US" sz="1800" dirty="0"/>
              <a:t>Department “Information Technology”</a:t>
            </a:r>
          </a:p>
          <a:p>
            <a:endParaRPr lang="en-US" sz="1200" dirty="0">
              <a:latin typeface="Frutiger 45 Light" panose="020B0303030504020204" pitchFamily="34" charset="0"/>
            </a:endParaRPr>
          </a:p>
          <a:p>
            <a:r>
              <a:rPr lang="en-US" sz="1800" dirty="0"/>
              <a:t>Dr. Martin Bachmann</a:t>
            </a:r>
          </a:p>
          <a:p>
            <a:r>
              <a:rPr lang="en-US" sz="1800" dirty="0"/>
              <a:t>German Remote Sensing Data Center</a:t>
            </a:r>
          </a:p>
          <a:p>
            <a:r>
              <a:rPr lang="en-US" sz="1800" dirty="0"/>
              <a:t>Department “Land Surface Dynamics”</a:t>
            </a:r>
          </a:p>
          <a:p>
            <a:endParaRPr lang="en-US" sz="1800" dirty="0">
              <a:latin typeface="Frutiger 45 Light" panose="020B0303030504020204" pitchFamily="34" charset="0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AA58A66-BF9A-419D-8C2D-8C88FDCB482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>
                <a:latin typeface="Frutiger 45 Light" panose="020B0303030504020204" pitchFamily="34" charset="0"/>
              </a:rPr>
              <a:t>DLR.de  •  Chart </a:t>
            </a:r>
            <a:fld id="{A5AC3FBE-A647-41C9-A8C3-4435ED4FC895}" type="slidenum">
              <a:rPr lang="en-GB" noProof="0" smtClean="0">
                <a:latin typeface="Frutiger 45 Light" panose="020B0303030504020204" pitchFamily="34" charset="0"/>
              </a:rPr>
              <a:pPr>
                <a:defRPr/>
              </a:pPr>
              <a:t>1</a:t>
            </a:fld>
            <a:endParaRPr lang="en-GB" noProof="0" dirty="0">
              <a:latin typeface="Frutiger 45 Light" panose="020B0303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2223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fik 19">
            <a:extLst>
              <a:ext uri="{FF2B5EF4-FFF2-40B4-BE49-F238E27FC236}">
                <a16:creationId xmlns:a16="http://schemas.microsoft.com/office/drawing/2014/main" id="{C0425F71-C537-4B0B-B953-E7344BA0A3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5030" y="4055446"/>
            <a:ext cx="4066566" cy="2804142"/>
          </a:xfrm>
          <a:prstGeom prst="rect">
            <a:avLst/>
          </a:prstGeom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E94CD5D4-112D-4F1E-A1D7-7E40658663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01" y="4055446"/>
            <a:ext cx="2806151" cy="1935010"/>
          </a:xfrm>
          <a:prstGeom prst="rect">
            <a:avLst/>
          </a:prstGeom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6012F7B-1EF9-49B3-B1E7-6A91A98B9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999" y="405458"/>
            <a:ext cx="11221200" cy="738000"/>
          </a:xfrm>
        </p:spPr>
        <p:txBody>
          <a:bodyPr/>
          <a:lstStyle/>
          <a:p>
            <a:r>
              <a:rPr lang="en-US" dirty="0">
                <a:latin typeface="Frutiger 45 Light" panose="020B0303030504020204" pitchFamily="34" charset="0"/>
              </a:rPr>
              <a:t>The CEOS CARD4L Conform </a:t>
            </a:r>
            <a:r>
              <a:rPr lang="en-US" dirty="0" err="1">
                <a:latin typeface="Frutiger 45 Light" panose="020B0303030504020204" pitchFamily="34" charset="0"/>
              </a:rPr>
              <a:t>EnMAP</a:t>
            </a:r>
            <a:r>
              <a:rPr lang="en-US" dirty="0">
                <a:latin typeface="Frutiger 45 Light" panose="020B0303030504020204" pitchFamily="34" charset="0"/>
              </a:rPr>
              <a:t> L2A “Land” Product 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743FFA2-1697-4D85-9308-3B3FA55B20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5999" y="1108018"/>
            <a:ext cx="11221200" cy="4338000"/>
          </a:xfrm>
        </p:spPr>
        <p:txBody>
          <a:bodyPr/>
          <a:lstStyle/>
          <a:p>
            <a:r>
              <a:rPr lang="en-US" sz="1600" dirty="0" err="1"/>
              <a:t>EnMAP</a:t>
            </a:r>
            <a:r>
              <a:rPr lang="en-US" sz="1600" dirty="0"/>
              <a:t> L2A „land“ product is CARD4L conform @ threshold </a:t>
            </a:r>
            <a:br>
              <a:rPr lang="en-US" dirty="0"/>
            </a:br>
            <a:endParaRPr lang="en-US" sz="600" dirty="0"/>
          </a:p>
          <a:p>
            <a:pPr marL="446400" lvl="1" indent="0">
              <a:buNone/>
            </a:pPr>
            <a:r>
              <a:rPr lang="en-US" sz="1600" dirty="0"/>
              <a:t>=&gt; current CARD4L PFS v5.0 is suitable also for hyperspectral products,</a:t>
            </a:r>
            <a:br>
              <a:rPr lang="en-US" sz="1600" dirty="0"/>
            </a:br>
            <a:r>
              <a:rPr lang="en-US" sz="1600" dirty="0"/>
              <a:t>     DLR contributions to possible future extension reg. hyperspectral PFS ongoing</a:t>
            </a:r>
          </a:p>
          <a:p>
            <a:pPr marL="446400" lvl="1" indent="0">
              <a:buNone/>
            </a:pPr>
            <a:endParaRPr lang="en-US" sz="600" dirty="0"/>
          </a:p>
          <a:p>
            <a:r>
              <a:rPr lang="en-US" sz="1600" dirty="0" err="1"/>
              <a:t>EnMAP</a:t>
            </a:r>
            <a:r>
              <a:rPr lang="en-US" sz="1600" dirty="0"/>
              <a:t> L2A „water“ product currently in self-assessment (Aquatic Reflectance PFS)</a:t>
            </a:r>
          </a:p>
          <a:p>
            <a:pPr marL="0" indent="0">
              <a:buNone/>
            </a:pPr>
            <a:endParaRPr lang="en-US" sz="1000" dirty="0"/>
          </a:p>
          <a:p>
            <a:r>
              <a:rPr lang="en-US" sz="1600" dirty="0"/>
              <a:t>DESIS (</a:t>
            </a:r>
            <a:r>
              <a:rPr lang="en-US" sz="1600" dirty="0" err="1"/>
              <a:t>hyperspec</a:t>
            </a:r>
            <a:r>
              <a:rPr lang="en-US" sz="1600" dirty="0"/>
              <a:t>. mission on ISS by DLR/Teledyne Brown): L2A product in CARD4L assessment</a:t>
            </a:r>
          </a:p>
          <a:p>
            <a:pPr marL="0" indent="0">
              <a:buNone/>
            </a:pPr>
            <a:endParaRPr lang="en-US" sz="1000" dirty="0"/>
          </a:p>
          <a:p>
            <a:r>
              <a:rPr lang="en-US" sz="1600" dirty="0"/>
              <a:t>Mission status: </a:t>
            </a:r>
          </a:p>
          <a:p>
            <a:pPr lvl="1"/>
            <a:r>
              <a:rPr lang="en-US" sz="1600" dirty="0" err="1"/>
              <a:t>EnMAP</a:t>
            </a:r>
            <a:r>
              <a:rPr lang="en-US" sz="1600" dirty="0"/>
              <a:t>: in commissioning phase, open to public in Q4 ’22 (tbc.), see </a:t>
            </a:r>
            <a:r>
              <a:rPr lang="en-US" sz="1600" dirty="0">
                <a:hlinkClick r:id="rId4"/>
              </a:rPr>
              <a:t>www.enmap.org</a:t>
            </a:r>
            <a:r>
              <a:rPr lang="en-US" sz="1600" dirty="0"/>
              <a:t> </a:t>
            </a:r>
          </a:p>
          <a:p>
            <a:pPr lvl="1"/>
            <a:r>
              <a:rPr lang="en-US" sz="1600" dirty="0"/>
              <a:t>DESIS: operational 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E7F18F3-77DB-4528-97F1-8335E17587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0577" y="4067063"/>
            <a:ext cx="5060755" cy="163908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5EBE2902-1570-4D9F-93BB-52FDB14F2DB9}"/>
              </a:ext>
            </a:extLst>
          </p:cNvPr>
          <p:cNvSpPr txBox="1"/>
          <p:nvPr/>
        </p:nvSpPr>
        <p:spPr>
          <a:xfrm>
            <a:off x="7116134" y="5710698"/>
            <a:ext cx="5052409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200" dirty="0"/>
              <a:t>and related contributions to: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12th </a:t>
            </a:r>
            <a:r>
              <a:rPr lang="en-US" sz="1200" dirty="0" err="1"/>
              <a:t>EARSeL</a:t>
            </a:r>
            <a:r>
              <a:rPr lang="en-US" sz="1200" dirty="0"/>
              <a:t> Workshop on Imaging Spectroscopy </a:t>
            </a:r>
            <a:r>
              <a:rPr lang="en-US" sz="1200" dirty="0">
                <a:hlinkClick r:id="rId6"/>
              </a:rPr>
              <a:t>https://elib.dlr.de/187190/</a:t>
            </a: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/>
              <a:t>ESA Living Planet Symposium </a:t>
            </a:r>
            <a:r>
              <a:rPr lang="de-DE" sz="1200" dirty="0">
                <a:hlinkClick r:id="rId7"/>
              </a:rPr>
              <a:t>https://elib.dlr.de/186873/</a:t>
            </a:r>
            <a:endParaRPr lang="de-DE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BCEBA7CE-E562-4819-BCD8-15B2ED56C34E}"/>
              </a:ext>
            </a:extLst>
          </p:cNvPr>
          <p:cNvSpPr>
            <a:spLocks noChangeAspect="1"/>
          </p:cNvSpPr>
          <p:nvPr/>
        </p:nvSpPr>
        <p:spPr>
          <a:xfrm>
            <a:off x="10868595" y="46645"/>
            <a:ext cx="1188311" cy="932881"/>
          </a:xfrm>
          <a:prstGeom prst="rect">
            <a:avLst/>
          </a:prstGeom>
          <a:blipFill dpi="0" rotWithShape="1">
            <a:blip r:embed="rId8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Frutiger 45 Light" panose="020B0303030504020204" pitchFamily="34" charset="0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85347526-1F8E-4771-855E-9ED9460FCCC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756959" y="1182619"/>
            <a:ext cx="1411584" cy="1162482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ADB106D6-041D-4301-B63F-0ED4055532C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7587" y="851034"/>
            <a:ext cx="793076" cy="635530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6F2DAA07-80B2-457A-9F52-6501F0D08FC8}"/>
              </a:ext>
            </a:extLst>
          </p:cNvPr>
          <p:cNvSpPr txBox="1"/>
          <p:nvPr/>
        </p:nvSpPr>
        <p:spPr>
          <a:xfrm>
            <a:off x="1103278" y="5990341"/>
            <a:ext cx="2919389" cy="553998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000" dirty="0" err="1">
                <a:solidFill>
                  <a:srgbClr val="0070C0"/>
                </a:solidFill>
              </a:rPr>
              <a:t>EnMAP</a:t>
            </a:r>
            <a:r>
              <a:rPr lang="en-US" sz="1000" dirty="0">
                <a:solidFill>
                  <a:srgbClr val="0070C0"/>
                </a:solidFill>
              </a:rPr>
              <a:t> scene Nevada (NE of Railroad Valley, 8.6.’22)</a:t>
            </a:r>
          </a:p>
          <a:p>
            <a:pPr algn="ctr"/>
            <a:r>
              <a:rPr lang="en-US" sz="1000" dirty="0">
                <a:solidFill>
                  <a:srgbClr val="0070C0"/>
                </a:solidFill>
              </a:rPr>
              <a:t>Left: CIR      Right: SWIR Principal Components 7,6,5</a:t>
            </a:r>
          </a:p>
          <a:p>
            <a:pPr algn="ctr"/>
            <a:r>
              <a:rPr lang="en-US" sz="1000" dirty="0">
                <a:solidFill>
                  <a:srgbClr val="0070C0"/>
                </a:solidFill>
              </a:rPr>
              <a:t>Source: DLR</a:t>
            </a:r>
          </a:p>
        </p:txBody>
      </p:sp>
    </p:spTree>
    <p:extLst>
      <p:ext uri="{BB962C8B-B14F-4D97-AF65-F5344CB8AC3E}">
        <p14:creationId xmlns:p14="http://schemas.microsoft.com/office/powerpoint/2010/main" val="20273757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93EEDF-0AFB-42C2-9112-96B928C70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rutiger 45 Light" panose="020B0303030504020204" pitchFamily="34" charset="0"/>
              </a:rPr>
              <a:t>Sentinel-1 ARD Normalized Radar Backscatter (NRB)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8A650CE-1D14-47A1-BFA4-3428C093869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6000" y="1591200"/>
            <a:ext cx="6475684" cy="433800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Joint DLR and ESA Sentinel-1 NRB product</a:t>
            </a:r>
          </a:p>
          <a:p>
            <a:pPr marL="285750" indent="-285750"/>
            <a:r>
              <a:rPr lang="en-US" dirty="0"/>
              <a:t>Developed at DLR (terrabyte) and ESA (COPA) </a:t>
            </a:r>
          </a:p>
          <a:p>
            <a:pPr marL="285750" indent="-285750"/>
            <a:r>
              <a:rPr lang="en-US" dirty="0"/>
              <a:t>Definition of SAR ARD products and processing steps</a:t>
            </a:r>
          </a:p>
          <a:p>
            <a:pPr marL="285750" indent="-285750"/>
            <a:r>
              <a:rPr lang="en-US" dirty="0"/>
              <a:t>Regular exchange between DLR and ESA</a:t>
            </a:r>
          </a:p>
          <a:p>
            <a:pPr marL="285750" indent="-285750"/>
            <a:r>
              <a:rPr lang="en-US" dirty="0"/>
              <a:t>Sentinel-1 ARD Workshop together with NASA (ASF, JPL)</a:t>
            </a:r>
          </a:p>
          <a:p>
            <a:pPr marL="285750" indent="-285750"/>
            <a:endParaRPr lang="de-DE" dirty="0">
              <a:latin typeface="Frutiger 45 Light" panose="020B0303030504020204" pitchFamily="34" charset="0"/>
            </a:endParaRPr>
          </a:p>
          <a:p>
            <a:pPr marL="0" indent="0">
              <a:buNone/>
            </a:pPr>
            <a:r>
              <a:rPr lang="en-US" b="1" dirty="0"/>
              <a:t>Product specification</a:t>
            </a:r>
          </a:p>
          <a:p>
            <a:pPr marL="271463" indent="-271463"/>
            <a:r>
              <a:rPr lang="en-GB" dirty="0"/>
              <a:t>Based on </a:t>
            </a:r>
            <a:r>
              <a:rPr lang="en-GB" b="1" dirty="0"/>
              <a:t>CEOS CARD4L </a:t>
            </a:r>
            <a:r>
              <a:rPr lang="en-GB" dirty="0"/>
              <a:t>NRB guidelines</a:t>
            </a:r>
          </a:p>
          <a:p>
            <a:pPr marL="271463" indent="-271463"/>
            <a:r>
              <a:rPr lang="en-GB" dirty="0"/>
              <a:t>Based on specification from </a:t>
            </a:r>
            <a:r>
              <a:rPr lang="en-GB" b="1" dirty="0"/>
              <a:t>ESA COPA</a:t>
            </a:r>
            <a:r>
              <a:rPr lang="en-GB" dirty="0"/>
              <a:t> study</a:t>
            </a:r>
          </a:p>
          <a:p>
            <a:pPr marL="271463" indent="-271463"/>
            <a:r>
              <a:rPr lang="en-GB" b="1" dirty="0"/>
              <a:t>Input data: </a:t>
            </a:r>
            <a:r>
              <a:rPr lang="en-GB" dirty="0"/>
              <a:t>Sentinel-1 SLC and Copernicus DEM </a:t>
            </a:r>
          </a:p>
          <a:p>
            <a:pPr marL="271463" indent="-271463"/>
            <a:r>
              <a:rPr lang="en-GB" b="1" dirty="0"/>
              <a:t>Gridding: </a:t>
            </a:r>
            <a:r>
              <a:rPr lang="en-GB" dirty="0"/>
              <a:t>Same tiling system as Sentinel-2 (MGRS) </a:t>
            </a:r>
          </a:p>
          <a:p>
            <a:pPr marL="271463" indent="-271463"/>
            <a:r>
              <a:rPr lang="en-GB" b="1" dirty="0"/>
              <a:t>Cloud-Optimized: </a:t>
            </a:r>
            <a:r>
              <a:rPr lang="en-GB" dirty="0"/>
              <a:t>GeoTIFF, VRT, XML, and STAC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5E377BC-17E3-45A6-9F8D-D2E1B655C55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CEOS LSI-VC 12 • J. Eberle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585F09F-BE20-4A3D-9288-46BAB95EF4A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noProof="0">
                <a:latin typeface="Frutiger 45 Light" panose="020B0303030504020204" pitchFamily="34" charset="0"/>
              </a:rPr>
              <a:t>DLR.de  •  Chart </a:t>
            </a:r>
            <a:fld id="{A5AC3FBE-A647-41C9-A8C3-4435ED4FC895}" type="slidenum">
              <a:rPr lang="en-GB" noProof="0" smtClean="0">
                <a:latin typeface="Frutiger 45 Light" panose="020B0303030504020204" pitchFamily="34" charset="0"/>
              </a:rPr>
              <a:pPr>
                <a:defRPr/>
              </a:pPr>
              <a:t>3</a:t>
            </a:fld>
            <a:endParaRPr lang="en-GB" noProof="0" dirty="0">
              <a:latin typeface="Frutiger 45 Light" panose="020B0303030504020204" pitchFamily="34" charset="0"/>
            </a:endParaRPr>
          </a:p>
        </p:txBody>
      </p:sp>
      <p:pic>
        <p:nvPicPr>
          <p:cNvPr id="6" name="Grafik 5" descr="C:\Users\schw_ma\AppData\Local\Microsoft\Windows\INetCache\Content.Word\terrabyte_logo_color.png">
            <a:extLst>
              <a:ext uri="{FF2B5EF4-FFF2-40B4-BE49-F238E27FC236}">
                <a16:creationId xmlns:a16="http://schemas.microsoft.com/office/drawing/2014/main" id="{23377C20-F312-4C3E-B53F-69D4CBEF19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3552" y="-66168"/>
            <a:ext cx="1167736" cy="1263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1" descr="page8image9416688">
            <a:extLst>
              <a:ext uri="{FF2B5EF4-FFF2-40B4-BE49-F238E27FC236}">
                <a16:creationId xmlns:a16="http://schemas.microsoft.com/office/drawing/2014/main" id="{943D0EBD-9D4A-4DED-9394-186DA385FC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4" b="14695"/>
          <a:stretch/>
        </p:blipFill>
        <p:spPr bwMode="auto">
          <a:xfrm>
            <a:off x="7040204" y="1732483"/>
            <a:ext cx="5106764" cy="4968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9582F633-9256-4EAD-A78E-A3D0956060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32" r="8514" b="51583"/>
          <a:stretch/>
        </p:blipFill>
        <p:spPr>
          <a:xfrm>
            <a:off x="8831223" y="71815"/>
            <a:ext cx="3280065" cy="1393200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08DD0913-A48C-46BE-89B3-C755550F3F58}"/>
              </a:ext>
            </a:extLst>
          </p:cNvPr>
          <p:cNvSpPr/>
          <p:nvPr/>
        </p:nvSpPr>
        <p:spPr>
          <a:xfrm>
            <a:off x="336947" y="547425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dirty="0">
                <a:hlinkClick r:id="rId5"/>
              </a:rPr>
              <a:t>https://sentinels.copernicus.eu/web/sentinel/sentinel-1-ard-normalised-radar-backscatter-nrb-product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61292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93EEDF-0AFB-42C2-9112-96B928C70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rutiger 45 Light" panose="020B0303030504020204" pitchFamily="34" charset="0"/>
              </a:rPr>
              <a:t>Sentinel-1 ARD Normalized Radar Backscatter (NRB)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8A650CE-1D14-47A1-BFA4-3428C093869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5999" y="1591200"/>
            <a:ext cx="11444235" cy="433800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Processing software</a:t>
            </a:r>
          </a:p>
          <a:p>
            <a:r>
              <a:rPr lang="en-US" b="1" dirty="0"/>
              <a:t>Multi-SAR</a:t>
            </a:r>
            <a:r>
              <a:rPr lang="en-US" dirty="0"/>
              <a:t> processor developed at DLR (based on C/C++)</a:t>
            </a:r>
          </a:p>
          <a:p>
            <a:pPr lvl="1"/>
            <a:r>
              <a:rPr lang="sv-SE" dirty="0"/>
              <a:t>Pre-processing system for all SAR data from level 1 to level 2</a:t>
            </a:r>
          </a:p>
          <a:p>
            <a:pPr lvl="1"/>
            <a:r>
              <a:rPr lang="sv-SE" dirty="0"/>
              <a:t>Supports data from ERS-1/2, Envisat ASAR, RADARSAT-1/2, ALOS PALSAR-1/2, TSX, and Sentinel-1</a:t>
            </a:r>
          </a:p>
          <a:p>
            <a:pPr lvl="1"/>
            <a:r>
              <a:rPr lang="en-US" dirty="0"/>
              <a:t>Adjustments and extensions for Sentinel-1 ARD processing</a:t>
            </a:r>
          </a:p>
          <a:p>
            <a:r>
              <a:rPr lang="en-US" dirty="0"/>
              <a:t>NRB Post-processing based on </a:t>
            </a:r>
            <a:r>
              <a:rPr lang="en-US" b="1" dirty="0"/>
              <a:t>S1_NRB Python package </a:t>
            </a:r>
            <a:r>
              <a:rPr lang="en-US" dirty="0"/>
              <a:t>(developed within ESA COPA study)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Timeline</a:t>
            </a:r>
          </a:p>
          <a:p>
            <a:r>
              <a:rPr lang="en-US" b="1" dirty="0"/>
              <a:t>Finalize</a:t>
            </a:r>
            <a:r>
              <a:rPr lang="en-US" dirty="0"/>
              <a:t> product specification and processor development	12/2022</a:t>
            </a:r>
          </a:p>
          <a:p>
            <a:r>
              <a:rPr lang="en-US" b="1" dirty="0"/>
              <a:t>Test</a:t>
            </a:r>
            <a:r>
              <a:rPr lang="en-US" dirty="0"/>
              <a:t> processing and </a:t>
            </a:r>
            <a:r>
              <a:rPr lang="en-US" b="1" dirty="0"/>
              <a:t>validation</a:t>
            </a:r>
            <a:r>
              <a:rPr lang="en-US" dirty="0"/>
              <a:t> of product			11/2022 – 03/2023</a:t>
            </a:r>
          </a:p>
          <a:p>
            <a:r>
              <a:rPr lang="en-US" b="1" dirty="0"/>
              <a:t>Historical</a:t>
            </a:r>
            <a:r>
              <a:rPr lang="en-US" dirty="0"/>
              <a:t> data processing				after successful product validation</a:t>
            </a:r>
          </a:p>
          <a:p>
            <a:r>
              <a:rPr lang="en-US" b="1" dirty="0"/>
              <a:t>Forward</a:t>
            </a:r>
            <a:r>
              <a:rPr lang="en-US" dirty="0"/>
              <a:t> data processing					after successful product validation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5E377BC-17E3-45A6-9F8D-D2E1B655C55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CEOS LSI-VC 12 • J. Eberle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585F09F-BE20-4A3D-9288-46BAB95EF4A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noProof="0">
                <a:latin typeface="Frutiger 45 Light" panose="020B0303030504020204" pitchFamily="34" charset="0"/>
              </a:rPr>
              <a:t>DLR.de  •  Chart </a:t>
            </a:r>
            <a:fld id="{A5AC3FBE-A647-41C9-A8C3-4435ED4FC895}" type="slidenum">
              <a:rPr lang="en-GB" noProof="0" smtClean="0">
                <a:latin typeface="Frutiger 45 Light" panose="020B0303030504020204" pitchFamily="34" charset="0"/>
              </a:rPr>
              <a:pPr>
                <a:defRPr/>
              </a:pPr>
              <a:t>4</a:t>
            </a:fld>
            <a:endParaRPr lang="en-GB" noProof="0" dirty="0">
              <a:latin typeface="Frutiger 45 Light" panose="020B0303030504020204" pitchFamily="34" charset="0"/>
            </a:endParaRPr>
          </a:p>
        </p:txBody>
      </p:sp>
      <p:pic>
        <p:nvPicPr>
          <p:cNvPr id="6" name="Grafik 5" descr="C:\Users\schw_ma\AppData\Local\Microsoft\Windows\INetCache\Content.Word\terrabyte_logo_color.png">
            <a:extLst>
              <a:ext uri="{FF2B5EF4-FFF2-40B4-BE49-F238E27FC236}">
                <a16:creationId xmlns:a16="http://schemas.microsoft.com/office/drawing/2014/main" id="{23377C20-F312-4C3E-B53F-69D4CBEF19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3552" y="-66168"/>
            <a:ext cx="1167736" cy="12637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8555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93EEDF-0AFB-42C2-9112-96B928C70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rutiger 45 Light" panose="020B0303030504020204" pitchFamily="34" charset="0"/>
              </a:rPr>
              <a:t>Sentinel-1 ARD Normalized Radar Backscatter (NRB)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8A650CE-1D14-47A1-BFA4-3428C093869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6000" y="1591200"/>
            <a:ext cx="6763716" cy="4338000"/>
          </a:xfrm>
        </p:spPr>
        <p:txBody>
          <a:bodyPr/>
          <a:lstStyle/>
          <a:p>
            <a:pPr marL="0" indent="0">
              <a:buNone/>
            </a:pPr>
            <a:r>
              <a:rPr lang="de-DE" b="1" dirty="0"/>
              <a:t>High Performance Data Analytics Platform terrabyte</a:t>
            </a:r>
          </a:p>
          <a:p>
            <a:r>
              <a:rPr lang="en-US" b="1" dirty="0"/>
              <a:t>Cloud/HPC</a:t>
            </a:r>
            <a:r>
              <a:rPr lang="en-US" dirty="0"/>
              <a:t>-based data processing environment with 36 Petabyte online storage (linked with 100 PB DLR archive)</a:t>
            </a:r>
          </a:p>
          <a:p>
            <a:r>
              <a:rPr lang="en-US" dirty="0"/>
              <a:t>Data processing: </a:t>
            </a:r>
          </a:p>
          <a:p>
            <a:pPr lvl="1"/>
            <a:r>
              <a:rPr lang="en-US" b="1" dirty="0"/>
              <a:t>Global up-to-date processing to ARD</a:t>
            </a:r>
          </a:p>
          <a:p>
            <a:pPr lvl="1"/>
            <a:r>
              <a:rPr lang="en-US" dirty="0"/>
              <a:t>User-specific systematic and custom processing </a:t>
            </a:r>
          </a:p>
          <a:p>
            <a:r>
              <a:rPr lang="en-US" dirty="0"/>
              <a:t>Data storage: Sentinel, Landsat, MODIS, etc.</a:t>
            </a:r>
          </a:p>
          <a:p>
            <a:r>
              <a:rPr lang="en-US" dirty="0"/>
              <a:t>Data provision: </a:t>
            </a:r>
            <a:r>
              <a:rPr lang="en-US" b="1" dirty="0"/>
              <a:t>Cloud-optimized</a:t>
            </a:r>
            <a:r>
              <a:rPr lang="en-US" dirty="0"/>
              <a:t> data formats, </a:t>
            </a:r>
            <a:r>
              <a:rPr lang="de-DE" b="1" dirty="0"/>
              <a:t>STAC</a:t>
            </a:r>
            <a:r>
              <a:rPr lang="de-DE" dirty="0"/>
              <a:t> </a:t>
            </a:r>
            <a:r>
              <a:rPr lang="de-DE" dirty="0" err="1"/>
              <a:t>metadata</a:t>
            </a:r>
            <a:endParaRPr lang="de-DE" dirty="0"/>
          </a:p>
          <a:p>
            <a:endParaRPr lang="de-DE" dirty="0"/>
          </a:p>
          <a:p>
            <a:pPr marL="0" indent="0">
              <a:buNone/>
            </a:pPr>
            <a:r>
              <a:rPr lang="en-US" b="1" dirty="0"/>
              <a:t>Exchange with users</a:t>
            </a:r>
          </a:p>
          <a:p>
            <a:r>
              <a:rPr lang="en-US" dirty="0"/>
              <a:t>Survey on data availabilities, data formats, processing environments</a:t>
            </a:r>
          </a:p>
          <a:p>
            <a:r>
              <a:rPr lang="en-US" dirty="0"/>
              <a:t>Discussion workshops for Analysis-Ready-Data</a:t>
            </a:r>
          </a:p>
          <a:p>
            <a:pPr lvl="1"/>
            <a:r>
              <a:rPr lang="en-US" dirty="0"/>
              <a:t>Sentinel-1 Normalized Radar Backscatter</a:t>
            </a:r>
          </a:p>
          <a:p>
            <a:pPr lvl="1"/>
            <a:r>
              <a:rPr lang="en-US" dirty="0"/>
              <a:t>Sentinel-2 Surface Reflectance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5E377BC-17E3-45A6-9F8D-D2E1B655C55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CEOS LSI-VC 12 • J. Eberle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585F09F-BE20-4A3D-9288-46BAB95EF4A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noProof="0">
                <a:latin typeface="Frutiger 45 Light" panose="020B0303030504020204" pitchFamily="34" charset="0"/>
              </a:rPr>
              <a:t>DLR.de  •  Chart </a:t>
            </a:r>
            <a:fld id="{A5AC3FBE-A647-41C9-A8C3-4435ED4FC895}" type="slidenum">
              <a:rPr lang="en-GB" noProof="0" smtClean="0">
                <a:latin typeface="Frutiger 45 Light" panose="020B0303030504020204" pitchFamily="34" charset="0"/>
              </a:rPr>
              <a:pPr>
                <a:defRPr/>
              </a:pPr>
              <a:t>5</a:t>
            </a:fld>
            <a:endParaRPr lang="en-GB" noProof="0" dirty="0">
              <a:latin typeface="Frutiger 45 Light" panose="020B0303030504020204" pitchFamily="34" charset="0"/>
            </a:endParaRPr>
          </a:p>
        </p:txBody>
      </p:sp>
      <p:pic>
        <p:nvPicPr>
          <p:cNvPr id="6" name="Grafik 5" descr="C:\Users\schw_ma\AppData\Local\Microsoft\Windows\INetCache\Content.Word\terrabyte_logo_color.png">
            <a:extLst>
              <a:ext uri="{FF2B5EF4-FFF2-40B4-BE49-F238E27FC236}">
                <a16:creationId xmlns:a16="http://schemas.microsoft.com/office/drawing/2014/main" id="{23377C20-F312-4C3E-B53F-69D4CBEF19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3552" y="-66168"/>
            <a:ext cx="1167736" cy="1263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180CF16-3215-4692-AE4C-8034C2CBDA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716" r="10710"/>
          <a:stretch/>
        </p:blipFill>
        <p:spPr>
          <a:xfrm>
            <a:off x="7537747" y="1764000"/>
            <a:ext cx="4464496" cy="3946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811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51AE1F-3B9C-4DB9-AF88-1958882B9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594" y="2133650"/>
            <a:ext cx="11221200" cy="432048"/>
          </a:xfrm>
        </p:spPr>
        <p:txBody>
          <a:bodyPr/>
          <a:lstStyle/>
          <a:p>
            <a:pPr algn="ctr"/>
            <a:r>
              <a:rPr lang="en-US" dirty="0"/>
              <a:t>Thank you for your attention!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0D251BC-FF90-4CEB-8CCE-08A9C2B3AF7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05098" y="2565698"/>
            <a:ext cx="9786077" cy="3651534"/>
          </a:xfrm>
        </p:spPr>
        <p:txBody>
          <a:bodyPr/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de-DE" b="1" dirty="0"/>
              <a:t>Dr. Jonas Eberle</a:t>
            </a:r>
            <a:endParaRPr lang="de-DE" dirty="0"/>
          </a:p>
          <a:p>
            <a:pPr marL="0" indent="0">
              <a:buNone/>
            </a:pPr>
            <a:r>
              <a:rPr lang="de-DE" dirty="0"/>
              <a:t>Earth Observation Center</a:t>
            </a:r>
          </a:p>
          <a:p>
            <a:pPr marL="0" indent="0">
              <a:buNone/>
            </a:pPr>
            <a:r>
              <a:rPr lang="de-DE" dirty="0"/>
              <a:t>Information Technology (DFD-INF)</a:t>
            </a:r>
          </a:p>
          <a:p>
            <a:pPr marL="0" indent="0">
              <a:buNone/>
            </a:pPr>
            <a:r>
              <a:rPr lang="de-DE" dirty="0">
                <a:hlinkClick r:id="rId2"/>
              </a:rPr>
              <a:t>jonas.eberle@dlr.de</a:t>
            </a:r>
            <a:r>
              <a:rPr lang="de-DE" dirty="0"/>
              <a:t> 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EA2FB98-9AE9-4A96-9ED3-818BAC2874C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 dirty="0"/>
              <a:t> </a:t>
            </a:r>
          </a:p>
        </p:txBody>
      </p:sp>
      <p:pic>
        <p:nvPicPr>
          <p:cNvPr id="6" name="Grafik 5" descr="C:\Users\schw_ma\AppData\Local\Microsoft\Windows\INetCache\Content.Word\terrabyte_logo_color.png">
            <a:extLst>
              <a:ext uri="{FF2B5EF4-FFF2-40B4-BE49-F238E27FC236}">
                <a16:creationId xmlns:a16="http://schemas.microsoft.com/office/drawing/2014/main" id="{7BE578AD-BF76-4183-9ACC-BE74C386B44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4091" y="-9313"/>
            <a:ext cx="1252936" cy="134370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AF14E4C0-66CD-4B43-8BC2-540D5D4FB734}"/>
              </a:ext>
            </a:extLst>
          </p:cNvPr>
          <p:cNvSpPr/>
          <p:nvPr/>
        </p:nvSpPr>
        <p:spPr>
          <a:xfrm>
            <a:off x="6241603" y="3429794"/>
            <a:ext cx="4608512" cy="1315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300"/>
              </a:spcBef>
            </a:pPr>
            <a:r>
              <a:rPr lang="de-DE" b="1" dirty="0">
                <a:solidFill>
                  <a:prstClr val="black"/>
                </a:solidFill>
                <a:latin typeface="Frutiger 45 Light" panose="020B0303030504020204" pitchFamily="34" charset="0"/>
                <a:cs typeface="Arial" pitchFamily="34" charset="0"/>
              </a:rPr>
              <a:t>Dr. Martin Bachmann</a:t>
            </a:r>
          </a:p>
          <a:p>
            <a:pPr lvl="0">
              <a:spcBef>
                <a:spcPts val="300"/>
              </a:spcBef>
            </a:pPr>
            <a:r>
              <a:rPr lang="de-DE" dirty="0">
                <a:solidFill>
                  <a:prstClr val="black"/>
                </a:solidFill>
                <a:latin typeface="Frutiger 45 Light" panose="020B0303030504020204" pitchFamily="34" charset="0"/>
                <a:cs typeface="Arial" pitchFamily="34" charset="0"/>
              </a:rPr>
              <a:t>Earth Observation Center</a:t>
            </a:r>
          </a:p>
          <a:p>
            <a:pPr lvl="0">
              <a:spcBef>
                <a:spcPts val="300"/>
              </a:spcBef>
            </a:pPr>
            <a:r>
              <a:rPr lang="de-DE" dirty="0">
                <a:solidFill>
                  <a:prstClr val="black"/>
                </a:solidFill>
                <a:latin typeface="Frutiger 45 Light" panose="020B0303030504020204" pitchFamily="34" charset="0"/>
                <a:cs typeface="Arial" pitchFamily="34" charset="0"/>
              </a:rPr>
              <a:t>Land Surface Dynamics (DFD-LAX)</a:t>
            </a:r>
          </a:p>
          <a:p>
            <a:pPr lvl="0">
              <a:spcBef>
                <a:spcPts val="300"/>
              </a:spcBef>
            </a:pPr>
            <a:r>
              <a:rPr lang="de-DE" dirty="0">
                <a:solidFill>
                  <a:prstClr val="black"/>
                </a:solidFill>
                <a:latin typeface="Frutiger 45 Light" panose="020B0303030504020204" pitchFamily="34" charset="0"/>
                <a:cs typeface="Arial" pitchFamily="34" charset="0"/>
                <a:hlinkClick r:id="rId4"/>
              </a:rPr>
              <a:t>martin.bachmann@dlr.de</a:t>
            </a:r>
            <a:r>
              <a:rPr lang="de-DE" dirty="0">
                <a:solidFill>
                  <a:prstClr val="black"/>
                </a:solidFill>
                <a:latin typeface="Frutiger 45 Light" panose="020B0303030504020204" pitchFamily="34" charset="0"/>
                <a:cs typeface="Arial" pitchFamily="34" charset="0"/>
              </a:rPr>
              <a:t> </a:t>
            </a:r>
          </a:p>
        </p:txBody>
      </p:sp>
      <p:sp>
        <p:nvSpPr>
          <p:cNvPr id="7" name="Fußzeilenplatzhalter 3">
            <a:extLst>
              <a:ext uri="{FF2B5EF4-FFF2-40B4-BE49-F238E27FC236}">
                <a16:creationId xmlns:a16="http://schemas.microsoft.com/office/drawing/2014/main" id="{7BC85826-13BB-4C12-8C6C-6D71348D713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529999" y="126000"/>
            <a:ext cx="10177200" cy="144000"/>
          </a:xfrm>
        </p:spPr>
        <p:txBody>
          <a:bodyPr/>
          <a:lstStyle/>
          <a:p>
            <a:pPr>
              <a:defRPr/>
            </a:pPr>
            <a:r>
              <a:rPr lang="en-GB" dirty="0"/>
              <a:t>CEOS LSI-VC 12 • J. Eberle</a:t>
            </a:r>
          </a:p>
        </p:txBody>
      </p:sp>
      <p:sp>
        <p:nvSpPr>
          <p:cNvPr id="9" name="Foliennummernplatzhalter 4">
            <a:extLst>
              <a:ext uri="{FF2B5EF4-FFF2-40B4-BE49-F238E27FC236}">
                <a16:creationId xmlns:a16="http://schemas.microsoft.com/office/drawing/2014/main" id="{6A31C488-7F97-464A-A8EC-B6B97653732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86000" y="126000"/>
            <a:ext cx="1044000" cy="144000"/>
          </a:xfrm>
        </p:spPr>
        <p:txBody>
          <a:bodyPr/>
          <a:lstStyle/>
          <a:p>
            <a:pPr>
              <a:defRPr/>
            </a:pPr>
            <a:r>
              <a:rPr lang="en-GB" noProof="0">
                <a:latin typeface="Frutiger 45 Light" panose="020B0303030504020204" pitchFamily="34" charset="0"/>
              </a:rPr>
              <a:t>DLR.de  •  Chart </a:t>
            </a:r>
            <a:fld id="{A5AC3FBE-A647-41C9-A8C3-4435ED4FC895}" type="slidenum">
              <a:rPr lang="en-GB" noProof="0" smtClean="0">
                <a:latin typeface="Frutiger 45 Light" panose="020B0303030504020204" pitchFamily="34" charset="0"/>
              </a:rPr>
              <a:pPr>
                <a:defRPr/>
              </a:pPr>
              <a:t>6</a:t>
            </a:fld>
            <a:endParaRPr lang="en-GB" noProof="0" dirty="0">
              <a:latin typeface="Frutiger 45 Light" panose="020B0303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2755934"/>
      </p:ext>
    </p:extLst>
  </p:cSld>
  <p:clrMapOvr>
    <a:masterClrMapping/>
  </p:clrMapOvr>
</p:sld>
</file>

<file path=ppt/theme/theme1.xml><?xml version="1.0" encoding="utf-8"?>
<a:theme xmlns:a="http://schemas.openxmlformats.org/drawingml/2006/main" name="DLR-Präsentation 16:9 Englisch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>
          <a:solidFill>
            <a:schemeClr val="tx1"/>
          </a:solidFill>
        </a:ln>
      </a:spPr>
      <a:bodyPr rtlCol="0" anchor="ctr">
        <a:noAutofit/>
      </a:bodyPr>
      <a:lstStyle>
        <a:defPPr algn="ctr">
          <a:defRPr dirty="0" smtClean="0">
            <a:solidFill>
              <a:schemeClr val="tx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tns:customPropertyEditors xmlns:tns="http://schemas.microsoft.com/office/2006/customDocumentInformationPanel">
  <tns:showOnOpen>false</tns:showOnOpen>
  <tns:defaultPropertyEditorNamespace>Standardeigenschaften</tns:defaultPropertyEditorNamespace>
</tns:customPropertyEditors>
</file>

<file path=customXml/itemProps1.xml><?xml version="1.0" encoding="utf-8"?>
<ds:datastoreItem xmlns:ds="http://schemas.openxmlformats.org/officeDocument/2006/customXml" ds:itemID="{95C61B9F-14F0-4AD9-AC81-B8624FAD5FC8}">
  <ds:schemaRefs>
    <ds:schemaRef ds:uri="http://schemas.microsoft.com/office/2006/customDocumentInformationPane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DLR_Präsentation_16zu9_EN</Template>
  <TotalTime>0</TotalTime>
  <Words>626</Words>
  <Application>Microsoft Office PowerPoint</Application>
  <PresentationFormat>Benutzerdefiniert</PresentationFormat>
  <Paragraphs>93</Paragraphs>
  <Slides>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6</vt:i4>
      </vt:variant>
    </vt:vector>
  </HeadingPairs>
  <TitlesOfParts>
    <vt:vector size="11" baseType="lpstr">
      <vt:lpstr>Arial</vt:lpstr>
      <vt:lpstr>Calibri</vt:lpstr>
      <vt:lpstr>Frutiger 45 Light</vt:lpstr>
      <vt:lpstr>ヒラギノ角ゴ Pro W3</vt:lpstr>
      <vt:lpstr>DLR-Präsentation 16:9 Englisch</vt:lpstr>
      <vt:lpstr>Update on Analysis Ready Data activities</vt:lpstr>
      <vt:lpstr>The CEOS CARD4L Conform EnMAP L2A “Land” Product </vt:lpstr>
      <vt:lpstr>Sentinel-1 ARD Normalized Radar Backscatter (NRB)</vt:lpstr>
      <vt:lpstr>Sentinel-1 ARD Normalized Radar Backscatter (NRB)</vt:lpstr>
      <vt:lpstr>Sentinel-1 ARD Normalized Radar Backscatter (NRB)</vt:lpstr>
      <vt:lpstr>Thank you for your attention!</vt:lpstr>
    </vt:vector>
  </TitlesOfParts>
  <Company>DLR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Analysing Multi-Temporal DESIS Data for Forest Health Monitoring Purposes – the Bavarian Forest National Park Case Study</dc:title>
  <dc:creator>Holzwarth, Stefanie</dc:creator>
  <cp:lastModifiedBy>Eberle, Jonas</cp:lastModifiedBy>
  <cp:revision>191</cp:revision>
  <dcterms:created xsi:type="dcterms:W3CDTF">2022-05-12T07:33:56Z</dcterms:created>
  <dcterms:modified xsi:type="dcterms:W3CDTF">2022-09-07T15:13:25Z</dcterms:modified>
</cp:coreProperties>
</file>