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3" r:id="rId6"/>
    <p:sldMasterId id="214748366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y="5143500" cx="9144000"/>
  <p:notesSz cx="6858000" cy="9144000"/>
  <p:embeddedFontLs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grS2q5uUt67vY55T3E2Q/mQm9/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2665EFC-DFB4-49D4-A775-68800B7E57B6}">
  <a:tblStyle styleId="{82665EFC-DFB4-49D4-A775-68800B7E57B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3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customschemas.google.com/relationships/presentationmetadata" Target="metadata"/><Relationship Id="rId25" Type="http://schemas.openxmlformats.org/officeDocument/2006/relationships/font" Target="fonts/HelveticaNeue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2">
            <a:alphaModFix amt="34000"/>
          </a:blip>
          <a:srcRect b="35419" l="51340" r="-2839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5" name="Google Shape;15;p15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5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LSI-VC-12 @ESRIN, Sept 8-9, 2022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>
  <p:cSld name="比較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/>
          <p:nvPr>
            <p:ph idx="1" type="body"/>
          </p:nvPr>
        </p:nvSpPr>
        <p:spPr>
          <a:xfrm>
            <a:off x="419102" y="741760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3375" lIns="86750" spcFirstLastPara="1" rIns="86750" wrap="square" tIns="433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  <a:defRPr b="1" sz="1000"/>
            </a:lvl2pPr>
            <a:lvl3pPr indent="-22860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None/>
              <a:defRPr b="1" sz="900"/>
            </a:lvl3pPr>
            <a:lvl4pPr indent="-228600" lvl="3" marL="18288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None/>
              <a:defRPr b="1" sz="800"/>
            </a:lvl4pPr>
            <a:lvl5pPr indent="-228600" lvl="4" marL="22860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None/>
              <a:defRPr b="1" sz="800"/>
            </a:lvl5pPr>
            <a:lvl6pPr indent="-228600" lvl="5" marL="27432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b="1" sz="800"/>
            </a:lvl6pPr>
            <a:lvl7pPr indent="-228600" lvl="6" marL="3200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b="1" sz="800"/>
            </a:lvl7pPr>
            <a:lvl8pPr indent="-228600" lvl="7" marL="3657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b="1" sz="800"/>
            </a:lvl8pPr>
            <a:lvl9pPr indent="-228600" lvl="8" marL="41148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b="1" sz="800"/>
            </a:lvl9pPr>
          </a:lstStyle>
          <a:p/>
        </p:txBody>
      </p:sp>
      <p:sp>
        <p:nvSpPr>
          <p:cNvPr id="83" name="Google Shape;83;p25"/>
          <p:cNvSpPr txBox="1"/>
          <p:nvPr>
            <p:ph idx="2" type="body"/>
          </p:nvPr>
        </p:nvSpPr>
        <p:spPr>
          <a:xfrm>
            <a:off x="381002" y="1383506"/>
            <a:ext cx="4040188" cy="3575844"/>
          </a:xfrm>
          <a:prstGeom prst="rect">
            <a:avLst/>
          </a:prstGeom>
          <a:noFill/>
          <a:ln>
            <a:noFill/>
          </a:ln>
        </p:spPr>
        <p:txBody>
          <a:bodyPr anchorCtr="0" anchor="t" bIns="43375" lIns="86750" spcFirstLastPara="1" rIns="86750" wrap="square" tIns="4337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•"/>
              <a:defRPr sz="12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Char char="–"/>
              <a:defRPr sz="1000"/>
            </a:lvl2pPr>
            <a:lvl3pPr indent="-28575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•"/>
              <a:defRPr sz="900"/>
            </a:lvl3pPr>
            <a:lvl4pPr indent="-279400" lvl="3" marL="18288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Char char="–"/>
              <a:defRPr sz="800"/>
            </a:lvl4pPr>
            <a:lvl5pPr indent="-279400" lvl="4" marL="22860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Char char="»"/>
              <a:defRPr sz="800"/>
            </a:lvl5pPr>
            <a:lvl6pPr indent="-279400" lvl="5" marL="27432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6pPr>
            <a:lvl7pPr indent="-279400" lvl="6" marL="3200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9pPr>
          </a:lstStyle>
          <a:p/>
        </p:txBody>
      </p:sp>
      <p:sp>
        <p:nvSpPr>
          <p:cNvPr id="84" name="Google Shape;84;p25"/>
          <p:cNvSpPr txBox="1"/>
          <p:nvPr>
            <p:ph idx="3" type="body"/>
          </p:nvPr>
        </p:nvSpPr>
        <p:spPr>
          <a:xfrm>
            <a:off x="4695827" y="75128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3375" lIns="86750" spcFirstLastPara="1" rIns="86750" wrap="square" tIns="433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  <a:defRPr b="1" sz="1000"/>
            </a:lvl2pPr>
            <a:lvl3pPr indent="-22860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None/>
              <a:defRPr b="1" sz="900"/>
            </a:lvl3pPr>
            <a:lvl4pPr indent="-228600" lvl="3" marL="18288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None/>
              <a:defRPr b="1" sz="800"/>
            </a:lvl4pPr>
            <a:lvl5pPr indent="-228600" lvl="4" marL="22860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None/>
              <a:defRPr b="1" sz="800"/>
            </a:lvl5pPr>
            <a:lvl6pPr indent="-228600" lvl="5" marL="27432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b="1" sz="800"/>
            </a:lvl6pPr>
            <a:lvl7pPr indent="-228600" lvl="6" marL="3200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b="1" sz="800"/>
            </a:lvl7pPr>
            <a:lvl8pPr indent="-228600" lvl="7" marL="3657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b="1" sz="800"/>
            </a:lvl8pPr>
            <a:lvl9pPr indent="-228600" lvl="8" marL="41148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b="1" sz="800"/>
            </a:lvl9pPr>
          </a:lstStyle>
          <a:p/>
        </p:txBody>
      </p:sp>
      <p:sp>
        <p:nvSpPr>
          <p:cNvPr id="85" name="Google Shape;85;p25"/>
          <p:cNvSpPr txBox="1"/>
          <p:nvPr>
            <p:ph idx="4" type="body"/>
          </p:nvPr>
        </p:nvSpPr>
        <p:spPr>
          <a:xfrm>
            <a:off x="4746627" y="1354931"/>
            <a:ext cx="4041775" cy="3604419"/>
          </a:xfrm>
          <a:prstGeom prst="rect">
            <a:avLst/>
          </a:prstGeom>
          <a:noFill/>
          <a:ln>
            <a:noFill/>
          </a:ln>
        </p:spPr>
        <p:txBody>
          <a:bodyPr anchorCtr="0" anchor="t" bIns="43375" lIns="86750" spcFirstLastPara="1" rIns="86750" wrap="square" tIns="4337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•"/>
              <a:defRPr sz="12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Char char="–"/>
              <a:defRPr sz="1000"/>
            </a:lvl2pPr>
            <a:lvl3pPr indent="-28575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•"/>
              <a:defRPr sz="900"/>
            </a:lvl3pPr>
            <a:lvl4pPr indent="-279400" lvl="3" marL="18288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Char char="–"/>
              <a:defRPr sz="800"/>
            </a:lvl4pPr>
            <a:lvl5pPr indent="-279400" lvl="4" marL="22860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Char char="»"/>
              <a:defRPr sz="800"/>
            </a:lvl5pPr>
            <a:lvl6pPr indent="-279400" lvl="5" marL="27432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6pPr>
            <a:lvl7pPr indent="-279400" lvl="6" marL="3200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9pPr>
          </a:lstStyle>
          <a:p/>
        </p:txBody>
      </p:sp>
      <p:sp>
        <p:nvSpPr>
          <p:cNvPr id="86" name="Google Shape;86;p25"/>
          <p:cNvSpPr txBox="1"/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3375" lIns="86750" spcFirstLastPara="1" rIns="86750" wrap="square" tIns="4337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2" type="sldNum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ブランク(スライド番号無し)">
  <p:cSld name="ブランク(スライド番号無し)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/>
          <p:nvPr/>
        </p:nvSpPr>
        <p:spPr>
          <a:xfrm>
            <a:off x="8628926" y="4609618"/>
            <a:ext cx="515074" cy="5338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31670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t/>
            </a:r>
            <a:endParaRPr b="0" i="0" sz="12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6"/>
          <p:cNvSpPr txBox="1"/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3375" lIns="86750" spcFirstLastPara="1" rIns="86750" wrap="square" tIns="4337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（地球背景）" showMasterSp="0">
  <p:cSld name="タイトルとコンテンツ（地球背景）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海に浮かぶ島&#10;&#10;自動的に生成された説明" id="92" name="Google Shape;92;p27"/>
          <p:cNvPicPr preferRelativeResize="0"/>
          <p:nvPr/>
        </p:nvPicPr>
        <p:blipFill rotWithShape="1">
          <a:blip r:embed="rId2">
            <a:alphaModFix/>
          </a:blip>
          <a:srcRect b="0" l="-1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7"/>
          <p:cNvSpPr txBox="1"/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3375" lIns="86750" spcFirstLastPara="1" rIns="86750" wrap="square" tIns="4337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" type="body"/>
          </p:nvPr>
        </p:nvSpPr>
        <p:spPr>
          <a:xfrm>
            <a:off x="457200" y="811250"/>
            <a:ext cx="8229600" cy="4198435"/>
          </a:xfrm>
          <a:prstGeom prst="rect">
            <a:avLst/>
          </a:prstGeom>
          <a:noFill/>
          <a:ln>
            <a:noFill/>
          </a:ln>
        </p:spPr>
        <p:txBody>
          <a:bodyPr anchorCtr="0" anchor="t" bIns="43375" lIns="86750" spcFirstLastPara="1" rIns="86750" wrap="square" tIns="43375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indent="-314325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2" type="sldNum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グレー（90%黒）背景" showMasterSp="0">
  <p:cSld name="グレー（90%黒）背景">
    <p:bg>
      <p:bgPr>
        <a:solidFill>
          <a:srgbClr val="21212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白背景" showMasterSp="0">
  <p:cSld name="1_白背景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黒背景" showMasterSp="0">
  <p:cSld name="黒背景">
    <p:bg>
      <p:bgPr>
        <a:solidFill>
          <a:schemeClr val="dk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色彩設定">
  <p:cSld name="色彩設定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1"/>
          <p:cNvSpPr txBox="1"/>
          <p:nvPr>
            <p:ph type="title"/>
          </p:nvPr>
        </p:nvSpPr>
        <p:spPr>
          <a:xfrm>
            <a:off x="1019177" y="107771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3375" lIns="86750" spcFirstLastPara="1" rIns="86750" wrap="square" tIns="4337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1"/>
          <p:cNvSpPr/>
          <p:nvPr/>
        </p:nvSpPr>
        <p:spPr>
          <a:xfrm>
            <a:off x="1837757" y="1742867"/>
            <a:ext cx="1440000" cy="3600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4222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1"/>
          <p:cNvSpPr/>
          <p:nvPr/>
        </p:nvSpPr>
        <p:spPr>
          <a:xfrm>
            <a:off x="1837757" y="2384907"/>
            <a:ext cx="1440000" cy="360000"/>
          </a:xfrm>
          <a:prstGeom prst="rect">
            <a:avLst/>
          </a:prstGeom>
          <a:solidFill>
            <a:srgbClr val="0059A3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4222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1"/>
          <p:cNvSpPr txBox="1"/>
          <p:nvPr/>
        </p:nvSpPr>
        <p:spPr>
          <a:xfrm>
            <a:off x="3732881" y="1753590"/>
            <a:ext cx="598242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文字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1"/>
          <p:cNvSpPr txBox="1"/>
          <p:nvPr/>
        </p:nvSpPr>
        <p:spPr>
          <a:xfrm>
            <a:off x="3492000" y="2395630"/>
            <a:ext cx="1080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59A3"/>
                </a:solidFill>
                <a:latin typeface="Arial"/>
                <a:ea typeface="Arial"/>
                <a:cs typeface="Arial"/>
                <a:sym typeface="Arial"/>
              </a:rPr>
              <a:t>装飾1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1"/>
          <p:cNvSpPr/>
          <p:nvPr/>
        </p:nvSpPr>
        <p:spPr>
          <a:xfrm>
            <a:off x="1837757" y="3026947"/>
            <a:ext cx="1440000" cy="360000"/>
          </a:xfrm>
          <a:prstGeom prst="rect">
            <a:avLst/>
          </a:prstGeom>
          <a:solidFill>
            <a:srgbClr val="535A5A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4222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1"/>
          <p:cNvSpPr txBox="1"/>
          <p:nvPr/>
        </p:nvSpPr>
        <p:spPr>
          <a:xfrm>
            <a:off x="3492000" y="3037670"/>
            <a:ext cx="1080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535A5A"/>
                </a:solidFill>
                <a:latin typeface="Arial"/>
                <a:ea typeface="Arial"/>
                <a:cs typeface="Arial"/>
                <a:sym typeface="Arial"/>
              </a:rPr>
              <a:t>装飾2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1"/>
          <p:cNvSpPr/>
          <p:nvPr/>
        </p:nvSpPr>
        <p:spPr>
          <a:xfrm>
            <a:off x="1837757" y="3668988"/>
            <a:ext cx="1440000" cy="360000"/>
          </a:xfrm>
          <a:prstGeom prst="rect">
            <a:avLst/>
          </a:prstGeom>
          <a:solidFill>
            <a:srgbClr val="C22047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4222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1"/>
          <p:cNvSpPr txBox="1"/>
          <p:nvPr/>
        </p:nvSpPr>
        <p:spPr>
          <a:xfrm>
            <a:off x="3492000" y="3679711"/>
            <a:ext cx="1080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C22047"/>
                </a:solidFill>
                <a:latin typeface="Arial"/>
                <a:ea typeface="Arial"/>
                <a:cs typeface="Arial"/>
                <a:sym typeface="Arial"/>
              </a:rPr>
              <a:t>強調</a:t>
            </a:r>
            <a:endParaRPr b="1" i="0" sz="1600" u="none" cap="none" strike="noStrike">
              <a:solidFill>
                <a:srgbClr val="C220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1"/>
          <p:cNvSpPr txBox="1"/>
          <p:nvPr/>
        </p:nvSpPr>
        <p:spPr>
          <a:xfrm>
            <a:off x="5700427" y="1268544"/>
            <a:ext cx="14285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JAXA Logo</a:t>
            </a:r>
            <a:endParaRPr b="1" i="0" sz="18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85079" y="2429188"/>
            <a:ext cx="1466855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5079" y="1614793"/>
            <a:ext cx="1466855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1"/>
          <p:cNvSpPr/>
          <p:nvPr/>
        </p:nvSpPr>
        <p:spPr>
          <a:xfrm>
            <a:off x="5585079" y="3413145"/>
            <a:ext cx="1466854" cy="820276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4222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5079" y="3369421"/>
            <a:ext cx="1468801" cy="8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31"/>
          <p:cNvCxnSpPr/>
          <p:nvPr/>
        </p:nvCxnSpPr>
        <p:spPr>
          <a:xfrm>
            <a:off x="3337733" y="2092144"/>
            <a:ext cx="1440000" cy="0"/>
          </a:xfrm>
          <a:prstGeom prst="straightConnector1">
            <a:avLst/>
          </a:prstGeom>
          <a:noFill/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31"/>
          <p:cNvCxnSpPr/>
          <p:nvPr/>
        </p:nvCxnSpPr>
        <p:spPr>
          <a:xfrm>
            <a:off x="3337733" y="2734184"/>
            <a:ext cx="1440000" cy="0"/>
          </a:xfrm>
          <a:prstGeom prst="straightConnector1">
            <a:avLst/>
          </a:prstGeom>
          <a:noFill/>
          <a:ln cap="flat" cmpd="sng" w="12700">
            <a:solidFill>
              <a:srgbClr val="0059A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31"/>
          <p:cNvCxnSpPr/>
          <p:nvPr/>
        </p:nvCxnSpPr>
        <p:spPr>
          <a:xfrm>
            <a:off x="3337733" y="3377931"/>
            <a:ext cx="1440000" cy="0"/>
          </a:xfrm>
          <a:prstGeom prst="straightConnector1">
            <a:avLst/>
          </a:prstGeom>
          <a:noFill/>
          <a:ln cap="flat" cmpd="sng" w="12700">
            <a:solidFill>
              <a:srgbClr val="525A5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31"/>
          <p:cNvCxnSpPr/>
          <p:nvPr/>
        </p:nvCxnSpPr>
        <p:spPr>
          <a:xfrm>
            <a:off x="3337733" y="4028988"/>
            <a:ext cx="1440000" cy="0"/>
          </a:xfrm>
          <a:prstGeom prst="straightConnector1">
            <a:avLst/>
          </a:prstGeom>
          <a:noFill/>
          <a:ln cap="flat" cmpd="sng" w="12700">
            <a:solidFill>
              <a:srgbClr val="C3214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/>
          <p:nvPr>
            <p:ph idx="11" type="ftr"/>
          </p:nvPr>
        </p:nvSpPr>
        <p:spPr>
          <a:xfrm>
            <a:off x="3124200" y="4705351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32"/>
          <p:cNvSpPr txBox="1"/>
          <p:nvPr>
            <p:ph idx="12" type="sldNum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7" name="Google Shape;127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8" name="Google Shape;12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1" name="Google Shape;131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9"/>
          <p:cNvPicPr preferRelativeResize="0"/>
          <p:nvPr/>
        </p:nvPicPr>
        <p:blipFill rotWithShape="1">
          <a:blip r:embed="rId2">
            <a:alphaModFix amt="34000"/>
          </a:blip>
          <a:srcRect b="35419" l="51340" r="-2839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9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9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9"/>
          <p:cNvSpPr txBox="1"/>
          <p:nvPr>
            <p:ph idx="1" type="body"/>
          </p:nvPr>
        </p:nvSpPr>
        <p:spPr>
          <a:xfrm>
            <a:off x="289974" y="1084442"/>
            <a:ext cx="41316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9"/>
          <p:cNvSpPr txBox="1"/>
          <p:nvPr>
            <p:ph idx="2" type="body"/>
          </p:nvPr>
        </p:nvSpPr>
        <p:spPr>
          <a:xfrm>
            <a:off x="4722271" y="1084442"/>
            <a:ext cx="41316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9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9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9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9" name="Google Shape;139;p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0" name="Google Shape;14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3" name="Google Shape;14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3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7" name="Google Shape;147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0" name="Google Shape;150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4" name="Google Shape;154;p4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5" name="Google Shape;155;p4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6" name="Google Shape;156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59" name="Google Shape;15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" name="Google Shape;162;p4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3" name="Google Shape;163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0"/>
          <p:cNvPicPr preferRelativeResize="0"/>
          <p:nvPr/>
        </p:nvPicPr>
        <p:blipFill rotWithShape="1">
          <a:blip r:embed="rId2">
            <a:alphaModFix amt="34000"/>
          </a:blip>
          <a:srcRect b="35419" l="51340" r="-2839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6" name="Google Shape;36;p20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0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0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0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21"/>
          <p:cNvPicPr preferRelativeResize="0"/>
          <p:nvPr/>
        </p:nvPicPr>
        <p:blipFill rotWithShape="1">
          <a:blip r:embed="rId2">
            <a:alphaModFix amt="34000"/>
          </a:blip>
          <a:srcRect b="35419" l="51340" r="-2839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5" name="Google Shape;45;p21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1"/>
          <p:cNvSpPr txBox="1"/>
          <p:nvPr>
            <p:ph idx="1" type="body"/>
          </p:nvPr>
        </p:nvSpPr>
        <p:spPr>
          <a:xfrm>
            <a:off x="3885009" y="1030389"/>
            <a:ext cx="4629300" cy="3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21"/>
          <p:cNvSpPr txBox="1"/>
          <p:nvPr>
            <p:ph idx="2" type="body"/>
          </p:nvPr>
        </p:nvSpPr>
        <p:spPr>
          <a:xfrm>
            <a:off x="629841" y="1030389"/>
            <a:ext cx="2949000" cy="3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1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1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1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583866" y="20241"/>
            <a:ext cx="8375100" cy="4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237392" y="642938"/>
            <a:ext cx="8686800" cy="42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  <a:defRPr sz="135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sz="135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5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5pPr>
            <a:lvl6pPr indent="-342900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0" type="dt"/>
          </p:nvPr>
        </p:nvSpPr>
        <p:spPr>
          <a:xfrm>
            <a:off x="457200" y="4869669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7"/>
          <p:cNvSpPr txBox="1"/>
          <p:nvPr>
            <p:ph idx="11" type="ftr"/>
          </p:nvPr>
        </p:nvSpPr>
        <p:spPr>
          <a:xfrm>
            <a:off x="3124200" y="4869669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8626720" y="4948238"/>
            <a:ext cx="495300" cy="1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>
  <p:cSld name="タイトルとコンテンツ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457200" y="811250"/>
            <a:ext cx="8229600" cy="4198435"/>
          </a:xfrm>
          <a:prstGeom prst="rect">
            <a:avLst/>
          </a:prstGeom>
          <a:noFill/>
          <a:ln>
            <a:noFill/>
          </a:ln>
        </p:spPr>
        <p:txBody>
          <a:bodyPr anchorCtr="0" anchor="t" bIns="43375" lIns="86750" spcFirstLastPara="1" rIns="86750" wrap="square" tIns="4337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3375" lIns="86750" spcFirstLastPara="1" rIns="86750" wrap="square" tIns="4337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" showMasterSp="0">
  <p:cSld name="タイトル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座る, テーブル, 花瓶, 部屋 が含まれている画像&#10;&#10;自動的に生成された説明" id="69" name="Google Shape;6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2"/>
          <p:cNvSpPr txBox="1"/>
          <p:nvPr>
            <p:ph idx="1" type="body"/>
          </p:nvPr>
        </p:nvSpPr>
        <p:spPr>
          <a:xfrm>
            <a:off x="5452053" y="971994"/>
            <a:ext cx="3341813" cy="929149"/>
          </a:xfrm>
          <a:prstGeom prst="rect">
            <a:avLst/>
          </a:prstGeom>
          <a:noFill/>
          <a:ln>
            <a:noFill/>
          </a:ln>
          <a:effectLst>
            <a:outerShdw blurRad="393700" sx="102000" rotWithShape="0" algn="ctr" sy="102000">
              <a:schemeClr val="lt1">
                <a:alpha val="45882"/>
              </a:schemeClr>
            </a:outerShdw>
          </a:effectLst>
        </p:spPr>
        <p:txBody>
          <a:bodyPr anchorCtr="0" anchor="t" bIns="43375" lIns="86750" spcFirstLastPara="1" rIns="86750" wrap="square" tIns="433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sz="27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2" type="body"/>
          </p:nvPr>
        </p:nvSpPr>
        <p:spPr>
          <a:xfrm>
            <a:off x="5452053" y="2771453"/>
            <a:ext cx="3341813" cy="1464882"/>
          </a:xfrm>
          <a:prstGeom prst="rect">
            <a:avLst/>
          </a:prstGeom>
          <a:noFill/>
          <a:ln>
            <a:noFill/>
          </a:ln>
          <a:effectLst>
            <a:outerShdw blurRad="393700" sx="102000" rotWithShape="0" algn="ctr" sy="102000">
              <a:schemeClr val="lt1">
                <a:alpha val="45882"/>
              </a:schemeClr>
            </a:outerShdw>
          </a:effectLst>
        </p:spPr>
        <p:txBody>
          <a:bodyPr anchorCtr="0" anchor="t" bIns="43375" lIns="86750" spcFirstLastPara="1" rIns="86750" wrap="square" tIns="433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タイトル" showMasterSp="0">
  <p:cSld name="セクションタイトル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m_mono" id="73" name="Google Shape;73;p23"/>
          <p:cNvSpPr/>
          <p:nvPr/>
        </p:nvSpPr>
        <p:spPr>
          <a:xfrm>
            <a:off x="4419600" y="1685925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t/>
            </a:r>
            <a:endParaRPr b="0" i="0" sz="8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 txBox="1"/>
          <p:nvPr>
            <p:ph idx="1" type="subTitle"/>
          </p:nvPr>
        </p:nvSpPr>
        <p:spPr>
          <a:xfrm>
            <a:off x="1169487" y="1914525"/>
            <a:ext cx="7974514" cy="131445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anchorCtr="0" anchor="ctr" bIns="43375" lIns="86750" spcFirstLastPara="1" rIns="86750" wrap="square" tIns="43375">
            <a:no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9pPr>
          </a:lstStyle>
          <a:p/>
        </p:txBody>
      </p:sp>
      <p:pic>
        <p:nvPicPr>
          <p:cNvPr descr="ロゴ&#10;&#10;自動的に生成された説明" id="75" name="Google Shape;7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914525"/>
            <a:ext cx="1133475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>
  <p:cSld name="2 つのコンテンツ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/>
          <p:nvPr>
            <p:ph idx="1" type="body"/>
          </p:nvPr>
        </p:nvSpPr>
        <p:spPr>
          <a:xfrm>
            <a:off x="457200" y="829868"/>
            <a:ext cx="4038600" cy="4186633"/>
          </a:xfrm>
          <a:prstGeom prst="rect">
            <a:avLst/>
          </a:prstGeom>
          <a:noFill/>
          <a:ln>
            <a:noFill/>
          </a:ln>
        </p:spPr>
        <p:txBody>
          <a:bodyPr anchorCtr="0" anchor="t" bIns="43375" lIns="86750" spcFirstLastPara="1" rIns="86750" wrap="square" tIns="4337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–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Char char="•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–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»"/>
              <a:defRPr sz="900"/>
            </a:lvl5pPr>
            <a:lvl6pPr indent="-28575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6pPr>
            <a:lvl7pPr indent="-28575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7pPr>
            <a:lvl8pPr indent="-28575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8pPr>
            <a:lvl9pPr indent="-28575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9pPr>
          </a:lstStyle>
          <a:p/>
        </p:txBody>
      </p:sp>
      <p:sp>
        <p:nvSpPr>
          <p:cNvPr id="78" name="Google Shape;78;p24"/>
          <p:cNvSpPr txBox="1"/>
          <p:nvPr>
            <p:ph idx="2" type="body"/>
          </p:nvPr>
        </p:nvSpPr>
        <p:spPr>
          <a:xfrm>
            <a:off x="4648200" y="829868"/>
            <a:ext cx="4038600" cy="4186633"/>
          </a:xfrm>
          <a:prstGeom prst="rect">
            <a:avLst/>
          </a:prstGeom>
          <a:noFill/>
          <a:ln>
            <a:noFill/>
          </a:ln>
        </p:spPr>
        <p:txBody>
          <a:bodyPr anchorCtr="0" anchor="t" bIns="43375" lIns="86750" spcFirstLastPara="1" rIns="86750" wrap="square" tIns="4337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–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Char char="•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–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»"/>
              <a:defRPr sz="900"/>
            </a:lvl5pPr>
            <a:lvl6pPr indent="-28575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6pPr>
            <a:lvl7pPr indent="-28575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7pPr>
            <a:lvl8pPr indent="-28575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8pPr>
            <a:lvl9pPr indent="-28575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9pPr>
          </a:lstStyle>
          <a:p/>
        </p:txBody>
      </p:sp>
      <p:sp>
        <p:nvSpPr>
          <p:cNvPr id="79" name="Google Shape;79;p24"/>
          <p:cNvSpPr txBox="1"/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3375" lIns="86750" spcFirstLastPara="1" rIns="86750" wrap="square" tIns="4337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2" type="sldNum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4"/>
          <p:cNvPicPr preferRelativeResize="0"/>
          <p:nvPr/>
        </p:nvPicPr>
        <p:blipFill rotWithShape="1">
          <a:blip r:embed="rId1">
            <a:alphaModFix amt="34000"/>
          </a:blip>
          <a:srcRect b="35419" l="51340" r="-2839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4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"/>
            <a:ext cx="9144000" cy="68651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6"/>
          <p:cNvSpPr txBox="1"/>
          <p:nvPr>
            <p:ph idx="1" type="body"/>
          </p:nvPr>
        </p:nvSpPr>
        <p:spPr>
          <a:xfrm>
            <a:off x="457200" y="811250"/>
            <a:ext cx="8229600" cy="4198435"/>
          </a:xfrm>
          <a:prstGeom prst="rect">
            <a:avLst/>
          </a:prstGeom>
          <a:noFill/>
          <a:ln>
            <a:noFill/>
          </a:ln>
        </p:spPr>
        <p:txBody>
          <a:bodyPr anchorCtr="0" anchor="t" bIns="43375" lIns="86750" spcFirstLastPara="1" rIns="86750" wrap="square" tIns="433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1212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21212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9400" lvl="5" marL="274320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b="0" i="0" sz="800" u="none" cap="none" strike="noStrik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indent="-279400" lvl="6" marL="320040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b="0" i="0" sz="800" u="none" cap="none" strike="noStrik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indent="-279400" lvl="7" marL="365760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b="0" i="0" sz="800" u="none" cap="none" strike="noStrik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indent="-279400" lvl="8" marL="411480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b="0" i="0" sz="800" u="none" cap="none" strike="noStrik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/>
        </p:txBody>
      </p:sp>
      <p:sp>
        <p:nvSpPr>
          <p:cNvPr id="55" name="Google Shape;55;p16"/>
          <p:cNvSpPr txBox="1"/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3375" lIns="86750" spcFirstLastPara="1" rIns="86750" wrap="square" tIns="43375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/>
        </p:txBody>
      </p:sp>
      <p:sp>
        <p:nvSpPr>
          <p:cNvPr id="56" name="Google Shape;56;p16"/>
          <p:cNvSpPr/>
          <p:nvPr/>
        </p:nvSpPr>
        <p:spPr>
          <a:xfrm flipH="1">
            <a:off x="8703735" y="4703235"/>
            <a:ext cx="440266" cy="440266"/>
          </a:xfrm>
          <a:prstGeom prst="rtTriangle">
            <a:avLst/>
          </a:prstGeom>
          <a:solidFill>
            <a:srgbClr val="212121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4222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2.png"/><Relationship Id="rId5" Type="http://schemas.openxmlformats.org/officeDocument/2006/relationships/image" Target="../media/image15.jpg"/><Relationship Id="rId6" Type="http://schemas.openxmlformats.org/officeDocument/2006/relationships/image" Target="../media/image18.jpg"/><Relationship Id="rId7" Type="http://schemas.openxmlformats.org/officeDocument/2006/relationships/image" Target="../media/image17.jpg"/><Relationship Id="rId8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Relationship Id="rId5" Type="http://schemas.openxmlformats.org/officeDocument/2006/relationships/image" Target="../media/image34.png"/><Relationship Id="rId6" Type="http://schemas.openxmlformats.org/officeDocument/2006/relationships/image" Target="../media/image21.png"/><Relationship Id="rId7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/>
              <a:t>JAXA</a:t>
            </a:r>
            <a:endParaRPr/>
          </a:p>
        </p:txBody>
      </p:sp>
      <p:sp>
        <p:nvSpPr>
          <p:cNvPr id="171" name="Google Shape;171;p1"/>
          <p:cNvSpPr txBox="1"/>
          <p:nvPr/>
        </p:nvSpPr>
        <p:spPr>
          <a:xfrm>
            <a:off x="232996" y="1275134"/>
            <a:ext cx="8678008" cy="3201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JAXA Mission 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CARD4L Product Development Update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0488" lvl="0" marL="17938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0488" lvl="0" marL="17938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0488" lvl="0" marL="17938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Takeo Tadono, JAXA EORC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Ake Rosenqvist, soloEO/JAXA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"/>
          <p:cNvSpPr txBox="1"/>
          <p:nvPr>
            <p:ph type="title"/>
          </p:nvPr>
        </p:nvSpPr>
        <p:spPr>
          <a:xfrm>
            <a:off x="957263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3375" lIns="86750" spcFirstLastPara="1" rIns="86750" wrap="square" tIns="433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ALOS-4 </a:t>
            </a:r>
            <a:r>
              <a:rPr lang="en-GB"/>
              <a:t>PALSAR-3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0"/>
          <p:cNvSpPr txBox="1"/>
          <p:nvPr>
            <p:ph idx="12" type="sldNum"/>
          </p:nvPr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b="1" lang="en-GB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0"/>
          <p:cNvSpPr txBox="1"/>
          <p:nvPr/>
        </p:nvSpPr>
        <p:spPr>
          <a:xfrm>
            <a:off x="8411216" y="785919"/>
            <a:ext cx="631800" cy="253800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GB" sz="105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Phase D</a:t>
            </a:r>
            <a:endParaRPr b="1" i="0" sz="105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3" name="Google Shape;333;p10"/>
          <p:cNvGraphicFramePr/>
          <p:nvPr/>
        </p:nvGraphicFramePr>
        <p:xfrm>
          <a:off x="208807" y="1039716"/>
          <a:ext cx="3000000" cy="3000000"/>
        </p:xfrm>
        <a:graphic>
          <a:graphicData uri="http://schemas.openxmlformats.org/drawingml/2006/table">
            <a:tbl>
              <a:tblPr bandRow="1" firstCol="1">
                <a:noFill/>
                <a:tableStyleId>{82665EFC-DFB4-49D4-A775-68800B7E57B6}</a:tableStyleId>
              </a:tblPr>
              <a:tblGrid>
                <a:gridCol w="1108700"/>
                <a:gridCol w="3601350"/>
              </a:tblGrid>
              <a:tr h="31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Launch 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TB</a:t>
                      </a:r>
                      <a:r>
                        <a:rPr b="1" lang="en-GB" sz="1200" u="none" cap="none" strike="noStrike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b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by H3 launch vehicle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</a:tr>
              <a:tr h="1290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Orbit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Same orbit as ALOS-2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Sun-synchronous sub-recurrent orbit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Altitude: 628 km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Inclination angle: 97.9 degree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Local sun time at descending: 12:00 ± 15 min. 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Revisit time: </a:t>
                      </a:r>
                      <a:r>
                        <a:rPr b="1" lang="en-GB" sz="12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 days</a:t>
                      </a: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(1</a:t>
                      </a: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</a:rPr>
                        <a:t>4+11</a:t>
                      </a: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/14 rev/day)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Lifetime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years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</a:tr>
              <a:tr h="33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10.0 m x Y 20.0 m x Z 6.4 m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</a:tr>
              <a:tr h="33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Satellite Mass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~2,990 kg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</a:tr>
              <a:tr h="29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Downlink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1.8 / 3.6 Gbps (Ka-band)</a:t>
                      </a:r>
                      <a:endParaRPr sz="1400" u="none" cap="none" strike="noStrike"/>
                    </a:p>
                  </a:txBody>
                  <a:tcPr marT="34300" marB="34300" marR="68575" marL="68575" anchor="ctr"/>
                </a:tc>
              </a:tr>
              <a:tr h="61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Mission Instruments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-182563" lvl="0" marL="1825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-"/>
                      </a:pPr>
                      <a:r>
                        <a:rPr b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PALSAR-3</a:t>
                      </a: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(Phased Array type L-band Synthetic Aperture Radar-3)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82563" lvl="0" marL="1825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-"/>
                      </a:pPr>
                      <a:r>
                        <a:rPr b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SPAISE3</a:t>
                      </a: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(SPace based AIS Experiment 3)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</a:tr>
            </a:tbl>
          </a:graphicData>
        </a:graphic>
      </p:graphicFrame>
      <p:pic>
        <p:nvPicPr>
          <p:cNvPr descr="テーブル, 座る, 作品, スライス が含まれている画像&#10;&#10;自動的に生成された説明" id="334" name="Google Shape;3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1626" y="1648667"/>
            <a:ext cx="4017500" cy="1793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10"/>
          <p:cNvCxnSpPr/>
          <p:nvPr/>
        </p:nvCxnSpPr>
        <p:spPr>
          <a:xfrm flipH="1">
            <a:off x="5853693" y="2900173"/>
            <a:ext cx="483000" cy="333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336" name="Google Shape;336;p10"/>
          <p:cNvSpPr txBox="1"/>
          <p:nvPr/>
        </p:nvSpPr>
        <p:spPr>
          <a:xfrm>
            <a:off x="5464847" y="3226450"/>
            <a:ext cx="90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PALSAR-3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7" name="Google Shape;337;p10"/>
          <p:cNvCxnSpPr/>
          <p:nvPr/>
        </p:nvCxnSpPr>
        <p:spPr>
          <a:xfrm>
            <a:off x="7131200" y="2998291"/>
            <a:ext cx="598500" cy="401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338" name="Google Shape;338;p10"/>
          <p:cNvSpPr txBox="1"/>
          <p:nvPr/>
        </p:nvSpPr>
        <p:spPr>
          <a:xfrm>
            <a:off x="7469622" y="3385481"/>
            <a:ext cx="1575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Ka-band DT antenna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p10"/>
          <p:cNvCxnSpPr/>
          <p:nvPr/>
        </p:nvCxnSpPr>
        <p:spPr>
          <a:xfrm>
            <a:off x="7729707" y="2771794"/>
            <a:ext cx="314100" cy="226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340" name="Google Shape;340;p10"/>
          <p:cNvSpPr txBox="1"/>
          <p:nvPr/>
        </p:nvSpPr>
        <p:spPr>
          <a:xfrm>
            <a:off x="7696125" y="2949538"/>
            <a:ext cx="1053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SPAISE3 (AIS)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10"/>
          <p:cNvGrpSpPr/>
          <p:nvPr/>
        </p:nvGrpSpPr>
        <p:grpSpPr>
          <a:xfrm>
            <a:off x="8025166" y="1140776"/>
            <a:ext cx="855613" cy="696166"/>
            <a:chOff x="3453166" y="759776"/>
            <a:chExt cx="855613" cy="696166"/>
          </a:xfrm>
        </p:grpSpPr>
        <p:cxnSp>
          <p:nvCxnSpPr>
            <p:cNvPr id="342" name="Google Shape;342;p10"/>
            <p:cNvCxnSpPr/>
            <p:nvPr/>
          </p:nvCxnSpPr>
          <p:spPr>
            <a:xfrm flipH="1">
              <a:off x="3526578" y="999357"/>
              <a:ext cx="681300" cy="45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cxnSp>
          <p:nvCxnSpPr>
            <p:cNvPr id="343" name="Google Shape;343;p10"/>
            <p:cNvCxnSpPr/>
            <p:nvPr/>
          </p:nvCxnSpPr>
          <p:spPr>
            <a:xfrm>
              <a:off x="3888741" y="759776"/>
              <a:ext cx="0" cy="583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cxnSp>
          <p:nvCxnSpPr>
            <p:cNvPr id="344" name="Google Shape;344;p10"/>
            <p:cNvCxnSpPr/>
            <p:nvPr/>
          </p:nvCxnSpPr>
          <p:spPr>
            <a:xfrm rot="10800000">
              <a:off x="3711694" y="777408"/>
              <a:ext cx="374100" cy="4944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stealth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345" name="Google Shape;345;p10"/>
            <p:cNvSpPr txBox="1"/>
            <p:nvPr/>
          </p:nvSpPr>
          <p:spPr>
            <a:xfrm>
              <a:off x="3453166" y="820162"/>
              <a:ext cx="2745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GB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0"/>
            <p:cNvSpPr txBox="1"/>
            <p:nvPr/>
          </p:nvSpPr>
          <p:spPr>
            <a:xfrm>
              <a:off x="4034279" y="1081531"/>
              <a:ext cx="2745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GB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0"/>
            <p:cNvSpPr txBox="1"/>
            <p:nvPr/>
          </p:nvSpPr>
          <p:spPr>
            <a:xfrm>
              <a:off x="3677168" y="1202142"/>
              <a:ext cx="2664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GB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" name="Google Shape;348;p10"/>
          <p:cNvSpPr txBox="1"/>
          <p:nvPr/>
        </p:nvSpPr>
        <p:spPr>
          <a:xfrm>
            <a:off x="5514720" y="3772639"/>
            <a:ext cx="3046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In-orbit configuration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0"/>
          <p:cNvSpPr txBox="1"/>
          <p:nvPr/>
        </p:nvSpPr>
        <p:spPr>
          <a:xfrm>
            <a:off x="4768324" y="4643823"/>
            <a:ext cx="4274700" cy="307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ALOS-4 launch to follow the H3 launch of ALOS-3.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1"/>
          <p:cNvSpPr txBox="1"/>
          <p:nvPr>
            <p:ph type="title"/>
          </p:nvPr>
        </p:nvSpPr>
        <p:spPr>
          <a:xfrm>
            <a:off x="957263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3375" lIns="86750" spcFirstLastPara="1" rIns="86750" wrap="square" tIns="433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ALOS-3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 txBox="1"/>
          <p:nvPr>
            <p:ph idx="12" type="sldNum"/>
          </p:nvPr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b="1" lang="en-GB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8788" y="1373101"/>
            <a:ext cx="3756744" cy="25034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8" name="Google Shape;358;p11"/>
          <p:cNvGraphicFramePr/>
          <p:nvPr/>
        </p:nvGraphicFramePr>
        <p:xfrm>
          <a:off x="325315" y="7150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{82665EFC-DFB4-49D4-A775-68800B7E57B6}</a:tableStyleId>
              </a:tblPr>
              <a:tblGrid>
                <a:gridCol w="501475"/>
                <a:gridCol w="815825"/>
                <a:gridCol w="3592675"/>
              </a:tblGrid>
              <a:tr h="2514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Specifications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  <a:tr h="22860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Orbit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Type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Sun-synchronous sub-recurrent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</a:tr>
              <a:tr h="228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Altitude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669 km at the equator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388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Local Sun Time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10:30 am 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+/- 15 minutes at the descending node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</a:tr>
              <a:tr h="228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Revisit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 days (Sub-cycle 3 days)</a:t>
                      </a:r>
                      <a:endParaRPr b="0" sz="11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3886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Instruments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 Wide-swath and high-resolution optical imager (WISH)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 Dual-frequencies Infrared sensor (hosted payload)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</a:tr>
              <a:tr h="3886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Ground Sampling Distance (GSD)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Panchromatic band (Pa): 0.8 m</a:t>
                      </a:r>
                      <a:endParaRPr b="0" sz="1400" u="none" cap="none" strike="noStrike">
                        <a:solidFill>
                          <a:srgbClr val="0070C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Multispectral band (Mu): 3.2 m (6 bands)</a:t>
                      </a:r>
                      <a:endParaRPr b="0" sz="14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Quantization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2492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bit / pixel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Swath width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 km </a:t>
                      </a:r>
                      <a:r>
                        <a:rPr b="1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at nadir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3886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Mission data rate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2492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Approx. 4 Gbps (after onboard data compression:  1/4 (Pa) and 1/3 (Mu))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</a:tr>
              <a:tr h="3886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Mission data downlink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 Direct Transmission: Ka and X-band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 via.</a:t>
                      </a:r>
                      <a:r>
                        <a:rPr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the Optical Data Relay Satellite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Mass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Approx. 3 tons at launch 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 m×16 m×3.5 m　on orbit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Duty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 (~12) mins / recurrent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Design lifetime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Over 7 years</a:t>
                      </a:r>
                      <a:endParaRPr sz="14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sp>
        <p:nvSpPr>
          <p:cNvPr id="359" name="Google Shape;359;p11"/>
          <p:cNvSpPr txBox="1"/>
          <p:nvPr/>
        </p:nvSpPr>
        <p:spPr>
          <a:xfrm>
            <a:off x="6040654" y="3932496"/>
            <a:ext cx="2284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In-orbit configuration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0" name="Google Shape;360;p11"/>
          <p:cNvCxnSpPr/>
          <p:nvPr/>
        </p:nvCxnSpPr>
        <p:spPr>
          <a:xfrm rot="10800000">
            <a:off x="6494074" y="3051285"/>
            <a:ext cx="108000" cy="706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1" name="Google Shape;361;p11"/>
          <p:cNvSpPr txBox="1"/>
          <p:nvPr/>
        </p:nvSpPr>
        <p:spPr>
          <a:xfrm>
            <a:off x="5549582" y="3701663"/>
            <a:ext cx="3155400" cy="2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Wide-swath and high-resolution optical imager (WISH)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1"/>
          <p:cNvSpPr txBox="1"/>
          <p:nvPr/>
        </p:nvSpPr>
        <p:spPr>
          <a:xfrm>
            <a:off x="8411216" y="785919"/>
            <a:ext cx="631800" cy="253800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GB" sz="105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Phase D</a:t>
            </a:r>
            <a:endParaRPr b="1" i="0" sz="105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 txBox="1"/>
          <p:nvPr>
            <p:ph type="title"/>
          </p:nvPr>
        </p:nvSpPr>
        <p:spPr>
          <a:xfrm>
            <a:off x="957263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3375" lIns="86750" spcFirstLastPara="1" rIns="86750" wrap="square" tIns="433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ALOS-3 Standard Products and Target Accuracy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2"/>
          <p:cNvSpPr txBox="1"/>
          <p:nvPr>
            <p:ph idx="12" type="sldNum"/>
          </p:nvPr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b="1" lang="en-GB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0" name="Google Shape;370;p12"/>
          <p:cNvGraphicFramePr/>
          <p:nvPr/>
        </p:nvGraphicFramePr>
        <p:xfrm>
          <a:off x="484806" y="8561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{82665EFC-DFB4-49D4-A775-68800B7E57B6}</a:tableStyleId>
              </a:tblPr>
              <a:tblGrid>
                <a:gridCol w="1395625"/>
                <a:gridCol w="3495600"/>
                <a:gridCol w="3283150"/>
              </a:tblGrid>
              <a:tr h="52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/>
                        <a:t>Processing Level</a:t>
                      </a:r>
                      <a:endParaRPr sz="15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/>
                        <a:t>Contents</a:t>
                      </a:r>
                      <a:endParaRPr sz="15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/>
                        <a:t>Specifications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/>
                        <a:t>Target accuracy </a:t>
                      </a:r>
                      <a:endParaRPr sz="15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  <a:tr h="332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/>
                        <a:t>1A</a:t>
                      </a:r>
                      <a:endParaRPr sz="1500" u="none" cap="none" strike="noStrike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/>
                        <a:t>Raw data</a:t>
                      </a:r>
                      <a:endParaRPr sz="1500" u="none" cap="none" strike="noStrike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/>
                        <a:t>[not available to users]</a:t>
                      </a:r>
                      <a:endParaRPr sz="1500" u="none" cap="none" strike="noStrike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</a:tr>
              <a:tr h="429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/>
                        <a:t>1B1 </a:t>
                      </a:r>
                      <a:r>
                        <a:rPr lang="en-GB" sz="1500" u="none" cap="none" strike="noStrike">
                          <a:solidFill>
                            <a:schemeClr val="dk1"/>
                          </a:solidFill>
                        </a:rPr>
                        <a:t>with RPC</a:t>
                      </a:r>
                      <a:endParaRPr sz="1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/>
                        <a:t>Radiometric system correction</a:t>
                      </a:r>
                      <a:endParaRPr sz="1500" u="none" cap="none" strike="noStrike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/>
                        <a:t>12 CCD units separated images</a:t>
                      </a:r>
                      <a:endParaRPr sz="1500" u="none" cap="none" strike="noStrike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144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chemeClr val="dk1"/>
                          </a:solidFill>
                        </a:rPr>
                        <a:t>1B2 with RPC</a:t>
                      </a:r>
                      <a:endParaRPr sz="1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/>
                        <a:t>Radiometric + Geometric system correction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/>
                        <a:t>R: Geo-reference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/>
                        <a:t>G: Geo-coded</a:t>
                      </a:r>
                      <a:endParaRPr sz="15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chemeClr val="dk1"/>
                          </a:solidFill>
                        </a:rPr>
                        <a:t>Geometric accuracy (1 sigma):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chemeClr val="dk1"/>
                          </a:solidFill>
                        </a:rPr>
                        <a:t>    5 m (h) without GCPs;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chemeClr val="dk1"/>
                          </a:solidFill>
                        </a:rPr>
                        <a:t>    1.25 m (h), 2.5 m (v) with GCPs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chemeClr val="dk1"/>
                          </a:solidFill>
                        </a:rPr>
                        <a:t>Radiometric accuracy (Mu band):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chemeClr val="dk1"/>
                          </a:solidFill>
                        </a:rPr>
                        <a:t>    +/- 10% (Abs.);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chemeClr val="dk1"/>
                          </a:solidFill>
                        </a:rPr>
                        <a:t>    +/- 5% (Relative)</a:t>
                      </a:r>
                      <a:endParaRPr sz="1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</a:tr>
              <a:tr h="75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chemeClr val="dk1"/>
                          </a:solidFill>
                        </a:rPr>
                        <a:t>1C</a:t>
                      </a:r>
                      <a:endParaRPr sz="1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/>
                        <a:t>Rough ortho rectification using existing DEM/DSM </a:t>
                      </a:r>
                      <a:r>
                        <a:rPr i="1" lang="en-GB" sz="1500" u="none" cap="none" strike="noStrike"/>
                        <a:t>i.e.,</a:t>
                      </a:r>
                      <a:r>
                        <a:rPr lang="en-GB" sz="1500" u="none" cap="none" strike="noStrike"/>
                        <a:t> </a:t>
                      </a:r>
                      <a:r>
                        <a:rPr lang="en-GB" sz="1500" u="none" cap="none" strike="noStrike">
                          <a:solidFill>
                            <a:schemeClr val="dk1"/>
                          </a:solidFill>
                        </a:rPr>
                        <a:t>PRISM DSM (AW3D 5m mesh DSM)</a:t>
                      </a:r>
                      <a:endParaRPr sz="1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sp>
        <p:nvSpPr>
          <p:cNvPr id="371" name="Google Shape;371;p12"/>
          <p:cNvSpPr txBox="1"/>
          <p:nvPr/>
        </p:nvSpPr>
        <p:spPr>
          <a:xfrm>
            <a:off x="484806" y="4437423"/>
            <a:ext cx="8550208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■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Validation of High-level and Research Products is performed in conjunction with calibration.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Atmospheric correction (ATC):</a:t>
            </a: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Surface Reflectance to be generated as CARD4L-SR compliant.  </a:t>
            </a:r>
            <a:endParaRPr b="0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3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/>
              <a:t>JAXA</a:t>
            </a:r>
            <a:endParaRPr/>
          </a:p>
        </p:txBody>
      </p:sp>
      <p:sp>
        <p:nvSpPr>
          <p:cNvPr id="377" name="Google Shape;377;p13"/>
          <p:cNvSpPr txBox="1"/>
          <p:nvPr/>
        </p:nvSpPr>
        <p:spPr>
          <a:xfrm>
            <a:off x="278850" y="2241757"/>
            <a:ext cx="86781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"/>
          <p:cNvSpPr txBox="1"/>
          <p:nvPr/>
        </p:nvSpPr>
        <p:spPr>
          <a:xfrm>
            <a:off x="507644" y="993450"/>
            <a:ext cx="82560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JAXA seeking CARD4L NRB v5.5 compliance at THRESHOLD level for SAR data products from ALOS-2 PALSAR-2.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Self-assessment form and sample products submitted to LSI-VC (Matt) and WGCV (Medhavy) on August 27, 2022.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 for the three ALOS-2 PALSAR-2 products: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Fine Beam Global Mosaics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ScanSAR scene-based products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ScanSAR tile products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(Product descriptions on following slides)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"/>
          <p:cNvSpPr txBox="1"/>
          <p:nvPr/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813662" y="255064"/>
            <a:ext cx="77757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 ARD SAR – ALOS-2 PALSAR-2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3638" y="2370975"/>
            <a:ext cx="2828925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/>
          <p:nvPr>
            <p:ph idx="12" type="sldNum"/>
          </p:nvPr>
        </p:nvSpPr>
        <p:spPr>
          <a:xfrm>
            <a:off x="7740396" y="4947464"/>
            <a:ext cx="1953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745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fld id="{00000000-1234-1234-1234-123412341234}" type="slidenum">
              <a:rPr i="1" lang="en-GB" sz="825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i="1" sz="825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1703722" y="678070"/>
            <a:ext cx="61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ALOS-2 PALSAR-2 Global Mosaics</a:t>
            </a:r>
            <a:endParaRPr b="1" i="0" sz="8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4571999" y="4268198"/>
            <a:ext cx="14016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i="1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Local Inc. Angle</a:t>
            </a:r>
            <a:endParaRPr b="1" i="1" sz="800" u="none" cap="none" strike="noStrik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"/>
          <p:cNvSpPr txBox="1"/>
          <p:nvPr/>
        </p:nvSpPr>
        <p:spPr>
          <a:xfrm>
            <a:off x="6576942" y="4290723"/>
            <a:ext cx="8790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i="1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Acquisition ID</a:t>
            </a:r>
            <a:endParaRPr b="1" i="1" sz="800" u="none" cap="none" strike="noStrik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6909924" y="2590202"/>
            <a:ext cx="14016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i="0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γ</a:t>
            </a:r>
            <a:r>
              <a:rPr b="1" baseline="30000" i="0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1" i="0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Backscatter (HV)</a:t>
            </a:r>
            <a:endParaRPr b="1" i="1" sz="800" u="none" cap="none" strike="noStrik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"/>
          <p:cNvSpPr txBox="1"/>
          <p:nvPr/>
        </p:nvSpPr>
        <p:spPr>
          <a:xfrm>
            <a:off x="5452734" y="2578518"/>
            <a:ext cx="12498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i="0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γ</a:t>
            </a:r>
            <a:r>
              <a:rPr b="1" baseline="30000" i="0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0 </a:t>
            </a:r>
            <a:r>
              <a:rPr b="1" i="1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Backscatter (HH)</a:t>
            </a:r>
            <a:endParaRPr b="1" i="1" sz="800" u="none" cap="none" strike="noStrik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5686" y="1221750"/>
            <a:ext cx="1350000" cy="13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9937" y="1218791"/>
            <a:ext cx="1357463" cy="13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0806" y="2918198"/>
            <a:ext cx="1345232" cy="1350001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3" name="Google Shape;19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30288" y="2897177"/>
            <a:ext cx="1338034" cy="13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10686" y="2930754"/>
            <a:ext cx="1350000" cy="13500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5" name="Google Shape;195;p3"/>
          <p:cNvSpPr txBox="1"/>
          <p:nvPr/>
        </p:nvSpPr>
        <p:spPr>
          <a:xfrm>
            <a:off x="8231979" y="4290723"/>
            <a:ext cx="757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i="1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Data Mask</a:t>
            </a:r>
            <a:endParaRPr b="1" i="1" sz="800" u="none" cap="none" strike="noStrik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9501" y="4564125"/>
            <a:ext cx="3368999" cy="1520375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97" name="Google Shape;197;p3"/>
          <p:cNvSpPr txBox="1"/>
          <p:nvPr/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 txBox="1"/>
          <p:nvPr/>
        </p:nvSpPr>
        <p:spPr>
          <a:xfrm>
            <a:off x="813662" y="255064"/>
            <a:ext cx="77757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 ARD SAR – ALOS-2 PALSAR-2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7301360" y="4857684"/>
            <a:ext cx="16686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i="1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General Metadata (XML)</a:t>
            </a:r>
            <a:endParaRPr b="1" i="1" sz="800" u="none" cap="none" strike="noStrik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-2" y="1139984"/>
            <a:ext cx="4504800" cy="24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241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1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CARD4L Product contents: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mosaic products, Annual  2015 – 2021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 m pixel spacing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1x1 degree tile products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for public download @JAXA EORC www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1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Radar Measurement data: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Geometric &amp; radiometric Terrain Corrections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</a:pP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Normalised Radar Backscatter as gamma-0, γ</a:t>
            </a:r>
            <a:r>
              <a:rPr b="0" baseline="3000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6050" lvl="0" marL="4572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1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Per-pixel Metadata: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Incidence Angle image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Mask image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Acquisition Date image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6050" lvl="0" marL="4572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1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metadata: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2236" lvl="2" marL="1023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XML according to CARD4L metadata spec NRB v5.5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"/>
          <p:cNvSpPr/>
          <p:nvPr>
            <p:ph idx="12" type="sldNum"/>
          </p:nvPr>
        </p:nvSpPr>
        <p:spPr>
          <a:xfrm>
            <a:off x="7740396" y="4947464"/>
            <a:ext cx="1953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fld id="{00000000-1234-1234-1234-123412341234}" type="slidenum">
              <a:rPr i="1" lang="en-GB" sz="825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i="1" sz="825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4"/>
          <p:cNvGrpSpPr/>
          <p:nvPr/>
        </p:nvGrpSpPr>
        <p:grpSpPr>
          <a:xfrm>
            <a:off x="5329896" y="1009092"/>
            <a:ext cx="3428203" cy="3625167"/>
            <a:chOff x="4718527" y="1253945"/>
            <a:chExt cx="3428203" cy="3625167"/>
          </a:xfrm>
        </p:grpSpPr>
        <p:sp>
          <p:nvSpPr>
            <p:cNvPr id="208" name="Google Shape;208;p4"/>
            <p:cNvSpPr txBox="1"/>
            <p:nvPr/>
          </p:nvSpPr>
          <p:spPr>
            <a:xfrm>
              <a:off x="4782055" y="4626812"/>
              <a:ext cx="1125300" cy="25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281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None/>
              </a:pPr>
              <a:r>
                <a:rPr b="1" i="1" lang="en-GB" sz="900" u="none" cap="none" strike="noStrike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Local Inc. Angle</a:t>
              </a:r>
              <a:endParaRPr b="1" i="1" sz="8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"/>
            <p:cNvSpPr txBox="1"/>
            <p:nvPr/>
          </p:nvSpPr>
          <p:spPr>
            <a:xfrm>
              <a:off x="6569373" y="2818150"/>
              <a:ext cx="1159800" cy="25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281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None/>
              </a:pPr>
              <a:r>
                <a:rPr b="1" i="0" lang="en-GB" sz="900" u="none" cap="none" strike="noStrike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γ</a:t>
              </a:r>
              <a:r>
                <a:rPr b="1" baseline="30000" i="0" lang="en-GB" sz="900" u="none" cap="none" strike="noStrike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b="1" i="0" lang="en-GB" sz="900" u="none" cap="none" strike="noStrike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1" lang="en-GB" sz="900" u="none" cap="none" strike="noStrike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Backscatter (HV)</a:t>
              </a:r>
              <a:endParaRPr b="1" i="1" sz="8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 txBox="1"/>
            <p:nvPr/>
          </p:nvSpPr>
          <p:spPr>
            <a:xfrm>
              <a:off x="4841801" y="2825187"/>
              <a:ext cx="1294500" cy="25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281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None/>
              </a:pPr>
              <a:r>
                <a:rPr b="1" i="0" lang="en-GB" sz="900" u="none" cap="none" strike="noStrike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γ</a:t>
              </a:r>
              <a:r>
                <a:rPr b="1" baseline="30000" i="0" lang="en-GB" sz="900" u="none" cap="none" strike="noStrike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0 </a:t>
              </a:r>
              <a:r>
                <a:rPr b="1" i="1" lang="en-GB" sz="900" u="none" cap="none" strike="noStrike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Backscatter (HH)</a:t>
              </a:r>
              <a:endParaRPr b="1" i="1" sz="8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"/>
            <p:cNvSpPr txBox="1"/>
            <p:nvPr/>
          </p:nvSpPr>
          <p:spPr>
            <a:xfrm>
              <a:off x="7121030" y="4626812"/>
              <a:ext cx="1025700" cy="25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281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None/>
              </a:pPr>
              <a:r>
                <a:rPr b="1" i="1" lang="en-GB" sz="900" u="none" cap="none" strike="noStrike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Data Mask</a:t>
              </a:r>
              <a:endParaRPr b="1" i="1" sz="8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2" name="Google Shape;212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18527" y="1261722"/>
              <a:ext cx="1558928" cy="155295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id="213" name="Google Shape;213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77454" y="3031710"/>
              <a:ext cx="1558472" cy="15525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id="214" name="Google Shape;214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92126" y="1253945"/>
              <a:ext cx="1558472" cy="15525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id="215" name="Google Shape;215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28028" y="3052783"/>
              <a:ext cx="1558472" cy="15525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16" name="Google Shape;216;p4"/>
          <p:cNvSpPr txBox="1"/>
          <p:nvPr/>
        </p:nvSpPr>
        <p:spPr>
          <a:xfrm>
            <a:off x="1618378" y="675022"/>
            <a:ext cx="61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ALOS-2 PALSAR-2 ScanSAR NRB</a:t>
            </a:r>
            <a:endParaRPr b="1" i="0" sz="8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 txBox="1"/>
          <p:nvPr/>
        </p:nvSpPr>
        <p:spPr>
          <a:xfrm>
            <a:off x="813662" y="255064"/>
            <a:ext cx="77757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 ARD SAR – ALOS-2 PALSAR-2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"/>
          <p:cNvSpPr txBox="1"/>
          <p:nvPr/>
        </p:nvSpPr>
        <p:spPr>
          <a:xfrm>
            <a:off x="0" y="1161250"/>
            <a:ext cx="5329800" cy="24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241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1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CARD4L Product contents: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historical ALOS-2 ScanSAR archive, 2014-present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25m</a:t>
            </a: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pixel spacing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Scene-based</a:t>
            </a: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Level 2.2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release by GEO Week/CEOS Plenary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Google EE, VEDAS, and TELLUS for Asia region data; AWS by Digital Earth Africa for Africa region; TBD for South America and the rest of the global areas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1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Radar Measurement data: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Geometric &amp; radiometric Terrain Corrections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</a:pP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Normalised Radar Backscatter as gamma-0, γ</a:t>
            </a:r>
            <a:r>
              <a:rPr b="0" baseline="3000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6050" lvl="0" marL="4572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1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Per-pixel Metadata: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Incidence Angle image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Mask image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6050" lvl="0" marL="4572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1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metadata: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2237" lvl="2" marL="1023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XML according to CARD4L metadata spec NRB v5.50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9499" y="4639750"/>
            <a:ext cx="3368999" cy="1365819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20" name="Google Shape;220;p4"/>
          <p:cNvSpPr txBox="1"/>
          <p:nvPr/>
        </p:nvSpPr>
        <p:spPr>
          <a:xfrm>
            <a:off x="7301360" y="4857684"/>
            <a:ext cx="16686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i="1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General Metadata (XML)</a:t>
            </a:r>
            <a:endParaRPr b="1" i="1" sz="800" u="none" cap="none" strike="noStrik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6725" y="4526447"/>
            <a:ext cx="3129500" cy="107324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"/>
          <p:cNvSpPr txBox="1"/>
          <p:nvPr/>
        </p:nvSpPr>
        <p:spPr>
          <a:xfrm>
            <a:off x="813662" y="255064"/>
            <a:ext cx="77757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 ARD SAR – ALOS-2 PALSAR-2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"/>
          <p:cNvSpPr txBox="1"/>
          <p:nvPr/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"/>
          <p:cNvSpPr txBox="1"/>
          <p:nvPr/>
        </p:nvSpPr>
        <p:spPr>
          <a:xfrm>
            <a:off x="5393424" y="4285707"/>
            <a:ext cx="11253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i="1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Local Inc. Angle</a:t>
            </a:r>
            <a:endParaRPr b="1" i="1" sz="800" u="none" cap="none" strike="noStrik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5"/>
          <p:cNvSpPr txBox="1"/>
          <p:nvPr/>
        </p:nvSpPr>
        <p:spPr>
          <a:xfrm>
            <a:off x="7180742" y="2573297"/>
            <a:ext cx="11598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i="0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γ</a:t>
            </a:r>
            <a:r>
              <a:rPr b="1" baseline="30000" i="0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1" i="0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Backscatter (HV)</a:t>
            </a:r>
            <a:endParaRPr b="1" i="1" sz="800" u="none" cap="none" strike="noStrik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"/>
          <p:cNvSpPr txBox="1"/>
          <p:nvPr/>
        </p:nvSpPr>
        <p:spPr>
          <a:xfrm>
            <a:off x="5453170" y="2580334"/>
            <a:ext cx="12945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i="0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γ</a:t>
            </a:r>
            <a:r>
              <a:rPr b="1" baseline="30000" i="0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0 </a:t>
            </a:r>
            <a:r>
              <a:rPr b="1" i="1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Backscatter (HH)</a:t>
            </a:r>
            <a:endParaRPr b="1" i="1" sz="800" u="none" cap="none" strike="noStrik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"/>
          <p:cNvSpPr txBox="1"/>
          <p:nvPr/>
        </p:nvSpPr>
        <p:spPr>
          <a:xfrm>
            <a:off x="7732399" y="4285707"/>
            <a:ext cx="10257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i="1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Data Mask</a:t>
            </a:r>
            <a:endParaRPr b="1" i="1" sz="800" u="none" cap="none" strike="noStrik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"/>
          <p:cNvSpPr txBox="1"/>
          <p:nvPr/>
        </p:nvSpPr>
        <p:spPr>
          <a:xfrm>
            <a:off x="1618378" y="675022"/>
            <a:ext cx="6189900" cy="446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ALOS-2 PALSAR-2 ScanSAR NRB – </a:t>
            </a:r>
            <a:r>
              <a:rPr b="1" i="0" lang="en-GB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1°x1° tiles</a:t>
            </a:r>
            <a:endParaRPr b="1" i="0" sz="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7301360" y="4681222"/>
            <a:ext cx="1668504" cy="252303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i="1" lang="en-GB" sz="9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General Metadata (XML)</a:t>
            </a:r>
            <a:endParaRPr b="1" i="1" sz="800" u="none" cap="none" strike="noStrik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9367" y="1215429"/>
            <a:ext cx="1338033" cy="134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78564" y="1240951"/>
            <a:ext cx="1307669" cy="130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64143" y="2956362"/>
            <a:ext cx="1338032" cy="1340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78564" y="2915377"/>
            <a:ext cx="1367425" cy="136984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5"/>
          <p:cNvSpPr txBox="1"/>
          <p:nvPr/>
        </p:nvSpPr>
        <p:spPr>
          <a:xfrm>
            <a:off x="0" y="1389850"/>
            <a:ext cx="5538600" cy="24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241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1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CARD4L Product contents: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Pan-tropical</a:t>
            </a: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ALOS-2 ScanSAR (2014-present)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50m</a:t>
            </a: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pixel spacing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1x1 degree tile products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(K&amp;C) research program 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1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Radar Measurement data: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Geometric &amp; radiometric Terrain Corrections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</a:pP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Normalised Radar Backscatter as gamma-0, γ</a:t>
            </a:r>
            <a:r>
              <a:rPr b="0" baseline="3000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6050" lvl="0" marL="4572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1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Per-pixel Metadata: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Incidence Angle image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Mask image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6050" lvl="0" marL="4572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1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metadata: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2237" lvl="2" marL="1023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XML according to CARD4L metadata spec NRB v5.5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202" y="899455"/>
            <a:ext cx="3857314" cy="225581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45" name="Google Shape;245;p6"/>
          <p:cNvSpPr/>
          <p:nvPr/>
        </p:nvSpPr>
        <p:spPr>
          <a:xfrm>
            <a:off x="637737" y="2128543"/>
            <a:ext cx="3896565" cy="1759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Processing/Re-processing schedule</a:t>
            </a:r>
            <a:endParaRPr b="0" i="0" sz="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0" i="0" sz="300" u="none" cap="none" strike="noStrike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ALOS-2 PALSAR-2</a:t>
            </a: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2015–2021 </a:t>
            </a:r>
            <a:r>
              <a:rPr b="0" i="0" lang="en-GB" sz="1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[COMPLETED]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41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2022/Q4: </a:t>
            </a: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ALOS</a:t>
            </a:r>
            <a:r>
              <a:rPr b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PALSAR</a:t>
            </a: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2007, 2010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41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2022/Q4: </a:t>
            </a: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JERS-1 SAR</a:t>
            </a: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1993-1998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41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2023/Q1: </a:t>
            </a:r>
            <a:r>
              <a:rPr b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ALOS PALSAR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2008, 2009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41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2023/Q</a:t>
            </a:r>
            <a:r>
              <a:rPr lang="en-GB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ALOS-2 PALSAR-2</a:t>
            </a: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2022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4572000" y="2934245"/>
            <a:ext cx="4471416" cy="2051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New mosaic features: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1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geometric accuracy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1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Single-year data only (i.e. no gap-filling from other years in case of missing data)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1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Optimized GeoTiff (COG) format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1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Compliance with CARD4L NRB v5.5</a:t>
            </a:r>
            <a:endParaRPr b="0" i="0" sz="1600" u="none" cap="none" strike="noStrike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174803" y="928661"/>
            <a:ext cx="4535424" cy="924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Global Mosaic revisions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5"/>
              <a:buFont typeface="Arial"/>
              <a:buNone/>
            </a:pPr>
            <a:r>
              <a:t/>
            </a:r>
            <a:endParaRPr b="0" i="0" sz="48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3"/>
              <a:buFont typeface="Arial"/>
              <a:buNone/>
            </a:pPr>
            <a:r>
              <a:rPr b="0" i="0" lang="en-GB" sz="152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Modifications</a:t>
            </a:r>
            <a:r>
              <a:rPr b="0" i="0" lang="en-GB" sz="152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Sigma-SAR processor and EORC mosaicking software undertaken during 2021.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 txBox="1"/>
          <p:nvPr/>
        </p:nvSpPr>
        <p:spPr>
          <a:xfrm>
            <a:off x="813662" y="255064"/>
            <a:ext cx="7775838" cy="278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JAXA Annual Global 25 m Mosaics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"/>
          <p:cNvSpPr txBox="1"/>
          <p:nvPr/>
        </p:nvSpPr>
        <p:spPr>
          <a:xfrm>
            <a:off x="438912" y="4270728"/>
            <a:ext cx="4572000" cy="605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Public download www: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1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https://www.eorc.jaxa.jp/ALOS/en/dataset/fnf_e.htm</a:t>
            </a:r>
            <a:endParaRPr b="0" i="0" sz="1400" u="none" cap="none" strike="noStrike">
              <a:solidFill>
                <a:srgbClr val="043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6"/>
          <p:cNvSpPr txBox="1"/>
          <p:nvPr/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 txBox="1"/>
          <p:nvPr>
            <p:ph type="title"/>
          </p:nvPr>
        </p:nvSpPr>
        <p:spPr>
          <a:xfrm>
            <a:off x="957263" y="133815"/>
            <a:ext cx="72294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375" lIns="86750" spcFirstLastPara="1" rIns="86750" wrap="square" tIns="433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100">
                <a:latin typeface="Arial"/>
                <a:ea typeface="Arial"/>
                <a:cs typeface="Arial"/>
                <a:sym typeface="Arial"/>
              </a:rPr>
              <a:t>Continuous Observations by ALOS Series Missions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7"/>
          <p:cNvSpPr txBox="1"/>
          <p:nvPr>
            <p:ph idx="12" type="sldNum"/>
          </p:nvPr>
        </p:nvSpPr>
        <p:spPr>
          <a:xfrm>
            <a:off x="8694209" y="48376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b="1" lang="en-GB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8" name="Google Shape;258;p7"/>
          <p:cNvGraphicFramePr/>
          <p:nvPr/>
        </p:nvGraphicFramePr>
        <p:xfrm>
          <a:off x="771018" y="20525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{82665EFC-DFB4-49D4-A775-68800B7E57B6}</a:tableStyleId>
              </a:tblPr>
              <a:tblGrid>
                <a:gridCol w="454700"/>
                <a:gridCol w="454700"/>
                <a:gridCol w="454700"/>
                <a:gridCol w="454700"/>
                <a:gridCol w="454700"/>
                <a:gridCol w="454700"/>
                <a:gridCol w="454700"/>
                <a:gridCol w="454700"/>
                <a:gridCol w="454700"/>
                <a:gridCol w="454700"/>
                <a:gridCol w="454700"/>
                <a:gridCol w="454700"/>
                <a:gridCol w="454700"/>
                <a:gridCol w="454700"/>
                <a:gridCol w="454700"/>
                <a:gridCol w="454700"/>
                <a:gridCol w="454700"/>
              </a:tblGrid>
              <a:tr h="37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/>
                        <a:t>JFY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/>
                        <a:t>2014</a:t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/>
                        <a:t>2015</a:t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/>
                        <a:t>2016</a:t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/>
                        <a:t>2017</a:t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/>
                        <a:t>2018</a:t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/>
                        <a:t>2019</a:t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/>
                        <a:t>2020</a:t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/>
                        <a:t>2021</a:t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/>
                        <a:t>2022</a:t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/>
                        <a:t>2023</a:t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/>
                        <a:t>2024</a:t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/>
                        <a:t>2025</a:t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/>
                        <a:t>2026</a:t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/>
                        <a:t>2027</a:t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/>
                        <a:t>2028</a:t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/>
                        <a:t>2029</a:t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/>
                        <a:t>2030</a:t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F81BD"/>
                    </a:solidFill>
                  </a:tcPr>
                </a:tc>
              </a:tr>
              <a:tr h="2570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34300" marB="34300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  <p:sp>
        <p:nvSpPr>
          <p:cNvPr id="259" name="Google Shape;259;p7"/>
          <p:cNvSpPr/>
          <p:nvPr/>
        </p:nvSpPr>
        <p:spPr>
          <a:xfrm>
            <a:off x="901618" y="2535251"/>
            <a:ext cx="132000" cy="107700"/>
          </a:xfrm>
          <a:prstGeom prst="triangle">
            <a:avLst>
              <a:gd fmla="val 50000" name="adj"/>
            </a:avLst>
          </a:prstGeom>
          <a:solidFill>
            <a:srgbClr val="4F81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4738083" y="3399273"/>
            <a:ext cx="3223200" cy="119100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5034694" y="4290537"/>
            <a:ext cx="3228600" cy="108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/>
          <p:nvPr/>
        </p:nvSpPr>
        <p:spPr>
          <a:xfrm>
            <a:off x="7364192" y="4691007"/>
            <a:ext cx="1212900" cy="1041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6891317" y="3730719"/>
            <a:ext cx="1685700" cy="119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"/>
          <p:cNvSpPr txBox="1"/>
          <p:nvPr/>
        </p:nvSpPr>
        <p:spPr>
          <a:xfrm>
            <a:off x="1036219" y="2435127"/>
            <a:ext cx="1735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GB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ALOS-2 (L-band SAR)</a:t>
            </a:r>
            <a:endParaRPr b="1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 txBox="1"/>
          <p:nvPr/>
        </p:nvSpPr>
        <p:spPr>
          <a:xfrm>
            <a:off x="2301491" y="3678995"/>
            <a:ext cx="1515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ALOS-3 Follow-on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(Under discussion)</a:t>
            </a:r>
            <a:endParaRPr b="0" i="0" sz="105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 txBox="1"/>
          <p:nvPr/>
        </p:nvSpPr>
        <p:spPr>
          <a:xfrm>
            <a:off x="4807785" y="3467332"/>
            <a:ext cx="221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Mission Operation </a:t>
            </a: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(7 years)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"/>
          <p:cNvSpPr txBox="1"/>
          <p:nvPr/>
        </p:nvSpPr>
        <p:spPr>
          <a:xfrm>
            <a:off x="2966280" y="2807632"/>
            <a:ext cx="1278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Post-Operation #1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 years)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"/>
          <p:cNvSpPr txBox="1"/>
          <p:nvPr/>
        </p:nvSpPr>
        <p:spPr>
          <a:xfrm>
            <a:off x="773283" y="2779065"/>
            <a:ext cx="7602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Launch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6714" y="4038664"/>
            <a:ext cx="1143364" cy="73139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7"/>
          <p:cNvSpPr/>
          <p:nvPr/>
        </p:nvSpPr>
        <p:spPr>
          <a:xfrm>
            <a:off x="966494" y="2696714"/>
            <a:ext cx="2295000" cy="108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7"/>
          <p:cNvSpPr txBox="1"/>
          <p:nvPr/>
        </p:nvSpPr>
        <p:spPr>
          <a:xfrm>
            <a:off x="1129770" y="2795813"/>
            <a:ext cx="19512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Mission Operation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(5 years)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1831822" y="3403755"/>
            <a:ext cx="2906400" cy="106500"/>
          </a:xfrm>
          <a:prstGeom prst="rect">
            <a:avLst/>
          </a:prstGeom>
          <a:solidFill>
            <a:srgbClr val="B6D7A8"/>
          </a:solidFill>
          <a:ln cap="flat" cmpd="sng" w="12700">
            <a:solidFill>
              <a:srgbClr val="008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3136496" y="4292623"/>
            <a:ext cx="1898100" cy="102900"/>
          </a:xfrm>
          <a:prstGeom prst="rect">
            <a:avLst/>
          </a:prstGeom>
          <a:solidFill>
            <a:srgbClr val="D6E7F0"/>
          </a:solidFill>
          <a:ln cap="flat" cmpd="sng" w="12700">
            <a:solidFill>
              <a:srgbClr val="0051B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1617352" y="3134945"/>
            <a:ext cx="1698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GB" sz="135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ALOS-3 (Optical)</a:t>
            </a:r>
            <a:endParaRPr b="1" i="0" sz="135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2604430" y="4014424"/>
            <a:ext cx="1698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GB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ALOS-4 (L-band SAR)</a:t>
            </a:r>
            <a:endParaRPr b="1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1880801" y="3461443"/>
            <a:ext cx="1261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Resources\ALOS2\新CG\2_leaflet_small.png" id="277" name="Google Shape;27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956" y="2739484"/>
            <a:ext cx="1102378" cy="58294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7"/>
          <p:cNvSpPr/>
          <p:nvPr/>
        </p:nvSpPr>
        <p:spPr>
          <a:xfrm>
            <a:off x="267400" y="696725"/>
            <a:ext cx="8426700" cy="1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4541" lvl="0" marL="13454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Providing continuous L-band SAR observations since 2014, successor to </a:t>
            </a:r>
            <a:r>
              <a:rPr b="0" i="1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“DAICHI” (ALOS PALSAR and AVNIR-2)</a:t>
            </a: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2006-2011 and JERS-1 (SAR and VNIR) 1992-1998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○"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ALOS-2 PALSAR-2 - operations ongoing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ALOS-3 optical - JFY 2022 as target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ALOS-4 PALSAR-3 - TBC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>
            <a:off x="4179014" y="2700091"/>
            <a:ext cx="1002600" cy="101100"/>
          </a:xfrm>
          <a:prstGeom prst="rect">
            <a:avLst/>
          </a:prstGeom>
          <a:solidFill>
            <a:srgbClr val="99CCFF"/>
          </a:solidFill>
          <a:ln cap="flat" cmpd="sng" w="127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 txBox="1"/>
          <p:nvPr/>
        </p:nvSpPr>
        <p:spPr>
          <a:xfrm>
            <a:off x="4110237" y="2814076"/>
            <a:ext cx="14058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Operation #2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 years)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 txBox="1"/>
          <p:nvPr/>
        </p:nvSpPr>
        <p:spPr>
          <a:xfrm>
            <a:off x="2530958" y="4615423"/>
            <a:ext cx="1515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ALOS-4 Follow-on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(Under discussion)</a:t>
            </a:r>
            <a:endParaRPr b="0" i="0" sz="105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 txBox="1"/>
          <p:nvPr/>
        </p:nvSpPr>
        <p:spPr>
          <a:xfrm>
            <a:off x="5452763" y="4377649"/>
            <a:ext cx="2110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Mission Operation </a:t>
            </a: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(7 years)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7"/>
          <p:cNvSpPr txBox="1"/>
          <p:nvPr/>
        </p:nvSpPr>
        <p:spPr>
          <a:xfrm>
            <a:off x="3145316" y="4371760"/>
            <a:ext cx="1261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7"/>
          <p:cNvSpPr/>
          <p:nvPr/>
        </p:nvSpPr>
        <p:spPr>
          <a:xfrm>
            <a:off x="4785979" y="3730719"/>
            <a:ext cx="2249100" cy="10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08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7"/>
          <p:cNvSpPr/>
          <p:nvPr/>
        </p:nvSpPr>
        <p:spPr>
          <a:xfrm>
            <a:off x="5115060" y="4689599"/>
            <a:ext cx="2249100" cy="10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059A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7"/>
          <p:cNvSpPr txBox="1"/>
          <p:nvPr/>
        </p:nvSpPr>
        <p:spPr>
          <a:xfrm>
            <a:off x="5168659" y="3796383"/>
            <a:ext cx="1261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"/>
          <p:cNvSpPr txBox="1"/>
          <p:nvPr/>
        </p:nvSpPr>
        <p:spPr>
          <a:xfrm>
            <a:off x="5697418" y="4768411"/>
            <a:ext cx="1261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"/>
          <p:cNvSpPr/>
          <p:nvPr/>
        </p:nvSpPr>
        <p:spPr>
          <a:xfrm>
            <a:off x="4995728" y="4150965"/>
            <a:ext cx="132000" cy="107700"/>
          </a:xfrm>
          <a:prstGeom prst="triangle">
            <a:avLst>
              <a:gd fmla="val 50000" name="adj"/>
            </a:avLst>
          </a:prstGeom>
          <a:solidFill>
            <a:srgbClr val="FF7C80">
              <a:alpha val="49019"/>
            </a:srgbClr>
          </a:solidFill>
          <a:ln cap="flat" cmpd="sng" w="1270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7"/>
          <p:cNvSpPr/>
          <p:nvPr/>
        </p:nvSpPr>
        <p:spPr>
          <a:xfrm>
            <a:off x="4685334" y="3260103"/>
            <a:ext cx="132000" cy="107700"/>
          </a:xfrm>
          <a:prstGeom prst="triangle">
            <a:avLst>
              <a:gd fmla="val 50000" name="adj"/>
            </a:avLst>
          </a:prstGeom>
          <a:solidFill>
            <a:srgbClr val="FF7C80">
              <a:alpha val="49019"/>
            </a:srgbClr>
          </a:solidFill>
          <a:ln cap="flat" cmpd="sng" w="1270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/>
          <p:nvPr/>
        </p:nvSpPr>
        <p:spPr>
          <a:xfrm>
            <a:off x="4127023" y="2535251"/>
            <a:ext cx="132000" cy="107700"/>
          </a:xfrm>
          <a:prstGeom prst="triangle">
            <a:avLst>
              <a:gd fmla="val 50000" name="adj"/>
            </a:avLst>
          </a:prstGeom>
          <a:solidFill>
            <a:srgbClr val="FF0000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 txBox="1"/>
          <p:nvPr/>
        </p:nvSpPr>
        <p:spPr>
          <a:xfrm>
            <a:off x="3044909" y="2367607"/>
            <a:ext cx="114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Operation  Review Meeting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7"/>
          <p:cNvSpPr/>
          <p:nvPr/>
        </p:nvSpPr>
        <p:spPr>
          <a:xfrm>
            <a:off x="3783854" y="3727830"/>
            <a:ext cx="1063500" cy="1131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4040002" y="4687203"/>
            <a:ext cx="1083600" cy="10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6868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3780717" y="3804583"/>
            <a:ext cx="1063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Feasibility Study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"/>
          <p:cNvSpPr txBox="1"/>
          <p:nvPr/>
        </p:nvSpPr>
        <p:spPr>
          <a:xfrm>
            <a:off x="4070458" y="4780125"/>
            <a:ext cx="1063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Feasibility Study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p7"/>
          <p:cNvCxnSpPr/>
          <p:nvPr/>
        </p:nvCxnSpPr>
        <p:spPr>
          <a:xfrm flipH="1">
            <a:off x="4633622" y="2413782"/>
            <a:ext cx="12300" cy="2553900"/>
          </a:xfrm>
          <a:prstGeom prst="straightConnector1">
            <a:avLst/>
          </a:prstGeom>
          <a:noFill/>
          <a:ln cap="flat" cmpd="sng" w="57150">
            <a:solidFill>
              <a:srgbClr val="FF0000">
                <a:alpha val="4901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7" name="Google Shape;297;p7"/>
          <p:cNvSpPr txBox="1"/>
          <p:nvPr/>
        </p:nvSpPr>
        <p:spPr>
          <a:xfrm>
            <a:off x="4693243" y="3202576"/>
            <a:ext cx="447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GB" sz="10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TB</a:t>
            </a:r>
            <a:r>
              <a:rPr b="1" lang="en-GB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1" i="0" sz="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7"/>
          <p:cNvSpPr txBox="1"/>
          <p:nvPr/>
        </p:nvSpPr>
        <p:spPr>
          <a:xfrm>
            <a:off x="5070460" y="4094677"/>
            <a:ext cx="447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GB" sz="10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TB</a:t>
            </a:r>
            <a:r>
              <a:rPr b="1" lang="en-GB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1" i="0" sz="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7"/>
          <p:cNvSpPr/>
          <p:nvPr/>
        </p:nvSpPr>
        <p:spPr>
          <a:xfrm>
            <a:off x="3240498" y="2697112"/>
            <a:ext cx="934500" cy="101400"/>
          </a:xfrm>
          <a:prstGeom prst="rect">
            <a:avLst/>
          </a:prstGeom>
          <a:solidFill>
            <a:srgbClr val="99CCFF"/>
          </a:solidFill>
          <a:ln cap="flat" cmpd="sng" w="127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3150" y="3291575"/>
            <a:ext cx="1063500" cy="68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"/>
          <p:cNvSpPr txBox="1"/>
          <p:nvPr>
            <p:ph type="title"/>
          </p:nvPr>
        </p:nvSpPr>
        <p:spPr>
          <a:xfrm>
            <a:off x="957263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3375" lIns="86750" spcFirstLastPara="1" rIns="86750" wrap="square" tIns="433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ALOS-2 PALSAR-2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8"/>
          <p:cNvSpPr txBox="1"/>
          <p:nvPr>
            <p:ph idx="12" type="sldNum"/>
          </p:nvPr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b="1" lang="en-GB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8"/>
          <p:cNvSpPr txBox="1"/>
          <p:nvPr/>
        </p:nvSpPr>
        <p:spPr>
          <a:xfrm>
            <a:off x="1635273" y="15728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09" name="Google Shape;309;p8"/>
          <p:cNvGraphicFramePr/>
          <p:nvPr/>
        </p:nvGraphicFramePr>
        <p:xfrm>
          <a:off x="677004" y="23058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{82665EFC-DFB4-49D4-A775-68800B7E57B6}</a:tableStyleId>
              </a:tblPr>
              <a:tblGrid>
                <a:gridCol w="1092325"/>
                <a:gridCol w="1554850"/>
                <a:gridCol w="2830825"/>
              </a:tblGrid>
              <a:tr h="227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MS PGothic"/>
                        <a:buNone/>
                      </a:pPr>
                      <a:r>
                        <a:rPr lang="en-GB" sz="1100" u="none" cap="none" strike="noStrike">
                          <a:solidFill>
                            <a:schemeClr val="lt1"/>
                          </a:solidFill>
                        </a:rPr>
                        <a:t>Items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18AB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MS PGothic"/>
                        <a:buNone/>
                      </a:pPr>
                      <a:r>
                        <a:rPr lang="en-GB" sz="1100" u="none" cap="none" strike="noStrike">
                          <a:solidFill>
                            <a:schemeClr val="lt1"/>
                          </a:solidFill>
                        </a:rPr>
                        <a:t>Results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18AB3"/>
                    </a:solidFill>
                  </a:tcPr>
                </a:tc>
                <a:tc hMerge="1"/>
              </a:tr>
              <a:tr h="443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u="none" cap="none" strike="noStrike"/>
                        <a:t>Geometry (RMSE)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E7F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u="none" cap="none" strike="noStrike"/>
                        <a:t>[Stripmap and Spotlight]   </a:t>
                      </a:r>
                      <a:r>
                        <a:rPr b="1" lang="en-GB" sz="1200" u="none" cap="none" strike="noStrike"/>
                        <a:t>5.53 m (L1.1) / 6.73 m (L2.1)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u="none" cap="none" strike="noStrike"/>
                        <a:t>[ScanSAR]                       </a:t>
                      </a:r>
                      <a:r>
                        <a:rPr b="1" lang="en-GB" sz="1200" u="none" cap="none" strike="noStrike"/>
                        <a:t>60.77 m (L1.1) / 29.33 m (L2.1)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43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u="none" cap="none" strike="noStrike"/>
                        <a:t>Radiometry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u="none" cap="none" strike="noStrike"/>
                        <a:t>RCS accuracy (1σ)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b="1" lang="en-GB" sz="1200" u="none" cap="none" strike="noStrike"/>
                        <a:t>0.529 dB (corner reflectors)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b="1" lang="en-GB" sz="1200" u="none" cap="none" strike="noStrike"/>
                        <a:t>0.41 dB (Amazonian forests)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327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u="none" cap="none" strike="noStrike"/>
                        <a:t>Polarimetry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E7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u="none" cap="none" strike="noStrike"/>
                        <a:t>VV-HH amplitude ratio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b="1" lang="en-GB" sz="1200" u="none" cap="none" strike="noStrike"/>
                        <a:t>1.003  (σ=0.012)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32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u="none" cap="none" strike="noStrike"/>
                        <a:t>VV-HH phase difference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b="1" lang="en-GB" sz="1200" u="none" cap="none" strike="noStrike"/>
                        <a:t>-0.323 deg  (σ=1.436)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32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lang="en-GB" sz="1200" u="none" cap="none" strike="noStrike"/>
                        <a:t>Cross talk</a:t>
                      </a:r>
                      <a:endParaRPr sz="1200" u="none" cap="none" strike="noStrike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b="1" lang="en-GB" sz="1200" u="none" cap="none" strike="noStrike"/>
                        <a:t>[HV/HH]  -42.858 dB   (σ=6.638)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S PGothic"/>
                        <a:buNone/>
                      </a:pPr>
                      <a:r>
                        <a:rPr b="1" lang="en-GB" sz="1200" u="none" cap="none" strike="noStrike"/>
                        <a:t>[VH/VV]   -42.667 dB  (σ=5.518)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MS PGothic"/>
                        <a:ea typeface="MS PGothic"/>
                        <a:cs typeface="MS PGothic"/>
                        <a:sym typeface="MS PGothic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0" name="Google Shape;310;p8"/>
          <p:cNvSpPr txBox="1"/>
          <p:nvPr/>
        </p:nvSpPr>
        <p:spPr>
          <a:xfrm>
            <a:off x="216399" y="1973975"/>
            <a:ext cx="6561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GB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PALSAR-2 calibration summary (using PALSAR-2 acquired 07/2014 – 09/2021)</a:t>
            </a:r>
            <a:endParaRPr b="1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8"/>
          <p:cNvSpPr txBox="1"/>
          <p:nvPr/>
        </p:nvSpPr>
        <p:spPr>
          <a:xfrm>
            <a:off x="401129" y="1440109"/>
            <a:ext cx="6029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🡪 PALSAR-2 remains in good condition and performance.</a:t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"/>
          <p:cNvSpPr txBox="1"/>
          <p:nvPr/>
        </p:nvSpPr>
        <p:spPr>
          <a:xfrm>
            <a:off x="270317" y="724297"/>
            <a:ext cx="86889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b="0" i="0" lang="en-GB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On-board internal calibration is performed every 3 months.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b="0" i="0" lang="en-GB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quality of key observation modes is evaluated regularly using SAR data over calibration sites.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b="0" i="0" lang="en-GB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Launched 2014, ALOS-2 currently in its 2nd Post-operations phase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"/>
          <p:cNvSpPr txBox="1"/>
          <p:nvPr/>
        </p:nvSpPr>
        <p:spPr>
          <a:xfrm>
            <a:off x="462231" y="4787237"/>
            <a:ext cx="4577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* https://www.eorc.jaxa.jp/ALOS/a/en/alos-2/a2_calval_e.htm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9449" y="2840227"/>
            <a:ext cx="2239724" cy="111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9"/>
          <p:cNvSpPr txBox="1"/>
          <p:nvPr>
            <p:ph type="title"/>
          </p:nvPr>
        </p:nvSpPr>
        <p:spPr>
          <a:xfrm>
            <a:off x="957263" y="133815"/>
            <a:ext cx="72294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375" lIns="86750" spcFirstLastPara="1" rIns="86750" wrap="square" tIns="433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H3 Launch Vehicle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9"/>
          <p:cNvSpPr txBox="1"/>
          <p:nvPr>
            <p:ph idx="12" type="sldNum"/>
          </p:nvPr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b="1" lang="en-GB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9"/>
          <p:cNvSpPr txBox="1"/>
          <p:nvPr/>
        </p:nvSpPr>
        <p:spPr>
          <a:xfrm>
            <a:off x="1635273" y="157285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9"/>
          <p:cNvSpPr txBox="1"/>
          <p:nvPr/>
        </p:nvSpPr>
        <p:spPr>
          <a:xfrm>
            <a:off x="288248" y="941601"/>
            <a:ext cx="6265800" cy="31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b="0" i="0" lang="en-GB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Developed by JAXA and Mitsubishi Heavy Industries</a:t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b="0" i="0" lang="en-GB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Replacing work horse rockets H-IIA and H-IIB</a:t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b="0" i="0" lang="en-GB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test flight of H3 launch vehicle scheduled by end of JFY 2022 (Q1/2023)</a:t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b="0" i="0" lang="en-GB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Launch site: JAXA Tanegashima Space Center</a:t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H3-TF1 to carry ALOS-3 on its maiden flight </a:t>
            </a:r>
            <a:r>
              <a:rPr b="0" i="0" lang="en-GB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🤞❗️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Scheduled to carry ALOS-4 on its second flight (H3-TF2) </a:t>
            </a:r>
            <a:r>
              <a:rPr b="0" i="0" lang="en-GB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🤞🤞❗ </a:t>
            </a: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Launch date TBA.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4376" y="859675"/>
            <a:ext cx="1942700" cy="41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