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Tahom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53349A-E224-4B92-9293-81C434882838}">
  <a:tblStyle styleId="{8653349A-E224-4B92-9293-81C434882838}"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Tahom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
        <p:nvSpPr>
          <p:cNvPr id="70" name="Google Shape;7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49a8e0a19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49a8e0a19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93ad3aebd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Matt</a:t>
            </a:r>
            <a:endParaRPr/>
          </a:p>
        </p:txBody>
      </p:sp>
      <p:sp>
        <p:nvSpPr>
          <p:cNvPr id="135" name="Google Shape;135;g1393ad3aebd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663223f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
        <p:nvSpPr>
          <p:cNvPr id="141" name="Google Shape;141;g14663223f7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4663223f7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
        <p:nvSpPr>
          <p:cNvPr id="147" name="Google Shape;147;g14663223f72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663223f7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
        <p:nvSpPr>
          <p:cNvPr id="153" name="Google Shape;153;g14663223f7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663223f72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663223f7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4663223f72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4663223f7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93ad3aebd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93ad3aeb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93ad3ae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Brian</a:t>
            </a:r>
            <a:endParaRPr/>
          </a:p>
        </p:txBody>
      </p:sp>
      <p:sp>
        <p:nvSpPr>
          <p:cNvPr id="176" name="Google Shape;176;g1393ad3aeb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93ad3ae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Brian</a:t>
            </a:r>
            <a:endParaRPr/>
          </a:p>
        </p:txBody>
      </p:sp>
      <p:sp>
        <p:nvSpPr>
          <p:cNvPr id="182" name="Google Shape;182;g1393ad3aeb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49a8e0a19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49a8e0a1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Matt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93ad3aeb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Brian</a:t>
            </a:r>
            <a:endParaRPr/>
          </a:p>
        </p:txBody>
      </p:sp>
      <p:sp>
        <p:nvSpPr>
          <p:cNvPr id="189" name="Google Shape;189;g1393ad3aebd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93ad3ae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Brian</a:t>
            </a:r>
            <a:endParaRPr/>
          </a:p>
        </p:txBody>
      </p:sp>
      <p:sp>
        <p:nvSpPr>
          <p:cNvPr id="196" name="Google Shape;196;g1393ad3aebd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49a8e0a190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Ferran</a:t>
            </a:r>
            <a:endParaRPr/>
          </a:p>
        </p:txBody>
      </p:sp>
      <p:sp>
        <p:nvSpPr>
          <p:cNvPr id="203" name="Google Shape;203;g149a8e0a190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9f01b39c7_5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49f01b39c7_5_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Ferran</a:t>
            </a:r>
            <a:endParaRPr/>
          </a:p>
        </p:txBody>
      </p:sp>
      <p:sp>
        <p:nvSpPr>
          <p:cNvPr id="210" name="Google Shape;210;g149f01b39c7_5_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9a8e0a190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Steve</a:t>
            </a:r>
            <a:endParaRPr/>
          </a:p>
        </p:txBody>
      </p:sp>
      <p:sp>
        <p:nvSpPr>
          <p:cNvPr id="83" name="Google Shape;83;g149a8e0a19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49a8e0a19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
        <p:nvSpPr>
          <p:cNvPr id="89" name="Google Shape;89;g149a8e0a190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93ad3aeb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93ad3aeb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93ad3aebd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393ad3aeb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49a8e0a19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49a8e0a19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49a8e0a19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49a8e0a19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9a8e0a190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9a8e0a19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Steve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SIT-</a:t>
            </a:r>
            <a:r>
              <a:rPr b="1" lang="en-GB">
                <a:solidFill>
                  <a:schemeClr val="accent1"/>
                </a:solidFill>
              </a:rPr>
              <a:t>TW</a:t>
            </a:r>
            <a:r>
              <a:rPr b="1" i="0" lang="en-GB" sz="1400" u="none" cap="none" strike="noStrike">
                <a:solidFill>
                  <a:schemeClr val="accent1"/>
                </a:solidFill>
                <a:latin typeface="Arial"/>
                <a:ea typeface="Arial"/>
                <a:cs typeface="Arial"/>
                <a:sym typeface="Arial"/>
              </a:rPr>
              <a:t>, </a:t>
            </a:r>
            <a:r>
              <a:rPr b="1" lang="en-GB">
                <a:solidFill>
                  <a:schemeClr val="accent1"/>
                </a:solidFill>
              </a:rPr>
              <a:t>13-15 September 2022</a:t>
            </a:r>
            <a:endParaRPr b="1">
              <a:solidFill>
                <a:schemeClr val="accent1"/>
              </a:solidFill>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SIT-TW, 13-15 September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SIT-TW, 13-15 September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SIT-TW, 13-15 September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Char char="●"/>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 name="Google Shape;6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document/d/1LHJaeUSwVjVf9ap_PR5sh439d7MP2U0WrAKGH_vOP2s/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51" y="785550"/>
            <a:ext cx="79503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6800"/>
              <a:t>CEOS Engagement with Standards Organisations</a:t>
            </a:r>
            <a:endParaRPr sz="6800"/>
          </a:p>
          <a:p>
            <a:pPr indent="0" lvl="0" marL="0" rtl="0" algn="l">
              <a:lnSpc>
                <a:spcPct val="90000"/>
              </a:lnSpc>
              <a:spcBef>
                <a:spcPts val="0"/>
              </a:spcBef>
              <a:spcAft>
                <a:spcPts val="0"/>
              </a:spcAft>
              <a:buClr>
                <a:schemeClr val="lt1"/>
              </a:buClr>
              <a:buSzPts val="8000"/>
              <a:buFont typeface="Arial"/>
              <a:buNone/>
            </a:pPr>
            <a:r>
              <a:t/>
            </a:r>
            <a:endParaRPr i="1" sz="3700"/>
          </a:p>
          <a:p>
            <a:pPr indent="0" lvl="0" marL="0" rtl="0" algn="l">
              <a:lnSpc>
                <a:spcPct val="90000"/>
              </a:lnSpc>
              <a:spcBef>
                <a:spcPts val="0"/>
              </a:spcBef>
              <a:spcAft>
                <a:spcPts val="0"/>
              </a:spcAft>
              <a:buClr>
                <a:schemeClr val="lt1"/>
              </a:buClr>
              <a:buSzPts val="8000"/>
              <a:buFont typeface="Arial"/>
              <a:buNone/>
            </a:pPr>
            <a:r>
              <a:rPr i="1" lang="en-GB" sz="3700"/>
              <a:t>2022 SIT TW Side Meeting</a:t>
            </a:r>
            <a:endParaRPr i="1" sz="3700"/>
          </a:p>
        </p:txBody>
      </p:sp>
      <p:sp>
        <p:nvSpPr>
          <p:cNvPr id="73" name="Google Shape;73;p8"/>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endParaRPr>
          </a:p>
          <a:p>
            <a:pPr indent="0" lvl="0" marL="0" marR="0" rtl="0" algn="r">
              <a:lnSpc>
                <a:spcPct val="150000"/>
              </a:lnSpc>
              <a:spcBef>
                <a:spcPts val="0"/>
              </a:spcBef>
              <a:spcAft>
                <a:spcPts val="0"/>
              </a:spcAft>
              <a:buNone/>
            </a:pPr>
            <a:r>
              <a:t/>
            </a:r>
            <a:endParaRPr b="1" sz="2200">
              <a:solidFill>
                <a:schemeClr val="accent1"/>
              </a:solidFill>
            </a:endParaRPr>
          </a:p>
          <a:p>
            <a:pPr indent="0" lvl="0" marL="0" marR="0" rtl="0" algn="r">
              <a:lnSpc>
                <a:spcPct val="150000"/>
              </a:lnSpc>
              <a:spcBef>
                <a:spcPts val="0"/>
              </a:spcBef>
              <a:spcAft>
                <a:spcPts val="0"/>
              </a:spcAft>
              <a:buNone/>
            </a:pPr>
            <a:r>
              <a:t/>
            </a:r>
            <a:endParaRPr b="1" sz="2200">
              <a:solidFill>
                <a:schemeClr val="accent1"/>
              </a:solidFill>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SIT</a:t>
            </a:r>
            <a:r>
              <a:rPr b="1" lang="en-GB" sz="2200">
                <a:solidFill>
                  <a:schemeClr val="accent1"/>
                </a:solidFill>
              </a:rPr>
              <a:t> TW 2022, ESA/ESRIN</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lang="en-GB" sz="2200">
                <a:solidFill>
                  <a:schemeClr val="accent1"/>
                </a:solidFill>
              </a:rPr>
              <a:t>13th - 15th September 2022</a:t>
            </a:r>
            <a:endParaRPr b="1" i="0" sz="2200" u="none" cap="none" strike="noStrike">
              <a:solidFill>
                <a:schemeClr val="accent1"/>
              </a:solidFill>
              <a:latin typeface="Arial"/>
              <a:ea typeface="Arial"/>
              <a:cs typeface="Arial"/>
              <a:sym typeface="Arial"/>
            </a:endParaRPr>
          </a:p>
        </p:txBody>
      </p:sp>
      <p:sp>
        <p:nvSpPr>
          <p:cNvPr id="74" name="Google Shape;74;p8"/>
          <p:cNvSpPr txBox="1"/>
          <p:nvPr/>
        </p:nvSpPr>
        <p:spPr>
          <a:xfrm>
            <a:off x="9121600" y="4684050"/>
            <a:ext cx="3000000" cy="531000"/>
          </a:xfrm>
          <a:prstGeom prst="rect">
            <a:avLst/>
          </a:prstGeom>
          <a:noFill/>
          <a:ln>
            <a:noFill/>
          </a:ln>
        </p:spPr>
        <p:txBody>
          <a:bodyPr anchorCtr="0" anchor="t" bIns="91425" lIns="91425" spcFirstLastPara="1" rIns="91425" wrap="square" tIns="91425">
            <a:spAutoFit/>
          </a:bodyPr>
          <a:lstStyle/>
          <a:p>
            <a:pPr indent="-50800" lvl="0" marL="228600" rtl="0" algn="l">
              <a:lnSpc>
                <a:spcPct val="90000"/>
              </a:lnSpc>
              <a:spcBef>
                <a:spcPts val="0"/>
              </a:spcBef>
              <a:spcAft>
                <a:spcPts val="0"/>
              </a:spcAft>
              <a:buNone/>
            </a:pPr>
            <a:r>
              <a:rPr lang="en-GB" sz="2500" u="sng">
                <a:solidFill>
                  <a:schemeClr val="hlink"/>
                </a:solidFill>
                <a:hlinkClick r:id="rId3"/>
              </a:rPr>
              <a:t>Concept Note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idx="1" type="body"/>
          </p:nvPr>
        </p:nvSpPr>
        <p:spPr>
          <a:xfrm>
            <a:off x="324233" y="1406133"/>
            <a:ext cx="11495700" cy="4662900"/>
          </a:xfrm>
          <a:prstGeom prst="rect">
            <a:avLst/>
          </a:prstGeom>
        </p:spPr>
        <p:txBody>
          <a:bodyPr anchorCtr="0" anchor="t" bIns="45700" lIns="91425" spcFirstLastPara="1" rIns="91425" wrap="square" tIns="45700">
            <a:noAutofit/>
          </a:bodyPr>
          <a:lstStyle/>
          <a:p>
            <a:pPr indent="-438150" lvl="0" marL="609600" rtl="0" algn="l">
              <a:spcBef>
                <a:spcPts val="0"/>
              </a:spcBef>
              <a:spcAft>
                <a:spcPts val="0"/>
              </a:spcAft>
              <a:buSzPts val="2100"/>
              <a:buChar char="❖"/>
            </a:pPr>
            <a:r>
              <a:rPr lang="en-GB" sz="2100"/>
              <a:t>H</a:t>
            </a:r>
            <a:r>
              <a:rPr lang="en-GB" sz="2100"/>
              <a:t>ow would CEOS maintain ‘control’ ?</a:t>
            </a:r>
            <a:endParaRPr sz="2100"/>
          </a:p>
          <a:p>
            <a:pPr indent="-438150" lvl="1" marL="1219200" rtl="0" algn="l">
              <a:spcBef>
                <a:spcPts val="600"/>
              </a:spcBef>
              <a:spcAft>
                <a:spcPts val="0"/>
              </a:spcAft>
              <a:buSzPts val="2100"/>
              <a:buChar char="▪"/>
            </a:pPr>
            <a:r>
              <a:rPr lang="en-GB" sz="2100"/>
              <a:t>E</a:t>
            </a:r>
            <a:r>
              <a:rPr lang="en-GB" sz="2100"/>
              <a:t>nsuring strong leadership and representation in the group developing the standard</a:t>
            </a:r>
            <a:endParaRPr sz="2100"/>
          </a:p>
          <a:p>
            <a:pPr indent="-438150" lvl="0" marL="609600" rtl="0" algn="l">
              <a:spcBef>
                <a:spcPts val="600"/>
              </a:spcBef>
              <a:spcAft>
                <a:spcPts val="0"/>
              </a:spcAft>
              <a:buSzPts val="2100"/>
              <a:buChar char="❖"/>
            </a:pPr>
            <a:r>
              <a:rPr lang="en-GB" sz="2100"/>
              <a:t>How do we avoid having the specifications locked behind a paywall?</a:t>
            </a:r>
            <a:endParaRPr sz="2100"/>
          </a:p>
          <a:p>
            <a:pPr indent="-438150" lvl="0" marL="609600" rtl="0" algn="l">
              <a:spcBef>
                <a:spcPts val="600"/>
              </a:spcBef>
              <a:spcAft>
                <a:spcPts val="0"/>
              </a:spcAft>
              <a:buSzPts val="2100"/>
              <a:buChar char="❖"/>
            </a:pPr>
            <a:r>
              <a:rPr lang="en-GB" sz="2100"/>
              <a:t>Need clarification regarding CEOS-ARD Intellectual Property (IP)</a:t>
            </a:r>
            <a:endParaRPr sz="2100"/>
          </a:p>
          <a:p>
            <a:pPr indent="-438150" lvl="1" marL="1219200" rtl="0" algn="l">
              <a:spcBef>
                <a:spcPts val="600"/>
              </a:spcBef>
              <a:spcAft>
                <a:spcPts val="0"/>
              </a:spcAft>
              <a:buSzPts val="2100"/>
              <a:buChar char="▪"/>
            </a:pPr>
            <a:r>
              <a:rPr lang="en-GB" sz="2100"/>
              <a:t>Does the IP of the CEOS-ARD PFS lies with CEOS?</a:t>
            </a:r>
            <a:endParaRPr sz="2100"/>
          </a:p>
          <a:p>
            <a:pPr indent="-438150" lvl="2" marL="1828800" rtl="0" algn="l">
              <a:spcBef>
                <a:spcPts val="600"/>
              </a:spcBef>
              <a:spcAft>
                <a:spcPts val="0"/>
              </a:spcAft>
              <a:buSzPts val="2100"/>
              <a:buChar char="o"/>
            </a:pPr>
            <a:r>
              <a:rPr lang="en-GB" sz="2100"/>
              <a:t>CEOS is not a legal entity</a:t>
            </a:r>
            <a:endParaRPr sz="2100"/>
          </a:p>
          <a:p>
            <a:pPr indent="-438150" lvl="1" marL="1219200" rtl="0" algn="l">
              <a:spcBef>
                <a:spcPts val="600"/>
              </a:spcBef>
              <a:spcAft>
                <a:spcPts val="0"/>
              </a:spcAft>
              <a:buSzPts val="2100"/>
              <a:buChar char="▪"/>
            </a:pPr>
            <a:r>
              <a:rPr lang="en-GB" sz="2100"/>
              <a:t>Some form of licence would need to be given to IEEE by whoever holds the IP rights.</a:t>
            </a:r>
            <a:endParaRPr sz="2100"/>
          </a:p>
          <a:p>
            <a:pPr indent="-438150" lvl="0" marL="609600" rtl="0" algn="l">
              <a:spcBef>
                <a:spcPts val="600"/>
              </a:spcBef>
              <a:spcAft>
                <a:spcPts val="0"/>
              </a:spcAft>
              <a:buSzPts val="2100"/>
              <a:buChar char="❖"/>
            </a:pPr>
            <a:r>
              <a:rPr lang="en-GB" sz="2100"/>
              <a:t>Re-using the work done on CEOS-ARD is central to the plans.</a:t>
            </a:r>
            <a:endParaRPr sz="2100"/>
          </a:p>
          <a:p>
            <a:pPr indent="-438150" lvl="0" marL="609600" rtl="0" algn="l">
              <a:spcBef>
                <a:spcPts val="600"/>
              </a:spcBef>
              <a:spcAft>
                <a:spcPts val="0"/>
              </a:spcAft>
              <a:buSzPts val="2100"/>
              <a:buChar char="❖"/>
            </a:pPr>
            <a:r>
              <a:rPr lang="en-GB" sz="2100"/>
              <a:t>Sounds like this will go ahead regardless of CEOS</a:t>
            </a:r>
            <a:endParaRPr sz="2100"/>
          </a:p>
          <a:p>
            <a:pPr indent="-438150" lvl="0" marL="609600" rtl="0" algn="l">
              <a:spcBef>
                <a:spcPts val="600"/>
              </a:spcBef>
              <a:spcAft>
                <a:spcPts val="0"/>
              </a:spcAft>
              <a:buSzPts val="2100"/>
              <a:buChar char="❖"/>
            </a:pPr>
            <a:r>
              <a:rPr lang="en-GB" sz="2100"/>
              <a:t>Terminology consistency</a:t>
            </a:r>
            <a:endParaRPr sz="2100"/>
          </a:p>
          <a:p>
            <a:pPr indent="-438150" lvl="0" marL="609600" rtl="0" algn="l">
              <a:spcBef>
                <a:spcPts val="600"/>
              </a:spcBef>
              <a:spcAft>
                <a:spcPts val="0"/>
              </a:spcAft>
              <a:buSzPts val="2100"/>
              <a:buChar char="❖"/>
            </a:pPr>
            <a:r>
              <a:rPr lang="en-GB" sz="2100"/>
              <a:t>ISO vs. OGC vs. IEEE …</a:t>
            </a:r>
            <a:endParaRPr sz="2100"/>
          </a:p>
          <a:p>
            <a:pPr indent="-438150" lvl="0" marL="609600" rtl="0" algn="l">
              <a:spcBef>
                <a:spcPts val="600"/>
              </a:spcBef>
              <a:spcAft>
                <a:spcPts val="0"/>
              </a:spcAft>
              <a:buSzPts val="2100"/>
              <a:buChar char="❖"/>
            </a:pPr>
            <a:r>
              <a:rPr lang="en-GB" sz="2100"/>
              <a:t>Clearly a very long and complicated process (2-3 years)</a:t>
            </a:r>
            <a:endParaRPr sz="2100"/>
          </a:p>
          <a:p>
            <a:pPr indent="-438150" lvl="0" marL="609600" rtl="0" algn="l">
              <a:spcBef>
                <a:spcPts val="600"/>
              </a:spcBef>
              <a:spcAft>
                <a:spcPts val="600"/>
              </a:spcAft>
              <a:buSzPts val="2100"/>
              <a:buChar char="❖"/>
            </a:pPr>
            <a:r>
              <a:rPr lang="en-GB" sz="2100"/>
              <a:t>Questions around standard vs PFS scope and potential divergence</a:t>
            </a:r>
            <a:endParaRPr sz="2100"/>
          </a:p>
        </p:txBody>
      </p:sp>
      <p:sp>
        <p:nvSpPr>
          <p:cNvPr id="132" name="Google Shape;132;p17"/>
          <p:cNvSpPr txBox="1"/>
          <p:nvPr>
            <p:ph type="title"/>
          </p:nvPr>
        </p:nvSpPr>
        <p:spPr>
          <a:xfrm>
            <a:off x="234731" y="234585"/>
            <a:ext cx="12516000" cy="1038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Some of our questions </a:t>
            </a:r>
            <a:r>
              <a:rPr lang="en-GB"/>
              <a:t>/</a:t>
            </a:r>
            <a:r>
              <a:rPr lang="en-GB"/>
              <a:t> reactions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234729" y="234584"/>
            <a:ext cx="8209500" cy="529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a:t>Broader </a:t>
            </a:r>
            <a:r>
              <a:rPr lang="en-GB"/>
              <a:t>CEOS Standards Coordination</a:t>
            </a:r>
            <a:endParaRPr/>
          </a:p>
        </p:txBody>
      </p:sp>
      <p:sp>
        <p:nvSpPr>
          <p:cNvPr id="138" name="Google Shape;138;p18"/>
          <p:cNvSpPr/>
          <p:nvPr/>
        </p:nvSpPr>
        <p:spPr>
          <a:xfrm>
            <a:off x="7222284" y="4252682"/>
            <a:ext cx="48333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lang="en-GB" sz="2300">
                <a:solidFill>
                  <a:schemeClr val="accent1"/>
                </a:solidFill>
              </a:rPr>
              <a:t>Day 2</a:t>
            </a:r>
            <a:endParaRPr b="0" i="0" sz="15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i="0" lang="en-GB" sz="2300" u="none" cap="none" strike="noStrike">
                <a:solidFill>
                  <a:schemeClr val="accent1"/>
                </a:solidFill>
                <a:latin typeface="Arial"/>
                <a:ea typeface="Arial"/>
                <a:cs typeface="Arial"/>
                <a:sym typeface="Arial"/>
              </a:rPr>
              <a:t>CEOS </a:t>
            </a:r>
            <a:r>
              <a:rPr b="1" lang="en-GB" sz="2300">
                <a:solidFill>
                  <a:schemeClr val="accent1"/>
                </a:solidFill>
              </a:rPr>
              <a:t>LSI-VC-11</a:t>
            </a:r>
            <a:r>
              <a:rPr b="1" i="0" lang="en-GB" sz="2300" u="none" cap="none" strike="noStrike">
                <a:solidFill>
                  <a:schemeClr val="accent1"/>
                </a:solidFill>
                <a:latin typeface="Arial"/>
                <a:ea typeface="Arial"/>
                <a:cs typeface="Arial"/>
                <a:sym typeface="Arial"/>
              </a:rPr>
              <a:t> </a:t>
            </a:r>
            <a:endParaRPr b="1" i="0" sz="23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i="0" lang="en-GB" sz="2300" u="none" cap="none" strike="noStrike">
                <a:solidFill>
                  <a:schemeClr val="accent1"/>
                </a:solidFill>
                <a:latin typeface="Arial"/>
                <a:ea typeface="Arial"/>
                <a:cs typeface="Arial"/>
                <a:sym typeface="Arial"/>
              </a:rPr>
              <a:t>Virtual Meeting</a:t>
            </a:r>
            <a:endParaRPr b="1" i="0" sz="23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lang="en-GB" sz="2300">
                <a:solidFill>
                  <a:schemeClr val="accent1"/>
                </a:solidFill>
              </a:rPr>
              <a:t>17-19</a:t>
            </a:r>
            <a:r>
              <a:rPr b="1" i="0" lang="en-GB" sz="2300" u="none" cap="none" strike="noStrike">
                <a:solidFill>
                  <a:schemeClr val="accent1"/>
                </a:solidFill>
                <a:latin typeface="Arial"/>
                <a:ea typeface="Arial"/>
                <a:cs typeface="Arial"/>
                <a:sym typeface="Arial"/>
              </a:rPr>
              <a:t> </a:t>
            </a:r>
            <a:r>
              <a:rPr b="1" lang="en-GB" sz="2300">
                <a:solidFill>
                  <a:schemeClr val="accent1"/>
                </a:solidFill>
              </a:rPr>
              <a:t>May</a:t>
            </a:r>
            <a:r>
              <a:rPr b="1" i="0" lang="en-GB" sz="2300" u="none" cap="none" strike="noStrike">
                <a:solidFill>
                  <a:schemeClr val="accent1"/>
                </a:solidFill>
                <a:latin typeface="Arial"/>
                <a:ea typeface="Arial"/>
                <a:cs typeface="Arial"/>
                <a:sym typeface="Arial"/>
              </a:rPr>
              <a:t> 2022</a:t>
            </a:r>
            <a:endParaRPr b="1" i="0" sz="2300" u="none" cap="none" strike="noStrike">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idx="1" type="body"/>
          </p:nvPr>
        </p:nvSpPr>
        <p:spPr>
          <a:xfrm>
            <a:off x="324233" y="1177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2500"/>
              <a:t>Additionally:</a:t>
            </a:r>
            <a:endParaRPr sz="2500"/>
          </a:p>
          <a:p>
            <a:pPr indent="0" lvl="0" marL="0" rtl="0" algn="l">
              <a:lnSpc>
                <a:spcPct val="90000"/>
              </a:lnSpc>
              <a:spcBef>
                <a:spcPts val="0"/>
              </a:spcBef>
              <a:spcAft>
                <a:spcPts val="0"/>
              </a:spcAft>
              <a:buNone/>
            </a:pPr>
            <a:r>
              <a:t/>
            </a:r>
            <a:endParaRPr sz="2500"/>
          </a:p>
          <a:p>
            <a:pPr indent="-387350" lvl="0" marL="457200" rtl="0" algn="l">
              <a:lnSpc>
                <a:spcPct val="90000"/>
              </a:lnSpc>
              <a:spcBef>
                <a:spcPts val="0"/>
              </a:spcBef>
              <a:spcAft>
                <a:spcPts val="0"/>
              </a:spcAft>
              <a:buSzPts val="2500"/>
              <a:buChar char="❖"/>
            </a:pPr>
            <a:r>
              <a:rPr lang="en-GB" sz="2500"/>
              <a:t>CEOS through its member agencies has representation in numerous standards body discussions, but this is seemingly in an </a:t>
            </a:r>
            <a:r>
              <a:rPr i="1" lang="en-GB" sz="2500"/>
              <a:t>ad hoc</a:t>
            </a:r>
            <a:r>
              <a:rPr lang="en-GB" sz="2500"/>
              <a:t> fashion?</a:t>
            </a:r>
            <a:endParaRPr sz="2500"/>
          </a:p>
          <a:p>
            <a:pPr indent="0" lvl="0" marL="0" rtl="0" algn="l">
              <a:lnSpc>
                <a:spcPct val="90000"/>
              </a:lnSpc>
              <a:spcBef>
                <a:spcPts val="0"/>
              </a:spcBef>
              <a:spcAft>
                <a:spcPts val="0"/>
              </a:spcAft>
              <a:buNone/>
            </a:pPr>
            <a:r>
              <a:t/>
            </a:r>
            <a:endParaRPr sz="2500"/>
          </a:p>
          <a:p>
            <a:pPr indent="-387350" lvl="1" marL="914400" rtl="0" algn="l">
              <a:lnSpc>
                <a:spcPct val="90000"/>
              </a:lnSpc>
              <a:spcBef>
                <a:spcPts val="0"/>
              </a:spcBef>
              <a:spcAft>
                <a:spcPts val="0"/>
              </a:spcAft>
              <a:buSzPts val="2500"/>
              <a:buChar char="▪"/>
            </a:pPr>
            <a:r>
              <a:rPr lang="en-GB" sz="2500"/>
              <a:t>OGC (SWG &amp; DWG on DGGS, Coverages, EOXP, etc.)</a:t>
            </a:r>
            <a:endParaRPr sz="2500"/>
          </a:p>
          <a:p>
            <a:pPr indent="-387350" lvl="1" marL="914400" rtl="0" algn="l">
              <a:lnSpc>
                <a:spcPct val="90000"/>
              </a:lnSpc>
              <a:spcBef>
                <a:spcPts val="0"/>
              </a:spcBef>
              <a:spcAft>
                <a:spcPts val="0"/>
              </a:spcAft>
              <a:buSzPts val="2500"/>
              <a:buChar char="▪"/>
            </a:pPr>
            <a:r>
              <a:rPr lang="en-GB" sz="2500"/>
              <a:t>ISO TC 211 Geolexica / terminology / land cover</a:t>
            </a:r>
            <a:endParaRPr sz="2500"/>
          </a:p>
          <a:p>
            <a:pPr indent="-387350" lvl="1" marL="914400" rtl="0" algn="l">
              <a:lnSpc>
                <a:spcPct val="90000"/>
              </a:lnSpc>
              <a:spcBef>
                <a:spcPts val="0"/>
              </a:spcBef>
              <a:spcAft>
                <a:spcPts val="0"/>
              </a:spcAft>
              <a:buSzPts val="2500"/>
              <a:buChar char="▪"/>
            </a:pPr>
            <a:r>
              <a:rPr lang="en-GB" sz="2500"/>
              <a:t>IEEE P4001 ARD/Hyperspectral</a:t>
            </a:r>
            <a:endParaRPr sz="2500"/>
          </a:p>
          <a:p>
            <a:pPr indent="-387350" lvl="1" marL="914400" rtl="0" algn="l">
              <a:lnSpc>
                <a:spcPct val="90000"/>
              </a:lnSpc>
              <a:spcBef>
                <a:spcPts val="0"/>
              </a:spcBef>
              <a:spcAft>
                <a:spcPts val="0"/>
              </a:spcAft>
              <a:buSzPts val="2500"/>
              <a:buChar char="▪"/>
            </a:pPr>
            <a:r>
              <a:rPr lang="en-GB" sz="2500"/>
              <a:t>WGCV and WGISS to ISO TC 211 (i.e., ISO 19124-1 &amp; 19156)</a:t>
            </a:r>
            <a:endParaRPr sz="2500"/>
          </a:p>
          <a:p>
            <a:pPr indent="-387350" lvl="1" marL="914400" rtl="0" algn="l">
              <a:lnSpc>
                <a:spcPct val="90000"/>
              </a:lnSpc>
              <a:spcBef>
                <a:spcPts val="0"/>
              </a:spcBef>
              <a:spcAft>
                <a:spcPts val="0"/>
              </a:spcAft>
              <a:buSzPts val="2500"/>
              <a:buChar char="▪"/>
            </a:pPr>
            <a:r>
              <a:rPr lang="en-GB" sz="2500"/>
              <a:t>WGCV Microwave Sensors Subgroup (MSSG) future plan to initiate ISO standards</a:t>
            </a:r>
            <a:endParaRPr sz="2500"/>
          </a:p>
          <a:p>
            <a:pPr indent="-387350" lvl="1" marL="914400" rtl="0" algn="l">
              <a:lnSpc>
                <a:spcPct val="90000"/>
              </a:lnSpc>
              <a:spcBef>
                <a:spcPts val="0"/>
              </a:spcBef>
              <a:spcAft>
                <a:spcPts val="0"/>
              </a:spcAft>
              <a:buSzPts val="2500"/>
              <a:buChar char="▪"/>
            </a:pPr>
            <a:r>
              <a:rPr lang="en-GB" sz="2500"/>
              <a:t>WGISS to OGC (EOXP…?)</a:t>
            </a:r>
            <a:endParaRPr sz="2500"/>
          </a:p>
        </p:txBody>
      </p:sp>
      <p:sp>
        <p:nvSpPr>
          <p:cNvPr id="144" name="Google Shape;144;p19"/>
          <p:cNvSpPr txBox="1"/>
          <p:nvPr>
            <p:ph type="title"/>
          </p:nvPr>
        </p:nvSpPr>
        <p:spPr>
          <a:xfrm>
            <a:off x="167039" y="1083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Background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idx="1" type="body"/>
          </p:nvPr>
        </p:nvSpPr>
        <p:spPr>
          <a:xfrm>
            <a:off x="324233" y="1177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2500"/>
              <a:t>Creates potential for:</a:t>
            </a:r>
            <a:endParaRPr sz="2500"/>
          </a:p>
          <a:p>
            <a:pPr indent="0" lvl="0" marL="0" rtl="0" algn="l">
              <a:lnSpc>
                <a:spcPct val="90000"/>
              </a:lnSpc>
              <a:spcBef>
                <a:spcPts val="0"/>
              </a:spcBef>
              <a:spcAft>
                <a:spcPts val="0"/>
              </a:spcAft>
              <a:buNone/>
            </a:pPr>
            <a:r>
              <a:t/>
            </a:r>
            <a:endParaRPr sz="2500"/>
          </a:p>
          <a:p>
            <a:pPr indent="-387350" lvl="0" marL="457200" rtl="0" algn="l">
              <a:lnSpc>
                <a:spcPct val="90000"/>
              </a:lnSpc>
              <a:spcBef>
                <a:spcPts val="0"/>
              </a:spcBef>
              <a:spcAft>
                <a:spcPts val="0"/>
              </a:spcAft>
              <a:buSzPts val="2500"/>
              <a:buChar char="❖"/>
            </a:pPr>
            <a:r>
              <a:rPr lang="en-GB" sz="2500"/>
              <a:t>lack of coordination</a:t>
            </a:r>
            <a:endParaRPr sz="2500"/>
          </a:p>
          <a:p>
            <a:pPr indent="-387350" lvl="0" marL="457200" rtl="0" algn="l">
              <a:lnSpc>
                <a:spcPct val="90000"/>
              </a:lnSpc>
              <a:spcBef>
                <a:spcPts val="0"/>
              </a:spcBef>
              <a:spcAft>
                <a:spcPts val="0"/>
              </a:spcAft>
              <a:buSzPts val="2500"/>
              <a:buChar char="❖"/>
            </a:pPr>
            <a:r>
              <a:rPr lang="en-GB" sz="2500"/>
              <a:t>conflicting messages</a:t>
            </a:r>
            <a:endParaRPr sz="2500"/>
          </a:p>
          <a:p>
            <a:pPr indent="-387350" lvl="0" marL="457200" rtl="0" algn="l">
              <a:lnSpc>
                <a:spcPct val="90000"/>
              </a:lnSpc>
              <a:spcBef>
                <a:spcPts val="0"/>
              </a:spcBef>
              <a:spcAft>
                <a:spcPts val="0"/>
              </a:spcAft>
              <a:buSzPts val="2500"/>
              <a:buChar char="❖"/>
            </a:pPr>
            <a:r>
              <a:rPr lang="en-GB" sz="2500"/>
              <a:t>inconsistent positions across CEOS</a:t>
            </a:r>
            <a:endParaRPr sz="2500"/>
          </a:p>
          <a:p>
            <a:pPr indent="-387350" lvl="0" marL="457200" rtl="0" algn="l">
              <a:lnSpc>
                <a:spcPct val="90000"/>
              </a:lnSpc>
              <a:spcBef>
                <a:spcPts val="0"/>
              </a:spcBef>
              <a:spcAft>
                <a:spcPts val="0"/>
              </a:spcAft>
              <a:buSzPts val="2500"/>
              <a:buChar char="❖"/>
            </a:pPr>
            <a:r>
              <a:rPr lang="en-GB" sz="2500"/>
              <a:t>no clarity on status of CEOS Agency engagement</a:t>
            </a:r>
            <a:endParaRPr sz="2500"/>
          </a:p>
          <a:p>
            <a:pPr indent="-387350" lvl="0" marL="457200" rtl="0" algn="l">
              <a:lnSpc>
                <a:spcPct val="90000"/>
              </a:lnSpc>
              <a:spcBef>
                <a:spcPts val="0"/>
              </a:spcBef>
              <a:spcAft>
                <a:spcPts val="0"/>
              </a:spcAft>
              <a:buSzPts val="2500"/>
              <a:buChar char="❖"/>
            </a:pPr>
            <a:r>
              <a:rPr lang="en-GB" sz="2500"/>
              <a:t>no possibility for a coordinated CEOS input</a:t>
            </a:r>
            <a:endParaRPr sz="2500"/>
          </a:p>
          <a:p>
            <a:pPr indent="0" lvl="0" marL="0" rtl="0" algn="l">
              <a:lnSpc>
                <a:spcPct val="90000"/>
              </a:lnSpc>
              <a:spcBef>
                <a:spcPts val="0"/>
              </a:spcBef>
              <a:spcAft>
                <a:spcPts val="0"/>
              </a:spcAft>
              <a:buNone/>
            </a:pPr>
            <a:r>
              <a:t/>
            </a:r>
            <a:endParaRPr sz="2500"/>
          </a:p>
          <a:p>
            <a:pPr indent="0" lvl="0" marL="0" rtl="0" algn="l">
              <a:lnSpc>
                <a:spcPct val="90000"/>
              </a:lnSpc>
              <a:spcBef>
                <a:spcPts val="0"/>
              </a:spcBef>
              <a:spcAft>
                <a:spcPts val="0"/>
              </a:spcAft>
              <a:buNone/>
            </a:pPr>
            <a:r>
              <a:rPr lang="en-GB" sz="2500"/>
              <a:t>CEOS (as an organisation and stakeholder) could also be left behind, as standards bodies take up the reins and develop standards relevant to Earth Observation but without proper representation of EO stakeholders.</a:t>
            </a:r>
            <a:endParaRPr sz="2500"/>
          </a:p>
          <a:p>
            <a:pPr indent="0" lvl="0" marL="0" rtl="0" algn="l">
              <a:lnSpc>
                <a:spcPct val="90000"/>
              </a:lnSpc>
              <a:spcBef>
                <a:spcPts val="0"/>
              </a:spcBef>
              <a:spcAft>
                <a:spcPts val="0"/>
              </a:spcAft>
              <a:buNone/>
            </a:pPr>
            <a:r>
              <a:t/>
            </a:r>
            <a:endParaRPr sz="2500"/>
          </a:p>
          <a:p>
            <a:pPr indent="0" lvl="0" marL="0" rtl="0" algn="l">
              <a:lnSpc>
                <a:spcPct val="90000"/>
              </a:lnSpc>
              <a:spcBef>
                <a:spcPts val="0"/>
              </a:spcBef>
              <a:spcAft>
                <a:spcPts val="0"/>
              </a:spcAft>
              <a:buNone/>
            </a:pPr>
            <a:r>
              <a:rPr lang="en-GB" sz="2500"/>
              <a:t>Once adopted and used by the broader geospatial community, including the New Space sector, these will then also impact CEOS agencies.</a:t>
            </a:r>
            <a:endParaRPr sz="2500"/>
          </a:p>
        </p:txBody>
      </p:sp>
      <p:sp>
        <p:nvSpPr>
          <p:cNvPr id="150" name="Google Shape;150;p20"/>
          <p:cNvSpPr txBox="1"/>
          <p:nvPr>
            <p:ph type="title"/>
          </p:nvPr>
        </p:nvSpPr>
        <p:spPr>
          <a:xfrm>
            <a:off x="167039" y="1083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Background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idx="1" type="body"/>
          </p:nvPr>
        </p:nvSpPr>
        <p:spPr>
          <a:xfrm>
            <a:off x="324233" y="2777733"/>
            <a:ext cx="11495400" cy="4662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lang="en-GB" sz="3300"/>
              <a:t>CEOS might benefit from a unified strategy for engagement with standards bodies and a level of coordination between the representatives of various groups, agencies, and countries?</a:t>
            </a:r>
            <a:endParaRPr b="1" sz="3300"/>
          </a:p>
          <a:p>
            <a:pPr indent="0" lvl="0" marL="0" rtl="0" algn="l">
              <a:lnSpc>
                <a:spcPct val="90000"/>
              </a:lnSpc>
              <a:spcBef>
                <a:spcPts val="0"/>
              </a:spcBef>
              <a:spcAft>
                <a:spcPts val="0"/>
              </a:spcAft>
              <a:buNone/>
            </a:pPr>
            <a:r>
              <a:t/>
            </a:r>
            <a:endParaRPr sz="3300"/>
          </a:p>
          <a:p>
            <a:pPr indent="0" lvl="0" marL="0" rtl="0" algn="l">
              <a:lnSpc>
                <a:spcPct val="90000"/>
              </a:lnSpc>
              <a:spcBef>
                <a:spcPts val="0"/>
              </a:spcBef>
              <a:spcAft>
                <a:spcPts val="0"/>
              </a:spcAft>
              <a:buNone/>
            </a:pPr>
            <a:r>
              <a:t/>
            </a:r>
            <a:endParaRPr sz="3300"/>
          </a:p>
          <a:p>
            <a:pPr indent="0" lvl="0" marL="0" rtl="0" algn="l">
              <a:lnSpc>
                <a:spcPct val="90000"/>
              </a:lnSpc>
              <a:spcBef>
                <a:spcPts val="0"/>
              </a:spcBef>
              <a:spcAft>
                <a:spcPts val="0"/>
              </a:spcAft>
              <a:buNone/>
            </a:pPr>
            <a:r>
              <a:t/>
            </a:r>
            <a:endParaRPr sz="3300"/>
          </a:p>
        </p:txBody>
      </p:sp>
      <p:sp>
        <p:nvSpPr>
          <p:cNvPr id="156" name="Google Shape;156;p21"/>
          <p:cNvSpPr txBox="1"/>
          <p:nvPr>
            <p:ph type="title"/>
          </p:nvPr>
        </p:nvSpPr>
        <p:spPr>
          <a:xfrm>
            <a:off x="167039" y="1083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Proposition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GB"/>
              <a:t>Other benefits of a strategy</a:t>
            </a:r>
            <a:r>
              <a:rPr lang="en-GB"/>
              <a:t>:</a:t>
            </a:r>
            <a:endParaRPr/>
          </a:p>
          <a:p>
            <a:pPr indent="-393700" lvl="0" marL="457200" rtl="0" algn="l">
              <a:spcBef>
                <a:spcPts val="1000"/>
              </a:spcBef>
              <a:spcAft>
                <a:spcPts val="0"/>
              </a:spcAft>
              <a:buSzPts val="2600"/>
              <a:buChar char="❖"/>
            </a:pPr>
            <a:r>
              <a:rPr lang="en-GB" sz="2600"/>
              <a:t>Clarify CEOS resourcing</a:t>
            </a:r>
            <a:endParaRPr sz="2600"/>
          </a:p>
          <a:p>
            <a:pPr indent="-393700" lvl="0" marL="457200" rtl="0" algn="l">
              <a:spcBef>
                <a:spcPts val="1000"/>
              </a:spcBef>
              <a:spcAft>
                <a:spcPts val="0"/>
              </a:spcAft>
              <a:buSzPts val="2600"/>
              <a:buChar char="❖"/>
            </a:pPr>
            <a:r>
              <a:rPr lang="en-GB" sz="2600"/>
              <a:t>Avoiding duplication of effort</a:t>
            </a:r>
            <a:endParaRPr sz="2600"/>
          </a:p>
          <a:p>
            <a:pPr indent="-393700" lvl="0" marL="457200" rtl="0" algn="l">
              <a:spcBef>
                <a:spcPts val="1000"/>
              </a:spcBef>
              <a:spcAft>
                <a:spcPts val="0"/>
              </a:spcAft>
              <a:buSzPts val="2600"/>
              <a:buChar char="❖"/>
            </a:pPr>
            <a:r>
              <a:rPr lang="en-GB" sz="2600"/>
              <a:t>Give CEOS Principals visibility over the breadth of CEOS representation to these bodies</a:t>
            </a:r>
            <a:endParaRPr sz="2600"/>
          </a:p>
          <a:p>
            <a:pPr indent="-393700" lvl="1" marL="914400" rtl="0" algn="l">
              <a:spcBef>
                <a:spcPts val="1000"/>
              </a:spcBef>
              <a:spcAft>
                <a:spcPts val="0"/>
              </a:spcAft>
              <a:buSzPts val="2600"/>
              <a:buChar char="▪"/>
            </a:pPr>
            <a:r>
              <a:rPr lang="en-GB" sz="2600"/>
              <a:t>ensuring a CEOS position is formulated and heard in all relevant fields</a:t>
            </a:r>
            <a:endParaRPr sz="2600"/>
          </a:p>
          <a:p>
            <a:pPr indent="-393700" lvl="1" marL="914400" rtl="0" algn="l">
              <a:spcBef>
                <a:spcPts val="1000"/>
              </a:spcBef>
              <a:spcAft>
                <a:spcPts val="0"/>
              </a:spcAft>
              <a:buSzPts val="2600"/>
              <a:buChar char="▪"/>
            </a:pPr>
            <a:r>
              <a:rPr lang="en-GB" sz="2600"/>
              <a:t>CEOS principals understand the interests and activities of the various agencies wrt standardisation</a:t>
            </a:r>
            <a:endParaRPr sz="2600"/>
          </a:p>
          <a:p>
            <a:pPr indent="-393700" lvl="1" marL="914400" rtl="0" algn="l">
              <a:spcBef>
                <a:spcPts val="1000"/>
              </a:spcBef>
              <a:spcAft>
                <a:spcPts val="0"/>
              </a:spcAft>
              <a:buSzPts val="2600"/>
              <a:buChar char="▪"/>
            </a:pPr>
            <a:r>
              <a:rPr lang="en-GB" sz="2600"/>
              <a:t>preventing inconsistencies or even conflicts.</a:t>
            </a:r>
            <a:endParaRPr sz="2600"/>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162" name="Google Shape;162;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Strategy - Other Benefits</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idx="1" type="body"/>
          </p:nvPr>
        </p:nvSpPr>
        <p:spPr>
          <a:xfrm>
            <a:off x="324233" y="13299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Bring together CEOS to:</a:t>
            </a:r>
            <a:endParaRPr/>
          </a:p>
          <a:p>
            <a:pPr indent="-393700" lvl="0" marL="457200" rtl="0" algn="l">
              <a:spcBef>
                <a:spcPts val="1000"/>
              </a:spcBef>
              <a:spcAft>
                <a:spcPts val="0"/>
              </a:spcAft>
              <a:buSzPts val="2600"/>
              <a:buChar char="❖"/>
            </a:pPr>
            <a:r>
              <a:rPr lang="en-GB" sz="2600"/>
              <a:t>Share activities and experiences dealing with standards bodies</a:t>
            </a:r>
            <a:endParaRPr sz="2600"/>
          </a:p>
          <a:p>
            <a:pPr indent="-393700" lvl="0" marL="457200" rtl="0" algn="l">
              <a:spcBef>
                <a:spcPts val="1000"/>
              </a:spcBef>
              <a:spcAft>
                <a:spcPts val="0"/>
              </a:spcAft>
              <a:buSzPts val="2600"/>
              <a:buChar char="❖"/>
            </a:pPr>
            <a:r>
              <a:rPr lang="en-GB" sz="2600"/>
              <a:t>Discuss coordination needs and strategies, including the potential utility of a CEOS engagement strategy with standards organisations;</a:t>
            </a:r>
            <a:endParaRPr sz="2600"/>
          </a:p>
          <a:p>
            <a:pPr indent="-393700" lvl="0" marL="457200" rtl="0" algn="l">
              <a:spcBef>
                <a:spcPts val="1000"/>
              </a:spcBef>
              <a:spcAft>
                <a:spcPts val="0"/>
              </a:spcAft>
              <a:buClr>
                <a:srgbClr val="CC0000"/>
              </a:buClr>
              <a:buSzPts val="2600"/>
              <a:buChar char="❖"/>
            </a:pPr>
            <a:r>
              <a:rPr b="1" lang="en-GB" sz="2600">
                <a:solidFill>
                  <a:srgbClr val="CC0000"/>
                </a:solidFill>
              </a:rPr>
              <a:t>Consider raising a SIT Technical Workshop decision to </a:t>
            </a:r>
            <a:r>
              <a:rPr b="1" lang="en-GB" sz="2600">
                <a:solidFill>
                  <a:srgbClr val="CC0000"/>
                </a:solidFill>
              </a:rPr>
              <a:t>Report to Plenary and suggest action to prepare a </a:t>
            </a:r>
            <a:r>
              <a:rPr b="1" i="1" lang="en-GB" sz="2600">
                <a:solidFill>
                  <a:srgbClr val="CC0000"/>
                </a:solidFill>
              </a:rPr>
              <a:t>‘Strategy for CEOS Engagement with Standards Organisations’</a:t>
            </a:r>
            <a:r>
              <a:rPr b="1" lang="en-GB" sz="2600">
                <a:solidFill>
                  <a:srgbClr val="CC0000"/>
                </a:solidFill>
              </a:rPr>
              <a:t>;</a:t>
            </a:r>
            <a:endParaRPr b="1" sz="2600">
              <a:solidFill>
                <a:srgbClr val="CC0000"/>
              </a:solidFill>
            </a:endParaRPr>
          </a:p>
          <a:p>
            <a:pPr indent="-361950" lvl="1" marL="914400" rtl="0" algn="l">
              <a:spcBef>
                <a:spcPts val="1000"/>
              </a:spcBef>
              <a:spcAft>
                <a:spcPts val="0"/>
              </a:spcAft>
              <a:buSzPts val="2100"/>
              <a:buChar char="▪"/>
            </a:pPr>
            <a:r>
              <a:rPr lang="en-GB" sz="2100"/>
              <a:t>Plenary 2023 target, with updates at SIT-38, SIT TW 2023, etc. ?</a:t>
            </a:r>
            <a:endParaRPr sz="2100"/>
          </a:p>
          <a:p>
            <a:pPr indent="-393700" lvl="0" marL="457200" rtl="0" algn="l">
              <a:spcBef>
                <a:spcPts val="1000"/>
              </a:spcBef>
              <a:spcAft>
                <a:spcPts val="0"/>
              </a:spcAft>
              <a:buClr>
                <a:srgbClr val="CC0000"/>
              </a:buClr>
              <a:buSzPts val="2600"/>
              <a:buChar char="❖"/>
            </a:pPr>
            <a:r>
              <a:rPr b="1" lang="en-GB" sz="2600">
                <a:solidFill>
                  <a:srgbClr val="CC0000"/>
                </a:solidFill>
              </a:rPr>
              <a:t>Discuss a way forward for the immediate requirement for the CEOS-ARD OG to respond to ISO/OGC/IEEE regarding standardisation of the concepts in the CEOS-ARD Framework.</a:t>
            </a:r>
            <a:endParaRPr b="1" sz="2600">
              <a:solidFill>
                <a:srgbClr val="CC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68" name="Google Shape;168;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SIT TW Side Meeting Objectives</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Backup Slides / References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p:nvPr/>
        </p:nvSpPr>
        <p:spPr>
          <a:xfrm>
            <a:off x="7479586" y="5771639"/>
            <a:ext cx="4550700" cy="11004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33445F"/>
              </a:buClr>
              <a:buSzPts val="2000"/>
              <a:buFont typeface="Tahoma"/>
              <a:buNone/>
            </a:pPr>
            <a:r>
              <a:rPr b="1" i="0" lang="en-GB" sz="2000" u="none" cap="none" strike="noStrike">
                <a:solidFill>
                  <a:srgbClr val="33445F"/>
                </a:solidFill>
                <a:latin typeface="Tahoma"/>
                <a:ea typeface="Tahoma"/>
                <a:cs typeface="Tahoma"/>
                <a:sym typeface="Tahoma"/>
              </a:rPr>
              <a:t>Brian Killough, NASA, CEOS-SEO</a:t>
            </a:r>
            <a:endParaRPr/>
          </a:p>
          <a:p>
            <a:pPr indent="0" lvl="0" marL="0" marR="0" rtl="0" algn="r">
              <a:lnSpc>
                <a:spcPct val="100000"/>
              </a:lnSpc>
              <a:spcBef>
                <a:spcPts val="0"/>
              </a:spcBef>
              <a:spcAft>
                <a:spcPts val="0"/>
              </a:spcAft>
              <a:buClr>
                <a:srgbClr val="33445F"/>
              </a:buClr>
              <a:buSzPts val="2000"/>
              <a:buFont typeface="Tahoma"/>
              <a:buNone/>
            </a:pPr>
            <a:r>
              <a:rPr b="1" i="0" lang="en-GB" sz="2000" u="none" cap="none" strike="noStrike">
                <a:solidFill>
                  <a:srgbClr val="33445F"/>
                </a:solidFill>
                <a:latin typeface="Tahoma"/>
                <a:ea typeface="Tahoma"/>
                <a:cs typeface="Tahoma"/>
                <a:sym typeface="Tahoma"/>
              </a:rPr>
              <a:t>ARD Standards Engagement</a:t>
            </a:r>
            <a:endParaRPr b="1" i="0" sz="2000" u="none" cap="none" strike="noStrike">
              <a:solidFill>
                <a:srgbClr val="33445F"/>
              </a:solidFill>
              <a:latin typeface="Tahoma"/>
              <a:ea typeface="Tahoma"/>
              <a:cs typeface="Tahoma"/>
              <a:sym typeface="Tahoma"/>
            </a:endParaRPr>
          </a:p>
          <a:p>
            <a:pPr indent="0" lvl="0" marL="0" marR="0" rtl="0" algn="r">
              <a:lnSpc>
                <a:spcPct val="100000"/>
              </a:lnSpc>
              <a:spcBef>
                <a:spcPts val="0"/>
              </a:spcBef>
              <a:spcAft>
                <a:spcPts val="0"/>
              </a:spcAft>
              <a:buClr>
                <a:srgbClr val="33445F"/>
              </a:buClr>
              <a:buSzPts val="2000"/>
              <a:buFont typeface="Tahoma"/>
              <a:buNone/>
            </a:pPr>
            <a:r>
              <a:rPr b="1" i="0" lang="en-GB" sz="2000" u="none" cap="none" strike="noStrike">
                <a:solidFill>
                  <a:srgbClr val="33445F"/>
                </a:solidFill>
                <a:latin typeface="Tahoma"/>
                <a:ea typeface="Tahoma"/>
                <a:cs typeface="Tahoma"/>
                <a:sym typeface="Tahoma"/>
              </a:rPr>
              <a:t>September 13, 2022</a:t>
            </a:r>
            <a:endParaRPr b="1" i="0" sz="2000" u="none" cap="none" strike="noStrike">
              <a:solidFill>
                <a:srgbClr val="33445F"/>
              </a:solidFill>
              <a:latin typeface="Tahoma"/>
              <a:ea typeface="Tahoma"/>
              <a:cs typeface="Tahoma"/>
              <a:sym typeface="Tahoma"/>
            </a:endParaRPr>
          </a:p>
        </p:txBody>
      </p:sp>
      <p:sp>
        <p:nvSpPr>
          <p:cNvPr id="179" name="Google Shape;179;p25"/>
          <p:cNvSpPr txBox="1"/>
          <p:nvPr/>
        </p:nvSpPr>
        <p:spPr>
          <a:xfrm>
            <a:off x="292764" y="361105"/>
            <a:ext cx="8286300" cy="28014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Tahoma"/>
              <a:buNone/>
            </a:pPr>
            <a:r>
              <a:rPr b="1" i="0" lang="en-GB" sz="4400" u="none" cap="none" strike="noStrike">
                <a:solidFill>
                  <a:srgbClr val="FFFFFF"/>
                </a:solidFill>
                <a:latin typeface="Tahoma"/>
                <a:ea typeface="Tahoma"/>
                <a:cs typeface="Tahoma"/>
                <a:sym typeface="Tahoma"/>
              </a:rPr>
              <a:t>CEOS ARD PFS transition to OGC and ISO Standards</a:t>
            </a:r>
            <a:endParaRPr/>
          </a:p>
          <a:p>
            <a:pPr indent="0" lvl="0" marL="0" marR="0" rtl="0" algn="l">
              <a:lnSpc>
                <a:spcPct val="100000"/>
              </a:lnSpc>
              <a:spcBef>
                <a:spcPts val="0"/>
              </a:spcBef>
              <a:spcAft>
                <a:spcPts val="0"/>
              </a:spcAft>
              <a:buClr>
                <a:schemeClr val="lt1"/>
              </a:buClr>
              <a:buSzPts val="4400"/>
              <a:buFont typeface="Arial"/>
              <a:buNone/>
            </a:pPr>
            <a:r>
              <a:t/>
            </a:r>
            <a:endParaRPr b="1" i="0" sz="4400" u="none" cap="none" strike="noStrik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rgbClr val="FFFFFF"/>
              </a:buClr>
              <a:buSzPts val="4400"/>
              <a:buFont typeface="Tahoma"/>
              <a:buNone/>
            </a:pPr>
            <a:r>
              <a:rPr b="0" i="1" lang="en-GB" sz="4400" u="none" cap="none" strike="noStrike">
                <a:solidFill>
                  <a:srgbClr val="FFFFFF"/>
                </a:solidFill>
                <a:latin typeface="Tahoma"/>
                <a:ea typeface="Tahoma"/>
                <a:cs typeface="Tahoma"/>
                <a:sym typeface="Tahoma"/>
              </a:rPr>
              <a:t>Thoughts from the SEO</a:t>
            </a:r>
            <a:endParaRPr b="0" i="1" sz="4400" u="none" cap="none" strike="noStrike">
              <a:solidFill>
                <a:srgbClr val="FFFF00"/>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85" name="Google Shape;185;p26"/>
          <p:cNvSpPr txBox="1"/>
          <p:nvPr/>
        </p:nvSpPr>
        <p:spPr>
          <a:xfrm>
            <a:off x="292541" y="1282815"/>
            <a:ext cx="11607000" cy="4941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Tahoma"/>
                <a:ea typeface="Tahoma"/>
                <a:cs typeface="Tahoma"/>
                <a:sym typeface="Tahoma"/>
              </a:rPr>
              <a:t>Brian Killough (SEO) and David Borges (SEO) met with Joshua Lieberman (OGC) and Liping Di (OGC) on </a:t>
            </a:r>
            <a:r>
              <a:rPr b="1" i="0" lang="en-GB" sz="1800" u="none" cap="none" strike="noStrike">
                <a:solidFill>
                  <a:schemeClr val="dk1"/>
                </a:solidFill>
                <a:latin typeface="Tahoma"/>
                <a:ea typeface="Tahoma"/>
                <a:cs typeface="Tahoma"/>
                <a:sym typeface="Tahoma"/>
              </a:rPr>
              <a:t>August 25</a:t>
            </a:r>
            <a:r>
              <a:rPr b="0" i="0" lang="en-GB" sz="1800" u="none" cap="none" strike="noStrike">
                <a:solidFill>
                  <a:schemeClr val="dk1"/>
                </a:solidFill>
                <a:latin typeface="Tahoma"/>
                <a:ea typeface="Tahoma"/>
                <a:cs typeface="Tahoma"/>
                <a:sym typeface="Tahoma"/>
              </a:rPr>
              <a:t> to discuss the CEOS ARD PFS transition to an OGC standard and an ISO standard.</a:t>
            </a:r>
            <a:br>
              <a:rPr b="0" i="0" lang="en-GB" sz="1800" u="none" cap="none" strike="noStrike">
                <a:solidFill>
                  <a:schemeClr val="dk1"/>
                </a:solidFill>
                <a:latin typeface="Tahoma"/>
                <a:ea typeface="Tahoma"/>
                <a:cs typeface="Tahoma"/>
                <a:sym typeface="Tahoma"/>
              </a:rPr>
            </a:br>
            <a:endParaRPr b="0" i="0" sz="1800" u="none" cap="none" strike="noStrike">
              <a:solidFill>
                <a:schemeClr val="dk1"/>
              </a:solidFill>
              <a:latin typeface="Tahoma"/>
              <a:ea typeface="Tahoma"/>
              <a:cs typeface="Tahoma"/>
              <a:sym typeface="Tahoma"/>
            </a:endParaRPr>
          </a:p>
          <a:p>
            <a:pPr indent="-285750" lvl="0" marL="285750" marR="0" rtl="0" algn="l">
              <a:lnSpc>
                <a:spcPct val="150000"/>
              </a:lnSpc>
              <a:spcBef>
                <a:spcPts val="0"/>
              </a:spcBef>
              <a:spcAft>
                <a:spcPts val="0"/>
              </a:spcAft>
              <a:buClr>
                <a:srgbClr val="FF0000"/>
              </a:buClr>
              <a:buSzPts val="1800"/>
              <a:buFont typeface="Noto Sans Symbols"/>
              <a:buChar char="▪"/>
            </a:pPr>
            <a:r>
              <a:rPr b="1" i="0" lang="en-GB" sz="1800" u="none" cap="none" strike="noStrike">
                <a:solidFill>
                  <a:srgbClr val="FF0000"/>
                </a:solidFill>
                <a:latin typeface="Tahoma"/>
                <a:ea typeface="Tahoma"/>
                <a:cs typeface="Tahoma"/>
                <a:sym typeface="Tahoma"/>
              </a:rPr>
              <a:t>Why would we want to do this? </a:t>
            </a:r>
            <a:r>
              <a:rPr b="0" i="0" lang="en-GB" sz="1800" u="none" cap="none" strike="noStrike">
                <a:solidFill>
                  <a:schemeClr val="dk1"/>
                </a:solidFill>
                <a:latin typeface="Tahoma"/>
                <a:ea typeface="Tahoma"/>
                <a:cs typeface="Tahoma"/>
                <a:sym typeface="Tahoma"/>
              </a:rPr>
              <a:t>There are a few good reasons ... visibility of our ARD specs, formalization of the ARD specifications for contractual terms in data procurements, and harmonization with other OGC specifications. </a:t>
            </a:r>
            <a:r>
              <a:rPr b="1" i="0" lang="en-GB" sz="1800" u="none" cap="none" strike="noStrike">
                <a:solidFill>
                  <a:srgbClr val="0070C0"/>
                </a:solidFill>
                <a:latin typeface="Tahoma"/>
                <a:ea typeface="Tahoma"/>
                <a:cs typeface="Tahoma"/>
                <a:sym typeface="Tahoma"/>
              </a:rPr>
              <a:t>Another thought </a:t>
            </a:r>
            <a:r>
              <a:rPr b="0" i="0" lang="en-GB" sz="1800" u="none" cap="none" strike="noStrike">
                <a:solidFill>
                  <a:schemeClr val="dk1"/>
                </a:solidFill>
                <a:latin typeface="Tahoma"/>
                <a:ea typeface="Tahoma"/>
                <a:cs typeface="Tahoma"/>
                <a:sym typeface="Tahoma"/>
              </a:rPr>
              <a:t>... it pushes commercial data providers to produce higher quality data products.</a:t>
            </a:r>
            <a:endParaRPr/>
          </a:p>
          <a:p>
            <a:pPr indent="-285750" lvl="0" marL="285750" marR="0" rtl="0" algn="l">
              <a:lnSpc>
                <a:spcPct val="150000"/>
              </a:lnSpc>
              <a:spcBef>
                <a:spcPts val="0"/>
              </a:spcBef>
              <a:spcAft>
                <a:spcPts val="0"/>
              </a:spcAft>
              <a:buClr>
                <a:srgbClr val="FF0000"/>
              </a:buClr>
              <a:buSzPts val="1800"/>
              <a:buFont typeface="Noto Sans Symbols"/>
              <a:buChar char="▪"/>
            </a:pPr>
            <a:r>
              <a:rPr b="1" i="0" lang="en-GB" sz="1800" u="none" cap="none" strike="noStrike">
                <a:solidFill>
                  <a:srgbClr val="FF0000"/>
                </a:solidFill>
                <a:latin typeface="Tahoma"/>
                <a:ea typeface="Tahoma"/>
                <a:cs typeface="Tahoma"/>
                <a:sym typeface="Tahoma"/>
              </a:rPr>
              <a:t>What is the difference between an OGC and ISO standard? </a:t>
            </a:r>
            <a:r>
              <a:rPr b="0" i="0" lang="en-GB" sz="1800" u="none" cap="none" strike="noStrike">
                <a:solidFill>
                  <a:schemeClr val="dk1"/>
                </a:solidFill>
                <a:latin typeface="Tahoma"/>
                <a:ea typeface="Tahoma"/>
                <a:cs typeface="Tahoma"/>
                <a:sym typeface="Tahoma"/>
              </a:rPr>
              <a:t>For the CEOS ARD spec, they will carry the same content. For use, the ISO standard is accepted worldwide and has governmental approvals (thus harder to accomplish), where as the OGC standard is more used by developers and data agencies and tends to be more “agile” and easier to put in place. </a:t>
            </a:r>
            <a:endParaRPr/>
          </a:p>
          <a:p>
            <a:pPr indent="-171450" lvl="0" marL="285750" marR="0" rtl="0" algn="l">
              <a:lnSpc>
                <a:spcPct val="15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Tahoma"/>
              <a:ea typeface="Tahoma"/>
              <a:cs typeface="Tahoma"/>
              <a:sym typeface="Tahoma"/>
            </a:endParaRPr>
          </a:p>
        </p:txBody>
      </p:sp>
      <p:sp>
        <p:nvSpPr>
          <p:cNvPr id="186" name="Google Shape;186;p2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ahoma"/>
              <a:buNone/>
            </a:pPr>
            <a:r>
              <a:rPr b="1" lang="en-GB">
                <a:latin typeface="Tahoma"/>
                <a:ea typeface="Tahoma"/>
                <a:cs typeface="Tahoma"/>
                <a:sym typeface="Tahoma"/>
              </a:rPr>
              <a:t>OGC and ISO Transition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Motivations for Today’s Meeting</a:t>
            </a:r>
            <a:endParaRPr/>
          </a:p>
        </p:txBody>
      </p:sp>
      <p:sp>
        <p:nvSpPr>
          <p:cNvPr id="80" name="Google Shape;80;p9"/>
          <p:cNvSpPr txBox="1"/>
          <p:nvPr>
            <p:ph idx="1" type="body"/>
          </p:nvPr>
        </p:nvSpPr>
        <p:spPr>
          <a:xfrm>
            <a:off x="324233" y="14061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Clr>
                <a:srgbClr val="CC0000"/>
              </a:buClr>
              <a:buSzPts val="2800"/>
              <a:buAutoNum type="arabicPeriod"/>
            </a:pPr>
            <a:r>
              <a:rPr lang="en-GB"/>
              <a:t>CEOS-ARD Oversight Group and LSI-VC need the CEOS community’s help to determine next steps on engagement with standards bodies regarding ARD and interoperability </a:t>
            </a:r>
            <a:r>
              <a:rPr lang="en-GB"/>
              <a:t>concepts</a:t>
            </a:r>
            <a:endParaRPr/>
          </a:p>
          <a:p>
            <a:pPr indent="0" lvl="0" marL="0" rtl="0" algn="l">
              <a:spcBef>
                <a:spcPts val="1000"/>
              </a:spcBef>
              <a:spcAft>
                <a:spcPts val="0"/>
              </a:spcAft>
              <a:buNone/>
            </a:pPr>
            <a:r>
              <a:t/>
            </a:r>
            <a:endParaRPr/>
          </a:p>
          <a:p>
            <a:pPr indent="-406400" lvl="0" marL="457200" rtl="0" algn="l">
              <a:spcBef>
                <a:spcPts val="1000"/>
              </a:spcBef>
              <a:spcAft>
                <a:spcPts val="0"/>
              </a:spcAft>
              <a:buClr>
                <a:srgbClr val="CC0000"/>
              </a:buClr>
              <a:buSzPts val="2800"/>
              <a:buAutoNum type="arabicPeriod"/>
            </a:pPr>
            <a:r>
              <a:rPr lang="en-GB"/>
              <a:t>To determine whether CEOS would benefit from more holistic coordination in its engagement with standards bodies and their activities</a:t>
            </a:r>
            <a:endParaRPr/>
          </a:p>
          <a:p>
            <a:pPr indent="0" lvl="0" marL="0" rtl="0" algn="l">
              <a:spcBef>
                <a:spcPts val="1000"/>
              </a:spcBef>
              <a:spcAft>
                <a:spcPts val="0"/>
              </a:spcAft>
              <a:buNone/>
            </a:pPr>
            <a:r>
              <a:t/>
            </a:r>
            <a:endParaRPr/>
          </a:p>
          <a:p>
            <a:pPr indent="-406400" lvl="0" marL="457200" rtl="0" algn="l">
              <a:spcBef>
                <a:spcPts val="1000"/>
              </a:spcBef>
              <a:spcAft>
                <a:spcPts val="0"/>
              </a:spcAft>
              <a:buClr>
                <a:srgbClr val="CC0000"/>
              </a:buClr>
              <a:buSzPts val="2800"/>
              <a:buAutoNum type="arabicPeriod"/>
            </a:pPr>
            <a:r>
              <a:rPr lang="en-GB"/>
              <a:t>Decide whether a </a:t>
            </a:r>
            <a:r>
              <a:rPr i="1" lang="en-GB"/>
              <a:t>‘Strategy for CEOS Engagement with Standards Organisations’ </a:t>
            </a:r>
            <a:r>
              <a:rPr lang="en-GB"/>
              <a:t>is a good idea that should be presented to CEOS Principals at CEOS Plenary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3445F"/>
              </a:buClr>
              <a:buSzPts val="1400"/>
              <a:buFont typeface="Arial"/>
              <a:buNone/>
            </a:pPr>
            <a:r>
              <a:rPr b="1" i="0" lang="en-GB" sz="1400" u="none" cap="none" strike="noStrike">
                <a:solidFill>
                  <a:srgbClr val="33445F"/>
                </a:solidFill>
                <a:latin typeface="Arial"/>
                <a:ea typeface="Arial"/>
                <a:cs typeface="Arial"/>
                <a:sym typeface="Arial"/>
              </a:rPr>
              <a:t>Slide </a:t>
            </a:r>
            <a:fld id="{00000000-1234-1234-1234-123412341234}" type="slidenum">
              <a:rPr b="1" i="0" lang="en-GB" sz="1400" u="none" cap="none" strike="noStrike">
                <a:solidFill>
                  <a:srgbClr val="33445F"/>
                </a:solidFill>
                <a:latin typeface="Arial"/>
                <a:ea typeface="Arial"/>
                <a:cs typeface="Arial"/>
                <a:sym typeface="Arial"/>
              </a:rPr>
              <a:t>‹#›</a:t>
            </a:fld>
            <a:endParaRPr b="1" i="0" sz="1400" u="none" cap="none" strike="noStrike">
              <a:solidFill>
                <a:srgbClr val="33445F"/>
              </a:solidFill>
              <a:latin typeface="Arial"/>
              <a:ea typeface="Arial"/>
              <a:cs typeface="Arial"/>
              <a:sym typeface="Arial"/>
            </a:endParaRPr>
          </a:p>
        </p:txBody>
      </p:sp>
      <p:sp>
        <p:nvSpPr>
          <p:cNvPr id="192" name="Google Shape;192;p27"/>
          <p:cNvSpPr txBox="1"/>
          <p:nvPr/>
        </p:nvSpPr>
        <p:spPr>
          <a:xfrm>
            <a:off x="292541" y="1282815"/>
            <a:ext cx="11607000" cy="4094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0000"/>
              </a:buClr>
              <a:buSzPts val="2000"/>
              <a:buFont typeface="Noto Sans Symbols"/>
              <a:buChar char="▪"/>
            </a:pPr>
            <a:r>
              <a:rPr b="1" i="0" lang="en-GB" sz="2000" u="none" cap="none" strike="noStrike">
                <a:solidFill>
                  <a:srgbClr val="FF0000"/>
                </a:solidFill>
                <a:latin typeface="Tahoma"/>
                <a:ea typeface="Tahoma"/>
                <a:cs typeface="Tahoma"/>
                <a:sym typeface="Tahoma"/>
              </a:rPr>
              <a:t>What would the OGC and ISO standards include? </a:t>
            </a:r>
            <a:r>
              <a:rPr b="0" i="0" lang="en-GB" sz="2000" u="none" cap="none" strike="noStrike">
                <a:solidFill>
                  <a:srgbClr val="000000"/>
                </a:solidFill>
                <a:latin typeface="Tahoma"/>
                <a:ea typeface="Tahoma"/>
                <a:cs typeface="Tahoma"/>
                <a:sym typeface="Tahoma"/>
              </a:rPr>
              <a:t>The standards would need to be built in “classes” with a general framework and then a second (or more) level for product details. There is NO partial compliance, so we would need a “modular” set of specifications to allow full compliance at a given level. </a:t>
            </a:r>
            <a:endParaRPr/>
          </a:p>
          <a:p>
            <a:pPr indent="-285750" lvl="0" marL="285750" marR="0" rtl="0" algn="l">
              <a:lnSpc>
                <a:spcPct val="150000"/>
              </a:lnSpc>
              <a:spcBef>
                <a:spcPts val="0"/>
              </a:spcBef>
              <a:spcAft>
                <a:spcPts val="0"/>
              </a:spcAft>
              <a:buClr>
                <a:srgbClr val="FF0000"/>
              </a:buClr>
              <a:buSzPts val="2000"/>
              <a:buFont typeface="Noto Sans Symbols"/>
              <a:buChar char="▪"/>
            </a:pPr>
            <a:r>
              <a:rPr b="1" i="0" lang="en-GB" sz="2000" u="none" cap="none" strike="noStrike">
                <a:solidFill>
                  <a:srgbClr val="FF0000"/>
                </a:solidFill>
                <a:latin typeface="Tahoma"/>
                <a:ea typeface="Tahoma"/>
                <a:cs typeface="Tahoma"/>
                <a:sym typeface="Tahoma"/>
              </a:rPr>
              <a:t>How do data suppliers determine compliance? </a:t>
            </a:r>
            <a:r>
              <a:rPr b="0" i="0" lang="en-GB" sz="2000" u="none" cap="none" strike="noStrike">
                <a:solidFill>
                  <a:srgbClr val="000000"/>
                </a:solidFill>
                <a:latin typeface="Tahoma"/>
                <a:ea typeface="Tahoma"/>
                <a:cs typeface="Tahoma"/>
                <a:sym typeface="Tahoma"/>
              </a:rPr>
              <a:t>For now, CEOS is the group that does compliance checks. If we move to OGC and ISO standards, then those groups would be responsible for compliance checks. </a:t>
            </a:r>
            <a:endParaRPr/>
          </a:p>
          <a:p>
            <a:pPr indent="-285750" lvl="0" marL="285750" marR="0" rtl="0" algn="l">
              <a:lnSpc>
                <a:spcPct val="150000"/>
              </a:lnSpc>
              <a:spcBef>
                <a:spcPts val="0"/>
              </a:spcBef>
              <a:spcAft>
                <a:spcPts val="0"/>
              </a:spcAft>
              <a:buClr>
                <a:srgbClr val="FF0000"/>
              </a:buClr>
              <a:buSzPts val="2000"/>
              <a:buFont typeface="Noto Sans Symbols"/>
              <a:buChar char="▪"/>
            </a:pPr>
            <a:r>
              <a:rPr b="1" i="0" lang="en-GB" sz="2000" u="none" cap="none" strike="noStrike">
                <a:solidFill>
                  <a:srgbClr val="FF0000"/>
                </a:solidFill>
                <a:latin typeface="Tahoma"/>
                <a:ea typeface="Tahoma"/>
                <a:cs typeface="Tahoma"/>
                <a:sym typeface="Tahoma"/>
              </a:rPr>
              <a:t>How do we accomplish this transition? </a:t>
            </a:r>
            <a:r>
              <a:rPr b="0" i="0" lang="en-GB" sz="2000" u="none" cap="none" strike="noStrike">
                <a:solidFill>
                  <a:srgbClr val="000000"/>
                </a:solidFill>
                <a:latin typeface="Tahoma"/>
                <a:ea typeface="Tahoma"/>
                <a:cs typeface="Tahoma"/>
                <a:sym typeface="Tahoma"/>
              </a:rPr>
              <a:t>It will take resources. We are told it could take years and a portion of several people supporting the initiative. </a:t>
            </a:r>
            <a:endParaRPr b="0" i="0" sz="2000" u="none" cap="none" strike="noStrike">
              <a:solidFill>
                <a:srgbClr val="000000"/>
              </a:solidFill>
              <a:latin typeface="Tahoma"/>
              <a:ea typeface="Tahoma"/>
              <a:cs typeface="Tahoma"/>
              <a:sym typeface="Tahoma"/>
            </a:endParaRPr>
          </a:p>
        </p:txBody>
      </p:sp>
      <p:sp>
        <p:nvSpPr>
          <p:cNvPr id="193" name="Google Shape;193;p27"/>
          <p:cNvSpPr txBox="1"/>
          <p:nvPr>
            <p:ph type="title"/>
          </p:nvPr>
        </p:nvSpPr>
        <p:spPr>
          <a:xfrm>
            <a:off x="186322" y="237584"/>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Tahoma"/>
              <a:buNone/>
            </a:pPr>
            <a:r>
              <a:rPr b="1" lang="en-GB" sz="4000">
                <a:latin typeface="Tahoma"/>
                <a:ea typeface="Tahoma"/>
                <a:cs typeface="Tahoma"/>
                <a:sym typeface="Tahoma"/>
              </a:rPr>
              <a:t>More updates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3445F"/>
              </a:buClr>
              <a:buSzPts val="1400"/>
              <a:buFont typeface="Arial"/>
              <a:buNone/>
            </a:pPr>
            <a:r>
              <a:rPr b="1" i="0" lang="en-GB" sz="1400" u="none" cap="none" strike="noStrike">
                <a:solidFill>
                  <a:srgbClr val="33445F"/>
                </a:solidFill>
                <a:latin typeface="Arial"/>
                <a:ea typeface="Arial"/>
                <a:cs typeface="Arial"/>
                <a:sym typeface="Arial"/>
              </a:rPr>
              <a:t>Slide </a:t>
            </a:r>
            <a:fld id="{00000000-1234-1234-1234-123412341234}" type="slidenum">
              <a:rPr b="1" i="0" lang="en-GB" sz="1400" u="none" cap="none" strike="noStrike">
                <a:solidFill>
                  <a:srgbClr val="33445F"/>
                </a:solidFill>
                <a:latin typeface="Arial"/>
                <a:ea typeface="Arial"/>
                <a:cs typeface="Arial"/>
                <a:sym typeface="Arial"/>
              </a:rPr>
              <a:t>‹#›</a:t>
            </a:fld>
            <a:endParaRPr b="1" i="0" sz="1400" u="none" cap="none" strike="noStrike">
              <a:solidFill>
                <a:srgbClr val="33445F"/>
              </a:solidFill>
              <a:latin typeface="Arial"/>
              <a:ea typeface="Arial"/>
              <a:cs typeface="Arial"/>
              <a:sym typeface="Arial"/>
            </a:endParaRPr>
          </a:p>
        </p:txBody>
      </p:sp>
      <p:sp>
        <p:nvSpPr>
          <p:cNvPr id="199" name="Google Shape;199;p28"/>
          <p:cNvSpPr txBox="1"/>
          <p:nvPr/>
        </p:nvSpPr>
        <p:spPr>
          <a:xfrm>
            <a:off x="292541" y="1426653"/>
            <a:ext cx="11607000" cy="3694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Tahoma"/>
                <a:ea typeface="Tahoma"/>
                <a:cs typeface="Tahoma"/>
                <a:sym typeface="Tahoma"/>
              </a:rPr>
              <a:t>The OGC team (Josh Lieberman, Liping Di, Liying Guo) have already drafted an “</a:t>
            </a:r>
            <a:r>
              <a:rPr b="1" i="0" lang="en-GB" sz="1800" u="none" cap="none" strike="noStrike">
                <a:solidFill>
                  <a:srgbClr val="000000"/>
                </a:solidFill>
                <a:latin typeface="Tahoma"/>
                <a:ea typeface="Tahoma"/>
                <a:cs typeface="Tahoma"/>
                <a:sym typeface="Tahoma"/>
              </a:rPr>
              <a:t>ARD Standards Working Group Charter</a:t>
            </a:r>
            <a:r>
              <a:rPr b="0" i="0" lang="en-GB" sz="1800" u="none" cap="none" strike="noStrike">
                <a:solidFill>
                  <a:srgbClr val="000000"/>
                </a:solidFill>
                <a:latin typeface="Tahoma"/>
                <a:ea typeface="Tahoma"/>
                <a:cs typeface="Tahoma"/>
                <a:sym typeface="Tahoma"/>
              </a:rPr>
              <a:t>” and and </a:t>
            </a:r>
            <a:r>
              <a:rPr b="1" i="0" lang="en-GB" sz="1800" u="none" cap="none" strike="noStrike">
                <a:solidFill>
                  <a:srgbClr val="000000"/>
                </a:solidFill>
                <a:latin typeface="Tahoma"/>
                <a:ea typeface="Tahoma"/>
                <a:cs typeface="Tahoma"/>
                <a:sym typeface="Tahoma"/>
              </a:rPr>
              <a:t>ISO TC 211 proposal</a:t>
            </a:r>
            <a:r>
              <a:rPr b="0" i="0" lang="en-GB" sz="1800" u="none" cap="none" strike="noStrike">
                <a:solidFill>
                  <a:srgbClr val="000000"/>
                </a:solidFill>
                <a:latin typeface="Tahoma"/>
                <a:ea typeface="Tahoma"/>
                <a:cs typeface="Tahoma"/>
                <a:sym typeface="Tahoma"/>
              </a:rPr>
              <a:t>. The OGC charter suggests tasks to develop an overall framework and then more detailed specifications for land, ocean and atmosphere. </a:t>
            </a:r>
            <a:endParaRPr/>
          </a:p>
          <a:p>
            <a:pPr indent="-285750" lvl="0" marL="285750" marR="0" rtl="0" algn="l">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Tahoma"/>
                <a:ea typeface="Tahoma"/>
                <a:cs typeface="Tahoma"/>
                <a:sym typeface="Tahoma"/>
              </a:rPr>
              <a:t>How is the proposal for OGC and ISO standards being addressed by the </a:t>
            </a:r>
            <a:r>
              <a:rPr b="1" i="0" lang="en-GB" sz="1800" u="none" cap="none" strike="noStrike">
                <a:solidFill>
                  <a:srgbClr val="000000"/>
                </a:solidFill>
                <a:latin typeface="Tahoma"/>
                <a:ea typeface="Tahoma"/>
                <a:cs typeface="Tahoma"/>
                <a:sym typeface="Tahoma"/>
              </a:rPr>
              <a:t>CEOS ARD Oversight Group</a:t>
            </a:r>
            <a:r>
              <a:rPr b="0" i="0" lang="en-GB" sz="1800" u="none" cap="none" strike="noStrike">
                <a:solidFill>
                  <a:srgbClr val="000000"/>
                </a:solidFill>
                <a:latin typeface="Tahoma"/>
                <a:ea typeface="Tahoma"/>
                <a:cs typeface="Tahoma"/>
                <a:sym typeface="Tahoma"/>
              </a:rPr>
              <a:t>?</a:t>
            </a:r>
            <a:br>
              <a:rPr b="0" i="0" lang="en-GB" sz="1800" u="none" cap="none" strike="noStrike">
                <a:solidFill>
                  <a:srgbClr val="000000"/>
                </a:solidFill>
                <a:latin typeface="Tahoma"/>
                <a:ea typeface="Tahoma"/>
                <a:cs typeface="Tahoma"/>
                <a:sym typeface="Tahoma"/>
              </a:rPr>
            </a:br>
            <a:endParaRPr b="0" i="0" sz="1800" u="none" cap="none" strike="noStrike">
              <a:solidFill>
                <a:srgbClr val="000000"/>
              </a:solidFill>
              <a:latin typeface="Tahoma"/>
              <a:ea typeface="Tahoma"/>
              <a:cs typeface="Tahoma"/>
              <a:sym typeface="Tahoma"/>
            </a:endParaRPr>
          </a:p>
          <a:p>
            <a:pPr indent="-285750" lvl="0" marL="285750" marR="0" rtl="0" algn="l">
              <a:lnSpc>
                <a:spcPct val="150000"/>
              </a:lnSpc>
              <a:spcBef>
                <a:spcPts val="0"/>
              </a:spcBef>
              <a:spcAft>
                <a:spcPts val="0"/>
              </a:spcAft>
              <a:buClr>
                <a:srgbClr val="FF0000"/>
              </a:buClr>
              <a:buSzPts val="1800"/>
              <a:buFont typeface="Noto Sans Symbols"/>
              <a:buChar char="▪"/>
            </a:pPr>
            <a:r>
              <a:rPr b="1" i="0" lang="en-GB" sz="1800" u="none" cap="none" strike="noStrike">
                <a:solidFill>
                  <a:srgbClr val="FF0000"/>
                </a:solidFill>
                <a:latin typeface="Tahoma"/>
                <a:ea typeface="Tahoma"/>
                <a:cs typeface="Tahoma"/>
                <a:sym typeface="Tahoma"/>
              </a:rPr>
              <a:t>How would commercial data providers view these new OGC standards for data products? </a:t>
            </a:r>
            <a:r>
              <a:rPr b="0" i="0" lang="en-GB" sz="1800" u="none" cap="none" strike="noStrike">
                <a:solidFill>
                  <a:srgbClr val="000000"/>
                </a:solidFill>
                <a:latin typeface="Tahoma"/>
                <a:ea typeface="Tahoma"/>
                <a:cs typeface="Tahoma"/>
                <a:sym typeface="Tahoma"/>
              </a:rPr>
              <a:t>Would it ”push” them to improve data quality? Might this be discussed in the upcoming “New Space” session of the SIT-TW? Also, Brian and Dave will be attending Sat-Summit in Washington on Sept 28-29 which will have most of the ”new space” data providers and tech companies in attendance.</a:t>
            </a:r>
            <a:endParaRPr b="0" i="0" sz="1800" u="none" cap="none" strike="noStrike">
              <a:solidFill>
                <a:srgbClr val="000000"/>
              </a:solidFill>
              <a:latin typeface="Tahoma"/>
              <a:ea typeface="Tahoma"/>
              <a:cs typeface="Tahoma"/>
              <a:sym typeface="Tahoma"/>
            </a:endParaRPr>
          </a:p>
        </p:txBody>
      </p:sp>
      <p:sp>
        <p:nvSpPr>
          <p:cNvPr id="200" name="Google Shape;200;p28"/>
          <p:cNvSpPr txBox="1"/>
          <p:nvPr>
            <p:ph type="title"/>
          </p:nvPr>
        </p:nvSpPr>
        <p:spPr>
          <a:xfrm>
            <a:off x="186322" y="237584"/>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Tahoma"/>
              <a:buNone/>
            </a:pPr>
            <a:r>
              <a:rPr b="1" lang="en-GB" sz="4000">
                <a:latin typeface="Tahoma"/>
                <a:ea typeface="Tahoma"/>
                <a:cs typeface="Tahoma"/>
                <a:sym typeface="Tahoma"/>
              </a:rPr>
              <a:t>Next steps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234729" y="234584"/>
            <a:ext cx="8209500" cy="529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a:t>CEOS-ARD Specs &amp; Standards</a:t>
            </a:r>
            <a:endParaRPr/>
          </a:p>
        </p:txBody>
      </p:sp>
      <p:sp>
        <p:nvSpPr>
          <p:cNvPr id="206" name="Google Shape;206;p29"/>
          <p:cNvSpPr/>
          <p:nvPr/>
        </p:nvSpPr>
        <p:spPr>
          <a:xfrm>
            <a:off x="7222284" y="4252682"/>
            <a:ext cx="48333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lang="en-GB" sz="2300">
                <a:solidFill>
                  <a:schemeClr val="accent1"/>
                </a:solidFill>
              </a:rPr>
              <a:t>Day 2</a:t>
            </a:r>
            <a:endParaRPr b="0" i="0" sz="15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i="0" lang="en-GB" sz="2300" u="none" cap="none" strike="noStrike">
                <a:solidFill>
                  <a:schemeClr val="accent1"/>
                </a:solidFill>
                <a:latin typeface="Arial"/>
                <a:ea typeface="Arial"/>
                <a:cs typeface="Arial"/>
                <a:sym typeface="Arial"/>
              </a:rPr>
              <a:t>CEOS </a:t>
            </a:r>
            <a:r>
              <a:rPr b="1" lang="en-GB" sz="2300">
                <a:solidFill>
                  <a:schemeClr val="accent1"/>
                </a:solidFill>
              </a:rPr>
              <a:t>LSI-VC-11</a:t>
            </a:r>
            <a:r>
              <a:rPr b="1" i="0" lang="en-GB" sz="2300" u="none" cap="none" strike="noStrike">
                <a:solidFill>
                  <a:schemeClr val="accent1"/>
                </a:solidFill>
                <a:latin typeface="Arial"/>
                <a:ea typeface="Arial"/>
                <a:cs typeface="Arial"/>
                <a:sym typeface="Arial"/>
              </a:rPr>
              <a:t> </a:t>
            </a:r>
            <a:endParaRPr b="1" i="0" sz="23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i="0" lang="en-GB" sz="2300" u="none" cap="none" strike="noStrike">
                <a:solidFill>
                  <a:schemeClr val="accent1"/>
                </a:solidFill>
                <a:latin typeface="Arial"/>
                <a:ea typeface="Arial"/>
                <a:cs typeface="Arial"/>
                <a:sym typeface="Arial"/>
              </a:rPr>
              <a:t>Virtual Meeting</a:t>
            </a:r>
            <a:endParaRPr b="1" i="0" sz="23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lang="en-GB" sz="2300">
                <a:solidFill>
                  <a:schemeClr val="accent1"/>
                </a:solidFill>
              </a:rPr>
              <a:t>17-19</a:t>
            </a:r>
            <a:r>
              <a:rPr b="1" i="0" lang="en-GB" sz="2300" u="none" cap="none" strike="noStrike">
                <a:solidFill>
                  <a:schemeClr val="accent1"/>
                </a:solidFill>
                <a:latin typeface="Arial"/>
                <a:ea typeface="Arial"/>
                <a:cs typeface="Arial"/>
                <a:sym typeface="Arial"/>
              </a:rPr>
              <a:t> </a:t>
            </a:r>
            <a:r>
              <a:rPr b="1" lang="en-GB" sz="2300">
                <a:solidFill>
                  <a:schemeClr val="accent1"/>
                </a:solidFill>
              </a:rPr>
              <a:t>May</a:t>
            </a:r>
            <a:r>
              <a:rPr b="1" i="0" lang="en-GB" sz="2300" u="none" cap="none" strike="noStrike">
                <a:solidFill>
                  <a:schemeClr val="accent1"/>
                </a:solidFill>
                <a:latin typeface="Arial"/>
                <a:ea typeface="Arial"/>
                <a:cs typeface="Arial"/>
                <a:sym typeface="Arial"/>
              </a:rPr>
              <a:t> 2022</a:t>
            </a:r>
            <a:endParaRPr b="1" i="0" sz="2300" u="none" cap="none" strike="noStrike">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nvSpPr>
        <p:spPr>
          <a:xfrm>
            <a:off x="512852" y="1586501"/>
            <a:ext cx="10520700" cy="4525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Considerations: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Data and Metadata, with Content, Quality and Format</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Standardisation improves interoperability</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1" marL="80010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aphicFrame>
        <p:nvGraphicFramePr>
          <p:cNvPr id="213" name="Google Shape;213;p30"/>
          <p:cNvGraphicFramePr/>
          <p:nvPr/>
        </p:nvGraphicFramePr>
        <p:xfrm>
          <a:off x="2234765" y="2531901"/>
          <a:ext cx="3000000" cy="3000000"/>
        </p:xfrm>
        <a:graphic>
          <a:graphicData uri="http://schemas.openxmlformats.org/drawingml/2006/table">
            <a:tbl>
              <a:tblPr bandRow="1" firstRow="1">
                <a:noFill/>
                <a:tableStyleId>{8653349A-E224-4B92-9293-81C434882838}</a:tableStyleId>
              </a:tblPr>
              <a:tblGrid>
                <a:gridCol w="2612975"/>
                <a:gridCol w="2612975"/>
                <a:gridCol w="2612975"/>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800"/>
                        <a:t>Data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GB" sz="1800"/>
                        <a:t>Metadata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GB" sz="1800"/>
                        <a:t>Content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t>X (CEOS 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t>X (CEOS ARD/Standard)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GB" sz="1800"/>
                        <a:t>Quality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t>X (CEOS 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t>X (CEOS ARD?/Standard?)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GB" sz="1800"/>
                        <a:t>Format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t>X (Standard)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14" name="Google Shape;214;p3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CEOS-</a:t>
            </a:r>
            <a:r>
              <a:rPr lang="en-GB" sz="4400">
                <a:solidFill>
                  <a:schemeClr val="lt1"/>
                </a:solidFill>
              </a:rPr>
              <a:t>ARD vs A Standard</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title"/>
          </p:nvPr>
        </p:nvSpPr>
        <p:spPr>
          <a:xfrm>
            <a:off x="234729" y="234584"/>
            <a:ext cx="8209500" cy="529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a:t>Background</a:t>
            </a:r>
            <a:endParaRPr/>
          </a:p>
        </p:txBody>
      </p:sp>
      <p:sp>
        <p:nvSpPr>
          <p:cNvPr id="86" name="Google Shape;86;p10"/>
          <p:cNvSpPr/>
          <p:nvPr/>
        </p:nvSpPr>
        <p:spPr>
          <a:xfrm>
            <a:off x="7222284" y="4252682"/>
            <a:ext cx="48333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lang="en-GB" sz="2300">
                <a:solidFill>
                  <a:schemeClr val="accent1"/>
                </a:solidFill>
              </a:rPr>
              <a:t>Day 2</a:t>
            </a:r>
            <a:endParaRPr b="0" i="0" sz="15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i="0" lang="en-GB" sz="2300" u="none" cap="none" strike="noStrike">
                <a:solidFill>
                  <a:schemeClr val="accent1"/>
                </a:solidFill>
                <a:latin typeface="Arial"/>
                <a:ea typeface="Arial"/>
                <a:cs typeface="Arial"/>
                <a:sym typeface="Arial"/>
              </a:rPr>
              <a:t>CEOS </a:t>
            </a:r>
            <a:r>
              <a:rPr b="1" lang="en-GB" sz="2300">
                <a:solidFill>
                  <a:schemeClr val="accent1"/>
                </a:solidFill>
              </a:rPr>
              <a:t>LSI-VC-11</a:t>
            </a:r>
            <a:r>
              <a:rPr b="1" i="0" lang="en-GB" sz="2300" u="none" cap="none" strike="noStrike">
                <a:solidFill>
                  <a:schemeClr val="accent1"/>
                </a:solidFill>
                <a:latin typeface="Arial"/>
                <a:ea typeface="Arial"/>
                <a:cs typeface="Arial"/>
                <a:sym typeface="Arial"/>
              </a:rPr>
              <a:t> </a:t>
            </a:r>
            <a:endParaRPr b="1" i="0" sz="23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i="0" lang="en-GB" sz="2300" u="none" cap="none" strike="noStrike">
                <a:solidFill>
                  <a:schemeClr val="accent1"/>
                </a:solidFill>
                <a:latin typeface="Arial"/>
                <a:ea typeface="Arial"/>
                <a:cs typeface="Arial"/>
                <a:sym typeface="Arial"/>
              </a:rPr>
              <a:t>Virtual Meeting</a:t>
            </a:r>
            <a:endParaRPr b="1" i="0" sz="23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300"/>
              <a:buFont typeface="Arial"/>
              <a:buNone/>
            </a:pPr>
            <a:r>
              <a:rPr b="1" lang="en-GB" sz="2300">
                <a:solidFill>
                  <a:schemeClr val="accent1"/>
                </a:solidFill>
              </a:rPr>
              <a:t>17-19</a:t>
            </a:r>
            <a:r>
              <a:rPr b="1" i="0" lang="en-GB" sz="2300" u="none" cap="none" strike="noStrike">
                <a:solidFill>
                  <a:schemeClr val="accent1"/>
                </a:solidFill>
                <a:latin typeface="Arial"/>
                <a:ea typeface="Arial"/>
                <a:cs typeface="Arial"/>
                <a:sym typeface="Arial"/>
              </a:rPr>
              <a:t> </a:t>
            </a:r>
            <a:r>
              <a:rPr b="1" lang="en-GB" sz="2300">
                <a:solidFill>
                  <a:schemeClr val="accent1"/>
                </a:solidFill>
              </a:rPr>
              <a:t>May</a:t>
            </a:r>
            <a:r>
              <a:rPr b="1" i="0" lang="en-GB" sz="2300" u="none" cap="none" strike="noStrike">
                <a:solidFill>
                  <a:schemeClr val="accent1"/>
                </a:solidFill>
                <a:latin typeface="Arial"/>
                <a:ea typeface="Arial"/>
                <a:cs typeface="Arial"/>
                <a:sym typeface="Arial"/>
              </a:rPr>
              <a:t> 2022</a:t>
            </a:r>
            <a:endParaRPr b="1" i="0" sz="2300" u="none" cap="none" strike="noStrik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500">
                <a:solidFill>
                  <a:schemeClr val="accent1"/>
                </a:solidFill>
                <a:latin typeface="Arial"/>
                <a:ea typeface="Arial"/>
                <a:cs typeface="Arial"/>
                <a:sym typeface="Arial"/>
              </a:rPr>
              <a:t>Slide </a:t>
            </a:r>
            <a:fld id="{00000000-1234-1234-1234-123412341234}" type="slidenum">
              <a:rPr b="1" lang="en-GB" sz="1500">
                <a:solidFill>
                  <a:schemeClr val="accent1"/>
                </a:solidFill>
                <a:latin typeface="Arial"/>
                <a:ea typeface="Arial"/>
                <a:cs typeface="Arial"/>
                <a:sym typeface="Arial"/>
              </a:rPr>
              <a:t>‹#›</a:t>
            </a:fld>
            <a:endParaRPr b="1" sz="1500">
              <a:solidFill>
                <a:schemeClr val="accent1"/>
              </a:solidFill>
              <a:latin typeface="Arial"/>
              <a:ea typeface="Arial"/>
              <a:cs typeface="Arial"/>
              <a:sym typeface="Arial"/>
            </a:endParaRPr>
          </a:p>
        </p:txBody>
      </p:sp>
      <p:sp>
        <p:nvSpPr>
          <p:cNvPr id="92" name="Google Shape;92;p11"/>
          <p:cNvSpPr txBox="1"/>
          <p:nvPr/>
        </p:nvSpPr>
        <p:spPr>
          <a:xfrm>
            <a:off x="367205" y="1258890"/>
            <a:ext cx="11112000" cy="4222800"/>
          </a:xfrm>
          <a:prstGeom prst="rect">
            <a:avLst/>
          </a:prstGeom>
          <a:noFill/>
          <a:ln>
            <a:noFill/>
          </a:ln>
        </p:spPr>
        <p:txBody>
          <a:bodyPr anchorCtr="0" anchor="t" bIns="45700" lIns="91425" spcFirstLastPara="1" rIns="91425" wrap="square" tIns="45700">
            <a:spAutoFit/>
          </a:bodyPr>
          <a:lstStyle/>
          <a:p>
            <a:pPr indent="-438150" lvl="0" marL="609600" marR="0" rtl="0" algn="l">
              <a:lnSpc>
                <a:spcPct val="115000"/>
              </a:lnSpc>
              <a:spcBef>
                <a:spcPts val="0"/>
              </a:spcBef>
              <a:spcAft>
                <a:spcPts val="0"/>
              </a:spcAft>
              <a:buClr>
                <a:schemeClr val="dk1"/>
              </a:buClr>
              <a:buSzPts val="2100"/>
              <a:buChar char="●"/>
            </a:pPr>
            <a:r>
              <a:rPr lang="en-GB" sz="2100">
                <a:solidFill>
                  <a:schemeClr val="dk1"/>
                </a:solidFill>
              </a:rPr>
              <a:t>Overwhelming feedback from industry (VH-RODA, JACIE, LPS, ARD2x) that formal standards are needed for ‘ARD’:</a:t>
            </a:r>
            <a:endParaRPr sz="2100">
              <a:solidFill>
                <a:schemeClr val="dk1"/>
              </a:solidFill>
            </a:endParaRPr>
          </a:p>
          <a:p>
            <a:pPr indent="-438150" lvl="1" marL="1219200" marR="0" rtl="0" algn="l">
              <a:lnSpc>
                <a:spcPct val="115000"/>
              </a:lnSpc>
              <a:spcBef>
                <a:spcPts val="600"/>
              </a:spcBef>
              <a:spcAft>
                <a:spcPts val="0"/>
              </a:spcAft>
              <a:buClr>
                <a:schemeClr val="dk1"/>
              </a:buClr>
              <a:buSzPts val="2100"/>
              <a:buChar char="○"/>
            </a:pPr>
            <a:r>
              <a:rPr lang="en-GB" sz="2100">
                <a:solidFill>
                  <a:schemeClr val="dk1"/>
                </a:solidFill>
              </a:rPr>
              <a:t>D</a:t>
            </a:r>
            <a:r>
              <a:rPr lang="en-GB" sz="2100">
                <a:solidFill>
                  <a:schemeClr val="dk1"/>
                </a:solidFill>
              </a:rPr>
              <a:t>ifficult to implement CEOS-ARD into operational workflows</a:t>
            </a:r>
            <a:endParaRPr sz="2100">
              <a:solidFill>
                <a:schemeClr val="dk1"/>
              </a:solidFill>
            </a:endParaRPr>
          </a:p>
          <a:p>
            <a:pPr indent="-438150" lvl="1" marL="1219200" marR="0" rtl="0" algn="l">
              <a:lnSpc>
                <a:spcPct val="115000"/>
              </a:lnSpc>
              <a:spcBef>
                <a:spcPts val="600"/>
              </a:spcBef>
              <a:spcAft>
                <a:spcPts val="0"/>
              </a:spcAft>
              <a:buClr>
                <a:schemeClr val="dk1"/>
              </a:buClr>
              <a:buSzPts val="2100"/>
              <a:buChar char="○"/>
            </a:pPr>
            <a:r>
              <a:rPr lang="en-GB" sz="2100">
                <a:solidFill>
                  <a:schemeClr val="dk1"/>
                </a:solidFill>
              </a:rPr>
              <a:t>Government and commercial sectors will likely not reference documents and commit funds unless they have gone through an open standard process (formal peer review, etc.)</a:t>
            </a:r>
            <a:endParaRPr sz="2100">
              <a:solidFill>
                <a:schemeClr val="dk1"/>
              </a:solidFill>
            </a:endParaRPr>
          </a:p>
          <a:p>
            <a:pPr indent="-438150" lvl="1" marL="1219200" marR="0" rtl="0" algn="l">
              <a:lnSpc>
                <a:spcPct val="115000"/>
              </a:lnSpc>
              <a:spcBef>
                <a:spcPts val="600"/>
              </a:spcBef>
              <a:spcAft>
                <a:spcPts val="0"/>
              </a:spcAft>
              <a:buClr>
                <a:schemeClr val="dk1"/>
              </a:buClr>
              <a:buSzPts val="2100"/>
              <a:buChar char="○"/>
            </a:pPr>
            <a:r>
              <a:rPr lang="en-GB" sz="2100">
                <a:solidFill>
                  <a:schemeClr val="dk1"/>
                </a:solidFill>
              </a:rPr>
              <a:t>Standards built on the foundation of CEOS-ARD would be helpful</a:t>
            </a:r>
            <a:endParaRPr sz="2100">
              <a:solidFill>
                <a:schemeClr val="dk1"/>
              </a:solidFill>
            </a:endParaRPr>
          </a:p>
          <a:p>
            <a:pPr indent="-438150" lvl="0" marL="609600" marR="0" rtl="0" algn="l">
              <a:lnSpc>
                <a:spcPct val="115000"/>
              </a:lnSpc>
              <a:spcBef>
                <a:spcPts val="600"/>
              </a:spcBef>
              <a:spcAft>
                <a:spcPts val="0"/>
              </a:spcAft>
              <a:buClr>
                <a:schemeClr val="dk1"/>
              </a:buClr>
              <a:buSzPts val="2100"/>
              <a:buChar char="●"/>
            </a:pPr>
            <a:r>
              <a:rPr lang="en-GB" sz="2100">
                <a:solidFill>
                  <a:schemeClr val="dk1"/>
                </a:solidFill>
              </a:rPr>
              <a:t>Increase reach of the concepts of CEOS-ARD</a:t>
            </a:r>
            <a:endParaRPr sz="2100">
              <a:solidFill>
                <a:schemeClr val="dk1"/>
              </a:solidFill>
            </a:endParaRPr>
          </a:p>
          <a:p>
            <a:pPr indent="-438150" lvl="0" marL="609600" marR="0" rtl="0" algn="l">
              <a:lnSpc>
                <a:spcPct val="115000"/>
              </a:lnSpc>
              <a:spcBef>
                <a:spcPts val="600"/>
              </a:spcBef>
              <a:spcAft>
                <a:spcPts val="0"/>
              </a:spcAft>
              <a:buClr>
                <a:schemeClr val="dk1"/>
              </a:buClr>
              <a:buSzPts val="2100"/>
              <a:buChar char="●"/>
            </a:pPr>
            <a:r>
              <a:rPr lang="en-GB" sz="2100">
                <a:solidFill>
                  <a:schemeClr val="dk1"/>
                </a:solidFill>
              </a:rPr>
              <a:t>If CEOS doesn’t engage it’s becoming clear these efforts will proceed regardless</a:t>
            </a:r>
            <a:endParaRPr sz="2100">
              <a:solidFill>
                <a:schemeClr val="dk1"/>
              </a:solidFill>
            </a:endParaRPr>
          </a:p>
          <a:p>
            <a:pPr indent="-438150" lvl="1" marL="1219200" marR="0" rtl="0" algn="l">
              <a:lnSpc>
                <a:spcPct val="115000"/>
              </a:lnSpc>
              <a:spcBef>
                <a:spcPts val="600"/>
              </a:spcBef>
              <a:spcAft>
                <a:spcPts val="600"/>
              </a:spcAft>
              <a:buClr>
                <a:schemeClr val="dk1"/>
              </a:buClr>
              <a:buSzPts val="2100"/>
              <a:buChar char="○"/>
            </a:pPr>
            <a:r>
              <a:rPr lang="en-GB" sz="2100">
                <a:solidFill>
                  <a:schemeClr val="dk1"/>
                </a:solidFill>
              </a:rPr>
              <a:t>CEOS should be in the driver’s seat </a:t>
            </a:r>
            <a:endParaRPr sz="2100">
              <a:solidFill>
                <a:schemeClr val="dk1"/>
              </a:solidFill>
            </a:endParaRPr>
          </a:p>
        </p:txBody>
      </p:sp>
      <p:sp>
        <p:nvSpPr>
          <p:cNvPr id="93" name="Google Shape;93;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Why?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idx="1" type="body"/>
          </p:nvPr>
        </p:nvSpPr>
        <p:spPr>
          <a:xfrm>
            <a:off x="324233" y="17871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Much activity and talk in the community around ‘Analysis Ready Data’</a:t>
            </a:r>
            <a:endParaRPr/>
          </a:p>
          <a:p>
            <a:pPr indent="-406400" lvl="0" marL="457200" rtl="0" algn="l">
              <a:spcBef>
                <a:spcPts val="1200"/>
              </a:spcBef>
              <a:spcAft>
                <a:spcPts val="0"/>
              </a:spcAft>
              <a:buSzPts val="2800"/>
              <a:buChar char="❖"/>
            </a:pPr>
            <a:r>
              <a:rPr lang="en-GB"/>
              <a:t>Term ‘ARD’ is inherently subjective</a:t>
            </a:r>
            <a:endParaRPr/>
          </a:p>
          <a:p>
            <a:pPr indent="-406400" lvl="0" marL="457200" rtl="0" algn="l">
              <a:spcBef>
                <a:spcPts val="1200"/>
              </a:spcBef>
              <a:spcAft>
                <a:spcPts val="0"/>
              </a:spcAft>
              <a:buSzPts val="2800"/>
              <a:buChar char="❖"/>
            </a:pPr>
            <a:r>
              <a:rPr lang="en-GB"/>
              <a:t>CEOS, with its long heritage, experience and expertise has a key role to play in defining ARD for the community</a:t>
            </a:r>
            <a:endParaRPr/>
          </a:p>
          <a:p>
            <a:pPr indent="-381000" lvl="1" marL="914400" rtl="0" algn="l">
              <a:spcBef>
                <a:spcPts val="1200"/>
              </a:spcBef>
              <a:spcAft>
                <a:spcPts val="1200"/>
              </a:spcAft>
              <a:buSzPts val="2400"/>
              <a:buChar char="▪"/>
            </a:pPr>
            <a:r>
              <a:rPr lang="en-GB"/>
              <a:t>Incl. ‘New Space’</a:t>
            </a:r>
            <a:endParaRPr/>
          </a:p>
        </p:txBody>
      </p:sp>
      <p:sp>
        <p:nvSpPr>
          <p:cNvPr id="99" name="Google Shape;99;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Why?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3"/>
          <p:cNvPicPr preferRelativeResize="0"/>
          <p:nvPr/>
        </p:nvPicPr>
        <p:blipFill rotWithShape="1">
          <a:blip r:embed="rId3">
            <a:alphaModFix/>
          </a:blip>
          <a:srcRect b="0" l="3676" r="2523" t="17904"/>
          <a:stretch/>
        </p:blipFill>
        <p:spPr>
          <a:xfrm>
            <a:off x="0" y="0"/>
            <a:ext cx="12192000" cy="60021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idx="1" type="body"/>
          </p:nvPr>
        </p:nvSpPr>
        <p:spPr>
          <a:xfrm>
            <a:off x="234728" y="1303800"/>
            <a:ext cx="11106000" cy="6217200"/>
          </a:xfrm>
          <a:prstGeom prst="rect">
            <a:avLst/>
          </a:prstGeom>
        </p:spPr>
        <p:txBody>
          <a:bodyPr anchorCtr="0" anchor="t" bIns="45700" lIns="91425" spcFirstLastPara="1" rIns="91425" wrap="square" tIns="45700">
            <a:noAutofit/>
          </a:bodyPr>
          <a:lstStyle/>
          <a:p>
            <a:pPr indent="-482600" lvl="0" marL="609600" rtl="0" algn="l">
              <a:spcBef>
                <a:spcPts val="1000"/>
              </a:spcBef>
              <a:spcAft>
                <a:spcPts val="0"/>
              </a:spcAft>
              <a:buSzPts val="2800"/>
              <a:buChar char="❖"/>
            </a:pPr>
            <a:r>
              <a:rPr lang="en-GB"/>
              <a:t>Process:</a:t>
            </a:r>
            <a:endParaRPr/>
          </a:p>
          <a:p>
            <a:pPr indent="-457200" lvl="1" marL="1219200" rtl="0" algn="l">
              <a:spcBef>
                <a:spcPts val="1000"/>
              </a:spcBef>
              <a:spcAft>
                <a:spcPts val="0"/>
              </a:spcAft>
              <a:buSzPts val="2400"/>
              <a:buChar char="▪"/>
            </a:pPr>
            <a:r>
              <a:rPr lang="en-GB"/>
              <a:t>Project initiation</a:t>
            </a:r>
            <a:endParaRPr/>
          </a:p>
          <a:p>
            <a:pPr indent="-457200" lvl="1" marL="1219200" rtl="0" algn="l">
              <a:spcBef>
                <a:spcPts val="1000"/>
              </a:spcBef>
              <a:spcAft>
                <a:spcPts val="0"/>
              </a:spcAft>
              <a:buSzPts val="2400"/>
              <a:buChar char="▪"/>
            </a:pPr>
            <a:r>
              <a:rPr lang="en-GB"/>
              <a:t>Mobilisation of a working group (proposed: led by CEOS, alongside experts from IEEE Geoscience and Remote Sensing Society (GRSS))</a:t>
            </a:r>
            <a:endParaRPr/>
          </a:p>
          <a:p>
            <a:pPr indent="-457200" lvl="1" marL="1219200" rtl="0" algn="l">
              <a:spcBef>
                <a:spcPts val="1000"/>
              </a:spcBef>
              <a:spcAft>
                <a:spcPts val="0"/>
              </a:spcAft>
              <a:buSzPts val="2400"/>
              <a:buChar char="▪"/>
            </a:pPr>
            <a:r>
              <a:rPr lang="en-GB"/>
              <a:t>Draft and approve the standard</a:t>
            </a:r>
            <a:endParaRPr/>
          </a:p>
          <a:p>
            <a:pPr indent="-431800" lvl="2" marL="1828800" rtl="0" algn="l">
              <a:spcBef>
                <a:spcPts val="1000"/>
              </a:spcBef>
              <a:spcAft>
                <a:spcPts val="0"/>
              </a:spcAft>
              <a:buSzPts val="2000"/>
              <a:buChar char="o"/>
            </a:pPr>
            <a:r>
              <a:rPr lang="en-GB"/>
              <a:t>In the case of ARD, there are existing specifications (CEOS PFS), so this process becomes much quicker.</a:t>
            </a:r>
            <a:endParaRPr/>
          </a:p>
          <a:p>
            <a:pPr indent="-457200" lvl="1" marL="1219200" rtl="0" algn="l">
              <a:spcBef>
                <a:spcPts val="1000"/>
              </a:spcBef>
              <a:spcAft>
                <a:spcPts val="0"/>
              </a:spcAft>
              <a:buSzPts val="2400"/>
              <a:buChar char="▪"/>
            </a:pPr>
            <a:r>
              <a:rPr lang="en-GB"/>
              <a:t>IEEE then publishes the specification and promotes it through announcements and press releases.</a:t>
            </a:r>
            <a:endParaRPr/>
          </a:p>
          <a:p>
            <a:pPr indent="-457200" lvl="1" marL="1219200" rtl="0" algn="l">
              <a:spcBef>
                <a:spcPts val="1000"/>
              </a:spcBef>
              <a:spcAft>
                <a:spcPts val="0"/>
              </a:spcAft>
              <a:buSzPts val="2400"/>
              <a:buChar char="▪"/>
            </a:pPr>
            <a:r>
              <a:rPr lang="en-GB"/>
              <a:t>Maintaining the standard is an ongoing process.</a:t>
            </a:r>
            <a:endParaRPr/>
          </a:p>
          <a:p>
            <a:pPr indent="-457200" lvl="1" marL="1219200" rtl="0" algn="l">
              <a:spcBef>
                <a:spcPts val="1000"/>
              </a:spcBef>
              <a:spcAft>
                <a:spcPts val="600"/>
              </a:spcAft>
              <a:buSzPts val="2400"/>
              <a:buChar char="▪"/>
            </a:pPr>
            <a:r>
              <a:rPr lang="en-GB"/>
              <a:t>The IEEE GRSS Standards Committee remains ready to support CEOS in furthering ARD development.  </a:t>
            </a:r>
            <a:endParaRPr/>
          </a:p>
        </p:txBody>
      </p:sp>
      <p:sp>
        <p:nvSpPr>
          <p:cNvPr id="110" name="Google Shape;110;p14"/>
          <p:cNvSpPr txBox="1"/>
          <p:nvPr>
            <p:ph type="title"/>
          </p:nvPr>
        </p:nvSpPr>
        <p:spPr>
          <a:xfrm>
            <a:off x="234731" y="234585"/>
            <a:ext cx="12516000" cy="1038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IEEE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idx="1" type="body"/>
          </p:nvPr>
        </p:nvSpPr>
        <p:spPr>
          <a:xfrm>
            <a:off x="234728" y="1329125"/>
            <a:ext cx="11170200" cy="6217200"/>
          </a:xfrm>
          <a:prstGeom prst="rect">
            <a:avLst/>
          </a:prstGeom>
        </p:spPr>
        <p:txBody>
          <a:bodyPr anchorCtr="0" anchor="t" bIns="45700" lIns="91425" spcFirstLastPara="1" rIns="91425" wrap="square" tIns="45700">
            <a:noAutofit/>
          </a:bodyPr>
          <a:lstStyle/>
          <a:p>
            <a:pPr indent="-412750" lvl="0" marL="609600" rtl="0" algn="l">
              <a:spcBef>
                <a:spcPts val="1100"/>
              </a:spcBef>
              <a:spcAft>
                <a:spcPts val="0"/>
              </a:spcAft>
              <a:buSzPts val="1700"/>
              <a:buChar char="❖"/>
            </a:pPr>
            <a:r>
              <a:rPr lang="en-GB" sz="1700"/>
              <a:t>ISO Technical Committee 211 (TC 211) + OGC ARD Standards WG</a:t>
            </a:r>
            <a:endParaRPr sz="1700"/>
          </a:p>
          <a:p>
            <a:pPr indent="-412750" lvl="1" marL="1219200" rtl="0" algn="l">
              <a:spcBef>
                <a:spcPts val="1100"/>
              </a:spcBef>
              <a:spcAft>
                <a:spcPts val="0"/>
              </a:spcAft>
              <a:buSzPts val="1700"/>
              <a:buChar char="▪"/>
            </a:pPr>
            <a:r>
              <a:rPr lang="en-GB" sz="1700"/>
              <a:t>OGC, CEOS (through WGISS) and IEEE GRSS are all Class-A external liaison organisations of ISO TC 211.</a:t>
            </a:r>
            <a:endParaRPr sz="1700"/>
          </a:p>
          <a:p>
            <a:pPr indent="-412750" lvl="0" marL="609600" rtl="0" algn="l">
              <a:spcBef>
                <a:spcPts val="1100"/>
              </a:spcBef>
              <a:spcAft>
                <a:spcPts val="0"/>
              </a:spcAft>
              <a:buSzPts val="1700"/>
              <a:buChar char="❖"/>
            </a:pPr>
            <a:r>
              <a:rPr lang="en-GB" sz="1700"/>
              <a:t>OGC has signed an MOU with ISO TC 211 to coordinate and cooperate on the development of international standards on geospatial information. </a:t>
            </a:r>
            <a:endParaRPr sz="1700"/>
          </a:p>
          <a:p>
            <a:pPr indent="-412750" lvl="0" marL="609600" rtl="0" algn="l">
              <a:spcBef>
                <a:spcPts val="1100"/>
              </a:spcBef>
              <a:spcAft>
                <a:spcPts val="0"/>
              </a:spcAft>
              <a:buSzPts val="1700"/>
              <a:buChar char="❖"/>
            </a:pPr>
            <a:r>
              <a:rPr lang="en-GB" sz="1700"/>
              <a:t>OGC Disaster Pilot 2022 included an action item to develop a roadmap and initial plan for ARD standardisation.</a:t>
            </a:r>
            <a:endParaRPr sz="1700"/>
          </a:p>
          <a:p>
            <a:pPr indent="-412750" lvl="1" marL="1219200" rtl="0" algn="l">
              <a:spcBef>
                <a:spcPts val="1100"/>
              </a:spcBef>
              <a:spcAft>
                <a:spcPts val="0"/>
              </a:spcAft>
              <a:buSzPts val="1700"/>
              <a:buChar char="▪"/>
            </a:pPr>
            <a:r>
              <a:rPr lang="en-GB" sz="1700"/>
              <a:t>Initial thoughts are to use CEOS-ARD specifications as the basis, and to build on existing OGC and ISO standards.</a:t>
            </a:r>
            <a:endParaRPr sz="1700"/>
          </a:p>
          <a:p>
            <a:pPr indent="-412750" lvl="1" marL="1219200" rtl="0" algn="l">
              <a:spcBef>
                <a:spcPts val="1100"/>
              </a:spcBef>
              <a:spcAft>
                <a:spcPts val="0"/>
              </a:spcAft>
              <a:buSzPts val="1700"/>
              <a:buChar char="▪"/>
            </a:pPr>
            <a:r>
              <a:rPr lang="en-GB" sz="1700"/>
              <a:t>They will be published as ISO and OGC standards following a joint ISO and OGC development through the usual standards development process. </a:t>
            </a:r>
            <a:endParaRPr sz="1700"/>
          </a:p>
          <a:p>
            <a:pPr indent="-412750" lvl="0" marL="609600" rtl="0" algn="l">
              <a:spcBef>
                <a:spcPts val="1100"/>
              </a:spcBef>
              <a:spcAft>
                <a:spcPts val="0"/>
              </a:spcAft>
              <a:buSzPts val="1700"/>
              <a:buChar char="❖"/>
            </a:pPr>
            <a:r>
              <a:rPr lang="en-GB" sz="1700"/>
              <a:t>An ISO TC 211 project team and the will undertake the standard development task (in close collaboration with relevant CEOS committees). </a:t>
            </a:r>
            <a:endParaRPr sz="1700"/>
          </a:p>
          <a:p>
            <a:pPr indent="-412750" lvl="0" marL="609600" rtl="0" algn="l">
              <a:spcBef>
                <a:spcPts val="1100"/>
              </a:spcBef>
              <a:spcAft>
                <a:spcPts val="0"/>
              </a:spcAft>
              <a:buSzPts val="1700"/>
              <a:buChar char="❖"/>
            </a:pPr>
            <a:r>
              <a:rPr lang="en-GB" sz="1700"/>
              <a:t>Funding support is needed to support the standard development. </a:t>
            </a:r>
            <a:endParaRPr sz="1700"/>
          </a:p>
          <a:p>
            <a:pPr indent="-412750" lvl="0" marL="609600" rtl="0" algn="l">
              <a:spcBef>
                <a:spcPts val="1100"/>
              </a:spcBef>
              <a:spcAft>
                <a:spcPts val="1100"/>
              </a:spcAft>
              <a:buSzPts val="1700"/>
              <a:buChar char="❖"/>
            </a:pPr>
            <a:r>
              <a:rPr lang="en-GB" sz="1700"/>
              <a:t>Process is expected to take 2-3 years and will require a large time commitment.</a:t>
            </a:r>
            <a:endParaRPr sz="1700"/>
          </a:p>
        </p:txBody>
      </p:sp>
      <p:sp>
        <p:nvSpPr>
          <p:cNvPr id="116" name="Google Shape;116;p15"/>
          <p:cNvSpPr txBox="1"/>
          <p:nvPr>
            <p:ph type="title"/>
          </p:nvPr>
        </p:nvSpPr>
        <p:spPr>
          <a:xfrm>
            <a:off x="234731" y="234585"/>
            <a:ext cx="12516000" cy="1038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500"/>
              <a:buFont typeface="Arial"/>
              <a:buNone/>
            </a:pPr>
            <a:r>
              <a:rPr lang="en-GB"/>
              <a:t>ISO-OGC Process</a:t>
            </a:r>
            <a:endParaRPr/>
          </a:p>
          <a:p>
            <a:pPr indent="0" lvl="0" marL="0" rtl="0" algn="l">
              <a:spcBef>
                <a:spcPts val="0"/>
              </a:spcBef>
              <a:spcAft>
                <a:spcPts val="0"/>
              </a:spcAft>
              <a:buClr>
                <a:schemeClr val="dk1"/>
              </a:buClr>
              <a:buSzPts val="15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6"/>
          <p:cNvPicPr preferRelativeResize="0"/>
          <p:nvPr/>
        </p:nvPicPr>
        <p:blipFill>
          <a:blip r:embed="rId3">
            <a:alphaModFix/>
          </a:blip>
          <a:stretch>
            <a:fillRect/>
          </a:stretch>
        </p:blipFill>
        <p:spPr>
          <a:xfrm>
            <a:off x="-25431" y="0"/>
            <a:ext cx="9042463" cy="6857999"/>
          </a:xfrm>
          <a:prstGeom prst="rect">
            <a:avLst/>
          </a:prstGeom>
          <a:noFill/>
          <a:ln>
            <a:noFill/>
          </a:ln>
        </p:spPr>
      </p:pic>
      <p:sp>
        <p:nvSpPr>
          <p:cNvPr id="122" name="Google Shape;122;p16"/>
          <p:cNvSpPr txBox="1"/>
          <p:nvPr/>
        </p:nvSpPr>
        <p:spPr>
          <a:xfrm>
            <a:off x="9451125" y="2856600"/>
            <a:ext cx="1166100" cy="400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CC0000"/>
                </a:solidFill>
              </a:rPr>
              <a:t>DRAFTED</a:t>
            </a:r>
            <a:endParaRPr>
              <a:solidFill>
                <a:srgbClr val="CC0000"/>
              </a:solidFill>
            </a:endParaRPr>
          </a:p>
        </p:txBody>
      </p:sp>
      <p:sp>
        <p:nvSpPr>
          <p:cNvPr id="123" name="Google Shape;123;p16"/>
          <p:cNvSpPr txBox="1"/>
          <p:nvPr/>
        </p:nvSpPr>
        <p:spPr>
          <a:xfrm>
            <a:off x="9451125" y="2323200"/>
            <a:ext cx="1166100" cy="400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CC0000"/>
                </a:solidFill>
              </a:rPr>
              <a:t>DRAFTED</a:t>
            </a:r>
            <a:endParaRPr>
              <a:solidFill>
                <a:srgbClr val="CC0000"/>
              </a:solidFill>
            </a:endParaRPr>
          </a:p>
        </p:txBody>
      </p:sp>
      <p:sp>
        <p:nvSpPr>
          <p:cNvPr id="124" name="Google Shape;124;p16"/>
          <p:cNvSpPr txBox="1"/>
          <p:nvPr/>
        </p:nvSpPr>
        <p:spPr>
          <a:xfrm>
            <a:off x="8547600" y="4100275"/>
            <a:ext cx="3492000" cy="22977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CC0000"/>
                </a:solidFill>
              </a:rPr>
              <a:t>Aug. 11: </a:t>
            </a:r>
            <a:r>
              <a:rPr i="1" lang="en-GB">
                <a:solidFill>
                  <a:srgbClr val="CC0000"/>
                </a:solidFill>
              </a:rPr>
              <a:t>“Plan is to submit the NWIP to ISO TC 211 for approval to start the standard development project in ISO later this year and start the OGC ARD SWG at the Oct. OGC TC meeting. The only problem is that we don’t have funding resources to work on it.”</a:t>
            </a:r>
            <a:endParaRPr i="1">
              <a:solidFill>
                <a:srgbClr val="CC0000"/>
              </a:solidFill>
            </a:endParaRPr>
          </a:p>
          <a:p>
            <a:pPr indent="0" lvl="0" marL="0" rtl="0" algn="ctr">
              <a:spcBef>
                <a:spcPts val="0"/>
              </a:spcBef>
              <a:spcAft>
                <a:spcPts val="0"/>
              </a:spcAft>
              <a:buNone/>
            </a:pPr>
            <a:r>
              <a:t/>
            </a:r>
            <a:endParaRPr i="1">
              <a:solidFill>
                <a:srgbClr val="CC0000"/>
              </a:solidFill>
            </a:endParaRPr>
          </a:p>
          <a:p>
            <a:pPr indent="0" lvl="0" marL="0" rtl="0" algn="ctr">
              <a:spcBef>
                <a:spcPts val="0"/>
              </a:spcBef>
              <a:spcAft>
                <a:spcPts val="0"/>
              </a:spcAft>
              <a:buNone/>
            </a:pPr>
            <a:r>
              <a:rPr i="1" lang="en-GB">
                <a:solidFill>
                  <a:srgbClr val="CC0000"/>
                </a:solidFill>
              </a:rPr>
              <a:t>Suggestion: “schedule an ad hoc session in the October OGC Member Meeting”</a:t>
            </a:r>
            <a:endParaRPr i="1">
              <a:solidFill>
                <a:srgbClr val="CC0000"/>
              </a:solidFill>
            </a:endParaRPr>
          </a:p>
        </p:txBody>
      </p:sp>
      <p:cxnSp>
        <p:nvCxnSpPr>
          <p:cNvPr id="125" name="Google Shape;125;p16"/>
          <p:cNvCxnSpPr>
            <a:stCxn id="123" idx="1"/>
          </p:cNvCxnSpPr>
          <p:nvPr/>
        </p:nvCxnSpPr>
        <p:spPr>
          <a:xfrm flipH="1">
            <a:off x="7360725" y="2523300"/>
            <a:ext cx="2090400" cy="1800"/>
          </a:xfrm>
          <a:prstGeom prst="straightConnector1">
            <a:avLst/>
          </a:prstGeom>
          <a:noFill/>
          <a:ln cap="flat" cmpd="sng" w="28575">
            <a:solidFill>
              <a:srgbClr val="CC0000"/>
            </a:solidFill>
            <a:prstDash val="solid"/>
            <a:round/>
            <a:headEnd len="med" w="med" type="none"/>
            <a:tailEnd len="med" w="med" type="triangle"/>
          </a:ln>
        </p:spPr>
      </p:cxnSp>
      <p:cxnSp>
        <p:nvCxnSpPr>
          <p:cNvPr id="126" name="Google Shape;126;p16"/>
          <p:cNvCxnSpPr>
            <a:stCxn id="122" idx="1"/>
          </p:cNvCxnSpPr>
          <p:nvPr/>
        </p:nvCxnSpPr>
        <p:spPr>
          <a:xfrm rot="10800000">
            <a:off x="7671225" y="3056700"/>
            <a:ext cx="1779900" cy="0"/>
          </a:xfrm>
          <a:prstGeom prst="straightConnector1">
            <a:avLst/>
          </a:prstGeom>
          <a:noFill/>
          <a:ln cap="flat" cmpd="sng" w="28575">
            <a:solidFill>
              <a:srgbClr val="CC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