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16a08c6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16a08c6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8f78ca21b_0_2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8f78ca21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16a08c62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16a08c62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16a08c621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16a08c62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16a08c62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16a08c62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16a08c62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516a08c62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16a08c621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16a08c62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16a08c62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516a08c62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16a08c62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16a08c62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4" name="Google Shape;54;p13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-18288" y="4922099"/>
            <a:ext cx="3694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</a:t>
            </a:r>
            <a:r>
              <a:rPr b="1" lang="en" sz="1100">
                <a:solidFill>
                  <a:schemeClr val="accent1"/>
                </a:solidFill>
              </a:rPr>
              <a:t>TW</a:t>
            </a: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" sz="1100">
                <a:solidFill>
                  <a:schemeClr val="accent1"/>
                </a:solidFill>
              </a:rPr>
              <a:t>13-15 September 2022</a:t>
            </a:r>
            <a:endParaRPr b="1" sz="11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11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1"/>
              </a:solidFill>
            </a:endParaRPr>
          </a:p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69" name="Google Shape;6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0" name="Google Shape;80;p16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-18288" y="4922099"/>
            <a:ext cx="3694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11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1"/>
              </a:solidFill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0" name="Google Shape;90;p17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289974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body"/>
          </p:nvPr>
        </p:nvSpPr>
        <p:spPr>
          <a:xfrm>
            <a:off x="4722271" y="1084442"/>
            <a:ext cx="4131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7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6" name="Google Shape;96;p17"/>
          <p:cNvSpPr txBox="1"/>
          <p:nvPr/>
        </p:nvSpPr>
        <p:spPr>
          <a:xfrm>
            <a:off x="-18288" y="4922099"/>
            <a:ext cx="369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1" name="Google Shape;101;p18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8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5" name="Google Shape;105;p18"/>
          <p:cNvSpPr txBox="1"/>
          <p:nvPr/>
        </p:nvSpPr>
        <p:spPr>
          <a:xfrm>
            <a:off x="-18288" y="4922099"/>
            <a:ext cx="369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0" name="Google Shape;110;p19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885009" y="1030389"/>
            <a:ext cx="46293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9"/>
          <p:cNvSpPr txBox="1"/>
          <p:nvPr>
            <p:ph idx="2" type="body"/>
          </p:nvPr>
        </p:nvSpPr>
        <p:spPr>
          <a:xfrm>
            <a:off x="629841" y="1030389"/>
            <a:ext cx="29490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19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6" name="Google Shape;116;p19"/>
          <p:cNvSpPr txBox="1"/>
          <p:nvPr/>
        </p:nvSpPr>
        <p:spPr>
          <a:xfrm>
            <a:off x="-18288" y="4922099"/>
            <a:ext cx="369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1"/>
            <a:ext cx="9144000" cy="7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4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4" name="Google Shape;64;p14"/>
          <p:cNvSpPr/>
          <p:nvPr/>
        </p:nvSpPr>
        <p:spPr>
          <a:xfrm>
            <a:off x="-1333" y="4930953"/>
            <a:ext cx="9145500" cy="21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us14.campaign-archive.com/home/?u=c4c07c06d4b307673b7f99198&amp;id=38db60f953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LSI-VC-12 Welcome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243175" y="111175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LSI-VC-8: Anchorage, Alaska, USA | September, 2019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19445" l="0" r="0" t="19767"/>
          <a:stretch/>
        </p:blipFill>
        <p:spPr>
          <a:xfrm>
            <a:off x="5854950" y="1512800"/>
            <a:ext cx="2375851" cy="312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 rotWithShape="1">
          <a:blip r:embed="rId4">
            <a:alphaModFix/>
          </a:blip>
          <a:srcRect b="19608" l="0" r="0" t="19608"/>
          <a:stretch/>
        </p:blipFill>
        <p:spPr>
          <a:xfrm>
            <a:off x="535000" y="1512800"/>
            <a:ext cx="2375851" cy="312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 rotWithShape="1">
          <a:blip r:embed="rId5">
            <a:alphaModFix/>
          </a:blip>
          <a:srcRect b="24186" l="0" r="0" t="20096"/>
          <a:stretch/>
        </p:blipFill>
        <p:spPr>
          <a:xfrm>
            <a:off x="3274800" y="1643074"/>
            <a:ext cx="2375851" cy="28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325" y="152400"/>
            <a:ext cx="461425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110375" y="4203325"/>
            <a:ext cx="232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https://web.archive.org/web/20190910143722/http://ceos.org/ard/index.html#slide3</a:t>
            </a:r>
            <a:endParaRPr sz="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243175" y="111175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No CEOS-ARD Datasets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CEOS-ARD Strategy was in development - now on v2!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Three PFS.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No subgroups.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No CEOS-ARD Governance Framework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No Oversight Group, nor thought of ARD beyond land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800"/>
              </a:spcAft>
              <a:buSzPts val="2000"/>
              <a:buChar char="❖"/>
            </a:pPr>
            <a:r>
              <a:rPr lang="en" sz="2000"/>
              <a:t>Co-Lead changes</a:t>
            </a:r>
            <a:endParaRPr sz="2000"/>
          </a:p>
        </p:txBody>
      </p:sp>
      <p:sp>
        <p:nvSpPr>
          <p:cNvPr id="141" name="Google Shape;141;p23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369" y="-117675"/>
            <a:ext cx="663656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825" y="34725"/>
            <a:ext cx="3296510" cy="483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6" y="1008550"/>
            <a:ext cx="5004776" cy="325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243175" y="111175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Joint session with WGClimate (LST Climate Data Records and continuity)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.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.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.</a:t>
            </a:r>
            <a:endParaRPr sz="2000"/>
          </a:p>
          <a:p>
            <a:pPr indent="-292100" lvl="0" marL="342900" rtl="0" algn="l">
              <a:spcBef>
                <a:spcPts val="800"/>
              </a:spcBef>
              <a:spcAft>
                <a:spcPts val="800"/>
              </a:spcAft>
              <a:buSzPts val="2000"/>
              <a:buChar char="❖"/>
            </a:pPr>
            <a:r>
              <a:rPr lang="en" sz="2000"/>
              <a:t>.</a:t>
            </a:r>
            <a:endParaRPr sz="2000"/>
          </a:p>
        </p:txBody>
      </p:sp>
      <p:sp>
        <p:nvSpPr>
          <p:cNvPr id="158" name="Google Shape;158;p26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Recall…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313" y="118775"/>
            <a:ext cx="416537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>
            <a:off x="5580525" y="4445925"/>
            <a:ext cx="28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CEOS-ARD Newsletter</a:t>
            </a:r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9151" y="1151011"/>
            <a:ext cx="2836408" cy="329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9655" y="420694"/>
            <a:ext cx="3522971" cy="409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401" y="733412"/>
            <a:ext cx="3165049" cy="367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