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3" r:id="rId5"/>
    <p:sldMasterId id="2147483704" r:id="rId6"/>
    <p:sldMasterId id="2147483705" r:id="rId7"/>
    <p:sldMasterId id="2147483706" r:id="rId8"/>
    <p:sldMasterId id="2147483707" r:id="rId9"/>
    <p:sldMasterId id="2147483708" r:id="rId10"/>
    <p:sldMasterId id="2147483709" r:id="rId11"/>
    <p:sldMasterId id="2147483710"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Lst>
  <p:sldSz cy="5143500" cx="9144000"/>
  <p:notesSz cx="6858000" cy="9144000"/>
  <p:embeddedFontLst>
    <p:embeddedFont>
      <p:font typeface="Lato"/>
      <p:regular r:id="rId60"/>
      <p:bold r:id="rId61"/>
      <p:italic r:id="rId62"/>
      <p:boldItalic r:id="rId63"/>
    </p:embeddedFont>
    <p:embeddedFont>
      <p:font typeface="Helvetica Neue"/>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ACD1E9A-59C6-4369-ABAE-EE424F19892F}">
  <a:tblStyle styleId="{FACD1E9A-59C6-4369-ABAE-EE424F19892F}"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6E8053E-F5C0-411A-A5B6-7D5A04BB46C6}"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076B827-846F-4016-884C-5A1ECCBFE47F}"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DE24A6C-74AA-4A3F-8892-65D30B873F95}" styleName="Table_3">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62" Type="http://schemas.openxmlformats.org/officeDocument/2006/relationships/font" Target="fonts/Lato-italic.fntdata"/><Relationship Id="rId61" Type="http://schemas.openxmlformats.org/officeDocument/2006/relationships/font" Target="fonts/Lato-bold.fntdata"/><Relationship Id="rId20" Type="http://schemas.openxmlformats.org/officeDocument/2006/relationships/slide" Target="slides/slide7.xml"/><Relationship Id="rId64" Type="http://schemas.openxmlformats.org/officeDocument/2006/relationships/font" Target="fonts/HelveticaNeue-regular.fntdata"/><Relationship Id="rId63" Type="http://schemas.openxmlformats.org/officeDocument/2006/relationships/font" Target="fonts/Lato-boldItalic.fntdata"/><Relationship Id="rId22" Type="http://schemas.openxmlformats.org/officeDocument/2006/relationships/slide" Target="slides/slide9.xml"/><Relationship Id="rId66" Type="http://schemas.openxmlformats.org/officeDocument/2006/relationships/font" Target="fonts/HelveticaNeue-italic.fntdata"/><Relationship Id="rId21" Type="http://schemas.openxmlformats.org/officeDocument/2006/relationships/slide" Target="slides/slide8.xml"/><Relationship Id="rId65" Type="http://schemas.openxmlformats.org/officeDocument/2006/relationships/font" Target="fonts/HelveticaNeue-bold.fntdata"/><Relationship Id="rId24" Type="http://schemas.openxmlformats.org/officeDocument/2006/relationships/slide" Target="slides/slide11.xml"/><Relationship Id="rId23" Type="http://schemas.openxmlformats.org/officeDocument/2006/relationships/slide" Target="slides/slide10.xml"/><Relationship Id="rId67" Type="http://schemas.openxmlformats.org/officeDocument/2006/relationships/font" Target="fonts/HelveticaNeue-boldItalic.fntdata"/><Relationship Id="rId60" Type="http://schemas.openxmlformats.org/officeDocument/2006/relationships/font" Target="fonts/Lato-regular.fntdata"/><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11" Type="http://schemas.openxmlformats.org/officeDocument/2006/relationships/slideMaster" Target="slideMasters/slideMaster7.xml"/><Relationship Id="rId55" Type="http://schemas.openxmlformats.org/officeDocument/2006/relationships/slide" Target="slides/slide42.xml"/><Relationship Id="rId10" Type="http://schemas.openxmlformats.org/officeDocument/2006/relationships/slideMaster" Target="slideMasters/slideMaster6.xml"/><Relationship Id="rId54" Type="http://schemas.openxmlformats.org/officeDocument/2006/relationships/slide" Target="slides/slide41.xml"/><Relationship Id="rId13" Type="http://schemas.openxmlformats.org/officeDocument/2006/relationships/notesMaster" Target="notesMasters/notesMaster1.xml"/><Relationship Id="rId57" Type="http://schemas.openxmlformats.org/officeDocument/2006/relationships/slide" Target="slides/slide44.xml"/><Relationship Id="rId12" Type="http://schemas.openxmlformats.org/officeDocument/2006/relationships/slideMaster" Target="slideMasters/slideMaster8.xml"/><Relationship Id="rId56" Type="http://schemas.openxmlformats.org/officeDocument/2006/relationships/slide" Target="slides/slide43.xml"/><Relationship Id="rId15" Type="http://schemas.openxmlformats.org/officeDocument/2006/relationships/slide" Target="slides/slide2.xml"/><Relationship Id="rId59" Type="http://schemas.openxmlformats.org/officeDocument/2006/relationships/slide" Target="slides/slide46.xml"/><Relationship Id="rId14" Type="http://schemas.openxmlformats.org/officeDocument/2006/relationships/slide" Target="slides/slide1.xml"/><Relationship Id="rId58" Type="http://schemas.openxmlformats.org/officeDocument/2006/relationships/slide" Target="slides/slide45.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28dc3cdd8e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128dc3cdd8e_0_1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1c6c4852d1_12_19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11c6c4852d1_12_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1c6c4852d1_12_20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11c6c4852d1_12_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1c6c4852d1_12_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2" name="Google Shape;482;g11c6c4852d1_12_2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1c6c4852d1_12_2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489" name="Google Shape;489;g11c6c4852d1_12_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1c6c4852d1_12_2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499" name="Google Shape;499;g11c6c4852d1_12_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1c6c4852d1_12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b="0"/>
          </a:p>
        </p:txBody>
      </p:sp>
      <p:sp>
        <p:nvSpPr>
          <p:cNvPr id="508" name="Google Shape;508;g11c6c4852d1_12_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1c6c4852d1_12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21" name="Google Shape;521;g11c6c4852d1_12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1c6c4852d1_12_251:notes"/>
          <p:cNvSpPr txBox="1"/>
          <p:nvPr>
            <p:ph idx="1" type="body"/>
          </p:nvPr>
        </p:nvSpPr>
        <p:spPr>
          <a:xfrm>
            <a:off x="884077" y="4357773"/>
            <a:ext cx="5078700" cy="40842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30" name="Google Shape;530;g11c6c4852d1_12_251:notes"/>
          <p:cNvSpPr/>
          <p:nvPr>
            <p:ph idx="2" type="sldImg"/>
          </p:nvPr>
        </p:nvSpPr>
        <p:spPr>
          <a:xfrm>
            <a:off x="432065" y="681038"/>
            <a:ext cx="6055783" cy="3405187"/>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1c6c4852d1_12_3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41" name="Google Shape;541;g11c6c4852d1_12_3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1c6c4852d1_12_3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48" name="Google Shape;548;g11c6c4852d1_12_3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1c6c4852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1c6c4852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1c6c4852d1_12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58" name="Google Shape;558;g11c6c4852d1_12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1c6c4852d1_12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11c6c4852d1_12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70" name="Google Shape;570;g11c6c4852d1_12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1c6c4852d1_12_3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80" name="Google Shape;580;g11c6c4852d1_12_3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1c6c4852d1_12_3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86" name="Google Shape;586;g11c6c4852d1_12_3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1c6c4852d1_12_3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92" name="Google Shape;592;g11c6c4852d1_12_3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1c6c4852d1_12_376:notes"/>
          <p:cNvSpPr txBox="1"/>
          <p:nvPr>
            <p:ph idx="1" type="body"/>
          </p:nvPr>
        </p:nvSpPr>
        <p:spPr>
          <a:xfrm>
            <a:off x="777240" y="4777560"/>
            <a:ext cx="6217560" cy="452592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98" name="Google Shape;598;g11c6c4852d1_12_376:notes"/>
          <p:cNvSpPr/>
          <p:nvPr>
            <p:ph idx="2" type="sldImg"/>
          </p:nvPr>
        </p:nvSpPr>
        <p:spPr>
          <a:xfrm>
            <a:off x="531549" y="763588"/>
            <a:ext cx="6707716" cy="3771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1c6c4852d1_12_382:notes"/>
          <p:cNvSpPr txBox="1"/>
          <p:nvPr>
            <p:ph idx="1" type="body"/>
          </p:nvPr>
        </p:nvSpPr>
        <p:spPr>
          <a:xfrm>
            <a:off x="777240" y="4777560"/>
            <a:ext cx="6217560" cy="452592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605" name="Google Shape;605;g11c6c4852d1_12_382:notes"/>
          <p:cNvSpPr/>
          <p:nvPr>
            <p:ph idx="2" type="sldImg"/>
          </p:nvPr>
        </p:nvSpPr>
        <p:spPr>
          <a:xfrm>
            <a:off x="531549" y="763588"/>
            <a:ext cx="6707716" cy="3771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1c6c4852d1_12_388:notes"/>
          <p:cNvSpPr txBox="1"/>
          <p:nvPr>
            <p:ph idx="1" type="body"/>
          </p:nvPr>
        </p:nvSpPr>
        <p:spPr>
          <a:xfrm>
            <a:off x="777240" y="4777560"/>
            <a:ext cx="6217560" cy="452592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612" name="Google Shape;612;g11c6c4852d1_12_388:notes"/>
          <p:cNvSpPr/>
          <p:nvPr>
            <p:ph idx="2" type="sldImg"/>
          </p:nvPr>
        </p:nvSpPr>
        <p:spPr>
          <a:xfrm>
            <a:off x="531549" y="763588"/>
            <a:ext cx="6707716" cy="3771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1c6c4852d1_12_400:notes"/>
          <p:cNvSpPr txBox="1"/>
          <p:nvPr>
            <p:ph idx="1" type="body"/>
          </p:nvPr>
        </p:nvSpPr>
        <p:spPr>
          <a:xfrm>
            <a:off x="777240" y="4777560"/>
            <a:ext cx="6217560" cy="452592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625" name="Google Shape;625;g11c6c4852d1_12_400:notes"/>
          <p:cNvSpPr/>
          <p:nvPr>
            <p:ph idx="2" type="sldImg"/>
          </p:nvPr>
        </p:nvSpPr>
        <p:spPr>
          <a:xfrm>
            <a:off x="-583920" y="764280"/>
            <a:ext cx="8939520" cy="377136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1c6c4852d1_2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1" name="Google Shape;651;g11c6c4852d1_2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1c6c4852d1_12_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
              <a:t>Osamu to speak &lt; 10 mins</a:t>
            </a:r>
            <a:endParaRPr/>
          </a:p>
        </p:txBody>
      </p:sp>
      <p:sp>
        <p:nvSpPr>
          <p:cNvPr id="423" name="Google Shape;423;g11c6c4852d1_12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1c6c4852d1_2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7" name="Google Shape;657;g11c6c4852d1_2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11c6c4852d1_2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g11c6c4852d1_2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1c6c4852d1_2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4" name="Google Shape;684;g11c6c4852d1_2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1c6c4852d1_2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8" name="Google Shape;698;g11c6c4852d1_2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11c6c4852d1_2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4" name="Google Shape;714;g11c6c4852d1_2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11c6c4852d1_2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g11c6c4852d1_2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11c6c4852d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11c6c4852d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128dc3cdd8e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128dc3cdd8e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1c6c4852d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11c6c4852d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1c6c4852d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11c6c4852d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1c6c4852d1_12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1" name="Google Shape;431;g11c6c4852d1_12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11c6c4852d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11c6c4852d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11c6c4852d1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11c6c4852d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1c6c4852d1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1c6c4852d1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1c6c4852d1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11c6c4852d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1c6c4852d1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11c6c4852d1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11c6c4852d1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11c6c4852d1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11c6c4852d1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11c6c4852d1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1c6c4852d1_12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 name="Google Shape;437;g11c6c4852d1_12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1c6c4852d1_12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3" name="Google Shape;443;g11c6c4852d1_12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1c6c4852d1_12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9" name="Google Shape;449;g11c6c4852d1_12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1c6c4852d1_12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5" name="Google Shape;455;g11c6c4852d1_12_1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1c6c4852d1_12_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464" name="Google Shape;464;g11c6c4852d1_12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8.jpg"/><Relationship Id="rId4" Type="http://schemas.openxmlformats.org/officeDocument/2006/relationships/image" Target="../media/image4.jpg"/><Relationship Id="rId5" Type="http://schemas.openxmlformats.org/officeDocument/2006/relationships/image" Target="../media/image7.png"/><Relationship Id="rId6"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8.jpg"/><Relationship Id="rId4" Type="http://schemas.openxmlformats.org/officeDocument/2006/relationships/image" Target="../media/image4.jpg"/><Relationship Id="rId5" Type="http://schemas.openxmlformats.org/officeDocument/2006/relationships/image" Target="../media/image7.png"/><Relationship Id="rId6"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11.jpg"/><Relationship Id="rId4" Type="http://schemas.openxmlformats.org/officeDocument/2006/relationships/image" Target="../media/image15.jpg"/><Relationship Id="rId5" Type="http://schemas.openxmlformats.org/officeDocument/2006/relationships/image" Target="../media/image12.png"/><Relationship Id="rId6"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0" Type="http://schemas.openxmlformats.org/officeDocument/2006/relationships/image" Target="../media/image47.png"/><Relationship Id="rId22" Type="http://schemas.openxmlformats.org/officeDocument/2006/relationships/image" Target="../media/image46.png"/><Relationship Id="rId21" Type="http://schemas.openxmlformats.org/officeDocument/2006/relationships/image" Target="../media/image51.png"/><Relationship Id="rId24" Type="http://schemas.openxmlformats.org/officeDocument/2006/relationships/image" Target="../media/image54.png"/><Relationship Id="rId23" Type="http://schemas.openxmlformats.org/officeDocument/2006/relationships/image" Target="../media/image49.png"/><Relationship Id="rId1" Type="http://schemas.openxmlformats.org/officeDocument/2006/relationships/slideMaster" Target="../slideMasters/slideMaster6.xml"/><Relationship Id="rId2" Type="http://schemas.openxmlformats.org/officeDocument/2006/relationships/image" Target="../media/image31.jpg"/><Relationship Id="rId3"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27.png"/><Relationship Id="rId26" Type="http://schemas.openxmlformats.org/officeDocument/2006/relationships/image" Target="../media/image48.png"/><Relationship Id="rId25" Type="http://schemas.openxmlformats.org/officeDocument/2006/relationships/image" Target="../media/image44.png"/><Relationship Id="rId28" Type="http://schemas.openxmlformats.org/officeDocument/2006/relationships/image" Target="../media/image45.png"/><Relationship Id="rId27" Type="http://schemas.openxmlformats.org/officeDocument/2006/relationships/image" Target="../media/image42.png"/><Relationship Id="rId5" Type="http://schemas.openxmlformats.org/officeDocument/2006/relationships/image" Target="../media/image35.png"/><Relationship Id="rId6" Type="http://schemas.openxmlformats.org/officeDocument/2006/relationships/image" Target="../media/image32.png"/><Relationship Id="rId29" Type="http://schemas.openxmlformats.org/officeDocument/2006/relationships/image" Target="../media/image53.png"/><Relationship Id="rId7" Type="http://schemas.openxmlformats.org/officeDocument/2006/relationships/image" Target="../media/image23.png"/><Relationship Id="rId8" Type="http://schemas.openxmlformats.org/officeDocument/2006/relationships/image" Target="../media/image26.png"/><Relationship Id="rId30" Type="http://schemas.openxmlformats.org/officeDocument/2006/relationships/image" Target="../media/image52.png"/><Relationship Id="rId11" Type="http://schemas.openxmlformats.org/officeDocument/2006/relationships/image" Target="../media/image36.png"/><Relationship Id="rId10" Type="http://schemas.openxmlformats.org/officeDocument/2006/relationships/image" Target="../media/image34.png"/><Relationship Id="rId13" Type="http://schemas.openxmlformats.org/officeDocument/2006/relationships/image" Target="../media/image28.png"/><Relationship Id="rId12" Type="http://schemas.openxmlformats.org/officeDocument/2006/relationships/image" Target="../media/image30.png"/><Relationship Id="rId15" Type="http://schemas.openxmlformats.org/officeDocument/2006/relationships/image" Target="../media/image43.png"/><Relationship Id="rId14" Type="http://schemas.openxmlformats.org/officeDocument/2006/relationships/image" Target="../media/image37.png"/><Relationship Id="rId17" Type="http://schemas.openxmlformats.org/officeDocument/2006/relationships/image" Target="../media/image38.png"/><Relationship Id="rId16" Type="http://schemas.openxmlformats.org/officeDocument/2006/relationships/image" Target="../media/image41.png"/><Relationship Id="rId19" Type="http://schemas.openxmlformats.org/officeDocument/2006/relationships/image" Target="../media/image39.png"/><Relationship Id="rId18" Type="http://schemas.openxmlformats.org/officeDocument/2006/relationships/image" Target="../media/image4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0.jpg"/><Relationship Id="rId3" Type="http://schemas.openxmlformats.org/officeDocument/2006/relationships/image" Target="../media/image56.jpg"/><Relationship Id="rId4" Type="http://schemas.openxmlformats.org/officeDocument/2006/relationships/image" Target="../media/image58.jpg"/><Relationship Id="rId5" Type="http://schemas.openxmlformats.org/officeDocument/2006/relationships/image" Target="../media/image55.png"/><Relationship Id="rId6" Type="http://schemas.openxmlformats.org/officeDocument/2006/relationships/image" Target="../media/image5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9.png"/><Relationship Id="rId3" Type="http://schemas.openxmlformats.org/officeDocument/2006/relationships/image" Target="../media/image5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9.png"/><Relationship Id="rId3" Type="http://schemas.openxmlformats.org/officeDocument/2006/relationships/image" Target="../media/image5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9.png"/><Relationship Id="rId3" Type="http://schemas.openxmlformats.org/officeDocument/2006/relationships/image" Target="../media/image5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 Id="rId3" Type="http://schemas.openxmlformats.org/officeDocument/2006/relationships/image" Target="../media/image6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5.jpg"/><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2.png"/><Relationship Id="rId6" Type="http://schemas.openxmlformats.org/officeDocument/2006/relationships/image" Target="../media/image5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 Id="rId3" Type="http://schemas.openxmlformats.org/officeDocument/2006/relationships/image" Target="../media/image7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 Id="rId3" Type="http://schemas.openxmlformats.org/officeDocument/2006/relationships/image" Target="../media/image7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 Id="rId3" Type="http://schemas.openxmlformats.org/officeDocument/2006/relationships/image" Target="../media/image6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0" l="0" r="0" t="0"/>
          <a:stretch/>
        </p:blipFill>
        <p:spPr>
          <a:xfrm>
            <a:off x="2476313" y="1699297"/>
            <a:ext cx="6216117" cy="2067535"/>
          </a:xfrm>
          <a:prstGeom prst="rect">
            <a:avLst/>
          </a:prstGeom>
          <a:noFill/>
          <a:ln>
            <a:noFill/>
          </a:ln>
        </p:spPr>
      </p:pic>
      <p:pic>
        <p:nvPicPr>
          <p:cNvPr id="52" name="Google Shape;52;p13"/>
          <p:cNvPicPr preferRelativeResize="0"/>
          <p:nvPr/>
        </p:nvPicPr>
        <p:blipFill rotWithShape="1">
          <a:blip r:embed="rId3">
            <a:alphaModFix/>
          </a:blip>
          <a:srcRect b="-110"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53" name="Google Shape;53;p13"/>
          <p:cNvPicPr preferRelativeResize="0"/>
          <p:nvPr/>
        </p:nvPicPr>
        <p:blipFill rotWithShape="1">
          <a:blip r:embed="rId4">
            <a:alphaModFix/>
          </a:blip>
          <a:srcRect b="0" l="0" r="0" t="0"/>
          <a:stretch/>
        </p:blipFill>
        <p:spPr>
          <a:xfrm>
            <a:off x="6358008" y="-1"/>
            <a:ext cx="2785992" cy="2015112"/>
          </a:xfrm>
          <a:prstGeom prst="rect">
            <a:avLst/>
          </a:prstGeom>
          <a:noFill/>
          <a:ln>
            <a:noFill/>
          </a:ln>
        </p:spPr>
      </p:pic>
      <p:sp>
        <p:nvSpPr>
          <p:cNvPr id="54" name="Google Shape;54;p13"/>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 name="Google Shape;55;p13"/>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6" name="Google Shape;56;p13"/>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57" name="Google Shape;57;p13"/>
          <p:cNvPicPr preferRelativeResize="0"/>
          <p:nvPr/>
        </p:nvPicPr>
        <p:blipFill rotWithShape="1">
          <a:blip r:embed="rId6">
            <a:alphaModFix amt="34000"/>
          </a:blip>
          <a:srcRect b="-8775" l="32581" r="8553" t="2403"/>
          <a:stretch/>
        </p:blipFill>
        <p:spPr>
          <a:xfrm rot="5400000">
            <a:off x="4300773" y="-762121"/>
            <a:ext cx="4091400" cy="5610600"/>
          </a:xfrm>
          <a:prstGeom prst="rtTriangle">
            <a:avLst/>
          </a:prstGeom>
          <a:noFill/>
          <a:ln>
            <a:noFill/>
          </a:ln>
        </p:spPr>
      </p:pic>
      <p:pic>
        <p:nvPicPr>
          <p:cNvPr id="58" name="Google Shape;58;p13"/>
          <p:cNvPicPr preferRelativeResize="0"/>
          <p:nvPr/>
        </p:nvPicPr>
        <p:blipFill rotWithShape="1">
          <a:blip r:embed="rId6">
            <a:alphaModFix amt="34000"/>
          </a:blip>
          <a:srcRect b="676" l="54016" r="11354" t="36080"/>
          <a:stretch/>
        </p:blipFill>
        <p:spPr>
          <a:xfrm rot="-5400000">
            <a:off x="4344520" y="3615007"/>
            <a:ext cx="1289700" cy="1775100"/>
          </a:xfrm>
          <a:prstGeom prst="rtTriangle">
            <a:avLst/>
          </a:prstGeom>
          <a:noFill/>
          <a:ln>
            <a:noFill/>
          </a:ln>
        </p:spPr>
      </p:pic>
      <p:sp>
        <p:nvSpPr>
          <p:cNvPr id="59" name="Google Shape;59;p13"/>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Arial"/>
              <a:buNone/>
              <a:defRPr b="0" i="0" sz="6000" u="none" cap="none" strike="noStrike">
                <a:solidFill>
                  <a:schemeClr val="lt1"/>
                </a:solidFill>
                <a:latin typeface="Arial"/>
                <a:ea typeface="Arial"/>
                <a:cs typeface="Arial"/>
                <a:sym typeface="A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0" name="Shape 60"/>
        <p:cNvGrpSpPr/>
        <p:nvPr/>
      </p:nvGrpSpPr>
      <p:grpSpPr>
        <a:xfrm>
          <a:off x="0" y="0"/>
          <a:ext cx="0" cy="0"/>
          <a:chOff x="0" y="0"/>
          <a:chExt cx="0" cy="0"/>
        </a:xfrm>
      </p:grpSpPr>
      <p:sp>
        <p:nvSpPr>
          <p:cNvPr id="61" name="Google Shape;61;p14"/>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62" name="Google Shape;62;p14"/>
          <p:cNvPicPr preferRelativeResize="0"/>
          <p:nvPr/>
        </p:nvPicPr>
        <p:blipFill rotWithShape="1">
          <a:blip r:embed="rId2">
            <a:alphaModFix amt="34000"/>
          </a:blip>
          <a:srcRect b="35419" l="51341" r="-2842" t="39268"/>
          <a:stretch/>
        </p:blipFill>
        <p:spPr>
          <a:xfrm flipH="1">
            <a:off x="6978317" y="0"/>
            <a:ext cx="2165683" cy="778120"/>
          </a:xfrm>
          <a:prstGeom prst="rect">
            <a:avLst/>
          </a:prstGeom>
          <a:noFill/>
          <a:ln>
            <a:noFill/>
          </a:ln>
        </p:spPr>
      </p:pic>
      <p:pic>
        <p:nvPicPr>
          <p:cNvPr id="63" name="Google Shape;63;p14"/>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64" name="Google Shape;64;p14"/>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65" name="Google Shape;65;p1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66" name="Google Shape;66;p1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67" name="Google Shape;67;p14"/>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accent1"/>
                </a:solidFill>
                <a:latin typeface="Arial"/>
                <a:ea typeface="Arial"/>
                <a:cs typeface="Arial"/>
                <a:sym typeface="Arial"/>
              </a:rPr>
              <a:t>SIT-37, 29-31 March 2022</a:t>
            </a:r>
            <a:endParaRPr sz="1100"/>
          </a:p>
        </p:txBody>
      </p:sp>
      <p:sp>
        <p:nvSpPr>
          <p:cNvPr id="68" name="Google Shape;68;p14"/>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16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16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1600"/>
              </a:spcBef>
              <a:spcAft>
                <a:spcPts val="160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69" name="Google Shape;69;p14"/>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6" name="Shape 76"/>
        <p:cNvGrpSpPr/>
        <p:nvPr/>
      </p:nvGrpSpPr>
      <p:grpSpPr>
        <a:xfrm>
          <a:off x="0" y="0"/>
          <a:ext cx="0" cy="0"/>
          <a:chOff x="0" y="0"/>
          <a:chExt cx="0" cy="0"/>
        </a:xfrm>
      </p:grpSpPr>
      <p:pic>
        <p:nvPicPr>
          <p:cNvPr id="77" name="Google Shape;77;p16"/>
          <p:cNvPicPr preferRelativeResize="0"/>
          <p:nvPr/>
        </p:nvPicPr>
        <p:blipFill rotWithShape="1">
          <a:blip r:embed="rId2">
            <a:alphaModFix/>
          </a:blip>
          <a:srcRect b="0" l="0" r="0" t="0"/>
          <a:stretch/>
        </p:blipFill>
        <p:spPr>
          <a:xfrm>
            <a:off x="2476313" y="1699297"/>
            <a:ext cx="6216117" cy="2067535"/>
          </a:xfrm>
          <a:prstGeom prst="rect">
            <a:avLst/>
          </a:prstGeom>
          <a:noFill/>
          <a:ln>
            <a:noFill/>
          </a:ln>
        </p:spPr>
      </p:pic>
      <p:pic>
        <p:nvPicPr>
          <p:cNvPr id="78" name="Google Shape;78;p16"/>
          <p:cNvPicPr preferRelativeResize="0"/>
          <p:nvPr/>
        </p:nvPicPr>
        <p:blipFill rotWithShape="1">
          <a:blip r:embed="rId3">
            <a:alphaModFix/>
          </a:blip>
          <a:srcRect b="-110"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79" name="Google Shape;79;p16"/>
          <p:cNvPicPr preferRelativeResize="0"/>
          <p:nvPr/>
        </p:nvPicPr>
        <p:blipFill rotWithShape="1">
          <a:blip r:embed="rId4">
            <a:alphaModFix/>
          </a:blip>
          <a:srcRect b="0" l="0" r="0" t="0"/>
          <a:stretch/>
        </p:blipFill>
        <p:spPr>
          <a:xfrm>
            <a:off x="6358008" y="-1"/>
            <a:ext cx="2785992" cy="2015112"/>
          </a:xfrm>
          <a:prstGeom prst="rect">
            <a:avLst/>
          </a:prstGeom>
          <a:noFill/>
          <a:ln>
            <a:noFill/>
          </a:ln>
        </p:spPr>
      </p:pic>
      <p:sp>
        <p:nvSpPr>
          <p:cNvPr id="80" name="Google Shape;80;p16"/>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 name="Google Shape;81;p16"/>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82" name="Google Shape;82;p16"/>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83" name="Google Shape;83;p16"/>
          <p:cNvPicPr preferRelativeResize="0"/>
          <p:nvPr/>
        </p:nvPicPr>
        <p:blipFill rotWithShape="1">
          <a:blip r:embed="rId6">
            <a:alphaModFix amt="34000"/>
          </a:blip>
          <a:srcRect b="-8775" l="32581" r="8553" t="2403"/>
          <a:stretch/>
        </p:blipFill>
        <p:spPr>
          <a:xfrm rot="5400000">
            <a:off x="4300773" y="-762121"/>
            <a:ext cx="4091400" cy="5610600"/>
          </a:xfrm>
          <a:prstGeom prst="rtTriangle">
            <a:avLst/>
          </a:prstGeom>
          <a:noFill/>
          <a:ln>
            <a:noFill/>
          </a:ln>
        </p:spPr>
      </p:pic>
      <p:pic>
        <p:nvPicPr>
          <p:cNvPr id="84" name="Google Shape;84;p16"/>
          <p:cNvPicPr preferRelativeResize="0"/>
          <p:nvPr/>
        </p:nvPicPr>
        <p:blipFill rotWithShape="1">
          <a:blip r:embed="rId6">
            <a:alphaModFix amt="34000"/>
          </a:blip>
          <a:srcRect b="676" l="54016" r="11354" t="36080"/>
          <a:stretch/>
        </p:blipFill>
        <p:spPr>
          <a:xfrm rot="-5400000">
            <a:off x="4344520" y="3615007"/>
            <a:ext cx="1289700" cy="1775100"/>
          </a:xfrm>
          <a:prstGeom prst="rtTriangle">
            <a:avLst/>
          </a:prstGeom>
          <a:noFill/>
          <a:ln>
            <a:noFill/>
          </a:ln>
        </p:spPr>
      </p:pic>
      <p:sp>
        <p:nvSpPr>
          <p:cNvPr id="85" name="Google Shape;85;p16"/>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Arial"/>
              <a:buNone/>
              <a:defRPr b="0" i="0" sz="60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6" name="Shape 86"/>
        <p:cNvGrpSpPr/>
        <p:nvPr/>
      </p:nvGrpSpPr>
      <p:grpSpPr>
        <a:xfrm>
          <a:off x="0" y="0"/>
          <a:ext cx="0" cy="0"/>
          <a:chOff x="0" y="0"/>
          <a:chExt cx="0" cy="0"/>
        </a:xfrm>
      </p:grpSpPr>
      <p:sp>
        <p:nvSpPr>
          <p:cNvPr id="87" name="Google Shape;87;p17"/>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88" name="Google Shape;88;p17"/>
          <p:cNvPicPr preferRelativeResize="0"/>
          <p:nvPr/>
        </p:nvPicPr>
        <p:blipFill rotWithShape="1">
          <a:blip r:embed="rId2">
            <a:alphaModFix amt="34000"/>
          </a:blip>
          <a:srcRect b="35419" l="51341" r="-2842" t="39268"/>
          <a:stretch/>
        </p:blipFill>
        <p:spPr>
          <a:xfrm flipH="1">
            <a:off x="6978317" y="0"/>
            <a:ext cx="2165683" cy="778120"/>
          </a:xfrm>
          <a:prstGeom prst="rect">
            <a:avLst/>
          </a:prstGeom>
          <a:noFill/>
          <a:ln>
            <a:noFill/>
          </a:ln>
        </p:spPr>
      </p:pic>
      <p:pic>
        <p:nvPicPr>
          <p:cNvPr id="89" name="Google Shape;89;p17"/>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90" name="Google Shape;90;p17"/>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91" name="Google Shape;91;p17"/>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92" name="Google Shape;92;p17"/>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93" name="Google Shape;93;p17"/>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accent1"/>
                </a:solidFill>
              </a:rPr>
              <a:t>LSI-VC-11 Teleconference #3</a:t>
            </a:r>
            <a:endParaRPr sz="1100"/>
          </a:p>
        </p:txBody>
      </p:sp>
      <p:sp>
        <p:nvSpPr>
          <p:cNvPr id="94" name="Google Shape;94;p17"/>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95" name="Google Shape;95;p17"/>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96" name="Shape 96"/>
        <p:cNvGrpSpPr/>
        <p:nvPr/>
      </p:nvGrpSpPr>
      <p:grpSpPr>
        <a:xfrm>
          <a:off x="0" y="0"/>
          <a:ext cx="0" cy="0"/>
          <a:chOff x="0" y="0"/>
          <a:chExt cx="0" cy="0"/>
        </a:xfrm>
      </p:grpSpPr>
      <p:sp>
        <p:nvSpPr>
          <p:cNvPr id="97" name="Google Shape;97;p18"/>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98" name="Google Shape;98;p18"/>
          <p:cNvPicPr preferRelativeResize="0"/>
          <p:nvPr/>
        </p:nvPicPr>
        <p:blipFill rotWithShape="1">
          <a:blip r:embed="rId2">
            <a:alphaModFix amt="34000"/>
          </a:blip>
          <a:srcRect b="35419" l="51341" r="-2842" t="39268"/>
          <a:stretch/>
        </p:blipFill>
        <p:spPr>
          <a:xfrm flipH="1">
            <a:off x="6978317" y="0"/>
            <a:ext cx="2165683" cy="778120"/>
          </a:xfrm>
          <a:prstGeom prst="rect">
            <a:avLst/>
          </a:prstGeom>
          <a:noFill/>
          <a:ln>
            <a:noFill/>
          </a:ln>
        </p:spPr>
      </p:pic>
      <p:pic>
        <p:nvPicPr>
          <p:cNvPr id="99" name="Google Shape;99;p18"/>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100" name="Google Shape;100;p18"/>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101" name="Google Shape;101;p18"/>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102" name="Google Shape;102;p18"/>
          <p:cNvSpPr txBox="1"/>
          <p:nvPr>
            <p:ph idx="1" type="body"/>
          </p:nvPr>
        </p:nvSpPr>
        <p:spPr>
          <a:xfrm>
            <a:off x="289974" y="1084442"/>
            <a:ext cx="41316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03" name="Google Shape;103;p18"/>
          <p:cNvSpPr txBox="1"/>
          <p:nvPr>
            <p:ph idx="2" type="body"/>
          </p:nvPr>
        </p:nvSpPr>
        <p:spPr>
          <a:xfrm>
            <a:off x="4722271" y="1084442"/>
            <a:ext cx="41316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04" name="Google Shape;104;p18"/>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100">
                <a:solidFill>
                  <a:schemeClr val="accent1"/>
                </a:solidFill>
                <a:latin typeface="Arial"/>
                <a:ea typeface="Arial"/>
                <a:cs typeface="Arial"/>
                <a:sym typeface="Arial"/>
              </a:rPr>
              <a:t>Slide </a:t>
            </a:r>
            <a:fld id="{00000000-1234-1234-1234-123412341234}" type="slidenum">
              <a:rPr b="1" lang="en" sz="1100">
                <a:solidFill>
                  <a:schemeClr val="accent1"/>
                </a:solidFill>
                <a:latin typeface="Arial"/>
                <a:ea typeface="Arial"/>
                <a:cs typeface="Arial"/>
                <a:sym typeface="Arial"/>
              </a:rPr>
              <a:t>‹#›</a:t>
            </a:fld>
            <a:endParaRPr b="1" sz="1100">
              <a:solidFill>
                <a:schemeClr val="accent1"/>
              </a:solidFill>
              <a:latin typeface="Arial"/>
              <a:ea typeface="Arial"/>
              <a:cs typeface="Arial"/>
              <a:sym typeface="Arial"/>
            </a:endParaRPr>
          </a:p>
        </p:txBody>
      </p:sp>
      <p:sp>
        <p:nvSpPr>
          <p:cNvPr id="105" name="Google Shape;105;p18"/>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6" name="Google Shape;106;p18"/>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accent1"/>
                </a:solidFill>
                <a:latin typeface="Arial"/>
                <a:ea typeface="Arial"/>
                <a:cs typeface="Arial"/>
                <a:sym typeface="Arial"/>
              </a:rPr>
              <a:t>SIT-37, 29-31 March 2022</a:t>
            </a:r>
            <a:endParaRPr sz="11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7" name="Shape 107"/>
        <p:cNvGrpSpPr/>
        <p:nvPr/>
      </p:nvGrpSpPr>
      <p:grpSpPr>
        <a:xfrm>
          <a:off x="0" y="0"/>
          <a:ext cx="0" cy="0"/>
          <a:chOff x="0" y="0"/>
          <a:chExt cx="0" cy="0"/>
        </a:xfrm>
      </p:grpSpPr>
      <p:sp>
        <p:nvSpPr>
          <p:cNvPr id="108" name="Google Shape;108;p19"/>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109" name="Google Shape;109;p19"/>
          <p:cNvPicPr preferRelativeResize="0"/>
          <p:nvPr/>
        </p:nvPicPr>
        <p:blipFill rotWithShape="1">
          <a:blip r:embed="rId2">
            <a:alphaModFix amt="34000"/>
          </a:blip>
          <a:srcRect b="35419" l="51341" r="-2842" t="39268"/>
          <a:stretch/>
        </p:blipFill>
        <p:spPr>
          <a:xfrm flipH="1">
            <a:off x="6978317" y="0"/>
            <a:ext cx="2165683" cy="778120"/>
          </a:xfrm>
          <a:prstGeom prst="rect">
            <a:avLst/>
          </a:prstGeom>
          <a:noFill/>
          <a:ln>
            <a:noFill/>
          </a:ln>
        </p:spPr>
      </p:pic>
      <p:pic>
        <p:nvPicPr>
          <p:cNvPr id="110" name="Google Shape;110;p19"/>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111" name="Google Shape;111;p19"/>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112" name="Google Shape;112;p19"/>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113" name="Google Shape;113;p19"/>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100">
                <a:solidFill>
                  <a:schemeClr val="accent1"/>
                </a:solidFill>
                <a:latin typeface="Arial"/>
                <a:ea typeface="Arial"/>
                <a:cs typeface="Arial"/>
                <a:sym typeface="Arial"/>
              </a:rPr>
              <a:t>Slide </a:t>
            </a:r>
            <a:fld id="{00000000-1234-1234-1234-123412341234}" type="slidenum">
              <a:rPr b="1" lang="en" sz="1100">
                <a:solidFill>
                  <a:schemeClr val="accent1"/>
                </a:solidFill>
                <a:latin typeface="Arial"/>
                <a:ea typeface="Arial"/>
                <a:cs typeface="Arial"/>
                <a:sym typeface="Arial"/>
              </a:rPr>
              <a:t>‹#›</a:t>
            </a:fld>
            <a:endParaRPr b="1" sz="1100">
              <a:solidFill>
                <a:schemeClr val="accent1"/>
              </a:solidFill>
              <a:latin typeface="Arial"/>
              <a:ea typeface="Arial"/>
              <a:cs typeface="Arial"/>
              <a:sym typeface="Arial"/>
            </a:endParaRPr>
          </a:p>
        </p:txBody>
      </p:sp>
      <p:sp>
        <p:nvSpPr>
          <p:cNvPr id="114" name="Google Shape;114;p19"/>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5" name="Google Shape;115;p19"/>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accent1"/>
                </a:solidFill>
                <a:latin typeface="Arial"/>
                <a:ea typeface="Arial"/>
                <a:cs typeface="Arial"/>
                <a:sym typeface="Arial"/>
              </a:rPr>
              <a:t>SIT-37, 29-31 March 2022</a:t>
            </a:r>
            <a:endParaRPr sz="11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6" name="Shape 116"/>
        <p:cNvGrpSpPr/>
        <p:nvPr/>
      </p:nvGrpSpPr>
      <p:grpSpPr>
        <a:xfrm>
          <a:off x="0" y="0"/>
          <a:ext cx="0" cy="0"/>
          <a:chOff x="0" y="0"/>
          <a:chExt cx="0" cy="0"/>
        </a:xfrm>
      </p:grpSpPr>
      <p:sp>
        <p:nvSpPr>
          <p:cNvPr id="117" name="Google Shape;117;p20"/>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118" name="Google Shape;118;p20"/>
          <p:cNvPicPr preferRelativeResize="0"/>
          <p:nvPr/>
        </p:nvPicPr>
        <p:blipFill rotWithShape="1">
          <a:blip r:embed="rId2">
            <a:alphaModFix amt="34000"/>
          </a:blip>
          <a:srcRect b="35419" l="51341" r="-2842" t="39268"/>
          <a:stretch/>
        </p:blipFill>
        <p:spPr>
          <a:xfrm flipH="1">
            <a:off x="6978317" y="0"/>
            <a:ext cx="2165683" cy="778120"/>
          </a:xfrm>
          <a:prstGeom prst="rect">
            <a:avLst/>
          </a:prstGeom>
          <a:noFill/>
          <a:ln>
            <a:noFill/>
          </a:ln>
        </p:spPr>
      </p:pic>
      <p:pic>
        <p:nvPicPr>
          <p:cNvPr id="119" name="Google Shape;119;p20"/>
          <p:cNvPicPr preferRelativeResize="0"/>
          <p:nvPr/>
        </p:nvPicPr>
        <p:blipFill rotWithShape="1">
          <a:blip r:embed="rId3">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120" name="Google Shape;120;p20"/>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121" name="Google Shape;121;p20"/>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122" name="Google Shape;122;p20"/>
          <p:cNvSpPr txBox="1"/>
          <p:nvPr>
            <p:ph idx="1" type="body"/>
          </p:nvPr>
        </p:nvSpPr>
        <p:spPr>
          <a:xfrm>
            <a:off x="3885009" y="1030389"/>
            <a:ext cx="4629300" cy="35208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4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400"/>
              </a:spcBef>
              <a:spcAft>
                <a:spcPts val="0"/>
              </a:spcAft>
              <a:buClr>
                <a:schemeClr val="dk1"/>
              </a:buClr>
              <a:buSzPts val="1800"/>
              <a:buFont typeface="Courier New"/>
              <a:buChar char="o"/>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23" name="Google Shape;123;p20"/>
          <p:cNvSpPr txBox="1"/>
          <p:nvPr>
            <p:ph idx="2" type="body"/>
          </p:nvPr>
        </p:nvSpPr>
        <p:spPr>
          <a:xfrm>
            <a:off x="629841" y="1030389"/>
            <a:ext cx="2949000" cy="34728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124" name="Google Shape;124;p20"/>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100">
                <a:solidFill>
                  <a:schemeClr val="accent1"/>
                </a:solidFill>
                <a:latin typeface="Arial"/>
                <a:ea typeface="Arial"/>
                <a:cs typeface="Arial"/>
                <a:sym typeface="Arial"/>
              </a:rPr>
              <a:t>Slide </a:t>
            </a:r>
            <a:fld id="{00000000-1234-1234-1234-123412341234}" type="slidenum">
              <a:rPr b="1" lang="en" sz="1100">
                <a:solidFill>
                  <a:schemeClr val="accent1"/>
                </a:solidFill>
                <a:latin typeface="Arial"/>
                <a:ea typeface="Arial"/>
                <a:cs typeface="Arial"/>
                <a:sym typeface="Arial"/>
              </a:rPr>
              <a:t>‹#›</a:t>
            </a:fld>
            <a:endParaRPr b="1" sz="1100">
              <a:solidFill>
                <a:schemeClr val="accent1"/>
              </a:solidFill>
              <a:latin typeface="Arial"/>
              <a:ea typeface="Arial"/>
              <a:cs typeface="Arial"/>
              <a:sym typeface="Arial"/>
            </a:endParaRPr>
          </a:p>
        </p:txBody>
      </p:sp>
      <p:sp>
        <p:nvSpPr>
          <p:cNvPr id="125" name="Google Shape;125;p20"/>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26" name="Google Shape;126;p20"/>
          <p:cNvSpPr txBox="1"/>
          <p:nvPr/>
        </p:nvSpPr>
        <p:spPr>
          <a:xfrm>
            <a:off x="-18288" y="4922099"/>
            <a:ext cx="3694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accent1"/>
                </a:solidFill>
                <a:latin typeface="Arial"/>
                <a:ea typeface="Arial"/>
                <a:cs typeface="Arial"/>
                <a:sym typeface="Arial"/>
              </a:rPr>
              <a:t>SIT-37, 29-31 March 2022</a:t>
            </a:r>
            <a:endParaRPr sz="11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3" name="Shape 133"/>
        <p:cNvGrpSpPr/>
        <p:nvPr/>
      </p:nvGrpSpPr>
      <p:grpSpPr>
        <a:xfrm>
          <a:off x="0" y="0"/>
          <a:ext cx="0" cy="0"/>
          <a:chOff x="0" y="0"/>
          <a:chExt cx="0" cy="0"/>
        </a:xfrm>
      </p:grpSpPr>
      <p:pic>
        <p:nvPicPr>
          <p:cNvPr id="134" name="Google Shape;134;p22"/>
          <p:cNvPicPr preferRelativeResize="0"/>
          <p:nvPr/>
        </p:nvPicPr>
        <p:blipFill rotWithShape="1">
          <a:blip r:embed="rId2">
            <a:alphaModFix/>
          </a:blip>
          <a:srcRect b="0" l="0" r="0" t="0"/>
          <a:stretch/>
        </p:blipFill>
        <p:spPr>
          <a:xfrm>
            <a:off x="2476313" y="1699297"/>
            <a:ext cx="6216118" cy="2067536"/>
          </a:xfrm>
          <a:prstGeom prst="rect">
            <a:avLst/>
          </a:prstGeom>
          <a:noFill/>
          <a:ln>
            <a:noFill/>
          </a:ln>
        </p:spPr>
      </p:pic>
      <p:pic>
        <p:nvPicPr>
          <p:cNvPr id="135" name="Google Shape;135;p22"/>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36" name="Google Shape;136;p22"/>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37" name="Google Shape;137;p22"/>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8" name="Google Shape;138;p22"/>
          <p:cNvSpPr/>
          <p:nvPr/>
        </p:nvSpPr>
        <p:spPr>
          <a:xfrm flipH="1">
            <a:off x="-3588" y="-10906"/>
            <a:ext cx="9149373" cy="515619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9" name="Google Shape;139;p22"/>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40" name="Google Shape;140;p22"/>
          <p:cNvPicPr preferRelativeResize="0"/>
          <p:nvPr/>
        </p:nvPicPr>
        <p:blipFill rotWithShape="1">
          <a:blip r:embed="rId6">
            <a:alphaModFix amt="34000"/>
          </a:blip>
          <a:srcRect b="-8773" l="32582" r="8554" t="2399"/>
          <a:stretch/>
        </p:blipFill>
        <p:spPr>
          <a:xfrm rot="5400000">
            <a:off x="4300715" y="-762125"/>
            <a:ext cx="4091455" cy="5610663"/>
          </a:xfrm>
          <a:prstGeom prst="rtTriangle">
            <a:avLst/>
          </a:prstGeom>
          <a:noFill/>
          <a:ln>
            <a:noFill/>
          </a:ln>
        </p:spPr>
      </p:pic>
      <p:pic>
        <p:nvPicPr>
          <p:cNvPr id="141" name="Google Shape;141;p22"/>
          <p:cNvPicPr preferRelativeResize="0"/>
          <p:nvPr/>
        </p:nvPicPr>
        <p:blipFill rotWithShape="1">
          <a:blip r:embed="rId6">
            <a:alphaModFix amt="34000"/>
          </a:blip>
          <a:srcRect b="672" l="54016" r="11355" t="36081"/>
          <a:stretch/>
        </p:blipFill>
        <p:spPr>
          <a:xfrm rot="-5400000">
            <a:off x="4344482" y="3614964"/>
            <a:ext cx="1289782" cy="1775104"/>
          </a:xfrm>
          <a:prstGeom prst="rtTriangle">
            <a:avLst/>
          </a:prstGeom>
          <a:noFill/>
          <a:ln>
            <a:noFill/>
          </a:ln>
        </p:spPr>
      </p:pic>
      <p:sp>
        <p:nvSpPr>
          <p:cNvPr id="142" name="Google Shape;142;p22"/>
          <p:cNvSpPr txBox="1"/>
          <p:nvPr>
            <p:ph type="title"/>
          </p:nvPr>
        </p:nvSpPr>
        <p:spPr>
          <a:xfrm>
            <a:off x="132035" y="131953"/>
            <a:ext cx="4617889" cy="2979484"/>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Arial"/>
              <a:buNone/>
              <a:defRPr b="0"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3" name="Shape 143"/>
        <p:cNvGrpSpPr/>
        <p:nvPr/>
      </p:nvGrpSpPr>
      <p:grpSpPr>
        <a:xfrm>
          <a:off x="0" y="0"/>
          <a:ext cx="0" cy="0"/>
          <a:chOff x="0" y="0"/>
          <a:chExt cx="0" cy="0"/>
        </a:xfrm>
      </p:grpSpPr>
      <p:sp>
        <p:nvSpPr>
          <p:cNvPr id="144" name="Google Shape;144;p23"/>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145" name="Google Shape;145;p23"/>
          <p:cNvPicPr preferRelativeResize="0"/>
          <p:nvPr/>
        </p:nvPicPr>
        <p:blipFill rotWithShape="1">
          <a:blip r:embed="rId2">
            <a:alphaModFix amt="34000"/>
          </a:blip>
          <a:srcRect b="35419" l="51339" r="-2839" t="39269"/>
          <a:stretch/>
        </p:blipFill>
        <p:spPr>
          <a:xfrm flipH="1">
            <a:off x="6978317" y="0"/>
            <a:ext cx="2165683" cy="778119"/>
          </a:xfrm>
          <a:prstGeom prst="rect">
            <a:avLst/>
          </a:prstGeom>
          <a:noFill/>
          <a:ln>
            <a:noFill/>
          </a:ln>
        </p:spPr>
      </p:pic>
      <p:pic>
        <p:nvPicPr>
          <p:cNvPr id="146" name="Google Shape;146;p23"/>
          <p:cNvPicPr preferRelativeResize="0"/>
          <p:nvPr/>
        </p:nvPicPr>
        <p:blipFill rotWithShape="1">
          <a:blip r:embed="rId3">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147" name="Google Shape;147;p23"/>
          <p:cNvSpPr/>
          <p:nvPr/>
        </p:nvSpPr>
        <p:spPr>
          <a:xfrm>
            <a:off x="-1333"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48" name="Google Shape;148;p23"/>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49" name="Google Shape;149;p23"/>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50" name="Google Shape;150;p23"/>
          <p:cNvSpPr txBox="1"/>
          <p:nvPr>
            <p:ph idx="1" type="body"/>
          </p:nvPr>
        </p:nvSpPr>
        <p:spPr>
          <a:xfrm>
            <a:off x="243175" y="1168900"/>
            <a:ext cx="8621550" cy="3497153"/>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51" name="Google Shape;151;p23"/>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152" name="Shape 152"/>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 name="Shape 153"/>
        <p:cNvGrpSpPr/>
        <p:nvPr/>
      </p:nvGrpSpPr>
      <p:grpSpPr>
        <a:xfrm>
          <a:off x="0" y="0"/>
          <a:ext cx="0" cy="0"/>
          <a:chOff x="0" y="0"/>
          <a:chExt cx="0" cy="0"/>
        </a:xfrm>
      </p:grpSpPr>
      <p:sp>
        <p:nvSpPr>
          <p:cNvPr id="154" name="Google Shape;154;p25"/>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155" name="Google Shape;155;p25"/>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156" name="Google Shape;156;p25"/>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57" name="Shape 157"/>
        <p:cNvGrpSpPr/>
        <p:nvPr/>
      </p:nvGrpSpPr>
      <p:grpSpPr>
        <a:xfrm>
          <a:off x="0" y="0"/>
          <a:ext cx="0" cy="0"/>
          <a:chOff x="0" y="0"/>
          <a:chExt cx="0" cy="0"/>
        </a:xfrm>
      </p:grpSpPr>
      <p:sp>
        <p:nvSpPr>
          <p:cNvPr id="158" name="Google Shape;158;p26"/>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159" name="Google Shape;159;p26"/>
          <p:cNvPicPr preferRelativeResize="0"/>
          <p:nvPr/>
        </p:nvPicPr>
        <p:blipFill rotWithShape="1">
          <a:blip r:embed="rId2">
            <a:alphaModFix amt="34000"/>
          </a:blip>
          <a:srcRect b="35419" l="51339" r="-2839" t="39269"/>
          <a:stretch/>
        </p:blipFill>
        <p:spPr>
          <a:xfrm flipH="1">
            <a:off x="6978317" y="0"/>
            <a:ext cx="2165683" cy="778119"/>
          </a:xfrm>
          <a:prstGeom prst="rect">
            <a:avLst/>
          </a:prstGeom>
          <a:noFill/>
          <a:ln>
            <a:noFill/>
          </a:ln>
        </p:spPr>
      </p:pic>
      <p:pic>
        <p:nvPicPr>
          <p:cNvPr id="160" name="Google Shape;160;p26"/>
          <p:cNvPicPr preferRelativeResize="0"/>
          <p:nvPr/>
        </p:nvPicPr>
        <p:blipFill rotWithShape="1">
          <a:blip r:embed="rId3">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161" name="Google Shape;161;p26"/>
          <p:cNvSpPr/>
          <p:nvPr/>
        </p:nvSpPr>
        <p:spPr>
          <a:xfrm>
            <a:off x="-1333"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62" name="Google Shape;162;p26"/>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63" name="Google Shape;163;p26"/>
          <p:cNvSpPr txBox="1"/>
          <p:nvPr>
            <p:ph idx="1" type="body"/>
          </p:nvPr>
        </p:nvSpPr>
        <p:spPr>
          <a:xfrm>
            <a:off x="289974" y="1084442"/>
            <a:ext cx="4131756" cy="3581612"/>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4" name="Google Shape;164;p26"/>
          <p:cNvSpPr txBox="1"/>
          <p:nvPr>
            <p:ph idx="2" type="body"/>
          </p:nvPr>
        </p:nvSpPr>
        <p:spPr>
          <a:xfrm>
            <a:off x="4722271" y="1084442"/>
            <a:ext cx="4131756" cy="3581612"/>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5" name="Google Shape;165;p26"/>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66" name="Google Shape;166;p26"/>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7" name="Google Shape;167;p26"/>
          <p:cNvSpPr txBox="1"/>
          <p:nvPr/>
        </p:nvSpPr>
        <p:spPr>
          <a:xfrm>
            <a:off x="-18288" y="4922099"/>
            <a:ext cx="3694176"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8" name="Shape 168"/>
        <p:cNvGrpSpPr/>
        <p:nvPr/>
      </p:nvGrpSpPr>
      <p:grpSpPr>
        <a:xfrm>
          <a:off x="0" y="0"/>
          <a:ext cx="0" cy="0"/>
          <a:chOff x="0" y="0"/>
          <a:chExt cx="0" cy="0"/>
        </a:xfrm>
      </p:grpSpPr>
      <p:sp>
        <p:nvSpPr>
          <p:cNvPr id="169" name="Google Shape;169;p27"/>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170" name="Google Shape;170;p27"/>
          <p:cNvPicPr preferRelativeResize="0"/>
          <p:nvPr/>
        </p:nvPicPr>
        <p:blipFill rotWithShape="1">
          <a:blip r:embed="rId2">
            <a:alphaModFix amt="34000"/>
          </a:blip>
          <a:srcRect b="35419" l="51339" r="-2839" t="39269"/>
          <a:stretch/>
        </p:blipFill>
        <p:spPr>
          <a:xfrm flipH="1">
            <a:off x="6978317" y="0"/>
            <a:ext cx="2165683" cy="778119"/>
          </a:xfrm>
          <a:prstGeom prst="rect">
            <a:avLst/>
          </a:prstGeom>
          <a:noFill/>
          <a:ln>
            <a:noFill/>
          </a:ln>
        </p:spPr>
      </p:pic>
      <p:pic>
        <p:nvPicPr>
          <p:cNvPr id="171" name="Google Shape;171;p27"/>
          <p:cNvPicPr preferRelativeResize="0"/>
          <p:nvPr/>
        </p:nvPicPr>
        <p:blipFill rotWithShape="1">
          <a:blip r:embed="rId3">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172" name="Google Shape;172;p27"/>
          <p:cNvSpPr/>
          <p:nvPr/>
        </p:nvSpPr>
        <p:spPr>
          <a:xfrm>
            <a:off x="-1333"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73" name="Google Shape;173;p27"/>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74" name="Google Shape;174;p27"/>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75" name="Google Shape;175;p27"/>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6" name="Google Shape;176;p27"/>
          <p:cNvSpPr txBox="1"/>
          <p:nvPr/>
        </p:nvSpPr>
        <p:spPr>
          <a:xfrm>
            <a:off x="-18288" y="4922099"/>
            <a:ext cx="3694176"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77" name="Shape 177"/>
        <p:cNvGrpSpPr/>
        <p:nvPr/>
      </p:nvGrpSpPr>
      <p:grpSpPr>
        <a:xfrm>
          <a:off x="0" y="0"/>
          <a:ext cx="0" cy="0"/>
          <a:chOff x="0" y="0"/>
          <a:chExt cx="0" cy="0"/>
        </a:xfrm>
      </p:grpSpPr>
      <p:sp>
        <p:nvSpPr>
          <p:cNvPr id="178" name="Google Shape;178;p28"/>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179" name="Google Shape;179;p28"/>
          <p:cNvPicPr preferRelativeResize="0"/>
          <p:nvPr/>
        </p:nvPicPr>
        <p:blipFill rotWithShape="1">
          <a:blip r:embed="rId2">
            <a:alphaModFix amt="34000"/>
          </a:blip>
          <a:srcRect b="35419" l="51339" r="-2839" t="39269"/>
          <a:stretch/>
        </p:blipFill>
        <p:spPr>
          <a:xfrm flipH="1">
            <a:off x="6978317" y="0"/>
            <a:ext cx="2165683" cy="778119"/>
          </a:xfrm>
          <a:prstGeom prst="rect">
            <a:avLst/>
          </a:prstGeom>
          <a:noFill/>
          <a:ln>
            <a:noFill/>
          </a:ln>
        </p:spPr>
      </p:pic>
      <p:pic>
        <p:nvPicPr>
          <p:cNvPr id="180" name="Google Shape;180;p28"/>
          <p:cNvPicPr preferRelativeResize="0"/>
          <p:nvPr/>
        </p:nvPicPr>
        <p:blipFill rotWithShape="1">
          <a:blip r:embed="rId3">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181" name="Google Shape;181;p28"/>
          <p:cNvSpPr/>
          <p:nvPr/>
        </p:nvSpPr>
        <p:spPr>
          <a:xfrm>
            <a:off x="-1333"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82" name="Google Shape;182;p28"/>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83" name="Google Shape;183;p28"/>
          <p:cNvSpPr txBox="1"/>
          <p:nvPr>
            <p:ph idx="1" type="body"/>
          </p:nvPr>
        </p:nvSpPr>
        <p:spPr>
          <a:xfrm>
            <a:off x="3885009" y="1030389"/>
            <a:ext cx="4629150" cy="3520801"/>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4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400"/>
              </a:spcBef>
              <a:spcAft>
                <a:spcPts val="0"/>
              </a:spcAft>
              <a:buClr>
                <a:schemeClr val="dk1"/>
              </a:buClr>
              <a:buSzPts val="1800"/>
              <a:buFont typeface="Courier New"/>
              <a:buChar char="o"/>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84" name="Google Shape;184;p28"/>
          <p:cNvSpPr txBox="1"/>
          <p:nvPr>
            <p:ph idx="2" type="body"/>
          </p:nvPr>
        </p:nvSpPr>
        <p:spPr>
          <a:xfrm>
            <a:off x="629841" y="1030389"/>
            <a:ext cx="2949178" cy="3472919"/>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185" name="Google Shape;185;p28"/>
          <p:cNvSpPr txBox="1"/>
          <p:nvPr/>
        </p:nvSpPr>
        <p:spPr>
          <a:xfrm>
            <a:off x="7699248" y="4930953"/>
            <a:ext cx="1444085" cy="23083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186" name="Google Shape;186;p28"/>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7" name="Google Shape;187;p28"/>
          <p:cNvSpPr txBox="1"/>
          <p:nvPr/>
        </p:nvSpPr>
        <p:spPr>
          <a:xfrm>
            <a:off x="-18288" y="4922099"/>
            <a:ext cx="3694176"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190" name="Shape 190"/>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1_Blank">
    <p:spTree>
      <p:nvGrpSpPr>
        <p:cNvPr id="191" name="Shape 191"/>
        <p:cNvGrpSpPr/>
        <p:nvPr/>
      </p:nvGrpSpPr>
      <p:grpSpPr>
        <a:xfrm>
          <a:off x="0" y="0"/>
          <a:ext cx="0" cy="0"/>
          <a:chOff x="0" y="0"/>
          <a:chExt cx="0" cy="0"/>
        </a:xfrm>
      </p:grpSpPr>
      <p:sp>
        <p:nvSpPr>
          <p:cNvPr id="192" name="Google Shape;192;p31"/>
          <p:cNvSpPr/>
          <p:nvPr>
            <p:ph idx="12" type="sldNum"/>
          </p:nvPr>
        </p:nvSpPr>
        <p:spPr>
          <a:xfrm>
            <a:off x="8763000" y="4972050"/>
            <a:ext cx="304800" cy="140464"/>
          </a:xfrm>
          <a:prstGeom prst="roundRect">
            <a:avLst>
              <a:gd fmla="val 16667" name="adj"/>
            </a:avLst>
          </a:prstGeom>
          <a:solidFill>
            <a:schemeClr val="lt1">
              <a:alpha val="4078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
        <p:nvSpPr>
          <p:cNvPr id="193" name="Google Shape;193;p31"/>
          <p:cNvSpPr txBox="1"/>
          <p:nvPr>
            <p:ph idx="1" type="body"/>
          </p:nvPr>
        </p:nvSpPr>
        <p:spPr>
          <a:xfrm>
            <a:off x="76200" y="914400"/>
            <a:ext cx="8991600" cy="394335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94" name="Google Shape;194;p31"/>
          <p:cNvSpPr txBox="1"/>
          <p:nvPr>
            <p:ph idx="2" type="body"/>
          </p:nvPr>
        </p:nvSpPr>
        <p:spPr>
          <a:xfrm>
            <a:off x="1981200" y="57150"/>
            <a:ext cx="4953000" cy="685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95" name="Shape 195"/>
        <p:cNvGrpSpPr/>
        <p:nvPr/>
      </p:nvGrpSpPr>
      <p:grpSpPr>
        <a:xfrm>
          <a:off x="0" y="0"/>
          <a:ext cx="0" cy="0"/>
          <a:chOff x="0" y="0"/>
          <a:chExt cx="0" cy="0"/>
        </a:xfrm>
      </p:grpSpPr>
      <p:sp>
        <p:nvSpPr>
          <p:cNvPr id="196" name="Google Shape;196;p32"/>
          <p:cNvSpPr/>
          <p:nvPr>
            <p:ph idx="12" type="sldNum"/>
          </p:nvPr>
        </p:nvSpPr>
        <p:spPr>
          <a:xfrm>
            <a:off x="8763000" y="4972050"/>
            <a:ext cx="304800" cy="140464"/>
          </a:xfrm>
          <a:prstGeom prst="roundRect">
            <a:avLst>
              <a:gd fmla="val 16667" name="adj"/>
            </a:avLst>
          </a:prstGeom>
          <a:solidFill>
            <a:schemeClr val="lt1">
              <a:alpha val="4196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
        <p:nvSpPr>
          <p:cNvPr id="197" name="Google Shape;197;p32"/>
          <p:cNvSpPr txBox="1"/>
          <p:nvPr>
            <p:ph idx="1" type="body"/>
          </p:nvPr>
        </p:nvSpPr>
        <p:spPr>
          <a:xfrm>
            <a:off x="76200" y="914400"/>
            <a:ext cx="8991600" cy="394335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98" name="Google Shape;198;p32"/>
          <p:cNvSpPr txBox="1"/>
          <p:nvPr>
            <p:ph idx="2" type="body"/>
          </p:nvPr>
        </p:nvSpPr>
        <p:spPr>
          <a:xfrm>
            <a:off x="1981200" y="57150"/>
            <a:ext cx="4953000" cy="685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99" name="Google Shape;199;p32"/>
          <p:cNvSpPr/>
          <p:nvPr/>
        </p:nvSpPr>
        <p:spPr>
          <a:xfrm>
            <a:off x="76200" y="4972050"/>
            <a:ext cx="5777948" cy="140464"/>
          </a:xfrm>
          <a:prstGeom prst="roundRect">
            <a:avLst>
              <a:gd fmla="val 16667" name="adj"/>
            </a:avLst>
          </a:prstGeom>
          <a:solidFill>
            <a:schemeClr val="lt1">
              <a:alpha val="4196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chemeClr val="dk2"/>
                </a:solidFill>
                <a:latin typeface="Helvetica Neue"/>
                <a:ea typeface="Helvetica Neue"/>
                <a:cs typeface="Helvetica Neue"/>
                <a:sym typeface="Helvetica Neue"/>
              </a:rPr>
              <a:t>SIT-35, 25-26 March 2020	Join at www.slido.com with the event code: #ceos-sit-35</a:t>
            </a:r>
            <a:endParaRPr b="0" i="1" sz="1100" u="none" cap="none" strike="noStrike">
              <a:solidFill>
                <a:schemeClr val="dk2"/>
              </a:solidFill>
              <a:latin typeface="Helvetica Neue"/>
              <a:ea typeface="Helvetica Neue"/>
              <a:cs typeface="Helvetica Neue"/>
              <a:sym typeface="Helvetica Neue"/>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2">
    <p:spTree>
      <p:nvGrpSpPr>
        <p:cNvPr id="200" name="Shape 200"/>
        <p:cNvGrpSpPr/>
        <p:nvPr/>
      </p:nvGrpSpPr>
      <p:grpSpPr>
        <a:xfrm>
          <a:off x="0" y="0"/>
          <a:ext cx="0" cy="0"/>
          <a:chOff x="0" y="0"/>
          <a:chExt cx="0" cy="0"/>
        </a:xfrm>
      </p:grpSpPr>
      <p:sp>
        <p:nvSpPr>
          <p:cNvPr id="201" name="Google Shape;201;p33"/>
          <p:cNvSpPr/>
          <p:nvPr>
            <p:ph idx="12" type="sldNum"/>
          </p:nvPr>
        </p:nvSpPr>
        <p:spPr>
          <a:xfrm>
            <a:off x="8763000" y="4972050"/>
            <a:ext cx="304800" cy="140464"/>
          </a:xfrm>
          <a:prstGeom prst="roundRect">
            <a:avLst>
              <a:gd fmla="val 16667" name="adj"/>
            </a:avLst>
          </a:prstGeom>
          <a:solidFill>
            <a:schemeClr val="lt1">
              <a:alpha val="41960"/>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02" name="Google Shape;202;p33"/>
          <p:cNvSpPr txBox="1"/>
          <p:nvPr>
            <p:ph idx="1" type="body"/>
          </p:nvPr>
        </p:nvSpPr>
        <p:spPr>
          <a:xfrm>
            <a:off x="457200" y="1200150"/>
            <a:ext cx="8153400" cy="354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indent="-355600" lvl="1" marL="914400" marR="0" rtl="0" algn="l">
              <a:lnSpc>
                <a:spcPct val="100000"/>
              </a:lnSpc>
              <a:spcBef>
                <a:spcPts val="0"/>
              </a:spcBef>
              <a:spcAft>
                <a:spcPts val="0"/>
              </a:spcAft>
              <a:buClr>
                <a:srgbClr val="000000"/>
              </a:buClr>
              <a:buSzPts val="2000"/>
              <a:buFont typeface="Courier New"/>
              <a:buChar char="o"/>
              <a:defRPr b="0" i="0" sz="20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Noto Sans Symbols"/>
              <a:buChar char="▪"/>
              <a:defRPr b="0" i="0" sz="20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3" name="Google Shape;203;p33"/>
          <p:cNvSpPr/>
          <p:nvPr/>
        </p:nvSpPr>
        <p:spPr>
          <a:xfrm>
            <a:off x="76200" y="4972050"/>
            <a:ext cx="2362200" cy="140464"/>
          </a:xfrm>
          <a:prstGeom prst="roundRect">
            <a:avLst>
              <a:gd fmla="val 16667" name="adj"/>
            </a:avLst>
          </a:prstGeom>
          <a:solidFill>
            <a:schemeClr val="lt1">
              <a:alpha val="41960"/>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chemeClr val="lt2"/>
                </a:solidFill>
                <a:latin typeface="Arial"/>
                <a:ea typeface="Arial"/>
                <a:cs typeface="Arial"/>
                <a:sym typeface="Arial"/>
              </a:rPr>
              <a:t>CEOS Plenary 2019, 14-16 October</a:t>
            </a:r>
            <a:endParaRPr b="0" i="1" sz="1100" u="none" cap="none" strike="noStrike">
              <a:solidFill>
                <a:schemeClr val="lt2"/>
              </a:solidFill>
              <a:latin typeface="Arial"/>
              <a:ea typeface="Arial"/>
              <a:cs typeface="Arial"/>
              <a:sym typeface="Arial"/>
            </a:endParaRPr>
          </a:p>
        </p:txBody>
      </p:sp>
      <p:sp>
        <p:nvSpPr>
          <p:cNvPr id="204" name="Google Shape;204;p33"/>
          <p:cNvSpPr txBox="1"/>
          <p:nvPr>
            <p:ph idx="2" type="body"/>
          </p:nvPr>
        </p:nvSpPr>
        <p:spPr>
          <a:xfrm>
            <a:off x="2057400" y="228600"/>
            <a:ext cx="4953000" cy="4000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FY30_Ⅰ.1.2">
  <p:cSld name="2_FY30_Ⅰ.1.2">
    <p:spTree>
      <p:nvGrpSpPr>
        <p:cNvPr id="205" name="Shape 205"/>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6" name="Shape 206"/>
        <p:cNvGrpSpPr/>
        <p:nvPr/>
      </p:nvGrpSpPr>
      <p:grpSpPr>
        <a:xfrm>
          <a:off x="0" y="0"/>
          <a:ext cx="0" cy="0"/>
          <a:chOff x="0" y="0"/>
          <a:chExt cx="0" cy="0"/>
        </a:xfrm>
      </p:grpSpPr>
      <p:sp>
        <p:nvSpPr>
          <p:cNvPr id="207" name="Google Shape;207;p35"/>
          <p:cNvSpPr txBox="1"/>
          <p:nvPr>
            <p:ph type="ctrTitle"/>
          </p:nvPr>
        </p:nvSpPr>
        <p:spPr>
          <a:xfrm>
            <a:off x="311708" y="744575"/>
            <a:ext cx="8520525" cy="2052675"/>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9pPr>
          </a:lstStyle>
          <a:p/>
        </p:txBody>
      </p:sp>
      <p:sp>
        <p:nvSpPr>
          <p:cNvPr id="208" name="Google Shape;208;p35"/>
          <p:cNvSpPr txBox="1"/>
          <p:nvPr>
            <p:ph idx="1" type="subTitle"/>
          </p:nvPr>
        </p:nvSpPr>
        <p:spPr>
          <a:xfrm>
            <a:off x="311700" y="2834125"/>
            <a:ext cx="8520525" cy="792675"/>
          </a:xfrm>
          <a:prstGeom prst="rect">
            <a:avLst/>
          </a:prstGeom>
          <a:noFill/>
          <a:ln>
            <a:noFill/>
          </a:ln>
        </p:spPr>
        <p:txBody>
          <a:bodyPr anchorCtr="0" anchor="t" bIns="121900" lIns="121900" spcFirstLastPara="1" rIns="121900" wrap="square" tIns="121900">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209" name="Google Shape;209;p35"/>
          <p:cNvSpPr txBox="1"/>
          <p:nvPr>
            <p:ph idx="12" type="sldNum"/>
          </p:nvPr>
        </p:nvSpPr>
        <p:spPr>
          <a:xfrm>
            <a:off x="8472458" y="4663217"/>
            <a:ext cx="548775" cy="393525"/>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212" name="Shape 212"/>
        <p:cNvGrpSpPr/>
        <p:nvPr/>
      </p:nvGrpSpPr>
      <p:grpSpPr>
        <a:xfrm>
          <a:off x="0" y="0"/>
          <a:ext cx="0" cy="0"/>
          <a:chOff x="0" y="0"/>
          <a:chExt cx="0" cy="0"/>
        </a:xfrm>
      </p:grpSpPr>
      <p:sp>
        <p:nvSpPr>
          <p:cNvPr id="213" name="Google Shape;213;p37"/>
          <p:cNvSpPr txBox="1"/>
          <p:nvPr>
            <p:ph type="title"/>
          </p:nvPr>
        </p:nvSpPr>
        <p:spPr>
          <a:xfrm>
            <a:off x="628650" y="273844"/>
            <a:ext cx="7886700" cy="9942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18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9pPr>
          </a:lstStyle>
          <a:p/>
        </p:txBody>
      </p:sp>
      <p:sp>
        <p:nvSpPr>
          <p:cNvPr id="214" name="Google Shape;214;p37"/>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215" name="Google Shape;215;p37"/>
          <p:cNvSpPr txBox="1"/>
          <p:nvPr>
            <p:ph idx="10" type="dt"/>
          </p:nvPr>
        </p:nvSpPr>
        <p:spPr>
          <a:xfrm>
            <a:off x="628650" y="4767263"/>
            <a:ext cx="2057400" cy="2738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6" name="Google Shape;216;p37"/>
          <p:cNvSpPr txBox="1"/>
          <p:nvPr>
            <p:ph idx="11" type="ftr"/>
          </p:nvPr>
        </p:nvSpPr>
        <p:spPr>
          <a:xfrm>
            <a:off x="3028950" y="4767263"/>
            <a:ext cx="3086100" cy="2738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7" name="Google Shape;217;p37"/>
          <p:cNvSpPr txBox="1"/>
          <p:nvPr>
            <p:ph idx="12" type="sldNum"/>
          </p:nvPr>
        </p:nvSpPr>
        <p:spPr>
          <a:xfrm>
            <a:off x="6457950" y="4767263"/>
            <a:ext cx="2057400" cy="2738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218" name="Shape 218"/>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219" name="Shape 219"/>
        <p:cNvGrpSpPr/>
        <p:nvPr/>
      </p:nvGrpSpPr>
      <p:grpSpPr>
        <a:xfrm>
          <a:off x="0" y="0"/>
          <a:ext cx="0" cy="0"/>
          <a:chOff x="0" y="0"/>
          <a:chExt cx="0" cy="0"/>
        </a:xfrm>
      </p:grpSpPr>
      <p:sp>
        <p:nvSpPr>
          <p:cNvPr id="220" name="Google Shape;220;p39"/>
          <p:cNvSpPr/>
          <p:nvPr>
            <p:ph idx="12" type="sldNum"/>
          </p:nvPr>
        </p:nvSpPr>
        <p:spPr>
          <a:xfrm>
            <a:off x="8763000" y="4972050"/>
            <a:ext cx="304800" cy="140464"/>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
        <p:nvSpPr>
          <p:cNvPr id="221" name="Google Shape;221;p39"/>
          <p:cNvSpPr txBox="1"/>
          <p:nvPr>
            <p:ph idx="1" type="body"/>
          </p:nvPr>
        </p:nvSpPr>
        <p:spPr>
          <a:xfrm>
            <a:off x="76200" y="914400"/>
            <a:ext cx="8991600" cy="394335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222" name="Google Shape;222;p39"/>
          <p:cNvSpPr txBox="1"/>
          <p:nvPr>
            <p:ph idx="2" type="body"/>
          </p:nvPr>
        </p:nvSpPr>
        <p:spPr>
          <a:xfrm>
            <a:off x="1981200" y="57150"/>
            <a:ext cx="4953000" cy="685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1_Blank">
    <p:spTree>
      <p:nvGrpSpPr>
        <p:cNvPr id="223" name="Shape 223"/>
        <p:cNvGrpSpPr/>
        <p:nvPr/>
      </p:nvGrpSpPr>
      <p:grpSpPr>
        <a:xfrm>
          <a:off x="0" y="0"/>
          <a:ext cx="0" cy="0"/>
          <a:chOff x="0" y="0"/>
          <a:chExt cx="0" cy="0"/>
        </a:xfrm>
      </p:grpSpPr>
      <p:sp>
        <p:nvSpPr>
          <p:cNvPr id="224" name="Google Shape;224;p40"/>
          <p:cNvSpPr/>
          <p:nvPr>
            <p:ph idx="12" type="sldNum"/>
          </p:nvPr>
        </p:nvSpPr>
        <p:spPr>
          <a:xfrm>
            <a:off x="8763000" y="4972050"/>
            <a:ext cx="304800" cy="140464"/>
          </a:xfrm>
          <a:prstGeom prst="roundRect">
            <a:avLst>
              <a:gd fmla="val 16667" name="adj"/>
            </a:avLst>
          </a:prstGeom>
          <a:solidFill>
            <a:schemeClr val="lt1">
              <a:alpha val="4745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
        <p:nvSpPr>
          <p:cNvPr id="225" name="Google Shape;225;p40"/>
          <p:cNvSpPr txBox="1"/>
          <p:nvPr>
            <p:ph idx="1" type="body"/>
          </p:nvPr>
        </p:nvSpPr>
        <p:spPr>
          <a:xfrm>
            <a:off x="76200" y="914400"/>
            <a:ext cx="8991600" cy="394335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226" name="Google Shape;226;p40"/>
          <p:cNvSpPr txBox="1"/>
          <p:nvPr>
            <p:ph idx="2" type="body"/>
          </p:nvPr>
        </p:nvSpPr>
        <p:spPr>
          <a:xfrm>
            <a:off x="1981200" y="57150"/>
            <a:ext cx="4953000" cy="685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227" name="Google Shape;227;p40"/>
          <p:cNvSpPr/>
          <p:nvPr/>
        </p:nvSpPr>
        <p:spPr>
          <a:xfrm>
            <a:off x="76200" y="4972050"/>
            <a:ext cx="5777948" cy="140464"/>
          </a:xfrm>
          <a:prstGeom prst="roundRect">
            <a:avLst>
              <a:gd fmla="val 16667" name="adj"/>
            </a:avLst>
          </a:prstGeom>
          <a:solidFill>
            <a:schemeClr val="lt1">
              <a:alpha val="4745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chemeClr val="dk2"/>
                </a:solidFill>
                <a:latin typeface="Helvetica Neue"/>
                <a:ea typeface="Helvetica Neue"/>
                <a:cs typeface="Helvetica Neue"/>
                <a:sym typeface="Helvetica Neue"/>
              </a:rPr>
              <a:t>SIT-35, 25-26 March 2020	Join at www.slido.com with the event code: #ceos-sit-35</a:t>
            </a:r>
            <a:endParaRPr b="0" i="1" sz="1100" u="none" cap="none" strike="noStrike">
              <a:solidFill>
                <a:schemeClr val="dk2"/>
              </a:solidFill>
              <a:latin typeface="Helvetica Neue"/>
              <a:ea typeface="Helvetica Neue"/>
              <a:cs typeface="Helvetica Neue"/>
              <a:sym typeface="Helvetica Neue"/>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2">
    <p:spTree>
      <p:nvGrpSpPr>
        <p:cNvPr id="228" name="Shape 228"/>
        <p:cNvGrpSpPr/>
        <p:nvPr/>
      </p:nvGrpSpPr>
      <p:grpSpPr>
        <a:xfrm>
          <a:off x="0" y="0"/>
          <a:ext cx="0" cy="0"/>
          <a:chOff x="0" y="0"/>
          <a:chExt cx="0" cy="0"/>
        </a:xfrm>
      </p:grpSpPr>
      <p:sp>
        <p:nvSpPr>
          <p:cNvPr id="229" name="Google Shape;229;p41"/>
          <p:cNvSpPr/>
          <p:nvPr>
            <p:ph idx="12" type="sldNum"/>
          </p:nvPr>
        </p:nvSpPr>
        <p:spPr>
          <a:xfrm>
            <a:off x="8763000" y="4972050"/>
            <a:ext cx="304800" cy="140464"/>
          </a:xfrm>
          <a:prstGeom prst="roundRect">
            <a:avLst>
              <a:gd fmla="val 16667" name="adj"/>
            </a:avLst>
          </a:prstGeom>
          <a:solidFill>
            <a:schemeClr val="lt1">
              <a:alpha val="47450"/>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30" name="Google Shape;230;p41"/>
          <p:cNvSpPr txBox="1"/>
          <p:nvPr>
            <p:ph idx="1" type="body"/>
          </p:nvPr>
        </p:nvSpPr>
        <p:spPr>
          <a:xfrm>
            <a:off x="457200" y="1200150"/>
            <a:ext cx="8153400" cy="354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indent="-355600" lvl="1" marL="914400" marR="0" rtl="0" algn="l">
              <a:lnSpc>
                <a:spcPct val="100000"/>
              </a:lnSpc>
              <a:spcBef>
                <a:spcPts val="0"/>
              </a:spcBef>
              <a:spcAft>
                <a:spcPts val="0"/>
              </a:spcAft>
              <a:buClr>
                <a:srgbClr val="000000"/>
              </a:buClr>
              <a:buSzPts val="2000"/>
              <a:buFont typeface="Courier New"/>
              <a:buChar char="o"/>
              <a:defRPr b="0" i="0" sz="20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Noto Sans Symbols"/>
              <a:buChar char="▪"/>
              <a:defRPr b="0" i="0" sz="20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1" name="Google Shape;231;p41"/>
          <p:cNvSpPr/>
          <p:nvPr/>
        </p:nvSpPr>
        <p:spPr>
          <a:xfrm>
            <a:off x="76200" y="4972050"/>
            <a:ext cx="2362200" cy="140464"/>
          </a:xfrm>
          <a:prstGeom prst="roundRect">
            <a:avLst>
              <a:gd fmla="val 16667" name="adj"/>
            </a:avLst>
          </a:prstGeom>
          <a:solidFill>
            <a:schemeClr val="lt1">
              <a:alpha val="47450"/>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chemeClr val="lt2"/>
                </a:solidFill>
                <a:latin typeface="Arial"/>
                <a:ea typeface="Arial"/>
                <a:cs typeface="Arial"/>
                <a:sym typeface="Arial"/>
              </a:rPr>
              <a:t>CEOS Plenary 2019, 14-16 October</a:t>
            </a:r>
            <a:endParaRPr b="0" i="1" sz="1100" u="none" cap="none" strike="noStrike">
              <a:solidFill>
                <a:schemeClr val="lt2"/>
              </a:solidFill>
              <a:latin typeface="Arial"/>
              <a:ea typeface="Arial"/>
              <a:cs typeface="Arial"/>
              <a:sym typeface="Arial"/>
            </a:endParaRPr>
          </a:p>
        </p:txBody>
      </p:sp>
      <p:sp>
        <p:nvSpPr>
          <p:cNvPr id="232" name="Google Shape;232;p41"/>
          <p:cNvSpPr txBox="1"/>
          <p:nvPr>
            <p:ph idx="2" type="body"/>
          </p:nvPr>
        </p:nvSpPr>
        <p:spPr>
          <a:xfrm>
            <a:off x="2057400" y="228600"/>
            <a:ext cx="4953000" cy="4000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FY30_Ⅰ.1.2">
  <p:cSld name="2_FY30_Ⅰ.1.2">
    <p:spTree>
      <p:nvGrpSpPr>
        <p:cNvPr id="233" name="Shape 233"/>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4" name="Shape 234"/>
        <p:cNvGrpSpPr/>
        <p:nvPr/>
      </p:nvGrpSpPr>
      <p:grpSpPr>
        <a:xfrm>
          <a:off x="0" y="0"/>
          <a:ext cx="0" cy="0"/>
          <a:chOff x="0" y="0"/>
          <a:chExt cx="0" cy="0"/>
        </a:xfrm>
      </p:grpSpPr>
      <p:sp>
        <p:nvSpPr>
          <p:cNvPr id="235" name="Google Shape;235;p43"/>
          <p:cNvSpPr txBox="1"/>
          <p:nvPr>
            <p:ph type="ctrTitle"/>
          </p:nvPr>
        </p:nvSpPr>
        <p:spPr>
          <a:xfrm>
            <a:off x="311708" y="744575"/>
            <a:ext cx="8520525" cy="2052675"/>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9pPr>
          </a:lstStyle>
          <a:p/>
        </p:txBody>
      </p:sp>
      <p:sp>
        <p:nvSpPr>
          <p:cNvPr id="236" name="Google Shape;236;p43"/>
          <p:cNvSpPr txBox="1"/>
          <p:nvPr>
            <p:ph idx="1" type="subTitle"/>
          </p:nvPr>
        </p:nvSpPr>
        <p:spPr>
          <a:xfrm>
            <a:off x="311700" y="2834125"/>
            <a:ext cx="8520525" cy="792675"/>
          </a:xfrm>
          <a:prstGeom prst="rect">
            <a:avLst/>
          </a:prstGeom>
          <a:noFill/>
          <a:ln>
            <a:noFill/>
          </a:ln>
        </p:spPr>
        <p:txBody>
          <a:bodyPr anchorCtr="0" anchor="t" bIns="121900" lIns="121900" spcFirstLastPara="1" rIns="121900" wrap="square" tIns="121900">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237" name="Google Shape;237;p43"/>
          <p:cNvSpPr txBox="1"/>
          <p:nvPr>
            <p:ph idx="12" type="sldNum"/>
          </p:nvPr>
        </p:nvSpPr>
        <p:spPr>
          <a:xfrm>
            <a:off x="8472458" y="4663217"/>
            <a:ext cx="548775" cy="393525"/>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44" name="Shape 244"/>
        <p:cNvGrpSpPr/>
        <p:nvPr/>
      </p:nvGrpSpPr>
      <p:grpSpPr>
        <a:xfrm>
          <a:off x="0" y="0"/>
          <a:ext cx="0" cy="0"/>
          <a:chOff x="0" y="0"/>
          <a:chExt cx="0" cy="0"/>
        </a:xfrm>
      </p:grpSpPr>
      <p:sp>
        <p:nvSpPr>
          <p:cNvPr id="245" name="Google Shape;245;p45"/>
          <p:cNvSpPr/>
          <p:nvPr/>
        </p:nvSpPr>
        <p:spPr>
          <a:xfrm>
            <a:off x="0" y="1"/>
            <a:ext cx="9144000" cy="7780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46" name="Google Shape;246;p45"/>
          <p:cNvPicPr preferRelativeResize="0"/>
          <p:nvPr/>
        </p:nvPicPr>
        <p:blipFill rotWithShape="1">
          <a:blip r:embed="rId2">
            <a:alphaModFix amt="34000"/>
          </a:blip>
          <a:srcRect b="35419" l="51340" r="-2841" t="39268"/>
          <a:stretch/>
        </p:blipFill>
        <p:spPr>
          <a:xfrm flipH="1">
            <a:off x="6978317" y="0"/>
            <a:ext cx="2165683" cy="778119"/>
          </a:xfrm>
          <a:prstGeom prst="rect">
            <a:avLst/>
          </a:prstGeom>
          <a:noFill/>
          <a:ln>
            <a:noFill/>
          </a:ln>
        </p:spPr>
      </p:pic>
      <p:pic>
        <p:nvPicPr>
          <p:cNvPr id="247" name="Google Shape;247;p45"/>
          <p:cNvPicPr preferRelativeResize="0"/>
          <p:nvPr/>
        </p:nvPicPr>
        <p:blipFill rotWithShape="1">
          <a:blip r:embed="rId3">
            <a:alphaModFix/>
          </a:blip>
          <a:srcRect b="0" l="0" r="0" t="0"/>
          <a:stretch/>
        </p:blipFill>
        <p:spPr>
          <a:xfrm>
            <a:off x="7343775" y="83742"/>
            <a:ext cx="1140693" cy="451934"/>
          </a:xfrm>
          <a:prstGeom prst="rect">
            <a:avLst/>
          </a:prstGeom>
          <a:noFill/>
          <a:ln>
            <a:noFill/>
          </a:ln>
          <a:effectLst>
            <a:outerShdw blurRad="50800" rotWithShape="0" algn="tl" dir="2700000" dist="38100">
              <a:srgbClr val="000000">
                <a:alpha val="40000"/>
              </a:srgbClr>
            </a:outerShdw>
          </a:effectLst>
        </p:spPr>
      </p:pic>
      <p:sp>
        <p:nvSpPr>
          <p:cNvPr id="248" name="Google Shape;248;p45"/>
          <p:cNvSpPr/>
          <p:nvPr/>
        </p:nvSpPr>
        <p:spPr>
          <a:xfrm>
            <a:off x="-1333" y="4930953"/>
            <a:ext cx="9145500" cy="21262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49" name="Google Shape;249;p45"/>
          <p:cNvSpPr/>
          <p:nvPr/>
        </p:nvSpPr>
        <p:spPr>
          <a:xfrm flipH="1" rot="10800000">
            <a:off x="-3378" y="4905422"/>
            <a:ext cx="9147300" cy="445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0" name="Google Shape;250;p45"/>
          <p:cNvSpPr txBox="1"/>
          <p:nvPr/>
        </p:nvSpPr>
        <p:spPr>
          <a:xfrm>
            <a:off x="7699248" y="4930953"/>
            <a:ext cx="1444200" cy="23085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Slide </a:t>
            </a:r>
            <a:fld id="{00000000-1234-1234-1234-123412341234}" type="slidenum">
              <a:rPr b="1" i="0" lang="en"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51" name="Google Shape;251;p45"/>
          <p:cNvSpPr txBox="1"/>
          <p:nvPr/>
        </p:nvSpPr>
        <p:spPr>
          <a:xfrm>
            <a:off x="-18288" y="4922099"/>
            <a:ext cx="3694200" cy="230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45"/>
          <p:cNvSpPr txBox="1"/>
          <p:nvPr>
            <p:ph idx="1" type="body"/>
          </p:nvPr>
        </p:nvSpPr>
        <p:spPr>
          <a:xfrm>
            <a:off x="243175" y="1168900"/>
            <a:ext cx="8621700" cy="34971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3" name="Google Shape;253;p45"/>
          <p:cNvSpPr txBox="1"/>
          <p:nvPr>
            <p:ph type="title"/>
          </p:nvPr>
        </p:nvSpPr>
        <p:spPr>
          <a:xfrm>
            <a:off x="132036" y="131954"/>
            <a:ext cx="7040400" cy="5843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54" name="Shape 254"/>
        <p:cNvGrpSpPr/>
        <p:nvPr/>
      </p:nvGrpSpPr>
      <p:grpSpPr>
        <a:xfrm>
          <a:off x="0" y="0"/>
          <a:ext cx="0" cy="0"/>
          <a:chOff x="0" y="0"/>
          <a:chExt cx="0" cy="0"/>
        </a:xfrm>
      </p:grpSpPr>
      <p:sp>
        <p:nvSpPr>
          <p:cNvPr id="255" name="Google Shape;255;p46"/>
          <p:cNvSpPr txBox="1"/>
          <p:nvPr>
            <p:ph type="title"/>
          </p:nvPr>
        </p:nvSpPr>
        <p:spPr>
          <a:xfrm>
            <a:off x="0" y="0"/>
            <a:ext cx="3000000" cy="2999925"/>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56" name="Google Shape;256;p46"/>
          <p:cNvSpPr txBox="1"/>
          <p:nvPr>
            <p:ph idx="1" type="body"/>
          </p:nvPr>
        </p:nvSpPr>
        <p:spPr>
          <a:xfrm>
            <a:off x="0" y="0"/>
            <a:ext cx="3000000" cy="2999925"/>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57" name="Google Shape;257;p46"/>
          <p:cNvSpPr txBox="1"/>
          <p:nvPr>
            <p:ph idx="10" type="dt"/>
          </p:nvPr>
        </p:nvSpPr>
        <p:spPr>
          <a:xfrm>
            <a:off x="0" y="0"/>
            <a:ext cx="3000000" cy="2999925"/>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58" name="Google Shape;258;p46"/>
          <p:cNvSpPr txBox="1"/>
          <p:nvPr>
            <p:ph idx="11" type="ftr"/>
          </p:nvPr>
        </p:nvSpPr>
        <p:spPr>
          <a:xfrm>
            <a:off x="0" y="0"/>
            <a:ext cx="3000000" cy="2999925"/>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59" name="Google Shape;259;p46"/>
          <p:cNvSpPr txBox="1"/>
          <p:nvPr>
            <p:ph idx="12" type="sldNum"/>
          </p:nvPr>
        </p:nvSpPr>
        <p:spPr>
          <a:xfrm>
            <a:off x="0" y="0"/>
            <a:ext cx="3000000" cy="2999925"/>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60" name="Shape 260"/>
        <p:cNvGrpSpPr/>
        <p:nvPr/>
      </p:nvGrpSpPr>
      <p:grpSpPr>
        <a:xfrm>
          <a:off x="0" y="0"/>
          <a:ext cx="0" cy="0"/>
          <a:chOff x="0" y="0"/>
          <a:chExt cx="0" cy="0"/>
        </a:xfrm>
      </p:grpSpPr>
      <p:sp>
        <p:nvSpPr>
          <p:cNvPr id="261" name="Google Shape;261;p47"/>
          <p:cNvSpPr txBox="1"/>
          <p:nvPr>
            <p:ph type="title"/>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2" name="Google Shape;262;p47"/>
          <p:cNvSpPr txBox="1"/>
          <p:nvPr>
            <p:ph idx="1" type="body"/>
          </p:nvPr>
        </p:nvSpPr>
        <p:spPr>
          <a:xfrm>
            <a:off x="294220" y="1109479"/>
            <a:ext cx="8583085" cy="335417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3" name="Google Shape;263;p47"/>
          <p:cNvSpPr txBox="1"/>
          <p:nvPr/>
        </p:nvSpPr>
        <p:spPr>
          <a:xfrm>
            <a:off x="5086355" y="4705350"/>
            <a:ext cx="184731" cy="2250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G ">
  <p:cSld name="DARK BG ">
    <p:spTree>
      <p:nvGrpSpPr>
        <p:cNvPr id="264" name="Shape 264"/>
        <p:cNvGrpSpPr/>
        <p:nvPr/>
      </p:nvGrpSpPr>
      <p:grpSpPr>
        <a:xfrm>
          <a:off x="0" y="0"/>
          <a:ext cx="0" cy="0"/>
          <a:chOff x="0" y="0"/>
          <a:chExt cx="0" cy="0"/>
        </a:xfrm>
      </p:grpSpPr>
      <p:pic>
        <p:nvPicPr>
          <p:cNvPr id="265" name="Google Shape;265;p48"/>
          <p:cNvPicPr preferRelativeResize="0"/>
          <p:nvPr/>
        </p:nvPicPr>
        <p:blipFill rotWithShape="1">
          <a:blip r:embed="rId2">
            <a:alphaModFix/>
          </a:blip>
          <a:srcRect b="0" l="0" r="0" t="0"/>
          <a:stretch/>
        </p:blipFill>
        <p:spPr>
          <a:xfrm>
            <a:off x="0" y="7540"/>
            <a:ext cx="6858000" cy="3857142"/>
          </a:xfrm>
          <a:prstGeom prst="rect">
            <a:avLst/>
          </a:prstGeom>
          <a:noFill/>
          <a:ln>
            <a:noFill/>
          </a:ln>
        </p:spPr>
      </p:pic>
      <p:pic>
        <p:nvPicPr>
          <p:cNvPr id="266" name="Google Shape;266;p48"/>
          <p:cNvPicPr preferRelativeResize="0"/>
          <p:nvPr/>
        </p:nvPicPr>
        <p:blipFill rotWithShape="1">
          <a:blip r:embed="rId3">
            <a:alphaModFix/>
          </a:blip>
          <a:srcRect b="0" l="0" r="0" t="0"/>
          <a:stretch/>
        </p:blipFill>
        <p:spPr>
          <a:xfrm>
            <a:off x="7748617" y="-162064"/>
            <a:ext cx="1177815" cy="739126"/>
          </a:xfrm>
          <a:prstGeom prst="rect">
            <a:avLst/>
          </a:prstGeom>
          <a:noFill/>
          <a:ln>
            <a:noFill/>
          </a:ln>
        </p:spPr>
      </p:pic>
      <p:cxnSp>
        <p:nvCxnSpPr>
          <p:cNvPr id="267" name="Google Shape;267;p48"/>
          <p:cNvCxnSpPr/>
          <p:nvPr/>
        </p:nvCxnSpPr>
        <p:spPr>
          <a:xfrm>
            <a:off x="166076" y="4817228"/>
            <a:ext cx="8802000" cy="0"/>
          </a:xfrm>
          <a:prstGeom prst="straightConnector1">
            <a:avLst/>
          </a:prstGeom>
          <a:noFill/>
          <a:ln cap="flat" cmpd="sng" w="9525">
            <a:solidFill>
              <a:schemeClr val="lt1"/>
            </a:solidFill>
            <a:prstDash val="solid"/>
            <a:round/>
            <a:headEnd len="sm" w="sm" type="none"/>
            <a:tailEnd len="sm" w="sm" type="none"/>
          </a:ln>
        </p:spPr>
      </p:cxnSp>
      <p:sp>
        <p:nvSpPr>
          <p:cNvPr id="268" name="Google Shape;268;p48"/>
          <p:cNvSpPr txBox="1"/>
          <p:nvPr>
            <p:ph type="title"/>
          </p:nvPr>
        </p:nvSpPr>
        <p:spPr>
          <a:xfrm>
            <a:off x="163696" y="117993"/>
            <a:ext cx="7584900" cy="415575"/>
          </a:xfrm>
          <a:prstGeom prst="rect">
            <a:avLst/>
          </a:prstGeom>
          <a:noFill/>
          <a:ln>
            <a:noFill/>
          </a:ln>
        </p:spPr>
        <p:txBody>
          <a:bodyPr anchorCtr="0" anchor="ctr" bIns="45700" lIns="0" spcFirstLastPara="1" rIns="0" wrap="square" tIns="4570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9" name="Google Shape;269;p48"/>
          <p:cNvSpPr txBox="1"/>
          <p:nvPr>
            <p:ph idx="1" type="body"/>
          </p:nvPr>
        </p:nvSpPr>
        <p:spPr>
          <a:xfrm>
            <a:off x="144889" y="821963"/>
            <a:ext cx="8822700" cy="39611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9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19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19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19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342900" lvl="5" marL="27432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9pPr>
          </a:lstStyle>
          <a:p/>
        </p:txBody>
      </p:sp>
      <p:pic>
        <p:nvPicPr>
          <p:cNvPr id="270" name="Google Shape;270;p48"/>
          <p:cNvPicPr preferRelativeResize="0"/>
          <p:nvPr/>
        </p:nvPicPr>
        <p:blipFill rotWithShape="1">
          <a:blip r:embed="rId4">
            <a:alphaModFix/>
          </a:blip>
          <a:srcRect b="0" l="0" r="0" t="0"/>
          <a:stretch/>
        </p:blipFill>
        <p:spPr>
          <a:xfrm>
            <a:off x="7757434" y="4939438"/>
            <a:ext cx="920767" cy="79439"/>
          </a:xfrm>
          <a:prstGeom prst="rect">
            <a:avLst/>
          </a:prstGeom>
          <a:noFill/>
          <a:ln>
            <a:noFill/>
          </a:ln>
        </p:spPr>
      </p:pic>
      <p:grpSp>
        <p:nvGrpSpPr>
          <p:cNvPr id="271" name="Google Shape;271;p48"/>
          <p:cNvGrpSpPr/>
          <p:nvPr/>
        </p:nvGrpSpPr>
        <p:grpSpPr>
          <a:xfrm>
            <a:off x="170016" y="4929050"/>
            <a:ext cx="6960691" cy="81064"/>
            <a:chOff x="226688" y="6572055"/>
            <a:chExt cx="9280921" cy="144114"/>
          </a:xfrm>
        </p:grpSpPr>
        <p:pic>
          <p:nvPicPr>
            <p:cNvPr descr="at.png" id="272" name="Google Shape;272;p48"/>
            <p:cNvPicPr preferRelativeResize="0"/>
            <p:nvPr/>
          </p:nvPicPr>
          <p:blipFill rotWithShape="1">
            <a:blip r:embed="rId5">
              <a:alphaModFix/>
            </a:blip>
            <a:srcRect b="0" l="0" r="0" t="0"/>
            <a:stretch/>
          </p:blipFill>
          <p:spPr>
            <a:xfrm>
              <a:off x="226688" y="6572055"/>
              <a:ext cx="217977" cy="144114"/>
            </a:xfrm>
            <a:prstGeom prst="rect">
              <a:avLst/>
            </a:prstGeom>
            <a:noFill/>
            <a:ln>
              <a:noFill/>
            </a:ln>
          </p:spPr>
        </p:pic>
        <p:pic>
          <p:nvPicPr>
            <p:cNvPr descr="be.png" id="273" name="Google Shape;273;p48"/>
            <p:cNvPicPr preferRelativeResize="0"/>
            <p:nvPr/>
          </p:nvPicPr>
          <p:blipFill rotWithShape="1">
            <a:blip r:embed="rId6">
              <a:alphaModFix/>
            </a:blip>
            <a:srcRect b="0" l="0" r="0" t="0"/>
            <a:stretch/>
          </p:blipFill>
          <p:spPr>
            <a:xfrm>
              <a:off x="597100" y="6572055"/>
              <a:ext cx="217977" cy="144114"/>
            </a:xfrm>
            <a:prstGeom prst="rect">
              <a:avLst/>
            </a:prstGeom>
            <a:noFill/>
            <a:ln>
              <a:noFill/>
            </a:ln>
          </p:spPr>
        </p:pic>
        <p:pic>
          <p:nvPicPr>
            <p:cNvPr descr="ch.png" id="274" name="Google Shape;274;p48"/>
            <p:cNvPicPr preferRelativeResize="0"/>
            <p:nvPr/>
          </p:nvPicPr>
          <p:blipFill rotWithShape="1">
            <a:blip r:embed="rId7">
              <a:alphaModFix/>
            </a:blip>
            <a:srcRect b="0" l="0" r="0" t="0"/>
            <a:stretch/>
          </p:blipFill>
          <p:spPr>
            <a:xfrm>
              <a:off x="7652002" y="6572055"/>
              <a:ext cx="217977" cy="144114"/>
            </a:xfrm>
            <a:prstGeom prst="rect">
              <a:avLst/>
            </a:prstGeom>
            <a:noFill/>
            <a:ln>
              <a:noFill/>
            </a:ln>
          </p:spPr>
        </p:pic>
        <p:pic>
          <p:nvPicPr>
            <p:cNvPr descr="cz.png" id="275" name="Google Shape;275;p48"/>
            <p:cNvPicPr preferRelativeResize="0"/>
            <p:nvPr/>
          </p:nvPicPr>
          <p:blipFill rotWithShape="1">
            <a:blip r:embed="rId8">
              <a:alphaModFix/>
            </a:blip>
            <a:srcRect b="0" l="0" r="0" t="0"/>
            <a:stretch/>
          </p:blipFill>
          <p:spPr>
            <a:xfrm>
              <a:off x="970446" y="6572055"/>
              <a:ext cx="217977" cy="144114"/>
            </a:xfrm>
            <a:prstGeom prst="rect">
              <a:avLst/>
            </a:prstGeom>
            <a:noFill/>
            <a:ln>
              <a:noFill/>
            </a:ln>
          </p:spPr>
        </p:pic>
        <p:pic>
          <p:nvPicPr>
            <p:cNvPr descr="de.png" id="276" name="Google Shape;276;p48"/>
            <p:cNvPicPr preferRelativeResize="0"/>
            <p:nvPr/>
          </p:nvPicPr>
          <p:blipFill rotWithShape="1">
            <a:blip r:embed="rId9">
              <a:alphaModFix/>
            </a:blip>
            <a:srcRect b="0" l="0" r="0" t="0"/>
            <a:stretch/>
          </p:blipFill>
          <p:spPr>
            <a:xfrm>
              <a:off x="2830886" y="6572055"/>
              <a:ext cx="217977" cy="144114"/>
            </a:xfrm>
            <a:prstGeom prst="rect">
              <a:avLst/>
            </a:prstGeom>
            <a:noFill/>
            <a:ln>
              <a:noFill/>
            </a:ln>
          </p:spPr>
        </p:pic>
        <p:pic>
          <p:nvPicPr>
            <p:cNvPr descr="dk.png" id="277" name="Google Shape;277;p48"/>
            <p:cNvPicPr preferRelativeResize="0"/>
            <p:nvPr/>
          </p:nvPicPr>
          <p:blipFill rotWithShape="1">
            <a:blip r:embed="rId10">
              <a:alphaModFix/>
            </a:blip>
            <a:srcRect b="0" l="0" r="0" t="0"/>
            <a:stretch/>
          </p:blipFill>
          <p:spPr>
            <a:xfrm>
              <a:off x="1340468" y="6572055"/>
              <a:ext cx="217977" cy="144114"/>
            </a:xfrm>
            <a:prstGeom prst="rect">
              <a:avLst/>
            </a:prstGeom>
            <a:noFill/>
            <a:ln>
              <a:noFill/>
            </a:ln>
          </p:spPr>
        </p:pic>
        <p:pic>
          <p:nvPicPr>
            <p:cNvPr descr="ee.png" id="278" name="Google Shape;278;p48"/>
            <p:cNvPicPr preferRelativeResize="0"/>
            <p:nvPr/>
          </p:nvPicPr>
          <p:blipFill rotWithShape="1">
            <a:blip r:embed="rId11">
              <a:alphaModFix/>
            </a:blip>
            <a:srcRect b="0" l="0" r="0" t="0"/>
            <a:stretch/>
          </p:blipFill>
          <p:spPr>
            <a:xfrm>
              <a:off x="1710886" y="6572055"/>
              <a:ext cx="217977" cy="144114"/>
            </a:xfrm>
            <a:prstGeom prst="rect">
              <a:avLst/>
            </a:prstGeom>
            <a:noFill/>
            <a:ln>
              <a:noFill/>
            </a:ln>
          </p:spPr>
        </p:pic>
        <p:pic>
          <p:nvPicPr>
            <p:cNvPr descr="es.png" id="279" name="Google Shape;279;p48"/>
            <p:cNvPicPr preferRelativeResize="0"/>
            <p:nvPr/>
          </p:nvPicPr>
          <p:blipFill rotWithShape="1">
            <a:blip r:embed="rId12">
              <a:alphaModFix/>
            </a:blip>
            <a:srcRect b="0" l="0" r="0" t="0"/>
            <a:stretch/>
          </p:blipFill>
          <p:spPr>
            <a:xfrm>
              <a:off x="6909231" y="6572055"/>
              <a:ext cx="217977" cy="144114"/>
            </a:xfrm>
            <a:prstGeom prst="rect">
              <a:avLst/>
            </a:prstGeom>
            <a:noFill/>
            <a:ln>
              <a:noFill/>
            </a:ln>
          </p:spPr>
        </p:pic>
        <p:pic>
          <p:nvPicPr>
            <p:cNvPr descr="fi.png" id="280" name="Google Shape;280;p48"/>
            <p:cNvPicPr preferRelativeResize="0"/>
            <p:nvPr/>
          </p:nvPicPr>
          <p:blipFill rotWithShape="1">
            <a:blip r:embed="rId13">
              <a:alphaModFix/>
            </a:blip>
            <a:srcRect b="0" l="0" r="0" t="0"/>
            <a:stretch/>
          </p:blipFill>
          <p:spPr>
            <a:xfrm>
              <a:off x="2088120" y="6572055"/>
              <a:ext cx="217977" cy="144114"/>
            </a:xfrm>
            <a:prstGeom prst="rect">
              <a:avLst/>
            </a:prstGeom>
            <a:noFill/>
            <a:ln>
              <a:noFill/>
            </a:ln>
          </p:spPr>
        </p:pic>
        <p:pic>
          <p:nvPicPr>
            <p:cNvPr descr="fr.png" id="281" name="Google Shape;281;p48"/>
            <p:cNvPicPr preferRelativeResize="0"/>
            <p:nvPr/>
          </p:nvPicPr>
          <p:blipFill rotWithShape="1">
            <a:blip r:embed="rId14">
              <a:alphaModFix/>
            </a:blip>
            <a:srcRect b="0" l="0" r="0" t="0"/>
            <a:stretch/>
          </p:blipFill>
          <p:spPr>
            <a:xfrm>
              <a:off x="2456977" y="6572055"/>
              <a:ext cx="217977" cy="144114"/>
            </a:xfrm>
            <a:prstGeom prst="rect">
              <a:avLst/>
            </a:prstGeom>
            <a:noFill/>
            <a:ln>
              <a:noFill/>
            </a:ln>
          </p:spPr>
        </p:pic>
        <p:pic>
          <p:nvPicPr>
            <p:cNvPr descr="gr.png" id="282" name="Google Shape;282;p48"/>
            <p:cNvPicPr preferRelativeResize="0"/>
            <p:nvPr/>
          </p:nvPicPr>
          <p:blipFill rotWithShape="1">
            <a:blip r:embed="rId15">
              <a:alphaModFix/>
            </a:blip>
            <a:srcRect b="0" l="0" r="0" t="0"/>
            <a:stretch/>
          </p:blipFill>
          <p:spPr>
            <a:xfrm>
              <a:off x="3199746" y="6572055"/>
              <a:ext cx="217977" cy="144114"/>
            </a:xfrm>
            <a:prstGeom prst="rect">
              <a:avLst/>
            </a:prstGeom>
            <a:noFill/>
            <a:ln>
              <a:noFill/>
            </a:ln>
          </p:spPr>
        </p:pic>
        <p:pic>
          <p:nvPicPr>
            <p:cNvPr descr="hu.png" id="283" name="Google Shape;283;p48"/>
            <p:cNvPicPr preferRelativeResize="0"/>
            <p:nvPr/>
          </p:nvPicPr>
          <p:blipFill rotWithShape="1">
            <a:blip r:embed="rId16">
              <a:alphaModFix/>
            </a:blip>
            <a:srcRect b="0" l="0" r="0" t="0"/>
            <a:stretch/>
          </p:blipFill>
          <p:spPr>
            <a:xfrm>
              <a:off x="3568607" y="6572055"/>
              <a:ext cx="217977" cy="144114"/>
            </a:xfrm>
            <a:prstGeom prst="rect">
              <a:avLst/>
            </a:prstGeom>
            <a:noFill/>
            <a:ln>
              <a:noFill/>
            </a:ln>
          </p:spPr>
        </p:pic>
        <p:pic>
          <p:nvPicPr>
            <p:cNvPr descr="ie.png" id="284" name="Google Shape;284;p48"/>
            <p:cNvPicPr preferRelativeResize="0"/>
            <p:nvPr/>
          </p:nvPicPr>
          <p:blipFill rotWithShape="1">
            <a:blip r:embed="rId17">
              <a:alphaModFix/>
            </a:blip>
            <a:srcRect b="0" l="0" r="0" t="0"/>
            <a:stretch/>
          </p:blipFill>
          <p:spPr>
            <a:xfrm>
              <a:off x="3937466" y="6572055"/>
              <a:ext cx="217977" cy="144114"/>
            </a:xfrm>
            <a:prstGeom prst="rect">
              <a:avLst/>
            </a:prstGeom>
            <a:noFill/>
            <a:ln>
              <a:noFill/>
            </a:ln>
          </p:spPr>
        </p:pic>
        <p:pic>
          <p:nvPicPr>
            <p:cNvPr descr="it.png" id="285" name="Google Shape;285;p48"/>
            <p:cNvPicPr preferRelativeResize="0"/>
            <p:nvPr/>
          </p:nvPicPr>
          <p:blipFill rotWithShape="1">
            <a:blip r:embed="rId18">
              <a:alphaModFix/>
            </a:blip>
            <a:srcRect b="0" l="0" r="0" t="0"/>
            <a:stretch/>
          </p:blipFill>
          <p:spPr>
            <a:xfrm>
              <a:off x="4306322" y="6572055"/>
              <a:ext cx="217977" cy="144114"/>
            </a:xfrm>
            <a:prstGeom prst="rect">
              <a:avLst/>
            </a:prstGeom>
            <a:noFill/>
            <a:ln>
              <a:noFill/>
            </a:ln>
          </p:spPr>
        </p:pic>
        <p:pic>
          <p:nvPicPr>
            <p:cNvPr descr="lu.png" id="286" name="Google Shape;286;p48"/>
            <p:cNvPicPr preferRelativeResize="0"/>
            <p:nvPr/>
          </p:nvPicPr>
          <p:blipFill rotWithShape="1">
            <a:blip r:embed="rId19">
              <a:alphaModFix/>
            </a:blip>
            <a:srcRect b="0" l="0" r="0" t="0"/>
            <a:stretch/>
          </p:blipFill>
          <p:spPr>
            <a:xfrm>
              <a:off x="4676775" y="6572055"/>
              <a:ext cx="217977" cy="144114"/>
            </a:xfrm>
            <a:prstGeom prst="rect">
              <a:avLst/>
            </a:prstGeom>
            <a:noFill/>
            <a:ln>
              <a:noFill/>
            </a:ln>
          </p:spPr>
        </p:pic>
        <p:pic>
          <p:nvPicPr>
            <p:cNvPr descr="nl.png" id="287" name="Google Shape;287;p48"/>
            <p:cNvPicPr preferRelativeResize="0"/>
            <p:nvPr/>
          </p:nvPicPr>
          <p:blipFill rotWithShape="1">
            <a:blip r:embed="rId20">
              <a:alphaModFix/>
            </a:blip>
            <a:srcRect b="0" l="0" r="0" t="0"/>
            <a:stretch/>
          </p:blipFill>
          <p:spPr>
            <a:xfrm>
              <a:off x="5050684" y="6572055"/>
              <a:ext cx="217977" cy="144114"/>
            </a:xfrm>
            <a:prstGeom prst="rect">
              <a:avLst/>
            </a:prstGeom>
            <a:noFill/>
            <a:ln>
              <a:noFill/>
            </a:ln>
          </p:spPr>
        </p:pic>
        <p:pic>
          <p:nvPicPr>
            <p:cNvPr descr="no.png" id="288" name="Google Shape;288;p48"/>
            <p:cNvPicPr preferRelativeResize="0"/>
            <p:nvPr/>
          </p:nvPicPr>
          <p:blipFill rotWithShape="1">
            <a:blip r:embed="rId21">
              <a:alphaModFix/>
            </a:blip>
            <a:srcRect b="0" l="0" r="0" t="0"/>
            <a:stretch/>
          </p:blipFill>
          <p:spPr>
            <a:xfrm>
              <a:off x="5428051" y="6572055"/>
              <a:ext cx="217977" cy="144114"/>
            </a:xfrm>
            <a:prstGeom prst="rect">
              <a:avLst/>
            </a:prstGeom>
            <a:noFill/>
            <a:ln>
              <a:noFill/>
            </a:ln>
          </p:spPr>
        </p:pic>
        <p:pic>
          <p:nvPicPr>
            <p:cNvPr descr="pl.png" id="289" name="Google Shape;289;p48"/>
            <p:cNvPicPr preferRelativeResize="0"/>
            <p:nvPr/>
          </p:nvPicPr>
          <p:blipFill rotWithShape="1">
            <a:blip r:embed="rId22">
              <a:alphaModFix/>
            </a:blip>
            <a:srcRect b="0" l="0" r="0" t="0"/>
            <a:stretch/>
          </p:blipFill>
          <p:spPr>
            <a:xfrm>
              <a:off x="5795181" y="6572055"/>
              <a:ext cx="217977" cy="144114"/>
            </a:xfrm>
            <a:prstGeom prst="rect">
              <a:avLst/>
            </a:prstGeom>
            <a:noFill/>
            <a:ln>
              <a:noFill/>
            </a:ln>
          </p:spPr>
        </p:pic>
        <p:pic>
          <p:nvPicPr>
            <p:cNvPr descr="pt.png" id="290" name="Google Shape;290;p48"/>
            <p:cNvPicPr preferRelativeResize="0"/>
            <p:nvPr/>
          </p:nvPicPr>
          <p:blipFill rotWithShape="1">
            <a:blip r:embed="rId23">
              <a:alphaModFix/>
            </a:blip>
            <a:srcRect b="0" l="0" r="0" t="0"/>
            <a:stretch/>
          </p:blipFill>
          <p:spPr>
            <a:xfrm>
              <a:off x="6167359" y="6572055"/>
              <a:ext cx="217977" cy="144114"/>
            </a:xfrm>
            <a:prstGeom prst="rect">
              <a:avLst/>
            </a:prstGeom>
            <a:noFill/>
            <a:ln>
              <a:noFill/>
            </a:ln>
          </p:spPr>
        </p:pic>
        <p:pic>
          <p:nvPicPr>
            <p:cNvPr descr="ro.png" id="291" name="Google Shape;291;p48"/>
            <p:cNvPicPr preferRelativeResize="0"/>
            <p:nvPr/>
          </p:nvPicPr>
          <p:blipFill rotWithShape="1">
            <a:blip r:embed="rId24">
              <a:alphaModFix/>
            </a:blip>
            <a:srcRect b="0" l="0" r="0" t="0"/>
            <a:stretch/>
          </p:blipFill>
          <p:spPr>
            <a:xfrm>
              <a:off x="6541267" y="6572055"/>
              <a:ext cx="217977" cy="144114"/>
            </a:xfrm>
            <a:prstGeom prst="rect">
              <a:avLst/>
            </a:prstGeom>
            <a:noFill/>
            <a:ln>
              <a:noFill/>
            </a:ln>
          </p:spPr>
        </p:pic>
        <p:pic>
          <p:nvPicPr>
            <p:cNvPr descr="se.png" id="292" name="Google Shape;292;p48"/>
            <p:cNvPicPr preferRelativeResize="0"/>
            <p:nvPr/>
          </p:nvPicPr>
          <p:blipFill rotWithShape="1">
            <a:blip r:embed="rId25">
              <a:alphaModFix/>
            </a:blip>
            <a:srcRect b="0" l="0" r="0" t="0"/>
            <a:stretch/>
          </p:blipFill>
          <p:spPr>
            <a:xfrm>
              <a:off x="7279811" y="6572055"/>
              <a:ext cx="217977" cy="144114"/>
            </a:xfrm>
            <a:prstGeom prst="rect">
              <a:avLst/>
            </a:prstGeom>
            <a:noFill/>
            <a:ln>
              <a:noFill/>
            </a:ln>
          </p:spPr>
        </p:pic>
        <p:pic>
          <p:nvPicPr>
            <p:cNvPr descr="uk.png" id="293" name="Google Shape;293;p48"/>
            <p:cNvPicPr preferRelativeResize="0"/>
            <p:nvPr/>
          </p:nvPicPr>
          <p:blipFill rotWithShape="1">
            <a:blip r:embed="rId26">
              <a:alphaModFix/>
            </a:blip>
            <a:srcRect b="0" l="0" r="0" t="0"/>
            <a:stretch/>
          </p:blipFill>
          <p:spPr>
            <a:xfrm>
              <a:off x="8017547" y="6572055"/>
              <a:ext cx="217977" cy="144114"/>
            </a:xfrm>
            <a:prstGeom prst="rect">
              <a:avLst/>
            </a:prstGeom>
            <a:noFill/>
            <a:ln>
              <a:noFill/>
            </a:ln>
          </p:spPr>
        </p:pic>
        <p:pic>
          <p:nvPicPr>
            <p:cNvPr descr="ca.png" id="294" name="Google Shape;294;p48"/>
            <p:cNvPicPr preferRelativeResize="0"/>
            <p:nvPr/>
          </p:nvPicPr>
          <p:blipFill rotWithShape="1">
            <a:blip r:embed="rId27">
              <a:alphaModFix/>
            </a:blip>
            <a:srcRect b="0" l="0" r="0" t="0"/>
            <a:stretch/>
          </p:blipFill>
          <p:spPr>
            <a:xfrm>
              <a:off x="9291609" y="6573362"/>
              <a:ext cx="216000" cy="142807"/>
            </a:xfrm>
            <a:prstGeom prst="rect">
              <a:avLst/>
            </a:prstGeom>
            <a:noFill/>
            <a:ln>
              <a:noFill/>
            </a:ln>
          </p:spPr>
        </p:pic>
        <p:pic>
          <p:nvPicPr>
            <p:cNvPr id="295" name="Google Shape;295;p48"/>
            <p:cNvPicPr preferRelativeResize="0"/>
            <p:nvPr/>
          </p:nvPicPr>
          <p:blipFill rotWithShape="1">
            <a:blip r:embed="rId28">
              <a:alphaModFix/>
            </a:blip>
            <a:srcRect b="0" l="0" r="0" t="0"/>
            <a:stretch/>
          </p:blipFill>
          <p:spPr>
            <a:xfrm>
              <a:off x="8555553" y="6572169"/>
              <a:ext cx="216000" cy="144000"/>
            </a:xfrm>
            <a:prstGeom prst="rect">
              <a:avLst/>
            </a:prstGeom>
            <a:noFill/>
            <a:ln>
              <a:noFill/>
            </a:ln>
          </p:spPr>
        </p:pic>
        <p:pic>
          <p:nvPicPr>
            <p:cNvPr descr="si.png" id="296" name="Google Shape;296;p48"/>
            <p:cNvPicPr preferRelativeResize="0"/>
            <p:nvPr/>
          </p:nvPicPr>
          <p:blipFill rotWithShape="1">
            <a:blip r:embed="rId29">
              <a:alphaModFix/>
            </a:blip>
            <a:srcRect b="0" l="0" r="0" t="0"/>
            <a:stretch/>
          </p:blipFill>
          <p:spPr>
            <a:xfrm>
              <a:off x="8928090" y="6572513"/>
              <a:ext cx="217284" cy="143656"/>
            </a:xfrm>
            <a:prstGeom prst="rect">
              <a:avLst/>
            </a:prstGeom>
            <a:noFill/>
            <a:ln>
              <a:noFill/>
            </a:ln>
          </p:spPr>
        </p:pic>
      </p:grpSp>
      <p:pic>
        <p:nvPicPr>
          <p:cNvPr id="297" name="Google Shape;297;p48"/>
          <p:cNvPicPr preferRelativeResize="0"/>
          <p:nvPr/>
        </p:nvPicPr>
        <p:blipFill rotWithShape="1">
          <a:blip r:embed="rId30">
            <a:alphaModFix/>
          </a:blip>
          <a:srcRect b="0" l="0" r="0" t="0"/>
          <a:stretch/>
        </p:blipFill>
        <p:spPr>
          <a:xfrm>
            <a:off x="8113345" y="3681982"/>
            <a:ext cx="838630" cy="83863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8" name="Shape 298"/>
        <p:cNvGrpSpPr/>
        <p:nvPr/>
      </p:nvGrpSpPr>
      <p:grpSpPr>
        <a:xfrm>
          <a:off x="0" y="0"/>
          <a:ext cx="0" cy="0"/>
          <a:chOff x="0" y="0"/>
          <a:chExt cx="0" cy="0"/>
        </a:xfrm>
      </p:grpSpPr>
      <p:sp>
        <p:nvSpPr>
          <p:cNvPr id="299" name="Google Shape;299;p49"/>
          <p:cNvSpPr txBox="1"/>
          <p:nvPr>
            <p:ph idx="10" type="dt"/>
          </p:nvPr>
        </p:nvSpPr>
        <p:spPr>
          <a:xfrm>
            <a:off x="0" y="0"/>
            <a:ext cx="3000000" cy="2999925"/>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300" name="Google Shape;300;p49"/>
          <p:cNvSpPr txBox="1"/>
          <p:nvPr>
            <p:ph idx="11" type="ftr"/>
          </p:nvPr>
        </p:nvSpPr>
        <p:spPr>
          <a:xfrm>
            <a:off x="0" y="0"/>
            <a:ext cx="3000000" cy="2999925"/>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301" name="Google Shape;301;p49"/>
          <p:cNvSpPr txBox="1"/>
          <p:nvPr>
            <p:ph idx="12" type="sldNum"/>
          </p:nvPr>
        </p:nvSpPr>
        <p:spPr>
          <a:xfrm>
            <a:off x="0" y="0"/>
            <a:ext cx="3000000" cy="2999925"/>
          </a:xfrm>
          <a:prstGeom prst="rect">
            <a:avLst/>
          </a:prstGeom>
          <a:noFill/>
          <a:ln>
            <a:noFill/>
          </a:ln>
        </p:spPr>
        <p:txBody>
          <a:bodyPr anchorCtr="0" anchor="t" bIns="60925" lIns="121900" spcFirstLastPara="1" rIns="121900" wrap="square" tIns="60925">
            <a:noAutofit/>
          </a:bodyPr>
          <a:lstStyle>
            <a:lvl1pPr indent="0" lvl="0"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02" name="Shape 302"/>
        <p:cNvGrpSpPr/>
        <p:nvPr/>
      </p:nvGrpSpPr>
      <p:grpSpPr>
        <a:xfrm>
          <a:off x="0" y="0"/>
          <a:ext cx="0" cy="0"/>
          <a:chOff x="0" y="0"/>
          <a:chExt cx="0" cy="0"/>
        </a:xfrm>
      </p:grpSpPr>
      <p:pic>
        <p:nvPicPr>
          <p:cNvPr id="303" name="Google Shape;303;p50"/>
          <p:cNvPicPr preferRelativeResize="0"/>
          <p:nvPr/>
        </p:nvPicPr>
        <p:blipFill rotWithShape="1">
          <a:blip r:embed="rId2">
            <a:alphaModFix/>
          </a:blip>
          <a:srcRect b="0" l="0" r="0" t="0"/>
          <a:stretch/>
        </p:blipFill>
        <p:spPr>
          <a:xfrm>
            <a:off x="2476313" y="1699297"/>
            <a:ext cx="4662088" cy="1550651"/>
          </a:xfrm>
          <a:prstGeom prst="rect">
            <a:avLst/>
          </a:prstGeom>
          <a:noFill/>
          <a:ln>
            <a:noFill/>
          </a:ln>
        </p:spPr>
      </p:pic>
      <p:pic>
        <p:nvPicPr>
          <p:cNvPr id="304" name="Google Shape;304;p50"/>
          <p:cNvPicPr preferRelativeResize="0"/>
          <p:nvPr/>
        </p:nvPicPr>
        <p:blipFill rotWithShape="1">
          <a:blip r:embed="rId3">
            <a:alphaModFix/>
          </a:blip>
          <a:srcRect b="-109" l="0" r="0" t="0"/>
          <a:stretch/>
        </p:blipFill>
        <p:spPr>
          <a:xfrm flipH="1" rot="10800000">
            <a:off x="2118210" y="4000329"/>
            <a:ext cx="3032750" cy="1146430"/>
          </a:xfrm>
          <a:prstGeom prst="rect">
            <a:avLst/>
          </a:prstGeom>
          <a:noFill/>
          <a:ln>
            <a:noFill/>
          </a:ln>
        </p:spPr>
      </p:pic>
      <p:pic>
        <p:nvPicPr>
          <p:cNvPr descr="A picture containing nature&#10;&#10;Description automatically generated" id="305" name="Google Shape;305;p50"/>
          <p:cNvPicPr preferRelativeResize="0"/>
          <p:nvPr/>
        </p:nvPicPr>
        <p:blipFill rotWithShape="1">
          <a:blip r:embed="rId4">
            <a:alphaModFix/>
          </a:blip>
          <a:srcRect b="0" l="0" r="0" t="0"/>
          <a:stretch/>
        </p:blipFill>
        <p:spPr>
          <a:xfrm>
            <a:off x="6358008" y="-1"/>
            <a:ext cx="2089494" cy="1511334"/>
          </a:xfrm>
          <a:prstGeom prst="rect">
            <a:avLst/>
          </a:prstGeom>
          <a:noFill/>
          <a:ln>
            <a:noFill/>
          </a:ln>
        </p:spPr>
      </p:pic>
      <p:sp>
        <p:nvSpPr>
          <p:cNvPr id="306" name="Google Shape;306;p50"/>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7" name="Google Shape;307;p50"/>
          <p:cNvSpPr/>
          <p:nvPr/>
        </p:nvSpPr>
        <p:spPr>
          <a:xfrm flipH="1">
            <a:off x="-6599" y="-10906"/>
            <a:ext cx="9152384" cy="5152862"/>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08" name="Google Shape;308;p50"/>
          <p:cNvPicPr preferRelativeResize="0"/>
          <p:nvPr/>
        </p:nvPicPr>
        <p:blipFill rotWithShape="1">
          <a:blip r:embed="rId5">
            <a:alphaModFix/>
          </a:blip>
          <a:srcRect b="0" l="0" r="0" t="0"/>
          <a:stretch/>
        </p:blipFill>
        <p:spPr>
          <a:xfrm>
            <a:off x="103823" y="3983624"/>
            <a:ext cx="1540629" cy="848540"/>
          </a:xfrm>
          <a:prstGeom prst="rect">
            <a:avLst/>
          </a:prstGeom>
          <a:noFill/>
          <a:ln>
            <a:noFill/>
          </a:ln>
          <a:effectLst>
            <a:outerShdw blurRad="50800" rotWithShape="0" algn="tl" dir="2700000" dist="38100">
              <a:srgbClr val="000000">
                <a:alpha val="40000"/>
              </a:srgbClr>
            </a:outerShdw>
          </a:effectLst>
        </p:spPr>
      </p:pic>
      <p:pic>
        <p:nvPicPr>
          <p:cNvPr id="309" name="Google Shape;309;p50"/>
          <p:cNvPicPr preferRelativeResize="0"/>
          <p:nvPr/>
        </p:nvPicPr>
        <p:blipFill rotWithShape="1">
          <a:blip r:embed="rId6">
            <a:alphaModFix amt="34000"/>
          </a:blip>
          <a:srcRect b="-8774" l="32581" r="8552" t="2403"/>
          <a:stretch/>
        </p:blipFill>
        <p:spPr>
          <a:xfrm rot="5400000">
            <a:off x="4300773" y="-762121"/>
            <a:ext cx="4091400" cy="5610600"/>
          </a:xfrm>
          <a:prstGeom prst="rtTriangle">
            <a:avLst/>
          </a:prstGeom>
          <a:noFill/>
          <a:ln>
            <a:noFill/>
          </a:ln>
        </p:spPr>
      </p:pic>
      <p:pic>
        <p:nvPicPr>
          <p:cNvPr id="310" name="Google Shape;310;p50"/>
          <p:cNvPicPr preferRelativeResize="0"/>
          <p:nvPr/>
        </p:nvPicPr>
        <p:blipFill rotWithShape="1">
          <a:blip r:embed="rId6">
            <a:alphaModFix amt="34000"/>
          </a:blip>
          <a:srcRect b="676" l="54016" r="11353" t="36080"/>
          <a:stretch/>
        </p:blipFill>
        <p:spPr>
          <a:xfrm rot="-5400000">
            <a:off x="4344520" y="3615008"/>
            <a:ext cx="1289700" cy="1775100"/>
          </a:xfrm>
          <a:prstGeom prst="rtTriangle">
            <a:avLst/>
          </a:prstGeom>
          <a:noFill/>
          <a:ln>
            <a:noFill/>
          </a:ln>
        </p:spPr>
      </p:pic>
      <p:sp>
        <p:nvSpPr>
          <p:cNvPr id="311" name="Google Shape;311;p50"/>
          <p:cNvSpPr txBox="1"/>
          <p:nvPr>
            <p:ph type="title"/>
          </p:nvPr>
        </p:nvSpPr>
        <p:spPr>
          <a:xfrm>
            <a:off x="132035" y="131953"/>
            <a:ext cx="4617900" cy="29794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2" name="Shape 312"/>
        <p:cNvGrpSpPr/>
        <p:nvPr/>
      </p:nvGrpSpPr>
      <p:grpSpPr>
        <a:xfrm>
          <a:off x="0" y="0"/>
          <a:ext cx="0" cy="0"/>
          <a:chOff x="0" y="0"/>
          <a:chExt cx="0" cy="0"/>
        </a:xfrm>
      </p:grpSpPr>
      <p:sp>
        <p:nvSpPr>
          <p:cNvPr id="313" name="Google Shape;313;p51"/>
          <p:cNvSpPr/>
          <p:nvPr/>
        </p:nvSpPr>
        <p:spPr>
          <a:xfrm>
            <a:off x="0" y="1"/>
            <a:ext cx="9144000" cy="7780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14" name="Google Shape;314;p51"/>
          <p:cNvPicPr preferRelativeResize="0"/>
          <p:nvPr/>
        </p:nvPicPr>
        <p:blipFill rotWithShape="1">
          <a:blip r:embed="rId2">
            <a:alphaModFix amt="34000"/>
          </a:blip>
          <a:srcRect b="35419" l="51340" r="-2841" t="39268"/>
          <a:stretch/>
        </p:blipFill>
        <p:spPr>
          <a:xfrm flipH="1">
            <a:off x="6978317" y="0"/>
            <a:ext cx="2165683" cy="778119"/>
          </a:xfrm>
          <a:prstGeom prst="rect">
            <a:avLst/>
          </a:prstGeom>
          <a:noFill/>
          <a:ln>
            <a:noFill/>
          </a:ln>
        </p:spPr>
      </p:pic>
      <p:pic>
        <p:nvPicPr>
          <p:cNvPr id="315" name="Google Shape;315;p51"/>
          <p:cNvPicPr preferRelativeResize="0"/>
          <p:nvPr/>
        </p:nvPicPr>
        <p:blipFill rotWithShape="1">
          <a:blip r:embed="rId3">
            <a:alphaModFix/>
          </a:blip>
          <a:srcRect b="0" l="0" r="0" t="0"/>
          <a:stretch/>
        </p:blipFill>
        <p:spPr>
          <a:xfrm>
            <a:off x="7343775" y="83742"/>
            <a:ext cx="1140693" cy="451934"/>
          </a:xfrm>
          <a:prstGeom prst="rect">
            <a:avLst/>
          </a:prstGeom>
          <a:noFill/>
          <a:ln>
            <a:noFill/>
          </a:ln>
          <a:effectLst>
            <a:outerShdw blurRad="50800" rotWithShape="0" algn="tl" dir="2700000" dist="38100">
              <a:srgbClr val="000000">
                <a:alpha val="40000"/>
              </a:srgbClr>
            </a:outerShdw>
          </a:effectLst>
        </p:spPr>
      </p:pic>
      <p:sp>
        <p:nvSpPr>
          <p:cNvPr id="316" name="Google Shape;316;p51"/>
          <p:cNvSpPr/>
          <p:nvPr/>
        </p:nvSpPr>
        <p:spPr>
          <a:xfrm>
            <a:off x="-1333" y="4930953"/>
            <a:ext cx="9145500" cy="21262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7" name="Google Shape;317;p51"/>
          <p:cNvSpPr/>
          <p:nvPr/>
        </p:nvSpPr>
        <p:spPr>
          <a:xfrm flipH="1" rot="10800000">
            <a:off x="-3378" y="4905422"/>
            <a:ext cx="9147300" cy="445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8" name="Google Shape;318;p51"/>
          <p:cNvSpPr txBox="1"/>
          <p:nvPr>
            <p:ph idx="1" type="body"/>
          </p:nvPr>
        </p:nvSpPr>
        <p:spPr>
          <a:xfrm>
            <a:off x="289974" y="1084442"/>
            <a:ext cx="4131600" cy="358155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19" name="Google Shape;319;p51"/>
          <p:cNvSpPr txBox="1"/>
          <p:nvPr>
            <p:ph idx="2" type="body"/>
          </p:nvPr>
        </p:nvSpPr>
        <p:spPr>
          <a:xfrm>
            <a:off x="4722271" y="1084442"/>
            <a:ext cx="4131600" cy="358155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20" name="Google Shape;320;p51"/>
          <p:cNvSpPr txBox="1"/>
          <p:nvPr/>
        </p:nvSpPr>
        <p:spPr>
          <a:xfrm>
            <a:off x="7699248" y="4930953"/>
            <a:ext cx="1444200" cy="23085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Slide </a:t>
            </a:r>
            <a:fld id="{00000000-1234-1234-1234-123412341234}" type="slidenum">
              <a:rPr b="1" i="0" lang="en"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21" name="Google Shape;321;p51"/>
          <p:cNvSpPr txBox="1"/>
          <p:nvPr>
            <p:ph type="title"/>
          </p:nvPr>
        </p:nvSpPr>
        <p:spPr>
          <a:xfrm>
            <a:off x="132036" y="131954"/>
            <a:ext cx="7040400" cy="5843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2" name="Google Shape;322;p51"/>
          <p:cNvSpPr txBox="1"/>
          <p:nvPr/>
        </p:nvSpPr>
        <p:spPr>
          <a:xfrm>
            <a:off x="-18288" y="4922099"/>
            <a:ext cx="3694200" cy="230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23" name="Shape 323"/>
        <p:cNvGrpSpPr/>
        <p:nvPr/>
      </p:nvGrpSpPr>
      <p:grpSpPr>
        <a:xfrm>
          <a:off x="0" y="0"/>
          <a:ext cx="0" cy="0"/>
          <a:chOff x="0" y="0"/>
          <a:chExt cx="0" cy="0"/>
        </a:xfrm>
      </p:grpSpPr>
      <p:sp>
        <p:nvSpPr>
          <p:cNvPr id="324" name="Google Shape;324;p52"/>
          <p:cNvSpPr/>
          <p:nvPr/>
        </p:nvSpPr>
        <p:spPr>
          <a:xfrm>
            <a:off x="0" y="1"/>
            <a:ext cx="9144000" cy="7780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25" name="Google Shape;325;p52"/>
          <p:cNvPicPr preferRelativeResize="0"/>
          <p:nvPr/>
        </p:nvPicPr>
        <p:blipFill rotWithShape="1">
          <a:blip r:embed="rId2">
            <a:alphaModFix amt="34000"/>
          </a:blip>
          <a:srcRect b="35419" l="51340" r="-2841" t="39268"/>
          <a:stretch/>
        </p:blipFill>
        <p:spPr>
          <a:xfrm flipH="1">
            <a:off x="6978317" y="0"/>
            <a:ext cx="2165683" cy="778119"/>
          </a:xfrm>
          <a:prstGeom prst="rect">
            <a:avLst/>
          </a:prstGeom>
          <a:noFill/>
          <a:ln>
            <a:noFill/>
          </a:ln>
        </p:spPr>
      </p:pic>
      <p:pic>
        <p:nvPicPr>
          <p:cNvPr id="326" name="Google Shape;326;p52"/>
          <p:cNvPicPr preferRelativeResize="0"/>
          <p:nvPr/>
        </p:nvPicPr>
        <p:blipFill rotWithShape="1">
          <a:blip r:embed="rId3">
            <a:alphaModFix/>
          </a:blip>
          <a:srcRect b="0" l="0" r="0" t="0"/>
          <a:stretch/>
        </p:blipFill>
        <p:spPr>
          <a:xfrm>
            <a:off x="7343775" y="83742"/>
            <a:ext cx="1140693" cy="451934"/>
          </a:xfrm>
          <a:prstGeom prst="rect">
            <a:avLst/>
          </a:prstGeom>
          <a:noFill/>
          <a:ln>
            <a:noFill/>
          </a:ln>
          <a:effectLst>
            <a:outerShdw blurRad="50800" rotWithShape="0" algn="tl" dir="2700000" dist="38100">
              <a:srgbClr val="000000">
                <a:alpha val="40000"/>
              </a:srgbClr>
            </a:outerShdw>
          </a:effectLst>
        </p:spPr>
      </p:pic>
      <p:sp>
        <p:nvSpPr>
          <p:cNvPr id="327" name="Google Shape;327;p52"/>
          <p:cNvSpPr/>
          <p:nvPr/>
        </p:nvSpPr>
        <p:spPr>
          <a:xfrm>
            <a:off x="-1333" y="4930953"/>
            <a:ext cx="9145500" cy="21262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28" name="Google Shape;328;p52"/>
          <p:cNvSpPr/>
          <p:nvPr/>
        </p:nvSpPr>
        <p:spPr>
          <a:xfrm flipH="1" rot="10800000">
            <a:off x="-3378" y="4905422"/>
            <a:ext cx="9147300" cy="445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29" name="Google Shape;329;p52"/>
          <p:cNvSpPr txBox="1"/>
          <p:nvPr/>
        </p:nvSpPr>
        <p:spPr>
          <a:xfrm>
            <a:off x="7699248" y="4930953"/>
            <a:ext cx="1444200" cy="23085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Slide </a:t>
            </a:r>
            <a:fld id="{00000000-1234-1234-1234-123412341234}" type="slidenum">
              <a:rPr b="1" i="0" lang="en"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30" name="Google Shape;330;p52"/>
          <p:cNvSpPr txBox="1"/>
          <p:nvPr>
            <p:ph type="title"/>
          </p:nvPr>
        </p:nvSpPr>
        <p:spPr>
          <a:xfrm>
            <a:off x="132036" y="131954"/>
            <a:ext cx="7040400" cy="5843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1" name="Google Shape;331;p52"/>
          <p:cNvSpPr txBox="1"/>
          <p:nvPr/>
        </p:nvSpPr>
        <p:spPr>
          <a:xfrm>
            <a:off x="-18288" y="4922099"/>
            <a:ext cx="3694200" cy="230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32" name="Shape 332"/>
        <p:cNvGrpSpPr/>
        <p:nvPr/>
      </p:nvGrpSpPr>
      <p:grpSpPr>
        <a:xfrm>
          <a:off x="0" y="0"/>
          <a:ext cx="0" cy="0"/>
          <a:chOff x="0" y="0"/>
          <a:chExt cx="0" cy="0"/>
        </a:xfrm>
      </p:grpSpPr>
      <p:sp>
        <p:nvSpPr>
          <p:cNvPr id="333" name="Google Shape;333;p53"/>
          <p:cNvSpPr/>
          <p:nvPr/>
        </p:nvSpPr>
        <p:spPr>
          <a:xfrm>
            <a:off x="0" y="1"/>
            <a:ext cx="9144000" cy="7780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4" name="Google Shape;334;p53"/>
          <p:cNvPicPr preferRelativeResize="0"/>
          <p:nvPr/>
        </p:nvPicPr>
        <p:blipFill rotWithShape="1">
          <a:blip r:embed="rId2">
            <a:alphaModFix amt="34000"/>
          </a:blip>
          <a:srcRect b="35419" l="51340" r="-2841" t="39268"/>
          <a:stretch/>
        </p:blipFill>
        <p:spPr>
          <a:xfrm flipH="1">
            <a:off x="6978317" y="0"/>
            <a:ext cx="2165683" cy="778119"/>
          </a:xfrm>
          <a:prstGeom prst="rect">
            <a:avLst/>
          </a:prstGeom>
          <a:noFill/>
          <a:ln>
            <a:noFill/>
          </a:ln>
        </p:spPr>
      </p:pic>
      <p:pic>
        <p:nvPicPr>
          <p:cNvPr id="335" name="Google Shape;335;p53"/>
          <p:cNvPicPr preferRelativeResize="0"/>
          <p:nvPr/>
        </p:nvPicPr>
        <p:blipFill rotWithShape="1">
          <a:blip r:embed="rId3">
            <a:alphaModFix/>
          </a:blip>
          <a:srcRect b="0" l="0" r="0" t="0"/>
          <a:stretch/>
        </p:blipFill>
        <p:spPr>
          <a:xfrm>
            <a:off x="7343775" y="83742"/>
            <a:ext cx="1140693" cy="451934"/>
          </a:xfrm>
          <a:prstGeom prst="rect">
            <a:avLst/>
          </a:prstGeom>
          <a:noFill/>
          <a:ln>
            <a:noFill/>
          </a:ln>
          <a:effectLst>
            <a:outerShdw blurRad="50800" rotWithShape="0" algn="tl" dir="2700000" dist="38100">
              <a:srgbClr val="000000">
                <a:alpha val="40000"/>
              </a:srgbClr>
            </a:outerShdw>
          </a:effectLst>
        </p:spPr>
      </p:pic>
      <p:sp>
        <p:nvSpPr>
          <p:cNvPr id="336" name="Google Shape;336;p53"/>
          <p:cNvSpPr/>
          <p:nvPr/>
        </p:nvSpPr>
        <p:spPr>
          <a:xfrm>
            <a:off x="-1333" y="4930953"/>
            <a:ext cx="9145500" cy="21262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37" name="Google Shape;337;p53"/>
          <p:cNvSpPr/>
          <p:nvPr/>
        </p:nvSpPr>
        <p:spPr>
          <a:xfrm flipH="1" rot="10800000">
            <a:off x="-3378" y="4905422"/>
            <a:ext cx="9147300" cy="445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38" name="Google Shape;338;p53"/>
          <p:cNvSpPr txBox="1"/>
          <p:nvPr>
            <p:ph idx="1" type="body"/>
          </p:nvPr>
        </p:nvSpPr>
        <p:spPr>
          <a:xfrm>
            <a:off x="3885009" y="1030389"/>
            <a:ext cx="4629300" cy="3520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39" name="Google Shape;339;p53"/>
          <p:cNvSpPr txBox="1"/>
          <p:nvPr>
            <p:ph idx="2" type="body"/>
          </p:nvPr>
        </p:nvSpPr>
        <p:spPr>
          <a:xfrm>
            <a:off x="629841" y="1030389"/>
            <a:ext cx="2949000" cy="34728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340" name="Google Shape;340;p53"/>
          <p:cNvSpPr txBox="1"/>
          <p:nvPr/>
        </p:nvSpPr>
        <p:spPr>
          <a:xfrm>
            <a:off x="7699248" y="4930953"/>
            <a:ext cx="1444200" cy="23085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Slide </a:t>
            </a:r>
            <a:fld id="{00000000-1234-1234-1234-123412341234}" type="slidenum">
              <a:rPr b="1" i="0" lang="en"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41" name="Google Shape;341;p53"/>
          <p:cNvSpPr txBox="1"/>
          <p:nvPr>
            <p:ph type="title"/>
          </p:nvPr>
        </p:nvSpPr>
        <p:spPr>
          <a:xfrm>
            <a:off x="132036" y="131954"/>
            <a:ext cx="7040400" cy="5843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2" name="Google Shape;342;p53"/>
          <p:cNvSpPr txBox="1"/>
          <p:nvPr/>
        </p:nvSpPr>
        <p:spPr>
          <a:xfrm>
            <a:off x="-18288" y="4922099"/>
            <a:ext cx="3694200" cy="230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343" name="Shape 343"/>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50" name="Shape 350"/>
        <p:cNvGrpSpPr/>
        <p:nvPr/>
      </p:nvGrpSpPr>
      <p:grpSpPr>
        <a:xfrm>
          <a:off x="0" y="0"/>
          <a:ext cx="0" cy="0"/>
          <a:chOff x="0" y="0"/>
          <a:chExt cx="0" cy="0"/>
        </a:xfrm>
      </p:grpSpPr>
      <p:sp>
        <p:nvSpPr>
          <p:cNvPr id="351" name="Google Shape;351;p56"/>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52" name="Google Shape;352;p56"/>
          <p:cNvPicPr preferRelativeResize="0"/>
          <p:nvPr/>
        </p:nvPicPr>
        <p:blipFill rotWithShape="1">
          <a:blip r:embed="rId2">
            <a:alphaModFix amt="34000"/>
          </a:blip>
          <a:srcRect b="35419" l="51339" r="-2839" t="39269"/>
          <a:stretch/>
        </p:blipFill>
        <p:spPr>
          <a:xfrm flipH="1">
            <a:off x="6978316" y="1"/>
            <a:ext cx="2165684" cy="778119"/>
          </a:xfrm>
          <a:prstGeom prst="rect">
            <a:avLst/>
          </a:prstGeom>
          <a:noFill/>
          <a:ln>
            <a:noFill/>
          </a:ln>
        </p:spPr>
      </p:pic>
      <p:pic>
        <p:nvPicPr>
          <p:cNvPr id="353" name="Google Shape;353;p56"/>
          <p:cNvPicPr preferRelativeResize="0"/>
          <p:nvPr/>
        </p:nvPicPr>
        <p:blipFill rotWithShape="1">
          <a:blip r:embed="rId3">
            <a:alphaModFix/>
          </a:blip>
          <a:srcRect b="0" l="0" r="0" t="0"/>
          <a:stretch/>
        </p:blipFill>
        <p:spPr>
          <a:xfrm>
            <a:off x="7343776" y="83743"/>
            <a:ext cx="1140694" cy="602579"/>
          </a:xfrm>
          <a:prstGeom prst="rect">
            <a:avLst/>
          </a:prstGeom>
          <a:noFill/>
          <a:ln>
            <a:noFill/>
          </a:ln>
          <a:effectLst>
            <a:outerShdw blurRad="50800" rotWithShape="0" algn="tl" dir="2700000" dist="38100">
              <a:srgbClr val="000000">
                <a:alpha val="40000"/>
              </a:srgbClr>
            </a:outerShdw>
          </a:effectLst>
        </p:spPr>
      </p:pic>
      <p:sp>
        <p:nvSpPr>
          <p:cNvPr id="354" name="Google Shape;354;p56"/>
          <p:cNvSpPr/>
          <p:nvPr/>
        </p:nvSpPr>
        <p:spPr>
          <a:xfrm>
            <a:off x="-1334" y="4930954"/>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55" name="Google Shape;355;p56"/>
          <p:cNvSpPr/>
          <p:nvPr/>
        </p:nvSpPr>
        <p:spPr>
          <a:xfrm flipH="1" rot="10800000">
            <a:off x="-3378" y="4905328"/>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56" name="Google Shape;356;p56"/>
          <p:cNvSpPr txBox="1"/>
          <p:nvPr/>
        </p:nvSpPr>
        <p:spPr>
          <a:xfrm>
            <a:off x="7699249" y="4930954"/>
            <a:ext cx="1444085" cy="17887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357" name="Google Shape;357;p56"/>
          <p:cNvSpPr txBox="1"/>
          <p:nvPr/>
        </p:nvSpPr>
        <p:spPr>
          <a:xfrm>
            <a:off x="-18288" y="4922099"/>
            <a:ext cx="3694176" cy="17887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
        <p:nvSpPr>
          <p:cNvPr id="358" name="Google Shape;358;p56"/>
          <p:cNvSpPr txBox="1"/>
          <p:nvPr>
            <p:ph idx="1" type="body"/>
          </p:nvPr>
        </p:nvSpPr>
        <p:spPr>
          <a:xfrm>
            <a:off x="243175" y="1168901"/>
            <a:ext cx="8621550" cy="3497153"/>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359" name="Google Shape;359;p56"/>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60" name="Shape 360"/>
        <p:cNvGrpSpPr/>
        <p:nvPr/>
      </p:nvGrpSpPr>
      <p:grpSpPr>
        <a:xfrm>
          <a:off x="0" y="0"/>
          <a:ext cx="0" cy="0"/>
          <a:chOff x="0" y="0"/>
          <a:chExt cx="0" cy="0"/>
        </a:xfrm>
      </p:grpSpPr>
      <p:pic>
        <p:nvPicPr>
          <p:cNvPr id="361" name="Google Shape;361;p57"/>
          <p:cNvPicPr preferRelativeResize="0"/>
          <p:nvPr/>
        </p:nvPicPr>
        <p:blipFill rotWithShape="1">
          <a:blip r:embed="rId2">
            <a:alphaModFix/>
          </a:blip>
          <a:srcRect b="0" l="0" r="0" t="0"/>
          <a:stretch/>
        </p:blipFill>
        <p:spPr>
          <a:xfrm>
            <a:off x="2476313" y="1699299"/>
            <a:ext cx="4662088" cy="2067535"/>
          </a:xfrm>
          <a:prstGeom prst="rect">
            <a:avLst/>
          </a:prstGeom>
          <a:noFill/>
          <a:ln>
            <a:noFill/>
          </a:ln>
        </p:spPr>
      </p:pic>
      <p:pic>
        <p:nvPicPr>
          <p:cNvPr id="362" name="Google Shape;362;p57"/>
          <p:cNvPicPr preferRelativeResize="0"/>
          <p:nvPr/>
        </p:nvPicPr>
        <p:blipFill rotWithShape="1">
          <a:blip r:embed="rId3">
            <a:alphaModFix/>
          </a:blip>
          <a:srcRect b="-113" l="0" r="0" t="0"/>
          <a:stretch/>
        </p:blipFill>
        <p:spPr>
          <a:xfrm flipH="1" rot="10800000">
            <a:off x="2118211" y="3618187"/>
            <a:ext cx="3032750" cy="1528573"/>
          </a:xfrm>
          <a:prstGeom prst="rect">
            <a:avLst/>
          </a:prstGeom>
          <a:noFill/>
          <a:ln>
            <a:noFill/>
          </a:ln>
        </p:spPr>
      </p:pic>
      <p:pic>
        <p:nvPicPr>
          <p:cNvPr descr="A picture containing nature&#10;&#10;Description automatically generated" id="363" name="Google Shape;363;p57"/>
          <p:cNvPicPr preferRelativeResize="0"/>
          <p:nvPr/>
        </p:nvPicPr>
        <p:blipFill rotWithShape="1">
          <a:blip r:embed="rId4">
            <a:alphaModFix/>
          </a:blip>
          <a:srcRect b="0" l="0" r="0" t="0"/>
          <a:stretch/>
        </p:blipFill>
        <p:spPr>
          <a:xfrm>
            <a:off x="6358008" y="-1"/>
            <a:ext cx="2089494" cy="2015111"/>
          </a:xfrm>
          <a:prstGeom prst="rect">
            <a:avLst/>
          </a:prstGeom>
          <a:noFill/>
          <a:ln>
            <a:noFill/>
          </a:ln>
        </p:spPr>
      </p:pic>
      <p:sp>
        <p:nvSpPr>
          <p:cNvPr id="364" name="Google Shape;364;p57"/>
          <p:cNvSpPr/>
          <p:nvPr/>
        </p:nvSpPr>
        <p:spPr>
          <a:xfrm flipH="1">
            <a:off x="4092295"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5" name="Google Shape;365;p57"/>
          <p:cNvSpPr/>
          <p:nvPr/>
        </p:nvSpPr>
        <p:spPr>
          <a:xfrm flipH="1">
            <a:off x="-3588" y="-10906"/>
            <a:ext cx="9149373" cy="515619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66" name="Google Shape;366;p57"/>
          <p:cNvPicPr preferRelativeResize="0"/>
          <p:nvPr/>
        </p:nvPicPr>
        <p:blipFill rotWithShape="1">
          <a:blip r:embed="rId5">
            <a:alphaModFix/>
          </a:blip>
          <a:srcRect b="0" l="0" r="0" t="0"/>
          <a:stretch/>
        </p:blipFill>
        <p:spPr>
          <a:xfrm>
            <a:off x="103823" y="3983624"/>
            <a:ext cx="1540629" cy="1131386"/>
          </a:xfrm>
          <a:prstGeom prst="rect">
            <a:avLst/>
          </a:prstGeom>
          <a:noFill/>
          <a:ln>
            <a:noFill/>
          </a:ln>
          <a:effectLst>
            <a:outerShdw blurRad="50800" rotWithShape="0" algn="tl" dir="2700000" dist="38100">
              <a:srgbClr val="000000">
                <a:alpha val="40000"/>
              </a:srgbClr>
            </a:outerShdw>
          </a:effectLst>
        </p:spPr>
      </p:pic>
      <p:pic>
        <p:nvPicPr>
          <p:cNvPr id="367" name="Google Shape;367;p57"/>
          <p:cNvPicPr preferRelativeResize="0"/>
          <p:nvPr/>
        </p:nvPicPr>
        <p:blipFill rotWithShape="1">
          <a:blip r:embed="rId6">
            <a:alphaModFix amt="34000"/>
          </a:blip>
          <a:srcRect b="-8773" l="32582" r="8554" t="2399"/>
          <a:stretch/>
        </p:blipFill>
        <p:spPr>
          <a:xfrm rot="5400000">
            <a:off x="4300716" y="-762125"/>
            <a:ext cx="4091455" cy="5610663"/>
          </a:xfrm>
          <a:prstGeom prst="rtTriangle">
            <a:avLst/>
          </a:prstGeom>
          <a:noFill/>
          <a:ln>
            <a:noFill/>
          </a:ln>
        </p:spPr>
      </p:pic>
      <p:pic>
        <p:nvPicPr>
          <p:cNvPr id="368" name="Google Shape;368;p57"/>
          <p:cNvPicPr preferRelativeResize="0"/>
          <p:nvPr/>
        </p:nvPicPr>
        <p:blipFill rotWithShape="1">
          <a:blip r:embed="rId6">
            <a:alphaModFix amt="34000"/>
          </a:blip>
          <a:srcRect b="670" l="54016" r="11355" t="36081"/>
          <a:stretch/>
        </p:blipFill>
        <p:spPr>
          <a:xfrm rot="-5400000">
            <a:off x="4344482" y="3614964"/>
            <a:ext cx="1289782" cy="1775104"/>
          </a:xfrm>
          <a:prstGeom prst="rtTriangle">
            <a:avLst/>
          </a:prstGeom>
          <a:noFill/>
          <a:ln>
            <a:noFill/>
          </a:ln>
        </p:spPr>
      </p:pic>
      <p:sp>
        <p:nvSpPr>
          <p:cNvPr id="369" name="Google Shape;369;p57"/>
          <p:cNvSpPr txBox="1"/>
          <p:nvPr>
            <p:ph type="title"/>
          </p:nvPr>
        </p:nvSpPr>
        <p:spPr>
          <a:xfrm>
            <a:off x="132036" y="131954"/>
            <a:ext cx="4617889" cy="2979484"/>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Arial"/>
              <a:buNone/>
              <a:defRPr b="0"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70" name="Shape 370"/>
        <p:cNvGrpSpPr/>
        <p:nvPr/>
      </p:nvGrpSpPr>
      <p:grpSpPr>
        <a:xfrm>
          <a:off x="0" y="0"/>
          <a:ext cx="0" cy="0"/>
          <a:chOff x="0" y="0"/>
          <a:chExt cx="0" cy="0"/>
        </a:xfrm>
      </p:grpSpPr>
      <p:sp>
        <p:nvSpPr>
          <p:cNvPr id="371" name="Google Shape;371;p58"/>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72" name="Google Shape;372;p58"/>
          <p:cNvPicPr preferRelativeResize="0"/>
          <p:nvPr/>
        </p:nvPicPr>
        <p:blipFill rotWithShape="1">
          <a:blip r:embed="rId2">
            <a:alphaModFix amt="34000"/>
          </a:blip>
          <a:srcRect b="35419" l="51339" r="-2839" t="39269"/>
          <a:stretch/>
        </p:blipFill>
        <p:spPr>
          <a:xfrm flipH="1">
            <a:off x="6978316" y="1"/>
            <a:ext cx="2165684" cy="778119"/>
          </a:xfrm>
          <a:prstGeom prst="rect">
            <a:avLst/>
          </a:prstGeom>
          <a:noFill/>
          <a:ln>
            <a:noFill/>
          </a:ln>
        </p:spPr>
      </p:pic>
      <p:pic>
        <p:nvPicPr>
          <p:cNvPr id="373" name="Google Shape;373;p58"/>
          <p:cNvPicPr preferRelativeResize="0"/>
          <p:nvPr/>
        </p:nvPicPr>
        <p:blipFill rotWithShape="1">
          <a:blip r:embed="rId3">
            <a:alphaModFix/>
          </a:blip>
          <a:srcRect b="0" l="0" r="0" t="0"/>
          <a:stretch/>
        </p:blipFill>
        <p:spPr>
          <a:xfrm>
            <a:off x="7343776" y="83743"/>
            <a:ext cx="1140694" cy="602579"/>
          </a:xfrm>
          <a:prstGeom prst="rect">
            <a:avLst/>
          </a:prstGeom>
          <a:noFill/>
          <a:ln>
            <a:noFill/>
          </a:ln>
          <a:effectLst>
            <a:outerShdw blurRad="50800" rotWithShape="0" algn="tl" dir="2700000" dist="38100">
              <a:srgbClr val="000000">
                <a:alpha val="40000"/>
              </a:srgbClr>
            </a:outerShdw>
          </a:effectLst>
        </p:spPr>
      </p:pic>
      <p:sp>
        <p:nvSpPr>
          <p:cNvPr id="374" name="Google Shape;374;p58"/>
          <p:cNvSpPr/>
          <p:nvPr/>
        </p:nvSpPr>
        <p:spPr>
          <a:xfrm>
            <a:off x="-1334" y="4930954"/>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75" name="Google Shape;375;p58"/>
          <p:cNvSpPr/>
          <p:nvPr/>
        </p:nvSpPr>
        <p:spPr>
          <a:xfrm flipH="1" rot="10800000">
            <a:off x="-3378" y="4905328"/>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76" name="Google Shape;376;p58"/>
          <p:cNvSpPr txBox="1"/>
          <p:nvPr>
            <p:ph idx="1" type="body"/>
          </p:nvPr>
        </p:nvSpPr>
        <p:spPr>
          <a:xfrm>
            <a:off x="289974" y="1084442"/>
            <a:ext cx="4131756" cy="3581612"/>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377" name="Google Shape;377;p58"/>
          <p:cNvSpPr txBox="1"/>
          <p:nvPr>
            <p:ph idx="2" type="body"/>
          </p:nvPr>
        </p:nvSpPr>
        <p:spPr>
          <a:xfrm>
            <a:off x="4722271" y="1084442"/>
            <a:ext cx="4131756" cy="3581612"/>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378" name="Google Shape;378;p58"/>
          <p:cNvSpPr txBox="1"/>
          <p:nvPr/>
        </p:nvSpPr>
        <p:spPr>
          <a:xfrm>
            <a:off x="7699249" y="4930954"/>
            <a:ext cx="1444085" cy="17887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379" name="Google Shape;379;p58"/>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80" name="Google Shape;380;p58"/>
          <p:cNvSpPr txBox="1"/>
          <p:nvPr/>
        </p:nvSpPr>
        <p:spPr>
          <a:xfrm>
            <a:off x="-18288" y="4922099"/>
            <a:ext cx="3694176" cy="17887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1" name="Shape 381"/>
        <p:cNvGrpSpPr/>
        <p:nvPr/>
      </p:nvGrpSpPr>
      <p:grpSpPr>
        <a:xfrm>
          <a:off x="0" y="0"/>
          <a:ext cx="0" cy="0"/>
          <a:chOff x="0" y="0"/>
          <a:chExt cx="0" cy="0"/>
        </a:xfrm>
      </p:grpSpPr>
      <p:sp>
        <p:nvSpPr>
          <p:cNvPr id="382" name="Google Shape;382;p59"/>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83" name="Google Shape;383;p59"/>
          <p:cNvPicPr preferRelativeResize="0"/>
          <p:nvPr/>
        </p:nvPicPr>
        <p:blipFill rotWithShape="1">
          <a:blip r:embed="rId2">
            <a:alphaModFix amt="34000"/>
          </a:blip>
          <a:srcRect b="35419" l="51339" r="-2839" t="39269"/>
          <a:stretch/>
        </p:blipFill>
        <p:spPr>
          <a:xfrm flipH="1">
            <a:off x="6978316" y="1"/>
            <a:ext cx="2165684" cy="778119"/>
          </a:xfrm>
          <a:prstGeom prst="rect">
            <a:avLst/>
          </a:prstGeom>
          <a:noFill/>
          <a:ln>
            <a:noFill/>
          </a:ln>
        </p:spPr>
      </p:pic>
      <p:pic>
        <p:nvPicPr>
          <p:cNvPr id="384" name="Google Shape;384;p59"/>
          <p:cNvPicPr preferRelativeResize="0"/>
          <p:nvPr/>
        </p:nvPicPr>
        <p:blipFill rotWithShape="1">
          <a:blip r:embed="rId3">
            <a:alphaModFix/>
          </a:blip>
          <a:srcRect b="0" l="0" r="0" t="0"/>
          <a:stretch/>
        </p:blipFill>
        <p:spPr>
          <a:xfrm>
            <a:off x="7343776" y="83743"/>
            <a:ext cx="1140694" cy="602579"/>
          </a:xfrm>
          <a:prstGeom prst="rect">
            <a:avLst/>
          </a:prstGeom>
          <a:noFill/>
          <a:ln>
            <a:noFill/>
          </a:ln>
          <a:effectLst>
            <a:outerShdw blurRad="50800" rotWithShape="0" algn="tl" dir="2700000" dist="38100">
              <a:srgbClr val="000000">
                <a:alpha val="40000"/>
              </a:srgbClr>
            </a:outerShdw>
          </a:effectLst>
        </p:spPr>
      </p:pic>
      <p:sp>
        <p:nvSpPr>
          <p:cNvPr id="385" name="Google Shape;385;p59"/>
          <p:cNvSpPr/>
          <p:nvPr/>
        </p:nvSpPr>
        <p:spPr>
          <a:xfrm>
            <a:off x="-1334" y="4930954"/>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86" name="Google Shape;386;p59"/>
          <p:cNvSpPr/>
          <p:nvPr/>
        </p:nvSpPr>
        <p:spPr>
          <a:xfrm flipH="1" rot="10800000">
            <a:off x="-3378" y="4905328"/>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87" name="Google Shape;387;p59"/>
          <p:cNvSpPr txBox="1"/>
          <p:nvPr/>
        </p:nvSpPr>
        <p:spPr>
          <a:xfrm>
            <a:off x="7699249" y="4930954"/>
            <a:ext cx="1444085" cy="17887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388" name="Google Shape;388;p59"/>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89" name="Google Shape;389;p59"/>
          <p:cNvSpPr txBox="1"/>
          <p:nvPr/>
        </p:nvSpPr>
        <p:spPr>
          <a:xfrm>
            <a:off x="-18288" y="4922099"/>
            <a:ext cx="3694176" cy="17887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90" name="Shape 390"/>
        <p:cNvGrpSpPr/>
        <p:nvPr/>
      </p:nvGrpSpPr>
      <p:grpSpPr>
        <a:xfrm>
          <a:off x="0" y="0"/>
          <a:ext cx="0" cy="0"/>
          <a:chOff x="0" y="0"/>
          <a:chExt cx="0" cy="0"/>
        </a:xfrm>
      </p:grpSpPr>
      <p:sp>
        <p:nvSpPr>
          <p:cNvPr id="391" name="Google Shape;391;p60"/>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92" name="Google Shape;392;p60"/>
          <p:cNvPicPr preferRelativeResize="0"/>
          <p:nvPr/>
        </p:nvPicPr>
        <p:blipFill rotWithShape="1">
          <a:blip r:embed="rId2">
            <a:alphaModFix amt="34000"/>
          </a:blip>
          <a:srcRect b="35419" l="51339" r="-2839" t="39269"/>
          <a:stretch/>
        </p:blipFill>
        <p:spPr>
          <a:xfrm flipH="1">
            <a:off x="6978316" y="1"/>
            <a:ext cx="2165684" cy="778119"/>
          </a:xfrm>
          <a:prstGeom prst="rect">
            <a:avLst/>
          </a:prstGeom>
          <a:noFill/>
          <a:ln>
            <a:noFill/>
          </a:ln>
        </p:spPr>
      </p:pic>
      <p:pic>
        <p:nvPicPr>
          <p:cNvPr id="393" name="Google Shape;393;p60"/>
          <p:cNvPicPr preferRelativeResize="0"/>
          <p:nvPr/>
        </p:nvPicPr>
        <p:blipFill rotWithShape="1">
          <a:blip r:embed="rId3">
            <a:alphaModFix/>
          </a:blip>
          <a:srcRect b="0" l="0" r="0" t="0"/>
          <a:stretch/>
        </p:blipFill>
        <p:spPr>
          <a:xfrm>
            <a:off x="7343776" y="83743"/>
            <a:ext cx="1140694" cy="602579"/>
          </a:xfrm>
          <a:prstGeom prst="rect">
            <a:avLst/>
          </a:prstGeom>
          <a:noFill/>
          <a:ln>
            <a:noFill/>
          </a:ln>
          <a:effectLst>
            <a:outerShdw blurRad="50800" rotWithShape="0" algn="tl" dir="2700000" dist="38100">
              <a:srgbClr val="000000">
                <a:alpha val="40000"/>
              </a:srgbClr>
            </a:outerShdw>
          </a:effectLst>
        </p:spPr>
      </p:pic>
      <p:sp>
        <p:nvSpPr>
          <p:cNvPr id="394" name="Google Shape;394;p60"/>
          <p:cNvSpPr/>
          <p:nvPr/>
        </p:nvSpPr>
        <p:spPr>
          <a:xfrm>
            <a:off x="-1334" y="4930954"/>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95" name="Google Shape;395;p60"/>
          <p:cNvSpPr/>
          <p:nvPr/>
        </p:nvSpPr>
        <p:spPr>
          <a:xfrm flipH="1" rot="10800000">
            <a:off x="-3378" y="4905328"/>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96" name="Google Shape;396;p60"/>
          <p:cNvSpPr txBox="1"/>
          <p:nvPr>
            <p:ph idx="1" type="body"/>
          </p:nvPr>
        </p:nvSpPr>
        <p:spPr>
          <a:xfrm>
            <a:off x="3885009" y="1030390"/>
            <a:ext cx="4629150" cy="3520801"/>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400"/>
              </a:spcBef>
              <a:spcAft>
                <a:spcPts val="0"/>
              </a:spcAft>
              <a:buClr>
                <a:schemeClr val="dk1"/>
              </a:buClr>
              <a:buSzPts val="2100"/>
              <a:buFont typeface="Noto Sans Symbols"/>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400"/>
              </a:spcBef>
              <a:spcAft>
                <a:spcPts val="0"/>
              </a:spcAft>
              <a:buClr>
                <a:schemeClr val="dk1"/>
              </a:buClr>
              <a:buSzPts val="1800"/>
              <a:buFont typeface="Courier New"/>
              <a:buChar char="o"/>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397" name="Google Shape;397;p60"/>
          <p:cNvSpPr txBox="1"/>
          <p:nvPr>
            <p:ph idx="2" type="body"/>
          </p:nvPr>
        </p:nvSpPr>
        <p:spPr>
          <a:xfrm>
            <a:off x="629841" y="1030390"/>
            <a:ext cx="2949178" cy="3472919"/>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398" name="Google Shape;398;p60"/>
          <p:cNvSpPr txBox="1"/>
          <p:nvPr/>
        </p:nvSpPr>
        <p:spPr>
          <a:xfrm>
            <a:off x="7699249" y="4930954"/>
            <a:ext cx="1444085" cy="17887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Slide </a:t>
            </a:r>
            <a:fld id="{00000000-1234-1234-1234-123412341234}" type="slidenum">
              <a:rPr b="1" i="0" lang="en" sz="1100" u="none" cap="none" strike="noStrike">
                <a:solidFill>
                  <a:schemeClr val="accent1"/>
                </a:solidFill>
                <a:latin typeface="Arial"/>
                <a:ea typeface="Arial"/>
                <a:cs typeface="Arial"/>
                <a:sym typeface="Arial"/>
              </a:rPr>
              <a:t>‹#›</a:t>
            </a:fld>
            <a:endParaRPr b="1" i="0" sz="1100" u="none" cap="none" strike="noStrike">
              <a:solidFill>
                <a:schemeClr val="accent1"/>
              </a:solidFill>
              <a:latin typeface="Arial"/>
              <a:ea typeface="Arial"/>
              <a:cs typeface="Arial"/>
              <a:sym typeface="Arial"/>
            </a:endParaRPr>
          </a:p>
        </p:txBody>
      </p:sp>
      <p:sp>
        <p:nvSpPr>
          <p:cNvPr id="399" name="Google Shape;399;p60"/>
          <p:cNvSpPr txBox="1"/>
          <p:nvPr>
            <p:ph type="title"/>
          </p:nvPr>
        </p:nvSpPr>
        <p:spPr>
          <a:xfrm>
            <a:off x="132036" y="131954"/>
            <a:ext cx="7040148" cy="584252"/>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00" name="Google Shape;400;p60"/>
          <p:cNvSpPr txBox="1"/>
          <p:nvPr/>
        </p:nvSpPr>
        <p:spPr>
          <a:xfrm>
            <a:off x="-18288" y="4922099"/>
            <a:ext cx="3694176" cy="17887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accent1"/>
                </a:solidFill>
                <a:latin typeface="Arial"/>
                <a:ea typeface="Arial"/>
                <a:cs typeface="Arial"/>
                <a:sym typeface="Arial"/>
              </a:rPr>
              <a:t>CEOS Plenary, 1-4  November 2021</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403" name="Shape 403"/>
        <p:cNvGrpSpPr/>
        <p:nvPr/>
      </p:nvGrpSpPr>
      <p:grpSpPr>
        <a:xfrm>
          <a:off x="0" y="0"/>
          <a:ext cx="0" cy="0"/>
          <a:chOff x="0" y="0"/>
          <a:chExt cx="0" cy="0"/>
        </a:xfrm>
      </p:grpSpPr>
      <p:sp>
        <p:nvSpPr>
          <p:cNvPr id="404" name="Google Shape;404;p62"/>
          <p:cNvSpPr txBox="1"/>
          <p:nvPr>
            <p:ph idx="1" type="body"/>
          </p:nvPr>
        </p:nvSpPr>
        <p:spPr>
          <a:xfrm>
            <a:off x="76200" y="914400"/>
            <a:ext cx="8991600" cy="394335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405" name="Google Shape;405;p62"/>
          <p:cNvSpPr/>
          <p:nvPr/>
        </p:nvSpPr>
        <p:spPr>
          <a:xfrm>
            <a:off x="76200" y="4972050"/>
            <a:ext cx="2340429" cy="171443"/>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2"/>
              </a:buClr>
              <a:buSzPts val="1100"/>
              <a:buFont typeface="Helvetica Neue"/>
              <a:buNone/>
            </a:pPr>
            <a:r>
              <a:rPr b="0" i="1" lang="en" sz="1100" u="none" cap="none" strike="noStrike">
                <a:solidFill>
                  <a:schemeClr val="dk2"/>
                </a:solidFill>
                <a:latin typeface="Helvetica Neue"/>
                <a:ea typeface="Helvetica Neue"/>
                <a:cs typeface="Helvetica Neue"/>
                <a:sym typeface="Helvetica Neue"/>
              </a:rPr>
              <a:t>2021 SIT Technical Workshop </a:t>
            </a:r>
            <a:endParaRPr b="0" i="1" sz="1100" u="none" cap="none" strike="noStrike">
              <a:solidFill>
                <a:schemeClr val="dk2"/>
              </a:solidFill>
              <a:latin typeface="Helvetica Neue"/>
              <a:ea typeface="Helvetica Neue"/>
              <a:cs typeface="Helvetica Neue"/>
              <a:sym typeface="Helvetica Neue"/>
            </a:endParaRPr>
          </a:p>
        </p:txBody>
      </p:sp>
      <p:sp>
        <p:nvSpPr>
          <p:cNvPr id="406" name="Google Shape;406;p62"/>
          <p:cNvSpPr txBox="1"/>
          <p:nvPr>
            <p:ph idx="2" type="body"/>
          </p:nvPr>
        </p:nvSpPr>
        <p:spPr>
          <a:xfrm>
            <a:off x="1899138" y="57150"/>
            <a:ext cx="5662246" cy="685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407" name="Google Shape;407;p62"/>
          <p:cNvSpPr txBox="1"/>
          <p:nvPr>
            <p:ph idx="12" type="sldNum"/>
          </p:nvPr>
        </p:nvSpPr>
        <p:spPr>
          <a:xfrm>
            <a:off x="8519109" y="4972057"/>
            <a:ext cx="548700" cy="171443"/>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408" name="Shape 40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4" Type="http://schemas.openxmlformats.org/officeDocument/2006/relationships/theme" Target="../theme/theme5.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3.png"/><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1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9.jp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theme" Target="../theme/theme2.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8.jpg"/><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theme" Target="../theme/theme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4.png"/><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theme" Target="../theme/theme7.xml"/><Relationship Id="rId12"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theme" Target="../theme/theme9.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80.jpg"/><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sp>
        <p:nvSpPr>
          <p:cNvPr id="71" name="Google Shape;71;p15"/>
          <p:cNvSpPr/>
          <p:nvPr/>
        </p:nvSpPr>
        <p:spPr>
          <a:xfrm>
            <a:off x="0" y="1"/>
            <a:ext cx="9144000" cy="77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72" name="Google Shape;72;p15"/>
          <p:cNvPicPr preferRelativeResize="0"/>
          <p:nvPr/>
        </p:nvPicPr>
        <p:blipFill rotWithShape="1">
          <a:blip r:embed="rId1">
            <a:alphaModFix amt="34000"/>
          </a:blip>
          <a:srcRect b="35419" l="51341" r="-2842" t="39268"/>
          <a:stretch/>
        </p:blipFill>
        <p:spPr>
          <a:xfrm flipH="1">
            <a:off x="6978317" y="0"/>
            <a:ext cx="2165683" cy="778120"/>
          </a:xfrm>
          <a:prstGeom prst="rect">
            <a:avLst/>
          </a:prstGeom>
          <a:noFill/>
          <a:ln>
            <a:noFill/>
          </a:ln>
        </p:spPr>
      </p:pic>
      <p:pic>
        <p:nvPicPr>
          <p:cNvPr id="73" name="Google Shape;73;p15"/>
          <p:cNvPicPr preferRelativeResize="0"/>
          <p:nvPr/>
        </p:nvPicPr>
        <p:blipFill rotWithShape="1">
          <a:blip r:embed="rId2">
            <a:alphaModFix/>
          </a:blip>
          <a:srcRect b="0" l="0" r="0" t="0"/>
          <a:stretch/>
        </p:blipFill>
        <p:spPr>
          <a:xfrm>
            <a:off x="7343775" y="83742"/>
            <a:ext cx="1520924" cy="602579"/>
          </a:xfrm>
          <a:prstGeom prst="rect">
            <a:avLst/>
          </a:prstGeom>
          <a:noFill/>
          <a:ln>
            <a:noFill/>
          </a:ln>
          <a:effectLst>
            <a:outerShdw blurRad="50800" rotWithShape="0" algn="tl" dir="2700000" dist="38100">
              <a:srgbClr val="000000">
                <a:alpha val="40000"/>
              </a:srgbClr>
            </a:outerShdw>
          </a:effectLst>
        </p:spPr>
      </p:pic>
      <p:sp>
        <p:nvSpPr>
          <p:cNvPr id="74" name="Google Shape;74;p15"/>
          <p:cNvSpPr/>
          <p:nvPr/>
        </p:nvSpPr>
        <p:spPr>
          <a:xfrm>
            <a:off x="-1333" y="4930953"/>
            <a:ext cx="9145500" cy="212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75" name="Google Shape;75;p1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3"/>
    <p:sldLayoutId id="2147483662" r:id="rId4"/>
    <p:sldLayoutId id="2147483663" r:id="rId5"/>
    <p:sldLayoutId id="2147483664" r:id="rId6"/>
    <p:sldLayoutId id="2147483665"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21"/>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129" name="Google Shape;129;p21"/>
          <p:cNvPicPr preferRelativeResize="0"/>
          <p:nvPr/>
        </p:nvPicPr>
        <p:blipFill rotWithShape="1">
          <a:blip r:embed="rId1">
            <a:alphaModFix amt="34000"/>
          </a:blip>
          <a:srcRect b="35419" l="51339" r="-2839" t="39269"/>
          <a:stretch/>
        </p:blipFill>
        <p:spPr>
          <a:xfrm flipH="1">
            <a:off x="6978317" y="0"/>
            <a:ext cx="2165683" cy="778119"/>
          </a:xfrm>
          <a:prstGeom prst="rect">
            <a:avLst/>
          </a:prstGeom>
          <a:noFill/>
          <a:ln>
            <a:noFill/>
          </a:ln>
        </p:spPr>
      </p:pic>
      <p:pic>
        <p:nvPicPr>
          <p:cNvPr id="130" name="Google Shape;130;p21"/>
          <p:cNvPicPr preferRelativeResize="0"/>
          <p:nvPr/>
        </p:nvPicPr>
        <p:blipFill rotWithShape="1">
          <a:blip r:embed="rId2">
            <a:alphaModFix/>
          </a:blip>
          <a:srcRect b="0" l="0" r="0" t="0"/>
          <a:stretch/>
        </p:blipFill>
        <p:spPr>
          <a:xfrm>
            <a:off x="7343775" y="83742"/>
            <a:ext cx="1520925" cy="602579"/>
          </a:xfrm>
          <a:prstGeom prst="rect">
            <a:avLst/>
          </a:prstGeom>
          <a:noFill/>
          <a:ln>
            <a:noFill/>
          </a:ln>
          <a:effectLst>
            <a:outerShdw blurRad="50800" rotWithShape="0" algn="tl" dir="2700000" dist="38100">
              <a:srgbClr val="000000">
                <a:alpha val="40000"/>
              </a:srgbClr>
            </a:outerShdw>
          </a:effectLst>
        </p:spPr>
      </p:pic>
      <p:sp>
        <p:nvSpPr>
          <p:cNvPr id="131" name="Google Shape;131;p21"/>
          <p:cNvSpPr/>
          <p:nvPr/>
        </p:nvSpPr>
        <p:spPr>
          <a:xfrm>
            <a:off x="-1333" y="4930953"/>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32" name="Google Shape;132;p21"/>
          <p:cNvSpPr/>
          <p:nvPr/>
        </p:nvSpPr>
        <p:spPr>
          <a:xfrm flipH="1" rot="10800000">
            <a:off x="-3378" y="4905327"/>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6" r:id="rId3"/>
    <p:sldLayoutId id="2147483667" r:id="rId4"/>
    <p:sldLayoutId id="2147483668" r:id="rId5"/>
    <p:sldLayoutId id="2147483669" r:id="rId6"/>
    <p:sldLayoutId id="2147483670" r:id="rId7"/>
    <p:sldLayoutId id="2147483671" r:id="rId8"/>
    <p:sldLayoutId id="2147483672"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88" name="Shape 188"/>
        <p:cNvGrpSpPr/>
        <p:nvPr/>
      </p:nvGrpSpPr>
      <p:grpSpPr>
        <a:xfrm>
          <a:off x="0" y="0"/>
          <a:ext cx="0" cy="0"/>
          <a:chOff x="0" y="0"/>
          <a:chExt cx="0" cy="0"/>
        </a:xfrm>
      </p:grpSpPr>
      <p:sp>
        <p:nvSpPr>
          <p:cNvPr id="189" name="Google Shape;189;p29"/>
          <p:cNvSpPr txBox="1"/>
          <p:nvPr>
            <p:ph idx="12" type="sldNum"/>
          </p:nvPr>
        </p:nvSpPr>
        <p:spPr>
          <a:xfrm>
            <a:off x="7239000" y="4910138"/>
            <a:ext cx="1905000" cy="192405"/>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10" name="Shape 210"/>
        <p:cNvGrpSpPr/>
        <p:nvPr/>
      </p:nvGrpSpPr>
      <p:grpSpPr>
        <a:xfrm>
          <a:off x="0" y="0"/>
          <a:ext cx="0" cy="0"/>
          <a:chOff x="0" y="0"/>
          <a:chExt cx="0" cy="0"/>
        </a:xfrm>
      </p:grpSpPr>
      <p:sp>
        <p:nvSpPr>
          <p:cNvPr id="211" name="Google Shape;211;p36"/>
          <p:cNvSpPr txBox="1"/>
          <p:nvPr>
            <p:ph idx="12" type="sldNum"/>
          </p:nvPr>
        </p:nvSpPr>
        <p:spPr>
          <a:xfrm>
            <a:off x="7239000" y="4910138"/>
            <a:ext cx="1905000" cy="192405"/>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9" r:id="rId2"/>
    <p:sldLayoutId id="2147483680" r:id="rId3"/>
    <p:sldLayoutId id="2147483681" r:id="rId4"/>
    <p:sldLayoutId id="2147483682" r:id="rId5"/>
    <p:sldLayoutId id="2147483683" r:id="rId6"/>
    <p:sldLayoutId id="2147483684" r:id="rId7"/>
    <p:sldLayoutId id="214748368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44"/>
          <p:cNvSpPr/>
          <p:nvPr/>
        </p:nvSpPr>
        <p:spPr>
          <a:xfrm>
            <a:off x="0" y="1"/>
            <a:ext cx="9144000" cy="7780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40" name="Google Shape;240;p44"/>
          <p:cNvPicPr preferRelativeResize="0"/>
          <p:nvPr/>
        </p:nvPicPr>
        <p:blipFill rotWithShape="1">
          <a:blip r:embed="rId1">
            <a:alphaModFix amt="34000"/>
          </a:blip>
          <a:srcRect b="35419" l="51340" r="-2841" t="39268"/>
          <a:stretch/>
        </p:blipFill>
        <p:spPr>
          <a:xfrm flipH="1">
            <a:off x="6978317" y="0"/>
            <a:ext cx="2165683" cy="778119"/>
          </a:xfrm>
          <a:prstGeom prst="rect">
            <a:avLst/>
          </a:prstGeom>
          <a:noFill/>
          <a:ln>
            <a:noFill/>
          </a:ln>
        </p:spPr>
      </p:pic>
      <p:pic>
        <p:nvPicPr>
          <p:cNvPr id="241" name="Google Shape;241;p44"/>
          <p:cNvPicPr preferRelativeResize="0"/>
          <p:nvPr/>
        </p:nvPicPr>
        <p:blipFill rotWithShape="1">
          <a:blip r:embed="rId2">
            <a:alphaModFix/>
          </a:blip>
          <a:srcRect b="0" l="0" r="0" t="0"/>
          <a:stretch/>
        </p:blipFill>
        <p:spPr>
          <a:xfrm>
            <a:off x="7343775" y="83742"/>
            <a:ext cx="1140693" cy="451934"/>
          </a:xfrm>
          <a:prstGeom prst="rect">
            <a:avLst/>
          </a:prstGeom>
          <a:noFill/>
          <a:ln>
            <a:noFill/>
          </a:ln>
          <a:effectLst>
            <a:outerShdw blurRad="50800" rotWithShape="0" algn="tl" dir="2700000" dist="38100">
              <a:srgbClr val="000000">
                <a:alpha val="40000"/>
              </a:srgbClr>
            </a:outerShdw>
          </a:effectLst>
        </p:spPr>
      </p:pic>
      <p:sp>
        <p:nvSpPr>
          <p:cNvPr id="242" name="Google Shape;242;p44"/>
          <p:cNvSpPr/>
          <p:nvPr/>
        </p:nvSpPr>
        <p:spPr>
          <a:xfrm>
            <a:off x="-1333" y="4930953"/>
            <a:ext cx="9145500" cy="21262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43" name="Google Shape;243;p44"/>
          <p:cNvSpPr/>
          <p:nvPr/>
        </p:nvSpPr>
        <p:spPr>
          <a:xfrm flipH="1" rot="10800000">
            <a:off x="-3378" y="4905422"/>
            <a:ext cx="9147300" cy="445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p55"/>
          <p:cNvSpPr/>
          <p:nvPr/>
        </p:nvSpPr>
        <p:spPr>
          <a:xfrm>
            <a:off x="0" y="1"/>
            <a:ext cx="9144000" cy="77811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46" name="Google Shape;346;p55"/>
          <p:cNvPicPr preferRelativeResize="0"/>
          <p:nvPr/>
        </p:nvPicPr>
        <p:blipFill rotWithShape="1">
          <a:blip r:embed="rId1">
            <a:alphaModFix amt="34000"/>
          </a:blip>
          <a:srcRect b="35419" l="51339" r="-2839" t="39269"/>
          <a:stretch/>
        </p:blipFill>
        <p:spPr>
          <a:xfrm flipH="1">
            <a:off x="6978316" y="1"/>
            <a:ext cx="2165684" cy="778119"/>
          </a:xfrm>
          <a:prstGeom prst="rect">
            <a:avLst/>
          </a:prstGeom>
          <a:noFill/>
          <a:ln>
            <a:noFill/>
          </a:ln>
        </p:spPr>
      </p:pic>
      <p:pic>
        <p:nvPicPr>
          <p:cNvPr id="347" name="Google Shape;347;p55"/>
          <p:cNvPicPr preferRelativeResize="0"/>
          <p:nvPr/>
        </p:nvPicPr>
        <p:blipFill rotWithShape="1">
          <a:blip r:embed="rId2">
            <a:alphaModFix/>
          </a:blip>
          <a:srcRect b="0" l="0" r="0" t="0"/>
          <a:stretch/>
        </p:blipFill>
        <p:spPr>
          <a:xfrm>
            <a:off x="7343776" y="83743"/>
            <a:ext cx="1140694" cy="602579"/>
          </a:xfrm>
          <a:prstGeom prst="rect">
            <a:avLst/>
          </a:prstGeom>
          <a:noFill/>
          <a:ln>
            <a:noFill/>
          </a:ln>
          <a:effectLst>
            <a:outerShdw blurRad="50800" rotWithShape="0" algn="tl" dir="2700000" dist="38100">
              <a:srgbClr val="000000">
                <a:alpha val="40000"/>
              </a:srgbClr>
            </a:outerShdw>
          </a:effectLst>
        </p:spPr>
      </p:pic>
      <p:sp>
        <p:nvSpPr>
          <p:cNvPr id="348" name="Google Shape;348;p55"/>
          <p:cNvSpPr/>
          <p:nvPr/>
        </p:nvSpPr>
        <p:spPr>
          <a:xfrm>
            <a:off x="-1334" y="4930954"/>
            <a:ext cx="9145333" cy="212547"/>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49" name="Google Shape;349;p55"/>
          <p:cNvSpPr/>
          <p:nvPr/>
        </p:nvSpPr>
        <p:spPr>
          <a:xfrm flipH="1" rot="10800000">
            <a:off x="-3378" y="4905328"/>
            <a:ext cx="9147378" cy="4464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6" r:id="rId3"/>
    <p:sldLayoutId id="2147483697" r:id="rId4"/>
    <p:sldLayoutId id="2147483698" r:id="rId5"/>
    <p:sldLayoutId id="2147483699" r:id="rId6"/>
    <p:sldLayoutId id="2147483700"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01" name="Shape 401"/>
        <p:cNvGrpSpPr/>
        <p:nvPr/>
      </p:nvGrpSpPr>
      <p:grpSpPr>
        <a:xfrm>
          <a:off x="0" y="0"/>
          <a:ext cx="0" cy="0"/>
          <a:chOff x="0" y="0"/>
          <a:chExt cx="0" cy="0"/>
        </a:xfrm>
      </p:grpSpPr>
      <p:sp>
        <p:nvSpPr>
          <p:cNvPr id="402" name="Google Shape;402;p61"/>
          <p:cNvSpPr txBox="1"/>
          <p:nvPr>
            <p:ph idx="12" type="sldNum"/>
          </p:nvPr>
        </p:nvSpPr>
        <p:spPr>
          <a:xfrm>
            <a:off x="7239000" y="4910138"/>
            <a:ext cx="1905000" cy="192405"/>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2569"/>
              </a:buClr>
              <a:buSzPts val="1000"/>
              <a:buFont typeface="Helvetica Neue"/>
              <a:buNone/>
              <a:defRPr b="0" i="0" sz="1000" u="none" cap="none" strike="noStrike">
                <a:solidFill>
                  <a:srgbClr val="00256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1" r:id="rId2"/>
    <p:sldLayoutId id="2147483702"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 Id="rId3" Type="http://schemas.openxmlformats.org/officeDocument/2006/relationships/image" Target="../media/image67.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5.xml"/><Relationship Id="rId3" Type="http://schemas.openxmlformats.org/officeDocument/2006/relationships/image" Target="../media/image74.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xml"/><Relationship Id="rId3" Type="http://schemas.openxmlformats.org/officeDocument/2006/relationships/image" Target="../media/image8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75.jpg"/><Relationship Id="rId4" Type="http://schemas.openxmlformats.org/officeDocument/2006/relationships/image" Target="../media/image76.jpg"/><Relationship Id="rId5" Type="http://schemas.openxmlformats.org/officeDocument/2006/relationships/image" Target="../media/image8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8.xml"/><Relationship Id="rId3"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xml"/><Relationship Id="rId3" Type="http://schemas.openxmlformats.org/officeDocument/2006/relationships/image" Target="../media/image83.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0.xml"/><Relationship Id="rId3" Type="http://schemas.openxmlformats.org/officeDocument/2006/relationships/image" Target="../media/image84.png"/><Relationship Id="rId4" Type="http://schemas.openxmlformats.org/officeDocument/2006/relationships/image" Target="../media/image8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1.xml"/><Relationship Id="rId3" Type="http://schemas.openxmlformats.org/officeDocument/2006/relationships/hyperlink" Target="https://unfccc.int/sites/default/files/resource/National_GHG_Inventory_Cambodia.pdf" TargetMode="External"/><Relationship Id="rId4" Type="http://schemas.openxmlformats.org/officeDocument/2006/relationships/hyperlink" Target="https://unfccc.int/sites/default/files/resource/NIR_BUR2_Colombia.pdf" TargetMode="External"/><Relationship Id="rId5" Type="http://schemas.openxmlformats.org/officeDocument/2006/relationships/hyperlink" Target="https://unfccc.int/documents/199243" TargetMode="External"/><Relationship Id="rId6" Type="http://schemas.openxmlformats.org/officeDocument/2006/relationships/hyperlink" Target="https://unfccc.int/sites/default/files/resource/205176_Peru-BUR2-1-INGEI%202014-NIR%20PERU.pdf" TargetMode="External"/><Relationship Id="rId7" Type="http://schemas.openxmlformats.org/officeDocument/2006/relationships/image" Target="../media/image8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 Id="rId3" Type="http://schemas.openxmlformats.org/officeDocument/2006/relationships/image" Target="../media/image9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7.xml"/><Relationship Id="rId3" Type="http://schemas.openxmlformats.org/officeDocument/2006/relationships/image" Target="../media/image91.png"/><Relationship Id="rId4" Type="http://schemas.openxmlformats.org/officeDocument/2006/relationships/image" Target="../media/image97.png"/><Relationship Id="rId5" Type="http://schemas.openxmlformats.org/officeDocument/2006/relationships/image" Target="../media/image9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8.xml"/><Relationship Id="rId3" Type="http://schemas.openxmlformats.org/officeDocument/2006/relationships/image" Target="../media/image92.png"/><Relationship Id="rId4" Type="http://schemas.openxmlformats.org/officeDocument/2006/relationships/image" Target="../media/image96.jpg"/><Relationship Id="rId9" Type="http://schemas.openxmlformats.org/officeDocument/2006/relationships/image" Target="../media/image104.jpg"/><Relationship Id="rId5" Type="http://schemas.openxmlformats.org/officeDocument/2006/relationships/image" Target="../media/image93.jpg"/><Relationship Id="rId6" Type="http://schemas.openxmlformats.org/officeDocument/2006/relationships/image" Target="../media/image100.jpg"/><Relationship Id="rId7" Type="http://schemas.openxmlformats.org/officeDocument/2006/relationships/image" Target="../media/image95.jpg"/><Relationship Id="rId8" Type="http://schemas.openxmlformats.org/officeDocument/2006/relationships/image" Target="../media/image98.jpg"/><Relationship Id="rId11" Type="http://schemas.openxmlformats.org/officeDocument/2006/relationships/image" Target="../media/image105.jpg"/><Relationship Id="rId10" Type="http://schemas.openxmlformats.org/officeDocument/2006/relationships/image" Target="../media/image101.jpg"/><Relationship Id="rId13" Type="http://schemas.openxmlformats.org/officeDocument/2006/relationships/image" Target="../media/image103.jpg"/><Relationship Id="rId12" Type="http://schemas.openxmlformats.org/officeDocument/2006/relationships/image" Target="../media/image10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6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138.png"/><Relationship Id="rId4" Type="http://schemas.openxmlformats.org/officeDocument/2006/relationships/image" Target="../media/image118.jpg"/><Relationship Id="rId9" Type="http://schemas.openxmlformats.org/officeDocument/2006/relationships/image" Target="../media/image114.jpg"/><Relationship Id="rId5" Type="http://schemas.openxmlformats.org/officeDocument/2006/relationships/image" Target="../media/image108.png"/><Relationship Id="rId6" Type="http://schemas.openxmlformats.org/officeDocument/2006/relationships/image" Target="../media/image110.png"/><Relationship Id="rId7" Type="http://schemas.openxmlformats.org/officeDocument/2006/relationships/image" Target="../media/image117.png"/><Relationship Id="rId8" Type="http://schemas.openxmlformats.org/officeDocument/2006/relationships/image" Target="../media/image10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113.png"/><Relationship Id="rId4" Type="http://schemas.openxmlformats.org/officeDocument/2006/relationships/image" Target="../media/image107.png"/><Relationship Id="rId5" Type="http://schemas.openxmlformats.org/officeDocument/2006/relationships/image" Target="../media/image109.png"/><Relationship Id="rId6" Type="http://schemas.openxmlformats.org/officeDocument/2006/relationships/image" Target="../media/image112.png"/><Relationship Id="rId7" Type="http://schemas.openxmlformats.org/officeDocument/2006/relationships/image" Target="../media/image116.gif"/><Relationship Id="rId8" Type="http://schemas.openxmlformats.org/officeDocument/2006/relationships/image" Target="../media/image119.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111.png"/><Relationship Id="rId4" Type="http://schemas.openxmlformats.org/officeDocument/2006/relationships/image" Target="../media/image115.jpg"/><Relationship Id="rId5" Type="http://schemas.openxmlformats.org/officeDocument/2006/relationships/image" Target="../media/image120.jpg"/><Relationship Id="rId6" Type="http://schemas.openxmlformats.org/officeDocument/2006/relationships/image" Target="../media/image1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121.jpg"/><Relationship Id="rId4" Type="http://schemas.openxmlformats.org/officeDocument/2006/relationships/image" Target="../media/image131.jpg"/><Relationship Id="rId9" Type="http://schemas.openxmlformats.org/officeDocument/2006/relationships/image" Target="../media/image125.png"/><Relationship Id="rId5" Type="http://schemas.openxmlformats.org/officeDocument/2006/relationships/image" Target="../media/image129.jpg"/><Relationship Id="rId6" Type="http://schemas.openxmlformats.org/officeDocument/2006/relationships/image" Target="../media/image124.jpg"/><Relationship Id="rId7" Type="http://schemas.openxmlformats.org/officeDocument/2006/relationships/image" Target="../media/image128.png"/><Relationship Id="rId8" Type="http://schemas.openxmlformats.org/officeDocument/2006/relationships/image" Target="../media/image123.png"/><Relationship Id="rId10" Type="http://schemas.openxmlformats.org/officeDocument/2006/relationships/image" Target="../media/image11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126.png"/><Relationship Id="rId4" Type="http://schemas.openxmlformats.org/officeDocument/2006/relationships/image" Target="../media/image111.png"/><Relationship Id="rId5" Type="http://schemas.openxmlformats.org/officeDocument/2006/relationships/image" Target="../media/image130.png"/><Relationship Id="rId6" Type="http://schemas.openxmlformats.org/officeDocument/2006/relationships/image" Target="../media/image11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127.png"/><Relationship Id="rId4" Type="http://schemas.openxmlformats.org/officeDocument/2006/relationships/hyperlink" Target="mailto:snwilson@usgs.gov"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137.pn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1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1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1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1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hyperlink" Target="https://express.converia.de/frontend/index.php?page_id=18446&amp;v=List&amp;do=15&amp;day=3998&amp;ses=20855#anker_session_2085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4"/>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6000"/>
              <a:buFont typeface="Arial"/>
              <a:buNone/>
            </a:pPr>
            <a:r>
              <a:rPr lang="en" sz="5100"/>
              <a:t>LSI-VC-11 Teleconference #3</a:t>
            </a:r>
            <a:endParaRPr sz="5100"/>
          </a:p>
        </p:txBody>
      </p:sp>
      <p:sp>
        <p:nvSpPr>
          <p:cNvPr id="414" name="Google Shape;414;p64"/>
          <p:cNvSpPr/>
          <p:nvPr/>
        </p:nvSpPr>
        <p:spPr>
          <a:xfrm>
            <a:off x="5416713" y="3189512"/>
            <a:ext cx="3624900" cy="19539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b="1" sz="1700">
              <a:solidFill>
                <a:schemeClr val="accent1"/>
              </a:solidFill>
            </a:endParaRPr>
          </a:p>
          <a:p>
            <a:pPr indent="0" lvl="0" marL="0" marR="0" rtl="0" algn="r">
              <a:lnSpc>
                <a:spcPct val="150000"/>
              </a:lnSpc>
              <a:spcBef>
                <a:spcPts val="0"/>
              </a:spcBef>
              <a:spcAft>
                <a:spcPts val="0"/>
              </a:spcAft>
              <a:buNone/>
            </a:pPr>
            <a:r>
              <a:t/>
            </a:r>
            <a:endParaRPr b="1" sz="1700">
              <a:solidFill>
                <a:schemeClr val="accent1"/>
              </a:solidFill>
            </a:endParaRPr>
          </a:p>
          <a:p>
            <a:pPr indent="0" lvl="0" marL="0" marR="0" rtl="0" algn="r">
              <a:lnSpc>
                <a:spcPct val="150000"/>
              </a:lnSpc>
              <a:spcBef>
                <a:spcPts val="0"/>
              </a:spcBef>
              <a:spcAft>
                <a:spcPts val="0"/>
              </a:spcAft>
              <a:buNone/>
            </a:pPr>
            <a:r>
              <a:rPr b="1" i="0" lang="en" sz="1700" u="none" cap="none" strike="noStrike">
                <a:solidFill>
                  <a:schemeClr val="accent1"/>
                </a:solidFill>
                <a:latin typeface="Arial"/>
                <a:ea typeface="Arial"/>
                <a:cs typeface="Arial"/>
                <a:sym typeface="Arial"/>
              </a:rPr>
              <a:t>Virtual Meeting</a:t>
            </a:r>
            <a:endParaRPr b="1" i="0" sz="17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 sz="1700">
                <a:solidFill>
                  <a:schemeClr val="accent1"/>
                </a:solidFill>
              </a:rPr>
              <a:t>19 May 2022</a:t>
            </a:r>
            <a:endParaRPr b="1" i="0" sz="17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73"/>
          <p:cNvSpPr txBox="1"/>
          <p:nvPr>
            <p:ph type="title"/>
          </p:nvPr>
        </p:nvSpPr>
        <p:spPr>
          <a:xfrm>
            <a:off x="132036" y="-20446"/>
            <a:ext cx="7040400" cy="584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 sz="2800">
                <a:latin typeface="Calibri"/>
                <a:ea typeface="Calibri"/>
                <a:cs typeface="Calibri"/>
                <a:sym typeface="Calibri"/>
              </a:rPr>
              <a:t>EO satellite sensor types </a:t>
            </a:r>
            <a:br>
              <a:rPr lang="en" sz="2800">
                <a:latin typeface="Calibri"/>
                <a:ea typeface="Calibri"/>
                <a:cs typeface="Calibri"/>
                <a:sym typeface="Calibri"/>
              </a:rPr>
            </a:br>
            <a:r>
              <a:rPr lang="en" sz="2800">
                <a:latin typeface="Calibri"/>
                <a:ea typeface="Calibri"/>
                <a:cs typeface="Calibri"/>
                <a:sym typeface="Calibri"/>
              </a:rPr>
              <a:t>　　　　supporting AFOLU information needs</a:t>
            </a:r>
            <a:endParaRPr sz="6000"/>
          </a:p>
        </p:txBody>
      </p:sp>
      <p:pic>
        <p:nvPicPr>
          <p:cNvPr id="473" name="Google Shape;473;p73"/>
          <p:cNvPicPr preferRelativeResize="0"/>
          <p:nvPr/>
        </p:nvPicPr>
        <p:blipFill rotWithShape="1">
          <a:blip r:embed="rId3">
            <a:alphaModFix/>
          </a:blip>
          <a:srcRect b="0" l="0" r="0" t="0"/>
          <a:stretch/>
        </p:blipFill>
        <p:spPr>
          <a:xfrm>
            <a:off x="243174" y="809090"/>
            <a:ext cx="6467567" cy="40839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4"/>
          <p:cNvSpPr txBox="1"/>
          <p:nvPr>
            <p:ph type="title"/>
          </p:nvPr>
        </p:nvSpPr>
        <p:spPr>
          <a:xfrm>
            <a:off x="0" y="169523"/>
            <a:ext cx="7726166" cy="2830402"/>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rPr lang="en" sz="3200">
                <a:solidFill>
                  <a:schemeClr val="lt1"/>
                </a:solidFill>
              </a:rPr>
              <a:t>Initial Identification of Existing Datasets</a:t>
            </a:r>
            <a:endParaRPr sz="3200">
              <a:solidFill>
                <a:schemeClr val="lt1"/>
              </a:solidFill>
            </a:endParaRPr>
          </a:p>
        </p:txBody>
      </p:sp>
      <p:graphicFrame>
        <p:nvGraphicFramePr>
          <p:cNvPr id="479" name="Google Shape;479;p74"/>
          <p:cNvGraphicFramePr/>
          <p:nvPr/>
        </p:nvGraphicFramePr>
        <p:xfrm>
          <a:off x="81643" y="968256"/>
          <a:ext cx="3000000" cy="3000000"/>
        </p:xfrm>
        <a:graphic>
          <a:graphicData uri="http://schemas.openxmlformats.org/drawingml/2006/table">
            <a:tbl>
              <a:tblPr bandRow="1" firstCol="1" firstRow="1">
                <a:noFill/>
                <a:tableStyleId>{FACD1E9A-59C6-4369-ABAE-EE424F19892F}</a:tableStyleId>
              </a:tblPr>
              <a:tblGrid>
                <a:gridCol w="1342625"/>
                <a:gridCol w="1972075"/>
                <a:gridCol w="3298375"/>
                <a:gridCol w="1129450"/>
                <a:gridCol w="1238200"/>
              </a:tblGrid>
              <a:tr h="250350">
                <a:tc>
                  <a:txBody>
                    <a:bodyPr/>
                    <a:lstStyle/>
                    <a:p>
                      <a:pPr indent="0" lvl="0" marL="0" marR="0" rtl="0" algn="ctr">
                        <a:lnSpc>
                          <a:spcPct val="107000"/>
                        </a:lnSpc>
                        <a:spcBef>
                          <a:spcPts val="0"/>
                        </a:spcBef>
                        <a:spcAft>
                          <a:spcPts val="0"/>
                        </a:spcAft>
                        <a:buNone/>
                      </a:pPr>
                      <a:r>
                        <a:rPr lang="en" sz="800" u="none" cap="none" strike="noStrike"/>
                        <a:t>AFOLU Category</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Dataset Name</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Description</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Spatial Resolution</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Temporal Coverage</a:t>
                      </a:r>
                      <a:endParaRPr sz="900" u="none" cap="none" strike="noStrike">
                        <a:latin typeface="Calibri"/>
                        <a:ea typeface="Calibri"/>
                        <a:cs typeface="Calibri"/>
                        <a:sym typeface="Calibri"/>
                      </a:endParaRPr>
                    </a:p>
                  </a:txBody>
                  <a:tcPr marT="0" marB="0" marR="31000" marL="31000" anchor="ctr"/>
                </a:tc>
              </a:tr>
              <a:tr h="378750">
                <a:tc>
                  <a:txBody>
                    <a:bodyPr/>
                    <a:lstStyle/>
                    <a:p>
                      <a:pPr indent="0" lvl="0" marL="0" marR="0" rtl="0" algn="ctr">
                        <a:lnSpc>
                          <a:spcPct val="107000"/>
                        </a:lnSpc>
                        <a:spcBef>
                          <a:spcPts val="0"/>
                        </a:spcBef>
                        <a:spcAft>
                          <a:spcPts val="0"/>
                        </a:spcAft>
                        <a:buNone/>
                      </a:pPr>
                      <a:r>
                        <a:rPr lang="en" sz="800" u="none" cap="none" strike="noStrike"/>
                        <a:t>Agriculture</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ESA World Cereals. NASA CMS Global Fluxes from Agriculture</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Local to global annual cropland extent maps (global for maize and wheat)</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10 m</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2020</a:t>
                      </a:r>
                      <a:endParaRPr sz="900" u="none" cap="none" strike="noStrike">
                        <a:latin typeface="Calibri"/>
                        <a:ea typeface="Calibri"/>
                        <a:cs typeface="Calibri"/>
                        <a:sym typeface="Calibri"/>
                      </a:endParaRPr>
                    </a:p>
                  </a:txBody>
                  <a:tcPr marT="0" marB="0" marR="31000" marL="31000" anchor="ctr"/>
                </a:tc>
              </a:tr>
              <a:tr h="384300">
                <a:tc rowSpan="3">
                  <a:txBody>
                    <a:bodyPr/>
                    <a:lstStyle/>
                    <a:p>
                      <a:pPr indent="0" lvl="0" marL="0" marR="0" rtl="0" algn="ctr">
                        <a:lnSpc>
                          <a:spcPct val="107000"/>
                        </a:lnSpc>
                        <a:spcBef>
                          <a:spcPts val="0"/>
                        </a:spcBef>
                        <a:spcAft>
                          <a:spcPts val="0"/>
                        </a:spcAft>
                        <a:buNone/>
                      </a:pPr>
                      <a:r>
                        <a:rPr lang="en" sz="800" u="none" cap="none" strike="noStrike"/>
                        <a:t>Forest </a:t>
                      </a:r>
                      <a:br>
                        <a:rPr lang="en" sz="800" u="none" cap="none" strike="noStrike"/>
                      </a:br>
                      <a:r>
                        <a:rPr lang="en" sz="800" u="none" cap="none" strike="noStrike"/>
                        <a:t>(Above Ground Biomass)</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CCI Biomass (ESA, with JAXA partnership)</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Global above-ground forest biomass maps with associated maps of precision. Derived from L-band and C-band SAR data.</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100 m</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2010, 2017 &amp; 2018 released, 2020 &amp; 2021 planned </a:t>
                      </a:r>
                      <a:endParaRPr sz="900" u="none" cap="none" strike="noStrike">
                        <a:latin typeface="Calibri"/>
                        <a:ea typeface="Calibri"/>
                        <a:cs typeface="Calibri"/>
                        <a:sym typeface="Calibri"/>
                      </a:endParaRPr>
                    </a:p>
                  </a:txBody>
                  <a:tcPr marT="0" marB="0" marR="31000" marL="31000" anchor="ctr"/>
                </a:tc>
              </a:tr>
              <a:tr h="214625">
                <a:tc vMerge="1"/>
                <a:tc rowSpan="2">
                  <a:txBody>
                    <a:bodyPr/>
                    <a:lstStyle/>
                    <a:p>
                      <a:pPr indent="0" lvl="0" marL="0" marR="0" rtl="0" algn="l">
                        <a:lnSpc>
                          <a:spcPct val="107000"/>
                        </a:lnSpc>
                        <a:spcBef>
                          <a:spcPts val="0"/>
                        </a:spcBef>
                        <a:spcAft>
                          <a:spcPts val="0"/>
                        </a:spcAft>
                        <a:buNone/>
                      </a:pPr>
                      <a:r>
                        <a:rPr lang="en" sz="800" u="none" cap="none" strike="noStrike"/>
                        <a:t>LiDAR Forest Biomass (NASA/UMD)</a:t>
                      </a:r>
                      <a:endParaRPr sz="900" u="none" cap="none" strike="noStrike">
                        <a:latin typeface="Calibri"/>
                        <a:ea typeface="Calibri"/>
                        <a:cs typeface="Calibri"/>
                        <a:sym typeface="Calibri"/>
                      </a:endParaRPr>
                    </a:p>
                  </a:txBody>
                  <a:tcPr marT="0" marB="0" marR="31000" marL="31000" anchor="ctr"/>
                </a:tc>
                <a:tc rowSpan="2">
                  <a:txBody>
                    <a:bodyPr/>
                    <a:lstStyle/>
                    <a:p>
                      <a:pPr indent="0" lvl="0" marL="0" marR="0" rtl="0" algn="l">
                        <a:lnSpc>
                          <a:spcPct val="107000"/>
                        </a:lnSpc>
                        <a:spcBef>
                          <a:spcPts val="0"/>
                        </a:spcBef>
                        <a:spcAft>
                          <a:spcPts val="0"/>
                        </a:spcAft>
                        <a:buNone/>
                      </a:pPr>
                      <a:r>
                        <a:rPr lang="en" sz="800" u="none" cap="none" strike="noStrike"/>
                        <a:t>Global maps of mean and variance of above-ground forest biomass derived from LiDAR </a:t>
                      </a:r>
                      <a:br>
                        <a:rPr lang="en" sz="800" u="none" cap="none" strike="noStrike"/>
                      </a:br>
                      <a:r>
                        <a:rPr lang="en" sz="800" u="none" cap="none" strike="noStrike"/>
                        <a:t>(datasets under development)</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700" u="none" cap="none" strike="noStrike"/>
                        <a:t>1 km (51.6</a:t>
                      </a:r>
                      <a:r>
                        <a:rPr baseline="30000" lang="en" sz="700" u="none" cap="none" strike="noStrike"/>
                        <a:t>o</a:t>
                      </a:r>
                      <a:r>
                        <a:rPr lang="en" sz="700" u="none" cap="none" strike="noStrike"/>
                        <a:t> N to 51.6</a:t>
                      </a:r>
                      <a:r>
                        <a:rPr baseline="30000" lang="en" sz="700" u="none" cap="none" strike="noStrike"/>
                        <a:t>o</a:t>
                      </a:r>
                      <a:r>
                        <a:rPr lang="en" sz="700" u="none" cap="none" strike="noStrike"/>
                        <a:t> S)</a:t>
                      </a:r>
                      <a:endParaRPr sz="900" u="none" cap="none" strike="noStrike">
                        <a:latin typeface="Calibri"/>
                        <a:ea typeface="Calibri"/>
                        <a:cs typeface="Calibri"/>
                        <a:sym typeface="Calibri"/>
                      </a:endParaRPr>
                    </a:p>
                  </a:txBody>
                  <a:tcPr marT="0" marB="0" marR="31000" marL="31000" anchor="ctr"/>
                </a:tc>
                <a:tc rowSpan="2">
                  <a:txBody>
                    <a:bodyPr/>
                    <a:lstStyle/>
                    <a:p>
                      <a:pPr indent="0" lvl="0" marL="0" marR="0" rtl="0" algn="ctr">
                        <a:lnSpc>
                          <a:spcPct val="107000"/>
                        </a:lnSpc>
                        <a:spcBef>
                          <a:spcPts val="0"/>
                        </a:spcBef>
                        <a:spcAft>
                          <a:spcPts val="0"/>
                        </a:spcAft>
                        <a:buNone/>
                      </a:pPr>
                      <a:r>
                        <a:rPr lang="en" sz="700" u="none" cap="none" strike="noStrike"/>
                        <a:t>2019-2022 (release ~2021)</a:t>
                      </a:r>
                      <a:endParaRPr sz="900" u="none" cap="none" strike="noStrike">
                        <a:latin typeface="Calibri"/>
                        <a:ea typeface="Calibri"/>
                        <a:cs typeface="Calibri"/>
                        <a:sym typeface="Calibri"/>
                      </a:endParaRPr>
                    </a:p>
                  </a:txBody>
                  <a:tcPr marT="0" marB="0" marR="31000" marL="31000" anchor="ctr"/>
                </a:tc>
              </a:tr>
              <a:tr h="182750">
                <a:tc vMerge="1"/>
                <a:tc vMerge="1"/>
                <a:tc vMerge="1"/>
                <a:tc>
                  <a:txBody>
                    <a:bodyPr/>
                    <a:lstStyle/>
                    <a:p>
                      <a:pPr indent="0" lvl="0" marL="0" marR="0" rtl="0" algn="ctr">
                        <a:lnSpc>
                          <a:spcPct val="107000"/>
                        </a:lnSpc>
                        <a:spcBef>
                          <a:spcPts val="0"/>
                        </a:spcBef>
                        <a:spcAft>
                          <a:spcPts val="0"/>
                        </a:spcAft>
                        <a:buNone/>
                      </a:pPr>
                      <a:r>
                        <a:rPr lang="en" sz="700" u="none" cap="none" strike="noStrike"/>
                        <a:t>100m (&gt;N52°)</a:t>
                      </a:r>
                      <a:endParaRPr sz="900" u="none" cap="none" strike="noStrike">
                        <a:latin typeface="Calibri"/>
                        <a:ea typeface="Calibri"/>
                        <a:cs typeface="Calibri"/>
                        <a:sym typeface="Calibri"/>
                      </a:endParaRPr>
                    </a:p>
                  </a:txBody>
                  <a:tcPr marT="0" marB="0" marR="31000" marL="31000" anchor="ctr"/>
                </a:tc>
                <a:tc vMerge="1"/>
              </a:tr>
              <a:tr h="312375">
                <a:tc>
                  <a:txBody>
                    <a:bodyPr/>
                    <a:lstStyle/>
                    <a:p>
                      <a:pPr indent="0" lvl="0" marL="0" marR="0" rtl="0" algn="ctr">
                        <a:lnSpc>
                          <a:spcPct val="107000"/>
                        </a:lnSpc>
                        <a:spcBef>
                          <a:spcPts val="0"/>
                        </a:spcBef>
                        <a:spcAft>
                          <a:spcPts val="0"/>
                        </a:spcAft>
                        <a:buNone/>
                      </a:pPr>
                      <a:r>
                        <a:rPr lang="en" sz="800" u="none" cap="none" strike="noStrike"/>
                        <a:t>Forest </a:t>
                      </a:r>
                      <a:br>
                        <a:rPr lang="en" sz="800" u="none" cap="none" strike="noStrike"/>
                      </a:br>
                      <a:r>
                        <a:rPr lang="en" sz="800" u="none" cap="none" strike="noStrike"/>
                        <a:t>(Area)</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UMD/GLAD Treecover and GFW Datasets</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Global maps of forest extent and changes, derived from Landsat data. Maps updated in near real-time.</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30 m</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Current</a:t>
                      </a:r>
                      <a:endParaRPr sz="900" u="none" cap="none" strike="noStrike">
                        <a:latin typeface="Calibri"/>
                        <a:ea typeface="Calibri"/>
                        <a:cs typeface="Calibri"/>
                        <a:sym typeface="Calibri"/>
                      </a:endParaRPr>
                    </a:p>
                  </a:txBody>
                  <a:tcPr marT="0" marB="0" marR="31000" marL="31000" anchor="ctr"/>
                </a:tc>
              </a:tr>
              <a:tr h="378750">
                <a:tc rowSpan="2">
                  <a:txBody>
                    <a:bodyPr/>
                    <a:lstStyle/>
                    <a:p>
                      <a:pPr indent="0" lvl="0" marL="0" marR="0" rtl="0" algn="ctr">
                        <a:lnSpc>
                          <a:spcPct val="107000"/>
                        </a:lnSpc>
                        <a:spcBef>
                          <a:spcPts val="0"/>
                        </a:spcBef>
                        <a:spcAft>
                          <a:spcPts val="0"/>
                        </a:spcAft>
                        <a:buNone/>
                      </a:pPr>
                      <a:r>
                        <a:rPr lang="en" sz="800" u="none" cap="none" strike="noStrike"/>
                        <a:t>Land Cover</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Copernicus Global Land Cover Service (EC), ESA CCI Land Cover</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Annual global land cover maps (23 classes) derived from optical coarse resolution sensor data</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100 m -</a:t>
                      </a:r>
                      <a:br>
                        <a:rPr lang="en" sz="800" u="none" cap="none" strike="noStrike"/>
                      </a:br>
                      <a:r>
                        <a:rPr lang="en" sz="800" u="none" cap="none" strike="noStrike"/>
                        <a:t>300 m</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2015 - today,</a:t>
                      </a:r>
                      <a:br>
                        <a:rPr lang="en" sz="800" u="none" cap="none" strike="noStrike"/>
                      </a:br>
                      <a:r>
                        <a:rPr lang="en" sz="800" u="none" cap="none" strike="noStrike"/>
                        <a:t>1992-2015</a:t>
                      </a:r>
                      <a:endParaRPr sz="900" u="none" cap="none" strike="noStrike">
                        <a:latin typeface="Calibri"/>
                        <a:ea typeface="Calibri"/>
                        <a:cs typeface="Calibri"/>
                        <a:sym typeface="Calibri"/>
                      </a:endParaRPr>
                    </a:p>
                  </a:txBody>
                  <a:tcPr marT="0" marB="0" marR="31000" marL="31000" anchor="ctr"/>
                </a:tc>
              </a:tr>
              <a:tr h="250350">
                <a:tc vMerge="1"/>
                <a:tc>
                  <a:txBody>
                    <a:bodyPr/>
                    <a:lstStyle/>
                    <a:p>
                      <a:pPr indent="0" lvl="0" marL="0" marR="0" rtl="0" algn="l">
                        <a:lnSpc>
                          <a:spcPct val="107000"/>
                        </a:lnSpc>
                        <a:spcBef>
                          <a:spcPts val="0"/>
                        </a:spcBef>
                        <a:spcAft>
                          <a:spcPts val="0"/>
                        </a:spcAft>
                        <a:buNone/>
                      </a:pPr>
                      <a:r>
                        <a:rPr lang="en" sz="800" u="none" cap="none" strike="noStrike"/>
                        <a:t>WorldCover (ESA)</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Global land cover maps (10 classes) derived from Sentinel-1 and Sentinel-2</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10 m</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2020 </a:t>
                      </a:r>
                      <a:br>
                        <a:rPr lang="en" sz="800" u="none" cap="none" strike="noStrike"/>
                      </a:br>
                      <a:r>
                        <a:rPr lang="en" sz="800" u="none" cap="none" strike="noStrike"/>
                        <a:t>(release mid 2021)</a:t>
                      </a:r>
                      <a:endParaRPr sz="900" u="none" cap="none" strike="noStrike">
                        <a:latin typeface="Calibri"/>
                        <a:ea typeface="Calibri"/>
                        <a:cs typeface="Calibri"/>
                        <a:sym typeface="Calibri"/>
                      </a:endParaRPr>
                    </a:p>
                  </a:txBody>
                  <a:tcPr marT="0" marB="0" marR="31000" marL="31000" anchor="ctr"/>
                </a:tc>
              </a:tr>
              <a:tr h="151150">
                <a:tc>
                  <a:txBody>
                    <a:bodyPr/>
                    <a:lstStyle/>
                    <a:p>
                      <a:pPr indent="0" lvl="0" marL="0" marR="0" rtl="0" algn="ctr">
                        <a:lnSpc>
                          <a:spcPct val="107000"/>
                        </a:lnSpc>
                        <a:spcBef>
                          <a:spcPts val="0"/>
                        </a:spcBef>
                        <a:spcAft>
                          <a:spcPts val="0"/>
                        </a:spcAft>
                        <a:buNone/>
                      </a:pPr>
                      <a:r>
                        <a:rPr lang="en" sz="800" u="none" cap="none" strike="noStrike"/>
                        <a:t>Fire</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ESA CCI Fire</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Global burned area</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250 m - 300 m</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2001-2019</a:t>
                      </a:r>
                      <a:endParaRPr sz="900" u="none" cap="none" strike="noStrike">
                        <a:latin typeface="Calibri"/>
                        <a:ea typeface="Calibri"/>
                        <a:cs typeface="Calibri"/>
                        <a:sym typeface="Calibri"/>
                      </a:endParaRPr>
                    </a:p>
                  </a:txBody>
                  <a:tcPr marT="0" marB="0" marR="31000" marL="31000" anchor="ctr"/>
                </a:tc>
              </a:tr>
              <a:tr h="378750">
                <a:tc>
                  <a:txBody>
                    <a:bodyPr/>
                    <a:lstStyle/>
                    <a:p>
                      <a:pPr indent="0" lvl="0" marL="0" marR="0" rtl="0" algn="ctr">
                        <a:lnSpc>
                          <a:spcPct val="107000"/>
                        </a:lnSpc>
                        <a:spcBef>
                          <a:spcPts val="0"/>
                        </a:spcBef>
                        <a:spcAft>
                          <a:spcPts val="0"/>
                        </a:spcAft>
                        <a:buNone/>
                      </a:pPr>
                      <a:r>
                        <a:rPr lang="en" sz="800" u="none" cap="none" strike="noStrike"/>
                        <a:t>OLU Wetlands (Mangrove area)</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Global Mangrove Watch (JAXA)</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Global extent of mangrove forests derived from L-band SAR and optical data. Official UNEP dataset used for SDG 6.6.1  reporting.</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25 m</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1996, 2007-2010, 2015-2018 + annually from 2020</a:t>
                      </a:r>
                      <a:endParaRPr sz="900" u="none" cap="none" strike="noStrike">
                        <a:latin typeface="Calibri"/>
                        <a:ea typeface="Calibri"/>
                        <a:cs typeface="Calibri"/>
                        <a:sym typeface="Calibri"/>
                      </a:endParaRPr>
                    </a:p>
                  </a:txBody>
                  <a:tcPr marT="0" marB="0" marR="31000" marL="31000" anchor="ctr"/>
                </a:tc>
              </a:tr>
              <a:tr h="513125">
                <a:tc>
                  <a:txBody>
                    <a:bodyPr/>
                    <a:lstStyle/>
                    <a:p>
                      <a:pPr indent="0" lvl="0" marL="0" marR="0" rtl="0" algn="ctr">
                        <a:lnSpc>
                          <a:spcPct val="107000"/>
                        </a:lnSpc>
                        <a:spcBef>
                          <a:spcPts val="0"/>
                        </a:spcBef>
                        <a:spcAft>
                          <a:spcPts val="0"/>
                        </a:spcAft>
                        <a:buNone/>
                      </a:pPr>
                      <a:r>
                        <a:rPr lang="en" sz="800" u="none" cap="none" strike="noStrike"/>
                        <a:t>OLU Wetlands (Mangrove biomass)</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Mangrove Blue Carbon (NASA)</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l">
                        <a:lnSpc>
                          <a:spcPct val="107000"/>
                        </a:lnSpc>
                        <a:spcBef>
                          <a:spcPts val="0"/>
                        </a:spcBef>
                        <a:spcAft>
                          <a:spcPts val="0"/>
                        </a:spcAft>
                        <a:buNone/>
                      </a:pPr>
                      <a:r>
                        <a:rPr lang="en" sz="800" u="none" cap="none" strike="noStrike"/>
                        <a:t>Global maps of amount and density of carbon stored in mangrove biomass and soil. Total values represent the sum of aboveground carbon, and the soil organic carbon values, attributed to mangrove forests.</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30 m</a:t>
                      </a:r>
                      <a:endParaRPr sz="900" u="none" cap="none" strike="noStrike">
                        <a:latin typeface="Calibri"/>
                        <a:ea typeface="Calibri"/>
                        <a:cs typeface="Calibri"/>
                        <a:sym typeface="Calibri"/>
                      </a:endParaRPr>
                    </a:p>
                  </a:txBody>
                  <a:tcPr marT="0" marB="0" marR="31000" marL="31000" anchor="ctr"/>
                </a:tc>
                <a:tc>
                  <a:txBody>
                    <a:bodyPr/>
                    <a:lstStyle/>
                    <a:p>
                      <a:pPr indent="0" lvl="0" marL="0" marR="0" rtl="0" algn="ctr">
                        <a:lnSpc>
                          <a:spcPct val="107000"/>
                        </a:lnSpc>
                        <a:spcBef>
                          <a:spcPts val="0"/>
                        </a:spcBef>
                        <a:spcAft>
                          <a:spcPts val="0"/>
                        </a:spcAft>
                        <a:buNone/>
                      </a:pPr>
                      <a:r>
                        <a:rPr lang="en" sz="800" u="none" cap="none" strike="noStrike"/>
                        <a:t>2000</a:t>
                      </a:r>
                      <a:endParaRPr sz="900" u="none" cap="none" strike="noStrike">
                        <a:latin typeface="Calibri"/>
                        <a:ea typeface="Calibri"/>
                        <a:cs typeface="Calibri"/>
                        <a:sym typeface="Calibri"/>
                      </a:endParaRPr>
                    </a:p>
                  </a:txBody>
                  <a:tcPr marT="0" marB="0" marR="31000" marL="31000" anchor="ct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75"/>
          <p:cNvSpPr txBox="1"/>
          <p:nvPr>
            <p:ph type="title"/>
          </p:nvPr>
        </p:nvSpPr>
        <p:spPr>
          <a:xfrm>
            <a:off x="132036" y="131954"/>
            <a:ext cx="7040400" cy="584325"/>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4400"/>
              <a:buNone/>
            </a:pPr>
            <a:r>
              <a:rPr lang="en" sz="3600">
                <a:solidFill>
                  <a:srgbClr val="FFFFFF"/>
                </a:solidFill>
              </a:rPr>
              <a:t>CEOS AFOLU Dataset Summary</a:t>
            </a:r>
            <a:endParaRPr sz="4800"/>
          </a:p>
        </p:txBody>
      </p:sp>
      <p:graphicFrame>
        <p:nvGraphicFramePr>
          <p:cNvPr id="485" name="Google Shape;485;p75"/>
          <p:cNvGraphicFramePr/>
          <p:nvPr/>
        </p:nvGraphicFramePr>
        <p:xfrm>
          <a:off x="238540" y="907500"/>
          <a:ext cx="3000000" cy="3000000"/>
        </p:xfrm>
        <a:graphic>
          <a:graphicData uri="http://schemas.openxmlformats.org/drawingml/2006/table">
            <a:tbl>
              <a:tblPr>
                <a:noFill/>
                <a:tableStyleId>{D6E8053E-F5C0-411A-A5B6-7D5A04BB46C6}</a:tableStyleId>
              </a:tblPr>
              <a:tblGrid>
                <a:gridCol w="1362350"/>
                <a:gridCol w="2531375"/>
                <a:gridCol w="2586600"/>
                <a:gridCol w="2218400"/>
              </a:tblGrid>
              <a:tr h="36847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68575" marB="68575" marR="91425" marL="91425"/>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t>COP-26 </a:t>
                      </a:r>
                      <a:r>
                        <a:rPr lang="en" sz="1100" u="none" cap="none" strike="noStrike"/>
                        <a:t>(Nov  2021)</a:t>
                      </a:r>
                      <a:endParaRPr sz="1100" u="none" cap="none" strike="noStrike"/>
                    </a:p>
                  </a:txBody>
                  <a:tcPr marT="68575" marB="68575" marR="91425" marL="91425"/>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t>GST1  </a:t>
                      </a:r>
                      <a:r>
                        <a:rPr lang="en" sz="1100" u="none" cap="none" strike="noStrike"/>
                        <a:t>(2021-23)</a:t>
                      </a:r>
                      <a:endParaRPr sz="1100" u="none" cap="none" strike="noStrike"/>
                    </a:p>
                  </a:txBody>
                  <a:tcPr marT="68575" marB="68575" marR="91425" marL="91425"/>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t>Beyond </a:t>
                      </a:r>
                      <a:r>
                        <a:rPr lang="en" sz="1100" u="none" cap="none" strike="noStrike"/>
                        <a:t>(2024+)</a:t>
                      </a:r>
                      <a:endParaRPr sz="1100" u="none" cap="none" strike="noStrike"/>
                    </a:p>
                  </a:txBody>
                  <a:tcPr marT="68575" marB="68575" marR="91425" marL="91425"/>
                </a:tc>
              </a:tr>
              <a:tr h="843275">
                <a:tc>
                  <a:txBody>
                    <a:bodyPr/>
                    <a:lstStyle/>
                    <a:p>
                      <a:pPr indent="0" lvl="0" marL="0" marR="0" rtl="0" algn="l">
                        <a:lnSpc>
                          <a:spcPct val="115000"/>
                        </a:lnSpc>
                        <a:spcBef>
                          <a:spcPts val="0"/>
                        </a:spcBef>
                        <a:spcAft>
                          <a:spcPts val="0"/>
                        </a:spcAft>
                        <a:buClr>
                          <a:srgbClr val="000000"/>
                        </a:buClr>
                        <a:buSzPts val="1100"/>
                        <a:buFont typeface="Arial"/>
                        <a:buNone/>
                      </a:pPr>
                      <a:r>
                        <a:rPr b="1" lang="en" sz="1100" u="none" cap="none" strike="noStrike"/>
                        <a:t>Forest - Above Ground Biomass</a:t>
                      </a:r>
                      <a:endParaRPr b="1" sz="1100" u="none" cap="none" strike="noStrike"/>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Individual existing datasets</a:t>
                      </a:r>
                      <a:endParaRPr b="1" sz="800" u="none" cap="none" strike="noStrike">
                        <a:solidFill>
                          <a:srgbClr val="0000FF"/>
                        </a:solidFill>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Tool for visualisation of global AGB products developed, with country use case examples and capacity for product assessment</a:t>
                      </a:r>
                      <a:endParaRPr b="1" sz="800" u="none" cap="none" strike="noStrike">
                        <a:solidFill>
                          <a:srgbClr val="0000FF"/>
                        </a:solidFill>
                      </a:endParaRPr>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en" sz="800" u="none" cap="none" strike="noStrike">
                          <a:solidFill>
                            <a:srgbClr val="FF0000"/>
                          </a:solidFill>
                        </a:rPr>
                        <a:t>Synthesized, jurisdictional level biomass, emission factors (and prototype biomass change)</a:t>
                      </a:r>
                      <a:endParaRPr sz="800" u="none" cap="none" strike="noStrike">
                        <a:solidFill>
                          <a:srgbClr val="FF0000"/>
                        </a:solidFill>
                      </a:endParaRPr>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en" sz="800" u="none" cap="none" strike="noStrike">
                          <a:solidFill>
                            <a:srgbClr val="FF0000"/>
                          </a:solidFill>
                        </a:rPr>
                        <a:t>Synthesized spatially explicit, annual biomass, emission factors and biomass change</a:t>
                      </a:r>
                      <a:endParaRPr sz="800" u="none" cap="none" strike="noStrike">
                        <a:solidFill>
                          <a:srgbClr val="FF0000"/>
                        </a:solidFill>
                      </a:endParaRPr>
                    </a:p>
                  </a:txBody>
                  <a:tcPr marT="68575" marB="68575" marR="91425" marL="91425"/>
                </a:tc>
              </a:tr>
              <a:tr h="1011575">
                <a:tc>
                  <a:txBody>
                    <a:bodyPr/>
                    <a:lstStyle/>
                    <a:p>
                      <a:pPr indent="0" lvl="0" marL="0" marR="0" rtl="0" algn="l">
                        <a:lnSpc>
                          <a:spcPct val="115000"/>
                        </a:lnSpc>
                        <a:spcBef>
                          <a:spcPts val="0"/>
                        </a:spcBef>
                        <a:spcAft>
                          <a:spcPts val="0"/>
                        </a:spcAft>
                        <a:buClr>
                          <a:srgbClr val="000000"/>
                        </a:buClr>
                        <a:buSzPts val="1100"/>
                        <a:buFont typeface="Arial"/>
                        <a:buNone/>
                      </a:pPr>
                      <a:r>
                        <a:rPr b="1" lang="en" sz="1100" u="none" cap="none" strike="noStrike"/>
                        <a:t>Land Cover &amp; Forest (Area)</a:t>
                      </a:r>
                      <a:endParaRPr b="1" sz="1100" u="none" cap="none" strike="noStrike"/>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 Copernicus annual global land cover</a:t>
                      </a:r>
                      <a:endParaRPr b="1" sz="800" u="none" cap="none" strike="noStrike">
                        <a:solidFill>
                          <a:srgbClr val="0000FF"/>
                        </a:solidFill>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 C3S/CCI Land Cover</a:t>
                      </a:r>
                      <a:endParaRPr b="1" sz="800" u="none" cap="none" strike="noStrike">
                        <a:solidFill>
                          <a:srgbClr val="0000FF"/>
                        </a:solidFill>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 WorldCover,  HILDA+</a:t>
                      </a:r>
                      <a:endParaRPr b="1" sz="800" u="none" cap="none" strike="noStrike">
                        <a:solidFill>
                          <a:srgbClr val="0000FF"/>
                        </a:solidFill>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563C1"/>
                          </a:solidFill>
                        </a:rPr>
                        <a:t>- Global Forest Watch tree cover loss and forest fluxes</a:t>
                      </a:r>
                      <a:endParaRPr b="1" sz="800" u="none" cap="none" strike="noStrike">
                        <a:solidFill>
                          <a:srgbClr val="0563C1"/>
                        </a:solidFill>
                      </a:endParaRPr>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en" sz="800" u="none" cap="none" strike="noStrike">
                          <a:solidFill>
                            <a:srgbClr val="FF0000"/>
                          </a:solidFill>
                        </a:rPr>
                        <a:t>Synthesised map products and estimates of land cover and change at regional, and global levels</a:t>
                      </a:r>
                      <a:endParaRPr sz="800" u="none" cap="none" strike="noStrike">
                        <a:solidFill>
                          <a:srgbClr val="FF0000"/>
                        </a:solidFill>
                      </a:endParaRPr>
                    </a:p>
                    <a:p>
                      <a:pPr indent="0" lvl="0" marL="0" marR="0" rtl="0" algn="l">
                        <a:lnSpc>
                          <a:spcPct val="115000"/>
                        </a:lnSpc>
                        <a:spcBef>
                          <a:spcPts val="0"/>
                        </a:spcBef>
                        <a:spcAft>
                          <a:spcPts val="0"/>
                        </a:spcAft>
                        <a:buClr>
                          <a:srgbClr val="000000"/>
                        </a:buClr>
                        <a:buSzPts val="800"/>
                        <a:buFont typeface="Arial"/>
                        <a:buNone/>
                      </a:pPr>
                      <a:r>
                        <a:rPr lang="en" sz="800" u="none" cap="none" strike="noStrike">
                          <a:solidFill>
                            <a:srgbClr val="FF0000"/>
                          </a:solidFill>
                        </a:rPr>
                        <a:t>Global tree cover and forest emissions and removals</a:t>
                      </a:r>
                      <a:endParaRPr sz="800" u="none" cap="none" strike="noStrike">
                        <a:solidFill>
                          <a:srgbClr val="FF0000"/>
                        </a:solidFill>
                      </a:endParaRPr>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en" sz="800" u="none" cap="none" strike="noStrike">
                          <a:solidFill>
                            <a:srgbClr val="FF0000"/>
                          </a:solidFill>
                        </a:rPr>
                        <a:t>Statistically robust activity data estimates  (6 IPCC classes) at national and global levels</a:t>
                      </a:r>
                      <a:endParaRPr sz="800" u="none" cap="none" strike="noStrike">
                        <a:solidFill>
                          <a:srgbClr val="FF0000"/>
                        </a:solidFill>
                      </a:endParaRPr>
                    </a:p>
                    <a:p>
                      <a:pPr indent="0" lvl="0" marL="0" marR="0" rtl="0" algn="l">
                        <a:lnSpc>
                          <a:spcPct val="115000"/>
                        </a:lnSpc>
                        <a:spcBef>
                          <a:spcPts val="0"/>
                        </a:spcBef>
                        <a:spcAft>
                          <a:spcPts val="0"/>
                        </a:spcAft>
                        <a:buClr>
                          <a:srgbClr val="000000"/>
                        </a:buClr>
                        <a:buSzPts val="800"/>
                        <a:buFont typeface="Arial"/>
                        <a:buNone/>
                      </a:pPr>
                      <a:r>
                        <a:rPr lang="en" sz="800" u="none" cap="none" strike="noStrike">
                          <a:solidFill>
                            <a:srgbClr val="FF0000"/>
                          </a:solidFill>
                        </a:rPr>
                        <a:t>Global annual forest emissions and removals at 30-100 m resolution.</a:t>
                      </a:r>
                      <a:endParaRPr sz="800" u="none" cap="none" strike="noStrike">
                        <a:solidFill>
                          <a:srgbClr val="FF0000"/>
                        </a:solidFill>
                      </a:endParaRPr>
                    </a:p>
                  </a:txBody>
                  <a:tcPr marT="68575" marB="68575" marR="91425" marL="91425"/>
                </a:tc>
              </a:tr>
              <a:tr h="843275">
                <a:tc>
                  <a:txBody>
                    <a:bodyPr/>
                    <a:lstStyle/>
                    <a:p>
                      <a:pPr indent="0" lvl="0" marL="0" marR="0" rtl="0" algn="l">
                        <a:lnSpc>
                          <a:spcPct val="115000"/>
                        </a:lnSpc>
                        <a:spcBef>
                          <a:spcPts val="0"/>
                        </a:spcBef>
                        <a:spcAft>
                          <a:spcPts val="0"/>
                        </a:spcAft>
                        <a:buClr>
                          <a:srgbClr val="000000"/>
                        </a:buClr>
                        <a:buSzPts val="1100"/>
                        <a:buFont typeface="Arial"/>
                        <a:buNone/>
                      </a:pPr>
                      <a:r>
                        <a:rPr b="1" lang="en" sz="1100" u="none" cap="none" strike="noStrike"/>
                        <a:t>Mangroves &amp; Wetlands</a:t>
                      </a:r>
                      <a:endParaRPr b="1" sz="1100" u="none" cap="none" strike="noStrike"/>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 Global Mangrove Watch cover and change (1996-2020)</a:t>
                      </a:r>
                      <a:endParaRPr b="1" sz="800" u="none" cap="none" strike="noStrike">
                        <a:solidFill>
                          <a:srgbClr val="0000FF"/>
                        </a:solidFill>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 Global Mangrove biomass (2000)</a:t>
                      </a:r>
                      <a:endParaRPr b="1" sz="800" u="none" cap="none" strike="noStrike">
                        <a:solidFill>
                          <a:srgbClr val="0000FF"/>
                        </a:solidFill>
                      </a:endParaRPr>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 Global mangrove cover and change at 25 m (1996-2022)</a:t>
                      </a:r>
                      <a:endParaRPr b="1" sz="800" u="none" cap="none" strike="noStrike">
                        <a:solidFill>
                          <a:srgbClr val="0000FF"/>
                        </a:solidFill>
                      </a:endParaRPr>
                    </a:p>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 Global mangrove biomass at 12 m (2015)</a:t>
                      </a:r>
                      <a:endParaRPr b="1" sz="800" u="none" cap="none" strike="noStrike">
                        <a:solidFill>
                          <a:srgbClr val="0000FF"/>
                        </a:solidFill>
                      </a:endParaRPr>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en" sz="800" u="none" cap="none" strike="noStrike">
                          <a:solidFill>
                            <a:srgbClr val="FF0000"/>
                          </a:solidFill>
                        </a:rPr>
                        <a:t>Global annual mangrove emissions and removals at 10-25 m resolution.</a:t>
                      </a:r>
                      <a:endParaRPr sz="800" u="none" cap="none" strike="noStrike">
                        <a:solidFill>
                          <a:srgbClr val="FF0000"/>
                        </a:solidFill>
                      </a:endParaRPr>
                    </a:p>
                  </a:txBody>
                  <a:tcPr marT="68575" marB="68575" marR="91425" marL="91425"/>
                </a:tc>
              </a:tr>
              <a:tr h="708650">
                <a:tc>
                  <a:txBody>
                    <a:bodyPr/>
                    <a:lstStyle/>
                    <a:p>
                      <a:pPr indent="0" lvl="0" marL="0" marR="0" rtl="0" algn="l">
                        <a:lnSpc>
                          <a:spcPct val="115000"/>
                        </a:lnSpc>
                        <a:spcBef>
                          <a:spcPts val="0"/>
                        </a:spcBef>
                        <a:spcAft>
                          <a:spcPts val="0"/>
                        </a:spcAft>
                        <a:buClr>
                          <a:srgbClr val="000000"/>
                        </a:buClr>
                        <a:buSzPts val="1100"/>
                        <a:buFont typeface="Arial"/>
                        <a:buNone/>
                      </a:pPr>
                      <a:r>
                        <a:rPr b="1" lang="en" sz="1100" u="none" cap="none" strike="noStrike"/>
                        <a:t>Agriculture</a:t>
                      </a:r>
                      <a:endParaRPr b="1" sz="1100" u="none" cap="none" strike="noStrike"/>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Demonstration WorldCereal products for at least 5 countries (Argentina, Spain, France, Ukraine and Tanzania)</a:t>
                      </a:r>
                      <a:endParaRPr b="1" sz="800" u="none" cap="none" strike="noStrike">
                        <a:solidFill>
                          <a:srgbClr val="0000FF"/>
                        </a:solidFill>
                      </a:endParaRPr>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b="1" lang="en" sz="800" u="none" cap="none" strike="noStrike">
                          <a:solidFill>
                            <a:srgbClr val="0000FF"/>
                          </a:solidFill>
                        </a:rPr>
                        <a:t>Initial WorldCereal map and analytical system.</a:t>
                      </a:r>
                      <a:endParaRPr b="1" sz="800" u="none" cap="none" strike="noStrike">
                        <a:solidFill>
                          <a:srgbClr val="0000FF"/>
                        </a:solidFill>
                      </a:endParaRPr>
                    </a:p>
                    <a:p>
                      <a:pPr indent="0" lvl="0" marL="0" marR="0" rtl="0" algn="l">
                        <a:lnSpc>
                          <a:spcPct val="115000"/>
                        </a:lnSpc>
                        <a:spcBef>
                          <a:spcPts val="0"/>
                        </a:spcBef>
                        <a:spcAft>
                          <a:spcPts val="0"/>
                        </a:spcAft>
                        <a:buClr>
                          <a:srgbClr val="000000"/>
                        </a:buClr>
                        <a:buSzPts val="800"/>
                        <a:buFont typeface="Arial"/>
                        <a:buNone/>
                      </a:pPr>
                      <a:r>
                        <a:rPr lang="en" sz="800" u="none" cap="none" strike="noStrike">
                          <a:solidFill>
                            <a:srgbClr val="FF0000"/>
                          </a:solidFill>
                        </a:rPr>
                        <a:t>On-going seasonal analysis products</a:t>
                      </a:r>
                      <a:endParaRPr sz="800" u="none" cap="none" strike="noStrike">
                        <a:solidFill>
                          <a:srgbClr val="FF0000"/>
                        </a:solidFill>
                      </a:endParaRPr>
                    </a:p>
                  </a:txBody>
                  <a:tcPr marT="68575" marB="68575" marR="91425" marL="91425"/>
                </a:tc>
                <a:tc>
                  <a:txBody>
                    <a:bodyPr/>
                    <a:lstStyle/>
                    <a:p>
                      <a:pPr indent="0" lvl="0" marL="0" marR="0" rtl="0" algn="l">
                        <a:lnSpc>
                          <a:spcPct val="115000"/>
                        </a:lnSpc>
                        <a:spcBef>
                          <a:spcPts val="0"/>
                        </a:spcBef>
                        <a:spcAft>
                          <a:spcPts val="0"/>
                        </a:spcAft>
                        <a:buClr>
                          <a:srgbClr val="000000"/>
                        </a:buClr>
                        <a:buSzPts val="800"/>
                        <a:buFont typeface="Arial"/>
                        <a:buNone/>
                      </a:pPr>
                      <a:r>
                        <a:rPr lang="en" sz="800" u="none" cap="none" strike="noStrike">
                          <a:solidFill>
                            <a:srgbClr val="FF0000"/>
                          </a:solidFill>
                        </a:rPr>
                        <a:t>Continual system improvement and production of seasonal state and change products</a:t>
                      </a:r>
                      <a:endParaRPr sz="800" u="none" cap="none" strike="noStrike">
                        <a:solidFill>
                          <a:srgbClr val="FF0000"/>
                        </a:solidFill>
                      </a:endParaRPr>
                    </a:p>
                  </a:txBody>
                  <a:tcPr marT="68575" marB="68575" marR="91425" marL="91425"/>
                </a:tc>
              </a:tr>
            </a:tbl>
          </a:graphicData>
        </a:graphic>
      </p:graphicFrame>
      <p:pic>
        <p:nvPicPr>
          <p:cNvPr id="486" name="Google Shape;486;p75"/>
          <p:cNvPicPr preferRelativeResize="0"/>
          <p:nvPr/>
        </p:nvPicPr>
        <p:blipFill rotWithShape="1">
          <a:blip r:embed="rId3">
            <a:alphaModFix/>
          </a:blip>
          <a:srcRect b="0" l="0" r="0" t="0"/>
          <a:stretch/>
        </p:blipFill>
        <p:spPr>
          <a:xfrm>
            <a:off x="1116131" y="4615592"/>
            <a:ext cx="5752209" cy="3043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6"/>
          <p:cNvSpPr/>
          <p:nvPr/>
        </p:nvSpPr>
        <p:spPr>
          <a:xfrm rot="5400000">
            <a:off x="3742731" y="1399933"/>
            <a:ext cx="1336127" cy="1656275"/>
          </a:xfrm>
          <a:prstGeom prst="foldedCorner">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15"/>
              <a:buFont typeface="Arial"/>
              <a:buNone/>
            </a:pPr>
            <a:r>
              <a:t/>
            </a:r>
            <a:endParaRPr b="0" i="0" sz="1215" u="none" cap="none" strike="noStrike">
              <a:solidFill>
                <a:schemeClr val="lt1"/>
              </a:solidFill>
              <a:latin typeface="Arial"/>
              <a:ea typeface="Arial"/>
              <a:cs typeface="Arial"/>
              <a:sym typeface="Arial"/>
            </a:endParaRPr>
          </a:p>
        </p:txBody>
      </p:sp>
      <p:sp>
        <p:nvSpPr>
          <p:cNvPr id="492" name="Google Shape;492;p76"/>
          <p:cNvSpPr txBox="1"/>
          <p:nvPr/>
        </p:nvSpPr>
        <p:spPr>
          <a:xfrm>
            <a:off x="4885585" y="2896243"/>
            <a:ext cx="1778713" cy="3498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15"/>
              <a:buFont typeface="Arial"/>
              <a:buNone/>
            </a:pPr>
            <a:r>
              <a:rPr b="0" i="0" lang="en" sz="1215" u="none" cap="none" strike="noStrike">
                <a:solidFill>
                  <a:schemeClr val="lt1"/>
                </a:solidFill>
                <a:latin typeface="Arial"/>
                <a:ea typeface="Arial"/>
                <a:cs typeface="Arial"/>
                <a:sym typeface="Arial"/>
              </a:rPr>
              <a:t>NASA 2020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15"/>
              <a:buFont typeface="Arial"/>
              <a:buNone/>
            </a:pPr>
            <a:r>
              <a:rPr b="0" i="0" lang="en" sz="1215" u="none" cap="none" strike="noStrike">
                <a:solidFill>
                  <a:schemeClr val="lt1"/>
                </a:solidFill>
                <a:latin typeface="Arial"/>
                <a:ea typeface="Arial"/>
                <a:cs typeface="Arial"/>
                <a:sym typeface="Arial"/>
              </a:rPr>
              <a:t>GEDI Biomass</a:t>
            </a:r>
            <a:endParaRPr b="0" i="0" sz="1400" u="none" cap="none" strike="noStrike">
              <a:solidFill>
                <a:srgbClr val="000000"/>
              </a:solidFill>
              <a:latin typeface="Arial"/>
              <a:ea typeface="Arial"/>
              <a:cs typeface="Arial"/>
              <a:sym typeface="Arial"/>
            </a:endParaRPr>
          </a:p>
        </p:txBody>
      </p:sp>
      <p:sp>
        <p:nvSpPr>
          <p:cNvPr id="493" name="Google Shape;493;p76"/>
          <p:cNvSpPr txBox="1"/>
          <p:nvPr/>
        </p:nvSpPr>
        <p:spPr>
          <a:xfrm>
            <a:off x="1373939" y="61182"/>
            <a:ext cx="5742600" cy="514350"/>
          </a:xfrm>
          <a:prstGeom prst="rect">
            <a:avLst/>
          </a:prstGeom>
          <a:noFill/>
          <a:ln>
            <a:noFill/>
          </a:ln>
        </p:spPr>
        <p:txBody>
          <a:bodyPr anchorCtr="0" anchor="t" bIns="34275" lIns="68550" spcFirstLastPara="1" rIns="68550" wrap="square" tIns="34275">
            <a:noAutofit/>
          </a:bodyPr>
          <a:lstStyle/>
          <a:p>
            <a:pPr indent="-228600" lvl="0" marL="457200" marR="0" rtl="0" algn="ctr">
              <a:lnSpc>
                <a:spcPct val="100000"/>
              </a:lnSpc>
              <a:spcBef>
                <a:spcPts val="500"/>
              </a:spcBef>
              <a:spcAft>
                <a:spcPts val="0"/>
              </a:spcAft>
              <a:buClr>
                <a:schemeClr val="lt1"/>
              </a:buClr>
              <a:buSzPts val="2800"/>
              <a:buFont typeface="Arial"/>
              <a:buNone/>
            </a:pPr>
            <a:r>
              <a:rPr b="0" i="0" lang="en" sz="2400" u="none" cap="none" strike="noStrike">
                <a:solidFill>
                  <a:schemeClr val="lt1"/>
                </a:solidFill>
                <a:latin typeface="Helvetica Neue"/>
                <a:ea typeface="Helvetica Neue"/>
                <a:cs typeface="Helvetica Neue"/>
                <a:sym typeface="Helvetica Neue"/>
              </a:rPr>
              <a:t>Biomass Product Harmonization Activity for the UNFCCC GST</a:t>
            </a:r>
            <a:endParaRPr b="0" i="0" sz="1400" u="none" cap="none" strike="noStrike">
              <a:solidFill>
                <a:srgbClr val="000000"/>
              </a:solidFill>
              <a:latin typeface="Arial"/>
              <a:ea typeface="Arial"/>
              <a:cs typeface="Arial"/>
              <a:sym typeface="Arial"/>
            </a:endParaRPr>
          </a:p>
        </p:txBody>
      </p:sp>
      <p:sp>
        <p:nvSpPr>
          <p:cNvPr id="494" name="Google Shape;494;p76"/>
          <p:cNvSpPr txBox="1"/>
          <p:nvPr/>
        </p:nvSpPr>
        <p:spPr>
          <a:xfrm>
            <a:off x="0" y="877008"/>
            <a:ext cx="9206428" cy="53088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Intercomparison, validation and harmonization</a:t>
            </a:r>
            <a:r>
              <a:rPr b="0" i="0" lang="en" sz="2000" u="none" cap="none" strike="noStrike">
                <a:solidFill>
                  <a:srgbClr val="000000"/>
                </a:solidFill>
                <a:latin typeface="Arial"/>
                <a:ea typeface="Arial"/>
                <a:cs typeface="Arial"/>
                <a:sym typeface="Arial"/>
              </a:rPr>
              <a:t> of these products to increase </a:t>
            </a:r>
            <a:endParaRPr/>
          </a:p>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product improvement and uptake with </a:t>
            </a:r>
            <a:r>
              <a:rPr b="1" i="0" lang="en" sz="2000" u="none" cap="none" strike="noStrike">
                <a:solidFill>
                  <a:srgbClr val="000000"/>
                </a:solidFill>
                <a:latin typeface="Arial"/>
                <a:ea typeface="Arial"/>
                <a:cs typeface="Arial"/>
                <a:sym typeface="Arial"/>
              </a:rPr>
              <a:t>available reference data. </a:t>
            </a:r>
            <a:endParaRPr b="0" i="0" sz="1600" u="none" cap="none" strike="noStrike">
              <a:solidFill>
                <a:srgbClr val="000000"/>
              </a:solidFill>
              <a:latin typeface="Arial"/>
              <a:ea typeface="Arial"/>
              <a:cs typeface="Arial"/>
              <a:sym typeface="Arial"/>
            </a:endParaRPr>
          </a:p>
        </p:txBody>
      </p:sp>
      <p:pic>
        <p:nvPicPr>
          <p:cNvPr id="495" name="Google Shape;495;p76"/>
          <p:cNvPicPr preferRelativeResize="0"/>
          <p:nvPr/>
        </p:nvPicPr>
        <p:blipFill rotWithShape="1">
          <a:blip r:embed="rId3">
            <a:alphaModFix/>
          </a:blip>
          <a:srcRect b="0" l="0" r="0" t="0"/>
          <a:stretch/>
        </p:blipFill>
        <p:spPr>
          <a:xfrm>
            <a:off x="76200" y="1788892"/>
            <a:ext cx="4037157" cy="1990045"/>
          </a:xfrm>
          <a:prstGeom prst="rect">
            <a:avLst/>
          </a:prstGeom>
          <a:noFill/>
          <a:ln>
            <a:noFill/>
          </a:ln>
        </p:spPr>
      </p:pic>
      <p:pic>
        <p:nvPicPr>
          <p:cNvPr id="496" name="Google Shape;496;p76"/>
          <p:cNvPicPr preferRelativeResize="0"/>
          <p:nvPr/>
        </p:nvPicPr>
        <p:blipFill rotWithShape="1">
          <a:blip r:embed="rId4">
            <a:alphaModFix/>
          </a:blip>
          <a:srcRect b="0" l="0" r="0" t="0"/>
          <a:stretch/>
        </p:blipFill>
        <p:spPr>
          <a:xfrm>
            <a:off x="4339874" y="2766352"/>
            <a:ext cx="3784873" cy="18489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7"/>
          <p:cNvSpPr txBox="1"/>
          <p:nvPr>
            <p:ph idx="12" type="sldNum"/>
          </p:nvPr>
        </p:nvSpPr>
        <p:spPr>
          <a:xfrm>
            <a:off x="7239000" y="4910138"/>
            <a:ext cx="1905000" cy="192375"/>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002569"/>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502" name="Google Shape;502;p77"/>
          <p:cNvSpPr/>
          <p:nvPr/>
        </p:nvSpPr>
        <p:spPr>
          <a:xfrm>
            <a:off x="1312825" y="-102566"/>
            <a:ext cx="5869500" cy="7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0" i="0" lang="en" sz="2700" u="none" cap="none" strike="noStrike">
                <a:solidFill>
                  <a:schemeClr val="lt1"/>
                </a:solidFill>
                <a:latin typeface="Calibri"/>
                <a:ea typeface="Calibri"/>
                <a:cs typeface="Calibri"/>
                <a:sym typeface="Calibri"/>
              </a:rPr>
              <a:t>Many Upcoming Missions will Provide Data Used to Map Biomass</a:t>
            </a:r>
            <a:endParaRPr b="0" i="0" sz="750" u="none" cap="none" strike="noStrike">
              <a:solidFill>
                <a:schemeClr val="lt1"/>
              </a:solidFill>
              <a:latin typeface="Calibri"/>
              <a:ea typeface="Calibri"/>
              <a:cs typeface="Calibri"/>
              <a:sym typeface="Calibri"/>
            </a:endParaRPr>
          </a:p>
        </p:txBody>
      </p:sp>
      <p:graphicFrame>
        <p:nvGraphicFramePr>
          <p:cNvPr id="503" name="Google Shape;503;p77"/>
          <p:cNvGraphicFramePr/>
          <p:nvPr/>
        </p:nvGraphicFramePr>
        <p:xfrm>
          <a:off x="160162" y="905933"/>
          <a:ext cx="3000000" cy="3000000"/>
        </p:xfrm>
        <a:graphic>
          <a:graphicData uri="http://schemas.openxmlformats.org/drawingml/2006/table">
            <a:tbl>
              <a:tblPr>
                <a:noFill/>
                <a:tableStyleId>{F076B827-846F-4016-884C-5A1ECCBFE47F}</a:tableStyleId>
              </a:tblPr>
              <a:tblGrid>
                <a:gridCol w="1215550"/>
                <a:gridCol w="881675"/>
                <a:gridCol w="1322875"/>
                <a:gridCol w="1322875"/>
                <a:gridCol w="1355150"/>
                <a:gridCol w="1387400"/>
                <a:gridCol w="1206725"/>
              </a:tblGrid>
              <a:tr h="3383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lt1"/>
                          </a:solidFill>
                        </a:rPr>
                        <a:t>Product</a:t>
                      </a:r>
                      <a:endParaRPr sz="800" u="none" cap="none" strike="noStrike">
                        <a:solidFill>
                          <a:schemeClr val="lt1"/>
                        </a:solidFill>
                        <a:latin typeface="Calibri"/>
                        <a:ea typeface="Calibri"/>
                        <a:cs typeface="Calibri"/>
                        <a:sym typeface="Calibri"/>
                      </a:endParaRPr>
                    </a:p>
                  </a:txBody>
                  <a:tcPr marT="0" marB="0" marR="68575" marL="68575" anchor="ctr">
                    <a:solidFill>
                      <a:srgbClr val="262626"/>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lt1"/>
                          </a:solidFill>
                        </a:rPr>
                        <a:t>Data Type</a:t>
                      </a:r>
                      <a:endParaRPr sz="800" u="none" cap="none" strike="noStrike">
                        <a:solidFill>
                          <a:schemeClr val="lt1"/>
                        </a:solidFill>
                        <a:latin typeface="Calibri"/>
                        <a:ea typeface="Calibri"/>
                        <a:cs typeface="Calibri"/>
                        <a:sym typeface="Calibri"/>
                      </a:endParaRPr>
                    </a:p>
                  </a:txBody>
                  <a:tcPr marT="0" marB="0" marR="68575" marL="68575" anchor="ctr">
                    <a:solidFill>
                      <a:srgbClr val="262626"/>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lt1"/>
                          </a:solidFill>
                        </a:rPr>
                        <a:t>Missions</a:t>
                      </a:r>
                      <a:endParaRPr sz="800" u="none" cap="none" strike="noStrike">
                        <a:solidFill>
                          <a:schemeClr val="lt1"/>
                        </a:solidFill>
                        <a:latin typeface="Calibri"/>
                        <a:ea typeface="Calibri"/>
                        <a:cs typeface="Calibri"/>
                        <a:sym typeface="Calibri"/>
                      </a:endParaRPr>
                    </a:p>
                  </a:txBody>
                  <a:tcPr marT="0" marB="0" marR="68575" marL="68575" anchor="ctr">
                    <a:solidFill>
                      <a:srgbClr val="262626"/>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lt1"/>
                          </a:solidFill>
                        </a:rPr>
                        <a:t>Years represented</a:t>
                      </a:r>
                      <a:endParaRPr sz="800" u="none" cap="none" strike="noStrike">
                        <a:solidFill>
                          <a:schemeClr val="lt1"/>
                        </a:solidFill>
                        <a:latin typeface="Calibri"/>
                        <a:ea typeface="Calibri"/>
                        <a:cs typeface="Calibri"/>
                        <a:sym typeface="Calibri"/>
                      </a:endParaRPr>
                    </a:p>
                  </a:txBody>
                  <a:tcPr marT="0" marB="0" marR="68575" marL="68575" anchor="ctr">
                    <a:solidFill>
                      <a:srgbClr val="262626"/>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lt1"/>
                          </a:solidFill>
                        </a:rPr>
                        <a:t>Spatial Resolution</a:t>
                      </a:r>
                      <a:endParaRPr sz="800" u="none" cap="none" strike="noStrike">
                        <a:solidFill>
                          <a:schemeClr val="lt1"/>
                        </a:solidFill>
                        <a:latin typeface="Calibri"/>
                        <a:ea typeface="Calibri"/>
                        <a:cs typeface="Calibri"/>
                        <a:sym typeface="Calibri"/>
                      </a:endParaRPr>
                    </a:p>
                  </a:txBody>
                  <a:tcPr marT="0" marB="0" marR="68575" marL="68575" anchor="ctr">
                    <a:solidFill>
                      <a:srgbClr val="262626"/>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lt1"/>
                          </a:solidFill>
                        </a:rPr>
                        <a:t>Spatial Domain</a:t>
                      </a:r>
                      <a:endParaRPr sz="800" u="none" cap="none" strike="noStrike">
                        <a:solidFill>
                          <a:schemeClr val="lt1"/>
                        </a:solidFill>
                        <a:latin typeface="Calibri"/>
                        <a:ea typeface="Calibri"/>
                        <a:cs typeface="Calibri"/>
                        <a:sym typeface="Calibri"/>
                      </a:endParaRPr>
                    </a:p>
                  </a:txBody>
                  <a:tcPr marT="0" marB="0" marR="68575" marL="68575" anchor="ctr">
                    <a:solidFill>
                      <a:srgbClr val="262626"/>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lt1"/>
                          </a:solidFill>
                        </a:rPr>
                        <a:t>Availability</a:t>
                      </a:r>
                      <a:endParaRPr sz="800" u="none" cap="none" strike="noStrike">
                        <a:solidFill>
                          <a:schemeClr val="lt1"/>
                        </a:solidFill>
                        <a:latin typeface="Calibri"/>
                        <a:ea typeface="Calibri"/>
                        <a:cs typeface="Calibri"/>
                        <a:sym typeface="Calibri"/>
                      </a:endParaRPr>
                    </a:p>
                  </a:txBody>
                  <a:tcPr marT="0" marB="0" marR="68575" marL="68575" anchor="ctr">
                    <a:solidFill>
                      <a:srgbClr val="262626"/>
                    </a:solidFill>
                  </a:tcPr>
                </a:tc>
              </a:tr>
              <a:tr h="3383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GLOBIOMASS</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SAR, lidar</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ALOS, ENVISAT, ICESat GLAS</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2010</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100-m</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Global</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Available now</a:t>
                      </a:r>
                      <a:endParaRPr sz="800" u="none" cap="none" strike="noStrike">
                        <a:latin typeface="Calibri"/>
                        <a:ea typeface="Calibri"/>
                        <a:cs typeface="Calibri"/>
                        <a:sym typeface="Calibri"/>
                      </a:endParaRPr>
                    </a:p>
                  </a:txBody>
                  <a:tcPr marT="0" marB="0" marR="68575" marL="68575" anchor="ctr"/>
                </a:tc>
              </a:tr>
              <a:tr h="3383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GEOCARBON</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Fusion of other products</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Inputs to other products (lidar, SAR, Optical)</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~2010</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b="0" lang="en" sz="800" u="none" cap="none" strike="noStrike">
                          <a:solidFill>
                            <a:schemeClr val="dk1"/>
                          </a:solidFill>
                        </a:rPr>
                        <a:t>0.01°</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Global</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Available now</a:t>
                      </a:r>
                      <a:endParaRPr sz="800" u="none" cap="none" strike="noStrike">
                        <a:latin typeface="Calibri"/>
                        <a:ea typeface="Calibri"/>
                        <a:cs typeface="Calibri"/>
                        <a:sym typeface="Calibri"/>
                      </a:endParaRPr>
                    </a:p>
                  </a:txBody>
                  <a:tcPr marT="0" marB="0" marR="68575" marL="68575" anchor="ctr"/>
                </a:tc>
              </a:tr>
              <a:tr h="4511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NASA JPL</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Lidar, SAR</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GLAS, ALOS-2</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2015</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10-km</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Global</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Available now</a:t>
                      </a:r>
                      <a:endParaRPr sz="800" u="none" cap="none" strike="noStrike">
                        <a:latin typeface="Calibri"/>
                        <a:ea typeface="Calibri"/>
                        <a:cs typeface="Calibri"/>
                        <a:sym typeface="Calibri"/>
                      </a:endParaRPr>
                    </a:p>
                  </a:txBody>
                  <a:tcPr marT="0" marB="0" marR="68575" marL="68575" anchor="ctr"/>
                </a:tc>
              </a:tr>
              <a:tr h="4511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CCI Biomass</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SAR and Optical</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ALOS-2</a:t>
                      </a:r>
                      <a:endParaRPr sz="1100"/>
                    </a:p>
                    <a:p>
                      <a:pPr indent="0" lvl="0" marL="0" marR="0" rtl="0" algn="ctr">
                        <a:lnSpc>
                          <a:spcPct val="100000"/>
                        </a:lnSpc>
                        <a:spcBef>
                          <a:spcPts val="0"/>
                        </a:spcBef>
                        <a:spcAft>
                          <a:spcPts val="0"/>
                        </a:spcAft>
                        <a:buClr>
                          <a:srgbClr val="000000"/>
                        </a:buClr>
                        <a:buSzPts val="800"/>
                        <a:buFont typeface="Arial"/>
                        <a:buNone/>
                      </a:pPr>
                      <a:r>
                        <a:rPr lang="en" sz="800" u="none" cap="none" strike="noStrike"/>
                        <a:t>Sentinel-1</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2017, 2018</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100-m</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Global</a:t>
                      </a:r>
                      <a:endParaRPr sz="8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Available now</a:t>
                      </a:r>
                      <a:endParaRPr sz="800" u="none" cap="none" strike="noStrike">
                        <a:latin typeface="Calibri"/>
                        <a:ea typeface="Calibri"/>
                        <a:cs typeface="Calibri"/>
                        <a:sym typeface="Calibri"/>
                      </a:endParaRPr>
                    </a:p>
                  </a:txBody>
                  <a:tcPr marT="0" marB="0" marR="68575" marL="68575" anchor="ctr"/>
                </a:tc>
              </a:tr>
              <a:tr h="3383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NASA JPL</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Lidar, SAR and optical</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GEDI, ALOS-2</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2020</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10-km</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Global</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Available Q4 2021</a:t>
                      </a:r>
                      <a:endParaRPr sz="800" u="none" cap="none" strike="noStrike">
                        <a:latin typeface="Calibri"/>
                        <a:ea typeface="Calibri"/>
                        <a:cs typeface="Calibri"/>
                        <a:sym typeface="Calibri"/>
                      </a:endParaRPr>
                    </a:p>
                  </a:txBody>
                  <a:tcPr marT="0" marB="0" marR="68575" marL="68575" anchor="ctr">
                    <a:solidFill>
                      <a:srgbClr val="DAEEF3"/>
                    </a:solidFill>
                  </a:tcPr>
                </a:tc>
              </a:tr>
              <a:tr h="3383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latin typeface="Arial"/>
                          <a:ea typeface="Arial"/>
                          <a:cs typeface="Arial"/>
                          <a:sym typeface="Arial"/>
                        </a:rPr>
                        <a:t>NCEO Africa</a:t>
                      </a:r>
                      <a:endParaRPr sz="800" u="none" cap="none" strike="noStrike">
                        <a:latin typeface="Arial"/>
                        <a:ea typeface="Arial"/>
                        <a:cs typeface="Arial"/>
                        <a:sym typeface="Arial"/>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latin typeface="Arial"/>
                          <a:ea typeface="Arial"/>
                          <a:cs typeface="Arial"/>
                          <a:sym typeface="Arial"/>
                        </a:rPr>
                        <a:t>Lidar, SAR, Optical</a:t>
                      </a:r>
                      <a:endParaRPr sz="1100" u="none" cap="none" strike="noStrike"/>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GEDI, ALOS-2, Landsat</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2007 - 2017</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100-m</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Africa</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Available now</a:t>
                      </a:r>
                      <a:endParaRPr sz="800" u="none" cap="none" strike="noStrike">
                        <a:latin typeface="Calibri"/>
                        <a:ea typeface="Calibri"/>
                        <a:cs typeface="Calibri"/>
                        <a:sym typeface="Calibri"/>
                      </a:endParaRPr>
                    </a:p>
                  </a:txBody>
                  <a:tcPr marT="0" marB="0" marR="68575" marL="68575" anchor="ctr">
                    <a:solidFill>
                      <a:srgbClr val="DAEEF3"/>
                    </a:solidFill>
                  </a:tcPr>
                </a:tc>
              </a:tr>
              <a:tr h="3383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CCI Biomass</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Lidar, SAR and Optical</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ALOS-2, Sentinel-1, GEDI, ICESat-2</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2020</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100-m</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Global</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Available Q4 2021</a:t>
                      </a:r>
                      <a:endParaRPr sz="800" u="none" cap="none" strike="noStrike">
                        <a:latin typeface="Calibri"/>
                        <a:ea typeface="Calibri"/>
                        <a:cs typeface="Calibri"/>
                        <a:sym typeface="Calibri"/>
                      </a:endParaRPr>
                    </a:p>
                  </a:txBody>
                  <a:tcPr marT="0" marB="0" marR="68575" marL="68575" anchor="ctr">
                    <a:solidFill>
                      <a:srgbClr val="DAEEF3"/>
                    </a:solidFill>
                  </a:tcPr>
                </a:tc>
              </a:tr>
              <a:tr h="3383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NASA GEDI mission Product</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Lidar</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GEDI</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2019-2021</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1-km</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 ~51.6° latitude</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Available Q4 2021</a:t>
                      </a:r>
                      <a:endParaRPr sz="800" u="none" cap="none" strike="noStrike">
                        <a:latin typeface="Calibri"/>
                        <a:ea typeface="Calibri"/>
                        <a:cs typeface="Calibri"/>
                        <a:sym typeface="Calibri"/>
                      </a:endParaRPr>
                    </a:p>
                  </a:txBody>
                  <a:tcPr marT="0" marB="0" marR="68575" marL="68575" anchor="ctr">
                    <a:solidFill>
                      <a:srgbClr val="DAEEF3"/>
                    </a:solidFill>
                  </a:tcPr>
                </a:tc>
              </a:tr>
              <a:tr h="3383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NASA ICESat-2 boreal product</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Lidar</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ICESat-2, Landsat</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2019-2021</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30-m</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Boreal (50-75° N)</a:t>
                      </a:r>
                      <a:endParaRPr sz="800" u="none" cap="none" strike="noStrike">
                        <a:latin typeface="Calibri"/>
                        <a:ea typeface="Calibri"/>
                        <a:cs typeface="Calibri"/>
                        <a:sym typeface="Calibri"/>
                      </a:endParaRPr>
                    </a:p>
                  </a:txBody>
                  <a:tcPr marT="0" marB="0" marR="68575" marL="68575" anchor="ctr">
                    <a:solidFill>
                      <a:srgbClr val="DAEEF3"/>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t>Available Q4 2021</a:t>
                      </a:r>
                      <a:endParaRPr sz="800" u="none" cap="none" strike="noStrike">
                        <a:latin typeface="Calibri"/>
                        <a:ea typeface="Calibri"/>
                        <a:cs typeface="Calibri"/>
                        <a:sym typeface="Calibri"/>
                      </a:endParaRPr>
                    </a:p>
                  </a:txBody>
                  <a:tcPr marT="0" marB="0" marR="68575" marL="68575" anchor="ctr">
                    <a:solidFill>
                      <a:srgbClr val="DAEEF3"/>
                    </a:solidFill>
                  </a:tcPr>
                </a:tc>
              </a:tr>
            </a:tbl>
          </a:graphicData>
        </a:graphic>
      </p:graphicFrame>
      <p:sp>
        <p:nvSpPr>
          <p:cNvPr id="504" name="Google Shape;504;p77"/>
          <p:cNvSpPr/>
          <p:nvPr/>
        </p:nvSpPr>
        <p:spPr>
          <a:xfrm>
            <a:off x="1654218" y="4658838"/>
            <a:ext cx="1717200" cy="349425"/>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Past Products</a:t>
            </a:r>
            <a:endParaRPr b="0" i="0" sz="1400" u="none" cap="none" strike="noStrike">
              <a:solidFill>
                <a:srgbClr val="000000"/>
              </a:solidFill>
              <a:latin typeface="Arial"/>
              <a:ea typeface="Arial"/>
              <a:cs typeface="Arial"/>
              <a:sym typeface="Arial"/>
            </a:endParaRPr>
          </a:p>
        </p:txBody>
      </p:sp>
      <p:sp>
        <p:nvSpPr>
          <p:cNvPr id="505" name="Google Shape;505;p77"/>
          <p:cNvSpPr/>
          <p:nvPr/>
        </p:nvSpPr>
        <p:spPr>
          <a:xfrm>
            <a:off x="4506306" y="4658838"/>
            <a:ext cx="3262800" cy="349425"/>
          </a:xfrm>
          <a:prstGeom prst="rect">
            <a:avLst/>
          </a:prstGeom>
          <a:solidFill>
            <a:srgbClr val="DCEFF4"/>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chemeClr val="dk1"/>
                </a:solidFill>
                <a:latin typeface="Arial"/>
                <a:ea typeface="Arial"/>
                <a:cs typeface="Arial"/>
                <a:sym typeface="Arial"/>
              </a:rPr>
              <a:t>Inputs to Biomass Harmonization Activity</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8"/>
          <p:cNvSpPr txBox="1"/>
          <p:nvPr>
            <p:ph type="title"/>
          </p:nvPr>
        </p:nvSpPr>
        <p:spPr>
          <a:xfrm>
            <a:off x="1177374" y="-14213"/>
            <a:ext cx="5949300" cy="819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497D"/>
              </a:buClr>
              <a:buSzPts val="4400"/>
              <a:buNone/>
            </a:pPr>
            <a:r>
              <a:rPr lang="en" sz="2600">
                <a:solidFill>
                  <a:srgbClr val="FFFFFF"/>
                </a:solidFill>
              </a:rPr>
              <a:t>AFOLU Dataset updates - Land Cover</a:t>
            </a:r>
            <a:endParaRPr sz="2600">
              <a:solidFill>
                <a:srgbClr val="FFFFFF"/>
              </a:solidFill>
            </a:endParaRPr>
          </a:p>
        </p:txBody>
      </p:sp>
      <p:pic>
        <p:nvPicPr>
          <p:cNvPr id="511" name="Google Shape;511;p78"/>
          <p:cNvPicPr preferRelativeResize="0"/>
          <p:nvPr/>
        </p:nvPicPr>
        <p:blipFill rotWithShape="1">
          <a:blip r:embed="rId3">
            <a:alphaModFix/>
          </a:blip>
          <a:srcRect b="0" l="0" r="0" t="0"/>
          <a:stretch/>
        </p:blipFill>
        <p:spPr>
          <a:xfrm>
            <a:off x="366550" y="1258856"/>
            <a:ext cx="1764506" cy="1643063"/>
          </a:xfrm>
          <a:prstGeom prst="rect">
            <a:avLst/>
          </a:prstGeom>
          <a:noFill/>
          <a:ln>
            <a:noFill/>
          </a:ln>
        </p:spPr>
      </p:pic>
      <p:sp>
        <p:nvSpPr>
          <p:cNvPr id="512" name="Google Shape;512;p78"/>
          <p:cNvSpPr txBox="1"/>
          <p:nvPr/>
        </p:nvSpPr>
        <p:spPr>
          <a:xfrm>
            <a:off x="366550" y="958706"/>
            <a:ext cx="2126700" cy="30015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ESA WorldCover</a:t>
            </a:r>
            <a:endParaRPr b="0" i="0" sz="1400" u="none" cap="none" strike="noStrike">
              <a:solidFill>
                <a:srgbClr val="000000"/>
              </a:solidFill>
              <a:latin typeface="Arial"/>
              <a:ea typeface="Arial"/>
              <a:cs typeface="Arial"/>
              <a:sym typeface="Arial"/>
            </a:endParaRPr>
          </a:p>
        </p:txBody>
      </p:sp>
      <p:pic>
        <p:nvPicPr>
          <p:cNvPr id="513" name="Google Shape;513;p78"/>
          <p:cNvPicPr preferRelativeResize="0"/>
          <p:nvPr/>
        </p:nvPicPr>
        <p:blipFill rotWithShape="1">
          <a:blip r:embed="rId4">
            <a:alphaModFix/>
          </a:blip>
          <a:srcRect b="0" l="0" r="0" t="0"/>
          <a:stretch/>
        </p:blipFill>
        <p:spPr>
          <a:xfrm>
            <a:off x="2937525" y="1258856"/>
            <a:ext cx="3257427" cy="1643063"/>
          </a:xfrm>
          <a:prstGeom prst="rect">
            <a:avLst/>
          </a:prstGeom>
          <a:noFill/>
          <a:ln>
            <a:noFill/>
          </a:ln>
        </p:spPr>
      </p:pic>
      <p:pic>
        <p:nvPicPr>
          <p:cNvPr id="514" name="Google Shape;514;p78"/>
          <p:cNvPicPr preferRelativeResize="0"/>
          <p:nvPr/>
        </p:nvPicPr>
        <p:blipFill rotWithShape="1">
          <a:blip r:embed="rId5">
            <a:alphaModFix/>
          </a:blip>
          <a:srcRect b="0" l="0" r="0" t="0"/>
          <a:stretch/>
        </p:blipFill>
        <p:spPr>
          <a:xfrm>
            <a:off x="4892127" y="3385820"/>
            <a:ext cx="2810680" cy="1362393"/>
          </a:xfrm>
          <a:prstGeom prst="rect">
            <a:avLst/>
          </a:prstGeom>
          <a:noFill/>
          <a:ln>
            <a:noFill/>
          </a:ln>
        </p:spPr>
      </p:pic>
      <p:pic>
        <p:nvPicPr>
          <p:cNvPr id="515" name="Google Shape;515;p78"/>
          <p:cNvPicPr preferRelativeResize="0"/>
          <p:nvPr/>
        </p:nvPicPr>
        <p:blipFill rotWithShape="1">
          <a:blip r:embed="rId6">
            <a:alphaModFix/>
          </a:blip>
          <a:srcRect b="0" l="0" r="0" t="0"/>
          <a:stretch/>
        </p:blipFill>
        <p:spPr>
          <a:xfrm>
            <a:off x="88850" y="3415285"/>
            <a:ext cx="3362363" cy="1303463"/>
          </a:xfrm>
          <a:prstGeom prst="rect">
            <a:avLst/>
          </a:prstGeom>
          <a:noFill/>
          <a:ln>
            <a:noFill/>
          </a:ln>
        </p:spPr>
      </p:pic>
      <p:sp>
        <p:nvSpPr>
          <p:cNvPr id="516" name="Google Shape;516;p78"/>
          <p:cNvSpPr txBox="1"/>
          <p:nvPr/>
        </p:nvSpPr>
        <p:spPr>
          <a:xfrm>
            <a:off x="366550" y="3088069"/>
            <a:ext cx="2126700" cy="30015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Copernicus</a:t>
            </a:r>
            <a:endParaRPr b="0" i="0" sz="1400" u="none" cap="none" strike="noStrike">
              <a:solidFill>
                <a:srgbClr val="000000"/>
              </a:solidFill>
              <a:latin typeface="Arial"/>
              <a:ea typeface="Arial"/>
              <a:cs typeface="Arial"/>
              <a:sym typeface="Arial"/>
            </a:endParaRPr>
          </a:p>
        </p:txBody>
      </p:sp>
      <p:sp>
        <p:nvSpPr>
          <p:cNvPr id="517" name="Google Shape;517;p78"/>
          <p:cNvSpPr txBox="1"/>
          <p:nvPr/>
        </p:nvSpPr>
        <p:spPr>
          <a:xfrm>
            <a:off x="2937525" y="958706"/>
            <a:ext cx="2126700" cy="30015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CCI</a:t>
            </a:r>
            <a:endParaRPr b="0" i="0" sz="1400" u="none" cap="none" strike="noStrike">
              <a:solidFill>
                <a:srgbClr val="000000"/>
              </a:solidFill>
              <a:latin typeface="Arial"/>
              <a:ea typeface="Arial"/>
              <a:cs typeface="Arial"/>
              <a:sym typeface="Arial"/>
            </a:endParaRPr>
          </a:p>
        </p:txBody>
      </p:sp>
      <p:sp>
        <p:nvSpPr>
          <p:cNvPr id="518" name="Google Shape;518;p78"/>
          <p:cNvSpPr txBox="1"/>
          <p:nvPr/>
        </p:nvSpPr>
        <p:spPr>
          <a:xfrm>
            <a:off x="4846150" y="3049856"/>
            <a:ext cx="2126700" cy="30015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HILDA+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9"/>
          <p:cNvSpPr/>
          <p:nvPr>
            <p:ph idx="12" type="sldNum"/>
          </p:nvPr>
        </p:nvSpPr>
        <p:spPr>
          <a:xfrm>
            <a:off x="7740396" y="6233339"/>
            <a:ext cx="195300" cy="187200"/>
          </a:xfrm>
          <a:prstGeom prst="roundRect">
            <a:avLst>
              <a:gd fmla="val 16667" name="adj"/>
            </a:avLst>
          </a:prstGeom>
          <a:solidFill>
            <a:schemeClr val="lt1">
              <a:alpha val="4745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2"/>
              </a:buClr>
              <a:buSzPts val="1100"/>
              <a:buNone/>
            </a:pPr>
            <a:fld id="{00000000-1234-1234-1234-123412341234}" type="slidenum">
              <a:rPr i="1" lang="en" sz="825">
                <a:solidFill>
                  <a:schemeClr val="dk2"/>
                </a:solidFill>
                <a:latin typeface="Helvetica Neue"/>
                <a:ea typeface="Helvetica Neue"/>
                <a:cs typeface="Helvetica Neue"/>
                <a:sym typeface="Helvetica Neue"/>
              </a:rPr>
              <a:t>‹#›</a:t>
            </a:fld>
            <a:endParaRPr i="1" sz="619">
              <a:solidFill>
                <a:schemeClr val="dk2"/>
              </a:solidFill>
              <a:latin typeface="Helvetica Neue"/>
              <a:ea typeface="Helvetica Neue"/>
              <a:cs typeface="Helvetica Neue"/>
              <a:sym typeface="Helvetica Neue"/>
            </a:endParaRPr>
          </a:p>
        </p:txBody>
      </p:sp>
      <p:sp>
        <p:nvSpPr>
          <p:cNvPr id="524" name="Google Shape;524;p79"/>
          <p:cNvSpPr txBox="1"/>
          <p:nvPr/>
        </p:nvSpPr>
        <p:spPr>
          <a:xfrm>
            <a:off x="164307" y="1001730"/>
            <a:ext cx="5610061" cy="3410956"/>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None/>
            </a:pPr>
            <a:r>
              <a:rPr b="1" i="0" lang="en" sz="1600" u="none" cap="none" strike="noStrike">
                <a:solidFill>
                  <a:srgbClr val="000000"/>
                </a:solidFill>
                <a:latin typeface="Arial"/>
                <a:ea typeface="Arial"/>
                <a:cs typeface="Arial"/>
                <a:sym typeface="Arial"/>
              </a:rPr>
              <a:t>Mangroves (Forest / OLU-Wetlands) </a:t>
            </a:r>
            <a:endParaRPr b="1" i="0" sz="8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 sz="600" u="none" cap="none" strike="noStrike">
                <a:solidFill>
                  <a:srgbClr val="000000"/>
                </a:solidFill>
                <a:latin typeface="Arial"/>
                <a:ea typeface="Arial"/>
                <a:cs typeface="Arial"/>
                <a:sym typeface="Arial"/>
              </a:rPr>
              <a:t>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None/>
            </a:pPr>
            <a:r>
              <a:rPr b="1" i="0" lang="en" sz="1000" u="none" cap="none" strike="noStrike">
                <a:solidFill>
                  <a:srgbClr val="000000"/>
                </a:solidFill>
                <a:latin typeface="Arial"/>
                <a:ea typeface="Arial"/>
                <a:cs typeface="Arial"/>
                <a:sym typeface="Arial"/>
              </a:rPr>
              <a:t>Activity Data – Global Mangrove Watch  (</a:t>
            </a:r>
            <a:r>
              <a:rPr b="1" lang="en" sz="1000"/>
              <a:t>GMW Partnership &amp; </a:t>
            </a:r>
            <a:r>
              <a:rPr b="1" i="0" lang="en" sz="1000" u="none" cap="none" strike="noStrike">
                <a:solidFill>
                  <a:srgbClr val="000000"/>
                </a:solidFill>
                <a:latin typeface="Arial"/>
                <a:ea typeface="Arial"/>
                <a:cs typeface="Arial"/>
                <a:sym typeface="Arial"/>
              </a:rPr>
              <a:t>JAXA K&amp;C)</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None/>
            </a:pPr>
            <a:r>
              <a:rPr b="0" i="0" lang="en" u="none" cap="none" strike="noStrike">
                <a:solidFill>
                  <a:srgbClr val="000000"/>
                </a:solidFill>
                <a:latin typeface="Arial"/>
                <a:ea typeface="Arial"/>
                <a:cs typeface="Arial"/>
                <a:sym typeface="Arial"/>
              </a:rPr>
              <a:t>Global maps of mangrove area and annual changes at 25 m derived from L-band SAR and optical data. Open access in public domain.</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None/>
            </a:pPr>
            <a:r>
              <a:rPr b="0" i="0" lang="en" u="none" cap="none" strike="noStrike">
                <a:solidFill>
                  <a:srgbClr val="000000"/>
                </a:solidFill>
                <a:latin typeface="Arial"/>
                <a:ea typeface="Arial"/>
                <a:cs typeface="Arial"/>
                <a:sym typeface="Arial"/>
              </a:rPr>
              <a:t>1996–2018 available for COP-26. 2019-2021 for GST1.</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None/>
            </a:pPr>
            <a:r>
              <a:rPr b="0" i="0" lang="en" u="none" cap="none" strike="noStrike">
                <a:solidFill>
                  <a:srgbClr val="000000"/>
                </a:solidFill>
                <a:latin typeface="Arial"/>
                <a:ea typeface="Arial"/>
                <a:cs typeface="Arial"/>
                <a:sym typeface="Arial"/>
              </a:rPr>
              <a:t>Official UNEP SDG 6.6.1 mangrove dataset.</a:t>
            </a:r>
            <a:endParaRPr sz="1200"/>
          </a:p>
          <a:p>
            <a:pPr indent="0" lvl="0" marL="0" marR="0" rtl="0" algn="l">
              <a:lnSpc>
                <a:spcPct val="100000"/>
              </a:lnSpc>
              <a:spcBef>
                <a:spcPts val="675"/>
              </a:spcBef>
              <a:spcAft>
                <a:spcPts val="0"/>
              </a:spcAft>
              <a:buNone/>
            </a:pPr>
            <a:r>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None/>
            </a:pPr>
            <a:r>
              <a:t/>
            </a:r>
            <a:endParaRPr b="0" i="0" sz="1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None/>
            </a:pPr>
            <a:r>
              <a:rPr b="1" i="0" lang="en" sz="1000" u="none" cap="none" strike="noStrike">
                <a:solidFill>
                  <a:srgbClr val="000000"/>
                </a:solidFill>
                <a:latin typeface="Arial"/>
                <a:ea typeface="Arial"/>
                <a:cs typeface="Arial"/>
                <a:sym typeface="Arial"/>
              </a:rPr>
              <a:t>Emission Factors - LCLUC Global Mangrove Mapping (NASA JPL/GSFC)</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None/>
            </a:pPr>
            <a:r>
              <a:rPr b="0" i="0" lang="en" u="none" cap="none" strike="noStrike">
                <a:solidFill>
                  <a:srgbClr val="000000"/>
                </a:solidFill>
                <a:latin typeface="Arial"/>
                <a:ea typeface="Arial"/>
                <a:cs typeface="Arial"/>
                <a:sym typeface="Arial"/>
              </a:rPr>
              <a:t>Global maps of mangrove Height, AGB and Total Biomass at 30 m. Open access in public domain.</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None/>
            </a:pPr>
            <a:r>
              <a:rPr b="0" i="0" lang="en" u="none" cap="none" strike="noStrike">
                <a:solidFill>
                  <a:srgbClr val="000000"/>
                </a:solidFill>
                <a:latin typeface="Arial"/>
                <a:ea typeface="Arial"/>
                <a:cs typeface="Arial"/>
                <a:sym typeface="Arial"/>
              </a:rPr>
              <a:t>Baseline year 2000 derived from SRTM DEM.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675"/>
              </a:spcBef>
              <a:spcAft>
                <a:spcPts val="0"/>
              </a:spcAft>
              <a:buNone/>
            </a:pPr>
            <a:r>
              <a:rPr b="0" i="0" lang="en" u="none" cap="none" strike="noStrike">
                <a:solidFill>
                  <a:srgbClr val="000000"/>
                </a:solidFill>
                <a:latin typeface="Arial"/>
                <a:ea typeface="Arial"/>
                <a:cs typeface="Arial"/>
                <a:sym typeface="Arial"/>
              </a:rPr>
              <a:t>New 2015 baseline at 12 m from TanDEM-X DEM available for GST1.</a:t>
            </a:r>
            <a:endParaRPr b="0" i="0" u="none" cap="none" strike="noStrike">
              <a:solidFill>
                <a:srgbClr val="000000"/>
              </a:solidFill>
              <a:latin typeface="Arial"/>
              <a:ea typeface="Arial"/>
              <a:cs typeface="Arial"/>
              <a:sym typeface="Arial"/>
            </a:endParaRPr>
          </a:p>
        </p:txBody>
      </p:sp>
      <p:pic>
        <p:nvPicPr>
          <p:cNvPr id="525" name="Google Shape;525;p79"/>
          <p:cNvPicPr preferRelativeResize="0"/>
          <p:nvPr/>
        </p:nvPicPr>
        <p:blipFill rotWithShape="1">
          <a:blip r:embed="rId3">
            <a:alphaModFix/>
          </a:blip>
          <a:srcRect b="0" l="0" r="0" t="0"/>
          <a:stretch/>
        </p:blipFill>
        <p:spPr>
          <a:xfrm>
            <a:off x="5774367" y="1305603"/>
            <a:ext cx="2348958" cy="3002793"/>
          </a:xfrm>
          <a:prstGeom prst="rect">
            <a:avLst/>
          </a:prstGeom>
          <a:noFill/>
          <a:ln>
            <a:noFill/>
          </a:ln>
        </p:spPr>
      </p:pic>
      <p:sp>
        <p:nvSpPr>
          <p:cNvPr id="526" name="Google Shape;526;p79"/>
          <p:cNvSpPr/>
          <p:nvPr>
            <p:ph idx="12" type="sldNum"/>
          </p:nvPr>
        </p:nvSpPr>
        <p:spPr>
          <a:xfrm>
            <a:off x="7715250" y="4371975"/>
            <a:ext cx="228600" cy="105300"/>
          </a:xfrm>
          <a:prstGeom prst="roundRect">
            <a:avLst>
              <a:gd fmla="val 16667" name="adj"/>
            </a:avLst>
          </a:prstGeom>
          <a:solidFill>
            <a:schemeClr val="lt1">
              <a:alpha val="4549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None/>
            </a:pPr>
            <a:fld id="{00000000-1234-1234-1234-123412341234}" type="slidenum">
              <a:rPr b="0" i="0" lang="en" sz="900" u="none" cap="none" strike="noStrike">
                <a:solidFill>
                  <a:srgbClr val="000000"/>
                </a:solidFill>
                <a:latin typeface="Arial"/>
                <a:ea typeface="Arial"/>
                <a:cs typeface="Arial"/>
                <a:sym typeface="Arial"/>
              </a:rPr>
              <a:t>‹#›</a:t>
            </a:fld>
            <a:endParaRPr b="0" i="0" sz="900" u="none" cap="none" strike="noStrike">
              <a:solidFill>
                <a:srgbClr val="000000"/>
              </a:solidFill>
              <a:latin typeface="Arial"/>
              <a:ea typeface="Arial"/>
              <a:cs typeface="Arial"/>
              <a:sym typeface="Arial"/>
            </a:endParaRPr>
          </a:p>
        </p:txBody>
      </p:sp>
      <p:sp>
        <p:nvSpPr>
          <p:cNvPr id="527" name="Google Shape;527;p79"/>
          <p:cNvSpPr txBox="1"/>
          <p:nvPr>
            <p:ph type="title"/>
          </p:nvPr>
        </p:nvSpPr>
        <p:spPr>
          <a:xfrm>
            <a:off x="626724" y="-14213"/>
            <a:ext cx="6499950" cy="819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497D"/>
              </a:buClr>
              <a:buSzPts val="4400"/>
              <a:buNone/>
            </a:pPr>
            <a:r>
              <a:rPr lang="en" sz="2600">
                <a:solidFill>
                  <a:srgbClr val="FFFFFF"/>
                </a:solidFill>
              </a:rPr>
              <a:t>AFOLU Dataset updates – OLU-Wetlands</a:t>
            </a:r>
            <a:endParaRPr sz="26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80"/>
          <p:cNvSpPr txBox="1"/>
          <p:nvPr>
            <p:ph type="title"/>
          </p:nvPr>
        </p:nvSpPr>
        <p:spPr>
          <a:xfrm>
            <a:off x="998583" y="97894"/>
            <a:ext cx="7584900" cy="369450"/>
          </a:xfrm>
          <a:prstGeom prst="rect">
            <a:avLst/>
          </a:prstGeom>
          <a:noFill/>
          <a:ln>
            <a:noFill/>
          </a:ln>
        </p:spPr>
        <p:txBody>
          <a:bodyPr anchorCtr="0" anchor="ctr" bIns="45700" lIns="0" spcFirstLastPara="1" rIns="0" wrap="square" tIns="45700">
            <a:spAutoFit/>
          </a:bodyPr>
          <a:lstStyle/>
          <a:p>
            <a:pPr indent="0" lvl="0" marL="0" rtl="0" algn="l">
              <a:lnSpc>
                <a:spcPct val="110000"/>
              </a:lnSpc>
              <a:spcBef>
                <a:spcPts val="1200"/>
              </a:spcBef>
              <a:spcAft>
                <a:spcPts val="0"/>
              </a:spcAft>
              <a:buClr>
                <a:srgbClr val="000000"/>
              </a:buClr>
              <a:buSzPts val="2600"/>
              <a:buFont typeface="Arial"/>
              <a:buNone/>
            </a:pPr>
            <a:r>
              <a:rPr b="0" lang="en" sz="2600"/>
              <a:t>AFOLU Dataset updates – Agriculture</a:t>
            </a:r>
            <a:endParaRPr/>
          </a:p>
        </p:txBody>
      </p:sp>
      <p:sp>
        <p:nvSpPr>
          <p:cNvPr id="533" name="Google Shape;533;p80"/>
          <p:cNvSpPr txBox="1"/>
          <p:nvPr>
            <p:ph idx="1" type="body"/>
          </p:nvPr>
        </p:nvSpPr>
        <p:spPr>
          <a:xfrm>
            <a:off x="144901" y="821976"/>
            <a:ext cx="9400200" cy="4321500"/>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1200"/>
              </a:spcBef>
              <a:spcAft>
                <a:spcPts val="0"/>
              </a:spcAft>
              <a:buClr>
                <a:srgbClr val="000000"/>
              </a:buClr>
              <a:buSzPts val="1800"/>
              <a:buFont typeface="Arial"/>
              <a:buNone/>
            </a:pPr>
            <a:r>
              <a:rPr b="1" lang="en">
                <a:solidFill>
                  <a:srgbClr val="8197A6"/>
                </a:solidFill>
                <a:latin typeface="Calibri"/>
                <a:ea typeface="Calibri"/>
                <a:cs typeface="Calibri"/>
                <a:sym typeface="Calibri"/>
              </a:rPr>
              <a:t>Available for COP26</a:t>
            </a:r>
            <a:r>
              <a:rPr lang="en">
                <a:solidFill>
                  <a:srgbClr val="8197A6"/>
                </a:solidFill>
                <a:latin typeface="Calibri"/>
                <a:ea typeface="Calibri"/>
                <a:cs typeface="Calibri"/>
                <a:sym typeface="Calibri"/>
              </a:rPr>
              <a:t>:</a:t>
            </a:r>
            <a:endParaRPr>
              <a:solidFill>
                <a:srgbClr val="8197A6"/>
              </a:solidFill>
            </a:endParaRPr>
          </a:p>
          <a:p>
            <a:pPr indent="-342900" lvl="0" marL="457200" rtl="0" algn="l">
              <a:lnSpc>
                <a:spcPct val="100000"/>
              </a:lnSpc>
              <a:spcBef>
                <a:spcPts val="1200"/>
              </a:spcBef>
              <a:spcAft>
                <a:spcPts val="0"/>
              </a:spcAft>
              <a:buClr>
                <a:srgbClr val="8197A6"/>
              </a:buClr>
              <a:buSzPts val="1800"/>
              <a:buChar char="•"/>
            </a:pPr>
            <a:r>
              <a:rPr lang="en">
                <a:solidFill>
                  <a:srgbClr val="8197A6"/>
                </a:solidFill>
                <a:latin typeface="Calibri"/>
                <a:ea typeface="Calibri"/>
                <a:cs typeface="Calibri"/>
                <a:sym typeface="Calibri"/>
              </a:rPr>
              <a:t>All maps for 1 year for 5 countries</a:t>
            </a:r>
            <a:endParaRPr>
              <a:solidFill>
                <a:srgbClr val="8197A6"/>
              </a:solidFill>
              <a:latin typeface="Calibri"/>
              <a:ea typeface="Calibri"/>
              <a:cs typeface="Calibri"/>
              <a:sym typeface="Calibri"/>
            </a:endParaRPr>
          </a:p>
          <a:p>
            <a:pPr indent="-330200" lvl="1" marL="914400" rtl="0" algn="l">
              <a:lnSpc>
                <a:spcPct val="100000"/>
              </a:lnSpc>
              <a:spcBef>
                <a:spcPts val="1200"/>
              </a:spcBef>
              <a:spcAft>
                <a:spcPts val="0"/>
              </a:spcAft>
              <a:buClr>
                <a:srgbClr val="8197A6"/>
              </a:buClr>
              <a:buSzPts val="1600"/>
              <a:buFont typeface="Calibri"/>
              <a:buChar char="○"/>
            </a:pPr>
            <a:r>
              <a:rPr lang="en" sz="1600">
                <a:solidFill>
                  <a:srgbClr val="8197A6"/>
                </a:solidFill>
                <a:latin typeface="Calibri"/>
                <a:ea typeface="Calibri"/>
                <a:cs typeface="Calibri"/>
                <a:sym typeface="Calibri"/>
              </a:rPr>
              <a:t>Argentina, Spain, France, Ukraine and Tanzania</a:t>
            </a:r>
            <a:endParaRPr sz="1600">
              <a:solidFill>
                <a:srgbClr val="8197A6"/>
              </a:solidFill>
              <a:latin typeface="Calibri"/>
              <a:ea typeface="Calibri"/>
              <a:cs typeface="Calibri"/>
              <a:sym typeface="Calibri"/>
            </a:endParaRPr>
          </a:p>
          <a:p>
            <a:pPr indent="-330200" lvl="1" marL="914400" rtl="0" algn="l">
              <a:lnSpc>
                <a:spcPct val="100000"/>
              </a:lnSpc>
              <a:spcBef>
                <a:spcPts val="1200"/>
              </a:spcBef>
              <a:spcAft>
                <a:spcPts val="0"/>
              </a:spcAft>
              <a:buClr>
                <a:srgbClr val="8197A6"/>
              </a:buClr>
              <a:buSzPts val="1600"/>
              <a:buChar char="○"/>
            </a:pPr>
            <a:r>
              <a:rPr lang="en" sz="1600">
                <a:solidFill>
                  <a:srgbClr val="8197A6"/>
                </a:solidFill>
                <a:latin typeface="Calibri"/>
                <a:ea typeface="Calibri"/>
                <a:cs typeface="Calibri"/>
                <a:sym typeface="Calibri"/>
              </a:rPr>
              <a:t>Spatial resolution: 10 m </a:t>
            </a:r>
            <a:endParaRPr sz="1600">
              <a:solidFill>
                <a:srgbClr val="8197A6"/>
              </a:solidFill>
              <a:latin typeface="Calibri"/>
              <a:ea typeface="Calibri"/>
              <a:cs typeface="Calibri"/>
              <a:sym typeface="Calibri"/>
            </a:endParaRPr>
          </a:p>
          <a:p>
            <a:pPr indent="0" lvl="0" marL="0" rtl="0" algn="l">
              <a:lnSpc>
                <a:spcPct val="110000"/>
              </a:lnSpc>
              <a:spcBef>
                <a:spcPts val="1200"/>
              </a:spcBef>
              <a:spcAft>
                <a:spcPts val="0"/>
              </a:spcAft>
              <a:buSzPts val="1400"/>
              <a:buNone/>
            </a:pPr>
            <a:r>
              <a:rPr b="1" lang="en">
                <a:solidFill>
                  <a:srgbClr val="8197A6"/>
                </a:solidFill>
                <a:latin typeface="Calibri"/>
                <a:ea typeface="Calibri"/>
                <a:cs typeface="Calibri"/>
                <a:sym typeface="Calibri"/>
              </a:rPr>
              <a:t>Available for Q3 2022:</a:t>
            </a:r>
            <a:endParaRPr b="1">
              <a:solidFill>
                <a:srgbClr val="8197A6"/>
              </a:solidFill>
              <a:latin typeface="Calibri"/>
              <a:ea typeface="Calibri"/>
              <a:cs typeface="Calibri"/>
              <a:sym typeface="Calibri"/>
            </a:endParaRPr>
          </a:p>
          <a:p>
            <a:pPr indent="-311150" lvl="0" marL="457200" rtl="0" algn="l">
              <a:lnSpc>
                <a:spcPct val="110000"/>
              </a:lnSpc>
              <a:spcBef>
                <a:spcPts val="1200"/>
              </a:spcBef>
              <a:spcAft>
                <a:spcPts val="0"/>
              </a:spcAft>
              <a:buClr>
                <a:srgbClr val="8197A6"/>
              </a:buClr>
              <a:buSzPts val="1300"/>
              <a:buFont typeface="Calibri"/>
              <a:buChar char="●"/>
            </a:pPr>
            <a:r>
              <a:rPr lang="en" sz="1700">
                <a:solidFill>
                  <a:srgbClr val="8197A6"/>
                </a:solidFill>
                <a:latin typeface="Calibri"/>
                <a:ea typeface="Calibri"/>
                <a:cs typeface="Calibri"/>
                <a:sym typeface="Calibri"/>
              </a:rPr>
              <a:t>Global products</a:t>
            </a:r>
            <a:endParaRPr sz="1700">
              <a:solidFill>
                <a:srgbClr val="8197A6"/>
              </a:solidFill>
              <a:latin typeface="Calibri"/>
              <a:ea typeface="Calibri"/>
              <a:cs typeface="Calibri"/>
              <a:sym typeface="Calibri"/>
            </a:endParaRPr>
          </a:p>
          <a:p>
            <a:pPr indent="-311150" lvl="0" marL="457200" rtl="0" algn="l">
              <a:lnSpc>
                <a:spcPct val="110000"/>
              </a:lnSpc>
              <a:spcBef>
                <a:spcPts val="0"/>
              </a:spcBef>
              <a:spcAft>
                <a:spcPts val="0"/>
              </a:spcAft>
              <a:buClr>
                <a:srgbClr val="8197A6"/>
              </a:buClr>
              <a:buSzPts val="1300"/>
              <a:buFont typeface="Calibri"/>
              <a:buChar char="●"/>
            </a:pPr>
            <a:r>
              <a:rPr lang="en" sz="1700">
                <a:solidFill>
                  <a:srgbClr val="8197A6"/>
                </a:solidFill>
                <a:latin typeface="Calibri"/>
                <a:ea typeface="Calibri"/>
                <a:cs typeface="Calibri"/>
                <a:sym typeface="Calibri"/>
              </a:rPr>
              <a:t>Global system to produce the maps</a:t>
            </a:r>
            <a:endParaRPr sz="1700">
              <a:solidFill>
                <a:srgbClr val="8197A6"/>
              </a:solidFill>
              <a:latin typeface="Calibri"/>
              <a:ea typeface="Calibri"/>
              <a:cs typeface="Calibri"/>
              <a:sym typeface="Calibri"/>
            </a:endParaRPr>
          </a:p>
          <a:p>
            <a:pPr indent="0" lvl="0" marL="0" rtl="0" algn="l">
              <a:lnSpc>
                <a:spcPct val="100000"/>
              </a:lnSpc>
              <a:spcBef>
                <a:spcPts val="1200"/>
              </a:spcBef>
              <a:spcAft>
                <a:spcPts val="0"/>
              </a:spcAft>
              <a:buSzPts val="1400"/>
              <a:buNone/>
            </a:pPr>
            <a:r>
              <a:t/>
            </a:r>
            <a:endParaRPr>
              <a:solidFill>
                <a:srgbClr val="20A7BC"/>
              </a:solidFill>
              <a:latin typeface="Calibri"/>
              <a:ea typeface="Calibri"/>
              <a:cs typeface="Calibri"/>
              <a:sym typeface="Calibri"/>
            </a:endParaRPr>
          </a:p>
          <a:p>
            <a:pPr indent="-342900" lvl="0" marL="342900" rtl="0" algn="l">
              <a:lnSpc>
                <a:spcPct val="119000"/>
              </a:lnSpc>
              <a:spcBef>
                <a:spcPts val="0"/>
              </a:spcBef>
              <a:spcAft>
                <a:spcPts val="0"/>
              </a:spcAft>
              <a:buSzPts val="1400"/>
              <a:buNone/>
            </a:pPr>
            <a:r>
              <a:t/>
            </a:r>
            <a:endParaRPr/>
          </a:p>
        </p:txBody>
      </p:sp>
      <p:pic>
        <p:nvPicPr>
          <p:cNvPr id="534" name="Google Shape;534;p80"/>
          <p:cNvPicPr preferRelativeResize="0"/>
          <p:nvPr/>
        </p:nvPicPr>
        <p:blipFill rotWithShape="1">
          <a:blip r:embed="rId3">
            <a:alphaModFix/>
          </a:blip>
          <a:srcRect b="0" l="0" r="0" t="0"/>
          <a:stretch/>
        </p:blipFill>
        <p:spPr>
          <a:xfrm>
            <a:off x="5747175" y="966200"/>
            <a:ext cx="2181000" cy="1458544"/>
          </a:xfrm>
          <a:prstGeom prst="rect">
            <a:avLst/>
          </a:prstGeom>
          <a:noFill/>
          <a:ln>
            <a:noFill/>
          </a:ln>
        </p:spPr>
      </p:pic>
      <p:pic>
        <p:nvPicPr>
          <p:cNvPr id="535" name="Google Shape;535;p80"/>
          <p:cNvPicPr preferRelativeResize="0"/>
          <p:nvPr/>
        </p:nvPicPr>
        <p:blipFill rotWithShape="1">
          <a:blip r:embed="rId4">
            <a:alphaModFix/>
          </a:blip>
          <a:srcRect b="0" l="0" r="0" t="0"/>
          <a:stretch/>
        </p:blipFill>
        <p:spPr>
          <a:xfrm>
            <a:off x="4416325" y="3222256"/>
            <a:ext cx="2181000" cy="1472175"/>
          </a:xfrm>
          <a:prstGeom prst="rect">
            <a:avLst/>
          </a:prstGeom>
          <a:noFill/>
          <a:ln>
            <a:noFill/>
          </a:ln>
        </p:spPr>
      </p:pic>
      <p:pic>
        <p:nvPicPr>
          <p:cNvPr id="536" name="Google Shape;536;p80"/>
          <p:cNvPicPr preferRelativeResize="0"/>
          <p:nvPr/>
        </p:nvPicPr>
        <p:blipFill rotWithShape="1">
          <a:blip r:embed="rId5">
            <a:alphaModFix/>
          </a:blip>
          <a:srcRect b="0" l="0" r="0" t="0"/>
          <a:stretch/>
        </p:blipFill>
        <p:spPr>
          <a:xfrm>
            <a:off x="6875475" y="2533606"/>
            <a:ext cx="2181000" cy="1483079"/>
          </a:xfrm>
          <a:prstGeom prst="rect">
            <a:avLst/>
          </a:prstGeom>
          <a:noFill/>
          <a:ln>
            <a:noFill/>
          </a:ln>
        </p:spPr>
      </p:pic>
      <p:sp>
        <p:nvSpPr>
          <p:cNvPr id="537" name="Google Shape;537;p80"/>
          <p:cNvSpPr txBox="1"/>
          <p:nvPr/>
        </p:nvSpPr>
        <p:spPr>
          <a:xfrm>
            <a:off x="2329732" y="2377318"/>
            <a:ext cx="4659464" cy="230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38" name="Google Shape;538;p80"/>
          <p:cNvSpPr txBox="1"/>
          <p:nvPr/>
        </p:nvSpPr>
        <p:spPr>
          <a:xfrm>
            <a:off x="2329732" y="2377318"/>
            <a:ext cx="4659464" cy="230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81"/>
          <p:cNvSpPr txBox="1"/>
          <p:nvPr/>
        </p:nvSpPr>
        <p:spPr>
          <a:xfrm>
            <a:off x="2750104" y="150524"/>
            <a:ext cx="6501300" cy="39825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3000" u="none" cap="none" strike="noStrike">
                <a:solidFill>
                  <a:srgbClr val="FFFFFF"/>
                </a:solidFill>
                <a:latin typeface="Arial"/>
                <a:ea typeface="Arial"/>
                <a:cs typeface="Arial"/>
                <a:sym typeface="Arial"/>
              </a:rPr>
              <a:t>ceos.org/gst </a:t>
            </a:r>
            <a:endParaRPr b="0" i="0" sz="800" u="none" cap="none" strike="noStrike">
              <a:solidFill>
                <a:srgbClr val="000000"/>
              </a:solidFill>
              <a:latin typeface="Arial"/>
              <a:ea typeface="Arial"/>
              <a:cs typeface="Arial"/>
              <a:sym typeface="Arial"/>
            </a:endParaRPr>
          </a:p>
        </p:txBody>
      </p:sp>
      <p:pic>
        <p:nvPicPr>
          <p:cNvPr id="544" name="Google Shape;544;p81"/>
          <p:cNvPicPr preferRelativeResize="0"/>
          <p:nvPr/>
        </p:nvPicPr>
        <p:blipFill rotWithShape="1">
          <a:blip r:embed="rId3">
            <a:alphaModFix/>
          </a:blip>
          <a:srcRect b="0" l="0" r="0" t="0"/>
          <a:stretch/>
        </p:blipFill>
        <p:spPr>
          <a:xfrm>
            <a:off x="71562" y="862376"/>
            <a:ext cx="5413348" cy="3013289"/>
          </a:xfrm>
          <a:prstGeom prst="rect">
            <a:avLst/>
          </a:prstGeom>
          <a:noFill/>
          <a:ln>
            <a:noFill/>
          </a:ln>
        </p:spPr>
      </p:pic>
      <p:sp>
        <p:nvSpPr>
          <p:cNvPr id="545" name="Google Shape;545;p81"/>
          <p:cNvSpPr txBox="1"/>
          <p:nvPr/>
        </p:nvSpPr>
        <p:spPr>
          <a:xfrm>
            <a:off x="5990800" y="1718925"/>
            <a:ext cx="1925700" cy="2179500"/>
          </a:xfrm>
          <a:prstGeom prst="rect">
            <a:avLst/>
          </a:prstGeom>
          <a:noFill/>
          <a:ln>
            <a:noFill/>
          </a:ln>
        </p:spPr>
        <p:txBody>
          <a:bodyPr anchorCtr="0" anchor="t" bIns="91425" lIns="91425" spcFirstLastPara="1" rIns="91425" wrap="square" tIns="91425">
            <a:spAutoFit/>
          </a:bodyPr>
          <a:lstStyle/>
          <a:p>
            <a:pPr indent="-165100" lvl="0" marL="171450" marR="0" rtl="0" algn="l">
              <a:lnSpc>
                <a:spcPct val="9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Organised by:</a:t>
            </a:r>
            <a:endParaRPr b="0" i="0" sz="1700" u="none" cap="none" strike="noStrike">
              <a:solidFill>
                <a:srgbClr val="000000"/>
              </a:solidFill>
              <a:latin typeface="Arial"/>
              <a:ea typeface="Arial"/>
              <a:cs typeface="Arial"/>
              <a:sym typeface="Arial"/>
            </a:endParaRPr>
          </a:p>
          <a:p>
            <a:pPr indent="0" lvl="0" marL="457200" marR="0" rtl="0" algn="l">
              <a:lnSpc>
                <a:spcPct val="90000"/>
              </a:lnSpc>
              <a:spcBef>
                <a:spcPts val="0"/>
              </a:spcBef>
              <a:spcAft>
                <a:spcPts val="0"/>
              </a:spcAft>
              <a:buNone/>
            </a:pPr>
            <a:r>
              <a:t/>
            </a:r>
            <a:endParaRPr b="0" i="0" sz="1700" u="none" cap="none" strike="noStrike">
              <a:solidFill>
                <a:srgbClr val="000000"/>
              </a:solidFill>
              <a:latin typeface="Arial"/>
              <a:ea typeface="Arial"/>
              <a:cs typeface="Arial"/>
              <a:sym typeface="Arial"/>
            </a:endParaRPr>
          </a:p>
          <a:p>
            <a:pPr indent="-158750" lvl="1" marL="171450" marR="0" rtl="0" algn="l">
              <a:lnSpc>
                <a:spcPct val="9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CO</a:t>
            </a:r>
            <a:r>
              <a:rPr b="0" baseline="-25000" i="0" lang="en" sz="1600" u="none" cap="none" strike="noStrike">
                <a:solidFill>
                  <a:srgbClr val="000000"/>
                </a:solidFill>
                <a:latin typeface="Arial"/>
                <a:ea typeface="Arial"/>
                <a:cs typeface="Arial"/>
                <a:sym typeface="Arial"/>
              </a:rPr>
              <a:t>2</a:t>
            </a:r>
            <a:r>
              <a:rPr b="0" i="0" lang="en" sz="1600" u="none" cap="none" strike="noStrike">
                <a:solidFill>
                  <a:srgbClr val="000000"/>
                </a:solidFill>
                <a:latin typeface="Arial"/>
                <a:ea typeface="Arial"/>
                <a:cs typeface="Arial"/>
                <a:sym typeface="Arial"/>
              </a:rPr>
              <a:t> &amp; CH</a:t>
            </a:r>
            <a:r>
              <a:rPr b="0" baseline="-25000" i="0" lang="en" sz="1600" u="none" cap="none" strike="noStrike">
                <a:solidFill>
                  <a:srgbClr val="000000"/>
                </a:solidFill>
                <a:latin typeface="Arial"/>
                <a:ea typeface="Arial"/>
                <a:cs typeface="Arial"/>
                <a:sym typeface="Arial"/>
              </a:rPr>
              <a:t>4</a:t>
            </a:r>
            <a:endParaRPr b="0" baseline="-25000" i="0" sz="1600" u="none" cap="none" strike="noStrike">
              <a:solidFill>
                <a:srgbClr val="000000"/>
              </a:solidFill>
              <a:latin typeface="Arial"/>
              <a:ea typeface="Arial"/>
              <a:cs typeface="Arial"/>
              <a:sym typeface="Arial"/>
            </a:endParaRPr>
          </a:p>
          <a:p>
            <a:pPr indent="-152400" lvl="1" marL="171450" marR="0" rtl="0" algn="l">
              <a:lnSpc>
                <a:spcPct val="90000"/>
              </a:lnSpc>
              <a:spcBef>
                <a:spcPts val="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Above Ground Biomass</a:t>
            </a:r>
            <a:endParaRPr b="0" i="0" sz="1500" u="none" cap="none" strike="noStrike">
              <a:solidFill>
                <a:srgbClr val="000000"/>
              </a:solidFill>
              <a:latin typeface="Arial"/>
              <a:ea typeface="Arial"/>
              <a:cs typeface="Arial"/>
              <a:sym typeface="Arial"/>
            </a:endParaRPr>
          </a:p>
          <a:p>
            <a:pPr indent="-158750" lvl="1" marL="171450" marR="0" rtl="0" algn="l">
              <a:lnSpc>
                <a:spcPct val="9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Forests</a:t>
            </a:r>
            <a:endParaRPr b="0" i="0" sz="1600" u="none" cap="none" strike="noStrike">
              <a:solidFill>
                <a:srgbClr val="000000"/>
              </a:solidFill>
              <a:latin typeface="Arial"/>
              <a:ea typeface="Arial"/>
              <a:cs typeface="Arial"/>
              <a:sym typeface="Arial"/>
            </a:endParaRPr>
          </a:p>
          <a:p>
            <a:pPr indent="-158750" lvl="1" marL="171450" marR="0" rtl="0" algn="l">
              <a:lnSpc>
                <a:spcPct val="9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Mangroves</a:t>
            </a:r>
            <a:endParaRPr b="0" i="0" sz="1600" u="none" cap="none" strike="noStrike">
              <a:solidFill>
                <a:srgbClr val="000000"/>
              </a:solidFill>
              <a:latin typeface="Arial"/>
              <a:ea typeface="Arial"/>
              <a:cs typeface="Arial"/>
              <a:sym typeface="Arial"/>
            </a:endParaRPr>
          </a:p>
          <a:p>
            <a:pPr indent="-158750" lvl="1" marL="171450" marR="0" rtl="0" algn="l">
              <a:lnSpc>
                <a:spcPct val="9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Agriculture</a:t>
            </a:r>
            <a:endParaRPr b="0" i="0" sz="1600" u="none" cap="none" strike="noStrike">
              <a:solidFill>
                <a:srgbClr val="000000"/>
              </a:solidFill>
              <a:latin typeface="Arial"/>
              <a:ea typeface="Arial"/>
              <a:cs typeface="Arial"/>
              <a:sym typeface="Arial"/>
            </a:endParaRPr>
          </a:p>
          <a:p>
            <a:pPr indent="-158750" lvl="1" marL="171450" marR="0" rtl="0" algn="l">
              <a:lnSpc>
                <a:spcPct val="9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Land Cover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82"/>
          <p:cNvSpPr txBox="1"/>
          <p:nvPr/>
        </p:nvSpPr>
        <p:spPr>
          <a:xfrm>
            <a:off x="1104185" y="170265"/>
            <a:ext cx="6501300" cy="39825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3000" u="none" cap="none" strike="noStrike">
                <a:solidFill>
                  <a:srgbClr val="FFFFFF"/>
                </a:solidFill>
                <a:latin typeface="Arial"/>
                <a:ea typeface="Arial"/>
                <a:cs typeface="Arial"/>
                <a:sym typeface="Arial"/>
              </a:rPr>
              <a:t>Dataset descriptions </a:t>
            </a:r>
            <a:endParaRPr b="0" i="0" sz="800" u="none" cap="none" strike="noStrike">
              <a:solidFill>
                <a:srgbClr val="000000"/>
              </a:solidFill>
              <a:latin typeface="Arial"/>
              <a:ea typeface="Arial"/>
              <a:cs typeface="Arial"/>
              <a:sym typeface="Arial"/>
            </a:endParaRPr>
          </a:p>
        </p:txBody>
      </p:sp>
      <p:sp>
        <p:nvSpPr>
          <p:cNvPr id="551" name="Google Shape;551;p82"/>
          <p:cNvSpPr txBox="1"/>
          <p:nvPr/>
        </p:nvSpPr>
        <p:spPr>
          <a:xfrm>
            <a:off x="6017950" y="1530450"/>
            <a:ext cx="2937000" cy="2019150"/>
          </a:xfrm>
          <a:prstGeom prst="rect">
            <a:avLst/>
          </a:prstGeom>
          <a:noFill/>
          <a:ln>
            <a:noFill/>
          </a:ln>
        </p:spPr>
        <p:txBody>
          <a:bodyPr anchorCtr="0" anchor="t" bIns="91425" lIns="91425" spcFirstLastPara="1" rIns="91425" wrap="square" tIns="91425">
            <a:spAutoFit/>
          </a:bodyPr>
          <a:lstStyle/>
          <a:p>
            <a:pPr indent="-165100" lvl="0" marL="171450" marR="0" rtl="0" algn="l">
              <a:lnSpc>
                <a:spcPct val="9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Dataset description</a:t>
            </a:r>
            <a:endParaRPr b="0" i="0" sz="1700" u="none" cap="none" strike="noStrike">
              <a:solidFill>
                <a:srgbClr val="000000"/>
              </a:solidFill>
              <a:latin typeface="Arial"/>
              <a:ea typeface="Arial"/>
              <a:cs typeface="Arial"/>
              <a:sym typeface="Arial"/>
            </a:endParaRPr>
          </a:p>
          <a:p>
            <a:pPr indent="-165100" lvl="0" marL="171450" marR="0" rtl="0" algn="l">
              <a:lnSpc>
                <a:spcPct val="9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Pointers on usage</a:t>
            </a:r>
            <a:endParaRPr b="0" i="0" sz="1700" u="none" cap="none" strike="noStrike">
              <a:solidFill>
                <a:srgbClr val="000000"/>
              </a:solidFill>
              <a:latin typeface="Arial"/>
              <a:ea typeface="Arial"/>
              <a:cs typeface="Arial"/>
              <a:sym typeface="Arial"/>
            </a:endParaRPr>
          </a:p>
          <a:p>
            <a:pPr indent="-165100" lvl="0" marL="171450" marR="0" rtl="0" algn="l">
              <a:lnSpc>
                <a:spcPct val="9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Methodology</a:t>
            </a:r>
            <a:endParaRPr b="0" i="0" sz="1700" u="none" cap="none" strike="noStrike">
              <a:solidFill>
                <a:srgbClr val="000000"/>
              </a:solidFill>
              <a:latin typeface="Arial"/>
              <a:ea typeface="Arial"/>
              <a:cs typeface="Arial"/>
              <a:sym typeface="Arial"/>
            </a:endParaRPr>
          </a:p>
          <a:p>
            <a:pPr indent="-165100" lvl="0" marL="171450" marR="0" rtl="0" algn="l">
              <a:lnSpc>
                <a:spcPct val="9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Uncertainty &amp; Accuracy</a:t>
            </a:r>
            <a:endParaRPr b="0" i="0" sz="1700" u="none" cap="none" strike="noStrike">
              <a:solidFill>
                <a:srgbClr val="000000"/>
              </a:solidFill>
              <a:latin typeface="Arial"/>
              <a:ea typeface="Arial"/>
              <a:cs typeface="Arial"/>
              <a:sym typeface="Arial"/>
            </a:endParaRPr>
          </a:p>
          <a:p>
            <a:pPr indent="-165100" lvl="0" marL="171450" marR="0" rtl="0" algn="l">
              <a:lnSpc>
                <a:spcPct val="9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Sustainment</a:t>
            </a:r>
            <a:endParaRPr b="0" i="0" sz="1700" u="none" cap="none" strike="noStrike">
              <a:solidFill>
                <a:srgbClr val="000000"/>
              </a:solidFill>
              <a:latin typeface="Arial"/>
              <a:ea typeface="Arial"/>
              <a:cs typeface="Arial"/>
              <a:sym typeface="Arial"/>
            </a:endParaRPr>
          </a:p>
          <a:p>
            <a:pPr indent="-165100" lvl="0" marL="171450" marR="0" rtl="0" algn="l">
              <a:lnSpc>
                <a:spcPct val="9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Associated Guidance</a:t>
            </a:r>
            <a:endParaRPr b="0" i="0" sz="1700" u="none" cap="none" strike="noStrike">
              <a:solidFill>
                <a:srgbClr val="000000"/>
              </a:solidFill>
              <a:latin typeface="Arial"/>
              <a:ea typeface="Arial"/>
              <a:cs typeface="Arial"/>
              <a:sym typeface="Arial"/>
            </a:endParaRPr>
          </a:p>
          <a:p>
            <a:pPr indent="-165100" lvl="0" marL="171450" marR="0" rtl="0" algn="l">
              <a:lnSpc>
                <a:spcPct val="9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User Manual</a:t>
            </a:r>
            <a:endParaRPr b="0" i="0" sz="1700" u="none" cap="none" strike="noStrike">
              <a:solidFill>
                <a:srgbClr val="000000"/>
              </a:solidFill>
              <a:latin typeface="Arial"/>
              <a:ea typeface="Arial"/>
              <a:cs typeface="Arial"/>
              <a:sym typeface="Arial"/>
            </a:endParaRPr>
          </a:p>
          <a:p>
            <a:pPr indent="-165100" lvl="0" marL="171450" marR="0" rtl="0" algn="l">
              <a:lnSpc>
                <a:spcPct val="9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Point of Contact for help</a:t>
            </a:r>
            <a:endParaRPr b="0" i="0" sz="1700" u="none" cap="none" strike="noStrike">
              <a:solidFill>
                <a:srgbClr val="000000"/>
              </a:solidFill>
              <a:latin typeface="Arial"/>
              <a:ea typeface="Arial"/>
              <a:cs typeface="Arial"/>
              <a:sym typeface="Arial"/>
            </a:endParaRPr>
          </a:p>
          <a:p>
            <a:pPr indent="-165100" lvl="0" marL="171450" marR="0" rtl="0" algn="l">
              <a:lnSpc>
                <a:spcPct val="9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All in English, French and Spanish</a:t>
            </a:r>
            <a:endParaRPr b="0" i="0" sz="1700" u="none" cap="none" strike="noStrike">
              <a:solidFill>
                <a:srgbClr val="000000"/>
              </a:solidFill>
              <a:latin typeface="Arial"/>
              <a:ea typeface="Arial"/>
              <a:cs typeface="Arial"/>
              <a:sym typeface="Arial"/>
            </a:endParaRPr>
          </a:p>
          <a:p>
            <a:pPr indent="0" lvl="0" marL="914400" marR="0" rtl="0" algn="l">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pic>
        <p:nvPicPr>
          <p:cNvPr id="552" name="Google Shape;552;p82"/>
          <p:cNvPicPr preferRelativeResize="0"/>
          <p:nvPr/>
        </p:nvPicPr>
        <p:blipFill rotWithShape="1">
          <a:blip r:embed="rId3">
            <a:alphaModFix/>
          </a:blip>
          <a:srcRect b="0" l="0" r="0" t="0"/>
          <a:stretch/>
        </p:blipFill>
        <p:spPr>
          <a:xfrm>
            <a:off x="152400" y="1213556"/>
            <a:ext cx="4288612" cy="3048805"/>
          </a:xfrm>
          <a:prstGeom prst="rect">
            <a:avLst/>
          </a:prstGeom>
          <a:noFill/>
          <a:ln>
            <a:noFill/>
          </a:ln>
        </p:spPr>
      </p:pic>
      <p:pic>
        <p:nvPicPr>
          <p:cNvPr id="553" name="Google Shape;553;p82"/>
          <p:cNvPicPr preferRelativeResize="0"/>
          <p:nvPr/>
        </p:nvPicPr>
        <p:blipFill rotWithShape="1">
          <a:blip r:embed="rId4">
            <a:alphaModFix/>
          </a:blip>
          <a:srcRect b="0" l="0" r="0" t="0"/>
          <a:stretch/>
        </p:blipFill>
        <p:spPr>
          <a:xfrm>
            <a:off x="334076" y="1271550"/>
            <a:ext cx="4098206" cy="2854030"/>
          </a:xfrm>
          <a:prstGeom prst="rect">
            <a:avLst/>
          </a:prstGeom>
          <a:noFill/>
          <a:ln>
            <a:noFill/>
          </a:ln>
        </p:spPr>
      </p:pic>
      <p:pic>
        <p:nvPicPr>
          <p:cNvPr id="554" name="Google Shape;554;p82"/>
          <p:cNvPicPr preferRelativeResize="0"/>
          <p:nvPr/>
        </p:nvPicPr>
        <p:blipFill rotWithShape="1">
          <a:blip r:embed="rId5">
            <a:alphaModFix/>
          </a:blip>
          <a:srcRect b="0" l="0" r="0" t="0"/>
          <a:stretch/>
        </p:blipFill>
        <p:spPr>
          <a:xfrm>
            <a:off x="152400" y="1530450"/>
            <a:ext cx="3905840" cy="2731913"/>
          </a:xfrm>
          <a:prstGeom prst="rect">
            <a:avLst/>
          </a:prstGeom>
          <a:noFill/>
          <a:ln>
            <a:noFill/>
          </a:ln>
        </p:spPr>
      </p:pic>
      <p:pic>
        <p:nvPicPr>
          <p:cNvPr id="555" name="Google Shape;555;p82"/>
          <p:cNvPicPr preferRelativeResize="0"/>
          <p:nvPr/>
        </p:nvPicPr>
        <p:blipFill rotWithShape="1">
          <a:blip r:embed="rId6">
            <a:alphaModFix/>
          </a:blip>
          <a:srcRect b="0" l="0" r="0" t="0"/>
          <a:stretch/>
        </p:blipFill>
        <p:spPr>
          <a:xfrm>
            <a:off x="810174" y="933922"/>
            <a:ext cx="3905832" cy="28494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53"/>
                                        </p:tgtEl>
                                        <p:attrNameLst>
                                          <p:attrName>style.visibility</p:attrName>
                                        </p:attrNameLst>
                                      </p:cBhvr>
                                      <p:to>
                                        <p:strVal val="visible"/>
                                      </p:to>
                                    </p:set>
                                    <p:anim calcmode="lin" valueType="num">
                                      <p:cBhvr additive="base">
                                        <p:cTn dur="1000"/>
                                        <p:tgtEl>
                                          <p:spTgt spid="55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54"/>
                                        </p:tgtEl>
                                        <p:attrNameLst>
                                          <p:attrName>style.visibility</p:attrName>
                                        </p:attrNameLst>
                                      </p:cBhvr>
                                      <p:to>
                                        <p:strVal val="visible"/>
                                      </p:to>
                                    </p:set>
                                    <p:anim calcmode="lin" valueType="num">
                                      <p:cBhvr additive="base">
                                        <p:cTn dur="1000"/>
                                        <p:tgtEl>
                                          <p:spTgt spid="55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55"/>
                                        </p:tgtEl>
                                        <p:attrNameLst>
                                          <p:attrName>style.visibility</p:attrName>
                                        </p:attrNameLst>
                                      </p:cBhvr>
                                      <p:to>
                                        <p:strVal val="visible"/>
                                      </p:to>
                                    </p:set>
                                    <p:anim calcmode="lin" valueType="num">
                                      <p:cBhvr additive="base">
                                        <p:cTn dur="1000"/>
                                        <p:tgtEl>
                                          <p:spTgt spid="55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5"/>
          <p:cNvSpPr txBox="1"/>
          <p:nvPr>
            <p:ph idx="1" type="body"/>
          </p:nvPr>
        </p:nvSpPr>
        <p:spPr>
          <a:xfrm>
            <a:off x="243175" y="1016500"/>
            <a:ext cx="8621700" cy="34971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en"/>
              <a:t>AFOLU topics</a:t>
            </a:r>
            <a:endParaRPr/>
          </a:p>
          <a:p>
            <a:pPr indent="-342900" lvl="1" marL="914400" rtl="0" algn="l">
              <a:spcBef>
                <a:spcPts val="0"/>
              </a:spcBef>
              <a:spcAft>
                <a:spcPts val="0"/>
              </a:spcAft>
              <a:buSzPts val="1800"/>
              <a:buChar char="▪"/>
            </a:pPr>
            <a:r>
              <a:rPr lang="en"/>
              <a:t>2035 observation scenario</a:t>
            </a:r>
            <a:endParaRPr/>
          </a:p>
          <a:p>
            <a:pPr indent="-342900" lvl="1" marL="914400" rtl="0" algn="l">
              <a:spcBef>
                <a:spcPts val="0"/>
              </a:spcBef>
              <a:spcAft>
                <a:spcPts val="0"/>
              </a:spcAft>
              <a:buSzPts val="1800"/>
              <a:buChar char="▪"/>
            </a:pPr>
            <a:r>
              <a:rPr lang="en"/>
              <a:t>Roadmap: steps and actions needed to meet 2035 observation goals</a:t>
            </a:r>
            <a:endParaRPr/>
          </a:p>
          <a:p>
            <a:pPr indent="-342900" lvl="1" marL="914400" rtl="0" algn="l">
              <a:spcBef>
                <a:spcPts val="0"/>
              </a:spcBef>
              <a:spcAft>
                <a:spcPts val="0"/>
              </a:spcAft>
              <a:buSzPts val="1800"/>
              <a:buChar char="▪"/>
            </a:pPr>
            <a:r>
              <a:rPr lang="en"/>
              <a:t>CEOS actions</a:t>
            </a:r>
            <a:endParaRPr/>
          </a:p>
          <a:p>
            <a:pPr indent="-342900" lvl="1" marL="914400" rtl="0" algn="l">
              <a:spcBef>
                <a:spcPts val="0"/>
              </a:spcBef>
              <a:spcAft>
                <a:spcPts val="0"/>
              </a:spcAft>
              <a:buSzPts val="1800"/>
              <a:buChar char="▪"/>
            </a:pPr>
            <a:r>
              <a:rPr lang="en"/>
              <a:t>National Inventory User Engagement</a:t>
            </a:r>
            <a:endParaRPr/>
          </a:p>
          <a:p>
            <a:pPr indent="-361950" lvl="0" marL="457200" rtl="0" algn="l">
              <a:spcBef>
                <a:spcPts val="0"/>
              </a:spcBef>
              <a:spcAft>
                <a:spcPts val="0"/>
              </a:spcAft>
              <a:buSzPts val="2100"/>
              <a:buChar char="❖"/>
            </a:pPr>
            <a:r>
              <a:rPr lang="en"/>
              <a:t>Reviewing the work plan and CEOS-ARD Strategy alignment of LSI-VC activities</a:t>
            </a:r>
            <a:endParaRPr/>
          </a:p>
          <a:p>
            <a:pPr indent="-361950" lvl="0" marL="457200" rtl="0" algn="l">
              <a:spcBef>
                <a:spcPts val="0"/>
              </a:spcBef>
              <a:spcAft>
                <a:spcPts val="0"/>
              </a:spcAft>
              <a:buSzPts val="2100"/>
              <a:buChar char="❖"/>
            </a:pPr>
            <a:r>
              <a:rPr lang="en"/>
              <a:t>LSI-VC sub-teams</a:t>
            </a:r>
            <a:endParaRPr/>
          </a:p>
          <a:p>
            <a:pPr indent="-361950" lvl="0" marL="457200" rtl="0" algn="l">
              <a:spcBef>
                <a:spcPts val="0"/>
              </a:spcBef>
              <a:spcAft>
                <a:spcPts val="0"/>
              </a:spcAft>
              <a:buSzPts val="2100"/>
              <a:buChar char="❖"/>
            </a:pPr>
            <a:r>
              <a:rPr lang="en"/>
              <a:t>LSI-VC-12 face-to-face planning</a:t>
            </a:r>
            <a:endParaRPr/>
          </a:p>
          <a:p>
            <a:pPr indent="-361950" lvl="0" marL="457200" rtl="0" algn="l">
              <a:spcBef>
                <a:spcPts val="0"/>
              </a:spcBef>
              <a:spcAft>
                <a:spcPts val="0"/>
              </a:spcAft>
              <a:buSzPts val="2100"/>
              <a:buChar char="❖"/>
            </a:pPr>
            <a:r>
              <a:rPr lang="en"/>
              <a:t>Upcoming events</a:t>
            </a:r>
            <a:endParaRPr/>
          </a:p>
          <a:p>
            <a:pPr indent="-361950" lvl="0" marL="457200" rtl="0" algn="l">
              <a:spcBef>
                <a:spcPts val="0"/>
              </a:spcBef>
              <a:spcAft>
                <a:spcPts val="0"/>
              </a:spcAft>
              <a:buSzPts val="2100"/>
              <a:buChar char="❖"/>
            </a:pPr>
            <a:r>
              <a:rPr lang="en"/>
              <a:t>Wrap-up</a:t>
            </a:r>
            <a:endParaRPr/>
          </a:p>
        </p:txBody>
      </p:sp>
      <p:sp>
        <p:nvSpPr>
          <p:cNvPr id="420" name="Google Shape;420;p65"/>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Overview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83"/>
          <p:cNvSpPr/>
          <p:nvPr/>
        </p:nvSpPr>
        <p:spPr>
          <a:xfrm>
            <a:off x="0" y="0"/>
            <a:ext cx="91416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lue Background Logo" id="561" name="Google Shape;561;p83"/>
          <p:cNvPicPr preferRelativeResize="0"/>
          <p:nvPr/>
        </p:nvPicPr>
        <p:blipFill rotWithShape="1">
          <a:blip r:embed="rId3">
            <a:alphaModFix/>
          </a:blip>
          <a:srcRect b="0" l="0" r="0" t="0"/>
          <a:stretch/>
        </p:blipFill>
        <p:spPr>
          <a:xfrm>
            <a:off x="422825" y="988462"/>
            <a:ext cx="3416775" cy="1030110"/>
          </a:xfrm>
          <a:custGeom>
            <a:rect b="b" l="l" r="r" t="t"/>
            <a:pathLst>
              <a:path extrusionOk="0" h="2733294" w="4555700">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ln>
            <a:noFill/>
          </a:ln>
        </p:spPr>
      </p:pic>
      <p:sp>
        <p:nvSpPr>
          <p:cNvPr id="562" name="Google Shape;562;p83"/>
          <p:cNvSpPr/>
          <p:nvPr/>
        </p:nvSpPr>
        <p:spPr>
          <a:xfrm flipH="1">
            <a:off x="0" y="4114800"/>
            <a:ext cx="2004647" cy="1028700"/>
          </a:xfrm>
          <a:custGeom>
            <a:rect b="b" l="l" r="r" t="t"/>
            <a:pathLst>
              <a:path extrusionOk="0" h="1371600" w="2672863">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63" name="Google Shape;563;p83"/>
          <p:cNvPicPr preferRelativeResize="0"/>
          <p:nvPr/>
        </p:nvPicPr>
        <p:blipFill rotWithShape="1">
          <a:blip r:embed="rId4">
            <a:alphaModFix/>
          </a:blip>
          <a:srcRect b="0" l="0" r="0" t="0"/>
          <a:stretch/>
        </p:blipFill>
        <p:spPr>
          <a:xfrm>
            <a:off x="509300" y="2886431"/>
            <a:ext cx="3417520" cy="1228800"/>
          </a:xfrm>
          <a:custGeom>
            <a:rect b="b" l="l" r="r" t="t"/>
            <a:pathLst>
              <a:path extrusionOk="0" h="2323972" w="4438338">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ln>
            <a:noFill/>
          </a:ln>
        </p:spPr>
      </p:pic>
      <p:sp>
        <p:nvSpPr>
          <p:cNvPr id="564" name="Google Shape;564;p83"/>
          <p:cNvSpPr txBox="1"/>
          <p:nvPr/>
        </p:nvSpPr>
        <p:spPr>
          <a:xfrm>
            <a:off x="4464300" y="875081"/>
            <a:ext cx="4426200" cy="4268475"/>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000000"/>
              </a:buClr>
              <a:buSzPts val="2500"/>
              <a:buFont typeface="Arial"/>
              <a:buNone/>
            </a:pPr>
            <a:r>
              <a:rPr b="1" i="1" lang="en" sz="2000" u="none" cap="none" strike="noStrike">
                <a:solidFill>
                  <a:schemeClr val="dk1"/>
                </a:solidFill>
                <a:latin typeface="Calibri"/>
                <a:ea typeface="Calibri"/>
                <a:cs typeface="Calibri"/>
                <a:sym typeface="Calibri"/>
              </a:rPr>
              <a:t>Country engagement: Improve understanding and uptake of EO data:  AFOLU and Biomass</a:t>
            </a:r>
            <a:endParaRPr b="0" i="0" u="none" cap="none" strike="noStrike">
              <a:solidFill>
                <a:srgbClr val="000000"/>
              </a:solidFill>
              <a:latin typeface="Arial"/>
              <a:ea typeface="Arial"/>
              <a:cs typeface="Arial"/>
              <a:sym typeface="Arial"/>
            </a:endParaRPr>
          </a:p>
          <a:p>
            <a:pPr indent="127000" lvl="0" marL="0" marR="0" rtl="0" algn="l">
              <a:lnSpc>
                <a:spcPct val="70000"/>
              </a:lnSpc>
              <a:spcBef>
                <a:spcPts val="0"/>
              </a:spcBef>
              <a:spcAft>
                <a:spcPts val="0"/>
              </a:spcAft>
              <a:buClr>
                <a:schemeClr val="dk1"/>
              </a:buClr>
              <a:buSzPts val="2000"/>
              <a:buFont typeface="Arial"/>
              <a:buNone/>
            </a:pPr>
            <a:r>
              <a:t/>
            </a:r>
            <a:endParaRPr b="0" i="1" sz="2000" u="none" cap="none" strike="noStrike">
              <a:solidFill>
                <a:schemeClr val="dk1"/>
              </a:solidFill>
              <a:latin typeface="Calibri"/>
              <a:ea typeface="Calibri"/>
              <a:cs typeface="Calibri"/>
              <a:sym typeface="Calibri"/>
            </a:endParaRPr>
          </a:p>
          <a:p>
            <a:pPr indent="-228600" lvl="0" marL="571500" marR="0" rtl="0" algn="l">
              <a:lnSpc>
                <a:spcPct val="70000"/>
              </a:lnSpc>
              <a:spcBef>
                <a:spcPts val="6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Two objectives:</a:t>
            </a:r>
            <a:endParaRPr b="0" i="0" u="none" cap="none" strike="noStrike">
              <a:solidFill>
                <a:srgbClr val="000000"/>
              </a:solidFill>
              <a:latin typeface="Arial"/>
              <a:ea typeface="Arial"/>
              <a:cs typeface="Arial"/>
              <a:sym typeface="Arial"/>
            </a:endParaRPr>
          </a:p>
          <a:p>
            <a:pPr indent="0" lvl="0" marL="457200" marR="0" rtl="0" algn="l">
              <a:lnSpc>
                <a:spcPct val="70000"/>
              </a:lnSpc>
              <a:spcBef>
                <a:spcPts val="1200"/>
              </a:spcBef>
              <a:spcAft>
                <a:spcPts val="0"/>
              </a:spcAft>
              <a:buClr>
                <a:srgbClr val="000000"/>
              </a:buClr>
              <a:buSzPts val="2500"/>
              <a:buFont typeface="Arial"/>
              <a:buNone/>
            </a:pPr>
            <a:r>
              <a:rPr b="0" i="0" lang="en" sz="2000" u="none" cap="none" strike="noStrike">
                <a:solidFill>
                  <a:schemeClr val="dk1"/>
                </a:solidFill>
                <a:latin typeface="Calibri"/>
                <a:ea typeface="Calibri"/>
                <a:cs typeface="Calibri"/>
                <a:sym typeface="Calibri"/>
              </a:rPr>
              <a:t> i) demonstrations of earth observations uptake </a:t>
            </a:r>
            <a:endParaRPr b="0" i="0" u="none" cap="none" strike="noStrike">
              <a:solidFill>
                <a:srgbClr val="000000"/>
              </a:solidFill>
              <a:latin typeface="Arial"/>
              <a:ea typeface="Arial"/>
              <a:cs typeface="Arial"/>
              <a:sym typeface="Arial"/>
            </a:endParaRPr>
          </a:p>
          <a:p>
            <a:pPr indent="0" lvl="0" marL="457200" marR="0" rtl="0" algn="l">
              <a:lnSpc>
                <a:spcPct val="70000"/>
              </a:lnSpc>
              <a:spcBef>
                <a:spcPts val="1200"/>
              </a:spcBef>
              <a:spcAft>
                <a:spcPts val="0"/>
              </a:spcAft>
              <a:buClr>
                <a:srgbClr val="000000"/>
              </a:buClr>
              <a:buSzPts val="2500"/>
              <a:buFont typeface="Arial"/>
              <a:buNone/>
            </a:pPr>
            <a:r>
              <a:rPr b="0" i="0" lang="en" sz="2000" u="none" cap="none" strike="noStrike">
                <a:solidFill>
                  <a:schemeClr val="dk1"/>
                </a:solidFill>
                <a:latin typeface="Calibri"/>
                <a:ea typeface="Calibri"/>
                <a:cs typeface="Calibri"/>
                <a:sym typeface="Calibri"/>
              </a:rPr>
              <a:t>ii) contribution of NFI data for product validation</a:t>
            </a:r>
            <a:endParaRPr b="0" i="0" u="none" cap="none" strike="noStrike">
              <a:solidFill>
                <a:srgbClr val="000000"/>
              </a:solidFill>
              <a:latin typeface="Arial"/>
              <a:ea typeface="Arial"/>
              <a:cs typeface="Arial"/>
              <a:sym typeface="Arial"/>
            </a:endParaRPr>
          </a:p>
          <a:p>
            <a:pPr indent="-228600" lvl="0" marL="571500" marR="0" rtl="0" algn="l">
              <a:lnSpc>
                <a:spcPct val="70000"/>
              </a:lnSpc>
              <a:spcBef>
                <a:spcPts val="12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Update on the CEOS AFOLU engagement with countries</a:t>
            </a:r>
            <a:endParaRPr b="0" i="0" u="none" cap="none" strike="noStrike">
              <a:solidFill>
                <a:srgbClr val="000000"/>
              </a:solidFill>
              <a:latin typeface="Arial"/>
              <a:ea typeface="Arial"/>
              <a:cs typeface="Arial"/>
              <a:sym typeface="Arial"/>
            </a:endParaRPr>
          </a:p>
          <a:p>
            <a:pPr indent="-228600" lvl="0" marL="571500" marR="0" rtl="0" algn="l">
              <a:lnSpc>
                <a:spcPct val="70000"/>
              </a:lnSpc>
              <a:spcBef>
                <a:spcPts val="120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Demonstrate how earth observations and  global datasets (land cover and biomass) are used by countries for monitoring and reporting purposes at the COP-26</a:t>
            </a:r>
            <a:endParaRPr b="0" i="0" sz="1900" u="none" cap="none" strike="noStrike">
              <a:solidFill>
                <a:schemeClr val="dk1"/>
              </a:solidFill>
              <a:latin typeface="Calibri"/>
              <a:ea typeface="Calibri"/>
              <a:cs typeface="Calibri"/>
              <a:sym typeface="Calibri"/>
            </a:endParaRPr>
          </a:p>
        </p:txBody>
      </p:sp>
      <p:sp>
        <p:nvSpPr>
          <p:cNvPr id="565" name="Google Shape;565;p83"/>
          <p:cNvSpPr/>
          <p:nvPr/>
        </p:nvSpPr>
        <p:spPr>
          <a:xfrm rot="1095102">
            <a:off x="1154703" y="177884"/>
            <a:ext cx="3062578" cy="3179445"/>
          </a:xfrm>
          <a:prstGeom prst="arc">
            <a:avLst>
              <a:gd fmla="val 17445962"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6" name="Google Shape;566;p83"/>
          <p:cNvSpPr txBox="1"/>
          <p:nvPr>
            <p:ph type="title"/>
          </p:nvPr>
        </p:nvSpPr>
        <p:spPr>
          <a:xfrm>
            <a:off x="968150" y="0"/>
            <a:ext cx="7491300" cy="819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F497D"/>
              </a:buClr>
              <a:buSzPts val="4400"/>
              <a:buFont typeface="Arial"/>
              <a:buNone/>
            </a:pPr>
            <a:r>
              <a:rPr b="0" i="0" lang="en" sz="2600" u="none" cap="none" strike="noStrike">
                <a:solidFill>
                  <a:schemeClr val="accent1"/>
                </a:solidFill>
                <a:latin typeface="Arial"/>
                <a:ea typeface="Arial"/>
                <a:cs typeface="Arial"/>
                <a:sym typeface="Arial"/>
              </a:rPr>
              <a:t>National Inventory Test User Group update </a:t>
            </a:r>
            <a:endParaRPr b="0" i="0" sz="2600" u="none" cap="none" strike="noStrike">
              <a:solidFill>
                <a:schemeClr val="accen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84"/>
          <p:cNvSpPr txBox="1"/>
          <p:nvPr/>
        </p:nvSpPr>
        <p:spPr>
          <a:xfrm>
            <a:off x="-3" y="2851425"/>
            <a:ext cx="5514600" cy="1246800"/>
          </a:xfrm>
          <a:prstGeom prst="rect">
            <a:avLst/>
          </a:prstGeom>
          <a:noFill/>
          <a:ln>
            <a:noFill/>
          </a:ln>
        </p:spPr>
        <p:txBody>
          <a:bodyPr anchorCtr="0" anchor="t" bIns="45700" lIns="91425" spcFirstLastPara="1" rIns="91425" wrap="square" tIns="45700">
            <a:spAutoFit/>
          </a:bodyPr>
          <a:lstStyle/>
          <a:p>
            <a:pPr indent="-266700" lvl="0" marL="285750" marR="0" rtl="0" algn="l">
              <a:lnSpc>
                <a:spcPct val="100000"/>
              </a:lnSpc>
              <a:spcBef>
                <a:spcPts val="0"/>
              </a:spcBef>
              <a:spcAft>
                <a:spcPts val="0"/>
              </a:spcAft>
              <a:buClr>
                <a:schemeClr val="dk1"/>
              </a:buClr>
              <a:buSzPts val="1500"/>
              <a:buFont typeface="Arial"/>
              <a:buChar char="•"/>
            </a:pPr>
            <a:r>
              <a:rPr b="1" i="0" lang="en" sz="1500" u="none" cap="none" strike="noStrike">
                <a:solidFill>
                  <a:schemeClr val="dk1"/>
                </a:solidFill>
                <a:latin typeface="Calibri"/>
                <a:ea typeface="Calibri"/>
                <a:cs typeface="Calibri"/>
                <a:sym typeface="Calibri"/>
              </a:rPr>
              <a:t>Phase 2 </a:t>
            </a:r>
            <a:r>
              <a:rPr b="0" i="0" lang="en" sz="1500" u="none" cap="none" strike="noStrike">
                <a:solidFill>
                  <a:schemeClr val="dk1"/>
                </a:solidFill>
                <a:latin typeface="Calibri"/>
                <a:ea typeface="Calibri"/>
                <a:cs typeface="Calibri"/>
                <a:sym typeface="Calibri"/>
              </a:rPr>
              <a:t>:</a:t>
            </a:r>
            <a:r>
              <a:rPr b="0" i="0" lang="en" sz="1500" u="none" cap="none" strike="noStrike">
                <a:solidFill>
                  <a:srgbClr val="000000"/>
                </a:solidFill>
                <a:latin typeface="Calibri"/>
                <a:ea typeface="Calibri"/>
                <a:cs typeface="Calibri"/>
                <a:sym typeface="Calibri"/>
              </a:rPr>
              <a:t>Introduce the initiative to the countries, compile information of global or pantropical datasets that countries are using, and introduce the short list of datasets, test and provide feedback. </a:t>
            </a:r>
            <a:endParaRPr b="0" i="0" sz="11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500" u="none" cap="none" strike="noStrike">
              <a:solidFill>
                <a:schemeClr val="dk1"/>
              </a:solidFill>
              <a:latin typeface="Calibri"/>
              <a:ea typeface="Calibri"/>
              <a:cs typeface="Calibri"/>
              <a:sym typeface="Calibri"/>
            </a:endParaRPr>
          </a:p>
        </p:txBody>
      </p:sp>
      <p:graphicFrame>
        <p:nvGraphicFramePr>
          <p:cNvPr id="573" name="Google Shape;573;p84"/>
          <p:cNvGraphicFramePr/>
          <p:nvPr/>
        </p:nvGraphicFramePr>
        <p:xfrm>
          <a:off x="5593472" y="873658"/>
          <a:ext cx="3000000" cy="3000000"/>
        </p:xfrm>
        <a:graphic>
          <a:graphicData uri="http://schemas.openxmlformats.org/drawingml/2006/table">
            <a:tbl>
              <a:tblPr>
                <a:noFill/>
                <a:tableStyleId>{F076B827-846F-4016-884C-5A1ECCBFE47F}</a:tableStyleId>
              </a:tblPr>
              <a:tblGrid>
                <a:gridCol w="616675"/>
                <a:gridCol w="495600"/>
                <a:gridCol w="359400"/>
                <a:gridCol w="366250"/>
                <a:gridCol w="382850"/>
                <a:gridCol w="413125"/>
                <a:gridCol w="390050"/>
                <a:gridCol w="382850"/>
              </a:tblGrid>
              <a:tr h="96575">
                <a:tc>
                  <a:txBody>
                    <a:bodyPr/>
                    <a:lstStyle/>
                    <a:p>
                      <a:pPr indent="0" lvl="0" marL="0" marR="0" rtl="0" algn="ctr">
                        <a:lnSpc>
                          <a:spcPct val="115000"/>
                        </a:lnSpc>
                        <a:spcBef>
                          <a:spcPts val="0"/>
                        </a:spcBef>
                        <a:spcAft>
                          <a:spcPts val="0"/>
                        </a:spcAft>
                        <a:buClr>
                          <a:srgbClr val="000000"/>
                        </a:buClr>
                        <a:buSzPts val="700"/>
                        <a:buFont typeface="Arial"/>
                        <a:buNone/>
                      </a:pPr>
                      <a:r>
                        <a:rPr b="1" lang="en" sz="700" u="none" cap="none" strike="noStrike">
                          <a:latin typeface="Calibri"/>
                          <a:ea typeface="Calibri"/>
                          <a:cs typeface="Calibri"/>
                          <a:sym typeface="Calibri"/>
                        </a:rPr>
                        <a:t> </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 </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 </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5">
                  <a:txBody>
                    <a:bodyPr/>
                    <a:lstStyle/>
                    <a:p>
                      <a:pPr indent="0" lvl="0" marL="0" marR="0" rtl="0" algn="ctr">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indicators of MRV capacity</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hMerge="1"/>
              </a:tr>
              <a:tr h="318675">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latin typeface="Calibri"/>
                          <a:ea typeface="Calibri"/>
                          <a:cs typeface="Calibri"/>
                          <a:sym typeface="Calibri"/>
                        </a:rPr>
                        <a:t>Country</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Region</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Status </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FREL </a:t>
                      </a:r>
                      <a:endParaRPr sz="800" u="none" cap="none" strike="noStrike">
                        <a:latin typeface="Calibri"/>
                        <a:ea typeface="Calibri"/>
                        <a:cs typeface="Calibri"/>
                        <a:sym typeface="Calibri"/>
                      </a:endParaRPr>
                    </a:p>
                  </a:txBody>
                  <a:tcPr marT="0" marB="0" marR="33350" marL="33350" anchor="ctr">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BUR REDD+ Annex</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BUR</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NIR</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NFI</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r>
              <a:tr h="390525">
                <a:tc>
                  <a:txBody>
                    <a:bodyPr/>
                    <a:lstStyle/>
                    <a:p>
                      <a:pPr indent="0" lvl="0" marL="0" marR="0" rtl="0" algn="just">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Cambodia</a:t>
                      </a:r>
                      <a:endParaRPr b="1"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Asia </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LDC</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2017; 2021</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2020</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2020</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sng" cap="none" strike="noStrike">
                          <a:solidFill>
                            <a:schemeClr val="hlink"/>
                          </a:solidFill>
                          <a:latin typeface="Calibri"/>
                          <a:ea typeface="Calibri"/>
                          <a:cs typeface="Calibri"/>
                          <a:sym typeface="Calibri"/>
                          <a:hlinkClick r:id="rId3"/>
                        </a:rPr>
                        <a:t>2020</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No</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525">
                <a:tc>
                  <a:txBody>
                    <a:bodyPr/>
                    <a:lstStyle/>
                    <a:p>
                      <a:pPr indent="0" lvl="0" marL="0" marR="0" rtl="0" algn="just">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Colombia</a:t>
                      </a:r>
                      <a:endParaRPr b="1"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Latin American </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2015; 2020</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2016, 2019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2015, 2018</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sng" cap="none" strike="noStrike">
                          <a:solidFill>
                            <a:schemeClr val="hlink"/>
                          </a:solidFill>
                          <a:latin typeface="Calibri"/>
                          <a:ea typeface="Calibri"/>
                          <a:cs typeface="Calibri"/>
                          <a:sym typeface="Calibri"/>
                          <a:hlinkClick r:id="rId4"/>
                        </a:rPr>
                        <a:t>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8675">
                <a:tc>
                  <a:txBody>
                    <a:bodyPr/>
                    <a:lstStyle/>
                    <a:p>
                      <a:pPr indent="0" lvl="0" marL="0" marR="0" rtl="0" algn="just">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Ethiopia</a:t>
                      </a:r>
                      <a:endParaRPr b="1"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Africa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2016</a:t>
                      </a:r>
                      <a:endParaRPr sz="800" u="none" cap="none" strike="noStrike">
                        <a:latin typeface="Calibri"/>
                        <a:ea typeface="Calibri"/>
                        <a:cs typeface="Calibri"/>
                        <a:sym typeface="Calibri"/>
                      </a:endParaRPr>
                    </a:p>
                  </a:txBody>
                  <a:tcPr marT="0" marB="0" marR="33350" marL="33350" anchor="ctr">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800"/>
                        <a:buFont typeface="Arial"/>
                        <a:buNone/>
                      </a:pPr>
                      <a:r>
                        <a:rPr lang="en" sz="800" u="none" cap="none" strike="noStrike">
                          <a:latin typeface="Calibri"/>
                          <a:ea typeface="Calibri"/>
                          <a:cs typeface="Calibri"/>
                          <a:sym typeface="Calibri"/>
                        </a:rPr>
                        <a:t>?</a:t>
                      </a:r>
                      <a:endParaRPr sz="800" u="none" cap="none" strike="noStrike">
                        <a:latin typeface="Calibri"/>
                        <a:ea typeface="Calibri"/>
                        <a:cs typeface="Calibri"/>
                        <a:sym typeface="Calibri"/>
                      </a:endParaRPr>
                    </a:p>
                  </a:txBody>
                  <a:tcPr marT="0" marB="0" marR="33350" marL="33350" anchor="ctr">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89575">
                <a:tc>
                  <a:txBody>
                    <a:bodyPr/>
                    <a:lstStyle/>
                    <a:p>
                      <a:pPr indent="0" lvl="0" marL="0" marR="0" rtl="0" algn="just">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Guatemala</a:t>
                      </a:r>
                      <a:endParaRPr b="1"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Latin American </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525">
                <a:tc>
                  <a:txBody>
                    <a:bodyPr/>
                    <a:lstStyle/>
                    <a:p>
                      <a:pPr indent="0" lvl="0" marL="0" marR="0" rtl="0" algn="just">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Madagascar</a:t>
                      </a:r>
                      <a:endParaRPr b="1"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Africa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LDC</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2017; 2018</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525">
                <a:tc>
                  <a:txBody>
                    <a:bodyPr/>
                    <a:lstStyle/>
                    <a:p>
                      <a:pPr indent="0" lvl="0" marL="0" marR="0" rtl="0" algn="just">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Mexico</a:t>
                      </a:r>
                      <a:endParaRPr b="1"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Latin America </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2015; 2020</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2015, 2019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sng" cap="none" strike="noStrike">
                          <a:solidFill>
                            <a:schemeClr val="hlink"/>
                          </a:solidFill>
                          <a:latin typeface="Calibri"/>
                          <a:ea typeface="Calibri"/>
                          <a:cs typeface="Calibri"/>
                          <a:sym typeface="Calibri"/>
                          <a:hlinkClick r:id="rId5"/>
                        </a:rPr>
                        <a:t>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89575">
                <a:tc>
                  <a:txBody>
                    <a:bodyPr/>
                    <a:lstStyle/>
                    <a:p>
                      <a:pPr indent="0" lvl="0" marL="0" marR="0" rtl="0" algn="just">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Paraguay</a:t>
                      </a:r>
                      <a:endParaRPr b="1"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Latin America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2016</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2015, 2018</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525">
                <a:tc>
                  <a:txBody>
                    <a:bodyPr/>
                    <a:lstStyle/>
                    <a:p>
                      <a:pPr indent="0" lvl="0" marL="0" marR="0" rtl="0" algn="just">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Peru</a:t>
                      </a:r>
                      <a:endParaRPr b="1"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Latin America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2016; 2021</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2014, 2019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sng" cap="none" strike="noStrike">
                          <a:solidFill>
                            <a:schemeClr val="hlink"/>
                          </a:solidFill>
                          <a:latin typeface="Calibri"/>
                          <a:ea typeface="Calibri"/>
                          <a:cs typeface="Calibri"/>
                          <a:sym typeface="Calibri"/>
                          <a:hlinkClick r:id="rId6"/>
                        </a:rPr>
                        <a:t>2019</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525">
                <a:tc>
                  <a:txBody>
                    <a:bodyPr/>
                    <a:lstStyle/>
                    <a:p>
                      <a:pPr indent="0" lvl="0" marL="0" marR="0" rtl="0" algn="just">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Solomon Islands</a:t>
                      </a:r>
                      <a:endParaRPr b="1"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Asia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LDC</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2019</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No</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0525">
                <a:tc>
                  <a:txBody>
                    <a:bodyPr/>
                    <a:lstStyle/>
                    <a:p>
                      <a:pPr indent="0" lvl="0" marL="0" marR="0" rtl="0" algn="just">
                        <a:lnSpc>
                          <a:spcPct val="115000"/>
                        </a:lnSpc>
                        <a:spcBef>
                          <a:spcPts val="0"/>
                        </a:spcBef>
                        <a:spcAft>
                          <a:spcPts val="0"/>
                        </a:spcAft>
                        <a:buClr>
                          <a:srgbClr val="000000"/>
                        </a:buClr>
                        <a:buSzPts val="700"/>
                        <a:buFont typeface="Arial"/>
                        <a:buNone/>
                      </a:pPr>
                      <a:r>
                        <a:rPr b="1" lang="en" sz="700" u="none" cap="none" strike="noStrike">
                          <a:solidFill>
                            <a:srgbClr val="000000"/>
                          </a:solidFill>
                          <a:latin typeface="Calibri"/>
                          <a:ea typeface="Calibri"/>
                          <a:cs typeface="Calibri"/>
                          <a:sym typeface="Calibri"/>
                        </a:rPr>
                        <a:t>Zambia</a:t>
                      </a:r>
                      <a:endParaRPr b="1"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Africa </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LDC</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2016; 2021</a:t>
                      </a:r>
                      <a:endParaRPr sz="800" u="none" cap="none" strike="noStrike">
                        <a:latin typeface="Calibri"/>
                        <a:ea typeface="Calibri"/>
                        <a:cs typeface="Calibri"/>
                        <a:sym typeface="Calibri"/>
                      </a:endParaRPr>
                    </a:p>
                  </a:txBody>
                  <a:tcPr marT="0" marB="0" marR="33350" marL="33350">
                    <a:lnL cap="flat" cmpd="sng" w="12700">
                      <a:solidFill>
                        <a:srgbClr val="000000"/>
                      </a:solidFill>
                      <a:prstDash val="dot"/>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2020</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n.a.</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700"/>
                        <a:buFont typeface="Arial"/>
                        <a:buNone/>
                      </a:pPr>
                      <a:r>
                        <a:rPr lang="en" sz="700" u="none" cap="none" strike="noStrike">
                          <a:solidFill>
                            <a:srgbClr val="000000"/>
                          </a:solidFill>
                          <a:latin typeface="Calibri"/>
                          <a:ea typeface="Calibri"/>
                          <a:cs typeface="Calibri"/>
                          <a:sym typeface="Calibri"/>
                        </a:rPr>
                        <a:t>Yes</a:t>
                      </a:r>
                      <a:endParaRPr sz="800" u="none" cap="none" strike="noStrike">
                        <a:latin typeface="Calibri"/>
                        <a:ea typeface="Calibri"/>
                        <a:cs typeface="Calibri"/>
                        <a:sym typeface="Calibri"/>
                      </a:endParaRPr>
                    </a:p>
                  </a:txBody>
                  <a:tcPr marT="0" marB="0" marR="33350" marL="33350">
                    <a:lnL cap="flat" cmpd="sng" w="9525">
                      <a:solidFill>
                        <a:srgbClr val="000000">
                          <a:alpha val="0"/>
                        </a:srgbClr>
                      </a:solidFill>
                      <a:prstDash val="solid"/>
                      <a:round/>
                      <a:headEnd len="sm" w="sm" type="none"/>
                      <a:tailEnd len="sm" w="sm" type="none"/>
                    </a:lnL>
                    <a:lnR cap="flat" cmpd="sng" w="12700">
                      <a:solidFill>
                        <a:srgbClr val="000000"/>
                      </a:solidFill>
                      <a:prstDash val="dot"/>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574" name="Google Shape;574;p84"/>
          <p:cNvPicPr preferRelativeResize="0"/>
          <p:nvPr/>
        </p:nvPicPr>
        <p:blipFill rotWithShape="1">
          <a:blip r:embed="rId7">
            <a:alphaModFix/>
          </a:blip>
          <a:srcRect b="0" l="0" r="0" t="0"/>
          <a:stretch/>
        </p:blipFill>
        <p:spPr>
          <a:xfrm>
            <a:off x="1169825" y="1747981"/>
            <a:ext cx="2763019" cy="1103445"/>
          </a:xfrm>
          <a:prstGeom prst="rect">
            <a:avLst/>
          </a:prstGeom>
          <a:noFill/>
          <a:ln>
            <a:noFill/>
          </a:ln>
        </p:spPr>
      </p:pic>
      <p:sp>
        <p:nvSpPr>
          <p:cNvPr id="575" name="Google Shape;575;p84"/>
          <p:cNvSpPr txBox="1"/>
          <p:nvPr/>
        </p:nvSpPr>
        <p:spPr>
          <a:xfrm>
            <a:off x="62546" y="873656"/>
            <a:ext cx="5256000" cy="10467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 sz="1500" u="none" cap="none" strike="noStrike">
                <a:solidFill>
                  <a:schemeClr val="dk1"/>
                </a:solidFill>
                <a:latin typeface="Calibri"/>
                <a:ea typeface="Calibri"/>
                <a:cs typeface="Calibri"/>
                <a:sym typeface="Calibri"/>
              </a:rPr>
              <a:t>Phase</a:t>
            </a:r>
            <a:r>
              <a:rPr b="1" i="0" lang="en" u="none" cap="none" strike="noStrike">
                <a:solidFill>
                  <a:schemeClr val="dk1"/>
                </a:solidFill>
                <a:latin typeface="Calibri"/>
                <a:ea typeface="Calibri"/>
                <a:cs typeface="Calibri"/>
                <a:sym typeface="Calibri"/>
              </a:rPr>
              <a:t> 1:</a:t>
            </a:r>
            <a:r>
              <a:rPr b="0" i="0" lang="en" u="none" cap="none" strike="noStrike">
                <a:solidFill>
                  <a:schemeClr val="dk1"/>
                </a:solidFill>
                <a:latin typeface="Calibri"/>
                <a:ea typeface="Calibri"/>
                <a:cs typeface="Calibri"/>
                <a:sym typeface="Calibri"/>
              </a:rPr>
              <a:t> </a:t>
            </a:r>
            <a:r>
              <a:rPr b="0" i="0" lang="en" sz="1500" u="none" cap="none" strike="noStrike">
                <a:solidFill>
                  <a:schemeClr val="dk1"/>
                </a:solidFill>
                <a:latin typeface="Calibri"/>
                <a:ea typeface="Calibri"/>
                <a:cs typeface="Calibri"/>
                <a:sym typeface="Calibri"/>
              </a:rPr>
              <a:t>Country selection based on REDD+ compass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rPr b="0" i="0" lang="en" sz="1500" u="none" cap="none" strike="noStrike">
                <a:solidFill>
                  <a:schemeClr val="dk1"/>
                </a:solidFill>
                <a:latin typeface="Calibri"/>
                <a:ea typeface="Calibri"/>
                <a:cs typeface="Calibri"/>
                <a:sym typeface="Calibri"/>
              </a:rPr>
              <a:t>      evaluation for Land Cover data and availability of </a:t>
            </a:r>
            <a:br>
              <a:rPr b="0" i="0" lang="en" sz="1500" u="none" cap="none" strike="noStrike">
                <a:solidFill>
                  <a:schemeClr val="dk1"/>
                </a:solidFill>
                <a:latin typeface="Calibri"/>
                <a:ea typeface="Calibri"/>
                <a:cs typeface="Calibri"/>
                <a:sym typeface="Calibri"/>
              </a:rPr>
            </a:br>
            <a:r>
              <a:rPr b="0" i="0" lang="en" sz="1500" u="none" cap="none" strike="noStrike">
                <a:solidFill>
                  <a:schemeClr val="dk1"/>
                </a:solidFill>
                <a:latin typeface="Calibri"/>
                <a:ea typeface="Calibri"/>
                <a:cs typeface="Calibri"/>
                <a:sym typeface="Calibri"/>
              </a:rPr>
              <a:t>      Ground-based data (NFI or carbon plots)  for biomass</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rPr b="0" i="0" lang="en" sz="1500" u="none" cap="none" strike="noStrike">
                <a:solidFill>
                  <a:schemeClr val="dk1"/>
                </a:solidFill>
                <a:latin typeface="Calibri"/>
                <a:ea typeface="Calibri"/>
                <a:cs typeface="Calibri"/>
                <a:sym typeface="Calibri"/>
              </a:rPr>
              <a:t>      data. </a:t>
            </a:r>
            <a:endParaRPr b="0" i="0" sz="1500" u="none" cap="none" strike="noStrike">
              <a:solidFill>
                <a:schemeClr val="dk1"/>
              </a:solidFill>
              <a:latin typeface="Calibri"/>
              <a:ea typeface="Calibri"/>
              <a:cs typeface="Calibri"/>
              <a:sym typeface="Calibri"/>
            </a:endParaRPr>
          </a:p>
        </p:txBody>
      </p:sp>
      <p:sp>
        <p:nvSpPr>
          <p:cNvPr id="576" name="Google Shape;576;p84"/>
          <p:cNvSpPr txBox="1"/>
          <p:nvPr/>
        </p:nvSpPr>
        <p:spPr>
          <a:xfrm>
            <a:off x="-4" y="3700575"/>
            <a:ext cx="5318400" cy="1246800"/>
          </a:xfrm>
          <a:prstGeom prst="rect">
            <a:avLst/>
          </a:prstGeom>
          <a:noFill/>
          <a:ln>
            <a:noFill/>
          </a:ln>
        </p:spPr>
        <p:txBody>
          <a:bodyPr anchorCtr="0" anchor="t" bIns="45700" lIns="91425" spcFirstLastPara="1" rIns="91425" wrap="square" tIns="45700">
            <a:spAutoFit/>
          </a:bodyPr>
          <a:lstStyle/>
          <a:p>
            <a:pPr indent="-171450" lvl="0" marL="285750" marR="0" rtl="0" algn="l">
              <a:lnSpc>
                <a:spcPct val="100000"/>
              </a:lnSpc>
              <a:spcBef>
                <a:spcPts val="0"/>
              </a:spcBef>
              <a:spcAft>
                <a:spcPts val="0"/>
              </a:spcAft>
              <a:buClr>
                <a:schemeClr val="dk1"/>
              </a:buClr>
              <a:buSzPts val="1800"/>
              <a:buFont typeface="Arial"/>
              <a:buNone/>
            </a:pPr>
            <a:r>
              <a:t/>
            </a:r>
            <a:endParaRPr b="0" i="0" sz="1500" u="none" cap="none" strike="noStrike">
              <a:solidFill>
                <a:schemeClr val="dk1"/>
              </a:solidFill>
              <a:latin typeface="Calibri"/>
              <a:ea typeface="Calibri"/>
              <a:cs typeface="Calibri"/>
              <a:sym typeface="Calibri"/>
            </a:endParaRPr>
          </a:p>
          <a:p>
            <a:pPr indent="-266700" lvl="0" marL="285750" marR="0" rtl="0" algn="l">
              <a:lnSpc>
                <a:spcPct val="100000"/>
              </a:lnSpc>
              <a:spcBef>
                <a:spcPts val="0"/>
              </a:spcBef>
              <a:spcAft>
                <a:spcPts val="0"/>
              </a:spcAft>
              <a:buClr>
                <a:schemeClr val="dk1"/>
              </a:buClr>
              <a:buSzPts val="1500"/>
              <a:buFont typeface="Arial"/>
              <a:buChar char="•"/>
            </a:pPr>
            <a:r>
              <a:rPr b="1" i="0" lang="en" sz="1500" u="none" cap="none" strike="noStrike">
                <a:solidFill>
                  <a:schemeClr val="dk1"/>
                </a:solidFill>
                <a:latin typeface="Calibri"/>
                <a:ea typeface="Calibri"/>
                <a:cs typeface="Calibri"/>
                <a:sym typeface="Calibri"/>
              </a:rPr>
              <a:t>Phase 3 :</a:t>
            </a:r>
            <a:r>
              <a:rPr b="0" i="0" lang="en" sz="1500" u="none" cap="none" strike="noStrike">
                <a:solidFill>
                  <a:srgbClr val="000000"/>
                </a:solidFill>
                <a:latin typeface="Calibri"/>
                <a:ea typeface="Calibri"/>
                <a:cs typeface="Calibri"/>
                <a:sym typeface="Calibri"/>
              </a:rPr>
              <a:t>Decision for case studies. </a:t>
            </a:r>
            <a:r>
              <a:rPr b="0" i="0" lang="en" sz="1500" u="none" cap="none" strike="noStrike">
                <a:solidFill>
                  <a:schemeClr val="dk1"/>
                </a:solidFill>
                <a:latin typeface="Calibri"/>
                <a:ea typeface="Calibri"/>
                <a:cs typeface="Calibri"/>
                <a:sym typeface="Calibri"/>
              </a:rPr>
              <a:t>Select the countries that will be the best demonstrators on the use of the AFOLU products, biomass estimation, uses and success on the combination of multiple datasets</a:t>
            </a:r>
            <a:r>
              <a:rPr b="0" i="0" lang="en" sz="1500" u="none" cap="none" strike="noStrike">
                <a:solidFill>
                  <a:srgbClr val="000000"/>
                </a:solidFill>
                <a:latin typeface="Calibri"/>
                <a:ea typeface="Calibri"/>
                <a:cs typeface="Calibri"/>
                <a:sym typeface="Calibri"/>
              </a:rPr>
              <a:t>. </a:t>
            </a:r>
            <a:endParaRPr b="0" i="0" sz="1500" u="none" cap="none" strike="noStrike">
              <a:solidFill>
                <a:schemeClr val="dk1"/>
              </a:solidFill>
              <a:latin typeface="Calibri"/>
              <a:ea typeface="Calibri"/>
              <a:cs typeface="Calibri"/>
              <a:sym typeface="Calibri"/>
            </a:endParaRPr>
          </a:p>
        </p:txBody>
      </p:sp>
      <p:sp>
        <p:nvSpPr>
          <p:cNvPr id="577" name="Google Shape;577;p84"/>
          <p:cNvSpPr txBox="1"/>
          <p:nvPr>
            <p:ph type="title"/>
          </p:nvPr>
        </p:nvSpPr>
        <p:spPr>
          <a:xfrm>
            <a:off x="1063565" y="-4789"/>
            <a:ext cx="6074700" cy="819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1F497D"/>
              </a:buClr>
              <a:buSzPts val="4400"/>
              <a:buFont typeface="Arial"/>
              <a:buNone/>
            </a:pPr>
            <a:r>
              <a:rPr b="1" i="0" lang="en" sz="2600" u="none" cap="none" strike="noStrike">
                <a:solidFill>
                  <a:srgbClr val="FFFFFF"/>
                </a:solidFill>
                <a:latin typeface="Arial"/>
                <a:ea typeface="Arial"/>
                <a:cs typeface="Arial"/>
                <a:sym typeface="Arial"/>
              </a:rPr>
              <a:t>3 Phases activities on National Test</a:t>
            </a:r>
            <a:endParaRPr b="1" i="0" sz="2600" u="none" cap="none" strike="noStrike">
              <a:solidFill>
                <a:srgbClr val="FFFFF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85"/>
          <p:cNvSpPr txBox="1"/>
          <p:nvPr/>
        </p:nvSpPr>
        <p:spPr>
          <a:xfrm>
            <a:off x="70515" y="77436"/>
            <a:ext cx="6501300" cy="5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Arial"/>
                <a:ea typeface="Arial"/>
                <a:cs typeface="Arial"/>
                <a:sym typeface="Arial"/>
              </a:rPr>
              <a:t>2022 Plans</a:t>
            </a:r>
            <a:endParaRPr b="0" i="0" sz="1100" u="none" cap="none" strike="noStrike">
              <a:solidFill>
                <a:srgbClr val="000000"/>
              </a:solidFill>
              <a:latin typeface="Arial"/>
              <a:ea typeface="Arial"/>
              <a:cs typeface="Arial"/>
              <a:sym typeface="Arial"/>
            </a:endParaRPr>
          </a:p>
        </p:txBody>
      </p:sp>
      <p:pic>
        <p:nvPicPr>
          <p:cNvPr id="583" name="Google Shape;583;p85"/>
          <p:cNvPicPr preferRelativeResize="0"/>
          <p:nvPr/>
        </p:nvPicPr>
        <p:blipFill rotWithShape="1">
          <a:blip r:embed="rId3">
            <a:alphaModFix/>
          </a:blip>
          <a:srcRect b="0" l="0" r="0" t="0"/>
          <a:stretch/>
        </p:blipFill>
        <p:spPr>
          <a:xfrm>
            <a:off x="114301" y="1177431"/>
            <a:ext cx="6686548" cy="29466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86"/>
          <p:cNvSpPr txBox="1"/>
          <p:nvPr/>
        </p:nvSpPr>
        <p:spPr>
          <a:xfrm>
            <a:off x="-199825" y="154143"/>
            <a:ext cx="7848980" cy="39238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 sz="2800" u="none" cap="none" strike="noStrike">
                <a:solidFill>
                  <a:schemeClr val="lt1"/>
                </a:solidFill>
                <a:latin typeface="Arial"/>
                <a:ea typeface="Arial"/>
                <a:cs typeface="Arial"/>
                <a:sym typeface="Arial"/>
              </a:rPr>
              <a:t>AFOLU Roadmap scope and objectives</a:t>
            </a:r>
            <a:endParaRPr b="0" i="0" sz="100" u="none" cap="none" strike="noStrike">
              <a:solidFill>
                <a:srgbClr val="000000"/>
              </a:solidFill>
              <a:latin typeface="Arial"/>
              <a:ea typeface="Arial"/>
              <a:cs typeface="Arial"/>
              <a:sym typeface="Arial"/>
            </a:endParaRPr>
          </a:p>
        </p:txBody>
      </p:sp>
      <p:sp>
        <p:nvSpPr>
          <p:cNvPr id="589" name="Google Shape;589;p86"/>
          <p:cNvSpPr txBox="1"/>
          <p:nvPr/>
        </p:nvSpPr>
        <p:spPr>
          <a:xfrm>
            <a:off x="140628" y="968406"/>
            <a:ext cx="8862600" cy="3624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 sz="1700" u="none" cap="none" strike="noStrike">
                <a:solidFill>
                  <a:srgbClr val="002569"/>
                </a:solidFill>
                <a:latin typeface="Helvetica Neue"/>
                <a:ea typeface="Helvetica Neue"/>
                <a:cs typeface="Helvetica Neue"/>
                <a:sym typeface="Helvetica Neue"/>
              </a:rPr>
              <a:t>Provide a framework for long-term (~15+ years) coordination of CEOS agency observing programmes in support of the needs of society for AFOLU-related information, with a focus on the needs and ambition cycle of the Global Stocktake of the Paris Climate Agreement. </a:t>
            </a:r>
            <a:endParaRPr sz="1100"/>
          </a:p>
          <a:p>
            <a:pPr indent="-266700" lvl="4" marL="285750" marR="0" rtl="0" algn="l">
              <a:lnSpc>
                <a:spcPct val="150000"/>
              </a:lnSpc>
              <a:spcBef>
                <a:spcPts val="0"/>
              </a:spcBef>
              <a:spcAft>
                <a:spcPts val="0"/>
              </a:spcAft>
              <a:buClr>
                <a:schemeClr val="dk1"/>
              </a:buClr>
              <a:buSzPts val="1300"/>
              <a:buFont typeface="Noto Sans Symbols"/>
              <a:buChar char="●"/>
            </a:pPr>
            <a:r>
              <a:rPr b="1" i="0" lang="en" sz="1500" u="none" cap="none" strike="noStrike">
                <a:solidFill>
                  <a:srgbClr val="002569"/>
                </a:solidFill>
                <a:latin typeface="Helvetica Neue"/>
                <a:ea typeface="Helvetica Neue"/>
                <a:cs typeface="Helvetica Neue"/>
                <a:sym typeface="Helvetica Neue"/>
              </a:rPr>
              <a:t>A guiding vision for long term space agency coordination around AFOLU. Characterises the needs, the services and applications required, the products and observing systems that can support. </a:t>
            </a:r>
            <a:endParaRPr b="1" i="0" sz="1500" u="none" cap="none" strike="noStrike">
              <a:solidFill>
                <a:srgbClr val="002569"/>
              </a:solidFill>
              <a:latin typeface="Helvetica Neue"/>
              <a:ea typeface="Helvetica Neue"/>
              <a:cs typeface="Helvetica Neue"/>
              <a:sym typeface="Helvetica Neue"/>
            </a:endParaRPr>
          </a:p>
          <a:p>
            <a:pPr indent="-266700" lvl="1" marL="285750" marR="0" rtl="0" algn="l">
              <a:lnSpc>
                <a:spcPct val="150000"/>
              </a:lnSpc>
              <a:spcBef>
                <a:spcPts val="0"/>
              </a:spcBef>
              <a:spcAft>
                <a:spcPts val="0"/>
              </a:spcAft>
              <a:buClr>
                <a:schemeClr val="dk1"/>
              </a:buClr>
              <a:buSzPts val="1300"/>
              <a:buFont typeface="Noto Sans Symbols"/>
              <a:buChar char="●"/>
            </a:pPr>
            <a:r>
              <a:rPr b="1" i="0" lang="en" sz="1500" u="none" cap="none" strike="noStrike">
                <a:solidFill>
                  <a:srgbClr val="002569"/>
                </a:solidFill>
                <a:latin typeface="Helvetica Neue"/>
                <a:ea typeface="Helvetica Neue"/>
                <a:cs typeface="Helvetica Neue"/>
                <a:sym typeface="Helvetica Neue"/>
              </a:rPr>
              <a:t>An effective means for communicating our intentions to society, UNFCCC, national inventory community etc</a:t>
            </a:r>
            <a:endParaRPr b="1" i="0" sz="1500" u="none" cap="none" strike="noStrike">
              <a:solidFill>
                <a:srgbClr val="002569"/>
              </a:solidFill>
              <a:latin typeface="Helvetica Neue"/>
              <a:ea typeface="Helvetica Neue"/>
              <a:cs typeface="Helvetica Neue"/>
              <a:sym typeface="Helvetica Neue"/>
            </a:endParaRPr>
          </a:p>
          <a:p>
            <a:pPr indent="-266700" lvl="1" marL="285750" marR="0" rtl="0" algn="l">
              <a:lnSpc>
                <a:spcPct val="150000"/>
              </a:lnSpc>
              <a:spcBef>
                <a:spcPts val="0"/>
              </a:spcBef>
              <a:spcAft>
                <a:spcPts val="0"/>
              </a:spcAft>
              <a:buClr>
                <a:schemeClr val="dk1"/>
              </a:buClr>
              <a:buSzPts val="1300"/>
              <a:buFont typeface="Noto Sans Symbols"/>
              <a:buChar char="●"/>
            </a:pPr>
            <a:r>
              <a:rPr b="1" i="0" lang="en" sz="1500" u="none" cap="none" strike="noStrike">
                <a:solidFill>
                  <a:srgbClr val="002569"/>
                </a:solidFill>
                <a:latin typeface="Helvetica Neue"/>
                <a:ea typeface="Helvetica Neue"/>
                <a:cs typeface="Helvetica Neue"/>
                <a:sym typeface="Helvetica Neue"/>
              </a:rPr>
              <a:t>Addresses basic observation continuity and the necessary agency coordination to achieve it</a:t>
            </a:r>
            <a:endParaRPr b="1" i="0" sz="1500" u="none" cap="none" strike="noStrike">
              <a:solidFill>
                <a:srgbClr val="002569"/>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87"/>
          <p:cNvSpPr txBox="1"/>
          <p:nvPr/>
        </p:nvSpPr>
        <p:spPr>
          <a:xfrm>
            <a:off x="70519" y="77438"/>
            <a:ext cx="7101300" cy="5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Arial"/>
                <a:ea typeface="Arial"/>
                <a:cs typeface="Arial"/>
                <a:sym typeface="Arial"/>
              </a:rPr>
              <a:t>AFOLU Roadmap Outline</a:t>
            </a:r>
            <a:endParaRPr b="0" i="0" sz="1100" u="none" cap="none" strike="noStrike">
              <a:solidFill>
                <a:srgbClr val="000000"/>
              </a:solidFill>
              <a:latin typeface="Arial"/>
              <a:ea typeface="Arial"/>
              <a:cs typeface="Arial"/>
              <a:sym typeface="Arial"/>
            </a:endParaRPr>
          </a:p>
        </p:txBody>
      </p:sp>
      <p:sp>
        <p:nvSpPr>
          <p:cNvPr id="595" name="Google Shape;595;p87"/>
          <p:cNvSpPr txBox="1"/>
          <p:nvPr/>
        </p:nvSpPr>
        <p:spPr>
          <a:xfrm>
            <a:off x="298050" y="744594"/>
            <a:ext cx="8547900" cy="3994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 sz="1600" u="none" cap="none" strike="noStrike">
                <a:solidFill>
                  <a:schemeClr val="dk1"/>
                </a:solidFill>
                <a:highlight>
                  <a:schemeClr val="lt1"/>
                </a:highlight>
                <a:latin typeface="Arial"/>
                <a:ea typeface="Arial"/>
                <a:cs typeface="Arial"/>
                <a:sym typeface="Arial"/>
              </a:rPr>
              <a:t>Section 1: Background, Motivation &amp; Objectives </a:t>
            </a:r>
            <a:endParaRPr b="1" i="0" sz="16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None/>
            </a:pPr>
            <a:r>
              <a:rPr b="1" i="0" lang="en" sz="1600" u="none" cap="none" strike="noStrike">
                <a:solidFill>
                  <a:schemeClr val="dk1"/>
                </a:solidFill>
                <a:highlight>
                  <a:schemeClr val="lt1"/>
                </a:highlight>
                <a:latin typeface="Arial"/>
                <a:ea typeface="Arial"/>
                <a:cs typeface="Arial"/>
                <a:sym typeface="Arial"/>
              </a:rPr>
              <a:t>Section 2: CEOS AFOLU activity</a:t>
            </a:r>
            <a:endParaRPr b="1" i="0" sz="16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None/>
            </a:pPr>
            <a:r>
              <a:rPr b="1" i="0" lang="en" sz="1600" u="none" cap="none" strike="noStrike">
                <a:solidFill>
                  <a:schemeClr val="dk1"/>
                </a:solidFill>
                <a:highlight>
                  <a:schemeClr val="lt1"/>
                </a:highlight>
                <a:latin typeface="Arial"/>
                <a:ea typeface="Arial"/>
                <a:cs typeface="Arial"/>
                <a:sym typeface="Arial"/>
              </a:rPr>
              <a:t>Section 3: CEOS GHG and CEOS AFOLU integration (CO</a:t>
            </a:r>
            <a:r>
              <a:rPr b="1" baseline="-25000" i="0" lang="en" sz="1600" u="none" cap="none" strike="noStrike">
                <a:solidFill>
                  <a:schemeClr val="dk1"/>
                </a:solidFill>
                <a:highlight>
                  <a:schemeClr val="lt1"/>
                </a:highlight>
                <a:latin typeface="Arial"/>
                <a:ea typeface="Arial"/>
                <a:cs typeface="Arial"/>
                <a:sym typeface="Arial"/>
              </a:rPr>
              <a:t>2</a:t>
            </a:r>
            <a:r>
              <a:rPr b="1" i="0" lang="en" sz="1600" u="none" cap="none" strike="noStrike">
                <a:solidFill>
                  <a:schemeClr val="dk1"/>
                </a:solidFill>
                <a:highlight>
                  <a:schemeClr val="lt1"/>
                </a:highlight>
                <a:latin typeface="Arial"/>
                <a:ea typeface="Arial"/>
                <a:cs typeface="Arial"/>
                <a:sym typeface="Arial"/>
              </a:rPr>
              <a:t>, CH</a:t>
            </a:r>
            <a:r>
              <a:rPr b="1" baseline="-25000" i="0" lang="en" sz="1600" u="none" cap="none" strike="noStrike">
                <a:solidFill>
                  <a:schemeClr val="dk1"/>
                </a:solidFill>
                <a:highlight>
                  <a:schemeClr val="lt1"/>
                </a:highlight>
                <a:latin typeface="Arial"/>
                <a:ea typeface="Arial"/>
                <a:cs typeface="Arial"/>
                <a:sym typeface="Arial"/>
              </a:rPr>
              <a:t>4</a:t>
            </a:r>
            <a:r>
              <a:rPr b="1" i="0" lang="en" sz="1600" u="none" cap="none" strike="noStrike">
                <a:solidFill>
                  <a:schemeClr val="dk1"/>
                </a:solidFill>
                <a:highlight>
                  <a:schemeClr val="lt1"/>
                </a:highlight>
                <a:latin typeface="Arial"/>
                <a:ea typeface="Arial"/>
                <a:cs typeface="Arial"/>
                <a:sym typeface="Arial"/>
              </a:rPr>
              <a:t>, N</a:t>
            </a:r>
            <a:r>
              <a:rPr b="1" baseline="-25000" i="0" lang="en" sz="1600" u="none" cap="none" strike="noStrike">
                <a:solidFill>
                  <a:schemeClr val="dk1"/>
                </a:solidFill>
                <a:highlight>
                  <a:schemeClr val="lt1"/>
                </a:highlight>
                <a:latin typeface="Arial"/>
                <a:ea typeface="Arial"/>
                <a:cs typeface="Arial"/>
                <a:sym typeface="Arial"/>
              </a:rPr>
              <a:t>2</a:t>
            </a:r>
            <a:r>
              <a:rPr b="1" i="0" lang="en" sz="1600" u="none" cap="none" strike="noStrike">
                <a:solidFill>
                  <a:schemeClr val="dk1"/>
                </a:solidFill>
                <a:highlight>
                  <a:schemeClr val="lt1"/>
                </a:highlight>
                <a:latin typeface="Arial"/>
                <a:ea typeface="Arial"/>
                <a:cs typeface="Arial"/>
                <a:sym typeface="Arial"/>
              </a:rPr>
              <a:t>O) </a:t>
            </a:r>
            <a:endParaRPr b="1" i="0" sz="16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None/>
            </a:pPr>
            <a:r>
              <a:rPr b="1" i="0" lang="en" sz="1600" u="none" cap="none" strike="noStrike">
                <a:solidFill>
                  <a:schemeClr val="dk1"/>
                </a:solidFill>
                <a:highlight>
                  <a:schemeClr val="lt1"/>
                </a:highlight>
                <a:latin typeface="Arial"/>
                <a:ea typeface="Arial"/>
                <a:cs typeface="Arial"/>
                <a:sym typeface="Arial"/>
              </a:rPr>
              <a:t>Section 4: User engagement </a:t>
            </a:r>
            <a:endParaRPr b="1" i="0" sz="16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None/>
            </a:pPr>
            <a:r>
              <a:rPr b="1" i="0" lang="en" sz="1600" u="none" cap="none" strike="noStrike">
                <a:solidFill>
                  <a:schemeClr val="dk1"/>
                </a:solidFill>
                <a:highlight>
                  <a:schemeClr val="lt1"/>
                </a:highlight>
                <a:latin typeface="Arial"/>
                <a:ea typeface="Arial"/>
                <a:cs typeface="Arial"/>
                <a:sym typeface="Arial"/>
              </a:rPr>
              <a:t>Section 5: Beyond CEOS </a:t>
            </a:r>
            <a:endParaRPr b="1" i="0" sz="160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None/>
            </a:pPr>
            <a:r>
              <a:rPr b="1" i="0" lang="en" sz="1600" u="none" cap="none" strike="noStrike">
                <a:solidFill>
                  <a:schemeClr val="dk1"/>
                </a:solidFill>
                <a:highlight>
                  <a:schemeClr val="lt1"/>
                </a:highlight>
                <a:latin typeface="Arial"/>
                <a:ea typeface="Arial"/>
                <a:cs typeface="Arial"/>
                <a:sym typeface="Arial"/>
              </a:rPr>
              <a:t>Section 6: Implementation</a:t>
            </a:r>
            <a:endParaRPr b="1" i="0" sz="1600" u="none" cap="none" strike="noStrike">
              <a:solidFill>
                <a:schemeClr val="dk1"/>
              </a:solidFill>
              <a:highlight>
                <a:schemeClr val="lt1"/>
              </a:highlight>
              <a:latin typeface="Arial"/>
              <a:ea typeface="Arial"/>
              <a:cs typeface="Arial"/>
              <a:sym typeface="Arial"/>
            </a:endParaRPr>
          </a:p>
          <a:p>
            <a:pPr indent="-196850" lvl="0" marL="215900" marR="0" rtl="0" algn="l">
              <a:lnSpc>
                <a:spcPct val="150000"/>
              </a:lnSpc>
              <a:spcBef>
                <a:spcPts val="0"/>
              </a:spcBef>
              <a:spcAft>
                <a:spcPts val="0"/>
              </a:spcAft>
              <a:buClr>
                <a:schemeClr val="dk1"/>
              </a:buClr>
              <a:buSzPts val="1600"/>
              <a:buFont typeface="Arial"/>
              <a:buChar char="❖"/>
            </a:pPr>
            <a:r>
              <a:rPr b="1" i="0" lang="en" sz="1600" u="none" cap="none" strike="noStrike">
                <a:solidFill>
                  <a:schemeClr val="dk1"/>
                </a:solidFill>
                <a:highlight>
                  <a:schemeClr val="lt1"/>
                </a:highlight>
                <a:latin typeface="Arial"/>
                <a:ea typeface="Arial"/>
                <a:cs typeface="Arial"/>
                <a:sym typeface="Arial"/>
              </a:rPr>
              <a:t>Section Leads: Team co-leads (Ben, Osamu, Frank Martin), Stephen Briggs, Martin Herold, Ian Jarvis, Ake Rosenqvist, Richard Lucas, Shaun Quegan, Laura Duncanson, Sylvia Wilson, Stephen Ward - with help from many others…!</a:t>
            </a:r>
            <a:endParaRPr sz="1100"/>
          </a:p>
          <a:p>
            <a:pPr indent="-196850" lvl="0" marL="215900" marR="0" rtl="0" algn="l">
              <a:lnSpc>
                <a:spcPct val="150000"/>
              </a:lnSpc>
              <a:spcBef>
                <a:spcPts val="0"/>
              </a:spcBef>
              <a:spcAft>
                <a:spcPts val="0"/>
              </a:spcAft>
              <a:buClr>
                <a:schemeClr val="dk1"/>
              </a:buClr>
              <a:buSzPts val="1500"/>
              <a:buFont typeface="Arial"/>
              <a:buChar char="❖"/>
            </a:pPr>
            <a:r>
              <a:rPr b="1" i="0" lang="en" sz="1500" u="none" cap="none" strike="noStrike">
                <a:solidFill>
                  <a:schemeClr val="dk1"/>
                </a:solidFill>
                <a:highlight>
                  <a:schemeClr val="lt1"/>
                </a:highlight>
                <a:latin typeface="Arial"/>
                <a:ea typeface="Arial"/>
                <a:cs typeface="Arial"/>
                <a:sym typeface="Arial"/>
              </a:rPr>
              <a:t>Arranging a physical team meeting at SIT TW in Sept</a:t>
            </a:r>
            <a:endParaRPr sz="1100"/>
          </a:p>
          <a:p>
            <a:pPr indent="-400050" lvl="1" marL="1219200" marR="0" rtl="0" algn="l">
              <a:lnSpc>
                <a:spcPct val="150000"/>
              </a:lnSpc>
              <a:spcBef>
                <a:spcPts val="0"/>
              </a:spcBef>
              <a:spcAft>
                <a:spcPts val="0"/>
              </a:spcAft>
              <a:buClr>
                <a:schemeClr val="dk1"/>
              </a:buClr>
              <a:buSzPts val="1500"/>
              <a:buFont typeface="Arial"/>
              <a:buChar char="❖"/>
            </a:pPr>
            <a:r>
              <a:rPr b="1" i="0" lang="en" sz="1500" u="none" cap="none" strike="noStrike">
                <a:solidFill>
                  <a:schemeClr val="dk1"/>
                </a:solidFill>
                <a:highlight>
                  <a:schemeClr val="lt1"/>
                </a:highlight>
                <a:latin typeface="Arial"/>
                <a:ea typeface="Arial"/>
                <a:cs typeface="Arial"/>
                <a:sym typeface="Arial"/>
              </a:rPr>
              <a:t>CEOS - GCOS TOPC (Terrestrial Obs) workshop (12 Sep)</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88"/>
          <p:cNvSpPr txBox="1"/>
          <p:nvPr>
            <p:ph idx="1" type="body"/>
          </p:nvPr>
        </p:nvSpPr>
        <p:spPr>
          <a:xfrm>
            <a:off x="76200" y="914400"/>
            <a:ext cx="8991600" cy="3943350"/>
          </a:xfrm>
          <a:prstGeom prst="rect">
            <a:avLst/>
          </a:prstGeom>
          <a:noFill/>
          <a:ln>
            <a:noFill/>
          </a:ln>
        </p:spPr>
        <p:txBody>
          <a:bodyPr anchorCtr="0" anchor="t" bIns="45700" lIns="91425" spcFirstLastPara="1" rIns="91425" wrap="square" tIns="45700">
            <a:noAutofit/>
          </a:bodyPr>
          <a:lstStyle/>
          <a:p>
            <a:pPr indent="-330200" lvl="0" marL="457200" marR="0" rtl="0" algn="l">
              <a:lnSpc>
                <a:spcPct val="100000"/>
              </a:lnSpc>
              <a:spcBef>
                <a:spcPts val="500"/>
              </a:spcBef>
              <a:spcAft>
                <a:spcPts val="0"/>
              </a:spcAft>
              <a:buClr>
                <a:srgbClr val="002569"/>
              </a:buClr>
              <a:buSzPts val="1600"/>
              <a:buFont typeface="Arial"/>
              <a:buChar char="•"/>
            </a:pPr>
            <a:r>
              <a:rPr lang="en" sz="1600"/>
              <a:t>Agriculture, Forestry and Other Land Use (AFOLU) contributes the second largest source of emissions (after fossil fuel use) globally, and the primary source of emissions in many developing nations</a:t>
            </a:r>
            <a:endParaRPr sz="1400"/>
          </a:p>
          <a:p>
            <a:pPr indent="-330200" lvl="0" marL="457200" marR="0" rtl="0" algn="l">
              <a:lnSpc>
                <a:spcPct val="100000"/>
              </a:lnSpc>
              <a:spcBef>
                <a:spcPts val="500"/>
              </a:spcBef>
              <a:spcAft>
                <a:spcPts val="0"/>
              </a:spcAft>
              <a:buClr>
                <a:srgbClr val="002569"/>
              </a:buClr>
              <a:buSzPts val="1600"/>
              <a:buFont typeface="Arial"/>
              <a:buChar char="•"/>
            </a:pPr>
            <a:r>
              <a:rPr lang="en" sz="1600"/>
              <a:t>In the context of the Global Stocktake (GST), </a:t>
            </a:r>
            <a:endParaRPr sz="1600"/>
          </a:p>
          <a:p>
            <a:pPr indent="-330200" lvl="1" marL="914400" rtl="0" algn="l">
              <a:lnSpc>
                <a:spcPct val="100000"/>
              </a:lnSpc>
              <a:spcBef>
                <a:spcPts val="500"/>
              </a:spcBef>
              <a:spcAft>
                <a:spcPts val="0"/>
              </a:spcAft>
              <a:buSzPts val="1600"/>
              <a:buChar char="o"/>
            </a:pPr>
            <a:r>
              <a:rPr lang="en" sz="1400"/>
              <a:t>AFOLU emissions are estimated from the product of an </a:t>
            </a:r>
            <a:r>
              <a:rPr b="1" i="1" lang="en" sz="1400"/>
              <a:t>activity index </a:t>
            </a:r>
            <a:r>
              <a:rPr lang="en" sz="1400"/>
              <a:t>(i.e. number of acres of forest converted to agriculture) and an </a:t>
            </a:r>
            <a:r>
              <a:rPr b="1" i="1" lang="en" sz="1400"/>
              <a:t>emission factor </a:t>
            </a:r>
            <a:r>
              <a:rPr lang="en" sz="1400"/>
              <a:t>(i.e. number of tons of CO</a:t>
            </a:r>
            <a:r>
              <a:rPr baseline="-25000" lang="en" sz="1400"/>
              <a:t>2</a:t>
            </a:r>
            <a:r>
              <a:rPr lang="en" sz="1400"/>
              <a:t> released per acre)</a:t>
            </a:r>
            <a:endParaRPr sz="1600"/>
          </a:p>
          <a:p>
            <a:pPr indent="0" lvl="0" marL="101600" rtl="0" algn="l">
              <a:lnSpc>
                <a:spcPct val="100000"/>
              </a:lnSpc>
              <a:spcBef>
                <a:spcPts val="500"/>
              </a:spcBef>
              <a:spcAft>
                <a:spcPts val="0"/>
              </a:spcAft>
              <a:buSzPts val="2000"/>
              <a:buNone/>
            </a:pPr>
            <a:r>
              <a:t/>
            </a:r>
            <a:endParaRPr sz="600"/>
          </a:p>
          <a:p>
            <a:pPr indent="0" lvl="0" marL="101600" rtl="0" algn="l">
              <a:lnSpc>
                <a:spcPct val="100000"/>
              </a:lnSpc>
              <a:spcBef>
                <a:spcPts val="500"/>
              </a:spcBef>
              <a:spcAft>
                <a:spcPts val="0"/>
              </a:spcAft>
              <a:buSzPts val="2000"/>
              <a:buNone/>
            </a:pPr>
            <a:r>
              <a:rPr lang="en" sz="1600"/>
              <a:t>	</a:t>
            </a:r>
            <a:r>
              <a:rPr i="1" lang="en" sz="1600"/>
              <a:t>Emissions/removals = Activity Index × Emission Factor</a:t>
            </a:r>
            <a:endParaRPr sz="1600"/>
          </a:p>
          <a:p>
            <a:pPr indent="-228600" lvl="1" marL="914400" rtl="0" algn="l">
              <a:lnSpc>
                <a:spcPct val="100000"/>
              </a:lnSpc>
              <a:spcBef>
                <a:spcPts val="500"/>
              </a:spcBef>
              <a:spcAft>
                <a:spcPts val="0"/>
              </a:spcAft>
              <a:buSzPts val="2000"/>
              <a:buNone/>
            </a:pPr>
            <a:r>
              <a:t/>
            </a:r>
            <a:endParaRPr sz="600"/>
          </a:p>
          <a:p>
            <a:pPr indent="-330200" lvl="1" marL="914400" rtl="0" algn="l">
              <a:lnSpc>
                <a:spcPct val="100000"/>
              </a:lnSpc>
              <a:spcBef>
                <a:spcPts val="500"/>
              </a:spcBef>
              <a:spcAft>
                <a:spcPts val="0"/>
              </a:spcAft>
              <a:buSzPts val="1600"/>
              <a:buChar char="o"/>
            </a:pPr>
            <a:r>
              <a:rPr b="1" lang="en" sz="1400"/>
              <a:t>Activity Data</a:t>
            </a:r>
            <a:r>
              <a:rPr lang="en" sz="1400"/>
              <a:t>: Space-based data are a key source of Activity Index data</a:t>
            </a:r>
            <a:endParaRPr sz="1600"/>
          </a:p>
          <a:p>
            <a:pPr indent="-330200" lvl="1" marL="914400" rtl="0" algn="l">
              <a:lnSpc>
                <a:spcPct val="100000"/>
              </a:lnSpc>
              <a:spcBef>
                <a:spcPts val="500"/>
              </a:spcBef>
              <a:spcAft>
                <a:spcPts val="0"/>
              </a:spcAft>
              <a:buSzPts val="1600"/>
              <a:buChar char="o"/>
            </a:pPr>
            <a:r>
              <a:rPr b="1" lang="en" sz="1400"/>
              <a:t>Emission Factors: </a:t>
            </a:r>
            <a:r>
              <a:rPr lang="en" sz="1400"/>
              <a:t>Above ground biomass measurements and fire radiative power provide insight into forest emission factors</a:t>
            </a:r>
            <a:endParaRPr sz="1600"/>
          </a:p>
          <a:p>
            <a:pPr indent="-330200" lvl="0" marL="457200" marR="0" rtl="0" algn="l">
              <a:lnSpc>
                <a:spcPct val="100000"/>
              </a:lnSpc>
              <a:spcBef>
                <a:spcPts val="500"/>
              </a:spcBef>
              <a:spcAft>
                <a:spcPts val="0"/>
              </a:spcAft>
              <a:buClr>
                <a:srgbClr val="002569"/>
              </a:buClr>
              <a:buSzPts val="1600"/>
              <a:buFont typeface="Arial"/>
              <a:buChar char="•"/>
            </a:pPr>
            <a:r>
              <a:rPr lang="en" sz="1600"/>
              <a:t>Only apply to “Managed Land”</a:t>
            </a:r>
            <a:endParaRPr sz="1600"/>
          </a:p>
          <a:p>
            <a:pPr indent="-330200" lvl="1" marL="914400" rtl="0" algn="l">
              <a:lnSpc>
                <a:spcPct val="100000"/>
              </a:lnSpc>
              <a:spcBef>
                <a:spcPts val="500"/>
              </a:spcBef>
              <a:spcAft>
                <a:spcPts val="0"/>
              </a:spcAft>
              <a:buSzPts val="1600"/>
              <a:buChar char="o"/>
            </a:pPr>
            <a:r>
              <a:rPr lang="en" sz="1400"/>
              <a:t>If another 10 million hectares burn in Siberia, most of these emissions are not counted because they are not on managed land</a:t>
            </a:r>
            <a:endParaRPr sz="1600"/>
          </a:p>
        </p:txBody>
      </p:sp>
      <p:sp>
        <p:nvSpPr>
          <p:cNvPr id="601" name="Google Shape;601;p88"/>
          <p:cNvSpPr txBox="1"/>
          <p:nvPr>
            <p:ph idx="2" type="body"/>
          </p:nvPr>
        </p:nvSpPr>
        <p:spPr>
          <a:xfrm>
            <a:off x="1899138" y="57150"/>
            <a:ext cx="5662246" cy="68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00"/>
              </a:spcBef>
              <a:spcAft>
                <a:spcPts val="0"/>
              </a:spcAft>
              <a:buClr>
                <a:schemeClr val="lt1"/>
              </a:buClr>
              <a:buSzPts val="2800"/>
              <a:buFont typeface="Arial"/>
              <a:buNone/>
            </a:pPr>
            <a:r>
              <a:rPr lang="en"/>
              <a:t>Bottom-up AFOLU Inventories</a:t>
            </a:r>
            <a:endParaRPr/>
          </a:p>
        </p:txBody>
      </p:sp>
      <p:sp>
        <p:nvSpPr>
          <p:cNvPr id="602" name="Google Shape;602;p88"/>
          <p:cNvSpPr txBox="1"/>
          <p:nvPr>
            <p:ph idx="12" type="sldNum"/>
          </p:nvPr>
        </p:nvSpPr>
        <p:spPr>
          <a:xfrm>
            <a:off x="8519109" y="4972057"/>
            <a:ext cx="548700" cy="171443"/>
          </a:xfrm>
          <a:prstGeom prst="rect">
            <a:avLst/>
          </a:prstGeom>
          <a:noFill/>
          <a:ln>
            <a:noFill/>
          </a:ln>
        </p:spPr>
        <p:txBody>
          <a:bodyPr anchorCtr="0" anchor="t" bIns="45700" lIns="45700" spcFirstLastPara="1" rIns="45700" wrap="square" tIns="45700">
            <a:noAutofit/>
          </a:bodyPr>
          <a:lstStyle/>
          <a:p>
            <a:pPr indent="0" lvl="0" marL="0" marR="0" rtl="0" algn="r">
              <a:lnSpc>
                <a:spcPct val="100000"/>
              </a:lnSpc>
              <a:spcBef>
                <a:spcPts val="0"/>
              </a:spcBef>
              <a:spcAft>
                <a:spcPts val="0"/>
              </a:spcAft>
              <a:buClr>
                <a:srgbClr val="002569"/>
              </a:buClr>
              <a:buSzPts val="1000"/>
              <a:buFont typeface="Helvetica Neue"/>
              <a:buNone/>
            </a:pPr>
            <a:fld id="{00000000-1234-1234-1234-123412341234}" type="slidenum">
              <a:rPr b="0" i="0" lang="en" sz="1000" u="none" cap="none" strike="noStrike">
                <a:solidFill>
                  <a:srgbClr val="002569"/>
                </a:solidFill>
                <a:latin typeface="Helvetica Neue"/>
                <a:ea typeface="Helvetica Neue"/>
                <a:cs typeface="Helvetica Neue"/>
                <a:sym typeface="Helvetica Neue"/>
              </a:rPr>
              <a:t>‹#›</a:t>
            </a:fld>
            <a:endParaRPr b="0" i="0" sz="1000" u="none" cap="none" strike="noStrike">
              <a:solidFill>
                <a:srgbClr val="002569"/>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6" name="Shape 606"/>
        <p:cNvGrpSpPr/>
        <p:nvPr/>
      </p:nvGrpSpPr>
      <p:grpSpPr>
        <a:xfrm>
          <a:off x="0" y="0"/>
          <a:ext cx="0" cy="0"/>
          <a:chOff x="0" y="0"/>
          <a:chExt cx="0" cy="0"/>
        </a:xfrm>
      </p:grpSpPr>
      <p:sp>
        <p:nvSpPr>
          <p:cNvPr id="607" name="Google Shape;607;p89"/>
          <p:cNvSpPr txBox="1"/>
          <p:nvPr>
            <p:ph idx="1" type="body"/>
          </p:nvPr>
        </p:nvSpPr>
        <p:spPr>
          <a:xfrm>
            <a:off x="76200" y="914400"/>
            <a:ext cx="8991600" cy="3943350"/>
          </a:xfrm>
          <a:prstGeom prst="rect">
            <a:avLst/>
          </a:prstGeom>
          <a:noFill/>
          <a:ln>
            <a:noFill/>
          </a:ln>
        </p:spPr>
        <p:txBody>
          <a:bodyPr anchorCtr="0" anchor="t" bIns="45700" lIns="91425" spcFirstLastPara="1" rIns="91425" wrap="square" tIns="45700">
            <a:noAutofit/>
          </a:bodyPr>
          <a:lstStyle/>
          <a:p>
            <a:pPr indent="-323850" lvl="0" marL="457200" rtl="0" algn="l">
              <a:lnSpc>
                <a:spcPct val="100000"/>
              </a:lnSpc>
              <a:spcBef>
                <a:spcPts val="300"/>
              </a:spcBef>
              <a:spcAft>
                <a:spcPts val="0"/>
              </a:spcAft>
              <a:buSzPts val="1500"/>
              <a:buChar char="•"/>
            </a:pPr>
            <a:r>
              <a:rPr lang="en" sz="1500"/>
              <a:t>Top-down atmospheric measurements provide an integrated estimate of NET emissions and removals by all processes</a:t>
            </a:r>
            <a:endParaRPr sz="1500"/>
          </a:p>
          <a:p>
            <a:pPr indent="-323850" lvl="1" marL="914400" rtl="0" algn="l">
              <a:lnSpc>
                <a:spcPct val="100000"/>
              </a:lnSpc>
              <a:spcBef>
                <a:spcPts val="600"/>
              </a:spcBef>
              <a:spcAft>
                <a:spcPts val="0"/>
              </a:spcAft>
              <a:buSzPts val="1500"/>
              <a:buChar char="o"/>
            </a:pPr>
            <a:r>
              <a:rPr lang="en" sz="1300"/>
              <a:t>Not as source specific as the bottom-up inventories required by the UNFCCC</a:t>
            </a:r>
            <a:endParaRPr sz="1500"/>
          </a:p>
          <a:p>
            <a:pPr indent="-323850" lvl="1" marL="914400" rtl="0" algn="l">
              <a:lnSpc>
                <a:spcPct val="100000"/>
              </a:lnSpc>
              <a:spcBef>
                <a:spcPts val="600"/>
              </a:spcBef>
              <a:spcAft>
                <a:spcPts val="0"/>
              </a:spcAft>
              <a:buSzPts val="1500"/>
              <a:buChar char="o"/>
            </a:pPr>
            <a:r>
              <a:rPr lang="en" sz="1300"/>
              <a:t>Include sources that are not currently included in those inventories, providing a more complete description of emissions and removals</a:t>
            </a:r>
            <a:endParaRPr sz="1500"/>
          </a:p>
          <a:p>
            <a:pPr indent="-323850" lvl="0" marL="457200" rtl="0" algn="l">
              <a:lnSpc>
                <a:spcPct val="100000"/>
              </a:lnSpc>
              <a:spcBef>
                <a:spcPts val="600"/>
              </a:spcBef>
              <a:spcAft>
                <a:spcPts val="0"/>
              </a:spcAft>
              <a:buSzPts val="1500"/>
              <a:buChar char="•"/>
            </a:pPr>
            <a:r>
              <a:rPr lang="en" sz="1500"/>
              <a:t>What fraction of the observed emissions are contributed by: </a:t>
            </a:r>
            <a:endParaRPr sz="1500"/>
          </a:p>
          <a:p>
            <a:pPr indent="-323850" lvl="1" marL="914400" rtl="0" algn="l">
              <a:lnSpc>
                <a:spcPct val="100000"/>
              </a:lnSpc>
              <a:spcBef>
                <a:spcPts val="600"/>
              </a:spcBef>
              <a:spcAft>
                <a:spcPts val="0"/>
              </a:spcAft>
              <a:buSzPts val="1500"/>
              <a:buChar char="o"/>
            </a:pPr>
            <a:r>
              <a:rPr lang="en" sz="1300"/>
              <a:t>Fossil fuel combustion?</a:t>
            </a:r>
            <a:endParaRPr sz="1500"/>
          </a:p>
          <a:p>
            <a:pPr indent="-323850" lvl="1" marL="914400" rtl="0" algn="l">
              <a:lnSpc>
                <a:spcPct val="100000"/>
              </a:lnSpc>
              <a:spcBef>
                <a:spcPts val="600"/>
              </a:spcBef>
              <a:spcAft>
                <a:spcPts val="0"/>
              </a:spcAft>
              <a:buSzPts val="1500"/>
              <a:buChar char="o"/>
            </a:pPr>
            <a:r>
              <a:rPr lang="en" sz="1300"/>
              <a:t>Agriculture, Forest and other Land Use (AFOLU)?</a:t>
            </a:r>
            <a:endParaRPr sz="1500"/>
          </a:p>
          <a:p>
            <a:pPr indent="-323850" lvl="1" marL="914400" rtl="0" algn="l">
              <a:lnSpc>
                <a:spcPct val="100000"/>
              </a:lnSpc>
              <a:spcBef>
                <a:spcPts val="600"/>
              </a:spcBef>
              <a:spcAft>
                <a:spcPts val="0"/>
              </a:spcAft>
              <a:buSzPts val="1500"/>
              <a:buChar char="o"/>
            </a:pPr>
            <a:r>
              <a:rPr lang="en" sz="1300"/>
              <a:t>Changes in the natural biosphere and ocean sources and sinks associated with human activities, extreme events or climate change</a:t>
            </a:r>
            <a:endParaRPr sz="1500"/>
          </a:p>
          <a:p>
            <a:pPr indent="-323850" lvl="0" marL="457200" rtl="0" algn="l">
              <a:lnSpc>
                <a:spcPct val="100000"/>
              </a:lnSpc>
              <a:spcBef>
                <a:spcPts val="600"/>
              </a:spcBef>
              <a:spcAft>
                <a:spcPts val="0"/>
              </a:spcAft>
              <a:buSzPts val="1500"/>
              <a:buChar char="•"/>
            </a:pPr>
            <a:r>
              <a:rPr lang="en" sz="1500"/>
              <a:t>Once the assumed fossil fuel sources are accounted for, what fraction of the remaining AFOLU emissions</a:t>
            </a:r>
            <a:endParaRPr sz="1500"/>
          </a:p>
          <a:p>
            <a:pPr indent="-323850" lvl="1" marL="914400" rtl="0" algn="l">
              <a:lnSpc>
                <a:spcPct val="100000"/>
              </a:lnSpc>
              <a:spcBef>
                <a:spcPts val="600"/>
              </a:spcBef>
              <a:spcAft>
                <a:spcPts val="0"/>
              </a:spcAft>
              <a:buSzPts val="1500"/>
              <a:buChar char="o"/>
            </a:pPr>
            <a:r>
              <a:rPr lang="en" sz="1300"/>
              <a:t>Are reported by national inventories</a:t>
            </a:r>
            <a:endParaRPr sz="1500"/>
          </a:p>
          <a:p>
            <a:pPr indent="-323850" lvl="1" marL="914400" rtl="0" algn="l">
              <a:lnSpc>
                <a:spcPct val="100000"/>
              </a:lnSpc>
              <a:spcBef>
                <a:spcPts val="600"/>
              </a:spcBef>
              <a:spcAft>
                <a:spcPts val="300"/>
              </a:spcAft>
              <a:buSzPts val="1500"/>
              <a:buChar char="o"/>
            </a:pPr>
            <a:r>
              <a:rPr lang="en" sz="1300"/>
              <a:t>Are inferred from existing space-based AFOLU inventories</a:t>
            </a:r>
            <a:endParaRPr sz="1500"/>
          </a:p>
        </p:txBody>
      </p:sp>
      <p:sp>
        <p:nvSpPr>
          <p:cNvPr id="608" name="Google Shape;608;p89"/>
          <p:cNvSpPr txBox="1"/>
          <p:nvPr>
            <p:ph idx="2" type="body"/>
          </p:nvPr>
        </p:nvSpPr>
        <p:spPr>
          <a:xfrm>
            <a:off x="1899138" y="57150"/>
            <a:ext cx="5662246" cy="68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00"/>
              </a:spcBef>
              <a:spcAft>
                <a:spcPts val="0"/>
              </a:spcAft>
              <a:buClr>
                <a:schemeClr val="lt1"/>
              </a:buClr>
              <a:buSzPts val="2800"/>
              <a:buFont typeface="Arial"/>
              <a:buNone/>
            </a:pPr>
            <a:r>
              <a:rPr lang="en"/>
              <a:t>Top-down Estimates of GHG Emissions and Removals</a:t>
            </a:r>
            <a:endParaRPr/>
          </a:p>
        </p:txBody>
      </p:sp>
      <p:sp>
        <p:nvSpPr>
          <p:cNvPr id="609" name="Google Shape;609;p89"/>
          <p:cNvSpPr txBox="1"/>
          <p:nvPr>
            <p:ph idx="12" type="sldNum"/>
          </p:nvPr>
        </p:nvSpPr>
        <p:spPr>
          <a:xfrm>
            <a:off x="8519109" y="4972057"/>
            <a:ext cx="548700" cy="171443"/>
          </a:xfrm>
          <a:prstGeom prst="rect">
            <a:avLst/>
          </a:prstGeom>
          <a:noFill/>
          <a:ln>
            <a:noFill/>
          </a:ln>
        </p:spPr>
        <p:txBody>
          <a:bodyPr anchorCtr="0" anchor="t" bIns="45700" lIns="45700" spcFirstLastPara="1" rIns="45700" wrap="square" tIns="45700">
            <a:noAutofit/>
          </a:bodyPr>
          <a:lstStyle/>
          <a:p>
            <a:pPr indent="0" lvl="0" marL="0" rtl="0" algn="r">
              <a:lnSpc>
                <a:spcPct val="100000"/>
              </a:lnSpc>
              <a:spcBef>
                <a:spcPts val="0"/>
              </a:spcBef>
              <a:spcAft>
                <a:spcPts val="0"/>
              </a:spcAft>
              <a:buClr>
                <a:srgbClr val="002569"/>
              </a:buClr>
              <a:buSzPts val="1000"/>
              <a:buFont typeface="Helvetica Neue"/>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3" name="Shape 613"/>
        <p:cNvGrpSpPr/>
        <p:nvPr/>
      </p:nvGrpSpPr>
      <p:grpSpPr>
        <a:xfrm>
          <a:off x="0" y="0"/>
          <a:ext cx="0" cy="0"/>
          <a:chOff x="0" y="0"/>
          <a:chExt cx="0" cy="0"/>
        </a:xfrm>
      </p:grpSpPr>
      <p:sp>
        <p:nvSpPr>
          <p:cNvPr id="614" name="Google Shape;614;p90"/>
          <p:cNvSpPr txBox="1"/>
          <p:nvPr>
            <p:ph idx="1" type="body"/>
          </p:nvPr>
        </p:nvSpPr>
        <p:spPr>
          <a:xfrm>
            <a:off x="76200" y="914400"/>
            <a:ext cx="8991600" cy="3943350"/>
          </a:xfrm>
          <a:prstGeom prst="rect">
            <a:avLst/>
          </a:prstGeom>
          <a:noFill/>
          <a:ln>
            <a:noFill/>
          </a:ln>
        </p:spPr>
        <p:txBody>
          <a:bodyPr anchorCtr="0" anchor="t" bIns="45700" lIns="91425" spcFirstLastPara="1" rIns="91425" wrap="square" tIns="45700">
            <a:noAutofit/>
          </a:bodyPr>
          <a:lstStyle/>
          <a:p>
            <a:pPr indent="0" lvl="0" marL="101600" rtl="0" algn="l">
              <a:lnSpc>
                <a:spcPct val="100000"/>
              </a:lnSpc>
              <a:spcBef>
                <a:spcPts val="0"/>
              </a:spcBef>
              <a:spcAft>
                <a:spcPts val="0"/>
              </a:spcAft>
              <a:buSzPts val="2000"/>
              <a:buNone/>
            </a:pPr>
            <a:r>
              <a:rPr lang="en" sz="1400"/>
              <a:t>Fossil fuel and cement emissions (FF): </a:t>
            </a:r>
            <a:endParaRPr sz="1600"/>
          </a:p>
          <a:p>
            <a:pPr indent="-330200" lvl="0" marL="457200" rtl="0" algn="l">
              <a:lnSpc>
                <a:spcPct val="100000"/>
              </a:lnSpc>
              <a:spcBef>
                <a:spcPts val="600"/>
              </a:spcBef>
              <a:spcAft>
                <a:spcPts val="0"/>
              </a:spcAft>
              <a:buSzPts val="1600"/>
              <a:buChar char="•"/>
            </a:pPr>
            <a:r>
              <a:rPr b="0" lang="en" sz="1400"/>
              <a:t>Fossil fuel combustion and cement production releases carbon from the geologic reservoir to the atmosphere. </a:t>
            </a:r>
            <a:endParaRPr sz="1600"/>
          </a:p>
          <a:p>
            <a:pPr indent="0" lvl="0" marL="101600" rtl="0" algn="l">
              <a:lnSpc>
                <a:spcPct val="100000"/>
              </a:lnSpc>
              <a:spcBef>
                <a:spcPts val="600"/>
              </a:spcBef>
              <a:spcAft>
                <a:spcPts val="0"/>
              </a:spcAft>
              <a:buSzPts val="2000"/>
              <a:buNone/>
            </a:pPr>
            <a:r>
              <a:rPr lang="en" sz="1400"/>
              <a:t>Net Biosphere exchange (NBE): </a:t>
            </a:r>
            <a:endParaRPr sz="1600"/>
          </a:p>
          <a:p>
            <a:pPr indent="-330200" lvl="0" marL="457200" rtl="0" algn="l">
              <a:lnSpc>
                <a:spcPct val="100000"/>
              </a:lnSpc>
              <a:spcBef>
                <a:spcPts val="600"/>
              </a:spcBef>
              <a:spcAft>
                <a:spcPts val="0"/>
              </a:spcAft>
              <a:buSzPts val="1600"/>
              <a:buChar char="•"/>
            </a:pPr>
            <a:r>
              <a:rPr b="0" lang="en" sz="1400"/>
              <a:t>Net flux of carbon between the terrestrial biosphere and atmosphere, including biomass burning. Includes both anthropogenic processes (e.g., deforestation, reforestation, farming) and natural processes (e.g., climate-variability-induced carbon fluxes, disturbances, recovery from disturbances).</a:t>
            </a:r>
            <a:endParaRPr sz="1600"/>
          </a:p>
          <a:p>
            <a:pPr indent="0" lvl="0" marL="101600" rtl="0" algn="l">
              <a:lnSpc>
                <a:spcPct val="100000"/>
              </a:lnSpc>
              <a:spcBef>
                <a:spcPts val="600"/>
              </a:spcBef>
              <a:spcAft>
                <a:spcPts val="0"/>
              </a:spcAft>
              <a:buSzPts val="2000"/>
              <a:buNone/>
            </a:pPr>
            <a:r>
              <a:rPr lang="en" sz="1400"/>
              <a:t>Terrestrial Net Carbon Exchange (NCE): Net flux of carbon between the surface and atmosphere. For land, NCE can be defined as:</a:t>
            </a:r>
            <a:endParaRPr sz="1600"/>
          </a:p>
          <a:p>
            <a:pPr indent="0" lvl="0" marL="101600" rtl="0" algn="ctr">
              <a:lnSpc>
                <a:spcPct val="100000"/>
              </a:lnSpc>
              <a:spcBef>
                <a:spcPts val="600"/>
              </a:spcBef>
              <a:spcAft>
                <a:spcPts val="0"/>
              </a:spcAft>
              <a:buSzPts val="2000"/>
              <a:buNone/>
            </a:pPr>
            <a:r>
              <a:rPr lang="en" sz="1400"/>
              <a:t>𝑵𝑪𝑬 = 𝑵𝑩𝑬 + 𝑭𝑭</a:t>
            </a:r>
            <a:endParaRPr sz="1600"/>
          </a:p>
          <a:p>
            <a:pPr indent="-228600" lvl="0" marL="457200" rtl="0" algn="l">
              <a:lnSpc>
                <a:spcPct val="100000"/>
              </a:lnSpc>
              <a:spcBef>
                <a:spcPts val="600"/>
              </a:spcBef>
              <a:spcAft>
                <a:spcPts val="600"/>
              </a:spcAft>
              <a:buSzPts val="2000"/>
              <a:buNone/>
            </a:pPr>
            <a:r>
              <a:t/>
            </a:r>
            <a:endParaRPr sz="1400"/>
          </a:p>
        </p:txBody>
      </p:sp>
      <p:sp>
        <p:nvSpPr>
          <p:cNvPr id="615" name="Google Shape;615;p90"/>
          <p:cNvSpPr txBox="1"/>
          <p:nvPr>
            <p:ph idx="2" type="body"/>
          </p:nvPr>
        </p:nvSpPr>
        <p:spPr>
          <a:xfrm>
            <a:off x="1899138" y="57150"/>
            <a:ext cx="5662246" cy="68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00"/>
              </a:spcBef>
              <a:spcAft>
                <a:spcPts val="0"/>
              </a:spcAft>
              <a:buClr>
                <a:schemeClr val="lt1"/>
              </a:buClr>
              <a:buSzPts val="2800"/>
              <a:buFont typeface="Arial"/>
              <a:buNone/>
            </a:pPr>
            <a:r>
              <a:rPr lang="en"/>
              <a:t>Top-Down Estimates of Carbon Stock Changes</a:t>
            </a:r>
            <a:endParaRPr/>
          </a:p>
        </p:txBody>
      </p:sp>
      <p:grpSp>
        <p:nvGrpSpPr>
          <p:cNvPr id="616" name="Google Shape;616;p90"/>
          <p:cNvGrpSpPr/>
          <p:nvPr/>
        </p:nvGrpSpPr>
        <p:grpSpPr>
          <a:xfrm>
            <a:off x="43833" y="3640555"/>
            <a:ext cx="9056334" cy="1217195"/>
            <a:chOff x="604478" y="4359384"/>
            <a:chExt cx="7650719" cy="1371035"/>
          </a:xfrm>
        </p:grpSpPr>
        <p:grpSp>
          <p:nvGrpSpPr>
            <p:cNvPr id="617" name="Google Shape;617;p90"/>
            <p:cNvGrpSpPr/>
            <p:nvPr/>
          </p:nvGrpSpPr>
          <p:grpSpPr>
            <a:xfrm>
              <a:off x="3387046" y="4393931"/>
              <a:ext cx="4868151" cy="1336488"/>
              <a:chOff x="4199529" y="4029390"/>
              <a:chExt cx="4868151" cy="1336488"/>
            </a:xfrm>
          </p:grpSpPr>
          <p:pic>
            <p:nvPicPr>
              <p:cNvPr id="618" name="Google Shape;618;p90"/>
              <p:cNvPicPr preferRelativeResize="0"/>
              <p:nvPr/>
            </p:nvPicPr>
            <p:blipFill rotWithShape="1">
              <a:blip r:embed="rId3">
                <a:alphaModFix/>
              </a:blip>
              <a:srcRect b="0" l="0" r="0" t="0"/>
              <a:stretch/>
            </p:blipFill>
            <p:spPr>
              <a:xfrm>
                <a:off x="4199529" y="4029390"/>
                <a:ext cx="2261190" cy="1336488"/>
              </a:xfrm>
              <a:prstGeom prst="rect">
                <a:avLst/>
              </a:prstGeom>
              <a:noFill/>
              <a:ln>
                <a:noFill/>
              </a:ln>
            </p:spPr>
          </p:pic>
          <p:pic>
            <p:nvPicPr>
              <p:cNvPr id="619" name="Google Shape;619;p90"/>
              <p:cNvPicPr preferRelativeResize="0"/>
              <p:nvPr/>
            </p:nvPicPr>
            <p:blipFill rotWithShape="1">
              <a:blip r:embed="rId4">
                <a:alphaModFix/>
              </a:blip>
              <a:srcRect b="0" l="0" r="0" t="0"/>
              <a:stretch/>
            </p:blipFill>
            <p:spPr>
              <a:xfrm>
                <a:off x="6728685" y="4029391"/>
                <a:ext cx="2338995" cy="1301940"/>
              </a:xfrm>
              <a:prstGeom prst="rect">
                <a:avLst/>
              </a:prstGeom>
              <a:noFill/>
              <a:ln>
                <a:noFill/>
              </a:ln>
            </p:spPr>
          </p:pic>
          <p:sp>
            <p:nvSpPr>
              <p:cNvPr id="620" name="Google Shape;620;p90"/>
              <p:cNvSpPr txBox="1"/>
              <p:nvPr/>
            </p:nvSpPr>
            <p:spPr>
              <a:xfrm>
                <a:off x="6460719" y="4501662"/>
                <a:ext cx="37377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pic>
          <p:nvPicPr>
            <p:cNvPr id="621" name="Google Shape;621;p90"/>
            <p:cNvPicPr preferRelativeResize="0"/>
            <p:nvPr/>
          </p:nvPicPr>
          <p:blipFill rotWithShape="1">
            <a:blip r:embed="rId5">
              <a:alphaModFix/>
            </a:blip>
            <a:srcRect b="0" l="0" r="0" t="0"/>
            <a:stretch/>
          </p:blipFill>
          <p:spPr>
            <a:xfrm>
              <a:off x="604478" y="4359384"/>
              <a:ext cx="2463250" cy="1336488"/>
            </a:xfrm>
            <a:prstGeom prst="rect">
              <a:avLst/>
            </a:prstGeom>
            <a:noFill/>
            <a:ln>
              <a:noFill/>
            </a:ln>
          </p:spPr>
        </p:pic>
        <p:sp>
          <p:nvSpPr>
            <p:cNvPr id="622" name="Google Shape;622;p90"/>
            <p:cNvSpPr txBox="1"/>
            <p:nvPr/>
          </p:nvSpPr>
          <p:spPr>
            <a:xfrm>
              <a:off x="3067728" y="4877508"/>
              <a:ext cx="31931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91"/>
          <p:cNvSpPr txBox="1"/>
          <p:nvPr>
            <p:ph idx="1" type="body"/>
          </p:nvPr>
        </p:nvSpPr>
        <p:spPr>
          <a:xfrm>
            <a:off x="76200" y="914400"/>
            <a:ext cx="5037691" cy="4029075"/>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0000"/>
              </a:lnSpc>
              <a:spcBef>
                <a:spcPts val="500"/>
              </a:spcBef>
              <a:spcAft>
                <a:spcPts val="0"/>
              </a:spcAft>
              <a:buClr>
                <a:srgbClr val="002569"/>
              </a:buClr>
              <a:buSzPts val="1800"/>
              <a:buFont typeface="Arial"/>
              <a:buChar char="•"/>
            </a:pPr>
            <a:r>
              <a:rPr lang="en" sz="1800"/>
              <a:t>To compare bottom-up AFOLU inventories with top-down atmospheric GHG estimates, we must</a:t>
            </a:r>
            <a:endParaRPr sz="1800"/>
          </a:p>
          <a:p>
            <a:pPr indent="-342900" lvl="1" marL="914400" rtl="0" algn="l">
              <a:lnSpc>
                <a:spcPct val="100000"/>
              </a:lnSpc>
              <a:spcBef>
                <a:spcPts val="500"/>
              </a:spcBef>
              <a:spcAft>
                <a:spcPts val="0"/>
              </a:spcAft>
              <a:buSzPts val="1800"/>
              <a:buChar char="o"/>
            </a:pPr>
            <a:r>
              <a:rPr lang="en" sz="1600"/>
              <a:t>Discriminate Fossil Fuel / Net biospheric Exchange / Ocean contributions to the Net Carbon Exchange (NCE)</a:t>
            </a:r>
            <a:endParaRPr sz="1800"/>
          </a:p>
          <a:p>
            <a:pPr indent="-342900" lvl="1" marL="914400" rtl="0" algn="l">
              <a:lnSpc>
                <a:spcPct val="100000"/>
              </a:lnSpc>
              <a:spcBef>
                <a:spcPts val="500"/>
              </a:spcBef>
              <a:spcAft>
                <a:spcPts val="0"/>
              </a:spcAft>
              <a:buSzPts val="1800"/>
              <a:buChar char="o"/>
            </a:pPr>
            <a:r>
              <a:rPr lang="en" sz="1600"/>
              <a:t>Define “Managed Land”</a:t>
            </a:r>
            <a:endParaRPr sz="1800"/>
          </a:p>
          <a:p>
            <a:pPr indent="-342900" lvl="2" marL="1371600" rtl="0" algn="l">
              <a:lnSpc>
                <a:spcPct val="100000"/>
              </a:lnSpc>
              <a:spcBef>
                <a:spcPts val="500"/>
              </a:spcBef>
              <a:spcAft>
                <a:spcPts val="0"/>
              </a:spcAft>
              <a:buSzPts val="1800"/>
              <a:buChar char="▪"/>
            </a:pPr>
            <a:r>
              <a:rPr lang="en" sz="1600"/>
              <a:t>What fraction of the observed emissions are from Managed/Unmanaged land?</a:t>
            </a:r>
            <a:endParaRPr sz="1800"/>
          </a:p>
          <a:p>
            <a:pPr indent="-342900" lvl="1" marL="914400" rtl="0" algn="l">
              <a:lnSpc>
                <a:spcPct val="100000"/>
              </a:lnSpc>
              <a:spcBef>
                <a:spcPts val="500"/>
              </a:spcBef>
              <a:spcAft>
                <a:spcPts val="0"/>
              </a:spcAft>
              <a:buSzPts val="1800"/>
              <a:buChar char="o"/>
            </a:pPr>
            <a:r>
              <a:rPr lang="en" sz="1600"/>
              <a:t>Correct for lateral transport of crops, wood products and river carbon, because these contributions do not immediately enter the atmosphere</a:t>
            </a:r>
            <a:endParaRPr sz="1800"/>
          </a:p>
        </p:txBody>
      </p:sp>
      <p:sp>
        <p:nvSpPr>
          <p:cNvPr id="628" name="Google Shape;628;p91"/>
          <p:cNvSpPr txBox="1"/>
          <p:nvPr>
            <p:ph idx="2" type="body"/>
          </p:nvPr>
        </p:nvSpPr>
        <p:spPr>
          <a:xfrm>
            <a:off x="1899137" y="57150"/>
            <a:ext cx="5884985" cy="68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00"/>
              </a:spcBef>
              <a:spcAft>
                <a:spcPts val="0"/>
              </a:spcAft>
              <a:buClr>
                <a:schemeClr val="lt1"/>
              </a:buClr>
              <a:buSzPts val="2800"/>
              <a:buFont typeface="Arial"/>
              <a:buNone/>
            </a:pPr>
            <a:r>
              <a:rPr lang="en" sz="2600"/>
              <a:t>Comparing bottom-up AFOLU and top-down GHG emissions estimates</a:t>
            </a:r>
            <a:endParaRPr sz="2600"/>
          </a:p>
        </p:txBody>
      </p:sp>
      <p:pic>
        <p:nvPicPr>
          <p:cNvPr id="629" name="Google Shape;629;p91"/>
          <p:cNvPicPr preferRelativeResize="0"/>
          <p:nvPr/>
        </p:nvPicPr>
        <p:blipFill rotWithShape="1">
          <a:blip r:embed="rId3">
            <a:alphaModFix/>
          </a:blip>
          <a:srcRect b="0" l="0" r="0" t="0"/>
          <a:stretch/>
        </p:blipFill>
        <p:spPr>
          <a:xfrm>
            <a:off x="5330764" y="869674"/>
            <a:ext cx="2852473" cy="1457482"/>
          </a:xfrm>
          <a:prstGeom prst="rect">
            <a:avLst/>
          </a:prstGeom>
          <a:noFill/>
          <a:ln>
            <a:noFill/>
          </a:ln>
        </p:spPr>
      </p:pic>
      <p:grpSp>
        <p:nvGrpSpPr>
          <p:cNvPr id="630" name="Google Shape;630;p91"/>
          <p:cNvGrpSpPr/>
          <p:nvPr/>
        </p:nvGrpSpPr>
        <p:grpSpPr>
          <a:xfrm>
            <a:off x="5306710" y="3403820"/>
            <a:ext cx="3761089" cy="1725456"/>
            <a:chOff x="5219701" y="3202157"/>
            <a:chExt cx="3761089" cy="2300608"/>
          </a:xfrm>
        </p:grpSpPr>
        <p:grpSp>
          <p:nvGrpSpPr>
            <p:cNvPr id="631" name="Google Shape;631;p91"/>
            <p:cNvGrpSpPr/>
            <p:nvPr/>
          </p:nvGrpSpPr>
          <p:grpSpPr>
            <a:xfrm>
              <a:off x="5219701" y="3202157"/>
              <a:ext cx="3761089" cy="2095082"/>
              <a:chOff x="5219701" y="3202157"/>
              <a:chExt cx="3761089" cy="2095082"/>
            </a:xfrm>
          </p:grpSpPr>
          <p:sp>
            <p:nvSpPr>
              <p:cNvPr id="632" name="Google Shape;632;p91"/>
              <p:cNvSpPr/>
              <p:nvPr/>
            </p:nvSpPr>
            <p:spPr>
              <a:xfrm>
                <a:off x="8505028" y="5122697"/>
                <a:ext cx="468808" cy="17454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33" name="Google Shape;633;p91"/>
              <p:cNvPicPr preferRelativeResize="0"/>
              <p:nvPr/>
            </p:nvPicPr>
            <p:blipFill rotWithShape="1">
              <a:blip r:embed="rId4">
                <a:alphaModFix/>
              </a:blip>
              <a:srcRect b="0" l="0" r="-752" t="0"/>
              <a:stretch/>
            </p:blipFill>
            <p:spPr>
              <a:xfrm>
                <a:off x="7723491" y="4166662"/>
                <a:ext cx="1257299" cy="960270"/>
              </a:xfrm>
              <a:prstGeom prst="rect">
                <a:avLst/>
              </a:prstGeom>
              <a:noFill/>
              <a:ln>
                <a:noFill/>
              </a:ln>
            </p:spPr>
          </p:pic>
          <p:pic>
            <p:nvPicPr>
              <p:cNvPr id="634" name="Google Shape;634;p91"/>
              <p:cNvPicPr preferRelativeResize="0"/>
              <p:nvPr/>
            </p:nvPicPr>
            <p:blipFill rotWithShape="1">
              <a:blip r:embed="rId5">
                <a:alphaModFix/>
              </a:blip>
              <a:srcRect b="0" l="0" r="0" t="0"/>
              <a:stretch/>
            </p:blipFill>
            <p:spPr>
              <a:xfrm>
                <a:off x="5219701" y="3202157"/>
                <a:ext cx="3733075" cy="988844"/>
              </a:xfrm>
              <a:prstGeom prst="rect">
                <a:avLst/>
              </a:prstGeom>
              <a:noFill/>
              <a:ln>
                <a:noFill/>
              </a:ln>
            </p:spPr>
          </p:pic>
          <p:pic>
            <p:nvPicPr>
              <p:cNvPr id="635" name="Google Shape;635;p91"/>
              <p:cNvPicPr preferRelativeResize="0"/>
              <p:nvPr/>
            </p:nvPicPr>
            <p:blipFill rotWithShape="1">
              <a:blip r:embed="rId6">
                <a:alphaModFix/>
              </a:blip>
              <a:srcRect b="0" l="0" r="0" t="0"/>
              <a:stretch/>
            </p:blipFill>
            <p:spPr>
              <a:xfrm>
                <a:off x="5219702" y="4191001"/>
                <a:ext cx="1352548" cy="935931"/>
              </a:xfrm>
              <a:prstGeom prst="rect">
                <a:avLst/>
              </a:prstGeom>
              <a:noFill/>
              <a:ln>
                <a:noFill/>
              </a:ln>
            </p:spPr>
          </p:pic>
          <p:pic>
            <p:nvPicPr>
              <p:cNvPr id="636" name="Google Shape;636;p91"/>
              <p:cNvPicPr preferRelativeResize="0"/>
              <p:nvPr/>
            </p:nvPicPr>
            <p:blipFill rotWithShape="1">
              <a:blip r:embed="rId7">
                <a:alphaModFix/>
              </a:blip>
              <a:srcRect b="0" l="0" r="0" t="0"/>
              <a:stretch/>
            </p:blipFill>
            <p:spPr>
              <a:xfrm>
                <a:off x="6534150" y="4162426"/>
                <a:ext cx="1247775" cy="960270"/>
              </a:xfrm>
              <a:prstGeom prst="rect">
                <a:avLst/>
              </a:prstGeom>
              <a:noFill/>
              <a:ln>
                <a:noFill/>
              </a:ln>
            </p:spPr>
          </p:pic>
          <p:sp>
            <p:nvSpPr>
              <p:cNvPr id="637" name="Google Shape;637;p91"/>
              <p:cNvSpPr/>
              <p:nvPr/>
            </p:nvSpPr>
            <p:spPr>
              <a:xfrm>
                <a:off x="8900623" y="3417383"/>
                <a:ext cx="52153" cy="55839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38" name="Google Shape;638;p91"/>
              <p:cNvPicPr preferRelativeResize="0"/>
              <p:nvPr/>
            </p:nvPicPr>
            <p:blipFill rotWithShape="1">
              <a:blip r:embed="rId8">
                <a:alphaModFix/>
              </a:blip>
              <a:srcRect b="0" l="-105" r="0" t="0"/>
              <a:stretch/>
            </p:blipFill>
            <p:spPr>
              <a:xfrm>
                <a:off x="5219701" y="5122697"/>
                <a:ext cx="3395824" cy="174541"/>
              </a:xfrm>
              <a:prstGeom prst="rect">
                <a:avLst/>
              </a:prstGeom>
              <a:noFill/>
              <a:ln>
                <a:noFill/>
              </a:ln>
            </p:spPr>
          </p:pic>
          <p:pic>
            <p:nvPicPr>
              <p:cNvPr id="639" name="Google Shape;639;p91"/>
              <p:cNvPicPr preferRelativeResize="0"/>
              <p:nvPr/>
            </p:nvPicPr>
            <p:blipFill rotWithShape="1">
              <a:blip r:embed="rId9">
                <a:alphaModFix/>
              </a:blip>
              <a:srcRect b="0" l="0" r="0" t="0"/>
              <a:stretch/>
            </p:blipFill>
            <p:spPr>
              <a:xfrm>
                <a:off x="8511982" y="5126932"/>
                <a:ext cx="421184" cy="119568"/>
              </a:xfrm>
              <a:prstGeom prst="rect">
                <a:avLst/>
              </a:prstGeom>
              <a:noFill/>
              <a:ln>
                <a:noFill/>
              </a:ln>
            </p:spPr>
          </p:pic>
          <p:pic>
            <p:nvPicPr>
              <p:cNvPr id="640" name="Google Shape;640;p91"/>
              <p:cNvPicPr preferRelativeResize="0"/>
              <p:nvPr/>
            </p:nvPicPr>
            <p:blipFill rotWithShape="1">
              <a:blip r:embed="rId10">
                <a:alphaModFix/>
              </a:blip>
              <a:srcRect b="0" l="0" r="0" t="0"/>
              <a:stretch/>
            </p:blipFill>
            <p:spPr>
              <a:xfrm>
                <a:off x="8649630" y="5213148"/>
                <a:ext cx="327020" cy="84090"/>
              </a:xfrm>
              <a:prstGeom prst="rect">
                <a:avLst/>
              </a:prstGeom>
              <a:noFill/>
              <a:ln>
                <a:noFill/>
              </a:ln>
            </p:spPr>
          </p:pic>
        </p:grpSp>
        <p:sp>
          <p:nvSpPr>
            <p:cNvPr id="641" name="Google Shape;641;p91"/>
            <p:cNvSpPr txBox="1"/>
            <p:nvPr/>
          </p:nvSpPr>
          <p:spPr>
            <a:xfrm>
              <a:off x="7601468" y="5241155"/>
              <a:ext cx="131157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7F7F7F"/>
                  </a:solidFill>
                  <a:latin typeface="Arial"/>
                  <a:ea typeface="Arial"/>
                  <a:cs typeface="Arial"/>
                  <a:sym typeface="Arial"/>
                </a:rPr>
                <a:t>Deng et al. (2021)</a:t>
              </a:r>
              <a:endParaRPr b="0" i="0" sz="1400" u="none" cap="none" strike="noStrike">
                <a:solidFill>
                  <a:srgbClr val="000000"/>
                </a:solidFill>
                <a:latin typeface="Arial"/>
                <a:ea typeface="Arial"/>
                <a:cs typeface="Arial"/>
                <a:sym typeface="Arial"/>
              </a:endParaRPr>
            </a:p>
          </p:txBody>
        </p:sp>
      </p:grpSp>
      <p:sp>
        <p:nvSpPr>
          <p:cNvPr id="642" name="Google Shape;642;p91"/>
          <p:cNvSpPr txBox="1"/>
          <p:nvPr/>
        </p:nvSpPr>
        <p:spPr>
          <a:xfrm>
            <a:off x="5505450" y="1066697"/>
            <a:ext cx="1447832" cy="2077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7F7F7F"/>
                </a:solidFill>
                <a:latin typeface="Arial"/>
                <a:ea typeface="Arial"/>
                <a:cs typeface="Arial"/>
                <a:sym typeface="Arial"/>
              </a:rPr>
              <a:t>Byrne et al. (2021)</a:t>
            </a:r>
            <a:endParaRPr b="0" i="0" sz="1400" u="none" cap="none" strike="noStrike">
              <a:solidFill>
                <a:srgbClr val="000000"/>
              </a:solidFill>
              <a:latin typeface="Arial"/>
              <a:ea typeface="Arial"/>
              <a:cs typeface="Arial"/>
              <a:sym typeface="Arial"/>
            </a:endParaRPr>
          </a:p>
        </p:txBody>
      </p:sp>
      <p:grpSp>
        <p:nvGrpSpPr>
          <p:cNvPr id="643" name="Google Shape;643;p91"/>
          <p:cNvGrpSpPr/>
          <p:nvPr/>
        </p:nvGrpSpPr>
        <p:grpSpPr>
          <a:xfrm>
            <a:off x="5281169" y="2404866"/>
            <a:ext cx="3854545" cy="932732"/>
            <a:chOff x="5227260" y="3224127"/>
            <a:chExt cx="3854545" cy="1243642"/>
          </a:xfrm>
        </p:grpSpPr>
        <p:sp>
          <p:nvSpPr>
            <p:cNvPr id="644" name="Google Shape;644;p91"/>
            <p:cNvSpPr/>
            <p:nvPr/>
          </p:nvSpPr>
          <p:spPr>
            <a:xfrm>
              <a:off x="5227260" y="3251920"/>
              <a:ext cx="3840538" cy="11669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45" name="Google Shape;645;p91"/>
            <p:cNvPicPr preferRelativeResize="0"/>
            <p:nvPr/>
          </p:nvPicPr>
          <p:blipFill rotWithShape="1">
            <a:blip r:embed="rId11">
              <a:alphaModFix/>
            </a:blip>
            <a:srcRect b="0" l="0" r="0" t="0"/>
            <a:stretch/>
          </p:blipFill>
          <p:spPr>
            <a:xfrm rot="5400000">
              <a:off x="7535809" y="2864144"/>
              <a:ext cx="1143993" cy="1863958"/>
            </a:xfrm>
            <a:prstGeom prst="rect">
              <a:avLst/>
            </a:prstGeom>
            <a:noFill/>
            <a:ln>
              <a:noFill/>
            </a:ln>
          </p:spPr>
        </p:pic>
        <p:pic>
          <p:nvPicPr>
            <p:cNvPr id="646" name="Google Shape;646;p91"/>
            <p:cNvPicPr preferRelativeResize="0"/>
            <p:nvPr/>
          </p:nvPicPr>
          <p:blipFill rotWithShape="1">
            <a:blip r:embed="rId12">
              <a:alphaModFix/>
            </a:blip>
            <a:srcRect b="0" l="-170" r="0" t="-148"/>
            <a:stretch/>
          </p:blipFill>
          <p:spPr>
            <a:xfrm rot="-5400000">
              <a:off x="5480574" y="2975746"/>
              <a:ext cx="1143993" cy="1650620"/>
            </a:xfrm>
            <a:prstGeom prst="rect">
              <a:avLst/>
            </a:prstGeom>
            <a:noFill/>
            <a:ln>
              <a:noFill/>
            </a:ln>
          </p:spPr>
        </p:pic>
        <p:pic>
          <p:nvPicPr>
            <p:cNvPr id="647" name="Google Shape;647;p91"/>
            <p:cNvPicPr preferRelativeResize="0"/>
            <p:nvPr/>
          </p:nvPicPr>
          <p:blipFill rotWithShape="1">
            <a:blip r:embed="rId13">
              <a:alphaModFix/>
            </a:blip>
            <a:srcRect b="0" l="0" r="0" t="0"/>
            <a:stretch/>
          </p:blipFill>
          <p:spPr>
            <a:xfrm>
              <a:off x="6258847" y="3232111"/>
              <a:ext cx="914400" cy="430164"/>
            </a:xfrm>
            <a:prstGeom prst="rect">
              <a:avLst/>
            </a:prstGeom>
            <a:noFill/>
            <a:ln>
              <a:noFill/>
            </a:ln>
          </p:spPr>
        </p:pic>
        <p:sp>
          <p:nvSpPr>
            <p:cNvPr id="648" name="Google Shape;648;p91"/>
            <p:cNvSpPr txBox="1"/>
            <p:nvPr/>
          </p:nvSpPr>
          <p:spPr>
            <a:xfrm>
              <a:off x="7446421" y="4206159"/>
              <a:ext cx="163538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7F7F7F"/>
                  </a:solidFill>
                  <a:latin typeface="Arial"/>
                  <a:ea typeface="Arial"/>
                  <a:cs typeface="Arial"/>
                  <a:sym typeface="Arial"/>
                </a:rPr>
                <a:t>Dmitry Schepaschenko</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92"/>
          <p:cNvSpPr txBox="1"/>
          <p:nvPr>
            <p:ph type="title"/>
          </p:nvPr>
        </p:nvSpPr>
        <p:spPr>
          <a:xfrm>
            <a:off x="132035" y="131953"/>
            <a:ext cx="4617900" cy="297945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6000"/>
              <a:buFont typeface="Arial"/>
              <a:buNone/>
            </a:pPr>
            <a:r>
              <a:rPr lang="en" sz="4100"/>
              <a:t>National Inventory User Engagement </a:t>
            </a:r>
            <a:endParaRPr sz="4100"/>
          </a:p>
        </p:txBody>
      </p:sp>
      <p:sp>
        <p:nvSpPr>
          <p:cNvPr id="654" name="Google Shape;654;p92"/>
          <p:cNvSpPr/>
          <p:nvPr/>
        </p:nvSpPr>
        <p:spPr>
          <a:xfrm>
            <a:off x="5721532" y="3801291"/>
            <a:ext cx="3345537" cy="1406183"/>
          </a:xfrm>
          <a:prstGeom prst="rect">
            <a:avLst/>
          </a:prstGeom>
          <a:noFill/>
          <a:ln>
            <a:noFill/>
          </a:ln>
          <a:effectLst>
            <a:outerShdw blurRad="57150" rotWithShape="0" algn="bl" dir="5400000" dist="19050">
              <a:srgbClr val="000000">
                <a:alpha val="49803"/>
              </a:srgbClr>
            </a:outerShdw>
          </a:effectLst>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700"/>
              <a:buFont typeface="Arial"/>
              <a:buNone/>
            </a:pPr>
            <a:r>
              <a:rPr b="1" i="0" lang="en" sz="1700" u="none" cap="none" strike="noStrike">
                <a:solidFill>
                  <a:srgbClr val="6AA84F"/>
                </a:solidFill>
                <a:latin typeface="Arial"/>
                <a:ea typeface="Arial"/>
                <a:cs typeface="Arial"/>
                <a:sym typeface="Arial"/>
              </a:rPr>
              <a:t>Sylvia Wilson, Joana Melo</a:t>
            </a:r>
            <a:endParaRPr b="1" i="0" sz="1700" u="none" cap="none" strike="noStrike">
              <a:solidFill>
                <a:srgbClr val="6AA84F"/>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700"/>
              <a:buFont typeface="Arial"/>
              <a:buNone/>
            </a:pPr>
            <a:r>
              <a:rPr b="1" i="0" lang="en" sz="1700" u="none" cap="none" strike="noStrike">
                <a:solidFill>
                  <a:srgbClr val="6AA84F"/>
                </a:solidFill>
                <a:latin typeface="Arial"/>
                <a:ea typeface="Arial"/>
                <a:cs typeface="Arial"/>
                <a:sym typeface="Arial"/>
              </a:rPr>
              <a:t>USGS SilvaCarbon</a:t>
            </a:r>
            <a:endParaRPr b="1" i="0" sz="1700" u="none" cap="none" strike="noStrike">
              <a:solidFill>
                <a:srgbClr val="6AA84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6"/>
          <p:cNvSpPr txBox="1"/>
          <p:nvPr>
            <p:ph type="title"/>
          </p:nvPr>
        </p:nvSpPr>
        <p:spPr>
          <a:xfrm>
            <a:off x="622800" y="2074125"/>
            <a:ext cx="5746200" cy="10199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chemeClr val="lt1"/>
                </a:solidFill>
                <a:latin typeface="Helvetica Neue"/>
                <a:ea typeface="Helvetica Neue"/>
                <a:cs typeface="Helvetica Neue"/>
                <a:sym typeface="Helvetica Neue"/>
              </a:rPr>
              <a:t>CEOS AFOLU ROADMAP</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3000"/>
              <a:buFont typeface="Arial"/>
              <a:buNone/>
            </a:pPr>
            <a:r>
              <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 sz="2400" u="none" cap="none" strike="noStrike">
                <a:solidFill>
                  <a:srgbClr val="93C47D"/>
                </a:solidFill>
                <a:latin typeface="Helvetica Neue"/>
                <a:ea typeface="Helvetica Neue"/>
                <a:cs typeface="Helvetica Neue"/>
                <a:sym typeface="Helvetica Neue"/>
              </a:rPr>
              <a:t>May 19, 2022</a:t>
            </a:r>
            <a:br>
              <a:rPr b="1" i="0" lang="en" sz="2400" u="none" cap="none" strike="noStrike">
                <a:solidFill>
                  <a:srgbClr val="93C47D"/>
                </a:solidFill>
                <a:latin typeface="Helvetica Neue"/>
                <a:ea typeface="Helvetica Neue"/>
                <a:cs typeface="Helvetica Neue"/>
                <a:sym typeface="Helvetica Neue"/>
              </a:rPr>
            </a:br>
            <a:r>
              <a:rPr b="1" i="0" lang="en" sz="2400" u="none" cap="none" strike="noStrike">
                <a:solidFill>
                  <a:srgbClr val="93C47D"/>
                </a:solidFill>
                <a:latin typeface="Helvetica Neue"/>
                <a:ea typeface="Helvetica Neue"/>
                <a:cs typeface="Helvetica Neue"/>
                <a:sym typeface="Helvetica Neue"/>
              </a:rPr>
              <a:t>LSI-VC</a:t>
            </a:r>
            <a:endParaRPr b="1" i="0" sz="24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br>
              <a:rPr b="1" i="0" lang="en"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426" name="Google Shape;426;p66"/>
          <p:cNvSpPr/>
          <p:nvPr/>
        </p:nvSpPr>
        <p:spPr>
          <a:xfrm>
            <a:off x="622789" y="3235106"/>
            <a:ext cx="4810800" cy="19062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 sz="1800" u="none" cap="none" strike="noStrike">
                <a:solidFill>
                  <a:schemeClr val="lt1"/>
                </a:solidFill>
                <a:latin typeface="Helvetica Neue"/>
                <a:ea typeface="Helvetica Neue"/>
                <a:cs typeface="Helvetica Neue"/>
                <a:sym typeface="Helvetica Neue"/>
              </a:rPr>
              <a:t>Osamu Ochiai (JAXA),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 sz="1800" u="none" cap="none" strike="noStrike">
                <a:solidFill>
                  <a:schemeClr val="lt1"/>
                </a:solidFill>
                <a:latin typeface="Helvetica Neue"/>
                <a:ea typeface="Helvetica Neue"/>
                <a:cs typeface="Helvetica Neue"/>
                <a:sym typeface="Helvetica Neue"/>
              </a:rPr>
              <a:t>Ben Poulter (NASA) &amp; </a:t>
            </a:r>
            <a:br>
              <a:rPr b="0" i="0" lang="en" sz="1800" u="none" cap="none" strike="noStrike">
                <a:solidFill>
                  <a:schemeClr val="lt1"/>
                </a:solidFill>
                <a:latin typeface="Helvetica Neue"/>
                <a:ea typeface="Helvetica Neue"/>
                <a:cs typeface="Helvetica Neue"/>
                <a:sym typeface="Helvetica Neue"/>
              </a:rPr>
            </a:br>
            <a:r>
              <a:rPr b="0" i="0" lang="en" sz="1800" u="none" cap="none" strike="noStrike">
                <a:solidFill>
                  <a:schemeClr val="lt1"/>
                </a:solidFill>
                <a:latin typeface="Helvetica Neue"/>
                <a:ea typeface="Helvetica Neue"/>
                <a:cs typeface="Helvetica Neue"/>
                <a:sym typeface="Helvetica Neue"/>
              </a:rPr>
              <a:t>Frank Martin Seifert (ESA)</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427" name="Google Shape;427;p66"/>
          <p:cNvPicPr preferRelativeResize="0"/>
          <p:nvPr/>
        </p:nvPicPr>
        <p:blipFill rotWithShape="1">
          <a:blip r:embed="rId3">
            <a:alphaModFix/>
          </a:blip>
          <a:srcRect b="0" l="0" r="0" t="0"/>
          <a:stretch/>
        </p:blipFill>
        <p:spPr>
          <a:xfrm>
            <a:off x="622789" y="913054"/>
            <a:ext cx="1880930" cy="744849"/>
          </a:xfrm>
          <a:prstGeom prst="rect">
            <a:avLst/>
          </a:prstGeom>
          <a:noFill/>
          <a:ln>
            <a:noFill/>
          </a:ln>
        </p:spPr>
      </p:pic>
      <p:sp>
        <p:nvSpPr>
          <p:cNvPr id="428" name="Google Shape;428;p66"/>
          <p:cNvSpPr txBox="1"/>
          <p:nvPr/>
        </p:nvSpPr>
        <p:spPr>
          <a:xfrm>
            <a:off x="622789" y="1684976"/>
            <a:ext cx="2806200" cy="1577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grpSp>
        <p:nvGrpSpPr>
          <p:cNvPr id="659" name="Google Shape;659;p93"/>
          <p:cNvGrpSpPr/>
          <p:nvPr/>
        </p:nvGrpSpPr>
        <p:grpSpPr>
          <a:xfrm>
            <a:off x="125279" y="1263962"/>
            <a:ext cx="4878467" cy="2194560"/>
            <a:chOff x="-5149" y="609600"/>
            <a:chExt cx="12241340" cy="5506720"/>
          </a:xfrm>
        </p:grpSpPr>
        <p:pic>
          <p:nvPicPr>
            <p:cNvPr descr="A picture containing graphical user interface&#10;&#10;Description automatically generated" id="660" name="Google Shape;660;p93"/>
            <p:cNvPicPr preferRelativeResize="0"/>
            <p:nvPr/>
          </p:nvPicPr>
          <p:blipFill rotWithShape="1">
            <a:blip r:embed="rId3">
              <a:alphaModFix/>
            </a:blip>
            <a:srcRect b="0" l="0" r="0" t="0"/>
            <a:stretch/>
          </p:blipFill>
          <p:spPr>
            <a:xfrm>
              <a:off x="-5149" y="609600"/>
              <a:ext cx="12241340" cy="5506720"/>
            </a:xfrm>
            <a:prstGeom prst="rect">
              <a:avLst/>
            </a:prstGeom>
            <a:noFill/>
            <a:ln>
              <a:noFill/>
            </a:ln>
          </p:spPr>
        </p:pic>
        <p:sp>
          <p:nvSpPr>
            <p:cNvPr id="661" name="Google Shape;661;p93"/>
            <p:cNvSpPr/>
            <p:nvPr/>
          </p:nvSpPr>
          <p:spPr>
            <a:xfrm>
              <a:off x="10515600" y="3429000"/>
              <a:ext cx="467360" cy="289560"/>
            </a:xfrm>
            <a:prstGeom prst="rect">
              <a:avLst/>
            </a:prstGeom>
            <a:noFill/>
            <a:ln cap="flat" cmpd="sng" w="9525">
              <a:solidFill>
                <a:srgbClr val="7A982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662" name="Google Shape;662;p93"/>
          <p:cNvSpPr txBox="1"/>
          <p:nvPr>
            <p:ph type="title"/>
          </p:nvPr>
        </p:nvSpPr>
        <p:spPr>
          <a:xfrm>
            <a:off x="125279" y="81280"/>
            <a:ext cx="7178660" cy="64844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Arial"/>
              <a:buNone/>
            </a:pPr>
            <a:r>
              <a:rPr lang="en"/>
              <a:t>National Inventory User Engagement</a:t>
            </a:r>
            <a:endParaRPr/>
          </a:p>
        </p:txBody>
      </p:sp>
      <p:pic>
        <p:nvPicPr>
          <p:cNvPr descr="A person wearing headphones&#10;&#10;Description automatically generated with low confidence" id="663" name="Google Shape;663;p93"/>
          <p:cNvPicPr preferRelativeResize="0"/>
          <p:nvPr/>
        </p:nvPicPr>
        <p:blipFill rotWithShape="1">
          <a:blip r:embed="rId4">
            <a:alphaModFix/>
          </a:blip>
          <a:srcRect b="0" l="0" r="0" t="0"/>
          <a:stretch/>
        </p:blipFill>
        <p:spPr>
          <a:xfrm>
            <a:off x="6840260" y="3094327"/>
            <a:ext cx="2054557" cy="1211905"/>
          </a:xfrm>
          <a:prstGeom prst="rect">
            <a:avLst/>
          </a:prstGeom>
          <a:noFill/>
          <a:ln>
            <a:noFill/>
          </a:ln>
        </p:spPr>
      </p:pic>
      <p:pic>
        <p:nvPicPr>
          <p:cNvPr id="664" name="Google Shape;664;p93"/>
          <p:cNvPicPr preferRelativeResize="0"/>
          <p:nvPr/>
        </p:nvPicPr>
        <p:blipFill rotWithShape="1">
          <a:blip r:embed="rId5">
            <a:alphaModFix/>
          </a:blip>
          <a:srcRect b="0" l="0" r="0" t="0"/>
          <a:stretch/>
        </p:blipFill>
        <p:spPr>
          <a:xfrm>
            <a:off x="4813974" y="2874258"/>
            <a:ext cx="1920161" cy="1211905"/>
          </a:xfrm>
          <a:prstGeom prst="rect">
            <a:avLst/>
          </a:prstGeom>
          <a:noFill/>
          <a:ln>
            <a:noFill/>
          </a:ln>
        </p:spPr>
      </p:pic>
      <p:pic>
        <p:nvPicPr>
          <p:cNvPr descr="Graphical user interface, application&#10;&#10;Description automatically generated" id="665" name="Google Shape;665;p93"/>
          <p:cNvPicPr preferRelativeResize="0"/>
          <p:nvPr/>
        </p:nvPicPr>
        <p:blipFill rotWithShape="1">
          <a:blip r:embed="rId6">
            <a:alphaModFix/>
          </a:blip>
          <a:srcRect b="0" l="0" r="28589" t="0"/>
          <a:stretch/>
        </p:blipFill>
        <p:spPr>
          <a:xfrm>
            <a:off x="6923236" y="1457383"/>
            <a:ext cx="1941489" cy="1528539"/>
          </a:xfrm>
          <a:prstGeom prst="rect">
            <a:avLst/>
          </a:prstGeom>
          <a:noFill/>
          <a:ln>
            <a:noFill/>
          </a:ln>
        </p:spPr>
      </p:pic>
      <p:pic>
        <p:nvPicPr>
          <p:cNvPr descr="Graphical user interface, application&#10;&#10;Description automatically generated" id="666" name="Google Shape;666;p93"/>
          <p:cNvPicPr preferRelativeResize="0"/>
          <p:nvPr/>
        </p:nvPicPr>
        <p:blipFill rotWithShape="1">
          <a:blip r:embed="rId7">
            <a:alphaModFix/>
          </a:blip>
          <a:srcRect b="0" l="0" r="0" t="0"/>
          <a:stretch/>
        </p:blipFill>
        <p:spPr>
          <a:xfrm>
            <a:off x="4848605" y="1560488"/>
            <a:ext cx="1991654" cy="1194179"/>
          </a:xfrm>
          <a:prstGeom prst="rect">
            <a:avLst/>
          </a:prstGeom>
          <a:noFill/>
          <a:ln>
            <a:noFill/>
          </a:ln>
        </p:spPr>
      </p:pic>
      <p:graphicFrame>
        <p:nvGraphicFramePr>
          <p:cNvPr id="667" name="Google Shape;667;p93"/>
          <p:cNvGraphicFramePr/>
          <p:nvPr/>
        </p:nvGraphicFramePr>
        <p:xfrm>
          <a:off x="2128228" y="3399875"/>
          <a:ext cx="3000000" cy="3000000"/>
        </p:xfrm>
        <a:graphic>
          <a:graphicData uri="http://schemas.openxmlformats.org/drawingml/2006/table">
            <a:tbl>
              <a:tblPr>
                <a:noFill/>
                <a:tableStyleId>{FACD1E9A-59C6-4369-ABAE-EE424F19892F}</a:tableStyleId>
              </a:tblPr>
              <a:tblGrid>
                <a:gridCol w="1027450"/>
              </a:tblGrid>
              <a:tr h="881500">
                <a:tc>
                  <a:txBody>
                    <a:bodyPr/>
                    <a:lstStyle/>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Congo</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DRC</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Cameroon</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Ethiopia</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Gabon</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Madagascar</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Zambia</a:t>
                      </a:r>
                      <a:endParaRPr b="0" i="0" sz="8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668" name="Google Shape;668;p93"/>
          <p:cNvGraphicFramePr/>
          <p:nvPr/>
        </p:nvGraphicFramePr>
        <p:xfrm>
          <a:off x="3620509" y="3399876"/>
          <a:ext cx="3000000" cy="3000000"/>
        </p:xfrm>
        <a:graphic>
          <a:graphicData uri="http://schemas.openxmlformats.org/drawingml/2006/table">
            <a:tbl>
              <a:tblPr>
                <a:noFill/>
                <a:tableStyleId>{FACD1E9A-59C6-4369-ABAE-EE424F19892F}</a:tableStyleId>
              </a:tblPr>
              <a:tblGrid>
                <a:gridCol w="1087350"/>
              </a:tblGrid>
              <a:tr h="979725">
                <a:tc>
                  <a:txBody>
                    <a:bodyPr/>
                    <a:lstStyle/>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Bangladesh</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Cambodia</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Indonesia</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Lao PDR</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Nepal</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Philippines</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Solomon Islands</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Thailand</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Viet Nam</a:t>
                      </a:r>
                      <a:endParaRPr b="0" i="0" sz="8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669" name="Google Shape;669;p93"/>
          <p:cNvGraphicFramePr/>
          <p:nvPr/>
        </p:nvGraphicFramePr>
        <p:xfrm>
          <a:off x="339981" y="3351589"/>
          <a:ext cx="3000000" cy="3000000"/>
        </p:xfrm>
        <a:graphic>
          <a:graphicData uri="http://schemas.openxmlformats.org/drawingml/2006/table">
            <a:tbl>
              <a:tblPr>
                <a:noFill/>
                <a:tableStyleId>{FACD1E9A-59C6-4369-ABAE-EE424F19892F}</a:tableStyleId>
              </a:tblPr>
              <a:tblGrid>
                <a:gridCol w="1087350"/>
              </a:tblGrid>
              <a:tr h="1595950">
                <a:tc>
                  <a:txBody>
                    <a:bodyPr/>
                    <a:lstStyle/>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Colombia</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Costa Rica</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Dominican Republic</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Ecuador</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El Salvador</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Guatemala</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Honduras</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Mexico</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Nicaragua</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Panama</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Paraguay</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Peru</a:t>
                      </a:r>
                      <a:endParaRPr b="0" i="0" sz="8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670" name="Google Shape;670;p93"/>
          <p:cNvPicPr preferRelativeResize="0"/>
          <p:nvPr/>
        </p:nvPicPr>
        <p:blipFill rotWithShape="1">
          <a:blip r:embed="rId8">
            <a:alphaModFix/>
          </a:blip>
          <a:srcRect b="0" l="0" r="0" t="0"/>
          <a:stretch/>
        </p:blipFill>
        <p:spPr>
          <a:xfrm>
            <a:off x="351687" y="892535"/>
            <a:ext cx="1171210" cy="302010"/>
          </a:xfrm>
          <a:prstGeom prst="rect">
            <a:avLst/>
          </a:prstGeom>
          <a:noFill/>
          <a:ln>
            <a:noFill/>
          </a:ln>
        </p:spPr>
      </p:pic>
      <p:pic>
        <p:nvPicPr>
          <p:cNvPr descr="A picture containing text, first-aid kit, clipart&#10;&#10;Description automatically generated" id="671" name="Google Shape;671;p93"/>
          <p:cNvPicPr preferRelativeResize="0"/>
          <p:nvPr/>
        </p:nvPicPr>
        <p:blipFill rotWithShape="1">
          <a:blip r:embed="rId9">
            <a:alphaModFix/>
          </a:blip>
          <a:srcRect b="0" l="0" r="0" t="0"/>
          <a:stretch/>
        </p:blipFill>
        <p:spPr>
          <a:xfrm>
            <a:off x="1853017" y="905043"/>
            <a:ext cx="421248" cy="4212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descr="Map&#10;&#10;Description automatically generated" id="676" name="Google Shape;676;p94"/>
          <p:cNvPicPr preferRelativeResize="0"/>
          <p:nvPr/>
        </p:nvPicPr>
        <p:blipFill rotWithShape="1">
          <a:blip r:embed="rId3">
            <a:alphaModFix/>
          </a:blip>
          <a:srcRect b="0" l="0" r="0" t="0"/>
          <a:stretch/>
        </p:blipFill>
        <p:spPr>
          <a:xfrm>
            <a:off x="0" y="1256"/>
            <a:ext cx="9144000" cy="5140990"/>
          </a:xfrm>
          <a:prstGeom prst="rect">
            <a:avLst/>
          </a:prstGeom>
          <a:noFill/>
          <a:ln>
            <a:noFill/>
          </a:ln>
        </p:spPr>
      </p:pic>
      <p:pic>
        <p:nvPicPr>
          <p:cNvPr descr="Diagram&#10;&#10;Description automatically generated" id="677" name="Google Shape;677;p94"/>
          <p:cNvPicPr preferRelativeResize="0"/>
          <p:nvPr/>
        </p:nvPicPr>
        <p:blipFill rotWithShape="1">
          <a:blip r:embed="rId4">
            <a:alphaModFix/>
          </a:blip>
          <a:srcRect b="0" l="0" r="0" t="0"/>
          <a:stretch/>
        </p:blipFill>
        <p:spPr>
          <a:xfrm>
            <a:off x="2336839" y="1853534"/>
            <a:ext cx="992771" cy="557683"/>
          </a:xfrm>
          <a:prstGeom prst="rect">
            <a:avLst/>
          </a:prstGeom>
          <a:noFill/>
          <a:ln>
            <a:noFill/>
          </a:ln>
        </p:spPr>
      </p:pic>
      <p:pic>
        <p:nvPicPr>
          <p:cNvPr descr="Diagram&#10;&#10;Description automatically generated" id="678" name="Google Shape;678;p94"/>
          <p:cNvPicPr preferRelativeResize="0"/>
          <p:nvPr/>
        </p:nvPicPr>
        <p:blipFill rotWithShape="1">
          <a:blip r:embed="rId5">
            <a:alphaModFix/>
          </a:blip>
          <a:srcRect b="0" l="0" r="0" t="0"/>
          <a:stretch/>
        </p:blipFill>
        <p:spPr>
          <a:xfrm>
            <a:off x="3047823" y="3452675"/>
            <a:ext cx="1064128" cy="587730"/>
          </a:xfrm>
          <a:prstGeom prst="rect">
            <a:avLst/>
          </a:prstGeom>
          <a:noFill/>
          <a:ln>
            <a:noFill/>
          </a:ln>
        </p:spPr>
      </p:pic>
      <p:pic>
        <p:nvPicPr>
          <p:cNvPr descr="Diagram&#10;&#10;Description automatically generated" id="679" name="Google Shape;679;p94"/>
          <p:cNvPicPr preferRelativeResize="0"/>
          <p:nvPr/>
        </p:nvPicPr>
        <p:blipFill rotWithShape="1">
          <a:blip r:embed="rId6">
            <a:alphaModFix/>
          </a:blip>
          <a:srcRect b="0" l="0" r="0" t="0"/>
          <a:stretch/>
        </p:blipFill>
        <p:spPr>
          <a:xfrm>
            <a:off x="1476940" y="3011125"/>
            <a:ext cx="1158071" cy="616145"/>
          </a:xfrm>
          <a:prstGeom prst="rect">
            <a:avLst/>
          </a:prstGeom>
          <a:noFill/>
          <a:ln>
            <a:noFill/>
          </a:ln>
        </p:spPr>
      </p:pic>
      <p:pic>
        <p:nvPicPr>
          <p:cNvPr descr="Graphical user interface, application, website&#10;&#10;Description automatically generated" id="680" name="Google Shape;680;p94"/>
          <p:cNvPicPr preferRelativeResize="0"/>
          <p:nvPr/>
        </p:nvPicPr>
        <p:blipFill rotWithShape="1">
          <a:blip r:embed="rId7">
            <a:alphaModFix/>
          </a:blip>
          <a:srcRect b="0" l="0" r="0" t="0"/>
          <a:stretch/>
        </p:blipFill>
        <p:spPr>
          <a:xfrm>
            <a:off x="5224802" y="2249455"/>
            <a:ext cx="883289" cy="644591"/>
          </a:xfrm>
          <a:prstGeom prst="rect">
            <a:avLst/>
          </a:prstGeom>
          <a:noFill/>
          <a:ln>
            <a:noFill/>
          </a:ln>
        </p:spPr>
      </p:pic>
      <p:pic>
        <p:nvPicPr>
          <p:cNvPr descr="Map&#10;&#10;Description automatically generated" id="681" name="Google Shape;681;p94"/>
          <p:cNvPicPr preferRelativeResize="0"/>
          <p:nvPr/>
        </p:nvPicPr>
        <p:blipFill rotWithShape="1">
          <a:blip r:embed="rId8">
            <a:alphaModFix/>
          </a:blip>
          <a:srcRect b="0" l="0" r="0" t="0"/>
          <a:stretch/>
        </p:blipFill>
        <p:spPr>
          <a:xfrm>
            <a:off x="3808959" y="2553032"/>
            <a:ext cx="991642" cy="55126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95"/>
          <p:cNvSpPr txBox="1"/>
          <p:nvPr/>
        </p:nvSpPr>
        <p:spPr>
          <a:xfrm>
            <a:off x="98443" y="832405"/>
            <a:ext cx="8621550" cy="426074"/>
          </a:xfrm>
          <a:prstGeom prst="rect">
            <a:avLst/>
          </a:prstGeom>
          <a:noFill/>
          <a:ln>
            <a:noFill/>
          </a:ln>
        </p:spPr>
        <p:txBody>
          <a:bodyPr anchorCtr="0" anchor="t" bIns="34275" lIns="68575" spcFirstLastPara="1" rIns="68575" wrap="square" tIns="34275">
            <a:noAutofit/>
          </a:bodyPr>
          <a:lstStyle/>
          <a:p>
            <a:pPr indent="-38100" lvl="0" marL="177800" marR="0" rtl="0" algn="l">
              <a:lnSpc>
                <a:spcPct val="90000"/>
              </a:lnSpc>
              <a:spcBef>
                <a:spcPts val="0"/>
              </a:spcBef>
              <a:spcAft>
                <a:spcPts val="500"/>
              </a:spcAft>
              <a:buClr>
                <a:schemeClr val="dk1"/>
              </a:buClr>
              <a:buSzPts val="2100"/>
              <a:buFont typeface="Noto Sans Symbols"/>
              <a:buNone/>
            </a:pPr>
            <a:r>
              <a:t/>
            </a:r>
            <a:endParaRPr b="0" i="0" sz="1800" u="none" cap="none" strike="noStrike">
              <a:solidFill>
                <a:schemeClr val="dk1"/>
              </a:solidFill>
              <a:latin typeface="Arial"/>
              <a:ea typeface="Arial"/>
              <a:cs typeface="Arial"/>
              <a:sym typeface="Arial"/>
            </a:endParaRPr>
          </a:p>
        </p:txBody>
      </p:sp>
      <p:sp>
        <p:nvSpPr>
          <p:cNvPr id="687" name="Google Shape;687;p95"/>
          <p:cNvSpPr txBox="1"/>
          <p:nvPr>
            <p:ph type="title"/>
          </p:nvPr>
        </p:nvSpPr>
        <p:spPr>
          <a:xfrm>
            <a:off x="125279" y="81280"/>
            <a:ext cx="7178660" cy="64844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Arial"/>
              <a:buNone/>
            </a:pPr>
            <a:r>
              <a:rPr lang="en"/>
              <a:t>National Inventory User Engagement</a:t>
            </a:r>
            <a:endParaRPr/>
          </a:p>
        </p:txBody>
      </p:sp>
      <p:pic>
        <p:nvPicPr>
          <p:cNvPr id="688" name="Google Shape;688;p95"/>
          <p:cNvPicPr preferRelativeResize="0"/>
          <p:nvPr/>
        </p:nvPicPr>
        <p:blipFill rotWithShape="1">
          <a:blip r:embed="rId3">
            <a:alphaModFix/>
          </a:blip>
          <a:srcRect b="0" l="0" r="0" t="0"/>
          <a:stretch/>
        </p:blipFill>
        <p:spPr>
          <a:xfrm>
            <a:off x="238137" y="4459722"/>
            <a:ext cx="1171210" cy="302010"/>
          </a:xfrm>
          <a:prstGeom prst="rect">
            <a:avLst/>
          </a:prstGeom>
          <a:noFill/>
          <a:ln>
            <a:noFill/>
          </a:ln>
        </p:spPr>
      </p:pic>
      <p:graphicFrame>
        <p:nvGraphicFramePr>
          <p:cNvPr id="689" name="Google Shape;689;p95"/>
          <p:cNvGraphicFramePr/>
          <p:nvPr/>
        </p:nvGraphicFramePr>
        <p:xfrm>
          <a:off x="834745" y="3302351"/>
          <a:ext cx="3000000" cy="3000000"/>
        </p:xfrm>
        <a:graphic>
          <a:graphicData uri="http://schemas.openxmlformats.org/drawingml/2006/table">
            <a:tbl>
              <a:tblPr>
                <a:noFill/>
                <a:tableStyleId>{FACD1E9A-59C6-4369-ABAE-EE424F19892F}</a:tableStyleId>
              </a:tblPr>
              <a:tblGrid>
                <a:gridCol w="633825"/>
              </a:tblGrid>
              <a:tr h="828450">
                <a:tc>
                  <a:txBody>
                    <a:bodyPr/>
                    <a:lstStyle/>
                    <a:p>
                      <a:pPr indent="0" lvl="0" marL="0" marR="0" rtl="0" algn="l">
                        <a:lnSpc>
                          <a:spcPct val="100000"/>
                        </a:lnSpc>
                        <a:spcBef>
                          <a:spcPts val="0"/>
                        </a:spcBef>
                        <a:spcAft>
                          <a:spcPts val="0"/>
                        </a:spcAft>
                        <a:buNone/>
                      </a:pPr>
                      <a:r>
                        <a:t/>
                      </a:r>
                      <a:endParaRPr b="0" i="0" sz="8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descr="A picture containing text, first-aid kit, clipart&#10;&#10;Description automatically generated" id="690" name="Google Shape;690;p95"/>
          <p:cNvPicPr preferRelativeResize="0"/>
          <p:nvPr/>
        </p:nvPicPr>
        <p:blipFill rotWithShape="1">
          <a:blip r:embed="rId4">
            <a:alphaModFix/>
          </a:blip>
          <a:srcRect b="0" l="0" r="0" t="0"/>
          <a:stretch/>
        </p:blipFill>
        <p:spPr>
          <a:xfrm>
            <a:off x="8078340" y="4397690"/>
            <a:ext cx="426074" cy="426074"/>
          </a:xfrm>
          <a:prstGeom prst="rect">
            <a:avLst/>
          </a:prstGeom>
          <a:noFill/>
          <a:ln>
            <a:noFill/>
          </a:ln>
        </p:spPr>
      </p:pic>
      <p:sp>
        <p:nvSpPr>
          <p:cNvPr id="691" name="Google Shape;691;p95"/>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
        <p:nvSpPr>
          <p:cNvPr id="692" name="Google Shape;692;p95"/>
          <p:cNvSpPr txBox="1"/>
          <p:nvPr>
            <p:ph idx="1" type="body"/>
          </p:nvPr>
        </p:nvSpPr>
        <p:spPr>
          <a:xfrm>
            <a:off x="4373497" y="1135640"/>
            <a:ext cx="3525680" cy="1277472"/>
          </a:xfrm>
          <a:prstGeom prst="rect">
            <a:avLst/>
          </a:prstGeom>
          <a:noFill/>
          <a:ln>
            <a:noFill/>
          </a:ln>
        </p:spPr>
        <p:txBody>
          <a:bodyPr anchorCtr="0" anchor="t" bIns="34275" lIns="68575" spcFirstLastPara="1" rIns="68575" wrap="square" tIns="34275">
            <a:noAutofit/>
          </a:bodyPr>
          <a:lstStyle/>
          <a:p>
            <a:pPr indent="-298450" lvl="0" marL="342900" marR="0" rtl="0" algn="l">
              <a:lnSpc>
                <a:spcPct val="90000"/>
              </a:lnSpc>
              <a:spcBef>
                <a:spcPts val="800"/>
              </a:spcBef>
              <a:spcAft>
                <a:spcPts val="0"/>
              </a:spcAft>
              <a:buClr>
                <a:schemeClr val="dk1"/>
              </a:buClr>
              <a:buSzPts val="2100"/>
              <a:buFont typeface="Noto Sans Symbols"/>
              <a:buChar char="❖"/>
            </a:pPr>
            <a:r>
              <a:rPr b="0" i="0" lang="en" sz="1400">
                <a:solidFill>
                  <a:srgbClr val="226E93"/>
                </a:solidFill>
                <a:latin typeface="Lato"/>
                <a:ea typeface="Lato"/>
                <a:cs typeface="Lato"/>
                <a:sym typeface="Lato"/>
              </a:rPr>
              <a:t>Forest Carbon Measurement and Monitoring Research, Tools and Methods Workshop</a:t>
            </a:r>
            <a:endParaRPr/>
          </a:p>
          <a:p>
            <a:pPr indent="0" lvl="0" marL="38100" rtl="0" algn="l">
              <a:lnSpc>
                <a:spcPct val="90000"/>
              </a:lnSpc>
              <a:spcBef>
                <a:spcPts val="800"/>
              </a:spcBef>
              <a:spcAft>
                <a:spcPts val="0"/>
              </a:spcAft>
              <a:buSzPts val="2100"/>
              <a:buNone/>
            </a:pPr>
            <a:r>
              <a:rPr b="0" i="0" lang="en" sz="900">
                <a:solidFill>
                  <a:srgbClr val="000000"/>
                </a:solidFill>
                <a:latin typeface="Lato"/>
                <a:ea typeface="Lato"/>
                <a:cs typeface="Lato"/>
                <a:sym typeface="Lato"/>
              </a:rPr>
              <a:t>           April 19 -22, 2022 –Oregon State University (OSU)</a:t>
            </a:r>
            <a:endParaRPr b="0" i="0" sz="900">
              <a:solidFill>
                <a:srgbClr val="226E93"/>
              </a:solidFill>
              <a:latin typeface="Lato"/>
              <a:ea typeface="Lato"/>
              <a:cs typeface="Lato"/>
              <a:sym typeface="Lato"/>
            </a:endParaRPr>
          </a:p>
        </p:txBody>
      </p:sp>
      <p:pic>
        <p:nvPicPr>
          <p:cNvPr id="693" name="Google Shape;693;p95"/>
          <p:cNvPicPr preferRelativeResize="0"/>
          <p:nvPr/>
        </p:nvPicPr>
        <p:blipFill rotWithShape="1">
          <a:blip r:embed="rId5">
            <a:alphaModFix/>
          </a:blip>
          <a:srcRect b="0" l="13560" r="11162" t="17568"/>
          <a:stretch/>
        </p:blipFill>
        <p:spPr>
          <a:xfrm>
            <a:off x="4828741" y="2413112"/>
            <a:ext cx="2765474" cy="2260187"/>
          </a:xfrm>
          <a:prstGeom prst="rect">
            <a:avLst/>
          </a:prstGeom>
          <a:noFill/>
          <a:ln>
            <a:noFill/>
          </a:ln>
        </p:spPr>
      </p:pic>
      <p:pic>
        <p:nvPicPr>
          <p:cNvPr id="694" name="Google Shape;694;p95"/>
          <p:cNvPicPr preferRelativeResize="0"/>
          <p:nvPr/>
        </p:nvPicPr>
        <p:blipFill rotWithShape="1">
          <a:blip r:embed="rId6">
            <a:alphaModFix/>
          </a:blip>
          <a:srcRect b="0" l="0" r="0" t="0"/>
          <a:stretch/>
        </p:blipFill>
        <p:spPr>
          <a:xfrm>
            <a:off x="125279" y="2345246"/>
            <a:ext cx="3993996" cy="1929392"/>
          </a:xfrm>
          <a:prstGeom prst="rect">
            <a:avLst/>
          </a:prstGeom>
          <a:noFill/>
          <a:ln>
            <a:noFill/>
          </a:ln>
        </p:spPr>
      </p:pic>
      <p:sp>
        <p:nvSpPr>
          <p:cNvPr id="695" name="Google Shape;695;p95"/>
          <p:cNvSpPr txBox="1"/>
          <p:nvPr/>
        </p:nvSpPr>
        <p:spPr>
          <a:xfrm>
            <a:off x="125279" y="1135640"/>
            <a:ext cx="3390693" cy="1228561"/>
          </a:xfrm>
          <a:prstGeom prst="rect">
            <a:avLst/>
          </a:prstGeom>
          <a:noFill/>
          <a:ln>
            <a:noFill/>
          </a:ln>
        </p:spPr>
        <p:txBody>
          <a:bodyPr anchorCtr="0" anchor="t" bIns="34275" lIns="68575" spcFirstLastPara="1" rIns="68575" wrap="square" tIns="34275">
            <a:noAutofit/>
          </a:bodyPr>
          <a:lstStyle/>
          <a:p>
            <a:pPr indent="-298450" lvl="0" marL="342900" marR="0" rtl="0" algn="l">
              <a:lnSpc>
                <a:spcPct val="90000"/>
              </a:lnSpc>
              <a:spcBef>
                <a:spcPts val="800"/>
              </a:spcBef>
              <a:spcAft>
                <a:spcPts val="0"/>
              </a:spcAft>
              <a:buClr>
                <a:schemeClr val="dk1"/>
              </a:buClr>
              <a:buSzPts val="2100"/>
              <a:buFont typeface="Noto Sans Symbols"/>
              <a:buChar char="❖"/>
            </a:pPr>
            <a:r>
              <a:rPr b="0" i="0" lang="en" sz="1400" u="none" cap="none" strike="noStrike">
                <a:solidFill>
                  <a:srgbClr val="226E93"/>
                </a:solidFill>
                <a:latin typeface="Lato"/>
                <a:ea typeface="Lato"/>
                <a:cs typeface="Lato"/>
                <a:sym typeface="Lato"/>
              </a:rPr>
              <a:t>Forest Carbon Measurement and Monitoring Research, Tools and Methods Workshop</a:t>
            </a:r>
            <a:endParaRPr sz="1100"/>
          </a:p>
          <a:p>
            <a:pPr indent="0" lvl="0" marL="38100" marR="0" rtl="0" algn="l">
              <a:lnSpc>
                <a:spcPct val="90000"/>
              </a:lnSpc>
              <a:spcBef>
                <a:spcPts val="800"/>
              </a:spcBef>
              <a:spcAft>
                <a:spcPts val="0"/>
              </a:spcAft>
              <a:buClr>
                <a:schemeClr val="dk1"/>
              </a:buClr>
              <a:buSzPts val="2100"/>
              <a:buFont typeface="Noto Sans Symbols"/>
              <a:buNone/>
            </a:pPr>
            <a:r>
              <a:rPr b="0" i="0" lang="en" sz="900" u="none" cap="none" strike="noStrike">
                <a:solidFill>
                  <a:srgbClr val="000000"/>
                </a:solidFill>
                <a:latin typeface="Lato"/>
                <a:ea typeface="Lato"/>
                <a:cs typeface="Lato"/>
                <a:sym typeface="Lato"/>
              </a:rPr>
              <a:t>           February 14 -16, 2022 – University of Maryland</a:t>
            </a:r>
            <a:endParaRPr b="0" i="0" sz="1400" u="none" cap="none" strike="noStrike">
              <a:solidFill>
                <a:srgbClr val="226E93"/>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96"/>
          <p:cNvSpPr txBox="1"/>
          <p:nvPr/>
        </p:nvSpPr>
        <p:spPr>
          <a:xfrm>
            <a:off x="98443" y="832405"/>
            <a:ext cx="8621550" cy="426074"/>
          </a:xfrm>
          <a:prstGeom prst="rect">
            <a:avLst/>
          </a:prstGeom>
          <a:noFill/>
          <a:ln>
            <a:noFill/>
          </a:ln>
        </p:spPr>
        <p:txBody>
          <a:bodyPr anchorCtr="0" anchor="t" bIns="34275" lIns="68575" spcFirstLastPara="1" rIns="68575" wrap="square" tIns="34275">
            <a:noAutofit/>
          </a:bodyPr>
          <a:lstStyle/>
          <a:p>
            <a:pPr indent="-38100" lvl="0" marL="177800" marR="0" rtl="0" algn="l">
              <a:lnSpc>
                <a:spcPct val="90000"/>
              </a:lnSpc>
              <a:spcBef>
                <a:spcPts val="0"/>
              </a:spcBef>
              <a:spcAft>
                <a:spcPts val="500"/>
              </a:spcAft>
              <a:buClr>
                <a:schemeClr val="dk1"/>
              </a:buClr>
              <a:buSzPts val="2100"/>
              <a:buFont typeface="Noto Sans Symbols"/>
              <a:buNone/>
            </a:pPr>
            <a:r>
              <a:rPr b="0" i="0" lang="en" sz="1800" u="none" cap="none" strike="noStrike">
                <a:solidFill>
                  <a:schemeClr val="dk1"/>
                </a:solidFill>
                <a:latin typeface="Arial"/>
                <a:ea typeface="Arial"/>
                <a:cs typeface="Arial"/>
                <a:sym typeface="Arial"/>
              </a:rPr>
              <a:t>Collaboratively develop demonstrations of Earth Observations uptake</a:t>
            </a:r>
            <a:endParaRPr sz="1100"/>
          </a:p>
        </p:txBody>
      </p:sp>
      <p:sp>
        <p:nvSpPr>
          <p:cNvPr id="701" name="Google Shape;701;p96"/>
          <p:cNvSpPr txBox="1"/>
          <p:nvPr>
            <p:ph type="title"/>
          </p:nvPr>
        </p:nvSpPr>
        <p:spPr>
          <a:xfrm>
            <a:off x="125279" y="81280"/>
            <a:ext cx="7178660" cy="64844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Arial"/>
              <a:buNone/>
            </a:pPr>
            <a:r>
              <a:rPr lang="en"/>
              <a:t>National Inventory User Engagement</a:t>
            </a:r>
            <a:endParaRPr/>
          </a:p>
        </p:txBody>
      </p:sp>
      <p:sp>
        <p:nvSpPr>
          <p:cNvPr id="702" name="Google Shape;702;p96"/>
          <p:cNvSpPr txBox="1"/>
          <p:nvPr>
            <p:ph idx="1" type="body"/>
          </p:nvPr>
        </p:nvSpPr>
        <p:spPr>
          <a:xfrm>
            <a:off x="125279" y="1258478"/>
            <a:ext cx="8920278" cy="1920059"/>
          </a:xfrm>
          <a:prstGeom prst="rect">
            <a:avLst/>
          </a:prstGeom>
          <a:noFill/>
          <a:ln>
            <a:noFill/>
          </a:ln>
        </p:spPr>
        <p:txBody>
          <a:bodyPr anchorCtr="0" anchor="t" bIns="34275" lIns="68575" spcFirstLastPara="1" rIns="68575" wrap="square" tIns="34275">
            <a:noAutofit/>
          </a:bodyPr>
          <a:lstStyle/>
          <a:p>
            <a:pPr indent="0" lvl="0" marL="139700" rtl="0" algn="l">
              <a:lnSpc>
                <a:spcPct val="100000"/>
              </a:lnSpc>
              <a:spcBef>
                <a:spcPts val="900"/>
              </a:spcBef>
              <a:spcAft>
                <a:spcPts val="0"/>
              </a:spcAft>
              <a:buSzPts val="2100"/>
              <a:buNone/>
            </a:pPr>
            <a:r>
              <a:rPr lang="en" sz="1200"/>
              <a:t>Bilateral engagement: CEOS group or agency with a Country</a:t>
            </a:r>
            <a:endParaRPr/>
          </a:p>
          <a:p>
            <a:pPr indent="0" lvl="0" marL="139700" rtl="0" algn="l">
              <a:lnSpc>
                <a:spcPct val="100000"/>
              </a:lnSpc>
              <a:spcBef>
                <a:spcPts val="900"/>
              </a:spcBef>
              <a:spcAft>
                <a:spcPts val="0"/>
              </a:spcAft>
              <a:buSzPts val="2100"/>
              <a:buNone/>
            </a:pPr>
            <a:r>
              <a:rPr lang="en" sz="1200"/>
              <a:t>Using GEDI and Landsat to Evaluate and Improve Paraguay’s National Forest Inventory for Estimating Forest Carbon Stocks</a:t>
            </a:r>
            <a:endParaRPr/>
          </a:p>
        </p:txBody>
      </p:sp>
      <p:pic>
        <p:nvPicPr>
          <p:cNvPr id="703" name="Google Shape;703;p96"/>
          <p:cNvPicPr preferRelativeResize="0"/>
          <p:nvPr/>
        </p:nvPicPr>
        <p:blipFill rotWithShape="1">
          <a:blip r:embed="rId3">
            <a:alphaModFix/>
          </a:blip>
          <a:srcRect b="0" l="0" r="0" t="0"/>
          <a:stretch/>
        </p:blipFill>
        <p:spPr>
          <a:xfrm>
            <a:off x="5466418" y="2236680"/>
            <a:ext cx="3393142" cy="2290978"/>
          </a:xfrm>
          <a:prstGeom prst="rect">
            <a:avLst/>
          </a:prstGeom>
          <a:noFill/>
          <a:ln cap="flat" cmpd="sng" w="9525">
            <a:solidFill>
              <a:schemeClr val="dk1"/>
            </a:solidFill>
            <a:prstDash val="solid"/>
            <a:round/>
            <a:headEnd len="sm" w="sm" type="none"/>
            <a:tailEnd len="sm" w="sm" type="none"/>
          </a:ln>
        </p:spPr>
      </p:pic>
      <p:pic>
        <p:nvPicPr>
          <p:cNvPr descr="A picture containing text, person, indoor, display&#10;&#10;Description automatically generated" id="704" name="Google Shape;704;p96"/>
          <p:cNvPicPr preferRelativeResize="0"/>
          <p:nvPr/>
        </p:nvPicPr>
        <p:blipFill rotWithShape="1">
          <a:blip r:embed="rId4">
            <a:alphaModFix/>
          </a:blip>
          <a:srcRect b="0" l="0" r="0" t="0"/>
          <a:stretch/>
        </p:blipFill>
        <p:spPr>
          <a:xfrm>
            <a:off x="284440" y="3408672"/>
            <a:ext cx="1520297" cy="1140387"/>
          </a:xfrm>
          <a:prstGeom prst="rect">
            <a:avLst/>
          </a:prstGeom>
          <a:noFill/>
          <a:ln>
            <a:noFill/>
          </a:ln>
        </p:spPr>
      </p:pic>
      <p:pic>
        <p:nvPicPr>
          <p:cNvPr descr="Graphical user interface, website&#10;&#10;Description automatically generated" id="705" name="Google Shape;705;p96"/>
          <p:cNvPicPr preferRelativeResize="0"/>
          <p:nvPr/>
        </p:nvPicPr>
        <p:blipFill rotWithShape="1">
          <a:blip r:embed="rId5">
            <a:alphaModFix/>
          </a:blip>
          <a:srcRect b="0" l="0" r="0" t="0"/>
          <a:stretch/>
        </p:blipFill>
        <p:spPr>
          <a:xfrm>
            <a:off x="1804736" y="3408672"/>
            <a:ext cx="2027354" cy="1140387"/>
          </a:xfrm>
          <a:prstGeom prst="rect">
            <a:avLst/>
          </a:prstGeom>
          <a:noFill/>
          <a:ln>
            <a:noFill/>
          </a:ln>
        </p:spPr>
      </p:pic>
      <p:pic>
        <p:nvPicPr>
          <p:cNvPr descr="A picture containing text, display, screenshot&#10;&#10;Description automatically generated" id="706" name="Google Shape;706;p96"/>
          <p:cNvPicPr preferRelativeResize="0"/>
          <p:nvPr/>
        </p:nvPicPr>
        <p:blipFill rotWithShape="1">
          <a:blip r:embed="rId6">
            <a:alphaModFix/>
          </a:blip>
          <a:srcRect b="0" l="0" r="0" t="0"/>
          <a:stretch/>
        </p:blipFill>
        <p:spPr>
          <a:xfrm>
            <a:off x="3606313" y="3408672"/>
            <a:ext cx="850067" cy="1133423"/>
          </a:xfrm>
          <a:prstGeom prst="rect">
            <a:avLst/>
          </a:prstGeom>
          <a:noFill/>
          <a:ln>
            <a:noFill/>
          </a:ln>
        </p:spPr>
      </p:pic>
      <p:pic>
        <p:nvPicPr>
          <p:cNvPr descr="United States Forest Service - Wikipedia" id="707" name="Google Shape;707;p96"/>
          <p:cNvPicPr preferRelativeResize="0"/>
          <p:nvPr/>
        </p:nvPicPr>
        <p:blipFill rotWithShape="1">
          <a:blip r:embed="rId7">
            <a:alphaModFix/>
          </a:blip>
          <a:srcRect b="0" l="0" r="0" t="0"/>
          <a:stretch/>
        </p:blipFill>
        <p:spPr>
          <a:xfrm>
            <a:off x="4149905" y="2558723"/>
            <a:ext cx="612950" cy="679137"/>
          </a:xfrm>
          <a:prstGeom prst="rect">
            <a:avLst/>
          </a:prstGeom>
          <a:noFill/>
          <a:ln>
            <a:noFill/>
          </a:ln>
        </p:spPr>
      </p:pic>
      <p:pic>
        <p:nvPicPr>
          <p:cNvPr id="708" name="Google Shape;708;p96"/>
          <p:cNvPicPr preferRelativeResize="0"/>
          <p:nvPr/>
        </p:nvPicPr>
        <p:blipFill rotWithShape="1">
          <a:blip r:embed="rId8">
            <a:alphaModFix/>
          </a:blip>
          <a:srcRect b="0" l="0" r="0" t="0"/>
          <a:stretch/>
        </p:blipFill>
        <p:spPr>
          <a:xfrm>
            <a:off x="284440" y="2597117"/>
            <a:ext cx="1319987" cy="522011"/>
          </a:xfrm>
          <a:prstGeom prst="rect">
            <a:avLst/>
          </a:prstGeom>
          <a:noFill/>
          <a:ln>
            <a:noFill/>
          </a:ln>
        </p:spPr>
      </p:pic>
      <p:pic>
        <p:nvPicPr>
          <p:cNvPr id="709" name="Google Shape;709;p96"/>
          <p:cNvPicPr preferRelativeResize="0"/>
          <p:nvPr/>
        </p:nvPicPr>
        <p:blipFill rotWithShape="1">
          <a:blip r:embed="rId9">
            <a:alphaModFix/>
          </a:blip>
          <a:srcRect b="0" l="0" r="0" t="0"/>
          <a:stretch/>
        </p:blipFill>
        <p:spPr>
          <a:xfrm>
            <a:off x="1631263" y="2597117"/>
            <a:ext cx="1720152" cy="444533"/>
          </a:xfrm>
          <a:prstGeom prst="rect">
            <a:avLst/>
          </a:prstGeom>
          <a:solidFill>
            <a:schemeClr val="lt1"/>
          </a:solidFill>
          <a:ln>
            <a:noFill/>
          </a:ln>
        </p:spPr>
      </p:pic>
      <p:sp>
        <p:nvSpPr>
          <p:cNvPr id="710" name="Google Shape;710;p96"/>
          <p:cNvSpPr txBox="1"/>
          <p:nvPr/>
        </p:nvSpPr>
        <p:spPr>
          <a:xfrm>
            <a:off x="218373" y="4527658"/>
            <a:ext cx="4609298" cy="23083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COP2 Forests and Carbon from Space Event, 6 Nov, Green Zone</a:t>
            </a:r>
            <a:endParaRPr sz="1100"/>
          </a:p>
        </p:txBody>
      </p:sp>
      <p:pic>
        <p:nvPicPr>
          <p:cNvPr descr="A picture containing text, first-aid kit, clipart&#10;&#10;Description automatically generated" id="711" name="Google Shape;711;p96"/>
          <p:cNvPicPr preferRelativeResize="0"/>
          <p:nvPr/>
        </p:nvPicPr>
        <p:blipFill rotWithShape="1">
          <a:blip r:embed="rId10">
            <a:alphaModFix/>
          </a:blip>
          <a:srcRect b="0" l="0" r="0" t="0"/>
          <a:stretch/>
        </p:blipFill>
        <p:spPr>
          <a:xfrm>
            <a:off x="3386418" y="2571750"/>
            <a:ext cx="603746" cy="6037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97"/>
          <p:cNvSpPr txBox="1"/>
          <p:nvPr/>
        </p:nvSpPr>
        <p:spPr>
          <a:xfrm>
            <a:off x="98443" y="832405"/>
            <a:ext cx="8621550" cy="426074"/>
          </a:xfrm>
          <a:prstGeom prst="rect">
            <a:avLst/>
          </a:prstGeom>
          <a:noFill/>
          <a:ln>
            <a:noFill/>
          </a:ln>
        </p:spPr>
        <p:txBody>
          <a:bodyPr anchorCtr="0" anchor="t" bIns="34275" lIns="68575" spcFirstLastPara="1" rIns="68575" wrap="square" tIns="34275">
            <a:noAutofit/>
          </a:bodyPr>
          <a:lstStyle/>
          <a:p>
            <a:pPr indent="-38100" lvl="0" marL="177800" marR="0" rtl="0" algn="l">
              <a:lnSpc>
                <a:spcPct val="90000"/>
              </a:lnSpc>
              <a:spcBef>
                <a:spcPts val="0"/>
              </a:spcBef>
              <a:spcAft>
                <a:spcPts val="0"/>
              </a:spcAft>
              <a:buClr>
                <a:schemeClr val="dk1"/>
              </a:buClr>
              <a:buSzPts val="2100"/>
              <a:buFont typeface="Noto Sans Symbols"/>
              <a:buNone/>
            </a:pPr>
            <a:r>
              <a:rPr b="0" i="0" lang="en" sz="1800" u="none" cap="none" strike="noStrike">
                <a:solidFill>
                  <a:schemeClr val="dk1"/>
                </a:solidFill>
                <a:latin typeface="Arial"/>
                <a:ea typeface="Arial"/>
                <a:cs typeface="Arial"/>
                <a:sym typeface="Arial"/>
              </a:rPr>
              <a:t>Upcoming – June 27 – July 2</a:t>
            </a:r>
            <a:endParaRPr sz="1100"/>
          </a:p>
          <a:p>
            <a:pPr indent="-38100" lvl="0" marL="177800" marR="0" rtl="0" algn="l">
              <a:lnSpc>
                <a:spcPct val="90000"/>
              </a:lnSpc>
              <a:spcBef>
                <a:spcPts val="500"/>
              </a:spcBef>
              <a:spcAft>
                <a:spcPts val="0"/>
              </a:spcAft>
              <a:buClr>
                <a:schemeClr val="dk1"/>
              </a:buClr>
              <a:buSzPts val="2100"/>
              <a:buFont typeface="Noto Sans Symbols"/>
              <a:buNone/>
            </a:pPr>
            <a:r>
              <a:rPr b="0" i="0" lang="en" sz="1800" u="none" cap="none" strike="noStrike">
                <a:solidFill>
                  <a:schemeClr val="dk1"/>
                </a:solidFill>
                <a:latin typeface="Arial"/>
                <a:ea typeface="Arial"/>
                <a:cs typeface="Arial"/>
                <a:sym typeface="Arial"/>
              </a:rPr>
              <a:t>1</a:t>
            </a:r>
            <a:r>
              <a:rPr b="0" baseline="30000" i="0" lang="en" sz="1800" u="none" cap="none" strike="noStrike">
                <a:solidFill>
                  <a:schemeClr val="dk1"/>
                </a:solidFill>
                <a:latin typeface="Arial"/>
                <a:ea typeface="Arial"/>
                <a:cs typeface="Arial"/>
                <a:sym typeface="Arial"/>
              </a:rPr>
              <a:t>st</a:t>
            </a:r>
            <a:r>
              <a:rPr b="0" i="0" lang="en" sz="1800" u="none" cap="none" strike="noStrike">
                <a:solidFill>
                  <a:schemeClr val="dk1"/>
                </a:solidFill>
                <a:latin typeface="Arial"/>
                <a:ea typeface="Arial"/>
                <a:cs typeface="Arial"/>
                <a:sym typeface="Arial"/>
              </a:rPr>
              <a:t> SilvaCarbon/CEOS Regional Workshop – Biomass measurements </a:t>
            </a:r>
            <a:endParaRPr sz="1100"/>
          </a:p>
          <a:p>
            <a:pPr indent="-38100" lvl="0" marL="177800" marR="0" rtl="0" algn="l">
              <a:lnSpc>
                <a:spcPct val="90000"/>
              </a:lnSpc>
              <a:spcBef>
                <a:spcPts val="500"/>
              </a:spcBef>
              <a:spcAft>
                <a:spcPts val="1400"/>
              </a:spcAft>
              <a:buClr>
                <a:schemeClr val="dk1"/>
              </a:buClr>
              <a:buSzPts val="2100"/>
              <a:buFont typeface="Noto Sans Symbols"/>
              <a:buNone/>
            </a:pPr>
            <a:r>
              <a:rPr b="0" i="0" lang="en" sz="1800" u="none" cap="none" strike="noStrike">
                <a:solidFill>
                  <a:schemeClr val="dk1"/>
                </a:solidFill>
                <a:latin typeface="Arial"/>
                <a:ea typeface="Arial"/>
                <a:cs typeface="Arial"/>
                <a:sym typeface="Arial"/>
              </a:rPr>
              <a:t>Paraguay, June 2022</a:t>
            </a:r>
            <a:endParaRPr sz="1100"/>
          </a:p>
        </p:txBody>
      </p:sp>
      <p:sp>
        <p:nvSpPr>
          <p:cNvPr id="717" name="Google Shape;717;p97"/>
          <p:cNvSpPr txBox="1"/>
          <p:nvPr>
            <p:ph type="title"/>
          </p:nvPr>
        </p:nvSpPr>
        <p:spPr>
          <a:xfrm>
            <a:off x="125279" y="81280"/>
            <a:ext cx="7178660" cy="64844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Arial"/>
              <a:buNone/>
            </a:pPr>
            <a:r>
              <a:rPr lang="en"/>
              <a:t>National Inventory User Engagement</a:t>
            </a:r>
            <a:endParaRPr/>
          </a:p>
        </p:txBody>
      </p:sp>
      <p:pic>
        <p:nvPicPr>
          <p:cNvPr descr="Map&#10;&#10;Description automatically generated with medium confidence" id="718" name="Google Shape;718;p97"/>
          <p:cNvPicPr preferRelativeResize="0"/>
          <p:nvPr/>
        </p:nvPicPr>
        <p:blipFill rotWithShape="1">
          <a:blip r:embed="rId3">
            <a:alphaModFix/>
          </a:blip>
          <a:srcRect b="7009" l="0" r="0" t="0"/>
          <a:stretch/>
        </p:blipFill>
        <p:spPr>
          <a:xfrm>
            <a:off x="361277" y="1789329"/>
            <a:ext cx="2808245" cy="2611419"/>
          </a:xfrm>
          <a:prstGeom prst="rect">
            <a:avLst/>
          </a:prstGeom>
          <a:noFill/>
          <a:ln>
            <a:noFill/>
          </a:ln>
        </p:spPr>
      </p:pic>
      <p:pic>
        <p:nvPicPr>
          <p:cNvPr id="719" name="Google Shape;719;p97"/>
          <p:cNvPicPr preferRelativeResize="0"/>
          <p:nvPr/>
        </p:nvPicPr>
        <p:blipFill rotWithShape="1">
          <a:blip r:embed="rId4">
            <a:alphaModFix/>
          </a:blip>
          <a:srcRect b="0" l="0" r="0" t="0"/>
          <a:stretch/>
        </p:blipFill>
        <p:spPr>
          <a:xfrm>
            <a:off x="73613" y="4400748"/>
            <a:ext cx="1171210" cy="302010"/>
          </a:xfrm>
          <a:prstGeom prst="rect">
            <a:avLst/>
          </a:prstGeom>
          <a:noFill/>
          <a:ln>
            <a:noFill/>
          </a:ln>
        </p:spPr>
      </p:pic>
      <p:pic>
        <p:nvPicPr>
          <p:cNvPr descr="A picture containing text&#10;&#10;Description automatically generated" id="720" name="Google Shape;720;p97"/>
          <p:cNvPicPr preferRelativeResize="0"/>
          <p:nvPr/>
        </p:nvPicPr>
        <p:blipFill rotWithShape="1">
          <a:blip r:embed="rId5">
            <a:alphaModFix/>
          </a:blip>
          <a:srcRect b="0" l="0" r="0" t="0"/>
          <a:stretch/>
        </p:blipFill>
        <p:spPr>
          <a:xfrm>
            <a:off x="1606991" y="4464809"/>
            <a:ext cx="760753" cy="302010"/>
          </a:xfrm>
          <a:prstGeom prst="rect">
            <a:avLst/>
          </a:prstGeom>
          <a:noFill/>
          <a:ln>
            <a:noFill/>
          </a:ln>
        </p:spPr>
      </p:pic>
      <p:graphicFrame>
        <p:nvGraphicFramePr>
          <p:cNvPr id="721" name="Google Shape;721;p97"/>
          <p:cNvGraphicFramePr/>
          <p:nvPr/>
        </p:nvGraphicFramePr>
        <p:xfrm>
          <a:off x="834745" y="3302351"/>
          <a:ext cx="3000000" cy="3000000"/>
        </p:xfrm>
        <a:graphic>
          <a:graphicData uri="http://schemas.openxmlformats.org/drawingml/2006/table">
            <a:tbl>
              <a:tblPr>
                <a:noFill/>
                <a:tableStyleId>{FACD1E9A-59C6-4369-ABAE-EE424F19892F}</a:tableStyleId>
              </a:tblPr>
              <a:tblGrid>
                <a:gridCol w="633825"/>
              </a:tblGrid>
              <a:tr h="828450">
                <a:tc>
                  <a:txBody>
                    <a:bodyPr/>
                    <a:lstStyle/>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Colombia</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Ecuador</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Guatemala</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Mexico</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Paraguay</a:t>
                      </a:r>
                      <a:endParaRPr sz="1100"/>
                    </a:p>
                    <a:p>
                      <a:pPr indent="0" lvl="0" marL="0" marR="0" rtl="0" algn="l">
                        <a:lnSpc>
                          <a:spcPct val="100000"/>
                        </a:lnSpc>
                        <a:spcBef>
                          <a:spcPts val="0"/>
                        </a:spcBef>
                        <a:spcAft>
                          <a:spcPts val="0"/>
                        </a:spcAft>
                        <a:buNone/>
                      </a:pPr>
                      <a:r>
                        <a:rPr lang="en" sz="800" u="none" cap="none" strike="noStrike">
                          <a:latin typeface="Arial"/>
                          <a:ea typeface="Arial"/>
                          <a:cs typeface="Arial"/>
                          <a:sym typeface="Arial"/>
                        </a:rPr>
                        <a:t>Peru</a:t>
                      </a:r>
                      <a:endParaRPr b="0" i="0" sz="8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722" name="Google Shape;722;p97"/>
          <p:cNvSpPr txBox="1"/>
          <p:nvPr>
            <p:ph idx="1" type="body"/>
          </p:nvPr>
        </p:nvSpPr>
        <p:spPr>
          <a:xfrm>
            <a:off x="3169522" y="2106385"/>
            <a:ext cx="5876036" cy="2179967"/>
          </a:xfrm>
          <a:prstGeom prst="rect">
            <a:avLst/>
          </a:prstGeom>
          <a:noFill/>
          <a:ln>
            <a:noFill/>
          </a:ln>
        </p:spPr>
        <p:txBody>
          <a:bodyPr anchorCtr="0" anchor="t" bIns="34275" lIns="68575" spcFirstLastPara="1" rIns="68575" wrap="square" tIns="34275">
            <a:noAutofit/>
          </a:bodyPr>
          <a:lstStyle/>
          <a:p>
            <a:pPr indent="0" lvl="0" marL="139700" rtl="0" algn="l">
              <a:lnSpc>
                <a:spcPct val="100000"/>
              </a:lnSpc>
              <a:spcBef>
                <a:spcPts val="900"/>
              </a:spcBef>
              <a:spcAft>
                <a:spcPts val="0"/>
              </a:spcAft>
              <a:buSzPts val="2100"/>
              <a:buNone/>
            </a:pPr>
            <a:r>
              <a:rPr lang="en" sz="1100"/>
              <a:t>National teams to present their NFIs, and the data and methods currently used in reporting and domestic MRV</a:t>
            </a:r>
            <a:endParaRPr/>
          </a:p>
          <a:p>
            <a:pPr indent="0" lvl="0" marL="139700" rtl="0" algn="l">
              <a:lnSpc>
                <a:spcPct val="100000"/>
              </a:lnSpc>
              <a:spcBef>
                <a:spcPts val="900"/>
              </a:spcBef>
              <a:spcAft>
                <a:spcPts val="0"/>
              </a:spcAft>
              <a:buSzPts val="2100"/>
              <a:buNone/>
            </a:pPr>
            <a:r>
              <a:rPr lang="en" sz="1100"/>
              <a:t>Comparison of global and regional methodologies calibrated with NFI data, and the ones made purely with defaults or with regional models. </a:t>
            </a:r>
            <a:endParaRPr/>
          </a:p>
          <a:p>
            <a:pPr indent="0" lvl="0" marL="139700" rtl="0" algn="l">
              <a:lnSpc>
                <a:spcPct val="100000"/>
              </a:lnSpc>
              <a:spcBef>
                <a:spcPts val="900"/>
              </a:spcBef>
              <a:spcAft>
                <a:spcPts val="0"/>
              </a:spcAft>
              <a:buSzPts val="2100"/>
              <a:buNone/>
            </a:pPr>
            <a:r>
              <a:rPr lang="en" sz="1100"/>
              <a:t>CEOS agencies to present: </a:t>
            </a:r>
            <a:endParaRPr/>
          </a:p>
          <a:p>
            <a:pPr indent="-139700" lvl="1" marL="749300" rtl="0" algn="l">
              <a:lnSpc>
                <a:spcPct val="100000"/>
              </a:lnSpc>
              <a:spcBef>
                <a:spcPts val="500"/>
              </a:spcBef>
              <a:spcAft>
                <a:spcPts val="0"/>
              </a:spcAft>
              <a:buSzPts val="1800"/>
              <a:buChar char="▪"/>
            </a:pPr>
            <a:r>
              <a:rPr lang="en" sz="1100"/>
              <a:t>the available datasets and methodologies to measure biomass</a:t>
            </a:r>
            <a:endParaRPr/>
          </a:p>
          <a:p>
            <a:pPr indent="-139700" lvl="1" marL="749300" rtl="0" algn="l">
              <a:lnSpc>
                <a:spcPct val="100000"/>
              </a:lnSpc>
              <a:spcBef>
                <a:spcPts val="0"/>
              </a:spcBef>
              <a:spcAft>
                <a:spcPts val="0"/>
              </a:spcAft>
              <a:buSzPts val="1800"/>
              <a:buChar char="▪"/>
            </a:pPr>
            <a:r>
              <a:rPr lang="en" sz="1100"/>
              <a:t>demonstrations of opportunities for their uptake</a:t>
            </a:r>
            <a:endParaRPr/>
          </a:p>
          <a:p>
            <a:pPr indent="-139700" lvl="1" marL="749300" rtl="0" algn="l">
              <a:lnSpc>
                <a:spcPct val="100000"/>
              </a:lnSpc>
              <a:spcBef>
                <a:spcPts val="0"/>
              </a:spcBef>
              <a:spcAft>
                <a:spcPts val="0"/>
              </a:spcAft>
              <a:buSzPts val="1800"/>
              <a:buChar char="▪"/>
            </a:pPr>
            <a:r>
              <a:rPr lang="en" sz="1100"/>
              <a:t>a clear plan for sharing of NFI data and collaborating in the calibration/validation of products</a:t>
            </a:r>
            <a:endParaRPr/>
          </a:p>
          <a:p>
            <a:pPr indent="0" lvl="1" marL="609600" rtl="0" algn="l">
              <a:lnSpc>
                <a:spcPct val="100000"/>
              </a:lnSpc>
              <a:spcBef>
                <a:spcPts val="0"/>
              </a:spcBef>
              <a:spcAft>
                <a:spcPts val="0"/>
              </a:spcAft>
              <a:buSzPts val="1800"/>
              <a:buNone/>
            </a:pPr>
            <a:r>
              <a:t/>
            </a:r>
            <a:endParaRPr sz="1100"/>
          </a:p>
          <a:p>
            <a:pPr indent="0" lvl="1" marL="609600" rtl="0" algn="l">
              <a:lnSpc>
                <a:spcPct val="100000"/>
              </a:lnSpc>
              <a:spcBef>
                <a:spcPts val="0"/>
              </a:spcBef>
              <a:spcAft>
                <a:spcPts val="0"/>
              </a:spcAft>
              <a:buSzPts val="1800"/>
              <a:buNone/>
            </a:pPr>
            <a:r>
              <a:t/>
            </a:r>
            <a:endParaRPr sz="1100"/>
          </a:p>
        </p:txBody>
      </p:sp>
      <p:pic>
        <p:nvPicPr>
          <p:cNvPr descr="A picture containing text, first-aid kit, clipart&#10;&#10;Description automatically generated" id="723" name="Google Shape;723;p97"/>
          <p:cNvPicPr preferRelativeResize="0"/>
          <p:nvPr/>
        </p:nvPicPr>
        <p:blipFill rotWithShape="1">
          <a:blip r:embed="rId6">
            <a:alphaModFix/>
          </a:blip>
          <a:srcRect b="0" l="0" r="0" t="0"/>
          <a:stretch/>
        </p:blipFill>
        <p:spPr>
          <a:xfrm>
            <a:off x="3031112" y="4350413"/>
            <a:ext cx="426073" cy="4260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98"/>
          <p:cNvSpPr txBox="1"/>
          <p:nvPr/>
        </p:nvSpPr>
        <p:spPr>
          <a:xfrm>
            <a:off x="226337" y="887239"/>
            <a:ext cx="8558435" cy="313975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Georgia"/>
                <a:ea typeface="Georgia"/>
                <a:cs typeface="Georgia"/>
                <a:sym typeface="Georgia"/>
              </a:rPr>
              <a:t>Regional workshops are schedule for 2022 and 2023. Request of NFI or ground-based data for calibration and validation of pantropical and global biomass </a:t>
            </a:r>
            <a:endParaRPr sz="1100"/>
          </a:p>
          <a:p>
            <a:pPr indent="0" lvl="0" marL="0" marR="0" rtl="0" algn="l">
              <a:lnSpc>
                <a:spcPct val="100000"/>
              </a:lnSpc>
              <a:spcBef>
                <a:spcPts val="900"/>
              </a:spcBef>
              <a:spcAft>
                <a:spcPts val="0"/>
              </a:spcAft>
              <a:buNone/>
            </a:pPr>
            <a:r>
              <a:rPr b="0" i="0" lang="en" sz="1400" u="none" cap="none" strike="noStrike">
                <a:solidFill>
                  <a:srgbClr val="000000"/>
                </a:solidFill>
                <a:latin typeface="Georgia"/>
                <a:ea typeface="Georgia"/>
                <a:cs typeface="Georgia"/>
                <a:sym typeface="Georgia"/>
              </a:rPr>
              <a:t>	LatinAmerica – Paraguay</a:t>
            </a:r>
            <a:endParaRPr sz="1100"/>
          </a:p>
          <a:p>
            <a:pPr indent="0" lvl="0" marL="0" marR="0" rtl="0" algn="l">
              <a:lnSpc>
                <a:spcPct val="100000"/>
              </a:lnSpc>
              <a:spcBef>
                <a:spcPts val="900"/>
              </a:spcBef>
              <a:spcAft>
                <a:spcPts val="0"/>
              </a:spcAft>
              <a:buNone/>
            </a:pPr>
            <a:r>
              <a:rPr b="0" i="0" lang="en" sz="1400" u="none" cap="none" strike="noStrike">
                <a:solidFill>
                  <a:srgbClr val="000000"/>
                </a:solidFill>
                <a:latin typeface="Georgia"/>
                <a:ea typeface="Georgia"/>
                <a:cs typeface="Georgia"/>
                <a:sym typeface="Georgia"/>
              </a:rPr>
              <a:t>	Central Africa – Gabon</a:t>
            </a:r>
            <a:endParaRPr sz="1100"/>
          </a:p>
          <a:p>
            <a:pPr indent="0" lvl="0" marL="0" marR="0" rtl="0" algn="l">
              <a:lnSpc>
                <a:spcPct val="100000"/>
              </a:lnSpc>
              <a:spcBef>
                <a:spcPts val="900"/>
              </a:spcBef>
              <a:spcAft>
                <a:spcPts val="0"/>
              </a:spcAft>
              <a:buNone/>
            </a:pPr>
            <a:r>
              <a:rPr b="0" i="0" lang="en" sz="1400" u="none" cap="none" strike="noStrike">
                <a:solidFill>
                  <a:srgbClr val="000000"/>
                </a:solidFill>
                <a:latin typeface="Georgia"/>
                <a:ea typeface="Georgia"/>
                <a:cs typeface="Georgia"/>
                <a:sym typeface="Georgia"/>
              </a:rPr>
              <a:t>	Pacific Islands – Papua New Guinea</a:t>
            </a:r>
            <a:endParaRPr sz="1100"/>
          </a:p>
          <a:p>
            <a:pPr indent="0" lvl="0" marL="0" marR="0" rtl="0" algn="l">
              <a:lnSpc>
                <a:spcPct val="100000"/>
              </a:lnSpc>
              <a:spcBef>
                <a:spcPts val="900"/>
              </a:spcBef>
              <a:spcAft>
                <a:spcPts val="0"/>
              </a:spcAft>
              <a:buNone/>
            </a:pPr>
            <a:r>
              <a:rPr b="0" i="0" lang="en" sz="1400" u="none" cap="none" strike="noStrike">
                <a:solidFill>
                  <a:srgbClr val="000000"/>
                </a:solidFill>
                <a:latin typeface="Georgia"/>
                <a:ea typeface="Georgia"/>
                <a:cs typeface="Georgia"/>
                <a:sym typeface="Georgia"/>
              </a:rPr>
              <a:t>	Southeast Asia – Thailand or Vietnam</a:t>
            </a:r>
            <a:endParaRPr sz="1100"/>
          </a:p>
          <a:p>
            <a:pPr indent="0" lvl="0" marL="0" marR="0" rtl="0" algn="l">
              <a:lnSpc>
                <a:spcPct val="100000"/>
              </a:lnSpc>
              <a:spcBef>
                <a:spcPts val="900"/>
              </a:spcBef>
              <a:spcAft>
                <a:spcPts val="0"/>
              </a:spcAft>
              <a:buNone/>
            </a:pPr>
            <a:r>
              <a:rPr b="0" i="0" lang="en" sz="1400" u="none" cap="none" strike="noStrike">
                <a:solidFill>
                  <a:srgbClr val="000000"/>
                </a:solidFill>
                <a:latin typeface="Georgia"/>
                <a:ea typeface="Georgia"/>
                <a:cs typeface="Georgia"/>
                <a:sym typeface="Georgia"/>
              </a:rPr>
              <a:t>Include more case studies of Biomass in NASA Biomass Dashboard</a:t>
            </a:r>
            <a:endParaRPr sz="1100"/>
          </a:p>
          <a:p>
            <a:pPr indent="0" lvl="0" marL="0" marR="0" rtl="0" algn="l">
              <a:lnSpc>
                <a:spcPct val="100000"/>
              </a:lnSpc>
              <a:spcBef>
                <a:spcPts val="900"/>
              </a:spcBef>
              <a:spcAft>
                <a:spcPts val="0"/>
              </a:spcAft>
              <a:buNone/>
            </a:pPr>
            <a:r>
              <a:rPr b="0" i="0" lang="en" sz="1400" u="none" cap="none" strike="noStrike">
                <a:solidFill>
                  <a:srgbClr val="000000"/>
                </a:solidFill>
                <a:latin typeface="Georgia"/>
                <a:ea typeface="Georgia"/>
                <a:cs typeface="Georgia"/>
                <a:sym typeface="Georgia"/>
              </a:rPr>
              <a:t>Engagement with other partners (FAO in PNG, GIZ in Solomon Islands)</a:t>
            </a:r>
            <a:endParaRPr sz="1100"/>
          </a:p>
          <a:p>
            <a:pPr indent="-165100" lvl="0" marL="254000" marR="0" rtl="0" algn="l">
              <a:lnSpc>
                <a:spcPct val="100000"/>
              </a:lnSpc>
              <a:spcBef>
                <a:spcPts val="900"/>
              </a:spcBef>
              <a:spcAft>
                <a:spcPts val="0"/>
              </a:spcAft>
              <a:buClr>
                <a:srgbClr val="000000"/>
              </a:buClr>
              <a:buSzPts val="1400"/>
              <a:buFont typeface="Arial"/>
              <a:buNone/>
            </a:pPr>
            <a:r>
              <a:t/>
            </a:r>
            <a:endParaRPr b="0" i="0" sz="1400" u="none" cap="none" strike="noStrike">
              <a:solidFill>
                <a:srgbClr val="000000"/>
              </a:solidFill>
              <a:latin typeface="Georgia"/>
              <a:ea typeface="Georgia"/>
              <a:cs typeface="Georgia"/>
              <a:sym typeface="Georgia"/>
            </a:endParaRPr>
          </a:p>
          <a:p>
            <a:pPr indent="0" lvl="0" marL="0" marR="0" rtl="0" algn="l">
              <a:lnSpc>
                <a:spcPct val="100000"/>
              </a:lnSpc>
              <a:spcBef>
                <a:spcPts val="900"/>
              </a:spcBef>
              <a:spcAft>
                <a:spcPts val="0"/>
              </a:spcAft>
              <a:buNone/>
            </a:pPr>
            <a:r>
              <a:t/>
            </a:r>
            <a:endParaRPr b="0" i="0" sz="1400" u="none" cap="none" strike="noStrike">
              <a:solidFill>
                <a:srgbClr val="000000"/>
              </a:solidFill>
              <a:latin typeface="Calibri"/>
              <a:ea typeface="Calibri"/>
              <a:cs typeface="Calibri"/>
              <a:sym typeface="Calibri"/>
            </a:endParaRPr>
          </a:p>
        </p:txBody>
      </p:sp>
      <p:sp>
        <p:nvSpPr>
          <p:cNvPr id="729" name="Google Shape;729;p98"/>
          <p:cNvSpPr txBox="1"/>
          <p:nvPr/>
        </p:nvSpPr>
        <p:spPr>
          <a:xfrm>
            <a:off x="443620" y="184717"/>
            <a:ext cx="4680641" cy="3770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2000" u="none" cap="none" strike="noStrike">
                <a:solidFill>
                  <a:schemeClr val="lt1"/>
                </a:solidFill>
                <a:latin typeface="Georgia"/>
                <a:ea typeface="Georgia"/>
                <a:cs typeface="Georgia"/>
                <a:sym typeface="Georgia"/>
              </a:rPr>
              <a:t>In conclusion and moving Ahead….</a:t>
            </a:r>
            <a:endParaRPr sz="1100"/>
          </a:p>
        </p:txBody>
      </p:sp>
      <p:pic>
        <p:nvPicPr>
          <p:cNvPr descr="Text&#10;&#10;Description automatically generated with medium confidence" id="730" name="Google Shape;730;p98"/>
          <p:cNvPicPr preferRelativeResize="0"/>
          <p:nvPr/>
        </p:nvPicPr>
        <p:blipFill rotWithShape="1">
          <a:blip r:embed="rId3">
            <a:alphaModFix/>
          </a:blip>
          <a:srcRect b="0" l="0" r="0" t="0"/>
          <a:stretch/>
        </p:blipFill>
        <p:spPr>
          <a:xfrm>
            <a:off x="4825495" y="-1"/>
            <a:ext cx="2195100" cy="769546"/>
          </a:xfrm>
          <a:prstGeom prst="rect">
            <a:avLst/>
          </a:prstGeom>
          <a:noFill/>
          <a:ln>
            <a:noFill/>
          </a:ln>
        </p:spPr>
      </p:pic>
      <p:sp>
        <p:nvSpPr>
          <p:cNvPr id="731" name="Google Shape;731;p98"/>
          <p:cNvSpPr txBox="1"/>
          <p:nvPr/>
        </p:nvSpPr>
        <p:spPr>
          <a:xfrm>
            <a:off x="226337" y="3689256"/>
            <a:ext cx="7239086" cy="145424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800" u="none" cap="none" strike="noStrike">
                <a:solidFill>
                  <a:srgbClr val="0070C0"/>
                </a:solidFill>
                <a:latin typeface="Arial"/>
                <a:ea typeface="Arial"/>
                <a:cs typeface="Arial"/>
                <a:sym typeface="Arial"/>
              </a:rPr>
              <a:t>Thanks!</a:t>
            </a:r>
            <a:endParaRPr sz="1100"/>
          </a:p>
          <a:p>
            <a:pPr indent="0" lvl="0" marL="0" marR="0" rtl="0" algn="l">
              <a:lnSpc>
                <a:spcPct val="100000"/>
              </a:lnSpc>
              <a:spcBef>
                <a:spcPts val="0"/>
              </a:spcBef>
              <a:spcAft>
                <a:spcPts val="0"/>
              </a:spcAft>
              <a:buNone/>
            </a:pPr>
            <a:r>
              <a:t/>
            </a:r>
            <a:endParaRPr b="0" i="0" sz="18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rPr b="0" i="0" lang="en" sz="1800" u="none" cap="none" strike="noStrike">
                <a:solidFill>
                  <a:srgbClr val="0070C0"/>
                </a:solidFill>
                <a:latin typeface="Arial"/>
                <a:ea typeface="Arial"/>
                <a:cs typeface="Arial"/>
                <a:sym typeface="Arial"/>
              </a:rPr>
              <a:t>Sylvia Wilson			</a:t>
            </a:r>
            <a:endParaRPr sz="1100"/>
          </a:p>
          <a:p>
            <a:pPr indent="0" lvl="0" marL="0" marR="0" rtl="0" algn="l">
              <a:lnSpc>
                <a:spcPct val="100000"/>
              </a:lnSpc>
              <a:spcBef>
                <a:spcPts val="0"/>
              </a:spcBef>
              <a:spcAft>
                <a:spcPts val="0"/>
              </a:spcAft>
              <a:buNone/>
            </a:pPr>
            <a:r>
              <a:rPr b="0" i="0" lang="en" sz="1800" u="sng" cap="none" strike="noStrike">
                <a:solidFill>
                  <a:schemeClr val="hlink"/>
                </a:solidFill>
                <a:latin typeface="Arial"/>
                <a:ea typeface="Arial"/>
                <a:cs typeface="Arial"/>
                <a:sym typeface="Arial"/>
                <a:hlinkClick r:id="rId4"/>
              </a:rPr>
              <a:t>snwilson@usgs.gov</a:t>
            </a:r>
            <a:endParaRPr b="0" i="0" sz="18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70C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9"/>
          <p:cNvSpPr txBox="1"/>
          <p:nvPr>
            <p:ph type="title"/>
          </p:nvPr>
        </p:nvSpPr>
        <p:spPr>
          <a:xfrm>
            <a:off x="132035" y="131953"/>
            <a:ext cx="4617900" cy="2979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4200"/>
              <a:t>LSI-VC Organisational Topics</a:t>
            </a:r>
            <a:endParaRPr sz="4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100"/>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 sz="1100">
                <a:solidFill>
                  <a:schemeClr val="accent1"/>
                </a:solidFill>
                <a:latin typeface="Arial"/>
                <a:ea typeface="Arial"/>
                <a:cs typeface="Arial"/>
                <a:sym typeface="Arial"/>
              </a:rPr>
              <a:t>Slide </a:t>
            </a:r>
            <a:fld id="{00000000-1234-1234-1234-123412341234}" type="slidenum">
              <a:rPr b="1" lang="en" sz="1100">
                <a:solidFill>
                  <a:schemeClr val="accent1"/>
                </a:solidFill>
                <a:latin typeface="Arial"/>
                <a:ea typeface="Arial"/>
                <a:cs typeface="Arial"/>
                <a:sym typeface="Arial"/>
              </a:rPr>
              <a:t>‹#›</a:t>
            </a:fld>
            <a:endParaRPr b="1" sz="1100">
              <a:solidFill>
                <a:schemeClr val="accent1"/>
              </a:solidFill>
              <a:latin typeface="Arial"/>
              <a:ea typeface="Arial"/>
              <a:cs typeface="Arial"/>
              <a:sym typeface="Arial"/>
            </a:endParaRPr>
          </a:p>
        </p:txBody>
      </p:sp>
      <p:sp>
        <p:nvSpPr>
          <p:cNvPr id="742" name="Google Shape;742;p100"/>
          <p:cNvSpPr txBox="1"/>
          <p:nvPr/>
        </p:nvSpPr>
        <p:spPr>
          <a:xfrm>
            <a:off x="233329" y="962111"/>
            <a:ext cx="8329800" cy="12546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50000"/>
              </a:lnSpc>
              <a:spcBef>
                <a:spcPts val="0"/>
              </a:spcBef>
              <a:spcAft>
                <a:spcPts val="0"/>
              </a:spcAft>
              <a:buClr>
                <a:schemeClr val="dk1"/>
              </a:buClr>
              <a:buSzPts val="1400"/>
              <a:buFont typeface="Noto Sans Symbols"/>
              <a:buChar char="❖"/>
            </a:pPr>
            <a:r>
              <a:rPr lang="en">
                <a:solidFill>
                  <a:schemeClr val="dk1"/>
                </a:solidFill>
              </a:rPr>
              <a:t>Reviewing the work plan and CEOS-ARD Strategy alignment of LSI-VC activities</a:t>
            </a:r>
            <a:endParaRPr>
              <a:solidFill>
                <a:schemeClr val="dk1"/>
              </a:solidFill>
            </a:endParaRPr>
          </a:p>
          <a:p>
            <a:pPr indent="-215900" lvl="0" marL="215900" marR="0" rtl="0" algn="l">
              <a:lnSpc>
                <a:spcPct val="150000"/>
              </a:lnSpc>
              <a:spcBef>
                <a:spcPts val="0"/>
              </a:spcBef>
              <a:spcAft>
                <a:spcPts val="0"/>
              </a:spcAft>
              <a:buClr>
                <a:schemeClr val="dk1"/>
              </a:buClr>
              <a:buSzPts val="1400"/>
              <a:buFont typeface="Noto Sans Symbols"/>
              <a:buChar char="❖"/>
            </a:pPr>
            <a:r>
              <a:rPr lang="en">
                <a:solidFill>
                  <a:schemeClr val="dk1"/>
                </a:solidFill>
              </a:rPr>
              <a:t>LSI-VC sub-teams</a:t>
            </a:r>
            <a:endParaRPr>
              <a:solidFill>
                <a:schemeClr val="dk1"/>
              </a:solidFill>
            </a:endParaRPr>
          </a:p>
          <a:p>
            <a:pPr indent="-215900" lvl="0" marL="215900" marR="0" rtl="0" algn="l">
              <a:lnSpc>
                <a:spcPct val="150000"/>
              </a:lnSpc>
              <a:spcBef>
                <a:spcPts val="0"/>
              </a:spcBef>
              <a:spcAft>
                <a:spcPts val="0"/>
              </a:spcAft>
              <a:buClr>
                <a:schemeClr val="dk1"/>
              </a:buClr>
              <a:buSzPts val="1400"/>
              <a:buFont typeface="Noto Sans Symbols"/>
              <a:buChar char="❖"/>
            </a:pPr>
            <a:r>
              <a:rPr lang="en">
                <a:solidFill>
                  <a:schemeClr val="dk1"/>
                </a:solidFill>
              </a:rPr>
              <a:t>LSI-VC-12 face-to-face planning</a:t>
            </a:r>
            <a:endParaRPr>
              <a:solidFill>
                <a:schemeClr val="dk1"/>
              </a:solidFill>
            </a:endParaRPr>
          </a:p>
          <a:p>
            <a:pPr indent="-215900" lvl="0" marL="215900" marR="0" rtl="0" algn="l">
              <a:lnSpc>
                <a:spcPct val="150000"/>
              </a:lnSpc>
              <a:spcBef>
                <a:spcPts val="0"/>
              </a:spcBef>
              <a:spcAft>
                <a:spcPts val="0"/>
              </a:spcAft>
              <a:buClr>
                <a:schemeClr val="dk1"/>
              </a:buClr>
              <a:buSzPts val="1400"/>
              <a:buFont typeface="Noto Sans Symbols"/>
              <a:buChar char="❖"/>
            </a:pPr>
            <a:r>
              <a:rPr lang="en">
                <a:solidFill>
                  <a:schemeClr val="dk1"/>
                </a:solidFill>
              </a:rPr>
              <a:t>Upcoming events</a:t>
            </a:r>
            <a:endParaRPr>
              <a:solidFill>
                <a:schemeClr val="dk1"/>
              </a:solidFill>
            </a:endParaRPr>
          </a:p>
        </p:txBody>
      </p:sp>
      <p:sp>
        <p:nvSpPr>
          <p:cNvPr id="743" name="Google Shape;743;p100"/>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100"/>
              <a:buFont typeface="Arial"/>
              <a:buNone/>
            </a:pPr>
            <a:r>
              <a:rPr lang="en"/>
              <a:t>LSI-VC Organisational Topics</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Clr>
                <a:schemeClr val="lt1"/>
              </a:buClr>
              <a:buSzPts val="3300"/>
              <a:buFont typeface="Arial"/>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01"/>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CEOS Work Plan Tasks</a:t>
            </a:r>
            <a:endParaRPr/>
          </a:p>
        </p:txBody>
      </p:sp>
      <p:graphicFrame>
        <p:nvGraphicFramePr>
          <p:cNvPr id="749" name="Google Shape;749;p101"/>
          <p:cNvGraphicFramePr/>
          <p:nvPr/>
        </p:nvGraphicFramePr>
        <p:xfrm>
          <a:off x="480525" y="987050"/>
          <a:ext cx="3000000" cy="3000000"/>
        </p:xfrm>
        <a:graphic>
          <a:graphicData uri="http://schemas.openxmlformats.org/drawingml/2006/table">
            <a:tbl>
              <a:tblPr>
                <a:noFill/>
                <a:tableStyleId>{F076B827-846F-4016-884C-5A1ECCBFE47F}</a:tableStyleId>
              </a:tblPr>
              <a:tblGrid>
                <a:gridCol w="3768025"/>
                <a:gridCol w="1356325"/>
                <a:gridCol w="3303875"/>
              </a:tblGrid>
              <a:tr h="436875">
                <a:tc>
                  <a:txBody>
                    <a:bodyPr/>
                    <a:lstStyle/>
                    <a:p>
                      <a:pPr indent="0" lvl="0" marL="0" rtl="0" algn="l">
                        <a:spcBef>
                          <a:spcPts val="0"/>
                        </a:spcBef>
                        <a:spcAft>
                          <a:spcPts val="0"/>
                        </a:spcAft>
                        <a:buNone/>
                      </a:pPr>
                      <a:r>
                        <a:rPr b="1" lang="en" sz="1100">
                          <a:solidFill>
                            <a:schemeClr val="lt1"/>
                          </a:solidFill>
                          <a:latin typeface="Calibri"/>
                          <a:ea typeface="Calibri"/>
                          <a:cs typeface="Calibri"/>
                          <a:sym typeface="Calibri"/>
                        </a:rPr>
                        <a:t>Title</a:t>
                      </a:r>
                      <a:endParaRPr b="1" sz="1100">
                        <a:solidFill>
                          <a:schemeClr val="lt1"/>
                        </a:solidFill>
                        <a:latin typeface="Calibri"/>
                        <a:ea typeface="Calibri"/>
                        <a:cs typeface="Calibri"/>
                        <a:sym typeface="Calibri"/>
                      </a:endParaRPr>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b="1" lang="en" sz="1000">
                          <a:solidFill>
                            <a:schemeClr val="lt1"/>
                          </a:solidFill>
                        </a:rPr>
                        <a:t>Target </a:t>
                      </a:r>
                      <a:r>
                        <a:rPr b="1" lang="en" sz="1000">
                          <a:solidFill>
                            <a:schemeClr val="lt1"/>
                          </a:solidFill>
                        </a:rPr>
                        <a:t>Completion Date</a:t>
                      </a:r>
                      <a:endParaRPr b="1" sz="1000">
                        <a:solidFill>
                          <a:schemeClr val="lt1"/>
                        </a:solidFill>
                      </a:endParaRPr>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F497D"/>
                    </a:solidFill>
                  </a:tcPr>
                </a:tc>
                <a:tc>
                  <a:txBody>
                    <a:bodyPr/>
                    <a:lstStyle/>
                    <a:p>
                      <a:pPr indent="0" lvl="0" marL="0" rtl="0" algn="ctr">
                        <a:spcBef>
                          <a:spcPts val="0"/>
                        </a:spcBef>
                        <a:spcAft>
                          <a:spcPts val="0"/>
                        </a:spcAft>
                        <a:buNone/>
                      </a:pPr>
                      <a:r>
                        <a:rPr b="1" lang="en" sz="1000">
                          <a:solidFill>
                            <a:schemeClr val="lt1"/>
                          </a:solidFill>
                        </a:rPr>
                        <a:t>Traffic Light Status</a:t>
                      </a:r>
                      <a:endParaRPr b="1" sz="1000">
                        <a:solidFill>
                          <a:schemeClr val="lt1"/>
                        </a:solidFill>
                      </a:endParaRPr>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F497D"/>
                    </a:solidFill>
                  </a:tcPr>
                </a:tc>
              </a:tr>
              <a:tr h="219825">
                <a:tc>
                  <a:txBody>
                    <a:bodyPr/>
                    <a:lstStyle/>
                    <a:p>
                      <a:pPr indent="0" lvl="0" marL="0" rtl="0" algn="l">
                        <a:spcBef>
                          <a:spcPts val="0"/>
                        </a:spcBef>
                        <a:spcAft>
                          <a:spcPts val="0"/>
                        </a:spcAft>
                        <a:buNone/>
                      </a:pPr>
                      <a:r>
                        <a:rPr lang="en" sz="1100">
                          <a:latin typeface="Calibri"/>
                          <a:ea typeface="Calibri"/>
                          <a:cs typeface="Calibri"/>
                          <a:sym typeface="Calibri"/>
                        </a:rPr>
                        <a:t>CEOS ARD Product Family Specifications (PFS) for land products</a:t>
                      </a:r>
                      <a:endParaRPr sz="1100">
                        <a:latin typeface="Calibri"/>
                        <a:ea typeface="Calibri"/>
                        <a:cs typeface="Calibri"/>
                        <a:sym typeface="Calibri"/>
                      </a:endParaRPr>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2024 Q4</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Ongoing</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258050">
                <a:tc>
                  <a:txBody>
                    <a:bodyPr/>
                    <a:lstStyle/>
                    <a:p>
                      <a:pPr indent="0" lvl="0" marL="0" rtl="0" algn="l">
                        <a:spcBef>
                          <a:spcPts val="0"/>
                        </a:spcBef>
                        <a:spcAft>
                          <a:spcPts val="0"/>
                        </a:spcAft>
                        <a:buNone/>
                      </a:pPr>
                      <a:r>
                        <a:rPr lang="en" sz="1000"/>
                        <a:t>CEOS ARD product assessments for land products</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2024 Q4</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Ongoing</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193600">
                <a:tc>
                  <a:txBody>
                    <a:bodyPr/>
                    <a:lstStyle/>
                    <a:p>
                      <a:pPr indent="0" lvl="0" marL="0" rtl="0" algn="l">
                        <a:spcBef>
                          <a:spcPts val="0"/>
                        </a:spcBef>
                        <a:spcAft>
                          <a:spcPts val="0"/>
                        </a:spcAft>
                        <a:buNone/>
                      </a:pPr>
                      <a:r>
                        <a:rPr lang="en" sz="1000"/>
                        <a:t>Implementation of CEOS ARD Strategy 2021 tasks relevant to LSI-VC</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2024 Q4</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Ongoing - next slides</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162450">
                <a:tc>
                  <a:txBody>
                    <a:bodyPr/>
                    <a:lstStyle/>
                    <a:p>
                      <a:pPr indent="0" lvl="0" marL="0" rtl="0" algn="l">
                        <a:spcBef>
                          <a:spcPts val="0"/>
                        </a:spcBef>
                        <a:spcAft>
                          <a:spcPts val="0"/>
                        </a:spcAft>
                        <a:buNone/>
                      </a:pPr>
                      <a:r>
                        <a:rPr lang="en" sz="1000"/>
                        <a:t>Mission continuity timelines for land domain CEOS ARD PFS</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2022 Q4</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No progress</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r>
              <a:tr h="162450">
                <a:tc>
                  <a:txBody>
                    <a:bodyPr/>
                    <a:lstStyle/>
                    <a:p>
                      <a:pPr indent="0" lvl="0" marL="0" rtl="0" algn="l">
                        <a:spcBef>
                          <a:spcPts val="0"/>
                        </a:spcBef>
                        <a:spcAft>
                          <a:spcPts val="0"/>
                        </a:spcAft>
                        <a:buNone/>
                      </a:pPr>
                      <a:r>
                        <a:rPr lang="en" sz="1000"/>
                        <a:t>Evaluate CARD4L supply, user access, and user experiences via pilot activities (e.g., with Digital Earth Africa, LSI-Forests &amp; Biomass, LSI-GEOGLAM, Mekong Data Cube)</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2022 Q4</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No progress?</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r>
              <a:tr h="162450">
                <a:tc>
                  <a:txBody>
                    <a:bodyPr/>
                    <a:lstStyle/>
                    <a:p>
                      <a:pPr indent="0" lvl="0" marL="0" rtl="0" algn="l">
                        <a:spcBef>
                          <a:spcPts val="0"/>
                        </a:spcBef>
                        <a:spcAft>
                          <a:spcPts val="0"/>
                        </a:spcAft>
                        <a:buNone/>
                      </a:pPr>
                      <a:r>
                        <a:rPr lang="en" sz="1000"/>
                        <a:t>Gap Analysis Tools</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2022 Q4</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No progress?</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4CCCC"/>
                    </a:solidFill>
                  </a:tcPr>
                </a:tc>
              </a:tr>
              <a:tr h="162450">
                <a:tc>
                  <a:txBody>
                    <a:bodyPr/>
                    <a:lstStyle/>
                    <a:p>
                      <a:pPr indent="0" lvl="0" marL="0" rtl="0" algn="l">
                        <a:spcBef>
                          <a:spcPts val="0"/>
                        </a:spcBef>
                        <a:spcAft>
                          <a:spcPts val="0"/>
                        </a:spcAft>
                        <a:buNone/>
                      </a:pPr>
                      <a:r>
                        <a:rPr lang="en" sz="1000"/>
                        <a:t>Open-source library for surface reflectance product generation</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2022 Q2</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Unclear status - ESA to update</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r h="162450">
                <a:tc>
                  <a:txBody>
                    <a:bodyPr/>
                    <a:lstStyle/>
                    <a:p>
                      <a:pPr indent="0" lvl="0" marL="0" rtl="0" algn="l">
                        <a:spcBef>
                          <a:spcPts val="0"/>
                        </a:spcBef>
                        <a:spcAft>
                          <a:spcPts val="0"/>
                        </a:spcAft>
                        <a:buNone/>
                      </a:pPr>
                      <a:r>
                        <a:rPr lang="en" sz="1000"/>
                        <a:t>Water Leaving / Aquatic Reflectance CARD4L PFS</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2022 Q1</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000"/>
                        <a:t>COMPLETE</a:t>
                      </a:r>
                      <a:endParaRPr b="1"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162450">
                <a:tc>
                  <a:txBody>
                    <a:bodyPr/>
                    <a:lstStyle/>
                    <a:p>
                      <a:pPr indent="0" lvl="0" marL="0" rtl="0" algn="l">
                        <a:spcBef>
                          <a:spcPts val="0"/>
                        </a:spcBef>
                        <a:spcAft>
                          <a:spcPts val="0"/>
                        </a:spcAft>
                        <a:buNone/>
                      </a:pPr>
                      <a:r>
                        <a:rPr lang="en" sz="1000"/>
                        <a:t>CEOS–Industry ARD Workshop</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2022 Q4</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000"/>
                        <a:t>Discussed yesterday - SIT Chair New Space priority gives opportunity to revive this task. But need to progress CEOS-side thinking first.</a:t>
                      </a:r>
                      <a:endParaRPr sz="1000"/>
                    </a:p>
                  </a:txBody>
                  <a:tcPr marT="9525" marB="91425" marR="9525" marL="95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02"/>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CEOS-ARD Strategy 2021 </a:t>
            </a:r>
            <a:r>
              <a:rPr lang="en"/>
              <a:t>Tasks</a:t>
            </a:r>
            <a:endParaRPr/>
          </a:p>
        </p:txBody>
      </p:sp>
      <p:pic>
        <p:nvPicPr>
          <p:cNvPr id="755" name="Google Shape;755;p102"/>
          <p:cNvPicPr preferRelativeResize="0"/>
          <p:nvPr/>
        </p:nvPicPr>
        <p:blipFill rotWithShape="1">
          <a:blip r:embed="rId3">
            <a:alphaModFix/>
          </a:blip>
          <a:srcRect b="0" l="0" r="0" t="4780"/>
          <a:stretch/>
        </p:blipFill>
        <p:spPr>
          <a:xfrm>
            <a:off x="384850" y="3166700"/>
            <a:ext cx="6029325" cy="1578150"/>
          </a:xfrm>
          <a:prstGeom prst="rect">
            <a:avLst/>
          </a:prstGeom>
          <a:noFill/>
          <a:ln>
            <a:noFill/>
          </a:ln>
        </p:spPr>
      </p:pic>
      <p:pic>
        <p:nvPicPr>
          <p:cNvPr id="756" name="Google Shape;756;p102"/>
          <p:cNvPicPr preferRelativeResize="0"/>
          <p:nvPr/>
        </p:nvPicPr>
        <p:blipFill rotWithShape="1">
          <a:blip r:embed="rId4">
            <a:alphaModFix/>
          </a:blip>
          <a:srcRect b="2997" l="0" r="0" t="0"/>
          <a:stretch/>
        </p:blipFill>
        <p:spPr>
          <a:xfrm>
            <a:off x="366825" y="856800"/>
            <a:ext cx="6029325" cy="2309900"/>
          </a:xfrm>
          <a:prstGeom prst="rect">
            <a:avLst/>
          </a:prstGeom>
          <a:noFill/>
          <a:ln>
            <a:noFill/>
          </a:ln>
        </p:spPr>
      </p:pic>
      <p:sp>
        <p:nvSpPr>
          <p:cNvPr id="757" name="Google Shape;757;p102"/>
          <p:cNvSpPr txBox="1"/>
          <p:nvPr/>
        </p:nvSpPr>
        <p:spPr>
          <a:xfrm>
            <a:off x="4530000" y="2149575"/>
            <a:ext cx="813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0000"/>
                </a:solidFill>
              </a:rPr>
              <a:t>Action?</a:t>
            </a:r>
            <a:endParaRPr sz="1300">
              <a:solidFill>
                <a:srgbClr val="FF0000"/>
              </a:solidFill>
            </a:endParaRPr>
          </a:p>
        </p:txBody>
      </p:sp>
      <p:cxnSp>
        <p:nvCxnSpPr>
          <p:cNvPr id="758" name="Google Shape;758;p102"/>
          <p:cNvCxnSpPr>
            <a:stCxn id="757" idx="3"/>
            <a:endCxn id="759" idx="1"/>
          </p:cNvCxnSpPr>
          <p:nvPr/>
        </p:nvCxnSpPr>
        <p:spPr>
          <a:xfrm>
            <a:off x="5343000" y="2342025"/>
            <a:ext cx="1341300" cy="461100"/>
          </a:xfrm>
          <a:prstGeom prst="straightConnector1">
            <a:avLst/>
          </a:prstGeom>
          <a:noFill/>
          <a:ln cap="flat" cmpd="sng" w="9525">
            <a:solidFill>
              <a:srgbClr val="FF0000"/>
            </a:solidFill>
            <a:prstDash val="solid"/>
            <a:round/>
            <a:headEnd len="med" w="med" type="none"/>
            <a:tailEnd len="med" w="med" type="triangle"/>
          </a:ln>
        </p:spPr>
      </p:cxnSp>
      <p:sp>
        <p:nvSpPr>
          <p:cNvPr id="759" name="Google Shape;759;p102"/>
          <p:cNvSpPr txBox="1"/>
          <p:nvPr/>
        </p:nvSpPr>
        <p:spPr>
          <a:xfrm>
            <a:off x="6684425" y="2225775"/>
            <a:ext cx="1783500" cy="11544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rPr>
              <a:t>Aquatic Reflectance webinar?</a:t>
            </a:r>
            <a:endParaRPr sz="900">
              <a:solidFill>
                <a:srgbClr val="FF0000"/>
              </a:solidFill>
            </a:endParaRPr>
          </a:p>
          <a:p>
            <a:pPr indent="0" lvl="0" marL="0" rtl="0" algn="l">
              <a:spcBef>
                <a:spcPts val="0"/>
              </a:spcBef>
              <a:spcAft>
                <a:spcPts val="0"/>
              </a:spcAft>
              <a:buNone/>
            </a:pPr>
            <a:r>
              <a:t/>
            </a:r>
            <a:endParaRPr sz="900">
              <a:solidFill>
                <a:srgbClr val="FF0000"/>
              </a:solidFill>
            </a:endParaRPr>
          </a:p>
          <a:p>
            <a:pPr indent="0" lvl="0" marL="0" rtl="0" algn="l">
              <a:spcBef>
                <a:spcPts val="0"/>
              </a:spcBef>
              <a:spcAft>
                <a:spcPts val="0"/>
              </a:spcAft>
              <a:buNone/>
            </a:pPr>
            <a:r>
              <a:rPr lang="en" sz="900">
                <a:solidFill>
                  <a:srgbClr val="FF0000"/>
                </a:solidFill>
              </a:rPr>
              <a:t>On accessibility and utilisation aspects? How do users get and use CEOS-ARD ? With WGISS?</a:t>
            </a:r>
            <a:endParaRPr sz="900">
              <a:solidFill>
                <a:srgbClr val="FF0000"/>
              </a:solidFill>
            </a:endParaRPr>
          </a:p>
          <a:p>
            <a:pPr indent="0" lvl="0" marL="0" rtl="0" algn="l">
              <a:spcBef>
                <a:spcPts val="0"/>
              </a:spcBef>
              <a:spcAft>
                <a:spcPts val="0"/>
              </a:spcAft>
              <a:buNone/>
            </a:pPr>
            <a:r>
              <a:t/>
            </a:r>
            <a:endParaRPr sz="900">
              <a:solidFill>
                <a:srgbClr val="FF0000"/>
              </a:solidFill>
            </a:endParaRPr>
          </a:p>
        </p:txBody>
      </p:sp>
      <p:sp>
        <p:nvSpPr>
          <p:cNvPr id="760" name="Google Shape;760;p102"/>
          <p:cNvSpPr txBox="1"/>
          <p:nvPr/>
        </p:nvSpPr>
        <p:spPr>
          <a:xfrm>
            <a:off x="6641600" y="1804850"/>
            <a:ext cx="2553900" cy="3231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rPr>
              <a:t>Additional CEOS newsletter contributors?</a:t>
            </a:r>
            <a:endParaRPr sz="900">
              <a:solidFill>
                <a:srgbClr val="FF0000"/>
              </a:solidFill>
            </a:endParaRPr>
          </a:p>
        </p:txBody>
      </p:sp>
      <p:sp>
        <p:nvSpPr>
          <p:cNvPr id="761" name="Google Shape;761;p102"/>
          <p:cNvSpPr txBox="1"/>
          <p:nvPr/>
        </p:nvSpPr>
        <p:spPr>
          <a:xfrm>
            <a:off x="3060200" y="3100250"/>
            <a:ext cx="2553900" cy="3231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rPr>
              <a:t>New Space priority</a:t>
            </a:r>
            <a:endParaRPr sz="90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7"/>
          <p:cNvSpPr txBox="1"/>
          <p:nvPr>
            <p:ph type="title"/>
          </p:nvPr>
        </p:nvSpPr>
        <p:spPr>
          <a:xfrm>
            <a:off x="3028466" y="5"/>
            <a:ext cx="4912200" cy="819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497D"/>
              </a:buClr>
              <a:buSzPts val="4400"/>
              <a:buNone/>
            </a:pPr>
            <a:r>
              <a:rPr lang="en" sz="3200">
                <a:solidFill>
                  <a:srgbClr val="FFFFFF"/>
                </a:solidFill>
              </a:rPr>
              <a:t>Why is it needed? </a:t>
            </a:r>
            <a:endParaRPr sz="3200">
              <a:solidFill>
                <a:srgbClr val="FFFFFF"/>
              </a:solidFill>
            </a:endParaRPr>
          </a:p>
        </p:txBody>
      </p:sp>
      <p:sp>
        <p:nvSpPr>
          <p:cNvPr id="434" name="Google Shape;434;p67"/>
          <p:cNvSpPr txBox="1"/>
          <p:nvPr>
            <p:ph idx="1" type="body"/>
          </p:nvPr>
        </p:nvSpPr>
        <p:spPr>
          <a:xfrm>
            <a:off x="213125" y="1004213"/>
            <a:ext cx="8487900" cy="37012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2800"/>
              <a:buNone/>
            </a:pPr>
            <a:r>
              <a:rPr lang="en" sz="2200">
                <a:solidFill>
                  <a:schemeClr val="dk1"/>
                </a:solidFill>
              </a:rPr>
              <a:t>The 2015 UNFCCC Paris Agreement came into force on 4th November 2016. Parties have agreed to commit to nationally determined contributions (NDCs), that they intend to achieve regarding their future GHG emissions reductions, to hold global warming well below 2 °C above pre-industrial levels, and aiming to limit it to 1.5 °C. </a:t>
            </a:r>
            <a:endParaRPr sz="2200"/>
          </a:p>
          <a:p>
            <a:pPr indent="0" lvl="0" marL="0" rtl="0" algn="l">
              <a:lnSpc>
                <a:spcPct val="90000"/>
              </a:lnSpc>
              <a:spcBef>
                <a:spcPts val="0"/>
              </a:spcBef>
              <a:spcAft>
                <a:spcPts val="0"/>
              </a:spcAft>
              <a:buClr>
                <a:srgbClr val="000000"/>
              </a:buClr>
              <a:buSzPts val="2800"/>
              <a:buNone/>
            </a:pPr>
            <a:r>
              <a:t/>
            </a:r>
            <a:endParaRPr sz="2200">
              <a:solidFill>
                <a:schemeClr val="dk1"/>
              </a:solidFill>
            </a:endParaRPr>
          </a:p>
          <a:p>
            <a:pPr indent="0" lvl="0" marL="0" rtl="0" algn="l">
              <a:lnSpc>
                <a:spcPct val="90000"/>
              </a:lnSpc>
              <a:spcBef>
                <a:spcPts val="0"/>
              </a:spcBef>
              <a:spcAft>
                <a:spcPts val="0"/>
              </a:spcAft>
              <a:buClr>
                <a:srgbClr val="000000"/>
              </a:buClr>
              <a:buSzPts val="2800"/>
              <a:buNone/>
            </a:pPr>
            <a:r>
              <a:rPr b="1" lang="en" sz="2200">
                <a:solidFill>
                  <a:schemeClr val="dk1"/>
                </a:solidFill>
              </a:rPr>
              <a:t>AFOLU and the Paris Agreement:</a:t>
            </a:r>
            <a:endParaRPr b="1" sz="2200">
              <a:solidFill>
                <a:schemeClr val="dk1"/>
              </a:solidFill>
            </a:endParaRPr>
          </a:p>
          <a:p>
            <a:pPr indent="-266700" lvl="0" marL="342900" rtl="0" algn="l">
              <a:lnSpc>
                <a:spcPct val="150000"/>
              </a:lnSpc>
              <a:spcBef>
                <a:spcPts val="0"/>
              </a:spcBef>
              <a:spcAft>
                <a:spcPts val="0"/>
              </a:spcAft>
              <a:buClr>
                <a:srgbClr val="000000"/>
              </a:buClr>
              <a:buSzPts val="1600"/>
              <a:buFont typeface="Arial"/>
              <a:buChar char="•"/>
            </a:pPr>
            <a:r>
              <a:rPr lang="en" sz="1800">
                <a:solidFill>
                  <a:schemeClr val="dk1"/>
                </a:solidFill>
              </a:rPr>
              <a:t>National Determined Contributions (NDC) (Art 3, 4)</a:t>
            </a:r>
            <a:endParaRPr sz="1800">
              <a:solidFill>
                <a:schemeClr val="dk1"/>
              </a:solidFill>
            </a:endParaRPr>
          </a:p>
          <a:p>
            <a:pPr indent="-266700" lvl="0" marL="342900" rtl="0" algn="l">
              <a:lnSpc>
                <a:spcPct val="150000"/>
              </a:lnSpc>
              <a:spcBef>
                <a:spcPts val="0"/>
              </a:spcBef>
              <a:spcAft>
                <a:spcPts val="0"/>
              </a:spcAft>
              <a:buClr>
                <a:srgbClr val="000000"/>
              </a:buClr>
              <a:buSzPts val="1600"/>
              <a:buFont typeface="Arial"/>
              <a:buChar char="•"/>
            </a:pPr>
            <a:r>
              <a:rPr lang="en" sz="1800">
                <a:solidFill>
                  <a:schemeClr val="dk1"/>
                </a:solidFill>
              </a:rPr>
              <a:t>Conserve and enhance sinks and reservoirs of GHG including forests (Art 5)</a:t>
            </a:r>
            <a:endParaRPr sz="1800">
              <a:solidFill>
                <a:schemeClr val="dk1"/>
              </a:solidFill>
            </a:endParaRPr>
          </a:p>
          <a:p>
            <a:pPr indent="-266700" lvl="0" marL="342900" rtl="0" algn="l">
              <a:lnSpc>
                <a:spcPct val="150000"/>
              </a:lnSpc>
              <a:spcBef>
                <a:spcPts val="0"/>
              </a:spcBef>
              <a:spcAft>
                <a:spcPts val="0"/>
              </a:spcAft>
              <a:buClr>
                <a:srgbClr val="000000"/>
              </a:buClr>
              <a:buSzPts val="1600"/>
              <a:buFont typeface="Arial"/>
              <a:buChar char="•"/>
            </a:pPr>
            <a:r>
              <a:rPr lang="en" sz="1800">
                <a:solidFill>
                  <a:schemeClr val="dk1"/>
                </a:solidFill>
              </a:rPr>
              <a:t>Transparency framework and GHG reporting (Art 13)</a:t>
            </a:r>
            <a:endParaRPr sz="1800"/>
          </a:p>
          <a:p>
            <a:pPr indent="-266700" lvl="0" marL="342900" rtl="0" algn="l">
              <a:lnSpc>
                <a:spcPct val="150000"/>
              </a:lnSpc>
              <a:spcBef>
                <a:spcPts val="0"/>
              </a:spcBef>
              <a:spcAft>
                <a:spcPts val="0"/>
              </a:spcAft>
              <a:buClr>
                <a:srgbClr val="000000"/>
              </a:buClr>
              <a:buSzPts val="1600"/>
              <a:buFont typeface="Arial"/>
              <a:buChar char="•"/>
            </a:pPr>
            <a:r>
              <a:rPr lang="en" sz="1800">
                <a:solidFill>
                  <a:schemeClr val="dk1"/>
                </a:solidFill>
              </a:rPr>
              <a:t>Global Stocktake (GST) - assessment of collective process (Art 14)</a:t>
            </a:r>
            <a:endParaRPr sz="180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03"/>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CEOS-ARD Strategy 2021 Tasks</a:t>
            </a:r>
            <a:endParaRPr/>
          </a:p>
        </p:txBody>
      </p:sp>
      <p:pic>
        <p:nvPicPr>
          <p:cNvPr id="767" name="Google Shape;767;p103"/>
          <p:cNvPicPr preferRelativeResize="0"/>
          <p:nvPr/>
        </p:nvPicPr>
        <p:blipFill>
          <a:blip r:embed="rId3">
            <a:alphaModFix/>
          </a:blip>
          <a:stretch>
            <a:fillRect/>
          </a:stretch>
        </p:blipFill>
        <p:spPr>
          <a:xfrm>
            <a:off x="345363" y="960513"/>
            <a:ext cx="6029325" cy="3686175"/>
          </a:xfrm>
          <a:prstGeom prst="rect">
            <a:avLst/>
          </a:prstGeom>
          <a:noFill/>
          <a:ln>
            <a:noFill/>
          </a:ln>
        </p:spPr>
      </p:pic>
      <p:sp>
        <p:nvSpPr>
          <p:cNvPr id="768" name="Google Shape;768;p103"/>
          <p:cNvSpPr txBox="1"/>
          <p:nvPr/>
        </p:nvSpPr>
        <p:spPr>
          <a:xfrm>
            <a:off x="6470375" y="4130475"/>
            <a:ext cx="2553900" cy="3231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rPr>
              <a:t>Ongoing-discussed on day 1</a:t>
            </a:r>
            <a:endParaRPr sz="900">
              <a:solidFill>
                <a:srgbClr val="FF0000"/>
              </a:solidFill>
            </a:endParaRPr>
          </a:p>
        </p:txBody>
      </p:sp>
      <p:sp>
        <p:nvSpPr>
          <p:cNvPr id="769" name="Google Shape;769;p103"/>
          <p:cNvSpPr txBox="1"/>
          <p:nvPr/>
        </p:nvSpPr>
        <p:spPr>
          <a:xfrm>
            <a:off x="5267350" y="2877525"/>
            <a:ext cx="2553900" cy="3231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rPr>
              <a:t>Sufficiently resourced?</a:t>
            </a:r>
            <a:endParaRPr sz="90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04"/>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CEOS-ARD Strategy 2021 Tasks</a:t>
            </a:r>
            <a:endParaRPr/>
          </a:p>
        </p:txBody>
      </p:sp>
      <p:pic>
        <p:nvPicPr>
          <p:cNvPr id="775" name="Google Shape;775;p104"/>
          <p:cNvPicPr preferRelativeResize="0"/>
          <p:nvPr/>
        </p:nvPicPr>
        <p:blipFill>
          <a:blip r:embed="rId3">
            <a:alphaModFix/>
          </a:blip>
          <a:stretch>
            <a:fillRect/>
          </a:stretch>
        </p:blipFill>
        <p:spPr>
          <a:xfrm>
            <a:off x="345388" y="1203338"/>
            <a:ext cx="6029325" cy="2981325"/>
          </a:xfrm>
          <a:prstGeom prst="rect">
            <a:avLst/>
          </a:prstGeom>
          <a:noFill/>
          <a:ln>
            <a:noFill/>
          </a:ln>
        </p:spPr>
      </p:pic>
      <p:sp>
        <p:nvSpPr>
          <p:cNvPr id="776" name="Google Shape;776;p104"/>
          <p:cNvSpPr txBox="1"/>
          <p:nvPr/>
        </p:nvSpPr>
        <p:spPr>
          <a:xfrm>
            <a:off x="6629925" y="2470900"/>
            <a:ext cx="2553900" cy="3231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rPr>
              <a:t>Action recorded Day 2 on this</a:t>
            </a:r>
            <a:endParaRPr sz="90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05"/>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CEOS-ARD Strategy 2021 Tasks</a:t>
            </a:r>
            <a:endParaRPr/>
          </a:p>
        </p:txBody>
      </p:sp>
      <p:pic>
        <p:nvPicPr>
          <p:cNvPr id="782" name="Google Shape;782;p105"/>
          <p:cNvPicPr preferRelativeResize="0"/>
          <p:nvPr/>
        </p:nvPicPr>
        <p:blipFill>
          <a:blip r:embed="rId3">
            <a:alphaModFix/>
          </a:blip>
          <a:stretch>
            <a:fillRect/>
          </a:stretch>
        </p:blipFill>
        <p:spPr>
          <a:xfrm>
            <a:off x="331088" y="1072200"/>
            <a:ext cx="6029325" cy="2085975"/>
          </a:xfrm>
          <a:prstGeom prst="rect">
            <a:avLst/>
          </a:prstGeom>
          <a:noFill/>
          <a:ln>
            <a:noFill/>
          </a:ln>
        </p:spPr>
      </p:pic>
      <p:sp>
        <p:nvSpPr>
          <p:cNvPr id="783" name="Google Shape;783;p105"/>
          <p:cNvSpPr txBox="1"/>
          <p:nvPr/>
        </p:nvSpPr>
        <p:spPr>
          <a:xfrm>
            <a:off x="6629925" y="3600650"/>
            <a:ext cx="2553900" cy="11544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rPr>
              <a:t>3.2 to 3.4 are really the domain of WGISS</a:t>
            </a:r>
            <a:endParaRPr sz="900">
              <a:solidFill>
                <a:srgbClr val="FF0000"/>
              </a:solidFill>
            </a:endParaRPr>
          </a:p>
          <a:p>
            <a:pPr indent="0" lvl="0" marL="0" rtl="0" algn="l">
              <a:spcBef>
                <a:spcPts val="0"/>
              </a:spcBef>
              <a:spcAft>
                <a:spcPts val="0"/>
              </a:spcAft>
              <a:buNone/>
            </a:pPr>
            <a:r>
              <a:t/>
            </a:r>
            <a:endParaRPr sz="900">
              <a:solidFill>
                <a:srgbClr val="FF0000"/>
              </a:solidFill>
            </a:endParaRPr>
          </a:p>
          <a:p>
            <a:pPr indent="-285750" lvl="0" marL="457200" rtl="0" algn="l">
              <a:spcBef>
                <a:spcPts val="0"/>
              </a:spcBef>
              <a:spcAft>
                <a:spcPts val="0"/>
              </a:spcAft>
              <a:buClr>
                <a:srgbClr val="FF0000"/>
              </a:buClr>
              <a:buSzPts val="900"/>
              <a:buChar char="-"/>
            </a:pPr>
            <a:r>
              <a:rPr lang="en" sz="900">
                <a:solidFill>
                  <a:srgbClr val="FF0000"/>
                </a:solidFill>
              </a:rPr>
              <a:t>Lacking communication between ARD and WGISS teams?</a:t>
            </a:r>
            <a:endParaRPr sz="900">
              <a:solidFill>
                <a:srgbClr val="FF0000"/>
              </a:solidFill>
            </a:endParaRPr>
          </a:p>
          <a:p>
            <a:pPr indent="-285750" lvl="0" marL="457200" rtl="0" algn="l">
              <a:spcBef>
                <a:spcPts val="0"/>
              </a:spcBef>
              <a:spcAft>
                <a:spcPts val="0"/>
              </a:spcAft>
              <a:buClr>
                <a:srgbClr val="FF0000"/>
              </a:buClr>
              <a:buSzPts val="900"/>
              <a:buChar char="-"/>
            </a:pPr>
            <a:r>
              <a:rPr lang="en" sz="900">
                <a:solidFill>
                  <a:srgbClr val="FF0000"/>
                </a:solidFill>
              </a:rPr>
              <a:t>Action to make a more regular connection to WGISS on these?</a:t>
            </a:r>
            <a:endParaRPr sz="900">
              <a:solidFill>
                <a:srgbClr val="FF0000"/>
              </a:solidFill>
            </a:endParaRPr>
          </a:p>
          <a:p>
            <a:pPr indent="-285750" lvl="0" marL="457200" rtl="0" algn="l">
              <a:spcBef>
                <a:spcPts val="0"/>
              </a:spcBef>
              <a:spcAft>
                <a:spcPts val="0"/>
              </a:spcAft>
              <a:buClr>
                <a:srgbClr val="FF0000"/>
              </a:buClr>
              <a:buSzPts val="900"/>
              <a:buChar char="-"/>
            </a:pPr>
            <a:r>
              <a:rPr lang="en" sz="900">
                <a:solidFill>
                  <a:srgbClr val="FF0000"/>
                </a:solidFill>
              </a:rPr>
              <a:t>Oversight Group role?</a:t>
            </a:r>
            <a:endParaRPr sz="90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06"/>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CEOS-ARD Strategy 2021 Tasks</a:t>
            </a:r>
            <a:endParaRPr/>
          </a:p>
        </p:txBody>
      </p:sp>
      <p:pic>
        <p:nvPicPr>
          <p:cNvPr id="789" name="Google Shape;789;p106"/>
          <p:cNvPicPr preferRelativeResize="0"/>
          <p:nvPr/>
        </p:nvPicPr>
        <p:blipFill>
          <a:blip r:embed="rId3">
            <a:alphaModFix/>
          </a:blip>
          <a:stretch>
            <a:fillRect/>
          </a:stretch>
        </p:blipFill>
        <p:spPr>
          <a:xfrm>
            <a:off x="367450" y="1346729"/>
            <a:ext cx="6029325" cy="2676525"/>
          </a:xfrm>
          <a:prstGeom prst="rect">
            <a:avLst/>
          </a:prstGeom>
          <a:noFill/>
          <a:ln>
            <a:noFill/>
          </a:ln>
        </p:spPr>
      </p:pic>
      <p:sp>
        <p:nvSpPr>
          <p:cNvPr id="790" name="Google Shape;790;p106"/>
          <p:cNvSpPr txBox="1"/>
          <p:nvPr/>
        </p:nvSpPr>
        <p:spPr>
          <a:xfrm>
            <a:off x="6465850" y="2052600"/>
            <a:ext cx="2553900" cy="4617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rPr>
              <a:t>National Inventory work</a:t>
            </a:r>
            <a:endParaRPr sz="900">
              <a:solidFill>
                <a:srgbClr val="FF0000"/>
              </a:solidFill>
            </a:endParaRPr>
          </a:p>
          <a:p>
            <a:pPr indent="0" lvl="0" marL="0" rtl="0" algn="l">
              <a:spcBef>
                <a:spcPts val="0"/>
              </a:spcBef>
              <a:spcAft>
                <a:spcPts val="0"/>
              </a:spcAft>
              <a:buNone/>
            </a:pPr>
            <a:r>
              <a:rPr lang="en" sz="900">
                <a:solidFill>
                  <a:srgbClr val="FF0000"/>
                </a:solidFill>
              </a:rPr>
              <a:t>Digital Earth Africa</a:t>
            </a:r>
            <a:endParaRPr sz="90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07"/>
          <p:cNvSpPr txBox="1"/>
          <p:nvPr>
            <p:ph idx="1" type="body"/>
          </p:nvPr>
        </p:nvSpPr>
        <p:spPr>
          <a:xfrm>
            <a:off x="243175" y="940300"/>
            <a:ext cx="8621700" cy="3497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Idea proposed by Leads to:</a:t>
            </a:r>
            <a:endParaRPr/>
          </a:p>
          <a:p>
            <a:pPr indent="-361950" lvl="0" marL="457200" rtl="0" algn="l">
              <a:spcBef>
                <a:spcPts val="800"/>
              </a:spcBef>
              <a:spcAft>
                <a:spcPts val="0"/>
              </a:spcAft>
              <a:buSzPts val="2100"/>
              <a:buChar char="❖"/>
            </a:pPr>
            <a:r>
              <a:rPr lang="en"/>
              <a:t>Increase engagement of all team members</a:t>
            </a:r>
            <a:endParaRPr/>
          </a:p>
          <a:p>
            <a:pPr indent="0" lvl="0" marL="457200" rtl="0" algn="l">
              <a:spcBef>
                <a:spcPts val="800"/>
              </a:spcBef>
              <a:spcAft>
                <a:spcPts val="0"/>
              </a:spcAft>
              <a:buNone/>
            </a:pPr>
            <a:r>
              <a:t/>
            </a:r>
            <a:endParaRPr/>
          </a:p>
          <a:p>
            <a:pPr indent="-361950" lvl="0" marL="457200" rtl="0" algn="l">
              <a:spcBef>
                <a:spcPts val="800"/>
              </a:spcBef>
              <a:spcAft>
                <a:spcPts val="0"/>
              </a:spcAft>
              <a:buSzPts val="2100"/>
              <a:buChar char="❖"/>
            </a:pPr>
            <a:r>
              <a:rPr lang="en"/>
              <a:t>Progress specific topics:</a:t>
            </a:r>
            <a:endParaRPr/>
          </a:p>
          <a:p>
            <a:pPr indent="-342900" lvl="1" marL="914400" rtl="0" algn="l">
              <a:spcBef>
                <a:spcPts val="0"/>
              </a:spcBef>
              <a:spcAft>
                <a:spcPts val="0"/>
              </a:spcAft>
              <a:buSzPts val="1800"/>
              <a:buChar char="▪"/>
            </a:pPr>
            <a:r>
              <a:rPr lang="en"/>
              <a:t>DGGS</a:t>
            </a:r>
            <a:endParaRPr/>
          </a:p>
          <a:p>
            <a:pPr indent="-342900" lvl="1" marL="914400" rtl="0" algn="l">
              <a:spcBef>
                <a:spcPts val="0"/>
              </a:spcBef>
              <a:spcAft>
                <a:spcPts val="0"/>
              </a:spcAft>
              <a:buSzPts val="1800"/>
              <a:buChar char="▪"/>
            </a:pPr>
            <a:r>
              <a:rPr lang="en"/>
              <a:t>Standards</a:t>
            </a:r>
            <a:endParaRPr/>
          </a:p>
          <a:p>
            <a:pPr indent="-342900" lvl="1" marL="914400" rtl="0" algn="l">
              <a:spcBef>
                <a:spcPts val="0"/>
              </a:spcBef>
              <a:spcAft>
                <a:spcPts val="0"/>
              </a:spcAft>
              <a:buSzPts val="1800"/>
              <a:buChar char="▪"/>
            </a:pPr>
            <a:r>
              <a:rPr lang="en"/>
              <a:t>Assessments</a:t>
            </a:r>
            <a:endParaRPr/>
          </a:p>
          <a:p>
            <a:pPr indent="-342900" lvl="1" marL="914400" rtl="0" algn="l">
              <a:spcBef>
                <a:spcPts val="0"/>
              </a:spcBef>
              <a:spcAft>
                <a:spcPts val="0"/>
              </a:spcAft>
              <a:buSzPts val="1800"/>
              <a:buChar char="▪"/>
            </a:pPr>
            <a:r>
              <a:rPr lang="en"/>
              <a:t>Webinars and outreach</a:t>
            </a:r>
            <a:endParaRPr/>
          </a:p>
          <a:p>
            <a:pPr indent="-342900" lvl="1" marL="914400" rtl="0" algn="l">
              <a:spcBef>
                <a:spcPts val="0"/>
              </a:spcBef>
              <a:spcAft>
                <a:spcPts val="0"/>
              </a:spcAft>
              <a:buSzPts val="1800"/>
              <a:buChar char="▪"/>
            </a:pPr>
            <a:r>
              <a:rPr lang="en"/>
              <a:t>Requirements and gap analysis</a:t>
            </a:r>
            <a:endParaRPr/>
          </a:p>
          <a:p>
            <a:pPr indent="-342900" lvl="1" marL="914400" rtl="0" algn="l">
              <a:spcBef>
                <a:spcPts val="0"/>
              </a:spcBef>
              <a:spcAft>
                <a:spcPts val="0"/>
              </a:spcAft>
              <a:buSzPts val="1800"/>
              <a:buChar char="▪"/>
            </a:pPr>
            <a:r>
              <a:rPr lang="en"/>
              <a:t>User needs and impact?</a:t>
            </a:r>
            <a:endParaRPr/>
          </a:p>
          <a:p>
            <a:pPr indent="0" lvl="0" marL="457200" rtl="0" algn="l">
              <a:spcBef>
                <a:spcPts val="800"/>
              </a:spcBef>
              <a:spcAft>
                <a:spcPts val="0"/>
              </a:spcAft>
              <a:buNone/>
            </a:pPr>
            <a:r>
              <a:t/>
            </a:r>
            <a:endParaRPr/>
          </a:p>
          <a:p>
            <a:pPr indent="-361950" lvl="0" marL="457200" rtl="0" algn="l">
              <a:spcBef>
                <a:spcPts val="800"/>
              </a:spcBef>
              <a:spcAft>
                <a:spcPts val="0"/>
              </a:spcAft>
              <a:buSzPts val="2100"/>
              <a:buChar char="❖"/>
            </a:pPr>
            <a:r>
              <a:rPr lang="en"/>
              <a:t>No additional overhead - just organising people into teams</a:t>
            </a:r>
            <a:endParaRPr/>
          </a:p>
        </p:txBody>
      </p:sp>
      <p:sp>
        <p:nvSpPr>
          <p:cNvPr id="796" name="Google Shape;796;p107"/>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LSI-VC Subteams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08"/>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en"/>
              <a:t>8-9 September 2022</a:t>
            </a:r>
            <a:endParaRPr/>
          </a:p>
          <a:p>
            <a:pPr indent="-361950" lvl="0" marL="457200" rtl="0" algn="l">
              <a:spcBef>
                <a:spcPts val="0"/>
              </a:spcBef>
              <a:spcAft>
                <a:spcPts val="0"/>
              </a:spcAft>
              <a:buSzPts val="2100"/>
              <a:buChar char="❖"/>
            </a:pPr>
            <a:r>
              <a:rPr lang="en"/>
              <a:t>ESA ESRIN</a:t>
            </a:r>
            <a:endParaRPr/>
          </a:p>
          <a:p>
            <a:pPr indent="-361950" lvl="0" marL="457200" rtl="0" algn="l">
              <a:spcBef>
                <a:spcPts val="0"/>
              </a:spcBef>
              <a:spcAft>
                <a:spcPts val="0"/>
              </a:spcAft>
              <a:buSzPts val="2100"/>
              <a:buChar char="❖"/>
            </a:pPr>
            <a:r>
              <a:rPr lang="en"/>
              <a:t>Week before the CEOS SIT Technical Workshop – also at ESRIN.</a:t>
            </a:r>
            <a:endParaRPr/>
          </a:p>
          <a:p>
            <a:pPr indent="-361950" lvl="0" marL="457200" rtl="0" algn="l">
              <a:spcBef>
                <a:spcPts val="0"/>
              </a:spcBef>
              <a:spcAft>
                <a:spcPts val="0"/>
              </a:spcAft>
              <a:buSzPts val="2100"/>
              <a:buChar char="❖"/>
            </a:pPr>
            <a:r>
              <a:rPr lang="en"/>
              <a:t>Face-to-face but will try to accommodate virtual</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802" name="Google Shape;802;p108"/>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LSI-VC-12</a:t>
            </a:r>
            <a:endParaRPr/>
          </a:p>
        </p:txBody>
      </p:sp>
      <p:graphicFrame>
        <p:nvGraphicFramePr>
          <p:cNvPr id="803" name="Google Shape;803;p108"/>
          <p:cNvGraphicFramePr/>
          <p:nvPr/>
        </p:nvGraphicFramePr>
        <p:xfrm>
          <a:off x="243175" y="3189450"/>
          <a:ext cx="3000000" cy="3000000"/>
        </p:xfrm>
        <a:graphic>
          <a:graphicData uri="http://schemas.openxmlformats.org/drawingml/2006/table">
            <a:tbl>
              <a:tblPr>
                <a:noFill/>
                <a:tableStyleId>{9DE24A6C-74AA-4A3F-8892-65D30B873F95}</a:tableStyleId>
              </a:tblPr>
              <a:tblGrid>
                <a:gridCol w="1051800"/>
                <a:gridCol w="1051800"/>
                <a:gridCol w="1051800"/>
                <a:gridCol w="1051800"/>
                <a:gridCol w="1051800"/>
                <a:gridCol w="1051800"/>
                <a:gridCol w="1051800"/>
                <a:gridCol w="1051800"/>
              </a:tblGrid>
              <a:tr h="396200">
                <a:tc>
                  <a:txBody>
                    <a:bodyPr/>
                    <a:lstStyle/>
                    <a:p>
                      <a:pPr indent="0" lvl="0" marL="0" rtl="0" algn="l">
                        <a:spcBef>
                          <a:spcPts val="0"/>
                        </a:spcBef>
                        <a:spcAft>
                          <a:spcPts val="0"/>
                        </a:spcAft>
                        <a:buNone/>
                      </a:pPr>
                      <a:r>
                        <a:rPr b="1" lang="en">
                          <a:solidFill>
                            <a:schemeClr val="lt1"/>
                          </a:solidFill>
                        </a:rPr>
                        <a:t>Thu 8</a:t>
                      </a:r>
                      <a:endParaRPr b="1">
                        <a:solidFill>
                          <a:schemeClr val="lt1"/>
                        </a:solidFill>
                      </a:endParaRPr>
                    </a:p>
                  </a:txBody>
                  <a:tcPr marT="91425" marB="91425" marR="91425" marL="91425">
                    <a:solidFill>
                      <a:schemeClr val="dk2"/>
                    </a:solidFill>
                  </a:tcPr>
                </a:tc>
                <a:tc>
                  <a:txBody>
                    <a:bodyPr/>
                    <a:lstStyle/>
                    <a:p>
                      <a:pPr indent="0" lvl="0" marL="0" rtl="0" algn="l">
                        <a:spcBef>
                          <a:spcPts val="0"/>
                        </a:spcBef>
                        <a:spcAft>
                          <a:spcPts val="0"/>
                        </a:spcAft>
                        <a:buNone/>
                      </a:pPr>
                      <a:r>
                        <a:rPr b="1" lang="en">
                          <a:solidFill>
                            <a:schemeClr val="lt1"/>
                          </a:solidFill>
                        </a:rPr>
                        <a:t>Fri 9</a:t>
                      </a:r>
                      <a:endParaRPr b="1">
                        <a:solidFill>
                          <a:schemeClr val="lt1"/>
                        </a:solidFill>
                      </a:endParaRPr>
                    </a:p>
                  </a:txBody>
                  <a:tcPr marT="91425" marB="91425" marR="91425" marL="91425">
                    <a:solidFill>
                      <a:schemeClr val="dk2"/>
                    </a:solidFill>
                  </a:tcPr>
                </a:tc>
                <a:tc>
                  <a:txBody>
                    <a:bodyPr/>
                    <a:lstStyle/>
                    <a:p>
                      <a:pPr indent="0" lvl="0" marL="0" rtl="0" algn="l">
                        <a:spcBef>
                          <a:spcPts val="0"/>
                        </a:spcBef>
                        <a:spcAft>
                          <a:spcPts val="0"/>
                        </a:spcAft>
                        <a:buNone/>
                      </a:pPr>
                      <a:r>
                        <a:rPr b="1" lang="en">
                          <a:solidFill>
                            <a:schemeClr val="lt1"/>
                          </a:solidFill>
                        </a:rPr>
                        <a:t>Sat 10</a:t>
                      </a:r>
                      <a:endParaRPr b="1">
                        <a:solidFill>
                          <a:schemeClr val="lt1"/>
                        </a:solidFill>
                      </a:endParaRPr>
                    </a:p>
                  </a:txBody>
                  <a:tcPr marT="91425" marB="91425" marR="91425" marL="91425">
                    <a:solidFill>
                      <a:schemeClr val="dk2"/>
                    </a:solidFill>
                  </a:tcPr>
                </a:tc>
                <a:tc>
                  <a:txBody>
                    <a:bodyPr/>
                    <a:lstStyle/>
                    <a:p>
                      <a:pPr indent="0" lvl="0" marL="0" rtl="0" algn="l">
                        <a:spcBef>
                          <a:spcPts val="0"/>
                        </a:spcBef>
                        <a:spcAft>
                          <a:spcPts val="0"/>
                        </a:spcAft>
                        <a:buNone/>
                      </a:pPr>
                      <a:r>
                        <a:rPr b="1" lang="en">
                          <a:solidFill>
                            <a:schemeClr val="lt1"/>
                          </a:solidFill>
                        </a:rPr>
                        <a:t>Sun 11</a:t>
                      </a:r>
                      <a:endParaRPr b="1">
                        <a:solidFill>
                          <a:schemeClr val="lt1"/>
                        </a:solidFill>
                      </a:endParaRPr>
                    </a:p>
                  </a:txBody>
                  <a:tcPr marT="91425" marB="91425" marR="91425" marL="91425">
                    <a:solidFill>
                      <a:schemeClr val="dk2"/>
                    </a:solidFill>
                  </a:tcPr>
                </a:tc>
                <a:tc>
                  <a:txBody>
                    <a:bodyPr/>
                    <a:lstStyle/>
                    <a:p>
                      <a:pPr indent="0" lvl="0" marL="0" rtl="0" algn="l">
                        <a:spcBef>
                          <a:spcPts val="0"/>
                        </a:spcBef>
                        <a:spcAft>
                          <a:spcPts val="0"/>
                        </a:spcAft>
                        <a:buNone/>
                      </a:pPr>
                      <a:r>
                        <a:rPr b="1" lang="en">
                          <a:solidFill>
                            <a:schemeClr val="lt1"/>
                          </a:solidFill>
                        </a:rPr>
                        <a:t>Mon 12</a:t>
                      </a:r>
                      <a:endParaRPr b="1">
                        <a:solidFill>
                          <a:schemeClr val="lt1"/>
                        </a:solidFill>
                      </a:endParaRPr>
                    </a:p>
                  </a:txBody>
                  <a:tcPr marT="91425" marB="91425" marR="91425" marL="91425">
                    <a:solidFill>
                      <a:schemeClr val="dk2"/>
                    </a:solidFill>
                  </a:tcPr>
                </a:tc>
                <a:tc>
                  <a:txBody>
                    <a:bodyPr/>
                    <a:lstStyle/>
                    <a:p>
                      <a:pPr indent="0" lvl="0" marL="0" rtl="0" algn="l">
                        <a:spcBef>
                          <a:spcPts val="0"/>
                        </a:spcBef>
                        <a:spcAft>
                          <a:spcPts val="0"/>
                        </a:spcAft>
                        <a:buNone/>
                      </a:pPr>
                      <a:r>
                        <a:rPr b="1" lang="en">
                          <a:solidFill>
                            <a:schemeClr val="lt1"/>
                          </a:solidFill>
                        </a:rPr>
                        <a:t>Tue 13</a:t>
                      </a:r>
                      <a:endParaRPr b="1">
                        <a:solidFill>
                          <a:schemeClr val="lt1"/>
                        </a:solidFill>
                      </a:endParaRPr>
                    </a:p>
                  </a:txBody>
                  <a:tcPr marT="91425" marB="91425" marR="91425" marL="91425">
                    <a:solidFill>
                      <a:schemeClr val="dk2"/>
                    </a:solidFill>
                  </a:tcPr>
                </a:tc>
                <a:tc>
                  <a:txBody>
                    <a:bodyPr/>
                    <a:lstStyle/>
                    <a:p>
                      <a:pPr indent="0" lvl="0" marL="0" rtl="0" algn="l">
                        <a:spcBef>
                          <a:spcPts val="0"/>
                        </a:spcBef>
                        <a:spcAft>
                          <a:spcPts val="0"/>
                        </a:spcAft>
                        <a:buNone/>
                      </a:pPr>
                      <a:r>
                        <a:rPr b="1" lang="en">
                          <a:solidFill>
                            <a:schemeClr val="lt1"/>
                          </a:solidFill>
                        </a:rPr>
                        <a:t>Wed 14</a:t>
                      </a:r>
                      <a:endParaRPr b="1">
                        <a:solidFill>
                          <a:schemeClr val="lt1"/>
                        </a:solidFill>
                      </a:endParaRPr>
                    </a:p>
                  </a:txBody>
                  <a:tcPr marT="91425" marB="91425" marR="91425" marL="91425">
                    <a:solidFill>
                      <a:schemeClr val="dk2"/>
                    </a:solidFill>
                  </a:tcPr>
                </a:tc>
                <a:tc>
                  <a:txBody>
                    <a:bodyPr/>
                    <a:lstStyle/>
                    <a:p>
                      <a:pPr indent="0" lvl="0" marL="0" rtl="0" algn="l">
                        <a:spcBef>
                          <a:spcPts val="0"/>
                        </a:spcBef>
                        <a:spcAft>
                          <a:spcPts val="0"/>
                        </a:spcAft>
                        <a:buNone/>
                      </a:pPr>
                      <a:r>
                        <a:rPr b="1" lang="en">
                          <a:solidFill>
                            <a:schemeClr val="lt1"/>
                          </a:solidFill>
                        </a:rPr>
                        <a:t>Thu 15</a:t>
                      </a:r>
                      <a:endParaRPr b="1">
                        <a:solidFill>
                          <a:schemeClr val="lt1"/>
                        </a:solidFill>
                      </a:endParaRPr>
                    </a:p>
                  </a:txBody>
                  <a:tcPr marT="91425" marB="91425" marR="91425" marL="91425">
                    <a:solidFill>
                      <a:schemeClr val="dk2"/>
                    </a:solidFill>
                  </a:tcPr>
                </a:tc>
              </a:tr>
              <a:tr h="834575">
                <a:tc gridSpan="2">
                  <a:txBody>
                    <a:bodyPr/>
                    <a:lstStyle/>
                    <a:p>
                      <a:pPr indent="0" lvl="0" marL="0" rtl="0" algn="l">
                        <a:spcBef>
                          <a:spcPts val="0"/>
                        </a:spcBef>
                        <a:spcAft>
                          <a:spcPts val="0"/>
                        </a:spcAft>
                        <a:buNone/>
                      </a:pPr>
                      <a:r>
                        <a:rPr lang="en"/>
                        <a:t>LSI-VC-12</a:t>
                      </a:r>
                      <a:endParaRPr/>
                    </a:p>
                  </a:txBody>
                  <a:tcPr marT="91425" marB="91425" marR="91425" marL="91425">
                    <a:solidFill>
                      <a:srgbClr val="F4CCCC"/>
                    </a:solidFill>
                  </a:tcPr>
                </a:tc>
                <a:tc hMerge="1"/>
                <a:tc gridSpan="2">
                  <a:txBody>
                    <a:bodyPr/>
                    <a:lstStyle/>
                    <a:p>
                      <a:pPr indent="0" lvl="0" marL="0" rtl="0" algn="l">
                        <a:spcBef>
                          <a:spcPts val="0"/>
                        </a:spcBef>
                        <a:spcAft>
                          <a:spcPts val="0"/>
                        </a:spcAft>
                        <a:buNone/>
                      </a:pPr>
                      <a:r>
                        <a:rPr lang="en"/>
                        <a:t>Weekend</a:t>
                      </a:r>
                      <a:endParaRPr/>
                    </a:p>
                  </a:txBody>
                  <a:tcPr marT="91425" marB="91425" marR="91425" marL="91425">
                    <a:solidFill>
                      <a:srgbClr val="D9EAD3"/>
                    </a:solidFill>
                  </a:tcPr>
                </a:tc>
                <a:tc hMerge="1"/>
                <a:tc>
                  <a:txBody>
                    <a:bodyPr/>
                    <a:lstStyle/>
                    <a:p>
                      <a:pPr indent="0" lvl="0" marL="0" rtl="0" algn="l">
                        <a:spcBef>
                          <a:spcPts val="0"/>
                        </a:spcBef>
                        <a:spcAft>
                          <a:spcPts val="0"/>
                        </a:spcAft>
                        <a:buNone/>
                      </a:pPr>
                      <a:r>
                        <a:rPr lang="en"/>
                        <a:t>AFOLU Workshop</a:t>
                      </a:r>
                      <a:endParaRPr/>
                    </a:p>
                  </a:txBody>
                  <a:tcPr marT="91425" marB="91425" marR="91425" marL="91425">
                    <a:solidFill>
                      <a:srgbClr val="FFF2CC"/>
                    </a:solidFill>
                  </a:tcPr>
                </a:tc>
                <a:tc>
                  <a:txBody>
                    <a:bodyPr/>
                    <a:lstStyle/>
                    <a:p>
                      <a:pPr indent="0" lvl="0" marL="0" rtl="0" algn="l">
                        <a:spcBef>
                          <a:spcPts val="0"/>
                        </a:spcBef>
                        <a:spcAft>
                          <a:spcPts val="0"/>
                        </a:spcAft>
                        <a:buNone/>
                      </a:pPr>
                      <a:r>
                        <a:rPr lang="en"/>
                        <a:t>SIT TW Side Meetings</a:t>
                      </a:r>
                      <a:endParaRPr/>
                    </a:p>
                  </a:txBody>
                  <a:tcPr marT="91425" marB="91425" marR="91425" marL="91425">
                    <a:solidFill>
                      <a:srgbClr val="C9DAF8"/>
                    </a:solidFill>
                  </a:tcPr>
                </a:tc>
                <a:tc gridSpan="2">
                  <a:txBody>
                    <a:bodyPr/>
                    <a:lstStyle/>
                    <a:p>
                      <a:pPr indent="0" lvl="0" marL="0" rtl="0" algn="l">
                        <a:spcBef>
                          <a:spcPts val="0"/>
                        </a:spcBef>
                        <a:spcAft>
                          <a:spcPts val="0"/>
                        </a:spcAft>
                        <a:buNone/>
                      </a:pPr>
                      <a:r>
                        <a:rPr lang="en"/>
                        <a:t>SIT TW</a:t>
                      </a:r>
                      <a:endParaRPr/>
                    </a:p>
                  </a:txBody>
                  <a:tcPr marT="91425" marB="91425" marR="91425" marL="91425">
                    <a:solidFill>
                      <a:srgbClr val="D9D2E9"/>
                    </a:solidFill>
                  </a:tcPr>
                </a:tc>
                <a:tc hMerge="1"/>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09"/>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en"/>
              <a:t>Living Planet</a:t>
            </a:r>
            <a:endParaRPr/>
          </a:p>
          <a:p>
            <a:pPr indent="-342900" lvl="1" marL="914400" rtl="0" algn="l">
              <a:spcBef>
                <a:spcPts val="0"/>
              </a:spcBef>
              <a:spcAft>
                <a:spcPts val="0"/>
              </a:spcAft>
              <a:buSzPts val="1800"/>
              <a:buChar char="▪"/>
            </a:pPr>
            <a:r>
              <a:rPr lang="en" u="sng">
                <a:solidFill>
                  <a:schemeClr val="hlink"/>
                </a:solidFill>
                <a:hlinkClick r:id="rId3"/>
              </a:rPr>
              <a:t>B1.07.1 Analysis Ready Data: are we there yet?</a:t>
            </a:r>
            <a:endParaRPr/>
          </a:p>
          <a:p>
            <a:pPr indent="-342900" lvl="1" marL="914400" rtl="0" algn="l">
              <a:spcBef>
                <a:spcPts val="0"/>
              </a:spcBef>
              <a:spcAft>
                <a:spcPts val="0"/>
              </a:spcAft>
              <a:buSzPts val="1800"/>
              <a:buChar char="▪"/>
            </a:pPr>
            <a:r>
              <a:rPr lang="en"/>
              <a:t>Analysis-Ready Data (ARD) from Hyperspectral Sensors—The Design of the EnMAP L2A Land Product</a:t>
            </a:r>
            <a:endParaRPr/>
          </a:p>
          <a:p>
            <a:pPr indent="-342900" lvl="1" marL="914400" rtl="0" algn="l">
              <a:spcBef>
                <a:spcPts val="0"/>
              </a:spcBef>
              <a:spcAft>
                <a:spcPts val="0"/>
              </a:spcAft>
              <a:buSzPts val="1800"/>
              <a:buChar char="▪"/>
            </a:pPr>
            <a:r>
              <a:rPr lang="en"/>
              <a:t>CEOS-ARD Newsletter content</a:t>
            </a:r>
            <a:endParaRPr/>
          </a:p>
          <a:p>
            <a:pPr indent="-361950" lvl="0" marL="457200" rtl="0" algn="l">
              <a:spcBef>
                <a:spcPts val="0"/>
              </a:spcBef>
              <a:spcAft>
                <a:spcPts val="0"/>
              </a:spcAft>
              <a:buSzPts val="2100"/>
              <a:buChar char="❖"/>
            </a:pPr>
            <a:r>
              <a:rPr lang="en"/>
              <a:t>Pecora 22?</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809" name="Google Shape;809;p109"/>
          <p:cNvSpPr txBox="1"/>
          <p:nvPr>
            <p:ph type="title"/>
          </p:nvPr>
        </p:nvSpPr>
        <p:spPr>
          <a:xfrm>
            <a:off x="132036" y="131954"/>
            <a:ext cx="70404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Upcoming events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8"/>
          <p:cNvSpPr txBox="1"/>
          <p:nvPr>
            <p:ph type="title"/>
          </p:nvPr>
        </p:nvSpPr>
        <p:spPr>
          <a:xfrm>
            <a:off x="2668190" y="136684"/>
            <a:ext cx="5847300" cy="54922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lang="en" sz="3200">
                <a:solidFill>
                  <a:srgbClr val="FFFFFF"/>
                </a:solidFill>
              </a:rPr>
              <a:t>History and Background</a:t>
            </a:r>
            <a:endParaRPr sz="3200">
              <a:solidFill>
                <a:srgbClr val="FFFFFF"/>
              </a:solidFill>
            </a:endParaRPr>
          </a:p>
        </p:txBody>
      </p:sp>
      <p:sp>
        <p:nvSpPr>
          <p:cNvPr id="440" name="Google Shape;440;p68"/>
          <p:cNvSpPr txBox="1"/>
          <p:nvPr>
            <p:ph idx="1" type="body"/>
          </p:nvPr>
        </p:nvSpPr>
        <p:spPr>
          <a:xfrm>
            <a:off x="106500" y="1353758"/>
            <a:ext cx="8931000" cy="3523898"/>
          </a:xfrm>
          <a:prstGeom prst="rect">
            <a:avLst/>
          </a:prstGeom>
          <a:noFill/>
          <a:ln>
            <a:noFill/>
          </a:ln>
        </p:spPr>
        <p:txBody>
          <a:bodyPr anchorCtr="0" anchor="t" bIns="45700" lIns="91425" spcFirstLastPara="1" rIns="91425" wrap="square" tIns="45700">
            <a:noAutofit/>
          </a:bodyPr>
          <a:lstStyle/>
          <a:p>
            <a:pPr indent="-279400" lvl="0" marL="342900" rtl="0" algn="l">
              <a:lnSpc>
                <a:spcPct val="80000"/>
              </a:lnSpc>
              <a:spcBef>
                <a:spcPts val="0"/>
              </a:spcBef>
              <a:spcAft>
                <a:spcPts val="0"/>
              </a:spcAft>
              <a:buClr>
                <a:srgbClr val="000000"/>
              </a:buClr>
              <a:buSzPts val="1800"/>
              <a:buFont typeface="Arial"/>
              <a:buChar char="•"/>
            </a:pPr>
            <a:r>
              <a:rPr lang="en" sz="1900">
                <a:solidFill>
                  <a:srgbClr val="37713C"/>
                </a:solidFill>
              </a:rPr>
              <a:t>GEO Carbon Report </a:t>
            </a:r>
            <a:r>
              <a:rPr lang="en" sz="1900">
                <a:solidFill>
                  <a:schemeClr val="dk1"/>
                </a:solidFill>
              </a:rPr>
              <a:t>developed in June 2010 - </a:t>
            </a:r>
            <a:r>
              <a:rPr lang="en" sz="2300">
                <a:solidFill>
                  <a:schemeClr val="dk1"/>
                </a:solidFill>
              </a:rPr>
              <a:t>Ciais</a:t>
            </a:r>
            <a:r>
              <a:rPr lang="en" sz="1900">
                <a:solidFill>
                  <a:schemeClr val="dk1"/>
                </a:solidFill>
              </a:rPr>
              <a:t> et al. (GCP). </a:t>
            </a:r>
            <a:endParaRPr sz="1900">
              <a:solidFill>
                <a:schemeClr val="dk1"/>
              </a:solidFill>
            </a:endParaRPr>
          </a:p>
          <a:p>
            <a:pPr indent="-273050" lvl="0" marL="342900" rtl="0" algn="l">
              <a:lnSpc>
                <a:spcPct val="80000"/>
              </a:lnSpc>
              <a:spcBef>
                <a:spcPts val="2200"/>
              </a:spcBef>
              <a:spcAft>
                <a:spcPts val="0"/>
              </a:spcAft>
              <a:buClr>
                <a:srgbClr val="000000"/>
              </a:buClr>
              <a:buSzPts val="1700"/>
              <a:buFont typeface="Arial"/>
              <a:buChar char="•"/>
            </a:pPr>
            <a:r>
              <a:rPr i="1" lang="en" sz="1900">
                <a:solidFill>
                  <a:srgbClr val="37713C"/>
                </a:solidFill>
              </a:rPr>
              <a:t>CEOS Strategy for Carbon Observations from Space</a:t>
            </a:r>
            <a:r>
              <a:rPr lang="en" sz="1900">
                <a:solidFill>
                  <a:srgbClr val="37713C"/>
                </a:solidFill>
              </a:rPr>
              <a:t> </a:t>
            </a:r>
            <a:r>
              <a:rPr lang="en" sz="1900">
                <a:solidFill>
                  <a:schemeClr val="dk1"/>
                </a:solidFill>
              </a:rPr>
              <a:t>– written in response to above, completed in March 2014 – </a:t>
            </a:r>
            <a:r>
              <a:rPr i="1" lang="en" sz="1900">
                <a:solidFill>
                  <a:schemeClr val="dk1"/>
                </a:solidFill>
              </a:rPr>
              <a:t>Wickland et al.</a:t>
            </a:r>
            <a:endParaRPr sz="1900">
              <a:solidFill>
                <a:schemeClr val="dk1"/>
              </a:solidFill>
            </a:endParaRPr>
          </a:p>
          <a:p>
            <a:pPr indent="-273050" lvl="0" marL="342900" rtl="0" algn="l">
              <a:lnSpc>
                <a:spcPct val="80000"/>
              </a:lnSpc>
              <a:spcBef>
                <a:spcPts val="2200"/>
              </a:spcBef>
              <a:spcAft>
                <a:spcPts val="0"/>
              </a:spcAft>
              <a:buClr>
                <a:srgbClr val="000000"/>
              </a:buClr>
              <a:buSzPts val="1700"/>
              <a:buFont typeface="Arial"/>
              <a:buChar char="•"/>
            </a:pPr>
            <a:r>
              <a:rPr lang="en" sz="1900">
                <a:solidFill>
                  <a:srgbClr val="37713C"/>
                </a:solidFill>
              </a:rPr>
              <a:t>Systematic Observations and the Paris Agreement</a:t>
            </a:r>
            <a:r>
              <a:rPr lang="en" sz="1900">
                <a:solidFill>
                  <a:schemeClr val="dk1"/>
                </a:solidFill>
              </a:rPr>
              <a:t> (v2.0, GCOS-222, 2018) </a:t>
            </a:r>
            <a:endParaRPr sz="1900"/>
          </a:p>
          <a:p>
            <a:pPr indent="-273050" lvl="0" marL="342900" rtl="0" algn="l">
              <a:lnSpc>
                <a:spcPct val="80000"/>
              </a:lnSpc>
              <a:spcBef>
                <a:spcPts val="2200"/>
              </a:spcBef>
              <a:spcAft>
                <a:spcPts val="0"/>
              </a:spcAft>
              <a:buClr>
                <a:srgbClr val="000000"/>
              </a:buClr>
              <a:buSzPts val="1700"/>
              <a:buFont typeface="Arial"/>
              <a:buChar char="•"/>
            </a:pPr>
            <a:r>
              <a:rPr lang="en" sz="1900">
                <a:solidFill>
                  <a:srgbClr val="37713C"/>
                </a:solidFill>
              </a:rPr>
              <a:t>Statement of Space Agencies Contributions in Support of the Paris Agreement </a:t>
            </a:r>
            <a:r>
              <a:rPr lang="en" sz="1900">
                <a:solidFill>
                  <a:schemeClr val="dk1"/>
                </a:solidFill>
              </a:rPr>
              <a:t>(2018)</a:t>
            </a:r>
            <a:endParaRPr sz="1900"/>
          </a:p>
          <a:p>
            <a:pPr indent="-273050" lvl="0" marL="342900" rtl="0" algn="l">
              <a:lnSpc>
                <a:spcPct val="80000"/>
              </a:lnSpc>
              <a:spcBef>
                <a:spcPts val="2200"/>
              </a:spcBef>
              <a:spcAft>
                <a:spcPts val="0"/>
              </a:spcAft>
              <a:buClr>
                <a:srgbClr val="000000"/>
              </a:buClr>
              <a:buSzPts val="1700"/>
              <a:buFont typeface="Arial"/>
              <a:buChar char="•"/>
            </a:pPr>
            <a:r>
              <a:rPr lang="en" sz="1900">
                <a:solidFill>
                  <a:srgbClr val="37713C"/>
                </a:solidFill>
              </a:rPr>
              <a:t>GHG Roadmap </a:t>
            </a:r>
            <a:r>
              <a:rPr lang="en" sz="1900">
                <a:solidFill>
                  <a:schemeClr val="dk1"/>
                </a:solidFill>
              </a:rPr>
              <a:t>- a more focused and policy process driven framework for space agency coordination (draft - 2019)</a:t>
            </a:r>
            <a:endParaRPr sz="1900">
              <a:solidFill>
                <a:schemeClr val="dk1"/>
              </a:solidFill>
            </a:endParaRPr>
          </a:p>
          <a:p>
            <a:pPr indent="-273050" lvl="0" marL="342900" rtl="0" algn="l">
              <a:lnSpc>
                <a:spcPct val="80000"/>
              </a:lnSpc>
              <a:spcBef>
                <a:spcPts val="2200"/>
              </a:spcBef>
              <a:spcAft>
                <a:spcPts val="0"/>
              </a:spcAft>
              <a:buClr>
                <a:srgbClr val="000000"/>
              </a:buClr>
              <a:buSzPts val="1700"/>
              <a:buFont typeface="Arial"/>
              <a:buChar char="•"/>
            </a:pPr>
            <a:r>
              <a:rPr lang="en" sz="1900">
                <a:solidFill>
                  <a:srgbClr val="37713C"/>
                </a:solidFill>
              </a:rPr>
              <a:t>IPCC Special Report on Climate Change and Land </a:t>
            </a:r>
            <a:r>
              <a:rPr lang="en" sz="1900">
                <a:solidFill>
                  <a:schemeClr val="dk1"/>
                </a:solidFill>
              </a:rPr>
              <a:t>(2019)</a:t>
            </a:r>
            <a:endParaRPr sz="1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4" name="Shape 444"/>
        <p:cNvGrpSpPr/>
        <p:nvPr/>
      </p:nvGrpSpPr>
      <p:grpSpPr>
        <a:xfrm>
          <a:off x="0" y="0"/>
          <a:ext cx="0" cy="0"/>
          <a:chOff x="0" y="0"/>
          <a:chExt cx="0" cy="0"/>
        </a:xfrm>
      </p:grpSpPr>
      <p:sp>
        <p:nvSpPr>
          <p:cNvPr id="445" name="Google Shape;445;p69"/>
          <p:cNvSpPr txBox="1"/>
          <p:nvPr>
            <p:ph type="title"/>
          </p:nvPr>
        </p:nvSpPr>
        <p:spPr>
          <a:xfrm>
            <a:off x="1804590" y="141449"/>
            <a:ext cx="6831300" cy="67297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a:buNone/>
            </a:pPr>
            <a:r>
              <a:rPr lang="en" sz="3200">
                <a:solidFill>
                  <a:schemeClr val="lt1"/>
                </a:solidFill>
              </a:rPr>
              <a:t>GEO Carbon Report – Land Chapter</a:t>
            </a:r>
            <a:endParaRPr sz="3200">
              <a:solidFill>
                <a:schemeClr val="lt1"/>
              </a:solidFill>
            </a:endParaRPr>
          </a:p>
        </p:txBody>
      </p:sp>
      <p:sp>
        <p:nvSpPr>
          <p:cNvPr id="446" name="Google Shape;446;p69"/>
          <p:cNvSpPr txBox="1"/>
          <p:nvPr>
            <p:ph idx="1" type="body"/>
          </p:nvPr>
        </p:nvSpPr>
        <p:spPr>
          <a:xfrm>
            <a:off x="0" y="1109269"/>
            <a:ext cx="9144000" cy="3649500"/>
          </a:xfrm>
          <a:prstGeom prst="rect">
            <a:avLst/>
          </a:prstGeom>
          <a:noFill/>
          <a:ln>
            <a:noFill/>
          </a:ln>
        </p:spPr>
        <p:txBody>
          <a:bodyPr anchorCtr="0" anchor="t" bIns="45700" lIns="91425" spcFirstLastPara="1" rIns="91425" wrap="square" tIns="45700">
            <a:noAutofit/>
          </a:bodyPr>
          <a:lstStyle/>
          <a:p>
            <a:pPr indent="-292735" lvl="0" marL="342900" rtl="0" algn="l">
              <a:lnSpc>
                <a:spcPct val="7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Increase the density of in-situ network, in particular stations and aircraft atmospheric observation and ocean pCO2 observing systems using Voluntary ships, and </a:t>
            </a:r>
            <a:r>
              <a:rPr lang="en" sz="1800">
                <a:solidFill>
                  <a:srgbClr val="37713C"/>
                </a:solidFill>
                <a:latin typeface="Arial"/>
                <a:ea typeface="Arial"/>
                <a:cs typeface="Arial"/>
                <a:sym typeface="Arial"/>
              </a:rPr>
              <a:t>eddy covariance terrestrial ecosystem measurement networks. </a:t>
            </a:r>
            <a:endParaRPr sz="1800">
              <a:solidFill>
                <a:srgbClr val="37713C"/>
              </a:solidFill>
              <a:latin typeface="Arial"/>
              <a:ea typeface="Arial"/>
              <a:cs typeface="Arial"/>
              <a:sym typeface="Arial"/>
            </a:endParaRPr>
          </a:p>
          <a:p>
            <a:pPr indent="-292735" lvl="0" marL="342900" rtl="0" algn="l">
              <a:lnSpc>
                <a:spcPct val="70000"/>
              </a:lnSpc>
              <a:spcBef>
                <a:spcPts val="1000"/>
              </a:spcBef>
              <a:spcAft>
                <a:spcPts val="0"/>
              </a:spcAft>
              <a:buClr>
                <a:srgbClr val="000000"/>
              </a:buClr>
              <a:buSzPts val="1800"/>
              <a:buFont typeface="Arial"/>
              <a:buChar char="•"/>
            </a:pPr>
            <a:r>
              <a:rPr lang="en" sz="1800">
                <a:solidFill>
                  <a:srgbClr val="000000"/>
                </a:solidFill>
                <a:latin typeface="Arial"/>
                <a:ea typeface="Arial"/>
                <a:cs typeface="Arial"/>
                <a:sym typeface="Arial"/>
              </a:rPr>
              <a:t>Develop spatial scaling technique for pCO2 and </a:t>
            </a:r>
            <a:r>
              <a:rPr lang="en" sz="1800">
                <a:solidFill>
                  <a:srgbClr val="37713C"/>
                </a:solidFill>
                <a:latin typeface="Arial"/>
                <a:ea typeface="Arial"/>
                <a:cs typeface="Arial"/>
                <a:sym typeface="Arial"/>
              </a:rPr>
              <a:t>land flux observations for applications to wider regions, using satellite information.</a:t>
            </a:r>
            <a:endParaRPr sz="1800">
              <a:solidFill>
                <a:srgbClr val="37713C"/>
              </a:solidFill>
              <a:latin typeface="Arial"/>
              <a:ea typeface="Arial"/>
              <a:cs typeface="Arial"/>
              <a:sym typeface="Arial"/>
            </a:endParaRPr>
          </a:p>
          <a:p>
            <a:pPr indent="-292735" lvl="0" marL="342900" rtl="0" algn="l">
              <a:lnSpc>
                <a:spcPct val="70000"/>
              </a:lnSpc>
              <a:spcBef>
                <a:spcPts val="1000"/>
              </a:spcBef>
              <a:spcAft>
                <a:spcPts val="0"/>
              </a:spcAft>
              <a:buClr>
                <a:srgbClr val="000000"/>
              </a:buClr>
              <a:buSzPts val="1800"/>
              <a:buFont typeface="Arial"/>
              <a:buChar char="•"/>
            </a:pPr>
            <a:r>
              <a:rPr lang="en" sz="1800">
                <a:solidFill>
                  <a:srgbClr val="000000"/>
                </a:solidFill>
                <a:latin typeface="Arial"/>
                <a:ea typeface="Arial"/>
                <a:cs typeface="Arial"/>
                <a:sym typeface="Arial"/>
              </a:rPr>
              <a:t>Undertake a full basin survey of ocean carbon state, together with </a:t>
            </a:r>
            <a:r>
              <a:rPr lang="en" sz="1800">
                <a:solidFill>
                  <a:srgbClr val="37713C"/>
                </a:solidFill>
                <a:latin typeface="Arial"/>
                <a:ea typeface="Arial"/>
                <a:cs typeface="Arial"/>
                <a:sym typeface="Arial"/>
              </a:rPr>
              <a:t>regular inventories of forest biomass and soil carbon pools.</a:t>
            </a:r>
            <a:endParaRPr sz="1800">
              <a:solidFill>
                <a:srgbClr val="37713C"/>
              </a:solidFill>
              <a:latin typeface="Arial"/>
              <a:ea typeface="Arial"/>
              <a:cs typeface="Arial"/>
              <a:sym typeface="Arial"/>
            </a:endParaRPr>
          </a:p>
          <a:p>
            <a:pPr indent="-292735" lvl="0" marL="342900" rtl="0" algn="l">
              <a:lnSpc>
                <a:spcPct val="70000"/>
              </a:lnSpc>
              <a:spcBef>
                <a:spcPts val="1000"/>
              </a:spcBef>
              <a:spcAft>
                <a:spcPts val="0"/>
              </a:spcAft>
              <a:buClr>
                <a:srgbClr val="000000"/>
              </a:buClr>
              <a:buSzPts val="1800"/>
              <a:buFont typeface="Arial"/>
              <a:buChar char="•"/>
            </a:pPr>
            <a:r>
              <a:rPr lang="en" sz="1800">
                <a:solidFill>
                  <a:srgbClr val="37713C"/>
                </a:solidFill>
                <a:latin typeface="Arial"/>
                <a:ea typeface="Arial"/>
                <a:cs typeface="Arial"/>
                <a:sym typeface="Arial"/>
              </a:rPr>
              <a:t>Improve access to continuous supply of mid-resolution Earth observation satellite data (i.e. LAI, FAPAR, disturbance, land cover change) to monitor areas of forest.</a:t>
            </a:r>
            <a:endParaRPr sz="1800">
              <a:solidFill>
                <a:srgbClr val="37713C"/>
              </a:solidFill>
              <a:latin typeface="Arial"/>
              <a:ea typeface="Arial"/>
              <a:cs typeface="Arial"/>
              <a:sym typeface="Arial"/>
            </a:endParaRPr>
          </a:p>
          <a:p>
            <a:pPr indent="-292735" lvl="0" marL="342900" rtl="0" algn="l">
              <a:lnSpc>
                <a:spcPct val="70000"/>
              </a:lnSpc>
              <a:spcBef>
                <a:spcPts val="1000"/>
              </a:spcBef>
              <a:spcAft>
                <a:spcPts val="0"/>
              </a:spcAft>
              <a:buClr>
                <a:srgbClr val="000000"/>
              </a:buClr>
              <a:buSzPts val="1800"/>
              <a:buFont typeface="Arial"/>
              <a:buChar char="•"/>
            </a:pPr>
            <a:r>
              <a:rPr lang="en" sz="1800">
                <a:solidFill>
                  <a:srgbClr val="37713C"/>
                </a:solidFill>
                <a:latin typeface="Arial"/>
                <a:ea typeface="Arial"/>
                <a:cs typeface="Arial"/>
                <a:sym typeface="Arial"/>
              </a:rPr>
              <a:t>Develop space measurements of vegetation 3-dimensional structure to improve estimates of global terrestrial above-ground biomass and carbon stocks and continue the observational data streams started with JERS-1, ALOS PALSAR and ICESat.</a:t>
            </a:r>
            <a:endParaRPr sz="1800">
              <a:solidFill>
                <a:srgbClr val="37713C"/>
              </a:solidFill>
              <a:latin typeface="Arial"/>
              <a:ea typeface="Arial"/>
              <a:cs typeface="Arial"/>
              <a:sym typeface="Arial"/>
            </a:endParaRPr>
          </a:p>
          <a:p>
            <a:pPr indent="-292735" lvl="0" marL="342900" rtl="0" algn="l">
              <a:lnSpc>
                <a:spcPct val="70000"/>
              </a:lnSpc>
              <a:spcBef>
                <a:spcPts val="1000"/>
              </a:spcBef>
              <a:spcAft>
                <a:spcPts val="2100"/>
              </a:spcAft>
              <a:buClr>
                <a:srgbClr val="000000"/>
              </a:buClr>
              <a:buSzPts val="1800"/>
              <a:buFont typeface="Arial"/>
              <a:buChar char="•"/>
            </a:pPr>
            <a:r>
              <a:rPr lang="en" sz="1800">
                <a:solidFill>
                  <a:srgbClr val="37713C"/>
                </a:solidFill>
                <a:latin typeface="Arial"/>
                <a:ea typeface="Arial"/>
                <a:cs typeface="Arial"/>
                <a:sym typeface="Arial"/>
              </a:rPr>
              <a:t>Assemble geospatial information about use of wood and food products and continuously monitored continuously dissolved and particulate carbon, if possible with age information, for related rivers. </a:t>
            </a:r>
            <a:endParaRPr sz="1800">
              <a:solidFill>
                <a:srgbClr val="37713C"/>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0" name="Shape 450"/>
        <p:cNvGrpSpPr/>
        <p:nvPr/>
      </p:nvGrpSpPr>
      <p:grpSpPr>
        <a:xfrm>
          <a:off x="0" y="0"/>
          <a:ext cx="0" cy="0"/>
          <a:chOff x="0" y="0"/>
          <a:chExt cx="0" cy="0"/>
        </a:xfrm>
      </p:grpSpPr>
      <p:sp>
        <p:nvSpPr>
          <p:cNvPr id="451" name="Google Shape;451;p70"/>
          <p:cNvSpPr txBox="1"/>
          <p:nvPr>
            <p:ph type="title"/>
          </p:nvPr>
        </p:nvSpPr>
        <p:spPr>
          <a:xfrm>
            <a:off x="2668191" y="13691"/>
            <a:ext cx="6684300" cy="99427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497D"/>
              </a:buClr>
              <a:buSzPts val="4400"/>
              <a:buFont typeface="Arial"/>
              <a:buNone/>
            </a:pPr>
            <a:r>
              <a:rPr lang="en" sz="3200">
                <a:solidFill>
                  <a:schemeClr val="lt1"/>
                </a:solidFill>
              </a:rPr>
              <a:t>IPCC Special Report: </a:t>
            </a:r>
            <a:br>
              <a:rPr lang="en" sz="3200">
                <a:solidFill>
                  <a:schemeClr val="lt1"/>
                </a:solidFill>
              </a:rPr>
            </a:br>
            <a:r>
              <a:rPr lang="en" sz="3200">
                <a:solidFill>
                  <a:schemeClr val="lt1"/>
                </a:solidFill>
              </a:rPr>
              <a:t>Climate Change and Land</a:t>
            </a:r>
            <a:endParaRPr sz="3200">
              <a:solidFill>
                <a:schemeClr val="lt1"/>
              </a:solidFill>
            </a:endParaRPr>
          </a:p>
        </p:txBody>
      </p:sp>
      <p:sp>
        <p:nvSpPr>
          <p:cNvPr id="452" name="Google Shape;452;p70"/>
          <p:cNvSpPr txBox="1"/>
          <p:nvPr>
            <p:ph idx="1" type="body"/>
          </p:nvPr>
        </p:nvSpPr>
        <p:spPr>
          <a:xfrm>
            <a:off x="260137" y="1391407"/>
            <a:ext cx="8782500" cy="3263400"/>
          </a:xfrm>
          <a:prstGeom prst="rect">
            <a:avLst/>
          </a:prstGeom>
          <a:noFill/>
          <a:ln>
            <a:noFill/>
          </a:ln>
        </p:spPr>
        <p:txBody>
          <a:bodyPr anchorCtr="0" anchor="t" bIns="45700" lIns="91425" spcFirstLastPara="1" rIns="91425" wrap="square" tIns="45700">
            <a:noAutofit/>
          </a:bodyPr>
          <a:lstStyle/>
          <a:p>
            <a:pPr indent="-317500" lvl="0" marL="342900" rtl="0" algn="l">
              <a:lnSpc>
                <a:spcPct val="90000"/>
              </a:lnSpc>
              <a:spcBef>
                <a:spcPts val="0"/>
              </a:spcBef>
              <a:spcAft>
                <a:spcPts val="0"/>
              </a:spcAft>
              <a:buClr>
                <a:srgbClr val="000000"/>
              </a:buClr>
              <a:buSzPts val="2400"/>
              <a:buFont typeface="Arial"/>
              <a:buChar char="•"/>
            </a:pPr>
            <a:r>
              <a:rPr lang="en" sz="2400">
                <a:solidFill>
                  <a:srgbClr val="000000"/>
                </a:solidFill>
              </a:rPr>
              <a:t>Major topics consist of “Land Climate Interaction”, “Land degradation”, “Desertification”, “Food Security”, “Inter-linkage between the topics with GHG fluxes”</a:t>
            </a:r>
            <a:endParaRPr sz="2400">
              <a:solidFill>
                <a:srgbClr val="000000"/>
              </a:solidFill>
            </a:endParaRPr>
          </a:p>
          <a:p>
            <a:pPr indent="-317500" lvl="0" marL="342900" rtl="0" algn="l">
              <a:lnSpc>
                <a:spcPct val="90000"/>
              </a:lnSpc>
              <a:spcBef>
                <a:spcPts val="1000"/>
              </a:spcBef>
              <a:spcAft>
                <a:spcPts val="0"/>
              </a:spcAft>
              <a:buClr>
                <a:srgbClr val="000000"/>
              </a:buClr>
              <a:buSzPts val="2400"/>
              <a:buFont typeface="Arial"/>
              <a:buChar char="•"/>
            </a:pPr>
            <a:r>
              <a:rPr lang="en" sz="2400">
                <a:solidFill>
                  <a:srgbClr val="000000"/>
                </a:solidFill>
              </a:rPr>
              <a:t>Many satellite observation references - both positive and negative</a:t>
            </a:r>
            <a:endParaRPr sz="2400">
              <a:solidFill>
                <a:srgbClr val="000000"/>
              </a:solidFill>
            </a:endParaRPr>
          </a:p>
          <a:p>
            <a:pPr indent="-317500" lvl="0" marL="342900" rtl="0" algn="l">
              <a:lnSpc>
                <a:spcPct val="90000"/>
              </a:lnSpc>
              <a:spcBef>
                <a:spcPts val="1000"/>
              </a:spcBef>
              <a:spcAft>
                <a:spcPts val="0"/>
              </a:spcAft>
              <a:buClr>
                <a:srgbClr val="000000"/>
              </a:buClr>
              <a:buSzPts val="2400"/>
              <a:buFont typeface="Arial"/>
              <a:buChar char="•"/>
            </a:pPr>
            <a:r>
              <a:rPr lang="en" sz="2400">
                <a:solidFill>
                  <a:schemeClr val="dk1"/>
                </a:solidFill>
              </a:rPr>
              <a:t>More dialogue with report experts and UNFCCC Secretariat needed to understand the role of Earth observations (satellite and in-situ, etc) in UNFCCC’s Systematic Observations of our planet</a:t>
            </a:r>
            <a:endParaRPr sz="2400">
              <a:solidFill>
                <a:schemeClr val="dk1"/>
              </a:solidFill>
            </a:endParaRPr>
          </a:p>
          <a:p>
            <a:pPr indent="-50800" lvl="0" marL="228600" rtl="0" algn="l">
              <a:lnSpc>
                <a:spcPct val="90000"/>
              </a:lnSpc>
              <a:spcBef>
                <a:spcPts val="1000"/>
              </a:spcBef>
              <a:spcAft>
                <a:spcPts val="2100"/>
              </a:spcAft>
              <a:buClr>
                <a:schemeClr val="dk1"/>
              </a:buClr>
              <a:buSzPts val="2800"/>
              <a:buNone/>
            </a:pPr>
            <a:r>
              <a:t/>
            </a:r>
            <a:endParaRPr sz="24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1"/>
          <p:cNvSpPr txBox="1"/>
          <p:nvPr>
            <p:ph idx="1" type="body"/>
          </p:nvPr>
        </p:nvSpPr>
        <p:spPr>
          <a:xfrm>
            <a:off x="51075" y="989606"/>
            <a:ext cx="2388600" cy="3497175"/>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800"/>
              <a:buNone/>
            </a:pPr>
            <a:r>
              <a:rPr lang="en" sz="1400">
                <a:latin typeface="Noto Sans Symbols"/>
                <a:ea typeface="Noto Sans Symbols"/>
                <a:cs typeface="Noto Sans Symbols"/>
                <a:sym typeface="Noto Sans Symbols"/>
              </a:rPr>
              <a:t>❖</a:t>
            </a:r>
            <a:r>
              <a:rPr lang="en" sz="1400">
                <a:highlight>
                  <a:srgbClr val="FFFFFF"/>
                </a:highlight>
              </a:rPr>
              <a:t>Co-Leads: </a:t>
            </a:r>
            <a:endParaRPr sz="1400">
              <a:highlight>
                <a:srgbClr val="FFFFFF"/>
              </a:highlight>
            </a:endParaRPr>
          </a:p>
          <a:p>
            <a:pPr indent="0" lvl="0" marL="0" rtl="0" algn="l">
              <a:lnSpc>
                <a:spcPct val="150000"/>
              </a:lnSpc>
              <a:spcBef>
                <a:spcPts val="0"/>
              </a:spcBef>
              <a:spcAft>
                <a:spcPts val="0"/>
              </a:spcAft>
              <a:buClr>
                <a:schemeClr val="dk1"/>
              </a:buClr>
              <a:buSzPts val="1100"/>
              <a:buFont typeface="Arial"/>
              <a:buNone/>
            </a:pPr>
            <a:r>
              <a:rPr lang="en" sz="1400">
                <a:highlight>
                  <a:srgbClr val="FFFFFF"/>
                </a:highlight>
              </a:rPr>
              <a:t>Osamu Ochiai, JAXA &amp; GFOI Co-Lead</a:t>
            </a:r>
            <a:endParaRPr sz="1400">
              <a:highlight>
                <a:srgbClr val="FFFFFF"/>
              </a:highlight>
            </a:endParaRPr>
          </a:p>
          <a:p>
            <a:pPr indent="0" lvl="0" marL="0" rtl="0" algn="l">
              <a:lnSpc>
                <a:spcPct val="150000"/>
              </a:lnSpc>
              <a:spcBef>
                <a:spcPts val="0"/>
              </a:spcBef>
              <a:spcAft>
                <a:spcPts val="0"/>
              </a:spcAft>
              <a:buSzPts val="2800"/>
              <a:buNone/>
            </a:pPr>
            <a:r>
              <a:rPr lang="en" sz="1400">
                <a:highlight>
                  <a:srgbClr val="FFFFFF"/>
                </a:highlight>
              </a:rPr>
              <a:t>Frank Martin Seifert, ESA &amp; GFOI Co-Lead</a:t>
            </a:r>
            <a:endParaRPr sz="1400">
              <a:highlight>
                <a:srgbClr val="FFFFFF"/>
              </a:highlight>
            </a:endParaRPr>
          </a:p>
          <a:p>
            <a:pPr indent="0" lvl="0" marL="0" rtl="0" algn="l">
              <a:lnSpc>
                <a:spcPct val="150000"/>
              </a:lnSpc>
              <a:spcBef>
                <a:spcPts val="0"/>
              </a:spcBef>
              <a:spcAft>
                <a:spcPts val="0"/>
              </a:spcAft>
              <a:buClr>
                <a:schemeClr val="dk1"/>
              </a:buClr>
              <a:buSzPts val="1100"/>
              <a:buFont typeface="Arial"/>
              <a:buNone/>
            </a:pPr>
            <a:r>
              <a:rPr lang="en" sz="1400">
                <a:highlight>
                  <a:srgbClr val="FFFFFF"/>
                </a:highlight>
              </a:rPr>
              <a:t>Benjamin Poulter, NASA</a:t>
            </a:r>
            <a:endParaRPr sz="1400">
              <a:highlight>
                <a:srgbClr val="FFFFFF"/>
              </a:highlight>
            </a:endParaRPr>
          </a:p>
          <a:p>
            <a:pPr indent="0" lvl="0" marL="0" rtl="0" algn="l">
              <a:lnSpc>
                <a:spcPct val="150000"/>
              </a:lnSpc>
              <a:spcBef>
                <a:spcPts val="0"/>
              </a:spcBef>
              <a:spcAft>
                <a:spcPts val="0"/>
              </a:spcAft>
              <a:buClr>
                <a:schemeClr val="dk1"/>
              </a:buClr>
              <a:buSzPts val="1100"/>
              <a:buFont typeface="Arial"/>
              <a:buNone/>
            </a:pPr>
            <a:r>
              <a:t/>
            </a:r>
            <a:endParaRPr sz="1400">
              <a:highlight>
                <a:srgbClr val="FFFFFF"/>
              </a:highlight>
            </a:endParaRPr>
          </a:p>
          <a:p>
            <a:pPr indent="0" lvl="0" marL="0" rtl="0" algn="l">
              <a:lnSpc>
                <a:spcPct val="115000"/>
              </a:lnSpc>
              <a:spcBef>
                <a:spcPts val="500"/>
              </a:spcBef>
              <a:spcAft>
                <a:spcPts val="0"/>
              </a:spcAft>
              <a:buClr>
                <a:schemeClr val="dk1"/>
              </a:buClr>
              <a:buSzPts val="1100"/>
              <a:buFont typeface="Arial"/>
              <a:buNone/>
            </a:pPr>
            <a:r>
              <a:t/>
            </a:r>
            <a:endParaRPr b="1" sz="1600">
              <a:solidFill>
                <a:srgbClr val="002569"/>
              </a:solidFill>
            </a:endParaRPr>
          </a:p>
          <a:p>
            <a:pPr indent="0" lvl="0" marL="0" rtl="0" algn="l">
              <a:lnSpc>
                <a:spcPct val="115000"/>
              </a:lnSpc>
              <a:spcBef>
                <a:spcPts val="500"/>
              </a:spcBef>
              <a:spcAft>
                <a:spcPts val="0"/>
              </a:spcAft>
              <a:buClr>
                <a:schemeClr val="dk1"/>
              </a:buClr>
              <a:buSzPts val="1100"/>
              <a:buFont typeface="Arial"/>
              <a:buNone/>
            </a:pPr>
            <a:r>
              <a:t/>
            </a:r>
            <a:endParaRPr b="1" sz="1600">
              <a:solidFill>
                <a:srgbClr val="002569"/>
              </a:solidFill>
            </a:endParaRPr>
          </a:p>
          <a:p>
            <a:pPr indent="0" lvl="0" marL="0" rtl="0" algn="l">
              <a:lnSpc>
                <a:spcPct val="150000"/>
              </a:lnSpc>
              <a:spcBef>
                <a:spcPts val="0"/>
              </a:spcBef>
              <a:spcAft>
                <a:spcPts val="0"/>
              </a:spcAft>
              <a:buClr>
                <a:schemeClr val="dk1"/>
              </a:buClr>
              <a:buSzPts val="1100"/>
              <a:buFont typeface="Arial"/>
              <a:buNone/>
            </a:pPr>
            <a:r>
              <a:t/>
            </a:r>
            <a:endParaRPr sz="1400">
              <a:highlight>
                <a:srgbClr val="FFFFFF"/>
              </a:highlight>
            </a:endParaRPr>
          </a:p>
          <a:p>
            <a:pPr indent="0" lvl="0" marL="0" rtl="0" algn="l">
              <a:lnSpc>
                <a:spcPct val="90000"/>
              </a:lnSpc>
              <a:spcBef>
                <a:spcPts val="1000"/>
              </a:spcBef>
              <a:spcAft>
                <a:spcPts val="0"/>
              </a:spcAft>
              <a:buSzPts val="2800"/>
              <a:buNone/>
            </a:pPr>
            <a:r>
              <a:t/>
            </a:r>
            <a:endParaRPr sz="4000"/>
          </a:p>
        </p:txBody>
      </p:sp>
      <p:sp>
        <p:nvSpPr>
          <p:cNvPr id="458" name="Google Shape;458;p71"/>
          <p:cNvSpPr txBox="1"/>
          <p:nvPr>
            <p:ph type="title"/>
          </p:nvPr>
        </p:nvSpPr>
        <p:spPr>
          <a:xfrm>
            <a:off x="314915" y="82631"/>
            <a:ext cx="6658379" cy="584325"/>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4400"/>
              <a:buNone/>
            </a:pPr>
            <a:r>
              <a:rPr lang="en" sz="2000"/>
              <a:t>CEOS AFOLU Team Participation - </a:t>
            </a:r>
            <a:br>
              <a:rPr lang="en" sz="2000"/>
            </a:br>
            <a:r>
              <a:rPr lang="en" sz="2000"/>
              <a:t>                  under LSI Forest &amp; Biomass team</a:t>
            </a:r>
            <a:endParaRPr sz="2100"/>
          </a:p>
        </p:txBody>
      </p:sp>
      <p:sp>
        <p:nvSpPr>
          <p:cNvPr id="459" name="Google Shape;459;p71"/>
          <p:cNvSpPr txBox="1"/>
          <p:nvPr/>
        </p:nvSpPr>
        <p:spPr>
          <a:xfrm>
            <a:off x="2708625" y="998925"/>
            <a:ext cx="2657400" cy="30015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71"/>
          <p:cNvSpPr txBox="1"/>
          <p:nvPr/>
        </p:nvSpPr>
        <p:spPr>
          <a:xfrm>
            <a:off x="2566066" y="913770"/>
            <a:ext cx="3147000" cy="3831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500"/>
              </a:spcBef>
              <a:spcAft>
                <a:spcPts val="0"/>
              </a:spcAft>
              <a:buClr>
                <a:schemeClr val="dk1"/>
              </a:buClr>
              <a:buSzPts val="1100"/>
              <a:buFont typeface="Arial"/>
              <a:buNone/>
            </a:pPr>
            <a:r>
              <a:rPr b="1" i="0" lang="en" u="none" cap="none" strike="noStrike">
                <a:solidFill>
                  <a:srgbClr val="002569"/>
                </a:solidFill>
                <a:latin typeface="Arial"/>
                <a:ea typeface="Arial"/>
                <a:cs typeface="Arial"/>
                <a:sym typeface="Arial"/>
              </a:rPr>
              <a:t>Richard Lucas, ESA/CCI</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chemeClr val="dk1"/>
              </a:buClr>
              <a:buSzPts val="1100"/>
              <a:buFont typeface="Arial"/>
              <a:buNone/>
            </a:pPr>
            <a:r>
              <a:rPr b="1" i="0" lang="en" u="none" cap="none" strike="noStrike">
                <a:solidFill>
                  <a:srgbClr val="002569"/>
                </a:solidFill>
                <a:latin typeface="Arial"/>
                <a:ea typeface="Arial"/>
                <a:cs typeface="Arial"/>
                <a:sym typeface="Arial"/>
              </a:rPr>
              <a:t>Shaun Quegan, UK &amp; ESA/CCI</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chemeClr val="dk1"/>
              </a:buClr>
              <a:buSzPts val="1100"/>
              <a:buFont typeface="Arial"/>
              <a:buNone/>
            </a:pPr>
            <a:r>
              <a:rPr b="1" i="0" lang="en" u="none" cap="none" strike="noStrike">
                <a:solidFill>
                  <a:srgbClr val="002569"/>
                </a:solidFill>
                <a:latin typeface="Arial"/>
                <a:ea typeface="Arial"/>
                <a:cs typeface="Arial"/>
                <a:sym typeface="Arial"/>
              </a:rPr>
              <a:t>Heather Kay, ESA/CCI </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Ian Jarvis, GEOGLAM</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Stephen Ward, JAXA</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Ake Rosenqvist, JAXA</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Takeo Tadono, JAXA</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Steven Labahn, USGS</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Michael Falkowski, NASA</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Laura Duncanson, UMD</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Christine McMahon-Bognor, NASA</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Brian Killough, NASA</a:t>
            </a:r>
            <a:endParaRPr b="1" i="0" u="none" cap="none" strike="noStrike">
              <a:solidFill>
                <a:srgbClr val="002569"/>
              </a:solidFill>
              <a:latin typeface="Arial"/>
              <a:ea typeface="Arial"/>
              <a:cs typeface="Arial"/>
              <a:sym typeface="Arial"/>
            </a:endParaRPr>
          </a:p>
        </p:txBody>
      </p:sp>
      <p:sp>
        <p:nvSpPr>
          <p:cNvPr id="461" name="Google Shape;461;p71"/>
          <p:cNvSpPr txBox="1"/>
          <p:nvPr/>
        </p:nvSpPr>
        <p:spPr>
          <a:xfrm>
            <a:off x="5839394" y="889725"/>
            <a:ext cx="3066000" cy="414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Michael Cherlet, JRC</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Martin Herold, GFZ Potsdam</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Mark Dowell, JRC</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Albrecht von Bargen, DLR</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Joana Melo, SilvaCarbon</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Sylvia Wilson, SilvaCarbon</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Sven Gilliams, GEOGLAM</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Alessandro Cescatti, JRC</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Nancy Harris, WRI</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Fred Stole, WRI</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Zoltain Szantoi, ESA</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Alyssa Whitcraft, GEOGLAM</a:t>
            </a:r>
            <a:endParaRPr b="1" i="0" u="none" cap="none" strike="noStrike">
              <a:solidFill>
                <a:srgbClr val="002569"/>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500"/>
              <a:buFont typeface="Arial"/>
              <a:buNone/>
            </a:pPr>
            <a:r>
              <a:rPr b="1" i="0" lang="en" u="none" cap="none" strike="noStrike">
                <a:solidFill>
                  <a:srgbClr val="002569"/>
                </a:solidFill>
                <a:latin typeface="Arial"/>
                <a:ea typeface="Arial"/>
                <a:cs typeface="Arial"/>
                <a:sym typeface="Arial"/>
              </a:rPr>
              <a:t>Kevin Gallo, NOAA</a:t>
            </a:r>
            <a:endParaRPr b="1" i="0" u="none" cap="none" strike="noStrike">
              <a:solidFill>
                <a:srgbClr val="002569"/>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2"/>
          <p:cNvSpPr txBox="1"/>
          <p:nvPr/>
        </p:nvSpPr>
        <p:spPr>
          <a:xfrm>
            <a:off x="722522" y="83399"/>
            <a:ext cx="6501300" cy="5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Arial"/>
                <a:ea typeface="Arial"/>
                <a:cs typeface="Arial"/>
                <a:sym typeface="Arial"/>
              </a:rPr>
              <a:t>Heritage &amp; 2021 Approach</a:t>
            </a:r>
            <a:endParaRPr b="0" i="0" sz="1100" u="none" cap="none" strike="noStrike">
              <a:solidFill>
                <a:srgbClr val="000000"/>
              </a:solidFill>
              <a:latin typeface="Arial"/>
              <a:ea typeface="Arial"/>
              <a:cs typeface="Arial"/>
              <a:sym typeface="Arial"/>
            </a:endParaRPr>
          </a:p>
        </p:txBody>
      </p:sp>
      <p:sp>
        <p:nvSpPr>
          <p:cNvPr id="467" name="Google Shape;467;p72"/>
          <p:cNvSpPr txBox="1"/>
          <p:nvPr/>
        </p:nvSpPr>
        <p:spPr>
          <a:xfrm>
            <a:off x="111318" y="1061738"/>
            <a:ext cx="8921363" cy="2617994"/>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500"/>
              </a:spcBef>
              <a:spcAft>
                <a:spcPts val="0"/>
              </a:spcAft>
              <a:buClr>
                <a:srgbClr val="002569"/>
              </a:buClr>
              <a:buSzPts val="2000"/>
              <a:buFont typeface="Arial"/>
              <a:buChar char="•"/>
            </a:pPr>
            <a:r>
              <a:rPr b="1" i="0" lang="en" sz="2000" u="none" cap="none" strike="noStrike">
                <a:solidFill>
                  <a:srgbClr val="002569"/>
                </a:solidFill>
                <a:latin typeface="Helvetica Neue"/>
                <a:ea typeface="Helvetica Neue"/>
                <a:cs typeface="Helvetica Neue"/>
                <a:sym typeface="Helvetica Neue"/>
              </a:rPr>
              <a:t>Assessment of latest AFOLU products that could be readied for COP-26</a:t>
            </a:r>
            <a:endParaRPr b="1" i="0" sz="2000" u="none" cap="none" strike="noStrike">
              <a:solidFill>
                <a:srgbClr val="002569"/>
              </a:solidFill>
              <a:latin typeface="Helvetica Neue"/>
              <a:ea typeface="Helvetica Neue"/>
              <a:cs typeface="Helvetica Neue"/>
              <a:sym typeface="Helvetica Neue"/>
            </a:endParaRPr>
          </a:p>
          <a:p>
            <a:pPr indent="-355600" lvl="0" marL="457200" marR="0" rtl="0" algn="l">
              <a:lnSpc>
                <a:spcPct val="100000"/>
              </a:lnSpc>
              <a:spcBef>
                <a:spcPts val="500"/>
              </a:spcBef>
              <a:spcAft>
                <a:spcPts val="0"/>
              </a:spcAft>
              <a:buClr>
                <a:srgbClr val="002569"/>
              </a:buClr>
              <a:buSzPts val="2000"/>
              <a:buFont typeface="Arial"/>
              <a:buChar char="•"/>
            </a:pPr>
            <a:r>
              <a:rPr b="1" i="0" lang="en" sz="2000" u="none" cap="none" strike="noStrike">
                <a:solidFill>
                  <a:srgbClr val="002569"/>
                </a:solidFill>
                <a:latin typeface="Helvetica Neue"/>
                <a:ea typeface="Helvetica Neue"/>
                <a:cs typeface="Helvetica Neue"/>
                <a:sym typeface="Helvetica Neue"/>
              </a:rPr>
              <a:t>Engagement of relevant product teams and identification of team leads for our purposes</a:t>
            </a:r>
            <a:endParaRPr b="1" i="0" sz="2000" u="none" cap="none" strike="noStrike">
              <a:solidFill>
                <a:srgbClr val="002569"/>
              </a:solidFill>
              <a:latin typeface="Helvetica Neue"/>
              <a:ea typeface="Helvetica Neue"/>
              <a:cs typeface="Helvetica Neue"/>
              <a:sym typeface="Helvetica Neue"/>
            </a:endParaRPr>
          </a:p>
          <a:p>
            <a:pPr indent="-355600" lvl="0" marL="457200" marR="0" rtl="0" algn="l">
              <a:lnSpc>
                <a:spcPct val="100000"/>
              </a:lnSpc>
              <a:spcBef>
                <a:spcPts val="500"/>
              </a:spcBef>
              <a:spcAft>
                <a:spcPts val="0"/>
              </a:spcAft>
              <a:buClr>
                <a:srgbClr val="002569"/>
              </a:buClr>
              <a:buSzPts val="2000"/>
              <a:buFont typeface="Arial"/>
              <a:buChar char="•"/>
            </a:pPr>
            <a:r>
              <a:rPr b="1" i="0" lang="en" sz="2000" u="none" cap="none" strike="noStrike">
                <a:solidFill>
                  <a:srgbClr val="002569"/>
                </a:solidFill>
                <a:latin typeface="Helvetica Neue"/>
                <a:ea typeface="Helvetica Neue"/>
                <a:cs typeface="Helvetica Neue"/>
                <a:sym typeface="Helvetica Neue"/>
              </a:rPr>
              <a:t>Coordination with SIT Chair Team and GHG Team on the new CEOS GST Portal – as a unified point of entry to explain and offer our data</a:t>
            </a:r>
            <a:endParaRPr b="1" i="0" sz="2000" u="none" cap="none" strike="noStrike">
              <a:solidFill>
                <a:srgbClr val="002569"/>
              </a:solidFill>
              <a:latin typeface="Helvetica Neue"/>
              <a:ea typeface="Helvetica Neue"/>
              <a:cs typeface="Helvetica Neue"/>
              <a:sym typeface="Helvetica Neue"/>
            </a:endParaRPr>
          </a:p>
          <a:p>
            <a:pPr indent="-355600" lvl="0" marL="457200" marR="0" rtl="0" algn="l">
              <a:lnSpc>
                <a:spcPct val="100000"/>
              </a:lnSpc>
              <a:spcBef>
                <a:spcPts val="500"/>
              </a:spcBef>
              <a:spcAft>
                <a:spcPts val="0"/>
              </a:spcAft>
              <a:buClr>
                <a:srgbClr val="002569"/>
              </a:buClr>
              <a:buSzPts val="2000"/>
              <a:buFont typeface="Arial"/>
              <a:buChar char="•"/>
            </a:pPr>
            <a:r>
              <a:rPr b="1" i="0" lang="en" sz="2000" u="none" cap="none" strike="noStrike">
                <a:solidFill>
                  <a:srgbClr val="002569"/>
                </a:solidFill>
                <a:latin typeface="Helvetica Neue"/>
                <a:ea typeface="Helvetica Neue"/>
                <a:cs typeface="Helvetica Neue"/>
                <a:sym typeface="Helvetica Neue"/>
              </a:rPr>
              <a:t>Engagement with national inventory users, building on our GFOI experience</a:t>
            </a:r>
            <a:endParaRPr b="1" i="0" sz="2000" u="none" cap="none" strike="noStrike">
              <a:solidFill>
                <a:srgbClr val="002569"/>
              </a:solidFill>
              <a:latin typeface="Helvetica Neue"/>
              <a:ea typeface="Helvetica Neue"/>
              <a:cs typeface="Helvetica Neue"/>
              <a:sym typeface="Helvetica Neue"/>
            </a:endParaRPr>
          </a:p>
          <a:p>
            <a:pPr indent="-355600" lvl="0" marL="457200" marR="0" rtl="0" algn="l">
              <a:lnSpc>
                <a:spcPct val="100000"/>
              </a:lnSpc>
              <a:spcBef>
                <a:spcPts val="500"/>
              </a:spcBef>
              <a:spcAft>
                <a:spcPts val="0"/>
              </a:spcAft>
              <a:buClr>
                <a:srgbClr val="002569"/>
              </a:buClr>
              <a:buSzPts val="2000"/>
              <a:buFont typeface="Arial"/>
              <a:buChar char="•"/>
            </a:pPr>
            <a:r>
              <a:rPr b="1" i="0" lang="en" sz="2000" u="none" cap="none" strike="noStrike">
                <a:solidFill>
                  <a:srgbClr val="002569"/>
                </a:solidFill>
                <a:latin typeface="Helvetica Neue"/>
                <a:ea typeface="Helvetica Neue"/>
                <a:cs typeface="Helvetica Neue"/>
                <a:sym typeface="Helvetica Neue"/>
              </a:rPr>
              <a:t>Input to SO GST on Mitigation, Adaptation and Means of Implementation.</a:t>
            </a:r>
            <a:endParaRPr b="0" i="0" sz="13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1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