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1" r:id="rId4"/>
    <p:sldMasterId id="2147483672"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271838d65e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1271838d65e_0_1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299387a00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0" name="Google Shape;250;g1299387a00e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271838d65e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1271838d65e_0_2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299387a00e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1299387a00e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299387a00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1299387a00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299387a00e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1299387a00e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299387a00e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1299387a00e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2a7ef6579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12a7ef657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299387a00e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1299387a00e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299387a00e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1299387a00e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299387a00e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1299387a00e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29389268b4_0_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2" name="Google Shape;192;g129389268b4_0_1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299387a00e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1299387a00e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299387a00e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1299387a00e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2c43f17ad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12c43f17ad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2a674b79e3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12a674b79e3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12a674b79e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12a674b79e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12a674b79e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12a674b79e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29389268b4_0_1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8" name="Google Shape;198;g129389268b4_0_1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29389268b4_0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6" name="Google Shape;206;g129389268b4_0_1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29389268b4_0_1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3" name="Google Shape;213;g129389268b4_0_1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29389268b4_0_1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0" name="Google Shape;220;g129389268b4_0_1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29389268b4_0_1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7" name="Google Shape;227;g129389268b4_0_1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2a5d15b04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4" name="Google Shape;234;g12a5d15b04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29389268b4_0_1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2" name="Google Shape;242;g129389268b4_0_1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7.jpg"/><Relationship Id="rId4" Type="http://schemas.openxmlformats.org/officeDocument/2006/relationships/image" Target="../media/image1.jpg"/><Relationship Id="rId5" Type="http://schemas.openxmlformats.org/officeDocument/2006/relationships/image" Target="../media/image8.png"/><Relationship Id="rId6"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7.jpg"/><Relationship Id="rId4" Type="http://schemas.openxmlformats.org/officeDocument/2006/relationships/image" Target="../media/image1.jpg"/><Relationship Id="rId5" Type="http://schemas.openxmlformats.org/officeDocument/2006/relationships/image" Target="../media/image8.png"/><Relationship Id="rId6"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jpg"/><Relationship Id="rId3" Type="http://schemas.openxmlformats.org/officeDocument/2006/relationships/image" Target="../media/image14.jpg"/><Relationship Id="rId4" Type="http://schemas.openxmlformats.org/officeDocument/2006/relationships/image" Target="../media/image18.jpg"/><Relationship Id="rId5" Type="http://schemas.openxmlformats.org/officeDocument/2006/relationships/image" Target="../media/image12.png"/><Relationship Id="rId6" Type="http://schemas.openxmlformats.org/officeDocument/2006/relationships/image" Target="../media/image15.png"/><Relationship Id="rId7"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0" name="Shape 50"/>
        <p:cNvGrpSpPr/>
        <p:nvPr/>
      </p:nvGrpSpPr>
      <p:grpSpPr>
        <a:xfrm>
          <a:off x="0" y="0"/>
          <a:ext cx="0" cy="0"/>
          <a:chOff x="0" y="0"/>
          <a:chExt cx="0" cy="0"/>
        </a:xfrm>
      </p:grpSpPr>
      <p:pic>
        <p:nvPicPr>
          <p:cNvPr id="51" name="Google Shape;51;p13"/>
          <p:cNvPicPr preferRelativeResize="0"/>
          <p:nvPr/>
        </p:nvPicPr>
        <p:blipFill rotWithShape="1">
          <a:blip r:embed="rId2">
            <a:alphaModFix/>
          </a:blip>
          <a:srcRect b="0" l="0" r="0" t="0"/>
          <a:stretch/>
        </p:blipFill>
        <p:spPr>
          <a:xfrm>
            <a:off x="2476313" y="1699297"/>
            <a:ext cx="6216117" cy="2067535"/>
          </a:xfrm>
          <a:prstGeom prst="rect">
            <a:avLst/>
          </a:prstGeom>
          <a:noFill/>
          <a:ln>
            <a:noFill/>
          </a:ln>
        </p:spPr>
      </p:pic>
      <p:pic>
        <p:nvPicPr>
          <p:cNvPr id="52" name="Google Shape;52;p13"/>
          <p:cNvPicPr preferRelativeResize="0"/>
          <p:nvPr/>
        </p:nvPicPr>
        <p:blipFill rotWithShape="1">
          <a:blip r:embed="rId3">
            <a:alphaModFix/>
          </a:blip>
          <a:srcRect b="-110" l="0" r="0" t="0"/>
          <a:stretch/>
        </p:blipFill>
        <p:spPr>
          <a:xfrm flipH="1" rot="10800000">
            <a:off x="2118210" y="3618186"/>
            <a:ext cx="4043667" cy="1528573"/>
          </a:xfrm>
          <a:prstGeom prst="rect">
            <a:avLst/>
          </a:prstGeom>
          <a:noFill/>
          <a:ln>
            <a:noFill/>
          </a:ln>
        </p:spPr>
      </p:pic>
      <p:pic>
        <p:nvPicPr>
          <p:cNvPr descr="A picture containing nature&#10;&#10;Description automatically generated" id="53" name="Google Shape;53;p13"/>
          <p:cNvPicPr preferRelativeResize="0"/>
          <p:nvPr/>
        </p:nvPicPr>
        <p:blipFill rotWithShape="1">
          <a:blip r:embed="rId4">
            <a:alphaModFix/>
          </a:blip>
          <a:srcRect b="0" l="0" r="0" t="0"/>
          <a:stretch/>
        </p:blipFill>
        <p:spPr>
          <a:xfrm>
            <a:off x="6358008" y="-1"/>
            <a:ext cx="2785992" cy="2015112"/>
          </a:xfrm>
          <a:prstGeom prst="rect">
            <a:avLst/>
          </a:prstGeom>
          <a:noFill/>
          <a:ln>
            <a:noFill/>
          </a:ln>
        </p:spPr>
      </p:pic>
      <p:sp>
        <p:nvSpPr>
          <p:cNvPr id="54" name="Google Shape;54;p13"/>
          <p:cNvSpPr/>
          <p:nvPr/>
        </p:nvSpPr>
        <p:spPr>
          <a:xfrm flipH="1">
            <a:off x="4092296" y="1476329"/>
            <a:ext cx="5063603" cy="367583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5" name="Google Shape;55;p13"/>
          <p:cNvSpPr/>
          <p:nvPr/>
        </p:nvSpPr>
        <p:spPr>
          <a:xfrm flipH="1">
            <a:off x="-6599" y="-10906"/>
            <a:ext cx="9152384" cy="5161407"/>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56" name="Google Shape;56;p13"/>
          <p:cNvPicPr preferRelativeResize="0"/>
          <p:nvPr/>
        </p:nvPicPr>
        <p:blipFill rotWithShape="1">
          <a:blip r:embed="rId5">
            <a:alphaModFix/>
          </a:blip>
          <a:srcRect b="0" l="0" r="0" t="0"/>
          <a:stretch/>
        </p:blipFill>
        <p:spPr>
          <a:xfrm>
            <a:off x="103823" y="3983624"/>
            <a:ext cx="2054172" cy="1131386"/>
          </a:xfrm>
          <a:prstGeom prst="rect">
            <a:avLst/>
          </a:prstGeom>
          <a:noFill/>
          <a:ln>
            <a:noFill/>
          </a:ln>
          <a:effectLst>
            <a:outerShdw blurRad="50800" rotWithShape="0" algn="tl" dir="2700000" dist="38100">
              <a:srgbClr val="000000">
                <a:alpha val="40000"/>
              </a:srgbClr>
            </a:outerShdw>
          </a:effectLst>
        </p:spPr>
      </p:pic>
      <p:pic>
        <p:nvPicPr>
          <p:cNvPr id="57" name="Google Shape;57;p13"/>
          <p:cNvPicPr preferRelativeResize="0"/>
          <p:nvPr/>
        </p:nvPicPr>
        <p:blipFill rotWithShape="1">
          <a:blip r:embed="rId6">
            <a:alphaModFix amt="34000"/>
          </a:blip>
          <a:srcRect b="-8775" l="32581" r="8553" t="2403"/>
          <a:stretch/>
        </p:blipFill>
        <p:spPr>
          <a:xfrm rot="5400000">
            <a:off x="4300773" y="-762121"/>
            <a:ext cx="4091400" cy="5610600"/>
          </a:xfrm>
          <a:prstGeom prst="rtTriangle">
            <a:avLst/>
          </a:prstGeom>
          <a:noFill/>
          <a:ln>
            <a:noFill/>
          </a:ln>
        </p:spPr>
      </p:pic>
      <p:pic>
        <p:nvPicPr>
          <p:cNvPr id="58" name="Google Shape;58;p13"/>
          <p:cNvPicPr preferRelativeResize="0"/>
          <p:nvPr/>
        </p:nvPicPr>
        <p:blipFill rotWithShape="1">
          <a:blip r:embed="rId6">
            <a:alphaModFix amt="34000"/>
          </a:blip>
          <a:srcRect b="676" l="54016" r="11354" t="36080"/>
          <a:stretch/>
        </p:blipFill>
        <p:spPr>
          <a:xfrm rot="-5400000">
            <a:off x="4344520" y="3615007"/>
            <a:ext cx="1289700" cy="1775100"/>
          </a:xfrm>
          <a:prstGeom prst="rtTriangle">
            <a:avLst/>
          </a:prstGeom>
          <a:noFill/>
          <a:ln>
            <a:noFill/>
          </a:ln>
        </p:spPr>
      </p:pic>
      <p:sp>
        <p:nvSpPr>
          <p:cNvPr id="59" name="Google Shape;59;p13"/>
          <p:cNvSpPr txBox="1"/>
          <p:nvPr>
            <p:ph type="title"/>
          </p:nvPr>
        </p:nvSpPr>
        <p:spPr>
          <a:xfrm>
            <a:off x="132035" y="131953"/>
            <a:ext cx="4617900" cy="2979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6000"/>
              <a:buFont typeface="Arial"/>
              <a:buNone/>
              <a:defRPr b="0" i="0" sz="6000" u="none" cap="none" strike="noStrike">
                <a:solidFill>
                  <a:schemeClr val="lt1"/>
                </a:solidFill>
                <a:latin typeface="Arial"/>
                <a:ea typeface="Arial"/>
                <a:cs typeface="Arial"/>
                <a:sym typeface="Arial"/>
              </a:defRPr>
            </a:lvl1pPr>
            <a:lvl2pPr lvl="1" rtl="0">
              <a:spcBef>
                <a:spcPts val="0"/>
              </a:spcBef>
              <a:spcAft>
                <a:spcPts val="0"/>
              </a:spcAft>
              <a:buSzPts val="2800"/>
              <a:buNone/>
              <a:defRPr sz="1400"/>
            </a:lvl2pPr>
            <a:lvl3pPr lvl="2" rtl="0">
              <a:spcBef>
                <a:spcPts val="0"/>
              </a:spcBef>
              <a:spcAft>
                <a:spcPts val="0"/>
              </a:spcAft>
              <a:buSzPts val="2800"/>
              <a:buNone/>
              <a:defRPr sz="1400"/>
            </a:lvl3pPr>
            <a:lvl4pPr lvl="3" rtl="0">
              <a:spcBef>
                <a:spcPts val="0"/>
              </a:spcBef>
              <a:spcAft>
                <a:spcPts val="0"/>
              </a:spcAft>
              <a:buSzPts val="2800"/>
              <a:buNone/>
              <a:defRPr sz="1400"/>
            </a:lvl4pPr>
            <a:lvl5pPr lvl="4" rtl="0">
              <a:spcBef>
                <a:spcPts val="0"/>
              </a:spcBef>
              <a:spcAft>
                <a:spcPts val="0"/>
              </a:spcAft>
              <a:buSzPts val="2800"/>
              <a:buNone/>
              <a:defRPr sz="1400"/>
            </a:lvl5pPr>
            <a:lvl6pPr lvl="5" rtl="0">
              <a:spcBef>
                <a:spcPts val="0"/>
              </a:spcBef>
              <a:spcAft>
                <a:spcPts val="0"/>
              </a:spcAft>
              <a:buSzPts val="2800"/>
              <a:buNone/>
              <a:defRPr sz="1400"/>
            </a:lvl6pPr>
            <a:lvl7pPr lvl="6" rtl="0">
              <a:spcBef>
                <a:spcPts val="0"/>
              </a:spcBef>
              <a:spcAft>
                <a:spcPts val="0"/>
              </a:spcAft>
              <a:buSzPts val="2800"/>
              <a:buNone/>
              <a:defRPr sz="1400"/>
            </a:lvl7pPr>
            <a:lvl8pPr lvl="7" rtl="0">
              <a:spcBef>
                <a:spcPts val="0"/>
              </a:spcBef>
              <a:spcAft>
                <a:spcPts val="0"/>
              </a:spcAft>
              <a:buSzPts val="2800"/>
              <a:buNone/>
              <a:defRPr sz="1400"/>
            </a:lvl8pPr>
            <a:lvl9pPr lvl="8" rtl="0">
              <a:spcBef>
                <a:spcPts val="0"/>
              </a:spcBef>
              <a:spcAft>
                <a:spcPts val="0"/>
              </a:spcAft>
              <a:buSzPts val="2800"/>
              <a:buNone/>
              <a:defRPr sz="14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0" name="Shape 60"/>
        <p:cNvGrpSpPr/>
        <p:nvPr/>
      </p:nvGrpSpPr>
      <p:grpSpPr>
        <a:xfrm>
          <a:off x="0" y="0"/>
          <a:ext cx="0" cy="0"/>
          <a:chOff x="0" y="0"/>
          <a:chExt cx="0" cy="0"/>
        </a:xfrm>
      </p:grpSpPr>
      <p:sp>
        <p:nvSpPr>
          <p:cNvPr id="61" name="Google Shape;61;p14"/>
          <p:cNvSpPr/>
          <p:nvPr/>
        </p:nvSpPr>
        <p:spPr>
          <a:xfrm>
            <a:off x="0" y="1"/>
            <a:ext cx="9144000" cy="7779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2"/>
              </a:solidFill>
              <a:latin typeface="Arial"/>
              <a:ea typeface="Arial"/>
              <a:cs typeface="Arial"/>
              <a:sym typeface="Arial"/>
            </a:endParaRPr>
          </a:p>
        </p:txBody>
      </p:sp>
      <p:pic>
        <p:nvPicPr>
          <p:cNvPr id="62" name="Google Shape;62;p14"/>
          <p:cNvPicPr preferRelativeResize="0"/>
          <p:nvPr/>
        </p:nvPicPr>
        <p:blipFill rotWithShape="1">
          <a:blip r:embed="rId2">
            <a:alphaModFix amt="34000"/>
          </a:blip>
          <a:srcRect b="35419" l="51341" r="-2842" t="39268"/>
          <a:stretch/>
        </p:blipFill>
        <p:spPr>
          <a:xfrm flipH="1">
            <a:off x="6978317" y="0"/>
            <a:ext cx="2165683" cy="778120"/>
          </a:xfrm>
          <a:prstGeom prst="rect">
            <a:avLst/>
          </a:prstGeom>
          <a:noFill/>
          <a:ln>
            <a:noFill/>
          </a:ln>
        </p:spPr>
      </p:pic>
      <p:pic>
        <p:nvPicPr>
          <p:cNvPr id="63" name="Google Shape;63;p14"/>
          <p:cNvPicPr preferRelativeResize="0"/>
          <p:nvPr/>
        </p:nvPicPr>
        <p:blipFill rotWithShape="1">
          <a:blip r:embed="rId3">
            <a:alphaModFix/>
          </a:blip>
          <a:srcRect b="0" l="0" r="0" t="0"/>
          <a:stretch/>
        </p:blipFill>
        <p:spPr>
          <a:xfrm>
            <a:off x="7343775" y="83742"/>
            <a:ext cx="1520924" cy="602579"/>
          </a:xfrm>
          <a:prstGeom prst="rect">
            <a:avLst/>
          </a:prstGeom>
          <a:noFill/>
          <a:ln>
            <a:noFill/>
          </a:ln>
          <a:effectLst>
            <a:outerShdw blurRad="50800" rotWithShape="0" algn="tl" dir="2700000" dist="38100">
              <a:srgbClr val="000000">
                <a:alpha val="40000"/>
              </a:srgbClr>
            </a:outerShdw>
          </a:effectLst>
        </p:spPr>
      </p:pic>
      <p:sp>
        <p:nvSpPr>
          <p:cNvPr id="64" name="Google Shape;64;p14"/>
          <p:cNvSpPr/>
          <p:nvPr/>
        </p:nvSpPr>
        <p:spPr>
          <a:xfrm>
            <a:off x="-1333" y="4930953"/>
            <a:ext cx="9145500" cy="2127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2"/>
              </a:solidFill>
              <a:latin typeface="Arial"/>
              <a:ea typeface="Arial"/>
              <a:cs typeface="Arial"/>
              <a:sym typeface="Arial"/>
            </a:endParaRPr>
          </a:p>
        </p:txBody>
      </p:sp>
      <p:sp>
        <p:nvSpPr>
          <p:cNvPr id="65" name="Google Shape;65;p14"/>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2"/>
              </a:solidFill>
              <a:latin typeface="Arial"/>
              <a:ea typeface="Arial"/>
              <a:cs typeface="Arial"/>
              <a:sym typeface="Arial"/>
            </a:endParaRPr>
          </a:p>
        </p:txBody>
      </p:sp>
      <p:sp>
        <p:nvSpPr>
          <p:cNvPr id="66" name="Google Shape;66;p14"/>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1" i="0" lang="en" sz="1100" u="none" cap="none" strike="noStrike">
                <a:solidFill>
                  <a:schemeClr val="accent1"/>
                </a:solidFill>
                <a:latin typeface="Arial"/>
                <a:ea typeface="Arial"/>
                <a:cs typeface="Arial"/>
                <a:sym typeface="Arial"/>
              </a:rPr>
              <a:t>Slide </a:t>
            </a:r>
            <a:fld id="{00000000-1234-1234-1234-123412341234}" type="slidenum">
              <a:rPr b="1" i="0" lang="en" sz="1100" u="none" cap="none" strike="noStrike">
                <a:solidFill>
                  <a:schemeClr val="accent1"/>
                </a:solidFill>
                <a:latin typeface="Arial"/>
                <a:ea typeface="Arial"/>
                <a:cs typeface="Arial"/>
                <a:sym typeface="Arial"/>
              </a:rPr>
              <a:t>‹#›</a:t>
            </a:fld>
            <a:endParaRPr b="1" i="0" sz="1100" u="none" cap="none" strike="noStrike">
              <a:solidFill>
                <a:schemeClr val="accent1"/>
              </a:solidFill>
              <a:latin typeface="Arial"/>
              <a:ea typeface="Arial"/>
              <a:cs typeface="Arial"/>
              <a:sym typeface="Arial"/>
            </a:endParaRPr>
          </a:p>
        </p:txBody>
      </p:sp>
      <p:sp>
        <p:nvSpPr>
          <p:cNvPr id="67" name="Google Shape;67;p14"/>
          <p:cNvSpPr txBox="1"/>
          <p:nvPr/>
        </p:nvSpPr>
        <p:spPr>
          <a:xfrm>
            <a:off x="-18288" y="4922099"/>
            <a:ext cx="36942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1100" u="none" cap="none" strike="noStrike">
                <a:solidFill>
                  <a:schemeClr val="accent1"/>
                </a:solidFill>
                <a:latin typeface="Arial"/>
                <a:ea typeface="Arial"/>
                <a:cs typeface="Arial"/>
                <a:sym typeface="Arial"/>
              </a:rPr>
              <a:t>SIT-37, 29-31 March 2022</a:t>
            </a:r>
            <a:endParaRPr sz="1100"/>
          </a:p>
        </p:txBody>
      </p:sp>
      <p:sp>
        <p:nvSpPr>
          <p:cNvPr id="68" name="Google Shape;68;p14"/>
          <p:cNvSpPr txBox="1"/>
          <p:nvPr>
            <p:ph idx="1" type="body"/>
          </p:nvPr>
        </p:nvSpPr>
        <p:spPr>
          <a:xfrm>
            <a:off x="243175" y="1168900"/>
            <a:ext cx="8621700" cy="34971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Noto Sans Symbols"/>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160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1600"/>
              </a:spcBef>
              <a:spcAft>
                <a:spcPts val="0"/>
              </a:spcAft>
              <a:buClr>
                <a:schemeClr val="dk1"/>
              </a:buClr>
              <a:buSzPts val="1500"/>
              <a:buFont typeface="Courier New"/>
              <a:buChar char="o"/>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23850" lvl="5" marL="2743200" marR="0" rtl="0" algn="l">
              <a:lnSpc>
                <a:spcPct val="90000"/>
              </a:lnSpc>
              <a:spcBef>
                <a:spcPts val="16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90000"/>
              </a:lnSpc>
              <a:spcBef>
                <a:spcPts val="16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90000"/>
              </a:lnSpc>
              <a:spcBef>
                <a:spcPts val="16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90000"/>
              </a:lnSpc>
              <a:spcBef>
                <a:spcPts val="1600"/>
              </a:spcBef>
              <a:spcAft>
                <a:spcPts val="160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69" name="Google Shape;69;p14"/>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Arial"/>
              <a:buNone/>
              <a:defRPr b="0" i="0" sz="3300" u="none" cap="none" strike="noStrike">
                <a:solidFill>
                  <a:schemeClr val="lt1"/>
                </a:solidFill>
                <a:latin typeface="Arial"/>
                <a:ea typeface="Arial"/>
                <a:cs typeface="Arial"/>
                <a:sym typeface="Arial"/>
              </a:defRPr>
            </a:lvl1pPr>
            <a:lvl2pPr lvl="1" rtl="0">
              <a:spcBef>
                <a:spcPts val="0"/>
              </a:spcBef>
              <a:spcAft>
                <a:spcPts val="0"/>
              </a:spcAft>
              <a:buSzPts val="2800"/>
              <a:buNone/>
              <a:defRPr sz="1400"/>
            </a:lvl2pPr>
            <a:lvl3pPr lvl="2" rtl="0">
              <a:spcBef>
                <a:spcPts val="0"/>
              </a:spcBef>
              <a:spcAft>
                <a:spcPts val="0"/>
              </a:spcAft>
              <a:buSzPts val="2800"/>
              <a:buNone/>
              <a:defRPr sz="1400"/>
            </a:lvl3pPr>
            <a:lvl4pPr lvl="3" rtl="0">
              <a:spcBef>
                <a:spcPts val="0"/>
              </a:spcBef>
              <a:spcAft>
                <a:spcPts val="0"/>
              </a:spcAft>
              <a:buSzPts val="2800"/>
              <a:buNone/>
              <a:defRPr sz="1400"/>
            </a:lvl4pPr>
            <a:lvl5pPr lvl="4" rtl="0">
              <a:spcBef>
                <a:spcPts val="0"/>
              </a:spcBef>
              <a:spcAft>
                <a:spcPts val="0"/>
              </a:spcAft>
              <a:buSzPts val="2800"/>
              <a:buNone/>
              <a:defRPr sz="1400"/>
            </a:lvl5pPr>
            <a:lvl6pPr lvl="5" rtl="0">
              <a:spcBef>
                <a:spcPts val="0"/>
              </a:spcBef>
              <a:spcAft>
                <a:spcPts val="0"/>
              </a:spcAft>
              <a:buSzPts val="2800"/>
              <a:buNone/>
              <a:defRPr sz="1400"/>
            </a:lvl6pPr>
            <a:lvl7pPr lvl="6" rtl="0">
              <a:spcBef>
                <a:spcPts val="0"/>
              </a:spcBef>
              <a:spcAft>
                <a:spcPts val="0"/>
              </a:spcAft>
              <a:buSzPts val="2800"/>
              <a:buNone/>
              <a:defRPr sz="1400"/>
            </a:lvl7pPr>
            <a:lvl8pPr lvl="7" rtl="0">
              <a:spcBef>
                <a:spcPts val="0"/>
              </a:spcBef>
              <a:spcAft>
                <a:spcPts val="0"/>
              </a:spcAft>
              <a:buSzPts val="2800"/>
              <a:buNone/>
              <a:defRPr sz="1400"/>
            </a:lvl8pPr>
            <a:lvl9pPr lvl="8" rtl="0">
              <a:spcBef>
                <a:spcPts val="0"/>
              </a:spcBef>
              <a:spcAft>
                <a:spcPts val="0"/>
              </a:spcAft>
              <a:buSzPts val="2800"/>
              <a:buNone/>
              <a:defRPr sz="14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6" name="Shape 76"/>
        <p:cNvGrpSpPr/>
        <p:nvPr/>
      </p:nvGrpSpPr>
      <p:grpSpPr>
        <a:xfrm>
          <a:off x="0" y="0"/>
          <a:ext cx="0" cy="0"/>
          <a:chOff x="0" y="0"/>
          <a:chExt cx="0" cy="0"/>
        </a:xfrm>
      </p:grpSpPr>
      <p:pic>
        <p:nvPicPr>
          <p:cNvPr id="77" name="Google Shape;77;p16"/>
          <p:cNvPicPr preferRelativeResize="0"/>
          <p:nvPr/>
        </p:nvPicPr>
        <p:blipFill rotWithShape="1">
          <a:blip r:embed="rId2">
            <a:alphaModFix/>
          </a:blip>
          <a:srcRect b="0" l="0" r="0" t="0"/>
          <a:stretch/>
        </p:blipFill>
        <p:spPr>
          <a:xfrm>
            <a:off x="2476313" y="1699297"/>
            <a:ext cx="6216117" cy="2067535"/>
          </a:xfrm>
          <a:prstGeom prst="rect">
            <a:avLst/>
          </a:prstGeom>
          <a:noFill/>
          <a:ln>
            <a:noFill/>
          </a:ln>
        </p:spPr>
      </p:pic>
      <p:pic>
        <p:nvPicPr>
          <p:cNvPr id="78" name="Google Shape;78;p16"/>
          <p:cNvPicPr preferRelativeResize="0"/>
          <p:nvPr/>
        </p:nvPicPr>
        <p:blipFill rotWithShape="1">
          <a:blip r:embed="rId3">
            <a:alphaModFix/>
          </a:blip>
          <a:srcRect b="-110" l="0" r="0" t="0"/>
          <a:stretch/>
        </p:blipFill>
        <p:spPr>
          <a:xfrm flipH="1" rot="10800000">
            <a:off x="2118210" y="3618186"/>
            <a:ext cx="4043667" cy="1528573"/>
          </a:xfrm>
          <a:prstGeom prst="rect">
            <a:avLst/>
          </a:prstGeom>
          <a:noFill/>
          <a:ln>
            <a:noFill/>
          </a:ln>
        </p:spPr>
      </p:pic>
      <p:pic>
        <p:nvPicPr>
          <p:cNvPr descr="A picture containing nature&#10;&#10;Description automatically generated" id="79" name="Google Shape;79;p16"/>
          <p:cNvPicPr preferRelativeResize="0"/>
          <p:nvPr/>
        </p:nvPicPr>
        <p:blipFill rotWithShape="1">
          <a:blip r:embed="rId4">
            <a:alphaModFix/>
          </a:blip>
          <a:srcRect b="0" l="0" r="0" t="0"/>
          <a:stretch/>
        </p:blipFill>
        <p:spPr>
          <a:xfrm>
            <a:off x="6358008" y="-1"/>
            <a:ext cx="2785992" cy="2015112"/>
          </a:xfrm>
          <a:prstGeom prst="rect">
            <a:avLst/>
          </a:prstGeom>
          <a:noFill/>
          <a:ln>
            <a:noFill/>
          </a:ln>
        </p:spPr>
      </p:pic>
      <p:sp>
        <p:nvSpPr>
          <p:cNvPr id="80" name="Google Shape;80;p16"/>
          <p:cNvSpPr/>
          <p:nvPr/>
        </p:nvSpPr>
        <p:spPr>
          <a:xfrm flipH="1">
            <a:off x="4092296" y="1476329"/>
            <a:ext cx="5063603" cy="367583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1" name="Google Shape;81;p16"/>
          <p:cNvSpPr/>
          <p:nvPr/>
        </p:nvSpPr>
        <p:spPr>
          <a:xfrm flipH="1">
            <a:off x="-6599" y="-10906"/>
            <a:ext cx="9152384" cy="5161407"/>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82" name="Google Shape;82;p16"/>
          <p:cNvPicPr preferRelativeResize="0"/>
          <p:nvPr/>
        </p:nvPicPr>
        <p:blipFill rotWithShape="1">
          <a:blip r:embed="rId5">
            <a:alphaModFix/>
          </a:blip>
          <a:srcRect b="0" l="0" r="0" t="0"/>
          <a:stretch/>
        </p:blipFill>
        <p:spPr>
          <a:xfrm>
            <a:off x="103823" y="3983624"/>
            <a:ext cx="2054172" cy="1131386"/>
          </a:xfrm>
          <a:prstGeom prst="rect">
            <a:avLst/>
          </a:prstGeom>
          <a:noFill/>
          <a:ln>
            <a:noFill/>
          </a:ln>
          <a:effectLst>
            <a:outerShdw blurRad="50800" rotWithShape="0" algn="tl" dir="2700000" dist="38100">
              <a:srgbClr val="000000">
                <a:alpha val="40000"/>
              </a:srgbClr>
            </a:outerShdw>
          </a:effectLst>
        </p:spPr>
      </p:pic>
      <p:pic>
        <p:nvPicPr>
          <p:cNvPr id="83" name="Google Shape;83;p16"/>
          <p:cNvPicPr preferRelativeResize="0"/>
          <p:nvPr/>
        </p:nvPicPr>
        <p:blipFill rotWithShape="1">
          <a:blip r:embed="rId6">
            <a:alphaModFix amt="34000"/>
          </a:blip>
          <a:srcRect b="-8775" l="32581" r="8553" t="2403"/>
          <a:stretch/>
        </p:blipFill>
        <p:spPr>
          <a:xfrm rot="5400000">
            <a:off x="4300773" y="-762121"/>
            <a:ext cx="4091400" cy="5610600"/>
          </a:xfrm>
          <a:prstGeom prst="rtTriangle">
            <a:avLst/>
          </a:prstGeom>
          <a:noFill/>
          <a:ln>
            <a:noFill/>
          </a:ln>
        </p:spPr>
      </p:pic>
      <p:pic>
        <p:nvPicPr>
          <p:cNvPr id="84" name="Google Shape;84;p16"/>
          <p:cNvPicPr preferRelativeResize="0"/>
          <p:nvPr/>
        </p:nvPicPr>
        <p:blipFill rotWithShape="1">
          <a:blip r:embed="rId6">
            <a:alphaModFix amt="34000"/>
          </a:blip>
          <a:srcRect b="676" l="54016" r="11354" t="36080"/>
          <a:stretch/>
        </p:blipFill>
        <p:spPr>
          <a:xfrm rot="-5400000">
            <a:off x="4344520" y="3615007"/>
            <a:ext cx="1289700" cy="1775100"/>
          </a:xfrm>
          <a:prstGeom prst="rtTriangle">
            <a:avLst/>
          </a:prstGeom>
          <a:noFill/>
          <a:ln>
            <a:noFill/>
          </a:ln>
        </p:spPr>
      </p:pic>
      <p:sp>
        <p:nvSpPr>
          <p:cNvPr id="85" name="Google Shape;85;p16"/>
          <p:cNvSpPr txBox="1"/>
          <p:nvPr>
            <p:ph type="title"/>
          </p:nvPr>
        </p:nvSpPr>
        <p:spPr>
          <a:xfrm>
            <a:off x="132035" y="131953"/>
            <a:ext cx="4617900" cy="2979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6000"/>
              <a:buFont typeface="Arial"/>
              <a:buNone/>
              <a:defRPr b="0" i="0" sz="6000" u="none" cap="none" strike="noStrike">
                <a:solidFill>
                  <a:schemeClr val="lt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86" name="Shape 86"/>
        <p:cNvGrpSpPr/>
        <p:nvPr/>
      </p:nvGrpSpPr>
      <p:grpSpPr>
        <a:xfrm>
          <a:off x="0" y="0"/>
          <a:ext cx="0" cy="0"/>
          <a:chOff x="0" y="0"/>
          <a:chExt cx="0" cy="0"/>
        </a:xfrm>
      </p:grpSpPr>
      <p:sp>
        <p:nvSpPr>
          <p:cNvPr id="87" name="Google Shape;87;p17"/>
          <p:cNvSpPr/>
          <p:nvPr/>
        </p:nvSpPr>
        <p:spPr>
          <a:xfrm>
            <a:off x="0" y="1"/>
            <a:ext cx="9144000" cy="7779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2"/>
              </a:solidFill>
              <a:latin typeface="Arial"/>
              <a:ea typeface="Arial"/>
              <a:cs typeface="Arial"/>
              <a:sym typeface="Arial"/>
            </a:endParaRPr>
          </a:p>
        </p:txBody>
      </p:sp>
      <p:pic>
        <p:nvPicPr>
          <p:cNvPr id="88" name="Google Shape;88;p17"/>
          <p:cNvPicPr preferRelativeResize="0"/>
          <p:nvPr/>
        </p:nvPicPr>
        <p:blipFill rotWithShape="1">
          <a:blip r:embed="rId2">
            <a:alphaModFix amt="34000"/>
          </a:blip>
          <a:srcRect b="35419" l="51341" r="-2842" t="39268"/>
          <a:stretch/>
        </p:blipFill>
        <p:spPr>
          <a:xfrm flipH="1">
            <a:off x="6978317" y="0"/>
            <a:ext cx="2165683" cy="778120"/>
          </a:xfrm>
          <a:prstGeom prst="rect">
            <a:avLst/>
          </a:prstGeom>
          <a:noFill/>
          <a:ln>
            <a:noFill/>
          </a:ln>
        </p:spPr>
      </p:pic>
      <p:pic>
        <p:nvPicPr>
          <p:cNvPr id="89" name="Google Shape;89;p17"/>
          <p:cNvPicPr preferRelativeResize="0"/>
          <p:nvPr/>
        </p:nvPicPr>
        <p:blipFill rotWithShape="1">
          <a:blip r:embed="rId3">
            <a:alphaModFix/>
          </a:blip>
          <a:srcRect b="0" l="0" r="0" t="0"/>
          <a:stretch/>
        </p:blipFill>
        <p:spPr>
          <a:xfrm>
            <a:off x="7343775" y="83742"/>
            <a:ext cx="1520924" cy="602579"/>
          </a:xfrm>
          <a:prstGeom prst="rect">
            <a:avLst/>
          </a:prstGeom>
          <a:noFill/>
          <a:ln>
            <a:noFill/>
          </a:ln>
          <a:effectLst>
            <a:outerShdw blurRad="50800" rotWithShape="0" algn="tl" dir="2700000" dist="38100">
              <a:srgbClr val="000000">
                <a:alpha val="40000"/>
              </a:srgbClr>
            </a:outerShdw>
          </a:effectLst>
        </p:spPr>
      </p:pic>
      <p:sp>
        <p:nvSpPr>
          <p:cNvPr id="90" name="Google Shape;90;p17"/>
          <p:cNvSpPr/>
          <p:nvPr/>
        </p:nvSpPr>
        <p:spPr>
          <a:xfrm>
            <a:off x="-1333" y="4930953"/>
            <a:ext cx="9145500" cy="2127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2"/>
              </a:solidFill>
              <a:latin typeface="Arial"/>
              <a:ea typeface="Arial"/>
              <a:cs typeface="Arial"/>
              <a:sym typeface="Arial"/>
            </a:endParaRPr>
          </a:p>
        </p:txBody>
      </p:sp>
      <p:sp>
        <p:nvSpPr>
          <p:cNvPr id="91" name="Google Shape;91;p17"/>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2"/>
              </a:solidFill>
              <a:latin typeface="Arial"/>
              <a:ea typeface="Arial"/>
              <a:cs typeface="Arial"/>
              <a:sym typeface="Arial"/>
            </a:endParaRPr>
          </a:p>
        </p:txBody>
      </p:sp>
      <p:sp>
        <p:nvSpPr>
          <p:cNvPr id="92" name="Google Shape;92;p17"/>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1" i="0" lang="en" sz="1100" u="none" cap="none" strike="noStrike">
                <a:solidFill>
                  <a:schemeClr val="accent1"/>
                </a:solidFill>
                <a:latin typeface="Arial"/>
                <a:ea typeface="Arial"/>
                <a:cs typeface="Arial"/>
                <a:sym typeface="Arial"/>
              </a:rPr>
              <a:t>Slide </a:t>
            </a:r>
            <a:fld id="{00000000-1234-1234-1234-123412341234}" type="slidenum">
              <a:rPr b="1" i="0" lang="en" sz="1100" u="none" cap="none" strike="noStrike">
                <a:solidFill>
                  <a:schemeClr val="accent1"/>
                </a:solidFill>
                <a:latin typeface="Arial"/>
                <a:ea typeface="Arial"/>
                <a:cs typeface="Arial"/>
                <a:sym typeface="Arial"/>
              </a:rPr>
              <a:t>‹#›</a:t>
            </a:fld>
            <a:endParaRPr b="1" i="0" sz="1100" u="none" cap="none" strike="noStrike">
              <a:solidFill>
                <a:schemeClr val="accent1"/>
              </a:solidFill>
              <a:latin typeface="Arial"/>
              <a:ea typeface="Arial"/>
              <a:cs typeface="Arial"/>
              <a:sym typeface="Arial"/>
            </a:endParaRPr>
          </a:p>
        </p:txBody>
      </p:sp>
      <p:sp>
        <p:nvSpPr>
          <p:cNvPr id="93" name="Google Shape;93;p17"/>
          <p:cNvSpPr txBox="1"/>
          <p:nvPr/>
        </p:nvSpPr>
        <p:spPr>
          <a:xfrm>
            <a:off x="-18288" y="4922099"/>
            <a:ext cx="36942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100">
                <a:solidFill>
                  <a:schemeClr val="accent1"/>
                </a:solidFill>
              </a:rPr>
              <a:t>LSI-VC-11 Teleconference #2</a:t>
            </a:r>
            <a:endParaRPr sz="1100"/>
          </a:p>
        </p:txBody>
      </p:sp>
      <p:sp>
        <p:nvSpPr>
          <p:cNvPr id="94" name="Google Shape;94;p17"/>
          <p:cNvSpPr txBox="1"/>
          <p:nvPr>
            <p:ph idx="1" type="body"/>
          </p:nvPr>
        </p:nvSpPr>
        <p:spPr>
          <a:xfrm>
            <a:off x="243175" y="1168900"/>
            <a:ext cx="8621700" cy="34971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Noto Sans Symbols"/>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Courier New"/>
              <a:buChar char="o"/>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95" name="Google Shape;95;p17"/>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Arial"/>
              <a:buNone/>
              <a:defRPr b="0" i="0" sz="3300" u="none" cap="none" strike="noStrike">
                <a:solidFill>
                  <a:schemeClr val="lt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96" name="Shape 96"/>
        <p:cNvGrpSpPr/>
        <p:nvPr/>
      </p:nvGrpSpPr>
      <p:grpSpPr>
        <a:xfrm>
          <a:off x="0" y="0"/>
          <a:ext cx="0" cy="0"/>
          <a:chOff x="0" y="0"/>
          <a:chExt cx="0" cy="0"/>
        </a:xfrm>
      </p:grpSpPr>
      <p:sp>
        <p:nvSpPr>
          <p:cNvPr id="97" name="Google Shape;97;p18"/>
          <p:cNvSpPr/>
          <p:nvPr/>
        </p:nvSpPr>
        <p:spPr>
          <a:xfrm>
            <a:off x="0" y="1"/>
            <a:ext cx="9144000" cy="7779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2"/>
              </a:solidFill>
              <a:latin typeface="Arial"/>
              <a:ea typeface="Arial"/>
              <a:cs typeface="Arial"/>
              <a:sym typeface="Arial"/>
            </a:endParaRPr>
          </a:p>
        </p:txBody>
      </p:sp>
      <p:pic>
        <p:nvPicPr>
          <p:cNvPr id="98" name="Google Shape;98;p18"/>
          <p:cNvPicPr preferRelativeResize="0"/>
          <p:nvPr/>
        </p:nvPicPr>
        <p:blipFill rotWithShape="1">
          <a:blip r:embed="rId2">
            <a:alphaModFix amt="34000"/>
          </a:blip>
          <a:srcRect b="35419" l="51341" r="-2842" t="39268"/>
          <a:stretch/>
        </p:blipFill>
        <p:spPr>
          <a:xfrm flipH="1">
            <a:off x="6978317" y="0"/>
            <a:ext cx="2165683" cy="778120"/>
          </a:xfrm>
          <a:prstGeom prst="rect">
            <a:avLst/>
          </a:prstGeom>
          <a:noFill/>
          <a:ln>
            <a:noFill/>
          </a:ln>
        </p:spPr>
      </p:pic>
      <p:pic>
        <p:nvPicPr>
          <p:cNvPr id="99" name="Google Shape;99;p18"/>
          <p:cNvPicPr preferRelativeResize="0"/>
          <p:nvPr/>
        </p:nvPicPr>
        <p:blipFill rotWithShape="1">
          <a:blip r:embed="rId3">
            <a:alphaModFix/>
          </a:blip>
          <a:srcRect b="0" l="0" r="0" t="0"/>
          <a:stretch/>
        </p:blipFill>
        <p:spPr>
          <a:xfrm>
            <a:off x="7343775" y="83742"/>
            <a:ext cx="1520924" cy="602579"/>
          </a:xfrm>
          <a:prstGeom prst="rect">
            <a:avLst/>
          </a:prstGeom>
          <a:noFill/>
          <a:ln>
            <a:noFill/>
          </a:ln>
          <a:effectLst>
            <a:outerShdw blurRad="50800" rotWithShape="0" algn="tl" dir="2700000" dist="38100">
              <a:srgbClr val="000000">
                <a:alpha val="40000"/>
              </a:srgbClr>
            </a:outerShdw>
          </a:effectLst>
        </p:spPr>
      </p:pic>
      <p:sp>
        <p:nvSpPr>
          <p:cNvPr id="100" name="Google Shape;100;p18"/>
          <p:cNvSpPr/>
          <p:nvPr/>
        </p:nvSpPr>
        <p:spPr>
          <a:xfrm>
            <a:off x="-1333" y="4930953"/>
            <a:ext cx="9145500" cy="2127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2"/>
              </a:solidFill>
              <a:latin typeface="Arial"/>
              <a:ea typeface="Arial"/>
              <a:cs typeface="Arial"/>
              <a:sym typeface="Arial"/>
            </a:endParaRPr>
          </a:p>
        </p:txBody>
      </p:sp>
      <p:sp>
        <p:nvSpPr>
          <p:cNvPr id="101" name="Google Shape;101;p18"/>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2"/>
              </a:solidFill>
              <a:latin typeface="Arial"/>
              <a:ea typeface="Arial"/>
              <a:cs typeface="Arial"/>
              <a:sym typeface="Arial"/>
            </a:endParaRPr>
          </a:p>
        </p:txBody>
      </p:sp>
      <p:sp>
        <p:nvSpPr>
          <p:cNvPr id="102" name="Google Shape;102;p18"/>
          <p:cNvSpPr txBox="1"/>
          <p:nvPr>
            <p:ph idx="1" type="body"/>
          </p:nvPr>
        </p:nvSpPr>
        <p:spPr>
          <a:xfrm>
            <a:off x="289974" y="1084442"/>
            <a:ext cx="4131600" cy="3581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Noto Sans Symbols"/>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Courier New"/>
              <a:buChar char="o"/>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103" name="Google Shape;103;p18"/>
          <p:cNvSpPr txBox="1"/>
          <p:nvPr>
            <p:ph idx="2" type="body"/>
          </p:nvPr>
        </p:nvSpPr>
        <p:spPr>
          <a:xfrm>
            <a:off x="4722271" y="1084442"/>
            <a:ext cx="4131600" cy="3581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Noto Sans Symbols"/>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Courier New"/>
              <a:buChar char="o"/>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104" name="Google Shape;104;p18"/>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1" lang="en" sz="1100">
                <a:solidFill>
                  <a:schemeClr val="accent1"/>
                </a:solidFill>
                <a:latin typeface="Arial"/>
                <a:ea typeface="Arial"/>
                <a:cs typeface="Arial"/>
                <a:sym typeface="Arial"/>
              </a:rPr>
              <a:t>Slide </a:t>
            </a:r>
            <a:fld id="{00000000-1234-1234-1234-123412341234}" type="slidenum">
              <a:rPr b="1" lang="en" sz="1100">
                <a:solidFill>
                  <a:schemeClr val="accent1"/>
                </a:solidFill>
                <a:latin typeface="Arial"/>
                <a:ea typeface="Arial"/>
                <a:cs typeface="Arial"/>
                <a:sym typeface="Arial"/>
              </a:rPr>
              <a:t>‹#›</a:t>
            </a:fld>
            <a:endParaRPr b="1" sz="1100">
              <a:solidFill>
                <a:schemeClr val="accent1"/>
              </a:solidFill>
              <a:latin typeface="Arial"/>
              <a:ea typeface="Arial"/>
              <a:cs typeface="Arial"/>
              <a:sym typeface="Arial"/>
            </a:endParaRPr>
          </a:p>
        </p:txBody>
      </p:sp>
      <p:sp>
        <p:nvSpPr>
          <p:cNvPr id="105" name="Google Shape;105;p18"/>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Arial"/>
              <a:buNone/>
              <a:defRPr b="0" i="0" sz="3300" u="none" cap="none" strike="noStrike">
                <a:solidFill>
                  <a:schemeClr val="lt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06" name="Google Shape;106;p18"/>
          <p:cNvSpPr txBox="1"/>
          <p:nvPr/>
        </p:nvSpPr>
        <p:spPr>
          <a:xfrm>
            <a:off x="-18288" y="4922099"/>
            <a:ext cx="36942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100">
                <a:solidFill>
                  <a:schemeClr val="accent1"/>
                </a:solidFill>
                <a:latin typeface="Arial"/>
                <a:ea typeface="Arial"/>
                <a:cs typeface="Arial"/>
                <a:sym typeface="Arial"/>
              </a:rPr>
              <a:t>SIT-37, 29-31 March 2022</a:t>
            </a:r>
            <a:endParaRPr sz="110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07" name="Shape 107"/>
        <p:cNvGrpSpPr/>
        <p:nvPr/>
      </p:nvGrpSpPr>
      <p:grpSpPr>
        <a:xfrm>
          <a:off x="0" y="0"/>
          <a:ext cx="0" cy="0"/>
          <a:chOff x="0" y="0"/>
          <a:chExt cx="0" cy="0"/>
        </a:xfrm>
      </p:grpSpPr>
      <p:sp>
        <p:nvSpPr>
          <p:cNvPr id="108" name="Google Shape;108;p19"/>
          <p:cNvSpPr/>
          <p:nvPr/>
        </p:nvSpPr>
        <p:spPr>
          <a:xfrm>
            <a:off x="0" y="1"/>
            <a:ext cx="9144000" cy="7779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2"/>
              </a:solidFill>
              <a:latin typeface="Arial"/>
              <a:ea typeface="Arial"/>
              <a:cs typeface="Arial"/>
              <a:sym typeface="Arial"/>
            </a:endParaRPr>
          </a:p>
        </p:txBody>
      </p:sp>
      <p:pic>
        <p:nvPicPr>
          <p:cNvPr id="109" name="Google Shape;109;p19"/>
          <p:cNvPicPr preferRelativeResize="0"/>
          <p:nvPr/>
        </p:nvPicPr>
        <p:blipFill rotWithShape="1">
          <a:blip r:embed="rId2">
            <a:alphaModFix amt="34000"/>
          </a:blip>
          <a:srcRect b="35419" l="51341" r="-2842" t="39268"/>
          <a:stretch/>
        </p:blipFill>
        <p:spPr>
          <a:xfrm flipH="1">
            <a:off x="6978317" y="0"/>
            <a:ext cx="2165683" cy="778120"/>
          </a:xfrm>
          <a:prstGeom prst="rect">
            <a:avLst/>
          </a:prstGeom>
          <a:noFill/>
          <a:ln>
            <a:noFill/>
          </a:ln>
        </p:spPr>
      </p:pic>
      <p:pic>
        <p:nvPicPr>
          <p:cNvPr id="110" name="Google Shape;110;p19"/>
          <p:cNvPicPr preferRelativeResize="0"/>
          <p:nvPr/>
        </p:nvPicPr>
        <p:blipFill rotWithShape="1">
          <a:blip r:embed="rId3">
            <a:alphaModFix/>
          </a:blip>
          <a:srcRect b="0" l="0" r="0" t="0"/>
          <a:stretch/>
        </p:blipFill>
        <p:spPr>
          <a:xfrm>
            <a:off x="7343775" y="83742"/>
            <a:ext cx="1520924" cy="602579"/>
          </a:xfrm>
          <a:prstGeom prst="rect">
            <a:avLst/>
          </a:prstGeom>
          <a:noFill/>
          <a:ln>
            <a:noFill/>
          </a:ln>
          <a:effectLst>
            <a:outerShdw blurRad="50800" rotWithShape="0" algn="tl" dir="2700000" dist="38100">
              <a:srgbClr val="000000">
                <a:alpha val="40000"/>
              </a:srgbClr>
            </a:outerShdw>
          </a:effectLst>
        </p:spPr>
      </p:pic>
      <p:sp>
        <p:nvSpPr>
          <p:cNvPr id="111" name="Google Shape;111;p19"/>
          <p:cNvSpPr/>
          <p:nvPr/>
        </p:nvSpPr>
        <p:spPr>
          <a:xfrm>
            <a:off x="-1333" y="4930953"/>
            <a:ext cx="9145500" cy="2127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2"/>
              </a:solidFill>
              <a:latin typeface="Arial"/>
              <a:ea typeface="Arial"/>
              <a:cs typeface="Arial"/>
              <a:sym typeface="Arial"/>
            </a:endParaRPr>
          </a:p>
        </p:txBody>
      </p:sp>
      <p:sp>
        <p:nvSpPr>
          <p:cNvPr id="112" name="Google Shape;112;p19"/>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2"/>
              </a:solidFill>
              <a:latin typeface="Arial"/>
              <a:ea typeface="Arial"/>
              <a:cs typeface="Arial"/>
              <a:sym typeface="Arial"/>
            </a:endParaRPr>
          </a:p>
        </p:txBody>
      </p:sp>
      <p:sp>
        <p:nvSpPr>
          <p:cNvPr id="113" name="Google Shape;113;p19"/>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1" lang="en" sz="1100">
                <a:solidFill>
                  <a:schemeClr val="accent1"/>
                </a:solidFill>
                <a:latin typeface="Arial"/>
                <a:ea typeface="Arial"/>
                <a:cs typeface="Arial"/>
                <a:sym typeface="Arial"/>
              </a:rPr>
              <a:t>Slide </a:t>
            </a:r>
            <a:fld id="{00000000-1234-1234-1234-123412341234}" type="slidenum">
              <a:rPr b="1" lang="en" sz="1100">
                <a:solidFill>
                  <a:schemeClr val="accent1"/>
                </a:solidFill>
                <a:latin typeface="Arial"/>
                <a:ea typeface="Arial"/>
                <a:cs typeface="Arial"/>
                <a:sym typeface="Arial"/>
              </a:rPr>
              <a:t>‹#›</a:t>
            </a:fld>
            <a:endParaRPr b="1" sz="1100">
              <a:solidFill>
                <a:schemeClr val="accent1"/>
              </a:solidFill>
              <a:latin typeface="Arial"/>
              <a:ea typeface="Arial"/>
              <a:cs typeface="Arial"/>
              <a:sym typeface="Arial"/>
            </a:endParaRPr>
          </a:p>
        </p:txBody>
      </p:sp>
      <p:sp>
        <p:nvSpPr>
          <p:cNvPr id="114" name="Google Shape;114;p19"/>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Arial"/>
              <a:buNone/>
              <a:defRPr b="0" i="0" sz="3300" u="none" cap="none" strike="noStrike">
                <a:solidFill>
                  <a:schemeClr val="lt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15" name="Google Shape;115;p19"/>
          <p:cNvSpPr txBox="1"/>
          <p:nvPr/>
        </p:nvSpPr>
        <p:spPr>
          <a:xfrm>
            <a:off x="-18288" y="4922099"/>
            <a:ext cx="36942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100">
                <a:solidFill>
                  <a:schemeClr val="accent1"/>
                </a:solidFill>
                <a:latin typeface="Arial"/>
                <a:ea typeface="Arial"/>
                <a:cs typeface="Arial"/>
                <a:sym typeface="Arial"/>
              </a:rPr>
              <a:t>SIT-37, 29-31 March 2022</a:t>
            </a:r>
            <a:endParaRPr sz="110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16" name="Shape 116"/>
        <p:cNvGrpSpPr/>
        <p:nvPr/>
      </p:nvGrpSpPr>
      <p:grpSpPr>
        <a:xfrm>
          <a:off x="0" y="0"/>
          <a:ext cx="0" cy="0"/>
          <a:chOff x="0" y="0"/>
          <a:chExt cx="0" cy="0"/>
        </a:xfrm>
      </p:grpSpPr>
      <p:sp>
        <p:nvSpPr>
          <p:cNvPr id="117" name="Google Shape;117;p20"/>
          <p:cNvSpPr/>
          <p:nvPr/>
        </p:nvSpPr>
        <p:spPr>
          <a:xfrm>
            <a:off x="0" y="1"/>
            <a:ext cx="9144000" cy="7779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2"/>
              </a:solidFill>
              <a:latin typeface="Arial"/>
              <a:ea typeface="Arial"/>
              <a:cs typeface="Arial"/>
              <a:sym typeface="Arial"/>
            </a:endParaRPr>
          </a:p>
        </p:txBody>
      </p:sp>
      <p:pic>
        <p:nvPicPr>
          <p:cNvPr id="118" name="Google Shape;118;p20"/>
          <p:cNvPicPr preferRelativeResize="0"/>
          <p:nvPr/>
        </p:nvPicPr>
        <p:blipFill rotWithShape="1">
          <a:blip r:embed="rId2">
            <a:alphaModFix amt="34000"/>
          </a:blip>
          <a:srcRect b="35419" l="51341" r="-2842" t="39268"/>
          <a:stretch/>
        </p:blipFill>
        <p:spPr>
          <a:xfrm flipH="1">
            <a:off x="6978317" y="0"/>
            <a:ext cx="2165683" cy="778120"/>
          </a:xfrm>
          <a:prstGeom prst="rect">
            <a:avLst/>
          </a:prstGeom>
          <a:noFill/>
          <a:ln>
            <a:noFill/>
          </a:ln>
        </p:spPr>
      </p:pic>
      <p:pic>
        <p:nvPicPr>
          <p:cNvPr id="119" name="Google Shape;119;p20"/>
          <p:cNvPicPr preferRelativeResize="0"/>
          <p:nvPr/>
        </p:nvPicPr>
        <p:blipFill rotWithShape="1">
          <a:blip r:embed="rId3">
            <a:alphaModFix/>
          </a:blip>
          <a:srcRect b="0" l="0" r="0" t="0"/>
          <a:stretch/>
        </p:blipFill>
        <p:spPr>
          <a:xfrm>
            <a:off x="7343775" y="83742"/>
            <a:ext cx="1520924" cy="602579"/>
          </a:xfrm>
          <a:prstGeom prst="rect">
            <a:avLst/>
          </a:prstGeom>
          <a:noFill/>
          <a:ln>
            <a:noFill/>
          </a:ln>
          <a:effectLst>
            <a:outerShdw blurRad="50800" rotWithShape="0" algn="tl" dir="2700000" dist="38100">
              <a:srgbClr val="000000">
                <a:alpha val="40000"/>
              </a:srgbClr>
            </a:outerShdw>
          </a:effectLst>
        </p:spPr>
      </p:pic>
      <p:sp>
        <p:nvSpPr>
          <p:cNvPr id="120" name="Google Shape;120;p20"/>
          <p:cNvSpPr/>
          <p:nvPr/>
        </p:nvSpPr>
        <p:spPr>
          <a:xfrm>
            <a:off x="-1333" y="4930953"/>
            <a:ext cx="9145500" cy="2127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2"/>
              </a:solidFill>
              <a:latin typeface="Arial"/>
              <a:ea typeface="Arial"/>
              <a:cs typeface="Arial"/>
              <a:sym typeface="Arial"/>
            </a:endParaRPr>
          </a:p>
        </p:txBody>
      </p:sp>
      <p:sp>
        <p:nvSpPr>
          <p:cNvPr id="121" name="Google Shape;121;p20"/>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2"/>
              </a:solidFill>
              <a:latin typeface="Arial"/>
              <a:ea typeface="Arial"/>
              <a:cs typeface="Arial"/>
              <a:sym typeface="Arial"/>
            </a:endParaRPr>
          </a:p>
        </p:txBody>
      </p:sp>
      <p:sp>
        <p:nvSpPr>
          <p:cNvPr id="122" name="Google Shape;122;p20"/>
          <p:cNvSpPr txBox="1"/>
          <p:nvPr>
            <p:ph idx="1" type="body"/>
          </p:nvPr>
        </p:nvSpPr>
        <p:spPr>
          <a:xfrm>
            <a:off x="3885009" y="1030389"/>
            <a:ext cx="4629300" cy="3520800"/>
          </a:xfrm>
          <a:prstGeom prst="rect">
            <a:avLst/>
          </a:prstGeom>
          <a:noFill/>
          <a:ln>
            <a:noFill/>
          </a:ln>
        </p:spPr>
        <p:txBody>
          <a:bodyPr anchorCtr="0" anchor="t" bIns="34275" lIns="68575" spcFirstLastPara="1" rIns="68575" wrap="square" tIns="34275">
            <a:noAutofit/>
          </a:bodyPr>
          <a:lstStyle>
            <a:lvl1pPr indent="-381000" lvl="0" marL="457200" marR="0" rtl="0" algn="l">
              <a:lnSpc>
                <a:spcPct val="90000"/>
              </a:lnSpc>
              <a:spcBef>
                <a:spcPts val="8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1pPr>
            <a:lvl2pPr indent="-361950" lvl="1" marL="914400" marR="0" rtl="0" algn="l">
              <a:lnSpc>
                <a:spcPct val="90000"/>
              </a:lnSpc>
              <a:spcBef>
                <a:spcPts val="400"/>
              </a:spcBef>
              <a:spcAft>
                <a:spcPts val="0"/>
              </a:spcAft>
              <a:buClr>
                <a:schemeClr val="dk1"/>
              </a:buClr>
              <a:buSzPts val="2100"/>
              <a:buFont typeface="Noto Sans Symbols"/>
              <a:buChar char="▪"/>
              <a:defRPr b="0" i="0" sz="2100" u="none" cap="none" strike="noStrike">
                <a:solidFill>
                  <a:schemeClr val="dk1"/>
                </a:solidFill>
                <a:latin typeface="Arial"/>
                <a:ea typeface="Arial"/>
                <a:cs typeface="Arial"/>
                <a:sym typeface="Arial"/>
              </a:defRPr>
            </a:lvl2pPr>
            <a:lvl3pPr indent="-342900" lvl="2" marL="1371600" marR="0" rtl="0" algn="l">
              <a:lnSpc>
                <a:spcPct val="90000"/>
              </a:lnSpc>
              <a:spcBef>
                <a:spcPts val="400"/>
              </a:spcBef>
              <a:spcAft>
                <a:spcPts val="0"/>
              </a:spcAft>
              <a:buClr>
                <a:schemeClr val="dk1"/>
              </a:buClr>
              <a:buSzPts val="1800"/>
              <a:buFont typeface="Courier New"/>
              <a:buChar char="o"/>
              <a:defRPr b="0" i="0" sz="1800" u="none" cap="none" strike="noStrike">
                <a:solidFill>
                  <a:schemeClr val="dk1"/>
                </a:solidFill>
                <a:latin typeface="Arial"/>
                <a:ea typeface="Arial"/>
                <a:cs typeface="Arial"/>
                <a:sym typeface="Arial"/>
              </a:defRPr>
            </a:lvl3pPr>
            <a:lvl4pPr indent="-323850" lvl="3" marL="1828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4pPr>
            <a:lvl5pPr indent="-323850" lvl="4" marL="2286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123" name="Google Shape;123;p20"/>
          <p:cNvSpPr txBox="1"/>
          <p:nvPr>
            <p:ph idx="2" type="body"/>
          </p:nvPr>
        </p:nvSpPr>
        <p:spPr>
          <a:xfrm>
            <a:off x="629841" y="1030389"/>
            <a:ext cx="2949000" cy="34728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2pPr>
            <a:lvl3pPr indent="-228600" lvl="2" marL="1371600" marR="0" rtl="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indent="-228600" lvl="3" marL="1828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4pPr>
            <a:lvl5pPr indent="-228600" lvl="4" marL="22860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5pPr>
            <a:lvl6pPr indent="-228600" lvl="5" marL="27432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6pPr>
            <a:lvl7pPr indent="-228600" lvl="6" marL="3200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7pPr>
            <a:lvl8pPr indent="-228600" lvl="7" marL="3657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8pPr>
            <a:lvl9pPr indent="-228600" lvl="8" marL="4114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9pPr>
          </a:lstStyle>
          <a:p/>
        </p:txBody>
      </p:sp>
      <p:sp>
        <p:nvSpPr>
          <p:cNvPr id="124" name="Google Shape;124;p20"/>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1" lang="en" sz="1100">
                <a:solidFill>
                  <a:schemeClr val="accent1"/>
                </a:solidFill>
                <a:latin typeface="Arial"/>
                <a:ea typeface="Arial"/>
                <a:cs typeface="Arial"/>
                <a:sym typeface="Arial"/>
              </a:rPr>
              <a:t>Slide </a:t>
            </a:r>
            <a:fld id="{00000000-1234-1234-1234-123412341234}" type="slidenum">
              <a:rPr b="1" lang="en" sz="1100">
                <a:solidFill>
                  <a:schemeClr val="accent1"/>
                </a:solidFill>
                <a:latin typeface="Arial"/>
                <a:ea typeface="Arial"/>
                <a:cs typeface="Arial"/>
                <a:sym typeface="Arial"/>
              </a:rPr>
              <a:t>‹#›</a:t>
            </a:fld>
            <a:endParaRPr b="1" sz="1100">
              <a:solidFill>
                <a:schemeClr val="accent1"/>
              </a:solidFill>
              <a:latin typeface="Arial"/>
              <a:ea typeface="Arial"/>
              <a:cs typeface="Arial"/>
              <a:sym typeface="Arial"/>
            </a:endParaRPr>
          </a:p>
        </p:txBody>
      </p:sp>
      <p:sp>
        <p:nvSpPr>
          <p:cNvPr id="125" name="Google Shape;125;p20"/>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Arial"/>
              <a:buNone/>
              <a:defRPr b="0" i="0" sz="3300" u="none" cap="none" strike="noStrike">
                <a:solidFill>
                  <a:schemeClr val="lt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26" name="Google Shape;126;p20"/>
          <p:cNvSpPr txBox="1"/>
          <p:nvPr/>
        </p:nvSpPr>
        <p:spPr>
          <a:xfrm>
            <a:off x="-18288" y="4922099"/>
            <a:ext cx="36942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100">
                <a:solidFill>
                  <a:schemeClr val="accent1"/>
                </a:solidFill>
                <a:latin typeface="Arial"/>
                <a:ea typeface="Arial"/>
                <a:cs typeface="Arial"/>
                <a:sym typeface="Arial"/>
              </a:rPr>
              <a:t>SIT-37, 29-31 March 2022</a:t>
            </a:r>
            <a:endParaRPr sz="110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3" name="Shape 133"/>
        <p:cNvGrpSpPr/>
        <p:nvPr/>
      </p:nvGrpSpPr>
      <p:grpSpPr>
        <a:xfrm>
          <a:off x="0" y="0"/>
          <a:ext cx="0" cy="0"/>
          <a:chOff x="0" y="0"/>
          <a:chExt cx="0" cy="0"/>
        </a:xfrm>
      </p:grpSpPr>
      <p:pic>
        <p:nvPicPr>
          <p:cNvPr id="134" name="Google Shape;134;p22"/>
          <p:cNvPicPr preferRelativeResize="0"/>
          <p:nvPr/>
        </p:nvPicPr>
        <p:blipFill rotWithShape="1">
          <a:blip r:embed="rId2">
            <a:alphaModFix/>
          </a:blip>
          <a:srcRect b="0" l="0" r="0" t="0"/>
          <a:stretch/>
        </p:blipFill>
        <p:spPr>
          <a:xfrm>
            <a:off x="2476313" y="1699297"/>
            <a:ext cx="6216117" cy="2067535"/>
          </a:xfrm>
          <a:prstGeom prst="rect">
            <a:avLst/>
          </a:prstGeom>
          <a:noFill/>
          <a:ln>
            <a:noFill/>
          </a:ln>
        </p:spPr>
      </p:pic>
      <p:pic>
        <p:nvPicPr>
          <p:cNvPr id="135" name="Google Shape;135;p22"/>
          <p:cNvPicPr preferRelativeResize="0"/>
          <p:nvPr/>
        </p:nvPicPr>
        <p:blipFill rotWithShape="1">
          <a:blip r:embed="rId3">
            <a:alphaModFix/>
          </a:blip>
          <a:srcRect b="-110" l="0" r="0" t="0"/>
          <a:stretch/>
        </p:blipFill>
        <p:spPr>
          <a:xfrm flipH="1" rot="10800000">
            <a:off x="2118210" y="3618186"/>
            <a:ext cx="4043667" cy="1528573"/>
          </a:xfrm>
          <a:prstGeom prst="rect">
            <a:avLst/>
          </a:prstGeom>
          <a:noFill/>
          <a:ln>
            <a:noFill/>
          </a:ln>
        </p:spPr>
      </p:pic>
      <p:pic>
        <p:nvPicPr>
          <p:cNvPr descr="A picture containing nature&#10;&#10;Description automatically generated" id="136" name="Google Shape;136;p22"/>
          <p:cNvPicPr preferRelativeResize="0"/>
          <p:nvPr/>
        </p:nvPicPr>
        <p:blipFill rotWithShape="1">
          <a:blip r:embed="rId4">
            <a:alphaModFix/>
          </a:blip>
          <a:srcRect b="0" l="0" r="0" t="0"/>
          <a:stretch/>
        </p:blipFill>
        <p:spPr>
          <a:xfrm>
            <a:off x="6358008" y="-1"/>
            <a:ext cx="2785992" cy="2015112"/>
          </a:xfrm>
          <a:prstGeom prst="rect">
            <a:avLst/>
          </a:prstGeom>
          <a:noFill/>
          <a:ln>
            <a:noFill/>
          </a:ln>
        </p:spPr>
      </p:pic>
      <p:sp>
        <p:nvSpPr>
          <p:cNvPr id="137" name="Google Shape;137;p22"/>
          <p:cNvSpPr/>
          <p:nvPr/>
        </p:nvSpPr>
        <p:spPr>
          <a:xfrm flipH="1">
            <a:off x="4092296" y="1476329"/>
            <a:ext cx="5063603" cy="367583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8" name="Google Shape;138;p22"/>
          <p:cNvSpPr/>
          <p:nvPr/>
        </p:nvSpPr>
        <p:spPr>
          <a:xfrm flipH="1">
            <a:off x="-6599" y="-10906"/>
            <a:ext cx="9152384" cy="5161407"/>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39" name="Google Shape;139;p22"/>
          <p:cNvPicPr preferRelativeResize="0"/>
          <p:nvPr/>
        </p:nvPicPr>
        <p:blipFill rotWithShape="1">
          <a:blip r:embed="rId5">
            <a:alphaModFix/>
          </a:blip>
          <a:srcRect b="0" l="0" r="0" t="0"/>
          <a:stretch/>
        </p:blipFill>
        <p:spPr>
          <a:xfrm>
            <a:off x="103823" y="3983624"/>
            <a:ext cx="2054172" cy="1131386"/>
          </a:xfrm>
          <a:prstGeom prst="rect">
            <a:avLst/>
          </a:prstGeom>
          <a:noFill/>
          <a:ln>
            <a:noFill/>
          </a:ln>
          <a:effectLst>
            <a:outerShdw blurRad="50800" rotWithShape="0" algn="tl" dir="2700000" dist="38100">
              <a:srgbClr val="000000">
                <a:alpha val="40000"/>
              </a:srgbClr>
            </a:outerShdw>
          </a:effectLst>
        </p:spPr>
      </p:pic>
      <p:pic>
        <p:nvPicPr>
          <p:cNvPr id="140" name="Google Shape;140;p22"/>
          <p:cNvPicPr preferRelativeResize="0"/>
          <p:nvPr/>
        </p:nvPicPr>
        <p:blipFill rotWithShape="1">
          <a:blip r:embed="rId6">
            <a:alphaModFix amt="34000"/>
          </a:blip>
          <a:srcRect b="-8775" l="32581" r="8553" t="2403"/>
          <a:stretch/>
        </p:blipFill>
        <p:spPr>
          <a:xfrm rot="5400000">
            <a:off x="4300773" y="-762121"/>
            <a:ext cx="4091400" cy="5610600"/>
          </a:xfrm>
          <a:prstGeom prst="rtTriangle">
            <a:avLst/>
          </a:prstGeom>
          <a:noFill/>
          <a:ln>
            <a:noFill/>
          </a:ln>
        </p:spPr>
      </p:pic>
      <p:pic>
        <p:nvPicPr>
          <p:cNvPr id="141" name="Google Shape;141;p22"/>
          <p:cNvPicPr preferRelativeResize="0"/>
          <p:nvPr/>
        </p:nvPicPr>
        <p:blipFill rotWithShape="1">
          <a:blip r:embed="rId7">
            <a:alphaModFix amt="34000"/>
          </a:blip>
          <a:srcRect b="670" l="54013" r="11358" t="36082"/>
          <a:stretch/>
        </p:blipFill>
        <p:spPr>
          <a:xfrm rot="-5400000">
            <a:off x="4344520" y="3615007"/>
            <a:ext cx="1289700" cy="1775100"/>
          </a:xfrm>
          <a:prstGeom prst="rtTriangle">
            <a:avLst/>
          </a:prstGeom>
          <a:noFill/>
          <a:ln>
            <a:noFill/>
          </a:ln>
        </p:spPr>
      </p:pic>
      <p:sp>
        <p:nvSpPr>
          <p:cNvPr id="142" name="Google Shape;142;p22"/>
          <p:cNvSpPr txBox="1"/>
          <p:nvPr>
            <p:ph type="title"/>
          </p:nvPr>
        </p:nvSpPr>
        <p:spPr>
          <a:xfrm>
            <a:off x="132035" y="131953"/>
            <a:ext cx="4617900" cy="2979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6000"/>
              <a:buFont typeface="Arial"/>
              <a:buNone/>
              <a:defRPr b="0" i="0" sz="6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43" name="Shape 143"/>
        <p:cNvGrpSpPr/>
        <p:nvPr/>
      </p:nvGrpSpPr>
      <p:grpSpPr>
        <a:xfrm>
          <a:off x="0" y="0"/>
          <a:ext cx="0" cy="0"/>
          <a:chOff x="0" y="0"/>
          <a:chExt cx="0" cy="0"/>
        </a:xfrm>
      </p:grpSpPr>
      <p:sp>
        <p:nvSpPr>
          <p:cNvPr id="144" name="Google Shape;144;p23"/>
          <p:cNvSpPr/>
          <p:nvPr/>
        </p:nvSpPr>
        <p:spPr>
          <a:xfrm>
            <a:off x="0" y="1"/>
            <a:ext cx="9144000" cy="7779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145" name="Google Shape;145;p23"/>
          <p:cNvPicPr preferRelativeResize="0"/>
          <p:nvPr/>
        </p:nvPicPr>
        <p:blipFill rotWithShape="1">
          <a:blip r:embed="rId2">
            <a:alphaModFix amt="34000"/>
          </a:blip>
          <a:srcRect b="35419" l="51341" r="-2842" t="39268"/>
          <a:stretch/>
        </p:blipFill>
        <p:spPr>
          <a:xfrm flipH="1">
            <a:off x="6978317" y="0"/>
            <a:ext cx="2165683" cy="778120"/>
          </a:xfrm>
          <a:prstGeom prst="rect">
            <a:avLst/>
          </a:prstGeom>
          <a:noFill/>
          <a:ln>
            <a:noFill/>
          </a:ln>
        </p:spPr>
      </p:pic>
      <p:pic>
        <p:nvPicPr>
          <p:cNvPr id="146" name="Google Shape;146;p23"/>
          <p:cNvPicPr preferRelativeResize="0"/>
          <p:nvPr/>
        </p:nvPicPr>
        <p:blipFill rotWithShape="1">
          <a:blip r:embed="rId3">
            <a:alphaModFix/>
          </a:blip>
          <a:srcRect b="0" l="0" r="0" t="0"/>
          <a:stretch/>
        </p:blipFill>
        <p:spPr>
          <a:xfrm>
            <a:off x="7343775" y="83742"/>
            <a:ext cx="1520924" cy="602579"/>
          </a:xfrm>
          <a:prstGeom prst="rect">
            <a:avLst/>
          </a:prstGeom>
          <a:noFill/>
          <a:ln>
            <a:noFill/>
          </a:ln>
          <a:effectLst>
            <a:outerShdw blurRad="50800" rotWithShape="0" algn="tl" dir="2700000" dist="38100">
              <a:srgbClr val="000000">
                <a:alpha val="40000"/>
              </a:srgbClr>
            </a:outerShdw>
          </a:effectLst>
        </p:spPr>
      </p:pic>
      <p:sp>
        <p:nvSpPr>
          <p:cNvPr id="147" name="Google Shape;147;p23"/>
          <p:cNvSpPr/>
          <p:nvPr/>
        </p:nvSpPr>
        <p:spPr>
          <a:xfrm>
            <a:off x="-1333" y="4930953"/>
            <a:ext cx="9145500" cy="2127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48" name="Google Shape;148;p23"/>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49" name="Google Shape;149;p23"/>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 sz="1100" u="none" cap="none" strike="noStrike">
                <a:solidFill>
                  <a:schemeClr val="accent1"/>
                </a:solidFill>
                <a:latin typeface="Arial"/>
                <a:ea typeface="Arial"/>
                <a:cs typeface="Arial"/>
                <a:sym typeface="Arial"/>
              </a:rPr>
              <a:t>Slide </a:t>
            </a:r>
            <a:fld id="{00000000-1234-1234-1234-123412341234}" type="slidenum">
              <a:rPr b="1" i="0" lang="en" sz="1100" u="none" cap="none" strike="noStrike">
                <a:solidFill>
                  <a:schemeClr val="accent1"/>
                </a:solidFill>
                <a:latin typeface="Arial"/>
                <a:ea typeface="Arial"/>
                <a:cs typeface="Arial"/>
                <a:sym typeface="Arial"/>
              </a:rPr>
              <a:t>‹#›</a:t>
            </a:fld>
            <a:endParaRPr b="1" i="0" sz="1100" u="none" cap="none" strike="noStrike">
              <a:solidFill>
                <a:schemeClr val="accent1"/>
              </a:solidFill>
              <a:latin typeface="Arial"/>
              <a:ea typeface="Arial"/>
              <a:cs typeface="Arial"/>
              <a:sym typeface="Arial"/>
            </a:endParaRPr>
          </a:p>
        </p:txBody>
      </p:sp>
      <p:sp>
        <p:nvSpPr>
          <p:cNvPr id="150" name="Google Shape;150;p23"/>
          <p:cNvSpPr txBox="1"/>
          <p:nvPr/>
        </p:nvSpPr>
        <p:spPr>
          <a:xfrm>
            <a:off x="-18288" y="4922099"/>
            <a:ext cx="36942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1" lang="en" sz="1100">
                <a:solidFill>
                  <a:schemeClr val="accent1"/>
                </a:solidFill>
              </a:rPr>
              <a:t>LSI-VC-11 Teleconference #2</a:t>
            </a:r>
            <a:endParaRPr b="0" i="0" sz="1100" u="none" cap="none" strike="noStrike">
              <a:solidFill>
                <a:srgbClr val="000000"/>
              </a:solidFill>
              <a:latin typeface="Arial"/>
              <a:ea typeface="Arial"/>
              <a:cs typeface="Arial"/>
              <a:sym typeface="Arial"/>
            </a:endParaRPr>
          </a:p>
        </p:txBody>
      </p:sp>
      <p:sp>
        <p:nvSpPr>
          <p:cNvPr id="151" name="Google Shape;151;p23"/>
          <p:cNvSpPr txBox="1"/>
          <p:nvPr>
            <p:ph idx="1" type="body"/>
          </p:nvPr>
        </p:nvSpPr>
        <p:spPr>
          <a:xfrm>
            <a:off x="243175" y="1168900"/>
            <a:ext cx="8621700" cy="34971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Noto Sans Symbols"/>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Courier New"/>
              <a:buChar char="o"/>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152" name="Google Shape;152;p23"/>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Arial"/>
              <a:buNone/>
              <a:defRPr b="0" i="0" sz="33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53" name="Shape 153"/>
        <p:cNvGrpSpPr/>
        <p:nvPr/>
      </p:nvGrpSpPr>
      <p:grpSpPr>
        <a:xfrm>
          <a:off x="0" y="0"/>
          <a:ext cx="0" cy="0"/>
          <a:chOff x="0" y="0"/>
          <a:chExt cx="0" cy="0"/>
        </a:xfrm>
      </p:grpSpPr>
      <p:sp>
        <p:nvSpPr>
          <p:cNvPr id="154" name="Google Shape;154;p24"/>
          <p:cNvSpPr/>
          <p:nvPr/>
        </p:nvSpPr>
        <p:spPr>
          <a:xfrm>
            <a:off x="0" y="1"/>
            <a:ext cx="9144000" cy="7779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155" name="Google Shape;155;p24"/>
          <p:cNvPicPr preferRelativeResize="0"/>
          <p:nvPr/>
        </p:nvPicPr>
        <p:blipFill rotWithShape="1">
          <a:blip r:embed="rId2">
            <a:alphaModFix amt="34000"/>
          </a:blip>
          <a:srcRect b="35419" l="51341" r="-2842" t="39268"/>
          <a:stretch/>
        </p:blipFill>
        <p:spPr>
          <a:xfrm flipH="1">
            <a:off x="6978317" y="0"/>
            <a:ext cx="2165683" cy="778120"/>
          </a:xfrm>
          <a:prstGeom prst="rect">
            <a:avLst/>
          </a:prstGeom>
          <a:noFill/>
          <a:ln>
            <a:noFill/>
          </a:ln>
        </p:spPr>
      </p:pic>
      <p:pic>
        <p:nvPicPr>
          <p:cNvPr id="156" name="Google Shape;156;p24"/>
          <p:cNvPicPr preferRelativeResize="0"/>
          <p:nvPr/>
        </p:nvPicPr>
        <p:blipFill rotWithShape="1">
          <a:blip r:embed="rId3">
            <a:alphaModFix/>
          </a:blip>
          <a:srcRect b="0" l="0" r="0" t="0"/>
          <a:stretch/>
        </p:blipFill>
        <p:spPr>
          <a:xfrm>
            <a:off x="7343775" y="83742"/>
            <a:ext cx="1520924" cy="602579"/>
          </a:xfrm>
          <a:prstGeom prst="rect">
            <a:avLst/>
          </a:prstGeom>
          <a:noFill/>
          <a:ln>
            <a:noFill/>
          </a:ln>
          <a:effectLst>
            <a:outerShdw blurRad="50800" rotWithShape="0" algn="tl" dir="2700000" dist="38100">
              <a:srgbClr val="000000">
                <a:alpha val="40000"/>
              </a:srgbClr>
            </a:outerShdw>
          </a:effectLst>
        </p:spPr>
      </p:pic>
      <p:sp>
        <p:nvSpPr>
          <p:cNvPr id="157" name="Google Shape;157;p24"/>
          <p:cNvSpPr/>
          <p:nvPr/>
        </p:nvSpPr>
        <p:spPr>
          <a:xfrm>
            <a:off x="-1333" y="4930953"/>
            <a:ext cx="9145500" cy="2127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58" name="Google Shape;158;p24"/>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59" name="Google Shape;159;p24"/>
          <p:cNvSpPr txBox="1"/>
          <p:nvPr>
            <p:ph idx="1" type="body"/>
          </p:nvPr>
        </p:nvSpPr>
        <p:spPr>
          <a:xfrm>
            <a:off x="289974" y="1084442"/>
            <a:ext cx="4131600" cy="3581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Noto Sans Symbols"/>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Courier New"/>
              <a:buChar char="o"/>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160" name="Google Shape;160;p24"/>
          <p:cNvSpPr txBox="1"/>
          <p:nvPr>
            <p:ph idx="2" type="body"/>
          </p:nvPr>
        </p:nvSpPr>
        <p:spPr>
          <a:xfrm>
            <a:off x="4722271" y="1084442"/>
            <a:ext cx="4131600" cy="3581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Noto Sans Symbols"/>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Courier New"/>
              <a:buChar char="o"/>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161" name="Google Shape;161;p24"/>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 sz="1100" u="none" cap="none" strike="noStrike">
                <a:solidFill>
                  <a:schemeClr val="accent1"/>
                </a:solidFill>
                <a:latin typeface="Arial"/>
                <a:ea typeface="Arial"/>
                <a:cs typeface="Arial"/>
                <a:sym typeface="Arial"/>
              </a:rPr>
              <a:t>Slide </a:t>
            </a:r>
            <a:fld id="{00000000-1234-1234-1234-123412341234}" type="slidenum">
              <a:rPr b="1" i="0" lang="en" sz="1100" u="none" cap="none" strike="noStrike">
                <a:solidFill>
                  <a:schemeClr val="accent1"/>
                </a:solidFill>
                <a:latin typeface="Arial"/>
                <a:ea typeface="Arial"/>
                <a:cs typeface="Arial"/>
                <a:sym typeface="Arial"/>
              </a:rPr>
              <a:t>‹#›</a:t>
            </a:fld>
            <a:endParaRPr b="1" i="0" sz="1100" u="none" cap="none" strike="noStrike">
              <a:solidFill>
                <a:schemeClr val="accent1"/>
              </a:solidFill>
              <a:latin typeface="Arial"/>
              <a:ea typeface="Arial"/>
              <a:cs typeface="Arial"/>
              <a:sym typeface="Arial"/>
            </a:endParaRPr>
          </a:p>
        </p:txBody>
      </p:sp>
      <p:sp>
        <p:nvSpPr>
          <p:cNvPr id="162" name="Google Shape;162;p24"/>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Arial"/>
              <a:buNone/>
              <a:defRPr b="0" i="0" sz="33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63" name="Google Shape;163;p24"/>
          <p:cNvSpPr txBox="1"/>
          <p:nvPr/>
        </p:nvSpPr>
        <p:spPr>
          <a:xfrm>
            <a:off x="-18288" y="4922099"/>
            <a:ext cx="3694200" cy="2385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1100"/>
              <a:buFont typeface="Arial"/>
              <a:buNone/>
            </a:pPr>
            <a:r>
              <a:rPr b="1" lang="en" sz="1100">
                <a:solidFill>
                  <a:schemeClr val="accent1"/>
                </a:solidFill>
              </a:rPr>
              <a:t>CEOS SIT-37, 29-31 March 2022</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64" name="Shape 164"/>
        <p:cNvGrpSpPr/>
        <p:nvPr/>
      </p:nvGrpSpPr>
      <p:grpSpPr>
        <a:xfrm>
          <a:off x="0" y="0"/>
          <a:ext cx="0" cy="0"/>
          <a:chOff x="0" y="0"/>
          <a:chExt cx="0" cy="0"/>
        </a:xfrm>
      </p:grpSpPr>
      <p:sp>
        <p:nvSpPr>
          <p:cNvPr id="165" name="Google Shape;165;p25"/>
          <p:cNvSpPr/>
          <p:nvPr/>
        </p:nvSpPr>
        <p:spPr>
          <a:xfrm>
            <a:off x="0" y="1"/>
            <a:ext cx="9144000" cy="7779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166" name="Google Shape;166;p25"/>
          <p:cNvPicPr preferRelativeResize="0"/>
          <p:nvPr/>
        </p:nvPicPr>
        <p:blipFill rotWithShape="1">
          <a:blip r:embed="rId2">
            <a:alphaModFix amt="34000"/>
          </a:blip>
          <a:srcRect b="35419" l="51341" r="-2842" t="39268"/>
          <a:stretch/>
        </p:blipFill>
        <p:spPr>
          <a:xfrm flipH="1">
            <a:off x="6978317" y="0"/>
            <a:ext cx="2165683" cy="778120"/>
          </a:xfrm>
          <a:prstGeom prst="rect">
            <a:avLst/>
          </a:prstGeom>
          <a:noFill/>
          <a:ln>
            <a:noFill/>
          </a:ln>
        </p:spPr>
      </p:pic>
      <p:pic>
        <p:nvPicPr>
          <p:cNvPr id="167" name="Google Shape;167;p25"/>
          <p:cNvPicPr preferRelativeResize="0"/>
          <p:nvPr/>
        </p:nvPicPr>
        <p:blipFill rotWithShape="1">
          <a:blip r:embed="rId3">
            <a:alphaModFix/>
          </a:blip>
          <a:srcRect b="0" l="0" r="0" t="0"/>
          <a:stretch/>
        </p:blipFill>
        <p:spPr>
          <a:xfrm>
            <a:off x="7343775" y="83742"/>
            <a:ext cx="1520924" cy="602579"/>
          </a:xfrm>
          <a:prstGeom prst="rect">
            <a:avLst/>
          </a:prstGeom>
          <a:noFill/>
          <a:ln>
            <a:noFill/>
          </a:ln>
          <a:effectLst>
            <a:outerShdw blurRad="50800" rotWithShape="0" algn="tl" dir="2700000" dist="38100">
              <a:srgbClr val="000000">
                <a:alpha val="40000"/>
              </a:srgbClr>
            </a:outerShdw>
          </a:effectLst>
        </p:spPr>
      </p:pic>
      <p:sp>
        <p:nvSpPr>
          <p:cNvPr id="168" name="Google Shape;168;p25"/>
          <p:cNvSpPr/>
          <p:nvPr/>
        </p:nvSpPr>
        <p:spPr>
          <a:xfrm>
            <a:off x="-1333" y="4930953"/>
            <a:ext cx="9145500" cy="2127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69" name="Google Shape;169;p25"/>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70" name="Google Shape;170;p25"/>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 sz="1100" u="none" cap="none" strike="noStrike">
                <a:solidFill>
                  <a:schemeClr val="accent1"/>
                </a:solidFill>
                <a:latin typeface="Arial"/>
                <a:ea typeface="Arial"/>
                <a:cs typeface="Arial"/>
                <a:sym typeface="Arial"/>
              </a:rPr>
              <a:t>Slide </a:t>
            </a:r>
            <a:fld id="{00000000-1234-1234-1234-123412341234}" type="slidenum">
              <a:rPr b="1" i="0" lang="en" sz="1100" u="none" cap="none" strike="noStrike">
                <a:solidFill>
                  <a:schemeClr val="accent1"/>
                </a:solidFill>
                <a:latin typeface="Arial"/>
                <a:ea typeface="Arial"/>
                <a:cs typeface="Arial"/>
                <a:sym typeface="Arial"/>
              </a:rPr>
              <a:t>‹#›</a:t>
            </a:fld>
            <a:endParaRPr b="1" i="0" sz="1100" u="none" cap="none" strike="noStrike">
              <a:solidFill>
                <a:schemeClr val="accent1"/>
              </a:solidFill>
              <a:latin typeface="Arial"/>
              <a:ea typeface="Arial"/>
              <a:cs typeface="Arial"/>
              <a:sym typeface="Arial"/>
            </a:endParaRPr>
          </a:p>
        </p:txBody>
      </p:sp>
      <p:sp>
        <p:nvSpPr>
          <p:cNvPr id="171" name="Google Shape;171;p25"/>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Arial"/>
              <a:buNone/>
              <a:defRPr b="0" i="0" sz="33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72" name="Google Shape;172;p25"/>
          <p:cNvSpPr txBox="1"/>
          <p:nvPr/>
        </p:nvSpPr>
        <p:spPr>
          <a:xfrm>
            <a:off x="-18288" y="4922099"/>
            <a:ext cx="3694200" cy="2385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1100"/>
              <a:buFont typeface="Arial"/>
              <a:buNone/>
            </a:pPr>
            <a:r>
              <a:rPr b="1" lang="en" sz="1100">
                <a:solidFill>
                  <a:schemeClr val="accent1"/>
                </a:solidFill>
              </a:rPr>
              <a:t>CEOS SIT-37, 29-31 March 2022</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73" name="Shape 173"/>
        <p:cNvGrpSpPr/>
        <p:nvPr/>
      </p:nvGrpSpPr>
      <p:grpSpPr>
        <a:xfrm>
          <a:off x="0" y="0"/>
          <a:ext cx="0" cy="0"/>
          <a:chOff x="0" y="0"/>
          <a:chExt cx="0" cy="0"/>
        </a:xfrm>
      </p:grpSpPr>
      <p:sp>
        <p:nvSpPr>
          <p:cNvPr id="174" name="Google Shape;174;p26"/>
          <p:cNvSpPr/>
          <p:nvPr/>
        </p:nvSpPr>
        <p:spPr>
          <a:xfrm>
            <a:off x="0" y="1"/>
            <a:ext cx="9144000" cy="7779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175" name="Google Shape;175;p26"/>
          <p:cNvPicPr preferRelativeResize="0"/>
          <p:nvPr/>
        </p:nvPicPr>
        <p:blipFill rotWithShape="1">
          <a:blip r:embed="rId2">
            <a:alphaModFix amt="34000"/>
          </a:blip>
          <a:srcRect b="35419" l="51341" r="-2842" t="39268"/>
          <a:stretch/>
        </p:blipFill>
        <p:spPr>
          <a:xfrm flipH="1">
            <a:off x="6978317" y="0"/>
            <a:ext cx="2165683" cy="778120"/>
          </a:xfrm>
          <a:prstGeom prst="rect">
            <a:avLst/>
          </a:prstGeom>
          <a:noFill/>
          <a:ln>
            <a:noFill/>
          </a:ln>
        </p:spPr>
      </p:pic>
      <p:pic>
        <p:nvPicPr>
          <p:cNvPr id="176" name="Google Shape;176;p26"/>
          <p:cNvPicPr preferRelativeResize="0"/>
          <p:nvPr/>
        </p:nvPicPr>
        <p:blipFill rotWithShape="1">
          <a:blip r:embed="rId3">
            <a:alphaModFix/>
          </a:blip>
          <a:srcRect b="0" l="0" r="0" t="0"/>
          <a:stretch/>
        </p:blipFill>
        <p:spPr>
          <a:xfrm>
            <a:off x="7343775" y="83742"/>
            <a:ext cx="1520924" cy="602579"/>
          </a:xfrm>
          <a:prstGeom prst="rect">
            <a:avLst/>
          </a:prstGeom>
          <a:noFill/>
          <a:ln>
            <a:noFill/>
          </a:ln>
          <a:effectLst>
            <a:outerShdw blurRad="50800" rotWithShape="0" algn="tl" dir="2700000" dist="38100">
              <a:srgbClr val="000000">
                <a:alpha val="40000"/>
              </a:srgbClr>
            </a:outerShdw>
          </a:effectLst>
        </p:spPr>
      </p:pic>
      <p:sp>
        <p:nvSpPr>
          <p:cNvPr id="177" name="Google Shape;177;p26"/>
          <p:cNvSpPr/>
          <p:nvPr/>
        </p:nvSpPr>
        <p:spPr>
          <a:xfrm>
            <a:off x="-1333" y="4930953"/>
            <a:ext cx="9145500" cy="2127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78" name="Google Shape;178;p26"/>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79" name="Google Shape;179;p26"/>
          <p:cNvSpPr txBox="1"/>
          <p:nvPr>
            <p:ph idx="1" type="body"/>
          </p:nvPr>
        </p:nvSpPr>
        <p:spPr>
          <a:xfrm>
            <a:off x="3885009" y="1030389"/>
            <a:ext cx="4629300" cy="3520800"/>
          </a:xfrm>
          <a:prstGeom prst="rect">
            <a:avLst/>
          </a:prstGeom>
          <a:noFill/>
          <a:ln>
            <a:noFill/>
          </a:ln>
        </p:spPr>
        <p:txBody>
          <a:bodyPr anchorCtr="0" anchor="t" bIns="34275" lIns="68575" spcFirstLastPara="1" rIns="68575" wrap="square" tIns="34275">
            <a:noAutofit/>
          </a:bodyPr>
          <a:lstStyle>
            <a:lvl1pPr indent="-381000" lvl="0" marL="457200" marR="0" rtl="0" algn="l">
              <a:lnSpc>
                <a:spcPct val="90000"/>
              </a:lnSpc>
              <a:spcBef>
                <a:spcPts val="8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1pPr>
            <a:lvl2pPr indent="-361950" lvl="1" marL="914400" marR="0" rtl="0" algn="l">
              <a:lnSpc>
                <a:spcPct val="90000"/>
              </a:lnSpc>
              <a:spcBef>
                <a:spcPts val="400"/>
              </a:spcBef>
              <a:spcAft>
                <a:spcPts val="0"/>
              </a:spcAft>
              <a:buClr>
                <a:schemeClr val="dk1"/>
              </a:buClr>
              <a:buSzPts val="2100"/>
              <a:buFont typeface="Noto Sans Symbols"/>
              <a:buChar char="▪"/>
              <a:defRPr b="0" i="0" sz="2100" u="none" cap="none" strike="noStrike">
                <a:solidFill>
                  <a:schemeClr val="dk1"/>
                </a:solidFill>
                <a:latin typeface="Arial"/>
                <a:ea typeface="Arial"/>
                <a:cs typeface="Arial"/>
                <a:sym typeface="Arial"/>
              </a:defRPr>
            </a:lvl2pPr>
            <a:lvl3pPr indent="-342900" lvl="2" marL="1371600" marR="0" rtl="0" algn="l">
              <a:lnSpc>
                <a:spcPct val="90000"/>
              </a:lnSpc>
              <a:spcBef>
                <a:spcPts val="400"/>
              </a:spcBef>
              <a:spcAft>
                <a:spcPts val="0"/>
              </a:spcAft>
              <a:buClr>
                <a:schemeClr val="dk1"/>
              </a:buClr>
              <a:buSzPts val="1800"/>
              <a:buFont typeface="Courier New"/>
              <a:buChar char="o"/>
              <a:defRPr b="0" i="0" sz="1800" u="none" cap="none" strike="noStrike">
                <a:solidFill>
                  <a:schemeClr val="dk1"/>
                </a:solidFill>
                <a:latin typeface="Arial"/>
                <a:ea typeface="Arial"/>
                <a:cs typeface="Arial"/>
                <a:sym typeface="Arial"/>
              </a:defRPr>
            </a:lvl3pPr>
            <a:lvl4pPr indent="-323850" lvl="3" marL="1828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4pPr>
            <a:lvl5pPr indent="-323850" lvl="4" marL="2286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180" name="Google Shape;180;p26"/>
          <p:cNvSpPr txBox="1"/>
          <p:nvPr>
            <p:ph idx="2" type="body"/>
          </p:nvPr>
        </p:nvSpPr>
        <p:spPr>
          <a:xfrm>
            <a:off x="629841" y="1030389"/>
            <a:ext cx="2949000" cy="34728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2pPr>
            <a:lvl3pPr indent="-228600" lvl="2" marL="1371600" marR="0" rtl="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indent="-228600" lvl="3" marL="1828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4pPr>
            <a:lvl5pPr indent="-228600" lvl="4" marL="22860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5pPr>
            <a:lvl6pPr indent="-228600" lvl="5" marL="27432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6pPr>
            <a:lvl7pPr indent="-228600" lvl="6" marL="3200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7pPr>
            <a:lvl8pPr indent="-228600" lvl="7" marL="3657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8pPr>
            <a:lvl9pPr indent="-228600" lvl="8" marL="4114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9pPr>
          </a:lstStyle>
          <a:p/>
        </p:txBody>
      </p:sp>
      <p:sp>
        <p:nvSpPr>
          <p:cNvPr id="181" name="Google Shape;181;p26"/>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 sz="1100" u="none" cap="none" strike="noStrike">
                <a:solidFill>
                  <a:schemeClr val="accent1"/>
                </a:solidFill>
                <a:latin typeface="Arial"/>
                <a:ea typeface="Arial"/>
                <a:cs typeface="Arial"/>
                <a:sym typeface="Arial"/>
              </a:rPr>
              <a:t>Slide </a:t>
            </a:r>
            <a:fld id="{00000000-1234-1234-1234-123412341234}" type="slidenum">
              <a:rPr b="1" i="0" lang="en" sz="1100" u="none" cap="none" strike="noStrike">
                <a:solidFill>
                  <a:schemeClr val="accent1"/>
                </a:solidFill>
                <a:latin typeface="Arial"/>
                <a:ea typeface="Arial"/>
                <a:cs typeface="Arial"/>
                <a:sym typeface="Arial"/>
              </a:rPr>
              <a:t>‹#›</a:t>
            </a:fld>
            <a:endParaRPr b="1" i="0" sz="1100" u="none" cap="none" strike="noStrike">
              <a:solidFill>
                <a:schemeClr val="accent1"/>
              </a:solidFill>
              <a:latin typeface="Arial"/>
              <a:ea typeface="Arial"/>
              <a:cs typeface="Arial"/>
              <a:sym typeface="Arial"/>
            </a:endParaRPr>
          </a:p>
        </p:txBody>
      </p:sp>
      <p:sp>
        <p:nvSpPr>
          <p:cNvPr id="182" name="Google Shape;182;p26"/>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Arial"/>
              <a:buNone/>
              <a:defRPr b="0" i="0" sz="33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83" name="Google Shape;183;p26"/>
          <p:cNvSpPr txBox="1"/>
          <p:nvPr/>
        </p:nvSpPr>
        <p:spPr>
          <a:xfrm>
            <a:off x="-18288" y="4922099"/>
            <a:ext cx="3694200" cy="2385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1100"/>
              <a:buFont typeface="Arial"/>
              <a:buNone/>
            </a:pPr>
            <a:r>
              <a:rPr b="1" lang="en" sz="1100">
                <a:solidFill>
                  <a:schemeClr val="accent1"/>
                </a:solidFill>
              </a:rPr>
              <a:t>CEOS SIT-37, 29-31 March 2022</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0" name="Shape 70"/>
        <p:cNvGrpSpPr/>
        <p:nvPr/>
      </p:nvGrpSpPr>
      <p:grpSpPr>
        <a:xfrm>
          <a:off x="0" y="0"/>
          <a:ext cx="0" cy="0"/>
          <a:chOff x="0" y="0"/>
          <a:chExt cx="0" cy="0"/>
        </a:xfrm>
      </p:grpSpPr>
      <p:sp>
        <p:nvSpPr>
          <p:cNvPr id="71" name="Google Shape;71;p15"/>
          <p:cNvSpPr/>
          <p:nvPr/>
        </p:nvSpPr>
        <p:spPr>
          <a:xfrm>
            <a:off x="0" y="1"/>
            <a:ext cx="9144000" cy="7779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2"/>
              </a:solidFill>
              <a:latin typeface="Arial"/>
              <a:ea typeface="Arial"/>
              <a:cs typeface="Arial"/>
              <a:sym typeface="Arial"/>
            </a:endParaRPr>
          </a:p>
        </p:txBody>
      </p:sp>
      <p:pic>
        <p:nvPicPr>
          <p:cNvPr id="72" name="Google Shape;72;p15"/>
          <p:cNvPicPr preferRelativeResize="0"/>
          <p:nvPr/>
        </p:nvPicPr>
        <p:blipFill rotWithShape="1">
          <a:blip r:embed="rId1">
            <a:alphaModFix amt="34000"/>
          </a:blip>
          <a:srcRect b="35419" l="51341" r="-2842" t="39268"/>
          <a:stretch/>
        </p:blipFill>
        <p:spPr>
          <a:xfrm flipH="1">
            <a:off x="6978317" y="0"/>
            <a:ext cx="2165683" cy="778120"/>
          </a:xfrm>
          <a:prstGeom prst="rect">
            <a:avLst/>
          </a:prstGeom>
          <a:noFill/>
          <a:ln>
            <a:noFill/>
          </a:ln>
        </p:spPr>
      </p:pic>
      <p:pic>
        <p:nvPicPr>
          <p:cNvPr id="73" name="Google Shape;73;p15"/>
          <p:cNvPicPr preferRelativeResize="0"/>
          <p:nvPr/>
        </p:nvPicPr>
        <p:blipFill rotWithShape="1">
          <a:blip r:embed="rId2">
            <a:alphaModFix/>
          </a:blip>
          <a:srcRect b="0" l="0" r="0" t="0"/>
          <a:stretch/>
        </p:blipFill>
        <p:spPr>
          <a:xfrm>
            <a:off x="7343775" y="83742"/>
            <a:ext cx="1520924" cy="602579"/>
          </a:xfrm>
          <a:prstGeom prst="rect">
            <a:avLst/>
          </a:prstGeom>
          <a:noFill/>
          <a:ln>
            <a:noFill/>
          </a:ln>
          <a:effectLst>
            <a:outerShdw blurRad="50800" rotWithShape="0" algn="tl" dir="2700000" dist="38100">
              <a:srgbClr val="000000">
                <a:alpha val="40000"/>
              </a:srgbClr>
            </a:outerShdw>
          </a:effectLst>
        </p:spPr>
      </p:pic>
      <p:sp>
        <p:nvSpPr>
          <p:cNvPr id="74" name="Google Shape;74;p15"/>
          <p:cNvSpPr/>
          <p:nvPr/>
        </p:nvSpPr>
        <p:spPr>
          <a:xfrm>
            <a:off x="-1333" y="4930953"/>
            <a:ext cx="9145500" cy="2127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2"/>
              </a:solidFill>
              <a:latin typeface="Arial"/>
              <a:ea typeface="Arial"/>
              <a:cs typeface="Arial"/>
              <a:sym typeface="Arial"/>
            </a:endParaRPr>
          </a:p>
        </p:txBody>
      </p:sp>
      <p:sp>
        <p:nvSpPr>
          <p:cNvPr id="75" name="Google Shape;75;p15"/>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1" r:id="rId3"/>
    <p:sldLayoutId id="2147483662" r:id="rId4"/>
    <p:sldLayoutId id="2147483663" r:id="rId5"/>
    <p:sldLayoutId id="2147483664" r:id="rId6"/>
    <p:sldLayoutId id="2147483665"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 name="Shape 127"/>
        <p:cNvGrpSpPr/>
        <p:nvPr/>
      </p:nvGrpSpPr>
      <p:grpSpPr>
        <a:xfrm>
          <a:off x="0" y="0"/>
          <a:ext cx="0" cy="0"/>
          <a:chOff x="0" y="0"/>
          <a:chExt cx="0" cy="0"/>
        </a:xfrm>
      </p:grpSpPr>
      <p:sp>
        <p:nvSpPr>
          <p:cNvPr id="128" name="Google Shape;128;p21"/>
          <p:cNvSpPr/>
          <p:nvPr/>
        </p:nvSpPr>
        <p:spPr>
          <a:xfrm>
            <a:off x="0" y="1"/>
            <a:ext cx="9144000" cy="7779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129" name="Google Shape;129;p21"/>
          <p:cNvPicPr preferRelativeResize="0"/>
          <p:nvPr/>
        </p:nvPicPr>
        <p:blipFill rotWithShape="1">
          <a:blip r:embed="rId1">
            <a:alphaModFix amt="34000"/>
          </a:blip>
          <a:srcRect b="35419" l="51341" r="-2842" t="39268"/>
          <a:stretch/>
        </p:blipFill>
        <p:spPr>
          <a:xfrm flipH="1">
            <a:off x="6978317" y="0"/>
            <a:ext cx="2165683" cy="778120"/>
          </a:xfrm>
          <a:prstGeom prst="rect">
            <a:avLst/>
          </a:prstGeom>
          <a:noFill/>
          <a:ln>
            <a:noFill/>
          </a:ln>
        </p:spPr>
      </p:pic>
      <p:pic>
        <p:nvPicPr>
          <p:cNvPr id="130" name="Google Shape;130;p21"/>
          <p:cNvPicPr preferRelativeResize="0"/>
          <p:nvPr/>
        </p:nvPicPr>
        <p:blipFill rotWithShape="1">
          <a:blip r:embed="rId2">
            <a:alphaModFix/>
          </a:blip>
          <a:srcRect b="0" l="0" r="0" t="0"/>
          <a:stretch/>
        </p:blipFill>
        <p:spPr>
          <a:xfrm>
            <a:off x="7343775" y="83742"/>
            <a:ext cx="1520924" cy="602579"/>
          </a:xfrm>
          <a:prstGeom prst="rect">
            <a:avLst/>
          </a:prstGeom>
          <a:noFill/>
          <a:ln>
            <a:noFill/>
          </a:ln>
          <a:effectLst>
            <a:outerShdw blurRad="50800" rotWithShape="0" algn="tl" dir="2700000" dist="38100">
              <a:srgbClr val="000000">
                <a:alpha val="40000"/>
              </a:srgbClr>
            </a:outerShdw>
          </a:effectLst>
        </p:spPr>
      </p:pic>
      <p:sp>
        <p:nvSpPr>
          <p:cNvPr id="131" name="Google Shape;131;p21"/>
          <p:cNvSpPr/>
          <p:nvPr/>
        </p:nvSpPr>
        <p:spPr>
          <a:xfrm>
            <a:off x="-1333" y="4930953"/>
            <a:ext cx="9145500" cy="2127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32" name="Google Shape;132;p21"/>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6" r:id="rId3"/>
    <p:sldLayoutId id="2147483667" r:id="rId4"/>
    <p:sldLayoutId id="2147483668" r:id="rId5"/>
    <p:sldLayoutId id="2147483669" r:id="rId6"/>
    <p:sldLayoutId id="2147483670"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hyperlink" Target="https://docs.google.com/presentation/d/19hANSCe06jZGpIrYAWuHz5gIAo3PVTcn/edit#slide=id.p1" TargetMode="External"/><Relationship Id="rId4" Type="http://schemas.openxmlformats.org/officeDocument/2006/relationships/hyperlink" Target="https://www.grss-ieee.org/community/technical-committees/" TargetMode="External"/><Relationship Id="rId9" Type="http://schemas.openxmlformats.org/officeDocument/2006/relationships/hyperlink" Target="https://www.grss-ieee.org/publications/geoscience-and-remote-sensing-magazine/" TargetMode="External"/><Relationship Id="rId5" Type="http://schemas.openxmlformats.org/officeDocument/2006/relationships/hyperlink" Target="https://www.grss-ieee.org/technical-committees/image-analysis-and-data-fusion/" TargetMode="External"/><Relationship Id="rId6" Type="http://schemas.openxmlformats.org/officeDocument/2006/relationships/hyperlink" Target="https://www.grss-ieee.org/conferences/" TargetMode="External"/><Relationship Id="rId7" Type="http://schemas.openxmlformats.org/officeDocument/2006/relationships/hyperlink" Target="https://igarss2022.org/default.php" TargetMode="External"/><Relationship Id="rId8" Type="http://schemas.openxmlformats.org/officeDocument/2006/relationships/hyperlink" Target="https://www.grss-ieee.org/publication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hyperlink" Target="https://ceos.org/document_management/Meetings/SIT/SIT-37/Documents/New%20Space%20SIT-37%20Background%20Paper%20v1.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7"/>
          <p:cNvSpPr txBox="1"/>
          <p:nvPr>
            <p:ph type="title"/>
          </p:nvPr>
        </p:nvSpPr>
        <p:spPr>
          <a:xfrm>
            <a:off x="132035" y="131953"/>
            <a:ext cx="4617900" cy="2979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100"/>
              <a:buFont typeface="Arial"/>
              <a:buNone/>
            </a:pPr>
            <a:r>
              <a:rPr lang="en" sz="5100"/>
              <a:t>LSI-VC-11 Teleconference #2</a:t>
            </a:r>
            <a:endParaRPr sz="4900"/>
          </a:p>
          <a:p>
            <a:pPr indent="0" lvl="0" marL="0" rtl="0" algn="l">
              <a:lnSpc>
                <a:spcPct val="90000"/>
              </a:lnSpc>
              <a:spcBef>
                <a:spcPts val="0"/>
              </a:spcBef>
              <a:spcAft>
                <a:spcPts val="0"/>
              </a:spcAft>
              <a:buClr>
                <a:schemeClr val="dk1"/>
              </a:buClr>
              <a:buSzPts val="1100"/>
              <a:buFont typeface="Arial"/>
              <a:buNone/>
            </a:pPr>
            <a:r>
              <a:t/>
            </a:r>
            <a:endParaRPr sz="5100"/>
          </a:p>
          <a:p>
            <a:pPr indent="0" lvl="0" marL="0" rtl="0" algn="l">
              <a:lnSpc>
                <a:spcPct val="90000"/>
              </a:lnSpc>
              <a:spcBef>
                <a:spcPts val="0"/>
              </a:spcBef>
              <a:spcAft>
                <a:spcPts val="0"/>
              </a:spcAft>
              <a:buClr>
                <a:schemeClr val="lt1"/>
              </a:buClr>
              <a:buSzPts val="6000"/>
              <a:buFont typeface="Arial"/>
              <a:buNone/>
            </a:pPr>
            <a:r>
              <a:t/>
            </a:r>
            <a:endParaRPr sz="5100"/>
          </a:p>
        </p:txBody>
      </p:sp>
      <p:sp>
        <p:nvSpPr>
          <p:cNvPr id="189" name="Google Shape;189;p27"/>
          <p:cNvSpPr/>
          <p:nvPr/>
        </p:nvSpPr>
        <p:spPr>
          <a:xfrm>
            <a:off x="5416713" y="3189512"/>
            <a:ext cx="3624900" cy="1953900"/>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None/>
            </a:pPr>
            <a:r>
              <a:t/>
            </a:r>
            <a:endParaRPr b="1" i="0" sz="17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None/>
            </a:pPr>
            <a:r>
              <a:t/>
            </a:r>
            <a:endParaRPr b="1" sz="1700">
              <a:solidFill>
                <a:schemeClr val="accent1"/>
              </a:solidFill>
            </a:endParaRPr>
          </a:p>
          <a:p>
            <a:pPr indent="0" lvl="0" marL="0" marR="0" rtl="0" algn="r">
              <a:lnSpc>
                <a:spcPct val="150000"/>
              </a:lnSpc>
              <a:spcBef>
                <a:spcPts val="0"/>
              </a:spcBef>
              <a:spcAft>
                <a:spcPts val="0"/>
              </a:spcAft>
              <a:buNone/>
            </a:pPr>
            <a:r>
              <a:rPr b="1" i="0" lang="en" sz="1700" u="none" cap="none" strike="noStrike">
                <a:solidFill>
                  <a:schemeClr val="accent1"/>
                </a:solidFill>
                <a:latin typeface="Arial"/>
                <a:ea typeface="Arial"/>
                <a:cs typeface="Arial"/>
                <a:sym typeface="Arial"/>
              </a:rPr>
              <a:t>Virtual Meeting</a:t>
            </a:r>
            <a:endParaRPr b="1" i="0" sz="17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None/>
            </a:pPr>
            <a:r>
              <a:rPr b="1" lang="en" sz="1700">
                <a:solidFill>
                  <a:schemeClr val="accent1"/>
                </a:solidFill>
              </a:rPr>
              <a:t>18 May 2022</a:t>
            </a:r>
            <a:endParaRPr b="1" i="0" sz="1700" u="none" cap="none" strike="noStrike">
              <a:solidFill>
                <a:schemeClr val="accen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6"/>
          <p:cNvSpPr txBox="1"/>
          <p:nvPr>
            <p:ph type="title"/>
          </p:nvPr>
        </p:nvSpPr>
        <p:spPr>
          <a:xfrm>
            <a:off x="132035" y="131953"/>
            <a:ext cx="4617900" cy="2979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lt1"/>
              </a:buClr>
              <a:buSzPts val="6000"/>
              <a:buFont typeface="Arial"/>
              <a:buNone/>
            </a:pPr>
            <a:r>
              <a:rPr lang="en"/>
              <a:t>ARD Standards</a:t>
            </a:r>
            <a:endParaRPr/>
          </a:p>
        </p:txBody>
      </p:sp>
      <p:sp>
        <p:nvSpPr>
          <p:cNvPr id="253" name="Google Shape;253;p36"/>
          <p:cNvSpPr/>
          <p:nvPr/>
        </p:nvSpPr>
        <p:spPr>
          <a:xfrm>
            <a:off x="5416713" y="3189512"/>
            <a:ext cx="3624900" cy="1953900"/>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1700"/>
              <a:buFont typeface="Arial"/>
              <a:buNone/>
            </a:pPr>
            <a:r>
              <a:rPr b="1" lang="en" sz="1700">
                <a:solidFill>
                  <a:schemeClr val="accent1"/>
                </a:solidFill>
              </a:rPr>
              <a:t>Day 2</a:t>
            </a:r>
            <a:endParaRPr b="0" i="0" sz="11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1700"/>
              <a:buFont typeface="Arial"/>
              <a:buNone/>
            </a:pPr>
            <a:r>
              <a:rPr b="1" i="0" lang="en" sz="1700" u="none" cap="none" strike="noStrike">
                <a:solidFill>
                  <a:schemeClr val="accent1"/>
                </a:solidFill>
                <a:latin typeface="Arial"/>
                <a:ea typeface="Arial"/>
                <a:cs typeface="Arial"/>
                <a:sym typeface="Arial"/>
              </a:rPr>
              <a:t>CEOS </a:t>
            </a:r>
            <a:r>
              <a:rPr b="1" lang="en" sz="1700">
                <a:solidFill>
                  <a:schemeClr val="accent1"/>
                </a:solidFill>
              </a:rPr>
              <a:t>LSI-VC-11</a:t>
            </a:r>
            <a:r>
              <a:rPr b="1" i="0" lang="en" sz="1700" u="none" cap="none" strike="noStrike">
                <a:solidFill>
                  <a:schemeClr val="accent1"/>
                </a:solidFill>
                <a:latin typeface="Arial"/>
                <a:ea typeface="Arial"/>
                <a:cs typeface="Arial"/>
                <a:sym typeface="Arial"/>
              </a:rPr>
              <a:t> </a:t>
            </a:r>
            <a:endParaRPr b="1" i="0" sz="17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1700"/>
              <a:buFont typeface="Arial"/>
              <a:buNone/>
            </a:pPr>
            <a:r>
              <a:rPr b="1" i="0" lang="en" sz="1700" u="none" cap="none" strike="noStrike">
                <a:solidFill>
                  <a:schemeClr val="accent1"/>
                </a:solidFill>
                <a:latin typeface="Arial"/>
                <a:ea typeface="Arial"/>
                <a:cs typeface="Arial"/>
                <a:sym typeface="Arial"/>
              </a:rPr>
              <a:t>Virtual Meeting</a:t>
            </a:r>
            <a:endParaRPr b="1" i="0" sz="17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1700"/>
              <a:buFont typeface="Arial"/>
              <a:buNone/>
            </a:pPr>
            <a:r>
              <a:rPr b="1" lang="en" sz="1700">
                <a:solidFill>
                  <a:schemeClr val="accent1"/>
                </a:solidFill>
              </a:rPr>
              <a:t>17-19</a:t>
            </a:r>
            <a:r>
              <a:rPr b="1" i="0" lang="en" sz="1700" u="none" cap="none" strike="noStrike">
                <a:solidFill>
                  <a:schemeClr val="accent1"/>
                </a:solidFill>
                <a:latin typeface="Arial"/>
                <a:ea typeface="Arial"/>
                <a:cs typeface="Arial"/>
                <a:sym typeface="Arial"/>
              </a:rPr>
              <a:t> </a:t>
            </a:r>
            <a:r>
              <a:rPr b="1" lang="en" sz="1700">
                <a:solidFill>
                  <a:schemeClr val="accent1"/>
                </a:solidFill>
              </a:rPr>
              <a:t>May</a:t>
            </a:r>
            <a:r>
              <a:rPr b="1" i="0" lang="en" sz="1700" u="none" cap="none" strike="noStrike">
                <a:solidFill>
                  <a:schemeClr val="accent1"/>
                </a:solidFill>
                <a:latin typeface="Arial"/>
                <a:ea typeface="Arial"/>
                <a:cs typeface="Arial"/>
                <a:sym typeface="Arial"/>
              </a:rPr>
              <a:t> 2022</a:t>
            </a:r>
            <a:endParaRPr b="1" i="0" sz="1700" u="none" cap="none" strike="noStrike">
              <a:solidFill>
                <a:schemeClr val="accen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7"/>
          <p:cNvSpPr txBox="1"/>
          <p:nvPr/>
        </p:nvSpPr>
        <p:spPr>
          <a:xfrm>
            <a:off x="70515" y="77436"/>
            <a:ext cx="6501300" cy="577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3300">
                <a:solidFill>
                  <a:schemeClr val="lt1"/>
                </a:solidFill>
              </a:rPr>
              <a:t>ARD Standards</a:t>
            </a:r>
            <a:endParaRPr sz="1100"/>
          </a:p>
        </p:txBody>
      </p:sp>
      <p:sp>
        <p:nvSpPr>
          <p:cNvPr id="259" name="Google Shape;259;p37"/>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1" lang="en" sz="1100">
                <a:solidFill>
                  <a:schemeClr val="accent1"/>
                </a:solidFill>
                <a:latin typeface="Arial"/>
                <a:ea typeface="Arial"/>
                <a:cs typeface="Arial"/>
                <a:sym typeface="Arial"/>
              </a:rPr>
              <a:t>Slide </a:t>
            </a:r>
            <a:fld id="{00000000-1234-1234-1234-123412341234}" type="slidenum">
              <a:rPr b="1" lang="en" sz="1100">
                <a:solidFill>
                  <a:schemeClr val="accent1"/>
                </a:solidFill>
                <a:latin typeface="Arial"/>
                <a:ea typeface="Arial"/>
                <a:cs typeface="Arial"/>
                <a:sym typeface="Arial"/>
              </a:rPr>
              <a:t>‹#›</a:t>
            </a:fld>
            <a:endParaRPr b="1" sz="1100">
              <a:solidFill>
                <a:schemeClr val="accent1"/>
              </a:solidFill>
              <a:latin typeface="Arial"/>
              <a:ea typeface="Arial"/>
              <a:cs typeface="Arial"/>
              <a:sym typeface="Arial"/>
            </a:endParaRPr>
          </a:p>
        </p:txBody>
      </p:sp>
      <p:sp>
        <p:nvSpPr>
          <p:cNvPr id="260" name="Google Shape;260;p37"/>
          <p:cNvSpPr txBox="1"/>
          <p:nvPr/>
        </p:nvSpPr>
        <p:spPr>
          <a:xfrm>
            <a:off x="275404" y="944168"/>
            <a:ext cx="8334000" cy="3652500"/>
          </a:xfrm>
          <a:prstGeom prst="rect">
            <a:avLst/>
          </a:prstGeom>
          <a:noFill/>
          <a:ln>
            <a:noFill/>
          </a:ln>
        </p:spPr>
        <p:txBody>
          <a:bodyPr anchorCtr="0" anchor="t" bIns="34275" lIns="68575" spcFirstLastPara="1" rIns="68575" wrap="square" tIns="34275">
            <a:spAutoFit/>
          </a:bodyPr>
          <a:lstStyle/>
          <a:p>
            <a:pPr indent="-304800" lvl="0" marL="457200" marR="0" rtl="0" algn="l">
              <a:lnSpc>
                <a:spcPct val="115000"/>
              </a:lnSpc>
              <a:spcBef>
                <a:spcPts val="0"/>
              </a:spcBef>
              <a:spcAft>
                <a:spcPts val="0"/>
              </a:spcAft>
              <a:buClr>
                <a:schemeClr val="dk1"/>
              </a:buClr>
              <a:buSzPts val="1200"/>
              <a:buChar char="●"/>
            </a:pPr>
            <a:r>
              <a:rPr b="1" lang="en" sz="1200">
                <a:solidFill>
                  <a:schemeClr val="dk1"/>
                </a:solidFill>
              </a:rPr>
              <a:t>Overwhelming feedback from industry: formal standards are needed for ‘ARD’</a:t>
            </a:r>
            <a:endParaRPr b="1" sz="1200">
              <a:solidFill>
                <a:schemeClr val="dk1"/>
              </a:solidFill>
            </a:endParaRPr>
          </a:p>
          <a:p>
            <a:pPr indent="-304800" lvl="1" marL="914400" marR="0" rtl="0" algn="l">
              <a:lnSpc>
                <a:spcPct val="115000"/>
              </a:lnSpc>
              <a:spcBef>
                <a:spcPts val="0"/>
              </a:spcBef>
              <a:spcAft>
                <a:spcPts val="0"/>
              </a:spcAft>
              <a:buClr>
                <a:schemeClr val="dk1"/>
              </a:buClr>
              <a:buSzPts val="1200"/>
              <a:buChar char="○"/>
            </a:pPr>
            <a:r>
              <a:rPr lang="en" sz="1200">
                <a:solidFill>
                  <a:schemeClr val="dk1"/>
                </a:solidFill>
              </a:rPr>
              <a:t>Without a standard: difficult to implement CEOS-ARD into operational workflows</a:t>
            </a:r>
            <a:endParaRPr sz="1200">
              <a:solidFill>
                <a:schemeClr val="dk1"/>
              </a:solidFill>
            </a:endParaRPr>
          </a:p>
          <a:p>
            <a:pPr indent="-304800" lvl="1" marL="914400" marR="0" rtl="0" algn="l">
              <a:lnSpc>
                <a:spcPct val="115000"/>
              </a:lnSpc>
              <a:spcBef>
                <a:spcPts val="0"/>
              </a:spcBef>
              <a:spcAft>
                <a:spcPts val="0"/>
              </a:spcAft>
              <a:buClr>
                <a:schemeClr val="dk1"/>
              </a:buClr>
              <a:buSzPts val="1200"/>
              <a:buChar char="○"/>
            </a:pPr>
            <a:r>
              <a:rPr lang="en" sz="1200">
                <a:solidFill>
                  <a:schemeClr val="dk1"/>
                </a:solidFill>
              </a:rPr>
              <a:t>Government and commercial sectors will likely not reference documents unless they have gone through an open standard process.</a:t>
            </a:r>
            <a:endParaRPr sz="1200">
              <a:solidFill>
                <a:schemeClr val="dk1"/>
              </a:solidFill>
            </a:endParaRPr>
          </a:p>
          <a:p>
            <a:pPr indent="-304800" lvl="1" marL="914400" marR="0" rtl="0" algn="l">
              <a:lnSpc>
                <a:spcPct val="115000"/>
              </a:lnSpc>
              <a:spcBef>
                <a:spcPts val="0"/>
              </a:spcBef>
              <a:spcAft>
                <a:spcPts val="0"/>
              </a:spcAft>
              <a:buClr>
                <a:schemeClr val="dk1"/>
              </a:buClr>
              <a:buSzPts val="1200"/>
              <a:buChar char="○"/>
            </a:pPr>
            <a:r>
              <a:rPr lang="en" sz="1200">
                <a:solidFill>
                  <a:schemeClr val="dk1"/>
                </a:solidFill>
              </a:rPr>
              <a:t>Standards built on the foundation of CEOS-ARD would be helpful</a:t>
            </a:r>
            <a:endParaRPr sz="1200">
              <a:solidFill>
                <a:schemeClr val="dk1"/>
              </a:solidFill>
            </a:endParaRPr>
          </a:p>
          <a:p>
            <a:pPr indent="-304800" lvl="0" marL="457200" marR="0" rtl="0" algn="l">
              <a:lnSpc>
                <a:spcPct val="115000"/>
              </a:lnSpc>
              <a:spcBef>
                <a:spcPts val="0"/>
              </a:spcBef>
              <a:spcAft>
                <a:spcPts val="0"/>
              </a:spcAft>
              <a:buClr>
                <a:schemeClr val="dk1"/>
              </a:buClr>
              <a:buSzPts val="1200"/>
              <a:buChar char="●"/>
            </a:pPr>
            <a:r>
              <a:rPr lang="en" sz="1200">
                <a:solidFill>
                  <a:schemeClr val="dk1"/>
                </a:solidFill>
              </a:rPr>
              <a:t>Increase reach of the concepts of CEOS-ARD</a:t>
            </a:r>
            <a:endParaRPr sz="1200">
              <a:solidFill>
                <a:schemeClr val="dk1"/>
              </a:solidFill>
              <a:latin typeface="Arial"/>
              <a:ea typeface="Arial"/>
              <a:cs typeface="Arial"/>
              <a:sym typeface="Arial"/>
            </a:endParaRPr>
          </a:p>
          <a:p>
            <a:pPr indent="-304800" lvl="0" marL="457200" marR="0" rtl="0" algn="l">
              <a:lnSpc>
                <a:spcPct val="115000"/>
              </a:lnSpc>
              <a:spcBef>
                <a:spcPts val="0"/>
              </a:spcBef>
              <a:spcAft>
                <a:spcPts val="0"/>
              </a:spcAft>
              <a:buClr>
                <a:schemeClr val="dk1"/>
              </a:buClr>
              <a:buSzPts val="1200"/>
              <a:buChar char="●"/>
            </a:pPr>
            <a:r>
              <a:rPr lang="en" sz="1200">
                <a:solidFill>
                  <a:schemeClr val="dk1"/>
                </a:solidFill>
              </a:rPr>
              <a:t>Been talked about for a while.</a:t>
            </a:r>
            <a:endParaRPr sz="1200">
              <a:solidFill>
                <a:schemeClr val="dk1"/>
              </a:solidFill>
            </a:endParaRPr>
          </a:p>
          <a:p>
            <a:pPr indent="-304800" lvl="0" marL="457200" marR="0" rtl="0" algn="l">
              <a:lnSpc>
                <a:spcPct val="115000"/>
              </a:lnSpc>
              <a:spcBef>
                <a:spcPts val="0"/>
              </a:spcBef>
              <a:spcAft>
                <a:spcPts val="0"/>
              </a:spcAft>
              <a:buClr>
                <a:schemeClr val="dk1"/>
              </a:buClr>
              <a:buSzPts val="1200"/>
              <a:buChar char="●"/>
            </a:pPr>
            <a:r>
              <a:rPr lang="en" sz="1200">
                <a:solidFill>
                  <a:schemeClr val="dk1"/>
                </a:solidFill>
              </a:rPr>
              <a:t>Two avenues explored:</a:t>
            </a:r>
            <a:endParaRPr sz="1200">
              <a:solidFill>
                <a:schemeClr val="dk1"/>
              </a:solidFill>
            </a:endParaRPr>
          </a:p>
          <a:p>
            <a:pPr indent="-304800" lvl="1" marL="914400" marR="0" rtl="0" algn="l">
              <a:lnSpc>
                <a:spcPct val="115000"/>
              </a:lnSpc>
              <a:spcBef>
                <a:spcPts val="0"/>
              </a:spcBef>
              <a:spcAft>
                <a:spcPts val="0"/>
              </a:spcAft>
              <a:buClr>
                <a:schemeClr val="dk1"/>
              </a:buClr>
              <a:buSzPts val="1200"/>
              <a:buChar char="○"/>
            </a:pPr>
            <a:r>
              <a:rPr lang="en" sz="1200">
                <a:solidFill>
                  <a:schemeClr val="dk1"/>
                </a:solidFill>
              </a:rPr>
              <a:t>IEEE/GRSS</a:t>
            </a:r>
            <a:endParaRPr sz="1200">
              <a:solidFill>
                <a:schemeClr val="dk1"/>
              </a:solidFill>
            </a:endParaRPr>
          </a:p>
          <a:p>
            <a:pPr indent="-304800" lvl="1" marL="914400" marR="0" rtl="0" algn="l">
              <a:lnSpc>
                <a:spcPct val="115000"/>
              </a:lnSpc>
              <a:spcBef>
                <a:spcPts val="0"/>
              </a:spcBef>
              <a:spcAft>
                <a:spcPts val="0"/>
              </a:spcAft>
              <a:buClr>
                <a:schemeClr val="dk1"/>
              </a:buClr>
              <a:buSzPts val="1200"/>
              <a:buChar char="○"/>
            </a:pPr>
            <a:r>
              <a:rPr lang="en" sz="1200">
                <a:solidFill>
                  <a:schemeClr val="dk1"/>
                </a:solidFill>
              </a:rPr>
              <a:t>ISO-OGC </a:t>
            </a:r>
            <a:endParaRPr sz="1200">
              <a:solidFill>
                <a:schemeClr val="dk1"/>
              </a:solidFill>
            </a:endParaRPr>
          </a:p>
          <a:p>
            <a:pPr indent="-304800" lvl="0" marL="457200" marR="0" rtl="0" algn="l">
              <a:lnSpc>
                <a:spcPct val="115000"/>
              </a:lnSpc>
              <a:spcBef>
                <a:spcPts val="0"/>
              </a:spcBef>
              <a:spcAft>
                <a:spcPts val="0"/>
              </a:spcAft>
              <a:buClr>
                <a:schemeClr val="dk1"/>
              </a:buClr>
              <a:buSzPts val="1200"/>
              <a:buChar char="●"/>
            </a:pPr>
            <a:r>
              <a:rPr lang="en" sz="1200">
                <a:solidFill>
                  <a:schemeClr val="dk1"/>
                </a:solidFill>
              </a:rPr>
              <a:t>Briefings at both LSI-VC and CEOS-ARD Oversight Group telecons.</a:t>
            </a:r>
            <a:endParaRPr sz="1200">
              <a:solidFill>
                <a:schemeClr val="dk1"/>
              </a:solidFill>
            </a:endParaRPr>
          </a:p>
          <a:p>
            <a:pPr indent="-304800" lvl="0" marL="457200" marR="0" rtl="0" algn="l">
              <a:lnSpc>
                <a:spcPct val="115000"/>
              </a:lnSpc>
              <a:spcBef>
                <a:spcPts val="0"/>
              </a:spcBef>
              <a:spcAft>
                <a:spcPts val="0"/>
              </a:spcAft>
              <a:buClr>
                <a:schemeClr val="dk1"/>
              </a:buClr>
              <a:buSzPts val="1200"/>
              <a:buChar char="●"/>
            </a:pPr>
            <a:r>
              <a:rPr lang="en" sz="1200">
                <a:solidFill>
                  <a:schemeClr val="dk1"/>
                </a:solidFill>
              </a:rPr>
              <a:t>Questions are:</a:t>
            </a:r>
            <a:endParaRPr sz="1200">
              <a:solidFill>
                <a:schemeClr val="dk1"/>
              </a:solidFill>
            </a:endParaRPr>
          </a:p>
          <a:p>
            <a:pPr indent="-304800" lvl="1" marL="914400" marR="0" rtl="0" algn="l">
              <a:lnSpc>
                <a:spcPct val="115000"/>
              </a:lnSpc>
              <a:spcBef>
                <a:spcPts val="0"/>
              </a:spcBef>
              <a:spcAft>
                <a:spcPts val="0"/>
              </a:spcAft>
              <a:buClr>
                <a:schemeClr val="dk1"/>
              </a:buClr>
              <a:buSzPts val="1200"/>
              <a:buChar char="○"/>
            </a:pPr>
            <a:r>
              <a:rPr lang="en" sz="1200">
                <a:solidFill>
                  <a:schemeClr val="dk1"/>
                </a:solidFill>
              </a:rPr>
              <a:t>Now what?</a:t>
            </a:r>
            <a:endParaRPr sz="1200">
              <a:solidFill>
                <a:schemeClr val="dk1"/>
              </a:solidFill>
            </a:endParaRPr>
          </a:p>
          <a:p>
            <a:pPr indent="-304800" lvl="1" marL="914400" marR="0" rtl="0" algn="l">
              <a:lnSpc>
                <a:spcPct val="115000"/>
              </a:lnSpc>
              <a:spcBef>
                <a:spcPts val="0"/>
              </a:spcBef>
              <a:spcAft>
                <a:spcPts val="0"/>
              </a:spcAft>
              <a:buClr>
                <a:schemeClr val="dk1"/>
              </a:buClr>
              <a:buSzPts val="1200"/>
              <a:buChar char="○"/>
            </a:pPr>
            <a:r>
              <a:rPr lang="en" sz="1200">
                <a:solidFill>
                  <a:schemeClr val="dk1"/>
                </a:solidFill>
              </a:rPr>
              <a:t>Does CEOS engage with these groups?</a:t>
            </a:r>
            <a:endParaRPr sz="1200">
              <a:solidFill>
                <a:schemeClr val="dk1"/>
              </a:solidFill>
            </a:endParaRPr>
          </a:p>
          <a:p>
            <a:pPr indent="-304800" lvl="1" marL="914400" marR="0" rtl="0" algn="l">
              <a:lnSpc>
                <a:spcPct val="115000"/>
              </a:lnSpc>
              <a:spcBef>
                <a:spcPts val="0"/>
              </a:spcBef>
              <a:spcAft>
                <a:spcPts val="0"/>
              </a:spcAft>
              <a:buClr>
                <a:schemeClr val="dk1"/>
              </a:buClr>
              <a:buSzPts val="1200"/>
              <a:buChar char="○"/>
            </a:pPr>
            <a:r>
              <a:rPr lang="en" sz="1200">
                <a:solidFill>
                  <a:schemeClr val="dk1"/>
                </a:solidFill>
              </a:rPr>
              <a:t>Who would want be a CEOS representative for the long process?</a:t>
            </a:r>
            <a:endParaRPr sz="1200">
              <a:solidFill>
                <a:schemeClr val="dk1"/>
              </a:solidFill>
            </a:endParaRPr>
          </a:p>
          <a:p>
            <a:pPr indent="-304800" lvl="1" marL="914400" marR="0" rtl="0" algn="l">
              <a:lnSpc>
                <a:spcPct val="115000"/>
              </a:lnSpc>
              <a:spcBef>
                <a:spcPts val="0"/>
              </a:spcBef>
              <a:spcAft>
                <a:spcPts val="0"/>
              </a:spcAft>
              <a:buClr>
                <a:schemeClr val="dk1"/>
              </a:buClr>
              <a:buSzPts val="1200"/>
              <a:buChar char="○"/>
            </a:pPr>
            <a:r>
              <a:rPr lang="en" sz="1200">
                <a:solidFill>
                  <a:schemeClr val="dk1"/>
                </a:solidFill>
              </a:rPr>
              <a:t>Feeling this (particularly ISO-OGC) will happen with or without CEOS involvement?</a:t>
            </a:r>
            <a:endParaRPr sz="1200">
              <a:solidFill>
                <a:schemeClr val="dk1"/>
              </a:solidFill>
            </a:endParaRPr>
          </a:p>
          <a:p>
            <a:pPr indent="-304800" lvl="1" marL="914400" marR="0" rtl="0" algn="l">
              <a:lnSpc>
                <a:spcPct val="115000"/>
              </a:lnSpc>
              <a:spcBef>
                <a:spcPts val="0"/>
              </a:spcBef>
              <a:spcAft>
                <a:spcPts val="0"/>
              </a:spcAft>
              <a:buClr>
                <a:schemeClr val="dk1"/>
              </a:buClr>
              <a:buSzPts val="1200"/>
              <a:buChar char="○"/>
            </a:pPr>
            <a:r>
              <a:rPr lang="en" sz="1200">
                <a:solidFill>
                  <a:schemeClr val="dk1"/>
                </a:solidFill>
              </a:rPr>
              <a:t>Where does this leave CEOS-ARD?</a:t>
            </a:r>
            <a:endParaRPr sz="12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8"/>
          <p:cNvSpPr txBox="1"/>
          <p:nvPr>
            <p:ph idx="1" type="body"/>
          </p:nvPr>
        </p:nvSpPr>
        <p:spPr>
          <a:xfrm>
            <a:off x="3530800" y="2571750"/>
            <a:ext cx="8621700" cy="34971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IEEE/GRSS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9"/>
          <p:cNvSpPr txBox="1"/>
          <p:nvPr>
            <p:ph idx="1" type="body"/>
          </p:nvPr>
        </p:nvSpPr>
        <p:spPr>
          <a:xfrm>
            <a:off x="243175" y="1168900"/>
            <a:ext cx="8621700" cy="3497100"/>
          </a:xfrm>
          <a:prstGeom prst="rect">
            <a:avLst/>
          </a:prstGeom>
        </p:spPr>
        <p:txBody>
          <a:bodyPr anchorCtr="0" anchor="t" bIns="34275" lIns="68575" spcFirstLastPara="1" rIns="68575" wrap="square" tIns="34275">
            <a:noAutofit/>
          </a:bodyPr>
          <a:lstStyle/>
          <a:p>
            <a:pPr indent="-349250" lvl="0" marL="457200" rtl="0" algn="l">
              <a:lnSpc>
                <a:spcPct val="115000"/>
              </a:lnSpc>
              <a:spcBef>
                <a:spcPts val="800"/>
              </a:spcBef>
              <a:spcAft>
                <a:spcPts val="0"/>
              </a:spcAft>
              <a:buSzPts val="1900"/>
              <a:buChar char="❖"/>
            </a:pPr>
            <a:r>
              <a:rPr lang="en" sz="1900"/>
              <a:t>George Percivall (Vice-Chair, IEEE/GRSS)</a:t>
            </a:r>
            <a:endParaRPr sz="1900"/>
          </a:p>
          <a:p>
            <a:pPr indent="-349250" lvl="0" marL="457200" rtl="0" algn="l">
              <a:lnSpc>
                <a:spcPct val="115000"/>
              </a:lnSpc>
              <a:spcBef>
                <a:spcPts val="0"/>
              </a:spcBef>
              <a:spcAft>
                <a:spcPts val="0"/>
              </a:spcAft>
              <a:buSzPts val="1900"/>
              <a:buChar char="❖"/>
            </a:pPr>
            <a:r>
              <a:rPr lang="en" sz="1900"/>
              <a:t>CEOS-ARD Oversight Group Meeting March 2022</a:t>
            </a:r>
            <a:endParaRPr sz="1900"/>
          </a:p>
          <a:p>
            <a:pPr indent="0" lvl="0" marL="0" rtl="0" algn="l">
              <a:lnSpc>
                <a:spcPct val="115000"/>
              </a:lnSpc>
              <a:spcBef>
                <a:spcPts val="800"/>
              </a:spcBef>
              <a:spcAft>
                <a:spcPts val="0"/>
              </a:spcAft>
              <a:buNone/>
            </a:pPr>
            <a:r>
              <a:t/>
            </a:r>
            <a:endParaRPr sz="1900"/>
          </a:p>
          <a:p>
            <a:pPr indent="-349250" lvl="0" marL="457200" rtl="0" algn="l">
              <a:lnSpc>
                <a:spcPct val="115000"/>
              </a:lnSpc>
              <a:spcBef>
                <a:spcPts val="800"/>
              </a:spcBef>
              <a:spcAft>
                <a:spcPts val="0"/>
              </a:spcAft>
              <a:buSzPts val="1900"/>
              <a:buChar char="❖"/>
            </a:pPr>
            <a:r>
              <a:rPr lang="en" sz="1900"/>
              <a:t>CEOS has created an excellent baseline of ARD Specifications. IEEE provides a potential process for open standardisation and could provide a platform to bring these CEOS achievements to a broader community.</a:t>
            </a:r>
            <a:endParaRPr sz="1900"/>
          </a:p>
          <a:p>
            <a:pPr indent="0" lvl="0" marL="0" rtl="0" algn="l">
              <a:lnSpc>
                <a:spcPct val="115000"/>
              </a:lnSpc>
              <a:spcBef>
                <a:spcPts val="800"/>
              </a:spcBef>
              <a:spcAft>
                <a:spcPts val="0"/>
              </a:spcAft>
              <a:buNone/>
            </a:pPr>
            <a:r>
              <a:t/>
            </a:r>
            <a:endParaRPr sz="1900"/>
          </a:p>
          <a:p>
            <a:pPr indent="-349250" lvl="0" marL="457200" rtl="0" algn="l">
              <a:lnSpc>
                <a:spcPct val="115000"/>
              </a:lnSpc>
              <a:spcBef>
                <a:spcPts val="800"/>
              </a:spcBef>
              <a:spcAft>
                <a:spcPts val="0"/>
              </a:spcAft>
              <a:buSzPts val="1900"/>
              <a:buChar char="❖"/>
            </a:pPr>
            <a:r>
              <a:rPr lang="en" sz="1900"/>
              <a:t>IEEE North American focus to be considered</a:t>
            </a:r>
            <a:endParaRPr sz="1900"/>
          </a:p>
          <a:p>
            <a:pPr indent="-349250" lvl="1" marL="914400" rtl="0" algn="l">
              <a:lnSpc>
                <a:spcPct val="115000"/>
              </a:lnSpc>
              <a:spcBef>
                <a:spcPts val="0"/>
              </a:spcBef>
              <a:spcAft>
                <a:spcPts val="0"/>
              </a:spcAft>
              <a:buSzPts val="1900"/>
              <a:buChar char="▪"/>
            </a:pPr>
            <a:r>
              <a:rPr lang="en" sz="1900"/>
              <a:t>Europe: CENELEC</a:t>
            </a:r>
            <a:endParaRPr sz="1900"/>
          </a:p>
        </p:txBody>
      </p:sp>
      <p:sp>
        <p:nvSpPr>
          <p:cNvPr id="271" name="Google Shape;271;p39"/>
          <p:cNvSpPr txBox="1"/>
          <p:nvPr>
            <p:ph type="title"/>
          </p:nvPr>
        </p:nvSpPr>
        <p:spPr>
          <a:xfrm>
            <a:off x="132036" y="131954"/>
            <a:ext cx="7040400" cy="5844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IEEE Presentation Recap</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0"/>
          <p:cNvSpPr txBox="1"/>
          <p:nvPr>
            <p:ph idx="1" type="body"/>
          </p:nvPr>
        </p:nvSpPr>
        <p:spPr>
          <a:xfrm>
            <a:off x="243175" y="1168900"/>
            <a:ext cx="8621700" cy="3497100"/>
          </a:xfrm>
          <a:prstGeom prst="rect">
            <a:avLst/>
          </a:prstGeom>
        </p:spPr>
        <p:txBody>
          <a:bodyPr anchorCtr="0" anchor="t" bIns="34275" lIns="68575" spcFirstLastPara="1" rIns="68575" wrap="square" tIns="34275">
            <a:noAutofit/>
          </a:bodyPr>
          <a:lstStyle/>
          <a:p>
            <a:pPr indent="-361950" lvl="0" marL="457200" rtl="0" algn="l">
              <a:spcBef>
                <a:spcPts val="800"/>
              </a:spcBef>
              <a:spcAft>
                <a:spcPts val="0"/>
              </a:spcAft>
              <a:buSzPts val="2100"/>
              <a:buChar char="❖"/>
            </a:pPr>
            <a:r>
              <a:rPr lang="en"/>
              <a:t>Process:</a:t>
            </a:r>
            <a:endParaRPr/>
          </a:p>
          <a:p>
            <a:pPr indent="-342900" lvl="1" marL="914400" rtl="0" algn="l">
              <a:spcBef>
                <a:spcPts val="0"/>
              </a:spcBef>
              <a:spcAft>
                <a:spcPts val="0"/>
              </a:spcAft>
              <a:buSzPts val="1800"/>
              <a:buChar char="▪"/>
            </a:pPr>
            <a:r>
              <a:rPr lang="en"/>
              <a:t>Project initiation</a:t>
            </a:r>
            <a:endParaRPr/>
          </a:p>
          <a:p>
            <a:pPr indent="-342900" lvl="1" marL="914400" rtl="0" algn="l">
              <a:spcBef>
                <a:spcPts val="0"/>
              </a:spcBef>
              <a:spcAft>
                <a:spcPts val="0"/>
              </a:spcAft>
              <a:buSzPts val="1800"/>
              <a:buChar char="▪"/>
            </a:pPr>
            <a:r>
              <a:rPr lang="en"/>
              <a:t>Mobilisation of the working group (proposed: led by CEOS, alongside experts from GRSS)</a:t>
            </a:r>
            <a:endParaRPr/>
          </a:p>
          <a:p>
            <a:pPr indent="-342900" lvl="1" marL="914400" rtl="0" algn="l">
              <a:spcBef>
                <a:spcPts val="0"/>
              </a:spcBef>
              <a:spcAft>
                <a:spcPts val="0"/>
              </a:spcAft>
              <a:buSzPts val="1800"/>
              <a:buChar char="▪"/>
            </a:pPr>
            <a:r>
              <a:rPr lang="en"/>
              <a:t>Draft and approve the standard</a:t>
            </a:r>
            <a:endParaRPr/>
          </a:p>
          <a:p>
            <a:pPr indent="-323850" lvl="2" marL="1371600" rtl="0" algn="l">
              <a:spcBef>
                <a:spcPts val="0"/>
              </a:spcBef>
              <a:spcAft>
                <a:spcPts val="0"/>
              </a:spcAft>
              <a:buSzPts val="1500"/>
              <a:buChar char="o"/>
            </a:pPr>
            <a:r>
              <a:rPr lang="en"/>
              <a:t>However in the case of ARD, there are existing specifications (CEOS PFS), so this process becomes much quicker.</a:t>
            </a:r>
            <a:endParaRPr/>
          </a:p>
          <a:p>
            <a:pPr indent="-342900" lvl="1" marL="914400" rtl="0" algn="l">
              <a:spcBef>
                <a:spcPts val="0"/>
              </a:spcBef>
              <a:spcAft>
                <a:spcPts val="0"/>
              </a:spcAft>
              <a:buSzPts val="1800"/>
              <a:buChar char="▪"/>
            </a:pPr>
            <a:r>
              <a:rPr lang="en"/>
              <a:t>IEEE then publishes the specification and promotes it through announcements and press releases.</a:t>
            </a:r>
            <a:endParaRPr/>
          </a:p>
          <a:p>
            <a:pPr indent="-342900" lvl="1" marL="914400" rtl="0" algn="l">
              <a:spcBef>
                <a:spcPts val="0"/>
              </a:spcBef>
              <a:spcAft>
                <a:spcPts val="0"/>
              </a:spcAft>
              <a:buSzPts val="1800"/>
              <a:buChar char="▪"/>
            </a:pPr>
            <a:r>
              <a:rPr lang="en"/>
              <a:t>Maintaining the standard is an ongoing process.</a:t>
            </a:r>
            <a:endParaRPr/>
          </a:p>
        </p:txBody>
      </p:sp>
      <p:sp>
        <p:nvSpPr>
          <p:cNvPr id="277" name="Google Shape;277;p40"/>
          <p:cNvSpPr txBox="1"/>
          <p:nvPr>
            <p:ph type="title"/>
          </p:nvPr>
        </p:nvSpPr>
        <p:spPr>
          <a:xfrm>
            <a:off x="132036" y="131954"/>
            <a:ext cx="7040400" cy="5844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IEEE Presentation Recap</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1"/>
          <p:cNvSpPr txBox="1"/>
          <p:nvPr>
            <p:ph idx="1" type="body"/>
          </p:nvPr>
        </p:nvSpPr>
        <p:spPr>
          <a:xfrm>
            <a:off x="243175" y="940300"/>
            <a:ext cx="8621700" cy="3497100"/>
          </a:xfrm>
          <a:prstGeom prst="rect">
            <a:avLst/>
          </a:prstGeom>
        </p:spPr>
        <p:txBody>
          <a:bodyPr anchorCtr="0" anchor="t" bIns="34275" lIns="68575" spcFirstLastPara="1" rIns="68575" wrap="square" tIns="34275">
            <a:noAutofit/>
          </a:bodyPr>
          <a:lstStyle/>
          <a:p>
            <a:pPr indent="-323850" lvl="0" marL="457200" rtl="0" algn="l">
              <a:spcBef>
                <a:spcPts val="800"/>
              </a:spcBef>
              <a:spcAft>
                <a:spcPts val="0"/>
              </a:spcAft>
              <a:buSzPts val="1500"/>
              <a:buChar char="❖"/>
            </a:pPr>
            <a:r>
              <a:rPr lang="en" sz="1500"/>
              <a:t>Concerns previously raised by LSI-VC:</a:t>
            </a:r>
            <a:endParaRPr sz="1500"/>
          </a:p>
          <a:p>
            <a:pPr indent="-304800" lvl="1" marL="914400" rtl="0" algn="l">
              <a:spcBef>
                <a:spcPts val="0"/>
              </a:spcBef>
              <a:spcAft>
                <a:spcPts val="0"/>
              </a:spcAft>
              <a:buSzPts val="1200"/>
              <a:buChar char="▪"/>
            </a:pPr>
            <a:r>
              <a:rPr b="1" lang="en" sz="1200"/>
              <a:t>how would CEOS maintain ‘control’ ?</a:t>
            </a:r>
            <a:endParaRPr b="1" sz="1200"/>
          </a:p>
          <a:p>
            <a:pPr indent="-304800" lvl="1" marL="914400" rtl="0" algn="l">
              <a:spcBef>
                <a:spcPts val="0"/>
              </a:spcBef>
              <a:spcAft>
                <a:spcPts val="0"/>
              </a:spcAft>
              <a:buSzPts val="1200"/>
              <a:buChar char="▪"/>
            </a:pPr>
            <a:r>
              <a:rPr b="1" lang="en" sz="1200"/>
              <a:t>how do we avoid having the specifications locked behind a paywall?</a:t>
            </a:r>
            <a:endParaRPr b="1" sz="1200"/>
          </a:p>
          <a:p>
            <a:pPr indent="0" lvl="0" marL="0" rtl="0" algn="l">
              <a:spcBef>
                <a:spcPts val="800"/>
              </a:spcBef>
              <a:spcAft>
                <a:spcPts val="0"/>
              </a:spcAft>
              <a:buNone/>
            </a:pPr>
            <a:r>
              <a:t/>
            </a:r>
            <a:endParaRPr sz="1200"/>
          </a:p>
          <a:p>
            <a:pPr indent="-323850" lvl="0" marL="457200" rtl="0" algn="l">
              <a:spcBef>
                <a:spcPts val="800"/>
              </a:spcBef>
              <a:spcAft>
                <a:spcPts val="0"/>
              </a:spcAft>
              <a:buSzPts val="1500"/>
              <a:buChar char="❖"/>
            </a:pPr>
            <a:r>
              <a:rPr lang="en" sz="1500"/>
              <a:t>IEEE charges for most standards, but there are efforts underway to make more standards available more freely. </a:t>
            </a:r>
            <a:endParaRPr sz="1500"/>
          </a:p>
          <a:p>
            <a:pPr indent="0" lvl="0" marL="0" rtl="0" algn="l">
              <a:spcBef>
                <a:spcPts val="800"/>
              </a:spcBef>
              <a:spcAft>
                <a:spcPts val="0"/>
              </a:spcAft>
              <a:buNone/>
            </a:pPr>
            <a:r>
              <a:t/>
            </a:r>
            <a:endParaRPr sz="1500"/>
          </a:p>
          <a:p>
            <a:pPr indent="-323850" lvl="0" marL="457200" rtl="0" algn="l">
              <a:spcBef>
                <a:spcPts val="800"/>
              </a:spcBef>
              <a:spcAft>
                <a:spcPts val="0"/>
              </a:spcAft>
              <a:buSzPts val="1500"/>
              <a:buChar char="❖"/>
            </a:pPr>
            <a:r>
              <a:rPr lang="en" sz="1500"/>
              <a:t>If CEOS wishes to proceed in this direction, the Oversight Group will need to identify suitable leads for the activity. CEOS will maintain the ‘control’ desired by ensuring strong leadership and representation in the group developing the standard.</a:t>
            </a:r>
            <a:endParaRPr sz="1500"/>
          </a:p>
          <a:p>
            <a:pPr indent="0" lvl="0" marL="0" rtl="0" algn="l">
              <a:spcBef>
                <a:spcPts val="800"/>
              </a:spcBef>
              <a:spcAft>
                <a:spcPts val="0"/>
              </a:spcAft>
              <a:buNone/>
            </a:pPr>
            <a:r>
              <a:t/>
            </a:r>
            <a:endParaRPr sz="1500"/>
          </a:p>
          <a:p>
            <a:pPr indent="-323850" lvl="0" marL="457200" rtl="0" algn="l">
              <a:spcBef>
                <a:spcPts val="800"/>
              </a:spcBef>
              <a:spcAft>
                <a:spcPts val="0"/>
              </a:spcAft>
              <a:buSzPts val="1500"/>
              <a:buChar char="❖"/>
            </a:pPr>
            <a:r>
              <a:rPr b="1" lang="en" sz="1500"/>
              <a:t>Need clarification regarding CEOS-ARD Intellectual Property (IP)</a:t>
            </a:r>
            <a:endParaRPr b="1" sz="1500"/>
          </a:p>
          <a:p>
            <a:pPr indent="-304800" lvl="1" marL="914400" rtl="0" algn="l">
              <a:spcBef>
                <a:spcPts val="0"/>
              </a:spcBef>
              <a:spcAft>
                <a:spcPts val="0"/>
              </a:spcAft>
              <a:buSzPts val="1200"/>
              <a:buChar char="▪"/>
            </a:pPr>
            <a:r>
              <a:rPr lang="en" sz="1200"/>
              <a:t>Does the IP of the CEOS-ARD PFS lies with CEOS?</a:t>
            </a:r>
            <a:endParaRPr sz="1200"/>
          </a:p>
          <a:p>
            <a:pPr indent="-285750" lvl="2" marL="1371600" rtl="0" algn="l">
              <a:spcBef>
                <a:spcPts val="0"/>
              </a:spcBef>
              <a:spcAft>
                <a:spcPts val="0"/>
              </a:spcAft>
              <a:buSzPts val="900"/>
              <a:buChar char="o"/>
            </a:pPr>
            <a:r>
              <a:rPr lang="en" sz="900"/>
              <a:t>CEOS is not a legal entity</a:t>
            </a:r>
            <a:endParaRPr sz="900"/>
          </a:p>
          <a:p>
            <a:pPr indent="-304800" lvl="1" marL="914400" rtl="0" algn="l">
              <a:spcBef>
                <a:spcPts val="0"/>
              </a:spcBef>
              <a:spcAft>
                <a:spcPts val="0"/>
              </a:spcAft>
              <a:buSzPts val="1200"/>
              <a:buChar char="▪"/>
            </a:pPr>
            <a:r>
              <a:rPr lang="en" sz="1200"/>
              <a:t>Some form of licence would need to be given to IEEE by whoever holds the IP rights.</a:t>
            </a:r>
            <a:endParaRPr sz="1200"/>
          </a:p>
          <a:p>
            <a:pPr indent="-304800" lvl="1" marL="914400" rtl="0" algn="l">
              <a:spcBef>
                <a:spcPts val="0"/>
              </a:spcBef>
              <a:spcAft>
                <a:spcPts val="0"/>
              </a:spcAft>
              <a:buSzPts val="1200"/>
              <a:buChar char="▪"/>
            </a:pPr>
            <a:r>
              <a:rPr lang="en" sz="1200"/>
              <a:t>Legal vetting of IPR and essential patent checks are a key part of the IEEE process and is one of the benefits of engaging a body like IEEE.</a:t>
            </a:r>
            <a:endParaRPr sz="1200"/>
          </a:p>
        </p:txBody>
      </p:sp>
      <p:sp>
        <p:nvSpPr>
          <p:cNvPr id="283" name="Google Shape;283;p41"/>
          <p:cNvSpPr txBox="1"/>
          <p:nvPr>
            <p:ph type="title"/>
          </p:nvPr>
        </p:nvSpPr>
        <p:spPr>
          <a:xfrm>
            <a:off x="132036" y="131954"/>
            <a:ext cx="7040400" cy="5844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IEEE Presentation Recap</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2"/>
          <p:cNvSpPr txBox="1"/>
          <p:nvPr>
            <p:ph idx="1" type="body"/>
          </p:nvPr>
        </p:nvSpPr>
        <p:spPr>
          <a:xfrm>
            <a:off x="243175" y="1168900"/>
            <a:ext cx="8621700" cy="34971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Clr>
                <a:schemeClr val="dk1"/>
              </a:buClr>
              <a:buSzPts val="1100"/>
              <a:buFont typeface="Arial"/>
              <a:buNone/>
            </a:pPr>
            <a:r>
              <a:rPr lang="en" sz="1100">
                <a:solidFill>
                  <a:srgbClr val="222222"/>
                </a:solidFill>
                <a:highlight>
                  <a:srgbClr val="FFFFFF"/>
                </a:highlight>
              </a:rPr>
              <a:t>The IEEE GRSS Standards Committee remains ready to support CEOS in furthering ARD development.  </a:t>
            </a:r>
            <a:endParaRPr sz="1100">
              <a:solidFill>
                <a:srgbClr val="222222"/>
              </a:solidFill>
              <a:highlight>
                <a:srgbClr val="FFFFFF"/>
              </a:highlight>
            </a:endParaRPr>
          </a:p>
          <a:p>
            <a:pPr indent="0" lvl="0" marL="0" rtl="0" algn="l">
              <a:spcBef>
                <a:spcPts val="800"/>
              </a:spcBef>
              <a:spcAft>
                <a:spcPts val="0"/>
              </a:spcAft>
              <a:buClr>
                <a:schemeClr val="dk1"/>
              </a:buClr>
              <a:buSzPts val="1100"/>
              <a:buFont typeface="Arial"/>
              <a:buNone/>
            </a:pPr>
            <a:r>
              <a:rPr lang="en" sz="1100">
                <a:solidFill>
                  <a:srgbClr val="222222"/>
                </a:solidFill>
                <a:highlight>
                  <a:srgbClr val="FFFFFF"/>
                </a:highlight>
              </a:rPr>
              <a:t>Here is the </a:t>
            </a:r>
            <a:r>
              <a:rPr lang="en" sz="1100" u="sng">
                <a:solidFill>
                  <a:srgbClr val="1155CC"/>
                </a:solidFill>
                <a:highlight>
                  <a:srgbClr val="FFFFFF"/>
                </a:highlight>
                <a:hlinkClick r:id="rId3">
                  <a:extLst>
                    <a:ext uri="{A12FA001-AC4F-418D-AE19-62706E023703}">
                      <ahyp:hlinkClr val="tx"/>
                    </a:ext>
                  </a:extLst>
                </a:hlinkClick>
              </a:rPr>
              <a:t>presentation</a:t>
            </a:r>
            <a:r>
              <a:rPr lang="en" sz="1100">
                <a:solidFill>
                  <a:srgbClr val="222222"/>
                </a:solidFill>
                <a:highlight>
                  <a:srgbClr val="FFFFFF"/>
                </a:highlight>
              </a:rPr>
              <a:t> we made to the Oversight Group in March.</a:t>
            </a:r>
            <a:endParaRPr sz="1100">
              <a:solidFill>
                <a:srgbClr val="222222"/>
              </a:solidFill>
              <a:highlight>
                <a:srgbClr val="FFFFFF"/>
              </a:highlight>
            </a:endParaRPr>
          </a:p>
          <a:p>
            <a:pPr indent="0" lvl="0" marL="0" rtl="0" algn="l">
              <a:spcBef>
                <a:spcPts val="800"/>
              </a:spcBef>
              <a:spcAft>
                <a:spcPts val="0"/>
              </a:spcAft>
              <a:buClr>
                <a:schemeClr val="dk1"/>
              </a:buClr>
              <a:buSzPts val="1100"/>
              <a:buFont typeface="Arial"/>
              <a:buNone/>
            </a:pPr>
            <a:r>
              <a:t/>
            </a:r>
            <a:endParaRPr sz="1100">
              <a:solidFill>
                <a:srgbClr val="222222"/>
              </a:solidFill>
              <a:highlight>
                <a:srgbClr val="FFFFFF"/>
              </a:highlight>
            </a:endParaRPr>
          </a:p>
          <a:p>
            <a:pPr indent="0" lvl="0" marL="0" rtl="0" algn="l">
              <a:spcBef>
                <a:spcPts val="800"/>
              </a:spcBef>
              <a:spcAft>
                <a:spcPts val="0"/>
              </a:spcAft>
              <a:buClr>
                <a:schemeClr val="dk1"/>
              </a:buClr>
              <a:buSzPts val="1100"/>
              <a:buFont typeface="Arial"/>
              <a:buNone/>
            </a:pPr>
            <a:r>
              <a:rPr lang="en" sz="1100">
                <a:solidFill>
                  <a:srgbClr val="222222"/>
                </a:solidFill>
                <a:highlight>
                  <a:srgbClr val="FFFFFF"/>
                </a:highlight>
              </a:rPr>
              <a:t>GRSS standard development draws on this large IEEE community of </a:t>
            </a:r>
            <a:r>
              <a:rPr lang="en" sz="1100">
                <a:highlight>
                  <a:srgbClr val="FFFFFF"/>
                </a:highlight>
              </a:rPr>
              <a:t>geoscience and remote sensing expertise:  </a:t>
            </a:r>
            <a:endParaRPr sz="1100">
              <a:highlight>
                <a:srgbClr val="FFFFFF"/>
              </a:highlight>
            </a:endParaRPr>
          </a:p>
          <a:p>
            <a:pPr indent="0" lvl="0" marL="0" rtl="0" algn="l">
              <a:spcBef>
                <a:spcPts val="800"/>
              </a:spcBef>
              <a:spcAft>
                <a:spcPts val="0"/>
              </a:spcAft>
              <a:buClr>
                <a:schemeClr val="dk1"/>
              </a:buClr>
              <a:buSzPts val="1100"/>
              <a:buFont typeface="Arial"/>
              <a:buNone/>
            </a:pPr>
            <a:r>
              <a:rPr lang="en" sz="1100">
                <a:solidFill>
                  <a:srgbClr val="222222"/>
                </a:solidFill>
                <a:highlight>
                  <a:srgbClr val="FFFFFF"/>
                </a:highlight>
              </a:rPr>
              <a:t>- </a:t>
            </a:r>
            <a:r>
              <a:rPr lang="en" sz="1100" u="sng">
                <a:solidFill>
                  <a:srgbClr val="1155CC"/>
                </a:solidFill>
                <a:highlight>
                  <a:srgbClr val="FFFFFF"/>
                </a:highlight>
                <a:hlinkClick r:id="rId4">
                  <a:extLst>
                    <a:ext uri="{A12FA001-AC4F-418D-AE19-62706E023703}">
                      <ahyp:hlinkClr val="tx"/>
                    </a:ext>
                  </a:extLst>
                </a:hlinkClick>
              </a:rPr>
              <a:t>Technical Committees,</a:t>
            </a:r>
            <a:r>
              <a:rPr lang="en" sz="1100">
                <a:solidFill>
                  <a:srgbClr val="222222"/>
                </a:solidFill>
                <a:highlight>
                  <a:srgbClr val="FFFFFF"/>
                </a:highlight>
              </a:rPr>
              <a:t> e.g., </a:t>
            </a:r>
            <a:r>
              <a:rPr lang="en" sz="1100" u="sng">
                <a:solidFill>
                  <a:srgbClr val="1155CC"/>
                </a:solidFill>
                <a:highlight>
                  <a:srgbClr val="FFFFFF"/>
                </a:highlight>
                <a:hlinkClick r:id="rId5">
                  <a:extLst>
                    <a:ext uri="{A12FA001-AC4F-418D-AE19-62706E023703}">
                      <ahyp:hlinkClr val="tx"/>
                    </a:ext>
                  </a:extLst>
                </a:hlinkClick>
              </a:rPr>
              <a:t>Image analysis and Data Fusion</a:t>
            </a:r>
            <a:r>
              <a:rPr lang="en" sz="1100">
                <a:solidFill>
                  <a:srgbClr val="222222"/>
                </a:solidFill>
                <a:highlight>
                  <a:srgbClr val="FFFFFF"/>
                </a:highlight>
              </a:rPr>
              <a:t>; </a:t>
            </a:r>
            <a:endParaRPr sz="1100">
              <a:solidFill>
                <a:srgbClr val="222222"/>
              </a:solidFill>
              <a:highlight>
                <a:srgbClr val="FFFFFF"/>
              </a:highlight>
            </a:endParaRPr>
          </a:p>
          <a:p>
            <a:pPr indent="0" lvl="0" marL="0" rtl="0" algn="l">
              <a:spcBef>
                <a:spcPts val="800"/>
              </a:spcBef>
              <a:spcAft>
                <a:spcPts val="0"/>
              </a:spcAft>
              <a:buClr>
                <a:schemeClr val="dk1"/>
              </a:buClr>
              <a:buSzPts val="1100"/>
              <a:buFont typeface="Arial"/>
              <a:buNone/>
            </a:pPr>
            <a:r>
              <a:rPr lang="en" sz="1100">
                <a:solidFill>
                  <a:srgbClr val="222222"/>
                </a:solidFill>
                <a:highlight>
                  <a:srgbClr val="FFFFFF"/>
                </a:highlight>
              </a:rPr>
              <a:t>- </a:t>
            </a:r>
            <a:r>
              <a:rPr lang="en" sz="1100" u="sng">
                <a:solidFill>
                  <a:srgbClr val="1155CC"/>
                </a:solidFill>
                <a:highlight>
                  <a:srgbClr val="FFFFFF"/>
                </a:highlight>
                <a:hlinkClick r:id="rId6">
                  <a:extLst>
                    <a:ext uri="{A12FA001-AC4F-418D-AE19-62706E023703}">
                      <ahyp:hlinkClr val="tx"/>
                    </a:ext>
                  </a:extLst>
                </a:hlinkClick>
              </a:rPr>
              <a:t>Conferences</a:t>
            </a:r>
            <a:r>
              <a:rPr lang="en" sz="1100">
                <a:solidFill>
                  <a:srgbClr val="222222"/>
                </a:solidFill>
                <a:highlight>
                  <a:srgbClr val="FFFFFF"/>
                </a:highlight>
              </a:rPr>
              <a:t>, e.g., </a:t>
            </a:r>
            <a:r>
              <a:rPr lang="en" sz="1100" u="sng">
                <a:solidFill>
                  <a:srgbClr val="1155CC"/>
                </a:solidFill>
                <a:highlight>
                  <a:srgbClr val="FFFFFF"/>
                </a:highlight>
                <a:hlinkClick r:id="rId7">
                  <a:extLst>
                    <a:ext uri="{A12FA001-AC4F-418D-AE19-62706E023703}">
                      <ahyp:hlinkClr val="tx"/>
                    </a:ext>
                  </a:extLst>
                </a:hlinkClick>
              </a:rPr>
              <a:t>IGARSS</a:t>
            </a:r>
            <a:r>
              <a:rPr lang="en" sz="1100">
                <a:solidFill>
                  <a:srgbClr val="222222"/>
                </a:solidFill>
                <a:highlight>
                  <a:srgbClr val="FFFFFF"/>
                </a:highlight>
              </a:rPr>
              <a:t>; </a:t>
            </a:r>
            <a:endParaRPr sz="1100">
              <a:solidFill>
                <a:srgbClr val="222222"/>
              </a:solidFill>
              <a:highlight>
                <a:srgbClr val="FFFFFF"/>
              </a:highlight>
            </a:endParaRPr>
          </a:p>
          <a:p>
            <a:pPr indent="0" lvl="0" marL="0" rtl="0" algn="l">
              <a:spcBef>
                <a:spcPts val="800"/>
              </a:spcBef>
              <a:spcAft>
                <a:spcPts val="0"/>
              </a:spcAft>
              <a:buClr>
                <a:schemeClr val="dk1"/>
              </a:buClr>
              <a:buSzPts val="1100"/>
              <a:buFont typeface="Arial"/>
              <a:buNone/>
            </a:pPr>
            <a:r>
              <a:rPr lang="en" sz="1100">
                <a:solidFill>
                  <a:srgbClr val="222222"/>
                </a:solidFill>
                <a:highlight>
                  <a:srgbClr val="FFFFFF"/>
                </a:highlight>
              </a:rPr>
              <a:t>- </a:t>
            </a:r>
            <a:r>
              <a:rPr lang="en" sz="1100" u="sng">
                <a:solidFill>
                  <a:srgbClr val="1155CC"/>
                </a:solidFill>
                <a:highlight>
                  <a:srgbClr val="FFFFFF"/>
                </a:highlight>
                <a:hlinkClick r:id="rId8">
                  <a:extLst>
                    <a:ext uri="{A12FA001-AC4F-418D-AE19-62706E023703}">
                      <ahyp:hlinkClr val="tx"/>
                    </a:ext>
                  </a:extLst>
                </a:hlinkClick>
              </a:rPr>
              <a:t>Publications</a:t>
            </a:r>
            <a:r>
              <a:rPr lang="en" sz="1100">
                <a:solidFill>
                  <a:srgbClr val="222222"/>
                </a:solidFill>
                <a:highlight>
                  <a:srgbClr val="FFFFFF"/>
                </a:highlight>
              </a:rPr>
              <a:t>, e.g. </a:t>
            </a:r>
            <a:r>
              <a:rPr lang="en" sz="1100" u="sng">
                <a:solidFill>
                  <a:srgbClr val="1155CC"/>
                </a:solidFill>
                <a:highlight>
                  <a:srgbClr val="FFFFFF"/>
                </a:highlight>
                <a:hlinkClick r:id="rId9">
                  <a:extLst>
                    <a:ext uri="{A12FA001-AC4F-418D-AE19-62706E023703}">
                      <ahyp:hlinkClr val="tx"/>
                    </a:ext>
                  </a:extLst>
                </a:hlinkClick>
              </a:rPr>
              <a:t>Geoscience and Remote Sensing</a:t>
            </a:r>
            <a:endParaRPr sz="1100" u="sng">
              <a:solidFill>
                <a:srgbClr val="1155CC"/>
              </a:solidFill>
              <a:highlight>
                <a:srgbClr val="FFFFFF"/>
              </a:highlight>
            </a:endParaRPr>
          </a:p>
          <a:p>
            <a:pPr indent="0" lvl="0" marL="0" rtl="0" algn="l">
              <a:spcBef>
                <a:spcPts val="800"/>
              </a:spcBef>
              <a:spcAft>
                <a:spcPts val="0"/>
              </a:spcAft>
              <a:buClr>
                <a:schemeClr val="dk1"/>
              </a:buClr>
              <a:buSzPts val="1100"/>
              <a:buFont typeface="Arial"/>
              <a:buNone/>
            </a:pPr>
            <a:r>
              <a:t/>
            </a:r>
            <a:endParaRPr sz="1100">
              <a:solidFill>
                <a:srgbClr val="222222"/>
              </a:solidFill>
              <a:highlight>
                <a:srgbClr val="FFFFFF"/>
              </a:highlight>
            </a:endParaRPr>
          </a:p>
          <a:p>
            <a:pPr indent="0" lvl="0" marL="0" rtl="0" algn="l">
              <a:spcBef>
                <a:spcPts val="800"/>
              </a:spcBef>
              <a:spcAft>
                <a:spcPts val="0"/>
              </a:spcAft>
              <a:buClr>
                <a:schemeClr val="dk1"/>
              </a:buClr>
              <a:buSzPts val="1100"/>
              <a:buFont typeface="Arial"/>
              <a:buNone/>
            </a:pPr>
            <a:r>
              <a:rPr lang="en" sz="1100">
                <a:solidFill>
                  <a:srgbClr val="222222"/>
                </a:solidFill>
                <a:highlight>
                  <a:srgbClr val="FFFFFF"/>
                </a:highlight>
              </a:rPr>
              <a:t>IEEE Standard Association provides a nimble process that would be tailored to CEOS needs.</a:t>
            </a:r>
            <a:endParaRPr sz="1100">
              <a:solidFill>
                <a:srgbClr val="222222"/>
              </a:solidFill>
              <a:highlight>
                <a:srgbClr val="FFFFFF"/>
              </a:highlight>
            </a:endParaRPr>
          </a:p>
          <a:p>
            <a:pPr indent="0" lvl="0" marL="0" rtl="0" algn="l">
              <a:spcBef>
                <a:spcPts val="800"/>
              </a:spcBef>
              <a:spcAft>
                <a:spcPts val="0"/>
              </a:spcAft>
              <a:buClr>
                <a:schemeClr val="dk1"/>
              </a:buClr>
              <a:buSzPts val="1100"/>
              <a:buFont typeface="Arial"/>
              <a:buNone/>
            </a:pPr>
            <a:r>
              <a:rPr lang="en" sz="1100">
                <a:solidFill>
                  <a:srgbClr val="222222"/>
                </a:solidFill>
                <a:highlight>
                  <a:srgbClr val="FFFFFF"/>
                </a:highlight>
              </a:rPr>
              <a:t>Participation from industry, research and governments is the norm in IEEE.</a:t>
            </a:r>
            <a:endParaRPr sz="1100">
              <a:solidFill>
                <a:srgbClr val="222222"/>
              </a:solidFill>
              <a:highlight>
                <a:srgbClr val="FFFFFF"/>
              </a:highlight>
            </a:endParaRPr>
          </a:p>
          <a:p>
            <a:pPr indent="0" lvl="0" marL="0" rtl="0" algn="l">
              <a:spcBef>
                <a:spcPts val="800"/>
              </a:spcBef>
              <a:spcAft>
                <a:spcPts val="0"/>
              </a:spcAft>
              <a:buNone/>
            </a:pPr>
            <a:r>
              <a:t/>
            </a:r>
            <a:endParaRPr/>
          </a:p>
        </p:txBody>
      </p:sp>
      <p:sp>
        <p:nvSpPr>
          <p:cNvPr id="289" name="Google Shape;289;p42"/>
          <p:cNvSpPr txBox="1"/>
          <p:nvPr>
            <p:ph type="title"/>
          </p:nvPr>
        </p:nvSpPr>
        <p:spPr>
          <a:xfrm>
            <a:off x="132036" y="131954"/>
            <a:ext cx="7040400" cy="5844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lang="en"/>
              <a:t>Email - 13/5/2022</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3"/>
          <p:cNvSpPr txBox="1"/>
          <p:nvPr>
            <p:ph idx="1" type="body"/>
          </p:nvPr>
        </p:nvSpPr>
        <p:spPr>
          <a:xfrm>
            <a:off x="3530800" y="2571750"/>
            <a:ext cx="8621700" cy="34971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ISO-OGC</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4"/>
          <p:cNvSpPr txBox="1"/>
          <p:nvPr>
            <p:ph idx="1" type="body"/>
          </p:nvPr>
        </p:nvSpPr>
        <p:spPr>
          <a:xfrm>
            <a:off x="243175" y="1168900"/>
            <a:ext cx="8621700" cy="3497100"/>
          </a:xfrm>
          <a:prstGeom prst="rect">
            <a:avLst/>
          </a:prstGeom>
        </p:spPr>
        <p:txBody>
          <a:bodyPr anchorCtr="0" anchor="t" bIns="34275" lIns="68575" spcFirstLastPara="1" rIns="68575" wrap="square" tIns="34275">
            <a:noAutofit/>
          </a:bodyPr>
          <a:lstStyle/>
          <a:p>
            <a:pPr indent="-349250" lvl="0" marL="457200" rtl="0" algn="l">
              <a:spcBef>
                <a:spcPts val="800"/>
              </a:spcBef>
              <a:spcAft>
                <a:spcPts val="0"/>
              </a:spcAft>
              <a:buSzPts val="1900"/>
              <a:buChar char="❖"/>
            </a:pPr>
            <a:r>
              <a:rPr lang="en" sz="1900"/>
              <a:t>The ISO Technical Committee 211 (TC 211) is responsible for setting international standards on geographic information.</a:t>
            </a:r>
            <a:endParaRPr sz="1900"/>
          </a:p>
          <a:p>
            <a:pPr indent="-349250" lvl="0" marL="457200" rtl="0" algn="l">
              <a:spcBef>
                <a:spcPts val="800"/>
              </a:spcBef>
              <a:spcAft>
                <a:spcPts val="0"/>
              </a:spcAft>
              <a:buSzPts val="1900"/>
              <a:buChar char="❖"/>
            </a:pPr>
            <a:r>
              <a:rPr lang="en" sz="1900"/>
              <a:t>OGC, CEOS (through WGISS) and IEEE GRSS are all Class-A external liaison organisations of ISO TC 211.</a:t>
            </a:r>
            <a:endParaRPr sz="1900"/>
          </a:p>
          <a:p>
            <a:pPr indent="-349250" lvl="0" marL="457200" rtl="0" algn="l">
              <a:spcBef>
                <a:spcPts val="800"/>
              </a:spcBef>
              <a:spcAft>
                <a:spcPts val="0"/>
              </a:spcAft>
              <a:buSzPts val="1900"/>
              <a:buChar char="❖"/>
            </a:pPr>
            <a:r>
              <a:rPr lang="en" sz="1900"/>
              <a:t>OGC has signed an MOU with ISO TC 211 to coordinate and cooperate on the development of international standards on geospatial information. </a:t>
            </a:r>
            <a:endParaRPr sz="1900"/>
          </a:p>
          <a:p>
            <a:pPr indent="-349250" lvl="0" marL="457200" rtl="0" algn="l">
              <a:spcBef>
                <a:spcPts val="800"/>
              </a:spcBef>
              <a:spcAft>
                <a:spcPts val="0"/>
              </a:spcAft>
              <a:buSzPts val="1900"/>
              <a:buChar char="❖"/>
            </a:pPr>
            <a:r>
              <a:rPr b="1" lang="en" sz="1900"/>
              <a:t>With CEOS support the OGC Disaster Pilot 2022 included an action item to develop a roadmap and initial plan for ARD standardisation.</a:t>
            </a:r>
            <a:endParaRPr b="1" sz="1900"/>
          </a:p>
          <a:p>
            <a:pPr indent="-330200" lvl="1" marL="914400" rtl="0" algn="l">
              <a:spcBef>
                <a:spcPts val="800"/>
              </a:spcBef>
              <a:spcAft>
                <a:spcPts val="800"/>
              </a:spcAft>
              <a:buSzPts val="1600"/>
              <a:buChar char="▪"/>
            </a:pPr>
            <a:r>
              <a:rPr b="1" lang="en" sz="1600"/>
              <a:t>Initial thoughts are to use CEOS-ARD specifications as the basis, and to build on existing OGC and ISO standards. They will be published as ISO and OGC standards following a joint ISO and OGC development through the usual standards development process. </a:t>
            </a:r>
            <a:endParaRPr b="1" sz="1600"/>
          </a:p>
        </p:txBody>
      </p:sp>
      <p:sp>
        <p:nvSpPr>
          <p:cNvPr id="300" name="Google Shape;300;p44"/>
          <p:cNvSpPr txBox="1"/>
          <p:nvPr>
            <p:ph type="title"/>
          </p:nvPr>
        </p:nvSpPr>
        <p:spPr>
          <a:xfrm>
            <a:off x="132036" y="131954"/>
            <a:ext cx="7040400" cy="5844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lang="en"/>
              <a:t>ISO-OGC Presentation Recap</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5"/>
          <p:cNvSpPr txBox="1"/>
          <p:nvPr>
            <p:ph idx="1" type="body"/>
          </p:nvPr>
        </p:nvSpPr>
        <p:spPr>
          <a:xfrm>
            <a:off x="243175" y="1168900"/>
            <a:ext cx="8621700" cy="34971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SzPts val="1800"/>
              <a:buChar char="❖"/>
            </a:pPr>
            <a:r>
              <a:rPr lang="en" sz="1800"/>
              <a:t>M</a:t>
            </a:r>
            <a:r>
              <a:rPr lang="en" sz="1800"/>
              <a:t>ulti-part ISO and OGC standard</a:t>
            </a:r>
            <a:endParaRPr sz="1800"/>
          </a:p>
          <a:p>
            <a:pPr indent="-323850" lvl="1" marL="914400" rtl="0" algn="l">
              <a:spcBef>
                <a:spcPts val="800"/>
              </a:spcBef>
              <a:spcAft>
                <a:spcPts val="0"/>
              </a:spcAft>
              <a:buSzPts val="1500"/>
              <a:buChar char="▪"/>
            </a:pPr>
            <a:r>
              <a:rPr lang="en" sz="1500"/>
              <a:t>Part 1: geospatial ARD framework</a:t>
            </a:r>
            <a:endParaRPr sz="1500"/>
          </a:p>
          <a:p>
            <a:pPr indent="-323850" lvl="1" marL="914400" rtl="0" algn="l">
              <a:spcBef>
                <a:spcPts val="800"/>
              </a:spcBef>
              <a:spcAft>
                <a:spcPts val="0"/>
              </a:spcAft>
              <a:buSzPts val="1500"/>
              <a:buChar char="▪"/>
            </a:pPr>
            <a:r>
              <a:rPr lang="en" sz="1500"/>
              <a:t>Parts 2-4: EO ARD for land, ocean and atmosphere.</a:t>
            </a:r>
            <a:endParaRPr sz="1500"/>
          </a:p>
          <a:p>
            <a:pPr indent="-323850" lvl="1" marL="914400" rtl="0" algn="l">
              <a:spcBef>
                <a:spcPts val="800"/>
              </a:spcBef>
              <a:spcAft>
                <a:spcPts val="0"/>
              </a:spcAft>
              <a:buSzPts val="1500"/>
              <a:buChar char="▪"/>
            </a:pPr>
            <a:r>
              <a:rPr lang="en" sz="1500"/>
              <a:t>Part 5: Earth System Model ARD</a:t>
            </a:r>
            <a:endParaRPr sz="1500"/>
          </a:p>
          <a:p>
            <a:pPr indent="-323850" lvl="1" marL="914400" rtl="0" algn="l">
              <a:spcBef>
                <a:spcPts val="800"/>
              </a:spcBef>
              <a:spcAft>
                <a:spcPts val="0"/>
              </a:spcAft>
              <a:buSzPts val="1500"/>
              <a:buChar char="▪"/>
            </a:pPr>
            <a:r>
              <a:rPr lang="en" sz="1500"/>
              <a:t>Part 6: Geospatial ARD service</a:t>
            </a:r>
            <a:endParaRPr sz="1500"/>
          </a:p>
          <a:p>
            <a:pPr indent="-342900" lvl="0" marL="457200" rtl="0" algn="l">
              <a:spcBef>
                <a:spcPts val="800"/>
              </a:spcBef>
              <a:spcAft>
                <a:spcPts val="0"/>
              </a:spcAft>
              <a:buSzPts val="1800"/>
              <a:buChar char="❖"/>
            </a:pPr>
            <a:r>
              <a:rPr lang="en" sz="1800"/>
              <a:t>An ISO TC 211 project team and the OGC ARD SWG will undertake the standard development task (in close collaboration with relevant CEOS committees). </a:t>
            </a:r>
            <a:endParaRPr sz="1800"/>
          </a:p>
          <a:p>
            <a:pPr indent="-342900" lvl="0" marL="457200" rtl="0" algn="l">
              <a:spcBef>
                <a:spcPts val="800"/>
              </a:spcBef>
              <a:spcAft>
                <a:spcPts val="0"/>
              </a:spcAft>
              <a:buSzPts val="1800"/>
              <a:buChar char="❖"/>
            </a:pPr>
            <a:r>
              <a:rPr b="1" lang="en" sz="1800"/>
              <a:t>Funding support is needed to support the standard development. This initial phase is funded by USGS.</a:t>
            </a:r>
            <a:r>
              <a:rPr lang="en" sz="1800"/>
              <a:t> </a:t>
            </a:r>
            <a:endParaRPr sz="1800"/>
          </a:p>
          <a:p>
            <a:pPr indent="-342900" lvl="0" marL="457200" rtl="0" algn="l">
              <a:spcBef>
                <a:spcPts val="800"/>
              </a:spcBef>
              <a:spcAft>
                <a:spcPts val="800"/>
              </a:spcAft>
              <a:buSzPts val="1800"/>
              <a:buChar char="❖"/>
            </a:pPr>
            <a:r>
              <a:rPr lang="en" sz="1800"/>
              <a:t>Process is expected to take </a:t>
            </a:r>
            <a:r>
              <a:rPr b="1" lang="en" sz="1800"/>
              <a:t>2-3 years</a:t>
            </a:r>
            <a:r>
              <a:rPr lang="en" sz="1800"/>
              <a:t> and will require a large time commitment.</a:t>
            </a:r>
            <a:endParaRPr sz="1800"/>
          </a:p>
        </p:txBody>
      </p:sp>
      <p:sp>
        <p:nvSpPr>
          <p:cNvPr id="306" name="Google Shape;306;p45"/>
          <p:cNvSpPr txBox="1"/>
          <p:nvPr>
            <p:ph type="title"/>
          </p:nvPr>
        </p:nvSpPr>
        <p:spPr>
          <a:xfrm>
            <a:off x="132036" y="131954"/>
            <a:ext cx="7040400" cy="5844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lang="en"/>
              <a:t>ISO-OGC Presentation Recap</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8"/>
          <p:cNvSpPr txBox="1"/>
          <p:nvPr>
            <p:ph type="title"/>
          </p:nvPr>
        </p:nvSpPr>
        <p:spPr>
          <a:xfrm>
            <a:off x="132035" y="131953"/>
            <a:ext cx="4617900" cy="2979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lt1"/>
              </a:buClr>
              <a:buSzPts val="6000"/>
              <a:buFont typeface="Arial"/>
              <a:buNone/>
            </a:pPr>
            <a:r>
              <a:rPr lang="en"/>
              <a:t>New Space &amp; Future CEOS:</a:t>
            </a:r>
            <a:endParaRPr/>
          </a:p>
          <a:p>
            <a:pPr indent="0" lvl="0" marL="0" rtl="0" algn="l">
              <a:lnSpc>
                <a:spcPct val="90000"/>
              </a:lnSpc>
              <a:spcBef>
                <a:spcPts val="0"/>
              </a:spcBef>
              <a:spcAft>
                <a:spcPts val="0"/>
              </a:spcAft>
              <a:buClr>
                <a:schemeClr val="lt1"/>
              </a:buClr>
              <a:buSzPts val="6000"/>
              <a:buFont typeface="Arial"/>
              <a:buNone/>
            </a:pPr>
            <a:r>
              <a:rPr lang="en"/>
              <a:t>LSI-VC Role</a:t>
            </a:r>
            <a:endParaRPr/>
          </a:p>
        </p:txBody>
      </p:sp>
      <p:sp>
        <p:nvSpPr>
          <p:cNvPr id="195" name="Google Shape;195;p28"/>
          <p:cNvSpPr/>
          <p:nvPr/>
        </p:nvSpPr>
        <p:spPr>
          <a:xfrm>
            <a:off x="5416713" y="3189512"/>
            <a:ext cx="3624900" cy="1953900"/>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1700"/>
              <a:buFont typeface="Arial"/>
              <a:buNone/>
            </a:pPr>
            <a:r>
              <a:rPr b="1" lang="en" sz="1700">
                <a:solidFill>
                  <a:schemeClr val="accent1"/>
                </a:solidFill>
              </a:rPr>
              <a:t>Day 2</a:t>
            </a:r>
            <a:endParaRPr b="0" i="0" sz="11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1700"/>
              <a:buFont typeface="Arial"/>
              <a:buNone/>
            </a:pPr>
            <a:r>
              <a:rPr b="1" i="0" lang="en" sz="1700" u="none" cap="none" strike="noStrike">
                <a:solidFill>
                  <a:schemeClr val="accent1"/>
                </a:solidFill>
                <a:latin typeface="Arial"/>
                <a:ea typeface="Arial"/>
                <a:cs typeface="Arial"/>
                <a:sym typeface="Arial"/>
              </a:rPr>
              <a:t>CEOS </a:t>
            </a:r>
            <a:r>
              <a:rPr b="1" lang="en" sz="1700">
                <a:solidFill>
                  <a:schemeClr val="accent1"/>
                </a:solidFill>
              </a:rPr>
              <a:t>LSI-VC-11</a:t>
            </a:r>
            <a:r>
              <a:rPr b="1" i="0" lang="en" sz="1700" u="none" cap="none" strike="noStrike">
                <a:solidFill>
                  <a:schemeClr val="accent1"/>
                </a:solidFill>
                <a:latin typeface="Arial"/>
                <a:ea typeface="Arial"/>
                <a:cs typeface="Arial"/>
                <a:sym typeface="Arial"/>
              </a:rPr>
              <a:t> </a:t>
            </a:r>
            <a:endParaRPr b="1" i="0" sz="17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1700"/>
              <a:buFont typeface="Arial"/>
              <a:buNone/>
            </a:pPr>
            <a:r>
              <a:rPr b="1" i="0" lang="en" sz="1700" u="none" cap="none" strike="noStrike">
                <a:solidFill>
                  <a:schemeClr val="accent1"/>
                </a:solidFill>
                <a:latin typeface="Arial"/>
                <a:ea typeface="Arial"/>
                <a:cs typeface="Arial"/>
                <a:sym typeface="Arial"/>
              </a:rPr>
              <a:t>Virtual Meeting</a:t>
            </a:r>
            <a:endParaRPr b="1" i="0" sz="17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1700"/>
              <a:buFont typeface="Arial"/>
              <a:buNone/>
            </a:pPr>
            <a:r>
              <a:rPr b="1" lang="en" sz="1700">
                <a:solidFill>
                  <a:schemeClr val="accent1"/>
                </a:solidFill>
              </a:rPr>
              <a:t>17-19</a:t>
            </a:r>
            <a:r>
              <a:rPr b="1" i="0" lang="en" sz="1700" u="none" cap="none" strike="noStrike">
                <a:solidFill>
                  <a:schemeClr val="accent1"/>
                </a:solidFill>
                <a:latin typeface="Arial"/>
                <a:ea typeface="Arial"/>
                <a:cs typeface="Arial"/>
                <a:sym typeface="Arial"/>
              </a:rPr>
              <a:t> </a:t>
            </a:r>
            <a:r>
              <a:rPr b="1" lang="en" sz="1700">
                <a:solidFill>
                  <a:schemeClr val="accent1"/>
                </a:solidFill>
              </a:rPr>
              <a:t>May</a:t>
            </a:r>
            <a:r>
              <a:rPr b="1" i="0" lang="en" sz="1700" u="none" cap="none" strike="noStrike">
                <a:solidFill>
                  <a:schemeClr val="accent1"/>
                </a:solidFill>
                <a:latin typeface="Arial"/>
                <a:ea typeface="Arial"/>
                <a:cs typeface="Arial"/>
                <a:sym typeface="Arial"/>
              </a:rPr>
              <a:t> 2022</a:t>
            </a:r>
            <a:endParaRPr b="1" i="0" sz="1700" u="none" cap="none" strike="noStrike">
              <a:solidFill>
                <a:schemeClr val="accen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6"/>
          <p:cNvSpPr txBox="1"/>
          <p:nvPr>
            <p:ph idx="1" type="body"/>
          </p:nvPr>
        </p:nvSpPr>
        <p:spPr>
          <a:xfrm>
            <a:off x="243175" y="1168900"/>
            <a:ext cx="8621700" cy="3497100"/>
          </a:xfrm>
          <a:prstGeom prst="rect">
            <a:avLst/>
          </a:prstGeom>
        </p:spPr>
        <p:txBody>
          <a:bodyPr anchorCtr="0" anchor="t" bIns="34275" lIns="68575" spcFirstLastPara="1" rIns="68575" wrap="square" tIns="34275">
            <a:noAutofit/>
          </a:bodyPr>
          <a:lstStyle/>
          <a:p>
            <a:pPr indent="-361950" lvl="0" marL="457200" rtl="0" algn="l">
              <a:spcBef>
                <a:spcPts val="800"/>
              </a:spcBef>
              <a:spcAft>
                <a:spcPts val="0"/>
              </a:spcAft>
              <a:buSzPts val="2100"/>
              <a:buChar char="❖"/>
            </a:pPr>
            <a:r>
              <a:rPr lang="en"/>
              <a:t>Will</a:t>
            </a:r>
            <a:r>
              <a:rPr lang="en"/>
              <a:t> progress regardless?</a:t>
            </a:r>
            <a:endParaRPr/>
          </a:p>
          <a:p>
            <a:pPr indent="-361950" lvl="0" marL="457200" rtl="0" algn="l">
              <a:spcBef>
                <a:spcPts val="800"/>
              </a:spcBef>
              <a:spcAft>
                <a:spcPts val="0"/>
              </a:spcAft>
              <a:buSzPts val="2100"/>
              <a:buChar char="❖"/>
            </a:pPr>
            <a:r>
              <a:rPr lang="en"/>
              <a:t>CEOS participation in the development is desired.</a:t>
            </a:r>
            <a:endParaRPr/>
          </a:p>
          <a:p>
            <a:pPr indent="-361950" lvl="0" marL="457200" rtl="0" algn="l">
              <a:spcBef>
                <a:spcPts val="800"/>
              </a:spcBef>
              <a:spcAft>
                <a:spcPts val="0"/>
              </a:spcAft>
              <a:buSzPts val="2100"/>
              <a:buChar char="❖"/>
            </a:pPr>
            <a:r>
              <a:rPr lang="en"/>
              <a:t>Re-using the work done by CEOS on CEOS-ARD is central to the plan.</a:t>
            </a:r>
            <a:endParaRPr/>
          </a:p>
          <a:p>
            <a:pPr indent="-342900" lvl="1" marL="914400" rtl="0" algn="l">
              <a:spcBef>
                <a:spcPts val="800"/>
              </a:spcBef>
              <a:spcAft>
                <a:spcPts val="0"/>
              </a:spcAft>
              <a:buSzPts val="1800"/>
              <a:buChar char="▪"/>
            </a:pPr>
            <a:r>
              <a:rPr lang="en"/>
              <a:t>Reformatting the content into the usual ISO/OGC standards format (unified modelling language and components).</a:t>
            </a:r>
            <a:endParaRPr/>
          </a:p>
          <a:p>
            <a:pPr indent="-361950" lvl="0" marL="457200" rtl="0" algn="l">
              <a:spcBef>
                <a:spcPts val="800"/>
              </a:spcBef>
              <a:spcAft>
                <a:spcPts val="0"/>
              </a:spcAft>
              <a:buSzPts val="2100"/>
              <a:buChar char="❖"/>
            </a:pPr>
            <a:r>
              <a:rPr lang="en"/>
              <a:t>Need to work closely with CEOS as the original developers of the concept.</a:t>
            </a:r>
            <a:endParaRPr/>
          </a:p>
          <a:p>
            <a:pPr indent="-361950" lvl="0" marL="457200" rtl="0" algn="l">
              <a:spcBef>
                <a:spcPts val="800"/>
              </a:spcBef>
              <a:spcAft>
                <a:spcPts val="800"/>
              </a:spcAft>
              <a:buSzPts val="2100"/>
              <a:buChar char="❖"/>
            </a:pPr>
            <a:r>
              <a:rPr lang="en"/>
              <a:t>The standard will also cover terminology.</a:t>
            </a:r>
            <a:endParaRPr/>
          </a:p>
        </p:txBody>
      </p:sp>
      <p:sp>
        <p:nvSpPr>
          <p:cNvPr id="312" name="Google Shape;312;p46"/>
          <p:cNvSpPr txBox="1"/>
          <p:nvPr>
            <p:ph type="title"/>
          </p:nvPr>
        </p:nvSpPr>
        <p:spPr>
          <a:xfrm>
            <a:off x="132036" y="131954"/>
            <a:ext cx="7040400" cy="5844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lang="en"/>
              <a:t>ISO-OGC Presentation Recap</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7"/>
          <p:cNvSpPr txBox="1"/>
          <p:nvPr>
            <p:ph idx="1" type="body"/>
          </p:nvPr>
        </p:nvSpPr>
        <p:spPr>
          <a:xfrm>
            <a:off x="243175" y="1168900"/>
            <a:ext cx="8621700" cy="34971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SzPts val="1800"/>
              <a:buChar char="❖"/>
            </a:pPr>
            <a:r>
              <a:rPr lang="en" sz="1800"/>
              <a:t>Plan to use current CEOS-ARD work as basis</a:t>
            </a:r>
            <a:endParaRPr sz="1800"/>
          </a:p>
          <a:p>
            <a:pPr indent="-342900" lvl="0" marL="457200" rtl="0" algn="l">
              <a:spcBef>
                <a:spcPts val="0"/>
              </a:spcBef>
              <a:spcAft>
                <a:spcPts val="0"/>
              </a:spcAft>
              <a:buSzPts val="1800"/>
              <a:buChar char="❖"/>
            </a:pPr>
            <a:r>
              <a:rPr lang="en" sz="1800"/>
              <a:t>Sounds like this will go ahead regardless of CEOS</a:t>
            </a:r>
            <a:endParaRPr sz="1800"/>
          </a:p>
          <a:p>
            <a:pPr indent="-342900" lvl="0" marL="457200" rtl="0" algn="l">
              <a:spcBef>
                <a:spcPts val="0"/>
              </a:spcBef>
              <a:spcAft>
                <a:spcPts val="0"/>
              </a:spcAft>
              <a:buSzPts val="1800"/>
              <a:buChar char="❖"/>
            </a:pPr>
            <a:r>
              <a:rPr lang="en" sz="1800"/>
              <a:t>With that said they would like CEOS involvement – both through the eventual nomination of CEOS people to work on the standards development team and also they would like to know whether CEOS supports the overall proposal.</a:t>
            </a:r>
            <a:endParaRPr sz="1800"/>
          </a:p>
          <a:p>
            <a:pPr indent="-342900" lvl="0" marL="457200" rtl="0" algn="l">
              <a:spcBef>
                <a:spcPts val="0"/>
              </a:spcBef>
              <a:spcAft>
                <a:spcPts val="0"/>
              </a:spcAft>
              <a:buSzPts val="1800"/>
              <a:buChar char="❖"/>
            </a:pPr>
            <a:r>
              <a:rPr lang="en" sz="1800"/>
              <a:t>Clearly a very long and complicated process (2-3 years)</a:t>
            </a:r>
            <a:endParaRPr sz="1800"/>
          </a:p>
          <a:p>
            <a:pPr indent="-342900" lvl="0" marL="457200" rtl="0" algn="l">
              <a:spcBef>
                <a:spcPts val="0"/>
              </a:spcBef>
              <a:spcAft>
                <a:spcPts val="0"/>
              </a:spcAft>
              <a:buSzPts val="1800"/>
              <a:buChar char="❖"/>
            </a:pPr>
            <a:r>
              <a:rPr lang="en" sz="1800"/>
              <a:t>Development will build off our work but we will continue in parallel on our own CEOS-ARD, which will be more dynamic and flexible than the standards?</a:t>
            </a:r>
            <a:endParaRPr sz="1800"/>
          </a:p>
          <a:p>
            <a:pPr indent="-342900" lvl="1" marL="914400" rtl="0" algn="l">
              <a:spcBef>
                <a:spcPts val="0"/>
              </a:spcBef>
              <a:spcAft>
                <a:spcPts val="0"/>
              </a:spcAft>
              <a:buSzPts val="1800"/>
              <a:buChar char="▪"/>
            </a:pPr>
            <a:r>
              <a:rPr lang="en" sz="1800"/>
              <a:t>Does that create a potential divergence problem?</a:t>
            </a:r>
            <a:endParaRPr sz="1800"/>
          </a:p>
          <a:p>
            <a:pPr indent="-342900" lvl="1" marL="914400" rtl="0" algn="l">
              <a:spcBef>
                <a:spcPts val="0"/>
              </a:spcBef>
              <a:spcAft>
                <a:spcPts val="0"/>
              </a:spcAft>
              <a:buSzPts val="1800"/>
              <a:buChar char="▪"/>
            </a:pPr>
            <a:r>
              <a:rPr lang="en" sz="1800"/>
              <a:t>Will the two have different scope?</a:t>
            </a:r>
            <a:endParaRPr sz="1800"/>
          </a:p>
          <a:p>
            <a:pPr indent="-342900" lvl="0" marL="457200" rtl="0" algn="l">
              <a:spcBef>
                <a:spcPts val="0"/>
              </a:spcBef>
              <a:spcAft>
                <a:spcPts val="0"/>
              </a:spcAft>
              <a:buSzPts val="1800"/>
              <a:buChar char="❖"/>
            </a:pPr>
            <a:r>
              <a:rPr lang="en" sz="1800"/>
              <a:t>Is anyone interested and able to work on the standards team on behalf of CEOS?</a:t>
            </a:r>
            <a:endParaRPr sz="1800"/>
          </a:p>
          <a:p>
            <a:pPr indent="-342900" lvl="0" marL="457200" rtl="0" algn="l">
              <a:spcBef>
                <a:spcPts val="0"/>
              </a:spcBef>
              <a:spcAft>
                <a:spcPts val="0"/>
              </a:spcAft>
              <a:buSzPts val="1800"/>
              <a:buChar char="❖"/>
            </a:pPr>
            <a:r>
              <a:rPr b="1" lang="en" sz="1800"/>
              <a:t>Discuss!</a:t>
            </a:r>
            <a:endParaRPr b="1" sz="1800"/>
          </a:p>
        </p:txBody>
      </p:sp>
      <p:sp>
        <p:nvSpPr>
          <p:cNvPr id="318" name="Google Shape;318;p47"/>
          <p:cNvSpPr txBox="1"/>
          <p:nvPr>
            <p:ph type="title"/>
          </p:nvPr>
        </p:nvSpPr>
        <p:spPr>
          <a:xfrm>
            <a:off x="132036" y="131954"/>
            <a:ext cx="7040400" cy="5844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ISO-OGC Reactions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8"/>
          <p:cNvSpPr txBox="1"/>
          <p:nvPr>
            <p:ph idx="1" type="body"/>
          </p:nvPr>
        </p:nvSpPr>
        <p:spPr>
          <a:xfrm>
            <a:off x="243175" y="1016500"/>
            <a:ext cx="8621700" cy="3497100"/>
          </a:xfrm>
          <a:prstGeom prst="rect">
            <a:avLst/>
          </a:prstGeom>
        </p:spPr>
        <p:txBody>
          <a:bodyPr anchorCtr="0" anchor="t" bIns="34275" lIns="68575" spcFirstLastPara="1" rIns="68575" wrap="square" tIns="34275">
            <a:noAutofit/>
          </a:bodyPr>
          <a:lstStyle/>
          <a:p>
            <a:pPr indent="-336550" lvl="0" marL="457200" rtl="0" algn="l">
              <a:spcBef>
                <a:spcPts val="800"/>
              </a:spcBef>
              <a:spcAft>
                <a:spcPts val="0"/>
              </a:spcAft>
              <a:buSzPts val="1700"/>
              <a:buChar char="❖"/>
            </a:pPr>
            <a:r>
              <a:rPr lang="en" sz="1700"/>
              <a:t>Now what?</a:t>
            </a:r>
            <a:endParaRPr sz="1700"/>
          </a:p>
          <a:p>
            <a:pPr indent="-336550" lvl="0" marL="457200" rtl="0" algn="l">
              <a:spcBef>
                <a:spcPts val="800"/>
              </a:spcBef>
              <a:spcAft>
                <a:spcPts val="0"/>
              </a:spcAft>
              <a:buSzPts val="1700"/>
              <a:buChar char="❖"/>
            </a:pPr>
            <a:r>
              <a:rPr lang="en" sz="1700"/>
              <a:t>Does CEOS engage with these groups?</a:t>
            </a:r>
            <a:endParaRPr sz="1700"/>
          </a:p>
          <a:p>
            <a:pPr indent="-336550" lvl="0" marL="457200" rtl="0" algn="l">
              <a:spcBef>
                <a:spcPts val="800"/>
              </a:spcBef>
              <a:spcAft>
                <a:spcPts val="0"/>
              </a:spcAft>
              <a:buSzPts val="1700"/>
              <a:buChar char="❖"/>
            </a:pPr>
            <a:r>
              <a:rPr lang="en" sz="1700"/>
              <a:t>Who would want be a CEOS representative for the long process?</a:t>
            </a:r>
            <a:endParaRPr sz="1700"/>
          </a:p>
          <a:p>
            <a:pPr indent="-336550" lvl="0" marL="457200" rtl="0" algn="l">
              <a:spcBef>
                <a:spcPts val="800"/>
              </a:spcBef>
              <a:spcAft>
                <a:spcPts val="0"/>
              </a:spcAft>
              <a:buSzPts val="1700"/>
              <a:buChar char="❖"/>
            </a:pPr>
            <a:r>
              <a:rPr lang="en" sz="1700"/>
              <a:t>Feeling this (particularly ISO-OGC) will happen with or without CEOS involvement?</a:t>
            </a:r>
            <a:endParaRPr sz="1700"/>
          </a:p>
          <a:p>
            <a:pPr indent="-336550" lvl="0" marL="457200" rtl="0" algn="l">
              <a:spcBef>
                <a:spcPts val="800"/>
              </a:spcBef>
              <a:spcAft>
                <a:spcPts val="0"/>
              </a:spcAft>
              <a:buSzPts val="1700"/>
              <a:buChar char="❖"/>
            </a:pPr>
            <a:r>
              <a:rPr lang="en" sz="1700"/>
              <a:t>Where does this leave CEOS-ARD?</a:t>
            </a:r>
            <a:endParaRPr sz="1700"/>
          </a:p>
          <a:p>
            <a:pPr indent="-317500" lvl="1" marL="914400" rtl="0" algn="l">
              <a:spcBef>
                <a:spcPts val="800"/>
              </a:spcBef>
              <a:spcAft>
                <a:spcPts val="0"/>
              </a:spcAft>
              <a:buSzPts val="1400"/>
              <a:buChar char="▪"/>
            </a:pPr>
            <a:r>
              <a:rPr lang="en" sz="1400"/>
              <a:t>Possible divergence?</a:t>
            </a:r>
            <a:endParaRPr sz="1400"/>
          </a:p>
          <a:p>
            <a:pPr indent="-336550" lvl="0" marL="457200" rtl="0" algn="l">
              <a:spcBef>
                <a:spcPts val="800"/>
              </a:spcBef>
              <a:spcAft>
                <a:spcPts val="0"/>
              </a:spcAft>
              <a:buSzPts val="1700"/>
              <a:buChar char="❖"/>
            </a:pPr>
            <a:r>
              <a:rPr lang="en" sz="1700"/>
              <a:t>CEOS will maintain the ‘control’ desired by ensuring strong leadership and representation in the group developing the standard.</a:t>
            </a:r>
            <a:endParaRPr sz="1700"/>
          </a:p>
          <a:p>
            <a:pPr indent="-336550" lvl="0" marL="457200" rtl="0" algn="l">
              <a:spcBef>
                <a:spcPts val="800"/>
              </a:spcBef>
              <a:spcAft>
                <a:spcPts val="0"/>
              </a:spcAft>
              <a:buSzPts val="1700"/>
              <a:buChar char="❖"/>
            </a:pPr>
            <a:r>
              <a:rPr lang="en" sz="1700"/>
              <a:t>Need clarification regarding CEOS-ARD Intellectual Property (IP)</a:t>
            </a:r>
            <a:endParaRPr sz="1700"/>
          </a:p>
          <a:p>
            <a:pPr indent="-317500" lvl="1" marL="914400" rtl="0" algn="l">
              <a:spcBef>
                <a:spcPts val="800"/>
              </a:spcBef>
              <a:spcAft>
                <a:spcPts val="0"/>
              </a:spcAft>
              <a:buSzPts val="1400"/>
              <a:buChar char="▪"/>
            </a:pPr>
            <a:r>
              <a:rPr lang="en" sz="1400"/>
              <a:t>Does the IP of the CEOS-ARD PFS lies with CEOS?</a:t>
            </a:r>
            <a:endParaRPr sz="1400"/>
          </a:p>
          <a:p>
            <a:pPr indent="-317500" lvl="1" marL="914400" rtl="0" algn="l">
              <a:spcBef>
                <a:spcPts val="800"/>
              </a:spcBef>
              <a:spcAft>
                <a:spcPts val="0"/>
              </a:spcAft>
              <a:buSzPts val="1400"/>
              <a:buChar char="▪"/>
            </a:pPr>
            <a:r>
              <a:rPr lang="en" sz="1400"/>
              <a:t>CEOS is not a legal entity</a:t>
            </a:r>
            <a:endParaRPr sz="1400"/>
          </a:p>
          <a:p>
            <a:pPr indent="-336550" lvl="0" marL="457200" rtl="0" algn="l">
              <a:spcBef>
                <a:spcPts val="800"/>
              </a:spcBef>
              <a:spcAft>
                <a:spcPts val="400"/>
              </a:spcAft>
              <a:buSzPts val="1700"/>
              <a:buChar char="❖"/>
            </a:pPr>
            <a:r>
              <a:rPr lang="en" sz="1700"/>
              <a:t>Funding support?</a:t>
            </a:r>
            <a:endParaRPr sz="1700"/>
          </a:p>
        </p:txBody>
      </p:sp>
      <p:sp>
        <p:nvSpPr>
          <p:cNvPr id="324" name="Google Shape;324;p48"/>
          <p:cNvSpPr txBox="1"/>
          <p:nvPr>
            <p:ph type="title"/>
          </p:nvPr>
        </p:nvSpPr>
        <p:spPr>
          <a:xfrm>
            <a:off x="132036" y="131954"/>
            <a:ext cx="7040400" cy="5844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Discussion points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9"/>
          <p:cNvSpPr txBox="1"/>
          <p:nvPr>
            <p:ph type="title"/>
          </p:nvPr>
        </p:nvSpPr>
        <p:spPr>
          <a:xfrm>
            <a:off x="132035" y="131953"/>
            <a:ext cx="4617900" cy="29796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PFS Updates 2022</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50"/>
          <p:cNvSpPr txBox="1"/>
          <p:nvPr>
            <p:ph idx="1" type="body"/>
          </p:nvPr>
        </p:nvSpPr>
        <p:spPr>
          <a:xfrm>
            <a:off x="243175" y="1168900"/>
            <a:ext cx="8621700" cy="3497100"/>
          </a:xfrm>
          <a:prstGeom prst="rect">
            <a:avLst/>
          </a:prstGeom>
        </p:spPr>
        <p:txBody>
          <a:bodyPr anchorCtr="0" anchor="t" bIns="34275" lIns="68575" spcFirstLastPara="1" rIns="68575" wrap="square" tIns="34275">
            <a:noAutofit/>
          </a:bodyPr>
          <a:lstStyle/>
          <a:p>
            <a:pPr indent="-361950" lvl="0" marL="457200" rtl="0" algn="l">
              <a:spcBef>
                <a:spcPts val="800"/>
              </a:spcBef>
              <a:spcAft>
                <a:spcPts val="0"/>
              </a:spcAft>
              <a:buSzPts val="2100"/>
              <a:buChar char="❖"/>
            </a:pPr>
            <a:r>
              <a:rPr lang="en"/>
              <a:t>Ongoing</a:t>
            </a:r>
            <a:endParaRPr/>
          </a:p>
          <a:p>
            <a:pPr indent="-361950" lvl="0" marL="457200" rtl="0" algn="l">
              <a:spcBef>
                <a:spcPts val="0"/>
              </a:spcBef>
              <a:spcAft>
                <a:spcPts val="0"/>
              </a:spcAft>
              <a:buSzPts val="2100"/>
              <a:buChar char="❖"/>
            </a:pPr>
            <a:r>
              <a:rPr lang="en"/>
              <a:t>SR/ST Team meeting a few more times to resolve feedback</a:t>
            </a:r>
            <a:endParaRPr/>
          </a:p>
          <a:p>
            <a:pPr indent="-361950" lvl="0" marL="457200" rtl="0" algn="l">
              <a:spcBef>
                <a:spcPts val="0"/>
              </a:spcBef>
              <a:spcAft>
                <a:spcPts val="0"/>
              </a:spcAft>
              <a:buSzPts val="2100"/>
              <a:buChar char="❖"/>
            </a:pPr>
            <a:r>
              <a:rPr lang="en"/>
              <a:t>Participation welcome from all</a:t>
            </a:r>
            <a:endParaRPr/>
          </a:p>
          <a:p>
            <a:pPr indent="-361950" lvl="0" marL="457200" rtl="0" algn="l">
              <a:spcBef>
                <a:spcPts val="0"/>
              </a:spcBef>
              <a:spcAft>
                <a:spcPts val="0"/>
              </a:spcAft>
              <a:buSzPts val="2100"/>
              <a:buChar char="❖"/>
            </a:pPr>
            <a:r>
              <a:rPr lang="en"/>
              <a:t>Target endorsement of update after LSI-VC-11</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Open questions for discussion:</a:t>
            </a:r>
            <a:endParaRPr/>
          </a:p>
          <a:p>
            <a:pPr indent="-361950" lvl="0" marL="457200" rtl="0" algn="l">
              <a:spcBef>
                <a:spcPts val="800"/>
              </a:spcBef>
              <a:spcAft>
                <a:spcPts val="0"/>
              </a:spcAft>
              <a:buSzPts val="2100"/>
              <a:buChar char="❖"/>
            </a:pPr>
            <a:r>
              <a:rPr lang="en"/>
              <a:t>Versioning system</a:t>
            </a:r>
            <a:endParaRPr/>
          </a:p>
          <a:p>
            <a:pPr indent="-361950" lvl="0" marL="457200" rtl="0" algn="l">
              <a:spcBef>
                <a:spcPts val="0"/>
              </a:spcBef>
              <a:spcAft>
                <a:spcPts val="0"/>
              </a:spcAft>
              <a:buSzPts val="2100"/>
              <a:buChar char="❖"/>
            </a:pPr>
            <a:r>
              <a:rPr lang="en"/>
              <a:t>How to update already assessed products?</a:t>
            </a:r>
            <a:endParaRPr/>
          </a:p>
          <a:p>
            <a:pPr indent="-361950" lvl="0" marL="457200" rtl="0" algn="l">
              <a:spcBef>
                <a:spcPts val="0"/>
              </a:spcBef>
              <a:spcAft>
                <a:spcPts val="0"/>
              </a:spcAft>
              <a:buSzPts val="2100"/>
              <a:buChar char="❖"/>
            </a:pPr>
            <a:r>
              <a:rPr lang="en"/>
              <a:t>DOI to point to most current PFS?</a:t>
            </a:r>
            <a:endParaRPr/>
          </a:p>
          <a:p>
            <a:pPr indent="-361950" lvl="0" marL="457200" rtl="0" algn="l">
              <a:spcBef>
                <a:spcPts val="0"/>
              </a:spcBef>
              <a:spcAft>
                <a:spcPts val="0"/>
              </a:spcAft>
              <a:buSzPts val="2100"/>
              <a:buChar char="❖"/>
            </a:pPr>
            <a:r>
              <a:rPr b="1" lang="en"/>
              <a:t>Discuss</a:t>
            </a:r>
            <a:endParaRPr b="1"/>
          </a:p>
        </p:txBody>
      </p:sp>
      <p:sp>
        <p:nvSpPr>
          <p:cNvPr id="335" name="Google Shape;335;p50"/>
          <p:cNvSpPr txBox="1"/>
          <p:nvPr>
            <p:ph type="title"/>
          </p:nvPr>
        </p:nvSpPr>
        <p:spPr>
          <a:xfrm>
            <a:off x="132024" y="131950"/>
            <a:ext cx="7431600" cy="5844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sz="3200"/>
              <a:t>SR/ST PFS Annual Review Process</a:t>
            </a:r>
            <a:endParaRPr sz="32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51"/>
          <p:cNvSpPr txBox="1"/>
          <p:nvPr>
            <p:ph idx="1" type="body"/>
          </p:nvPr>
        </p:nvSpPr>
        <p:spPr>
          <a:xfrm>
            <a:off x="243175" y="1168900"/>
            <a:ext cx="8621700" cy="34971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Clr>
                <a:schemeClr val="dk1"/>
              </a:buClr>
              <a:buSzPts val="1100"/>
              <a:buFont typeface="Arial"/>
              <a:buNone/>
            </a:pPr>
            <a:r>
              <a:rPr i="1" lang="en"/>
              <a:t>Sub-pixel accuracy is taken to be less than or equal to 0.5-pixel radial root mean square error (rRMSE) or equivalent in Circular Error Probability (CEP) relative to a defined reference image.</a:t>
            </a:r>
            <a:endParaRPr i="1"/>
          </a:p>
          <a:p>
            <a:pPr indent="0" lvl="0" marL="0" rtl="0" algn="l">
              <a:spcBef>
                <a:spcPts val="800"/>
              </a:spcBef>
              <a:spcAft>
                <a:spcPts val="0"/>
              </a:spcAft>
              <a:buClr>
                <a:schemeClr val="dk1"/>
              </a:buClr>
              <a:buSzPts val="1100"/>
              <a:buFont typeface="Arial"/>
              <a:buNone/>
            </a:pPr>
            <a:r>
              <a:t/>
            </a:r>
            <a:endParaRPr/>
          </a:p>
          <a:p>
            <a:pPr indent="0" lvl="0" marL="0" rtl="0" algn="l">
              <a:spcBef>
                <a:spcPts val="800"/>
              </a:spcBef>
              <a:spcAft>
                <a:spcPts val="0"/>
              </a:spcAft>
              <a:buNone/>
            </a:pPr>
            <a:r>
              <a:rPr lang="en"/>
              <a:t>Discussion:</a:t>
            </a:r>
            <a:endParaRPr/>
          </a:p>
          <a:p>
            <a:pPr indent="-361950" lvl="0" marL="457200" rtl="0" algn="l">
              <a:spcBef>
                <a:spcPts val="800"/>
              </a:spcBef>
              <a:spcAft>
                <a:spcPts val="0"/>
              </a:spcAft>
              <a:buSzPts val="2100"/>
              <a:buChar char="❖"/>
            </a:pPr>
            <a:r>
              <a:rPr lang="en"/>
              <a:t>This makes the PFS very difficult to achieve for high res sensors (e.g. KOMPSAT, commercials)</a:t>
            </a:r>
            <a:endParaRPr/>
          </a:p>
          <a:p>
            <a:pPr indent="-361950" lvl="0" marL="457200" rtl="0" algn="l">
              <a:spcBef>
                <a:spcPts val="0"/>
              </a:spcBef>
              <a:spcAft>
                <a:spcPts val="0"/>
              </a:spcAft>
              <a:buSzPts val="2100"/>
              <a:buChar char="❖"/>
            </a:pPr>
            <a:r>
              <a:rPr lang="en"/>
              <a:t>Impact on commercial uptake of CEOS-ARD</a:t>
            </a:r>
            <a:endParaRPr/>
          </a:p>
          <a:p>
            <a:pPr indent="-361950" lvl="0" marL="457200" rtl="0" algn="l">
              <a:spcBef>
                <a:spcPts val="0"/>
              </a:spcBef>
              <a:spcAft>
                <a:spcPts val="0"/>
              </a:spcAft>
              <a:buSzPts val="2100"/>
              <a:buChar char="❖"/>
            </a:pPr>
            <a:r>
              <a:rPr lang="en"/>
              <a:t>Adjustment to wording?</a:t>
            </a:r>
            <a:endParaRPr/>
          </a:p>
          <a:p>
            <a:pPr indent="-361950" lvl="0" marL="457200" rtl="0" algn="l">
              <a:spcBef>
                <a:spcPts val="0"/>
              </a:spcBef>
              <a:spcAft>
                <a:spcPts val="0"/>
              </a:spcAft>
              <a:buSzPts val="2100"/>
              <a:buChar char="❖"/>
            </a:pPr>
            <a:r>
              <a:rPr lang="en"/>
              <a:t>Or tiered requirement? (e.g. &gt;30m resolution, &lt;30m resolution)</a:t>
            </a:r>
            <a:endParaRPr/>
          </a:p>
          <a:p>
            <a:pPr indent="-361950" lvl="0" marL="457200" rtl="0" algn="l">
              <a:spcBef>
                <a:spcPts val="0"/>
              </a:spcBef>
              <a:spcAft>
                <a:spcPts val="0"/>
              </a:spcAft>
              <a:buSzPts val="2100"/>
              <a:buChar char="❖"/>
            </a:pPr>
            <a:r>
              <a:rPr b="1" lang="en"/>
              <a:t>Discuss</a:t>
            </a:r>
            <a:endParaRPr b="1"/>
          </a:p>
        </p:txBody>
      </p:sp>
      <p:sp>
        <p:nvSpPr>
          <p:cNvPr id="341" name="Google Shape;341;p51"/>
          <p:cNvSpPr txBox="1"/>
          <p:nvPr>
            <p:ph type="title"/>
          </p:nvPr>
        </p:nvSpPr>
        <p:spPr>
          <a:xfrm>
            <a:off x="132036" y="131954"/>
            <a:ext cx="7040400" cy="5844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lang="en" sz="3000"/>
              <a:t>4.1: Geometric Correction and high-res</a:t>
            </a:r>
            <a:endParaRPr sz="3000"/>
          </a:p>
          <a:p>
            <a:pPr indent="0" lvl="0" marL="0" rtl="0" algn="l">
              <a:spcBef>
                <a:spcPts val="0"/>
              </a:spcBef>
              <a:spcAft>
                <a:spcPts val="0"/>
              </a:spcAft>
              <a:buClr>
                <a:schemeClr val="dk1"/>
              </a:buClr>
              <a:buSzPts val="1100"/>
              <a:buFont typeface="Arial"/>
              <a:buNone/>
            </a:pPr>
            <a:r>
              <a:t/>
            </a:r>
            <a:endParaRPr sz="3000"/>
          </a:p>
          <a:p>
            <a:pPr indent="0" lvl="0" marL="0" rtl="0" algn="l">
              <a:spcBef>
                <a:spcPts val="0"/>
              </a:spcBef>
              <a:spcAft>
                <a:spcPts val="0"/>
              </a:spcAft>
              <a:buNone/>
            </a:pPr>
            <a:r>
              <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9"/>
          <p:cNvSpPr txBox="1"/>
          <p:nvPr/>
        </p:nvSpPr>
        <p:spPr>
          <a:xfrm>
            <a:off x="70515" y="77436"/>
            <a:ext cx="6501300" cy="577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300"/>
              <a:buFont typeface="Arial"/>
              <a:buNone/>
            </a:pPr>
            <a:r>
              <a:rPr lang="en" sz="3300">
                <a:solidFill>
                  <a:schemeClr val="lt1"/>
                </a:solidFill>
              </a:rPr>
              <a:t>SIT-37 Preliminary </a:t>
            </a:r>
            <a:r>
              <a:rPr b="0" i="0" lang="en" sz="3300" u="none" cap="none" strike="noStrike">
                <a:solidFill>
                  <a:schemeClr val="lt1"/>
                </a:solidFill>
                <a:latin typeface="Arial"/>
                <a:ea typeface="Arial"/>
                <a:cs typeface="Arial"/>
                <a:sym typeface="Arial"/>
              </a:rPr>
              <a:t>Session</a:t>
            </a:r>
            <a:endParaRPr b="0" i="0" sz="1100" u="none" cap="none" strike="noStrike">
              <a:solidFill>
                <a:srgbClr val="000000"/>
              </a:solidFill>
              <a:latin typeface="Arial"/>
              <a:ea typeface="Arial"/>
              <a:cs typeface="Arial"/>
              <a:sym typeface="Arial"/>
            </a:endParaRPr>
          </a:p>
        </p:txBody>
      </p:sp>
      <p:sp>
        <p:nvSpPr>
          <p:cNvPr id="201" name="Google Shape;201;p29"/>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 sz="1100" u="none" cap="none" strike="noStrike">
                <a:solidFill>
                  <a:schemeClr val="accent1"/>
                </a:solidFill>
                <a:latin typeface="Arial"/>
                <a:ea typeface="Arial"/>
                <a:cs typeface="Arial"/>
                <a:sym typeface="Arial"/>
              </a:rPr>
              <a:t>Slide </a:t>
            </a:r>
            <a:fld id="{00000000-1234-1234-1234-123412341234}" type="slidenum">
              <a:rPr b="1" i="0" lang="en" sz="1100" u="none" cap="none" strike="noStrike">
                <a:solidFill>
                  <a:schemeClr val="accent1"/>
                </a:solidFill>
                <a:latin typeface="Arial"/>
                <a:ea typeface="Arial"/>
                <a:cs typeface="Arial"/>
                <a:sym typeface="Arial"/>
              </a:rPr>
              <a:t>‹#›</a:t>
            </a:fld>
            <a:endParaRPr b="1" i="0" sz="1100" u="none" cap="none" strike="noStrike">
              <a:solidFill>
                <a:schemeClr val="accent1"/>
              </a:solidFill>
              <a:latin typeface="Arial"/>
              <a:ea typeface="Arial"/>
              <a:cs typeface="Arial"/>
              <a:sym typeface="Arial"/>
            </a:endParaRPr>
          </a:p>
        </p:txBody>
      </p:sp>
      <p:sp>
        <p:nvSpPr>
          <p:cNvPr id="202" name="Google Shape;202;p29"/>
          <p:cNvSpPr txBox="1"/>
          <p:nvPr/>
        </p:nvSpPr>
        <p:spPr>
          <a:xfrm>
            <a:off x="200947" y="827761"/>
            <a:ext cx="8334000" cy="2193300"/>
          </a:xfrm>
          <a:prstGeom prst="rect">
            <a:avLst/>
          </a:prstGeom>
          <a:noFill/>
          <a:ln>
            <a:noFill/>
          </a:ln>
        </p:spPr>
        <p:txBody>
          <a:bodyPr anchorCtr="0" anchor="t" bIns="34275" lIns="68575" spcFirstLastPara="1" rIns="68575" wrap="square" tIns="34275">
            <a:spAutoFit/>
          </a:bodyPr>
          <a:lstStyle/>
          <a:p>
            <a:pPr indent="-165100" lvl="0" marL="165100" marR="0" rtl="0" algn="l">
              <a:lnSpc>
                <a:spcPct val="150000"/>
              </a:lnSpc>
              <a:spcBef>
                <a:spcPts val="0"/>
              </a:spcBef>
              <a:spcAft>
                <a:spcPts val="0"/>
              </a:spcAft>
              <a:buClr>
                <a:schemeClr val="dk1"/>
              </a:buClr>
              <a:buSzPts val="1200"/>
              <a:buFont typeface="Noto Sans Symbols"/>
              <a:buChar char="❖"/>
            </a:pPr>
            <a:r>
              <a:rPr b="1" i="1" lang="en" sz="1200" u="none" cap="none" strike="noStrike">
                <a:solidFill>
                  <a:schemeClr val="dk1"/>
                </a:solidFill>
                <a:latin typeface="Arial"/>
                <a:ea typeface="Arial"/>
                <a:cs typeface="Arial"/>
                <a:sym typeface="Arial"/>
              </a:rPr>
              <a:t>Objectives: </a:t>
            </a:r>
            <a:endParaRPr b="1" i="1" sz="1200" u="none" cap="none" strike="noStrike">
              <a:solidFill>
                <a:schemeClr val="dk1"/>
              </a:solidFill>
              <a:latin typeface="Arial"/>
              <a:ea typeface="Arial"/>
              <a:cs typeface="Arial"/>
              <a:sym typeface="Arial"/>
            </a:endParaRPr>
          </a:p>
          <a:p>
            <a:pPr indent="-241300" lvl="1" marL="685800" marR="0" rtl="0" algn="l">
              <a:lnSpc>
                <a:spcPct val="150000"/>
              </a:lnSpc>
              <a:spcBef>
                <a:spcPts val="0"/>
              </a:spcBef>
              <a:spcAft>
                <a:spcPts val="0"/>
              </a:spcAft>
              <a:buClr>
                <a:schemeClr val="dk1"/>
              </a:buClr>
              <a:buSzPts val="1200"/>
              <a:buFont typeface="Noto Sans Symbols"/>
              <a:buChar char="❖"/>
            </a:pPr>
            <a:r>
              <a:rPr i="1" lang="en" sz="1200">
                <a:solidFill>
                  <a:schemeClr val="dk1"/>
                </a:solidFill>
              </a:rPr>
              <a:t>Reflection on the new geometries in the satellite EO sector, including increasing proportion of commercial missions, and CEOS agency arrangements for commercial data buy and partnerships - hearing agency experiences and examples and strategising how public programmes and CEOS must adapt in the decade ahead with this new context. Please refer to </a:t>
            </a:r>
            <a:r>
              <a:rPr i="1" lang="en" sz="1200" u="sng">
                <a:solidFill>
                  <a:schemeClr val="hlink"/>
                </a:solidFill>
                <a:hlinkClick r:id="rId3"/>
              </a:rPr>
              <a:t>the background paper</a:t>
            </a:r>
            <a:r>
              <a:rPr i="1" lang="en" sz="1200">
                <a:solidFill>
                  <a:schemeClr val="dk1"/>
                </a:solidFill>
              </a:rPr>
              <a:t> distributed ahead of SIT for further context and objectives.</a:t>
            </a:r>
            <a:endParaRPr i="1" sz="1200">
              <a:solidFill>
                <a:schemeClr val="dk1"/>
              </a:solidFill>
            </a:endParaRPr>
          </a:p>
          <a:p>
            <a:pPr indent="0" lvl="0" marL="685800" marR="0" rtl="0" algn="l">
              <a:lnSpc>
                <a:spcPct val="150000"/>
              </a:lnSpc>
              <a:spcBef>
                <a:spcPts val="0"/>
              </a:spcBef>
              <a:spcAft>
                <a:spcPts val="0"/>
              </a:spcAft>
              <a:buNone/>
            </a:pPr>
            <a:r>
              <a:t/>
            </a:r>
            <a:endParaRPr i="1" sz="1200">
              <a:solidFill>
                <a:schemeClr val="dk1"/>
              </a:solidFill>
            </a:endParaRPr>
          </a:p>
          <a:p>
            <a:pPr indent="0" lvl="0" marL="0" marR="0" rtl="0" algn="l">
              <a:lnSpc>
                <a:spcPct val="150000"/>
              </a:lnSpc>
              <a:spcBef>
                <a:spcPts val="0"/>
              </a:spcBef>
              <a:spcAft>
                <a:spcPts val="0"/>
              </a:spcAft>
              <a:buClr>
                <a:srgbClr val="000000"/>
              </a:buClr>
              <a:buSzPts val="1200"/>
              <a:buFont typeface="Arial"/>
              <a:buNone/>
            </a:pPr>
            <a:r>
              <a:t/>
            </a:r>
            <a:endParaRPr b="0" i="1" sz="1200" u="none" cap="none" strike="noStrike">
              <a:solidFill>
                <a:schemeClr val="dk1"/>
              </a:solidFill>
              <a:latin typeface="Arial"/>
              <a:ea typeface="Arial"/>
              <a:cs typeface="Arial"/>
              <a:sym typeface="Arial"/>
            </a:endParaRPr>
          </a:p>
        </p:txBody>
      </p:sp>
      <p:sp>
        <p:nvSpPr>
          <p:cNvPr id="203" name="Google Shape;203;p29"/>
          <p:cNvSpPr txBox="1"/>
          <p:nvPr/>
        </p:nvSpPr>
        <p:spPr>
          <a:xfrm>
            <a:off x="203085" y="2540599"/>
            <a:ext cx="8329800" cy="2070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1" lang="en" sz="1300">
                <a:solidFill>
                  <a:schemeClr val="dk1"/>
                </a:solidFill>
              </a:rPr>
              <a:t>4</a:t>
            </a:r>
            <a:r>
              <a:rPr b="1" i="0" lang="en" sz="1300" u="none" cap="none" strike="noStrike">
                <a:solidFill>
                  <a:schemeClr val="dk1"/>
                </a:solidFill>
                <a:latin typeface="Arial"/>
                <a:ea typeface="Arial"/>
                <a:cs typeface="Arial"/>
                <a:sym typeface="Arial"/>
              </a:rPr>
              <a:t>.1 		</a:t>
            </a:r>
            <a:r>
              <a:rPr b="1" lang="en" sz="1300">
                <a:solidFill>
                  <a:schemeClr val="dk1"/>
                </a:solidFill>
              </a:rPr>
              <a:t>Scene-Setting	</a:t>
            </a:r>
            <a:r>
              <a:rPr b="1" i="0" lang="en" sz="1300" u="none" cap="none" strike="noStrike">
                <a:solidFill>
                  <a:schemeClr val="dk1"/>
                </a:solidFill>
                <a:latin typeface="Arial"/>
                <a:ea typeface="Arial"/>
                <a:cs typeface="Arial"/>
                <a:sym typeface="Arial"/>
              </a:rPr>
              <a:t> </a:t>
            </a:r>
            <a:r>
              <a:rPr b="0" i="0" lang="en" sz="1300" u="none" cap="none" strike="noStrike">
                <a:solidFill>
                  <a:schemeClr val="dk1"/>
                </a:solidFill>
                <a:latin typeface="Arial"/>
                <a:ea typeface="Arial"/>
                <a:cs typeface="Arial"/>
                <a:sym typeface="Arial"/>
              </a:rPr>
              <a:t> 											</a:t>
            </a:r>
            <a:r>
              <a:rPr i="0" lang="en" sz="1300" u="none" cap="none" strike="noStrike">
                <a:solidFill>
                  <a:schemeClr val="dk1"/>
                </a:solidFill>
              </a:rPr>
              <a:t>[</a:t>
            </a:r>
            <a:r>
              <a:rPr b="0" i="0" lang="en" sz="1300" u="none" cap="none" strike="noStrike">
                <a:solidFill>
                  <a:schemeClr val="dk1"/>
                </a:solidFill>
                <a:latin typeface="Arial"/>
                <a:ea typeface="Arial"/>
                <a:cs typeface="Arial"/>
                <a:sym typeface="Arial"/>
              </a:rPr>
              <a:t>15 mins]</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lang="en" sz="1300">
                <a:solidFill>
                  <a:schemeClr val="dk1"/>
                </a:solidFill>
              </a:rPr>
              <a:t>4</a:t>
            </a:r>
            <a:r>
              <a:rPr b="1" i="0" lang="en" sz="1300" u="none" cap="none" strike="noStrike">
                <a:solidFill>
                  <a:schemeClr val="dk1"/>
                </a:solidFill>
                <a:latin typeface="Arial"/>
                <a:ea typeface="Arial"/>
                <a:cs typeface="Arial"/>
                <a:sym typeface="Arial"/>
              </a:rPr>
              <a:t>.2 		</a:t>
            </a:r>
            <a:r>
              <a:rPr b="1" lang="en" sz="1300">
                <a:solidFill>
                  <a:schemeClr val="dk1"/>
                </a:solidFill>
              </a:rPr>
              <a:t>Case Studies from CEOS Agencies (NOAA, EC, CNES)					</a:t>
            </a:r>
            <a:r>
              <a:rPr b="0" i="0" lang="en" sz="1300" u="none" cap="none" strike="noStrike">
                <a:solidFill>
                  <a:schemeClr val="dk1"/>
                </a:solidFill>
                <a:latin typeface="Arial"/>
                <a:ea typeface="Arial"/>
                <a:cs typeface="Arial"/>
                <a:sym typeface="Arial"/>
              </a:rPr>
              <a:t>[</a:t>
            </a:r>
            <a:r>
              <a:rPr lang="en" sz="1300">
                <a:solidFill>
                  <a:schemeClr val="dk1"/>
                </a:solidFill>
              </a:rPr>
              <a:t>3</a:t>
            </a:r>
            <a:r>
              <a:rPr b="0" i="0" lang="en" sz="1300" u="none" cap="none" strike="noStrike">
                <a:solidFill>
                  <a:schemeClr val="dk1"/>
                </a:solidFill>
                <a:latin typeface="Arial"/>
                <a:ea typeface="Arial"/>
                <a:cs typeface="Arial"/>
                <a:sym typeface="Arial"/>
              </a:rPr>
              <a:t>0 mins]</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lang="en" sz="1300">
                <a:solidFill>
                  <a:schemeClr val="dk1"/>
                </a:solidFill>
              </a:rPr>
              <a:t>4</a:t>
            </a:r>
            <a:r>
              <a:rPr b="1" i="0" lang="en" sz="1300" u="none" cap="none" strike="noStrike">
                <a:solidFill>
                  <a:schemeClr val="dk1"/>
                </a:solidFill>
                <a:latin typeface="Arial"/>
                <a:ea typeface="Arial"/>
                <a:cs typeface="Arial"/>
                <a:sym typeface="Arial"/>
              </a:rPr>
              <a:t>.3		</a:t>
            </a:r>
            <a:r>
              <a:rPr b="1" lang="en" sz="1300">
                <a:solidFill>
                  <a:schemeClr val="dk1"/>
                </a:solidFill>
              </a:rPr>
              <a:t>Discussion on CEOS strategy</a:t>
            </a:r>
            <a:r>
              <a:rPr b="1" i="0" lang="en" sz="1300" u="none" cap="none" strike="noStrike">
                <a:solidFill>
                  <a:schemeClr val="dk1"/>
                </a:solidFill>
                <a:latin typeface="Arial"/>
                <a:ea typeface="Arial"/>
                <a:cs typeface="Arial"/>
                <a:sym typeface="Arial"/>
              </a:rPr>
              <a:t>	</a:t>
            </a:r>
            <a:r>
              <a:rPr b="1" lang="en" sz="1300">
                <a:solidFill>
                  <a:schemeClr val="dk1"/>
                </a:solidFill>
              </a:rPr>
              <a:t>	</a:t>
            </a:r>
            <a:r>
              <a:rPr b="1" i="0" lang="en" sz="1300" u="none" cap="none" strike="noStrike">
                <a:solidFill>
                  <a:schemeClr val="dk1"/>
                </a:solidFill>
                <a:latin typeface="Arial"/>
                <a:ea typeface="Arial"/>
                <a:cs typeface="Arial"/>
                <a:sym typeface="Arial"/>
              </a:rPr>
              <a:t>							</a:t>
            </a:r>
            <a:r>
              <a:rPr b="0" i="0" lang="en" sz="1300" u="none" cap="none" strike="noStrike">
                <a:solidFill>
                  <a:schemeClr val="dk1"/>
                </a:solidFill>
                <a:latin typeface="Arial"/>
                <a:ea typeface="Arial"/>
                <a:cs typeface="Arial"/>
                <a:sym typeface="Arial"/>
              </a:rPr>
              <a:t>[1</a:t>
            </a:r>
            <a:r>
              <a:rPr lang="en" sz="1300">
                <a:solidFill>
                  <a:schemeClr val="dk1"/>
                </a:solidFill>
              </a:rPr>
              <a:t>5</a:t>
            </a:r>
            <a:r>
              <a:rPr b="0" i="0" lang="en" sz="1300" u="none" cap="none" strike="noStrike">
                <a:solidFill>
                  <a:schemeClr val="dk1"/>
                </a:solidFill>
                <a:latin typeface="Arial"/>
                <a:ea typeface="Arial"/>
                <a:cs typeface="Arial"/>
                <a:sym typeface="Arial"/>
              </a:rPr>
              <a:t> mins]</a:t>
            </a:r>
            <a:endParaRPr b="0" i="0" sz="1300" u="none" cap="none" strike="noStrike">
              <a:solidFill>
                <a:schemeClr val="dk1"/>
              </a:solidFill>
              <a:latin typeface="Arial"/>
              <a:ea typeface="Arial"/>
              <a:cs typeface="Arial"/>
              <a:sym typeface="Arial"/>
            </a:endParaRPr>
          </a:p>
          <a:p>
            <a:pPr indent="-247650" lvl="0" marL="342900" marR="0" rtl="0" algn="l">
              <a:lnSpc>
                <a:spcPct val="100000"/>
              </a:lnSpc>
              <a:spcBef>
                <a:spcPts val="0"/>
              </a:spcBef>
              <a:spcAft>
                <a:spcPts val="0"/>
              </a:spcAft>
              <a:buClr>
                <a:schemeClr val="dk1"/>
              </a:buClr>
              <a:buSzPts val="1300"/>
              <a:buChar char="●"/>
            </a:pPr>
            <a:r>
              <a:rPr b="1" lang="en" sz="1300">
                <a:solidFill>
                  <a:schemeClr val="dk1"/>
                </a:solidFill>
              </a:rPr>
              <a:t>A fairly brief &amp; preliminary discussion about trends in the sector and the implications for public EO programmes and for the work of CEOS</a:t>
            </a:r>
            <a:endParaRPr b="1" sz="1300">
              <a:solidFill>
                <a:schemeClr val="dk1"/>
              </a:solidFill>
            </a:endParaRPr>
          </a:p>
          <a:p>
            <a:pPr indent="-247650" lvl="0" marL="342900" rtl="0" algn="l">
              <a:lnSpc>
                <a:spcPct val="100000"/>
              </a:lnSpc>
              <a:spcBef>
                <a:spcPts val="0"/>
              </a:spcBef>
              <a:spcAft>
                <a:spcPts val="0"/>
              </a:spcAft>
              <a:buClr>
                <a:schemeClr val="dk1"/>
              </a:buClr>
              <a:buSzPts val="1300"/>
              <a:buFont typeface="Noto Sans Symbols"/>
              <a:buChar char="●"/>
            </a:pPr>
            <a:r>
              <a:rPr i="1" lang="en" sz="1300">
                <a:solidFill>
                  <a:schemeClr val="dk1"/>
                </a:solidFill>
              </a:rPr>
              <a:t>Role of public and private EO and the changing dynamic</a:t>
            </a:r>
            <a:endParaRPr i="1" sz="1300">
              <a:solidFill>
                <a:schemeClr val="dk1"/>
              </a:solidFill>
            </a:endParaRPr>
          </a:p>
          <a:p>
            <a:pPr indent="-247650" lvl="0" marL="342900" rtl="0" algn="l">
              <a:lnSpc>
                <a:spcPct val="100000"/>
              </a:lnSpc>
              <a:spcBef>
                <a:spcPts val="0"/>
              </a:spcBef>
              <a:spcAft>
                <a:spcPts val="0"/>
              </a:spcAft>
              <a:buClr>
                <a:schemeClr val="dk1"/>
              </a:buClr>
              <a:buSzPts val="1300"/>
              <a:buFont typeface="Noto Sans Symbols"/>
              <a:buChar char="●"/>
            </a:pPr>
            <a:r>
              <a:rPr i="1" lang="en" sz="1300">
                <a:solidFill>
                  <a:schemeClr val="dk1"/>
                </a:solidFill>
              </a:rPr>
              <a:t>Trends of relevance to CEOS agencies and CEOS</a:t>
            </a:r>
            <a:endParaRPr i="1" sz="1300">
              <a:solidFill>
                <a:schemeClr val="dk1"/>
              </a:solidFill>
            </a:endParaRPr>
          </a:p>
          <a:p>
            <a:pPr indent="-247650" lvl="0" marL="342900" rtl="0" algn="l">
              <a:lnSpc>
                <a:spcPct val="100000"/>
              </a:lnSpc>
              <a:spcBef>
                <a:spcPts val="0"/>
              </a:spcBef>
              <a:spcAft>
                <a:spcPts val="0"/>
              </a:spcAft>
              <a:buClr>
                <a:schemeClr val="dk1"/>
              </a:buClr>
              <a:buSzPts val="1300"/>
              <a:buFont typeface="Noto Sans Symbols"/>
              <a:buChar char="●"/>
            </a:pPr>
            <a:r>
              <a:rPr i="1" lang="en" sz="1300">
                <a:solidFill>
                  <a:schemeClr val="dk1"/>
                </a:solidFill>
              </a:rPr>
              <a:t>Possible responses to explore</a:t>
            </a:r>
            <a:endParaRPr b="1" sz="1300">
              <a:solidFill>
                <a:schemeClr val="dk1"/>
              </a:solidFill>
            </a:endParaRPr>
          </a:p>
          <a:p>
            <a:pPr indent="0" lvl="0" marL="0" marR="0" rtl="0" algn="l">
              <a:lnSpc>
                <a:spcPct val="100000"/>
              </a:lnSpc>
              <a:spcBef>
                <a:spcPts val="0"/>
              </a:spcBef>
              <a:spcAft>
                <a:spcPts val="0"/>
              </a:spcAft>
              <a:buClr>
                <a:schemeClr val="dk1"/>
              </a:buClr>
              <a:buSzPts val="800"/>
              <a:buFont typeface="Arial"/>
              <a:buNone/>
            </a:pPr>
            <a:r>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0"/>
          <p:cNvSpPr txBox="1"/>
          <p:nvPr/>
        </p:nvSpPr>
        <p:spPr>
          <a:xfrm>
            <a:off x="70515" y="77436"/>
            <a:ext cx="6501300" cy="577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300"/>
              <a:buFont typeface="Arial"/>
              <a:buNone/>
            </a:pPr>
            <a:r>
              <a:rPr lang="en" sz="3300">
                <a:solidFill>
                  <a:schemeClr val="lt1"/>
                </a:solidFill>
              </a:rPr>
              <a:t>Context</a:t>
            </a:r>
            <a:endParaRPr b="0" i="0" sz="1100" u="none" cap="none" strike="noStrike">
              <a:solidFill>
                <a:srgbClr val="000000"/>
              </a:solidFill>
              <a:latin typeface="Arial"/>
              <a:ea typeface="Arial"/>
              <a:cs typeface="Arial"/>
              <a:sym typeface="Arial"/>
            </a:endParaRPr>
          </a:p>
        </p:txBody>
      </p:sp>
      <p:sp>
        <p:nvSpPr>
          <p:cNvPr id="209" name="Google Shape;209;p30"/>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 sz="1100" u="none" cap="none" strike="noStrike">
                <a:solidFill>
                  <a:schemeClr val="accent1"/>
                </a:solidFill>
                <a:latin typeface="Arial"/>
                <a:ea typeface="Arial"/>
                <a:cs typeface="Arial"/>
                <a:sym typeface="Arial"/>
              </a:rPr>
              <a:t>Slide </a:t>
            </a:r>
            <a:fld id="{00000000-1234-1234-1234-123412341234}" type="slidenum">
              <a:rPr b="1" i="0" lang="en" sz="1100" u="none" cap="none" strike="noStrike">
                <a:solidFill>
                  <a:schemeClr val="accent1"/>
                </a:solidFill>
                <a:latin typeface="Arial"/>
                <a:ea typeface="Arial"/>
                <a:cs typeface="Arial"/>
                <a:sym typeface="Arial"/>
              </a:rPr>
              <a:t>‹#›</a:t>
            </a:fld>
            <a:endParaRPr b="1" i="0" sz="1100" u="none" cap="none" strike="noStrike">
              <a:solidFill>
                <a:schemeClr val="accent1"/>
              </a:solidFill>
              <a:latin typeface="Arial"/>
              <a:ea typeface="Arial"/>
              <a:cs typeface="Arial"/>
              <a:sym typeface="Arial"/>
            </a:endParaRPr>
          </a:p>
        </p:txBody>
      </p:sp>
      <p:sp>
        <p:nvSpPr>
          <p:cNvPr id="210" name="Google Shape;210;p30"/>
          <p:cNvSpPr txBox="1"/>
          <p:nvPr/>
        </p:nvSpPr>
        <p:spPr>
          <a:xfrm>
            <a:off x="216604" y="833743"/>
            <a:ext cx="8334000" cy="4132800"/>
          </a:xfrm>
          <a:prstGeom prst="rect">
            <a:avLst/>
          </a:prstGeom>
          <a:noFill/>
          <a:ln>
            <a:noFill/>
          </a:ln>
        </p:spPr>
        <p:txBody>
          <a:bodyPr anchorCtr="0" anchor="t" bIns="34275" lIns="68575" spcFirstLastPara="1" rIns="68575" wrap="square" tIns="34275">
            <a:spAutoFit/>
          </a:bodyPr>
          <a:lstStyle/>
          <a:p>
            <a:pPr indent="-165100" lvl="0" marL="165100" marR="0" rtl="0" algn="l">
              <a:lnSpc>
                <a:spcPct val="150000"/>
              </a:lnSpc>
              <a:spcBef>
                <a:spcPts val="0"/>
              </a:spcBef>
              <a:spcAft>
                <a:spcPts val="0"/>
              </a:spcAft>
              <a:buClr>
                <a:schemeClr val="dk1"/>
              </a:buClr>
              <a:buSzPts val="1200"/>
              <a:buFont typeface="Noto Sans Symbols"/>
              <a:buChar char="❖"/>
            </a:pPr>
            <a:r>
              <a:rPr b="1" i="1" lang="en" sz="1200">
                <a:solidFill>
                  <a:schemeClr val="dk1"/>
                </a:solidFill>
              </a:rPr>
              <a:t>The share of on-orbit EO satellites belonging to public EO programmes is shrinking rapidly</a:t>
            </a:r>
            <a:endParaRPr b="1" i="1" sz="1200">
              <a:solidFill>
                <a:schemeClr val="dk1"/>
              </a:solidFill>
            </a:endParaRPr>
          </a:p>
          <a:p>
            <a:pPr indent="0" lvl="0" marL="342900" marR="0" rtl="0" algn="l">
              <a:lnSpc>
                <a:spcPct val="150000"/>
              </a:lnSpc>
              <a:spcBef>
                <a:spcPts val="0"/>
              </a:spcBef>
              <a:spcAft>
                <a:spcPts val="0"/>
              </a:spcAft>
              <a:buNone/>
            </a:pPr>
            <a:r>
              <a:t/>
            </a:r>
            <a:endParaRPr b="1" i="1" sz="1200">
              <a:solidFill>
                <a:schemeClr val="dk1"/>
              </a:solidFill>
            </a:endParaRPr>
          </a:p>
          <a:p>
            <a:pPr indent="-165100" lvl="0" marL="165100" marR="0" rtl="0" algn="l">
              <a:lnSpc>
                <a:spcPct val="150000"/>
              </a:lnSpc>
              <a:spcBef>
                <a:spcPts val="0"/>
              </a:spcBef>
              <a:spcAft>
                <a:spcPts val="0"/>
              </a:spcAft>
              <a:buClr>
                <a:schemeClr val="dk1"/>
              </a:buClr>
              <a:buSzPts val="1200"/>
              <a:buFont typeface="Noto Sans Symbols"/>
              <a:buChar char="❖"/>
            </a:pPr>
            <a:r>
              <a:rPr b="1" i="1" lang="en" sz="1200">
                <a:solidFill>
                  <a:schemeClr val="dk1"/>
                </a:solidFill>
              </a:rPr>
              <a:t>10 years ago, </a:t>
            </a:r>
            <a:r>
              <a:rPr b="1" i="1" lang="en" sz="1200" u="none" cap="none" strike="noStrike">
                <a:solidFill>
                  <a:schemeClr val="dk1"/>
                </a:solidFill>
                <a:latin typeface="Arial"/>
                <a:ea typeface="Arial"/>
                <a:cs typeface="Arial"/>
                <a:sym typeface="Arial"/>
              </a:rPr>
              <a:t>CEOS agencies launched 14 EO missions during </a:t>
            </a:r>
            <a:r>
              <a:rPr b="1" i="1" lang="en" sz="1200" u="none" cap="none" strike="noStrike">
                <a:solidFill>
                  <a:srgbClr val="6AA84F"/>
                </a:solidFill>
                <a:latin typeface="Arial"/>
                <a:ea typeface="Arial"/>
                <a:cs typeface="Arial"/>
                <a:sym typeface="Arial"/>
              </a:rPr>
              <a:t>2012</a:t>
            </a:r>
            <a:r>
              <a:rPr b="1" i="1" lang="en" sz="1200" u="none" cap="none" strike="noStrike">
                <a:solidFill>
                  <a:schemeClr val="dk1"/>
                </a:solidFill>
                <a:latin typeface="Arial"/>
                <a:ea typeface="Arial"/>
                <a:cs typeface="Arial"/>
                <a:sym typeface="Arial"/>
              </a:rPr>
              <a:t> </a:t>
            </a:r>
            <a:r>
              <a:rPr b="1" i="1" lang="en" sz="1200">
                <a:solidFill>
                  <a:schemeClr val="dk1"/>
                </a:solidFill>
              </a:rPr>
              <a:t>calendar year (MIM)</a:t>
            </a:r>
            <a:endParaRPr b="1" i="1" sz="1200">
              <a:solidFill>
                <a:schemeClr val="dk1"/>
              </a:solidFill>
            </a:endParaRPr>
          </a:p>
          <a:p>
            <a:pPr indent="-241300" lvl="1" marL="685800" marR="0" rtl="0" algn="l">
              <a:lnSpc>
                <a:spcPct val="150000"/>
              </a:lnSpc>
              <a:spcBef>
                <a:spcPts val="0"/>
              </a:spcBef>
              <a:spcAft>
                <a:spcPts val="0"/>
              </a:spcAft>
              <a:buClr>
                <a:schemeClr val="dk1"/>
              </a:buClr>
              <a:buSzPts val="1200"/>
              <a:buChar char="❖"/>
            </a:pPr>
            <a:r>
              <a:rPr i="1" lang="en" sz="1200">
                <a:solidFill>
                  <a:schemeClr val="dk1"/>
                </a:solidFill>
              </a:rPr>
              <a:t>5 from China</a:t>
            </a:r>
            <a:endParaRPr i="1" sz="1200">
              <a:solidFill>
                <a:schemeClr val="dk1"/>
              </a:solidFill>
            </a:endParaRPr>
          </a:p>
          <a:p>
            <a:pPr indent="-241300" lvl="1" marL="685800" marR="0" rtl="0" algn="l">
              <a:lnSpc>
                <a:spcPct val="150000"/>
              </a:lnSpc>
              <a:spcBef>
                <a:spcPts val="0"/>
              </a:spcBef>
              <a:spcAft>
                <a:spcPts val="0"/>
              </a:spcAft>
              <a:buClr>
                <a:schemeClr val="dk1"/>
              </a:buClr>
              <a:buSzPts val="1200"/>
              <a:buChar char="❖"/>
            </a:pPr>
            <a:r>
              <a:rPr i="1" lang="en" sz="1200">
                <a:solidFill>
                  <a:schemeClr val="dk1"/>
                </a:solidFill>
              </a:rPr>
              <a:t>Some with commercial data aspects</a:t>
            </a:r>
            <a:endParaRPr i="1" sz="1200">
              <a:solidFill>
                <a:schemeClr val="dk1"/>
              </a:solidFill>
            </a:endParaRPr>
          </a:p>
          <a:p>
            <a:pPr indent="-241300" lvl="1" marL="685800" marR="0" rtl="0" algn="l">
              <a:lnSpc>
                <a:spcPct val="150000"/>
              </a:lnSpc>
              <a:spcBef>
                <a:spcPts val="0"/>
              </a:spcBef>
              <a:spcAft>
                <a:spcPts val="0"/>
              </a:spcAft>
              <a:buClr>
                <a:schemeClr val="dk1"/>
              </a:buClr>
              <a:buSzPts val="1200"/>
              <a:buChar char="❖"/>
            </a:pPr>
            <a:r>
              <a:rPr i="1" lang="en" sz="1200">
                <a:solidFill>
                  <a:schemeClr val="dk1"/>
                </a:solidFill>
              </a:rPr>
              <a:t>SPOT-6 and Pleaides 1B the only identified commercial sector launches that year</a:t>
            </a:r>
            <a:endParaRPr i="1" sz="1200">
              <a:solidFill>
                <a:schemeClr val="dk1"/>
              </a:solidFill>
            </a:endParaRPr>
          </a:p>
          <a:p>
            <a:pPr indent="0" lvl="0" marL="685800" marR="0" rtl="0" algn="l">
              <a:lnSpc>
                <a:spcPct val="150000"/>
              </a:lnSpc>
              <a:spcBef>
                <a:spcPts val="0"/>
              </a:spcBef>
              <a:spcAft>
                <a:spcPts val="0"/>
              </a:spcAft>
              <a:buNone/>
            </a:pPr>
            <a:r>
              <a:t/>
            </a:r>
            <a:endParaRPr i="1" sz="1200">
              <a:solidFill>
                <a:schemeClr val="dk1"/>
              </a:solidFill>
            </a:endParaRPr>
          </a:p>
          <a:p>
            <a:pPr indent="-241300" lvl="0" marL="342900" marR="0" rtl="0" algn="l">
              <a:lnSpc>
                <a:spcPct val="150000"/>
              </a:lnSpc>
              <a:spcBef>
                <a:spcPts val="0"/>
              </a:spcBef>
              <a:spcAft>
                <a:spcPts val="0"/>
              </a:spcAft>
              <a:buClr>
                <a:schemeClr val="dk1"/>
              </a:buClr>
              <a:buSzPts val="1200"/>
              <a:buChar char="❖"/>
            </a:pPr>
            <a:r>
              <a:rPr b="1" i="1" lang="en" sz="1200">
                <a:solidFill>
                  <a:schemeClr val="accent2"/>
                </a:solidFill>
              </a:rPr>
              <a:t>By 2020</a:t>
            </a:r>
            <a:r>
              <a:rPr b="1" i="1" lang="en" sz="1200">
                <a:solidFill>
                  <a:schemeClr val="dk1"/>
                </a:solidFill>
              </a:rPr>
              <a:t>, more than 50 companies have announced their intention to develop Earth observing missions or constellations, representing roughly 1,800 small satellites, the majority of which are under 50kg</a:t>
            </a:r>
            <a:endParaRPr b="1" i="1" sz="1200">
              <a:solidFill>
                <a:schemeClr val="dk1"/>
              </a:solidFill>
            </a:endParaRPr>
          </a:p>
          <a:p>
            <a:pPr indent="-241300" lvl="1" marL="685800" marR="0" rtl="0" algn="l">
              <a:lnSpc>
                <a:spcPct val="150000"/>
              </a:lnSpc>
              <a:spcBef>
                <a:spcPts val="0"/>
              </a:spcBef>
              <a:spcAft>
                <a:spcPts val="0"/>
              </a:spcAft>
              <a:buClr>
                <a:schemeClr val="dk1"/>
              </a:buClr>
              <a:buSzPts val="1200"/>
              <a:buChar char="❖"/>
            </a:pPr>
            <a:r>
              <a:rPr b="1" i="1" lang="en" sz="1200">
                <a:solidFill>
                  <a:schemeClr val="dk1"/>
                </a:solidFill>
              </a:rPr>
              <a:t>Eg Planet already has ~ 200 active EO satellites in orbit</a:t>
            </a:r>
            <a:endParaRPr b="1" i="1" sz="1200">
              <a:solidFill>
                <a:schemeClr val="dk1"/>
              </a:solidFill>
            </a:endParaRPr>
          </a:p>
          <a:p>
            <a:pPr indent="-241300" lvl="1" marL="685800" marR="0" rtl="0" algn="l">
              <a:lnSpc>
                <a:spcPct val="150000"/>
              </a:lnSpc>
              <a:spcBef>
                <a:spcPts val="0"/>
              </a:spcBef>
              <a:spcAft>
                <a:spcPts val="0"/>
              </a:spcAft>
              <a:buClr>
                <a:schemeClr val="dk1"/>
              </a:buClr>
              <a:buSzPts val="1200"/>
              <a:buChar char="❖"/>
            </a:pPr>
            <a:r>
              <a:rPr b="1" i="1" lang="en" sz="1200">
                <a:solidFill>
                  <a:schemeClr val="dk1"/>
                </a:solidFill>
              </a:rPr>
              <a:t>8 CEOS launches in 2021 (5 from China)</a:t>
            </a:r>
            <a:endParaRPr b="1" i="1" sz="1200">
              <a:solidFill>
                <a:schemeClr val="dk1"/>
              </a:solidFill>
            </a:endParaRPr>
          </a:p>
          <a:p>
            <a:pPr indent="-241300" lvl="1" marL="685800" marR="0" rtl="0" algn="l">
              <a:lnSpc>
                <a:spcPct val="150000"/>
              </a:lnSpc>
              <a:spcBef>
                <a:spcPts val="0"/>
              </a:spcBef>
              <a:spcAft>
                <a:spcPts val="0"/>
              </a:spcAft>
              <a:buClr>
                <a:schemeClr val="dk1"/>
              </a:buClr>
              <a:buSzPts val="1200"/>
              <a:buChar char="❖"/>
            </a:pPr>
            <a:r>
              <a:rPr b="1" i="1" lang="en" sz="1200">
                <a:solidFill>
                  <a:schemeClr val="dk1"/>
                </a:solidFill>
              </a:rPr>
              <a:t>MIM activity shows 80+ commercial EO missions in 2021 (mostly Planet)</a:t>
            </a:r>
            <a:endParaRPr b="1" i="1" sz="1200">
              <a:solidFill>
                <a:schemeClr val="dk1"/>
              </a:solidFill>
            </a:endParaRPr>
          </a:p>
          <a:p>
            <a:pPr indent="0" lvl="0" marL="685800" marR="0" rtl="0" algn="l">
              <a:lnSpc>
                <a:spcPct val="150000"/>
              </a:lnSpc>
              <a:spcBef>
                <a:spcPts val="0"/>
              </a:spcBef>
              <a:spcAft>
                <a:spcPts val="0"/>
              </a:spcAft>
              <a:buNone/>
            </a:pPr>
            <a:r>
              <a:t/>
            </a:r>
            <a:endParaRPr b="1" i="1" sz="1200">
              <a:solidFill>
                <a:schemeClr val="dk1"/>
              </a:solidFill>
            </a:endParaRPr>
          </a:p>
          <a:p>
            <a:pPr indent="-241300" lvl="0" marL="342900" marR="0" rtl="0" algn="l">
              <a:lnSpc>
                <a:spcPct val="150000"/>
              </a:lnSpc>
              <a:spcBef>
                <a:spcPts val="0"/>
              </a:spcBef>
              <a:spcAft>
                <a:spcPts val="0"/>
              </a:spcAft>
              <a:buClr>
                <a:schemeClr val="dk1"/>
              </a:buClr>
              <a:buSzPts val="1200"/>
              <a:buChar char="❖"/>
            </a:pPr>
            <a:r>
              <a:rPr b="1" i="1" lang="en" sz="1200">
                <a:solidFill>
                  <a:schemeClr val="dk1"/>
                </a:solidFill>
              </a:rPr>
              <a:t>These companies raised ~$US 5Bn in each of 2020 and 2021, up from $1Bn in 2019</a:t>
            </a:r>
            <a:endParaRPr b="1" i="1" sz="1200">
              <a:solidFill>
                <a:schemeClr val="dk1"/>
              </a:solidFill>
            </a:endParaRPr>
          </a:p>
          <a:p>
            <a:pPr indent="0" lvl="0" marL="0" marR="0" rtl="0" algn="l">
              <a:lnSpc>
                <a:spcPct val="150000"/>
              </a:lnSpc>
              <a:spcBef>
                <a:spcPts val="0"/>
              </a:spcBef>
              <a:spcAft>
                <a:spcPts val="0"/>
              </a:spcAft>
              <a:buClr>
                <a:srgbClr val="000000"/>
              </a:buClr>
              <a:buSzPts val="1200"/>
              <a:buFont typeface="Arial"/>
              <a:buNone/>
            </a:pPr>
            <a:r>
              <a:t/>
            </a:r>
            <a:endParaRPr b="0" i="1" sz="12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1"/>
          <p:cNvSpPr txBox="1"/>
          <p:nvPr/>
        </p:nvSpPr>
        <p:spPr>
          <a:xfrm>
            <a:off x="70515" y="77436"/>
            <a:ext cx="6501300" cy="577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300"/>
              <a:buFont typeface="Arial"/>
              <a:buNone/>
            </a:pPr>
            <a:r>
              <a:rPr lang="en" sz="3300">
                <a:solidFill>
                  <a:schemeClr val="lt1"/>
                </a:solidFill>
              </a:rPr>
              <a:t>Context</a:t>
            </a:r>
            <a:endParaRPr b="0" i="0" sz="1100" u="none" cap="none" strike="noStrike">
              <a:solidFill>
                <a:srgbClr val="000000"/>
              </a:solidFill>
              <a:latin typeface="Arial"/>
              <a:ea typeface="Arial"/>
              <a:cs typeface="Arial"/>
              <a:sym typeface="Arial"/>
            </a:endParaRPr>
          </a:p>
        </p:txBody>
      </p:sp>
      <p:sp>
        <p:nvSpPr>
          <p:cNvPr id="216" name="Google Shape;216;p31"/>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 sz="1100" u="none" cap="none" strike="noStrike">
                <a:solidFill>
                  <a:schemeClr val="accent1"/>
                </a:solidFill>
                <a:latin typeface="Arial"/>
                <a:ea typeface="Arial"/>
                <a:cs typeface="Arial"/>
                <a:sym typeface="Arial"/>
              </a:rPr>
              <a:t>Slide </a:t>
            </a:r>
            <a:fld id="{00000000-1234-1234-1234-123412341234}" type="slidenum">
              <a:rPr b="1" i="0" lang="en" sz="1100" u="none" cap="none" strike="noStrike">
                <a:solidFill>
                  <a:schemeClr val="accent1"/>
                </a:solidFill>
                <a:latin typeface="Arial"/>
                <a:ea typeface="Arial"/>
                <a:cs typeface="Arial"/>
                <a:sym typeface="Arial"/>
              </a:rPr>
              <a:t>‹#›</a:t>
            </a:fld>
            <a:endParaRPr b="1" i="0" sz="1100" u="none" cap="none" strike="noStrike">
              <a:solidFill>
                <a:schemeClr val="accent1"/>
              </a:solidFill>
              <a:latin typeface="Arial"/>
              <a:ea typeface="Arial"/>
              <a:cs typeface="Arial"/>
              <a:sym typeface="Arial"/>
            </a:endParaRPr>
          </a:p>
        </p:txBody>
      </p:sp>
      <p:sp>
        <p:nvSpPr>
          <p:cNvPr id="217" name="Google Shape;217;p31"/>
          <p:cNvSpPr txBox="1"/>
          <p:nvPr/>
        </p:nvSpPr>
        <p:spPr>
          <a:xfrm>
            <a:off x="210191" y="968199"/>
            <a:ext cx="8334000" cy="3855900"/>
          </a:xfrm>
          <a:prstGeom prst="rect">
            <a:avLst/>
          </a:prstGeom>
          <a:noFill/>
          <a:ln>
            <a:noFill/>
          </a:ln>
        </p:spPr>
        <p:txBody>
          <a:bodyPr anchorCtr="0" anchor="t" bIns="34275" lIns="68575" spcFirstLastPara="1" rIns="68575" wrap="square" tIns="34275">
            <a:spAutoFit/>
          </a:bodyPr>
          <a:lstStyle/>
          <a:p>
            <a:pPr indent="-165100" lvl="0" marL="165100" marR="0" rtl="0" algn="l">
              <a:lnSpc>
                <a:spcPct val="150000"/>
              </a:lnSpc>
              <a:spcBef>
                <a:spcPts val="0"/>
              </a:spcBef>
              <a:spcAft>
                <a:spcPts val="0"/>
              </a:spcAft>
              <a:buClr>
                <a:schemeClr val="dk1"/>
              </a:buClr>
              <a:buSzPts val="1200"/>
              <a:buFont typeface="Noto Sans Symbols"/>
              <a:buChar char="❖"/>
            </a:pPr>
            <a:r>
              <a:rPr b="1" i="1" lang="en" sz="1200">
                <a:solidFill>
                  <a:schemeClr val="dk1"/>
                </a:solidFill>
              </a:rPr>
              <a:t>The space value chain is evolving, with the traditional upstream driven technology push </a:t>
            </a:r>
            <a:r>
              <a:rPr b="1" i="1" lang="en" sz="1200">
                <a:solidFill>
                  <a:srgbClr val="395E89"/>
                </a:solidFill>
              </a:rPr>
              <a:t>t</a:t>
            </a:r>
            <a:r>
              <a:rPr b="1" i="1" lang="en" sz="1200">
                <a:solidFill>
                  <a:srgbClr val="3C78D8"/>
                </a:solidFill>
              </a:rPr>
              <a:t>ransitioning into a market demand pull. </a:t>
            </a:r>
            <a:endParaRPr b="1" i="1" sz="1200">
              <a:solidFill>
                <a:srgbClr val="3C78D8"/>
              </a:solidFill>
            </a:endParaRPr>
          </a:p>
          <a:p>
            <a:pPr indent="-165100" lvl="0" marL="165100" marR="0" rtl="0" algn="l">
              <a:lnSpc>
                <a:spcPct val="150000"/>
              </a:lnSpc>
              <a:spcBef>
                <a:spcPts val="0"/>
              </a:spcBef>
              <a:spcAft>
                <a:spcPts val="0"/>
              </a:spcAft>
              <a:buClr>
                <a:schemeClr val="dk1"/>
              </a:buClr>
              <a:buSzPts val="1200"/>
              <a:buFont typeface="Noto Sans Symbols"/>
              <a:buChar char="❖"/>
            </a:pPr>
            <a:r>
              <a:rPr b="1" i="1" lang="en" sz="1200">
                <a:solidFill>
                  <a:schemeClr val="dk1"/>
                </a:solidFill>
              </a:rPr>
              <a:t>Space has attracted an important number of actors in the past decades, with </a:t>
            </a:r>
            <a:r>
              <a:rPr b="1" i="1" lang="en" sz="1200">
                <a:solidFill>
                  <a:srgbClr val="3C78D8"/>
                </a:solidFill>
              </a:rPr>
              <a:t>New Space and non-space companies entering the different streams of the value chain</a:t>
            </a:r>
            <a:endParaRPr b="1" i="1" sz="1200">
              <a:solidFill>
                <a:srgbClr val="3C78D8"/>
              </a:solidFill>
            </a:endParaRPr>
          </a:p>
          <a:p>
            <a:pPr indent="-165100" lvl="0" marL="165100" marR="0" rtl="0" algn="l">
              <a:lnSpc>
                <a:spcPct val="150000"/>
              </a:lnSpc>
              <a:spcBef>
                <a:spcPts val="0"/>
              </a:spcBef>
              <a:spcAft>
                <a:spcPts val="0"/>
              </a:spcAft>
              <a:buClr>
                <a:schemeClr val="dk1"/>
              </a:buClr>
              <a:buSzPts val="1200"/>
              <a:buChar char="❖"/>
            </a:pPr>
            <a:r>
              <a:rPr b="1" i="1" lang="en" sz="1200">
                <a:solidFill>
                  <a:schemeClr val="dk1"/>
                </a:solidFill>
              </a:rPr>
              <a:t>Generally EO domain remains geared towards defence and security markets, but an</a:t>
            </a:r>
            <a:r>
              <a:rPr b="1" i="1" lang="en" sz="1200">
                <a:solidFill>
                  <a:srgbClr val="3C78D8"/>
                </a:solidFill>
              </a:rPr>
              <a:t> increasing demand from a diversified pool of customers is leading a rapid evolution</a:t>
            </a:r>
            <a:r>
              <a:rPr b="1" i="1" lang="en" sz="1200">
                <a:solidFill>
                  <a:schemeClr val="dk1"/>
                </a:solidFill>
              </a:rPr>
              <a:t> - with more supply from new entrants, and innovative delivery models for data and analytics to support situational awareness</a:t>
            </a:r>
            <a:endParaRPr b="1" i="1" sz="1200">
              <a:solidFill>
                <a:schemeClr val="dk1"/>
              </a:solidFill>
            </a:endParaRPr>
          </a:p>
          <a:p>
            <a:pPr indent="-165100" lvl="0" marL="165100" marR="0" rtl="0" algn="l">
              <a:lnSpc>
                <a:spcPct val="150000"/>
              </a:lnSpc>
              <a:spcBef>
                <a:spcPts val="0"/>
              </a:spcBef>
              <a:spcAft>
                <a:spcPts val="0"/>
              </a:spcAft>
              <a:buClr>
                <a:schemeClr val="dk1"/>
              </a:buClr>
              <a:buSzPts val="1200"/>
              <a:buChar char="❖"/>
            </a:pPr>
            <a:r>
              <a:rPr b="1" i="1" lang="en" sz="1200">
                <a:solidFill>
                  <a:srgbClr val="3C78D8"/>
                </a:solidFill>
              </a:rPr>
              <a:t>Cloud computing is bypassing the need for hardware and software ownership</a:t>
            </a:r>
            <a:r>
              <a:rPr b="1" i="1" lang="en" sz="1200">
                <a:solidFill>
                  <a:schemeClr val="dk1"/>
                </a:solidFill>
              </a:rPr>
              <a:t>, opening up the market to startups and allowing companies to provide ground stations as well as full turnkey solutions as a service (GSaaS concept - allows satellite operators to focus on the core of their business: data)</a:t>
            </a:r>
            <a:endParaRPr b="1" i="1" sz="1200">
              <a:solidFill>
                <a:schemeClr val="dk1"/>
              </a:solidFill>
            </a:endParaRPr>
          </a:p>
          <a:p>
            <a:pPr indent="-165100" lvl="0" marL="165100" marR="0" rtl="0" algn="l">
              <a:lnSpc>
                <a:spcPct val="150000"/>
              </a:lnSpc>
              <a:spcBef>
                <a:spcPts val="0"/>
              </a:spcBef>
              <a:spcAft>
                <a:spcPts val="0"/>
              </a:spcAft>
              <a:buClr>
                <a:schemeClr val="dk1"/>
              </a:buClr>
              <a:buSzPts val="1200"/>
              <a:buChar char="❖"/>
            </a:pPr>
            <a:r>
              <a:rPr b="1" i="1" lang="en" sz="1200">
                <a:solidFill>
                  <a:srgbClr val="3C78D8"/>
                </a:solidFill>
              </a:rPr>
              <a:t> Machine learning is facilitating the extraction of actionable insights from large amounts of data</a:t>
            </a:r>
            <a:r>
              <a:rPr b="1" i="1" lang="en" sz="1200">
                <a:solidFill>
                  <a:schemeClr val="dk1"/>
                </a:solidFill>
              </a:rPr>
              <a:t>, automation of repetitive processes, and extending the use of space-based applications to new markets</a:t>
            </a:r>
            <a:endParaRPr b="1" i="1" sz="1200">
              <a:solidFill>
                <a:schemeClr val="dk1"/>
              </a:solidFill>
            </a:endParaRPr>
          </a:p>
          <a:p>
            <a:pPr indent="0" lvl="0" marL="0" marR="0" rtl="0" algn="l">
              <a:lnSpc>
                <a:spcPct val="150000"/>
              </a:lnSpc>
              <a:spcBef>
                <a:spcPts val="0"/>
              </a:spcBef>
              <a:spcAft>
                <a:spcPts val="0"/>
              </a:spcAft>
              <a:buNone/>
            </a:pPr>
            <a:r>
              <a:t/>
            </a:r>
            <a:endParaRPr b="1" i="1" sz="1200">
              <a:solidFill>
                <a:schemeClr val="dk1"/>
              </a:solidFill>
            </a:endParaRPr>
          </a:p>
          <a:p>
            <a:pPr indent="0" lvl="0" marL="0" marR="0" rtl="0" algn="l">
              <a:lnSpc>
                <a:spcPct val="150000"/>
              </a:lnSpc>
              <a:spcBef>
                <a:spcPts val="0"/>
              </a:spcBef>
              <a:spcAft>
                <a:spcPts val="0"/>
              </a:spcAft>
              <a:buClr>
                <a:srgbClr val="000000"/>
              </a:buClr>
              <a:buSzPts val="1200"/>
              <a:buFont typeface="Arial"/>
              <a:buNone/>
            </a:pPr>
            <a:r>
              <a:t/>
            </a:r>
            <a:endParaRPr b="0" i="1" sz="12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2"/>
          <p:cNvSpPr txBox="1"/>
          <p:nvPr/>
        </p:nvSpPr>
        <p:spPr>
          <a:xfrm>
            <a:off x="70515" y="77436"/>
            <a:ext cx="6501300" cy="746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300"/>
              <a:buFont typeface="Arial"/>
              <a:buNone/>
            </a:pPr>
            <a:r>
              <a:rPr lang="en" sz="2200">
                <a:solidFill>
                  <a:schemeClr val="lt1"/>
                </a:solidFill>
              </a:rPr>
              <a:t>Important trends supporting growth in EO data products &amp; services</a:t>
            </a:r>
            <a:endParaRPr b="0" i="0" sz="2100" u="none" cap="none" strike="noStrike">
              <a:solidFill>
                <a:srgbClr val="000000"/>
              </a:solidFill>
              <a:latin typeface="Arial"/>
              <a:ea typeface="Arial"/>
              <a:cs typeface="Arial"/>
              <a:sym typeface="Arial"/>
            </a:endParaRPr>
          </a:p>
        </p:txBody>
      </p:sp>
      <p:sp>
        <p:nvSpPr>
          <p:cNvPr id="223" name="Google Shape;223;p32"/>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 sz="1100" u="none" cap="none" strike="noStrike">
                <a:solidFill>
                  <a:schemeClr val="accent1"/>
                </a:solidFill>
                <a:latin typeface="Arial"/>
                <a:ea typeface="Arial"/>
                <a:cs typeface="Arial"/>
                <a:sym typeface="Arial"/>
              </a:rPr>
              <a:t>Slide </a:t>
            </a:r>
            <a:fld id="{00000000-1234-1234-1234-123412341234}" type="slidenum">
              <a:rPr b="1" i="0" lang="en" sz="1100" u="none" cap="none" strike="noStrike">
                <a:solidFill>
                  <a:schemeClr val="accent1"/>
                </a:solidFill>
                <a:latin typeface="Arial"/>
                <a:ea typeface="Arial"/>
                <a:cs typeface="Arial"/>
                <a:sym typeface="Arial"/>
              </a:rPr>
              <a:t>‹#›</a:t>
            </a:fld>
            <a:endParaRPr b="1" i="0" sz="1100" u="none" cap="none" strike="noStrike">
              <a:solidFill>
                <a:schemeClr val="accent1"/>
              </a:solidFill>
              <a:latin typeface="Arial"/>
              <a:ea typeface="Arial"/>
              <a:cs typeface="Arial"/>
              <a:sym typeface="Arial"/>
            </a:endParaRPr>
          </a:p>
        </p:txBody>
      </p:sp>
      <p:pic>
        <p:nvPicPr>
          <p:cNvPr id="224" name="Google Shape;224;p32"/>
          <p:cNvPicPr preferRelativeResize="0"/>
          <p:nvPr/>
        </p:nvPicPr>
        <p:blipFill>
          <a:blip r:embed="rId3">
            <a:alphaModFix/>
          </a:blip>
          <a:stretch>
            <a:fillRect/>
          </a:stretch>
        </p:blipFill>
        <p:spPr>
          <a:xfrm>
            <a:off x="671400" y="775256"/>
            <a:ext cx="6935796" cy="39901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3"/>
          <p:cNvSpPr txBox="1"/>
          <p:nvPr/>
        </p:nvSpPr>
        <p:spPr>
          <a:xfrm>
            <a:off x="70515" y="77436"/>
            <a:ext cx="6501300" cy="577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300"/>
              <a:buFont typeface="Arial"/>
              <a:buNone/>
            </a:pPr>
            <a:r>
              <a:rPr lang="en" sz="3300">
                <a:solidFill>
                  <a:schemeClr val="lt1"/>
                </a:solidFill>
              </a:rPr>
              <a:t>Candidate measures in response</a:t>
            </a:r>
            <a:endParaRPr b="0" i="0" sz="1100" u="none" cap="none" strike="noStrike">
              <a:solidFill>
                <a:srgbClr val="000000"/>
              </a:solidFill>
              <a:latin typeface="Arial"/>
              <a:ea typeface="Arial"/>
              <a:cs typeface="Arial"/>
              <a:sym typeface="Arial"/>
            </a:endParaRPr>
          </a:p>
        </p:txBody>
      </p:sp>
      <p:sp>
        <p:nvSpPr>
          <p:cNvPr id="230" name="Google Shape;230;p33"/>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 sz="1100" u="none" cap="none" strike="noStrike">
                <a:solidFill>
                  <a:schemeClr val="accent1"/>
                </a:solidFill>
                <a:latin typeface="Arial"/>
                <a:ea typeface="Arial"/>
                <a:cs typeface="Arial"/>
                <a:sym typeface="Arial"/>
              </a:rPr>
              <a:t>Slide </a:t>
            </a:r>
            <a:fld id="{00000000-1234-1234-1234-123412341234}" type="slidenum">
              <a:rPr b="1" i="0" lang="en" sz="1100" u="none" cap="none" strike="noStrike">
                <a:solidFill>
                  <a:schemeClr val="accent1"/>
                </a:solidFill>
                <a:latin typeface="Arial"/>
                <a:ea typeface="Arial"/>
                <a:cs typeface="Arial"/>
                <a:sym typeface="Arial"/>
              </a:rPr>
              <a:t>‹#›</a:t>
            </a:fld>
            <a:endParaRPr b="1" i="0" sz="1100" u="none" cap="none" strike="noStrike">
              <a:solidFill>
                <a:schemeClr val="accent1"/>
              </a:solidFill>
              <a:latin typeface="Arial"/>
              <a:ea typeface="Arial"/>
              <a:cs typeface="Arial"/>
              <a:sym typeface="Arial"/>
            </a:endParaRPr>
          </a:p>
        </p:txBody>
      </p:sp>
      <p:sp>
        <p:nvSpPr>
          <p:cNvPr id="231" name="Google Shape;231;p33"/>
          <p:cNvSpPr txBox="1"/>
          <p:nvPr/>
        </p:nvSpPr>
        <p:spPr>
          <a:xfrm>
            <a:off x="171772" y="974611"/>
            <a:ext cx="8334000" cy="3855900"/>
          </a:xfrm>
          <a:prstGeom prst="rect">
            <a:avLst/>
          </a:prstGeom>
          <a:noFill/>
          <a:ln>
            <a:noFill/>
          </a:ln>
        </p:spPr>
        <p:txBody>
          <a:bodyPr anchorCtr="0" anchor="t" bIns="34275" lIns="68575" spcFirstLastPara="1" rIns="68575" wrap="square" tIns="34275">
            <a:spAutoFit/>
          </a:bodyPr>
          <a:lstStyle/>
          <a:p>
            <a:pPr indent="-304800" lvl="0" marL="457200" marR="0" rtl="0" algn="l">
              <a:lnSpc>
                <a:spcPct val="150000"/>
              </a:lnSpc>
              <a:spcBef>
                <a:spcPts val="0"/>
              </a:spcBef>
              <a:spcAft>
                <a:spcPts val="0"/>
              </a:spcAft>
              <a:buClr>
                <a:schemeClr val="dk1"/>
              </a:buClr>
              <a:buSzPts val="1200"/>
              <a:buChar char="●"/>
            </a:pPr>
            <a:r>
              <a:rPr b="1" i="1" lang="en" sz="1200">
                <a:solidFill>
                  <a:schemeClr val="dk1"/>
                </a:solidFill>
              </a:rPr>
              <a:t>SIT Chair Team open to suggestions for </a:t>
            </a:r>
            <a:r>
              <a:rPr b="1" i="1" lang="en" sz="1200">
                <a:solidFill>
                  <a:schemeClr val="dk1"/>
                </a:solidFill>
              </a:rPr>
              <a:t>future</a:t>
            </a:r>
            <a:r>
              <a:rPr b="1" i="1" lang="en" sz="1200">
                <a:solidFill>
                  <a:schemeClr val="dk1"/>
                </a:solidFill>
              </a:rPr>
              <a:t> approach and TW Content.</a:t>
            </a:r>
            <a:endParaRPr b="1" i="1" sz="1200">
              <a:solidFill>
                <a:schemeClr val="dk1"/>
              </a:solidFill>
            </a:endParaRPr>
          </a:p>
          <a:p>
            <a:pPr indent="0" lvl="0" marL="342900" marR="0" rtl="0" algn="l">
              <a:lnSpc>
                <a:spcPct val="150000"/>
              </a:lnSpc>
              <a:spcBef>
                <a:spcPts val="0"/>
              </a:spcBef>
              <a:spcAft>
                <a:spcPts val="0"/>
              </a:spcAft>
              <a:buNone/>
            </a:pPr>
            <a:r>
              <a:t/>
            </a:r>
            <a:endParaRPr b="1" i="1" sz="1200">
              <a:solidFill>
                <a:schemeClr val="dk1"/>
              </a:solidFill>
            </a:endParaRPr>
          </a:p>
          <a:p>
            <a:pPr indent="-165100" lvl="0" marL="165100" marR="0" rtl="0" algn="l">
              <a:lnSpc>
                <a:spcPct val="150000"/>
              </a:lnSpc>
              <a:spcBef>
                <a:spcPts val="0"/>
              </a:spcBef>
              <a:spcAft>
                <a:spcPts val="0"/>
              </a:spcAft>
              <a:buClr>
                <a:schemeClr val="dk1"/>
              </a:buClr>
              <a:buSzPts val="1200"/>
              <a:buAutoNum type="arabicPeriod"/>
            </a:pPr>
            <a:r>
              <a:rPr b="1" i="1" lang="en" sz="1200">
                <a:solidFill>
                  <a:schemeClr val="dk1"/>
                </a:solidFill>
              </a:rPr>
              <a:t>We could consider how New Space missions and data systems, in combination with CEOS agency capabilities, can help the CEOS priority thematic observing strategies: </a:t>
            </a:r>
            <a:r>
              <a:rPr b="1" i="1" lang="en" sz="1200">
                <a:solidFill>
                  <a:schemeClr val="accent2"/>
                </a:solidFill>
              </a:rPr>
              <a:t>climate (UNFCCC, Paris agreement, GCOS ECVs and the GST), disaster response (Sendai framework), and the SDGs.</a:t>
            </a:r>
            <a:endParaRPr b="1" i="1" sz="1200">
              <a:solidFill>
                <a:schemeClr val="accent2"/>
              </a:solidFill>
            </a:endParaRPr>
          </a:p>
          <a:p>
            <a:pPr indent="-165100" lvl="0" marL="165100" marR="0" rtl="0" algn="l">
              <a:lnSpc>
                <a:spcPct val="150000"/>
              </a:lnSpc>
              <a:spcBef>
                <a:spcPts val="0"/>
              </a:spcBef>
              <a:spcAft>
                <a:spcPts val="0"/>
              </a:spcAft>
              <a:buClr>
                <a:schemeClr val="dk1"/>
              </a:buClr>
              <a:buSzPts val="1200"/>
              <a:buAutoNum type="arabicPeriod"/>
            </a:pPr>
            <a:r>
              <a:rPr b="1" i="1" lang="en" sz="1200">
                <a:solidFill>
                  <a:schemeClr val="dk1"/>
                </a:solidFill>
              </a:rPr>
              <a:t>Understand how New Space capabilities could address current or projected gaps, or more cost-effectively satisfy selected requirements (</a:t>
            </a:r>
            <a:r>
              <a:rPr b="1" i="1" lang="en" sz="1200">
                <a:solidFill>
                  <a:schemeClr val="accent2"/>
                </a:solidFill>
              </a:rPr>
              <a:t>eg individual CDRs in support of the ECVs</a:t>
            </a:r>
            <a:r>
              <a:rPr b="1" i="1" lang="en" sz="1200">
                <a:solidFill>
                  <a:schemeClr val="dk1"/>
                </a:solidFill>
              </a:rPr>
              <a:t>).</a:t>
            </a:r>
            <a:endParaRPr b="1" i="1" sz="1200">
              <a:solidFill>
                <a:schemeClr val="dk1"/>
              </a:solidFill>
            </a:endParaRPr>
          </a:p>
          <a:p>
            <a:pPr indent="-165100" lvl="0" marL="165100" marR="0" rtl="0" algn="l">
              <a:lnSpc>
                <a:spcPct val="150000"/>
              </a:lnSpc>
              <a:spcBef>
                <a:spcPts val="0"/>
              </a:spcBef>
              <a:spcAft>
                <a:spcPts val="0"/>
              </a:spcAft>
              <a:buClr>
                <a:schemeClr val="dk1"/>
              </a:buClr>
              <a:buSzPts val="1200"/>
              <a:buAutoNum type="arabicPeriod"/>
            </a:pPr>
            <a:r>
              <a:rPr b="1" i="1" lang="en" sz="1200">
                <a:solidFill>
                  <a:schemeClr val="dk1"/>
                </a:solidFill>
              </a:rPr>
              <a:t>Identify the steps necessary to ensure future missions are fit for purpose to meet these requirements. These might include collaboration on data quality standards, calibration and validation, calibration transfer, adoption of common standards for data discovery, mixing and application – including CEOS ARD standards.</a:t>
            </a:r>
            <a:endParaRPr b="1" i="1" sz="1200">
              <a:solidFill>
                <a:schemeClr val="dk1"/>
              </a:solidFill>
            </a:endParaRPr>
          </a:p>
          <a:p>
            <a:pPr indent="-165100" lvl="0" marL="165100" marR="0" rtl="0" algn="l">
              <a:lnSpc>
                <a:spcPct val="150000"/>
              </a:lnSpc>
              <a:spcBef>
                <a:spcPts val="0"/>
              </a:spcBef>
              <a:spcAft>
                <a:spcPts val="0"/>
              </a:spcAft>
              <a:buClr>
                <a:schemeClr val="dk1"/>
              </a:buClr>
              <a:buSzPts val="1200"/>
              <a:buAutoNum type="arabicPeriod"/>
            </a:pPr>
            <a:r>
              <a:rPr b="1" i="1" lang="en" sz="1200">
                <a:solidFill>
                  <a:schemeClr val="dk1"/>
                </a:solidFill>
              </a:rPr>
              <a:t>Define measures for CEOS to take as part of an engagement strategy to address the opportunities identified and to communicate them to industry and the associated data characteristics that will be needed.</a:t>
            </a:r>
            <a:endParaRPr b="1" i="1" sz="1200">
              <a:solidFill>
                <a:schemeClr val="dk1"/>
              </a:solidFill>
            </a:endParaRPr>
          </a:p>
          <a:p>
            <a:pPr indent="0" lvl="0" marL="0" marR="0" rtl="0" algn="l">
              <a:lnSpc>
                <a:spcPct val="150000"/>
              </a:lnSpc>
              <a:spcBef>
                <a:spcPts val="0"/>
              </a:spcBef>
              <a:spcAft>
                <a:spcPts val="0"/>
              </a:spcAft>
              <a:buNone/>
            </a:pPr>
            <a:r>
              <a:t/>
            </a:r>
            <a:endParaRPr b="1" i="1" sz="1200">
              <a:solidFill>
                <a:schemeClr val="dk1"/>
              </a:solidFill>
            </a:endParaRPr>
          </a:p>
          <a:p>
            <a:pPr indent="0" lvl="0" marL="0" marR="0" rtl="0" algn="l">
              <a:lnSpc>
                <a:spcPct val="150000"/>
              </a:lnSpc>
              <a:spcBef>
                <a:spcPts val="0"/>
              </a:spcBef>
              <a:spcAft>
                <a:spcPts val="0"/>
              </a:spcAft>
              <a:buClr>
                <a:srgbClr val="000000"/>
              </a:buClr>
              <a:buSzPts val="1200"/>
              <a:buFont typeface="Arial"/>
              <a:buNone/>
            </a:pPr>
            <a:r>
              <a:t/>
            </a:r>
            <a:endParaRPr b="0" i="1" sz="12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4"/>
          <p:cNvSpPr txBox="1"/>
          <p:nvPr/>
        </p:nvSpPr>
        <p:spPr>
          <a:xfrm>
            <a:off x="70515" y="77436"/>
            <a:ext cx="6501300" cy="577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300"/>
              <a:buFont typeface="Arial"/>
              <a:buNone/>
            </a:pPr>
            <a:r>
              <a:rPr lang="en" sz="3300">
                <a:solidFill>
                  <a:schemeClr val="lt1"/>
                </a:solidFill>
              </a:rPr>
              <a:t>Things we can leverage…</a:t>
            </a:r>
            <a:endParaRPr b="0" i="0" sz="1100" u="none" cap="none" strike="noStrike">
              <a:solidFill>
                <a:srgbClr val="000000"/>
              </a:solidFill>
              <a:latin typeface="Arial"/>
              <a:ea typeface="Arial"/>
              <a:cs typeface="Arial"/>
              <a:sym typeface="Arial"/>
            </a:endParaRPr>
          </a:p>
        </p:txBody>
      </p:sp>
      <p:sp>
        <p:nvSpPr>
          <p:cNvPr id="237" name="Google Shape;237;p34"/>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 sz="1100" u="none" cap="none" strike="noStrike">
                <a:solidFill>
                  <a:schemeClr val="accent1"/>
                </a:solidFill>
                <a:latin typeface="Arial"/>
                <a:ea typeface="Arial"/>
                <a:cs typeface="Arial"/>
                <a:sym typeface="Arial"/>
              </a:rPr>
              <a:t>Slide </a:t>
            </a:r>
            <a:fld id="{00000000-1234-1234-1234-123412341234}" type="slidenum">
              <a:rPr b="1" i="0" lang="en" sz="1100" u="none" cap="none" strike="noStrike">
                <a:solidFill>
                  <a:schemeClr val="accent1"/>
                </a:solidFill>
                <a:latin typeface="Arial"/>
                <a:ea typeface="Arial"/>
                <a:cs typeface="Arial"/>
                <a:sym typeface="Arial"/>
              </a:rPr>
              <a:t>‹#›</a:t>
            </a:fld>
            <a:endParaRPr b="1" i="0" sz="1100" u="none" cap="none" strike="noStrike">
              <a:solidFill>
                <a:schemeClr val="accent1"/>
              </a:solidFill>
              <a:latin typeface="Arial"/>
              <a:ea typeface="Arial"/>
              <a:cs typeface="Arial"/>
              <a:sym typeface="Arial"/>
            </a:endParaRPr>
          </a:p>
        </p:txBody>
      </p:sp>
      <p:sp>
        <p:nvSpPr>
          <p:cNvPr id="238" name="Google Shape;238;p34"/>
          <p:cNvSpPr txBox="1"/>
          <p:nvPr/>
        </p:nvSpPr>
        <p:spPr>
          <a:xfrm>
            <a:off x="171772" y="974611"/>
            <a:ext cx="8334000" cy="4686900"/>
          </a:xfrm>
          <a:prstGeom prst="rect">
            <a:avLst/>
          </a:prstGeom>
          <a:noFill/>
          <a:ln>
            <a:noFill/>
          </a:ln>
        </p:spPr>
        <p:txBody>
          <a:bodyPr anchorCtr="0" anchor="t" bIns="34275" lIns="68575" spcFirstLastPara="1" rIns="68575" wrap="square" tIns="34275">
            <a:spAutoFit/>
          </a:bodyPr>
          <a:lstStyle/>
          <a:p>
            <a:pPr indent="-165100" lvl="0" marL="165100" marR="0" rtl="0" algn="l">
              <a:lnSpc>
                <a:spcPct val="150000"/>
              </a:lnSpc>
              <a:spcBef>
                <a:spcPts val="0"/>
              </a:spcBef>
              <a:spcAft>
                <a:spcPts val="0"/>
              </a:spcAft>
              <a:buClr>
                <a:schemeClr val="dk1"/>
              </a:buClr>
              <a:buSzPts val="1200"/>
              <a:buChar char="❖"/>
            </a:pPr>
            <a:r>
              <a:rPr b="1" i="1" lang="en" sz="1200">
                <a:solidFill>
                  <a:schemeClr val="dk1"/>
                </a:solidFill>
              </a:rPr>
              <a:t>Examples to leverage our long technical heritage:</a:t>
            </a:r>
            <a:endParaRPr b="1" i="1" sz="1200">
              <a:solidFill>
                <a:schemeClr val="dk1"/>
              </a:solidFill>
            </a:endParaRPr>
          </a:p>
          <a:p>
            <a:pPr indent="-241300" lvl="0" marL="342900" marR="0" rtl="0" algn="l">
              <a:lnSpc>
                <a:spcPct val="150000"/>
              </a:lnSpc>
              <a:spcBef>
                <a:spcPts val="0"/>
              </a:spcBef>
              <a:spcAft>
                <a:spcPts val="0"/>
              </a:spcAft>
              <a:buClr>
                <a:schemeClr val="dk1"/>
              </a:buClr>
              <a:buSzPts val="1200"/>
              <a:buAutoNum type="arabicPeriod"/>
            </a:pPr>
            <a:r>
              <a:rPr b="1" i="1" lang="en" sz="1200">
                <a:solidFill>
                  <a:schemeClr val="dk1"/>
                </a:solidFill>
              </a:rPr>
              <a:t>CEOS has spent decades investing in data standards for interoperability, ARD, catalogues etc. If we anticipate an explosion in diversity of datastreams and sources, including through space agency data buys, is </a:t>
            </a:r>
            <a:r>
              <a:rPr b="1" i="1" lang="en" sz="1200">
                <a:solidFill>
                  <a:schemeClr val="accent2"/>
                </a:solidFill>
              </a:rPr>
              <a:t>NOW</a:t>
            </a:r>
            <a:r>
              <a:rPr b="1" i="1" lang="en" sz="1200">
                <a:solidFill>
                  <a:schemeClr val="dk1"/>
                </a:solidFill>
              </a:rPr>
              <a:t> not the time to seek uptake of those standards</a:t>
            </a:r>
            <a:endParaRPr b="1" i="1" sz="1200">
              <a:solidFill>
                <a:schemeClr val="dk1"/>
              </a:solidFill>
            </a:endParaRPr>
          </a:p>
          <a:p>
            <a:pPr indent="-241300" lvl="1" marL="685800" marR="0" rtl="0" algn="l">
              <a:lnSpc>
                <a:spcPct val="150000"/>
              </a:lnSpc>
              <a:spcBef>
                <a:spcPts val="0"/>
              </a:spcBef>
              <a:spcAft>
                <a:spcPts val="0"/>
              </a:spcAft>
              <a:buClr>
                <a:schemeClr val="dk1"/>
              </a:buClr>
              <a:buSzPts val="1200"/>
              <a:buChar char="❖"/>
            </a:pPr>
            <a:r>
              <a:rPr i="1" lang="en" sz="1200">
                <a:solidFill>
                  <a:schemeClr val="dk1"/>
                </a:solidFill>
              </a:rPr>
              <a:t>For maximum benefit across the whole sector</a:t>
            </a:r>
            <a:endParaRPr i="1" sz="1200">
              <a:solidFill>
                <a:schemeClr val="dk1"/>
              </a:solidFill>
            </a:endParaRPr>
          </a:p>
          <a:p>
            <a:pPr indent="-241300" lvl="1" marL="685800" marR="0" rtl="0" algn="l">
              <a:lnSpc>
                <a:spcPct val="150000"/>
              </a:lnSpc>
              <a:spcBef>
                <a:spcPts val="0"/>
              </a:spcBef>
              <a:spcAft>
                <a:spcPts val="0"/>
              </a:spcAft>
              <a:buClr>
                <a:schemeClr val="dk1"/>
              </a:buClr>
              <a:buSzPts val="1200"/>
              <a:buChar char="❖"/>
            </a:pPr>
            <a:r>
              <a:rPr i="1" lang="en" sz="1200">
                <a:solidFill>
                  <a:schemeClr val="dk1"/>
                </a:solidFill>
              </a:rPr>
              <a:t>To allow public EO programmes to be bigger than the sum of their parts</a:t>
            </a:r>
            <a:endParaRPr i="1" sz="1200">
              <a:solidFill>
                <a:schemeClr val="dk1"/>
              </a:solidFill>
            </a:endParaRPr>
          </a:p>
          <a:p>
            <a:pPr indent="-241300" lvl="1" marL="685800" marR="0" rtl="0" algn="l">
              <a:lnSpc>
                <a:spcPct val="150000"/>
              </a:lnSpc>
              <a:spcBef>
                <a:spcPts val="0"/>
              </a:spcBef>
              <a:spcAft>
                <a:spcPts val="0"/>
              </a:spcAft>
              <a:buClr>
                <a:schemeClr val="dk1"/>
              </a:buClr>
              <a:buSzPts val="1200"/>
              <a:buChar char="❖"/>
            </a:pPr>
            <a:r>
              <a:rPr i="1" lang="en" sz="1200">
                <a:solidFill>
                  <a:schemeClr val="dk1"/>
                </a:solidFill>
              </a:rPr>
              <a:t>Ensure all our good work is not lost in the noise of a rapidly expanded sector</a:t>
            </a:r>
            <a:endParaRPr i="1" sz="1200">
              <a:solidFill>
                <a:schemeClr val="dk1"/>
              </a:solidFill>
            </a:endParaRPr>
          </a:p>
          <a:p>
            <a:pPr indent="-241300" lvl="0" marL="342900" marR="0" rtl="0" algn="l">
              <a:lnSpc>
                <a:spcPct val="150000"/>
              </a:lnSpc>
              <a:spcBef>
                <a:spcPts val="0"/>
              </a:spcBef>
              <a:spcAft>
                <a:spcPts val="0"/>
              </a:spcAft>
              <a:buClr>
                <a:schemeClr val="dk1"/>
              </a:buClr>
              <a:buSzPts val="1200"/>
              <a:buAutoNum type="arabicPeriod"/>
            </a:pPr>
            <a:r>
              <a:rPr b="1" i="1" lang="en" sz="1200">
                <a:solidFill>
                  <a:schemeClr val="dk1"/>
                </a:solidFill>
              </a:rPr>
              <a:t>Likewise we have huge investment by CEOS agencies in legacy infrastructure for cal-val</a:t>
            </a:r>
            <a:endParaRPr b="1" i="1" sz="1200">
              <a:solidFill>
                <a:schemeClr val="dk1"/>
              </a:solidFill>
            </a:endParaRPr>
          </a:p>
          <a:p>
            <a:pPr indent="-241300" lvl="1" marL="685800" marR="0" rtl="0" algn="l">
              <a:lnSpc>
                <a:spcPct val="150000"/>
              </a:lnSpc>
              <a:spcBef>
                <a:spcPts val="0"/>
              </a:spcBef>
              <a:spcAft>
                <a:spcPts val="0"/>
              </a:spcAft>
              <a:buClr>
                <a:schemeClr val="dk1"/>
              </a:buClr>
              <a:buSzPts val="1200"/>
              <a:buChar char="❖"/>
            </a:pPr>
            <a:r>
              <a:rPr i="1" lang="en" sz="1200">
                <a:solidFill>
                  <a:schemeClr val="dk1"/>
                </a:solidFill>
              </a:rPr>
              <a:t>Supporting easier access and application of the legacy infrastructure for New Space would increase utility and value of the commercial data</a:t>
            </a:r>
            <a:endParaRPr i="1" sz="1200">
              <a:solidFill>
                <a:schemeClr val="dk1"/>
              </a:solidFill>
            </a:endParaRPr>
          </a:p>
          <a:p>
            <a:pPr indent="-241300" lvl="1" marL="685800" marR="0" rtl="0" algn="l">
              <a:lnSpc>
                <a:spcPct val="150000"/>
              </a:lnSpc>
              <a:spcBef>
                <a:spcPts val="0"/>
              </a:spcBef>
              <a:spcAft>
                <a:spcPts val="0"/>
              </a:spcAft>
              <a:buClr>
                <a:schemeClr val="dk1"/>
              </a:buClr>
              <a:buSzPts val="1200"/>
              <a:buChar char="❖"/>
            </a:pPr>
            <a:r>
              <a:rPr i="1" lang="en" sz="1200">
                <a:solidFill>
                  <a:schemeClr val="dk1"/>
                </a:solidFill>
              </a:rPr>
              <a:t>Australia and UK discussion of Data Integrity Framework for that purpose</a:t>
            </a:r>
            <a:endParaRPr i="1" sz="1200">
              <a:solidFill>
                <a:schemeClr val="dk1"/>
              </a:solidFill>
            </a:endParaRPr>
          </a:p>
          <a:p>
            <a:pPr indent="-241300" lvl="1" marL="685800" marR="0" rtl="0" algn="l">
              <a:lnSpc>
                <a:spcPct val="150000"/>
              </a:lnSpc>
              <a:spcBef>
                <a:spcPts val="0"/>
              </a:spcBef>
              <a:spcAft>
                <a:spcPts val="0"/>
              </a:spcAft>
              <a:buClr>
                <a:schemeClr val="dk1"/>
              </a:buClr>
              <a:buSzPts val="1200"/>
              <a:buChar char="❖"/>
            </a:pPr>
            <a:r>
              <a:rPr i="1" lang="en" sz="1200">
                <a:solidFill>
                  <a:schemeClr val="dk1"/>
                </a:solidFill>
              </a:rPr>
              <a:t>Open Source Toolkit for use of CEOS agency cal-val sites</a:t>
            </a:r>
            <a:endParaRPr i="1" sz="1200">
              <a:solidFill>
                <a:schemeClr val="dk1"/>
              </a:solidFill>
            </a:endParaRPr>
          </a:p>
          <a:p>
            <a:pPr indent="-241300" lvl="0" marL="342900" rtl="0" algn="l">
              <a:lnSpc>
                <a:spcPct val="150000"/>
              </a:lnSpc>
              <a:spcBef>
                <a:spcPts val="0"/>
              </a:spcBef>
              <a:spcAft>
                <a:spcPts val="0"/>
              </a:spcAft>
              <a:buClr>
                <a:schemeClr val="dk1"/>
              </a:buClr>
              <a:buSzPts val="1200"/>
              <a:buAutoNum type="arabicPeriod"/>
            </a:pPr>
            <a:r>
              <a:rPr b="1" i="1" lang="en" sz="1200">
                <a:solidFill>
                  <a:schemeClr val="dk1"/>
                </a:solidFill>
              </a:rPr>
              <a:t>SITSAT (SI Traceability Satellites) efforts by ESA/UK (TRUTHS), NASA (CLARREO), GA (SCR)</a:t>
            </a:r>
            <a:endParaRPr b="1" i="1" sz="1200">
              <a:solidFill>
                <a:schemeClr val="dk1"/>
              </a:solidFill>
            </a:endParaRPr>
          </a:p>
          <a:p>
            <a:pPr indent="-241300" lvl="1" marL="685800" rtl="0" algn="l">
              <a:lnSpc>
                <a:spcPct val="150000"/>
              </a:lnSpc>
              <a:spcBef>
                <a:spcPts val="0"/>
              </a:spcBef>
              <a:spcAft>
                <a:spcPts val="0"/>
              </a:spcAft>
              <a:buClr>
                <a:schemeClr val="dk1"/>
              </a:buClr>
              <a:buSzPts val="1200"/>
              <a:buChar char="○"/>
            </a:pPr>
            <a:r>
              <a:rPr i="1" lang="en" sz="1200">
                <a:solidFill>
                  <a:schemeClr val="dk1"/>
                </a:solidFill>
              </a:rPr>
              <a:t>Calibration transfer</a:t>
            </a:r>
            <a:endParaRPr b="1" i="1" sz="1200">
              <a:solidFill>
                <a:schemeClr val="dk1"/>
              </a:solidFill>
            </a:endParaRPr>
          </a:p>
          <a:p>
            <a:pPr indent="0" lvl="0" marL="0" marR="0" rtl="0" algn="l">
              <a:lnSpc>
                <a:spcPct val="150000"/>
              </a:lnSpc>
              <a:spcBef>
                <a:spcPts val="0"/>
              </a:spcBef>
              <a:spcAft>
                <a:spcPts val="0"/>
              </a:spcAft>
              <a:buNone/>
            </a:pPr>
            <a:r>
              <a:t/>
            </a:r>
            <a:endParaRPr b="1" i="1" sz="1200">
              <a:solidFill>
                <a:schemeClr val="dk1"/>
              </a:solidFill>
            </a:endParaRPr>
          </a:p>
          <a:p>
            <a:pPr indent="0" lvl="0" marL="0" marR="0" rtl="0" algn="l">
              <a:lnSpc>
                <a:spcPct val="150000"/>
              </a:lnSpc>
              <a:spcBef>
                <a:spcPts val="0"/>
              </a:spcBef>
              <a:spcAft>
                <a:spcPts val="0"/>
              </a:spcAft>
              <a:buNone/>
            </a:pPr>
            <a:r>
              <a:t/>
            </a:r>
            <a:endParaRPr b="1" i="1" sz="1200">
              <a:solidFill>
                <a:schemeClr val="dk1"/>
              </a:solidFill>
            </a:endParaRPr>
          </a:p>
          <a:p>
            <a:pPr indent="0" lvl="0" marL="0" marR="0" rtl="0" algn="l">
              <a:lnSpc>
                <a:spcPct val="150000"/>
              </a:lnSpc>
              <a:spcBef>
                <a:spcPts val="0"/>
              </a:spcBef>
              <a:spcAft>
                <a:spcPts val="0"/>
              </a:spcAft>
              <a:buClr>
                <a:srgbClr val="000000"/>
              </a:buClr>
              <a:buSzPts val="1200"/>
              <a:buFont typeface="Arial"/>
              <a:buNone/>
            </a:pPr>
            <a:r>
              <a:t/>
            </a:r>
            <a:endParaRPr b="0" i="1" sz="1200" u="none" cap="none" strike="noStrike">
              <a:solidFill>
                <a:schemeClr val="dk1"/>
              </a:solidFill>
              <a:latin typeface="Arial"/>
              <a:ea typeface="Arial"/>
              <a:cs typeface="Arial"/>
              <a:sym typeface="Arial"/>
            </a:endParaRPr>
          </a:p>
        </p:txBody>
      </p:sp>
      <p:sp>
        <p:nvSpPr>
          <p:cNvPr id="239" name="Google Shape;239;p34"/>
          <p:cNvSpPr txBox="1"/>
          <p:nvPr/>
        </p:nvSpPr>
        <p:spPr>
          <a:xfrm>
            <a:off x="3464213" y="4547550"/>
            <a:ext cx="36885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b="1" lang="en" sz="1100">
                <a:solidFill>
                  <a:schemeClr val="accent2"/>
                </a:solidFill>
              </a:rPr>
              <a:t>DISCUSS!</a:t>
            </a:r>
            <a:endParaRPr b="1" sz="1100">
              <a:solidFill>
                <a:schemeClr val="accent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5"/>
          <p:cNvSpPr txBox="1"/>
          <p:nvPr/>
        </p:nvSpPr>
        <p:spPr>
          <a:xfrm>
            <a:off x="70515" y="77436"/>
            <a:ext cx="6501300" cy="577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300"/>
              <a:buFont typeface="Arial"/>
              <a:buNone/>
            </a:pPr>
            <a:r>
              <a:rPr lang="en" sz="3300">
                <a:solidFill>
                  <a:schemeClr val="lt1"/>
                </a:solidFill>
              </a:rPr>
              <a:t>LSI-VC input and role</a:t>
            </a:r>
            <a:endParaRPr b="0" i="0" sz="1100" u="none" cap="none" strike="noStrike">
              <a:solidFill>
                <a:srgbClr val="000000"/>
              </a:solidFill>
              <a:latin typeface="Arial"/>
              <a:ea typeface="Arial"/>
              <a:cs typeface="Arial"/>
              <a:sym typeface="Arial"/>
            </a:endParaRPr>
          </a:p>
        </p:txBody>
      </p:sp>
      <p:sp>
        <p:nvSpPr>
          <p:cNvPr id="245" name="Google Shape;245;p35"/>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 sz="1100" u="none" cap="none" strike="noStrike">
                <a:solidFill>
                  <a:schemeClr val="accent1"/>
                </a:solidFill>
                <a:latin typeface="Arial"/>
                <a:ea typeface="Arial"/>
                <a:cs typeface="Arial"/>
                <a:sym typeface="Arial"/>
              </a:rPr>
              <a:t>Slide </a:t>
            </a:r>
            <a:fld id="{00000000-1234-1234-1234-123412341234}" type="slidenum">
              <a:rPr b="1" i="0" lang="en" sz="1100" u="none" cap="none" strike="noStrike">
                <a:solidFill>
                  <a:schemeClr val="accent1"/>
                </a:solidFill>
                <a:latin typeface="Arial"/>
                <a:ea typeface="Arial"/>
                <a:cs typeface="Arial"/>
                <a:sym typeface="Arial"/>
              </a:rPr>
              <a:t>‹#›</a:t>
            </a:fld>
            <a:endParaRPr b="1" i="0" sz="1100" u="none" cap="none" strike="noStrike">
              <a:solidFill>
                <a:schemeClr val="accent1"/>
              </a:solidFill>
              <a:latin typeface="Arial"/>
              <a:ea typeface="Arial"/>
              <a:cs typeface="Arial"/>
              <a:sym typeface="Arial"/>
            </a:endParaRPr>
          </a:p>
        </p:txBody>
      </p:sp>
      <p:sp>
        <p:nvSpPr>
          <p:cNvPr id="246" name="Google Shape;246;p35"/>
          <p:cNvSpPr txBox="1"/>
          <p:nvPr/>
        </p:nvSpPr>
        <p:spPr>
          <a:xfrm>
            <a:off x="171772" y="932218"/>
            <a:ext cx="8334000" cy="3024600"/>
          </a:xfrm>
          <a:prstGeom prst="rect">
            <a:avLst/>
          </a:prstGeom>
          <a:noFill/>
          <a:ln>
            <a:noFill/>
          </a:ln>
        </p:spPr>
        <p:txBody>
          <a:bodyPr anchorCtr="0" anchor="t" bIns="34275" lIns="68575" spcFirstLastPara="1" rIns="68575" wrap="square" tIns="34275">
            <a:spAutoFit/>
          </a:bodyPr>
          <a:lstStyle/>
          <a:p>
            <a:pPr indent="-165100" lvl="0" marL="165100" marR="0" rtl="0" algn="l">
              <a:lnSpc>
                <a:spcPct val="150000"/>
              </a:lnSpc>
              <a:spcBef>
                <a:spcPts val="0"/>
              </a:spcBef>
              <a:spcAft>
                <a:spcPts val="0"/>
              </a:spcAft>
              <a:buClr>
                <a:schemeClr val="dk1"/>
              </a:buClr>
              <a:buSzPts val="1200"/>
              <a:buChar char="❖"/>
            </a:pPr>
            <a:r>
              <a:rPr b="1" i="1" lang="en" sz="1200">
                <a:solidFill>
                  <a:schemeClr val="dk1"/>
                </a:solidFill>
              </a:rPr>
              <a:t>Many of the issues and solutions are relevant to LSI-VC scope and expertise</a:t>
            </a:r>
            <a:endParaRPr b="1" i="1" sz="1200">
              <a:solidFill>
                <a:schemeClr val="dk1"/>
              </a:solidFill>
            </a:endParaRPr>
          </a:p>
          <a:p>
            <a:pPr indent="0" lvl="0" marL="342900" marR="0" rtl="0" algn="l">
              <a:lnSpc>
                <a:spcPct val="150000"/>
              </a:lnSpc>
              <a:spcBef>
                <a:spcPts val="0"/>
              </a:spcBef>
              <a:spcAft>
                <a:spcPts val="0"/>
              </a:spcAft>
              <a:buNone/>
            </a:pPr>
            <a:r>
              <a:t/>
            </a:r>
            <a:endParaRPr b="1" i="1" sz="1200">
              <a:solidFill>
                <a:schemeClr val="dk1"/>
              </a:solidFill>
            </a:endParaRPr>
          </a:p>
          <a:p>
            <a:pPr indent="-165100" lvl="0" marL="165100" marR="0" rtl="0" algn="l">
              <a:lnSpc>
                <a:spcPct val="150000"/>
              </a:lnSpc>
              <a:spcBef>
                <a:spcPts val="0"/>
              </a:spcBef>
              <a:spcAft>
                <a:spcPts val="0"/>
              </a:spcAft>
              <a:buClr>
                <a:schemeClr val="dk1"/>
              </a:buClr>
              <a:buSzPts val="1200"/>
              <a:buChar char="❖"/>
            </a:pPr>
            <a:r>
              <a:rPr b="1" i="1" lang="en" sz="1200">
                <a:solidFill>
                  <a:schemeClr val="dk1"/>
                </a:solidFill>
              </a:rPr>
              <a:t>Looking for steer on best approach overall and for next opportunity (TW, half day?)</a:t>
            </a:r>
            <a:endParaRPr b="1" i="1" sz="1200">
              <a:solidFill>
                <a:schemeClr val="dk1"/>
              </a:solidFill>
            </a:endParaRPr>
          </a:p>
          <a:p>
            <a:pPr indent="0" lvl="0" marL="342900" marR="0" rtl="0" algn="l">
              <a:lnSpc>
                <a:spcPct val="150000"/>
              </a:lnSpc>
              <a:spcBef>
                <a:spcPts val="0"/>
              </a:spcBef>
              <a:spcAft>
                <a:spcPts val="0"/>
              </a:spcAft>
              <a:buNone/>
            </a:pPr>
            <a:r>
              <a:t/>
            </a:r>
            <a:endParaRPr b="1" i="1" sz="1200">
              <a:solidFill>
                <a:schemeClr val="dk1"/>
              </a:solidFill>
            </a:endParaRPr>
          </a:p>
          <a:p>
            <a:pPr indent="-165100" lvl="0" marL="165100" marR="0" rtl="0" algn="l">
              <a:lnSpc>
                <a:spcPct val="150000"/>
              </a:lnSpc>
              <a:spcBef>
                <a:spcPts val="0"/>
              </a:spcBef>
              <a:spcAft>
                <a:spcPts val="0"/>
              </a:spcAft>
              <a:buClr>
                <a:schemeClr val="dk1"/>
              </a:buClr>
              <a:buSzPts val="1200"/>
              <a:buChar char="❖"/>
            </a:pPr>
            <a:r>
              <a:rPr b="1" i="1" lang="en" sz="1200">
                <a:solidFill>
                  <a:schemeClr val="dk1"/>
                </a:solidFill>
              </a:rPr>
              <a:t>How can we bring in industry to  the conversation? (LSI-VC has history) When?</a:t>
            </a:r>
            <a:endParaRPr b="1" i="1" sz="1200">
              <a:solidFill>
                <a:schemeClr val="dk1"/>
              </a:solidFill>
            </a:endParaRPr>
          </a:p>
          <a:p>
            <a:pPr indent="0" lvl="0" marL="342900" marR="0" rtl="0" algn="l">
              <a:lnSpc>
                <a:spcPct val="150000"/>
              </a:lnSpc>
              <a:spcBef>
                <a:spcPts val="0"/>
              </a:spcBef>
              <a:spcAft>
                <a:spcPts val="0"/>
              </a:spcAft>
              <a:buNone/>
            </a:pPr>
            <a:r>
              <a:t/>
            </a:r>
            <a:endParaRPr b="1" i="1" sz="1200">
              <a:solidFill>
                <a:schemeClr val="dk1"/>
              </a:solidFill>
            </a:endParaRPr>
          </a:p>
          <a:p>
            <a:pPr indent="-165100" lvl="0" marL="165100" marR="0" rtl="0" algn="l">
              <a:lnSpc>
                <a:spcPct val="150000"/>
              </a:lnSpc>
              <a:spcBef>
                <a:spcPts val="0"/>
              </a:spcBef>
              <a:spcAft>
                <a:spcPts val="0"/>
              </a:spcAft>
              <a:buClr>
                <a:schemeClr val="dk1"/>
              </a:buClr>
              <a:buSzPts val="1200"/>
              <a:buChar char="❖"/>
            </a:pPr>
            <a:r>
              <a:rPr b="1" i="1" lang="en" sz="1200">
                <a:solidFill>
                  <a:schemeClr val="dk1"/>
                </a:solidFill>
              </a:rPr>
              <a:t>Interested individuals &amp; agencies encouraged to reach out to SIT Chair Team</a:t>
            </a:r>
            <a:endParaRPr b="1" i="1" sz="1200">
              <a:solidFill>
                <a:schemeClr val="dk1"/>
              </a:solidFill>
            </a:endParaRPr>
          </a:p>
          <a:p>
            <a:pPr indent="0" lvl="0" marL="0" marR="0" rtl="0" algn="l">
              <a:lnSpc>
                <a:spcPct val="150000"/>
              </a:lnSpc>
              <a:spcBef>
                <a:spcPts val="0"/>
              </a:spcBef>
              <a:spcAft>
                <a:spcPts val="0"/>
              </a:spcAft>
              <a:buNone/>
            </a:pPr>
            <a:r>
              <a:t/>
            </a:r>
            <a:endParaRPr b="1" i="1" sz="1200">
              <a:solidFill>
                <a:schemeClr val="dk1"/>
              </a:solidFill>
            </a:endParaRPr>
          </a:p>
          <a:p>
            <a:pPr indent="0" lvl="0" marL="0" marR="0" rtl="0" algn="l">
              <a:lnSpc>
                <a:spcPct val="150000"/>
              </a:lnSpc>
              <a:spcBef>
                <a:spcPts val="0"/>
              </a:spcBef>
              <a:spcAft>
                <a:spcPts val="0"/>
              </a:spcAft>
              <a:buNone/>
            </a:pPr>
            <a:r>
              <a:t/>
            </a:r>
            <a:endParaRPr b="1" i="1" sz="1200">
              <a:solidFill>
                <a:schemeClr val="dk1"/>
              </a:solidFill>
            </a:endParaRPr>
          </a:p>
          <a:p>
            <a:pPr indent="0" lvl="0" marL="0" marR="0" rtl="0" algn="l">
              <a:lnSpc>
                <a:spcPct val="150000"/>
              </a:lnSpc>
              <a:spcBef>
                <a:spcPts val="0"/>
              </a:spcBef>
              <a:spcAft>
                <a:spcPts val="0"/>
              </a:spcAft>
              <a:buNone/>
            </a:pPr>
            <a:r>
              <a:t/>
            </a:r>
            <a:endParaRPr b="1" i="1" sz="1200">
              <a:solidFill>
                <a:schemeClr val="dk1"/>
              </a:solidFill>
            </a:endParaRPr>
          </a:p>
          <a:p>
            <a:pPr indent="0" lvl="0" marL="0" marR="0" rtl="0" algn="l">
              <a:lnSpc>
                <a:spcPct val="150000"/>
              </a:lnSpc>
              <a:spcBef>
                <a:spcPts val="0"/>
              </a:spcBef>
              <a:spcAft>
                <a:spcPts val="0"/>
              </a:spcAft>
              <a:buClr>
                <a:srgbClr val="000000"/>
              </a:buClr>
              <a:buSzPts val="1200"/>
              <a:buFont typeface="Arial"/>
              <a:buNone/>
            </a:pPr>
            <a:r>
              <a:t/>
            </a:r>
            <a:endParaRPr b="0" i="1" sz="1200" u="none" cap="none" strike="noStrike">
              <a:solidFill>
                <a:schemeClr val="dk1"/>
              </a:solidFill>
              <a:latin typeface="Arial"/>
              <a:ea typeface="Arial"/>
              <a:cs typeface="Arial"/>
              <a:sym typeface="Arial"/>
            </a:endParaRPr>
          </a:p>
        </p:txBody>
      </p:sp>
      <p:sp>
        <p:nvSpPr>
          <p:cNvPr id="247" name="Google Shape;247;p35"/>
          <p:cNvSpPr txBox="1"/>
          <p:nvPr/>
        </p:nvSpPr>
        <p:spPr>
          <a:xfrm>
            <a:off x="6875663" y="4049081"/>
            <a:ext cx="1766700" cy="3693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b="1" lang="en" sz="1500">
                <a:solidFill>
                  <a:schemeClr val="accent2"/>
                </a:solidFill>
              </a:rPr>
              <a:t>DISCUSS!</a:t>
            </a:r>
            <a:endParaRPr b="1" sz="1500">
              <a:solidFill>
                <a:schemeClr val="accent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