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Book Antiqu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3" roundtripDataSignature="AMtx7mgS1khwAfJfEyEnaF9O471sJ4JTW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P. Strobl, EC-JRC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92" orient="horz"/>
        <p:guide pos="3840"/>
        <p:guide pos="3777" orient="horz"/>
        <p:guide pos="3839"/>
        <p:guide pos="2162" orient="horz"/>
        <p:guide pos="3835"/>
        <p:guide pos="1352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ookAntiqu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ookAntiqua-italic.fntdata"/><Relationship Id="rId30" Type="http://schemas.openxmlformats.org/officeDocument/2006/relationships/font" Target="fonts/BookAntiqua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BookAntiqu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5-19T14:56:19.717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M5CKxz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461963" y="722313"/>
            <a:ext cx="6396037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976313" y="4562475"/>
            <a:ext cx="5362575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8" name="Google Shape;12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cover (option 1)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4"/>
          <p:cNvSpPr txBox="1"/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29"/>
              </a:buClr>
              <a:buSzPts val="6000"/>
              <a:buFont typeface="Arial"/>
              <a:buNone/>
              <a:defRPr b="0" i="0" sz="6000" u="none" cap="none" strike="noStrike">
                <a:solidFill>
                  <a:srgbClr val="FFD1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4"/>
          <p:cNvSpPr txBox="1"/>
          <p:nvPr>
            <p:ph idx="1" type="subTitle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" name="Google Shape;17;p24"/>
          <p:cNvCxnSpPr/>
          <p:nvPr/>
        </p:nvCxnSpPr>
        <p:spPr>
          <a:xfrm>
            <a:off x="838200" y="0"/>
            <a:ext cx="0" cy="3478213"/>
          </a:xfrm>
          <a:prstGeom prst="straightConnector1">
            <a:avLst/>
          </a:prstGeom>
          <a:noFill/>
          <a:ln cap="flat" cmpd="sng" w="28575">
            <a:solidFill>
              <a:srgbClr val="FFD12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5929" y="6193922"/>
            <a:ext cx="1718512" cy="45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photo">
  <p:cSld name="Title_phot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>
            <p:ph idx="2" type="pic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3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68" name="Google Shape;68;p33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4"/>
          <p:cNvSpPr/>
          <p:nvPr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27615" y="743802"/>
            <a:ext cx="544923" cy="54492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60000" lIns="360000" spcFirstLastPara="1" rIns="360000" wrap="square" tIns="36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i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Content (half page)">
  <p:cSld name="Picture and Content (half page)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idx="1" type="body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35"/>
          <p:cNvSpPr txBox="1"/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35"/>
          <p:cNvSpPr/>
          <p:nvPr>
            <p:ph idx="2" type="pic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rizontal Picture and Content">
  <p:cSld name="Horizontal Picture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/>
          <p:nvPr>
            <p:ph idx="2" type="pic"/>
          </p:nvPr>
        </p:nvSpPr>
        <p:spPr>
          <a:xfrm>
            <a:off x="-63280" y="-62165"/>
            <a:ext cx="12318561" cy="3468939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6"/>
          <p:cNvSpPr txBox="1"/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>
  <p:cSld name="3 image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85" name="Google Shape;85;p37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37"/>
          <p:cNvSpPr/>
          <p:nvPr>
            <p:ph idx="2" type="pic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>
            <a:off x="1178392" y="4331292"/>
            <a:ext cx="2736000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7"/>
          <p:cNvSpPr/>
          <p:nvPr>
            <p:ph idx="3" type="pic"/>
          </p:nvPr>
        </p:nvSpPr>
        <p:spPr>
          <a:xfrm>
            <a:off x="4338313" y="1750540"/>
            <a:ext cx="3416382" cy="35231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7"/>
          <p:cNvSpPr txBox="1"/>
          <p:nvPr>
            <p:ph idx="4" type="body"/>
          </p:nvPr>
        </p:nvSpPr>
        <p:spPr>
          <a:xfrm>
            <a:off x="4678504" y="4331292"/>
            <a:ext cx="2736000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7"/>
          <p:cNvSpPr/>
          <p:nvPr>
            <p:ph idx="5" type="pic"/>
          </p:nvPr>
        </p:nvSpPr>
        <p:spPr>
          <a:xfrm>
            <a:off x="7841783" y="1750540"/>
            <a:ext cx="3416382" cy="352315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37"/>
          <p:cNvSpPr txBox="1"/>
          <p:nvPr>
            <p:ph idx="6" type="body"/>
          </p:nvPr>
        </p:nvSpPr>
        <p:spPr>
          <a:xfrm>
            <a:off x="8181974" y="4331292"/>
            <a:ext cx="2736000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images">
  <p:cSld name="4 image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8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94" name="Google Shape;94;p38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" name="Google Shape;95;p38"/>
          <p:cNvSpPr/>
          <p:nvPr>
            <p:ph idx="2" type="pic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8"/>
          <p:cNvSpPr/>
          <p:nvPr>
            <p:ph idx="3" type="pic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38"/>
          <p:cNvSpPr/>
          <p:nvPr>
            <p:ph idx="4" type="pic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8"/>
          <p:cNvSpPr txBox="1"/>
          <p:nvPr>
            <p:ph idx="1" type="body"/>
          </p:nvPr>
        </p:nvSpPr>
        <p:spPr>
          <a:xfrm>
            <a:off x="9549106" y="3907988"/>
            <a:ext cx="1620000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8"/>
          <p:cNvSpPr txBox="1"/>
          <p:nvPr>
            <p:ph idx="5" type="body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8"/>
          <p:cNvSpPr/>
          <p:nvPr>
            <p:ph idx="6" type="pic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7" type="body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38"/>
          <p:cNvSpPr txBox="1"/>
          <p:nvPr>
            <p:ph idx="8" type="body"/>
          </p:nvPr>
        </p:nvSpPr>
        <p:spPr>
          <a:xfrm>
            <a:off x="9549106" y="1750540"/>
            <a:ext cx="1620000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(option 2)">
  <p:cSld name="Last slide (option 2)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/>
          <p:nvPr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cap="flat" cmpd="sng" w="28575">
            <a:solidFill>
              <a:srgbClr val="2174B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40"/>
          <p:cNvSpPr txBox="1"/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74B0"/>
              </a:buClr>
              <a:buSzPts val="6000"/>
              <a:buFont typeface="Arial"/>
              <a:buNone/>
              <a:defRPr b="0" i="0" sz="6000" u="none" cap="none" strike="noStrike">
                <a:solidFill>
                  <a:srgbClr val="2174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40"/>
          <p:cNvSpPr txBox="1"/>
          <p:nvPr>
            <p:ph idx="1" type="subTitle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RC introduction">
  <p:cSld name="JRC introduc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RC-city-presentation.jpg" id="110" name="Google Shape;11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1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and questions slide">
  <p:cSld name="Thank you and questions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/>
          <p:nvPr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093B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oto-1434030216411-0b793f4b4173.jpg" id="113" name="Google Shape;11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42"/>
          <p:cNvSpPr txBox="1"/>
          <p:nvPr>
            <p:ph idx="1" type="body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9600"/>
              <a:buFont typeface="Arial"/>
              <a:buNone/>
              <a:defRPr b="1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" name="Google Shape;21;p25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25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43"/>
          <p:cNvCxnSpPr/>
          <p:nvPr/>
        </p:nvCxnSpPr>
        <p:spPr>
          <a:xfrm flipH="1">
            <a:off x="4080300" y="10981"/>
            <a:ext cx="3887420" cy="6858000"/>
          </a:xfrm>
          <a:prstGeom prst="straightConnector1">
            <a:avLst/>
          </a:prstGeom>
          <a:noFill/>
          <a:ln cap="flat" cmpd="sng" w="47625">
            <a:solidFill>
              <a:schemeClr val="dk2">
                <a:alpha val="46666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43"/>
          <p:cNvCxnSpPr/>
          <p:nvPr/>
        </p:nvCxnSpPr>
        <p:spPr>
          <a:xfrm rot="10800000">
            <a:off x="-6279" y="1917182"/>
            <a:ext cx="12192000" cy="3311601"/>
          </a:xfrm>
          <a:prstGeom prst="straightConnector1">
            <a:avLst/>
          </a:prstGeom>
          <a:noFill/>
          <a:ln cap="flat" cmpd="sng" w="47625">
            <a:solidFill>
              <a:schemeClr val="dk2">
                <a:alpha val="46666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43"/>
          <p:cNvSpPr txBox="1"/>
          <p:nvPr/>
        </p:nvSpPr>
        <p:spPr>
          <a:xfrm>
            <a:off x="48902" y="45408"/>
            <a:ext cx="1583764" cy="461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(option 1)">
  <p:cSld name="Last slide (option 1)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/>
          <p:nvPr/>
        </p:nvSpPr>
        <p:spPr>
          <a:xfrm>
            <a:off x="0" y="1"/>
            <a:ext cx="12192000" cy="3430587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6"/>
          <p:cNvSpPr txBox="1"/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6" name="Google Shape;26;p26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cap="flat" cmpd="sng" w="28575">
            <a:solidFill>
              <a:srgbClr val="F8CC2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26"/>
          <p:cNvSpPr txBox="1"/>
          <p:nvPr>
            <p:ph idx="1" type="subTitle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0" y="1073101"/>
            <a:ext cx="12192000" cy="5784900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7"/>
          <p:cNvSpPr txBox="1"/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31" name="Google Shape;31;p27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27"/>
          <p:cNvSpPr txBox="1"/>
          <p:nvPr>
            <p:ph idx="1" type="subTitle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i="0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7"/>
          <p:cNvSpPr txBox="1"/>
          <p:nvPr>
            <p:ph idx="2" type="body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200"/>
              <a:buFont typeface="Arial"/>
              <a:buNone/>
              <a:defRPr i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34" name="Google Shape;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47221" y="6390001"/>
            <a:ext cx="697559" cy="46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-JRC-logo_vertical_EN_pos_transparent-background.png" id="35" name="Google Shape;35;p27"/>
          <p:cNvPicPr preferRelativeResize="0"/>
          <p:nvPr/>
        </p:nvPicPr>
        <p:blipFill rotWithShape="1">
          <a:blip r:embed="rId3">
            <a:alphaModFix/>
          </a:blip>
          <a:srcRect b="4382" l="3733" r="4158" t="5039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cover (option 2)">
  <p:cSld name="Chapter cover (option 2)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 txBox="1"/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74B0"/>
              </a:buClr>
              <a:buSzPts val="6000"/>
              <a:buFont typeface="Arial"/>
              <a:buNone/>
              <a:defRPr b="0" i="0" sz="6000" u="none" cap="none" strike="noStrike">
                <a:solidFill>
                  <a:srgbClr val="2174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28"/>
          <p:cNvSpPr txBox="1"/>
          <p:nvPr>
            <p:ph idx="1" type="subTitle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0" name="Google Shape;40;p28"/>
          <p:cNvCxnSpPr/>
          <p:nvPr/>
        </p:nvCxnSpPr>
        <p:spPr>
          <a:xfrm>
            <a:off x="838200" y="0"/>
            <a:ext cx="0" cy="3478213"/>
          </a:xfrm>
          <a:prstGeom prst="straightConnector1">
            <a:avLst/>
          </a:prstGeom>
          <a:noFill/>
          <a:ln cap="flat" cmpd="sng" w="28575">
            <a:solidFill>
              <a:srgbClr val="2174B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5929" y="6193922"/>
            <a:ext cx="1718512" cy="45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Object">
  <p:cSld name="Content and 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4" name="Google Shape;44;p29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29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29"/>
          <p:cNvSpPr txBox="1"/>
          <p:nvPr>
            <p:ph idx="2" type="body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">
  <p:cSld name="Content - 2 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idx="1" type="body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9" name="Google Shape;49;p30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30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30"/>
          <p:cNvSpPr txBox="1"/>
          <p:nvPr>
            <p:ph idx="2" type="body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columns">
  <p:cSld name="Content - 3 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/>
          <p:nvPr>
            <p:ph idx="1" type="body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1"/>
          <p:cNvSpPr txBox="1"/>
          <p:nvPr>
            <p:ph idx="2" type="body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1"/>
          <p:cNvSpPr txBox="1"/>
          <p:nvPr>
            <p:ph idx="3" type="body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6" name="Google Shape;56;p31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31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idx="1" type="body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2"/>
          <p:cNvSpPr txBox="1"/>
          <p:nvPr>
            <p:ph idx="2" type="body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2"/>
          <p:cNvSpPr txBox="1"/>
          <p:nvPr>
            <p:ph idx="3" type="body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2"/>
          <p:cNvSpPr txBox="1"/>
          <p:nvPr>
            <p:ph idx="4" type="body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3" name="Google Shape;63;p32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32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C-JRC-logo_horizontal_EN_pos_transparent-background.png" id="10" name="Google Shape;10;p23"/>
          <p:cNvPicPr preferRelativeResize="0"/>
          <p:nvPr/>
        </p:nvPicPr>
        <p:blipFill rotWithShape="1">
          <a:blip r:embed="rId1">
            <a:alphaModFix/>
          </a:blip>
          <a:srcRect b="9112" l="6902" r="6668" t="10944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/>
          <p:nvPr/>
        </p:nvSpPr>
        <p:spPr>
          <a:xfrm>
            <a:off x="902658" y="6436338"/>
            <a:ext cx="4443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3"/>
          <p:cNvCxnSpPr/>
          <p:nvPr/>
        </p:nvCxnSpPr>
        <p:spPr>
          <a:xfrm>
            <a:off x="799653" y="6411461"/>
            <a:ext cx="1" cy="446539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178">
          <p15:clr>
            <a:srgbClr val="F26B43"/>
          </p15:clr>
        </p15:guide>
        <p15:guide id="2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nspire.ec.europa.eu/" TargetMode="External"/><Relationship Id="rId4" Type="http://schemas.openxmlformats.org/officeDocument/2006/relationships/hyperlink" Target="https://inspire.ec.europa.eu/file/1530/download?token=pq85sbL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i.org/10.3138/cart.54.1.prefac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8.jpg"/><Relationship Id="rId5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iso.org/standard/32588.html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29"/>
              </a:buClr>
              <a:buSzPts val="6000"/>
              <a:buFont typeface="Arial"/>
              <a:buNone/>
            </a:pPr>
            <a:r>
              <a:rPr lang="en-GB"/>
              <a:t>Global Grids for CARD</a:t>
            </a:r>
            <a:br>
              <a:rPr lang="en-GB"/>
            </a:br>
            <a:r>
              <a:rPr lang="en-GB" sz="3600"/>
              <a:t>indispensable or unnecessary?</a:t>
            </a:r>
            <a:endParaRPr/>
          </a:p>
        </p:txBody>
      </p:sp>
      <p:sp>
        <p:nvSpPr>
          <p:cNvPr id="124" name="Google Shape;124;p1"/>
          <p:cNvSpPr txBox="1"/>
          <p:nvPr>
            <p:ph idx="1" type="subTitle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Peter Strobl, EC-JRC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GB"/>
              <a:t>CEOS LSI-VC-10 virtual meeting, 20 May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idx="1" type="body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FF66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FF6600"/>
                </a:solidFill>
              </a:rPr>
              <a:t>“… it would be </a:t>
            </a:r>
            <a:r>
              <a:rPr lang="en-GB" u="sng">
                <a:solidFill>
                  <a:srgbClr val="FF6600"/>
                </a:solidFill>
              </a:rPr>
              <a:t>highly desirable</a:t>
            </a:r>
            <a:r>
              <a:rPr lang="en-GB">
                <a:solidFill>
                  <a:srgbClr val="FF6600"/>
                </a:solidFill>
              </a:rPr>
              <a:t> that all the themes with similar needs</a:t>
            </a:r>
            <a:br>
              <a:rPr lang="en-GB">
                <a:solidFill>
                  <a:srgbClr val="FF6600"/>
                </a:solidFill>
              </a:rPr>
            </a:br>
            <a:r>
              <a:rPr lang="en-GB">
                <a:solidFill>
                  <a:srgbClr val="FF6600"/>
                </a:solidFill>
              </a:rPr>
              <a:t> make use of the </a:t>
            </a:r>
            <a:r>
              <a:rPr lang="en-GB" u="sng">
                <a:solidFill>
                  <a:srgbClr val="FF6600"/>
                </a:solidFill>
              </a:rPr>
              <a:t>same</a:t>
            </a:r>
            <a:r>
              <a:rPr lang="en-GB">
                <a:solidFill>
                  <a:srgbClr val="FF6600"/>
                </a:solidFill>
              </a:rPr>
              <a:t> geographical grid system</a:t>
            </a:r>
            <a:br>
              <a:rPr lang="en-GB">
                <a:solidFill>
                  <a:srgbClr val="FF6600"/>
                </a:solidFill>
              </a:rPr>
            </a:br>
            <a:r>
              <a:rPr lang="en-GB">
                <a:solidFill>
                  <a:srgbClr val="FF6600"/>
                </a:solidFill>
              </a:rPr>
              <a:t> in order to maintain their coherence.”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lang="en-GB" sz="1600"/>
              <a:t>*INSPIRE is the EU initiative to establish an infrastructure for spatial information in Europe that will help to make spatial or geographical information more accessible and interoperable for a wide range of purposes supporting sustainable development.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https://inspire.ec.europa.eu/</a:t>
            </a:r>
            <a:endParaRPr sz="1600"/>
          </a:p>
        </p:txBody>
      </p:sp>
      <p:sp>
        <p:nvSpPr>
          <p:cNvPr id="185" name="Google Shape;185;p10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INSPIRE* wisdom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7427663" y="3682205"/>
            <a:ext cx="39166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b="0" i="0" lang="en-GB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INSPIRE D2.8.II.1 Data Specification on Elevation – Technical Guidelines </a:t>
            </a: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(2013)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/>
          <p:nvPr/>
        </p:nvSpPr>
        <p:spPr>
          <a:xfrm rot="8014146">
            <a:off x="9932504" y="4050379"/>
            <a:ext cx="667663" cy="65836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1"/>
          <p:cNvGrpSpPr/>
          <p:nvPr/>
        </p:nvGrpSpPr>
        <p:grpSpPr>
          <a:xfrm>
            <a:off x="970721" y="1504028"/>
            <a:ext cx="10263893" cy="4778752"/>
            <a:chOff x="964520" y="1699100"/>
            <a:chExt cx="9838851" cy="4489192"/>
          </a:xfrm>
        </p:grpSpPr>
        <p:pic>
          <p:nvPicPr>
            <p:cNvPr descr="q1.png" id="193" name="Google Shape;19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4520" y="1699100"/>
              <a:ext cx="9838851" cy="145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2.png" id="194" name="Google Shape;19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4520" y="3150011"/>
              <a:ext cx="9838851" cy="1519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3.png" id="195" name="Google Shape;19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4520" y="4673503"/>
              <a:ext cx="9838851" cy="15147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egend.png" id="196" name="Google Shape;19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92016" y="6446871"/>
            <a:ext cx="6883632" cy="3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JRC-INSPIRE GRG Workshop 2017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2"/>
          <p:cNvGrpSpPr/>
          <p:nvPr/>
        </p:nvGrpSpPr>
        <p:grpSpPr>
          <a:xfrm>
            <a:off x="970722" y="1537430"/>
            <a:ext cx="10263893" cy="4745350"/>
            <a:chOff x="-23087" y="772228"/>
            <a:chExt cx="12169252" cy="5643426"/>
          </a:xfrm>
        </p:grpSpPr>
        <p:pic>
          <p:nvPicPr>
            <p:cNvPr descr="q4.png" id="203" name="Google Shape;20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72228"/>
              <a:ext cx="12146165" cy="1864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5.png" id="204" name="Google Shape;20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3087" y="2637118"/>
              <a:ext cx="12158354" cy="1883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6.png" id="205" name="Google Shape;205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4520292"/>
              <a:ext cx="12127882" cy="18953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12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JRC-INSPIRE Workshop 2017 Questionnaire</a:t>
            </a:r>
            <a:endParaRPr/>
          </a:p>
        </p:txBody>
      </p:sp>
      <p:pic>
        <p:nvPicPr>
          <p:cNvPr descr="legend.png" id="207" name="Google Shape;20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92016" y="6446871"/>
            <a:ext cx="6883632" cy="30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7.png"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722" y="3091847"/>
            <a:ext cx="10263893" cy="1728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gend.png" id="213" name="Google Shape;2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038" y="4956737"/>
            <a:ext cx="8989259" cy="39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JRC-INSPIRE Workshop 2017 Questionnaire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 sz="4000"/>
              <a:t>Geodata representation in the 21</a:t>
            </a:r>
            <a:r>
              <a:rPr baseline="30000" lang="en-GB" sz="4000"/>
              <a:t>st</a:t>
            </a:r>
            <a:r>
              <a:rPr lang="en-GB" sz="4000"/>
              <a:t> century</a:t>
            </a:r>
            <a:endParaRPr/>
          </a:p>
        </p:txBody>
      </p:sp>
      <p:sp>
        <p:nvSpPr>
          <p:cNvPr id="221" name="Google Shape;221;p14"/>
          <p:cNvSpPr txBox="1"/>
          <p:nvPr>
            <p:ph idx="1" type="body"/>
          </p:nvPr>
        </p:nvSpPr>
        <p:spPr>
          <a:xfrm>
            <a:off x="967154" y="1545208"/>
            <a:ext cx="10267462" cy="5001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Questions for the leading global EO data providers: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/>
              <a:t>Continuous (point-clouds) or discrete (grids)?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If grids then: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/>
              <a:t>Global or continental,</a:t>
            </a:r>
            <a:br>
              <a:rPr lang="en-GB"/>
            </a:br>
            <a:r>
              <a:rPr lang="en-GB"/>
              <a:t>mono-resolution or hierarchical?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/>
              <a:t>Which criteria for ‘good’ global grids?</a:t>
            </a:r>
            <a:br>
              <a:rPr lang="en-GB"/>
            </a:br>
            <a:r>
              <a:rPr lang="en-GB"/>
              <a:t>(e.g. Goodchild/Kimerling)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/>
              <a:t>Main candidate global grid(system)s?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GB"/>
              <a:t>Separate or together?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 rot="-603677">
            <a:off x="6110512" y="2405549"/>
            <a:ext cx="5806208" cy="3662541"/>
          </a:xfrm>
          <a:prstGeom prst="rect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M. Goodchild</a:t>
            </a:r>
            <a:r>
              <a:rPr lang="en-GB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(2019):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So, in the final analysis, the big-picture question for </a:t>
            </a:r>
            <a:r>
              <a:rPr lang="en-GB" sz="24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DGGS</a:t>
            </a:r>
            <a:r>
              <a:rPr lang="en-GB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 remains the same as it has been for more than two decades: </a:t>
            </a:r>
            <a:r>
              <a:rPr i="1" lang="en-GB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how do we use the compelling arguments for these multi-resolution systems to persuade the larger scientific community to adopt them, in preference to the distorted representations of digital maps?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https://doi.org/10.3138/cart.54.1.preface</a:t>
            </a:r>
            <a:r>
              <a:rPr lang="en-GB" sz="1600">
                <a:solidFill>
                  <a:srgbClr val="00800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Criteria for (spatial) discretisation</a:t>
            </a:r>
            <a:endParaRPr/>
          </a:p>
        </p:txBody>
      </p:sp>
      <p:sp>
        <p:nvSpPr>
          <p:cNvPr id="228" name="Google Shape;228;p15"/>
          <p:cNvSpPr txBox="1"/>
          <p:nvPr>
            <p:ph idx="1" type="body"/>
          </p:nvPr>
        </p:nvSpPr>
        <p:spPr>
          <a:xfrm>
            <a:off x="804672" y="1493066"/>
            <a:ext cx="11106912" cy="5041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5718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assessable: based on ellipsoidal Earth model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unambiguous: every point on the surface belongs to a cell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gap free: no point on the surface belongs to more than one cell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hierarchical: grids can be refined from coarser to finer levels following mathematical rules (cell refinement)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nested: finer level cells do not overlap coarser cells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rgbClr val="B9D9FE"/>
                </a:solidFill>
                <a:latin typeface="Arial"/>
                <a:ea typeface="Arial"/>
                <a:cs typeface="Arial"/>
                <a:sym typeface="Arial"/>
              </a:rPr>
              <a:t>intrinsic: the grid is a product of a mathematical tessellation of the ellipsoid, a cell is only determined by location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rgbClr val="B9D9FE"/>
                </a:solidFill>
                <a:latin typeface="Arial"/>
                <a:ea typeface="Arial"/>
                <a:cs typeface="Arial"/>
                <a:sym typeface="Arial"/>
              </a:rPr>
              <a:t>instantaneous: the grid is defined for any point in time</a:t>
            </a:r>
            <a:endParaRPr/>
          </a:p>
          <a:p>
            <a:pPr indent="-76200" lvl="0" marL="228600" marR="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The WMTS standard (base EPSG:3857)</a:t>
            </a:r>
            <a:endParaRPr/>
          </a:p>
        </p:txBody>
      </p:sp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223" y="1557496"/>
            <a:ext cx="7945656" cy="4445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l.jpg" id="235" name="Google Shape;2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941" y="4013104"/>
            <a:ext cx="1753861" cy="1698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c.jpg" id="236" name="Google Shape;23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5251" y="3989039"/>
            <a:ext cx="1676400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6"/>
          <p:cNvSpPr/>
          <p:nvPr/>
        </p:nvSpPr>
        <p:spPr>
          <a:xfrm>
            <a:off x="6726751" y="2017288"/>
            <a:ext cx="666108" cy="1014361"/>
          </a:xfrm>
          <a:custGeom>
            <a:rect b="b" l="l" r="r" t="t"/>
            <a:pathLst>
              <a:path extrusionOk="0" h="1014361" w="666108">
                <a:moveTo>
                  <a:pt x="299573" y="105727"/>
                </a:moveTo>
                <a:cubicBezTo>
                  <a:pt x="246671" y="137620"/>
                  <a:pt x="163443" y="144557"/>
                  <a:pt x="115652" y="192302"/>
                </a:cubicBezTo>
                <a:lnTo>
                  <a:pt x="0" y="420774"/>
                </a:lnTo>
                <a:cubicBezTo>
                  <a:pt x="23734" y="565808"/>
                  <a:pt x="110968" y="463193"/>
                  <a:pt x="156927" y="519327"/>
                </a:cubicBezTo>
                <a:cubicBezTo>
                  <a:pt x="203375" y="681285"/>
                  <a:pt x="224834" y="986151"/>
                  <a:pt x="277221" y="1011551"/>
                </a:cubicBezTo>
                <a:cubicBezTo>
                  <a:pt x="329608" y="1036951"/>
                  <a:pt x="362714" y="883410"/>
                  <a:pt x="414102" y="824127"/>
                </a:cubicBezTo>
                <a:cubicBezTo>
                  <a:pt x="465490" y="764844"/>
                  <a:pt x="541279" y="800541"/>
                  <a:pt x="556977" y="732052"/>
                </a:cubicBezTo>
                <a:cubicBezTo>
                  <a:pt x="603955" y="638675"/>
                  <a:pt x="563854" y="528020"/>
                  <a:pt x="581316" y="435416"/>
                </a:cubicBezTo>
                <a:cubicBezTo>
                  <a:pt x="598779" y="342812"/>
                  <a:pt x="686460" y="248839"/>
                  <a:pt x="661752" y="176427"/>
                </a:cubicBezTo>
                <a:cubicBezTo>
                  <a:pt x="637044" y="104015"/>
                  <a:pt x="495567" y="11669"/>
                  <a:pt x="433066" y="944"/>
                </a:cubicBezTo>
                <a:cubicBezTo>
                  <a:pt x="370565" y="-9781"/>
                  <a:pt x="352475" y="73834"/>
                  <a:pt x="299573" y="105727"/>
                </a:cubicBezTo>
                <a:close/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7804882" y="3818698"/>
            <a:ext cx="215900" cy="180953"/>
          </a:xfrm>
          <a:custGeom>
            <a:rect b="b" l="l" r="r" t="t"/>
            <a:pathLst>
              <a:path extrusionOk="0" h="222988" w="242566">
                <a:moveTo>
                  <a:pt x="162921" y="11"/>
                </a:moveTo>
                <a:cubicBezTo>
                  <a:pt x="135419" y="-375"/>
                  <a:pt x="138043" y="10266"/>
                  <a:pt x="77552" y="13561"/>
                </a:cubicBezTo>
                <a:cubicBezTo>
                  <a:pt x="48526" y="84427"/>
                  <a:pt x="127451" y="75917"/>
                  <a:pt x="0" y="140433"/>
                </a:cubicBezTo>
                <a:cubicBezTo>
                  <a:pt x="115809" y="158467"/>
                  <a:pt x="25243" y="132052"/>
                  <a:pt x="71202" y="188186"/>
                </a:cubicBezTo>
                <a:cubicBezTo>
                  <a:pt x="119219" y="145405"/>
                  <a:pt x="107208" y="151896"/>
                  <a:pt x="119647" y="156535"/>
                </a:cubicBezTo>
                <a:cubicBezTo>
                  <a:pt x="132086" y="161175"/>
                  <a:pt x="137253" y="200968"/>
                  <a:pt x="145834" y="216023"/>
                </a:cubicBezTo>
                <a:cubicBezTo>
                  <a:pt x="190087" y="211516"/>
                  <a:pt x="169804" y="237625"/>
                  <a:pt x="204552" y="210411"/>
                </a:cubicBezTo>
                <a:cubicBezTo>
                  <a:pt x="219780" y="218634"/>
                  <a:pt x="231008" y="191587"/>
                  <a:pt x="235241" y="177300"/>
                </a:cubicBezTo>
                <a:cubicBezTo>
                  <a:pt x="239474" y="163013"/>
                  <a:pt x="228731" y="151590"/>
                  <a:pt x="229952" y="124686"/>
                </a:cubicBezTo>
                <a:cubicBezTo>
                  <a:pt x="231173" y="97782"/>
                  <a:pt x="206642" y="93278"/>
                  <a:pt x="242566" y="15878"/>
                </a:cubicBezTo>
                <a:cubicBezTo>
                  <a:pt x="192765" y="5153"/>
                  <a:pt x="190423" y="397"/>
                  <a:pt x="162921" y="11"/>
                </a:cubicBezTo>
                <a:close/>
              </a:path>
            </a:pathLst>
          </a:custGeom>
          <a:solidFill>
            <a:srgbClr val="008000">
              <a:alpha val="49803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7389843" y="3405128"/>
            <a:ext cx="749034" cy="874710"/>
          </a:xfrm>
          <a:custGeom>
            <a:rect b="b" l="l" r="r" t="t"/>
            <a:pathLst>
              <a:path extrusionOk="0" h="874710" w="749034">
                <a:moveTo>
                  <a:pt x="292628" y="64"/>
                </a:moveTo>
                <a:cubicBezTo>
                  <a:pt x="243416" y="-1523"/>
                  <a:pt x="115223" y="26194"/>
                  <a:pt x="67432" y="73939"/>
                </a:cubicBezTo>
                <a:cubicBezTo>
                  <a:pt x="-11335" y="167030"/>
                  <a:pt x="-1203" y="209320"/>
                  <a:pt x="2580" y="318286"/>
                </a:cubicBezTo>
                <a:cubicBezTo>
                  <a:pt x="92989" y="469670"/>
                  <a:pt x="243723" y="348005"/>
                  <a:pt x="289682" y="404139"/>
                </a:cubicBezTo>
                <a:cubicBezTo>
                  <a:pt x="310730" y="562922"/>
                  <a:pt x="362880" y="830746"/>
                  <a:pt x="429026" y="867788"/>
                </a:cubicBezTo>
                <a:cubicBezTo>
                  <a:pt x="495172" y="904830"/>
                  <a:pt x="533569" y="784097"/>
                  <a:pt x="572257" y="721639"/>
                </a:cubicBezTo>
                <a:cubicBezTo>
                  <a:pt x="623645" y="662356"/>
                  <a:pt x="642284" y="621853"/>
                  <a:pt x="619882" y="499389"/>
                </a:cubicBezTo>
                <a:cubicBezTo>
                  <a:pt x="698610" y="409187"/>
                  <a:pt x="746879" y="379495"/>
                  <a:pt x="748996" y="342453"/>
                </a:cubicBezTo>
                <a:cubicBezTo>
                  <a:pt x="751113" y="305411"/>
                  <a:pt x="665757" y="318859"/>
                  <a:pt x="632582" y="277139"/>
                </a:cubicBezTo>
                <a:cubicBezTo>
                  <a:pt x="599407" y="235419"/>
                  <a:pt x="592279" y="135523"/>
                  <a:pt x="549946" y="92131"/>
                </a:cubicBezTo>
                <a:cubicBezTo>
                  <a:pt x="507613" y="48739"/>
                  <a:pt x="428877" y="76583"/>
                  <a:pt x="362707" y="83464"/>
                </a:cubicBezTo>
                <a:cubicBezTo>
                  <a:pt x="321937" y="68120"/>
                  <a:pt x="341840" y="1651"/>
                  <a:pt x="292628" y="64"/>
                </a:cubicBezTo>
                <a:close/>
              </a:path>
            </a:pathLst>
          </a:custGeom>
          <a:solidFill>
            <a:srgbClr val="008000">
              <a:alpha val="49803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7517016" y="3806716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7522867" y="3311933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8883513" y="3893882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8066829" y="3292468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7522867" y="2808251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6598813" y="3750579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6103959" y="3243585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6109815" y="2736592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8610791" y="2928400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5421700" y="4870275"/>
            <a:ext cx="4272158" cy="974200"/>
          </a:xfrm>
          <a:custGeom>
            <a:rect b="b" l="l" r="r" t="t"/>
            <a:pathLst>
              <a:path extrusionOk="0" h="974200" w="4272158">
                <a:moveTo>
                  <a:pt x="0" y="473600"/>
                </a:moveTo>
                <a:lnTo>
                  <a:pt x="3189737" y="475448"/>
                </a:lnTo>
                <a:cubicBezTo>
                  <a:pt x="3191144" y="316965"/>
                  <a:pt x="3192552" y="158483"/>
                  <a:pt x="3193959" y="0"/>
                </a:cubicBezTo>
                <a:lnTo>
                  <a:pt x="3725476" y="6350"/>
                </a:lnTo>
                <a:cubicBezTo>
                  <a:pt x="3725825" y="168007"/>
                  <a:pt x="3726173" y="329665"/>
                  <a:pt x="3726522" y="491322"/>
                </a:cubicBezTo>
                <a:lnTo>
                  <a:pt x="4268983" y="489475"/>
                </a:lnTo>
                <a:cubicBezTo>
                  <a:pt x="4270041" y="651050"/>
                  <a:pt x="4271100" y="812625"/>
                  <a:pt x="4272158" y="974200"/>
                </a:cubicBezTo>
                <a:lnTo>
                  <a:pt x="0" y="974200"/>
                </a:lnTo>
                <a:lnTo>
                  <a:pt x="0" y="473600"/>
                </a:lnTo>
                <a:close/>
              </a:path>
            </a:pathLst>
          </a:cu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8605448" y="3429000"/>
            <a:ext cx="533276" cy="500600"/>
          </a:xfrm>
          <a:prstGeom prst="rect">
            <a:avLst/>
          </a:prstGeom>
          <a:solidFill>
            <a:srgbClr val="FEE5C6">
              <a:alpha val="53725"/>
            </a:srgbClr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54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The EQUI7 grid (TU Vienna)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5459208" y="5982698"/>
            <a:ext cx="4328185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Bauer-Marschallinger, Optimisationof global grids for high-resolution remote sensing data, Computers &amp; Geosciences, 2014 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doi:10.1016/j.cageo.2014.07.005</a:t>
            </a:r>
            <a:endParaRPr/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3356" y="1676950"/>
            <a:ext cx="8274037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The EQUI7 grid (TU Vienna)</a:t>
            </a:r>
            <a:endParaRPr/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677" y="1642002"/>
            <a:ext cx="9991051" cy="475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>
            <p:ph idx="1" type="body"/>
          </p:nvPr>
        </p:nvSpPr>
        <p:spPr>
          <a:xfrm>
            <a:off x="869618" y="1486947"/>
            <a:ext cx="4433902" cy="467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“…</a:t>
            </a:r>
            <a:r>
              <a:rPr i="1" lang="en-GB">
                <a:solidFill>
                  <a:srgbClr val="C00000"/>
                </a:solidFill>
              </a:rPr>
              <a:t>spatial reference system </a:t>
            </a:r>
            <a:r>
              <a:rPr i="1" lang="en-GB"/>
              <a:t>uses </a:t>
            </a:r>
            <a:r>
              <a:rPr i="1" lang="en-GB">
                <a:solidFill>
                  <a:srgbClr val="C00000"/>
                </a:solidFill>
              </a:rPr>
              <a:t>hierarchical tessellation of cells</a:t>
            </a:r>
            <a:r>
              <a:rPr i="1" lang="en-GB"/>
              <a:t> to partition and </a:t>
            </a:r>
            <a:r>
              <a:rPr i="1" lang="en-GB">
                <a:solidFill>
                  <a:srgbClr val="C00000"/>
                </a:solidFill>
              </a:rPr>
              <a:t>address the globe</a:t>
            </a:r>
            <a:r>
              <a:rPr i="1"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i="1" lang="en-GB"/>
              <a:t>“DGGS are characterized by properties of cell structure, geo-encoding, quantization strategy and associated mathematical functions.”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ISO 19170-1 Geographic information — Discrete Global Grid Systems Specifications —Part 1:Core Reference System and Operations, and Equal Area Earth Reference System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https://www.iso.org/standard/32588.html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269" name="Google Shape;269;p19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Discrete Global Grid Systems</a:t>
            </a:r>
            <a:endParaRPr/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584" y="1357577"/>
            <a:ext cx="6119143" cy="493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An Analysis Ready Data (ARD) product is generated from raw data and processed so that it can be used </a:t>
            </a:r>
            <a:r>
              <a:rPr b="1" lang="en-GB"/>
              <a:t>without the need for further processing </a:t>
            </a:r>
            <a:r>
              <a:rPr lang="en-GB"/>
              <a:t>to be applied by users.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… minimum processing requirement to be an ARD-compliant product: the data </a:t>
            </a:r>
            <a:r>
              <a:rPr b="1" lang="en-GB"/>
              <a:t>must be processed to a geo-referenced projection </a:t>
            </a:r>
            <a:r>
              <a:rPr lang="en-GB"/>
              <a:t>to enable the position identification within the data product. 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9250" lvl="0" marL="3492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</a:rPr>
              <a:t>If “geo-referenced projection“ is to be understood as being transformed to a “</a:t>
            </a:r>
            <a:r>
              <a:rPr b="1" i="1" lang="en-GB">
                <a:solidFill>
                  <a:schemeClr val="dk2"/>
                </a:solidFill>
              </a:rPr>
              <a:t>georeferenced grid</a:t>
            </a:r>
            <a:r>
              <a:rPr lang="en-GB">
                <a:solidFill>
                  <a:schemeClr val="dk2"/>
                </a:solidFill>
              </a:rPr>
              <a:t>” than this requires </a:t>
            </a:r>
            <a:r>
              <a:rPr b="1" lang="en-GB">
                <a:solidFill>
                  <a:schemeClr val="dk2"/>
                </a:solidFill>
              </a:rPr>
              <a:t>re-sampling</a:t>
            </a:r>
            <a:r>
              <a:rPr lang="en-GB">
                <a:solidFill>
                  <a:schemeClr val="dk2"/>
                </a:solidFill>
              </a:rPr>
              <a:t>!</a:t>
            </a:r>
            <a:endParaRPr/>
          </a:p>
        </p:txBody>
      </p:sp>
      <p:sp>
        <p:nvSpPr>
          <p:cNvPr id="131" name="Google Shape;131;p2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Analysis Ready Data (ARD)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9024" y="85160"/>
            <a:ext cx="5378464" cy="53784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DGGS optimization</a:t>
            </a:r>
            <a:endParaRPr/>
          </a:p>
        </p:txBody>
      </p:sp>
      <p:sp>
        <p:nvSpPr>
          <p:cNvPr id="277" name="Google Shape;277;p20"/>
          <p:cNvSpPr txBox="1"/>
          <p:nvPr>
            <p:ph idx="1" type="body"/>
          </p:nvPr>
        </p:nvSpPr>
        <p:spPr>
          <a:xfrm>
            <a:off x="804672" y="1785266"/>
            <a:ext cx="8470900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main choices, i.e.:</a:t>
            </a:r>
            <a:endParaRPr/>
          </a:p>
          <a:p>
            <a:pPr indent="-228600" lvl="1" marL="685800" marR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rgbClr val="2B91C5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 (”square”)</a:t>
            </a:r>
            <a:endParaRPr/>
          </a:p>
          <a:p>
            <a:pPr indent="-228600" lvl="1" marL="685800" marR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rgbClr val="2B91C5"/>
              </a:buClr>
              <a:buSzPts val="2200"/>
              <a:buFont typeface="Arial"/>
              <a:buChar char="•"/>
            </a:pPr>
            <a:r>
              <a:rPr b="0" i="0" lang="en-GB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Refinement ratio (4 - quadtree)</a:t>
            </a:r>
            <a:endParaRPr/>
          </a:p>
          <a:p>
            <a:pPr indent="-228600" lvl="1" marL="685800" marR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⮚"/>
            </a:pPr>
            <a:r>
              <a:rPr b="0" i="0" lang="en-GB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“cube-sphere mapping”</a:t>
            </a:r>
            <a:endParaRPr/>
          </a:p>
          <a:p>
            <a:pPr indent="-228600" lvl="0" marL="2286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B91C5"/>
              </a:buClr>
              <a:buSzPts val="2600"/>
              <a:buFont typeface="Arial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Cube sphere mapping can be optimized to reduce distortions e.g. over land masses </a:t>
            </a:r>
            <a:endParaRPr/>
          </a:p>
          <a:p>
            <a:pPr indent="-76200" lvl="0" marL="228600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6813536" y="5439744"/>
            <a:ext cx="52339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Dimirijevic A., Strobl P.,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2D Maps Based on Spherical Cube Datasets,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Proc. 55th International Scientific Conference on Information, Communication and Energy Systems and Technologies (ICEST), doi:10.1109/ICEST49890.2020.9232678, 2020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284" name="Google Shape;284;p21"/>
          <p:cNvSpPr txBox="1"/>
          <p:nvPr>
            <p:ph idx="1" type="body"/>
          </p:nvPr>
        </p:nvSpPr>
        <p:spPr>
          <a:xfrm>
            <a:off x="1295400" y="1765300"/>
            <a:ext cx="10896600" cy="450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Does CARD require gridding?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interoperability (in a processing chain restricted to a ‘one way’ road?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is reproducibility being secured when data are resampled?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compatible is repeated resampling with FAIR principles?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there room for a “common global CARD grid system”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</a:pPr>
            <a: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are the top priority criteria for a CARD global grid?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ct val="100000"/>
              <a:buFont typeface="Arial"/>
              <a:buNone/>
            </a:pPr>
            <a:br>
              <a:rPr lang="en-GB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29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29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ct val="100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/>
          <p:nvPr>
            <p:ph type="ctrTitle"/>
          </p:nvPr>
        </p:nvSpPr>
        <p:spPr>
          <a:xfrm>
            <a:off x="1077013" y="452176"/>
            <a:ext cx="10020968" cy="1910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en-GB"/>
              <a:t>Thank you!</a:t>
            </a:r>
            <a:br>
              <a:rPr lang="en-GB"/>
            </a:br>
            <a:r>
              <a:rPr lang="en-GB"/>
              <a:t>Any questions?</a:t>
            </a:r>
            <a:endParaRPr/>
          </a:p>
        </p:txBody>
      </p:sp>
      <p:sp>
        <p:nvSpPr>
          <p:cNvPr id="290" name="Google Shape;290;p22"/>
          <p:cNvSpPr txBox="1"/>
          <p:nvPr>
            <p:ph idx="1" type="subTitle"/>
          </p:nvPr>
        </p:nvSpPr>
        <p:spPr>
          <a:xfrm>
            <a:off x="1084385" y="4187371"/>
            <a:ext cx="10003692" cy="13707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GB" sz="1050"/>
              <a:t>The information and views expressed in it do not necessarily reflect an official position of the European Commission or of the European Union.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050"/>
              <a:buNone/>
            </a:pPr>
            <a:r>
              <a:rPr lang="en-GB" sz="1050"/>
              <a:t>Except otherwise noted, © European Union (2021). All Rights Reserved</a:t>
            </a:r>
            <a:endParaRPr/>
          </a:p>
        </p:txBody>
      </p:sp>
      <p:sp>
        <p:nvSpPr>
          <p:cNvPr id="291" name="Google Shape;291;p22"/>
          <p:cNvSpPr txBox="1"/>
          <p:nvPr/>
        </p:nvSpPr>
        <p:spPr>
          <a:xfrm>
            <a:off x="1084385" y="2670629"/>
            <a:ext cx="80085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peter.strobl@ec.europa.eu</a:t>
            </a:r>
            <a:endParaRPr sz="4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idx="1" type="body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CEOS Analysis Ready Data (CARD) are satellite data that have been processed to a minimum set of requirements and organized into a form that allows immediate analysis with a minimum of additional user effort and </a:t>
            </a:r>
            <a:r>
              <a:rPr b="1" lang="en-GB"/>
              <a:t>interoperability</a:t>
            </a:r>
            <a:r>
              <a:rPr lang="en-GB"/>
              <a:t> both through time and </a:t>
            </a:r>
            <a:r>
              <a:rPr b="1" lang="en-GB"/>
              <a:t>with other datasets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49250" lvl="0" marL="3492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</a:rPr>
              <a:t>It is fair to assume that “other datasets” means those who also meet the CARD requirements, i.e. they are “gridded” (and thus re-sampled).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p3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CEOS Analysis Ready Data (ARD)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CARD Interoperability</a:t>
            </a:r>
            <a:endParaRPr/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795338" y="1765300"/>
            <a:ext cx="10890895" cy="4214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7938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rPr b="1" i="1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Interoperable</a:t>
            </a:r>
            <a:r>
              <a:rPr b="0" i="1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Products 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refers to a set of two or more ARD products which are sufficiently documented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enable processing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across a continuum of geometric and/or radiometric standards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permit direct 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comparison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the </a:t>
            </a:r>
            <a:r>
              <a:rPr b="0" i="1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interoperable products </a:t>
            </a:r>
            <a:r>
              <a:rPr b="0" i="0" lang="en-GB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themselves</a:t>
            </a:r>
            <a:r>
              <a:rPr b="0" i="1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are able to ‘interoperate’ </a:t>
            </a:r>
            <a:b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(i.e. be compared or analysed together) but their derivates.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‘Interoperability’ here means a ‘can’ not an ’is’ and, if the underlying references are not the same, it requires adaptation (processing)!</a:t>
            </a:r>
            <a:endParaRPr/>
          </a:p>
          <a:p>
            <a:pPr indent="-349250" lvl="0" marL="357188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ready is ‘ready’ in ARD?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Changing references</a:t>
            </a:r>
            <a:endParaRPr/>
          </a:p>
        </p:txBody>
      </p:sp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795338" y="1765438"/>
            <a:ext cx="10350457" cy="451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Observations need to relate to the same standards or references to be comparable: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scaled data (based on points)</a:t>
            </a:r>
            <a:b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be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re-scaled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 ºF → ºC)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gridded data (based on intervals)</a:t>
            </a:r>
            <a:b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be </a:t>
            </a: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re-gridded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(or </a:t>
            </a:r>
            <a:r>
              <a:rPr b="0" i="0" lang="en-GB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resampled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b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 1” WGS84 /Pseudo Mercator EPSG:3857</a:t>
            </a:r>
            <a:b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30m Mollweide EPSG:54009)</a:t>
            </a:r>
            <a:endParaRPr/>
          </a:p>
          <a:p>
            <a:pPr indent="-349250" lvl="0" marL="3492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 doable for continuous parameters which can be interpolated</a:t>
            </a:r>
            <a:b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(e.g. radiance, temperature), but categorical data (e.g. masks/flags)?</a:t>
            </a:r>
            <a:endParaRPr/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879" y="2556524"/>
            <a:ext cx="2392082" cy="218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ARD and Datacubes</a:t>
            </a:r>
            <a:endParaRPr/>
          </a:p>
        </p:txBody>
      </p:sp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829056" y="1475233"/>
            <a:ext cx="10948416" cy="4949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 are meant to build data cubes!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data cube Community Practise* says: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layers in a data cube </a:t>
            </a:r>
            <a:r>
              <a:rPr b="0" i="0" lang="en-GB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share the same grid</a:t>
            </a:r>
            <a:b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allow interoperability between layers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3213" lvl="0" marL="314325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Co-gridding is an important element of interoperability WITHIN a data cube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*https://portal.ogc.org/files/18-095r7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Datacube Interoperability</a:t>
            </a:r>
            <a:endParaRPr/>
          </a:p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694944" y="1670303"/>
            <a:ext cx="11497056" cy="503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data cubes (or ARD datasets) do </a:t>
            </a:r>
            <a:r>
              <a:rPr b="0" i="0" lang="en-GB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need to share the same grid</a:t>
            </a:r>
            <a:b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considered interoperable(?)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925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so, is interoperability restricted to a ‘one way’ road?</a:t>
            </a:r>
            <a:b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(i.e. a specific cube can only be involved once during an analysis workflow)</a:t>
            </a:r>
            <a:endParaRPr/>
          </a:p>
          <a:p>
            <a:pPr indent="-349250" lvl="0" marL="34925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then, how is reproducibility being secured?</a:t>
            </a:r>
            <a:b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(e.g. for Cubes A,B routing A→B gives a </a:t>
            </a:r>
            <a:r>
              <a:rPr b="0" i="1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slightly</a:t>
            </a: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different result as B→A, repeating exchange and involving more Cubes worsens things considerably!)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title"/>
          </p:nvPr>
        </p:nvSpPr>
        <p:spPr>
          <a:xfrm>
            <a:off x="970722" y="575220"/>
            <a:ext cx="11062782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Consequences of re-sampling for interoperability</a:t>
            </a:r>
            <a:endParaRPr/>
          </a:p>
        </p:txBody>
      </p:sp>
      <p:sp>
        <p:nvSpPr>
          <p:cNvPr id="171" name="Google Shape;171;p8"/>
          <p:cNvSpPr txBox="1"/>
          <p:nvPr>
            <p:ph idx="1" type="body"/>
          </p:nvPr>
        </p:nvSpPr>
        <p:spPr>
          <a:xfrm>
            <a:off x="851799" y="1698881"/>
            <a:ext cx="10896600" cy="4583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(unless the volume of data is largely amplified each time)</a:t>
            </a:r>
            <a:endParaRPr/>
          </a:p>
          <a:p>
            <a:pPr indent="-320675" lvl="0" marL="455613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❑"/>
            </a:pPr>
            <a:r>
              <a:rPr b="0" i="0" lang="en-GB" sz="24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b="0" i="0" lang="en-GB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entails an interpolation of data</a:t>
            </a:r>
            <a:endParaRPr/>
          </a:p>
          <a:p>
            <a:pPr indent="-320675" lvl="0" marL="455613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❑"/>
            </a:pPr>
            <a:r>
              <a:rPr b="0" i="0" lang="en-GB" sz="24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b="0" i="0" lang="en-GB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diminishes data accuracy or entail data loss</a:t>
            </a:r>
            <a:endParaRPr/>
          </a:p>
          <a:p>
            <a:pPr indent="-320675" lvl="0" marL="455613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❑"/>
            </a:pPr>
            <a:r>
              <a:rPr b="0" i="0" lang="en-GB" sz="24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b="0" i="0" lang="en-GB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is irreversible</a:t>
            </a:r>
            <a:endParaRPr/>
          </a:p>
          <a:p>
            <a:pPr indent="-320675" lvl="0" marL="455613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❑"/>
            </a:pPr>
            <a:r>
              <a:rPr b="0" i="0" lang="en-GB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is (more or less) </a:t>
            </a:r>
            <a:r>
              <a:rPr b="0" i="0" lang="en-GB" sz="24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computer-intense</a:t>
            </a:r>
            <a:endParaRPr/>
          </a:p>
          <a:p>
            <a:pPr indent="-320675" lvl="0" marL="455613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❑"/>
            </a:pPr>
            <a:r>
              <a:rPr b="1" i="0" lang="en-GB" sz="2400" u="sng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accumulates</a:t>
            </a:r>
            <a:r>
              <a:rPr b="1" i="0" lang="en-GB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these effects when repeated!</a:t>
            </a:r>
            <a:endParaRPr/>
          </a:p>
          <a:p>
            <a:pPr indent="-342900" lvl="0" marL="477838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compatible is this with FAIR principles?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idx="1" type="body"/>
          </p:nvPr>
        </p:nvSpPr>
        <p:spPr>
          <a:xfrm>
            <a:off x="962269" y="1520824"/>
            <a:ext cx="10267462" cy="516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To avoid repeated re-sampling in complex multi-source environments there are essentially two options: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“Point Cloud” approach: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Store all observations with their locations (as n-tupels)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Resample (all input data) to a user selected grid only at the point of analysis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</a:rPr>
              <a:t>High processing effort, only end-to-end processing, low re-usability</a:t>
            </a:r>
            <a:endParaRPr/>
          </a:p>
          <a:p>
            <a:pPr indent="-215900" lvl="1" marL="8001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“Grid System” approach: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Discretise (re-sample) all observations to common grid system </a:t>
            </a:r>
            <a:br>
              <a:rPr lang="en-GB"/>
            </a:br>
            <a:r>
              <a:rPr lang="en-GB"/>
              <a:t>(not only in spatial dimension!)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lang="en-GB">
                <a:solidFill>
                  <a:schemeClr val="dk2"/>
                </a:solidFill>
              </a:rPr>
              <a:t>Limited number of (spatial) representations, lack of user acceptance</a:t>
            </a:r>
            <a:endParaRPr/>
          </a:p>
        </p:txBody>
      </p:sp>
      <p:sp>
        <p:nvSpPr>
          <p:cNvPr id="178" name="Google Shape;178;p9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Big Geospatial Data Analysis Strategies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2019-08-09T12:06:42Z</dcterms:created>
  <dc:creator>JOHN Yvonne (COMM)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13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8c733a6c-2508-492f-8cb0-fa978314bcd1</vt:lpwstr>
  </property>
  <property fmtid="{D5CDD505-2E9C-101B-9397-08002B2CF9AE}" pid="5" name="Offisync_UniqueId">
    <vt:lpwstr>216256</vt:lpwstr>
  </property>
  <property fmtid="{D5CDD505-2E9C-101B-9397-08002B2CF9AE}" pid="6" name="Jive_LatestUserAccountName">
    <vt:lpwstr>strobpr</vt:lpwstr>
  </property>
  <property fmtid="{D5CDD505-2E9C-101B-9397-08002B2CF9AE}" pid="7" name="Offisync_ProviderInitializationData">
    <vt:lpwstr>https://webgate.ec.europa.eu/connected</vt:lpwstr>
  </property>
</Properties>
</file>