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7c0fe32b7_1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d7c0fe32b7_1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d7c0fe32b7_1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d7c0fe32b7_1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d7c0fe32b7_1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d7c0fe32b7_1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d7c0fe32b7_1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d7c0fe32b7_1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d7c0fe32b7_1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d7c0fe32b7_1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819ab1a225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819ab1a225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19ab1a22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19ab1a22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7c0fe32b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7c0fe32b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7c0fe32b7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7c0fe32b7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7c0fe32b7_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7c0fe32b7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7c0fe32b7_1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7c0fe32b7_1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7c0fe32b7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d7c0fe32b7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d7c0fe32b7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d7c0fe32b7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7c0fe32b7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d7c0fe32b7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hyperlink" Target="https://prd-wret.s3.us-west-2.amazonaws.com/assets/palladium/production/atoms/files/LSDS-2032-Landsat-Commercial-Cloud-Direct-Access-Users-Guide-v2.pdf.pdf" TargetMode="External"/><Relationship Id="rId9" Type="http://schemas.openxmlformats.org/officeDocument/2006/relationships/hyperlink" Target="https://m2m.cr.usgs.gov/" TargetMode="External"/><Relationship Id="rId5" Type="http://schemas.openxmlformats.org/officeDocument/2006/relationships/hyperlink" Target="https://aws.amazon.com/cli/" TargetMode="External"/><Relationship Id="rId6" Type="http://schemas.openxmlformats.org/officeDocument/2006/relationships/hyperlink" Target="https://landsatlook.usgs.gov/stac-browser" TargetMode="External"/><Relationship Id="rId7" Type="http://schemas.openxmlformats.org/officeDocument/2006/relationships/hyperlink" Target="https://landsatlook.usgs.gov/sat-api" TargetMode="External"/><Relationship Id="rId8" Type="http://schemas.openxmlformats.org/officeDocument/2006/relationships/hyperlink" Target="https://earthexplorer.usgs.gov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815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Further Topics, Discussion Time, and Wrap-up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LSI-VC-10 Teleconference #4</a:t>
            </a:r>
            <a:endParaRPr/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/>
          <p:nvPr>
            <p:ph type="title"/>
          </p:nvPr>
        </p:nvSpPr>
        <p:spPr>
          <a:xfrm>
            <a:off x="311700" y="-12175"/>
            <a:ext cx="883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Processing Metrics</a:t>
            </a:r>
            <a:endParaRPr/>
          </a:p>
        </p:txBody>
      </p:sp>
      <p:sp>
        <p:nvSpPr>
          <p:cNvPr id="119" name="Google Shape;119;p22"/>
          <p:cNvSpPr txBox="1"/>
          <p:nvPr>
            <p:ph idx="1" type="body"/>
          </p:nvPr>
        </p:nvSpPr>
        <p:spPr>
          <a:xfrm>
            <a:off x="311700" y="560525"/>
            <a:ext cx="8832300" cy="44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b="1" lang="en" sz="1600"/>
              <a:t>Collection 2 processing took one month to complete</a:t>
            </a:r>
            <a:endParaRPr b="1" sz="1600"/>
          </a:p>
          <a:p>
            <a:pPr indent="-30480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8.8 million scenes to Level 1 and Level 2</a:t>
            </a:r>
            <a:endParaRPr/>
          </a:p>
          <a:p>
            <a:pPr indent="-30480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Dates of processing: 19 August – 19 September 2020</a:t>
            </a:r>
            <a:endParaRPr/>
          </a:p>
          <a:p>
            <a:pPr indent="-30480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Average per day: 293,000/day</a:t>
            </a:r>
            <a:endParaRPr/>
          </a:p>
          <a:p>
            <a:pPr indent="-30480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Kept initial numbers lower as we were gaining experience with running at-scale cloud processing</a:t>
            </a:r>
            <a:endParaRPr/>
          </a:p>
          <a:p>
            <a:pPr indent="-30480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On-premises production for Landsat 8 would typically top out at ~25,000/day</a:t>
            </a:r>
            <a:endParaRPr/>
          </a:p>
          <a:p>
            <a:pPr indent="-3429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600"/>
              <a:t>Previous Collection 1 processing (only Level 1) took over 18 months (with some downtime between individual missions while code changes were completed)</a:t>
            </a:r>
            <a:endParaRPr b="1" sz="1600"/>
          </a:p>
          <a:p>
            <a:pPr indent="-3429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600"/>
              <a:t>Docker images were used to run the Image Processing containers</a:t>
            </a:r>
            <a:endParaRPr b="1" sz="1600"/>
          </a:p>
          <a:p>
            <a:pPr indent="-3429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600"/>
              <a:t>AWS Spot EC2 types:</a:t>
            </a:r>
            <a:endParaRPr b="1" sz="1600"/>
          </a:p>
          <a:p>
            <a:pPr indent="-30480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General purpose w/SSD (m5d) 4xlarge to 24xlarge</a:t>
            </a:r>
            <a:endParaRPr/>
          </a:p>
          <a:p>
            <a:pPr indent="-30480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Memory Optimized w/SSD (r5d) 4xlarge to 24xlarge</a:t>
            </a:r>
            <a:endParaRPr/>
          </a:p>
          <a:p>
            <a:pPr indent="-3429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600"/>
              <a:t>AWS Batch and Step Functions were used for scheduling the jobs</a:t>
            </a:r>
            <a:endParaRPr b="1" sz="1600"/>
          </a:p>
          <a:p>
            <a:pPr indent="-30480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Overall – worked okay, but we did run into limits in that environment</a:t>
            </a:r>
            <a:endParaRPr/>
          </a:p>
          <a:p>
            <a:pPr indent="-30480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Spot terminations caused some issues in the processing runs</a:t>
            </a:r>
            <a:endParaRPr/>
          </a:p>
          <a:p>
            <a:pPr indent="-3429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600"/>
              <a:t>CloudWatch costs were not expected</a:t>
            </a:r>
            <a:endParaRPr b="1" sz="1600"/>
          </a:p>
          <a:p>
            <a:pPr indent="-30480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We had logs turned on for the processing runs, which caused unexpected costs</a:t>
            </a:r>
            <a:endParaRPr sz="1200"/>
          </a:p>
        </p:txBody>
      </p:sp>
      <p:sp>
        <p:nvSpPr>
          <p:cNvPr id="120" name="Google Shape;12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>
            <p:ph type="title"/>
          </p:nvPr>
        </p:nvSpPr>
        <p:spPr>
          <a:xfrm>
            <a:off x="311700" y="-12175"/>
            <a:ext cx="883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USGS </a:t>
            </a:r>
            <a:r>
              <a:rPr lang="en"/>
              <a:t>Landsat Collection 2 Access Architecture</a:t>
            </a:r>
            <a:endParaRPr/>
          </a:p>
        </p:txBody>
      </p:sp>
      <p:sp>
        <p:nvSpPr>
          <p:cNvPr id="126" name="Google Shape;12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27" name="Google Shape;12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475" y="585550"/>
            <a:ext cx="5148601" cy="2523326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3"/>
          <p:cNvSpPr txBox="1"/>
          <p:nvPr>
            <p:ph idx="1" type="body"/>
          </p:nvPr>
        </p:nvSpPr>
        <p:spPr>
          <a:xfrm>
            <a:off x="311700" y="3150225"/>
            <a:ext cx="8709600" cy="14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chemeClr val="hlink"/>
                </a:solidFill>
                <a:hlinkClick r:id="rId4"/>
              </a:rPr>
              <a:t>Landsat Commercial Cloud Direct Access User Guide</a:t>
            </a:r>
            <a:endParaRPr sz="1600"/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>
                <a:solidFill>
                  <a:schemeClr val="hlink"/>
                </a:solidFill>
                <a:hlinkClick r:id="rId5"/>
              </a:rPr>
              <a:t>AWS Command Line Interface (CLI)</a:t>
            </a:r>
            <a:endParaRPr sz="1200"/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Powerful tool for batch processing and script-based workflows</a:t>
            </a:r>
            <a:endParaRPr sz="1200"/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>
                <a:solidFill>
                  <a:schemeClr val="hlink"/>
                </a:solidFill>
                <a:hlinkClick r:id="rId6"/>
              </a:rPr>
              <a:t>STAC Browser</a:t>
            </a:r>
            <a:endParaRPr sz="1200"/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Web-based GUI that allows users to browse and review STAC records and thumbnails for Landsat data in the cloud</a:t>
            </a:r>
            <a:endParaRPr sz="1200"/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>
                <a:solidFill>
                  <a:schemeClr val="hlink"/>
                </a:solidFill>
                <a:hlinkClick r:id="rId7"/>
              </a:rPr>
              <a:t>SAT API</a:t>
            </a:r>
            <a:endParaRPr sz="1200"/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Allows users to programmatically search the Landsat data in the cloud for products within their spatial and temporal AOIs</a:t>
            </a:r>
            <a:endParaRPr sz="1200"/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SAT API returns links to objects that the user can then incorporate into their processing workflow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29" name="Google Shape;129;p23"/>
          <p:cNvSpPr txBox="1"/>
          <p:nvPr/>
        </p:nvSpPr>
        <p:spPr>
          <a:xfrm>
            <a:off x="5742875" y="585550"/>
            <a:ext cx="3213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2"/>
                </a:solidFill>
              </a:rPr>
              <a:t>Traditional Access:</a:t>
            </a:r>
            <a:endParaRPr b="1"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 u="sng">
                <a:solidFill>
                  <a:schemeClr val="accent5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EarthExplorer (usgs.gov)</a:t>
            </a:r>
            <a:endParaRPr b="1"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 u="sng">
                <a:solidFill>
                  <a:schemeClr val="accent5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Machine-to-Machine (M2M) API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/>
          <p:nvPr>
            <p:ph type="title"/>
          </p:nvPr>
        </p:nvSpPr>
        <p:spPr>
          <a:xfrm>
            <a:off x="311700" y="-12175"/>
            <a:ext cx="883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Distribution Metrics</a:t>
            </a:r>
            <a:endParaRPr/>
          </a:p>
        </p:txBody>
      </p:sp>
      <p:sp>
        <p:nvSpPr>
          <p:cNvPr id="135" name="Google Shape;13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6" name="Google Shape;13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5580" y="560525"/>
            <a:ext cx="7532839" cy="443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 txBox="1"/>
          <p:nvPr>
            <p:ph type="title"/>
          </p:nvPr>
        </p:nvSpPr>
        <p:spPr>
          <a:xfrm>
            <a:off x="311700" y="-12175"/>
            <a:ext cx="883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Lessons Learned</a:t>
            </a:r>
            <a:endParaRPr/>
          </a:p>
        </p:txBody>
      </p:sp>
      <p:sp>
        <p:nvSpPr>
          <p:cNvPr id="142" name="Google Shape;142;p25"/>
          <p:cNvSpPr txBox="1"/>
          <p:nvPr>
            <p:ph idx="1" type="body"/>
          </p:nvPr>
        </p:nvSpPr>
        <p:spPr>
          <a:xfrm>
            <a:off x="311700" y="560525"/>
            <a:ext cx="8832300" cy="44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600"/>
              <a:t>What went well:</a:t>
            </a:r>
            <a:endParaRPr b="1" sz="1600"/>
          </a:p>
          <a:p>
            <a:pPr indent="-311150" lvl="1" marL="9144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500"/>
              <a:t>On-demand database scaling</a:t>
            </a:r>
            <a:endParaRPr sz="1500"/>
          </a:p>
          <a:p>
            <a:pPr indent="-311150" lvl="2" marL="13716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Increasing read replicas and instance sizes during scale testing in production</a:t>
            </a:r>
            <a:endParaRPr sz="1300"/>
          </a:p>
          <a:p>
            <a:pPr indent="-311150" lvl="1" marL="9144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500"/>
              <a:t>Aurora Database Architecture and design (scenes_db, catalog_db)</a:t>
            </a:r>
            <a:endParaRPr sz="1500"/>
          </a:p>
          <a:p>
            <a:pPr indent="-311150" lvl="1" marL="9144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500"/>
              <a:t>Migration from Dynamo DB to Aurora</a:t>
            </a:r>
            <a:endParaRPr sz="1500"/>
          </a:p>
          <a:p>
            <a:pPr indent="-311150" lvl="1" marL="9144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500"/>
              <a:t>Redshift post processing data validation efforts for Collection 2</a:t>
            </a:r>
            <a:endParaRPr sz="1500"/>
          </a:p>
          <a:p>
            <a:pPr indent="-311150" lvl="1" marL="9144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500"/>
              <a:t>Separate accounts for Development, System Test, Production</a:t>
            </a:r>
            <a:endParaRPr sz="1500"/>
          </a:p>
          <a:p>
            <a:pPr indent="-311150" lvl="2" marL="13716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Separation of Development, System Test, Production was invaluable!</a:t>
            </a:r>
            <a:endParaRPr sz="1300"/>
          </a:p>
          <a:p>
            <a:pPr indent="-311150" lvl="1" marL="9144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500"/>
              <a:t>Continuous Integration Continuous Deployment (CICD) processes work well</a:t>
            </a:r>
            <a:endParaRPr sz="1500"/>
          </a:p>
          <a:p>
            <a:pPr indent="-311150" lvl="2" marL="13716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CloudFormation Templates used for all deployments</a:t>
            </a:r>
            <a:endParaRPr sz="1300"/>
          </a:p>
          <a:p>
            <a:pPr indent="-311150" lvl="2" marL="13716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Packer used for creating machine images</a:t>
            </a:r>
            <a:endParaRPr sz="1300"/>
          </a:p>
          <a:p>
            <a:pPr indent="-311150" lvl="2" marL="13716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Ansible Playbooks</a:t>
            </a:r>
            <a:endParaRPr sz="1300"/>
          </a:p>
          <a:p>
            <a:pPr indent="-311150" lvl="2" marL="13716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Jenkins Pipelines</a:t>
            </a:r>
            <a:endParaRPr sz="1300"/>
          </a:p>
          <a:p>
            <a:pPr indent="-311150" lvl="2" marL="13716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Signoff process between environments</a:t>
            </a:r>
            <a:endParaRPr sz="1300"/>
          </a:p>
          <a:p>
            <a:pPr indent="-311150" lvl="2" marL="13716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GitLab runners</a:t>
            </a:r>
            <a:endParaRPr sz="1300"/>
          </a:p>
          <a:p>
            <a:pPr indent="-311150" lvl="1" marL="9144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500"/>
              <a:t>GitLab was invaluable as a repository (EROS Enterprise Asset)</a:t>
            </a:r>
            <a:endParaRPr sz="1500"/>
          </a:p>
          <a:p>
            <a:pPr indent="-311150" lvl="1" marL="9144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500"/>
              <a:t>AWS cloud storage infrastructure works very well for data distribution</a:t>
            </a:r>
            <a:endParaRPr sz="1500"/>
          </a:p>
          <a:p>
            <a:pPr indent="-311150" lvl="1" marL="9144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500"/>
              <a:t>Security groups used to control/limit access to services and applications</a:t>
            </a:r>
            <a:endParaRPr sz="1500"/>
          </a:p>
          <a:p>
            <a:pPr indent="-311150" lvl="1" marL="9144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500"/>
              <a:t>Ability to scale processing has been proven to be cost effective</a:t>
            </a:r>
            <a:endParaRPr b="1" sz="1500"/>
          </a:p>
        </p:txBody>
      </p:sp>
      <p:sp>
        <p:nvSpPr>
          <p:cNvPr id="143" name="Google Shape;143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6"/>
          <p:cNvSpPr txBox="1"/>
          <p:nvPr>
            <p:ph type="title"/>
          </p:nvPr>
        </p:nvSpPr>
        <p:spPr>
          <a:xfrm>
            <a:off x="311700" y="-12175"/>
            <a:ext cx="883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Lessons Learned</a:t>
            </a:r>
            <a:endParaRPr/>
          </a:p>
        </p:txBody>
      </p:sp>
      <p:sp>
        <p:nvSpPr>
          <p:cNvPr id="149" name="Google Shape;149;p26"/>
          <p:cNvSpPr txBox="1"/>
          <p:nvPr>
            <p:ph idx="1" type="body"/>
          </p:nvPr>
        </p:nvSpPr>
        <p:spPr>
          <a:xfrm>
            <a:off x="311700" y="560525"/>
            <a:ext cx="8832300" cy="44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600"/>
              <a:t>Opportunities for improvement:</a:t>
            </a:r>
            <a:endParaRPr b="1" sz="1600"/>
          </a:p>
          <a:p>
            <a:pPr indent="-32385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Batch processing has limitations; AWS recommends migrating to Kubernetes</a:t>
            </a:r>
            <a:endParaRPr sz="1500"/>
          </a:p>
          <a:p>
            <a:pPr indent="-32385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Contention with resources in the same account</a:t>
            </a:r>
            <a:endParaRPr sz="1500"/>
          </a:p>
          <a:p>
            <a:pPr indent="-323850" lvl="2" marL="13716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en" sz="1500"/>
              <a:t>Batch</a:t>
            </a:r>
            <a:endParaRPr sz="1500"/>
          </a:p>
          <a:p>
            <a:pPr indent="-323850" lvl="2" marL="13716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en" sz="1500"/>
              <a:t>Step</a:t>
            </a:r>
            <a:endParaRPr sz="1500"/>
          </a:p>
          <a:p>
            <a:pPr indent="-323850" lvl="2" marL="13716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en" sz="1500"/>
              <a:t>Spot instances shared between processing and inventory management</a:t>
            </a:r>
            <a:endParaRPr sz="1500"/>
          </a:p>
          <a:p>
            <a:pPr indent="-32385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Multiple accounts need an enterprise approach to managing the accounts, push out updates, monitoring, etc.</a:t>
            </a:r>
            <a:endParaRPr sz="1500"/>
          </a:p>
          <a:p>
            <a:pPr indent="-32385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Separate processing and distribution into separate accounts</a:t>
            </a:r>
            <a:endParaRPr sz="1500"/>
          </a:p>
          <a:p>
            <a:pPr indent="-323850" lvl="2" marL="137160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en" sz="1500"/>
              <a:t>Two teams independently developing systems/processes and competing for AWS service limits</a:t>
            </a:r>
            <a:endParaRPr sz="1500"/>
          </a:p>
        </p:txBody>
      </p:sp>
      <p:sp>
        <p:nvSpPr>
          <p:cNvPr id="150" name="Google Shape;150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34F5C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Action Review and Wrap-up</a:t>
            </a:r>
            <a:endParaRPr/>
          </a:p>
        </p:txBody>
      </p:sp>
      <p:sp>
        <p:nvSpPr>
          <p:cNvPr id="156" name="Google Shape;156;p2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LSI-VC Sec &amp; Leads</a:t>
            </a:r>
            <a:endParaRPr/>
          </a:p>
        </p:txBody>
      </p:sp>
      <p:sp>
        <p:nvSpPr>
          <p:cNvPr id="157" name="Google Shape;157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USGS lessons learned regarding Landsat Collection 2 implementation in the cloud [for information]</a:t>
            </a:r>
            <a:endParaRPr/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Requirements (e.g., for AFOLU / Global Stocktake, GEOGLAM, others? USGEO?) [open discussion]</a:t>
            </a:r>
            <a:endParaRPr/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Global grid [open discussion] (Peter Strobl)</a:t>
            </a:r>
            <a:endParaRPr/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Further discussion time [open discussion]</a:t>
            </a:r>
            <a:endParaRPr/>
          </a:p>
          <a:p>
            <a:pPr indent="-342900" lvl="0" marL="457200" rtl="0" algn="l">
              <a:spcBef>
                <a:spcPts val="600"/>
              </a:spcBef>
              <a:spcAft>
                <a:spcPts val="600"/>
              </a:spcAft>
              <a:buSzPts val="1800"/>
              <a:buChar char="●"/>
            </a:pPr>
            <a:r>
              <a:rPr lang="en"/>
              <a:t>Action review and wrap-up</a:t>
            </a:r>
            <a:endParaRPr/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34F5C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USGS Collection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Cloud Implementation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Lessons Learned</a:t>
            </a:r>
            <a:endParaRPr/>
          </a:p>
        </p:txBody>
      </p:sp>
      <p:sp>
        <p:nvSpPr>
          <p:cNvPr id="69" name="Google Shape;69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Steve Labahn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USGS</a:t>
            </a:r>
            <a:endParaRPr/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-12175"/>
            <a:ext cx="883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Landsat Cloud Project Scope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560525"/>
            <a:ext cx="8832300" cy="400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Modernize Processing, Access, and Distribution of Landsat Data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Change from a primary business model of downloads to enabling access to the full archive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Enable users to interact with the data in an integrated environment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Ensure provenance and data stewardship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Key Project Objectives: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Establish an enterprise cloud environment for Landsat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Enable access to Collection 1 Level-1 and Level-2 in the cloud</a:t>
            </a:r>
            <a:endParaRPr/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Replicate Collection 1 Level-1 and establish operational data management procedures</a:t>
            </a:r>
            <a:endParaRPr sz="1200"/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Demonstrate global scale production of Landsat data in the cloud through production of Level-2 products using a cloud framework</a:t>
            </a:r>
            <a:endParaRPr sz="1200"/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Process Landsat archive in 1-2 months rather than 18 months</a:t>
            </a:r>
            <a:endParaRPr sz="12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Establish modern access and visualization tools to access data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Establish an Environment and System to Produce and Enable Landsat Collection 2 in the cloud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Demonstrate key science use cases exploiting Landsat data</a:t>
            </a:r>
            <a:endParaRPr/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-12175"/>
            <a:ext cx="883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Landsat Cloud Operational Concept View</a:t>
            </a:r>
            <a:endParaRPr/>
          </a:p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871" y="560525"/>
            <a:ext cx="8484258" cy="443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-12175"/>
            <a:ext cx="883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AWS Tools &amp; Services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560525"/>
            <a:ext cx="8832300" cy="400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lnSpc>
                <a:spcPct val="83000"/>
              </a:lnSpc>
              <a:spcBef>
                <a:spcPts val="600"/>
              </a:spcBef>
              <a:spcAft>
                <a:spcPts val="0"/>
              </a:spcAft>
              <a:buSzPts val="1700"/>
              <a:buChar char="●"/>
            </a:pPr>
            <a:r>
              <a:rPr b="1" lang="en" sz="1500"/>
              <a:t>Compute:</a:t>
            </a:r>
            <a:endParaRPr b="1" sz="1500"/>
          </a:p>
          <a:p>
            <a:pPr indent="-298450" lvl="1" marL="9144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300"/>
              <a:t>AWS VPC, EC2, ECR, ECS, Spot Fleets, AWS Elastic Load Balancing, Batch, Lambda, Step functions</a:t>
            </a:r>
            <a:endParaRPr sz="1300"/>
          </a:p>
          <a:p>
            <a:pPr indent="-336550" lvl="0" marL="4572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" sz="1500"/>
              <a:t>Network</a:t>
            </a:r>
            <a:endParaRPr b="1" sz="1500"/>
          </a:p>
          <a:p>
            <a:pPr indent="-298450" lvl="1" marL="9144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300"/>
              <a:t>Route 53, CloudFront, API Gateway</a:t>
            </a:r>
            <a:endParaRPr sz="1300"/>
          </a:p>
          <a:p>
            <a:pPr indent="-336550" lvl="0" marL="4572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" sz="1500"/>
              <a:t>Storage</a:t>
            </a:r>
            <a:endParaRPr b="1" sz="1500"/>
          </a:p>
          <a:p>
            <a:pPr indent="-298450" lvl="1" marL="9144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300"/>
              <a:t>AWS S3, ElasticCache, EBS, EFS, Glacier</a:t>
            </a:r>
            <a:endParaRPr sz="1300"/>
          </a:p>
          <a:p>
            <a:pPr indent="-336550" lvl="0" marL="4572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" sz="1500"/>
              <a:t>Database</a:t>
            </a:r>
            <a:endParaRPr b="1" sz="1500"/>
          </a:p>
          <a:p>
            <a:pPr indent="-298450" lvl="1" marL="9144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300"/>
              <a:t>AWS Aurora PostgreSQL, Redshift, DynamoDB</a:t>
            </a:r>
            <a:endParaRPr sz="1300"/>
          </a:p>
          <a:p>
            <a:pPr indent="-336550" lvl="0" marL="4572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" sz="1500"/>
              <a:t>Messaging</a:t>
            </a:r>
            <a:endParaRPr b="1" sz="1500"/>
          </a:p>
          <a:p>
            <a:pPr indent="-298450" lvl="1" marL="9144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300"/>
              <a:t>AWS SQS, SNS</a:t>
            </a:r>
            <a:endParaRPr sz="1300"/>
          </a:p>
          <a:p>
            <a:pPr indent="-336550" lvl="0" marL="4572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" sz="1500"/>
              <a:t>Analytics</a:t>
            </a:r>
            <a:endParaRPr b="1" sz="1500"/>
          </a:p>
          <a:p>
            <a:pPr indent="-298450" lvl="1" marL="9144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300"/>
              <a:t>Athena, Glue</a:t>
            </a:r>
            <a:endParaRPr sz="1300"/>
          </a:p>
          <a:p>
            <a:pPr indent="-336550" lvl="0" marL="4572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" sz="1500"/>
              <a:t>Management Tools</a:t>
            </a:r>
            <a:endParaRPr b="1" sz="1500"/>
          </a:p>
          <a:p>
            <a:pPr indent="-298450" lvl="1" marL="9144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300"/>
              <a:t>AWS CloudWatch, Cloud Trail, CloudFormation, IAM, Secrets Manager</a:t>
            </a:r>
            <a:endParaRPr sz="1300"/>
          </a:p>
          <a:p>
            <a:pPr indent="-336550" lvl="0" marL="4572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" sz="1500"/>
              <a:t>Developer Tools</a:t>
            </a:r>
            <a:endParaRPr b="1" sz="1500"/>
          </a:p>
          <a:p>
            <a:pPr indent="-298450" lvl="1" marL="9144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300"/>
              <a:t>AWS Code Deploy</a:t>
            </a:r>
            <a:endParaRPr sz="1300"/>
          </a:p>
          <a:p>
            <a:pPr indent="-336550" lvl="0" marL="4572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" sz="1500"/>
              <a:t>Other non-AWS tools:</a:t>
            </a:r>
            <a:endParaRPr b="1" sz="1500"/>
          </a:p>
          <a:p>
            <a:pPr indent="-298450" lvl="1" marL="91440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300"/>
              <a:t>JIRA, Confluence, Jenkins, Git, Python, C, Docker, CloudCheckr</a:t>
            </a:r>
            <a:endParaRPr sz="1100"/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-12175"/>
            <a:ext cx="883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Web-Enabled to Cloud-Enabled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560525"/>
            <a:ext cx="8832300" cy="400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1900"/>
              <a:t>N</a:t>
            </a:r>
            <a:r>
              <a:rPr lang="en" sz="1900"/>
              <a:t>ext revolution of Landsat data transitioned from a web-enabled approach to a “Smart Cloud” implementation</a:t>
            </a:r>
            <a:endParaRPr sz="1900"/>
          </a:p>
          <a:p>
            <a:pPr indent="-3492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USGS historical free and open data policy that enabled great progress in the last transformation to becoming web-enabled was continued into this new cloud environment</a:t>
            </a:r>
            <a:endParaRPr sz="1900"/>
          </a:p>
          <a:p>
            <a:pPr indent="-3492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New paradigm enables opportunity for users to access the data directly allowing:    </a:t>
            </a:r>
            <a:endParaRPr sz="1900"/>
          </a:p>
          <a:p>
            <a:pPr indent="-336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Execution of algorithms directly on only the data they need</a:t>
            </a:r>
            <a:endParaRPr sz="1700"/>
          </a:p>
          <a:p>
            <a:pPr indent="-336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Selective data usage (e.g., specific bands for use)</a:t>
            </a:r>
            <a:endParaRPr sz="1700"/>
          </a:p>
          <a:p>
            <a:pPr indent="-336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Reduced need for permanent IT infrastructure (e.g., serverless compute)</a:t>
            </a:r>
            <a:endParaRPr sz="1700"/>
          </a:p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-12175"/>
            <a:ext cx="883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Cloud Optimized GeoTIFF (COG) Format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560525"/>
            <a:ext cx="5179500" cy="44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Conducted trade study on cloud formats, which resulted in the selection of Cloud Optimized GeoTIFFs (COGs)</a:t>
            </a:r>
            <a:endParaRPr sz="1500"/>
          </a:p>
          <a:p>
            <a:pPr indent="-32385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An enhanced GeoTIFF with tiling and overviews</a:t>
            </a:r>
            <a:endParaRPr sz="1500"/>
          </a:p>
          <a:p>
            <a:pPr indent="-31115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Uses internal tiling instead of lines to speed access and support better remote reading</a:t>
            </a:r>
            <a:endParaRPr sz="1300"/>
          </a:p>
          <a:p>
            <a:pPr indent="-31115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Downsampled overviews are generated when lower resolution data is acceptable</a:t>
            </a:r>
            <a:endParaRPr sz="1300"/>
          </a:p>
          <a:p>
            <a:pPr indent="-31115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No changes to the underlying pixels</a:t>
            </a:r>
            <a:endParaRPr sz="1300"/>
          </a:p>
          <a:p>
            <a:pPr indent="-31115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Stored in an unbundled format</a:t>
            </a:r>
            <a:endParaRPr sz="1300"/>
          </a:p>
          <a:p>
            <a:pPr indent="-31115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Data is internally compressed</a:t>
            </a:r>
            <a:endParaRPr sz="1300"/>
          </a:p>
          <a:p>
            <a:pPr indent="-311150" lvl="1" marL="9144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Enables HTTP Get Range requests</a:t>
            </a:r>
            <a:endParaRPr sz="1300"/>
          </a:p>
          <a:p>
            <a:pPr indent="-32385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Worked closely with Visualization team to standardize the COG parameters</a:t>
            </a:r>
            <a:endParaRPr sz="1500"/>
          </a:p>
          <a:p>
            <a:pPr indent="-32385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Delivered prototype COGs for use in LandsatLook development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COG formatting built into Landsat Product Generation System (LPGS)</a:t>
            </a:r>
            <a:endParaRPr sz="1500"/>
          </a:p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91204" y="1734163"/>
            <a:ext cx="3529947" cy="2234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type="title"/>
          </p:nvPr>
        </p:nvSpPr>
        <p:spPr>
          <a:xfrm>
            <a:off x="311700" y="-12175"/>
            <a:ext cx="883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SpatioTemporal Asset Catalog (STAC)</a:t>
            </a:r>
            <a:endParaRPr/>
          </a:p>
        </p:txBody>
      </p:sp>
      <p:sp>
        <p:nvSpPr>
          <p:cNvPr id="112" name="Google Shape;112;p21"/>
          <p:cNvSpPr txBox="1"/>
          <p:nvPr>
            <p:ph idx="1" type="body"/>
          </p:nvPr>
        </p:nvSpPr>
        <p:spPr>
          <a:xfrm>
            <a:off x="311700" y="560525"/>
            <a:ext cx="8832300" cy="44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1600"/>
              <a:t>New collaborative standard for managing access metadata</a:t>
            </a:r>
            <a:endParaRPr sz="1600"/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1600"/>
              <a:t>Open-source on GitHub, hosted by Radiant Earth, includes Landsat extension</a:t>
            </a:r>
            <a:endParaRPr sz="1600"/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1600"/>
              <a:t>Flexibility to support many types of geospatial data (satellite, drone, radar, etc.)</a:t>
            </a:r>
            <a:endParaRPr sz="1600"/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1600"/>
              <a:t>Allows for interoperability between satellite metadata (e.g., Landsat 8 + Sentinel 2)</a:t>
            </a:r>
            <a:endParaRPr sz="1600"/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1600"/>
              <a:t>Lives alongside product-level metadata (MTL, XML)</a:t>
            </a:r>
            <a:endParaRPr sz="1600"/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1600"/>
              <a:t>Exposes data in a common, machine-readable JSON format for both end users and internal processes</a:t>
            </a:r>
            <a:endParaRPr sz="1600"/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1600"/>
              <a:t>Includes direct links to S3 objects</a:t>
            </a:r>
            <a:endParaRPr sz="1600"/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1600"/>
              <a:t>Can be exploited through Jupyter Notebooks by end users to read data directly from the cloud without downloading</a:t>
            </a:r>
            <a:endParaRPr sz="1600"/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1600"/>
              <a:t>Gaining wide adoption by the remote sensing community</a:t>
            </a:r>
            <a:endParaRPr sz="1600"/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1600"/>
              <a:t>i.e., Government, International, Commercial, Academia</a:t>
            </a:r>
            <a:endParaRPr sz="1600"/>
          </a:p>
        </p:txBody>
      </p:sp>
      <p:sp>
        <p:nvSpPr>
          <p:cNvPr id="113" name="Google Shape;113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