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db39bd2179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db39bd2179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db39bd2179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db39bd2179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db39bd2179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db39bd2179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db39bd2179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db39bd2179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db39bd2179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db39bd2179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db39bd2179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db39bd2179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db39bd2179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db39bd2179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db39bd2179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db39bd2179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db39bd2179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db39bd2179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db480c5a66_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db480c5a66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819ab1a22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819ab1a22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db480c5a66_9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db480c5a66_9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db480c5a66_9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db480c5a66_9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db39bd2179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db39bd2179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db39bd2179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db39bd2179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db39bd2179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db39bd2179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db39bd2179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db39bd2179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db480c5a66_11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db480c5a66_11_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db480c5a66_11_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db39bd2179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db39bd2179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db39bd2179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db39bd2179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db39bd2179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db39bd2179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819ab1a225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819ab1a225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db39bd2179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db39bd2179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db39bd2179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db39bd2179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819ab1a225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819ab1a225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db39bd217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db39bd217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db39bd217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db39bd217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db39bd217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db39bd217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db39bd217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db39bd217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db39bd217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db39bd217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db39bd217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db39bd217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ceos.org/ard/" TargetMode="Externa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ceos.org/document_management/Meetings/Plenary/34/Documents/4.2_CEOS_Analysis_Ready_Data_Involving_the_Private_Sector_V1.pdf" TargetMode="Externa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ceos.org/ard/files/CEOS_ARD_Strategy_v1.0_1-Oct-2019.pdf"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8152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Looking Forward on CEOS ARD</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LSI-VC-10 Teleconference #3</a:t>
            </a:r>
            <a:endParaRPr/>
          </a:p>
        </p:txBody>
      </p:sp>
      <p:sp>
        <p:nvSpPr>
          <p:cNvPr id="56" name="Google Shape;56;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ARD Beyond Land,  Review and Status</a:t>
            </a:r>
            <a:endParaRPr/>
          </a:p>
        </p:txBody>
      </p:sp>
      <p:sp>
        <p:nvSpPr>
          <p:cNvPr id="122" name="Google Shape;122;p22"/>
          <p:cNvSpPr txBox="1"/>
          <p:nvPr>
            <p:ph idx="1" type="body"/>
          </p:nvPr>
        </p:nvSpPr>
        <p:spPr>
          <a:xfrm>
            <a:off x="311700" y="9238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Themes of discussion so far </a:t>
            </a:r>
            <a:endParaRPr/>
          </a:p>
          <a:p>
            <a:pPr indent="-317500" lvl="1" marL="914400" rtl="0" algn="l">
              <a:spcBef>
                <a:spcPts val="0"/>
              </a:spcBef>
              <a:spcAft>
                <a:spcPts val="0"/>
              </a:spcAft>
              <a:buSzPts val="1400"/>
              <a:buChar char="○"/>
            </a:pPr>
            <a:r>
              <a:rPr lang="en"/>
              <a:t>Converge on key data requirements rather than on data packaging or services (for now). This is consistent with CARD4L.</a:t>
            </a:r>
            <a:endParaRPr/>
          </a:p>
          <a:p>
            <a:pPr indent="-317500" lvl="1" marL="914400" rtl="0" algn="l">
              <a:spcBef>
                <a:spcPts val="0"/>
              </a:spcBef>
              <a:spcAft>
                <a:spcPts val="0"/>
              </a:spcAft>
              <a:buSzPts val="1400"/>
              <a:buChar char="○"/>
            </a:pPr>
            <a:r>
              <a:rPr lang="en"/>
              <a:t>Communities work with different processing levels and datasets that have differing co-registration and accuracy characteristics - clarity is needed on if and how the ARD framework caters for these</a:t>
            </a:r>
            <a:endParaRPr/>
          </a:p>
          <a:p>
            <a:pPr indent="-317500" lvl="1" marL="914400" rtl="0" algn="l">
              <a:spcBef>
                <a:spcPts val="0"/>
              </a:spcBef>
              <a:spcAft>
                <a:spcPts val="0"/>
              </a:spcAft>
              <a:buSzPts val="1400"/>
              <a:buChar char="○"/>
            </a:pPr>
            <a:r>
              <a:rPr lang="en"/>
              <a:t>There are, or appear to be, competing and diverging needs in the ARD spectrum.  The challenge is to satisfy them.</a:t>
            </a:r>
            <a:endParaRPr/>
          </a:p>
          <a:p>
            <a:pPr indent="-317500" lvl="1" marL="914400" rtl="0" algn="l">
              <a:spcBef>
                <a:spcPts val="0"/>
              </a:spcBef>
              <a:spcAft>
                <a:spcPts val="0"/>
              </a:spcAft>
              <a:buSzPts val="1400"/>
              <a:buChar char="○"/>
            </a:pPr>
            <a:r>
              <a:rPr lang="en"/>
              <a:t>A significant amount of the discussion is around finding a common language and understanding of the </a:t>
            </a:r>
            <a:r>
              <a:rPr lang="en">
                <a:solidFill>
                  <a:srgbClr val="E69138"/>
                </a:solidFill>
              </a:rPr>
              <a:t>existing CARD4L framework</a:t>
            </a:r>
            <a:endParaRPr>
              <a:solidFill>
                <a:srgbClr val="E69138"/>
              </a:solidFill>
            </a:endParaRPr>
          </a:p>
          <a:p>
            <a:pPr indent="-342900" lvl="0" marL="457200" rtl="0" algn="l">
              <a:spcBef>
                <a:spcPts val="0"/>
              </a:spcBef>
              <a:spcAft>
                <a:spcPts val="0"/>
              </a:spcAft>
              <a:buSzPts val="1800"/>
              <a:buChar char="●"/>
            </a:pPr>
            <a:r>
              <a:rPr lang="en"/>
              <a:t>Next steps</a:t>
            </a:r>
            <a:endParaRPr/>
          </a:p>
          <a:p>
            <a:pPr indent="-317500" lvl="1" marL="914400" rtl="0" algn="l">
              <a:spcBef>
                <a:spcPts val="0"/>
              </a:spcBef>
              <a:spcAft>
                <a:spcPts val="0"/>
              </a:spcAft>
              <a:buSzPts val="1400"/>
              <a:buChar char="○"/>
            </a:pPr>
            <a:r>
              <a:rPr lang="en"/>
              <a:t>Move the discussion from ‘divergence’ to ‘convergence’</a:t>
            </a:r>
            <a:endParaRPr/>
          </a:p>
          <a:p>
            <a:pPr indent="-317500" lvl="1" marL="914400" rtl="0" algn="l">
              <a:spcBef>
                <a:spcPts val="0"/>
              </a:spcBef>
              <a:spcAft>
                <a:spcPts val="0"/>
              </a:spcAft>
              <a:buSzPts val="1400"/>
              <a:buChar char="○"/>
            </a:pPr>
            <a:r>
              <a:rPr lang="en"/>
              <a:t>The LSI and WGCV teams will document and share the </a:t>
            </a:r>
            <a:r>
              <a:rPr lang="en">
                <a:solidFill>
                  <a:srgbClr val="E69138"/>
                </a:solidFill>
              </a:rPr>
              <a:t>governance approaches around CARD4L</a:t>
            </a:r>
            <a:endParaRPr>
              <a:solidFill>
                <a:srgbClr val="E69138"/>
              </a:solidFill>
            </a:endParaRPr>
          </a:p>
          <a:p>
            <a:pPr indent="-317500" lvl="1" marL="914400" rtl="0" algn="l">
              <a:spcBef>
                <a:spcPts val="0"/>
              </a:spcBef>
              <a:spcAft>
                <a:spcPts val="0"/>
              </a:spcAft>
              <a:buSzPts val="1400"/>
              <a:buChar char="○"/>
            </a:pPr>
            <a:r>
              <a:rPr lang="en"/>
              <a:t>Identified a need to converge across different disciplines to “core” PFS requirements - LSI team will provide a </a:t>
            </a:r>
            <a:r>
              <a:rPr lang="en">
                <a:solidFill>
                  <a:srgbClr val="E69138"/>
                </a:solidFill>
              </a:rPr>
              <a:t>‘bare bones’ PFS</a:t>
            </a:r>
            <a:endParaRPr>
              <a:solidFill>
                <a:srgbClr val="E69138"/>
              </a:solidFill>
            </a:endParaRPr>
          </a:p>
        </p:txBody>
      </p:sp>
      <p:sp>
        <p:nvSpPr>
          <p:cNvPr id="123" name="Google Shape;123;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3"/>
          <p:cNvPicPr preferRelativeResize="0"/>
          <p:nvPr/>
        </p:nvPicPr>
        <p:blipFill>
          <a:blip r:embed="rId3">
            <a:alphaModFix/>
          </a:blip>
          <a:stretch>
            <a:fillRect/>
          </a:stretch>
        </p:blipFill>
        <p:spPr>
          <a:xfrm>
            <a:off x="971400" y="3360125"/>
            <a:ext cx="2872251" cy="1618550"/>
          </a:xfrm>
          <a:prstGeom prst="rect">
            <a:avLst/>
          </a:prstGeom>
          <a:noFill/>
          <a:ln>
            <a:noFill/>
          </a:ln>
        </p:spPr>
      </p:pic>
      <p:sp>
        <p:nvSpPr>
          <p:cNvPr id="129" name="Google Shape;129;p23"/>
          <p:cNvSpPr/>
          <p:nvPr/>
        </p:nvSpPr>
        <p:spPr>
          <a:xfrm>
            <a:off x="152400" y="1170125"/>
            <a:ext cx="3860400" cy="20724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CEOS ARD Governance Framework</a:t>
            </a:r>
            <a:endParaRPr/>
          </a:p>
        </p:txBody>
      </p:sp>
      <p:sp>
        <p:nvSpPr>
          <p:cNvPr id="131" name="Google Shape;131;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2" name="Google Shape;132;p23"/>
          <p:cNvPicPr preferRelativeResize="0"/>
          <p:nvPr/>
        </p:nvPicPr>
        <p:blipFill>
          <a:blip r:embed="rId4">
            <a:alphaModFix/>
          </a:blip>
          <a:stretch>
            <a:fillRect/>
          </a:stretch>
        </p:blipFill>
        <p:spPr>
          <a:xfrm>
            <a:off x="152400" y="1170125"/>
            <a:ext cx="3860474" cy="2072525"/>
          </a:xfrm>
          <a:prstGeom prst="rect">
            <a:avLst/>
          </a:prstGeom>
          <a:noFill/>
          <a:ln>
            <a:noFill/>
          </a:ln>
        </p:spPr>
      </p:pic>
      <p:pic>
        <p:nvPicPr>
          <p:cNvPr id="133" name="Google Shape;133;p23"/>
          <p:cNvPicPr preferRelativeResize="0"/>
          <p:nvPr/>
        </p:nvPicPr>
        <p:blipFill>
          <a:blip r:embed="rId5">
            <a:alphaModFix/>
          </a:blip>
          <a:stretch>
            <a:fillRect/>
          </a:stretch>
        </p:blipFill>
        <p:spPr>
          <a:xfrm>
            <a:off x="4221025" y="1017725"/>
            <a:ext cx="2699175" cy="2790975"/>
          </a:xfrm>
          <a:prstGeom prst="rect">
            <a:avLst/>
          </a:prstGeom>
          <a:noFill/>
          <a:ln>
            <a:noFill/>
          </a:ln>
        </p:spPr>
      </p:pic>
      <p:pic>
        <p:nvPicPr>
          <p:cNvPr id="134" name="Google Shape;134;p23"/>
          <p:cNvPicPr preferRelativeResize="0"/>
          <p:nvPr/>
        </p:nvPicPr>
        <p:blipFill>
          <a:blip r:embed="rId6">
            <a:alphaModFix/>
          </a:blip>
          <a:stretch>
            <a:fillRect/>
          </a:stretch>
        </p:blipFill>
        <p:spPr>
          <a:xfrm>
            <a:off x="7027174" y="1170125"/>
            <a:ext cx="1838325" cy="2228850"/>
          </a:xfrm>
          <a:prstGeom prst="rect">
            <a:avLst/>
          </a:prstGeom>
          <a:noFill/>
          <a:ln>
            <a:noFill/>
          </a:ln>
        </p:spPr>
      </p:pic>
      <p:pic>
        <p:nvPicPr>
          <p:cNvPr id="135" name="Google Shape;135;p23"/>
          <p:cNvPicPr preferRelativeResize="0"/>
          <p:nvPr/>
        </p:nvPicPr>
        <p:blipFill>
          <a:blip r:embed="rId7">
            <a:alphaModFix/>
          </a:blip>
          <a:stretch>
            <a:fillRect/>
          </a:stretch>
        </p:blipFill>
        <p:spPr>
          <a:xfrm>
            <a:off x="4463325" y="3808700"/>
            <a:ext cx="1641830" cy="1334800"/>
          </a:xfrm>
          <a:prstGeom prst="rect">
            <a:avLst/>
          </a:prstGeom>
          <a:noFill/>
          <a:ln>
            <a:noFill/>
          </a:ln>
        </p:spPr>
      </p:pic>
      <p:sp>
        <p:nvSpPr>
          <p:cNvPr id="136" name="Google Shape;136;p23"/>
          <p:cNvSpPr txBox="1"/>
          <p:nvPr/>
        </p:nvSpPr>
        <p:spPr>
          <a:xfrm>
            <a:off x="6309600" y="4116200"/>
            <a:ext cx="25227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n">
                <a:solidFill>
                  <a:schemeClr val="dk1"/>
                </a:solidFill>
              </a:rPr>
              <a:t>Other aspects not yet formally documented</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CEOS ARD Governance Framework</a:t>
            </a:r>
            <a:endParaRPr/>
          </a:p>
        </p:txBody>
      </p:sp>
      <p:sp>
        <p:nvSpPr>
          <p:cNvPr id="142" name="Google Shape;142;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 CEOS ARD Governance Framework aims to capture all aspects of the governance of CEOS Analysis Ready Data (ARD), including:</a:t>
            </a:r>
            <a:endParaRPr/>
          </a:p>
          <a:p>
            <a:pPr indent="-317500" lvl="1" marL="914400" rtl="0" algn="l">
              <a:spcBef>
                <a:spcPts val="0"/>
              </a:spcBef>
              <a:spcAft>
                <a:spcPts val="0"/>
              </a:spcAft>
              <a:buSzPts val="1400"/>
              <a:buChar char="○"/>
            </a:pPr>
            <a:r>
              <a:rPr lang="en"/>
              <a:t>Generalised CEOS ARD definition</a:t>
            </a:r>
            <a:endParaRPr/>
          </a:p>
          <a:p>
            <a:pPr indent="-317500" lvl="1" marL="914400" rtl="0" algn="l">
              <a:spcBef>
                <a:spcPts val="0"/>
              </a:spcBef>
              <a:spcAft>
                <a:spcPts val="0"/>
              </a:spcAft>
              <a:buSzPts val="1400"/>
              <a:buChar char="○"/>
            </a:pPr>
            <a:r>
              <a:rPr lang="en"/>
              <a:t>The role of the PFS</a:t>
            </a:r>
            <a:endParaRPr/>
          </a:p>
          <a:p>
            <a:pPr indent="-317500" lvl="1" marL="914400" rtl="0" algn="l">
              <a:spcBef>
                <a:spcPts val="0"/>
              </a:spcBef>
              <a:spcAft>
                <a:spcPts val="0"/>
              </a:spcAft>
              <a:buSzPts val="1400"/>
              <a:buChar char="○"/>
            </a:pPr>
            <a:r>
              <a:rPr lang="en"/>
              <a:t>PFS core elements</a:t>
            </a:r>
            <a:endParaRPr/>
          </a:p>
          <a:p>
            <a:pPr indent="-317500" lvl="1" marL="914400" rtl="0" algn="l">
              <a:spcBef>
                <a:spcPts val="0"/>
              </a:spcBef>
              <a:spcAft>
                <a:spcPts val="0"/>
              </a:spcAft>
              <a:buSzPts val="1400"/>
              <a:buChar char="○"/>
            </a:pPr>
            <a:r>
              <a:rPr lang="en"/>
              <a:t>Development process for new PFS</a:t>
            </a:r>
            <a:endParaRPr/>
          </a:p>
          <a:p>
            <a:pPr indent="-317500" lvl="1" marL="914400" rtl="0" algn="l">
              <a:spcBef>
                <a:spcPts val="0"/>
              </a:spcBef>
              <a:spcAft>
                <a:spcPts val="0"/>
              </a:spcAft>
              <a:buSzPts val="1400"/>
              <a:buChar char="○"/>
            </a:pPr>
            <a:r>
              <a:rPr lang="en"/>
              <a:t>Self-assessments and CEOS roles in the process</a:t>
            </a:r>
            <a:endParaRPr/>
          </a:p>
          <a:p>
            <a:pPr indent="-317500" lvl="1" marL="914400" rtl="0" algn="l">
              <a:spcBef>
                <a:spcPts val="0"/>
              </a:spcBef>
              <a:spcAft>
                <a:spcPts val="0"/>
              </a:spcAft>
              <a:buSzPts val="1400"/>
              <a:buChar char="○"/>
            </a:pPr>
            <a:r>
              <a:rPr lang="en"/>
              <a:t>General process for peer review of self-assessments and approval of CEOS ARD datasets</a:t>
            </a:r>
            <a:endParaRPr/>
          </a:p>
          <a:p>
            <a:pPr indent="-317500" lvl="1" marL="914400" rtl="0" algn="l">
              <a:spcBef>
                <a:spcPts val="0"/>
              </a:spcBef>
              <a:spcAft>
                <a:spcPts val="0"/>
              </a:spcAft>
              <a:buSzPts val="1400"/>
              <a:buChar char="○"/>
            </a:pPr>
            <a:r>
              <a:rPr lang="en"/>
              <a:t>Classification and promotion of CEOS ARD datasets</a:t>
            </a:r>
            <a:endParaRPr/>
          </a:p>
          <a:p>
            <a:pPr indent="-317500" lvl="1" marL="914400" rtl="0" algn="l">
              <a:spcBef>
                <a:spcPts val="0"/>
              </a:spcBef>
              <a:spcAft>
                <a:spcPts val="0"/>
              </a:spcAft>
              <a:buSzPts val="1400"/>
              <a:buChar char="○"/>
            </a:pPr>
            <a:r>
              <a:rPr lang="en"/>
              <a:t>The role of Advisory Notes in providing guidance on aspects like file formats, etc. which are not part of the core, non-prescriptive Framework</a:t>
            </a:r>
            <a:endParaRPr/>
          </a:p>
        </p:txBody>
      </p:sp>
      <p:sp>
        <p:nvSpPr>
          <p:cNvPr id="143" name="Google Shape;14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CEOS ARD Governance Framework</a:t>
            </a:r>
            <a:endParaRPr/>
          </a:p>
        </p:txBody>
      </p:sp>
      <p:sp>
        <p:nvSpPr>
          <p:cNvPr id="149" name="Google Shape;149;p25"/>
          <p:cNvSpPr txBox="1"/>
          <p:nvPr>
            <p:ph idx="1" type="body"/>
          </p:nvPr>
        </p:nvSpPr>
        <p:spPr>
          <a:xfrm>
            <a:off x="311700" y="11322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a:t>
            </a:r>
            <a:r>
              <a:rPr lang="en"/>
              <a:t>uilt on the foundation of CEOS Analysis Ready Data for Land (CARD4L) </a:t>
            </a:r>
            <a:endParaRPr/>
          </a:p>
          <a:p>
            <a:pPr indent="-342900" lvl="0" marL="457200" rtl="0" algn="l">
              <a:spcBef>
                <a:spcPts val="0"/>
              </a:spcBef>
              <a:spcAft>
                <a:spcPts val="0"/>
              </a:spcAft>
              <a:buSzPts val="1800"/>
              <a:buChar char="●"/>
            </a:pPr>
            <a:r>
              <a:rPr lang="en"/>
              <a:t>Developed by members of the LSI-VC and SST-VC.</a:t>
            </a:r>
            <a:endParaRPr/>
          </a:p>
          <a:p>
            <a:pPr indent="-342900" lvl="0" marL="457200" rtl="0" algn="l">
              <a:spcBef>
                <a:spcPts val="0"/>
              </a:spcBef>
              <a:spcAft>
                <a:spcPts val="0"/>
              </a:spcAft>
              <a:buSzPts val="1800"/>
              <a:buChar char="●"/>
            </a:pPr>
            <a:r>
              <a:rPr lang="en"/>
              <a:t>Revealed at last week’s Working Teams All Hands Call; in the weeks following organising dedicated follow-up with the VCs.</a:t>
            </a:r>
            <a:endParaRPr/>
          </a:p>
          <a:p>
            <a:pPr indent="-317500" lvl="1" marL="914400" rtl="0" algn="l">
              <a:spcBef>
                <a:spcPts val="0"/>
              </a:spcBef>
              <a:spcAft>
                <a:spcPts val="0"/>
              </a:spcAft>
              <a:buSzPts val="1400"/>
              <a:buChar char="○"/>
            </a:pPr>
            <a:r>
              <a:rPr lang="en"/>
              <a:t>K</a:t>
            </a:r>
            <a:r>
              <a:rPr lang="en"/>
              <a:t>ey theme: role of the VCs, which would serve as the expert groups that would develop PFS in response to needs/demand and coordinate the assessment of datasets against the specifications for their particular domain</a:t>
            </a:r>
            <a:endParaRPr/>
          </a:p>
          <a:p>
            <a:pPr indent="-342900" lvl="0" marL="457200" rtl="0" algn="l">
              <a:spcBef>
                <a:spcPts val="0"/>
              </a:spcBef>
              <a:spcAft>
                <a:spcPts val="0"/>
              </a:spcAft>
              <a:buSzPts val="1800"/>
              <a:buChar char="●"/>
            </a:pPr>
            <a:r>
              <a:rPr lang="en"/>
              <a:t>Document will be presented to SIT Technical Workshop later this year, ahead of a targeted endorsement at CEOS Plenary 2021.</a:t>
            </a:r>
            <a:endParaRPr/>
          </a:p>
        </p:txBody>
      </p:sp>
      <p:sp>
        <p:nvSpPr>
          <p:cNvPr id="150" name="Google Shape;150;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CEOS ARD Governance Framework</a:t>
            </a:r>
            <a:endParaRPr/>
          </a:p>
        </p:txBody>
      </p:sp>
      <p:sp>
        <p:nvSpPr>
          <p:cNvPr id="156" name="Google Shape;156;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a:t>
            </a:r>
            <a:r>
              <a:rPr lang="en"/>
              <a:t>ramework, governance processes, strategy, and implementation will be coordinated between the CEOS Executive Officer, SIT Chair, and nominated representatives from each of the Virtual Constellations, WGCV, and WGISS.</a:t>
            </a:r>
            <a:endParaRPr/>
          </a:p>
          <a:p>
            <a:pPr indent="-317500" lvl="1" marL="914400" rtl="0" algn="l">
              <a:spcBef>
                <a:spcPts val="0"/>
              </a:spcBef>
              <a:spcAft>
                <a:spcPts val="0"/>
              </a:spcAft>
              <a:buSzPts val="1400"/>
              <a:buChar char="○"/>
            </a:pPr>
            <a:r>
              <a:rPr lang="en"/>
              <a:t>No additional new CEOS entities are proposed.</a:t>
            </a:r>
            <a:endParaRPr/>
          </a:p>
          <a:p>
            <a:pPr indent="-342900" lvl="0" marL="457200" rtl="0" algn="l">
              <a:spcBef>
                <a:spcPts val="0"/>
              </a:spcBef>
              <a:spcAft>
                <a:spcPts val="0"/>
              </a:spcAft>
              <a:buSzPts val="1800"/>
              <a:buChar char="●"/>
            </a:pPr>
            <a:r>
              <a:rPr lang="en"/>
              <a:t>CEOS ARD (CARD) coordination meetings including the above participants and others as appropriate will be held annually in the wings of the SIT and SIT Technical Workshop meetings to consider approvals, cross-cutting matters and other leadership matters related to CEOS ARD.</a:t>
            </a:r>
            <a:endParaRPr/>
          </a:p>
          <a:p>
            <a:pPr indent="-342900" lvl="0" marL="457200" rtl="0" algn="l">
              <a:spcBef>
                <a:spcPts val="0"/>
              </a:spcBef>
              <a:spcAft>
                <a:spcPts val="0"/>
              </a:spcAft>
              <a:buSzPts val="1800"/>
              <a:buChar char="●"/>
            </a:pPr>
            <a:r>
              <a:rPr lang="en">
                <a:solidFill>
                  <a:srgbClr val="F6B26B"/>
                </a:solidFill>
              </a:rPr>
              <a:t>The team is also working on a generic template PFS that captures all of the elements expected to be common to all types of CEOS ARD.</a:t>
            </a:r>
            <a:endParaRPr/>
          </a:p>
          <a:p>
            <a:pPr indent="-317500" lvl="1" marL="914400" rtl="0" algn="l">
              <a:spcBef>
                <a:spcPts val="0"/>
              </a:spcBef>
              <a:spcAft>
                <a:spcPts val="0"/>
              </a:spcAft>
              <a:buSzPts val="1400"/>
              <a:buChar char="○"/>
            </a:pPr>
            <a:r>
              <a:rPr lang="en"/>
              <a:t>The PFS remain flexible based on the needs of the authors and domains.</a:t>
            </a:r>
            <a:endParaRPr/>
          </a:p>
        </p:txBody>
      </p:sp>
      <p:sp>
        <p:nvSpPr>
          <p:cNvPr id="157" name="Google Shape;157;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4F5C"/>
        </a:solidFill>
      </p:bgPr>
    </p:bg>
    <p:spTree>
      <p:nvGrpSpPr>
        <p:cNvPr id="161" name="Shape 161"/>
        <p:cNvGrpSpPr/>
        <p:nvPr/>
      </p:nvGrpSpPr>
      <p:grpSpPr>
        <a:xfrm>
          <a:off x="0" y="0"/>
          <a:ext cx="0" cy="0"/>
          <a:chOff x="0" y="0"/>
          <a:chExt cx="0" cy="0"/>
        </a:xfrm>
      </p:grpSpPr>
      <p:sp>
        <p:nvSpPr>
          <p:cNvPr id="162" name="Google Shape;162;p2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CEOS ARD Strategy v2</a:t>
            </a:r>
            <a:endParaRPr/>
          </a:p>
        </p:txBody>
      </p:sp>
      <p:sp>
        <p:nvSpPr>
          <p:cNvPr id="163" name="Google Shape;163;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CEOS ARD Beyond Land</a:t>
            </a:r>
            <a:endParaRPr/>
          </a:p>
        </p:txBody>
      </p:sp>
      <p:sp>
        <p:nvSpPr>
          <p:cNvPr id="169" name="Google Shape;169;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70" name="Google Shape;170;p28"/>
          <p:cNvPicPr preferRelativeResize="0"/>
          <p:nvPr/>
        </p:nvPicPr>
        <p:blipFill rotWithShape="1">
          <a:blip r:embed="rId3">
            <a:alphaModFix/>
          </a:blip>
          <a:srcRect b="63317" l="0" r="0" t="0"/>
          <a:stretch/>
        </p:blipFill>
        <p:spPr>
          <a:xfrm>
            <a:off x="152400" y="1540525"/>
            <a:ext cx="8754826" cy="2261200"/>
          </a:xfrm>
          <a:prstGeom prst="rect">
            <a:avLst/>
          </a:prstGeom>
          <a:noFill/>
          <a:ln>
            <a:noFill/>
          </a:ln>
        </p:spPr>
      </p:pic>
      <p:sp>
        <p:nvSpPr>
          <p:cNvPr id="171" name="Google Shape;171;p28"/>
          <p:cNvSpPr/>
          <p:nvPr/>
        </p:nvSpPr>
        <p:spPr>
          <a:xfrm>
            <a:off x="1240525" y="2455925"/>
            <a:ext cx="1005900" cy="357600"/>
          </a:xfrm>
          <a:prstGeom prst="ellipse">
            <a:avLst/>
          </a:prstGeom>
          <a:noFill/>
          <a:ln cap="flat" cmpd="sng" w="2857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72" name="Google Shape;172;p28"/>
          <p:cNvSpPr/>
          <p:nvPr/>
        </p:nvSpPr>
        <p:spPr>
          <a:xfrm>
            <a:off x="6149825" y="2969050"/>
            <a:ext cx="907800" cy="357600"/>
          </a:xfrm>
          <a:prstGeom prst="ellipse">
            <a:avLst/>
          </a:prstGeom>
          <a:noFill/>
          <a:ln cap="flat" cmpd="sng" w="2857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CEOS ARD Strategy v1</a:t>
            </a:r>
            <a:endParaRPr sz="2700"/>
          </a:p>
        </p:txBody>
      </p:sp>
      <p:sp>
        <p:nvSpPr>
          <p:cNvPr id="178" name="Google Shape;178;p29"/>
          <p:cNvSpPr txBox="1"/>
          <p:nvPr>
            <p:ph idx="1" type="body"/>
          </p:nvPr>
        </p:nvSpPr>
        <p:spPr>
          <a:xfrm>
            <a:off x="311700" y="1152475"/>
            <a:ext cx="66138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The first version of the CEOS ARD Strategy has been a helpful resource to direct and focus CEOS efforts on ARD.</a:t>
            </a:r>
            <a:endParaRPr sz="1400"/>
          </a:p>
          <a:p>
            <a:pPr indent="-317500" lvl="0" marL="457200" rtl="0" algn="l">
              <a:spcBef>
                <a:spcPts val="0"/>
              </a:spcBef>
              <a:spcAft>
                <a:spcPts val="0"/>
              </a:spcAft>
              <a:buSzPts val="1400"/>
              <a:buChar char="●"/>
            </a:pPr>
            <a:r>
              <a:rPr lang="en" sz="1400"/>
              <a:t>We are seeing good traction on the development and continued evolution of Product Family Specifications</a:t>
            </a:r>
            <a:endParaRPr sz="1400"/>
          </a:p>
          <a:p>
            <a:pPr indent="-317500" lvl="0" marL="457200" rtl="0" algn="l">
              <a:spcBef>
                <a:spcPts val="0"/>
              </a:spcBef>
              <a:spcAft>
                <a:spcPts val="0"/>
              </a:spcAft>
              <a:buSzPts val="1400"/>
              <a:buChar char="●"/>
            </a:pPr>
            <a:r>
              <a:rPr lang="en" sz="1400"/>
              <a:t>Initial CARD4L assessments have been completed, CARD4L products out in the wild (e.g., Landsat Collection 2), increasing number of assessments in progress</a:t>
            </a:r>
            <a:endParaRPr sz="1400"/>
          </a:p>
          <a:p>
            <a:pPr indent="-317500" lvl="0" marL="457200" rtl="0" algn="l">
              <a:spcBef>
                <a:spcPts val="0"/>
              </a:spcBef>
              <a:spcAft>
                <a:spcPts val="0"/>
              </a:spcAft>
              <a:buSzPts val="1400"/>
              <a:buChar char="●"/>
            </a:pPr>
            <a:r>
              <a:rPr lang="en" sz="1400"/>
              <a:t>Two key documents accomplished:</a:t>
            </a:r>
            <a:endParaRPr sz="1400"/>
          </a:p>
          <a:p>
            <a:pPr indent="-292100" lvl="1" marL="914400" rtl="0" algn="l">
              <a:spcBef>
                <a:spcPts val="0"/>
              </a:spcBef>
              <a:spcAft>
                <a:spcPts val="0"/>
              </a:spcAft>
              <a:buSzPts val="1000"/>
              <a:buChar char="○"/>
            </a:pPr>
            <a:r>
              <a:rPr lang="en" sz="1000"/>
              <a:t>CEOS Interoperability Terminology Report</a:t>
            </a:r>
            <a:endParaRPr sz="1000"/>
          </a:p>
          <a:p>
            <a:pPr indent="-292100" lvl="1" marL="914400" rtl="0" algn="l">
              <a:spcBef>
                <a:spcPts val="0"/>
              </a:spcBef>
              <a:spcAft>
                <a:spcPts val="0"/>
              </a:spcAft>
              <a:buSzPts val="1000"/>
              <a:buChar char="○"/>
            </a:pPr>
            <a:r>
              <a:rPr lang="en" sz="1000"/>
              <a:t>CEOS Paper on the Interplay of Industry and CEOS ARD</a:t>
            </a:r>
            <a:endParaRPr sz="1000"/>
          </a:p>
          <a:p>
            <a:pPr indent="-317500" lvl="0" marL="457200" rtl="0" algn="l">
              <a:spcBef>
                <a:spcPts val="0"/>
              </a:spcBef>
              <a:spcAft>
                <a:spcPts val="0"/>
              </a:spcAft>
              <a:buSzPts val="1400"/>
              <a:buChar char="●"/>
            </a:pPr>
            <a:r>
              <a:rPr lang="en" sz="1400"/>
              <a:t>Held talks regarding standardisation and agreed a position on this question</a:t>
            </a:r>
            <a:endParaRPr sz="1400"/>
          </a:p>
          <a:p>
            <a:pPr indent="-317500" lvl="0" marL="457200" rtl="0" algn="l">
              <a:spcBef>
                <a:spcPts val="0"/>
              </a:spcBef>
              <a:spcAft>
                <a:spcPts val="0"/>
              </a:spcAft>
              <a:buSzPts val="1400"/>
              <a:buChar char="●"/>
            </a:pPr>
            <a:r>
              <a:rPr lang="en" sz="1400"/>
              <a:t>Extensive communication and promotion at key events and dedicated CEOS ARD webinars.</a:t>
            </a:r>
            <a:endParaRPr sz="1400"/>
          </a:p>
          <a:p>
            <a:pPr indent="-317500" lvl="0" marL="457200" rtl="0" algn="l">
              <a:spcBef>
                <a:spcPts val="0"/>
              </a:spcBef>
              <a:spcAft>
                <a:spcPts val="0"/>
              </a:spcAft>
              <a:buSzPts val="1400"/>
              <a:buChar char="●"/>
            </a:pPr>
            <a:r>
              <a:rPr lang="en" sz="1400"/>
              <a:t>Increasing awareness of CEOS ARD across community including industry</a:t>
            </a:r>
            <a:endParaRPr sz="1400"/>
          </a:p>
          <a:p>
            <a:pPr indent="-317500" lvl="0" marL="457200" rtl="0" algn="l">
              <a:spcBef>
                <a:spcPts val="0"/>
              </a:spcBef>
              <a:spcAft>
                <a:spcPts val="0"/>
              </a:spcAft>
              <a:buSzPts val="1400"/>
              <a:buChar char="●"/>
            </a:pPr>
            <a:r>
              <a:rPr lang="en" sz="1400"/>
              <a:t>Significant resources being collated: </a:t>
            </a:r>
            <a:r>
              <a:rPr lang="en" sz="1400" u="sng">
                <a:solidFill>
                  <a:schemeClr val="hlink"/>
                </a:solidFill>
                <a:hlinkClick r:id="rId3"/>
              </a:rPr>
              <a:t>https://ceos.org/ard/</a:t>
            </a:r>
            <a:endParaRPr sz="1400"/>
          </a:p>
        </p:txBody>
      </p:sp>
      <p:sp>
        <p:nvSpPr>
          <p:cNvPr id="179" name="Google Shape;179;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0" name="Google Shape;180;p29"/>
          <p:cNvPicPr preferRelativeResize="0"/>
          <p:nvPr/>
        </p:nvPicPr>
        <p:blipFill rotWithShape="1">
          <a:blip r:embed="rId4">
            <a:alphaModFix/>
          </a:blip>
          <a:srcRect b="0" l="0" r="0" t="0"/>
          <a:stretch/>
        </p:blipFill>
        <p:spPr>
          <a:xfrm>
            <a:off x="7164626" y="1766199"/>
            <a:ext cx="1500150" cy="2148551"/>
          </a:xfrm>
          <a:prstGeom prst="rect">
            <a:avLst/>
          </a:prstGeom>
          <a:noFill/>
          <a:ln>
            <a:noFill/>
          </a:ln>
          <a:effectLst>
            <a:outerShdw blurRad="57150" rotWithShape="0" algn="bl" dir="5400000" dist="19050">
              <a:srgbClr val="000000">
                <a:alpha val="49800"/>
              </a:srgbClr>
            </a:outerShdw>
            <a:reflection blurRad="0" dir="5400000" dist="38100" endA="0" endPos="30000" fadeDir="5400012" kx="0" rotWithShape="0" algn="bl" stA="40000" stPos="0" sy="-100000" ky="0"/>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Early ideas for v2 – for discussion and development</a:t>
            </a:r>
            <a:endParaRPr sz="2700"/>
          </a:p>
        </p:txBody>
      </p:sp>
      <p:sp>
        <p:nvSpPr>
          <p:cNvPr id="186" name="Google Shape;186;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Update the Strategy to reflect progress and developments in the space</a:t>
            </a:r>
            <a:endParaRPr sz="1600"/>
          </a:p>
          <a:p>
            <a:pPr indent="-330200" lvl="0" marL="457200" rtl="0" algn="l">
              <a:spcBef>
                <a:spcPts val="0"/>
              </a:spcBef>
              <a:spcAft>
                <a:spcPts val="0"/>
              </a:spcAft>
              <a:buSzPts val="1600"/>
              <a:buChar char="●"/>
            </a:pPr>
            <a:r>
              <a:rPr lang="en" sz="1600"/>
              <a:t>Formalisation of a comprehensive framework for CEOS ARD in general (i.e., beyond land)</a:t>
            </a:r>
            <a:endParaRPr sz="1600"/>
          </a:p>
          <a:p>
            <a:pPr indent="-330200" lvl="0" marL="457200" rtl="0" algn="l">
              <a:spcBef>
                <a:spcPts val="0"/>
              </a:spcBef>
              <a:spcAft>
                <a:spcPts val="0"/>
              </a:spcAft>
              <a:buSzPts val="1600"/>
              <a:buChar char="●"/>
            </a:pPr>
            <a:r>
              <a:rPr lang="en" sz="1600"/>
              <a:t>Continued promotion to users, data providers, data distributors</a:t>
            </a:r>
            <a:endParaRPr sz="1600"/>
          </a:p>
          <a:p>
            <a:pPr indent="-304800" lvl="1" marL="914400" rtl="0" algn="l">
              <a:spcBef>
                <a:spcPts val="0"/>
              </a:spcBef>
              <a:spcAft>
                <a:spcPts val="0"/>
              </a:spcAft>
              <a:buSzPts val="1200"/>
              <a:buChar char="○"/>
            </a:pPr>
            <a:r>
              <a:rPr lang="en" sz="1200"/>
              <a:t>webinars, key meetings</a:t>
            </a:r>
            <a:endParaRPr sz="1200"/>
          </a:p>
          <a:p>
            <a:pPr indent="-304800" lvl="1" marL="914400" rtl="0" algn="l">
              <a:spcBef>
                <a:spcPts val="0"/>
              </a:spcBef>
              <a:spcAft>
                <a:spcPts val="0"/>
              </a:spcAft>
              <a:buSzPts val="1200"/>
              <a:buChar char="○"/>
            </a:pPr>
            <a:r>
              <a:rPr lang="en" sz="1200"/>
              <a:t>SDG applicability</a:t>
            </a:r>
            <a:endParaRPr sz="1200"/>
          </a:p>
          <a:p>
            <a:pPr indent="-330200" lvl="0" marL="457200" rtl="0" algn="l">
              <a:spcBef>
                <a:spcPts val="0"/>
              </a:spcBef>
              <a:spcAft>
                <a:spcPts val="0"/>
              </a:spcAft>
              <a:buSzPts val="1600"/>
              <a:buChar char="●"/>
            </a:pPr>
            <a:r>
              <a:rPr lang="en" sz="1600"/>
              <a:t>Advisory Notes to provide guidance on key topics as complements to the non-prescriptive PFS</a:t>
            </a:r>
            <a:endParaRPr sz="1600"/>
          </a:p>
          <a:p>
            <a:pPr indent="-330200" lvl="0" marL="457200" rtl="0" algn="l">
              <a:spcBef>
                <a:spcPts val="0"/>
              </a:spcBef>
              <a:spcAft>
                <a:spcPts val="0"/>
              </a:spcAft>
              <a:buSzPts val="1600"/>
              <a:buChar char="●"/>
            </a:pPr>
            <a:r>
              <a:rPr lang="en" sz="1600"/>
              <a:t>Continued pilot activities (incl. EAIL) </a:t>
            </a:r>
            <a:endParaRPr sz="1600"/>
          </a:p>
          <a:p>
            <a:pPr indent="-330200" lvl="0" marL="457200" rtl="0" algn="l">
              <a:spcBef>
                <a:spcPts val="0"/>
              </a:spcBef>
              <a:spcAft>
                <a:spcPts val="0"/>
              </a:spcAft>
              <a:buSzPts val="1600"/>
              <a:buChar char="●"/>
            </a:pPr>
            <a:r>
              <a:rPr lang="en" sz="1600"/>
              <a:t>Increased linkage between WGISS systems and CEOS ARD and the cloud – discovery of and access to CEOS Agency ARD</a:t>
            </a:r>
            <a:endParaRPr sz="1600"/>
          </a:p>
          <a:p>
            <a:pPr indent="-304800" lvl="1" marL="914400" rtl="0" algn="l">
              <a:spcBef>
                <a:spcPts val="0"/>
              </a:spcBef>
              <a:spcAft>
                <a:spcPts val="0"/>
              </a:spcAft>
              <a:buSzPts val="1200"/>
              <a:buChar char="○"/>
            </a:pPr>
            <a:r>
              <a:rPr lang="en" sz="1200"/>
              <a:t>MIM Database links to CEOS ARD products</a:t>
            </a:r>
            <a:endParaRPr sz="1200"/>
          </a:p>
          <a:p>
            <a:pPr indent="0" lvl="0" marL="0" rtl="0" algn="ctr">
              <a:spcBef>
                <a:spcPts val="600"/>
              </a:spcBef>
              <a:spcAft>
                <a:spcPts val="1600"/>
              </a:spcAft>
              <a:buNone/>
            </a:pPr>
            <a:r>
              <a:rPr lang="en" sz="1600">
                <a:solidFill>
                  <a:srgbClr val="E69138"/>
                </a:solidFill>
              </a:rPr>
              <a:t>In general: topics related to accessibility and utilisation of CEOS ARD – increasing impact of CEOS data, including via an increased scope of the CEOS ARD concept</a:t>
            </a:r>
            <a:endParaRPr sz="1600">
              <a:solidFill>
                <a:srgbClr val="E69138"/>
              </a:solidFill>
            </a:endParaRPr>
          </a:p>
        </p:txBody>
      </p:sp>
      <p:sp>
        <p:nvSpPr>
          <p:cNvPr id="187" name="Google Shape;187;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4F5C"/>
        </a:solidFill>
      </p:bgPr>
    </p:bg>
    <p:spTree>
      <p:nvGrpSpPr>
        <p:cNvPr id="191" name="Shape 191"/>
        <p:cNvGrpSpPr/>
        <p:nvPr/>
      </p:nvGrpSpPr>
      <p:grpSpPr>
        <a:xfrm>
          <a:off x="0" y="0"/>
          <a:ext cx="0" cy="0"/>
          <a:chOff x="0" y="0"/>
          <a:chExt cx="0" cy="0"/>
        </a:xfrm>
      </p:grpSpPr>
      <p:sp>
        <p:nvSpPr>
          <p:cNvPr id="192" name="Google Shape;192;p3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CARD4L “Inclusivity vs. Scientific Rigour”</a:t>
            </a:r>
            <a:endParaRPr sz="4800"/>
          </a:p>
        </p:txBody>
      </p:sp>
      <p:sp>
        <p:nvSpPr>
          <p:cNvPr id="193" name="Google Shape;193;p3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Ake Rosenqvist</a:t>
            </a:r>
            <a:endParaRPr/>
          </a:p>
          <a:p>
            <a:pPr indent="0" lvl="0" marL="0" rtl="0" algn="ctr">
              <a:spcBef>
                <a:spcPts val="0"/>
              </a:spcBef>
              <a:spcAft>
                <a:spcPts val="0"/>
              </a:spcAft>
              <a:buNone/>
            </a:pPr>
            <a:r>
              <a:rPr lang="en" sz="2000"/>
              <a:t>JAXA/soloEO</a:t>
            </a:r>
            <a:endParaRPr sz="2000"/>
          </a:p>
        </p:txBody>
      </p:sp>
      <p:sp>
        <p:nvSpPr>
          <p:cNvPr id="194" name="Google Shape;194;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CARD4L Advisory Note </a:t>
            </a:r>
            <a:r>
              <a:rPr lang="en"/>
              <a:t>p</a:t>
            </a:r>
            <a:r>
              <a:rPr lang="en"/>
              <a:t>rogress [for information and discussion]</a:t>
            </a:r>
            <a:endParaRPr/>
          </a:p>
          <a:p>
            <a:pPr indent="-317500" lvl="1" marL="914400" rtl="0" algn="l">
              <a:spcBef>
                <a:spcPts val="600"/>
              </a:spcBef>
              <a:spcAft>
                <a:spcPts val="0"/>
              </a:spcAft>
              <a:buSzPts val="1400"/>
              <a:buChar char="○"/>
            </a:pPr>
            <a:r>
              <a:rPr lang="en"/>
              <a:t>WGISS: STAC, COGs</a:t>
            </a:r>
            <a:endParaRPr/>
          </a:p>
          <a:p>
            <a:pPr indent="-317500" lvl="1" marL="914400" rtl="0" algn="l">
              <a:spcBef>
                <a:spcPts val="600"/>
              </a:spcBef>
              <a:spcAft>
                <a:spcPts val="0"/>
              </a:spcAft>
              <a:buSzPts val="1400"/>
              <a:buChar char="○"/>
            </a:pPr>
            <a:r>
              <a:rPr lang="en"/>
              <a:t>WGCV-IVOS:</a:t>
            </a:r>
            <a:r>
              <a:rPr lang="en"/>
              <a:t> traceability, uncertainty,</a:t>
            </a:r>
            <a:r>
              <a:rPr lang="en"/>
              <a:t> etc.</a:t>
            </a:r>
            <a:endParaRPr/>
          </a:p>
          <a:p>
            <a:pPr indent="-342900" lvl="0" marL="457200" rtl="0" algn="l">
              <a:spcBef>
                <a:spcPts val="600"/>
              </a:spcBef>
              <a:spcAft>
                <a:spcPts val="0"/>
              </a:spcAft>
              <a:buSzPts val="1800"/>
              <a:buChar char="●"/>
            </a:pPr>
            <a:r>
              <a:rPr lang="en"/>
              <a:t>CEOS ARD beyond land [for information and discussion]</a:t>
            </a:r>
            <a:endParaRPr/>
          </a:p>
          <a:p>
            <a:pPr indent="-342900" lvl="0" marL="457200" rtl="0" algn="l">
              <a:spcBef>
                <a:spcPts val="600"/>
              </a:spcBef>
              <a:spcAft>
                <a:spcPts val="0"/>
              </a:spcAft>
              <a:buSzPts val="1800"/>
              <a:buChar char="●"/>
            </a:pPr>
            <a:r>
              <a:rPr lang="en"/>
              <a:t>CEOS ARD Strategy v2 [for discussion - what should be updated, and what is needed from LSI?]</a:t>
            </a:r>
            <a:endParaRPr/>
          </a:p>
          <a:p>
            <a:pPr indent="-342900" lvl="0" marL="457200" rtl="0" algn="l">
              <a:spcBef>
                <a:spcPts val="600"/>
              </a:spcBef>
              <a:spcAft>
                <a:spcPts val="0"/>
              </a:spcAft>
              <a:buSzPts val="1800"/>
              <a:buChar char="●"/>
            </a:pPr>
            <a:r>
              <a:rPr lang="en"/>
              <a:t>CARD4L “Inclusivity vs. scientific rigour” (discussion)</a:t>
            </a:r>
            <a:endParaRPr/>
          </a:p>
          <a:p>
            <a:pPr indent="-342900" lvl="0" marL="457200" rtl="0" algn="l">
              <a:spcBef>
                <a:spcPts val="600"/>
              </a:spcBef>
              <a:spcAft>
                <a:spcPts val="0"/>
              </a:spcAft>
              <a:buSzPts val="1800"/>
              <a:buChar char="●"/>
            </a:pPr>
            <a:r>
              <a:rPr lang="en"/>
              <a:t>VH-RODA follow-up: commercial sector involvement (discussion)</a:t>
            </a:r>
            <a:endParaRPr/>
          </a:p>
          <a:p>
            <a:pPr indent="-342900" lvl="0" marL="457200" rtl="0" algn="l">
              <a:spcBef>
                <a:spcPts val="600"/>
              </a:spcBef>
              <a:spcAft>
                <a:spcPts val="600"/>
              </a:spcAft>
              <a:buSzPts val="1800"/>
              <a:buChar char="●"/>
            </a:pPr>
            <a:r>
              <a:rPr lang="en"/>
              <a:t>Assessment streamlining / revised peer-review process [for discussion]</a:t>
            </a:r>
            <a:endParaRPr/>
          </a:p>
        </p:txBody>
      </p:sp>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2"/>
          <p:cNvSpPr txBox="1"/>
          <p:nvPr>
            <p:ph type="title"/>
          </p:nvPr>
        </p:nvSpPr>
        <p:spPr>
          <a:xfrm>
            <a:off x="311700" y="216425"/>
            <a:ext cx="8520600" cy="61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CARD4L - Inclusivity vs. scientific rigour</a:t>
            </a:r>
            <a:endParaRPr/>
          </a:p>
        </p:txBody>
      </p:sp>
      <p:sp>
        <p:nvSpPr>
          <p:cNvPr id="200" name="Google Shape;200;p32"/>
          <p:cNvSpPr txBox="1"/>
          <p:nvPr>
            <p:ph idx="1" type="body"/>
          </p:nvPr>
        </p:nvSpPr>
        <p:spPr>
          <a:xfrm>
            <a:off x="311700" y="979277"/>
            <a:ext cx="8520600" cy="368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500"/>
              <a:t>CARD4L definition: </a:t>
            </a:r>
            <a:r>
              <a:rPr i="1" lang="en" sz="1500"/>
              <a:t>EO data that have been processed to a </a:t>
            </a:r>
            <a:r>
              <a:rPr i="1" lang="en" sz="1500" u="sng"/>
              <a:t>minimum set of requirements</a:t>
            </a:r>
            <a:r>
              <a:rPr i="1" lang="en" sz="1500"/>
              <a:t> and organized into a form that allows immediate analysis with a minimum of additional user effort.  Provides interoperability both through time and with other datasets.</a:t>
            </a:r>
            <a:br>
              <a:rPr lang="en" sz="900"/>
            </a:br>
            <a:endParaRPr sz="300"/>
          </a:p>
          <a:p>
            <a:pPr indent="-342900" lvl="0" marL="457200" rtl="0" algn="l">
              <a:spcBef>
                <a:spcPts val="0"/>
              </a:spcBef>
              <a:spcAft>
                <a:spcPts val="0"/>
              </a:spcAft>
              <a:buSzPts val="1800"/>
              <a:buChar char="●"/>
            </a:pPr>
            <a:r>
              <a:rPr lang="en" sz="1500"/>
              <a:t>Standards: all metadata in one place, requirements for geometric and radiometric quality, relevant per-pixel metadata. </a:t>
            </a:r>
            <a:endParaRPr sz="1500"/>
          </a:p>
          <a:p>
            <a:pPr indent="-342900" lvl="0" marL="457200" rtl="0" algn="l">
              <a:spcBef>
                <a:spcPts val="0"/>
              </a:spcBef>
              <a:spcAft>
                <a:spcPts val="0"/>
              </a:spcAft>
              <a:buSzPts val="1800"/>
              <a:buChar char="●"/>
            </a:pPr>
            <a:r>
              <a:rPr lang="en" sz="1500"/>
              <a:t>Key drivers:</a:t>
            </a:r>
            <a:endParaRPr sz="1500"/>
          </a:p>
          <a:p>
            <a:pPr indent="-330200" lvl="1" marL="914400" rtl="0" algn="l">
              <a:spcBef>
                <a:spcPts val="0"/>
              </a:spcBef>
              <a:spcAft>
                <a:spcPts val="0"/>
              </a:spcAft>
              <a:buSzPts val="1600"/>
              <a:buChar char="○"/>
            </a:pPr>
            <a:r>
              <a:rPr lang="en" sz="1100"/>
              <a:t>Broaden the user base - especially reaching out to non-expert users</a:t>
            </a:r>
            <a:endParaRPr sz="1100"/>
          </a:p>
          <a:p>
            <a:pPr indent="-298450" lvl="1" marL="914400" rtl="0" algn="l">
              <a:spcBef>
                <a:spcPts val="0"/>
              </a:spcBef>
              <a:spcAft>
                <a:spcPts val="0"/>
              </a:spcAft>
              <a:buSzPts val="1100"/>
              <a:buChar char="○"/>
            </a:pPr>
            <a:r>
              <a:rPr lang="en" sz="1100"/>
              <a:t>Encourage CEOS agencies - as well as other data providers - to generate and distribute standardised EO data products</a:t>
            </a:r>
            <a:endParaRPr sz="1100"/>
          </a:p>
          <a:p>
            <a:pPr indent="-298450" lvl="1" marL="914400" rtl="0" algn="l">
              <a:spcBef>
                <a:spcPts val="0"/>
              </a:spcBef>
              <a:spcAft>
                <a:spcPts val="0"/>
              </a:spcAft>
              <a:buSzPts val="1100"/>
              <a:buChar char="○"/>
            </a:pPr>
            <a:r>
              <a:rPr lang="en" sz="1100"/>
              <a:t>Increase CEOS visibility</a:t>
            </a:r>
            <a:endParaRPr sz="1100"/>
          </a:p>
          <a:p>
            <a:pPr indent="-317500" lvl="1" marL="914400" rtl="0" algn="l">
              <a:spcBef>
                <a:spcPts val="0"/>
              </a:spcBef>
              <a:spcAft>
                <a:spcPts val="0"/>
              </a:spcAft>
              <a:buSzPts val="1400"/>
              <a:buChar char="○"/>
            </a:pPr>
            <a:r>
              <a:rPr lang="en" sz="1100"/>
              <a:t>etc.</a:t>
            </a:r>
            <a:br>
              <a:rPr lang="en" sz="900"/>
            </a:br>
            <a:endParaRPr sz="300"/>
          </a:p>
          <a:p>
            <a:pPr indent="-342900" lvl="0" marL="457200" rtl="0" algn="l">
              <a:spcBef>
                <a:spcPts val="0"/>
              </a:spcBef>
              <a:spcAft>
                <a:spcPts val="0"/>
              </a:spcAft>
              <a:buClr>
                <a:srgbClr val="F6B26B"/>
              </a:buClr>
              <a:buSzPts val="1800"/>
              <a:buChar char="●"/>
            </a:pPr>
            <a:r>
              <a:rPr lang="en" sz="1500">
                <a:solidFill>
                  <a:srgbClr val="F6B26B"/>
                </a:solidFill>
              </a:rPr>
              <a:t>Balance: Provision of products that meet a certain standard (scientific rigour), </a:t>
            </a:r>
            <a:r>
              <a:rPr i="1" lang="en" sz="1500">
                <a:solidFill>
                  <a:srgbClr val="F6B26B"/>
                </a:solidFill>
              </a:rPr>
              <a:t>at the same time </a:t>
            </a:r>
            <a:r>
              <a:rPr lang="en" sz="1500">
                <a:solidFill>
                  <a:srgbClr val="F6B26B"/>
                </a:solidFill>
              </a:rPr>
              <a:t>as accommodating broad adoption of CARD4L standard amongst data providers (in particular CEOS agencies). </a:t>
            </a:r>
            <a:endParaRPr sz="1300">
              <a:solidFill>
                <a:srgbClr val="F6B26B"/>
              </a:solidFill>
            </a:endParaRPr>
          </a:p>
        </p:txBody>
      </p:sp>
      <p:sp>
        <p:nvSpPr>
          <p:cNvPr id="201" name="Google Shape;201;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3"/>
          <p:cNvSpPr txBox="1"/>
          <p:nvPr>
            <p:ph type="title"/>
          </p:nvPr>
        </p:nvSpPr>
        <p:spPr>
          <a:xfrm>
            <a:off x="311700" y="216425"/>
            <a:ext cx="8520600" cy="61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CARD4L - Inclusivity vs. scientific rigour</a:t>
            </a:r>
            <a:endParaRPr/>
          </a:p>
        </p:txBody>
      </p:sp>
      <p:sp>
        <p:nvSpPr>
          <p:cNvPr id="207" name="Google Shape;207;p33"/>
          <p:cNvSpPr txBox="1"/>
          <p:nvPr>
            <p:ph idx="1" type="body"/>
          </p:nvPr>
        </p:nvSpPr>
        <p:spPr>
          <a:xfrm>
            <a:off x="311700" y="769652"/>
            <a:ext cx="8520600" cy="368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Discussion points:</a:t>
            </a:r>
            <a:endParaRPr sz="400"/>
          </a:p>
          <a:p>
            <a:pPr indent="-342900" lvl="0" marL="457200" rtl="0" algn="l">
              <a:spcBef>
                <a:spcPts val="1600"/>
              </a:spcBef>
              <a:spcAft>
                <a:spcPts val="0"/>
              </a:spcAft>
              <a:buSzPts val="1800"/>
              <a:buAutoNum type="arabicPeriod"/>
            </a:pPr>
            <a:r>
              <a:rPr lang="en" sz="1500"/>
              <a:t>The intended role of “Threshold” and “Target” requirements</a:t>
            </a:r>
            <a:endParaRPr sz="1500"/>
          </a:p>
          <a:p>
            <a:pPr indent="-342900" lvl="0" marL="457200" rtl="0" algn="l">
              <a:spcBef>
                <a:spcPts val="0"/>
              </a:spcBef>
              <a:spcAft>
                <a:spcPts val="0"/>
              </a:spcAft>
              <a:buSzPts val="1800"/>
              <a:buAutoNum type="arabicPeriod"/>
            </a:pPr>
            <a:r>
              <a:rPr lang="en" sz="1500"/>
              <a:t>The </a:t>
            </a:r>
            <a:r>
              <a:rPr i="1" lang="en" sz="1500"/>
              <a:t>minimum</a:t>
            </a:r>
            <a:r>
              <a:rPr lang="en" sz="1500"/>
              <a:t> level of the Threshold requirement</a:t>
            </a:r>
            <a:endParaRPr sz="1500"/>
          </a:p>
          <a:p>
            <a:pPr indent="-323850" lvl="1" marL="914400" rtl="0" algn="l">
              <a:spcBef>
                <a:spcPts val="0"/>
              </a:spcBef>
              <a:spcAft>
                <a:spcPts val="0"/>
              </a:spcAft>
              <a:buSzPts val="1500"/>
              <a:buChar char="○"/>
            </a:pPr>
            <a:r>
              <a:rPr lang="en" sz="1500"/>
              <a:t>A requirement is set at a level may exclude certain CEOS agencies or missions from participating, but while lowering the level may (or not) compromise data quality?</a:t>
            </a:r>
            <a:endParaRPr sz="1500"/>
          </a:p>
          <a:p>
            <a:pPr indent="-304800" lvl="2" marL="1371600" rtl="0" algn="l">
              <a:spcBef>
                <a:spcPts val="0"/>
              </a:spcBef>
              <a:spcAft>
                <a:spcPts val="0"/>
              </a:spcAft>
              <a:buSzPts val="1200"/>
              <a:buChar char="■"/>
            </a:pPr>
            <a:r>
              <a:rPr lang="en" sz="1200"/>
              <a:t>Example 1: </a:t>
            </a:r>
            <a:endParaRPr sz="1200"/>
          </a:p>
          <a:p>
            <a:pPr indent="-304800" lvl="3" marL="1828800" rtl="0" algn="l">
              <a:spcBef>
                <a:spcPts val="0"/>
              </a:spcBef>
              <a:spcAft>
                <a:spcPts val="0"/>
              </a:spcAft>
              <a:buSzPts val="1200"/>
              <a:buChar char="●"/>
            </a:pPr>
            <a:r>
              <a:rPr lang="en" sz="1200"/>
              <a:t>NRB geometric accuracy - threshold beyond reach for several key SAR missions (e.g. ALOS, NISAR, RCM, BIOMASS, SAOCOM, NovaSAR)</a:t>
            </a:r>
            <a:endParaRPr sz="1200"/>
          </a:p>
          <a:p>
            <a:pPr indent="-304800" lvl="3" marL="1828800" rtl="0" algn="l">
              <a:spcBef>
                <a:spcPts val="0"/>
              </a:spcBef>
              <a:spcAft>
                <a:spcPts val="0"/>
              </a:spcAft>
              <a:buSzPts val="1200"/>
              <a:buChar char="●"/>
            </a:pPr>
            <a:r>
              <a:rPr lang="en" sz="1200"/>
              <a:t>As </a:t>
            </a:r>
            <a:r>
              <a:rPr b="1" lang="en" sz="1200"/>
              <a:t>Threshold</a:t>
            </a:r>
            <a:r>
              <a:rPr lang="en" sz="1200"/>
              <a:t>, should the requirement be, e.g. data provider indicates an estimate of the geometric accuracy (bias &amp; std), OR set a level “liberal” enough for key (CEOS) missions, OR maintaining high scientific rigour at the expense of certain (CEOS) missions/data providers</a:t>
            </a:r>
            <a:endParaRPr sz="1200"/>
          </a:p>
          <a:p>
            <a:pPr indent="-330200" lvl="2" marL="1371600" rtl="0" algn="l">
              <a:spcBef>
                <a:spcPts val="0"/>
              </a:spcBef>
              <a:spcAft>
                <a:spcPts val="0"/>
              </a:spcAft>
              <a:buSzPts val="1600"/>
              <a:buChar char="■"/>
            </a:pPr>
            <a:r>
              <a:rPr lang="en" sz="1300"/>
              <a:t>Example 2: What constitutes </a:t>
            </a:r>
            <a:r>
              <a:rPr i="1" lang="en" sz="1300"/>
              <a:t>Threshold</a:t>
            </a:r>
            <a:r>
              <a:rPr lang="en" sz="1300"/>
              <a:t> Per-pixel metadata? </a:t>
            </a:r>
            <a:endParaRPr sz="1300"/>
          </a:p>
          <a:p>
            <a:pPr indent="-330200" lvl="3" marL="1828800" rtl="0" algn="l">
              <a:spcBef>
                <a:spcPts val="0"/>
              </a:spcBef>
              <a:spcAft>
                <a:spcPts val="0"/>
              </a:spcAft>
              <a:buSzPts val="1600"/>
              <a:buChar char="●"/>
            </a:pPr>
            <a:r>
              <a:rPr lang="en" sz="1300"/>
              <a:t>Not available would render the product unuseful?</a:t>
            </a:r>
            <a:endParaRPr sz="1300"/>
          </a:p>
          <a:p>
            <a:pPr indent="-330200" lvl="3" marL="1828800" rtl="0" algn="l">
              <a:spcBef>
                <a:spcPts val="0"/>
              </a:spcBef>
              <a:spcAft>
                <a:spcPts val="0"/>
              </a:spcAft>
              <a:buSzPts val="1600"/>
              <a:buChar char="●"/>
            </a:pPr>
            <a:r>
              <a:rPr lang="en" sz="1300"/>
              <a:t>Used by a sufficiently large user community?</a:t>
            </a:r>
            <a:endParaRPr sz="1300"/>
          </a:p>
          <a:p>
            <a:pPr indent="-311150" lvl="3" marL="1828800" rtl="0" algn="l">
              <a:spcBef>
                <a:spcPts val="0"/>
              </a:spcBef>
              <a:spcAft>
                <a:spcPts val="0"/>
              </a:spcAft>
              <a:buSzPts val="1300"/>
              <a:buChar char="●"/>
            </a:pPr>
            <a:r>
              <a:rPr lang="en" sz="1300"/>
              <a:t>Useful, but not critical? (or not critical for common users?)</a:t>
            </a:r>
            <a:endParaRPr sz="1300"/>
          </a:p>
        </p:txBody>
      </p:sp>
      <p:sp>
        <p:nvSpPr>
          <p:cNvPr id="208" name="Google Shape;208;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4F5C"/>
        </a:solidFill>
      </p:bgPr>
    </p:bg>
    <p:spTree>
      <p:nvGrpSpPr>
        <p:cNvPr id="212" name="Shape 212"/>
        <p:cNvGrpSpPr/>
        <p:nvPr/>
      </p:nvGrpSpPr>
      <p:grpSpPr>
        <a:xfrm>
          <a:off x="0" y="0"/>
          <a:ext cx="0" cy="0"/>
          <a:chOff x="0" y="0"/>
          <a:chExt cx="0" cy="0"/>
        </a:xfrm>
      </p:grpSpPr>
      <p:sp>
        <p:nvSpPr>
          <p:cNvPr id="213" name="Google Shape;213;p34"/>
          <p:cNvSpPr txBox="1"/>
          <p:nvPr>
            <p:ph type="ctrTitle"/>
          </p:nvPr>
        </p:nvSpPr>
        <p:spPr>
          <a:xfrm>
            <a:off x="311708" y="14303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VH-RODA Follow-up: Commercial Sector Involvement</a:t>
            </a:r>
            <a:endParaRPr/>
          </a:p>
        </p:txBody>
      </p:sp>
      <p:sp>
        <p:nvSpPr>
          <p:cNvPr id="214" name="Google Shape;214;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VH-RODA Follow-up: Commercial Sector Involvement</a:t>
            </a:r>
            <a:endParaRPr sz="2700"/>
          </a:p>
        </p:txBody>
      </p:sp>
      <p:sp>
        <p:nvSpPr>
          <p:cNvPr id="220" name="Google Shape;220;p35"/>
          <p:cNvSpPr txBox="1"/>
          <p:nvPr>
            <p:ph idx="1" type="body"/>
          </p:nvPr>
        </p:nvSpPr>
        <p:spPr>
          <a:xfrm>
            <a:off x="311700" y="10762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Commercial sector brought additional concepts/thoughts like:</a:t>
            </a:r>
            <a:endParaRPr/>
          </a:p>
          <a:p>
            <a:pPr indent="-317500" lvl="1" marL="914400" rtl="0" algn="l">
              <a:spcBef>
                <a:spcPts val="0"/>
              </a:spcBef>
              <a:spcAft>
                <a:spcPts val="0"/>
              </a:spcAft>
              <a:buSzPts val="1400"/>
              <a:buChar char="○"/>
            </a:pPr>
            <a:r>
              <a:rPr lang="en"/>
              <a:t>ARS (Analysis Ready Services), going beyond the notion of product that limits the range of downstream applications, or </a:t>
            </a:r>
            <a:endParaRPr/>
          </a:p>
          <a:p>
            <a:pPr indent="-317500" lvl="1" marL="914400" rtl="0" algn="l">
              <a:spcBef>
                <a:spcPts val="0"/>
              </a:spcBef>
              <a:spcAft>
                <a:spcPts val="0"/>
              </a:spcAft>
              <a:buSzPts val="1400"/>
              <a:buChar char="○"/>
            </a:pPr>
            <a:r>
              <a:rPr lang="en"/>
              <a:t>the need to move towards product Levels 4 and 5.</a:t>
            </a:r>
            <a:endParaRPr/>
          </a:p>
          <a:p>
            <a:pPr indent="-342900" lvl="0" marL="457200" rtl="0" algn="l">
              <a:spcBef>
                <a:spcPts val="0"/>
              </a:spcBef>
              <a:spcAft>
                <a:spcPts val="0"/>
              </a:spcAft>
              <a:buSzPts val="1800"/>
              <a:buChar char="●"/>
            </a:pPr>
            <a:r>
              <a:rPr lang="en"/>
              <a:t>Commercial space involvement </a:t>
            </a:r>
            <a:endParaRPr/>
          </a:p>
          <a:p>
            <a:pPr indent="-317500" lvl="1" marL="914400" rtl="0" algn="l">
              <a:spcBef>
                <a:spcPts val="0"/>
              </a:spcBef>
              <a:spcAft>
                <a:spcPts val="0"/>
              </a:spcAft>
              <a:buSzPts val="1400"/>
              <a:buChar char="○"/>
            </a:pPr>
            <a:r>
              <a:rPr lang="en"/>
              <a:t>General consensus that sensor agnostic, standardised and easy-to-use products are interesting for non-expert users.</a:t>
            </a:r>
            <a:endParaRPr/>
          </a:p>
          <a:p>
            <a:pPr indent="-317500" lvl="1" marL="914400" rtl="0" algn="l">
              <a:spcBef>
                <a:spcPts val="0"/>
              </a:spcBef>
              <a:spcAft>
                <a:spcPts val="0"/>
              </a:spcAft>
              <a:buSzPts val="1400"/>
              <a:buChar char="○"/>
            </a:pPr>
            <a:r>
              <a:rPr lang="en"/>
              <a:t>Commercial sector is showing some support to CEOS-lead CARD4L initiative (2 commercial products under certification: Sinergise Sentinel-1 and Element 84 Sentinel-2).</a:t>
            </a:r>
            <a:endParaRPr/>
          </a:p>
          <a:p>
            <a:pPr indent="-317500" lvl="1" marL="914400" rtl="0" algn="l">
              <a:spcBef>
                <a:spcPts val="0"/>
              </a:spcBef>
              <a:spcAft>
                <a:spcPts val="0"/>
              </a:spcAft>
              <a:buSzPts val="1400"/>
              <a:buChar char="○"/>
            </a:pPr>
            <a:r>
              <a:rPr lang="en"/>
              <a:t>Need to reinforce CEOS-led initiatives to promote ARD in general and CARD4L in particular (e.g. in venues like ARD workshop, JACIE, VH-RODA) to foster adoption of CARD4L by the commercial sector.</a:t>
            </a:r>
            <a:endParaRPr/>
          </a:p>
          <a:p>
            <a:pPr indent="-317500" lvl="1" marL="914400" rtl="0" algn="l">
              <a:spcBef>
                <a:spcPts val="0"/>
              </a:spcBef>
              <a:spcAft>
                <a:spcPts val="0"/>
              </a:spcAft>
              <a:buSzPts val="1400"/>
              <a:buChar char="○"/>
            </a:pPr>
            <a:r>
              <a:rPr lang="en"/>
              <a:t>Need to reinforce the promotion of the benefits brought by existing and future CARD4L products in the general effort towards facilitating missions interoperability + advantage of being first movers.</a:t>
            </a:r>
            <a:endParaRPr/>
          </a:p>
        </p:txBody>
      </p:sp>
      <p:sp>
        <p:nvSpPr>
          <p:cNvPr id="221" name="Google Shape;221;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CEOS Analysis Ready Data: Involving the Private Sector</a:t>
            </a:r>
            <a:endParaRPr sz="2600"/>
          </a:p>
        </p:txBody>
      </p:sp>
      <p:sp>
        <p:nvSpPr>
          <p:cNvPr id="227" name="Google Shape;227;p36"/>
          <p:cNvSpPr txBox="1"/>
          <p:nvPr>
            <p:ph idx="1" type="body"/>
          </p:nvPr>
        </p:nvSpPr>
        <p:spPr>
          <a:xfrm>
            <a:off x="311700" y="10000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Document endorsed at CEOS Plenary 2020, </a:t>
            </a:r>
            <a:r>
              <a:rPr lang="en" u="sng">
                <a:solidFill>
                  <a:schemeClr val="hlink"/>
                </a:solidFill>
                <a:hlinkClick r:id="rId3"/>
              </a:rPr>
              <a:t>here</a:t>
            </a:r>
            <a:endParaRPr/>
          </a:p>
        </p:txBody>
      </p:sp>
      <p:sp>
        <p:nvSpPr>
          <p:cNvPr id="228" name="Google Shape;228;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29" name="Google Shape;229;p36"/>
          <p:cNvPicPr preferRelativeResize="0"/>
          <p:nvPr/>
        </p:nvPicPr>
        <p:blipFill>
          <a:blip r:embed="rId4">
            <a:alphaModFix/>
          </a:blip>
          <a:stretch>
            <a:fillRect/>
          </a:stretch>
        </p:blipFill>
        <p:spPr>
          <a:xfrm>
            <a:off x="2376047" y="1480775"/>
            <a:ext cx="3688375" cy="35760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VH-RODA Follow-up: Commercial Sector Involvement</a:t>
            </a:r>
            <a:endParaRPr sz="2700"/>
          </a:p>
        </p:txBody>
      </p:sp>
      <p:sp>
        <p:nvSpPr>
          <p:cNvPr id="235" name="Google Shape;235;p37"/>
          <p:cNvSpPr txBox="1"/>
          <p:nvPr>
            <p:ph idx="1" type="body"/>
          </p:nvPr>
        </p:nvSpPr>
        <p:spPr>
          <a:xfrm>
            <a:off x="311700" y="10762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Possible actions:</a:t>
            </a:r>
            <a:endParaRPr/>
          </a:p>
          <a:p>
            <a:pPr indent="-317500" lvl="1" marL="914400" rtl="0" algn="l">
              <a:spcBef>
                <a:spcPts val="600"/>
              </a:spcBef>
              <a:spcAft>
                <a:spcPts val="0"/>
              </a:spcAft>
              <a:buSzPts val="1400"/>
              <a:buChar char="○"/>
            </a:pPr>
            <a:r>
              <a:rPr lang="en"/>
              <a:t>Revisit the </a:t>
            </a:r>
            <a:r>
              <a:rPr i="1" lang="en"/>
              <a:t>CEOS Analysis Ready Data: Involving the Private Sector</a:t>
            </a:r>
            <a:r>
              <a:rPr lang="en"/>
              <a:t> paper recommendations and devise an action plan for LSI-VC</a:t>
            </a:r>
            <a:endParaRPr/>
          </a:p>
          <a:p>
            <a:pPr indent="-317500" lvl="1" marL="914400" rtl="0" algn="l">
              <a:spcBef>
                <a:spcPts val="600"/>
              </a:spcBef>
              <a:spcAft>
                <a:spcPts val="0"/>
              </a:spcAft>
              <a:buSzPts val="1400"/>
              <a:buChar char="○"/>
            </a:pPr>
            <a:r>
              <a:rPr lang="en"/>
              <a:t>Establish an email list through LSI to have the commercial sector involved and updated on CARD4L. Perhaps using the VH-RODA participant list and WGCV/IVOS contacts.</a:t>
            </a:r>
            <a:endParaRPr/>
          </a:p>
          <a:p>
            <a:pPr indent="-317500" lvl="1" marL="914400" rtl="0" algn="l">
              <a:spcBef>
                <a:spcPts val="600"/>
              </a:spcBef>
              <a:spcAft>
                <a:spcPts val="0"/>
              </a:spcAft>
              <a:buSzPts val="1400"/>
              <a:buChar char="○"/>
            </a:pPr>
            <a:r>
              <a:rPr lang="en"/>
              <a:t>ARD Webinar #3 targeted specifically at the commercial sector?</a:t>
            </a:r>
            <a:endParaRPr/>
          </a:p>
          <a:p>
            <a:pPr indent="-317500" lvl="2" marL="1371600" rtl="0" algn="l">
              <a:spcBef>
                <a:spcPts val="600"/>
              </a:spcBef>
              <a:spcAft>
                <a:spcPts val="0"/>
              </a:spcAft>
              <a:buSzPts val="1400"/>
              <a:buChar char="■"/>
            </a:pPr>
            <a:r>
              <a:rPr lang="en"/>
              <a:t>P</a:t>
            </a:r>
            <a:r>
              <a:rPr lang="en"/>
              <a:t>romotion of the benefits brought by existing and future CARD4L products in the general effort towards facilitating missions interoperability + advantage of being first movers</a:t>
            </a:r>
            <a:endParaRPr/>
          </a:p>
          <a:p>
            <a:pPr indent="-317500" lvl="2" marL="1371600" rtl="0" algn="l">
              <a:spcBef>
                <a:spcPts val="600"/>
              </a:spcBef>
              <a:spcAft>
                <a:spcPts val="0"/>
              </a:spcAft>
              <a:buSzPts val="1400"/>
              <a:buChar char="■"/>
            </a:pPr>
            <a:r>
              <a:rPr lang="en"/>
              <a:t>CEOS ARD architectures; DIAS, ODC, etc.</a:t>
            </a:r>
            <a:endParaRPr/>
          </a:p>
          <a:p>
            <a:pPr indent="-317500" lvl="2" marL="1371600" rtl="0" algn="l">
              <a:spcBef>
                <a:spcPts val="600"/>
              </a:spcBef>
              <a:spcAft>
                <a:spcPts val="600"/>
              </a:spcAft>
              <a:buSzPts val="1400"/>
              <a:buChar char="■"/>
            </a:pPr>
            <a:r>
              <a:rPr lang="en"/>
              <a:t>How CARD4L fits with new approaches related to cloud hosting/processing, online analysis platforms, COG, STAC, machine learning, etc., and what would be beneficial or necessary to ensure ongoing relevance.</a:t>
            </a:r>
            <a:endParaRPr/>
          </a:p>
        </p:txBody>
      </p:sp>
      <p:sp>
        <p:nvSpPr>
          <p:cNvPr id="236" name="Google Shape;236;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8"/>
          <p:cNvSpPr txBox="1"/>
          <p:nvPr>
            <p:ph type="title"/>
          </p:nvPr>
        </p:nvSpPr>
        <p:spPr>
          <a:xfrm>
            <a:off x="402994" y="409960"/>
            <a:ext cx="7886700" cy="6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Sentinel 1</a:t>
            </a:r>
            <a:endParaRPr/>
          </a:p>
        </p:txBody>
      </p:sp>
      <p:sp>
        <p:nvSpPr>
          <p:cNvPr id="243" name="Google Shape;243;p38"/>
          <p:cNvSpPr txBox="1"/>
          <p:nvPr>
            <p:ph idx="12" type="sldNum"/>
          </p:nvPr>
        </p:nvSpPr>
        <p:spPr>
          <a:xfrm>
            <a:off x="6354343" y="3497413"/>
            <a:ext cx="411600" cy="295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44" name="Google Shape;244;p38"/>
          <p:cNvPicPr preferRelativeResize="0"/>
          <p:nvPr/>
        </p:nvPicPr>
        <p:blipFill>
          <a:blip r:embed="rId3">
            <a:alphaModFix/>
          </a:blip>
          <a:stretch>
            <a:fillRect/>
          </a:stretch>
        </p:blipFill>
        <p:spPr>
          <a:xfrm>
            <a:off x="5258031" y="137269"/>
            <a:ext cx="3465895" cy="4481401"/>
          </a:xfrm>
          <a:prstGeom prst="rect">
            <a:avLst/>
          </a:prstGeom>
          <a:noFill/>
          <a:ln>
            <a:noFill/>
          </a:ln>
        </p:spPr>
      </p:pic>
      <p:pic>
        <p:nvPicPr>
          <p:cNvPr id="245" name="Google Shape;245;p38"/>
          <p:cNvPicPr preferRelativeResize="0"/>
          <p:nvPr/>
        </p:nvPicPr>
        <p:blipFill>
          <a:blip r:embed="rId4">
            <a:alphaModFix/>
          </a:blip>
          <a:stretch>
            <a:fillRect/>
          </a:stretch>
        </p:blipFill>
        <p:spPr>
          <a:xfrm>
            <a:off x="1763981" y="1163138"/>
            <a:ext cx="3083851" cy="2743986"/>
          </a:xfrm>
          <a:prstGeom prst="rect">
            <a:avLst/>
          </a:prstGeom>
          <a:noFill/>
          <a:ln>
            <a:noFill/>
          </a:ln>
        </p:spPr>
      </p:pic>
      <p:pic>
        <p:nvPicPr>
          <p:cNvPr id="246" name="Google Shape;246;p38"/>
          <p:cNvPicPr preferRelativeResize="0"/>
          <p:nvPr/>
        </p:nvPicPr>
        <p:blipFill>
          <a:blip r:embed="rId5">
            <a:alphaModFix/>
          </a:blip>
          <a:stretch>
            <a:fillRect/>
          </a:stretch>
        </p:blipFill>
        <p:spPr>
          <a:xfrm>
            <a:off x="289913" y="2312813"/>
            <a:ext cx="1362281" cy="2360306"/>
          </a:xfrm>
          <a:prstGeom prst="rect">
            <a:avLst/>
          </a:prstGeom>
          <a:noFill/>
          <a:ln>
            <a:noFill/>
          </a:ln>
        </p:spPr>
      </p:pic>
      <p:sp>
        <p:nvSpPr>
          <p:cNvPr id="247" name="Google Shape;247;p38"/>
          <p:cNvSpPr txBox="1"/>
          <p:nvPr/>
        </p:nvSpPr>
        <p:spPr>
          <a:xfrm>
            <a:off x="1838513" y="4048744"/>
            <a:ext cx="2667000" cy="4773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i="1" lang="en" sz="1100">
                <a:solidFill>
                  <a:srgbClr val="1D1C1D"/>
                </a:solidFill>
                <a:highlight>
                  <a:srgbClr val="FFFFFF"/>
                </a:highlight>
              </a:rPr>
              <a:t>Mozambique - S1 intertidal elevation notebook first proof of concept!</a:t>
            </a:r>
            <a:endParaRPr b="1" i="1" sz="1300"/>
          </a:p>
        </p:txBody>
      </p:sp>
      <p:sp>
        <p:nvSpPr>
          <p:cNvPr id="248" name="Google Shape;248;p38"/>
          <p:cNvSpPr txBox="1"/>
          <p:nvPr/>
        </p:nvSpPr>
        <p:spPr>
          <a:xfrm>
            <a:off x="5345494" y="4673119"/>
            <a:ext cx="31698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i="1" lang="en" sz="1100">
                <a:solidFill>
                  <a:srgbClr val="1D1C1D"/>
                </a:solidFill>
                <a:highlight>
                  <a:srgbClr val="FFFFFF"/>
                </a:highlight>
              </a:rPr>
              <a:t>S1 coverage composite for January 2021</a:t>
            </a:r>
            <a:endParaRPr b="1" i="1" sz="13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4F5C"/>
        </a:solidFill>
      </p:bgPr>
    </p:bg>
    <p:spTree>
      <p:nvGrpSpPr>
        <p:cNvPr id="252" name="Shape 252"/>
        <p:cNvGrpSpPr/>
        <p:nvPr/>
      </p:nvGrpSpPr>
      <p:grpSpPr>
        <a:xfrm>
          <a:off x="0" y="0"/>
          <a:ext cx="0" cy="0"/>
          <a:chOff x="0" y="0"/>
          <a:chExt cx="0" cy="0"/>
        </a:xfrm>
      </p:grpSpPr>
      <p:sp>
        <p:nvSpPr>
          <p:cNvPr id="253" name="Google Shape;253;p39"/>
          <p:cNvSpPr txBox="1"/>
          <p:nvPr>
            <p:ph type="ctrTitle"/>
          </p:nvPr>
        </p:nvSpPr>
        <p:spPr>
          <a:xfrm>
            <a:off x="311708" y="14303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Assessment streamlining / Revised Peer-review Process</a:t>
            </a:r>
            <a:endParaRPr/>
          </a:p>
        </p:txBody>
      </p:sp>
      <p:sp>
        <p:nvSpPr>
          <p:cNvPr id="254" name="Google Shape;254;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Assessment Streamlining / Revised Peer-review Process</a:t>
            </a:r>
            <a:endParaRPr sz="2700"/>
          </a:p>
        </p:txBody>
      </p:sp>
      <p:sp>
        <p:nvSpPr>
          <p:cNvPr id="260" name="Google Shape;260;p40"/>
          <p:cNvSpPr txBox="1"/>
          <p:nvPr>
            <p:ph idx="1" type="body"/>
          </p:nvPr>
        </p:nvSpPr>
        <p:spPr>
          <a:xfrm>
            <a:off x="311700" y="1533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Recall discussion from 16 March teleconference:</a:t>
            </a:r>
            <a:endParaRPr/>
          </a:p>
        </p:txBody>
      </p:sp>
      <p:sp>
        <p:nvSpPr>
          <p:cNvPr id="261" name="Google Shape;261;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62" name="Google Shape;262;p40"/>
          <p:cNvPicPr preferRelativeResize="0"/>
          <p:nvPr/>
        </p:nvPicPr>
        <p:blipFill>
          <a:blip r:embed="rId3">
            <a:alphaModFix/>
          </a:blip>
          <a:stretch>
            <a:fillRect/>
          </a:stretch>
        </p:blipFill>
        <p:spPr>
          <a:xfrm>
            <a:off x="0" y="0"/>
            <a:ext cx="9144000" cy="5139203"/>
          </a:xfrm>
          <a:prstGeom prst="rect">
            <a:avLst/>
          </a:prstGeom>
          <a:noFill/>
          <a:ln cap="flat" cmpd="sng" w="12700">
            <a:solidFill>
              <a:srgbClr val="000000"/>
            </a:solidFill>
            <a:prstDash val="solid"/>
            <a:miter lim="8000"/>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Assessment Streamlining / Revised Peer-review Process</a:t>
            </a:r>
            <a:endParaRPr sz="2700"/>
          </a:p>
        </p:txBody>
      </p:sp>
      <p:sp>
        <p:nvSpPr>
          <p:cNvPr id="268" name="Google Shape;268;p41"/>
          <p:cNvSpPr txBox="1"/>
          <p:nvPr>
            <p:ph idx="1" type="body"/>
          </p:nvPr>
        </p:nvSpPr>
        <p:spPr>
          <a:xfrm>
            <a:off x="311700" y="1533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Recall discussion from 16 March teleconference:</a:t>
            </a:r>
            <a:endParaRPr/>
          </a:p>
        </p:txBody>
      </p:sp>
      <p:sp>
        <p:nvSpPr>
          <p:cNvPr id="269" name="Google Shape;269;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70" name="Google Shape;270;p41"/>
          <p:cNvPicPr preferRelativeResize="0"/>
          <p:nvPr/>
        </p:nvPicPr>
        <p:blipFill>
          <a:blip r:embed="rId3">
            <a:alphaModFix/>
          </a:blip>
          <a:stretch>
            <a:fillRect/>
          </a:stretch>
        </p:blipFill>
        <p:spPr>
          <a:xfrm>
            <a:off x="0" y="0"/>
            <a:ext cx="9151645" cy="5143500"/>
          </a:xfrm>
          <a:prstGeom prst="rect">
            <a:avLst/>
          </a:prstGeom>
          <a:noFill/>
          <a:ln cap="flat" cmpd="sng" w="12700">
            <a:solidFill>
              <a:srgbClr val="000000"/>
            </a:solidFill>
            <a:prstDash val="solid"/>
            <a:miter lim="8000"/>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4F5C"/>
        </a:solidFill>
      </p:bgPr>
    </p:bg>
    <p:spTree>
      <p:nvGrpSpPr>
        <p:cNvPr id="67" name="Shape 67"/>
        <p:cNvGrpSpPr/>
        <p:nvPr/>
      </p:nvGrpSpPr>
      <p:grpSpPr>
        <a:xfrm>
          <a:off x="0" y="0"/>
          <a:ext cx="0" cy="0"/>
          <a:chOff x="0" y="0"/>
          <a:chExt cx="0" cy="0"/>
        </a:xfrm>
      </p:grpSpPr>
      <p:sp>
        <p:nvSpPr>
          <p:cNvPr id="68" name="Google Shape;68;p1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CARD4L Advisory Notes</a:t>
            </a:r>
            <a:endParaRPr/>
          </a:p>
        </p:txBody>
      </p:sp>
      <p:sp>
        <p:nvSpPr>
          <p:cNvPr id="69" name="Google Shape;69;p1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Matt Steventon</a:t>
            </a:r>
            <a:endParaRPr/>
          </a:p>
        </p:txBody>
      </p:sp>
      <p:sp>
        <p:nvSpPr>
          <p:cNvPr id="70" name="Google Shape;7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Assessment Streamlining / Revised Peer-review Process</a:t>
            </a:r>
            <a:endParaRPr sz="2700"/>
          </a:p>
        </p:txBody>
      </p:sp>
      <p:sp>
        <p:nvSpPr>
          <p:cNvPr id="276" name="Google Shape;276;p42"/>
          <p:cNvSpPr txBox="1"/>
          <p:nvPr>
            <p:ph idx="1" type="body"/>
          </p:nvPr>
        </p:nvSpPr>
        <p:spPr>
          <a:xfrm>
            <a:off x="311700" y="13810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a:t>
            </a:r>
            <a:r>
              <a:rPr lang="en"/>
              <a:t>iscussion from 16 March teleconference:</a:t>
            </a:r>
            <a:endParaRPr/>
          </a:p>
          <a:p>
            <a:pPr indent="-317500" lvl="1" marL="914400" rtl="0" algn="l">
              <a:spcBef>
                <a:spcPts val="0"/>
              </a:spcBef>
              <a:spcAft>
                <a:spcPts val="0"/>
              </a:spcAft>
              <a:buSzPts val="1400"/>
              <a:buChar char="○"/>
            </a:pPr>
            <a:r>
              <a:rPr lang="en"/>
              <a:t>L</a:t>
            </a:r>
            <a:r>
              <a:rPr lang="en"/>
              <a:t>ately in excess of 18 weeks turnaround.</a:t>
            </a:r>
            <a:endParaRPr/>
          </a:p>
          <a:p>
            <a:pPr indent="-317500" lvl="1" marL="914400" rtl="0" algn="l">
              <a:spcBef>
                <a:spcPts val="0"/>
              </a:spcBef>
              <a:spcAft>
                <a:spcPts val="0"/>
              </a:spcAft>
              <a:buSzPts val="1400"/>
              <a:buChar char="○"/>
            </a:pPr>
            <a:r>
              <a:rPr lang="en"/>
              <a:t>Long turnaround presents problems for data providers (e.g., hinders any necessary adjustments to work flows / product development). Need to streamline, at least for the threshold level perhaps.</a:t>
            </a:r>
            <a:endParaRPr/>
          </a:p>
          <a:p>
            <a:pPr indent="-317500" lvl="1" marL="914400" rtl="0" algn="l">
              <a:spcBef>
                <a:spcPts val="0"/>
              </a:spcBef>
              <a:spcAft>
                <a:spcPts val="0"/>
              </a:spcAft>
              <a:buSzPts val="1400"/>
              <a:buChar char="○"/>
            </a:pPr>
            <a:r>
              <a:rPr lang="en"/>
              <a:t>The assessment workload for WGCV is high and perhaps unsustainable. It was suggested that for the threshold level assembling the peer review panel is perhaps not necessary. Instead, this might be handled by the single WGCV POC alone, through self-declaration and one-on-one discussions.</a:t>
            </a:r>
            <a:endParaRPr/>
          </a:p>
          <a:p>
            <a:pPr indent="-317500" lvl="1" marL="914400" rtl="0" algn="l">
              <a:spcBef>
                <a:spcPts val="0"/>
              </a:spcBef>
              <a:spcAft>
                <a:spcPts val="0"/>
              </a:spcAft>
              <a:buSzPts val="1400"/>
              <a:buChar char="○"/>
            </a:pPr>
            <a:r>
              <a:rPr lang="en"/>
              <a:t>The threshold requirements and their often qualitative nature make them amenable to a self-declaration and lightweight review. The Target requirements are often more quantitative and require a more rigorous review.</a:t>
            </a:r>
            <a:endParaRPr/>
          </a:p>
          <a:p>
            <a:pPr indent="-317500" lvl="1" marL="914400" rtl="0" algn="l">
              <a:spcBef>
                <a:spcPts val="0"/>
              </a:spcBef>
              <a:spcAft>
                <a:spcPts val="0"/>
              </a:spcAft>
              <a:buSzPts val="1400"/>
              <a:buChar char="○"/>
            </a:pPr>
            <a:r>
              <a:rPr lang="en"/>
              <a:t>The streamlining proposal was agreed in principle, with exact details to be worked out over the coming months.</a:t>
            </a:r>
            <a:endParaRPr/>
          </a:p>
        </p:txBody>
      </p:sp>
      <p:sp>
        <p:nvSpPr>
          <p:cNvPr id="277" name="Google Shape;277;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Assessment Streamlining / Revised Peer-review Process</a:t>
            </a:r>
            <a:endParaRPr sz="2700"/>
          </a:p>
        </p:txBody>
      </p:sp>
      <p:sp>
        <p:nvSpPr>
          <p:cNvPr id="283" name="Google Shape;283;p43"/>
          <p:cNvSpPr txBox="1"/>
          <p:nvPr>
            <p:ph idx="1" type="body"/>
          </p:nvPr>
        </p:nvSpPr>
        <p:spPr>
          <a:xfrm>
            <a:off x="311700" y="1533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Further discussion time if needed</a:t>
            </a:r>
            <a:endParaRPr/>
          </a:p>
          <a:p>
            <a:pPr indent="-342900" lvl="0" marL="457200" rtl="0" algn="l">
              <a:spcBef>
                <a:spcPts val="0"/>
              </a:spcBef>
              <a:spcAft>
                <a:spcPts val="0"/>
              </a:spcAft>
              <a:buSzPts val="1800"/>
              <a:buChar char="●"/>
            </a:pPr>
            <a:r>
              <a:rPr lang="en"/>
              <a:t>Additional input for Medhavy to take to WGCV-49 (June 29 - July 2, 2021)</a:t>
            </a:r>
            <a:endParaRPr/>
          </a:p>
        </p:txBody>
      </p:sp>
      <p:sp>
        <p:nvSpPr>
          <p:cNvPr id="284" name="Google Shape;284;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4F5C"/>
        </a:solidFill>
      </p:bgPr>
    </p:bg>
    <p:spTree>
      <p:nvGrpSpPr>
        <p:cNvPr id="288" name="Shape 288"/>
        <p:cNvGrpSpPr/>
        <p:nvPr/>
      </p:nvGrpSpPr>
      <p:grpSpPr>
        <a:xfrm>
          <a:off x="0" y="0"/>
          <a:ext cx="0" cy="0"/>
          <a:chOff x="0" y="0"/>
          <a:chExt cx="0" cy="0"/>
        </a:xfrm>
      </p:grpSpPr>
      <p:sp>
        <p:nvSpPr>
          <p:cNvPr id="289" name="Google Shape;289;p4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Wrap-up</a:t>
            </a:r>
            <a:endParaRPr/>
          </a:p>
        </p:txBody>
      </p:sp>
      <p:sp>
        <p:nvSpPr>
          <p:cNvPr id="290" name="Google Shape;290;p4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LSI-VC Leads</a:t>
            </a:r>
            <a:endParaRPr/>
          </a:p>
        </p:txBody>
      </p:sp>
      <p:sp>
        <p:nvSpPr>
          <p:cNvPr id="291" name="Google Shape;291;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CARD4L Advisory Note Progress</a:t>
            </a:r>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Advisory Notes are i</a:t>
            </a:r>
            <a:r>
              <a:rPr lang="en"/>
              <a:t>ntended to provide guidance on aspects, such as data formats, without compromising the non-prescriptive nature of the CARD4L Framework</a:t>
            </a:r>
            <a:endParaRPr/>
          </a:p>
          <a:p>
            <a:pPr indent="-317500" lvl="1" marL="914400" rtl="0" algn="l">
              <a:spcBef>
                <a:spcPts val="300"/>
              </a:spcBef>
              <a:spcAft>
                <a:spcPts val="0"/>
              </a:spcAft>
              <a:buSzPts val="1400"/>
              <a:buChar char="○"/>
            </a:pPr>
            <a:r>
              <a:rPr lang="en"/>
              <a:t>F</a:t>
            </a:r>
            <a:r>
              <a:rPr lang="en"/>
              <a:t>ourth component of the CARD4L Framework to address data policy, data formats, interoperability, etc.</a:t>
            </a:r>
            <a:endParaRPr/>
          </a:p>
          <a:p>
            <a:pPr indent="-342900" lvl="0" marL="457200" rtl="0" algn="l">
              <a:spcBef>
                <a:spcPts val="300"/>
              </a:spcBef>
              <a:spcAft>
                <a:spcPts val="0"/>
              </a:spcAft>
              <a:buSzPts val="1800"/>
              <a:buChar char="●"/>
            </a:pPr>
            <a:r>
              <a:rPr lang="en"/>
              <a:t>See these being developed by various expert groups within CEOS, as need arises. To date WGISS and WGCV have been engaged on topics previously raised.</a:t>
            </a:r>
            <a:endParaRPr/>
          </a:p>
          <a:p>
            <a:pPr indent="-342900" lvl="0" marL="457200" rtl="0" algn="l">
              <a:spcBef>
                <a:spcPts val="300"/>
              </a:spcBef>
              <a:spcAft>
                <a:spcPts val="0"/>
              </a:spcAft>
              <a:buSzPts val="1800"/>
              <a:buChar char="●"/>
            </a:pPr>
            <a:r>
              <a:rPr lang="en"/>
              <a:t>Report</a:t>
            </a:r>
            <a:r>
              <a:rPr lang="en"/>
              <a:t> from WGISS:</a:t>
            </a:r>
            <a:endParaRPr/>
          </a:p>
          <a:p>
            <a:pPr indent="-317500" lvl="1" marL="914400" rtl="0" algn="l">
              <a:spcBef>
                <a:spcPts val="300"/>
              </a:spcBef>
              <a:spcAft>
                <a:spcPts val="0"/>
              </a:spcAft>
              <a:buSzPts val="1400"/>
              <a:buChar char="○"/>
            </a:pPr>
            <a:r>
              <a:rPr lang="en"/>
              <a:t>Best practice COGS and STAC are on our task list with the Data and Interop Interest group,</a:t>
            </a:r>
            <a:endParaRPr/>
          </a:p>
          <a:p>
            <a:pPr indent="-317500" lvl="1" marL="914400" rtl="0" algn="l">
              <a:spcBef>
                <a:spcPts val="300"/>
              </a:spcBef>
              <a:spcAft>
                <a:spcPts val="0"/>
              </a:spcAft>
              <a:buSzPts val="1400"/>
              <a:buChar char="○"/>
            </a:pPr>
            <a:r>
              <a:rPr lang="en"/>
              <a:t>Includes some vocabs for stac measurements (e.g. band names).</a:t>
            </a:r>
            <a:endParaRPr/>
          </a:p>
          <a:p>
            <a:pPr indent="-342900" lvl="0" marL="457200" rtl="0" algn="l">
              <a:spcBef>
                <a:spcPts val="300"/>
              </a:spcBef>
              <a:spcAft>
                <a:spcPts val="300"/>
              </a:spcAft>
              <a:buSzPts val="1800"/>
              <a:buChar char="●"/>
            </a:pPr>
            <a:r>
              <a:rPr lang="en"/>
              <a:t>No report from WGCV on traceability, uncertainty</a:t>
            </a:r>
            <a:endParaRPr/>
          </a:p>
        </p:txBody>
      </p:sp>
      <p:sp>
        <p:nvSpPr>
          <p:cNvPr id="77" name="Google Shape;77;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CARD4L Advisory Note Progress</a:t>
            </a:r>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a:p>
            <a:pPr indent="-342900" lvl="0" marL="457200" rtl="0" algn="l">
              <a:spcBef>
                <a:spcPts val="600"/>
              </a:spcBef>
              <a:spcAft>
                <a:spcPts val="0"/>
              </a:spcAft>
              <a:buSzPts val="1800"/>
              <a:buChar char="●"/>
            </a:pPr>
            <a:r>
              <a:rPr lang="en"/>
              <a:t>To data providers: are there any topics where such an Advisory Note would be helpful as you work towards CARD4L?</a:t>
            </a:r>
            <a:endParaRPr/>
          </a:p>
          <a:p>
            <a:pPr indent="-317500" lvl="1" marL="914400" rtl="0" algn="l">
              <a:spcBef>
                <a:spcPts val="600"/>
              </a:spcBef>
              <a:spcAft>
                <a:spcPts val="0"/>
              </a:spcAft>
              <a:buSzPts val="1400"/>
              <a:buChar char="○"/>
            </a:pPr>
            <a:r>
              <a:rPr lang="en"/>
              <a:t>Any topics raised during various industry engagements? VH-RODA?</a:t>
            </a:r>
            <a:endParaRPr/>
          </a:p>
          <a:p>
            <a:pPr indent="-342900" lvl="0" marL="457200" rtl="0" algn="l">
              <a:spcBef>
                <a:spcPts val="600"/>
              </a:spcBef>
              <a:spcAft>
                <a:spcPts val="0"/>
              </a:spcAft>
              <a:buSzPts val="1800"/>
              <a:buChar char="●"/>
            </a:pPr>
            <a:r>
              <a:rPr lang="en"/>
              <a:t>Does LSI-VC see the need for any other Advisory Notes on the horizon?</a:t>
            </a:r>
            <a:endParaRPr/>
          </a:p>
          <a:p>
            <a:pPr indent="-342900" lvl="0" marL="457200" rtl="0" algn="l">
              <a:spcBef>
                <a:spcPts val="600"/>
              </a:spcBef>
              <a:spcAft>
                <a:spcPts val="0"/>
              </a:spcAft>
              <a:buSzPts val="1800"/>
              <a:buChar char="●"/>
            </a:pPr>
            <a:r>
              <a:rPr lang="en"/>
              <a:t>Are there Advisory Notes that LSI-VC should be directly working on?</a:t>
            </a:r>
            <a:endParaRPr/>
          </a:p>
          <a:p>
            <a:pPr indent="-317500" lvl="1" marL="914400" rtl="0" algn="l">
              <a:spcBef>
                <a:spcPts val="600"/>
              </a:spcBef>
              <a:spcAft>
                <a:spcPts val="0"/>
              </a:spcAft>
              <a:buSzPts val="1400"/>
              <a:buChar char="○"/>
            </a:pPr>
            <a:r>
              <a:rPr lang="en"/>
              <a:t>High resolution and downsampling topic?</a:t>
            </a:r>
            <a:endParaRPr/>
          </a:p>
          <a:p>
            <a:pPr indent="-317500" lvl="1" marL="914400" rtl="0" algn="l">
              <a:spcBef>
                <a:spcPts val="600"/>
              </a:spcBef>
              <a:spcAft>
                <a:spcPts val="0"/>
              </a:spcAft>
              <a:buSzPts val="1400"/>
              <a:buChar char="○"/>
            </a:pPr>
            <a:r>
              <a:rPr lang="en"/>
              <a:t>Anything related to the SAR geolocation accuracy topic?</a:t>
            </a:r>
            <a:endParaRPr/>
          </a:p>
          <a:p>
            <a:pPr indent="-342900" lvl="0" marL="457200" rtl="0" algn="l">
              <a:spcBef>
                <a:spcPts val="600"/>
              </a:spcBef>
              <a:spcAft>
                <a:spcPts val="600"/>
              </a:spcAft>
              <a:buSzPts val="1800"/>
              <a:buChar char="●"/>
            </a:pPr>
            <a:r>
              <a:rPr lang="en"/>
              <a:t>Do we have interest and capacity in LSI-VC to accelerate the already identified topics? Or happy to wait?</a:t>
            </a:r>
            <a:endParaRPr/>
          </a:p>
        </p:txBody>
      </p:sp>
      <p:sp>
        <p:nvSpPr>
          <p:cNvPr id="84" name="Google Shape;84;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4F5C"/>
        </a:solidFill>
      </p:bgPr>
    </p:bg>
    <p:spTree>
      <p:nvGrpSpPr>
        <p:cNvPr id="88" name="Shape 88"/>
        <p:cNvGrpSpPr/>
        <p:nvPr/>
      </p:nvGrpSpPr>
      <p:grpSpPr>
        <a:xfrm>
          <a:off x="0" y="0"/>
          <a:ext cx="0" cy="0"/>
          <a:chOff x="0" y="0"/>
          <a:chExt cx="0" cy="0"/>
        </a:xfrm>
      </p:grpSpPr>
      <p:sp>
        <p:nvSpPr>
          <p:cNvPr id="89" name="Google Shape;89;p1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CEOS ARD Beyond Land</a:t>
            </a:r>
            <a:endParaRPr/>
          </a:p>
        </p:txBody>
      </p:sp>
      <p:sp>
        <p:nvSpPr>
          <p:cNvPr id="90" name="Google Shape;90;p1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Adam Lewis, Ed Armstrong</a:t>
            </a:r>
            <a:endParaRPr/>
          </a:p>
        </p:txBody>
      </p:sp>
      <p:sp>
        <p:nvSpPr>
          <p:cNvPr id="91" name="Google Shape;91;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CEOS ARD Beyond Land</a:t>
            </a:r>
            <a:endParaRPr/>
          </a:p>
        </p:txBody>
      </p:sp>
      <p:sp>
        <p:nvSpPr>
          <p:cNvPr id="97" name="Google Shape;97;p19"/>
          <p:cNvSpPr txBox="1"/>
          <p:nvPr>
            <p:ph idx="1" type="body"/>
          </p:nvPr>
        </p:nvSpPr>
        <p:spPr>
          <a:xfrm>
            <a:off x="311700" y="1152475"/>
            <a:ext cx="60687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From the </a:t>
            </a:r>
            <a:r>
              <a:rPr lang="en" u="sng">
                <a:solidFill>
                  <a:schemeClr val="hlink"/>
                </a:solidFill>
                <a:hlinkClick r:id="rId3"/>
              </a:rPr>
              <a:t>CEOS ARD Strategy</a:t>
            </a:r>
            <a:r>
              <a:rPr lang="en"/>
              <a:t>:</a:t>
            </a:r>
            <a:endParaRPr/>
          </a:p>
          <a:p>
            <a:pPr indent="-317500" lvl="1" marL="914400" rtl="0" algn="l">
              <a:spcBef>
                <a:spcPts val="600"/>
              </a:spcBef>
              <a:spcAft>
                <a:spcPts val="0"/>
              </a:spcAft>
              <a:buSzPts val="1400"/>
              <a:buChar char="○"/>
            </a:pPr>
            <a:r>
              <a:rPr lang="en" u="sng"/>
              <a:t>Task 1.2:</a:t>
            </a:r>
            <a:r>
              <a:rPr lang="en"/>
              <a:t> Identify the need for and prioritise development of future target products as the basis for new CEOS ARD specifications</a:t>
            </a:r>
            <a:endParaRPr/>
          </a:p>
          <a:p>
            <a:pPr indent="-317500" lvl="1" marL="914400" rtl="0" algn="l">
              <a:spcBef>
                <a:spcPts val="600"/>
              </a:spcBef>
              <a:spcAft>
                <a:spcPts val="0"/>
              </a:spcAft>
              <a:buSzPts val="1400"/>
              <a:buChar char="○"/>
            </a:pPr>
            <a:r>
              <a:rPr lang="en" u="sng"/>
              <a:t>Task </a:t>
            </a:r>
            <a:r>
              <a:rPr lang="en" u="sng"/>
              <a:t>1.3:</a:t>
            </a:r>
            <a:r>
              <a:rPr lang="en"/>
              <a:t> Develop further CEOS ARD technical specifications based on established need and prioritisation</a:t>
            </a:r>
            <a:endParaRPr/>
          </a:p>
          <a:p>
            <a:pPr indent="-317500" lvl="2" marL="1371600" rtl="0" algn="l">
              <a:spcBef>
                <a:spcPts val="600"/>
              </a:spcBef>
              <a:spcAft>
                <a:spcPts val="600"/>
              </a:spcAft>
              <a:buSzPts val="1400"/>
              <a:buChar char="■"/>
            </a:pPr>
            <a:r>
              <a:rPr lang="en"/>
              <a:t>Following the example of LSI-VC with CARD4L, and based on the outcomes of task 1.2, CEOS thematic groups to initiate CEOS ARD specifications for their own domains (e.g., geostationary, LIDAR, inland and coastal water surface reflectance, others).</a:t>
            </a:r>
            <a:endParaRPr/>
          </a:p>
        </p:txBody>
      </p:sp>
      <p:sp>
        <p:nvSpPr>
          <p:cNvPr id="98" name="Google Shape;98;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9" name="Google Shape;99;p19"/>
          <p:cNvPicPr preferRelativeResize="0"/>
          <p:nvPr/>
        </p:nvPicPr>
        <p:blipFill rotWithShape="1">
          <a:blip r:embed="rId4">
            <a:alphaModFix/>
          </a:blip>
          <a:srcRect b="0" l="0" r="0" t="0"/>
          <a:stretch/>
        </p:blipFill>
        <p:spPr>
          <a:xfrm>
            <a:off x="6695488" y="1218782"/>
            <a:ext cx="2025189" cy="2900514"/>
          </a:xfrm>
          <a:prstGeom prst="rect">
            <a:avLst/>
          </a:prstGeom>
          <a:noFill/>
          <a:ln>
            <a:noFill/>
          </a:ln>
          <a:effectLst>
            <a:outerShdw blurRad="57150" rotWithShape="0" algn="bl" dir="5400000" dist="19050">
              <a:srgbClr val="000000">
                <a:alpha val="49800"/>
              </a:srgbClr>
            </a:outerShdw>
            <a:reflection blurRad="0" dir="5400000" dist="38100" endA="0" endPos="30000" fadeDir="5400012" kx="0" rotWithShape="0" algn="bl" stA="40000" stPos="0" sy="-100000" ky="0"/>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CEOS ARD Beyond Land</a:t>
            </a:r>
            <a:endParaRPr/>
          </a:p>
        </p:txBody>
      </p:sp>
      <p:sp>
        <p:nvSpPr>
          <p:cNvPr id="105" name="Google Shape;105;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6" name="Google Shape;106;p20"/>
          <p:cNvPicPr preferRelativeResize="0"/>
          <p:nvPr/>
        </p:nvPicPr>
        <p:blipFill rotWithShape="1">
          <a:blip r:embed="rId3">
            <a:alphaModFix/>
          </a:blip>
          <a:srcRect b="63317" l="0" r="0" t="0"/>
          <a:stretch/>
        </p:blipFill>
        <p:spPr>
          <a:xfrm>
            <a:off x="152400" y="1540525"/>
            <a:ext cx="8754826" cy="2261200"/>
          </a:xfrm>
          <a:prstGeom prst="rect">
            <a:avLst/>
          </a:prstGeom>
          <a:noFill/>
          <a:ln>
            <a:noFill/>
          </a:ln>
        </p:spPr>
      </p:pic>
      <p:sp>
        <p:nvSpPr>
          <p:cNvPr id="107" name="Google Shape;107;p20"/>
          <p:cNvSpPr/>
          <p:nvPr/>
        </p:nvSpPr>
        <p:spPr>
          <a:xfrm>
            <a:off x="1240525" y="2455925"/>
            <a:ext cx="1005900" cy="357600"/>
          </a:xfrm>
          <a:prstGeom prst="ellipse">
            <a:avLst/>
          </a:prstGeom>
          <a:noFill/>
          <a:ln cap="flat" cmpd="sng" w="2857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08" name="Google Shape;108;p20"/>
          <p:cNvSpPr/>
          <p:nvPr/>
        </p:nvSpPr>
        <p:spPr>
          <a:xfrm>
            <a:off x="3729250" y="3159925"/>
            <a:ext cx="1376700" cy="572700"/>
          </a:xfrm>
          <a:prstGeom prst="ellipse">
            <a:avLst/>
          </a:prstGeom>
          <a:noFill/>
          <a:ln cap="flat" cmpd="sng" w="2857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09" name="Google Shape;109;p20"/>
          <p:cNvSpPr/>
          <p:nvPr/>
        </p:nvSpPr>
        <p:spPr>
          <a:xfrm>
            <a:off x="6079950" y="2423950"/>
            <a:ext cx="907800" cy="357600"/>
          </a:xfrm>
          <a:prstGeom prst="ellipse">
            <a:avLst/>
          </a:prstGeom>
          <a:noFill/>
          <a:ln cap="flat" cmpd="sng" w="2857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ARD Beyond Land,  Review and Status</a:t>
            </a:r>
            <a:endParaRPr/>
          </a:p>
        </p:txBody>
      </p:sp>
      <p:sp>
        <p:nvSpPr>
          <p:cNvPr id="115" name="Google Shape;115;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ARD Beyond Land presentations from CEOS SIT-TW encouraged review of CARD4L from non-Land discipline perspectives</a:t>
            </a:r>
            <a:endParaRPr/>
          </a:p>
          <a:p>
            <a:pPr indent="-317500" lvl="1" marL="914400" rtl="0" algn="l">
              <a:spcBef>
                <a:spcPts val="0"/>
              </a:spcBef>
              <a:spcAft>
                <a:spcPts val="0"/>
              </a:spcAft>
              <a:buSzPts val="1400"/>
              <a:buChar char="○"/>
            </a:pPr>
            <a:r>
              <a:rPr lang="en"/>
              <a:t>Covered SST, atmospheric, coastal and inland waters use cases</a:t>
            </a:r>
            <a:endParaRPr/>
          </a:p>
          <a:p>
            <a:pPr indent="-342900" lvl="0" marL="457200" rtl="0" algn="l">
              <a:spcBef>
                <a:spcPts val="0"/>
              </a:spcBef>
              <a:spcAft>
                <a:spcPts val="0"/>
              </a:spcAft>
              <a:buSzPts val="1800"/>
              <a:buChar char="●"/>
            </a:pPr>
            <a:r>
              <a:rPr lang="en"/>
              <a:t>Decision CEOS-34-13 (2020 Plenary): </a:t>
            </a:r>
            <a:endParaRPr/>
          </a:p>
          <a:p>
            <a:pPr indent="-317500" lvl="1" marL="914400" rtl="0" algn="l">
              <a:spcBef>
                <a:spcPts val="0"/>
              </a:spcBef>
              <a:spcAft>
                <a:spcPts val="0"/>
              </a:spcAft>
              <a:buSzPts val="1400"/>
              <a:buChar char="○"/>
            </a:pPr>
            <a:r>
              <a:rPr lang="en"/>
              <a:t>SIT Chair and Ed Armstrong (SST-VC Co-Lead) to form a  team of experts to review the CEOS ARD Framework (Definition, Specifications and processes around CEOS ARD) for completeness and suitability (including looking at changes that make it amenable to non-land domains)</a:t>
            </a:r>
            <a:endParaRPr/>
          </a:p>
          <a:p>
            <a:pPr indent="-342900" lvl="0" marL="457200" rtl="0" algn="l">
              <a:spcBef>
                <a:spcPts val="0"/>
              </a:spcBef>
              <a:spcAft>
                <a:spcPts val="0"/>
              </a:spcAft>
              <a:buSzPts val="1800"/>
              <a:buChar char="●"/>
            </a:pPr>
            <a:r>
              <a:rPr lang="en"/>
              <a:t>Team formed from VC and other Working Group stakeholders December  2020 (SST, LSI, P-VC, AC, WGCV, SIT, COAST and COVERAGE)</a:t>
            </a:r>
            <a:endParaRPr/>
          </a:p>
        </p:txBody>
      </p:sp>
      <p:sp>
        <p:nvSpPr>
          <p:cNvPr id="116" name="Google Shape;116;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