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 id="2147483685" r:id="rId2"/>
    <p:sldMasterId id="2147483686" r:id="rId3"/>
    <p:sldMasterId id="2147483687" r:id="rId4"/>
  </p:sldMasterIdLst>
  <p:notesMasterIdLst>
    <p:notesMasterId r:id="rId5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0737E74-6298-4A81-9EC8-C3269BBB8CBA}">
  <a:tblStyle styleId="{60737E74-6298-4A81-9EC8-C3269BBB8CB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da45322544_1_4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6" name="Google Shape;246;gda45322544_1_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da45322544_1_4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800" b="0"/>
              <a:t>Main point: </a:t>
            </a:r>
            <a:r>
              <a:rPr lang="en" sz="1800" b="0">
                <a:solidFill>
                  <a:srgbClr val="002060"/>
                </a:solidFill>
              </a:rPr>
              <a:t>Measure changes in AFOLU / biomass for mitigation and adaptation activities</a:t>
            </a:r>
            <a:endParaRPr sz="500" b="0"/>
          </a:p>
        </p:txBody>
      </p:sp>
      <p:sp>
        <p:nvSpPr>
          <p:cNvPr id="252" name="Google Shape;252;gda45322544_1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da45322544_1_4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b="0"/>
          </a:p>
        </p:txBody>
      </p:sp>
      <p:sp>
        <p:nvSpPr>
          <p:cNvPr id="259" name="Google Shape;259;gda45322544_1_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da45322544_1_4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b="0"/>
          </a:p>
        </p:txBody>
      </p:sp>
      <p:sp>
        <p:nvSpPr>
          <p:cNvPr id="266" name="Google Shape;266;gda45322544_1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da45322544_1_4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chemeClr val="dk1"/>
              </a:buClr>
              <a:buSzPts val="1400"/>
              <a:buFont typeface="Arial"/>
              <a:buNone/>
            </a:pPr>
            <a:endParaRPr/>
          </a:p>
        </p:txBody>
      </p:sp>
      <p:sp>
        <p:nvSpPr>
          <p:cNvPr id="272" name="Google Shape;272;gda45322544_1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da45322544_1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0" name="Google Shape;280;gda45322544_1_4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da45322544_1_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7" name="Google Shape;287;gda45322544_1_43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da45322544_1_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7" name="Google Shape;297;gda45322544_1_44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da45322544_1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7" name="Google Shape;307;gda45322544_1_45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da45322544_1_4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b="0"/>
          </a:p>
        </p:txBody>
      </p:sp>
      <p:sp>
        <p:nvSpPr>
          <p:cNvPr id="314" name="Google Shape;314;gda45322544_1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819ab1a225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819ab1a22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d688feb84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0" name="Google Shape;320;gd688feb847_0_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da45322544_1_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9" name="Google Shape;329;gda45322544_1_47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25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da45322544_1_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7" name="Google Shape;337;gda45322544_1_48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da45322544_1_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4" name="Google Shape;344;gda45322544_1_48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da45322544_1_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3" name="Google Shape;353;gda45322544_1_49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d688feb847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0" name="Google Shape;360;gd688feb847_0_4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da45322544_1_5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8" name="Google Shape;368;gda45322544_1_50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d688feb847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5" name="Google Shape;375;gd688feb847_0_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da45322544_1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3" name="Google Shape;383;gda45322544_1_5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da45322544_1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0" name="Google Shape;390;gda45322544_1_5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819ab1a225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819ab1a22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d688feb847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Next meeting 18 May - 15:00 GST</a:t>
            </a:r>
            <a:endParaRPr b="0"/>
          </a:p>
        </p:txBody>
      </p:sp>
      <p:sp>
        <p:nvSpPr>
          <p:cNvPr id="409" name="Google Shape;409;gd688feb84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da45322544_1_5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b="0"/>
          </a:p>
        </p:txBody>
      </p:sp>
      <p:sp>
        <p:nvSpPr>
          <p:cNvPr id="415" name="Google Shape;415;gda45322544_1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da45322544_1_5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gda45322544_1_5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
        <p:nvSpPr>
          <p:cNvPr id="422" name="Google Shape;422;gda45322544_1_5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da45322544_1_5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gda45322544_1_5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
        <p:nvSpPr>
          <p:cNvPr id="432" name="Google Shape;432;gda45322544_1_5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da45322544_1_5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gda45322544_1_5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
        <p:nvSpPr>
          <p:cNvPr id="438" name="Google Shape;438;gda45322544_1_5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da45322544_1_5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b="0"/>
          </a:p>
        </p:txBody>
      </p:sp>
      <p:sp>
        <p:nvSpPr>
          <p:cNvPr id="443" name="Google Shape;443;gda45322544_1_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da45322544_1_5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b="0"/>
          </a:p>
        </p:txBody>
      </p:sp>
      <p:sp>
        <p:nvSpPr>
          <p:cNvPr id="456" name="Google Shape;456;gda45322544_1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da45322544_1_58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chemeClr val="dk1"/>
              </a:buClr>
              <a:buSzPts val="1400"/>
              <a:buFont typeface="Arial"/>
              <a:buNone/>
            </a:pPr>
            <a:endParaRPr/>
          </a:p>
        </p:txBody>
      </p:sp>
      <p:sp>
        <p:nvSpPr>
          <p:cNvPr id="462" name="Google Shape;462;gda45322544_1_5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da45322544_1_589: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0" name="Google Shape;470;gda45322544_1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da45322544_1_594: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6" name="Google Shape;476;gda45322544_1_594:notes"/>
          <p:cNvSpPr>
            <a:spLocks noGrp="1" noRot="1" noChangeAspect="1"/>
          </p:cNvSpPr>
          <p:nvPr>
            <p:ph type="sldImg" idx="2"/>
          </p:nvPr>
        </p:nvSpPr>
        <p:spPr>
          <a:xfrm>
            <a:off x="380991"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d6892acb0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d6892acb0b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da45322544_1_599: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2" name="Google Shape;482;gda45322544_1_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a45322544_1_6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0"/>
              <a:t>Main point: </a:t>
            </a:r>
            <a:r>
              <a:rPr lang="en" sz="2400" b="0">
                <a:solidFill>
                  <a:srgbClr val="002060"/>
                </a:solidFill>
              </a:rPr>
              <a:t>Measure changes in AFOLU / biomass for mitigation and adaptation activities</a:t>
            </a:r>
            <a:endParaRPr b="0"/>
          </a:p>
        </p:txBody>
      </p:sp>
      <p:sp>
        <p:nvSpPr>
          <p:cNvPr id="488" name="Google Shape;488;gda45322544_1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da45322544_1_6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0"/>
              <a:t>Main point: </a:t>
            </a:r>
            <a:r>
              <a:rPr lang="en" sz="2400" b="0">
                <a:solidFill>
                  <a:srgbClr val="002060"/>
                </a:solidFill>
              </a:rPr>
              <a:t>Measure changes in AFOLU / biomass for mitigation and adaptation activities</a:t>
            </a:r>
            <a:endParaRPr b="0"/>
          </a:p>
        </p:txBody>
      </p:sp>
      <p:sp>
        <p:nvSpPr>
          <p:cNvPr id="494" name="Google Shape;494;gda45322544_1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da45322544_1_6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0"/>
              <a:t>Main point: </a:t>
            </a:r>
            <a:r>
              <a:rPr lang="en" sz="2400" b="0">
                <a:solidFill>
                  <a:srgbClr val="002060"/>
                </a:solidFill>
              </a:rPr>
              <a:t>Measure changes in AFOLU / biomass for mitigation and adaptation activities</a:t>
            </a:r>
            <a:endParaRPr b="0"/>
          </a:p>
        </p:txBody>
      </p:sp>
      <p:sp>
        <p:nvSpPr>
          <p:cNvPr id="500" name="Google Shape;500;gda45322544_1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da45322544_1_6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chemeClr val="dk1"/>
              </a:buClr>
              <a:buSzPts val="1400"/>
              <a:buFont typeface="Arial"/>
              <a:buNone/>
            </a:pPr>
            <a:r>
              <a:rPr lang="en">
                <a:solidFill>
                  <a:schemeClr val="dk1"/>
                </a:solidFill>
              </a:rPr>
              <a:t>Welcome to the Carbon and Biomass session. This was intended to be the largest of our sessions in Hobart auss how CEOS might consider strengthening the policy relevance of our datasets with </a:t>
            </a:r>
            <a:r>
              <a:rPr lang="en" sz="1800">
                <a:solidFill>
                  <a:schemeClr val="dk1"/>
                </a:solidFill>
                <a:latin typeface="Calibri"/>
                <a:ea typeface="Calibri"/>
                <a:cs typeface="Calibri"/>
                <a:sym typeface="Calibri"/>
              </a:rPr>
              <a:t>the main UN and national stakeholders that use our data to make and manage policy. We still have a substantial agenda with significant points for discussion by Principals.</a:t>
            </a:r>
            <a:endParaRPr sz="1800">
              <a:solidFill>
                <a:schemeClr val="dk1"/>
              </a:solidFill>
              <a:latin typeface="Calibri"/>
              <a:ea typeface="Calibri"/>
              <a:cs typeface="Calibri"/>
              <a:sym typeface="Calibri"/>
            </a:endParaRPr>
          </a:p>
          <a:p>
            <a:pPr marL="0" lvl="0" indent="0" algn="l" rtl="0">
              <a:lnSpc>
                <a:spcPct val="125000"/>
              </a:lnSpc>
              <a:spcBef>
                <a:spcPts val="0"/>
              </a:spcBef>
              <a:spcAft>
                <a:spcPts val="0"/>
              </a:spcAft>
              <a:buClr>
                <a:srgbClr val="000000"/>
              </a:buClr>
              <a:buSzPts val="1400"/>
              <a:buFont typeface="Arial"/>
              <a:buNone/>
            </a:pPr>
            <a:endParaRPr/>
          </a:p>
          <a:p>
            <a:pPr marL="0" lvl="0" indent="0" algn="l" rtl="0">
              <a:lnSpc>
                <a:spcPct val="125000"/>
              </a:lnSpc>
              <a:spcBef>
                <a:spcPts val="0"/>
              </a:spcBef>
              <a:spcAft>
                <a:spcPts val="0"/>
              </a:spcAft>
              <a:buClr>
                <a:schemeClr val="dk1"/>
              </a:buClr>
              <a:buSzPts val="1400"/>
              <a:buFont typeface="Arial"/>
              <a:buNone/>
            </a:pPr>
            <a:r>
              <a:rPr lang="en">
                <a:solidFill>
                  <a:schemeClr val="dk1"/>
                </a:solidFill>
              </a:rPr>
              <a:t>nd featured a number of external speakers to bring some alternative perspectives to our work and to equip us to disc</a:t>
            </a:r>
            <a:endParaRPr/>
          </a:p>
        </p:txBody>
      </p:sp>
      <p:sp>
        <p:nvSpPr>
          <p:cNvPr id="506" name="Google Shape;506;gda45322544_1_6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da45322544_1_6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0"/>
              <a:t>Main point: </a:t>
            </a:r>
            <a:r>
              <a:rPr lang="en" sz="2400" b="0">
                <a:solidFill>
                  <a:srgbClr val="002060"/>
                </a:solidFill>
              </a:rPr>
              <a:t>Measure changes in AFOLU / biomass for mitigation and adaptation activities</a:t>
            </a:r>
            <a:endParaRPr b="0"/>
          </a:p>
        </p:txBody>
      </p:sp>
      <p:sp>
        <p:nvSpPr>
          <p:cNvPr id="514" name="Google Shape;514;gda45322544_1_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da45322544_1_6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0"/>
              <a:t>Main point: </a:t>
            </a:r>
            <a:r>
              <a:rPr lang="en" sz="2400" b="0">
                <a:solidFill>
                  <a:srgbClr val="002060"/>
                </a:solidFill>
              </a:rPr>
              <a:t>Measure changes in AFOLU / biomass for mitigation and adaptation activities</a:t>
            </a:r>
            <a:endParaRPr b="0"/>
          </a:p>
        </p:txBody>
      </p:sp>
      <p:sp>
        <p:nvSpPr>
          <p:cNvPr id="520" name="Google Shape;520;gda45322544_1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d6892ace11_3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chemeClr val="dk1"/>
              </a:buClr>
              <a:buSzPts val="1400"/>
              <a:buFont typeface="Arial"/>
              <a:buNone/>
            </a:pPr>
            <a:endParaRPr/>
          </a:p>
        </p:txBody>
      </p:sp>
      <p:sp>
        <p:nvSpPr>
          <p:cNvPr id="526" name="Google Shape;526;gd6892ace1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d6892ace11_3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0"/>
              <a:t>Main point: </a:t>
            </a:r>
            <a:r>
              <a:rPr lang="en" sz="2400" b="0">
                <a:solidFill>
                  <a:srgbClr val="002060"/>
                </a:solidFill>
              </a:rPr>
              <a:t>Measure changes in AFOLU / biomass for mitigation and adaptation activities</a:t>
            </a:r>
            <a:endParaRPr b="0"/>
          </a:p>
        </p:txBody>
      </p:sp>
      <p:sp>
        <p:nvSpPr>
          <p:cNvPr id="533" name="Google Shape;533;gd6892ace11_3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d6892ace11_3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0"/>
              <a:t>Main point: </a:t>
            </a:r>
            <a:r>
              <a:rPr lang="en" sz="2400" b="0">
                <a:solidFill>
                  <a:srgbClr val="002060"/>
                </a:solidFill>
              </a:rPr>
              <a:t>Measure changes in AFOLU / biomass for mitigation and adaptation activities</a:t>
            </a:r>
            <a:endParaRPr b="0"/>
          </a:p>
        </p:txBody>
      </p:sp>
      <p:sp>
        <p:nvSpPr>
          <p:cNvPr id="539" name="Google Shape;539;gd6892ace11_3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d6892acb0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d6892acb0b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819ab1a225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819ab1a225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d6892acb0b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d6892acb0b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d6892acb0b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gd6892acb0b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d6892acb0b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d6892acb0b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da45322544_1_39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r>
              <a:rPr lang="en"/>
              <a:t>Osamu to speak &lt; 10 mins</a:t>
            </a:r>
            <a:endParaRPr/>
          </a:p>
        </p:txBody>
      </p:sp>
      <p:sp>
        <p:nvSpPr>
          <p:cNvPr id="238" name="Google Shape;238;gda45322544_1_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x">
  <p:cSld name="TITLE_AND_BODY">
    <p:bg>
      <p:bgPr>
        <a:blipFill>
          <a:blip r:embed="rId2">
            <a:alphaModFix/>
          </a:blip>
          <a:stretch>
            <a:fillRect/>
          </a:stretch>
        </a:blipFill>
        <a:effectLst/>
      </p:bgPr>
    </p:bg>
    <p:spTree>
      <p:nvGrpSpPr>
        <p:cNvPr id="1" name="Shape 52"/>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53"/>
        <p:cNvGrpSpPr/>
        <p:nvPr/>
      </p:nvGrpSpPr>
      <p:grpSpPr>
        <a:xfrm>
          <a:off x="0" y="0"/>
          <a:ext cx="0" cy="0"/>
          <a:chOff x="0" y="0"/>
          <a:chExt cx="0" cy="0"/>
        </a:xfrm>
      </p:grpSpPr>
      <p:sp>
        <p:nvSpPr>
          <p:cNvPr id="54" name="Google Shape;54;p1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1800"/>
              <a:buFont typeface="Arial"/>
              <a:buNone/>
              <a:defRPr sz="3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37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7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7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7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7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7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7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700"/>
              <a:buFont typeface="Arial"/>
              <a:buNone/>
              <a:defRPr sz="1400" b="0" i="0" u="none" strike="noStrike" cap="none">
                <a:solidFill>
                  <a:srgbClr val="000000"/>
                </a:solidFill>
                <a:latin typeface="Arial"/>
                <a:ea typeface="Arial"/>
                <a:cs typeface="Arial"/>
                <a:sym typeface="Arial"/>
              </a:defRPr>
            </a:lvl9pPr>
          </a:lstStyle>
          <a:p>
            <a:endParaRPr/>
          </a:p>
        </p:txBody>
      </p:sp>
      <p:sp>
        <p:nvSpPr>
          <p:cNvPr id="55" name="Google Shape;55;p15"/>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90000"/>
              </a:lnSpc>
              <a:spcBef>
                <a:spcPts val="10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42900" algn="l" rtl="0">
              <a:lnSpc>
                <a:spcPct val="90000"/>
              </a:lnSpc>
              <a:spcBef>
                <a:spcPts val="21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21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21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21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21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21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21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2100"/>
              </a:spcBef>
              <a:spcAft>
                <a:spcPts val="210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6" name="Google Shape;56;p1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Google Shape;57;p1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1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lank">
  <p:cSld name="1_Blank">
    <p:spTree>
      <p:nvGrpSpPr>
        <p:cNvPr id="1" name="Shape 59"/>
        <p:cNvGrpSpPr/>
        <p:nvPr/>
      </p:nvGrpSpPr>
      <p:grpSpPr>
        <a:xfrm>
          <a:off x="0" y="0"/>
          <a:ext cx="0" cy="0"/>
          <a:chOff x="0" y="0"/>
          <a:chExt cx="0" cy="0"/>
        </a:xfrm>
      </p:grpSpPr>
      <p:sp>
        <p:nvSpPr>
          <p:cNvPr id="60" name="Google Shape;60;p16"/>
          <p:cNvSpPr>
            <a:spLocks noGrp="1"/>
          </p:cNvSpPr>
          <p:nvPr>
            <p:ph type="sldNum" idx="12"/>
          </p:nvPr>
        </p:nvSpPr>
        <p:spPr>
          <a:xfrm>
            <a:off x="8763000" y="4972050"/>
            <a:ext cx="304800" cy="140400"/>
          </a:xfrm>
          <a:prstGeom prst="roundRect">
            <a:avLst>
              <a:gd name="adj" fmla="val 16667"/>
            </a:avLst>
          </a:prstGeom>
          <a:solidFill>
            <a:schemeClr val="lt1">
              <a:alpha val="4314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
        <p:nvSpPr>
          <p:cNvPr id="61" name="Google Shape;61;p16"/>
          <p:cNvSpPr txBox="1">
            <a:spLocks noGrp="1"/>
          </p:cNvSpPr>
          <p:nvPr>
            <p:ph type="body" idx="1"/>
          </p:nvPr>
        </p:nvSpPr>
        <p:spPr>
          <a:xfrm>
            <a:off x="76200" y="914400"/>
            <a:ext cx="8991600" cy="39432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500"/>
              </a:spcBef>
              <a:spcAft>
                <a:spcPts val="0"/>
              </a:spcAft>
              <a:buClr>
                <a:srgbClr val="002569"/>
              </a:buClr>
              <a:buSzPts val="2000"/>
              <a:buFont typeface="Arial"/>
              <a:buChar char="•"/>
              <a:defRPr sz="2000" b="1" i="0" u="none" strike="noStrike" cap="none">
                <a:solidFill>
                  <a:srgbClr val="002569"/>
                </a:solidFill>
                <a:latin typeface="Helvetica Neue"/>
                <a:ea typeface="Helvetica Neue"/>
                <a:cs typeface="Helvetica Neue"/>
                <a:sym typeface="Helvetica Neue"/>
              </a:defRPr>
            </a:lvl1pPr>
            <a:lvl2pPr marL="914400" marR="0" lvl="1" indent="-355600" algn="l" rtl="0">
              <a:lnSpc>
                <a:spcPct val="100000"/>
              </a:lnSpc>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lnSpc>
                <a:spcPct val="100000"/>
              </a:lnSpc>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endParaRPr/>
          </a:p>
        </p:txBody>
      </p:sp>
      <p:sp>
        <p:nvSpPr>
          <p:cNvPr id="62" name="Google Shape;62;p16"/>
          <p:cNvSpPr txBox="1">
            <a:spLocks noGrp="1"/>
          </p:cNvSpPr>
          <p:nvPr>
            <p:ph type="body" idx="2"/>
          </p:nvPr>
        </p:nvSpPr>
        <p:spPr>
          <a:xfrm>
            <a:off x="1981200" y="57150"/>
            <a:ext cx="4953000" cy="685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lnSpc>
                <a:spcPct val="100000"/>
              </a:lnSpc>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63"/>
        <p:cNvGrpSpPr/>
        <p:nvPr/>
      </p:nvGrpSpPr>
      <p:grpSpPr>
        <a:xfrm>
          <a:off x="0" y="0"/>
          <a:ext cx="0" cy="0"/>
          <a:chOff x="0" y="0"/>
          <a:chExt cx="0" cy="0"/>
        </a:xfrm>
      </p:grpSpPr>
      <p:sp>
        <p:nvSpPr>
          <p:cNvPr id="64" name="Google Shape;64;p17"/>
          <p:cNvSpPr>
            <a:spLocks noGrp="1"/>
          </p:cNvSpPr>
          <p:nvPr>
            <p:ph type="sldNum" idx="12"/>
          </p:nvPr>
        </p:nvSpPr>
        <p:spPr>
          <a:xfrm>
            <a:off x="8763000" y="4972050"/>
            <a:ext cx="304800" cy="140400"/>
          </a:xfrm>
          <a:prstGeom prst="roundRect">
            <a:avLst>
              <a:gd name="adj" fmla="val 16667"/>
            </a:avLst>
          </a:prstGeom>
          <a:solidFill>
            <a:schemeClr val="lt1">
              <a:alpha val="4431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
        <p:nvSpPr>
          <p:cNvPr id="65" name="Google Shape;65;p17"/>
          <p:cNvSpPr txBox="1">
            <a:spLocks noGrp="1"/>
          </p:cNvSpPr>
          <p:nvPr>
            <p:ph type="body" idx="1"/>
          </p:nvPr>
        </p:nvSpPr>
        <p:spPr>
          <a:xfrm>
            <a:off x="76200" y="914400"/>
            <a:ext cx="8991600" cy="39432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500"/>
              </a:spcBef>
              <a:spcAft>
                <a:spcPts val="0"/>
              </a:spcAft>
              <a:buClr>
                <a:srgbClr val="002569"/>
              </a:buClr>
              <a:buSzPts val="2000"/>
              <a:buFont typeface="Arial"/>
              <a:buChar char="•"/>
              <a:defRPr sz="2000" b="1" i="0" u="none" strike="noStrike" cap="none">
                <a:solidFill>
                  <a:srgbClr val="002569"/>
                </a:solidFill>
                <a:latin typeface="Helvetica Neue"/>
                <a:ea typeface="Helvetica Neue"/>
                <a:cs typeface="Helvetica Neue"/>
                <a:sym typeface="Helvetica Neue"/>
              </a:defRPr>
            </a:lvl1pPr>
            <a:lvl2pPr marL="914400" marR="0" lvl="1" indent="-355600" algn="l" rtl="0">
              <a:lnSpc>
                <a:spcPct val="100000"/>
              </a:lnSpc>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lnSpc>
                <a:spcPct val="100000"/>
              </a:lnSpc>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endParaRPr/>
          </a:p>
        </p:txBody>
      </p:sp>
      <p:sp>
        <p:nvSpPr>
          <p:cNvPr id="66" name="Google Shape;66;p17"/>
          <p:cNvSpPr txBox="1">
            <a:spLocks noGrp="1"/>
          </p:cNvSpPr>
          <p:nvPr>
            <p:ph type="body" idx="2"/>
          </p:nvPr>
        </p:nvSpPr>
        <p:spPr>
          <a:xfrm>
            <a:off x="1981200" y="57150"/>
            <a:ext cx="4953000" cy="685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lnSpc>
                <a:spcPct val="100000"/>
              </a:lnSpc>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endParaRPr/>
          </a:p>
        </p:txBody>
      </p:sp>
      <p:sp>
        <p:nvSpPr>
          <p:cNvPr id="67" name="Google Shape;67;p17"/>
          <p:cNvSpPr/>
          <p:nvPr/>
        </p:nvSpPr>
        <p:spPr>
          <a:xfrm>
            <a:off x="76200" y="4972050"/>
            <a:ext cx="5778000" cy="140400"/>
          </a:xfrm>
          <a:prstGeom prst="roundRect">
            <a:avLst>
              <a:gd name="adj" fmla="val 16667"/>
            </a:avLst>
          </a:prstGeom>
          <a:solidFill>
            <a:schemeClr val="lt1">
              <a:alpha val="4431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1" u="none" strike="noStrike" cap="none">
                <a:solidFill>
                  <a:schemeClr val="dk2"/>
                </a:solidFill>
                <a:latin typeface="Helvetica Neue"/>
                <a:ea typeface="Helvetica Neue"/>
                <a:cs typeface="Helvetica Neue"/>
                <a:sym typeface="Helvetica Neue"/>
              </a:rPr>
              <a:t>SIT-35, 25-26 March 2020	Join at www.slido.com with the event code: #ceos-sit-35</a:t>
            </a:r>
            <a:endParaRPr sz="1100" b="0" i="1" u="none" strike="noStrike" cap="none">
              <a:solidFill>
                <a:schemeClr val="dk2"/>
              </a:solidFill>
              <a:latin typeface="Helvetica Neue"/>
              <a:ea typeface="Helvetica Neue"/>
              <a:cs typeface="Helvetica Neue"/>
              <a:sym typeface="Helvetica Neue"/>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1_Blank">
  <p:cSld name="1_Blank 2">
    <p:spTree>
      <p:nvGrpSpPr>
        <p:cNvPr id="1" name="Shape 68"/>
        <p:cNvGrpSpPr/>
        <p:nvPr/>
      </p:nvGrpSpPr>
      <p:grpSpPr>
        <a:xfrm>
          <a:off x="0" y="0"/>
          <a:ext cx="0" cy="0"/>
          <a:chOff x="0" y="0"/>
          <a:chExt cx="0" cy="0"/>
        </a:xfrm>
      </p:grpSpPr>
      <p:sp>
        <p:nvSpPr>
          <p:cNvPr id="69" name="Google Shape;69;p18"/>
          <p:cNvSpPr>
            <a:spLocks noGrp="1"/>
          </p:cNvSpPr>
          <p:nvPr>
            <p:ph type="sldNum" idx="12"/>
          </p:nvPr>
        </p:nvSpPr>
        <p:spPr>
          <a:xfrm>
            <a:off x="8763000" y="4972050"/>
            <a:ext cx="304800" cy="140400"/>
          </a:xfrm>
          <a:prstGeom prst="roundRect">
            <a:avLst>
              <a:gd name="adj" fmla="val 16667"/>
            </a:avLst>
          </a:prstGeom>
          <a:solidFill>
            <a:schemeClr val="lt1">
              <a:alpha val="44310"/>
            </a:schemeClr>
          </a:solidFill>
          <a:ln w="25400" cap="flat" cmpd="sng">
            <a:solidFill>
              <a:schemeClr val="lt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rtl="0">
              <a:lnSpc>
                <a:spcPct val="100000"/>
              </a:lnSpc>
              <a:spcBef>
                <a:spcPts val="0"/>
              </a:spcBef>
              <a:spcAft>
                <a:spcPts val="0"/>
              </a:spcAft>
              <a:buClr>
                <a:srgbClr val="000000"/>
              </a:buClr>
              <a:buSzPts val="1100"/>
              <a:buFont typeface="Arial"/>
              <a:buNone/>
              <a:defRPr sz="1100" b="0" i="1" u="none" strike="noStrike" cap="none">
                <a:solidFill>
                  <a:schemeClr val="lt2"/>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100"/>
              <a:buFont typeface="Arial"/>
              <a:buNone/>
              <a:defRPr sz="1100" b="0" i="1" u="none" strike="noStrike" cap="none">
                <a:solidFill>
                  <a:schemeClr val="lt2"/>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100"/>
              <a:buFont typeface="Arial"/>
              <a:buNone/>
              <a:defRPr sz="1100" b="0" i="1" u="none" strike="noStrike" cap="none">
                <a:solidFill>
                  <a:schemeClr val="lt2"/>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100"/>
              <a:buFont typeface="Arial"/>
              <a:buNone/>
              <a:defRPr sz="1100" b="0" i="1" u="none" strike="noStrike" cap="none">
                <a:solidFill>
                  <a:schemeClr val="lt2"/>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100"/>
              <a:buFont typeface="Arial"/>
              <a:buNone/>
              <a:defRPr sz="1100" b="0" i="1" u="none" strike="noStrike" cap="none">
                <a:solidFill>
                  <a:schemeClr val="lt2"/>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100"/>
              <a:buFont typeface="Arial"/>
              <a:buNone/>
              <a:defRPr sz="1100" b="0" i="1" u="none" strike="noStrike" cap="none">
                <a:solidFill>
                  <a:schemeClr val="lt2"/>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100"/>
              <a:buFont typeface="Arial"/>
              <a:buNone/>
              <a:defRPr sz="1100" b="0" i="1" u="none" strike="noStrike" cap="none">
                <a:solidFill>
                  <a:schemeClr val="lt2"/>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100"/>
              <a:buFont typeface="Arial"/>
              <a:buNone/>
              <a:defRPr sz="1100" b="0" i="1" u="none" strike="noStrike" cap="none">
                <a:solidFill>
                  <a:schemeClr val="lt2"/>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100"/>
              <a:buFont typeface="Arial"/>
              <a:buNone/>
              <a:defRPr sz="1100" b="0" i="1" u="none" strike="noStrike" cap="none">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70" name="Google Shape;70;p18"/>
          <p:cNvSpPr txBox="1">
            <a:spLocks noGrp="1"/>
          </p:cNvSpPr>
          <p:nvPr>
            <p:ph type="body" idx="1"/>
          </p:nvPr>
        </p:nvSpPr>
        <p:spPr>
          <a:xfrm>
            <a:off x="457200" y="1200150"/>
            <a:ext cx="8153400" cy="354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1pPr>
            <a:lvl2pPr marL="914400" marR="0" lvl="1" indent="-355600" algn="l" rtl="0">
              <a:lnSpc>
                <a:spcPct val="100000"/>
              </a:lnSpc>
              <a:spcBef>
                <a:spcPts val="0"/>
              </a:spcBef>
              <a:spcAft>
                <a:spcPts val="0"/>
              </a:spcAft>
              <a:buClr>
                <a:srgbClr val="000000"/>
              </a:buClr>
              <a:buSzPts val="2000"/>
              <a:buFont typeface="Courier New"/>
              <a:buChar char="o"/>
              <a:defRPr sz="2000" b="0" i="0" u="none" strike="noStrike" cap="none">
                <a:solidFill>
                  <a:srgbClr val="000000"/>
                </a:solidFill>
                <a:latin typeface="Arial"/>
                <a:ea typeface="Arial"/>
                <a:cs typeface="Arial"/>
                <a:sym typeface="Arial"/>
              </a:defRPr>
            </a:lvl2pPr>
            <a:lvl3pPr marL="1371600" marR="0" lvl="2" indent="-355600" algn="l" rtl="0">
              <a:lnSpc>
                <a:spcPct val="100000"/>
              </a:lnSpc>
              <a:spcBef>
                <a:spcPts val="0"/>
              </a:spcBef>
              <a:spcAft>
                <a:spcPts val="0"/>
              </a:spcAft>
              <a:buClr>
                <a:srgbClr val="000000"/>
              </a:buClr>
              <a:buSzPts val="2000"/>
              <a:buFont typeface="Noto Sans Symbols"/>
              <a:buChar char="▪"/>
              <a:defRPr sz="20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Google Shape;71;p18"/>
          <p:cNvSpPr/>
          <p:nvPr/>
        </p:nvSpPr>
        <p:spPr>
          <a:xfrm>
            <a:off x="76200" y="4972050"/>
            <a:ext cx="2362200" cy="140400"/>
          </a:xfrm>
          <a:prstGeom prst="roundRect">
            <a:avLst>
              <a:gd name="adj" fmla="val 16667"/>
            </a:avLst>
          </a:prstGeom>
          <a:solidFill>
            <a:schemeClr val="lt1">
              <a:alpha val="44310"/>
            </a:schemeClr>
          </a:solidFill>
          <a:ln w="25400" cap="flat" cmpd="sng">
            <a:solidFill>
              <a:schemeClr val="lt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1" u="none" strike="noStrike" cap="none">
                <a:solidFill>
                  <a:schemeClr val="lt2"/>
                </a:solidFill>
                <a:latin typeface="Arial"/>
                <a:ea typeface="Arial"/>
                <a:cs typeface="Arial"/>
                <a:sym typeface="Arial"/>
              </a:rPr>
              <a:t>CEOS Plenary 2019, 14-16 October</a:t>
            </a:r>
            <a:endParaRPr sz="1100" b="0" i="1" u="none" strike="noStrike" cap="none">
              <a:solidFill>
                <a:schemeClr val="lt2"/>
              </a:solidFill>
              <a:latin typeface="Arial"/>
              <a:ea typeface="Arial"/>
              <a:cs typeface="Arial"/>
              <a:sym typeface="Arial"/>
            </a:endParaRPr>
          </a:p>
        </p:txBody>
      </p:sp>
      <p:sp>
        <p:nvSpPr>
          <p:cNvPr id="72" name="Google Shape;72;p18"/>
          <p:cNvSpPr txBox="1">
            <a:spLocks noGrp="1"/>
          </p:cNvSpPr>
          <p:nvPr>
            <p:ph type="body" idx="2"/>
          </p:nvPr>
        </p:nvSpPr>
        <p:spPr>
          <a:xfrm>
            <a:off x="2057400" y="228600"/>
            <a:ext cx="4953000" cy="400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FY30_Ⅰ.1.2">
  <p:cSld name="2_FY30_Ⅰ.1.2">
    <p:spTree>
      <p:nvGrpSpPr>
        <p:cNvPr id="1" name="Shape 73"/>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4"/>
        <p:cNvGrpSpPr/>
        <p:nvPr/>
      </p:nvGrpSpPr>
      <p:grpSpPr>
        <a:xfrm>
          <a:off x="0" y="0"/>
          <a:ext cx="0" cy="0"/>
          <a:chOff x="0" y="0"/>
          <a:chExt cx="0" cy="0"/>
        </a:xfrm>
      </p:grpSpPr>
      <p:sp>
        <p:nvSpPr>
          <p:cNvPr id="75" name="Google Shape;75;p20"/>
          <p:cNvSpPr txBox="1">
            <a:spLocks noGrp="1"/>
          </p:cNvSpPr>
          <p:nvPr>
            <p:ph type="ctrTitle"/>
          </p:nvPr>
        </p:nvSpPr>
        <p:spPr>
          <a:xfrm>
            <a:off x="311708" y="744575"/>
            <a:ext cx="8520600" cy="2052600"/>
          </a:xfrm>
          <a:prstGeom prst="rect">
            <a:avLst/>
          </a:prstGeom>
          <a:noFill/>
          <a:ln>
            <a:noFill/>
          </a:ln>
        </p:spPr>
        <p:txBody>
          <a:bodyPr spcFirstLastPara="1" wrap="square" lIns="121900" tIns="121900" rIns="121900" bIns="121900" anchor="b" anchorCtr="0">
            <a:noAutofit/>
          </a:bodyPr>
          <a:lstStyle>
            <a:lvl1pPr marR="0" lvl="0" algn="ctr" rtl="0">
              <a:lnSpc>
                <a:spcPct val="100000"/>
              </a:lnSpc>
              <a:spcBef>
                <a:spcPts val="0"/>
              </a:spcBef>
              <a:spcAft>
                <a:spcPts val="0"/>
              </a:spcAft>
              <a:buClr>
                <a:srgbClr val="000000"/>
              </a:buClr>
              <a:buSzPts val="6900"/>
              <a:buFont typeface="Arial"/>
              <a:buNone/>
              <a:defRPr sz="69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6900"/>
              <a:buFont typeface="Arial"/>
              <a:buNone/>
              <a:defRPr sz="69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6900"/>
              <a:buFont typeface="Arial"/>
              <a:buNone/>
              <a:defRPr sz="69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6900"/>
              <a:buFont typeface="Arial"/>
              <a:buNone/>
              <a:defRPr sz="69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6900"/>
              <a:buFont typeface="Arial"/>
              <a:buNone/>
              <a:defRPr sz="69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6900"/>
              <a:buFont typeface="Arial"/>
              <a:buNone/>
              <a:defRPr sz="69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6900"/>
              <a:buFont typeface="Arial"/>
              <a:buNone/>
              <a:defRPr sz="69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6900"/>
              <a:buFont typeface="Arial"/>
              <a:buNone/>
              <a:defRPr sz="69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6900"/>
              <a:buFont typeface="Arial"/>
              <a:buNone/>
              <a:defRPr sz="6900" b="0" i="0" u="none" strike="noStrike" cap="none">
                <a:solidFill>
                  <a:srgbClr val="000000"/>
                </a:solidFill>
                <a:latin typeface="Arial"/>
                <a:ea typeface="Arial"/>
                <a:cs typeface="Arial"/>
                <a:sym typeface="Arial"/>
              </a:defRPr>
            </a:lvl9pPr>
          </a:lstStyle>
          <a:p>
            <a:endParaRPr/>
          </a:p>
        </p:txBody>
      </p:sp>
      <p:sp>
        <p:nvSpPr>
          <p:cNvPr id="76" name="Google Shape;76;p20"/>
          <p:cNvSpPr txBox="1">
            <a:spLocks noGrp="1"/>
          </p:cNvSpPr>
          <p:nvPr>
            <p:ph type="subTitle" idx="1"/>
          </p:nvPr>
        </p:nvSpPr>
        <p:spPr>
          <a:xfrm>
            <a:off x="311700" y="2834125"/>
            <a:ext cx="8520600" cy="792600"/>
          </a:xfrm>
          <a:prstGeom prst="rect">
            <a:avLst/>
          </a:prstGeom>
          <a:noFill/>
          <a:ln>
            <a:noFill/>
          </a:ln>
        </p:spPr>
        <p:txBody>
          <a:bodyPr spcFirstLastPara="1" wrap="square" lIns="121900" tIns="121900" rIns="121900" bIns="121900" anchor="t" anchorCtr="0">
            <a:noAutofit/>
          </a:bodyPr>
          <a:lstStyle>
            <a:lvl1pPr marR="0" lvl="0"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9pPr>
          </a:lstStyle>
          <a:p>
            <a:endParaRPr/>
          </a:p>
        </p:txBody>
      </p:sp>
      <p:sp>
        <p:nvSpPr>
          <p:cNvPr id="77" name="Google Shape;77;p20"/>
          <p:cNvSpPr txBox="1">
            <a:spLocks noGrp="1"/>
          </p:cNvSpPr>
          <p:nvPr>
            <p:ph type="sldNum" idx="12"/>
          </p:nvPr>
        </p:nvSpPr>
        <p:spPr>
          <a:xfrm>
            <a:off x="8472458" y="4663216"/>
            <a:ext cx="548700" cy="3936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78"/>
        <p:cNvGrpSpPr/>
        <p:nvPr/>
      </p:nvGrpSpPr>
      <p:grpSpPr>
        <a:xfrm>
          <a:off x="0" y="0"/>
          <a:ext cx="0" cy="0"/>
          <a:chOff x="0" y="0"/>
          <a:chExt cx="0" cy="0"/>
        </a:xfrm>
      </p:grpSpPr>
      <p:sp>
        <p:nvSpPr>
          <p:cNvPr id="79" name="Google Shape;79;p21"/>
          <p:cNvSpPr txBox="1">
            <a:spLocks noGrp="1"/>
          </p:cNvSpPr>
          <p:nvPr>
            <p:ph type="body" idx="1"/>
          </p:nvPr>
        </p:nvSpPr>
        <p:spPr>
          <a:xfrm>
            <a:off x="1981200" y="57150"/>
            <a:ext cx="4953000" cy="685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lnSpc>
                <a:spcPct val="100000"/>
              </a:lnSpc>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2_Blank">
    <p:spTree>
      <p:nvGrpSpPr>
        <p:cNvPr id="1" name="Shape 82"/>
        <p:cNvGrpSpPr/>
        <p:nvPr/>
      </p:nvGrpSpPr>
      <p:grpSpPr>
        <a:xfrm>
          <a:off x="0" y="0"/>
          <a:ext cx="0" cy="0"/>
          <a:chOff x="0" y="0"/>
          <a:chExt cx="0" cy="0"/>
        </a:xfrm>
      </p:grpSpPr>
      <p:sp>
        <p:nvSpPr>
          <p:cNvPr id="83" name="Google Shape;83;p23"/>
          <p:cNvSpPr txBox="1">
            <a:spLocks noGrp="1"/>
          </p:cNvSpPr>
          <p:nvPr>
            <p:ph type="body" idx="1"/>
          </p:nvPr>
        </p:nvSpPr>
        <p:spPr>
          <a:xfrm>
            <a:off x="1981200" y="57150"/>
            <a:ext cx="4953000" cy="685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lnSpc>
                <a:spcPct val="100000"/>
              </a:lnSpc>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ank">
  <p:cSld name="1_Blank">
    <p:spTree>
      <p:nvGrpSpPr>
        <p:cNvPr id="1" name="Shape 84"/>
        <p:cNvGrpSpPr/>
        <p:nvPr/>
      </p:nvGrpSpPr>
      <p:grpSpPr>
        <a:xfrm>
          <a:off x="0" y="0"/>
          <a:ext cx="0" cy="0"/>
          <a:chOff x="0" y="0"/>
          <a:chExt cx="0" cy="0"/>
        </a:xfrm>
      </p:grpSpPr>
      <p:sp>
        <p:nvSpPr>
          <p:cNvPr id="85" name="Google Shape;85;p24"/>
          <p:cNvSpPr>
            <a:spLocks noGrp="1"/>
          </p:cNvSpPr>
          <p:nvPr>
            <p:ph type="sldNum" idx="12"/>
          </p:nvPr>
        </p:nvSpPr>
        <p:spPr>
          <a:xfrm>
            <a:off x="8763000" y="4972050"/>
            <a:ext cx="304800" cy="140400"/>
          </a:xfrm>
          <a:prstGeom prst="roundRect">
            <a:avLst>
              <a:gd name="adj" fmla="val 16667"/>
            </a:avLst>
          </a:prstGeom>
          <a:solidFill>
            <a:schemeClr val="lt1">
              <a:alpha val="4275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
        <p:nvSpPr>
          <p:cNvPr id="86" name="Google Shape;86;p24"/>
          <p:cNvSpPr txBox="1">
            <a:spLocks noGrp="1"/>
          </p:cNvSpPr>
          <p:nvPr>
            <p:ph type="body" idx="1"/>
          </p:nvPr>
        </p:nvSpPr>
        <p:spPr>
          <a:xfrm>
            <a:off x="76200" y="914400"/>
            <a:ext cx="8991600" cy="39432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500"/>
              </a:spcBef>
              <a:spcAft>
                <a:spcPts val="0"/>
              </a:spcAft>
              <a:buClr>
                <a:srgbClr val="002569"/>
              </a:buClr>
              <a:buSzPts val="2000"/>
              <a:buFont typeface="Arial"/>
              <a:buChar char="•"/>
              <a:defRPr sz="2000" b="1" i="0" u="none" strike="noStrike" cap="none">
                <a:solidFill>
                  <a:srgbClr val="002569"/>
                </a:solidFill>
                <a:latin typeface="Helvetica Neue"/>
                <a:ea typeface="Helvetica Neue"/>
                <a:cs typeface="Helvetica Neue"/>
                <a:sym typeface="Helvetica Neue"/>
              </a:defRPr>
            </a:lvl1pPr>
            <a:lvl2pPr marL="914400" marR="0" lvl="1" indent="-355600" algn="l" rtl="0">
              <a:lnSpc>
                <a:spcPct val="100000"/>
              </a:lnSpc>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lnSpc>
                <a:spcPct val="100000"/>
              </a:lnSpc>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endParaRPr/>
          </a:p>
        </p:txBody>
      </p:sp>
      <p:sp>
        <p:nvSpPr>
          <p:cNvPr id="87" name="Google Shape;87;p24"/>
          <p:cNvSpPr txBox="1">
            <a:spLocks noGrp="1"/>
          </p:cNvSpPr>
          <p:nvPr>
            <p:ph type="body" idx="2"/>
          </p:nvPr>
        </p:nvSpPr>
        <p:spPr>
          <a:xfrm>
            <a:off x="1981200" y="57150"/>
            <a:ext cx="4953000" cy="685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lnSpc>
                <a:spcPct val="100000"/>
              </a:lnSpc>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88"/>
        <p:cNvGrpSpPr/>
        <p:nvPr/>
      </p:nvGrpSpPr>
      <p:grpSpPr>
        <a:xfrm>
          <a:off x="0" y="0"/>
          <a:ext cx="0" cy="0"/>
          <a:chOff x="0" y="0"/>
          <a:chExt cx="0" cy="0"/>
        </a:xfrm>
      </p:grpSpPr>
      <p:sp>
        <p:nvSpPr>
          <p:cNvPr id="89" name="Google Shape;89;p25"/>
          <p:cNvSpPr>
            <a:spLocks noGrp="1"/>
          </p:cNvSpPr>
          <p:nvPr>
            <p:ph type="sldNum" idx="12"/>
          </p:nvPr>
        </p:nvSpPr>
        <p:spPr>
          <a:xfrm>
            <a:off x="8763000" y="4972050"/>
            <a:ext cx="304800" cy="140400"/>
          </a:xfrm>
          <a:prstGeom prst="roundRect">
            <a:avLst>
              <a:gd name="adj" fmla="val 16667"/>
            </a:avLst>
          </a:prstGeom>
          <a:solidFill>
            <a:schemeClr val="lt1">
              <a:alpha val="4392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
        <p:nvSpPr>
          <p:cNvPr id="90" name="Google Shape;90;p25"/>
          <p:cNvSpPr txBox="1">
            <a:spLocks noGrp="1"/>
          </p:cNvSpPr>
          <p:nvPr>
            <p:ph type="body" idx="1"/>
          </p:nvPr>
        </p:nvSpPr>
        <p:spPr>
          <a:xfrm>
            <a:off x="76200" y="914400"/>
            <a:ext cx="8991600" cy="39432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500"/>
              </a:spcBef>
              <a:spcAft>
                <a:spcPts val="0"/>
              </a:spcAft>
              <a:buClr>
                <a:srgbClr val="002569"/>
              </a:buClr>
              <a:buSzPts val="2000"/>
              <a:buFont typeface="Arial"/>
              <a:buChar char="•"/>
              <a:defRPr sz="2000" b="1" i="0" u="none" strike="noStrike" cap="none">
                <a:solidFill>
                  <a:srgbClr val="002569"/>
                </a:solidFill>
                <a:latin typeface="Helvetica Neue"/>
                <a:ea typeface="Helvetica Neue"/>
                <a:cs typeface="Helvetica Neue"/>
                <a:sym typeface="Helvetica Neue"/>
              </a:defRPr>
            </a:lvl1pPr>
            <a:lvl2pPr marL="914400" marR="0" lvl="1" indent="-355600" algn="l" rtl="0">
              <a:lnSpc>
                <a:spcPct val="100000"/>
              </a:lnSpc>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lnSpc>
                <a:spcPct val="100000"/>
              </a:lnSpc>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endParaRPr/>
          </a:p>
        </p:txBody>
      </p:sp>
      <p:sp>
        <p:nvSpPr>
          <p:cNvPr id="91" name="Google Shape;91;p25"/>
          <p:cNvSpPr txBox="1">
            <a:spLocks noGrp="1"/>
          </p:cNvSpPr>
          <p:nvPr>
            <p:ph type="body" idx="2"/>
          </p:nvPr>
        </p:nvSpPr>
        <p:spPr>
          <a:xfrm>
            <a:off x="1981200" y="57150"/>
            <a:ext cx="4953000" cy="685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lnSpc>
                <a:spcPct val="100000"/>
              </a:lnSpc>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endParaRPr/>
          </a:p>
        </p:txBody>
      </p:sp>
      <p:sp>
        <p:nvSpPr>
          <p:cNvPr id="92" name="Google Shape;92;p25"/>
          <p:cNvSpPr/>
          <p:nvPr/>
        </p:nvSpPr>
        <p:spPr>
          <a:xfrm>
            <a:off x="76200" y="4972050"/>
            <a:ext cx="5778000" cy="140400"/>
          </a:xfrm>
          <a:prstGeom prst="roundRect">
            <a:avLst>
              <a:gd name="adj" fmla="val 16667"/>
            </a:avLst>
          </a:prstGeom>
          <a:solidFill>
            <a:schemeClr val="lt1">
              <a:alpha val="4392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1" u="none" strike="noStrike" cap="none">
                <a:solidFill>
                  <a:schemeClr val="dk2"/>
                </a:solidFill>
                <a:latin typeface="Helvetica Neue"/>
                <a:ea typeface="Helvetica Neue"/>
                <a:cs typeface="Helvetica Neue"/>
                <a:sym typeface="Helvetica Neue"/>
              </a:rPr>
              <a:t>SIT-35, 25-26 March 2020	Join at www.slido.com with the event code: #ceos-sit-35</a:t>
            </a:r>
            <a:endParaRPr sz="1100" b="0" i="1" u="none" strike="noStrike" cap="none">
              <a:solidFill>
                <a:schemeClr val="dk2"/>
              </a:solidFill>
              <a:latin typeface="Helvetica Neue"/>
              <a:ea typeface="Helvetica Neue"/>
              <a:cs typeface="Helvetica Neue"/>
              <a:sym typeface="Helvetica Neue"/>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1_Blank">
  <p:cSld name="1_Blank 2">
    <p:spTree>
      <p:nvGrpSpPr>
        <p:cNvPr id="1" name="Shape 93"/>
        <p:cNvGrpSpPr/>
        <p:nvPr/>
      </p:nvGrpSpPr>
      <p:grpSpPr>
        <a:xfrm>
          <a:off x="0" y="0"/>
          <a:ext cx="0" cy="0"/>
          <a:chOff x="0" y="0"/>
          <a:chExt cx="0" cy="0"/>
        </a:xfrm>
      </p:grpSpPr>
      <p:sp>
        <p:nvSpPr>
          <p:cNvPr id="94" name="Google Shape;94;p26"/>
          <p:cNvSpPr>
            <a:spLocks noGrp="1"/>
          </p:cNvSpPr>
          <p:nvPr>
            <p:ph type="sldNum" idx="12"/>
          </p:nvPr>
        </p:nvSpPr>
        <p:spPr>
          <a:xfrm>
            <a:off x="8763000" y="4972050"/>
            <a:ext cx="304800" cy="140400"/>
          </a:xfrm>
          <a:prstGeom prst="roundRect">
            <a:avLst>
              <a:gd name="adj" fmla="val 16667"/>
            </a:avLst>
          </a:prstGeom>
          <a:solidFill>
            <a:schemeClr val="lt1">
              <a:alpha val="43920"/>
            </a:schemeClr>
          </a:solidFill>
          <a:ln w="25400" cap="flat" cmpd="sng">
            <a:solidFill>
              <a:schemeClr val="lt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rtl="0">
              <a:lnSpc>
                <a:spcPct val="100000"/>
              </a:lnSpc>
              <a:spcBef>
                <a:spcPts val="0"/>
              </a:spcBef>
              <a:spcAft>
                <a:spcPts val="0"/>
              </a:spcAft>
              <a:buClr>
                <a:srgbClr val="000000"/>
              </a:buClr>
              <a:buSzPts val="1100"/>
              <a:buFont typeface="Arial"/>
              <a:buNone/>
              <a:defRPr sz="1100" b="0" i="1" u="none" strike="noStrike" cap="none">
                <a:solidFill>
                  <a:schemeClr val="lt2"/>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100"/>
              <a:buFont typeface="Arial"/>
              <a:buNone/>
              <a:defRPr sz="1100" b="0" i="1" u="none" strike="noStrike" cap="none">
                <a:solidFill>
                  <a:schemeClr val="lt2"/>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100"/>
              <a:buFont typeface="Arial"/>
              <a:buNone/>
              <a:defRPr sz="1100" b="0" i="1" u="none" strike="noStrike" cap="none">
                <a:solidFill>
                  <a:schemeClr val="lt2"/>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100"/>
              <a:buFont typeface="Arial"/>
              <a:buNone/>
              <a:defRPr sz="1100" b="0" i="1" u="none" strike="noStrike" cap="none">
                <a:solidFill>
                  <a:schemeClr val="lt2"/>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100"/>
              <a:buFont typeface="Arial"/>
              <a:buNone/>
              <a:defRPr sz="1100" b="0" i="1" u="none" strike="noStrike" cap="none">
                <a:solidFill>
                  <a:schemeClr val="lt2"/>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100"/>
              <a:buFont typeface="Arial"/>
              <a:buNone/>
              <a:defRPr sz="1100" b="0" i="1" u="none" strike="noStrike" cap="none">
                <a:solidFill>
                  <a:schemeClr val="lt2"/>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100"/>
              <a:buFont typeface="Arial"/>
              <a:buNone/>
              <a:defRPr sz="1100" b="0" i="1" u="none" strike="noStrike" cap="none">
                <a:solidFill>
                  <a:schemeClr val="lt2"/>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100"/>
              <a:buFont typeface="Arial"/>
              <a:buNone/>
              <a:defRPr sz="1100" b="0" i="1" u="none" strike="noStrike" cap="none">
                <a:solidFill>
                  <a:schemeClr val="lt2"/>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100"/>
              <a:buFont typeface="Arial"/>
              <a:buNone/>
              <a:defRPr sz="1100" b="0" i="1" u="none" strike="noStrike" cap="none">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95" name="Google Shape;95;p26"/>
          <p:cNvSpPr txBox="1">
            <a:spLocks noGrp="1"/>
          </p:cNvSpPr>
          <p:nvPr>
            <p:ph type="body" idx="1"/>
          </p:nvPr>
        </p:nvSpPr>
        <p:spPr>
          <a:xfrm>
            <a:off x="457200" y="1200150"/>
            <a:ext cx="8153400" cy="354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1pPr>
            <a:lvl2pPr marL="914400" marR="0" lvl="1" indent="-355600" algn="l" rtl="0">
              <a:lnSpc>
                <a:spcPct val="100000"/>
              </a:lnSpc>
              <a:spcBef>
                <a:spcPts val="0"/>
              </a:spcBef>
              <a:spcAft>
                <a:spcPts val="0"/>
              </a:spcAft>
              <a:buClr>
                <a:srgbClr val="000000"/>
              </a:buClr>
              <a:buSzPts val="2000"/>
              <a:buFont typeface="Courier New"/>
              <a:buChar char="o"/>
              <a:defRPr sz="2000" b="0" i="0" u="none" strike="noStrike" cap="none">
                <a:solidFill>
                  <a:srgbClr val="000000"/>
                </a:solidFill>
                <a:latin typeface="Arial"/>
                <a:ea typeface="Arial"/>
                <a:cs typeface="Arial"/>
                <a:sym typeface="Arial"/>
              </a:defRPr>
            </a:lvl2pPr>
            <a:lvl3pPr marL="1371600" marR="0" lvl="2" indent="-355600" algn="l" rtl="0">
              <a:lnSpc>
                <a:spcPct val="100000"/>
              </a:lnSpc>
              <a:spcBef>
                <a:spcPts val="0"/>
              </a:spcBef>
              <a:spcAft>
                <a:spcPts val="0"/>
              </a:spcAft>
              <a:buClr>
                <a:srgbClr val="000000"/>
              </a:buClr>
              <a:buSzPts val="2000"/>
              <a:buFont typeface="Noto Sans Symbols"/>
              <a:buChar char="▪"/>
              <a:defRPr sz="20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6" name="Google Shape;96;p26"/>
          <p:cNvSpPr/>
          <p:nvPr/>
        </p:nvSpPr>
        <p:spPr>
          <a:xfrm>
            <a:off x="76200" y="4972050"/>
            <a:ext cx="2362200" cy="140400"/>
          </a:xfrm>
          <a:prstGeom prst="roundRect">
            <a:avLst>
              <a:gd name="adj" fmla="val 16667"/>
            </a:avLst>
          </a:prstGeom>
          <a:solidFill>
            <a:schemeClr val="lt1">
              <a:alpha val="43920"/>
            </a:schemeClr>
          </a:solidFill>
          <a:ln w="25400" cap="flat" cmpd="sng">
            <a:solidFill>
              <a:schemeClr val="lt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1" u="none" strike="noStrike" cap="none">
                <a:solidFill>
                  <a:schemeClr val="lt2"/>
                </a:solidFill>
                <a:latin typeface="Arial"/>
                <a:ea typeface="Arial"/>
                <a:cs typeface="Arial"/>
                <a:sym typeface="Arial"/>
              </a:rPr>
              <a:t>CEOS Plenary 2019, 14-16 October</a:t>
            </a:r>
            <a:endParaRPr sz="1100" b="0" i="1" u="none" strike="noStrike" cap="none">
              <a:solidFill>
                <a:schemeClr val="lt2"/>
              </a:solidFill>
              <a:latin typeface="Arial"/>
              <a:ea typeface="Arial"/>
              <a:cs typeface="Arial"/>
              <a:sym typeface="Arial"/>
            </a:endParaRPr>
          </a:p>
        </p:txBody>
      </p:sp>
      <p:sp>
        <p:nvSpPr>
          <p:cNvPr id="97" name="Google Shape;97;p26"/>
          <p:cNvSpPr txBox="1">
            <a:spLocks noGrp="1"/>
          </p:cNvSpPr>
          <p:nvPr>
            <p:ph type="body" idx="2"/>
          </p:nvPr>
        </p:nvSpPr>
        <p:spPr>
          <a:xfrm>
            <a:off x="2057400" y="228600"/>
            <a:ext cx="4953000" cy="400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FY30_Ⅰ.1.2">
  <p:cSld name="2_FY30_Ⅰ.1.2">
    <p:spTree>
      <p:nvGrpSpPr>
        <p:cNvPr id="1" name="Shape 98"/>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9"/>
        <p:cNvGrpSpPr/>
        <p:nvPr/>
      </p:nvGrpSpPr>
      <p:grpSpPr>
        <a:xfrm>
          <a:off x="0" y="0"/>
          <a:ext cx="0" cy="0"/>
          <a:chOff x="0" y="0"/>
          <a:chExt cx="0" cy="0"/>
        </a:xfrm>
      </p:grpSpPr>
      <p:sp>
        <p:nvSpPr>
          <p:cNvPr id="100" name="Google Shape;100;p28"/>
          <p:cNvSpPr txBox="1">
            <a:spLocks noGrp="1"/>
          </p:cNvSpPr>
          <p:nvPr>
            <p:ph type="ctrTitle"/>
          </p:nvPr>
        </p:nvSpPr>
        <p:spPr>
          <a:xfrm>
            <a:off x="311708" y="744575"/>
            <a:ext cx="8520600" cy="2052600"/>
          </a:xfrm>
          <a:prstGeom prst="rect">
            <a:avLst/>
          </a:prstGeom>
          <a:noFill/>
          <a:ln>
            <a:noFill/>
          </a:ln>
        </p:spPr>
        <p:txBody>
          <a:bodyPr spcFirstLastPara="1" wrap="square" lIns="121900" tIns="121900" rIns="121900" bIns="121900" anchor="b" anchorCtr="0">
            <a:noAutofit/>
          </a:bodyPr>
          <a:lstStyle>
            <a:lvl1pPr marR="0" lvl="0" algn="ctr" rtl="0">
              <a:lnSpc>
                <a:spcPct val="100000"/>
              </a:lnSpc>
              <a:spcBef>
                <a:spcPts val="0"/>
              </a:spcBef>
              <a:spcAft>
                <a:spcPts val="0"/>
              </a:spcAft>
              <a:buClr>
                <a:srgbClr val="000000"/>
              </a:buClr>
              <a:buSzPts val="6900"/>
              <a:buFont typeface="Arial"/>
              <a:buNone/>
              <a:defRPr sz="69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6900"/>
              <a:buFont typeface="Arial"/>
              <a:buNone/>
              <a:defRPr sz="69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6900"/>
              <a:buFont typeface="Arial"/>
              <a:buNone/>
              <a:defRPr sz="69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6900"/>
              <a:buFont typeface="Arial"/>
              <a:buNone/>
              <a:defRPr sz="69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6900"/>
              <a:buFont typeface="Arial"/>
              <a:buNone/>
              <a:defRPr sz="69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6900"/>
              <a:buFont typeface="Arial"/>
              <a:buNone/>
              <a:defRPr sz="69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6900"/>
              <a:buFont typeface="Arial"/>
              <a:buNone/>
              <a:defRPr sz="69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6900"/>
              <a:buFont typeface="Arial"/>
              <a:buNone/>
              <a:defRPr sz="69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6900"/>
              <a:buFont typeface="Arial"/>
              <a:buNone/>
              <a:defRPr sz="6900" b="0" i="0" u="none" strike="noStrike" cap="none">
                <a:solidFill>
                  <a:srgbClr val="000000"/>
                </a:solidFill>
                <a:latin typeface="Arial"/>
                <a:ea typeface="Arial"/>
                <a:cs typeface="Arial"/>
                <a:sym typeface="Arial"/>
              </a:defRPr>
            </a:lvl9pPr>
          </a:lstStyle>
          <a:p>
            <a:endParaRPr/>
          </a:p>
        </p:txBody>
      </p:sp>
      <p:sp>
        <p:nvSpPr>
          <p:cNvPr id="101" name="Google Shape;101;p28"/>
          <p:cNvSpPr txBox="1">
            <a:spLocks noGrp="1"/>
          </p:cNvSpPr>
          <p:nvPr>
            <p:ph type="subTitle" idx="1"/>
          </p:nvPr>
        </p:nvSpPr>
        <p:spPr>
          <a:xfrm>
            <a:off x="311700" y="2834125"/>
            <a:ext cx="8520600" cy="792600"/>
          </a:xfrm>
          <a:prstGeom prst="rect">
            <a:avLst/>
          </a:prstGeom>
          <a:noFill/>
          <a:ln>
            <a:noFill/>
          </a:ln>
        </p:spPr>
        <p:txBody>
          <a:bodyPr spcFirstLastPara="1" wrap="square" lIns="121900" tIns="121900" rIns="121900" bIns="121900" anchor="t" anchorCtr="0">
            <a:noAutofit/>
          </a:bodyPr>
          <a:lstStyle>
            <a:lvl1pPr marR="0" lvl="0"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9pPr>
          </a:lstStyle>
          <a:p>
            <a:endParaRPr/>
          </a:p>
        </p:txBody>
      </p:sp>
      <p:sp>
        <p:nvSpPr>
          <p:cNvPr id="102" name="Google Shape;102;p28"/>
          <p:cNvSpPr txBox="1">
            <a:spLocks noGrp="1"/>
          </p:cNvSpPr>
          <p:nvPr>
            <p:ph type="sldNum" idx="12"/>
          </p:nvPr>
        </p:nvSpPr>
        <p:spPr>
          <a:xfrm>
            <a:off x="8472458" y="4663216"/>
            <a:ext cx="548700" cy="3936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9"/>
        <p:cNvGrpSpPr/>
        <p:nvPr/>
      </p:nvGrpSpPr>
      <p:grpSpPr>
        <a:xfrm>
          <a:off x="0" y="0"/>
          <a:ext cx="0" cy="0"/>
          <a:chOff x="0" y="0"/>
          <a:chExt cx="0" cy="0"/>
        </a:xfrm>
      </p:grpSpPr>
      <p:sp>
        <p:nvSpPr>
          <p:cNvPr id="110" name="Google Shape;110;p30"/>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1" name="Google Shape;111;p30"/>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2" name="Google Shape;112;p3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3" name="Google Shape;113;p3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4" name="Google Shape;114;p3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5"/>
        <p:cNvGrpSpPr/>
        <p:nvPr/>
      </p:nvGrpSpPr>
      <p:grpSpPr>
        <a:xfrm>
          <a:off x="0" y="0"/>
          <a:ext cx="0" cy="0"/>
          <a:chOff x="0" y="0"/>
          <a:chExt cx="0" cy="0"/>
        </a:xfrm>
      </p:grpSpPr>
      <p:sp>
        <p:nvSpPr>
          <p:cNvPr id="116" name="Google Shape;116;p31"/>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7" name="Google Shape;117;p31"/>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18" name="Google Shape;118;p3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9" name="Google Shape;119;p3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0" name="Google Shape;120;p3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21" name="Google Shape;121;p31" descr="A picture containing shape&#10;&#10;Description automatically generated"/>
          <p:cNvPicPr preferRelativeResize="0"/>
          <p:nvPr/>
        </p:nvPicPr>
        <p:blipFill rotWithShape="1">
          <a:blip r:embed="rId2">
            <a:alphaModFix/>
          </a:blip>
          <a:srcRect/>
          <a:stretch/>
        </p:blipFill>
        <p:spPr>
          <a:xfrm>
            <a:off x="7248236" y="191637"/>
            <a:ext cx="950336" cy="357269"/>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2"/>
        <p:cNvGrpSpPr/>
        <p:nvPr/>
      </p:nvGrpSpPr>
      <p:grpSpPr>
        <a:xfrm>
          <a:off x="0" y="0"/>
          <a:ext cx="0" cy="0"/>
          <a:chOff x="0" y="0"/>
          <a:chExt cx="0" cy="0"/>
        </a:xfrm>
      </p:grpSpPr>
      <p:sp>
        <p:nvSpPr>
          <p:cNvPr id="123" name="Google Shape;123;p32"/>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4" name="Google Shape;124;p32"/>
          <p:cNvSpPr txBox="1">
            <a:spLocks noGrp="1"/>
          </p:cNvSpPr>
          <p:nvPr>
            <p:ph type="body" idx="1"/>
          </p:nvPr>
        </p:nvSpPr>
        <p:spPr>
          <a:xfrm>
            <a:off x="623888" y="3442097"/>
            <a:ext cx="7886700" cy="1125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5" name="Google Shape;125;p3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6" name="Google Shape;126;p3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7" name="Google Shape;127;p3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8"/>
        <p:cNvGrpSpPr/>
        <p:nvPr/>
      </p:nvGrpSpPr>
      <p:grpSpPr>
        <a:xfrm>
          <a:off x="0" y="0"/>
          <a:ext cx="0" cy="0"/>
          <a:chOff x="0" y="0"/>
          <a:chExt cx="0" cy="0"/>
        </a:xfrm>
      </p:grpSpPr>
      <p:sp>
        <p:nvSpPr>
          <p:cNvPr id="129" name="Google Shape;129;p3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0" name="Google Shape;130;p33"/>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1" name="Google Shape;131;p33"/>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2" name="Google Shape;132;p3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3" name="Google Shape;133;p3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4" name="Google Shape;134;p3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5"/>
        <p:cNvGrpSpPr/>
        <p:nvPr/>
      </p:nvGrpSpPr>
      <p:grpSpPr>
        <a:xfrm>
          <a:off x="0" y="0"/>
          <a:ext cx="0" cy="0"/>
          <a:chOff x="0" y="0"/>
          <a:chExt cx="0" cy="0"/>
        </a:xfrm>
      </p:grpSpPr>
      <p:sp>
        <p:nvSpPr>
          <p:cNvPr id="136" name="Google Shape;136;p34"/>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7" name="Google Shape;137;p34"/>
          <p:cNvSpPr txBox="1">
            <a:spLocks noGrp="1"/>
          </p:cNvSpPr>
          <p:nvPr>
            <p:ph type="body" idx="1"/>
          </p:nvPr>
        </p:nvSpPr>
        <p:spPr>
          <a:xfrm>
            <a:off x="629841" y="1260872"/>
            <a:ext cx="3868200" cy="6180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38" name="Google Shape;138;p34"/>
          <p:cNvSpPr txBox="1">
            <a:spLocks noGrp="1"/>
          </p:cNvSpPr>
          <p:nvPr>
            <p:ph type="body" idx="2"/>
          </p:nvPr>
        </p:nvSpPr>
        <p:spPr>
          <a:xfrm>
            <a:off x="629841" y="1878806"/>
            <a:ext cx="3868200" cy="2763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9" name="Google Shape;139;p34"/>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40" name="Google Shape;140;p34"/>
          <p:cNvSpPr txBox="1">
            <a:spLocks noGrp="1"/>
          </p:cNvSpPr>
          <p:nvPr>
            <p:ph type="body" idx="4"/>
          </p:nvPr>
        </p:nvSpPr>
        <p:spPr>
          <a:xfrm>
            <a:off x="4629150" y="1878806"/>
            <a:ext cx="3887400" cy="2763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1" name="Google Shape;141;p3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2" name="Google Shape;142;p3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3" name="Google Shape;143;p3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4"/>
        <p:cNvGrpSpPr/>
        <p:nvPr/>
      </p:nvGrpSpPr>
      <p:grpSpPr>
        <a:xfrm>
          <a:off x="0" y="0"/>
          <a:ext cx="0" cy="0"/>
          <a:chOff x="0" y="0"/>
          <a:chExt cx="0" cy="0"/>
        </a:xfrm>
      </p:grpSpPr>
      <p:sp>
        <p:nvSpPr>
          <p:cNvPr id="145" name="Google Shape;145;p3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6" name="Google Shape;146;p3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7" name="Google Shape;147;p3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8" name="Google Shape;148;p3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9"/>
        <p:cNvGrpSpPr/>
        <p:nvPr/>
      </p:nvGrpSpPr>
      <p:grpSpPr>
        <a:xfrm>
          <a:off x="0" y="0"/>
          <a:ext cx="0" cy="0"/>
          <a:chOff x="0" y="0"/>
          <a:chExt cx="0" cy="0"/>
        </a:xfrm>
      </p:grpSpPr>
      <p:sp>
        <p:nvSpPr>
          <p:cNvPr id="150" name="Google Shape;150;p3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1" name="Google Shape;151;p3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2" name="Google Shape;152;p3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3"/>
        <p:cNvGrpSpPr/>
        <p:nvPr/>
      </p:nvGrpSpPr>
      <p:grpSpPr>
        <a:xfrm>
          <a:off x="0" y="0"/>
          <a:ext cx="0" cy="0"/>
          <a:chOff x="0" y="0"/>
          <a:chExt cx="0" cy="0"/>
        </a:xfrm>
      </p:grpSpPr>
      <p:sp>
        <p:nvSpPr>
          <p:cNvPr id="154" name="Google Shape;154;p37"/>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5" name="Google Shape;155;p37"/>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56" name="Google Shape;156;p37"/>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57" name="Google Shape;157;p3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8" name="Google Shape;158;p3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9" name="Google Shape;159;p3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0"/>
        <p:cNvGrpSpPr/>
        <p:nvPr/>
      </p:nvGrpSpPr>
      <p:grpSpPr>
        <a:xfrm>
          <a:off x="0" y="0"/>
          <a:ext cx="0" cy="0"/>
          <a:chOff x="0" y="0"/>
          <a:chExt cx="0" cy="0"/>
        </a:xfrm>
      </p:grpSpPr>
      <p:sp>
        <p:nvSpPr>
          <p:cNvPr id="161" name="Google Shape;161;p38"/>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2" name="Google Shape;162;p38"/>
          <p:cNvSpPr>
            <a:spLocks noGrp="1"/>
          </p:cNvSpPr>
          <p:nvPr>
            <p:ph type="pic" idx="2"/>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3" name="Google Shape;163;p38"/>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64" name="Google Shape;164;p3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5" name="Google Shape;165;p3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6" name="Google Shape;166;p3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7"/>
        <p:cNvGrpSpPr/>
        <p:nvPr/>
      </p:nvGrpSpPr>
      <p:grpSpPr>
        <a:xfrm>
          <a:off x="0" y="0"/>
          <a:ext cx="0" cy="0"/>
          <a:chOff x="0" y="0"/>
          <a:chExt cx="0" cy="0"/>
        </a:xfrm>
      </p:grpSpPr>
      <p:sp>
        <p:nvSpPr>
          <p:cNvPr id="168" name="Google Shape;168;p39"/>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9" name="Google Shape;169;p39"/>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0" name="Google Shape;170;p3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1" name="Google Shape;171;p3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2" name="Google Shape;172;p3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3"/>
        <p:cNvGrpSpPr/>
        <p:nvPr/>
      </p:nvGrpSpPr>
      <p:grpSpPr>
        <a:xfrm>
          <a:off x="0" y="0"/>
          <a:ext cx="0" cy="0"/>
          <a:chOff x="0" y="0"/>
          <a:chExt cx="0" cy="0"/>
        </a:xfrm>
      </p:grpSpPr>
      <p:sp>
        <p:nvSpPr>
          <p:cNvPr id="174" name="Google Shape;174;p40"/>
          <p:cNvSpPr txBox="1">
            <a:spLocks noGrp="1"/>
          </p:cNvSpPr>
          <p:nvPr>
            <p:ph type="title"/>
          </p:nvPr>
        </p:nvSpPr>
        <p:spPr>
          <a:xfrm rot="5400000">
            <a:off x="5350051" y="1467544"/>
            <a:ext cx="4359000" cy="19716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5" name="Google Shape;175;p40"/>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6" name="Google Shape;176;p4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7" name="Google Shape;177;p4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8" name="Google Shape;178;p4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jp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22.xml"/><Relationship Id="rId7"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7239000" y="4910138"/>
            <a:ext cx="1905000" cy="192300"/>
          </a:xfrm>
          <a:prstGeom prst="rect">
            <a:avLst/>
          </a:prstGeom>
          <a:noFill/>
          <a:ln>
            <a:noFill/>
          </a:ln>
        </p:spPr>
        <p:txBody>
          <a:bodyPr spcFirstLastPara="1" wrap="square" lIns="45700" tIns="45700" rIns="45700" bIns="45700"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80"/>
        <p:cNvGrpSpPr/>
        <p:nvPr/>
      </p:nvGrpSpPr>
      <p:grpSpPr>
        <a:xfrm>
          <a:off x="0" y="0"/>
          <a:ext cx="0" cy="0"/>
          <a:chOff x="0" y="0"/>
          <a:chExt cx="0" cy="0"/>
        </a:xfrm>
      </p:grpSpPr>
      <p:sp>
        <p:nvSpPr>
          <p:cNvPr id="81" name="Google Shape;81;p22"/>
          <p:cNvSpPr txBox="1">
            <a:spLocks noGrp="1"/>
          </p:cNvSpPr>
          <p:nvPr>
            <p:ph type="sldNum" idx="12"/>
          </p:nvPr>
        </p:nvSpPr>
        <p:spPr>
          <a:xfrm>
            <a:off x="7239000" y="4910138"/>
            <a:ext cx="1905000" cy="192300"/>
          </a:xfrm>
          <a:prstGeom prst="rect">
            <a:avLst/>
          </a:prstGeom>
          <a:noFill/>
          <a:ln>
            <a:noFill/>
          </a:ln>
        </p:spPr>
        <p:txBody>
          <a:bodyPr spcFirstLastPara="1" wrap="square" lIns="45700" tIns="45700" rIns="45700" bIns="45700"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29"/>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5" name="Google Shape;105;p29"/>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2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p2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ceos.org/document_management/Meetings/Plenary/34/Documents/AFOLU_Roadmap_Discussion_Paper_v1-0.pdf"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6.xml"/><Relationship Id="rId5" Type="http://schemas.openxmlformats.org/officeDocument/2006/relationships/image" Target="../media/image2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41"/>
          <p:cNvSpPr txBox="1">
            <a:spLocks noGrp="1"/>
          </p:cNvSpPr>
          <p:nvPr>
            <p:ph type="ctrTitle"/>
          </p:nvPr>
        </p:nvSpPr>
        <p:spPr>
          <a:xfrm>
            <a:off x="311708" y="78152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LSI-GEOGLAM and LSI-Forests &amp; Biomass</a:t>
            </a:r>
            <a:endParaRPr/>
          </a:p>
        </p:txBody>
      </p:sp>
      <p:sp>
        <p:nvSpPr>
          <p:cNvPr id="184" name="Google Shape;184;p4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LSI-VC-10 Teleconference #2</a:t>
            </a:r>
            <a:endParaRPr/>
          </a:p>
        </p:txBody>
      </p:sp>
      <p:sp>
        <p:nvSpPr>
          <p:cNvPr id="185" name="Google Shape;185;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50"/>
          <p:cNvSpPr txBox="1">
            <a:spLocks noGrp="1"/>
          </p:cNvSpPr>
          <p:nvPr>
            <p:ph type="title"/>
          </p:nvPr>
        </p:nvSpPr>
        <p:spPr>
          <a:xfrm>
            <a:off x="3028466" y="5"/>
            <a:ext cx="4912200" cy="819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497D"/>
              </a:buClr>
              <a:buSzPts val="4400"/>
              <a:buNone/>
            </a:pPr>
            <a:r>
              <a:rPr lang="en">
                <a:solidFill>
                  <a:srgbClr val="FFFFFF"/>
                </a:solidFill>
              </a:rPr>
              <a:t>Contents</a:t>
            </a:r>
            <a:endParaRPr sz="3200">
              <a:solidFill>
                <a:srgbClr val="FFFFFF"/>
              </a:solidFill>
            </a:endParaRPr>
          </a:p>
        </p:txBody>
      </p:sp>
      <p:sp>
        <p:nvSpPr>
          <p:cNvPr id="249" name="Google Shape;249;p50"/>
          <p:cNvSpPr txBox="1">
            <a:spLocks noGrp="1"/>
          </p:cNvSpPr>
          <p:nvPr>
            <p:ph type="body" idx="1"/>
          </p:nvPr>
        </p:nvSpPr>
        <p:spPr>
          <a:xfrm>
            <a:off x="225700" y="1305450"/>
            <a:ext cx="8487900" cy="3701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 sz="1700" b="1">
                <a:solidFill>
                  <a:schemeClr val="dk1"/>
                </a:solidFill>
              </a:rPr>
              <a:t>1. LSI-VC Forests and Biomass Team update (5 mins)</a:t>
            </a:r>
            <a:endParaRPr sz="1700">
              <a:solidFill>
                <a:schemeClr val="dk1"/>
              </a:solidFill>
            </a:endParaRPr>
          </a:p>
          <a:p>
            <a:pPr marL="0" lvl="0" indent="0" algn="l" rtl="0">
              <a:lnSpc>
                <a:spcPct val="90000"/>
              </a:lnSpc>
              <a:spcBef>
                <a:spcPts val="0"/>
              </a:spcBef>
              <a:spcAft>
                <a:spcPts val="0"/>
              </a:spcAft>
              <a:buClr>
                <a:schemeClr val="dk1"/>
              </a:buClr>
              <a:buSzPts val="1100"/>
              <a:buFont typeface="Arial"/>
              <a:buNone/>
            </a:pPr>
            <a:endParaRPr sz="1700" b="1">
              <a:solidFill>
                <a:schemeClr val="dk1"/>
              </a:solidFill>
            </a:endParaRPr>
          </a:p>
          <a:p>
            <a:pPr marL="0" lvl="0" indent="0" algn="l" rtl="0">
              <a:lnSpc>
                <a:spcPct val="90000"/>
              </a:lnSpc>
              <a:spcBef>
                <a:spcPts val="0"/>
              </a:spcBef>
              <a:spcAft>
                <a:spcPts val="0"/>
              </a:spcAft>
              <a:buClr>
                <a:schemeClr val="dk1"/>
              </a:buClr>
              <a:buSzPts val="1100"/>
              <a:buFont typeface="Arial"/>
              <a:buNone/>
            </a:pPr>
            <a:r>
              <a:rPr lang="en" sz="1700" b="1">
                <a:solidFill>
                  <a:schemeClr val="dk1"/>
                </a:solidFill>
              </a:rPr>
              <a:t>2. AFOLU Roadmap activity update  (20 mins)</a:t>
            </a:r>
            <a:endParaRPr sz="1700" b="1">
              <a:solidFill>
                <a:schemeClr val="dk1"/>
              </a:solidFill>
            </a:endParaRPr>
          </a:p>
          <a:p>
            <a:pPr marL="0" lvl="0" indent="0" algn="l" rtl="0">
              <a:lnSpc>
                <a:spcPct val="90000"/>
              </a:lnSpc>
              <a:spcBef>
                <a:spcPts val="0"/>
              </a:spcBef>
              <a:spcAft>
                <a:spcPts val="0"/>
              </a:spcAft>
              <a:buClr>
                <a:schemeClr val="dk1"/>
              </a:buClr>
              <a:buSzPts val="1100"/>
              <a:buFont typeface="Arial"/>
              <a:buNone/>
            </a:pPr>
            <a:endParaRPr sz="1700" b="1">
              <a:solidFill>
                <a:schemeClr val="dk1"/>
              </a:solidFill>
            </a:endParaRPr>
          </a:p>
          <a:p>
            <a:pPr marL="0" lvl="0" indent="0" algn="l" rtl="0">
              <a:lnSpc>
                <a:spcPct val="90000"/>
              </a:lnSpc>
              <a:spcBef>
                <a:spcPts val="0"/>
              </a:spcBef>
              <a:spcAft>
                <a:spcPts val="0"/>
              </a:spcAft>
              <a:buClr>
                <a:schemeClr val="dk1"/>
              </a:buClr>
              <a:buSzPts val="1100"/>
              <a:buFont typeface="Arial"/>
              <a:buNone/>
            </a:pPr>
            <a:r>
              <a:rPr lang="en" sz="1700" b="1">
                <a:solidFill>
                  <a:schemeClr val="dk1"/>
                </a:solidFill>
              </a:rPr>
              <a:t>3. Broader GST Strategy &amp; relevance to LSI-VC (15 mins)</a:t>
            </a:r>
            <a:endParaRPr sz="1700" b="1">
              <a:solidFill>
                <a:schemeClr val="dk1"/>
              </a:solidFill>
            </a:endParaRPr>
          </a:p>
          <a:p>
            <a:pPr marL="0" lvl="0" indent="0" algn="l" rtl="0">
              <a:lnSpc>
                <a:spcPct val="90000"/>
              </a:lnSpc>
              <a:spcBef>
                <a:spcPts val="0"/>
              </a:spcBef>
              <a:spcAft>
                <a:spcPts val="0"/>
              </a:spcAft>
              <a:buClr>
                <a:schemeClr val="dk1"/>
              </a:buClr>
              <a:buSzPts val="1100"/>
              <a:buFont typeface="Arial"/>
              <a:buNone/>
            </a:pPr>
            <a:endParaRPr sz="1700" b="1">
              <a:solidFill>
                <a:schemeClr val="dk1"/>
              </a:solidFill>
            </a:endParaRPr>
          </a:p>
          <a:p>
            <a:pPr marL="0" lvl="0" indent="0" algn="l" rtl="0">
              <a:lnSpc>
                <a:spcPct val="90000"/>
              </a:lnSpc>
              <a:spcBef>
                <a:spcPts val="0"/>
              </a:spcBef>
              <a:spcAft>
                <a:spcPts val="0"/>
              </a:spcAft>
              <a:buClr>
                <a:schemeClr val="dk1"/>
              </a:buClr>
              <a:buSzPts val="1100"/>
              <a:buFont typeface="Arial"/>
              <a:buNone/>
            </a:pPr>
            <a:r>
              <a:rPr lang="en" sz="1700" b="1">
                <a:solidFill>
                  <a:schemeClr val="dk1"/>
                </a:solidFill>
              </a:rPr>
              <a:t>4. LSI-VC Leadership and Roles - Discussion (40 mins)</a:t>
            </a:r>
            <a:endParaRPr sz="1700" b="1">
              <a:solidFill>
                <a:schemeClr val="dk1"/>
              </a:solidFill>
            </a:endParaRPr>
          </a:p>
          <a:p>
            <a:pPr marL="0" lvl="0" indent="0" algn="l" rtl="0">
              <a:lnSpc>
                <a:spcPct val="90000"/>
              </a:lnSpc>
              <a:spcBef>
                <a:spcPts val="0"/>
              </a:spcBef>
              <a:spcAft>
                <a:spcPts val="0"/>
              </a:spcAft>
              <a:buClr>
                <a:schemeClr val="dk1"/>
              </a:buClr>
              <a:buSzPts val="1100"/>
              <a:buFont typeface="Arial"/>
              <a:buNone/>
            </a:pPr>
            <a:endParaRPr sz="1500" b="1">
              <a:solidFill>
                <a:schemeClr val="dk1"/>
              </a:solidFill>
            </a:endParaRPr>
          </a:p>
          <a:p>
            <a:pPr marL="0" lvl="0" indent="0" algn="l" rtl="0">
              <a:lnSpc>
                <a:spcPct val="9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90000"/>
              </a:lnSpc>
              <a:spcBef>
                <a:spcPts val="0"/>
              </a:spcBef>
              <a:spcAft>
                <a:spcPts val="0"/>
              </a:spcAft>
              <a:buSzPts val="1800"/>
              <a:buNone/>
            </a:pPr>
            <a:endParaRPr b="1">
              <a:solidFill>
                <a:schemeClr val="dk1"/>
              </a:solidFill>
            </a:endParaRPr>
          </a:p>
          <a:p>
            <a:pPr marL="457200" lvl="0" indent="0" algn="l" rtl="0">
              <a:lnSpc>
                <a:spcPct val="90000"/>
              </a:lnSpc>
              <a:spcBef>
                <a:spcPts val="0"/>
              </a:spcBef>
              <a:spcAft>
                <a:spcPts val="0"/>
              </a:spcAft>
              <a:buSzPts val="1800"/>
              <a:buNone/>
            </a:pPr>
            <a:endParaRPr>
              <a:solidFill>
                <a:schemeClr val="dk1"/>
              </a:solidFill>
            </a:endParaRPr>
          </a:p>
          <a:p>
            <a:pPr marL="0" lvl="0" indent="0" algn="l" rtl="0">
              <a:lnSpc>
                <a:spcPct val="90000"/>
              </a:lnSpc>
              <a:spcBef>
                <a:spcPts val="0"/>
              </a:spcBef>
              <a:spcAft>
                <a:spcPts val="0"/>
              </a:spcAft>
              <a:buSzPts val="18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51"/>
          <p:cNvSpPr txBox="1">
            <a:spLocks noGrp="1"/>
          </p:cNvSpPr>
          <p:nvPr>
            <p:ph type="title"/>
          </p:nvPr>
        </p:nvSpPr>
        <p:spPr>
          <a:xfrm>
            <a:off x="2070552" y="25400"/>
            <a:ext cx="5336100" cy="819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497D"/>
              </a:buClr>
              <a:buSzPts val="4400"/>
              <a:buNone/>
            </a:pPr>
            <a:r>
              <a:rPr lang="en" sz="2500">
                <a:solidFill>
                  <a:srgbClr val="FFFFFF"/>
                </a:solidFill>
              </a:rPr>
              <a:t>LSI-VC Forests and Biomass Team</a:t>
            </a:r>
            <a:endParaRPr sz="2500">
              <a:solidFill>
                <a:srgbClr val="FFFFFF"/>
              </a:solidFill>
            </a:endParaRPr>
          </a:p>
        </p:txBody>
      </p:sp>
      <p:sp>
        <p:nvSpPr>
          <p:cNvPr id="255" name="Google Shape;255;p51"/>
          <p:cNvSpPr txBox="1">
            <a:spLocks noGrp="1"/>
          </p:cNvSpPr>
          <p:nvPr>
            <p:ph type="body" idx="1"/>
          </p:nvPr>
        </p:nvSpPr>
        <p:spPr>
          <a:xfrm>
            <a:off x="170120" y="1076678"/>
            <a:ext cx="8973900" cy="3701400"/>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0"/>
              </a:spcBef>
              <a:spcAft>
                <a:spcPts val="0"/>
              </a:spcAft>
              <a:buClr>
                <a:schemeClr val="dk1"/>
              </a:buClr>
              <a:buSzPts val="1600"/>
              <a:buChar char="●"/>
            </a:pPr>
            <a:r>
              <a:rPr lang="en" sz="1600" b="1">
                <a:solidFill>
                  <a:schemeClr val="dk1"/>
                </a:solidFill>
              </a:rPr>
              <a:t>In 2019, SIT Chair proposed that CEOS ‘sunset’ ad-hoc teams after they have served their purpose. And identify permanent homes as appropriate.</a:t>
            </a:r>
            <a:endParaRPr sz="1600" b="1">
              <a:solidFill>
                <a:schemeClr val="dk1"/>
              </a:solidFill>
            </a:endParaRPr>
          </a:p>
          <a:p>
            <a:pPr marL="0" lvl="0" indent="0" algn="l" rtl="0">
              <a:lnSpc>
                <a:spcPct val="100000"/>
              </a:lnSpc>
              <a:spcBef>
                <a:spcPts val="0"/>
              </a:spcBef>
              <a:spcAft>
                <a:spcPts val="0"/>
              </a:spcAft>
              <a:buNone/>
            </a:pPr>
            <a:endParaRPr sz="1600" b="1">
              <a:solidFill>
                <a:schemeClr val="dk1"/>
              </a:solidFill>
            </a:endParaRPr>
          </a:p>
          <a:p>
            <a:pPr marL="0" lvl="0" indent="0" algn="l" rtl="0">
              <a:lnSpc>
                <a:spcPct val="100000"/>
              </a:lnSpc>
              <a:spcBef>
                <a:spcPts val="0"/>
              </a:spcBef>
              <a:spcAft>
                <a:spcPts val="0"/>
              </a:spcAft>
              <a:buNone/>
            </a:pPr>
            <a:endParaRPr sz="1600" b="1">
              <a:solidFill>
                <a:schemeClr val="dk1"/>
              </a:solidFill>
            </a:endParaRPr>
          </a:p>
          <a:p>
            <a:pPr marL="0" lvl="0" indent="0" algn="l" rtl="0">
              <a:lnSpc>
                <a:spcPct val="100000"/>
              </a:lnSpc>
              <a:spcBef>
                <a:spcPts val="0"/>
              </a:spcBef>
              <a:spcAft>
                <a:spcPts val="0"/>
              </a:spcAft>
              <a:buNone/>
            </a:pPr>
            <a:endParaRPr sz="1600" b="1">
              <a:solidFill>
                <a:schemeClr val="dk1"/>
              </a:solidFill>
            </a:endParaRPr>
          </a:p>
          <a:p>
            <a:pPr marL="0" lvl="0" indent="0" algn="l" rtl="0">
              <a:lnSpc>
                <a:spcPct val="100000"/>
              </a:lnSpc>
              <a:spcBef>
                <a:spcPts val="0"/>
              </a:spcBef>
              <a:spcAft>
                <a:spcPts val="0"/>
              </a:spcAft>
              <a:buNone/>
            </a:pPr>
            <a:endParaRPr sz="1600" b="1">
              <a:solidFill>
                <a:schemeClr val="dk1"/>
              </a:solidFill>
            </a:endParaRPr>
          </a:p>
          <a:p>
            <a:pPr marL="0" lvl="0" indent="0" algn="l" rtl="0">
              <a:lnSpc>
                <a:spcPct val="100000"/>
              </a:lnSpc>
              <a:spcBef>
                <a:spcPts val="0"/>
              </a:spcBef>
              <a:spcAft>
                <a:spcPts val="0"/>
              </a:spcAft>
              <a:buNone/>
            </a:pPr>
            <a:endParaRPr sz="1600" b="1">
              <a:solidFill>
                <a:schemeClr val="dk1"/>
              </a:solidFill>
            </a:endParaRPr>
          </a:p>
          <a:p>
            <a:pPr marL="0" lvl="0" indent="0" algn="l" rtl="0">
              <a:lnSpc>
                <a:spcPct val="100000"/>
              </a:lnSpc>
              <a:spcBef>
                <a:spcPts val="0"/>
              </a:spcBef>
              <a:spcAft>
                <a:spcPts val="0"/>
              </a:spcAft>
              <a:buSzPts val="1800"/>
              <a:buNone/>
            </a:pPr>
            <a:endParaRPr sz="1600" b="1">
              <a:solidFill>
                <a:schemeClr val="dk1"/>
              </a:solidFill>
            </a:endParaRPr>
          </a:p>
          <a:p>
            <a:pPr marL="457200" lvl="0" indent="-330200" algn="l" rtl="0">
              <a:lnSpc>
                <a:spcPct val="100000"/>
              </a:lnSpc>
              <a:spcBef>
                <a:spcPts val="0"/>
              </a:spcBef>
              <a:spcAft>
                <a:spcPts val="0"/>
              </a:spcAft>
              <a:buClr>
                <a:schemeClr val="dk1"/>
              </a:buClr>
              <a:buSzPts val="1600"/>
              <a:buChar char="●"/>
            </a:pPr>
            <a:r>
              <a:rPr lang="en" sz="1600" b="1">
                <a:solidFill>
                  <a:schemeClr val="dk1"/>
                </a:solidFill>
              </a:rPr>
              <a:t>Main observation acquisition strategy task was already satisfied given massive increase in free and open capacity</a:t>
            </a:r>
            <a:br>
              <a:rPr lang="en" sz="1600">
                <a:solidFill>
                  <a:schemeClr val="dk1"/>
                </a:solidFill>
              </a:rPr>
            </a:br>
            <a:endParaRPr sz="1600">
              <a:solidFill>
                <a:schemeClr val="dk1"/>
              </a:solidFill>
            </a:endParaRPr>
          </a:p>
          <a:p>
            <a:pPr marL="457200" lvl="0" indent="-330200" algn="l" rtl="0">
              <a:lnSpc>
                <a:spcPct val="100000"/>
              </a:lnSpc>
              <a:spcBef>
                <a:spcPts val="0"/>
              </a:spcBef>
              <a:spcAft>
                <a:spcPts val="0"/>
              </a:spcAft>
              <a:buClr>
                <a:schemeClr val="dk1"/>
              </a:buClr>
              <a:buSzPts val="1600"/>
              <a:buChar char="●"/>
            </a:pPr>
            <a:r>
              <a:rPr lang="en" sz="1600" b="1">
                <a:solidFill>
                  <a:schemeClr val="dk1"/>
                </a:solidFill>
              </a:rPr>
              <a:t>SDCG evolved to become the Forests and Biomass Team of LSI-VC at 33rd Plenary in Hanoi, Oct 2019 (along with the GEOGLAM Team)</a:t>
            </a:r>
            <a:endParaRPr sz="1600">
              <a:solidFill>
                <a:schemeClr val="dk1"/>
              </a:solidFill>
            </a:endParaRPr>
          </a:p>
          <a:p>
            <a:pPr marL="457200" lvl="0" indent="0" algn="l" rtl="0">
              <a:lnSpc>
                <a:spcPct val="100000"/>
              </a:lnSpc>
              <a:spcBef>
                <a:spcPts val="0"/>
              </a:spcBef>
              <a:spcAft>
                <a:spcPts val="0"/>
              </a:spcAft>
              <a:buSzPts val="1800"/>
              <a:buNone/>
            </a:pPr>
            <a:endParaRPr sz="1600">
              <a:solidFill>
                <a:schemeClr val="dk1"/>
              </a:solidFill>
            </a:endParaRPr>
          </a:p>
          <a:p>
            <a:pPr marL="457200" lvl="0" indent="-330200" algn="l" rtl="0">
              <a:lnSpc>
                <a:spcPct val="100000"/>
              </a:lnSpc>
              <a:spcBef>
                <a:spcPts val="0"/>
              </a:spcBef>
              <a:spcAft>
                <a:spcPts val="0"/>
              </a:spcAft>
              <a:buClr>
                <a:schemeClr val="dk1"/>
              </a:buClr>
              <a:buSzPts val="1600"/>
              <a:buChar char="●"/>
            </a:pPr>
            <a:r>
              <a:rPr lang="en" sz="1600" b="1">
                <a:solidFill>
                  <a:schemeClr val="dk1"/>
                </a:solidFill>
              </a:rPr>
              <a:t>ESA (Frank Martin Seifert) and JAXA (Osamu Ochiai) co-lead the team</a:t>
            </a:r>
            <a:endParaRPr sz="1600" b="1">
              <a:solidFill>
                <a:schemeClr val="dk1"/>
              </a:solidFill>
            </a:endParaRPr>
          </a:p>
          <a:p>
            <a:pPr marL="914400" lvl="1" indent="-330200" algn="l" rtl="0">
              <a:lnSpc>
                <a:spcPct val="100000"/>
              </a:lnSpc>
              <a:spcBef>
                <a:spcPts val="0"/>
              </a:spcBef>
              <a:spcAft>
                <a:spcPts val="0"/>
              </a:spcAft>
              <a:buClr>
                <a:schemeClr val="dk1"/>
              </a:buClr>
              <a:buSzPts val="1600"/>
              <a:buChar char="○"/>
            </a:pPr>
            <a:r>
              <a:rPr lang="en" sz="1600">
                <a:solidFill>
                  <a:schemeClr val="dk1"/>
                </a:solidFill>
              </a:rPr>
              <a:t>USGS co-lead lost</a:t>
            </a:r>
            <a:endParaRPr sz="1600">
              <a:solidFill>
                <a:schemeClr val="dk1"/>
              </a:solidFill>
            </a:endParaRPr>
          </a:p>
          <a:p>
            <a:pPr marL="457200" lvl="0" indent="0" algn="l" rtl="0">
              <a:lnSpc>
                <a:spcPct val="100000"/>
              </a:lnSpc>
              <a:spcBef>
                <a:spcPts val="0"/>
              </a:spcBef>
              <a:spcAft>
                <a:spcPts val="0"/>
              </a:spcAft>
              <a:buNone/>
            </a:pPr>
            <a:endParaRPr sz="1600">
              <a:solidFill>
                <a:schemeClr val="dk1"/>
              </a:solidFill>
            </a:endParaRPr>
          </a:p>
          <a:p>
            <a:pPr marL="0" lvl="0" indent="0" algn="l" rtl="0">
              <a:lnSpc>
                <a:spcPct val="100000"/>
              </a:lnSpc>
              <a:spcBef>
                <a:spcPts val="0"/>
              </a:spcBef>
              <a:spcAft>
                <a:spcPts val="0"/>
              </a:spcAft>
              <a:buSzPts val="1800"/>
              <a:buNone/>
            </a:pPr>
            <a:endParaRPr sz="1600" b="1">
              <a:solidFill>
                <a:schemeClr val="dk1"/>
              </a:solidFill>
            </a:endParaRPr>
          </a:p>
          <a:p>
            <a:pPr marL="0" lvl="0" indent="0" algn="l" rtl="0">
              <a:lnSpc>
                <a:spcPct val="90000"/>
              </a:lnSpc>
              <a:spcBef>
                <a:spcPts val="0"/>
              </a:spcBef>
              <a:spcAft>
                <a:spcPts val="0"/>
              </a:spcAft>
              <a:buSzPts val="1800"/>
              <a:buNone/>
            </a:pPr>
            <a:endParaRPr sz="1600" b="1">
              <a:solidFill>
                <a:schemeClr val="dk1"/>
              </a:solidFill>
            </a:endParaRPr>
          </a:p>
          <a:p>
            <a:pPr marL="0" lvl="0" indent="0" algn="l" rtl="0">
              <a:lnSpc>
                <a:spcPct val="90000"/>
              </a:lnSpc>
              <a:spcBef>
                <a:spcPts val="0"/>
              </a:spcBef>
              <a:spcAft>
                <a:spcPts val="0"/>
              </a:spcAft>
              <a:buSzPts val="1800"/>
              <a:buNone/>
            </a:pPr>
            <a:endParaRPr sz="1600" b="1">
              <a:solidFill>
                <a:schemeClr val="dk1"/>
              </a:solidFill>
            </a:endParaRPr>
          </a:p>
          <a:p>
            <a:pPr marL="0" lvl="0" indent="0" algn="l" rtl="0">
              <a:lnSpc>
                <a:spcPct val="100000"/>
              </a:lnSpc>
              <a:spcBef>
                <a:spcPts val="800"/>
              </a:spcBef>
              <a:spcAft>
                <a:spcPts val="0"/>
              </a:spcAft>
              <a:buClr>
                <a:srgbClr val="002060"/>
              </a:buClr>
              <a:buSzPts val="2000"/>
              <a:buFont typeface="Arial"/>
              <a:buNone/>
            </a:pPr>
            <a:endParaRPr sz="1600">
              <a:solidFill>
                <a:schemeClr val="dk1"/>
              </a:solidFill>
            </a:endParaRPr>
          </a:p>
          <a:p>
            <a:pPr marL="63500" lvl="0" indent="0" algn="l" rtl="0">
              <a:lnSpc>
                <a:spcPct val="100000"/>
              </a:lnSpc>
              <a:spcBef>
                <a:spcPts val="800"/>
              </a:spcBef>
              <a:spcAft>
                <a:spcPts val="0"/>
              </a:spcAft>
              <a:buClr>
                <a:srgbClr val="000000"/>
              </a:buClr>
              <a:buSzPts val="1800"/>
              <a:buNone/>
            </a:pPr>
            <a:endParaRPr sz="1600">
              <a:solidFill>
                <a:schemeClr val="dk1"/>
              </a:solidFill>
            </a:endParaRPr>
          </a:p>
          <a:p>
            <a:pPr marL="63500" lvl="0" indent="0" algn="l" rtl="0">
              <a:lnSpc>
                <a:spcPct val="100000"/>
              </a:lnSpc>
              <a:spcBef>
                <a:spcPts val="800"/>
              </a:spcBef>
              <a:spcAft>
                <a:spcPts val="400"/>
              </a:spcAft>
              <a:buClr>
                <a:srgbClr val="000000"/>
              </a:buClr>
              <a:buSzPts val="2000"/>
              <a:buNone/>
            </a:pPr>
            <a:r>
              <a:rPr lang="en" sz="1600" b="1">
                <a:solidFill>
                  <a:schemeClr val="dk1"/>
                </a:solidFill>
              </a:rPr>
              <a:t> </a:t>
            </a:r>
            <a:endParaRPr sz="2000">
              <a:solidFill>
                <a:schemeClr val="dk1"/>
              </a:solidFill>
            </a:endParaRPr>
          </a:p>
        </p:txBody>
      </p:sp>
      <p:pic>
        <p:nvPicPr>
          <p:cNvPr id="256" name="Google Shape;256;p51"/>
          <p:cNvPicPr preferRelativeResize="0"/>
          <p:nvPr/>
        </p:nvPicPr>
        <p:blipFill>
          <a:blip r:embed="rId3">
            <a:alphaModFix/>
          </a:blip>
          <a:stretch>
            <a:fillRect/>
          </a:stretch>
        </p:blipFill>
        <p:spPr>
          <a:xfrm>
            <a:off x="1725925" y="1891875"/>
            <a:ext cx="3934987" cy="796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52"/>
          <p:cNvSpPr txBox="1">
            <a:spLocks noGrp="1"/>
          </p:cNvSpPr>
          <p:nvPr>
            <p:ph type="title"/>
          </p:nvPr>
        </p:nvSpPr>
        <p:spPr>
          <a:xfrm>
            <a:off x="2070552" y="25400"/>
            <a:ext cx="5336100" cy="819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497D"/>
              </a:buClr>
              <a:buSzPts val="4400"/>
              <a:buNone/>
            </a:pPr>
            <a:r>
              <a:rPr lang="en" sz="2500">
                <a:solidFill>
                  <a:srgbClr val="FFFFFF"/>
                </a:solidFill>
              </a:rPr>
              <a:t>LSI-VC Forests and Biomass Team</a:t>
            </a:r>
            <a:endParaRPr sz="2500">
              <a:solidFill>
                <a:srgbClr val="FFFFFF"/>
              </a:solidFill>
            </a:endParaRPr>
          </a:p>
        </p:txBody>
      </p:sp>
      <p:sp>
        <p:nvSpPr>
          <p:cNvPr id="262" name="Google Shape;262;p52"/>
          <p:cNvSpPr txBox="1">
            <a:spLocks noGrp="1"/>
          </p:cNvSpPr>
          <p:nvPr>
            <p:ph type="body" idx="1"/>
          </p:nvPr>
        </p:nvSpPr>
        <p:spPr>
          <a:xfrm>
            <a:off x="170120" y="916646"/>
            <a:ext cx="8973900" cy="3701400"/>
          </a:xfrm>
          <a:prstGeom prst="rect">
            <a:avLst/>
          </a:prstGeom>
          <a:noFill/>
          <a:ln>
            <a:noFill/>
          </a:ln>
        </p:spPr>
        <p:txBody>
          <a:bodyPr spcFirstLastPara="1" wrap="square" lIns="91425" tIns="45700" rIns="91425" bIns="45700" anchor="t" anchorCtr="0">
            <a:noAutofit/>
          </a:bodyPr>
          <a:lstStyle/>
          <a:p>
            <a:pPr marL="457200" lvl="0" indent="-330200" algn="l" rtl="0">
              <a:lnSpc>
                <a:spcPct val="90000"/>
              </a:lnSpc>
              <a:spcBef>
                <a:spcPts val="0"/>
              </a:spcBef>
              <a:spcAft>
                <a:spcPts val="0"/>
              </a:spcAft>
              <a:buClr>
                <a:schemeClr val="dk1"/>
              </a:buClr>
              <a:buSzPts val="1600"/>
              <a:buChar char="●"/>
            </a:pPr>
            <a:r>
              <a:rPr lang="en" sz="1600" b="1">
                <a:solidFill>
                  <a:schemeClr val="dk1"/>
                </a:solidFill>
              </a:rPr>
              <a:t>More of a watching brief for CEOS in GFOI these days - GFOI mostly in-country programmes and capacity building</a:t>
            </a:r>
            <a:endParaRPr sz="1600" b="1">
              <a:solidFill>
                <a:schemeClr val="dk1"/>
              </a:solidFill>
            </a:endParaRPr>
          </a:p>
          <a:p>
            <a:pPr marL="457200" lvl="0" indent="-330200" algn="l" rtl="0">
              <a:lnSpc>
                <a:spcPct val="90000"/>
              </a:lnSpc>
              <a:spcBef>
                <a:spcPts val="0"/>
              </a:spcBef>
              <a:spcAft>
                <a:spcPts val="0"/>
              </a:spcAft>
              <a:buClr>
                <a:schemeClr val="dk1"/>
              </a:buClr>
              <a:buSzPts val="1600"/>
              <a:buChar char="●"/>
            </a:pPr>
            <a:r>
              <a:rPr lang="en" sz="1600" b="1">
                <a:solidFill>
                  <a:schemeClr val="dk1"/>
                </a:solidFill>
              </a:rPr>
              <a:t>Structured WP maintained </a:t>
            </a:r>
            <a:r>
              <a:rPr lang="en" sz="1600">
                <a:solidFill>
                  <a:schemeClr val="dk1"/>
                </a:solidFill>
              </a:rPr>
              <a:t>(need to address USGS representation)</a:t>
            </a:r>
            <a:endParaRPr sz="1600">
              <a:solidFill>
                <a:schemeClr val="dk1"/>
              </a:solidFill>
            </a:endParaRPr>
          </a:p>
          <a:p>
            <a:pPr marL="0" lvl="0" indent="0" algn="l" rtl="0">
              <a:lnSpc>
                <a:spcPct val="90000"/>
              </a:lnSpc>
              <a:spcBef>
                <a:spcPts val="0"/>
              </a:spcBef>
              <a:spcAft>
                <a:spcPts val="0"/>
              </a:spcAft>
              <a:buNone/>
            </a:pPr>
            <a:endParaRPr sz="1600" b="1">
              <a:solidFill>
                <a:schemeClr val="dk1"/>
              </a:solidFill>
            </a:endParaRPr>
          </a:p>
          <a:p>
            <a:pPr marL="0" lvl="0" indent="0" algn="l" rtl="0">
              <a:lnSpc>
                <a:spcPct val="100000"/>
              </a:lnSpc>
              <a:spcBef>
                <a:spcPts val="800"/>
              </a:spcBef>
              <a:spcAft>
                <a:spcPts val="0"/>
              </a:spcAft>
              <a:buClr>
                <a:srgbClr val="002060"/>
              </a:buClr>
              <a:buSzPts val="2000"/>
              <a:buFont typeface="Arial"/>
              <a:buNone/>
            </a:pPr>
            <a:endParaRPr sz="1600">
              <a:solidFill>
                <a:schemeClr val="dk1"/>
              </a:solidFill>
            </a:endParaRPr>
          </a:p>
          <a:p>
            <a:pPr marL="63500" lvl="0" indent="0" algn="l" rtl="0">
              <a:lnSpc>
                <a:spcPct val="100000"/>
              </a:lnSpc>
              <a:spcBef>
                <a:spcPts val="800"/>
              </a:spcBef>
              <a:spcAft>
                <a:spcPts val="0"/>
              </a:spcAft>
              <a:buClr>
                <a:srgbClr val="000000"/>
              </a:buClr>
              <a:buSzPts val="1800"/>
              <a:buNone/>
            </a:pPr>
            <a:endParaRPr sz="1600">
              <a:solidFill>
                <a:schemeClr val="dk1"/>
              </a:solidFill>
            </a:endParaRPr>
          </a:p>
          <a:p>
            <a:pPr marL="63500" lvl="0" indent="0" algn="l" rtl="0">
              <a:lnSpc>
                <a:spcPct val="100000"/>
              </a:lnSpc>
              <a:spcBef>
                <a:spcPts val="800"/>
              </a:spcBef>
              <a:spcAft>
                <a:spcPts val="400"/>
              </a:spcAft>
              <a:buClr>
                <a:srgbClr val="000000"/>
              </a:buClr>
              <a:buSzPts val="2000"/>
              <a:buNone/>
            </a:pPr>
            <a:r>
              <a:rPr lang="en" sz="1600" b="1">
                <a:solidFill>
                  <a:schemeClr val="dk1"/>
                </a:solidFill>
              </a:rPr>
              <a:t> </a:t>
            </a:r>
            <a:endParaRPr sz="2000">
              <a:solidFill>
                <a:schemeClr val="dk1"/>
              </a:solidFill>
            </a:endParaRPr>
          </a:p>
        </p:txBody>
      </p:sp>
      <p:pic>
        <p:nvPicPr>
          <p:cNvPr id="263" name="Google Shape;263;p52"/>
          <p:cNvPicPr preferRelativeResize="0"/>
          <p:nvPr/>
        </p:nvPicPr>
        <p:blipFill>
          <a:blip r:embed="rId3">
            <a:alphaModFix/>
          </a:blip>
          <a:stretch>
            <a:fillRect/>
          </a:stretch>
        </p:blipFill>
        <p:spPr>
          <a:xfrm>
            <a:off x="1349975" y="1621963"/>
            <a:ext cx="4866473" cy="352153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53"/>
          <p:cNvSpPr txBox="1">
            <a:spLocks noGrp="1"/>
          </p:cNvSpPr>
          <p:nvPr>
            <p:ph type="title"/>
          </p:nvPr>
        </p:nvSpPr>
        <p:spPr>
          <a:xfrm>
            <a:off x="2070552" y="25400"/>
            <a:ext cx="5336100" cy="819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497D"/>
              </a:buClr>
              <a:buSzPts val="4400"/>
              <a:buNone/>
            </a:pPr>
            <a:r>
              <a:rPr lang="en" sz="2500">
                <a:solidFill>
                  <a:srgbClr val="FFFFFF"/>
                </a:solidFill>
              </a:rPr>
              <a:t>LSI-VC Forests and Biomass Team</a:t>
            </a:r>
            <a:endParaRPr sz="2500">
              <a:solidFill>
                <a:srgbClr val="FFFFFF"/>
              </a:solidFill>
            </a:endParaRPr>
          </a:p>
        </p:txBody>
      </p:sp>
      <p:sp>
        <p:nvSpPr>
          <p:cNvPr id="269" name="Google Shape;269;p53"/>
          <p:cNvSpPr txBox="1">
            <a:spLocks noGrp="1"/>
          </p:cNvSpPr>
          <p:nvPr>
            <p:ph type="body" idx="1"/>
          </p:nvPr>
        </p:nvSpPr>
        <p:spPr>
          <a:xfrm>
            <a:off x="170095" y="1024909"/>
            <a:ext cx="8973900" cy="3701400"/>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0"/>
              </a:spcBef>
              <a:spcAft>
                <a:spcPts val="0"/>
              </a:spcAft>
              <a:buClr>
                <a:schemeClr val="dk1"/>
              </a:buClr>
              <a:buSzPts val="1600"/>
              <a:buChar char="●"/>
            </a:pPr>
            <a:r>
              <a:rPr lang="en" sz="1600" b="1">
                <a:solidFill>
                  <a:schemeClr val="dk1"/>
                </a:solidFill>
              </a:rPr>
              <a:t>2020 and 2021 activities dominated by the need to provide leadership and capacity for the development of AFOLU datasets and roadmap for the UNFCCC Global Stocktake process in support of the CEOS strategy</a:t>
            </a:r>
            <a:endParaRPr sz="1600" b="1">
              <a:solidFill>
                <a:schemeClr val="dk1"/>
              </a:solidFill>
            </a:endParaRPr>
          </a:p>
          <a:p>
            <a:pPr marL="457200" lvl="0" indent="0" algn="l" rtl="0">
              <a:lnSpc>
                <a:spcPct val="100000"/>
              </a:lnSpc>
              <a:spcBef>
                <a:spcPts val="0"/>
              </a:spcBef>
              <a:spcAft>
                <a:spcPts val="0"/>
              </a:spcAft>
              <a:buNone/>
            </a:pPr>
            <a:endParaRPr sz="1600" b="1">
              <a:solidFill>
                <a:schemeClr val="dk1"/>
              </a:solidFill>
            </a:endParaRPr>
          </a:p>
          <a:p>
            <a:pPr marL="457200" lvl="0" indent="-330200" algn="l" rtl="0">
              <a:lnSpc>
                <a:spcPct val="100000"/>
              </a:lnSpc>
              <a:spcBef>
                <a:spcPts val="0"/>
              </a:spcBef>
              <a:spcAft>
                <a:spcPts val="0"/>
              </a:spcAft>
              <a:buClr>
                <a:schemeClr val="dk1"/>
              </a:buClr>
              <a:buSzPts val="1600"/>
              <a:buChar char="●"/>
            </a:pPr>
            <a:r>
              <a:rPr lang="en" sz="1600" b="1">
                <a:solidFill>
                  <a:schemeClr val="dk1"/>
                </a:solidFill>
              </a:rPr>
              <a:t>Important for LSI-VC and its agencies to demonstrate leadership in this area. LSI-VC has overseen land surface issues for more than 10 years in CEOS and its agencies are </a:t>
            </a:r>
            <a:r>
              <a:rPr lang="en" sz="1600" b="1" u="sng">
                <a:solidFill>
                  <a:schemeClr val="dk1"/>
                </a:solidFill>
              </a:rPr>
              <a:t>the</a:t>
            </a:r>
            <a:r>
              <a:rPr lang="en" sz="1600" b="1">
                <a:solidFill>
                  <a:schemeClr val="dk1"/>
                </a:solidFill>
              </a:rPr>
              <a:t> major investors in the underlying missions and products</a:t>
            </a:r>
            <a:endParaRPr sz="1600" b="1">
              <a:solidFill>
                <a:schemeClr val="dk1"/>
              </a:solidFill>
            </a:endParaRPr>
          </a:p>
          <a:p>
            <a:pPr marL="457200" lvl="0" indent="0" algn="l" rtl="0">
              <a:lnSpc>
                <a:spcPct val="100000"/>
              </a:lnSpc>
              <a:spcBef>
                <a:spcPts val="0"/>
              </a:spcBef>
              <a:spcAft>
                <a:spcPts val="0"/>
              </a:spcAft>
              <a:buNone/>
            </a:pPr>
            <a:endParaRPr sz="1600" b="1">
              <a:solidFill>
                <a:schemeClr val="dk1"/>
              </a:solidFill>
            </a:endParaRPr>
          </a:p>
          <a:p>
            <a:pPr marL="457200" lvl="0" indent="-330200" algn="l" rtl="0">
              <a:lnSpc>
                <a:spcPct val="100000"/>
              </a:lnSpc>
              <a:spcBef>
                <a:spcPts val="0"/>
              </a:spcBef>
              <a:spcAft>
                <a:spcPts val="0"/>
              </a:spcAft>
              <a:buClr>
                <a:schemeClr val="dk1"/>
              </a:buClr>
              <a:buSzPts val="1600"/>
              <a:buChar char="●"/>
            </a:pPr>
            <a:r>
              <a:rPr lang="en" sz="1600" b="1">
                <a:solidFill>
                  <a:schemeClr val="dk1"/>
                </a:solidFill>
              </a:rPr>
              <a:t>GST/AFOLU remains our major task in the F&amp;B team for the foreseeable future</a:t>
            </a:r>
            <a:endParaRPr sz="1600" b="1">
              <a:solidFill>
                <a:schemeClr val="dk1"/>
              </a:solidFill>
            </a:endParaRPr>
          </a:p>
          <a:p>
            <a:pPr marL="914400" lvl="1" indent="-330200" algn="l" rtl="0">
              <a:lnSpc>
                <a:spcPct val="100000"/>
              </a:lnSpc>
              <a:spcBef>
                <a:spcPts val="0"/>
              </a:spcBef>
              <a:spcAft>
                <a:spcPts val="0"/>
              </a:spcAft>
              <a:buClr>
                <a:schemeClr val="dk1"/>
              </a:buClr>
              <a:buSzPts val="1600"/>
              <a:buChar char="○"/>
            </a:pPr>
            <a:r>
              <a:rPr lang="en" sz="1600">
                <a:solidFill>
                  <a:schemeClr val="dk1"/>
                </a:solidFill>
              </a:rPr>
              <a:t>Linking GFOI and AFOLU country interaction</a:t>
            </a:r>
            <a:endParaRPr sz="1600">
              <a:solidFill>
                <a:schemeClr val="dk1"/>
              </a:solidFill>
            </a:endParaRPr>
          </a:p>
          <a:p>
            <a:pPr marL="914400" lvl="1" indent="-330200" algn="l" rtl="0">
              <a:lnSpc>
                <a:spcPct val="100000"/>
              </a:lnSpc>
              <a:spcBef>
                <a:spcPts val="0"/>
              </a:spcBef>
              <a:spcAft>
                <a:spcPts val="0"/>
              </a:spcAft>
              <a:buClr>
                <a:schemeClr val="dk1"/>
              </a:buClr>
              <a:buSzPts val="1600"/>
              <a:buChar char="○"/>
            </a:pPr>
            <a:r>
              <a:rPr lang="en" sz="1600">
                <a:solidFill>
                  <a:schemeClr val="dk1"/>
                </a:solidFill>
              </a:rPr>
              <a:t>Responding to GFOI issues should any others arise</a:t>
            </a:r>
            <a:endParaRPr sz="1600">
              <a:solidFill>
                <a:schemeClr val="dk1"/>
              </a:solidFill>
            </a:endParaRPr>
          </a:p>
          <a:p>
            <a:pPr marL="914400" lvl="1" indent="-330200" algn="l" rtl="0">
              <a:lnSpc>
                <a:spcPct val="100000"/>
              </a:lnSpc>
              <a:spcBef>
                <a:spcPts val="0"/>
              </a:spcBef>
              <a:spcAft>
                <a:spcPts val="0"/>
              </a:spcAft>
              <a:buClr>
                <a:schemeClr val="dk1"/>
              </a:buClr>
              <a:buSzPts val="1600"/>
              <a:buChar char="○"/>
            </a:pPr>
            <a:r>
              <a:rPr lang="en" sz="1600">
                <a:solidFill>
                  <a:schemeClr val="dk1"/>
                </a:solidFill>
              </a:rPr>
              <a:t>Periodic review of the WP</a:t>
            </a:r>
            <a:endParaRPr sz="1600">
              <a:solidFill>
                <a:schemeClr val="dk1"/>
              </a:solidFill>
            </a:endParaRPr>
          </a:p>
          <a:p>
            <a:pPr marL="0" lvl="0" indent="0" algn="l" rtl="0">
              <a:lnSpc>
                <a:spcPct val="100000"/>
              </a:lnSpc>
              <a:spcBef>
                <a:spcPts val="0"/>
              </a:spcBef>
              <a:spcAft>
                <a:spcPts val="0"/>
              </a:spcAft>
              <a:buNone/>
            </a:pPr>
            <a:endParaRPr sz="1600" b="1">
              <a:solidFill>
                <a:schemeClr val="dk1"/>
              </a:solidFill>
            </a:endParaRPr>
          </a:p>
          <a:p>
            <a:pPr marL="0" lvl="0" indent="0" algn="l" rtl="0">
              <a:lnSpc>
                <a:spcPct val="100000"/>
              </a:lnSpc>
              <a:spcBef>
                <a:spcPts val="0"/>
              </a:spcBef>
              <a:spcAft>
                <a:spcPts val="0"/>
              </a:spcAft>
              <a:buNone/>
            </a:pPr>
            <a:endParaRPr sz="1600" b="1">
              <a:solidFill>
                <a:schemeClr val="dk1"/>
              </a:solidFill>
            </a:endParaRPr>
          </a:p>
          <a:p>
            <a:pPr marL="0" lvl="0" indent="0" algn="l" rtl="0">
              <a:lnSpc>
                <a:spcPct val="100000"/>
              </a:lnSpc>
              <a:spcBef>
                <a:spcPts val="800"/>
              </a:spcBef>
              <a:spcAft>
                <a:spcPts val="0"/>
              </a:spcAft>
              <a:buClr>
                <a:srgbClr val="002060"/>
              </a:buClr>
              <a:buSzPts val="2000"/>
              <a:buFont typeface="Arial"/>
              <a:buNone/>
            </a:pPr>
            <a:endParaRPr sz="1600">
              <a:solidFill>
                <a:schemeClr val="dk1"/>
              </a:solidFill>
            </a:endParaRPr>
          </a:p>
          <a:p>
            <a:pPr marL="63500" lvl="0" indent="0" algn="l" rtl="0">
              <a:lnSpc>
                <a:spcPct val="100000"/>
              </a:lnSpc>
              <a:spcBef>
                <a:spcPts val="800"/>
              </a:spcBef>
              <a:spcAft>
                <a:spcPts val="0"/>
              </a:spcAft>
              <a:buClr>
                <a:srgbClr val="000000"/>
              </a:buClr>
              <a:buSzPts val="1800"/>
              <a:buNone/>
            </a:pPr>
            <a:endParaRPr sz="1600">
              <a:solidFill>
                <a:schemeClr val="dk1"/>
              </a:solidFill>
            </a:endParaRPr>
          </a:p>
          <a:p>
            <a:pPr marL="63500" lvl="0" indent="0" algn="l" rtl="0">
              <a:lnSpc>
                <a:spcPct val="100000"/>
              </a:lnSpc>
              <a:spcBef>
                <a:spcPts val="800"/>
              </a:spcBef>
              <a:spcAft>
                <a:spcPts val="400"/>
              </a:spcAft>
              <a:buClr>
                <a:srgbClr val="000000"/>
              </a:buClr>
              <a:buSzPts val="2000"/>
              <a:buNone/>
            </a:pPr>
            <a:r>
              <a:rPr lang="en" sz="1600" b="1">
                <a:solidFill>
                  <a:schemeClr val="dk1"/>
                </a:solidFill>
              </a:rPr>
              <a:t> </a:t>
            </a:r>
            <a:endParaRPr sz="20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54"/>
          <p:cNvSpPr txBox="1">
            <a:spLocks noGrp="1"/>
          </p:cNvSpPr>
          <p:nvPr>
            <p:ph type="title"/>
          </p:nvPr>
        </p:nvSpPr>
        <p:spPr>
          <a:xfrm>
            <a:off x="622804" y="2074125"/>
            <a:ext cx="7894200" cy="744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3000"/>
              <a:buFont typeface="Arial"/>
              <a:buNone/>
            </a:pPr>
            <a:r>
              <a:rPr lang="en" sz="3000" b="1" i="0" u="none" strike="noStrike" cap="none">
                <a:solidFill>
                  <a:schemeClr val="lt1"/>
                </a:solidFill>
                <a:latin typeface="Helvetica Neue"/>
                <a:ea typeface="Helvetica Neue"/>
                <a:cs typeface="Helvetica Neue"/>
                <a:sym typeface="Helvetica Neue"/>
              </a:rPr>
              <a:t>AFOLU Roadmap Activity Update</a:t>
            </a:r>
            <a:endParaRPr sz="3000" b="1" i="0" u="none" strike="noStrike" cap="none">
              <a:solidFill>
                <a:schemeClr val="lt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3000"/>
              <a:buFont typeface="Arial"/>
              <a:buNone/>
            </a:pPr>
            <a:br>
              <a:rPr lang="en" sz="3000" b="1" i="0" u="none" strike="noStrike" cap="none">
                <a:solidFill>
                  <a:srgbClr val="93C47D"/>
                </a:solidFill>
                <a:latin typeface="Helvetica Neue"/>
                <a:ea typeface="Helvetica Neue"/>
                <a:cs typeface="Helvetica Neue"/>
                <a:sym typeface="Helvetica Neue"/>
              </a:rPr>
            </a:br>
            <a:endParaRPr sz="3000" b="1" i="0" u="none" strike="noStrike" cap="none">
              <a:solidFill>
                <a:srgbClr val="93C47D"/>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FFFFFF"/>
              </a:solidFill>
              <a:latin typeface="Helvetica Neue"/>
              <a:ea typeface="Helvetica Neue"/>
              <a:cs typeface="Helvetica Neue"/>
              <a:sym typeface="Helvetica Neue"/>
            </a:endParaRPr>
          </a:p>
        </p:txBody>
      </p:sp>
      <p:pic>
        <p:nvPicPr>
          <p:cNvPr id="275" name="Google Shape;275;p54"/>
          <p:cNvPicPr preferRelativeResize="0"/>
          <p:nvPr/>
        </p:nvPicPr>
        <p:blipFill rotWithShape="1">
          <a:blip r:embed="rId3">
            <a:alphaModFix/>
          </a:blip>
          <a:srcRect/>
          <a:stretch/>
        </p:blipFill>
        <p:spPr>
          <a:xfrm>
            <a:off x="622789" y="913054"/>
            <a:ext cx="1880930" cy="744849"/>
          </a:xfrm>
          <a:prstGeom prst="rect">
            <a:avLst/>
          </a:prstGeom>
          <a:noFill/>
          <a:ln>
            <a:noFill/>
          </a:ln>
        </p:spPr>
      </p:pic>
      <p:sp>
        <p:nvSpPr>
          <p:cNvPr id="276" name="Google Shape;276;p54"/>
          <p:cNvSpPr txBox="1"/>
          <p:nvPr/>
        </p:nvSpPr>
        <p:spPr>
          <a:xfrm>
            <a:off x="622789" y="1684975"/>
            <a:ext cx="2806200" cy="157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 sz="1050" b="1" i="0" u="none" strike="noStrike" cap="none">
                <a:solidFill>
                  <a:schemeClr val="lt1"/>
                </a:solidFill>
                <a:latin typeface="Helvetica Neue"/>
                <a:ea typeface="Helvetica Neue"/>
                <a:cs typeface="Helvetica Neue"/>
                <a:sym typeface="Helvetica Neue"/>
              </a:rPr>
              <a:t>Committee on Earth Observation Satellites</a:t>
            </a:r>
            <a:endParaRPr sz="1400" b="0" i="0" u="none" strike="noStrike" cap="none">
              <a:solidFill>
                <a:srgbClr val="000000"/>
              </a:solidFill>
              <a:latin typeface="Arial"/>
              <a:ea typeface="Arial"/>
              <a:cs typeface="Arial"/>
              <a:sym typeface="Arial"/>
            </a:endParaRPr>
          </a:p>
        </p:txBody>
      </p:sp>
      <p:sp>
        <p:nvSpPr>
          <p:cNvPr id="277" name="Google Shape;277;p54"/>
          <p:cNvSpPr/>
          <p:nvPr/>
        </p:nvSpPr>
        <p:spPr>
          <a:xfrm>
            <a:off x="7819825" y="247931"/>
            <a:ext cx="1067100" cy="800400"/>
          </a:xfrm>
          <a:prstGeom prst="star12">
            <a:avLst>
              <a:gd name="adj" fmla="val 37500"/>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a:t>2</a:t>
            </a:r>
            <a:r>
              <a:rPr lang="en" sz="1400" b="0" i="0" u="none" strike="noStrike" cap="none">
                <a:solidFill>
                  <a:srgbClr val="000000"/>
                </a:solidFill>
                <a:latin typeface="Arial"/>
                <a:ea typeface="Arial"/>
                <a:cs typeface="Arial"/>
                <a:sym typeface="Arial"/>
              </a:rPr>
              <a:t>0 mins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5"/>
          <p:cNvSpPr>
            <a:spLocks noGrp="1"/>
          </p:cNvSpPr>
          <p:nvPr>
            <p:ph type="sldNum" idx="12"/>
          </p:nvPr>
        </p:nvSpPr>
        <p:spPr>
          <a:xfrm>
            <a:off x="8763000" y="4972050"/>
            <a:ext cx="304800" cy="140400"/>
          </a:xfrm>
          <a:prstGeom prst="roundRect">
            <a:avLst>
              <a:gd name="adj" fmla="val 16667"/>
            </a:avLst>
          </a:prstGeom>
          <a:solidFill>
            <a:schemeClr val="lt1">
              <a:alpha val="4588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
              <a:t>15</a:t>
            </a:fld>
            <a:endParaRPr/>
          </a:p>
        </p:txBody>
      </p:sp>
      <p:sp>
        <p:nvSpPr>
          <p:cNvPr id="283" name="Google Shape;283;p55"/>
          <p:cNvSpPr txBox="1">
            <a:spLocks noGrp="1"/>
          </p:cNvSpPr>
          <p:nvPr>
            <p:ph type="body" idx="1"/>
          </p:nvPr>
        </p:nvSpPr>
        <p:spPr>
          <a:xfrm>
            <a:off x="116225" y="933150"/>
            <a:ext cx="8991600" cy="3943200"/>
          </a:xfrm>
          <a:prstGeom prst="rect">
            <a:avLst/>
          </a:prstGeom>
          <a:noFill/>
          <a:ln>
            <a:noFill/>
          </a:ln>
        </p:spPr>
        <p:txBody>
          <a:bodyPr spcFirstLastPara="1" wrap="square" lIns="91425" tIns="45700" rIns="91425" bIns="45700" anchor="t" anchorCtr="0">
            <a:noAutofit/>
          </a:bodyPr>
          <a:lstStyle/>
          <a:p>
            <a:pPr marL="457200" lvl="0" indent="-323850" algn="l" rtl="0">
              <a:lnSpc>
                <a:spcPct val="100000"/>
              </a:lnSpc>
              <a:spcBef>
                <a:spcPts val="500"/>
              </a:spcBef>
              <a:spcAft>
                <a:spcPts val="0"/>
              </a:spcAft>
              <a:buClr>
                <a:schemeClr val="dk1"/>
              </a:buClr>
              <a:buSzPts val="1500"/>
              <a:buFont typeface="Calibri"/>
              <a:buChar char="❏"/>
            </a:pPr>
            <a:r>
              <a:rPr lang="en" sz="1500" b="0">
                <a:solidFill>
                  <a:schemeClr val="dk1"/>
                </a:solidFill>
                <a:latin typeface="Calibri"/>
                <a:ea typeface="Calibri"/>
                <a:cs typeface="Calibri"/>
                <a:sym typeface="Calibri"/>
              </a:rPr>
              <a:t>Recognised for land sector issues in recent IPCC reports - substantial capabilities of CEOS agencies in this area and needs raised by UNFCCC</a:t>
            </a:r>
            <a:endParaRPr sz="1500" b="0">
              <a:solidFill>
                <a:schemeClr val="dk1"/>
              </a:solidFill>
              <a:latin typeface="Calibri"/>
              <a:ea typeface="Calibri"/>
              <a:cs typeface="Calibri"/>
              <a:sym typeface="Calibri"/>
            </a:endParaRPr>
          </a:p>
          <a:p>
            <a:pPr marL="457200" lvl="0" indent="-323850" algn="l" rtl="0">
              <a:lnSpc>
                <a:spcPct val="100000"/>
              </a:lnSpc>
              <a:spcBef>
                <a:spcPts val="50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AFOLU Task Team</a:t>
            </a:r>
            <a:r>
              <a:rPr lang="en" sz="1500" b="0">
                <a:solidFill>
                  <a:schemeClr val="dk1"/>
                </a:solidFill>
                <a:latin typeface="Calibri"/>
                <a:ea typeface="Calibri"/>
                <a:cs typeface="Calibri"/>
                <a:sym typeface="Calibri"/>
              </a:rPr>
              <a:t>, led by LSI-VC Forests and Biomass, established</a:t>
            </a:r>
            <a:endParaRPr sz="1500" b="0">
              <a:solidFill>
                <a:schemeClr val="dk1"/>
              </a:solidFill>
              <a:latin typeface="Calibri"/>
              <a:ea typeface="Calibri"/>
              <a:cs typeface="Calibri"/>
              <a:sym typeface="Calibri"/>
            </a:endParaRPr>
          </a:p>
          <a:p>
            <a:pPr marL="457200" lvl="0" indent="-323850" algn="l" rtl="0">
              <a:lnSpc>
                <a:spcPct val="100000"/>
              </a:lnSpc>
              <a:spcBef>
                <a:spcPts val="500"/>
              </a:spcBef>
              <a:spcAft>
                <a:spcPts val="0"/>
              </a:spcAft>
              <a:buClr>
                <a:schemeClr val="dk1"/>
              </a:buClr>
              <a:buSzPts val="1500"/>
              <a:buFont typeface="Calibri"/>
              <a:buChar char="❏"/>
            </a:pPr>
            <a:r>
              <a:rPr lang="en" sz="1500" b="0" u="sng">
                <a:solidFill>
                  <a:schemeClr val="hlink"/>
                </a:solidFill>
                <a:latin typeface="Calibri"/>
                <a:ea typeface="Calibri"/>
                <a:cs typeface="Calibri"/>
                <a:sym typeface="Calibri"/>
                <a:hlinkClick r:id="rId3"/>
              </a:rPr>
              <a:t>Discussion paper</a:t>
            </a:r>
            <a:r>
              <a:rPr lang="en" sz="1500" b="0">
                <a:solidFill>
                  <a:schemeClr val="dk1"/>
                </a:solidFill>
                <a:latin typeface="Calibri"/>
                <a:ea typeface="Calibri"/>
                <a:cs typeface="Calibri"/>
                <a:sym typeface="Calibri"/>
              </a:rPr>
              <a:t> prepared for 2020 CEOS Plenary</a:t>
            </a:r>
            <a:endParaRPr sz="1500" b="0">
              <a:solidFill>
                <a:schemeClr val="dk1"/>
              </a:solidFill>
              <a:latin typeface="Calibri"/>
              <a:ea typeface="Calibri"/>
              <a:cs typeface="Calibri"/>
              <a:sym typeface="Calibri"/>
            </a:endParaRPr>
          </a:p>
          <a:p>
            <a:pPr marL="914400" lvl="1" indent="-323850" algn="l" rtl="0">
              <a:lnSpc>
                <a:spcPct val="100000"/>
              </a:lnSpc>
              <a:spcBef>
                <a:spcPts val="500"/>
              </a:spcBef>
              <a:spcAft>
                <a:spcPts val="0"/>
              </a:spcAft>
              <a:buClr>
                <a:schemeClr val="dk1"/>
              </a:buClr>
              <a:buSzPts val="1500"/>
              <a:buFont typeface="Calibri"/>
              <a:buChar char="→"/>
            </a:pPr>
            <a:r>
              <a:rPr lang="en" sz="1500" b="1">
                <a:solidFill>
                  <a:schemeClr val="dk1"/>
                </a:solidFill>
                <a:latin typeface="Calibri"/>
                <a:ea typeface="Calibri"/>
                <a:cs typeface="Calibri"/>
                <a:sym typeface="Calibri"/>
              </a:rPr>
              <a:t>A CEOS AFOLU Initiative for the UNFCCC Global Stocktake Process:</a:t>
            </a:r>
            <a:r>
              <a:rPr lang="en" sz="1500">
                <a:solidFill>
                  <a:schemeClr val="dk1"/>
                </a:solidFill>
                <a:latin typeface="Calibri"/>
                <a:ea typeface="Calibri"/>
                <a:cs typeface="Calibri"/>
                <a:sym typeface="Calibri"/>
              </a:rPr>
              <a:t> A Discussion Paper for CEOS Plenary to explore the development of a CEOS AFOLU Roadmap</a:t>
            </a:r>
            <a:endParaRPr sz="1500">
              <a:solidFill>
                <a:schemeClr val="dk1"/>
              </a:solidFill>
              <a:latin typeface="Calibri"/>
              <a:ea typeface="Calibri"/>
              <a:cs typeface="Calibri"/>
              <a:sym typeface="Calibri"/>
            </a:endParaRPr>
          </a:p>
          <a:p>
            <a:pPr marL="914400" lvl="1" indent="-323850" algn="l" rtl="0">
              <a:lnSpc>
                <a:spcPct val="100000"/>
              </a:lnSpc>
              <a:spcBef>
                <a:spcPts val="50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Provide a clear statement of the technical capabilities of CEOS agency EO satellite data and their characteristics - </a:t>
            </a:r>
            <a:r>
              <a:rPr lang="en" sz="1500" b="1">
                <a:solidFill>
                  <a:schemeClr val="dk1"/>
                </a:solidFill>
                <a:latin typeface="Calibri"/>
                <a:ea typeface="Calibri"/>
                <a:cs typeface="Calibri"/>
                <a:sym typeface="Calibri"/>
              </a:rPr>
              <a:t>capabilities and datasets</a:t>
            </a:r>
            <a:r>
              <a:rPr lang="en" sz="1500">
                <a:solidFill>
                  <a:schemeClr val="dk1"/>
                </a:solidFill>
                <a:latin typeface="Calibri"/>
                <a:ea typeface="Calibri"/>
                <a:cs typeface="Calibri"/>
                <a:sym typeface="Calibri"/>
              </a:rPr>
              <a:t> for inclusion in </a:t>
            </a:r>
            <a:r>
              <a:rPr lang="en" sz="1500" b="1">
                <a:solidFill>
                  <a:schemeClr val="dk1"/>
                </a:solidFill>
                <a:latin typeface="Calibri"/>
                <a:ea typeface="Calibri"/>
                <a:cs typeface="Calibri"/>
                <a:sym typeface="Calibri"/>
              </a:rPr>
              <a:t>the UNFCCC Synthesis Report on Systematic Observations</a:t>
            </a:r>
            <a:endParaRPr sz="1500" b="1">
              <a:solidFill>
                <a:schemeClr val="dk1"/>
              </a:solidFill>
              <a:latin typeface="Calibri"/>
              <a:ea typeface="Calibri"/>
              <a:cs typeface="Calibri"/>
              <a:sym typeface="Calibri"/>
            </a:endParaRPr>
          </a:p>
          <a:p>
            <a:pPr marL="914400" lvl="1" indent="-323850" algn="l" rtl="0">
              <a:lnSpc>
                <a:spcPct val="100000"/>
              </a:lnSpc>
              <a:spcBef>
                <a:spcPts val="50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Propose a specific way forward for 2021 and </a:t>
            </a:r>
            <a:r>
              <a:rPr lang="en" sz="1500" b="1">
                <a:solidFill>
                  <a:schemeClr val="dk1"/>
                </a:solidFill>
                <a:latin typeface="Calibri"/>
                <a:ea typeface="Calibri"/>
                <a:cs typeface="Calibri"/>
                <a:sym typeface="Calibri"/>
              </a:rPr>
              <a:t>deliverables for GST1 </a:t>
            </a:r>
            <a:r>
              <a:rPr lang="en" sz="1500">
                <a:solidFill>
                  <a:schemeClr val="dk1"/>
                </a:solidFill>
                <a:latin typeface="Calibri"/>
                <a:ea typeface="Calibri"/>
                <a:cs typeface="Calibri"/>
                <a:sym typeface="Calibri"/>
              </a:rPr>
              <a:t>as the critical first deadline</a:t>
            </a:r>
            <a:endParaRPr sz="1500" b="0">
              <a:solidFill>
                <a:schemeClr val="dk1"/>
              </a:solidFill>
              <a:latin typeface="Calibri"/>
              <a:ea typeface="Calibri"/>
              <a:cs typeface="Calibri"/>
              <a:sym typeface="Calibri"/>
            </a:endParaRPr>
          </a:p>
          <a:p>
            <a:pPr marL="457200" lvl="0" indent="-323850" algn="l" rtl="0">
              <a:lnSpc>
                <a:spcPct val="100000"/>
              </a:lnSpc>
              <a:spcBef>
                <a:spcPts val="50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Significant interest expressed at Plenary </a:t>
            </a:r>
            <a:r>
              <a:rPr lang="en" sz="1500" b="0">
                <a:solidFill>
                  <a:schemeClr val="dk1"/>
                </a:solidFill>
                <a:latin typeface="Calibri"/>
                <a:ea typeface="Calibri"/>
                <a:cs typeface="Calibri"/>
                <a:sym typeface="Calibri"/>
              </a:rPr>
              <a:t>on coordination of the CEOS activities for the GST &amp; ensuring necessary communication, inc between GHG and AFOLU</a:t>
            </a:r>
            <a:endParaRPr sz="1500" b="0">
              <a:solidFill>
                <a:schemeClr val="dk1"/>
              </a:solidFill>
              <a:latin typeface="Calibri"/>
              <a:ea typeface="Calibri"/>
              <a:cs typeface="Calibri"/>
              <a:sym typeface="Calibri"/>
            </a:endParaRPr>
          </a:p>
          <a:p>
            <a:pPr marL="457200" lvl="0" indent="-323850" algn="l" rtl="0">
              <a:lnSpc>
                <a:spcPct val="100000"/>
              </a:lnSpc>
              <a:spcBef>
                <a:spcPts val="50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CEOS-34-07 : CEOS Agriculture, Forestry, and Other Land Use (AFOLU) Roadmap Team to follow up with CEOS Agencies to determine their willingness to contribute to the development of an AFOLU Roadmap. In 2021, the effort will prioritise AFOLU Products for the first UNFCCC Global Stocktake give the urgency, followed by a longer-term vision in a CEOS Roadmap document.</a:t>
            </a:r>
            <a:endParaRPr sz="1500">
              <a:solidFill>
                <a:schemeClr val="dk1"/>
              </a:solidFill>
              <a:latin typeface="Calibri"/>
              <a:ea typeface="Calibri"/>
              <a:cs typeface="Calibri"/>
              <a:sym typeface="Calibri"/>
            </a:endParaRPr>
          </a:p>
          <a:p>
            <a:pPr marL="914400" lvl="0" indent="0" algn="l" rtl="0">
              <a:lnSpc>
                <a:spcPct val="100000"/>
              </a:lnSpc>
              <a:spcBef>
                <a:spcPts val="500"/>
              </a:spcBef>
              <a:spcAft>
                <a:spcPts val="0"/>
              </a:spcAft>
              <a:buSzPts val="2000"/>
              <a:buNone/>
            </a:pPr>
            <a:r>
              <a:rPr lang="en" sz="1500" b="0">
                <a:solidFill>
                  <a:schemeClr val="dk1"/>
                </a:solidFill>
                <a:latin typeface="Calibri"/>
                <a:ea typeface="Calibri"/>
                <a:cs typeface="Calibri"/>
                <a:sym typeface="Calibri"/>
              </a:rPr>
              <a:t> </a:t>
            </a:r>
            <a:endParaRPr sz="1500" b="0">
              <a:solidFill>
                <a:schemeClr val="dk1"/>
              </a:solidFill>
              <a:latin typeface="Calibri"/>
              <a:ea typeface="Calibri"/>
              <a:cs typeface="Calibri"/>
              <a:sym typeface="Calibri"/>
            </a:endParaRPr>
          </a:p>
          <a:p>
            <a:pPr marL="457200" lvl="0" indent="0" algn="l" rtl="0">
              <a:lnSpc>
                <a:spcPct val="100000"/>
              </a:lnSpc>
              <a:spcBef>
                <a:spcPts val="500"/>
              </a:spcBef>
              <a:spcAft>
                <a:spcPts val="0"/>
              </a:spcAft>
              <a:buSzPts val="2000"/>
              <a:buNone/>
            </a:pPr>
            <a:endParaRPr sz="1500" b="0">
              <a:solidFill>
                <a:schemeClr val="dk1"/>
              </a:solidFill>
              <a:latin typeface="Calibri"/>
              <a:ea typeface="Calibri"/>
              <a:cs typeface="Calibri"/>
              <a:sym typeface="Calibri"/>
            </a:endParaRPr>
          </a:p>
        </p:txBody>
      </p:sp>
      <p:sp>
        <p:nvSpPr>
          <p:cNvPr id="284" name="Google Shape;284;p55"/>
          <p:cNvSpPr txBox="1">
            <a:spLocks noGrp="1"/>
          </p:cNvSpPr>
          <p:nvPr>
            <p:ph type="body" idx="2"/>
          </p:nvPr>
        </p:nvSpPr>
        <p:spPr>
          <a:xfrm>
            <a:off x="1680300" y="57150"/>
            <a:ext cx="6168300" cy="685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00"/>
              </a:spcBef>
              <a:spcAft>
                <a:spcPts val="0"/>
              </a:spcAft>
              <a:buSzPts val="2800"/>
              <a:buNone/>
            </a:pPr>
            <a:r>
              <a:rPr lang="en"/>
              <a:t>Background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56"/>
          <p:cNvSpPr>
            <a:spLocks noGrp="1"/>
          </p:cNvSpPr>
          <p:nvPr>
            <p:ph type="sldNum" idx="12"/>
          </p:nvPr>
        </p:nvSpPr>
        <p:spPr>
          <a:xfrm>
            <a:off x="8763000" y="4972050"/>
            <a:ext cx="304800" cy="140400"/>
          </a:xfrm>
          <a:prstGeom prst="roundRect">
            <a:avLst>
              <a:gd name="adj" fmla="val 16667"/>
            </a:avLst>
          </a:prstGeom>
          <a:solidFill>
            <a:schemeClr val="lt1">
              <a:alpha val="4549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
              <a:t>16</a:t>
            </a:fld>
            <a:endParaRPr/>
          </a:p>
        </p:txBody>
      </p:sp>
      <p:sp>
        <p:nvSpPr>
          <p:cNvPr id="290" name="Google Shape;290;p56"/>
          <p:cNvSpPr txBox="1">
            <a:spLocks noGrp="1"/>
          </p:cNvSpPr>
          <p:nvPr>
            <p:ph type="body" idx="1"/>
          </p:nvPr>
        </p:nvSpPr>
        <p:spPr>
          <a:xfrm>
            <a:off x="109200" y="1451500"/>
            <a:ext cx="3362100" cy="3743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00"/>
              </a:spcBef>
              <a:spcAft>
                <a:spcPts val="0"/>
              </a:spcAft>
              <a:buClr>
                <a:schemeClr val="dk1"/>
              </a:buClr>
              <a:buSzPts val="1100"/>
              <a:buNone/>
            </a:pPr>
            <a:r>
              <a:rPr lang="en" sz="1100" b="0" u="sng"/>
              <a:t>Member</a:t>
            </a:r>
            <a:endParaRPr sz="1500"/>
          </a:p>
          <a:p>
            <a:pPr marL="0" lvl="0" indent="0" algn="l" rtl="0">
              <a:lnSpc>
                <a:spcPct val="100000"/>
              </a:lnSpc>
              <a:spcBef>
                <a:spcPts val="500"/>
              </a:spcBef>
              <a:spcAft>
                <a:spcPts val="0"/>
              </a:spcAft>
              <a:buClr>
                <a:schemeClr val="dk1"/>
              </a:buClr>
              <a:buSzPts val="1100"/>
              <a:buNone/>
            </a:pPr>
            <a:r>
              <a:rPr lang="en" sz="1000" b="0"/>
              <a:t>Shanty Reddy, Australia</a:t>
            </a:r>
            <a:endParaRPr sz="1000" b="0"/>
          </a:p>
          <a:p>
            <a:pPr marL="0" lvl="0" indent="0" algn="l" rtl="0">
              <a:lnSpc>
                <a:spcPct val="115000"/>
              </a:lnSpc>
              <a:spcBef>
                <a:spcPts val="300"/>
              </a:spcBef>
              <a:spcAft>
                <a:spcPts val="0"/>
              </a:spcAft>
              <a:buClr>
                <a:schemeClr val="dk1"/>
              </a:buClr>
              <a:buSzPts val="1100"/>
              <a:buNone/>
            </a:pPr>
            <a:r>
              <a:rPr lang="en" sz="1000" b="0"/>
              <a:t>Kostas Papathanassiou, DLR</a:t>
            </a:r>
            <a:endParaRPr sz="1000" b="0"/>
          </a:p>
          <a:p>
            <a:pPr marL="0" lvl="0" indent="0" algn="l" rtl="0">
              <a:lnSpc>
                <a:spcPct val="115000"/>
              </a:lnSpc>
              <a:spcBef>
                <a:spcPts val="300"/>
              </a:spcBef>
              <a:spcAft>
                <a:spcPts val="0"/>
              </a:spcAft>
              <a:buClr>
                <a:schemeClr val="dk1"/>
              </a:buClr>
              <a:buSzPts val="1100"/>
              <a:buNone/>
            </a:pPr>
            <a:r>
              <a:rPr lang="en" sz="1000" b="0"/>
              <a:t>Richard Lucas, ESA/CCI</a:t>
            </a:r>
            <a:endParaRPr sz="1000" b="0"/>
          </a:p>
          <a:p>
            <a:pPr marL="0" lvl="0" indent="0" algn="l" rtl="0">
              <a:lnSpc>
                <a:spcPct val="115000"/>
              </a:lnSpc>
              <a:spcBef>
                <a:spcPts val="300"/>
              </a:spcBef>
              <a:spcAft>
                <a:spcPts val="0"/>
              </a:spcAft>
              <a:buClr>
                <a:schemeClr val="dk1"/>
              </a:buClr>
              <a:buSzPts val="1100"/>
              <a:buNone/>
            </a:pPr>
            <a:r>
              <a:rPr lang="en" sz="1000" b="0"/>
              <a:t>Shaun Quegan, UK &amp; ESA/CCI</a:t>
            </a:r>
            <a:endParaRPr sz="1000" b="0"/>
          </a:p>
          <a:p>
            <a:pPr marL="0" lvl="0" indent="0" algn="l" rtl="0">
              <a:lnSpc>
                <a:spcPct val="115000"/>
              </a:lnSpc>
              <a:spcBef>
                <a:spcPts val="300"/>
              </a:spcBef>
              <a:spcAft>
                <a:spcPts val="0"/>
              </a:spcAft>
              <a:buClr>
                <a:schemeClr val="dk1"/>
              </a:buClr>
              <a:buSzPts val="1100"/>
              <a:buNone/>
            </a:pPr>
            <a:r>
              <a:rPr lang="en" sz="1000" b="0"/>
              <a:t>Heather Kay, ESA/CCI</a:t>
            </a:r>
            <a:endParaRPr sz="1000" b="0"/>
          </a:p>
          <a:p>
            <a:pPr marL="0" lvl="0" indent="0" algn="l" rtl="0">
              <a:lnSpc>
                <a:spcPct val="115000"/>
              </a:lnSpc>
              <a:spcBef>
                <a:spcPts val="300"/>
              </a:spcBef>
              <a:spcAft>
                <a:spcPts val="0"/>
              </a:spcAft>
              <a:buClr>
                <a:schemeClr val="dk1"/>
              </a:buClr>
              <a:buSzPts val="1100"/>
              <a:buNone/>
            </a:pPr>
            <a:r>
              <a:rPr lang="en" sz="1000" b="0"/>
              <a:t>Zoltan Szantoi, EC &amp; LSI VC</a:t>
            </a:r>
            <a:endParaRPr sz="1000" b="0"/>
          </a:p>
          <a:p>
            <a:pPr marL="0" lvl="0" indent="0" algn="l" rtl="0">
              <a:lnSpc>
                <a:spcPct val="115000"/>
              </a:lnSpc>
              <a:spcBef>
                <a:spcPts val="300"/>
              </a:spcBef>
              <a:spcAft>
                <a:spcPts val="0"/>
              </a:spcAft>
              <a:buClr>
                <a:schemeClr val="dk1"/>
              </a:buClr>
              <a:buSzPts val="1100"/>
              <a:buNone/>
            </a:pPr>
            <a:r>
              <a:rPr lang="en" sz="1000" b="0"/>
              <a:t>Ian Jarvis, GEOGLAM</a:t>
            </a:r>
            <a:endParaRPr sz="1000" b="0"/>
          </a:p>
          <a:p>
            <a:pPr marL="0" lvl="0" indent="0" algn="l" rtl="0">
              <a:lnSpc>
                <a:spcPct val="115000"/>
              </a:lnSpc>
              <a:spcBef>
                <a:spcPts val="300"/>
              </a:spcBef>
              <a:spcAft>
                <a:spcPts val="0"/>
              </a:spcAft>
              <a:buClr>
                <a:schemeClr val="dk1"/>
              </a:buClr>
              <a:buSzPts val="1100"/>
              <a:buNone/>
            </a:pPr>
            <a:r>
              <a:rPr lang="en" sz="1000" b="0"/>
              <a:t>Alyssa Whitcraft, GEOGLAM</a:t>
            </a:r>
            <a:endParaRPr sz="1000" b="0"/>
          </a:p>
          <a:p>
            <a:pPr marL="0" lvl="0" indent="0" algn="l" rtl="0">
              <a:lnSpc>
                <a:spcPct val="115000"/>
              </a:lnSpc>
              <a:spcBef>
                <a:spcPts val="300"/>
              </a:spcBef>
              <a:spcAft>
                <a:spcPts val="0"/>
              </a:spcAft>
              <a:buClr>
                <a:schemeClr val="dk1"/>
              </a:buClr>
              <a:buSzPts val="1100"/>
              <a:buNone/>
            </a:pPr>
            <a:r>
              <a:rPr lang="en" sz="1000" b="0"/>
              <a:t>Martin Herold, GOFC-GOLD</a:t>
            </a:r>
            <a:endParaRPr sz="1000" b="0"/>
          </a:p>
          <a:p>
            <a:pPr marL="0" lvl="0" indent="0" algn="l" rtl="0">
              <a:lnSpc>
                <a:spcPct val="115000"/>
              </a:lnSpc>
              <a:spcBef>
                <a:spcPts val="300"/>
              </a:spcBef>
              <a:spcAft>
                <a:spcPts val="0"/>
              </a:spcAft>
              <a:buClr>
                <a:schemeClr val="dk1"/>
              </a:buClr>
              <a:buSzPts val="1100"/>
              <a:buNone/>
            </a:pPr>
            <a:r>
              <a:rPr lang="en" sz="1000" b="0"/>
              <a:t>&amp; ESA/CCI</a:t>
            </a:r>
            <a:endParaRPr sz="1000" b="0"/>
          </a:p>
          <a:p>
            <a:pPr marL="0" lvl="0" indent="0" algn="l" rtl="0">
              <a:lnSpc>
                <a:spcPct val="115000"/>
              </a:lnSpc>
              <a:spcBef>
                <a:spcPts val="300"/>
              </a:spcBef>
              <a:spcAft>
                <a:spcPts val="0"/>
              </a:spcAft>
              <a:buClr>
                <a:schemeClr val="dk1"/>
              </a:buClr>
              <a:buSzPts val="1100"/>
              <a:buNone/>
            </a:pPr>
            <a:r>
              <a:rPr lang="en" sz="1000" b="0"/>
              <a:t>Stephen Ward, JAXA</a:t>
            </a:r>
            <a:endParaRPr sz="1000" b="0"/>
          </a:p>
          <a:p>
            <a:pPr marL="0" lvl="0" indent="0" algn="l" rtl="0">
              <a:lnSpc>
                <a:spcPct val="115000"/>
              </a:lnSpc>
              <a:spcBef>
                <a:spcPts val="300"/>
              </a:spcBef>
              <a:spcAft>
                <a:spcPts val="0"/>
              </a:spcAft>
              <a:buClr>
                <a:schemeClr val="dk1"/>
              </a:buClr>
              <a:buSzPts val="1100"/>
              <a:buNone/>
            </a:pPr>
            <a:r>
              <a:rPr lang="en" sz="1000" b="0"/>
              <a:t>Ake Rosenqvist, JAXA</a:t>
            </a:r>
            <a:endParaRPr sz="1000" b="0"/>
          </a:p>
          <a:p>
            <a:pPr marL="0" lvl="0" indent="0" algn="l" rtl="0">
              <a:lnSpc>
                <a:spcPct val="115000"/>
              </a:lnSpc>
              <a:spcBef>
                <a:spcPts val="300"/>
              </a:spcBef>
              <a:spcAft>
                <a:spcPts val="0"/>
              </a:spcAft>
              <a:buClr>
                <a:schemeClr val="dk1"/>
              </a:buClr>
              <a:buSzPts val="1100"/>
              <a:buNone/>
            </a:pPr>
            <a:r>
              <a:rPr lang="en" sz="1000" b="0"/>
              <a:t>Takeo Tadono, JAXA</a:t>
            </a:r>
            <a:endParaRPr sz="1000" b="0"/>
          </a:p>
          <a:p>
            <a:pPr marL="0" lvl="0" indent="0" algn="l" rtl="0">
              <a:lnSpc>
                <a:spcPct val="115000"/>
              </a:lnSpc>
              <a:spcBef>
                <a:spcPts val="300"/>
              </a:spcBef>
              <a:spcAft>
                <a:spcPts val="0"/>
              </a:spcAft>
              <a:buClr>
                <a:schemeClr val="dk1"/>
              </a:buClr>
              <a:buSzPts val="1100"/>
              <a:buNone/>
            </a:pPr>
            <a:r>
              <a:rPr lang="en" sz="1000" b="0"/>
              <a:t>Benjamin Poulter, NASA</a:t>
            </a:r>
            <a:endParaRPr sz="1000" b="0"/>
          </a:p>
          <a:p>
            <a:pPr marL="0" lvl="0" indent="0" algn="l" rtl="0">
              <a:lnSpc>
                <a:spcPct val="115000"/>
              </a:lnSpc>
              <a:spcBef>
                <a:spcPts val="300"/>
              </a:spcBef>
              <a:spcAft>
                <a:spcPts val="0"/>
              </a:spcAft>
              <a:buClr>
                <a:schemeClr val="dk1"/>
              </a:buClr>
              <a:buSzPts val="1100"/>
              <a:buNone/>
            </a:pPr>
            <a:r>
              <a:rPr lang="en" sz="1000" b="0"/>
              <a:t>Michael Falkowski, NASA</a:t>
            </a:r>
            <a:endParaRPr sz="1000" b="0"/>
          </a:p>
          <a:p>
            <a:pPr marL="0" lvl="0" indent="0" algn="l" rtl="0">
              <a:lnSpc>
                <a:spcPct val="115000"/>
              </a:lnSpc>
              <a:spcBef>
                <a:spcPts val="300"/>
              </a:spcBef>
              <a:spcAft>
                <a:spcPts val="0"/>
              </a:spcAft>
              <a:buClr>
                <a:schemeClr val="dk1"/>
              </a:buClr>
              <a:buSzPts val="1100"/>
              <a:buNone/>
            </a:pPr>
            <a:r>
              <a:rPr lang="en" sz="1000" b="0"/>
              <a:t>Hank Margolis, NASA</a:t>
            </a:r>
            <a:endParaRPr sz="1000" b="0"/>
          </a:p>
          <a:p>
            <a:pPr marL="0" lvl="0" indent="0" algn="l" rtl="0">
              <a:lnSpc>
                <a:spcPct val="100000"/>
              </a:lnSpc>
              <a:spcBef>
                <a:spcPts val="500"/>
              </a:spcBef>
              <a:spcAft>
                <a:spcPts val="0"/>
              </a:spcAft>
              <a:buClr>
                <a:schemeClr val="dk1"/>
              </a:buClr>
              <a:buSzPts val="1100"/>
              <a:buNone/>
            </a:pPr>
            <a:endParaRPr sz="1100" b="0"/>
          </a:p>
          <a:p>
            <a:pPr marL="0" lvl="0" indent="0" algn="l" rtl="0">
              <a:lnSpc>
                <a:spcPct val="100000"/>
              </a:lnSpc>
              <a:spcBef>
                <a:spcPts val="500"/>
              </a:spcBef>
              <a:spcAft>
                <a:spcPts val="0"/>
              </a:spcAft>
              <a:buClr>
                <a:schemeClr val="dk1"/>
              </a:buClr>
              <a:buSzPts val="1100"/>
              <a:buFont typeface="Arial"/>
              <a:buNone/>
            </a:pPr>
            <a:endParaRPr sz="1100" b="0"/>
          </a:p>
        </p:txBody>
      </p:sp>
      <p:sp>
        <p:nvSpPr>
          <p:cNvPr id="291" name="Google Shape;291;p56"/>
          <p:cNvSpPr txBox="1">
            <a:spLocks noGrp="1"/>
          </p:cNvSpPr>
          <p:nvPr>
            <p:ph type="body" idx="2"/>
          </p:nvPr>
        </p:nvSpPr>
        <p:spPr>
          <a:xfrm>
            <a:off x="1981200" y="171450"/>
            <a:ext cx="5391300" cy="543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00"/>
              </a:spcBef>
              <a:spcAft>
                <a:spcPts val="0"/>
              </a:spcAft>
              <a:buSzPts val="2800"/>
              <a:buNone/>
            </a:pPr>
            <a:r>
              <a:rPr lang="en"/>
              <a:t>AFOLU Team Participation</a:t>
            </a:r>
            <a:endParaRPr/>
          </a:p>
        </p:txBody>
      </p:sp>
      <p:sp>
        <p:nvSpPr>
          <p:cNvPr id="292" name="Google Shape;292;p56"/>
          <p:cNvSpPr txBox="1">
            <a:spLocks noGrp="1"/>
          </p:cNvSpPr>
          <p:nvPr>
            <p:ph type="body" idx="1"/>
          </p:nvPr>
        </p:nvSpPr>
        <p:spPr>
          <a:xfrm>
            <a:off x="3191432" y="1685926"/>
            <a:ext cx="3289200" cy="3537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300"/>
              </a:spcBef>
              <a:spcAft>
                <a:spcPts val="0"/>
              </a:spcAft>
              <a:buClr>
                <a:schemeClr val="dk1"/>
              </a:buClr>
              <a:buSzPts val="1100"/>
              <a:buNone/>
            </a:pPr>
            <a:r>
              <a:rPr lang="en" sz="1000" b="0"/>
              <a:t>Krishna P Vadrevu, NASA</a:t>
            </a:r>
            <a:endParaRPr sz="1000" b="0"/>
          </a:p>
          <a:p>
            <a:pPr marL="0" lvl="0" indent="0" algn="l" rtl="0">
              <a:lnSpc>
                <a:spcPct val="115000"/>
              </a:lnSpc>
              <a:spcBef>
                <a:spcPts val="300"/>
              </a:spcBef>
              <a:spcAft>
                <a:spcPts val="0"/>
              </a:spcAft>
              <a:buClr>
                <a:schemeClr val="dk1"/>
              </a:buClr>
              <a:buSzPts val="1100"/>
              <a:buNone/>
            </a:pPr>
            <a:r>
              <a:rPr lang="en" sz="1000" b="0"/>
              <a:t>Sassan Saatchi, NASA</a:t>
            </a:r>
            <a:endParaRPr sz="1000" b="0"/>
          </a:p>
          <a:p>
            <a:pPr marL="0" lvl="0" indent="0" algn="l" rtl="0">
              <a:lnSpc>
                <a:spcPct val="115000"/>
              </a:lnSpc>
              <a:spcBef>
                <a:spcPts val="300"/>
              </a:spcBef>
              <a:spcAft>
                <a:spcPts val="0"/>
              </a:spcAft>
              <a:buClr>
                <a:schemeClr val="dk1"/>
              </a:buClr>
              <a:buSzPts val="1100"/>
              <a:buNone/>
            </a:pPr>
            <a:r>
              <a:rPr lang="en" sz="1000" b="0"/>
              <a:t>Laura Duncanson, UMD</a:t>
            </a:r>
            <a:endParaRPr sz="1000" b="0"/>
          </a:p>
          <a:p>
            <a:pPr marL="0" lvl="0" indent="0" algn="l" rtl="0">
              <a:lnSpc>
                <a:spcPct val="115000"/>
              </a:lnSpc>
              <a:spcBef>
                <a:spcPts val="300"/>
              </a:spcBef>
              <a:spcAft>
                <a:spcPts val="0"/>
              </a:spcAft>
              <a:buClr>
                <a:schemeClr val="dk1"/>
              </a:buClr>
              <a:buSzPts val="1100"/>
              <a:buNone/>
            </a:pPr>
            <a:r>
              <a:rPr lang="en" sz="1000" b="0"/>
              <a:t>Ritvik Sahajpal, UMD</a:t>
            </a:r>
            <a:endParaRPr sz="1000" b="0"/>
          </a:p>
          <a:p>
            <a:pPr marL="0" lvl="0" indent="0" algn="l" rtl="0">
              <a:lnSpc>
                <a:spcPct val="115000"/>
              </a:lnSpc>
              <a:spcBef>
                <a:spcPts val="300"/>
              </a:spcBef>
              <a:spcAft>
                <a:spcPts val="0"/>
              </a:spcAft>
              <a:buClr>
                <a:schemeClr val="dk1"/>
              </a:buClr>
              <a:buSzPts val="1100"/>
              <a:buNone/>
            </a:pPr>
            <a:r>
              <a:rPr lang="en" sz="1000" b="0"/>
              <a:t>Brad Doorn, NASA</a:t>
            </a:r>
            <a:endParaRPr sz="1000" b="0"/>
          </a:p>
          <a:p>
            <a:pPr marL="0" lvl="0" indent="0" algn="l" rtl="0">
              <a:lnSpc>
                <a:spcPct val="115000"/>
              </a:lnSpc>
              <a:spcBef>
                <a:spcPts val="300"/>
              </a:spcBef>
              <a:spcAft>
                <a:spcPts val="0"/>
              </a:spcAft>
              <a:buClr>
                <a:schemeClr val="dk1"/>
              </a:buClr>
              <a:buSzPts val="1100"/>
              <a:buNone/>
            </a:pPr>
            <a:r>
              <a:rPr lang="en" sz="1000" b="0"/>
              <a:t>Christine McMahon-Bognar, NASA</a:t>
            </a:r>
            <a:endParaRPr sz="1000" b="0"/>
          </a:p>
          <a:p>
            <a:pPr marL="0" lvl="0" indent="0" algn="l" rtl="0">
              <a:lnSpc>
                <a:spcPct val="115000"/>
              </a:lnSpc>
              <a:spcBef>
                <a:spcPts val="300"/>
              </a:spcBef>
              <a:spcAft>
                <a:spcPts val="0"/>
              </a:spcAft>
              <a:buClr>
                <a:schemeClr val="dk1"/>
              </a:buClr>
              <a:buSzPts val="1100"/>
              <a:buNone/>
            </a:pPr>
            <a:r>
              <a:rPr lang="en" sz="1000" b="0"/>
              <a:t>Brian Killough, NASA</a:t>
            </a:r>
            <a:endParaRPr sz="1000" b="0"/>
          </a:p>
          <a:p>
            <a:pPr marL="0" lvl="0" indent="0" algn="l" rtl="0">
              <a:lnSpc>
                <a:spcPct val="115000"/>
              </a:lnSpc>
              <a:spcBef>
                <a:spcPts val="300"/>
              </a:spcBef>
              <a:spcAft>
                <a:spcPts val="0"/>
              </a:spcAft>
              <a:buClr>
                <a:schemeClr val="dk1"/>
              </a:buClr>
              <a:buSzPts val="1100"/>
              <a:buNone/>
            </a:pPr>
            <a:r>
              <a:rPr lang="en" sz="1000" b="0"/>
              <a:t>Kevin P Gallo, NOAA</a:t>
            </a:r>
            <a:endParaRPr sz="1000" b="0"/>
          </a:p>
          <a:p>
            <a:pPr marL="0" lvl="0" indent="0" algn="l" rtl="0">
              <a:lnSpc>
                <a:spcPct val="115000"/>
              </a:lnSpc>
              <a:spcBef>
                <a:spcPts val="300"/>
              </a:spcBef>
              <a:spcAft>
                <a:spcPts val="0"/>
              </a:spcAft>
              <a:buClr>
                <a:schemeClr val="dk1"/>
              </a:buClr>
              <a:buSzPts val="1100"/>
              <a:buNone/>
            </a:pPr>
            <a:r>
              <a:rPr lang="en" sz="1000" b="0"/>
              <a:t>Steven Labahn, USGS</a:t>
            </a:r>
            <a:endParaRPr sz="1000" b="0"/>
          </a:p>
          <a:p>
            <a:pPr marL="0" lvl="0" indent="0" algn="l" rtl="0">
              <a:lnSpc>
                <a:spcPct val="115000"/>
              </a:lnSpc>
              <a:spcBef>
                <a:spcPts val="300"/>
              </a:spcBef>
              <a:spcAft>
                <a:spcPts val="0"/>
              </a:spcAft>
              <a:buClr>
                <a:schemeClr val="dk1"/>
              </a:buClr>
              <a:buSzPts val="1100"/>
              <a:buNone/>
            </a:pPr>
            <a:r>
              <a:rPr lang="en" sz="1000" b="0"/>
              <a:t>Chris Barber, USGS</a:t>
            </a:r>
            <a:endParaRPr sz="1000" b="0"/>
          </a:p>
          <a:p>
            <a:pPr marL="0" lvl="0" indent="0" algn="l" rtl="0">
              <a:lnSpc>
                <a:spcPct val="115000"/>
              </a:lnSpc>
              <a:spcBef>
                <a:spcPts val="300"/>
              </a:spcBef>
              <a:spcAft>
                <a:spcPts val="0"/>
              </a:spcAft>
              <a:buClr>
                <a:schemeClr val="dk1"/>
              </a:buClr>
              <a:buSzPts val="1100"/>
              <a:buNone/>
            </a:pPr>
            <a:r>
              <a:rPr lang="en" sz="1000" b="0"/>
              <a:t>Sylvia Wilson, USGS</a:t>
            </a:r>
            <a:endParaRPr sz="1000" b="0"/>
          </a:p>
          <a:p>
            <a:pPr marL="0" lvl="0" indent="0" algn="l" rtl="0">
              <a:lnSpc>
                <a:spcPct val="115000"/>
              </a:lnSpc>
              <a:spcBef>
                <a:spcPts val="300"/>
              </a:spcBef>
              <a:spcAft>
                <a:spcPts val="0"/>
              </a:spcAft>
              <a:buClr>
                <a:schemeClr val="dk1"/>
              </a:buClr>
              <a:buSzPts val="1100"/>
              <a:buNone/>
            </a:pPr>
            <a:r>
              <a:rPr lang="en" sz="1000" b="0"/>
              <a:t>John Remedios, UKSA</a:t>
            </a:r>
            <a:endParaRPr sz="1000" b="0"/>
          </a:p>
          <a:p>
            <a:pPr marL="0" lvl="0" indent="0" algn="l" rtl="0">
              <a:lnSpc>
                <a:spcPct val="115000"/>
              </a:lnSpc>
              <a:spcBef>
                <a:spcPts val="300"/>
              </a:spcBef>
              <a:spcAft>
                <a:spcPts val="0"/>
              </a:spcAft>
              <a:buClr>
                <a:schemeClr val="dk1"/>
              </a:buClr>
              <a:buSzPts val="1100"/>
              <a:buNone/>
            </a:pPr>
            <a:r>
              <a:rPr lang="en" sz="1000" b="0"/>
              <a:t>Ruben Van De Kerchove, VITO</a:t>
            </a:r>
            <a:endParaRPr sz="1000" b="0"/>
          </a:p>
          <a:p>
            <a:pPr marL="0" lvl="0" indent="0" algn="l" rtl="0">
              <a:lnSpc>
                <a:spcPct val="115000"/>
              </a:lnSpc>
              <a:spcBef>
                <a:spcPts val="300"/>
              </a:spcBef>
              <a:spcAft>
                <a:spcPts val="0"/>
              </a:spcAft>
              <a:buClr>
                <a:schemeClr val="dk1"/>
              </a:buClr>
              <a:buSzPts val="1100"/>
              <a:buNone/>
            </a:pPr>
            <a:r>
              <a:rPr lang="en" sz="1000" b="0"/>
              <a:t>Nancy Haris, WRI</a:t>
            </a:r>
            <a:endParaRPr sz="1000" b="0"/>
          </a:p>
          <a:p>
            <a:pPr marL="0" lvl="0" indent="0" algn="l" rtl="0">
              <a:lnSpc>
                <a:spcPct val="115000"/>
              </a:lnSpc>
              <a:spcBef>
                <a:spcPts val="300"/>
              </a:spcBef>
              <a:spcAft>
                <a:spcPts val="0"/>
              </a:spcAft>
              <a:buClr>
                <a:schemeClr val="dk1"/>
              </a:buClr>
              <a:buSzPts val="1100"/>
              <a:buNone/>
            </a:pPr>
            <a:r>
              <a:rPr lang="en" sz="1000" b="0"/>
              <a:t>Fred Stolle, WRI</a:t>
            </a:r>
            <a:endParaRPr sz="1000" b="0"/>
          </a:p>
          <a:p>
            <a:pPr marL="0" lvl="0" indent="0" algn="l" rtl="0">
              <a:lnSpc>
                <a:spcPct val="115000"/>
              </a:lnSpc>
              <a:spcBef>
                <a:spcPts val="300"/>
              </a:spcBef>
              <a:spcAft>
                <a:spcPts val="0"/>
              </a:spcAft>
              <a:buClr>
                <a:schemeClr val="dk1"/>
              </a:buClr>
              <a:buSzPts val="1100"/>
              <a:buNone/>
            </a:pPr>
            <a:endParaRPr sz="1100" b="0"/>
          </a:p>
          <a:p>
            <a:pPr marL="0" lvl="0" indent="0" algn="l" rtl="0">
              <a:lnSpc>
                <a:spcPct val="100000"/>
              </a:lnSpc>
              <a:spcBef>
                <a:spcPts val="500"/>
              </a:spcBef>
              <a:spcAft>
                <a:spcPts val="0"/>
              </a:spcAft>
              <a:buClr>
                <a:schemeClr val="dk1"/>
              </a:buClr>
              <a:buSzPts val="1100"/>
              <a:buFont typeface="Arial"/>
              <a:buNone/>
            </a:pPr>
            <a:endParaRPr sz="1100" b="0"/>
          </a:p>
          <a:p>
            <a:pPr marL="0" lvl="0" indent="0" algn="l" rtl="0">
              <a:lnSpc>
                <a:spcPct val="100000"/>
              </a:lnSpc>
              <a:spcBef>
                <a:spcPts val="500"/>
              </a:spcBef>
              <a:spcAft>
                <a:spcPts val="0"/>
              </a:spcAft>
              <a:buClr>
                <a:schemeClr val="dk1"/>
              </a:buClr>
              <a:buSzPts val="1100"/>
              <a:buFont typeface="Arial"/>
              <a:buNone/>
            </a:pPr>
            <a:endParaRPr sz="1100" b="0"/>
          </a:p>
          <a:p>
            <a:pPr marL="0" lvl="0" indent="0" algn="l" rtl="0">
              <a:lnSpc>
                <a:spcPct val="100000"/>
              </a:lnSpc>
              <a:spcBef>
                <a:spcPts val="500"/>
              </a:spcBef>
              <a:spcAft>
                <a:spcPts val="0"/>
              </a:spcAft>
              <a:buClr>
                <a:schemeClr val="dk1"/>
              </a:buClr>
              <a:buSzPts val="1100"/>
              <a:buFont typeface="Arial"/>
              <a:buNone/>
            </a:pPr>
            <a:endParaRPr sz="1100" b="0"/>
          </a:p>
          <a:p>
            <a:pPr marL="0" lvl="0" indent="0" algn="l" rtl="0">
              <a:lnSpc>
                <a:spcPct val="100000"/>
              </a:lnSpc>
              <a:spcBef>
                <a:spcPts val="500"/>
              </a:spcBef>
              <a:spcAft>
                <a:spcPts val="0"/>
              </a:spcAft>
              <a:buSzPts val="2000"/>
              <a:buNone/>
            </a:pPr>
            <a:endParaRPr sz="1300" b="0"/>
          </a:p>
          <a:p>
            <a:pPr marL="0" lvl="0" indent="0" algn="l" rtl="0">
              <a:lnSpc>
                <a:spcPct val="100000"/>
              </a:lnSpc>
              <a:spcBef>
                <a:spcPts val="500"/>
              </a:spcBef>
              <a:spcAft>
                <a:spcPts val="0"/>
              </a:spcAft>
              <a:buSzPts val="2000"/>
              <a:buNone/>
            </a:pPr>
            <a:endParaRPr sz="1300" b="0"/>
          </a:p>
        </p:txBody>
      </p:sp>
      <p:sp>
        <p:nvSpPr>
          <p:cNvPr id="293" name="Google Shape;293;p56"/>
          <p:cNvSpPr txBox="1"/>
          <p:nvPr/>
        </p:nvSpPr>
        <p:spPr>
          <a:xfrm>
            <a:off x="1413777" y="864040"/>
            <a:ext cx="6526200" cy="71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800" b="1" i="0" u="none" strike="noStrike" cap="none">
                <a:solidFill>
                  <a:srgbClr val="002569"/>
                </a:solidFill>
                <a:latin typeface="Helvetica Neue"/>
                <a:ea typeface="Helvetica Neue"/>
                <a:cs typeface="Helvetica Neue"/>
                <a:sym typeface="Helvetica Neue"/>
              </a:rPr>
              <a:t>Co-Lead: Osamu Ochiai, JAXA &amp; GFOI Co-Lead</a:t>
            </a:r>
            <a:endParaRPr sz="1200"/>
          </a:p>
          <a:p>
            <a:pPr marL="0" marR="0" lvl="0" indent="0" algn="l" rtl="0">
              <a:lnSpc>
                <a:spcPct val="100000"/>
              </a:lnSpc>
              <a:spcBef>
                <a:spcPts val="500"/>
              </a:spcBef>
              <a:spcAft>
                <a:spcPts val="0"/>
              </a:spcAft>
              <a:buNone/>
            </a:pPr>
            <a:r>
              <a:rPr lang="en" sz="1800" b="1" i="0" u="none" strike="noStrike" cap="none">
                <a:solidFill>
                  <a:srgbClr val="002569"/>
                </a:solidFill>
                <a:latin typeface="Helvetica Neue"/>
                <a:ea typeface="Helvetica Neue"/>
                <a:cs typeface="Helvetica Neue"/>
                <a:sym typeface="Helvetica Neue"/>
              </a:rPr>
              <a:t>Co-Lead: Frank Martin Seifert, ESA &amp; GFOI Co-Lead</a:t>
            </a:r>
            <a:endParaRPr sz="1200"/>
          </a:p>
        </p:txBody>
      </p:sp>
      <p:sp>
        <p:nvSpPr>
          <p:cNvPr id="294" name="Google Shape;294;p56"/>
          <p:cNvSpPr txBox="1"/>
          <p:nvPr/>
        </p:nvSpPr>
        <p:spPr>
          <a:xfrm>
            <a:off x="6553401" y="1680100"/>
            <a:ext cx="2652000" cy="3537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500"/>
              </a:spcBef>
              <a:spcAft>
                <a:spcPts val="0"/>
              </a:spcAft>
              <a:buClr>
                <a:schemeClr val="dk1"/>
              </a:buClr>
              <a:buSzPts val="1100"/>
              <a:buFont typeface="Arial"/>
              <a:buNone/>
            </a:pPr>
            <a:r>
              <a:rPr lang="en" sz="1100" b="0" i="0" u="sng" strike="noStrike" cap="none">
                <a:solidFill>
                  <a:srgbClr val="002569"/>
                </a:solidFill>
                <a:latin typeface="Helvetica Neue"/>
                <a:ea typeface="Helvetica Neue"/>
                <a:cs typeface="Helvetica Neue"/>
                <a:sym typeface="Helvetica Neue"/>
              </a:rPr>
              <a:t>SIT Vice Chair Team</a:t>
            </a:r>
            <a:endParaRPr sz="900"/>
          </a:p>
          <a:p>
            <a:pPr marL="0" marR="0" lvl="0" indent="0" algn="l" rtl="0">
              <a:lnSpc>
                <a:spcPct val="100000"/>
              </a:lnSpc>
              <a:spcBef>
                <a:spcPts val="500"/>
              </a:spcBef>
              <a:spcAft>
                <a:spcPts val="0"/>
              </a:spcAft>
              <a:buClr>
                <a:schemeClr val="dk1"/>
              </a:buClr>
              <a:buSzPts val="1100"/>
              <a:buFont typeface="Arial"/>
              <a:buNone/>
            </a:pPr>
            <a:r>
              <a:rPr lang="en" sz="1000" i="0" u="none" strike="noStrike" cap="none">
                <a:solidFill>
                  <a:srgbClr val="002569"/>
                </a:solidFill>
                <a:latin typeface="Helvetica Neue"/>
                <a:ea typeface="Helvetica Neue"/>
                <a:cs typeface="Helvetica Neue"/>
                <a:sym typeface="Helvetica Neue"/>
              </a:rPr>
              <a:t>Ivan Petiteville, ESA</a:t>
            </a:r>
            <a:endParaRPr sz="1000">
              <a:latin typeface="Helvetica Neue"/>
              <a:ea typeface="Helvetica Neue"/>
              <a:cs typeface="Helvetica Neue"/>
              <a:sym typeface="Helvetica Neue"/>
            </a:endParaRPr>
          </a:p>
          <a:p>
            <a:pPr marL="0" marR="0" lvl="0" indent="0" algn="l" rtl="0">
              <a:lnSpc>
                <a:spcPct val="100000"/>
              </a:lnSpc>
              <a:spcBef>
                <a:spcPts val="500"/>
              </a:spcBef>
              <a:spcAft>
                <a:spcPts val="0"/>
              </a:spcAft>
              <a:buClr>
                <a:schemeClr val="dk1"/>
              </a:buClr>
              <a:buSzPts val="1100"/>
              <a:buFont typeface="Arial"/>
              <a:buNone/>
            </a:pPr>
            <a:r>
              <a:rPr lang="en" sz="1000" i="0" u="none" strike="noStrike" cap="none">
                <a:solidFill>
                  <a:srgbClr val="002569"/>
                </a:solidFill>
                <a:latin typeface="Helvetica Neue"/>
                <a:ea typeface="Helvetica Neue"/>
                <a:cs typeface="Helvetica Neue"/>
                <a:sym typeface="Helvetica Neue"/>
              </a:rPr>
              <a:t>Stephen Briggs, ESA</a:t>
            </a:r>
            <a:endParaRPr sz="1000">
              <a:latin typeface="Helvetica Neue"/>
              <a:ea typeface="Helvetica Neue"/>
              <a:cs typeface="Helvetica Neue"/>
              <a:sym typeface="Helvetica Neue"/>
            </a:endParaRPr>
          </a:p>
          <a:p>
            <a:pPr marL="0" marR="0" lvl="0" indent="0" algn="l" rtl="0">
              <a:lnSpc>
                <a:spcPct val="100000"/>
              </a:lnSpc>
              <a:spcBef>
                <a:spcPts val="500"/>
              </a:spcBef>
              <a:spcAft>
                <a:spcPts val="0"/>
              </a:spcAft>
              <a:buClr>
                <a:schemeClr val="dk1"/>
              </a:buClr>
              <a:buSzPts val="1100"/>
              <a:buFont typeface="Arial"/>
              <a:buNone/>
            </a:pPr>
            <a:endParaRPr sz="1100" b="0" i="0" u="none" strike="noStrike" cap="none">
              <a:solidFill>
                <a:srgbClr val="002569"/>
              </a:solidFill>
              <a:latin typeface="Helvetica Neue"/>
              <a:ea typeface="Helvetica Neue"/>
              <a:cs typeface="Helvetica Neue"/>
              <a:sym typeface="Helvetica Neue"/>
            </a:endParaRPr>
          </a:p>
          <a:p>
            <a:pPr marL="0" marR="0" lvl="0" indent="0" algn="l" rtl="0">
              <a:lnSpc>
                <a:spcPct val="100000"/>
              </a:lnSpc>
              <a:spcBef>
                <a:spcPts val="500"/>
              </a:spcBef>
              <a:spcAft>
                <a:spcPts val="0"/>
              </a:spcAft>
              <a:buClr>
                <a:schemeClr val="dk1"/>
              </a:buClr>
              <a:buSzPts val="1100"/>
              <a:buFont typeface="Arial"/>
              <a:buNone/>
            </a:pPr>
            <a:r>
              <a:rPr lang="en" sz="1100" b="0" i="0" u="sng" strike="noStrike" cap="none">
                <a:solidFill>
                  <a:srgbClr val="002569"/>
                </a:solidFill>
                <a:latin typeface="Helvetica Neue"/>
                <a:ea typeface="Helvetica Neue"/>
                <a:cs typeface="Helvetica Neue"/>
                <a:sym typeface="Helvetica Neue"/>
              </a:rPr>
              <a:t>GHG Task Team</a:t>
            </a:r>
            <a:endParaRPr sz="900"/>
          </a:p>
          <a:p>
            <a:pPr marL="0" marR="0" lvl="0" indent="0" algn="l" rtl="0">
              <a:lnSpc>
                <a:spcPct val="100000"/>
              </a:lnSpc>
              <a:spcBef>
                <a:spcPts val="500"/>
              </a:spcBef>
              <a:spcAft>
                <a:spcPts val="0"/>
              </a:spcAft>
              <a:buClr>
                <a:schemeClr val="dk1"/>
              </a:buClr>
              <a:buSzPts val="1100"/>
              <a:buFont typeface="Arial"/>
              <a:buNone/>
            </a:pPr>
            <a:r>
              <a:rPr lang="en" sz="1000" b="0" i="0" u="none" strike="noStrike" cap="none">
                <a:solidFill>
                  <a:srgbClr val="002569"/>
                </a:solidFill>
                <a:latin typeface="Helvetica Neue"/>
                <a:ea typeface="Helvetica Neue"/>
                <a:cs typeface="Helvetica Neue"/>
                <a:sym typeface="Helvetica Neue"/>
              </a:rPr>
              <a:t>David Crisp, NASA</a:t>
            </a:r>
            <a:endParaRPr sz="1000"/>
          </a:p>
          <a:p>
            <a:pPr marL="0" marR="0" lvl="0" indent="0" algn="l" rtl="0">
              <a:lnSpc>
                <a:spcPct val="100000"/>
              </a:lnSpc>
              <a:spcBef>
                <a:spcPts val="500"/>
              </a:spcBef>
              <a:spcAft>
                <a:spcPts val="0"/>
              </a:spcAft>
              <a:buClr>
                <a:schemeClr val="dk1"/>
              </a:buClr>
              <a:buSzPts val="1100"/>
              <a:buFont typeface="Arial"/>
              <a:buNone/>
            </a:pPr>
            <a:r>
              <a:rPr lang="en" sz="1000" b="0" i="0" u="none" strike="noStrike" cap="none">
                <a:solidFill>
                  <a:srgbClr val="002569"/>
                </a:solidFill>
                <a:latin typeface="Helvetica Neue"/>
                <a:ea typeface="Helvetica Neue"/>
                <a:cs typeface="Helvetica Neue"/>
                <a:sym typeface="Helvetica Neue"/>
              </a:rPr>
              <a:t>Mark Dowell, EC/JRC</a:t>
            </a:r>
            <a:endParaRPr sz="1000"/>
          </a:p>
          <a:p>
            <a:pPr marL="0" marR="0" lvl="0" indent="0" algn="l" rtl="0">
              <a:lnSpc>
                <a:spcPct val="100000"/>
              </a:lnSpc>
              <a:spcBef>
                <a:spcPts val="500"/>
              </a:spcBef>
              <a:spcAft>
                <a:spcPts val="0"/>
              </a:spcAft>
              <a:buClr>
                <a:schemeClr val="dk1"/>
              </a:buClr>
              <a:buSzPts val="1100"/>
              <a:buFont typeface="Arial"/>
              <a:buNone/>
            </a:pPr>
            <a:endParaRPr sz="1100" b="0" i="0" u="none" strike="noStrike" cap="none">
              <a:solidFill>
                <a:srgbClr val="002569"/>
              </a:solidFill>
              <a:latin typeface="Helvetica Neue"/>
              <a:ea typeface="Helvetica Neue"/>
              <a:cs typeface="Helvetica Neue"/>
              <a:sym typeface="Helvetica Neue"/>
            </a:endParaRPr>
          </a:p>
          <a:p>
            <a:pPr marL="0" marR="0" lvl="0" indent="0" algn="l" rtl="0">
              <a:lnSpc>
                <a:spcPct val="100000"/>
              </a:lnSpc>
              <a:spcBef>
                <a:spcPts val="500"/>
              </a:spcBef>
              <a:spcAft>
                <a:spcPts val="0"/>
              </a:spcAft>
              <a:buClr>
                <a:schemeClr val="dk1"/>
              </a:buClr>
              <a:buSzPts val="1100"/>
              <a:buFont typeface="Arial"/>
              <a:buNone/>
            </a:pPr>
            <a:r>
              <a:rPr lang="en" sz="1100" b="0" i="0" u="sng" strike="noStrike" cap="none">
                <a:solidFill>
                  <a:srgbClr val="002569"/>
                </a:solidFill>
                <a:latin typeface="Helvetica Neue"/>
                <a:ea typeface="Helvetica Neue"/>
                <a:cs typeface="Helvetica Neue"/>
                <a:sym typeface="Helvetica Neue"/>
              </a:rPr>
              <a:t>WGClimate</a:t>
            </a:r>
            <a:endParaRPr sz="1100" b="0" i="0" u="sng" strike="noStrike" cap="none">
              <a:solidFill>
                <a:srgbClr val="002569"/>
              </a:solidFill>
              <a:latin typeface="Helvetica Neue"/>
              <a:ea typeface="Helvetica Neue"/>
              <a:cs typeface="Helvetica Neue"/>
              <a:sym typeface="Helvetica Neue"/>
            </a:endParaRPr>
          </a:p>
          <a:p>
            <a:pPr marL="0" marR="0" lvl="0" indent="0" algn="l" rtl="0">
              <a:lnSpc>
                <a:spcPct val="100000"/>
              </a:lnSpc>
              <a:spcBef>
                <a:spcPts val="500"/>
              </a:spcBef>
              <a:spcAft>
                <a:spcPts val="0"/>
              </a:spcAft>
              <a:buClr>
                <a:schemeClr val="dk1"/>
              </a:buClr>
              <a:buSzPts val="1100"/>
              <a:buFont typeface="Arial"/>
              <a:buNone/>
            </a:pPr>
            <a:r>
              <a:rPr lang="en" sz="1000" b="0" i="0" u="none" strike="noStrike" cap="none">
                <a:solidFill>
                  <a:srgbClr val="002569"/>
                </a:solidFill>
                <a:latin typeface="Helvetica Neue"/>
                <a:ea typeface="Helvetica Neue"/>
                <a:cs typeface="Helvetica Neue"/>
                <a:sym typeface="Helvetica Neue"/>
              </a:rPr>
              <a:t>Albrecht Von-Bergen, DLR</a:t>
            </a:r>
            <a:endParaRPr sz="800"/>
          </a:p>
          <a:p>
            <a:pPr marL="0" marR="0" lvl="0" indent="0" algn="l" rtl="0">
              <a:lnSpc>
                <a:spcPct val="100000"/>
              </a:lnSpc>
              <a:spcBef>
                <a:spcPts val="500"/>
              </a:spcBef>
              <a:spcAft>
                <a:spcPts val="0"/>
              </a:spcAft>
              <a:buClr>
                <a:schemeClr val="dk1"/>
              </a:buClr>
              <a:buSzPts val="1100"/>
              <a:buFont typeface="Arial"/>
              <a:buNone/>
            </a:pPr>
            <a:endParaRPr sz="1100" b="0" i="0" u="none" strike="noStrike" cap="none">
              <a:solidFill>
                <a:srgbClr val="002569"/>
              </a:solidFill>
              <a:latin typeface="Helvetica Neue"/>
              <a:ea typeface="Helvetica Neue"/>
              <a:cs typeface="Helvetica Neue"/>
              <a:sym typeface="Helvetica Neue"/>
            </a:endParaRPr>
          </a:p>
          <a:p>
            <a:pPr marL="0" marR="0" lvl="0" indent="0" algn="l" rtl="0">
              <a:lnSpc>
                <a:spcPct val="100000"/>
              </a:lnSpc>
              <a:spcBef>
                <a:spcPts val="500"/>
              </a:spcBef>
              <a:spcAft>
                <a:spcPts val="0"/>
              </a:spcAft>
              <a:buClr>
                <a:schemeClr val="dk1"/>
              </a:buClr>
              <a:buSzPts val="1100"/>
              <a:buFont typeface="Arial"/>
              <a:buNone/>
            </a:pPr>
            <a:endParaRPr sz="1100" b="0" i="0" u="none" strike="noStrike" cap="none">
              <a:solidFill>
                <a:srgbClr val="002569"/>
              </a:solidFill>
              <a:latin typeface="Helvetica Neue"/>
              <a:ea typeface="Helvetica Neue"/>
              <a:cs typeface="Helvetica Neue"/>
              <a:sym typeface="Helvetica Neue"/>
            </a:endParaRPr>
          </a:p>
          <a:p>
            <a:pPr marL="0" marR="0" lvl="0" indent="0" algn="l" rtl="0">
              <a:lnSpc>
                <a:spcPct val="100000"/>
              </a:lnSpc>
              <a:spcBef>
                <a:spcPts val="500"/>
              </a:spcBef>
              <a:spcAft>
                <a:spcPts val="0"/>
              </a:spcAft>
              <a:buClr>
                <a:srgbClr val="002569"/>
              </a:buClr>
              <a:buSzPts val="2000"/>
              <a:buFont typeface="Arial"/>
              <a:buNone/>
            </a:pPr>
            <a:endParaRPr sz="1300" b="0" i="0" u="none" strike="noStrike" cap="none">
              <a:solidFill>
                <a:srgbClr val="002569"/>
              </a:solidFill>
              <a:latin typeface="Helvetica Neue"/>
              <a:ea typeface="Helvetica Neue"/>
              <a:cs typeface="Helvetica Neue"/>
              <a:sym typeface="Helvetica Neue"/>
            </a:endParaRPr>
          </a:p>
          <a:p>
            <a:pPr marL="0" marR="0" lvl="0" indent="0" algn="l" rtl="0">
              <a:lnSpc>
                <a:spcPct val="100000"/>
              </a:lnSpc>
              <a:spcBef>
                <a:spcPts val="500"/>
              </a:spcBef>
              <a:spcAft>
                <a:spcPts val="0"/>
              </a:spcAft>
              <a:buClr>
                <a:srgbClr val="002569"/>
              </a:buClr>
              <a:buSzPts val="2000"/>
              <a:buFont typeface="Arial"/>
              <a:buNone/>
            </a:pPr>
            <a:endParaRPr sz="1300" b="0" i="0" u="none" strike="noStrike" cap="none">
              <a:solidFill>
                <a:srgbClr val="002569"/>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7"/>
          <p:cNvSpPr>
            <a:spLocks noGrp="1"/>
          </p:cNvSpPr>
          <p:nvPr>
            <p:ph type="sldNum" idx="12"/>
          </p:nvPr>
        </p:nvSpPr>
        <p:spPr>
          <a:xfrm>
            <a:off x="8763000" y="4972050"/>
            <a:ext cx="304800" cy="140400"/>
          </a:xfrm>
          <a:prstGeom prst="roundRect">
            <a:avLst>
              <a:gd name="adj" fmla="val 16667"/>
            </a:avLst>
          </a:prstGeom>
          <a:solidFill>
            <a:schemeClr val="lt1">
              <a:alpha val="4588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
              <a:t>17</a:t>
            </a:fld>
            <a:endParaRPr/>
          </a:p>
        </p:txBody>
      </p:sp>
      <p:sp>
        <p:nvSpPr>
          <p:cNvPr id="300" name="Google Shape;300;p57"/>
          <p:cNvSpPr txBox="1">
            <a:spLocks noGrp="1"/>
          </p:cNvSpPr>
          <p:nvPr>
            <p:ph type="body" idx="1"/>
          </p:nvPr>
        </p:nvSpPr>
        <p:spPr>
          <a:xfrm>
            <a:off x="116225" y="885825"/>
            <a:ext cx="8991600" cy="39432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500"/>
              </a:spcBef>
              <a:spcAft>
                <a:spcPts val="0"/>
              </a:spcAft>
              <a:buClr>
                <a:schemeClr val="dk1"/>
              </a:buClr>
              <a:buSzPts val="1800"/>
              <a:buFont typeface="Calibri"/>
              <a:buChar char="❏"/>
            </a:pPr>
            <a:r>
              <a:rPr lang="en" sz="1800" b="0">
                <a:solidFill>
                  <a:schemeClr val="dk1"/>
                </a:solidFill>
                <a:latin typeface="Calibri"/>
                <a:ea typeface="Calibri"/>
                <a:cs typeface="Calibri"/>
                <a:sym typeface="Calibri"/>
              </a:rPr>
              <a:t>Top priority to the availability of relevant datasets in time for </a:t>
            </a:r>
            <a:r>
              <a:rPr lang="en" sz="1800">
                <a:solidFill>
                  <a:schemeClr val="dk1"/>
                </a:solidFill>
                <a:latin typeface="Calibri"/>
                <a:ea typeface="Calibri"/>
                <a:cs typeface="Calibri"/>
                <a:sym typeface="Calibri"/>
              </a:rPr>
              <a:t>COP-26 (early Nov 2021)</a:t>
            </a:r>
            <a:r>
              <a:rPr lang="en" sz="1800" b="0">
                <a:solidFill>
                  <a:schemeClr val="dk1"/>
                </a:solidFill>
                <a:latin typeface="Calibri"/>
                <a:ea typeface="Calibri"/>
                <a:cs typeface="Calibri"/>
                <a:sym typeface="Calibri"/>
              </a:rPr>
              <a:t> along with the prototype GHG products</a:t>
            </a:r>
            <a:endParaRPr sz="1800" b="0">
              <a:solidFill>
                <a:schemeClr val="dk1"/>
              </a:solidFill>
              <a:latin typeface="Calibri"/>
              <a:ea typeface="Calibri"/>
              <a:cs typeface="Calibri"/>
              <a:sym typeface="Calibri"/>
            </a:endParaRPr>
          </a:p>
          <a:p>
            <a:pPr marL="457200" lvl="0" indent="-342900" algn="l" rtl="0">
              <a:lnSpc>
                <a:spcPct val="100000"/>
              </a:lnSpc>
              <a:spcBef>
                <a:spcPts val="500"/>
              </a:spcBef>
              <a:spcAft>
                <a:spcPts val="0"/>
              </a:spcAft>
              <a:buClr>
                <a:schemeClr val="dk1"/>
              </a:buClr>
              <a:buSzPts val="1800"/>
              <a:buFont typeface="Calibri"/>
              <a:buChar char="❏"/>
            </a:pPr>
            <a:r>
              <a:rPr lang="en" sz="1800" b="0">
                <a:solidFill>
                  <a:schemeClr val="dk1"/>
                </a:solidFill>
                <a:latin typeface="Calibri"/>
                <a:ea typeface="Calibri"/>
                <a:cs typeface="Calibri"/>
                <a:sym typeface="Calibri"/>
              </a:rPr>
              <a:t>A </a:t>
            </a:r>
            <a:r>
              <a:rPr lang="en" sz="1800">
                <a:solidFill>
                  <a:schemeClr val="dk1"/>
                </a:solidFill>
                <a:latin typeface="Calibri"/>
                <a:ea typeface="Calibri"/>
                <a:cs typeface="Calibri"/>
                <a:sym typeface="Calibri"/>
              </a:rPr>
              <a:t>comprehensive roadmap</a:t>
            </a:r>
            <a:r>
              <a:rPr lang="en" sz="1800" b="0">
                <a:solidFill>
                  <a:schemeClr val="dk1"/>
                </a:solidFill>
                <a:latin typeface="Calibri"/>
                <a:ea typeface="Calibri"/>
                <a:cs typeface="Calibri"/>
                <a:sym typeface="Calibri"/>
              </a:rPr>
              <a:t> can follow successful completion of GST1 deliverables</a:t>
            </a:r>
            <a:endParaRPr sz="1800" b="0">
              <a:solidFill>
                <a:schemeClr val="dk1"/>
              </a:solidFill>
              <a:latin typeface="Calibri"/>
              <a:ea typeface="Calibri"/>
              <a:cs typeface="Calibri"/>
              <a:sym typeface="Calibri"/>
            </a:endParaRPr>
          </a:p>
          <a:p>
            <a:pPr marL="457200" lvl="0" indent="-342900" algn="l" rtl="0">
              <a:lnSpc>
                <a:spcPct val="100000"/>
              </a:lnSpc>
              <a:spcBef>
                <a:spcPts val="500"/>
              </a:spcBef>
              <a:spcAft>
                <a:spcPts val="0"/>
              </a:spcAft>
              <a:buClr>
                <a:schemeClr val="dk1"/>
              </a:buClr>
              <a:buSzPts val="1800"/>
              <a:buFont typeface="Calibri"/>
              <a:buChar char="❏"/>
            </a:pPr>
            <a:r>
              <a:rPr lang="en" sz="1800" b="0">
                <a:solidFill>
                  <a:schemeClr val="dk1"/>
                </a:solidFill>
                <a:latin typeface="Calibri"/>
                <a:ea typeface="Calibri"/>
                <a:cs typeface="Calibri"/>
                <a:sym typeface="Calibri"/>
              </a:rPr>
              <a:t>Task team agreed to focus on - a</a:t>
            </a:r>
            <a:r>
              <a:rPr lang="en" sz="1800">
                <a:solidFill>
                  <a:schemeClr val="dk1"/>
                </a:solidFill>
                <a:latin typeface="Calibri"/>
                <a:ea typeface="Calibri"/>
                <a:cs typeface="Calibri"/>
                <a:sym typeface="Calibri"/>
              </a:rPr>
              <a:t> small number of mature AFOLU products</a:t>
            </a:r>
            <a:r>
              <a:rPr lang="en" sz="1800" b="0">
                <a:solidFill>
                  <a:schemeClr val="dk1"/>
                </a:solidFill>
                <a:latin typeface="Calibri"/>
                <a:ea typeface="Calibri"/>
                <a:cs typeface="Calibri"/>
                <a:sym typeface="Calibri"/>
              </a:rPr>
              <a:t>, complete with comprehensive guidance and communication materials to the </a:t>
            </a:r>
            <a:r>
              <a:rPr lang="en" sz="1800">
                <a:solidFill>
                  <a:schemeClr val="dk1"/>
                </a:solidFill>
                <a:latin typeface="Calibri"/>
                <a:ea typeface="Calibri"/>
                <a:cs typeface="Calibri"/>
                <a:sym typeface="Calibri"/>
              </a:rPr>
              <a:t>UNFCCC Synthesis Report</a:t>
            </a:r>
            <a:r>
              <a:rPr lang="en" sz="1800" b="0">
                <a:solidFill>
                  <a:schemeClr val="dk1"/>
                </a:solidFill>
                <a:latin typeface="Calibri"/>
                <a:ea typeface="Calibri"/>
                <a:cs typeface="Calibri"/>
                <a:sym typeface="Calibri"/>
              </a:rPr>
              <a:t>. Both national and global scale products are in scope.</a:t>
            </a:r>
            <a:endParaRPr sz="1800" b="0">
              <a:solidFill>
                <a:schemeClr val="dk1"/>
              </a:solidFill>
              <a:latin typeface="Calibri"/>
              <a:ea typeface="Calibri"/>
              <a:cs typeface="Calibri"/>
              <a:sym typeface="Calibri"/>
            </a:endParaRPr>
          </a:p>
          <a:p>
            <a:pPr marL="457200" lvl="0" indent="-342900" algn="l" rtl="0">
              <a:lnSpc>
                <a:spcPct val="100000"/>
              </a:lnSpc>
              <a:spcBef>
                <a:spcPts val="500"/>
              </a:spcBef>
              <a:spcAft>
                <a:spcPts val="0"/>
              </a:spcAft>
              <a:buClr>
                <a:schemeClr val="dk1"/>
              </a:buClr>
              <a:buSzPts val="1800"/>
              <a:buFont typeface="Calibri"/>
              <a:buChar char="❏"/>
            </a:pPr>
            <a:r>
              <a:rPr lang="en" sz="1800" b="0">
                <a:solidFill>
                  <a:schemeClr val="dk1"/>
                </a:solidFill>
                <a:latin typeface="Calibri"/>
                <a:ea typeface="Calibri"/>
                <a:cs typeface="Calibri"/>
                <a:sym typeface="Calibri"/>
              </a:rPr>
              <a:t>2020 capabilities review identified a number of promising candidates</a:t>
            </a:r>
            <a:endParaRPr sz="1800" b="0">
              <a:solidFill>
                <a:schemeClr val="dk1"/>
              </a:solidFill>
              <a:latin typeface="Calibri"/>
              <a:ea typeface="Calibri"/>
              <a:cs typeface="Calibri"/>
              <a:sym typeface="Calibri"/>
            </a:endParaRPr>
          </a:p>
          <a:p>
            <a:pPr marL="457200" lvl="0" indent="0" algn="l" rtl="0">
              <a:lnSpc>
                <a:spcPct val="100000"/>
              </a:lnSpc>
              <a:spcBef>
                <a:spcPts val="500"/>
              </a:spcBef>
              <a:spcAft>
                <a:spcPts val="0"/>
              </a:spcAft>
              <a:buNone/>
            </a:pPr>
            <a:endParaRPr sz="1800">
              <a:solidFill>
                <a:schemeClr val="dk1"/>
              </a:solidFill>
              <a:latin typeface="Calibri"/>
              <a:ea typeface="Calibri"/>
              <a:cs typeface="Calibri"/>
              <a:sym typeface="Calibri"/>
            </a:endParaRPr>
          </a:p>
          <a:p>
            <a:pPr marL="457200" lvl="0" indent="0" algn="l" rtl="0">
              <a:lnSpc>
                <a:spcPct val="100000"/>
              </a:lnSpc>
              <a:spcBef>
                <a:spcPts val="500"/>
              </a:spcBef>
              <a:spcAft>
                <a:spcPts val="0"/>
              </a:spcAft>
              <a:buNone/>
            </a:pPr>
            <a:endParaRPr sz="1800" b="0">
              <a:solidFill>
                <a:schemeClr val="dk1"/>
              </a:solidFill>
              <a:latin typeface="Calibri"/>
              <a:ea typeface="Calibri"/>
              <a:cs typeface="Calibri"/>
              <a:sym typeface="Calibri"/>
            </a:endParaRPr>
          </a:p>
          <a:p>
            <a:pPr marL="457200" lvl="0" indent="0" algn="l" rtl="0">
              <a:lnSpc>
                <a:spcPct val="100000"/>
              </a:lnSpc>
              <a:spcBef>
                <a:spcPts val="500"/>
              </a:spcBef>
              <a:spcAft>
                <a:spcPts val="0"/>
              </a:spcAft>
              <a:buNone/>
            </a:pPr>
            <a:endParaRPr sz="1800" b="0">
              <a:solidFill>
                <a:schemeClr val="dk1"/>
              </a:solidFill>
              <a:latin typeface="Calibri"/>
              <a:ea typeface="Calibri"/>
              <a:cs typeface="Calibri"/>
              <a:sym typeface="Calibri"/>
            </a:endParaRPr>
          </a:p>
          <a:p>
            <a:pPr marL="457200" lvl="0" indent="0" algn="l" rtl="0">
              <a:lnSpc>
                <a:spcPct val="100000"/>
              </a:lnSpc>
              <a:spcBef>
                <a:spcPts val="500"/>
              </a:spcBef>
              <a:spcAft>
                <a:spcPts val="0"/>
              </a:spcAft>
              <a:buNone/>
            </a:pPr>
            <a:endParaRPr sz="1800" b="0">
              <a:solidFill>
                <a:schemeClr val="dk1"/>
              </a:solidFill>
              <a:latin typeface="Calibri"/>
              <a:ea typeface="Calibri"/>
              <a:cs typeface="Calibri"/>
              <a:sym typeface="Calibri"/>
            </a:endParaRPr>
          </a:p>
          <a:p>
            <a:pPr marL="457200" lvl="0" indent="0" algn="l" rtl="0">
              <a:lnSpc>
                <a:spcPct val="100000"/>
              </a:lnSpc>
              <a:spcBef>
                <a:spcPts val="500"/>
              </a:spcBef>
              <a:spcAft>
                <a:spcPts val="0"/>
              </a:spcAft>
              <a:buNone/>
            </a:pPr>
            <a:endParaRPr sz="1800" b="0">
              <a:solidFill>
                <a:schemeClr val="dk1"/>
              </a:solidFill>
              <a:latin typeface="Calibri"/>
              <a:ea typeface="Calibri"/>
              <a:cs typeface="Calibri"/>
              <a:sym typeface="Calibri"/>
            </a:endParaRPr>
          </a:p>
          <a:p>
            <a:pPr marL="914400" lvl="0" indent="0" algn="l" rtl="0">
              <a:lnSpc>
                <a:spcPct val="100000"/>
              </a:lnSpc>
              <a:spcBef>
                <a:spcPts val="500"/>
              </a:spcBef>
              <a:spcAft>
                <a:spcPts val="0"/>
              </a:spcAft>
              <a:buSzPts val="2000"/>
              <a:buNone/>
            </a:pPr>
            <a:r>
              <a:rPr lang="en" sz="1800" b="0">
                <a:solidFill>
                  <a:schemeClr val="dk1"/>
                </a:solidFill>
                <a:latin typeface="Calibri"/>
                <a:ea typeface="Calibri"/>
                <a:cs typeface="Calibri"/>
                <a:sym typeface="Calibri"/>
              </a:rPr>
              <a:t> </a:t>
            </a:r>
            <a:endParaRPr sz="1800" b="0">
              <a:solidFill>
                <a:schemeClr val="dk1"/>
              </a:solidFill>
              <a:latin typeface="Calibri"/>
              <a:ea typeface="Calibri"/>
              <a:cs typeface="Calibri"/>
              <a:sym typeface="Calibri"/>
            </a:endParaRPr>
          </a:p>
          <a:p>
            <a:pPr marL="457200" lvl="0" indent="0" algn="l" rtl="0">
              <a:lnSpc>
                <a:spcPct val="100000"/>
              </a:lnSpc>
              <a:spcBef>
                <a:spcPts val="500"/>
              </a:spcBef>
              <a:spcAft>
                <a:spcPts val="0"/>
              </a:spcAft>
              <a:buSzPts val="2000"/>
              <a:buNone/>
            </a:pPr>
            <a:endParaRPr sz="1800" b="0">
              <a:solidFill>
                <a:schemeClr val="dk1"/>
              </a:solidFill>
              <a:latin typeface="Calibri"/>
              <a:ea typeface="Calibri"/>
              <a:cs typeface="Calibri"/>
              <a:sym typeface="Calibri"/>
            </a:endParaRPr>
          </a:p>
        </p:txBody>
      </p:sp>
      <p:sp>
        <p:nvSpPr>
          <p:cNvPr id="301" name="Google Shape;301;p57"/>
          <p:cNvSpPr txBox="1">
            <a:spLocks noGrp="1"/>
          </p:cNvSpPr>
          <p:nvPr>
            <p:ph type="body" idx="2"/>
          </p:nvPr>
        </p:nvSpPr>
        <p:spPr>
          <a:xfrm>
            <a:off x="1680300" y="57150"/>
            <a:ext cx="6168300" cy="685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00"/>
              </a:spcBef>
              <a:spcAft>
                <a:spcPts val="0"/>
              </a:spcAft>
              <a:buSzPts val="2800"/>
              <a:buNone/>
            </a:pPr>
            <a:r>
              <a:rPr lang="en"/>
              <a:t>2021 Activities</a:t>
            </a:r>
            <a:endParaRPr/>
          </a:p>
        </p:txBody>
      </p:sp>
      <p:sp>
        <p:nvSpPr>
          <p:cNvPr id="302" name="Google Shape;302;p57"/>
          <p:cNvSpPr txBox="1"/>
          <p:nvPr/>
        </p:nvSpPr>
        <p:spPr>
          <a:xfrm>
            <a:off x="3882450" y="575147"/>
            <a:ext cx="1379100" cy="50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1" i="0" u="none" strike="noStrike" cap="none">
              <a:solidFill>
                <a:srgbClr val="92D050"/>
              </a:solidFill>
              <a:latin typeface="Arial"/>
              <a:ea typeface="Arial"/>
              <a:cs typeface="Arial"/>
              <a:sym typeface="Arial"/>
            </a:endParaRPr>
          </a:p>
        </p:txBody>
      </p:sp>
      <p:pic>
        <p:nvPicPr>
          <p:cNvPr id="303" name="Google Shape;303;p57"/>
          <p:cNvPicPr preferRelativeResize="0"/>
          <p:nvPr/>
        </p:nvPicPr>
        <p:blipFill>
          <a:blip r:embed="rId3">
            <a:alphaModFix/>
          </a:blip>
          <a:stretch>
            <a:fillRect/>
          </a:stretch>
        </p:blipFill>
        <p:spPr>
          <a:xfrm>
            <a:off x="389100" y="3173806"/>
            <a:ext cx="3371682" cy="1837520"/>
          </a:xfrm>
          <a:prstGeom prst="rect">
            <a:avLst/>
          </a:prstGeom>
          <a:noFill/>
          <a:ln>
            <a:noFill/>
          </a:ln>
        </p:spPr>
      </p:pic>
      <p:pic>
        <p:nvPicPr>
          <p:cNvPr id="304" name="Google Shape;304;p57"/>
          <p:cNvPicPr preferRelativeResize="0"/>
          <p:nvPr/>
        </p:nvPicPr>
        <p:blipFill>
          <a:blip r:embed="rId4">
            <a:alphaModFix/>
          </a:blip>
          <a:stretch>
            <a:fillRect/>
          </a:stretch>
        </p:blipFill>
        <p:spPr>
          <a:xfrm>
            <a:off x="4642050" y="3166506"/>
            <a:ext cx="3371681" cy="183782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8"/>
          <p:cNvSpPr>
            <a:spLocks noGrp="1"/>
          </p:cNvSpPr>
          <p:nvPr>
            <p:ph type="sldNum" idx="12"/>
          </p:nvPr>
        </p:nvSpPr>
        <p:spPr>
          <a:xfrm>
            <a:off x="8763000" y="4972050"/>
            <a:ext cx="304800" cy="140400"/>
          </a:xfrm>
          <a:prstGeom prst="roundRect">
            <a:avLst>
              <a:gd name="adj" fmla="val 16667"/>
            </a:avLst>
          </a:prstGeom>
          <a:solidFill>
            <a:schemeClr val="lt1">
              <a:alpha val="4588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
              <a:t>18</a:t>
            </a:fld>
            <a:endParaRPr/>
          </a:p>
        </p:txBody>
      </p:sp>
      <p:sp>
        <p:nvSpPr>
          <p:cNvPr id="310" name="Google Shape;310;p58"/>
          <p:cNvSpPr txBox="1">
            <a:spLocks noGrp="1"/>
          </p:cNvSpPr>
          <p:nvPr>
            <p:ph type="body" idx="1"/>
          </p:nvPr>
        </p:nvSpPr>
        <p:spPr>
          <a:xfrm>
            <a:off x="116225" y="933150"/>
            <a:ext cx="8991600" cy="4038900"/>
          </a:xfrm>
          <a:prstGeom prst="rect">
            <a:avLst/>
          </a:prstGeom>
          <a:noFill/>
          <a:ln>
            <a:noFill/>
          </a:ln>
        </p:spPr>
        <p:txBody>
          <a:bodyPr spcFirstLastPara="1" wrap="square" lIns="91425" tIns="45700" rIns="91425" bIns="45700" anchor="t" anchorCtr="0">
            <a:noAutofit/>
          </a:bodyPr>
          <a:lstStyle/>
          <a:p>
            <a:pPr marL="457200" lvl="0" indent="-323850" algn="l" rtl="0">
              <a:lnSpc>
                <a:spcPct val="100000"/>
              </a:lnSpc>
              <a:spcBef>
                <a:spcPts val="500"/>
              </a:spcBef>
              <a:spcAft>
                <a:spcPts val="0"/>
              </a:spcAft>
              <a:buClr>
                <a:schemeClr val="dk1"/>
              </a:buClr>
              <a:buSzPts val="1500"/>
              <a:buFont typeface="Calibri"/>
              <a:buChar char="❏"/>
            </a:pPr>
            <a:r>
              <a:rPr lang="en" sz="1500" b="0">
                <a:solidFill>
                  <a:schemeClr val="dk1"/>
                </a:solidFill>
                <a:latin typeface="Calibri"/>
                <a:ea typeface="Calibri"/>
                <a:cs typeface="Calibri"/>
                <a:sym typeface="Calibri"/>
              </a:rPr>
              <a:t>Further prioritisation considered to </a:t>
            </a:r>
            <a:r>
              <a:rPr lang="en" sz="1500">
                <a:solidFill>
                  <a:schemeClr val="dk1"/>
                </a:solidFill>
                <a:latin typeface="Calibri"/>
                <a:ea typeface="Calibri"/>
                <a:cs typeface="Calibri"/>
                <a:sym typeface="Calibri"/>
              </a:rPr>
              <a:t>identify key datasets</a:t>
            </a:r>
            <a:r>
              <a:rPr lang="en" sz="1500" b="0">
                <a:solidFill>
                  <a:schemeClr val="dk1"/>
                </a:solidFill>
                <a:latin typeface="Calibri"/>
                <a:ea typeface="Calibri"/>
                <a:cs typeface="Calibri"/>
                <a:sym typeface="Calibri"/>
              </a:rPr>
              <a:t> being communicated (the process should be by on-going elaboration)</a:t>
            </a:r>
            <a:endParaRPr sz="1500" b="0">
              <a:solidFill>
                <a:schemeClr val="dk1"/>
              </a:solidFill>
              <a:latin typeface="Calibri"/>
              <a:ea typeface="Calibri"/>
              <a:cs typeface="Calibri"/>
              <a:sym typeface="Calibri"/>
            </a:endParaRPr>
          </a:p>
          <a:p>
            <a:pPr marL="457200" lvl="0" indent="-323850" algn="l" rtl="0">
              <a:lnSpc>
                <a:spcPct val="100000"/>
              </a:lnSpc>
              <a:spcBef>
                <a:spcPts val="500"/>
              </a:spcBef>
              <a:spcAft>
                <a:spcPts val="0"/>
              </a:spcAft>
              <a:buClr>
                <a:schemeClr val="dk1"/>
              </a:buClr>
              <a:buSzPts val="1500"/>
              <a:buFont typeface="Calibri"/>
              <a:buChar char="❏"/>
            </a:pPr>
            <a:r>
              <a:rPr lang="en" sz="1500" b="0">
                <a:solidFill>
                  <a:schemeClr val="dk1"/>
                </a:solidFill>
                <a:latin typeface="Calibri"/>
                <a:ea typeface="Calibri"/>
                <a:cs typeface="Calibri"/>
                <a:sym typeface="Calibri"/>
              </a:rPr>
              <a:t>The AFOLU Team tasked </a:t>
            </a:r>
            <a:r>
              <a:rPr lang="en" sz="1500">
                <a:solidFill>
                  <a:schemeClr val="dk1"/>
                </a:solidFill>
                <a:latin typeface="Calibri"/>
                <a:ea typeface="Calibri"/>
                <a:cs typeface="Calibri"/>
                <a:sym typeface="Calibri"/>
              </a:rPr>
              <a:t>small expert teams in each key dataset (below)</a:t>
            </a:r>
            <a:r>
              <a:rPr lang="en" sz="1500" b="0">
                <a:solidFill>
                  <a:schemeClr val="dk1"/>
                </a:solidFill>
                <a:latin typeface="Calibri"/>
                <a:ea typeface="Calibri"/>
                <a:cs typeface="Calibri"/>
                <a:sym typeface="Calibri"/>
              </a:rPr>
              <a:t> formed by ideally most relevant agencies and with different geographic balance</a:t>
            </a:r>
            <a:endParaRPr sz="800">
              <a:solidFill>
                <a:schemeClr val="dk1"/>
              </a:solidFill>
              <a:latin typeface="Calibri"/>
              <a:ea typeface="Calibri"/>
              <a:cs typeface="Calibri"/>
              <a:sym typeface="Calibri"/>
            </a:endParaRPr>
          </a:p>
          <a:p>
            <a:pPr marL="914400" lvl="1" indent="-323850" algn="l" rtl="0">
              <a:lnSpc>
                <a:spcPct val="100000"/>
              </a:lnSpc>
              <a:spcBef>
                <a:spcPts val="500"/>
              </a:spcBef>
              <a:spcAft>
                <a:spcPts val="0"/>
              </a:spcAft>
              <a:buClr>
                <a:schemeClr val="dk1"/>
              </a:buClr>
              <a:buSzPts val="1500"/>
              <a:buFont typeface="Calibri"/>
              <a:buChar char="→"/>
            </a:pPr>
            <a:r>
              <a:rPr lang="en" sz="1500" b="1">
                <a:solidFill>
                  <a:srgbClr val="0000FF"/>
                </a:solidFill>
                <a:latin typeface="Calibri"/>
                <a:ea typeface="Calibri"/>
                <a:cs typeface="Calibri"/>
                <a:sym typeface="Calibri"/>
              </a:rPr>
              <a:t>Above Ground Biomass:</a:t>
            </a:r>
            <a:r>
              <a:rPr lang="en" sz="1500" b="1">
                <a:solidFill>
                  <a:srgbClr val="73AF65"/>
                </a:solidFill>
                <a:latin typeface="Calibri"/>
                <a:ea typeface="Calibri"/>
                <a:cs typeface="Calibri"/>
                <a:sym typeface="Calibri"/>
              </a:rPr>
              <a:t> </a:t>
            </a:r>
            <a:r>
              <a:rPr lang="en" sz="1500" b="0">
                <a:solidFill>
                  <a:schemeClr val="dk1"/>
                </a:solidFill>
                <a:latin typeface="Calibri"/>
                <a:ea typeface="Calibri"/>
                <a:cs typeface="Calibri"/>
                <a:sym typeface="Calibri"/>
              </a:rPr>
              <a:t>Laura Duncanson / Sassan Saatchi (NASA), Martin Herold (GOFC/GOLD &amp; ESA/CCI)</a:t>
            </a:r>
            <a:endParaRPr sz="1500" b="0">
              <a:solidFill>
                <a:schemeClr val="dk1"/>
              </a:solidFill>
              <a:latin typeface="Calibri"/>
              <a:ea typeface="Calibri"/>
              <a:cs typeface="Calibri"/>
              <a:sym typeface="Calibri"/>
            </a:endParaRPr>
          </a:p>
          <a:p>
            <a:pPr marL="914400" lvl="1" indent="-323850" algn="l" rtl="0">
              <a:spcBef>
                <a:spcPts val="500"/>
              </a:spcBef>
              <a:spcAft>
                <a:spcPts val="0"/>
              </a:spcAft>
              <a:buClr>
                <a:schemeClr val="dk1"/>
              </a:buClr>
              <a:buSzPts val="1500"/>
              <a:buFont typeface="Calibri"/>
              <a:buChar char="→"/>
            </a:pPr>
            <a:r>
              <a:rPr lang="en" sz="1500" b="1">
                <a:solidFill>
                  <a:srgbClr val="0000FF"/>
                </a:solidFill>
                <a:latin typeface="Calibri"/>
                <a:ea typeface="Calibri"/>
                <a:cs typeface="Calibri"/>
                <a:sym typeface="Calibri"/>
              </a:rPr>
              <a:t>Land Cover &amp; Change - inc Forests:</a:t>
            </a:r>
            <a:r>
              <a:rPr lang="en" sz="1500" b="1">
                <a:solidFill>
                  <a:schemeClr val="dk1"/>
                </a:solidFill>
                <a:latin typeface="Calibri"/>
                <a:ea typeface="Calibri"/>
                <a:cs typeface="Calibri"/>
                <a:sym typeface="Calibri"/>
              </a:rPr>
              <a:t> </a:t>
            </a:r>
            <a:r>
              <a:rPr lang="en" sz="1500" b="0">
                <a:solidFill>
                  <a:schemeClr val="dk1"/>
                </a:solidFill>
                <a:latin typeface="Calibri"/>
                <a:ea typeface="Calibri"/>
                <a:cs typeface="Calibri"/>
                <a:sym typeface="Calibri"/>
              </a:rPr>
              <a:t>Martin Herold (GOFC-GOLD &amp; ESA/CCI), Ben Poulter (NASA), Michael Cherlet (EC), Ake Rosenqvist (JAXA) and Frank Martin Seifert (ESA)</a:t>
            </a:r>
            <a:endParaRPr sz="1500" b="0">
              <a:solidFill>
                <a:schemeClr val="dk1"/>
              </a:solidFill>
              <a:latin typeface="Calibri"/>
              <a:ea typeface="Calibri"/>
              <a:cs typeface="Calibri"/>
              <a:sym typeface="Calibri"/>
            </a:endParaRPr>
          </a:p>
          <a:p>
            <a:pPr marL="914400" lvl="1" indent="-323850" algn="l" rtl="0">
              <a:lnSpc>
                <a:spcPct val="115000"/>
              </a:lnSpc>
              <a:spcBef>
                <a:spcPts val="0"/>
              </a:spcBef>
              <a:spcAft>
                <a:spcPts val="0"/>
              </a:spcAft>
              <a:buClr>
                <a:schemeClr val="dk1"/>
              </a:buClr>
              <a:buSzPts val="1500"/>
              <a:buFont typeface="Calibri"/>
              <a:buChar char="→"/>
            </a:pPr>
            <a:r>
              <a:rPr lang="en" sz="1500" b="1">
                <a:solidFill>
                  <a:srgbClr val="0000FF"/>
                </a:solidFill>
                <a:latin typeface="Calibri"/>
                <a:ea typeface="Calibri"/>
                <a:cs typeface="Calibri"/>
                <a:sym typeface="Calibri"/>
              </a:rPr>
              <a:t>Mangroves (OLU)</a:t>
            </a:r>
            <a:r>
              <a:rPr lang="en" sz="1500" b="1">
                <a:solidFill>
                  <a:srgbClr val="1155CC"/>
                </a:solidFill>
                <a:latin typeface="Calibri"/>
                <a:ea typeface="Calibri"/>
                <a:cs typeface="Calibri"/>
                <a:sym typeface="Calibri"/>
              </a:rPr>
              <a:t>:</a:t>
            </a:r>
            <a:r>
              <a:rPr lang="en">
                <a:solidFill>
                  <a:srgbClr val="1155CC"/>
                </a:solidFill>
                <a:latin typeface="Calibri"/>
                <a:ea typeface="Calibri"/>
                <a:cs typeface="Calibri"/>
                <a:sym typeface="Calibri"/>
              </a:rPr>
              <a:t> </a:t>
            </a:r>
            <a:r>
              <a:rPr lang="en" sz="1500" b="0">
                <a:solidFill>
                  <a:schemeClr val="dk1"/>
                </a:solidFill>
                <a:latin typeface="Calibri"/>
                <a:ea typeface="Calibri"/>
                <a:cs typeface="Calibri"/>
                <a:sym typeface="Calibri"/>
              </a:rPr>
              <a:t>Ake Rosenqvist (JAXA), Richard Lucas (ESA/CCI)</a:t>
            </a:r>
            <a:endParaRPr sz="1500" b="0">
              <a:solidFill>
                <a:schemeClr val="dk1"/>
              </a:solidFill>
              <a:latin typeface="Calibri"/>
              <a:ea typeface="Calibri"/>
              <a:cs typeface="Calibri"/>
              <a:sym typeface="Calibri"/>
            </a:endParaRPr>
          </a:p>
          <a:p>
            <a:pPr marL="914400" lvl="1" indent="-323850" algn="l" rtl="0">
              <a:spcBef>
                <a:spcPts val="500"/>
              </a:spcBef>
              <a:spcAft>
                <a:spcPts val="0"/>
              </a:spcAft>
              <a:buClr>
                <a:schemeClr val="dk1"/>
              </a:buClr>
              <a:buSzPts val="1500"/>
              <a:buFont typeface="Calibri"/>
              <a:buChar char="→"/>
            </a:pPr>
            <a:r>
              <a:rPr lang="en" sz="1500" b="1">
                <a:solidFill>
                  <a:srgbClr val="0000FF"/>
                </a:solidFill>
                <a:latin typeface="Calibri"/>
                <a:ea typeface="Calibri"/>
                <a:cs typeface="Calibri"/>
                <a:sym typeface="Calibri"/>
              </a:rPr>
              <a:t>Agriculture:</a:t>
            </a:r>
            <a:r>
              <a:rPr lang="en" sz="1500" b="1">
                <a:solidFill>
                  <a:schemeClr val="dk1"/>
                </a:solidFill>
                <a:latin typeface="Calibri"/>
                <a:ea typeface="Calibri"/>
                <a:cs typeface="Calibri"/>
                <a:sym typeface="Calibri"/>
              </a:rPr>
              <a:t> </a:t>
            </a:r>
            <a:r>
              <a:rPr lang="en" sz="1500" b="0">
                <a:solidFill>
                  <a:schemeClr val="dk1"/>
                </a:solidFill>
                <a:latin typeface="Calibri"/>
                <a:ea typeface="Calibri"/>
                <a:cs typeface="Calibri"/>
                <a:sym typeface="Calibri"/>
              </a:rPr>
              <a:t>Ian Jarvis (GEO Sec) and GEOGLAM colleagues</a:t>
            </a:r>
            <a:endParaRPr sz="1500" b="0">
              <a:solidFill>
                <a:schemeClr val="dk1"/>
              </a:solidFill>
              <a:latin typeface="Calibri"/>
              <a:ea typeface="Calibri"/>
              <a:cs typeface="Calibri"/>
              <a:sym typeface="Calibri"/>
            </a:endParaRPr>
          </a:p>
          <a:p>
            <a:pPr marL="457200" lvl="0" indent="-323850" algn="l" rtl="0">
              <a:spcBef>
                <a:spcPts val="500"/>
              </a:spcBef>
              <a:spcAft>
                <a:spcPts val="0"/>
              </a:spcAft>
              <a:buClr>
                <a:schemeClr val="dk1"/>
              </a:buClr>
              <a:buSzPts val="1500"/>
              <a:buFont typeface="Calibri"/>
              <a:buChar char="❏"/>
            </a:pPr>
            <a:r>
              <a:rPr lang="en" sz="1500" b="0">
                <a:solidFill>
                  <a:schemeClr val="dk1"/>
                </a:solidFill>
                <a:latin typeface="Calibri"/>
                <a:ea typeface="Calibri"/>
                <a:cs typeface="Calibri"/>
                <a:sym typeface="Calibri"/>
              </a:rPr>
              <a:t>The expert teams prepared a short report outlining the </a:t>
            </a:r>
            <a:r>
              <a:rPr lang="en" sz="1500">
                <a:solidFill>
                  <a:schemeClr val="dk1"/>
                </a:solidFill>
                <a:latin typeface="Calibri"/>
                <a:ea typeface="Calibri"/>
                <a:cs typeface="Calibri"/>
                <a:sym typeface="Calibri"/>
              </a:rPr>
              <a:t>CEOS coordinated input to GST1</a:t>
            </a:r>
            <a:r>
              <a:rPr lang="en" sz="1500" b="0">
                <a:solidFill>
                  <a:schemeClr val="dk1"/>
                </a:solidFill>
                <a:latin typeface="Calibri"/>
                <a:ea typeface="Calibri"/>
                <a:cs typeface="Calibri"/>
                <a:sym typeface="Calibri"/>
              </a:rPr>
              <a:t> (what may be possible given more time after GST1)</a:t>
            </a:r>
            <a:endParaRPr sz="1500" b="0">
              <a:solidFill>
                <a:schemeClr val="dk1"/>
              </a:solidFill>
              <a:latin typeface="Calibri"/>
              <a:ea typeface="Calibri"/>
              <a:cs typeface="Calibri"/>
              <a:sym typeface="Calibri"/>
            </a:endParaRPr>
          </a:p>
          <a:p>
            <a:pPr marL="457200" lvl="0" indent="-323850" algn="l" rtl="0">
              <a:spcBef>
                <a:spcPts val="50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Solicit CEOS Principals necessary support</a:t>
            </a:r>
            <a:r>
              <a:rPr lang="en" sz="1500" b="0">
                <a:solidFill>
                  <a:schemeClr val="dk1"/>
                </a:solidFill>
                <a:latin typeface="Calibri"/>
                <a:ea typeface="Calibri"/>
                <a:cs typeface="Calibri"/>
                <a:sym typeface="Calibri"/>
              </a:rPr>
              <a:t> in order to deliver the datasets by COP-26</a:t>
            </a:r>
            <a:endParaRPr sz="1500" b="0">
              <a:solidFill>
                <a:schemeClr val="dk1"/>
              </a:solidFill>
              <a:latin typeface="Calibri"/>
              <a:ea typeface="Calibri"/>
              <a:cs typeface="Calibri"/>
              <a:sym typeface="Calibri"/>
            </a:endParaRPr>
          </a:p>
          <a:p>
            <a:pPr marL="0" lvl="0" indent="0" algn="l" rtl="0">
              <a:spcBef>
                <a:spcPts val="500"/>
              </a:spcBef>
              <a:spcAft>
                <a:spcPts val="0"/>
              </a:spcAft>
              <a:buNone/>
            </a:pPr>
            <a:r>
              <a:rPr lang="en" sz="1500">
                <a:solidFill>
                  <a:srgbClr val="FF0000"/>
                </a:solidFill>
                <a:latin typeface="Calibri"/>
                <a:ea typeface="Calibri"/>
                <a:cs typeface="Calibri"/>
                <a:sym typeface="Calibri"/>
              </a:rPr>
              <a:t>Expert Teams will present 1-2 slides with their suggestions as to both default and optimal outcomes for their product type for GST1 and what is required from CEOS agencies to achieve each one</a:t>
            </a:r>
            <a:endParaRPr sz="1600" b="0">
              <a:solidFill>
                <a:srgbClr val="FF0000"/>
              </a:solidFill>
              <a:latin typeface="Calibri"/>
              <a:ea typeface="Calibri"/>
              <a:cs typeface="Calibri"/>
              <a:sym typeface="Calibri"/>
            </a:endParaRPr>
          </a:p>
          <a:p>
            <a:pPr marL="457200" lvl="0" indent="0" algn="l" rtl="0">
              <a:lnSpc>
                <a:spcPct val="100000"/>
              </a:lnSpc>
              <a:spcBef>
                <a:spcPts val="500"/>
              </a:spcBef>
              <a:spcAft>
                <a:spcPts val="0"/>
              </a:spcAft>
              <a:buNone/>
            </a:pPr>
            <a:endParaRPr sz="1600">
              <a:solidFill>
                <a:schemeClr val="dk1"/>
              </a:solidFill>
              <a:latin typeface="Calibri"/>
              <a:ea typeface="Calibri"/>
              <a:cs typeface="Calibri"/>
              <a:sym typeface="Calibri"/>
            </a:endParaRPr>
          </a:p>
          <a:p>
            <a:pPr marL="457200" lvl="0" indent="0" algn="l" rtl="0">
              <a:lnSpc>
                <a:spcPct val="100000"/>
              </a:lnSpc>
              <a:spcBef>
                <a:spcPts val="500"/>
              </a:spcBef>
              <a:spcAft>
                <a:spcPts val="0"/>
              </a:spcAft>
              <a:buNone/>
            </a:pPr>
            <a:endParaRPr sz="1600" b="0">
              <a:solidFill>
                <a:schemeClr val="dk1"/>
              </a:solidFill>
              <a:latin typeface="Calibri"/>
              <a:ea typeface="Calibri"/>
              <a:cs typeface="Calibri"/>
              <a:sym typeface="Calibri"/>
            </a:endParaRPr>
          </a:p>
          <a:p>
            <a:pPr marL="457200" lvl="0" indent="0" algn="l" rtl="0">
              <a:lnSpc>
                <a:spcPct val="100000"/>
              </a:lnSpc>
              <a:spcBef>
                <a:spcPts val="500"/>
              </a:spcBef>
              <a:spcAft>
                <a:spcPts val="0"/>
              </a:spcAft>
              <a:buNone/>
            </a:pPr>
            <a:endParaRPr sz="1600" b="0">
              <a:solidFill>
                <a:schemeClr val="dk1"/>
              </a:solidFill>
              <a:latin typeface="Calibri"/>
              <a:ea typeface="Calibri"/>
              <a:cs typeface="Calibri"/>
              <a:sym typeface="Calibri"/>
            </a:endParaRPr>
          </a:p>
          <a:p>
            <a:pPr marL="457200" lvl="0" indent="0" algn="l" rtl="0">
              <a:lnSpc>
                <a:spcPct val="100000"/>
              </a:lnSpc>
              <a:spcBef>
                <a:spcPts val="500"/>
              </a:spcBef>
              <a:spcAft>
                <a:spcPts val="0"/>
              </a:spcAft>
              <a:buNone/>
            </a:pPr>
            <a:endParaRPr sz="1600" b="0">
              <a:solidFill>
                <a:schemeClr val="dk1"/>
              </a:solidFill>
              <a:latin typeface="Calibri"/>
              <a:ea typeface="Calibri"/>
              <a:cs typeface="Calibri"/>
              <a:sym typeface="Calibri"/>
            </a:endParaRPr>
          </a:p>
          <a:p>
            <a:pPr marL="457200" lvl="0" indent="0" algn="l" rtl="0">
              <a:lnSpc>
                <a:spcPct val="100000"/>
              </a:lnSpc>
              <a:spcBef>
                <a:spcPts val="500"/>
              </a:spcBef>
              <a:spcAft>
                <a:spcPts val="0"/>
              </a:spcAft>
              <a:buNone/>
            </a:pPr>
            <a:endParaRPr sz="1600" b="0">
              <a:solidFill>
                <a:schemeClr val="dk1"/>
              </a:solidFill>
              <a:latin typeface="Calibri"/>
              <a:ea typeface="Calibri"/>
              <a:cs typeface="Calibri"/>
              <a:sym typeface="Calibri"/>
            </a:endParaRPr>
          </a:p>
          <a:p>
            <a:pPr marL="914400" lvl="0" indent="0" algn="l" rtl="0">
              <a:lnSpc>
                <a:spcPct val="100000"/>
              </a:lnSpc>
              <a:spcBef>
                <a:spcPts val="500"/>
              </a:spcBef>
              <a:spcAft>
                <a:spcPts val="0"/>
              </a:spcAft>
              <a:buSzPts val="2000"/>
              <a:buNone/>
            </a:pPr>
            <a:r>
              <a:rPr lang="en" sz="1600" b="0">
                <a:solidFill>
                  <a:schemeClr val="dk1"/>
                </a:solidFill>
                <a:latin typeface="Calibri"/>
                <a:ea typeface="Calibri"/>
                <a:cs typeface="Calibri"/>
                <a:sym typeface="Calibri"/>
              </a:rPr>
              <a:t> </a:t>
            </a:r>
            <a:endParaRPr sz="1600" b="0">
              <a:solidFill>
                <a:schemeClr val="dk1"/>
              </a:solidFill>
              <a:latin typeface="Calibri"/>
              <a:ea typeface="Calibri"/>
              <a:cs typeface="Calibri"/>
              <a:sym typeface="Calibri"/>
            </a:endParaRPr>
          </a:p>
          <a:p>
            <a:pPr marL="457200" lvl="0" indent="0" algn="l" rtl="0">
              <a:lnSpc>
                <a:spcPct val="100000"/>
              </a:lnSpc>
              <a:spcBef>
                <a:spcPts val="500"/>
              </a:spcBef>
              <a:spcAft>
                <a:spcPts val="0"/>
              </a:spcAft>
              <a:buSzPts val="2000"/>
              <a:buNone/>
            </a:pPr>
            <a:endParaRPr sz="1600" b="0">
              <a:solidFill>
                <a:schemeClr val="dk1"/>
              </a:solidFill>
              <a:latin typeface="Calibri"/>
              <a:ea typeface="Calibri"/>
              <a:cs typeface="Calibri"/>
              <a:sym typeface="Calibri"/>
            </a:endParaRPr>
          </a:p>
        </p:txBody>
      </p:sp>
      <p:sp>
        <p:nvSpPr>
          <p:cNvPr id="311" name="Google Shape;311;p58"/>
          <p:cNvSpPr txBox="1">
            <a:spLocks noGrp="1"/>
          </p:cNvSpPr>
          <p:nvPr>
            <p:ph type="body" idx="2"/>
          </p:nvPr>
        </p:nvSpPr>
        <p:spPr>
          <a:xfrm>
            <a:off x="1680300" y="57150"/>
            <a:ext cx="6168300" cy="685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00"/>
              </a:spcBef>
              <a:spcAft>
                <a:spcPts val="0"/>
              </a:spcAft>
              <a:buSzPts val="2800"/>
              <a:buNone/>
            </a:pPr>
            <a:r>
              <a:rPr lang="en"/>
              <a:t>2021 Activities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9"/>
          <p:cNvSpPr txBox="1">
            <a:spLocks noGrp="1"/>
          </p:cNvSpPr>
          <p:nvPr>
            <p:ph type="title"/>
          </p:nvPr>
        </p:nvSpPr>
        <p:spPr>
          <a:xfrm>
            <a:off x="2070552" y="25400"/>
            <a:ext cx="5336100" cy="819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497D"/>
              </a:buClr>
              <a:buSzPts val="4400"/>
              <a:buNone/>
            </a:pPr>
            <a:r>
              <a:rPr lang="en" sz="2600">
                <a:solidFill>
                  <a:srgbClr val="FFFFFF"/>
                </a:solidFill>
              </a:rPr>
              <a:t>Last call &amp; SIT-36 outcomes</a:t>
            </a:r>
            <a:endParaRPr sz="2600">
              <a:solidFill>
                <a:srgbClr val="FFFFFF"/>
              </a:solidFill>
            </a:endParaRPr>
          </a:p>
        </p:txBody>
      </p:sp>
      <p:sp>
        <p:nvSpPr>
          <p:cNvPr id="317" name="Google Shape;317;p59"/>
          <p:cNvSpPr txBox="1">
            <a:spLocks noGrp="1"/>
          </p:cNvSpPr>
          <p:nvPr>
            <p:ph type="body" idx="1"/>
          </p:nvPr>
        </p:nvSpPr>
        <p:spPr>
          <a:xfrm>
            <a:off x="170120" y="1076678"/>
            <a:ext cx="8973900" cy="3701400"/>
          </a:xfrm>
          <a:prstGeom prst="rect">
            <a:avLst/>
          </a:prstGeom>
          <a:noFill/>
          <a:ln>
            <a:noFill/>
          </a:ln>
        </p:spPr>
        <p:txBody>
          <a:bodyPr spcFirstLastPara="1" wrap="square" lIns="91425" tIns="45700" rIns="91425" bIns="45700" anchor="t" anchorCtr="0">
            <a:noAutofit/>
          </a:bodyPr>
          <a:lstStyle/>
          <a:p>
            <a:pPr marL="457200" lvl="0" indent="-330200" algn="l" rtl="0">
              <a:lnSpc>
                <a:spcPct val="90000"/>
              </a:lnSpc>
              <a:spcBef>
                <a:spcPts val="0"/>
              </a:spcBef>
              <a:spcAft>
                <a:spcPts val="0"/>
              </a:spcAft>
              <a:buClr>
                <a:schemeClr val="dk1"/>
              </a:buClr>
              <a:buSzPts val="1600"/>
              <a:buChar char="●"/>
            </a:pPr>
            <a:r>
              <a:rPr lang="en" sz="1600" b="1">
                <a:solidFill>
                  <a:schemeClr val="dk1"/>
                </a:solidFill>
              </a:rPr>
              <a:t>Confirmed that GST1 outcomes are the top priority for the time being.</a:t>
            </a:r>
            <a:endParaRPr sz="1600" b="1">
              <a:solidFill>
                <a:schemeClr val="dk1"/>
              </a:solidFill>
            </a:endParaRPr>
          </a:p>
          <a:p>
            <a:pPr marL="914400" lvl="1" indent="-330200" algn="l" rtl="0">
              <a:lnSpc>
                <a:spcPct val="90000"/>
              </a:lnSpc>
              <a:spcBef>
                <a:spcPts val="0"/>
              </a:spcBef>
              <a:spcAft>
                <a:spcPts val="0"/>
              </a:spcAft>
              <a:buClr>
                <a:schemeClr val="dk1"/>
              </a:buClr>
              <a:buSzPts val="1600"/>
              <a:buChar char="○"/>
            </a:pPr>
            <a:r>
              <a:rPr lang="en" sz="1600">
                <a:solidFill>
                  <a:schemeClr val="dk1"/>
                </a:solidFill>
              </a:rPr>
              <a:t>an integrated set of products with comprehensive user guidance</a:t>
            </a:r>
            <a:endParaRPr sz="1600">
              <a:solidFill>
                <a:schemeClr val="dk1"/>
              </a:solidFill>
            </a:endParaRPr>
          </a:p>
          <a:p>
            <a:pPr marL="914400" lvl="0" indent="0" algn="l" rtl="0">
              <a:lnSpc>
                <a:spcPct val="90000"/>
              </a:lnSpc>
              <a:spcBef>
                <a:spcPts val="0"/>
              </a:spcBef>
              <a:spcAft>
                <a:spcPts val="0"/>
              </a:spcAft>
              <a:buSzPts val="1800"/>
              <a:buNone/>
            </a:pPr>
            <a:endParaRPr sz="1600" b="1">
              <a:solidFill>
                <a:schemeClr val="dk1"/>
              </a:solidFill>
            </a:endParaRPr>
          </a:p>
          <a:p>
            <a:pPr marL="457200" lvl="0" indent="-330200" algn="l" rtl="0">
              <a:lnSpc>
                <a:spcPct val="90000"/>
              </a:lnSpc>
              <a:spcBef>
                <a:spcPts val="0"/>
              </a:spcBef>
              <a:spcAft>
                <a:spcPts val="0"/>
              </a:spcAft>
              <a:buClr>
                <a:schemeClr val="dk1"/>
              </a:buClr>
              <a:buSzPts val="1600"/>
              <a:buChar char="●"/>
            </a:pPr>
            <a:r>
              <a:rPr lang="en" sz="1600" b="1">
                <a:solidFill>
                  <a:schemeClr val="dk1"/>
                </a:solidFill>
              </a:rPr>
              <a:t>Expert teams proposed a baseline and enhanced target </a:t>
            </a:r>
            <a:r>
              <a:rPr lang="en" sz="1600">
                <a:solidFill>
                  <a:schemeClr val="dk1"/>
                </a:solidFill>
              </a:rPr>
              <a:t>for COP-26 (and beyond) for each of the key AFOLU datasets</a:t>
            </a:r>
            <a:br>
              <a:rPr lang="en" sz="1600">
                <a:solidFill>
                  <a:schemeClr val="dk1"/>
                </a:solidFill>
              </a:rPr>
            </a:br>
            <a:endParaRPr sz="1600">
              <a:solidFill>
                <a:schemeClr val="dk1"/>
              </a:solidFill>
            </a:endParaRPr>
          </a:p>
          <a:p>
            <a:pPr marL="457200" lvl="0" indent="-330200" algn="l" rtl="0">
              <a:lnSpc>
                <a:spcPct val="90000"/>
              </a:lnSpc>
              <a:spcBef>
                <a:spcPts val="0"/>
              </a:spcBef>
              <a:spcAft>
                <a:spcPts val="0"/>
              </a:spcAft>
              <a:buClr>
                <a:schemeClr val="dk1"/>
              </a:buClr>
              <a:buSzPts val="1600"/>
              <a:buChar char="●"/>
            </a:pPr>
            <a:r>
              <a:rPr lang="en" sz="1600" b="1">
                <a:solidFill>
                  <a:schemeClr val="dk1"/>
                </a:solidFill>
              </a:rPr>
              <a:t>A test group of national inventory users</a:t>
            </a:r>
            <a:r>
              <a:rPr lang="en" sz="1600">
                <a:solidFill>
                  <a:schemeClr val="dk1"/>
                </a:solidFill>
              </a:rPr>
              <a:t> being identified and engaged to provide feedback on the product selection and application</a:t>
            </a:r>
            <a:endParaRPr sz="1600">
              <a:solidFill>
                <a:schemeClr val="dk1"/>
              </a:solidFill>
            </a:endParaRPr>
          </a:p>
          <a:p>
            <a:pPr marL="457200" lvl="0" indent="0" algn="l" rtl="0">
              <a:lnSpc>
                <a:spcPct val="90000"/>
              </a:lnSpc>
              <a:spcBef>
                <a:spcPts val="0"/>
              </a:spcBef>
              <a:spcAft>
                <a:spcPts val="0"/>
              </a:spcAft>
              <a:buSzPts val="1800"/>
              <a:buNone/>
            </a:pPr>
            <a:endParaRPr sz="1600">
              <a:solidFill>
                <a:schemeClr val="dk1"/>
              </a:solidFill>
            </a:endParaRPr>
          </a:p>
          <a:p>
            <a:pPr marL="457200" lvl="0" indent="-330200" algn="l" rtl="0">
              <a:lnSpc>
                <a:spcPct val="90000"/>
              </a:lnSpc>
              <a:spcBef>
                <a:spcPts val="0"/>
              </a:spcBef>
              <a:spcAft>
                <a:spcPts val="0"/>
              </a:spcAft>
              <a:buClr>
                <a:schemeClr val="dk1"/>
              </a:buClr>
              <a:buSzPts val="1600"/>
              <a:buChar char="●"/>
            </a:pPr>
            <a:r>
              <a:rPr lang="en" sz="1600" b="1">
                <a:solidFill>
                  <a:schemeClr val="dk1"/>
                </a:solidFill>
              </a:rPr>
              <a:t>Dataset producer engagement</a:t>
            </a:r>
            <a:r>
              <a:rPr lang="en" sz="1600">
                <a:solidFill>
                  <a:schemeClr val="dk1"/>
                </a:solidFill>
              </a:rPr>
              <a:t> flagged to Principals and asked to expect approach for support (baseline or enhanced targets)</a:t>
            </a:r>
            <a:endParaRPr sz="1600">
              <a:solidFill>
                <a:schemeClr val="dk1"/>
              </a:solidFill>
            </a:endParaRPr>
          </a:p>
          <a:p>
            <a:pPr marL="457200" lvl="0" indent="0" algn="l" rtl="0">
              <a:lnSpc>
                <a:spcPct val="90000"/>
              </a:lnSpc>
              <a:spcBef>
                <a:spcPts val="0"/>
              </a:spcBef>
              <a:spcAft>
                <a:spcPts val="0"/>
              </a:spcAft>
              <a:buSzPts val="1800"/>
              <a:buNone/>
            </a:pPr>
            <a:endParaRPr sz="1600">
              <a:solidFill>
                <a:schemeClr val="dk1"/>
              </a:solidFill>
            </a:endParaRPr>
          </a:p>
          <a:p>
            <a:pPr marL="457200" lvl="0" indent="-330200" algn="l" rtl="0">
              <a:lnSpc>
                <a:spcPct val="90000"/>
              </a:lnSpc>
              <a:spcBef>
                <a:spcPts val="0"/>
              </a:spcBef>
              <a:spcAft>
                <a:spcPts val="0"/>
              </a:spcAft>
              <a:buClr>
                <a:schemeClr val="dk1"/>
              </a:buClr>
              <a:buSzPts val="1600"/>
              <a:buChar char="●"/>
            </a:pPr>
            <a:r>
              <a:rPr lang="en" sz="1600" b="1">
                <a:solidFill>
                  <a:schemeClr val="dk1"/>
                </a:solidFill>
              </a:rPr>
              <a:t>SIT Chair (with SIT Vice-Chair support for continuity) progressing with a broad and coordinated strategy towards the GST,</a:t>
            </a:r>
            <a:r>
              <a:rPr lang="en" sz="1600">
                <a:solidFill>
                  <a:schemeClr val="dk1"/>
                </a:solidFill>
              </a:rPr>
              <a:t> including on communications</a:t>
            </a:r>
            <a:endParaRPr sz="1600">
              <a:solidFill>
                <a:schemeClr val="dk1"/>
              </a:solidFill>
            </a:endParaRPr>
          </a:p>
          <a:p>
            <a:pPr marL="0" lvl="0" indent="0" algn="l" rtl="0">
              <a:lnSpc>
                <a:spcPct val="90000"/>
              </a:lnSpc>
              <a:spcBef>
                <a:spcPts val="0"/>
              </a:spcBef>
              <a:spcAft>
                <a:spcPts val="0"/>
              </a:spcAft>
              <a:buSzPts val="1800"/>
              <a:buNone/>
            </a:pPr>
            <a:endParaRPr sz="1600" b="1">
              <a:solidFill>
                <a:schemeClr val="dk1"/>
              </a:solidFill>
            </a:endParaRPr>
          </a:p>
          <a:p>
            <a:pPr marL="0" lvl="0" indent="0" algn="l" rtl="0">
              <a:lnSpc>
                <a:spcPct val="90000"/>
              </a:lnSpc>
              <a:spcBef>
                <a:spcPts val="0"/>
              </a:spcBef>
              <a:spcAft>
                <a:spcPts val="0"/>
              </a:spcAft>
              <a:buSzPts val="1800"/>
              <a:buNone/>
            </a:pPr>
            <a:endParaRPr sz="1600" b="1">
              <a:solidFill>
                <a:schemeClr val="dk1"/>
              </a:solidFill>
            </a:endParaRPr>
          </a:p>
          <a:p>
            <a:pPr marL="0" lvl="0" indent="0" algn="l" rtl="0">
              <a:lnSpc>
                <a:spcPct val="90000"/>
              </a:lnSpc>
              <a:spcBef>
                <a:spcPts val="0"/>
              </a:spcBef>
              <a:spcAft>
                <a:spcPts val="0"/>
              </a:spcAft>
              <a:buSzPts val="1800"/>
              <a:buNone/>
            </a:pPr>
            <a:endParaRPr sz="1600" b="1">
              <a:solidFill>
                <a:schemeClr val="dk1"/>
              </a:solidFill>
            </a:endParaRPr>
          </a:p>
          <a:p>
            <a:pPr marL="0" lvl="0" indent="0" algn="l" rtl="0">
              <a:lnSpc>
                <a:spcPct val="100000"/>
              </a:lnSpc>
              <a:spcBef>
                <a:spcPts val="800"/>
              </a:spcBef>
              <a:spcAft>
                <a:spcPts val="0"/>
              </a:spcAft>
              <a:buClr>
                <a:srgbClr val="002060"/>
              </a:buClr>
              <a:buSzPts val="2000"/>
              <a:buFont typeface="Arial"/>
              <a:buNone/>
            </a:pPr>
            <a:endParaRPr sz="1600">
              <a:solidFill>
                <a:schemeClr val="dk1"/>
              </a:solidFill>
            </a:endParaRPr>
          </a:p>
          <a:p>
            <a:pPr marL="63500" lvl="0" indent="0" algn="l" rtl="0">
              <a:lnSpc>
                <a:spcPct val="100000"/>
              </a:lnSpc>
              <a:spcBef>
                <a:spcPts val="800"/>
              </a:spcBef>
              <a:spcAft>
                <a:spcPts val="0"/>
              </a:spcAft>
              <a:buClr>
                <a:srgbClr val="000000"/>
              </a:buClr>
              <a:buSzPts val="1800"/>
              <a:buNone/>
            </a:pPr>
            <a:endParaRPr sz="1600">
              <a:solidFill>
                <a:schemeClr val="dk1"/>
              </a:solidFill>
            </a:endParaRPr>
          </a:p>
          <a:p>
            <a:pPr marL="63500" lvl="0" indent="0" algn="l" rtl="0">
              <a:lnSpc>
                <a:spcPct val="100000"/>
              </a:lnSpc>
              <a:spcBef>
                <a:spcPts val="800"/>
              </a:spcBef>
              <a:spcAft>
                <a:spcPts val="400"/>
              </a:spcAft>
              <a:buClr>
                <a:srgbClr val="000000"/>
              </a:buClr>
              <a:buSzPts val="2000"/>
              <a:buNone/>
            </a:pPr>
            <a:r>
              <a:rPr lang="en" sz="1600" b="1">
                <a:solidFill>
                  <a:schemeClr val="dk1"/>
                </a:solidFill>
              </a:rPr>
              <a:t> </a:t>
            </a:r>
            <a:endParaRPr sz="20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Overview</a:t>
            </a:r>
            <a:endParaRPr/>
          </a:p>
        </p:txBody>
      </p:sp>
      <p:sp>
        <p:nvSpPr>
          <p:cNvPr id="191" name="Google Shape;191;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LSI-GEOGLAM subgroup updates / report / action items</a:t>
            </a:r>
            <a:endParaRPr/>
          </a:p>
          <a:p>
            <a:pPr marL="457200" lvl="0" indent="-342900" algn="l" rtl="0">
              <a:spcBef>
                <a:spcPts val="0"/>
              </a:spcBef>
              <a:spcAft>
                <a:spcPts val="0"/>
              </a:spcAft>
              <a:buSzPts val="1800"/>
              <a:buChar char="●"/>
            </a:pPr>
            <a:r>
              <a:rPr lang="en"/>
              <a:t>LSI-Forests &amp; Biomass subgroup updates / report / action items</a:t>
            </a:r>
            <a:endParaRPr/>
          </a:p>
          <a:p>
            <a:pPr marL="914400" lvl="1" indent="-317500" algn="l" rtl="0">
              <a:spcBef>
                <a:spcPts val="0"/>
              </a:spcBef>
              <a:spcAft>
                <a:spcPts val="0"/>
              </a:spcAft>
              <a:buSzPts val="1400"/>
              <a:buChar char="○"/>
            </a:pPr>
            <a:r>
              <a:rPr lang="en"/>
              <a:t>AFOLU Roadmap</a:t>
            </a:r>
            <a:endParaRPr/>
          </a:p>
          <a:p>
            <a:pPr marL="914400" lvl="1" indent="-317500" algn="l" rtl="0">
              <a:spcBef>
                <a:spcPts val="0"/>
              </a:spcBef>
              <a:spcAft>
                <a:spcPts val="0"/>
              </a:spcAft>
              <a:buSzPts val="1400"/>
              <a:buChar char="○"/>
            </a:pPr>
            <a:r>
              <a:rPr lang="en"/>
              <a:t>LSI role on land cover products – for AFOLU, Global Stocktake and more broadly in CEOS</a:t>
            </a:r>
            <a:endParaRPr/>
          </a:p>
          <a:p>
            <a:pPr marL="914400" lvl="1" indent="-317500" algn="l" rtl="0">
              <a:spcBef>
                <a:spcPts val="0"/>
              </a:spcBef>
              <a:spcAft>
                <a:spcPts val="0"/>
              </a:spcAft>
              <a:buSzPts val="1400"/>
              <a:buChar char="○"/>
            </a:pPr>
            <a:r>
              <a:rPr lang="en"/>
              <a:t>Using Open Data Cube to support AFOLU and GST (Brian)</a:t>
            </a:r>
            <a:endParaRPr/>
          </a:p>
        </p:txBody>
      </p:sp>
      <p:sp>
        <p:nvSpPr>
          <p:cNvPr id="192" name="Google Shape;192;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60"/>
          <p:cNvSpPr>
            <a:spLocks noGrp="1"/>
          </p:cNvSpPr>
          <p:nvPr>
            <p:ph type="sldNum" idx="12"/>
          </p:nvPr>
        </p:nvSpPr>
        <p:spPr>
          <a:xfrm>
            <a:off x="8763000" y="4972050"/>
            <a:ext cx="304800" cy="140400"/>
          </a:xfrm>
          <a:prstGeom prst="roundRect">
            <a:avLst>
              <a:gd name="adj" fmla="val 16667"/>
            </a:avLst>
          </a:prstGeom>
          <a:solidFill>
            <a:schemeClr val="lt1">
              <a:alpha val="4549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lnSpc>
                <a:spcPct val="100000"/>
              </a:lnSpc>
              <a:spcBef>
                <a:spcPts val="0"/>
              </a:spcBef>
              <a:spcAft>
                <a:spcPts val="0"/>
              </a:spcAft>
              <a:buSzPts val="1100"/>
              <a:buNone/>
            </a:pPr>
            <a:fld id="{00000000-1234-1234-1234-123412341234}" type="slidenum">
              <a:rPr lang="en"/>
              <a:t>20</a:t>
            </a:fld>
            <a:endParaRPr/>
          </a:p>
        </p:txBody>
      </p:sp>
      <p:sp>
        <p:nvSpPr>
          <p:cNvPr id="323" name="Google Shape;323;p60"/>
          <p:cNvSpPr txBox="1">
            <a:spLocks noGrp="1"/>
          </p:cNvSpPr>
          <p:nvPr>
            <p:ph type="body" idx="2"/>
          </p:nvPr>
        </p:nvSpPr>
        <p:spPr>
          <a:xfrm>
            <a:off x="1680300" y="57150"/>
            <a:ext cx="6168300" cy="685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00"/>
              </a:spcBef>
              <a:spcAft>
                <a:spcPts val="0"/>
              </a:spcAft>
              <a:buSzPts val="2800"/>
              <a:buNone/>
            </a:pPr>
            <a:r>
              <a:rPr lang="en"/>
              <a:t>AFOLU Dataset summary</a:t>
            </a:r>
            <a:endParaRPr/>
          </a:p>
        </p:txBody>
      </p:sp>
      <p:sp>
        <p:nvSpPr>
          <p:cNvPr id="324" name="Google Shape;324;p60"/>
          <p:cNvSpPr txBox="1"/>
          <p:nvPr/>
        </p:nvSpPr>
        <p:spPr>
          <a:xfrm>
            <a:off x="3882450" y="575147"/>
            <a:ext cx="1379100" cy="50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1" i="0" u="none" strike="noStrike" cap="none">
              <a:solidFill>
                <a:srgbClr val="92D050"/>
              </a:solidFill>
              <a:latin typeface="Arial"/>
              <a:ea typeface="Arial"/>
              <a:cs typeface="Arial"/>
              <a:sym typeface="Arial"/>
            </a:endParaRPr>
          </a:p>
        </p:txBody>
      </p:sp>
      <p:graphicFrame>
        <p:nvGraphicFramePr>
          <p:cNvPr id="325" name="Google Shape;325;p60"/>
          <p:cNvGraphicFramePr/>
          <p:nvPr/>
        </p:nvGraphicFramePr>
        <p:xfrm>
          <a:off x="38075" y="933216"/>
          <a:ext cx="3000000" cy="3000000"/>
        </p:xfrm>
        <a:graphic>
          <a:graphicData uri="http://schemas.openxmlformats.org/drawingml/2006/table">
            <a:tbl>
              <a:tblPr>
                <a:noFill/>
                <a:tableStyleId>{60737E74-6298-4A81-9EC8-C3269BBB8CBA}</a:tableStyleId>
              </a:tblPr>
              <a:tblGrid>
                <a:gridCol w="1234725">
                  <a:extLst>
                    <a:ext uri="{9D8B030D-6E8A-4147-A177-3AD203B41FA5}">
                      <a16:colId xmlns:a16="http://schemas.microsoft.com/office/drawing/2014/main" val="20000"/>
                    </a:ext>
                  </a:extLst>
                </a:gridCol>
                <a:gridCol w="2393050">
                  <a:extLst>
                    <a:ext uri="{9D8B030D-6E8A-4147-A177-3AD203B41FA5}">
                      <a16:colId xmlns:a16="http://schemas.microsoft.com/office/drawing/2014/main" val="20001"/>
                    </a:ext>
                  </a:extLst>
                </a:gridCol>
                <a:gridCol w="2107625">
                  <a:extLst>
                    <a:ext uri="{9D8B030D-6E8A-4147-A177-3AD203B41FA5}">
                      <a16:colId xmlns:a16="http://schemas.microsoft.com/office/drawing/2014/main" val="20002"/>
                    </a:ext>
                  </a:extLst>
                </a:gridCol>
                <a:gridCol w="1855725">
                  <a:extLst>
                    <a:ext uri="{9D8B030D-6E8A-4147-A177-3AD203B41FA5}">
                      <a16:colId xmlns:a16="http://schemas.microsoft.com/office/drawing/2014/main" val="20003"/>
                    </a:ext>
                  </a:extLst>
                </a:gridCol>
                <a:gridCol w="1476700">
                  <a:extLst>
                    <a:ext uri="{9D8B030D-6E8A-4147-A177-3AD203B41FA5}">
                      <a16:colId xmlns:a16="http://schemas.microsoft.com/office/drawing/2014/main" val="20004"/>
                    </a:ext>
                  </a:extLst>
                </a:gridCol>
              </a:tblGrid>
              <a:tr h="430575">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91425" marR="91425" marT="68575" marB="68575"/>
                </a:tc>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t>COP-26</a:t>
                      </a:r>
                      <a:br>
                        <a:rPr lang="en" sz="1100" b="1" u="none" strike="noStrike" cap="none"/>
                      </a:br>
                      <a:r>
                        <a:rPr lang="en" sz="1100" u="none" strike="noStrike" cap="none"/>
                        <a:t>(Nov  2021)</a:t>
                      </a:r>
                      <a:endParaRPr sz="1100" u="none" strike="noStrike" cap="none"/>
                    </a:p>
                  </a:txBody>
                  <a:tcPr marL="91425" marR="91425" marT="68575" marB="68575"/>
                </a:tc>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t>GST1 </a:t>
                      </a:r>
                      <a:br>
                        <a:rPr lang="en" sz="1100" b="1" u="none" strike="noStrike" cap="none"/>
                      </a:br>
                      <a:r>
                        <a:rPr lang="en" sz="1100" u="none" strike="noStrike" cap="none"/>
                        <a:t>(2021-23?)</a:t>
                      </a:r>
                      <a:endParaRPr sz="1100" u="none" strike="noStrike" cap="none"/>
                    </a:p>
                  </a:txBody>
                  <a:tcPr marL="91425" marR="91425" marT="68575" marB="68575"/>
                </a:tc>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t>Beyond</a:t>
                      </a:r>
                      <a:endParaRPr sz="1100" b="1" u="none" strike="noStrike" cap="none"/>
                    </a:p>
                    <a:p>
                      <a:pPr marL="0" marR="0" lvl="0" indent="0" algn="ctr" rtl="0">
                        <a:lnSpc>
                          <a:spcPct val="100000"/>
                        </a:lnSpc>
                        <a:spcBef>
                          <a:spcPts val="0"/>
                        </a:spcBef>
                        <a:spcAft>
                          <a:spcPts val="0"/>
                        </a:spcAft>
                        <a:buClr>
                          <a:srgbClr val="000000"/>
                        </a:buClr>
                        <a:buSzPts val="1100"/>
                        <a:buFont typeface="Arial"/>
                        <a:buNone/>
                      </a:pPr>
                      <a:r>
                        <a:rPr lang="en" sz="1100" u="none" strike="noStrike" cap="none"/>
                        <a:t>(2024+)</a:t>
                      </a:r>
                      <a:endParaRPr sz="1100" u="none" strike="noStrike" cap="none"/>
                    </a:p>
                  </a:txBody>
                  <a:tcPr marL="91425" marR="91425" marT="68575" marB="68575"/>
                </a:tc>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t>Notes</a:t>
                      </a:r>
                      <a:endParaRPr sz="1100" b="1" u="none" strike="noStrike" cap="none"/>
                    </a:p>
                  </a:txBody>
                  <a:tcPr marL="91425" marR="91425" marT="68575" marB="68575"/>
                </a:tc>
                <a:extLst>
                  <a:ext uri="{0D108BD9-81ED-4DB2-BD59-A6C34878D82A}">
                    <a16:rowId xmlns:a16="http://schemas.microsoft.com/office/drawing/2014/main" val="10000"/>
                  </a:ext>
                </a:extLst>
              </a:tr>
              <a:tr h="768400">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Biomass (Forest A</a:t>
                      </a:r>
                      <a:r>
                        <a:rPr lang="en" sz="1100" b="1"/>
                        <a:t>GB</a:t>
                      </a:r>
                      <a:r>
                        <a:rPr lang="en" sz="1100" b="1" u="none" strike="noStrike" cap="none"/>
                        <a:t>)</a:t>
                      </a:r>
                      <a:endParaRPr sz="1100" b="1"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900"/>
                        <a:buFont typeface="Arial"/>
                        <a:buNone/>
                      </a:pPr>
                      <a:r>
                        <a:rPr lang="en" sz="900" b="1" u="none" strike="noStrike" cap="none">
                          <a:solidFill>
                            <a:srgbClr val="0000FF"/>
                          </a:solidFill>
                        </a:rPr>
                        <a:t>Fall back is individual existing datasets</a:t>
                      </a:r>
                      <a:endParaRPr sz="900" b="1" u="none" strike="noStrike" cap="none">
                        <a:solidFill>
                          <a:srgbClr val="0000FF"/>
                        </a:solidFill>
                      </a:endParaRPr>
                    </a:p>
                    <a:p>
                      <a:pPr marL="0" marR="0" lvl="0" indent="0" algn="l" rtl="0">
                        <a:lnSpc>
                          <a:spcPct val="100000"/>
                        </a:lnSpc>
                        <a:spcBef>
                          <a:spcPts val="0"/>
                        </a:spcBef>
                        <a:spcAft>
                          <a:spcPts val="0"/>
                        </a:spcAft>
                        <a:buClr>
                          <a:srgbClr val="000000"/>
                        </a:buClr>
                        <a:buSzPts val="900"/>
                        <a:buFont typeface="Arial"/>
                        <a:buNone/>
                      </a:pPr>
                      <a:r>
                        <a:rPr lang="en" sz="900" b="1">
                          <a:solidFill>
                            <a:srgbClr val="0000FF"/>
                          </a:solidFill>
                        </a:rPr>
                        <a:t>Synthesised biomass product providing estimates at a jurisdictional level globally</a:t>
                      </a:r>
                      <a:endParaRPr sz="900" b="1" u="none" strike="noStrike" cap="none">
                        <a:solidFill>
                          <a:srgbClr val="0000FF"/>
                        </a:solidFill>
                      </a:endParaRPr>
                    </a:p>
                  </a:txBody>
                  <a:tcPr marL="91425" marR="91425" marT="68575" marB="6857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solidFill>
                            <a:srgbClr val="FF0000"/>
                          </a:solidFill>
                        </a:rPr>
                        <a:t>Synthesized, jurisdictional level biomass, emission factors (and prototype biomass change)</a:t>
                      </a:r>
                      <a:endParaRPr sz="900" u="none" strike="noStrike" cap="none">
                        <a:solidFill>
                          <a:srgbClr val="FF0000"/>
                        </a:solidFill>
                      </a:endParaRPr>
                    </a:p>
                  </a:txBody>
                  <a:tcPr marL="91425" marR="91425" marT="68575" marB="6857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solidFill>
                            <a:srgbClr val="FF0000"/>
                          </a:solidFill>
                        </a:rPr>
                        <a:t>Synthesized spatially explicit, annual biomass, emission factors and biomass change</a:t>
                      </a:r>
                      <a:endParaRPr sz="900" u="none" strike="noStrike" cap="none">
                        <a:solidFill>
                          <a:srgbClr val="FF0000"/>
                        </a:solidFill>
                      </a:endParaRPr>
                    </a:p>
                  </a:txBody>
                  <a:tcPr marL="91425" marR="91425" marT="68575" marB="6857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t>Work plan and schedule provided</a:t>
                      </a:r>
                      <a:endParaRPr sz="900" u="none" strike="noStrike" cap="none"/>
                    </a:p>
                  </a:txBody>
                  <a:tcPr marL="91425" marR="91425" marT="68575" marB="68575"/>
                </a:tc>
                <a:extLst>
                  <a:ext uri="{0D108BD9-81ED-4DB2-BD59-A6C34878D82A}">
                    <a16:rowId xmlns:a16="http://schemas.microsoft.com/office/drawing/2014/main" val="10001"/>
                  </a:ext>
                </a:extLst>
              </a:tr>
              <a:tr h="654275">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Land Cover</a:t>
                      </a:r>
                      <a:endParaRPr sz="1100" b="1" u="none" strike="noStrike" cap="none"/>
                    </a:p>
                    <a:p>
                      <a:pPr marL="0" marR="0" lvl="0" indent="0" algn="l" rtl="0">
                        <a:lnSpc>
                          <a:spcPct val="100000"/>
                        </a:lnSpc>
                        <a:spcBef>
                          <a:spcPts val="0"/>
                        </a:spcBef>
                        <a:spcAft>
                          <a:spcPts val="0"/>
                        </a:spcAft>
                        <a:buClr>
                          <a:srgbClr val="000000"/>
                        </a:buClr>
                        <a:buSzPts val="1100"/>
                        <a:buFont typeface="Arial"/>
                        <a:buNone/>
                      </a:pPr>
                      <a:r>
                        <a:rPr lang="en" sz="1100" b="1"/>
                        <a:t>&amp; Forest (area)</a:t>
                      </a:r>
                      <a:endParaRPr sz="1100" b="1"/>
                    </a:p>
                  </a:txBody>
                  <a:tcPr marL="91425" marR="91425" marT="68575" marB="68575"/>
                </a:tc>
                <a:tc>
                  <a:txBody>
                    <a:bodyPr/>
                    <a:lstStyle/>
                    <a:p>
                      <a:pPr marL="0" marR="0" lvl="0" indent="0" algn="l" rtl="0">
                        <a:lnSpc>
                          <a:spcPct val="100000"/>
                        </a:lnSpc>
                        <a:spcBef>
                          <a:spcPts val="0"/>
                        </a:spcBef>
                        <a:spcAft>
                          <a:spcPts val="0"/>
                        </a:spcAft>
                        <a:buClr>
                          <a:srgbClr val="000000"/>
                        </a:buClr>
                        <a:buSzPts val="900"/>
                        <a:buFont typeface="Arial"/>
                        <a:buNone/>
                      </a:pPr>
                      <a:r>
                        <a:rPr lang="en" sz="900" b="1" u="none" strike="noStrike" cap="none">
                          <a:solidFill>
                            <a:srgbClr val="0000FF"/>
                          </a:solidFill>
                        </a:rPr>
                        <a:t>-</a:t>
                      </a:r>
                      <a:r>
                        <a:rPr lang="en" sz="900" b="1">
                          <a:solidFill>
                            <a:srgbClr val="0000FF"/>
                          </a:solidFill>
                        </a:rPr>
                        <a:t>- Copernicus annual global land cover</a:t>
                      </a:r>
                      <a:endParaRPr sz="900" b="1">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sz="900" b="1">
                          <a:solidFill>
                            <a:srgbClr val="0000FF"/>
                          </a:solidFill>
                        </a:rPr>
                        <a:t>- C3S/CCI Land Cover</a:t>
                      </a:r>
                      <a:endParaRPr sz="900" b="1">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sz="900" b="1">
                          <a:solidFill>
                            <a:srgbClr val="0000FF"/>
                          </a:solidFill>
                        </a:rPr>
                        <a:t>- WorldCover,  </a:t>
                      </a:r>
                      <a:endParaRPr sz="900" b="1">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sz="900" b="1">
                          <a:solidFill>
                            <a:srgbClr val="0000FF"/>
                          </a:solidFill>
                        </a:rPr>
                        <a:t>- HILDA+</a:t>
                      </a:r>
                      <a:endParaRPr sz="900" b="1">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sz="900" b="1">
                          <a:solidFill>
                            <a:srgbClr val="0000FF"/>
                          </a:solidFill>
                        </a:rPr>
                        <a:t>- Global Forest Watch tree cover loss and forest fluxes</a:t>
                      </a:r>
                      <a:endParaRPr sz="900" b="1">
                        <a:solidFill>
                          <a:srgbClr val="0000FF"/>
                        </a:solidFill>
                      </a:endParaRPr>
                    </a:p>
                  </a:txBody>
                  <a:tcPr marL="91425" marR="91425" marT="68575" marB="68575"/>
                </a:tc>
                <a:tc>
                  <a:txBody>
                    <a:bodyPr/>
                    <a:lstStyle/>
                    <a:p>
                      <a:pPr marL="0" marR="0" lvl="0" indent="0" algn="l" rtl="0">
                        <a:lnSpc>
                          <a:spcPct val="100000"/>
                        </a:lnSpc>
                        <a:spcBef>
                          <a:spcPts val="0"/>
                        </a:spcBef>
                        <a:spcAft>
                          <a:spcPts val="0"/>
                        </a:spcAft>
                        <a:buClr>
                          <a:schemeClr val="dk1"/>
                        </a:buClr>
                        <a:buSzPts val="800"/>
                        <a:buFont typeface="Arial"/>
                        <a:buNone/>
                      </a:pPr>
                      <a:r>
                        <a:rPr lang="en" sz="900" u="none" strike="noStrike" cap="none">
                          <a:solidFill>
                            <a:srgbClr val="FF0000"/>
                          </a:solidFill>
                        </a:rPr>
                        <a:t>Synthesised map products and estimates of land cover and change at regional, and global levels</a:t>
                      </a:r>
                      <a:endParaRPr sz="900" u="none" strike="noStrike" cap="none">
                        <a:solidFill>
                          <a:srgbClr val="FF0000"/>
                        </a:solidFill>
                      </a:endParaRPr>
                    </a:p>
                    <a:p>
                      <a:pPr marL="0" lvl="0" indent="0" algn="l" rtl="0">
                        <a:spcBef>
                          <a:spcPts val="0"/>
                        </a:spcBef>
                        <a:spcAft>
                          <a:spcPts val="0"/>
                        </a:spcAft>
                        <a:buClr>
                          <a:schemeClr val="dk1"/>
                        </a:buClr>
                        <a:buSzPts val="900"/>
                        <a:buFont typeface="Arial"/>
                        <a:buNone/>
                      </a:pPr>
                      <a:r>
                        <a:rPr lang="en" sz="900">
                          <a:solidFill>
                            <a:srgbClr val="FF0000"/>
                          </a:solidFill>
                        </a:rPr>
                        <a:t>Global tree cover and forest emissions and removals</a:t>
                      </a:r>
                      <a:endParaRPr sz="900">
                        <a:solidFill>
                          <a:srgbClr val="FF0000"/>
                        </a:solidFill>
                      </a:endParaRPr>
                    </a:p>
                  </a:txBody>
                  <a:tcPr marL="91425" marR="91425" marT="68575" marB="6857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solidFill>
                            <a:srgbClr val="FF0000"/>
                          </a:solidFill>
                        </a:rPr>
                        <a:t>Statistically robust activity data estimates  (6 IPCC classes) at national and global levels</a:t>
                      </a:r>
                      <a:endParaRPr sz="900" u="none" strike="noStrike" cap="none">
                        <a:solidFill>
                          <a:srgbClr val="FF0000"/>
                        </a:solidFill>
                      </a:endParaRPr>
                    </a:p>
                    <a:p>
                      <a:pPr marL="0" lvl="0" indent="0" algn="l" rtl="0">
                        <a:spcBef>
                          <a:spcPts val="0"/>
                        </a:spcBef>
                        <a:spcAft>
                          <a:spcPts val="0"/>
                        </a:spcAft>
                        <a:buClr>
                          <a:schemeClr val="dk1"/>
                        </a:buClr>
                        <a:buSzPts val="900"/>
                        <a:buFont typeface="Arial"/>
                        <a:buNone/>
                      </a:pPr>
                      <a:r>
                        <a:rPr lang="en" sz="900">
                          <a:solidFill>
                            <a:srgbClr val="FF0000"/>
                          </a:solidFill>
                        </a:rPr>
                        <a:t>Global annual forest emissions and removals at 30-100 m resolution.</a:t>
                      </a:r>
                      <a:endParaRPr sz="900">
                        <a:solidFill>
                          <a:srgbClr val="FF0000"/>
                        </a:solidFill>
                      </a:endParaRPr>
                    </a:p>
                  </a:txBody>
                  <a:tcPr marL="91425" marR="91425" marT="68575" marB="68575"/>
                </a:tc>
                <a:tc>
                  <a:txBody>
                    <a:bodyPr/>
                    <a:lstStyle/>
                    <a:p>
                      <a:pPr marL="0" marR="0" lvl="0" indent="0" algn="l" rtl="0">
                        <a:lnSpc>
                          <a:spcPct val="100000"/>
                        </a:lnSpc>
                        <a:spcBef>
                          <a:spcPts val="0"/>
                        </a:spcBef>
                        <a:spcAft>
                          <a:spcPts val="0"/>
                        </a:spcAft>
                        <a:buClr>
                          <a:schemeClr val="dk1"/>
                        </a:buClr>
                        <a:buSzPts val="800"/>
                        <a:buFont typeface="Arial"/>
                        <a:buNone/>
                      </a:pPr>
                      <a:r>
                        <a:rPr lang="en" sz="900" u="none" strike="noStrike" cap="none">
                          <a:solidFill>
                            <a:schemeClr val="dk1"/>
                          </a:solidFill>
                        </a:rPr>
                        <a:t>GOFC-GOLD coordination proposed</a:t>
                      </a:r>
                      <a:endParaRPr sz="1100" u="none" strike="noStrike" cap="none"/>
                    </a:p>
                  </a:txBody>
                  <a:tcPr marL="91425" marR="91425" marT="68575" marB="68575"/>
                </a:tc>
                <a:extLst>
                  <a:ext uri="{0D108BD9-81ED-4DB2-BD59-A6C34878D82A}">
                    <a16:rowId xmlns:a16="http://schemas.microsoft.com/office/drawing/2014/main" val="10002"/>
                  </a:ext>
                </a:extLst>
              </a:tr>
              <a:tr h="733575">
                <a:tc>
                  <a:txBody>
                    <a:bodyPr/>
                    <a:lstStyle/>
                    <a:p>
                      <a:pPr marL="0" marR="0" lvl="0" indent="0" algn="l" rtl="0">
                        <a:lnSpc>
                          <a:spcPct val="100000"/>
                        </a:lnSpc>
                        <a:spcBef>
                          <a:spcPts val="0"/>
                        </a:spcBef>
                        <a:spcAft>
                          <a:spcPts val="0"/>
                        </a:spcAft>
                        <a:buClr>
                          <a:srgbClr val="000000"/>
                        </a:buClr>
                        <a:buSzPts val="1100"/>
                        <a:buFont typeface="Arial"/>
                        <a:buNone/>
                      </a:pPr>
                      <a:r>
                        <a:rPr lang="en" sz="1100" b="1"/>
                        <a:t>OLU - Mangroves</a:t>
                      </a:r>
                      <a:endParaRPr sz="1100" b="1" u="none" strike="noStrike" cap="none"/>
                    </a:p>
                    <a:p>
                      <a:pPr marL="0" marR="0" lvl="0" indent="0" algn="l" rtl="0">
                        <a:lnSpc>
                          <a:spcPct val="100000"/>
                        </a:lnSpc>
                        <a:spcBef>
                          <a:spcPts val="0"/>
                        </a:spcBef>
                        <a:spcAft>
                          <a:spcPts val="0"/>
                        </a:spcAft>
                        <a:buClr>
                          <a:srgbClr val="000000"/>
                        </a:buClr>
                        <a:buSzPts val="1100"/>
                        <a:buFont typeface="Arial"/>
                        <a:buNone/>
                      </a:pPr>
                      <a:r>
                        <a:rPr lang="en" sz="1100" b="1" u="none" strike="noStrike" cap="none"/>
                        <a:t>&amp; Wetlands</a:t>
                      </a:r>
                      <a:endParaRPr sz="1100" b="1"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900"/>
                        <a:buFont typeface="Arial"/>
                        <a:buNone/>
                      </a:pPr>
                      <a:r>
                        <a:rPr lang="en" sz="900" b="1" u="none" strike="noStrike" cap="none">
                          <a:solidFill>
                            <a:srgbClr val="0000FF"/>
                          </a:solidFill>
                        </a:rPr>
                        <a:t>- Global Mangrove Watch cover and change (1996-2016)</a:t>
                      </a:r>
                      <a:endParaRPr sz="900" b="1" u="none" strike="noStrike" cap="none">
                        <a:solidFill>
                          <a:srgbClr val="0000FF"/>
                        </a:solidFill>
                      </a:endParaRPr>
                    </a:p>
                    <a:p>
                      <a:pPr marL="0" marR="0" lvl="0" indent="0" algn="l" rtl="0">
                        <a:lnSpc>
                          <a:spcPct val="100000"/>
                        </a:lnSpc>
                        <a:spcBef>
                          <a:spcPts val="0"/>
                        </a:spcBef>
                        <a:spcAft>
                          <a:spcPts val="0"/>
                        </a:spcAft>
                        <a:buClr>
                          <a:srgbClr val="000000"/>
                        </a:buClr>
                        <a:buSzPts val="900"/>
                        <a:buFont typeface="Arial"/>
                        <a:buNone/>
                      </a:pPr>
                      <a:r>
                        <a:rPr lang="en" sz="900" b="1" u="none" strike="noStrike" cap="none">
                          <a:solidFill>
                            <a:srgbClr val="0000FF"/>
                          </a:solidFill>
                        </a:rPr>
                        <a:t>- Global Mangrove biomass (2000)</a:t>
                      </a:r>
                      <a:endParaRPr sz="900" b="1" u="none" strike="noStrike" cap="none">
                        <a:solidFill>
                          <a:srgbClr val="0000FF"/>
                        </a:solidFill>
                      </a:endParaRPr>
                    </a:p>
                  </a:txBody>
                  <a:tcPr marL="91425" marR="91425" marT="68575" marB="6857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solidFill>
                            <a:srgbClr val="0000FF"/>
                          </a:solidFill>
                        </a:rPr>
                        <a:t>Global mangrove cover and change at 25 m (2019+)</a:t>
                      </a:r>
                      <a:endParaRPr sz="900" u="none" strike="noStrike" cap="none">
                        <a:solidFill>
                          <a:srgbClr val="0000FF"/>
                        </a:solidFill>
                      </a:endParaRPr>
                    </a:p>
                    <a:p>
                      <a:pPr marL="0" marR="0" lvl="0" indent="0" algn="l" rtl="0">
                        <a:lnSpc>
                          <a:spcPct val="100000"/>
                        </a:lnSpc>
                        <a:spcBef>
                          <a:spcPts val="0"/>
                        </a:spcBef>
                        <a:spcAft>
                          <a:spcPts val="0"/>
                        </a:spcAft>
                        <a:buClr>
                          <a:srgbClr val="000000"/>
                        </a:buClr>
                        <a:buSzPts val="900"/>
                        <a:buFont typeface="Arial"/>
                        <a:buNone/>
                      </a:pPr>
                      <a:r>
                        <a:rPr lang="en" sz="900" u="none" strike="noStrike" cap="none">
                          <a:solidFill>
                            <a:srgbClr val="0000FF"/>
                          </a:solidFill>
                        </a:rPr>
                        <a:t>Global mangrove biomass at 12 m (2015)</a:t>
                      </a:r>
                      <a:endParaRPr sz="900" u="none" strike="noStrike" cap="none">
                        <a:solidFill>
                          <a:srgbClr val="0000FF"/>
                        </a:solidFill>
                      </a:endParaRPr>
                    </a:p>
                  </a:txBody>
                  <a:tcPr marL="91425" marR="91425" marT="68575" marB="6857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solidFill>
                            <a:srgbClr val="FF0000"/>
                          </a:solidFill>
                        </a:rPr>
                        <a:t>Global annual mangrove emissions and removals at 10-25 m resolution.</a:t>
                      </a:r>
                      <a:endParaRPr sz="900" u="none" strike="noStrike" cap="none">
                        <a:solidFill>
                          <a:srgbClr val="FF0000"/>
                        </a:solidFill>
                      </a:endParaRPr>
                    </a:p>
                  </a:txBody>
                  <a:tcPr marL="91425" marR="91425" marT="68575" marB="68575"/>
                </a:tc>
                <a:tc>
                  <a:txBody>
                    <a:bodyPr/>
                    <a:lstStyle/>
                    <a:p>
                      <a:pPr marL="0" marR="0" lvl="0" indent="0" algn="l" rtl="0">
                        <a:lnSpc>
                          <a:spcPct val="100000"/>
                        </a:lnSpc>
                        <a:spcBef>
                          <a:spcPts val="0"/>
                        </a:spcBef>
                        <a:spcAft>
                          <a:spcPts val="0"/>
                        </a:spcAft>
                        <a:buClr>
                          <a:schemeClr val="dk1"/>
                        </a:buClr>
                        <a:buSzPts val="800"/>
                        <a:buFont typeface="Arial"/>
                        <a:buNone/>
                      </a:pPr>
                      <a:r>
                        <a:rPr lang="en" sz="900" u="none" strike="noStrike" cap="none">
                          <a:solidFill>
                            <a:schemeClr val="dk1"/>
                          </a:solidFill>
                        </a:rPr>
                        <a:t>In coordination with GMW</a:t>
                      </a:r>
                      <a:endParaRPr sz="1100" u="none" strike="noStrike" cap="none"/>
                    </a:p>
                  </a:txBody>
                  <a:tcPr marL="91425" marR="91425" marT="68575" marB="68575"/>
                </a:tc>
                <a:extLst>
                  <a:ext uri="{0D108BD9-81ED-4DB2-BD59-A6C34878D82A}">
                    <a16:rowId xmlns:a16="http://schemas.microsoft.com/office/drawing/2014/main" val="10003"/>
                  </a:ext>
                </a:extLst>
              </a:tr>
              <a:tr h="682250">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Agriculture</a:t>
                      </a:r>
                      <a:endParaRPr sz="1100" b="1" u="none" strike="noStrike" cap="none"/>
                    </a:p>
                  </a:txBody>
                  <a:tcPr marL="91425" marR="91425" marT="68575" marB="68575"/>
                </a:tc>
                <a:tc>
                  <a:txBody>
                    <a:bodyPr/>
                    <a:lstStyle/>
                    <a:p>
                      <a:pPr marL="0" marR="0" lvl="0" indent="0" algn="l" rtl="0">
                        <a:lnSpc>
                          <a:spcPct val="100000"/>
                        </a:lnSpc>
                        <a:spcBef>
                          <a:spcPts val="0"/>
                        </a:spcBef>
                        <a:spcAft>
                          <a:spcPts val="0"/>
                        </a:spcAft>
                        <a:buClr>
                          <a:schemeClr val="dk1"/>
                        </a:buClr>
                        <a:buSzPts val="800"/>
                        <a:buFont typeface="Arial"/>
                        <a:buNone/>
                      </a:pPr>
                      <a:r>
                        <a:rPr lang="en" sz="900" b="1" u="none" strike="noStrike" cap="none">
                          <a:solidFill>
                            <a:srgbClr val="0000FF"/>
                          </a:solidFill>
                        </a:rPr>
                        <a:t>Demonstration WorldCereal products for at least 5 countries (Argentina, Spain, France, Ukraine and Tanzania)</a:t>
                      </a:r>
                      <a:endParaRPr sz="1100" b="1" u="none" strike="noStrike" cap="none">
                        <a:solidFill>
                          <a:srgbClr val="0000FF"/>
                        </a:solidFill>
                      </a:endParaRPr>
                    </a:p>
                  </a:txBody>
                  <a:tcPr marL="91425" marR="91425" marT="68575" marB="68575"/>
                </a:tc>
                <a:tc>
                  <a:txBody>
                    <a:bodyPr/>
                    <a:lstStyle/>
                    <a:p>
                      <a:pPr marL="0" marR="0" lvl="0" indent="0" algn="l" rtl="0">
                        <a:lnSpc>
                          <a:spcPct val="100000"/>
                        </a:lnSpc>
                        <a:spcBef>
                          <a:spcPts val="0"/>
                        </a:spcBef>
                        <a:spcAft>
                          <a:spcPts val="0"/>
                        </a:spcAft>
                        <a:buClr>
                          <a:schemeClr val="dk1"/>
                        </a:buClr>
                        <a:buSzPts val="800"/>
                        <a:buFont typeface="Arial"/>
                        <a:buNone/>
                      </a:pPr>
                      <a:r>
                        <a:rPr lang="en" sz="900" b="1" u="none" strike="noStrike" cap="none">
                          <a:solidFill>
                            <a:srgbClr val="0000FF"/>
                          </a:solidFill>
                        </a:rPr>
                        <a:t>Initial WorldCereal map and analytical system.</a:t>
                      </a:r>
                      <a:r>
                        <a:rPr lang="en" sz="900" u="none" strike="noStrike" cap="none">
                          <a:solidFill>
                            <a:srgbClr val="73AF65"/>
                          </a:solidFill>
                        </a:rPr>
                        <a:t> </a:t>
                      </a:r>
                      <a:br>
                        <a:rPr lang="en" sz="900" u="none" strike="noStrike" cap="none">
                          <a:solidFill>
                            <a:srgbClr val="73AF65"/>
                          </a:solidFill>
                        </a:rPr>
                      </a:br>
                      <a:r>
                        <a:rPr lang="en" sz="900" u="none" strike="noStrike" cap="none">
                          <a:solidFill>
                            <a:srgbClr val="FF0000"/>
                          </a:solidFill>
                        </a:rPr>
                        <a:t>On-going seasonal analysis products</a:t>
                      </a:r>
                      <a:endParaRPr sz="1100" u="none" strike="noStrike" cap="none">
                        <a:solidFill>
                          <a:srgbClr val="FF0000"/>
                        </a:solidFill>
                      </a:endParaRPr>
                    </a:p>
                  </a:txBody>
                  <a:tcPr marL="91425" marR="91425" marT="68575" marB="6857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solidFill>
                            <a:srgbClr val="FF0000"/>
                          </a:solidFill>
                        </a:rPr>
                        <a:t>Continual system improvement and production of seasonal state and change products</a:t>
                      </a:r>
                      <a:endParaRPr sz="900" u="none" strike="noStrike" cap="none">
                        <a:solidFill>
                          <a:srgbClr val="FF0000"/>
                        </a:solidFill>
                      </a:endParaRPr>
                    </a:p>
                  </a:txBody>
                  <a:tcPr marL="91425" marR="91425" marT="68575" marB="68575"/>
                </a:tc>
                <a:tc>
                  <a:txBody>
                    <a:bodyPr/>
                    <a:lstStyle/>
                    <a:p>
                      <a:pPr marL="0" marR="0" lvl="0" indent="0" algn="l" rtl="0">
                        <a:lnSpc>
                          <a:spcPct val="100000"/>
                        </a:lnSpc>
                        <a:spcBef>
                          <a:spcPts val="0"/>
                        </a:spcBef>
                        <a:spcAft>
                          <a:spcPts val="0"/>
                        </a:spcAft>
                        <a:buClr>
                          <a:schemeClr val="dk1"/>
                        </a:buClr>
                        <a:buSzPts val="800"/>
                        <a:buFont typeface="Arial"/>
                        <a:buNone/>
                      </a:pPr>
                      <a:r>
                        <a:rPr lang="en" sz="900" u="none" strike="noStrike" cap="none">
                          <a:solidFill>
                            <a:schemeClr val="dk1"/>
                          </a:solidFill>
                        </a:rPr>
                        <a:t>In coordination with GEOGLAM </a:t>
                      </a:r>
                      <a:endParaRPr sz="900" u="none" strike="noStrike" cap="none"/>
                    </a:p>
                  </a:txBody>
                  <a:tcPr marL="91425" marR="91425" marT="68575" marB="68575"/>
                </a:tc>
                <a:extLst>
                  <a:ext uri="{0D108BD9-81ED-4DB2-BD59-A6C34878D82A}">
                    <a16:rowId xmlns:a16="http://schemas.microsoft.com/office/drawing/2014/main" val="10004"/>
                  </a:ext>
                </a:extLst>
              </a:tr>
            </a:tbl>
          </a:graphicData>
        </a:graphic>
      </p:graphicFrame>
      <p:sp>
        <p:nvSpPr>
          <p:cNvPr id="326" name="Google Shape;326;p60"/>
          <p:cNvSpPr txBox="1"/>
          <p:nvPr/>
        </p:nvSpPr>
        <p:spPr>
          <a:xfrm>
            <a:off x="238200" y="4782225"/>
            <a:ext cx="85248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500" b="1" i="0" u="none" strike="noStrike" cap="none">
                <a:solidFill>
                  <a:srgbClr val="0000FF"/>
                </a:solidFill>
                <a:latin typeface="Arial"/>
                <a:ea typeface="Arial"/>
                <a:cs typeface="Arial"/>
                <a:sym typeface="Arial"/>
              </a:rPr>
              <a:t>Indicates off the shelf datasets possible.    </a:t>
            </a:r>
            <a:r>
              <a:rPr lang="en" sz="1500" b="1" i="0" u="none" strike="noStrike" cap="none">
                <a:solidFill>
                  <a:srgbClr val="FF0000"/>
                </a:solidFill>
                <a:latin typeface="Arial"/>
                <a:ea typeface="Arial"/>
                <a:cs typeface="Arial"/>
                <a:sym typeface="Arial"/>
              </a:rPr>
              <a:t>Indicates additional resources needed.</a:t>
            </a:r>
            <a:endParaRPr sz="1500" b="1" i="0" u="none" strike="noStrike" cap="none">
              <a:solidFill>
                <a:srgbClr val="0000FF"/>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61"/>
          <p:cNvSpPr txBox="1">
            <a:spLocks noGrp="1"/>
          </p:cNvSpPr>
          <p:nvPr>
            <p:ph type="body" idx="1"/>
          </p:nvPr>
        </p:nvSpPr>
        <p:spPr>
          <a:xfrm>
            <a:off x="1549200" y="85481"/>
            <a:ext cx="6045600" cy="685800"/>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100000"/>
              </a:lnSpc>
              <a:spcBef>
                <a:spcPts val="500"/>
              </a:spcBef>
              <a:spcAft>
                <a:spcPts val="0"/>
              </a:spcAft>
              <a:buClr>
                <a:schemeClr val="lt1"/>
              </a:buClr>
              <a:buSzPts val="2800"/>
              <a:buFont typeface="Arial"/>
              <a:buNone/>
            </a:pPr>
            <a:r>
              <a:rPr lang="en" sz="2400"/>
              <a:t>Proposed Biomass Product Harmonization Activity for the GST1</a:t>
            </a:r>
            <a:endParaRPr/>
          </a:p>
        </p:txBody>
      </p:sp>
      <p:pic>
        <p:nvPicPr>
          <p:cNvPr id="332" name="Google Shape;332;p61"/>
          <p:cNvPicPr preferRelativeResize="0"/>
          <p:nvPr/>
        </p:nvPicPr>
        <p:blipFill rotWithShape="1">
          <a:blip r:embed="rId3">
            <a:alphaModFix/>
          </a:blip>
          <a:srcRect/>
          <a:stretch/>
        </p:blipFill>
        <p:spPr>
          <a:xfrm>
            <a:off x="1005975" y="2331150"/>
            <a:ext cx="6763576" cy="2817000"/>
          </a:xfrm>
          <a:prstGeom prst="rect">
            <a:avLst/>
          </a:prstGeom>
          <a:noFill/>
          <a:ln>
            <a:noFill/>
          </a:ln>
        </p:spPr>
      </p:pic>
      <p:sp>
        <p:nvSpPr>
          <p:cNvPr id="333" name="Google Shape;333;p61"/>
          <p:cNvSpPr txBox="1"/>
          <p:nvPr/>
        </p:nvSpPr>
        <p:spPr>
          <a:xfrm>
            <a:off x="117566" y="909042"/>
            <a:ext cx="9026400" cy="1785600"/>
          </a:xfrm>
          <a:prstGeom prst="rect">
            <a:avLst/>
          </a:prstGeom>
          <a:noFill/>
          <a:ln>
            <a:noFill/>
          </a:ln>
        </p:spPr>
        <p:txBody>
          <a:bodyPr spcFirstLastPara="1" wrap="square" lIns="45700" tIns="45700" rIns="45700" bIns="45700" anchor="t" anchorCtr="0">
            <a:spAutoFit/>
          </a:bodyPr>
          <a:lstStyle/>
          <a:p>
            <a:pPr marL="342900" marR="0" lvl="0" indent="-330200" algn="l" rtl="0">
              <a:lnSpc>
                <a:spcPct val="100000"/>
              </a:lnSpc>
              <a:spcBef>
                <a:spcPts val="0"/>
              </a:spcBef>
              <a:spcAft>
                <a:spcPts val="0"/>
              </a:spcAft>
              <a:buClr>
                <a:srgbClr val="000000"/>
              </a:buClr>
              <a:buSzPts val="1800"/>
              <a:buFont typeface="Calibri"/>
              <a:buChar char="•"/>
            </a:pPr>
            <a:r>
              <a:rPr lang="en" sz="1800" i="0" u="none" strike="noStrike" cap="none">
                <a:solidFill>
                  <a:schemeClr val="dk2"/>
                </a:solidFill>
                <a:latin typeface="Calibri"/>
                <a:ea typeface="Calibri"/>
                <a:cs typeface="Calibri"/>
                <a:sym typeface="Calibri"/>
              </a:rPr>
              <a:t>Several biomass products will be publicly available in advance of the GST (e.g. NASA’s GEDI, ESA’s CCI Biomass)</a:t>
            </a:r>
            <a:endParaRPr sz="1800" i="0" u="none" strike="noStrike" cap="none">
              <a:solidFill>
                <a:srgbClr val="000000"/>
              </a:solidFill>
              <a:latin typeface="Calibri"/>
              <a:ea typeface="Calibri"/>
              <a:cs typeface="Calibri"/>
              <a:sym typeface="Calibri"/>
            </a:endParaRPr>
          </a:p>
          <a:p>
            <a:pPr marL="342900" marR="0" lvl="0" indent="-330200" algn="l" rtl="0">
              <a:lnSpc>
                <a:spcPct val="100000"/>
              </a:lnSpc>
              <a:spcBef>
                <a:spcPts val="0"/>
              </a:spcBef>
              <a:spcAft>
                <a:spcPts val="0"/>
              </a:spcAft>
              <a:buClr>
                <a:srgbClr val="000000"/>
              </a:buClr>
              <a:buSzPts val="1800"/>
              <a:buFont typeface="Arial"/>
              <a:buChar char="•"/>
            </a:pPr>
            <a:r>
              <a:rPr lang="en" sz="1800" i="0" u="none" strike="noStrike" cap="none">
                <a:solidFill>
                  <a:schemeClr val="dk2"/>
                </a:solidFill>
                <a:latin typeface="Calibri"/>
                <a:ea typeface="Calibri"/>
                <a:cs typeface="Calibri"/>
                <a:sym typeface="Calibri"/>
              </a:rPr>
              <a:t>To bolster uptake of these considerable CEOS agency investments, </a:t>
            </a:r>
            <a:r>
              <a:rPr lang="en" sz="1800" b="1" i="0" u="none" strike="noStrike" cap="none">
                <a:solidFill>
                  <a:schemeClr val="dk2"/>
                </a:solidFill>
                <a:latin typeface="Calibri"/>
                <a:ea typeface="Calibri"/>
                <a:cs typeface="Calibri"/>
                <a:sym typeface="Calibri"/>
              </a:rPr>
              <a:t>a single CEOS-endorsed biomass product is desirable</a:t>
            </a:r>
            <a:r>
              <a:rPr lang="en" sz="1800" i="0" u="none" strike="noStrike" cap="none">
                <a:solidFill>
                  <a:schemeClr val="dk2"/>
                </a:solidFill>
                <a:latin typeface="Calibri"/>
                <a:ea typeface="Calibri"/>
                <a:cs typeface="Calibri"/>
                <a:sym typeface="Calibri"/>
              </a:rPr>
              <a:t> and demonstrations of space-based biomass uptake by countries</a:t>
            </a:r>
            <a:endParaRPr sz="18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2"/>
              </a:solidFill>
              <a:latin typeface="Arial"/>
              <a:ea typeface="Arial"/>
              <a:cs typeface="Arial"/>
              <a:sym typeface="Arial"/>
            </a:endParaRPr>
          </a:p>
        </p:txBody>
      </p:sp>
      <p:sp>
        <p:nvSpPr>
          <p:cNvPr id="334" name="Google Shape;334;p61"/>
          <p:cNvSpPr txBox="1"/>
          <p:nvPr/>
        </p:nvSpPr>
        <p:spPr>
          <a:xfrm>
            <a:off x="0" y="2270563"/>
            <a:ext cx="2040300" cy="615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338"/>
        <p:cNvGrpSpPr/>
        <p:nvPr/>
      </p:nvGrpSpPr>
      <p:grpSpPr>
        <a:xfrm>
          <a:off x="0" y="0"/>
          <a:ext cx="0" cy="0"/>
          <a:chOff x="0" y="0"/>
          <a:chExt cx="0" cy="0"/>
        </a:xfrm>
      </p:grpSpPr>
      <p:sp>
        <p:nvSpPr>
          <p:cNvPr id="339" name="Google Shape;339;p62"/>
          <p:cNvSpPr>
            <a:spLocks noGrp="1"/>
          </p:cNvSpPr>
          <p:nvPr>
            <p:ph type="sldNum" idx="12"/>
          </p:nvPr>
        </p:nvSpPr>
        <p:spPr>
          <a:xfrm>
            <a:off x="8763000" y="4972050"/>
            <a:ext cx="304800" cy="140400"/>
          </a:xfrm>
          <a:prstGeom prst="roundRect">
            <a:avLst>
              <a:gd name="adj" fmla="val 16667"/>
            </a:avLst>
          </a:prstGeom>
          <a:solidFill>
            <a:schemeClr val="lt1">
              <a:alpha val="4510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lnSpc>
                <a:spcPct val="100000"/>
              </a:lnSpc>
              <a:spcBef>
                <a:spcPts val="0"/>
              </a:spcBef>
              <a:spcAft>
                <a:spcPts val="0"/>
              </a:spcAft>
              <a:buSzPts val="1100"/>
              <a:buNone/>
            </a:pPr>
            <a:fld id="{00000000-1234-1234-1234-123412341234}" type="slidenum">
              <a:rPr lang="en"/>
              <a:t>22</a:t>
            </a:fld>
            <a:endParaRPr/>
          </a:p>
        </p:txBody>
      </p:sp>
      <p:sp>
        <p:nvSpPr>
          <p:cNvPr id="340" name="Google Shape;340;p62"/>
          <p:cNvSpPr txBox="1">
            <a:spLocks noGrp="1"/>
          </p:cNvSpPr>
          <p:nvPr>
            <p:ph type="body" idx="1"/>
          </p:nvPr>
        </p:nvSpPr>
        <p:spPr>
          <a:xfrm>
            <a:off x="69900" y="934671"/>
            <a:ext cx="8997900" cy="3943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600" b="0">
                <a:solidFill>
                  <a:schemeClr val="dk1"/>
                </a:solidFill>
                <a:latin typeface="Arial"/>
                <a:ea typeface="Arial"/>
                <a:cs typeface="Arial"/>
                <a:sym typeface="Arial"/>
              </a:rPr>
              <a:t>First expert meeting on 13. April 2021:</a:t>
            </a:r>
            <a:endParaRPr sz="1600" b="0">
              <a:solidFill>
                <a:schemeClr val="dk1"/>
              </a:solidFill>
              <a:latin typeface="Arial"/>
              <a:ea typeface="Arial"/>
              <a:cs typeface="Arial"/>
              <a:sym typeface="Arial"/>
            </a:endParaRPr>
          </a:p>
          <a:p>
            <a:pPr marL="457200" lvl="0" indent="-330200" algn="l" rtl="0">
              <a:lnSpc>
                <a:spcPct val="100000"/>
              </a:lnSpc>
              <a:spcBef>
                <a:spcPts val="0"/>
              </a:spcBef>
              <a:spcAft>
                <a:spcPts val="0"/>
              </a:spcAft>
              <a:buClr>
                <a:schemeClr val="dk1"/>
              </a:buClr>
              <a:buSzPts val="1600"/>
              <a:buFont typeface="Arial"/>
              <a:buAutoNum type="arabicPeriod"/>
            </a:pPr>
            <a:r>
              <a:rPr lang="en" sz="1600" b="0">
                <a:solidFill>
                  <a:schemeClr val="dk1"/>
                </a:solidFill>
                <a:latin typeface="Arial"/>
                <a:ea typeface="Arial"/>
                <a:cs typeface="Arial"/>
                <a:sym typeface="Arial"/>
              </a:rPr>
              <a:t>Support from key agencies: NASA, ESA, JAXA, DLR, UK Space agency ...</a:t>
            </a:r>
            <a:endParaRPr sz="1600"/>
          </a:p>
          <a:p>
            <a:pPr marL="914400" lvl="1" indent="-330200" algn="l" rtl="0">
              <a:lnSpc>
                <a:spcPct val="100000"/>
              </a:lnSpc>
              <a:spcBef>
                <a:spcPts val="0"/>
              </a:spcBef>
              <a:spcAft>
                <a:spcPts val="0"/>
              </a:spcAft>
              <a:buClr>
                <a:schemeClr val="dk1"/>
              </a:buClr>
              <a:buSzPts val="1600"/>
              <a:buChar char="o"/>
            </a:pPr>
            <a:r>
              <a:rPr lang="en" sz="1600">
                <a:solidFill>
                  <a:schemeClr val="dk1"/>
                </a:solidFill>
                <a:latin typeface="Arial"/>
                <a:ea typeface="Arial"/>
                <a:cs typeface="Arial"/>
                <a:sym typeface="Arial"/>
              </a:rPr>
              <a:t>Includes ongoing projects and initiatives (CCI-Biomass, GEDI, ICESAT, ALOS ...)</a:t>
            </a:r>
            <a:endParaRPr sz="1600"/>
          </a:p>
          <a:p>
            <a:pPr marL="914400" lvl="1" indent="-330200" algn="l" rtl="0">
              <a:lnSpc>
                <a:spcPct val="100000"/>
              </a:lnSpc>
              <a:spcBef>
                <a:spcPts val="0"/>
              </a:spcBef>
              <a:spcAft>
                <a:spcPts val="0"/>
              </a:spcAft>
              <a:buClr>
                <a:schemeClr val="dk1"/>
              </a:buClr>
              <a:buSzPts val="1600"/>
              <a:buChar char="o"/>
            </a:pPr>
            <a:r>
              <a:rPr lang="en" sz="1600">
                <a:solidFill>
                  <a:schemeClr val="dk1"/>
                </a:solidFill>
                <a:latin typeface="Arial"/>
                <a:ea typeface="Arial"/>
                <a:cs typeface="Arial"/>
                <a:sym typeface="Arial"/>
              </a:rPr>
              <a:t>Agencies putting additional resources towards harmonized biomass for GST by COP 26 (final decisions pending)</a:t>
            </a:r>
            <a:endParaRPr sz="1600"/>
          </a:p>
          <a:p>
            <a:pPr marL="577850" lvl="1" indent="0" algn="l" rtl="0">
              <a:lnSpc>
                <a:spcPct val="100000"/>
              </a:lnSpc>
              <a:spcBef>
                <a:spcPts val="0"/>
              </a:spcBef>
              <a:spcAft>
                <a:spcPts val="0"/>
              </a:spcAft>
              <a:buClr>
                <a:schemeClr val="dk1"/>
              </a:buClr>
              <a:buSzPts val="1700"/>
              <a:buNone/>
            </a:pPr>
            <a:endParaRPr sz="400" b="0">
              <a:solidFill>
                <a:schemeClr val="dk1"/>
              </a:solidFill>
              <a:latin typeface="Arial"/>
              <a:ea typeface="Arial"/>
              <a:cs typeface="Arial"/>
              <a:sym typeface="Arial"/>
            </a:endParaRPr>
          </a:p>
          <a:p>
            <a:pPr marL="457200" lvl="0" indent="-330200" algn="l" rtl="0">
              <a:lnSpc>
                <a:spcPct val="100000"/>
              </a:lnSpc>
              <a:spcBef>
                <a:spcPts val="0"/>
              </a:spcBef>
              <a:spcAft>
                <a:spcPts val="0"/>
              </a:spcAft>
              <a:buClr>
                <a:schemeClr val="dk1"/>
              </a:buClr>
              <a:buSzPts val="1600"/>
              <a:buFont typeface="Arial"/>
              <a:buAutoNum type="arabicPeriod"/>
            </a:pPr>
            <a:r>
              <a:rPr lang="en" sz="1600" b="0">
                <a:solidFill>
                  <a:schemeClr val="dk1"/>
                </a:solidFill>
                <a:latin typeface="Arial"/>
                <a:ea typeface="Arial"/>
                <a:cs typeface="Arial"/>
                <a:sym typeface="Arial"/>
              </a:rPr>
              <a:t>Implementation plan for GST harmonized biomass for COP 26 demonstrations:</a:t>
            </a:r>
            <a:endParaRPr sz="1600"/>
          </a:p>
          <a:p>
            <a:pPr marL="914400" lvl="1" indent="-330200" algn="l" rtl="0">
              <a:lnSpc>
                <a:spcPct val="100000"/>
              </a:lnSpc>
              <a:spcBef>
                <a:spcPts val="0"/>
              </a:spcBef>
              <a:spcAft>
                <a:spcPts val="0"/>
              </a:spcAft>
              <a:buClr>
                <a:schemeClr val="dk1"/>
              </a:buClr>
              <a:buSzPts val="1600"/>
              <a:buChar char="o"/>
            </a:pPr>
            <a:r>
              <a:rPr lang="en" sz="1600">
                <a:solidFill>
                  <a:schemeClr val="dk1"/>
                </a:solidFill>
                <a:latin typeface="Arial"/>
                <a:ea typeface="Arial"/>
                <a:cs typeface="Arial"/>
                <a:sym typeface="Arial"/>
              </a:rPr>
              <a:t>Delivery of updated datasets, global and regional biomass maps for comparison, validation and global estimation by mid-July </a:t>
            </a:r>
            <a:endParaRPr sz="1600"/>
          </a:p>
          <a:p>
            <a:pPr marL="914400" lvl="1" indent="-330200" algn="l" rtl="0">
              <a:lnSpc>
                <a:spcPct val="100000"/>
              </a:lnSpc>
              <a:spcBef>
                <a:spcPts val="0"/>
              </a:spcBef>
              <a:spcAft>
                <a:spcPts val="0"/>
              </a:spcAft>
              <a:buClr>
                <a:schemeClr val="dk1"/>
              </a:buClr>
              <a:buSzPts val="1600"/>
              <a:buChar char="o"/>
            </a:pPr>
            <a:r>
              <a:rPr lang="en" sz="1600">
                <a:solidFill>
                  <a:schemeClr val="dk1"/>
                </a:solidFill>
                <a:latin typeface="Arial"/>
                <a:ea typeface="Arial"/>
                <a:cs typeface="Arial"/>
                <a:sym typeface="Arial"/>
              </a:rPr>
              <a:t>Products will be assessed following the WGCV biomass protocol using available reference data - collection of suitable reference data should start (many partners, agreements)</a:t>
            </a:r>
            <a:endParaRPr sz="1600"/>
          </a:p>
          <a:p>
            <a:pPr marL="914400" lvl="1" indent="-330200" algn="l" rtl="0">
              <a:lnSpc>
                <a:spcPct val="100000"/>
              </a:lnSpc>
              <a:spcBef>
                <a:spcPts val="0"/>
              </a:spcBef>
              <a:spcAft>
                <a:spcPts val="0"/>
              </a:spcAft>
              <a:buClr>
                <a:schemeClr val="dk1"/>
              </a:buClr>
              <a:buSzPts val="1600"/>
              <a:buChar char="o"/>
            </a:pPr>
            <a:r>
              <a:rPr lang="en" sz="1600">
                <a:solidFill>
                  <a:schemeClr val="dk1"/>
                </a:solidFill>
                <a:latin typeface="Arial"/>
                <a:ea typeface="Arial"/>
                <a:cs typeface="Arial"/>
                <a:sym typeface="Arial"/>
              </a:rPr>
              <a:t>MAAP-platform as basis for such an open science effort: ready soon to start for populating with algorithms and datasets</a:t>
            </a:r>
            <a:endParaRPr sz="1600"/>
          </a:p>
          <a:p>
            <a:pPr marL="914400" lvl="1" indent="-330200" algn="l" rtl="0">
              <a:lnSpc>
                <a:spcPct val="100000"/>
              </a:lnSpc>
              <a:spcBef>
                <a:spcPts val="0"/>
              </a:spcBef>
              <a:spcAft>
                <a:spcPts val="0"/>
              </a:spcAft>
              <a:buClr>
                <a:schemeClr val="dk1"/>
              </a:buClr>
              <a:buSzPts val="1600"/>
              <a:buChar char="o"/>
            </a:pPr>
            <a:r>
              <a:rPr lang="en" sz="1600">
                <a:solidFill>
                  <a:schemeClr val="dk1"/>
                </a:solidFill>
                <a:latin typeface="Arial"/>
                <a:ea typeface="Arial"/>
                <a:cs typeface="Arial"/>
                <a:sym typeface="Arial"/>
              </a:rPr>
              <a:t>Country demonstrators to showcase uptake of space-based biomass data for national estimation</a:t>
            </a:r>
            <a:endParaRPr sz="1600"/>
          </a:p>
          <a:p>
            <a:pPr marL="914400" lvl="1" indent="-330200" algn="l" rtl="0">
              <a:lnSpc>
                <a:spcPct val="100000"/>
              </a:lnSpc>
              <a:spcBef>
                <a:spcPts val="0"/>
              </a:spcBef>
              <a:spcAft>
                <a:spcPts val="0"/>
              </a:spcAft>
              <a:buClr>
                <a:schemeClr val="dk1"/>
              </a:buClr>
              <a:buSzPts val="1600"/>
              <a:buChar char="o"/>
            </a:pPr>
            <a:r>
              <a:rPr lang="en" sz="1600">
                <a:solidFill>
                  <a:schemeClr val="dk1"/>
                </a:solidFill>
                <a:latin typeface="Arial"/>
                <a:ea typeface="Arial"/>
                <a:cs typeface="Arial"/>
                <a:sym typeface="Arial"/>
              </a:rPr>
              <a:t>Harmonization and biomass estimation framework at jurisdictional level is still under discussion</a:t>
            </a:r>
            <a:endParaRPr sz="1600" b="0">
              <a:solidFill>
                <a:schemeClr val="dk1"/>
              </a:solidFill>
              <a:latin typeface="Arial"/>
              <a:ea typeface="Arial"/>
              <a:cs typeface="Arial"/>
              <a:sym typeface="Arial"/>
            </a:endParaRPr>
          </a:p>
          <a:p>
            <a:pPr marL="914400" lvl="1" indent="-228600" algn="l" rtl="0">
              <a:lnSpc>
                <a:spcPct val="100000"/>
              </a:lnSpc>
              <a:spcBef>
                <a:spcPts val="0"/>
              </a:spcBef>
              <a:spcAft>
                <a:spcPts val="0"/>
              </a:spcAft>
              <a:buClr>
                <a:schemeClr val="dk1"/>
              </a:buClr>
              <a:buSzPts val="1700"/>
              <a:buFont typeface="Arial"/>
              <a:buNone/>
            </a:pPr>
            <a:endParaRPr sz="1800" b="0">
              <a:solidFill>
                <a:schemeClr val="dk1"/>
              </a:solidFill>
              <a:latin typeface="Arial"/>
              <a:ea typeface="Arial"/>
              <a:cs typeface="Arial"/>
              <a:sym typeface="Arial"/>
            </a:endParaRPr>
          </a:p>
          <a:p>
            <a:pPr marL="457200" lvl="0" indent="0" algn="l" rtl="0">
              <a:lnSpc>
                <a:spcPct val="100000"/>
              </a:lnSpc>
              <a:spcBef>
                <a:spcPts val="1000"/>
              </a:spcBef>
              <a:spcAft>
                <a:spcPts val="0"/>
              </a:spcAft>
              <a:buSzPts val="2000"/>
              <a:buNone/>
            </a:pPr>
            <a:endParaRPr sz="1600">
              <a:solidFill>
                <a:schemeClr val="dk1"/>
              </a:solidFill>
              <a:latin typeface="Calibri"/>
              <a:ea typeface="Calibri"/>
              <a:cs typeface="Calibri"/>
              <a:sym typeface="Calibri"/>
            </a:endParaRPr>
          </a:p>
          <a:p>
            <a:pPr marL="457200" lvl="0" indent="0" algn="l" rtl="0">
              <a:lnSpc>
                <a:spcPct val="100000"/>
              </a:lnSpc>
              <a:spcBef>
                <a:spcPts val="1000"/>
              </a:spcBef>
              <a:spcAft>
                <a:spcPts val="0"/>
              </a:spcAft>
              <a:buSzPts val="2000"/>
              <a:buNone/>
            </a:pPr>
            <a:endParaRPr sz="1600" b="0">
              <a:solidFill>
                <a:schemeClr val="dk1"/>
              </a:solidFill>
              <a:latin typeface="Calibri"/>
              <a:ea typeface="Calibri"/>
              <a:cs typeface="Calibri"/>
              <a:sym typeface="Calibri"/>
            </a:endParaRPr>
          </a:p>
          <a:p>
            <a:pPr marL="457200" lvl="0" indent="0" algn="l" rtl="0">
              <a:lnSpc>
                <a:spcPct val="100000"/>
              </a:lnSpc>
              <a:spcBef>
                <a:spcPts val="1000"/>
              </a:spcBef>
              <a:spcAft>
                <a:spcPts val="0"/>
              </a:spcAft>
              <a:buSzPts val="2000"/>
              <a:buNone/>
            </a:pPr>
            <a:endParaRPr sz="1600" b="0">
              <a:solidFill>
                <a:schemeClr val="dk1"/>
              </a:solidFill>
              <a:latin typeface="Calibri"/>
              <a:ea typeface="Calibri"/>
              <a:cs typeface="Calibri"/>
              <a:sym typeface="Calibri"/>
            </a:endParaRPr>
          </a:p>
          <a:p>
            <a:pPr marL="457200" lvl="0" indent="0" algn="l" rtl="0">
              <a:lnSpc>
                <a:spcPct val="100000"/>
              </a:lnSpc>
              <a:spcBef>
                <a:spcPts val="1000"/>
              </a:spcBef>
              <a:spcAft>
                <a:spcPts val="0"/>
              </a:spcAft>
              <a:buSzPts val="2000"/>
              <a:buNone/>
            </a:pPr>
            <a:endParaRPr sz="1600" b="0">
              <a:solidFill>
                <a:schemeClr val="dk1"/>
              </a:solidFill>
              <a:latin typeface="Calibri"/>
              <a:ea typeface="Calibri"/>
              <a:cs typeface="Calibri"/>
              <a:sym typeface="Calibri"/>
            </a:endParaRPr>
          </a:p>
          <a:p>
            <a:pPr marL="457200" lvl="0" indent="0" algn="l" rtl="0">
              <a:lnSpc>
                <a:spcPct val="100000"/>
              </a:lnSpc>
              <a:spcBef>
                <a:spcPts val="1000"/>
              </a:spcBef>
              <a:spcAft>
                <a:spcPts val="0"/>
              </a:spcAft>
              <a:buSzPts val="2000"/>
              <a:buNone/>
            </a:pPr>
            <a:endParaRPr sz="1600" b="0">
              <a:solidFill>
                <a:schemeClr val="dk1"/>
              </a:solidFill>
              <a:latin typeface="Calibri"/>
              <a:ea typeface="Calibri"/>
              <a:cs typeface="Calibri"/>
              <a:sym typeface="Calibri"/>
            </a:endParaRPr>
          </a:p>
          <a:p>
            <a:pPr marL="914400" lvl="0" indent="0" algn="l" rtl="0">
              <a:lnSpc>
                <a:spcPct val="100000"/>
              </a:lnSpc>
              <a:spcBef>
                <a:spcPts val="1000"/>
              </a:spcBef>
              <a:spcAft>
                <a:spcPts val="0"/>
              </a:spcAft>
              <a:buSzPts val="2000"/>
              <a:buNone/>
            </a:pPr>
            <a:r>
              <a:rPr lang="en" sz="1600" b="0">
                <a:solidFill>
                  <a:schemeClr val="dk1"/>
                </a:solidFill>
                <a:latin typeface="Calibri"/>
                <a:ea typeface="Calibri"/>
                <a:cs typeface="Calibri"/>
                <a:sym typeface="Calibri"/>
              </a:rPr>
              <a:t> </a:t>
            </a:r>
            <a:endParaRPr sz="1600" b="0">
              <a:solidFill>
                <a:schemeClr val="dk1"/>
              </a:solidFill>
              <a:latin typeface="Calibri"/>
              <a:ea typeface="Calibri"/>
              <a:cs typeface="Calibri"/>
              <a:sym typeface="Calibri"/>
            </a:endParaRPr>
          </a:p>
          <a:p>
            <a:pPr marL="457200" lvl="0" indent="0" algn="l" rtl="0">
              <a:lnSpc>
                <a:spcPct val="100000"/>
              </a:lnSpc>
              <a:spcBef>
                <a:spcPts val="1000"/>
              </a:spcBef>
              <a:spcAft>
                <a:spcPts val="1000"/>
              </a:spcAft>
              <a:buSzPts val="2000"/>
              <a:buNone/>
            </a:pPr>
            <a:endParaRPr sz="1600" b="0">
              <a:solidFill>
                <a:schemeClr val="dk1"/>
              </a:solidFill>
              <a:latin typeface="Calibri"/>
              <a:ea typeface="Calibri"/>
              <a:cs typeface="Calibri"/>
              <a:sym typeface="Calibri"/>
            </a:endParaRPr>
          </a:p>
        </p:txBody>
      </p:sp>
      <p:sp>
        <p:nvSpPr>
          <p:cNvPr id="341" name="Google Shape;341;p62"/>
          <p:cNvSpPr txBox="1">
            <a:spLocks noGrp="1"/>
          </p:cNvSpPr>
          <p:nvPr>
            <p:ph type="body" idx="2"/>
          </p:nvPr>
        </p:nvSpPr>
        <p:spPr>
          <a:xfrm>
            <a:off x="1680300" y="57150"/>
            <a:ext cx="6168300" cy="685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00"/>
              </a:spcBef>
              <a:spcAft>
                <a:spcPts val="0"/>
              </a:spcAft>
              <a:buSzPts val="2800"/>
              <a:buNone/>
            </a:pPr>
            <a:r>
              <a:rPr lang="en"/>
              <a:t>GST1 Input - Biomass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345"/>
        <p:cNvGrpSpPr/>
        <p:nvPr/>
      </p:nvGrpSpPr>
      <p:grpSpPr>
        <a:xfrm>
          <a:off x="0" y="0"/>
          <a:ext cx="0" cy="0"/>
          <a:chOff x="0" y="0"/>
          <a:chExt cx="0" cy="0"/>
        </a:xfrm>
      </p:grpSpPr>
      <p:sp>
        <p:nvSpPr>
          <p:cNvPr id="346" name="Google Shape;346;p63"/>
          <p:cNvSpPr>
            <a:spLocks noGrp="1"/>
          </p:cNvSpPr>
          <p:nvPr>
            <p:ph type="sldNum" idx="12"/>
          </p:nvPr>
        </p:nvSpPr>
        <p:spPr>
          <a:xfrm>
            <a:off x="8763000" y="4972050"/>
            <a:ext cx="304800" cy="140400"/>
          </a:xfrm>
          <a:prstGeom prst="roundRect">
            <a:avLst>
              <a:gd name="adj" fmla="val 16667"/>
            </a:avLst>
          </a:prstGeom>
          <a:solidFill>
            <a:schemeClr val="lt1">
              <a:alpha val="4471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lnSpc>
                <a:spcPct val="100000"/>
              </a:lnSpc>
              <a:spcBef>
                <a:spcPts val="0"/>
              </a:spcBef>
              <a:spcAft>
                <a:spcPts val="0"/>
              </a:spcAft>
              <a:buClr>
                <a:srgbClr val="000000"/>
              </a:buClr>
              <a:buSzPts val="1100"/>
              <a:buFont typeface="Arial"/>
              <a:buNone/>
            </a:pPr>
            <a:fld id="{00000000-1234-1234-1234-123412341234}" type="slidenum">
              <a:rPr lang="en"/>
              <a:t>23</a:t>
            </a:fld>
            <a:endParaRPr/>
          </a:p>
        </p:txBody>
      </p:sp>
      <p:sp>
        <p:nvSpPr>
          <p:cNvPr id="347" name="Google Shape;347;p63"/>
          <p:cNvSpPr txBox="1">
            <a:spLocks noGrp="1"/>
          </p:cNvSpPr>
          <p:nvPr>
            <p:ph type="body" idx="1"/>
          </p:nvPr>
        </p:nvSpPr>
        <p:spPr>
          <a:xfrm>
            <a:off x="116225" y="1063763"/>
            <a:ext cx="8991600" cy="39432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500"/>
              </a:spcBef>
              <a:spcAft>
                <a:spcPts val="0"/>
              </a:spcAft>
              <a:buClr>
                <a:srgbClr val="000000"/>
              </a:buClr>
              <a:buSzPts val="1800"/>
              <a:buFont typeface="Calibri"/>
              <a:buChar char="❏"/>
            </a:pPr>
            <a:r>
              <a:rPr lang="en" sz="1800" b="0">
                <a:solidFill>
                  <a:schemeClr val="dk1"/>
                </a:solidFill>
                <a:latin typeface="Arial"/>
                <a:ea typeface="Arial"/>
                <a:cs typeface="Arial"/>
                <a:sym typeface="Arial"/>
              </a:rPr>
              <a:t>Forest/land cover/wetland and change essential for national GHG inventories estimating activity data and to global AFOLU modeling and assessments</a:t>
            </a:r>
            <a:endParaRPr sz="1800" b="0">
              <a:solidFill>
                <a:schemeClr val="dk1"/>
              </a:solidFill>
              <a:latin typeface="Arial"/>
              <a:ea typeface="Arial"/>
              <a:cs typeface="Arial"/>
              <a:sym typeface="Arial"/>
            </a:endParaRPr>
          </a:p>
          <a:p>
            <a:pPr marL="457200" lvl="0" indent="-342900" algn="l" rtl="0">
              <a:lnSpc>
                <a:spcPct val="100000"/>
              </a:lnSpc>
              <a:spcBef>
                <a:spcPts val="500"/>
              </a:spcBef>
              <a:spcAft>
                <a:spcPts val="0"/>
              </a:spcAft>
              <a:buClr>
                <a:srgbClr val="000000"/>
              </a:buClr>
              <a:buSzPts val="1800"/>
              <a:buFont typeface="Calibri"/>
              <a:buChar char="❏"/>
            </a:pPr>
            <a:r>
              <a:rPr lang="en" sz="1800" b="0">
                <a:solidFill>
                  <a:schemeClr val="dk1"/>
                </a:solidFill>
                <a:latin typeface="Arial"/>
                <a:ea typeface="Arial"/>
                <a:cs typeface="Arial"/>
                <a:sym typeface="Arial"/>
              </a:rPr>
              <a:t>Many agencies producing relevant data and products; aim of a joint effort is to provide synthesis of available products and experiences in three main areas:</a:t>
            </a:r>
            <a:endParaRPr sz="1800" b="0">
              <a:solidFill>
                <a:schemeClr val="dk1"/>
              </a:solidFill>
              <a:latin typeface="Arial"/>
              <a:ea typeface="Arial"/>
              <a:cs typeface="Arial"/>
              <a:sym typeface="Arial"/>
            </a:endParaRPr>
          </a:p>
          <a:p>
            <a:pPr marL="914400" lvl="1" indent="-323850" algn="l" rtl="0">
              <a:lnSpc>
                <a:spcPct val="100000"/>
              </a:lnSpc>
              <a:spcBef>
                <a:spcPts val="500"/>
              </a:spcBef>
              <a:spcAft>
                <a:spcPts val="0"/>
              </a:spcAft>
              <a:buClr>
                <a:srgbClr val="000000"/>
              </a:buClr>
              <a:buSzPts val="1500"/>
              <a:buFont typeface="Calibri"/>
              <a:buChar char="→"/>
            </a:pPr>
            <a:r>
              <a:rPr lang="en" sz="1500">
                <a:solidFill>
                  <a:schemeClr val="dk1"/>
                </a:solidFill>
                <a:latin typeface="Arial"/>
                <a:ea typeface="Arial"/>
                <a:cs typeface="Arial"/>
                <a:sym typeface="Arial"/>
              </a:rPr>
              <a:t>Support of national GHG inventories for activity data estimation following the IPCC GPG: </a:t>
            </a:r>
            <a:r>
              <a:rPr lang="en" sz="1500" i="1">
                <a:solidFill>
                  <a:schemeClr val="dk1"/>
                </a:solidFill>
                <a:latin typeface="Arial"/>
                <a:ea typeface="Arial"/>
                <a:cs typeface="Arial"/>
                <a:sym typeface="Arial"/>
              </a:rPr>
              <a:t>showcase experiences of countries using satellite-derived activity data and demonstrate progress in novel products related to land use change, wetlands, forest/land degradation, fire/burnt area</a:t>
            </a:r>
            <a:endParaRPr sz="1500" i="1">
              <a:solidFill>
                <a:schemeClr val="dk1"/>
              </a:solidFill>
              <a:latin typeface="Arial"/>
              <a:ea typeface="Arial"/>
              <a:cs typeface="Arial"/>
              <a:sym typeface="Arial"/>
            </a:endParaRPr>
          </a:p>
          <a:p>
            <a:pPr marL="914400" lvl="1" indent="-323850" algn="l" rtl="0">
              <a:lnSpc>
                <a:spcPct val="100000"/>
              </a:lnSpc>
              <a:spcBef>
                <a:spcPts val="500"/>
              </a:spcBef>
              <a:spcAft>
                <a:spcPts val="0"/>
              </a:spcAft>
              <a:buClr>
                <a:srgbClr val="000000"/>
              </a:buClr>
              <a:buSzPts val="1500"/>
              <a:buFont typeface="Calibri"/>
              <a:buChar char="→"/>
            </a:pPr>
            <a:r>
              <a:rPr lang="en" sz="1500">
                <a:solidFill>
                  <a:schemeClr val="dk1"/>
                </a:solidFill>
                <a:latin typeface="Arial"/>
                <a:ea typeface="Arial"/>
                <a:cs typeface="Arial"/>
                <a:sym typeface="Arial"/>
              </a:rPr>
              <a:t>Improved global land change data for AFOLU and modeling assessments: </a:t>
            </a:r>
            <a:r>
              <a:rPr lang="en" sz="1500" b="0" i="1">
                <a:solidFill>
                  <a:schemeClr val="dk1"/>
                </a:solidFill>
                <a:latin typeface="Arial"/>
                <a:ea typeface="Arial"/>
                <a:cs typeface="Arial"/>
                <a:sym typeface="Arial"/>
              </a:rPr>
              <a:t>Present long-term harmonized global land cover change data and  novel, next generation global land cover/change products at higher spatial/temporal/thematic detail </a:t>
            </a:r>
            <a:endParaRPr sz="1500" b="0" i="1">
              <a:solidFill>
                <a:schemeClr val="dk1"/>
              </a:solidFill>
              <a:latin typeface="Arial"/>
              <a:ea typeface="Arial"/>
              <a:cs typeface="Arial"/>
              <a:sym typeface="Arial"/>
            </a:endParaRPr>
          </a:p>
          <a:p>
            <a:pPr marL="914400" lvl="1" indent="-323850" algn="l" rtl="0">
              <a:lnSpc>
                <a:spcPct val="100000"/>
              </a:lnSpc>
              <a:spcBef>
                <a:spcPts val="500"/>
              </a:spcBef>
              <a:spcAft>
                <a:spcPts val="0"/>
              </a:spcAft>
              <a:buClr>
                <a:srgbClr val="000000"/>
              </a:buClr>
              <a:buSzPts val="1500"/>
              <a:buFont typeface="Calibri"/>
              <a:buChar char="→"/>
            </a:pPr>
            <a:r>
              <a:rPr lang="en" sz="1500">
                <a:solidFill>
                  <a:schemeClr val="dk1"/>
                </a:solidFill>
                <a:latin typeface="Arial"/>
                <a:ea typeface="Arial"/>
                <a:cs typeface="Arial"/>
                <a:sym typeface="Arial"/>
              </a:rPr>
              <a:t>Enhance consistency/comparability of national GHG inventories and global GHG estimates: </a:t>
            </a:r>
            <a:r>
              <a:rPr lang="en" sz="1500" i="1">
                <a:solidFill>
                  <a:schemeClr val="dk1"/>
                </a:solidFill>
                <a:latin typeface="Arial"/>
                <a:ea typeface="Arial"/>
                <a:cs typeface="Arial"/>
                <a:sym typeface="Arial"/>
              </a:rPr>
              <a:t>Develop best available global land cover change estimates at regional level for statistical comparison with country-reported data  </a:t>
            </a:r>
            <a:endParaRPr sz="1800">
              <a:solidFill>
                <a:schemeClr val="dk1"/>
              </a:solidFill>
              <a:latin typeface="Arial"/>
              <a:ea typeface="Arial"/>
              <a:cs typeface="Arial"/>
              <a:sym typeface="Arial"/>
            </a:endParaRPr>
          </a:p>
          <a:p>
            <a:pPr marL="457200" lvl="0" indent="0" algn="l" rtl="0">
              <a:lnSpc>
                <a:spcPct val="100000"/>
              </a:lnSpc>
              <a:spcBef>
                <a:spcPts val="500"/>
              </a:spcBef>
              <a:spcAft>
                <a:spcPts val="0"/>
              </a:spcAft>
              <a:buSzPts val="2000"/>
              <a:buNone/>
            </a:pPr>
            <a:endParaRPr sz="1800" b="0">
              <a:solidFill>
                <a:schemeClr val="dk1"/>
              </a:solidFill>
              <a:latin typeface="Arial"/>
              <a:ea typeface="Arial"/>
              <a:cs typeface="Arial"/>
              <a:sym typeface="Arial"/>
            </a:endParaRPr>
          </a:p>
          <a:p>
            <a:pPr marL="457200" lvl="0" indent="0" algn="l" rtl="0">
              <a:lnSpc>
                <a:spcPct val="100000"/>
              </a:lnSpc>
              <a:spcBef>
                <a:spcPts val="500"/>
              </a:spcBef>
              <a:spcAft>
                <a:spcPts val="0"/>
              </a:spcAft>
              <a:buSzPts val="2000"/>
              <a:buNone/>
            </a:pPr>
            <a:endParaRPr sz="1800">
              <a:solidFill>
                <a:schemeClr val="dk1"/>
              </a:solidFill>
              <a:latin typeface="Calibri"/>
              <a:ea typeface="Calibri"/>
              <a:cs typeface="Calibri"/>
              <a:sym typeface="Calibri"/>
            </a:endParaRPr>
          </a:p>
          <a:p>
            <a:pPr marL="457200" lvl="0" indent="0" algn="l" rtl="0">
              <a:lnSpc>
                <a:spcPct val="100000"/>
              </a:lnSpc>
              <a:spcBef>
                <a:spcPts val="500"/>
              </a:spcBef>
              <a:spcAft>
                <a:spcPts val="0"/>
              </a:spcAft>
              <a:buSzPts val="2000"/>
              <a:buNone/>
            </a:pPr>
            <a:endParaRPr sz="1800" b="0">
              <a:solidFill>
                <a:schemeClr val="dk1"/>
              </a:solidFill>
              <a:latin typeface="Calibri"/>
              <a:ea typeface="Calibri"/>
              <a:cs typeface="Calibri"/>
              <a:sym typeface="Calibri"/>
            </a:endParaRPr>
          </a:p>
          <a:p>
            <a:pPr marL="457200" lvl="0" indent="0" algn="l" rtl="0">
              <a:lnSpc>
                <a:spcPct val="100000"/>
              </a:lnSpc>
              <a:spcBef>
                <a:spcPts val="500"/>
              </a:spcBef>
              <a:spcAft>
                <a:spcPts val="0"/>
              </a:spcAft>
              <a:buSzPts val="2000"/>
              <a:buNone/>
            </a:pPr>
            <a:endParaRPr sz="1800" b="0">
              <a:solidFill>
                <a:schemeClr val="dk1"/>
              </a:solidFill>
              <a:latin typeface="Calibri"/>
              <a:ea typeface="Calibri"/>
              <a:cs typeface="Calibri"/>
              <a:sym typeface="Calibri"/>
            </a:endParaRPr>
          </a:p>
          <a:p>
            <a:pPr marL="457200" lvl="0" indent="0" algn="l" rtl="0">
              <a:lnSpc>
                <a:spcPct val="100000"/>
              </a:lnSpc>
              <a:spcBef>
                <a:spcPts val="500"/>
              </a:spcBef>
              <a:spcAft>
                <a:spcPts val="0"/>
              </a:spcAft>
              <a:buSzPts val="2000"/>
              <a:buNone/>
            </a:pPr>
            <a:endParaRPr sz="1800" b="0">
              <a:solidFill>
                <a:schemeClr val="dk1"/>
              </a:solidFill>
              <a:latin typeface="Calibri"/>
              <a:ea typeface="Calibri"/>
              <a:cs typeface="Calibri"/>
              <a:sym typeface="Calibri"/>
            </a:endParaRPr>
          </a:p>
          <a:p>
            <a:pPr marL="457200" lvl="0" indent="0" algn="l" rtl="0">
              <a:lnSpc>
                <a:spcPct val="100000"/>
              </a:lnSpc>
              <a:spcBef>
                <a:spcPts val="500"/>
              </a:spcBef>
              <a:spcAft>
                <a:spcPts val="0"/>
              </a:spcAft>
              <a:buSzPts val="2000"/>
              <a:buNone/>
            </a:pPr>
            <a:endParaRPr sz="1800" b="0">
              <a:solidFill>
                <a:schemeClr val="dk1"/>
              </a:solidFill>
              <a:latin typeface="Calibri"/>
              <a:ea typeface="Calibri"/>
              <a:cs typeface="Calibri"/>
              <a:sym typeface="Calibri"/>
            </a:endParaRPr>
          </a:p>
          <a:p>
            <a:pPr marL="914400" lvl="0" indent="0" algn="l" rtl="0">
              <a:lnSpc>
                <a:spcPct val="100000"/>
              </a:lnSpc>
              <a:spcBef>
                <a:spcPts val="500"/>
              </a:spcBef>
              <a:spcAft>
                <a:spcPts val="0"/>
              </a:spcAft>
              <a:buSzPts val="2000"/>
              <a:buNone/>
            </a:pPr>
            <a:r>
              <a:rPr lang="en" sz="1800" b="0">
                <a:solidFill>
                  <a:schemeClr val="dk1"/>
                </a:solidFill>
                <a:latin typeface="Calibri"/>
                <a:ea typeface="Calibri"/>
                <a:cs typeface="Calibri"/>
                <a:sym typeface="Calibri"/>
              </a:rPr>
              <a:t> </a:t>
            </a:r>
            <a:endParaRPr sz="1800" b="0">
              <a:solidFill>
                <a:schemeClr val="dk1"/>
              </a:solidFill>
              <a:latin typeface="Calibri"/>
              <a:ea typeface="Calibri"/>
              <a:cs typeface="Calibri"/>
              <a:sym typeface="Calibri"/>
            </a:endParaRPr>
          </a:p>
          <a:p>
            <a:pPr marL="457200" lvl="0" indent="0" algn="l" rtl="0">
              <a:lnSpc>
                <a:spcPct val="100000"/>
              </a:lnSpc>
              <a:spcBef>
                <a:spcPts val="500"/>
              </a:spcBef>
              <a:spcAft>
                <a:spcPts val="0"/>
              </a:spcAft>
              <a:buSzPts val="2000"/>
              <a:buNone/>
            </a:pPr>
            <a:endParaRPr sz="1800" b="0">
              <a:solidFill>
                <a:schemeClr val="dk1"/>
              </a:solidFill>
              <a:latin typeface="Calibri"/>
              <a:ea typeface="Calibri"/>
              <a:cs typeface="Calibri"/>
              <a:sym typeface="Calibri"/>
            </a:endParaRPr>
          </a:p>
        </p:txBody>
      </p:sp>
      <p:sp>
        <p:nvSpPr>
          <p:cNvPr id="348" name="Google Shape;348;p63"/>
          <p:cNvSpPr txBox="1">
            <a:spLocks noGrp="1"/>
          </p:cNvSpPr>
          <p:nvPr>
            <p:ph type="body" idx="2"/>
          </p:nvPr>
        </p:nvSpPr>
        <p:spPr>
          <a:xfrm>
            <a:off x="1680300" y="-19050"/>
            <a:ext cx="6168300" cy="685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00"/>
              </a:spcBef>
              <a:spcAft>
                <a:spcPts val="0"/>
              </a:spcAft>
              <a:buSzPts val="2800"/>
              <a:buNone/>
            </a:pPr>
            <a:r>
              <a:rPr lang="en" sz="2400"/>
              <a:t>GST1 Input - Land Cover, </a:t>
            </a:r>
            <a:endParaRPr sz="2400"/>
          </a:p>
          <a:p>
            <a:pPr marL="0" lvl="0" indent="0" algn="ctr" rtl="0">
              <a:lnSpc>
                <a:spcPct val="100000"/>
              </a:lnSpc>
              <a:spcBef>
                <a:spcPts val="500"/>
              </a:spcBef>
              <a:spcAft>
                <a:spcPts val="0"/>
              </a:spcAft>
              <a:buSzPts val="2800"/>
              <a:buNone/>
            </a:pPr>
            <a:r>
              <a:rPr lang="en" sz="2400"/>
              <a:t>Forest, Wetlands and Change</a:t>
            </a:r>
            <a:endParaRPr sz="2400"/>
          </a:p>
        </p:txBody>
      </p:sp>
      <p:sp>
        <p:nvSpPr>
          <p:cNvPr id="349" name="Google Shape;349;p63"/>
          <p:cNvSpPr txBox="1"/>
          <p:nvPr/>
        </p:nvSpPr>
        <p:spPr>
          <a:xfrm>
            <a:off x="76200" y="3860775"/>
            <a:ext cx="4946400" cy="16341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00000"/>
              </a:lnSpc>
              <a:spcBef>
                <a:spcPts val="50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Activities: expert meetings, coordinate input from CEOS partners, synthesis towards COP26 presentation </a:t>
            </a:r>
            <a:endParaRPr sz="1800" b="0" i="0" u="none" strike="noStrike" cap="none">
              <a:solidFill>
                <a:schemeClr val="dk1"/>
              </a:solidFill>
              <a:latin typeface="Arial"/>
              <a:ea typeface="Arial"/>
              <a:cs typeface="Arial"/>
              <a:sym typeface="Arial"/>
            </a:endParaRPr>
          </a:p>
          <a:p>
            <a:pPr marL="457200" marR="0" lvl="0" indent="-342900" algn="l" rtl="0">
              <a:lnSpc>
                <a:spcPct val="100000"/>
              </a:lnSpc>
              <a:spcBef>
                <a:spcPts val="50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Coordination builds upon GOFC-GOLD land cover </a:t>
            </a:r>
            <a:endParaRPr sz="1400" b="0" i="0" u="none" strike="noStrike" cap="none">
              <a:solidFill>
                <a:srgbClr val="000000"/>
              </a:solidFill>
              <a:latin typeface="Arial"/>
              <a:ea typeface="Arial"/>
              <a:cs typeface="Arial"/>
              <a:sym typeface="Arial"/>
            </a:endParaRPr>
          </a:p>
        </p:txBody>
      </p:sp>
      <p:pic>
        <p:nvPicPr>
          <p:cNvPr id="350" name="Google Shape;350;p63"/>
          <p:cNvPicPr preferRelativeResize="0"/>
          <p:nvPr/>
        </p:nvPicPr>
        <p:blipFill rotWithShape="1">
          <a:blip r:embed="rId3">
            <a:alphaModFix/>
          </a:blip>
          <a:srcRect/>
          <a:stretch/>
        </p:blipFill>
        <p:spPr>
          <a:xfrm>
            <a:off x="5026536" y="3781538"/>
            <a:ext cx="2685094" cy="12255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64"/>
          <p:cNvSpPr>
            <a:spLocks noGrp="1"/>
          </p:cNvSpPr>
          <p:nvPr>
            <p:ph type="sldNum" idx="12"/>
          </p:nvPr>
        </p:nvSpPr>
        <p:spPr>
          <a:xfrm>
            <a:off x="8763000" y="4972050"/>
            <a:ext cx="304800" cy="140400"/>
          </a:xfrm>
          <a:prstGeom prst="roundRect">
            <a:avLst>
              <a:gd name="adj" fmla="val 16667"/>
            </a:avLst>
          </a:prstGeom>
          <a:solidFill>
            <a:schemeClr val="lt1">
              <a:alpha val="4471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lnSpc>
                <a:spcPct val="100000"/>
              </a:lnSpc>
              <a:spcBef>
                <a:spcPts val="0"/>
              </a:spcBef>
              <a:spcAft>
                <a:spcPts val="0"/>
              </a:spcAft>
              <a:buClr>
                <a:srgbClr val="000000"/>
              </a:buClr>
              <a:buSzPts val="1100"/>
              <a:buFont typeface="Arial"/>
              <a:buNone/>
            </a:pPr>
            <a:fld id="{00000000-1234-1234-1234-123412341234}" type="slidenum">
              <a:rPr lang="en"/>
              <a:t>24</a:t>
            </a:fld>
            <a:endParaRPr/>
          </a:p>
        </p:txBody>
      </p:sp>
      <p:sp>
        <p:nvSpPr>
          <p:cNvPr id="356" name="Google Shape;356;p64"/>
          <p:cNvSpPr txBox="1">
            <a:spLocks noGrp="1"/>
          </p:cNvSpPr>
          <p:nvPr>
            <p:ph type="body" idx="1"/>
          </p:nvPr>
        </p:nvSpPr>
        <p:spPr>
          <a:xfrm>
            <a:off x="149250" y="946775"/>
            <a:ext cx="8845500" cy="4111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400" b="0">
                <a:solidFill>
                  <a:schemeClr val="dk1"/>
                </a:solidFill>
                <a:latin typeface="Arial"/>
                <a:ea typeface="Arial"/>
                <a:cs typeface="Arial"/>
                <a:sym typeface="Arial"/>
              </a:rPr>
              <a:t>The following products are proposed as the most suitable choices to present the dedicated CEOS agency support for the GST by UNFCCC COP26 in Nov. 2021:</a:t>
            </a:r>
            <a:endParaRPr sz="1400" b="0">
              <a:solidFill>
                <a:schemeClr val="dk1"/>
              </a:solidFill>
              <a:latin typeface="Arial"/>
              <a:ea typeface="Arial"/>
              <a:cs typeface="Arial"/>
              <a:sym typeface="Arial"/>
            </a:endParaRPr>
          </a:p>
          <a:p>
            <a:pPr marL="457200" lvl="0" indent="-317500" algn="l" rtl="0">
              <a:lnSpc>
                <a:spcPct val="100000"/>
              </a:lnSpc>
              <a:spcBef>
                <a:spcPts val="1200"/>
              </a:spcBef>
              <a:spcAft>
                <a:spcPts val="0"/>
              </a:spcAft>
              <a:buSzPts val="1400"/>
              <a:buFont typeface="Arial"/>
              <a:buAutoNum type="arabicPeriod"/>
            </a:pPr>
            <a:r>
              <a:rPr lang="en" sz="1400">
                <a:latin typeface="Arial"/>
                <a:ea typeface="Arial"/>
                <a:cs typeface="Arial"/>
                <a:sym typeface="Arial"/>
              </a:rPr>
              <a:t>Useful for countries and national reporting: </a:t>
            </a:r>
            <a:endParaRPr sz="1400">
              <a:solidFill>
                <a:schemeClr val="dk1"/>
              </a:solidFill>
              <a:latin typeface="Arial"/>
              <a:ea typeface="Arial"/>
              <a:cs typeface="Arial"/>
              <a:sym typeface="Arial"/>
            </a:endParaRPr>
          </a:p>
          <a:p>
            <a:pPr marL="914400" lvl="1" indent="-317500" algn="l" rtl="0">
              <a:lnSpc>
                <a:spcPct val="100000"/>
              </a:lnSpc>
              <a:spcBef>
                <a:spcPts val="0"/>
              </a:spcBef>
              <a:spcAft>
                <a:spcPts val="0"/>
              </a:spcAft>
              <a:buClr>
                <a:schemeClr val="dk1"/>
              </a:buClr>
              <a:buSzPts val="1400"/>
              <a:buChar char="o"/>
            </a:pPr>
            <a:r>
              <a:rPr lang="en" sz="1400" b="1">
                <a:solidFill>
                  <a:schemeClr val="dk1"/>
                </a:solidFill>
                <a:latin typeface="Arial"/>
                <a:ea typeface="Arial"/>
                <a:cs typeface="Arial"/>
                <a:sym typeface="Arial"/>
              </a:rPr>
              <a:t>LCLUC Global Mangrove Mapping </a:t>
            </a:r>
            <a:r>
              <a:rPr lang="en" sz="1400">
                <a:solidFill>
                  <a:schemeClr val="dk1"/>
                </a:solidFill>
                <a:latin typeface="Arial"/>
                <a:ea typeface="Arial"/>
                <a:cs typeface="Arial"/>
                <a:sym typeface="Arial"/>
              </a:rPr>
              <a:t>data on AGB and Total Biomass (30 m, NASA JPL/GSFC)</a:t>
            </a:r>
            <a:endParaRPr sz="1400">
              <a:solidFill>
                <a:schemeClr val="dk1"/>
              </a:solidFill>
              <a:latin typeface="Arial"/>
              <a:ea typeface="Arial"/>
              <a:cs typeface="Arial"/>
              <a:sym typeface="Arial"/>
            </a:endParaRPr>
          </a:p>
          <a:p>
            <a:pPr marL="914400" lvl="1" indent="-317500" algn="l" rtl="0">
              <a:lnSpc>
                <a:spcPct val="100000"/>
              </a:lnSpc>
              <a:spcBef>
                <a:spcPts val="0"/>
              </a:spcBef>
              <a:spcAft>
                <a:spcPts val="0"/>
              </a:spcAft>
              <a:buClr>
                <a:schemeClr val="dk1"/>
              </a:buClr>
              <a:buSzPts val="1400"/>
              <a:buChar char="o"/>
            </a:pPr>
            <a:r>
              <a:rPr lang="en" sz="1400" b="1">
                <a:solidFill>
                  <a:schemeClr val="dk1"/>
                </a:solidFill>
                <a:latin typeface="Arial"/>
                <a:ea typeface="Arial"/>
                <a:cs typeface="Arial"/>
                <a:sym typeface="Arial"/>
              </a:rPr>
              <a:t>Copernicus annual global land cover service</a:t>
            </a:r>
            <a:r>
              <a:rPr lang="en" sz="1400">
                <a:solidFill>
                  <a:schemeClr val="dk1"/>
                </a:solidFill>
                <a:latin typeface="Arial"/>
                <a:ea typeface="Arial"/>
                <a:cs typeface="Arial"/>
                <a:sym typeface="Arial"/>
              </a:rPr>
              <a:t> (2015-onwards, 100 m, EC)</a:t>
            </a:r>
            <a:endParaRPr sz="1400">
              <a:solidFill>
                <a:schemeClr val="dk1"/>
              </a:solidFill>
              <a:latin typeface="Arial"/>
              <a:ea typeface="Arial"/>
              <a:cs typeface="Arial"/>
              <a:sym typeface="Arial"/>
            </a:endParaRPr>
          </a:p>
          <a:p>
            <a:pPr marL="914400" lvl="1" indent="-317500" algn="l" rtl="0">
              <a:lnSpc>
                <a:spcPct val="100000"/>
              </a:lnSpc>
              <a:spcBef>
                <a:spcPts val="0"/>
              </a:spcBef>
              <a:spcAft>
                <a:spcPts val="0"/>
              </a:spcAft>
              <a:buClr>
                <a:schemeClr val="dk1"/>
              </a:buClr>
              <a:buSzPts val="1400"/>
              <a:buChar char="o"/>
            </a:pPr>
            <a:r>
              <a:rPr lang="en" sz="1400" b="1">
                <a:solidFill>
                  <a:schemeClr val="dk1"/>
                </a:solidFill>
                <a:latin typeface="Arial"/>
                <a:ea typeface="Arial"/>
                <a:cs typeface="Arial"/>
                <a:sym typeface="Arial"/>
              </a:rPr>
              <a:t>WorldCover</a:t>
            </a:r>
            <a:r>
              <a:rPr lang="en" sz="1400">
                <a:solidFill>
                  <a:schemeClr val="dk1"/>
                </a:solidFill>
                <a:latin typeface="Arial"/>
                <a:ea typeface="Arial"/>
                <a:cs typeface="Arial"/>
                <a:sym typeface="Arial"/>
              </a:rPr>
              <a:t> (2020, 10 m, ESA)</a:t>
            </a:r>
            <a:endParaRPr sz="1400">
              <a:solidFill>
                <a:schemeClr val="dk1"/>
              </a:solidFill>
              <a:latin typeface="Arial"/>
              <a:ea typeface="Arial"/>
              <a:cs typeface="Arial"/>
              <a:sym typeface="Arial"/>
            </a:endParaRPr>
          </a:p>
          <a:p>
            <a:pPr marL="914400" lvl="0" indent="0" algn="l" rtl="0">
              <a:lnSpc>
                <a:spcPct val="100000"/>
              </a:lnSpc>
              <a:spcBef>
                <a:spcPts val="0"/>
              </a:spcBef>
              <a:spcAft>
                <a:spcPts val="0"/>
              </a:spcAft>
              <a:buNone/>
            </a:pPr>
            <a:endParaRPr sz="700">
              <a:solidFill>
                <a:schemeClr val="dk1"/>
              </a:solidFill>
              <a:latin typeface="Arial"/>
              <a:ea typeface="Arial"/>
              <a:cs typeface="Arial"/>
              <a:sym typeface="Arial"/>
            </a:endParaRPr>
          </a:p>
          <a:p>
            <a:pPr marL="457200" lvl="0" indent="-317500" algn="l" rtl="0">
              <a:lnSpc>
                <a:spcPct val="100000"/>
              </a:lnSpc>
              <a:spcBef>
                <a:spcPts val="0"/>
              </a:spcBef>
              <a:spcAft>
                <a:spcPts val="0"/>
              </a:spcAft>
              <a:buSzPts val="1400"/>
              <a:buFont typeface="Arial"/>
              <a:buAutoNum type="arabicPeriod"/>
            </a:pPr>
            <a:r>
              <a:rPr lang="en" sz="1400">
                <a:latin typeface="Arial"/>
                <a:ea typeface="Arial"/>
                <a:cs typeface="Arial"/>
                <a:sym typeface="Arial"/>
              </a:rPr>
              <a:t>For (longer-term) global modeling and GHG assessments:</a:t>
            </a:r>
            <a:endParaRPr sz="1400">
              <a:solidFill>
                <a:schemeClr val="dk1"/>
              </a:solidFill>
              <a:latin typeface="Arial"/>
              <a:ea typeface="Arial"/>
              <a:cs typeface="Arial"/>
              <a:sym typeface="Arial"/>
            </a:endParaRPr>
          </a:p>
          <a:p>
            <a:pPr marL="914400" lvl="1" indent="-317500" algn="l" rtl="0">
              <a:lnSpc>
                <a:spcPct val="100000"/>
              </a:lnSpc>
              <a:spcBef>
                <a:spcPts val="0"/>
              </a:spcBef>
              <a:spcAft>
                <a:spcPts val="0"/>
              </a:spcAft>
              <a:buClr>
                <a:schemeClr val="dk1"/>
              </a:buClr>
              <a:buSzPts val="1400"/>
              <a:buChar char="o"/>
            </a:pPr>
            <a:r>
              <a:rPr lang="en" sz="1400" b="1">
                <a:solidFill>
                  <a:schemeClr val="dk1"/>
                </a:solidFill>
                <a:latin typeface="Arial"/>
                <a:ea typeface="Arial"/>
                <a:cs typeface="Arial"/>
                <a:sym typeface="Arial"/>
              </a:rPr>
              <a:t>LC CCI annual 1992-2015 </a:t>
            </a:r>
            <a:r>
              <a:rPr lang="en" sz="1400">
                <a:solidFill>
                  <a:schemeClr val="dk1"/>
                </a:solidFill>
                <a:latin typeface="Arial"/>
                <a:ea typeface="Arial"/>
                <a:cs typeface="Arial"/>
                <a:sym typeface="Arial"/>
              </a:rPr>
              <a:t>(now continued under Copernicus climate service C3S until today, 1 km change, ESA/EC)</a:t>
            </a:r>
            <a:endParaRPr sz="1400">
              <a:solidFill>
                <a:schemeClr val="dk1"/>
              </a:solidFill>
              <a:latin typeface="Arial"/>
              <a:ea typeface="Arial"/>
              <a:cs typeface="Arial"/>
              <a:sym typeface="Arial"/>
            </a:endParaRPr>
          </a:p>
          <a:p>
            <a:pPr marL="914400" lvl="1" indent="-317500" algn="l" rtl="0">
              <a:lnSpc>
                <a:spcPct val="100000"/>
              </a:lnSpc>
              <a:spcBef>
                <a:spcPts val="0"/>
              </a:spcBef>
              <a:spcAft>
                <a:spcPts val="0"/>
              </a:spcAft>
              <a:buClr>
                <a:schemeClr val="dk1"/>
              </a:buClr>
              <a:buSzPts val="1400"/>
              <a:buChar char="o"/>
            </a:pPr>
            <a:r>
              <a:rPr lang="en" sz="1400" b="1">
                <a:solidFill>
                  <a:schemeClr val="dk1"/>
                </a:solidFill>
                <a:latin typeface="Arial"/>
                <a:ea typeface="Arial"/>
                <a:cs typeface="Arial"/>
                <a:sym typeface="Arial"/>
              </a:rPr>
              <a:t>HILDA+ 1960-2019 g</a:t>
            </a:r>
            <a:r>
              <a:rPr lang="en" sz="1400">
                <a:solidFill>
                  <a:schemeClr val="dk1"/>
                </a:solidFill>
                <a:latin typeface="Arial"/>
                <a:ea typeface="Arial"/>
                <a:cs typeface="Arial"/>
                <a:sym typeface="Arial"/>
              </a:rPr>
              <a:t>lobal, annual land cover change harmonized with FAO statistics (synthesis product for modeling community)</a:t>
            </a:r>
            <a:endParaRPr sz="1400">
              <a:solidFill>
                <a:schemeClr val="dk1"/>
              </a:solidFill>
              <a:latin typeface="Arial"/>
              <a:ea typeface="Arial"/>
              <a:cs typeface="Arial"/>
              <a:sym typeface="Arial"/>
            </a:endParaRPr>
          </a:p>
          <a:p>
            <a:pPr marL="914400" lvl="0" indent="0" algn="l" rtl="0">
              <a:lnSpc>
                <a:spcPct val="100000"/>
              </a:lnSpc>
              <a:spcBef>
                <a:spcPts val="0"/>
              </a:spcBef>
              <a:spcAft>
                <a:spcPts val="0"/>
              </a:spcAft>
              <a:buNone/>
            </a:pPr>
            <a:endParaRPr sz="700">
              <a:solidFill>
                <a:schemeClr val="dk1"/>
              </a:solidFill>
              <a:latin typeface="Arial"/>
              <a:ea typeface="Arial"/>
              <a:cs typeface="Arial"/>
              <a:sym typeface="Arial"/>
            </a:endParaRPr>
          </a:p>
          <a:p>
            <a:pPr marL="457200" lvl="0" indent="-317500" algn="l" rtl="0">
              <a:lnSpc>
                <a:spcPct val="100000"/>
              </a:lnSpc>
              <a:spcBef>
                <a:spcPts val="0"/>
              </a:spcBef>
              <a:spcAft>
                <a:spcPts val="0"/>
              </a:spcAft>
              <a:buSzPts val="1400"/>
              <a:buFont typeface="Arial"/>
              <a:buAutoNum type="arabicPeriod"/>
            </a:pPr>
            <a:r>
              <a:rPr lang="en" sz="1400">
                <a:latin typeface="Arial"/>
                <a:ea typeface="Arial"/>
                <a:cs typeface="Arial"/>
                <a:sym typeface="Arial"/>
              </a:rPr>
              <a:t>For linking national reporting with global estimation (in a statistical sense)</a:t>
            </a:r>
            <a:endParaRPr sz="1400" b="0">
              <a:solidFill>
                <a:schemeClr val="dk1"/>
              </a:solidFill>
              <a:latin typeface="Arial"/>
              <a:ea typeface="Arial"/>
              <a:cs typeface="Arial"/>
              <a:sym typeface="Arial"/>
            </a:endParaRPr>
          </a:p>
          <a:p>
            <a:pPr marL="914400" lvl="1" indent="-317500" algn="l" rtl="0">
              <a:lnSpc>
                <a:spcPct val="100000"/>
              </a:lnSpc>
              <a:spcBef>
                <a:spcPts val="0"/>
              </a:spcBef>
              <a:spcAft>
                <a:spcPts val="0"/>
              </a:spcAft>
              <a:buClr>
                <a:schemeClr val="dk1"/>
              </a:buClr>
              <a:buSzPts val="1400"/>
              <a:buChar char="o"/>
            </a:pPr>
            <a:r>
              <a:rPr lang="en" sz="1400" b="1">
                <a:solidFill>
                  <a:schemeClr val="dk1"/>
                </a:solidFill>
                <a:latin typeface="Arial"/>
                <a:ea typeface="Arial"/>
                <a:cs typeface="Arial"/>
                <a:sym typeface="Arial"/>
              </a:rPr>
              <a:t>Nancy Harris/GFW forest fluxes data 2000-2019 </a:t>
            </a:r>
            <a:r>
              <a:rPr lang="en" sz="1400">
                <a:solidFill>
                  <a:schemeClr val="dk1"/>
                </a:solidFill>
                <a:latin typeface="Arial"/>
                <a:ea typeface="Arial"/>
                <a:cs typeface="Arial"/>
                <a:sym typeface="Arial"/>
              </a:rPr>
              <a:t>(NASA)</a:t>
            </a:r>
            <a:endParaRPr sz="1400">
              <a:solidFill>
                <a:schemeClr val="dk1"/>
              </a:solidFill>
              <a:latin typeface="Arial"/>
              <a:ea typeface="Arial"/>
              <a:cs typeface="Arial"/>
              <a:sym typeface="Arial"/>
            </a:endParaRPr>
          </a:p>
          <a:p>
            <a:pPr marL="914400" lvl="1" indent="-317500" algn="l" rtl="0">
              <a:lnSpc>
                <a:spcPct val="100000"/>
              </a:lnSpc>
              <a:spcBef>
                <a:spcPts val="0"/>
              </a:spcBef>
              <a:spcAft>
                <a:spcPts val="0"/>
              </a:spcAft>
              <a:buClr>
                <a:schemeClr val="dk1"/>
              </a:buClr>
              <a:buSzPts val="1400"/>
              <a:buChar char="o"/>
            </a:pPr>
            <a:r>
              <a:rPr lang="en" sz="1400" b="1">
                <a:solidFill>
                  <a:schemeClr val="dk1"/>
                </a:solidFill>
                <a:latin typeface="Arial"/>
                <a:ea typeface="Arial"/>
                <a:cs typeface="Arial"/>
                <a:sym typeface="Arial"/>
              </a:rPr>
              <a:t>Copernicus annual global land cover service and regional land cover change statistics</a:t>
            </a:r>
            <a:r>
              <a:rPr lang="en" sz="1400">
                <a:solidFill>
                  <a:schemeClr val="dk1"/>
                </a:solidFill>
                <a:latin typeface="Arial"/>
                <a:ea typeface="Arial"/>
                <a:cs typeface="Arial"/>
                <a:sym typeface="Arial"/>
              </a:rPr>
              <a:t> (using reference data for estimation, EC/ESA)</a:t>
            </a:r>
            <a:endParaRPr sz="1400">
              <a:solidFill>
                <a:schemeClr val="dk1"/>
              </a:solidFill>
              <a:latin typeface="Arial"/>
              <a:ea typeface="Arial"/>
              <a:cs typeface="Arial"/>
              <a:sym typeface="Arial"/>
            </a:endParaRPr>
          </a:p>
          <a:p>
            <a:pPr marL="0" lvl="0" indent="0" algn="l" rtl="0">
              <a:lnSpc>
                <a:spcPct val="100000"/>
              </a:lnSpc>
              <a:spcBef>
                <a:spcPts val="1000"/>
              </a:spcBef>
              <a:spcAft>
                <a:spcPts val="0"/>
              </a:spcAft>
              <a:buClr>
                <a:schemeClr val="dk1"/>
              </a:buClr>
              <a:buSzPts val="1100"/>
              <a:buFont typeface="Arial"/>
              <a:buNone/>
            </a:pPr>
            <a:endParaRPr sz="1100" b="0">
              <a:solidFill>
                <a:schemeClr val="dk1"/>
              </a:solidFill>
              <a:latin typeface="Arial"/>
              <a:ea typeface="Arial"/>
              <a:cs typeface="Arial"/>
              <a:sym typeface="Arial"/>
            </a:endParaRPr>
          </a:p>
          <a:p>
            <a:pPr marL="0" lvl="0" indent="0" algn="l" rtl="0">
              <a:lnSpc>
                <a:spcPct val="100000"/>
              </a:lnSpc>
              <a:spcBef>
                <a:spcPts val="1000"/>
              </a:spcBef>
              <a:spcAft>
                <a:spcPts val="0"/>
              </a:spcAft>
              <a:buClr>
                <a:schemeClr val="dk1"/>
              </a:buClr>
              <a:buSzPts val="1100"/>
              <a:buFont typeface="Arial"/>
              <a:buNone/>
            </a:pPr>
            <a:endParaRPr sz="1100" b="0">
              <a:solidFill>
                <a:schemeClr val="dk1"/>
              </a:solidFill>
              <a:latin typeface="Arial"/>
              <a:ea typeface="Arial"/>
              <a:cs typeface="Arial"/>
              <a:sym typeface="Arial"/>
            </a:endParaRPr>
          </a:p>
          <a:p>
            <a:pPr marL="457200" lvl="0" indent="0" algn="l" rtl="0">
              <a:lnSpc>
                <a:spcPct val="100000"/>
              </a:lnSpc>
              <a:spcBef>
                <a:spcPts val="1000"/>
              </a:spcBef>
              <a:spcAft>
                <a:spcPts val="0"/>
              </a:spcAft>
              <a:buSzPts val="2000"/>
              <a:buNone/>
            </a:pPr>
            <a:endParaRPr sz="1100" b="0">
              <a:solidFill>
                <a:schemeClr val="dk1"/>
              </a:solidFill>
              <a:latin typeface="Arial"/>
              <a:ea typeface="Arial"/>
              <a:cs typeface="Arial"/>
              <a:sym typeface="Arial"/>
            </a:endParaRPr>
          </a:p>
          <a:p>
            <a:pPr marL="457200" lvl="0" indent="0" algn="l" rtl="0">
              <a:lnSpc>
                <a:spcPct val="100000"/>
              </a:lnSpc>
              <a:spcBef>
                <a:spcPts val="1000"/>
              </a:spcBef>
              <a:spcAft>
                <a:spcPts val="0"/>
              </a:spcAft>
              <a:buSzPts val="2000"/>
              <a:buNone/>
            </a:pPr>
            <a:endParaRPr sz="1100">
              <a:solidFill>
                <a:schemeClr val="dk1"/>
              </a:solidFill>
              <a:latin typeface="Calibri"/>
              <a:ea typeface="Calibri"/>
              <a:cs typeface="Calibri"/>
              <a:sym typeface="Calibri"/>
            </a:endParaRPr>
          </a:p>
          <a:p>
            <a:pPr marL="457200" lvl="0" indent="0" algn="l" rtl="0">
              <a:lnSpc>
                <a:spcPct val="100000"/>
              </a:lnSpc>
              <a:spcBef>
                <a:spcPts val="1000"/>
              </a:spcBef>
              <a:spcAft>
                <a:spcPts val="0"/>
              </a:spcAft>
              <a:buSzPts val="2000"/>
              <a:buNone/>
            </a:pPr>
            <a:endParaRPr sz="1100" b="0">
              <a:solidFill>
                <a:schemeClr val="dk1"/>
              </a:solidFill>
              <a:latin typeface="Calibri"/>
              <a:ea typeface="Calibri"/>
              <a:cs typeface="Calibri"/>
              <a:sym typeface="Calibri"/>
            </a:endParaRPr>
          </a:p>
          <a:p>
            <a:pPr marL="457200" lvl="0" indent="0" algn="l" rtl="0">
              <a:lnSpc>
                <a:spcPct val="100000"/>
              </a:lnSpc>
              <a:spcBef>
                <a:spcPts val="1000"/>
              </a:spcBef>
              <a:spcAft>
                <a:spcPts val="0"/>
              </a:spcAft>
              <a:buSzPts val="2000"/>
              <a:buNone/>
            </a:pPr>
            <a:endParaRPr sz="1100" b="0">
              <a:solidFill>
                <a:schemeClr val="dk1"/>
              </a:solidFill>
              <a:latin typeface="Calibri"/>
              <a:ea typeface="Calibri"/>
              <a:cs typeface="Calibri"/>
              <a:sym typeface="Calibri"/>
            </a:endParaRPr>
          </a:p>
          <a:p>
            <a:pPr marL="457200" lvl="0" indent="0" algn="l" rtl="0">
              <a:lnSpc>
                <a:spcPct val="100000"/>
              </a:lnSpc>
              <a:spcBef>
                <a:spcPts val="1000"/>
              </a:spcBef>
              <a:spcAft>
                <a:spcPts val="0"/>
              </a:spcAft>
              <a:buSzPts val="2000"/>
              <a:buNone/>
            </a:pPr>
            <a:endParaRPr sz="1100" b="0">
              <a:solidFill>
                <a:schemeClr val="dk1"/>
              </a:solidFill>
              <a:latin typeface="Calibri"/>
              <a:ea typeface="Calibri"/>
              <a:cs typeface="Calibri"/>
              <a:sym typeface="Calibri"/>
            </a:endParaRPr>
          </a:p>
          <a:p>
            <a:pPr marL="457200" lvl="0" indent="0" algn="l" rtl="0">
              <a:lnSpc>
                <a:spcPct val="100000"/>
              </a:lnSpc>
              <a:spcBef>
                <a:spcPts val="1000"/>
              </a:spcBef>
              <a:spcAft>
                <a:spcPts val="0"/>
              </a:spcAft>
              <a:buSzPts val="2000"/>
              <a:buNone/>
            </a:pPr>
            <a:endParaRPr sz="1100" b="0">
              <a:solidFill>
                <a:schemeClr val="dk1"/>
              </a:solidFill>
              <a:latin typeface="Calibri"/>
              <a:ea typeface="Calibri"/>
              <a:cs typeface="Calibri"/>
              <a:sym typeface="Calibri"/>
            </a:endParaRPr>
          </a:p>
          <a:p>
            <a:pPr marL="914400" lvl="0" indent="0" algn="l" rtl="0">
              <a:lnSpc>
                <a:spcPct val="100000"/>
              </a:lnSpc>
              <a:spcBef>
                <a:spcPts val="1000"/>
              </a:spcBef>
              <a:spcAft>
                <a:spcPts val="0"/>
              </a:spcAft>
              <a:buSzPts val="2000"/>
              <a:buNone/>
            </a:pPr>
            <a:r>
              <a:rPr lang="en" sz="1100" b="0">
                <a:solidFill>
                  <a:schemeClr val="dk1"/>
                </a:solidFill>
                <a:latin typeface="Calibri"/>
                <a:ea typeface="Calibri"/>
                <a:cs typeface="Calibri"/>
                <a:sym typeface="Calibri"/>
              </a:rPr>
              <a:t> </a:t>
            </a:r>
            <a:endParaRPr sz="1100" b="0">
              <a:solidFill>
                <a:schemeClr val="dk1"/>
              </a:solidFill>
              <a:latin typeface="Calibri"/>
              <a:ea typeface="Calibri"/>
              <a:cs typeface="Calibri"/>
              <a:sym typeface="Calibri"/>
            </a:endParaRPr>
          </a:p>
          <a:p>
            <a:pPr marL="457200" lvl="0" indent="0" algn="l" rtl="0">
              <a:lnSpc>
                <a:spcPct val="100000"/>
              </a:lnSpc>
              <a:spcBef>
                <a:spcPts val="1000"/>
              </a:spcBef>
              <a:spcAft>
                <a:spcPts val="1000"/>
              </a:spcAft>
              <a:buSzPts val="2000"/>
              <a:buNone/>
            </a:pPr>
            <a:endParaRPr sz="1100" b="0">
              <a:solidFill>
                <a:schemeClr val="dk1"/>
              </a:solidFill>
              <a:latin typeface="Calibri"/>
              <a:ea typeface="Calibri"/>
              <a:cs typeface="Calibri"/>
              <a:sym typeface="Calibri"/>
            </a:endParaRPr>
          </a:p>
        </p:txBody>
      </p:sp>
      <p:sp>
        <p:nvSpPr>
          <p:cNvPr id="357" name="Google Shape;357;p64"/>
          <p:cNvSpPr txBox="1">
            <a:spLocks noGrp="1"/>
          </p:cNvSpPr>
          <p:nvPr>
            <p:ph type="body" idx="2"/>
          </p:nvPr>
        </p:nvSpPr>
        <p:spPr>
          <a:xfrm>
            <a:off x="1680300" y="0"/>
            <a:ext cx="6168300" cy="876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00"/>
              </a:spcBef>
              <a:spcAft>
                <a:spcPts val="0"/>
              </a:spcAft>
              <a:buSzPts val="2800"/>
              <a:buNone/>
            </a:pPr>
            <a:r>
              <a:rPr lang="en" sz="2400"/>
              <a:t>GST1 Input - Land Cover &amp; Forest, </a:t>
            </a:r>
            <a:br>
              <a:rPr lang="en" sz="2400"/>
            </a:br>
            <a:r>
              <a:rPr lang="en" sz="2400"/>
              <a:t>Area and Change</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65"/>
          <p:cNvSpPr>
            <a:spLocks noGrp="1"/>
          </p:cNvSpPr>
          <p:nvPr>
            <p:ph type="sldNum" idx="12"/>
          </p:nvPr>
        </p:nvSpPr>
        <p:spPr>
          <a:xfrm>
            <a:off x="8763000" y="4972050"/>
            <a:ext cx="304800" cy="140400"/>
          </a:xfrm>
          <a:prstGeom prst="roundRect">
            <a:avLst>
              <a:gd name="adj" fmla="val 16667"/>
            </a:avLst>
          </a:prstGeom>
          <a:solidFill>
            <a:schemeClr val="lt1">
              <a:alpha val="4471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lnSpc>
                <a:spcPct val="100000"/>
              </a:lnSpc>
              <a:spcBef>
                <a:spcPts val="0"/>
              </a:spcBef>
              <a:spcAft>
                <a:spcPts val="0"/>
              </a:spcAft>
              <a:buClr>
                <a:srgbClr val="000000"/>
              </a:buClr>
              <a:buSzPts val="1100"/>
              <a:buFont typeface="Arial"/>
              <a:buNone/>
            </a:pPr>
            <a:fld id="{00000000-1234-1234-1234-123412341234}" type="slidenum">
              <a:rPr lang="en"/>
              <a:t>25</a:t>
            </a:fld>
            <a:endParaRPr/>
          </a:p>
        </p:txBody>
      </p:sp>
      <p:sp>
        <p:nvSpPr>
          <p:cNvPr id="363" name="Google Shape;363;p65"/>
          <p:cNvSpPr txBox="1">
            <a:spLocks noGrp="1"/>
          </p:cNvSpPr>
          <p:nvPr>
            <p:ph type="body" idx="1"/>
          </p:nvPr>
        </p:nvSpPr>
        <p:spPr>
          <a:xfrm>
            <a:off x="149250" y="946775"/>
            <a:ext cx="4833900" cy="4111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400" b="1">
                <a:latin typeface="Arial"/>
                <a:ea typeface="Arial"/>
                <a:cs typeface="Arial"/>
                <a:sym typeface="Arial"/>
              </a:rPr>
              <a:t>Activity Data – Global Mangrove Watch  (JAXA K&amp;C)</a:t>
            </a:r>
            <a:endParaRPr b="1">
              <a:solidFill>
                <a:schemeClr val="dk1"/>
              </a:solidFill>
              <a:latin typeface="Arial"/>
              <a:ea typeface="Arial"/>
              <a:cs typeface="Arial"/>
              <a:sym typeface="Arial"/>
            </a:endParaRPr>
          </a:p>
          <a:p>
            <a:pPr marL="914400" lvl="1" indent="-317500" algn="l" rtl="0">
              <a:lnSpc>
                <a:spcPct val="115000"/>
              </a:lnSpc>
              <a:spcBef>
                <a:spcPts val="0"/>
              </a:spcBef>
              <a:spcAft>
                <a:spcPts val="0"/>
              </a:spcAft>
              <a:buClr>
                <a:schemeClr val="dk1"/>
              </a:buClr>
              <a:buSzPts val="1400"/>
              <a:buFont typeface="Arial"/>
              <a:buChar char="o"/>
            </a:pPr>
            <a:r>
              <a:rPr lang="en" sz="1400">
                <a:solidFill>
                  <a:schemeClr val="dk1"/>
                </a:solidFill>
                <a:latin typeface="Arial"/>
                <a:ea typeface="Arial"/>
                <a:cs typeface="Arial"/>
                <a:sym typeface="Arial"/>
              </a:rPr>
              <a:t>Global maps of mangrove area and annual changes at 25 m derived from L-band SAR and optical data. Open access in public domain.</a:t>
            </a:r>
            <a:endParaRPr sz="1400">
              <a:solidFill>
                <a:schemeClr val="dk1"/>
              </a:solidFill>
              <a:latin typeface="Arial"/>
              <a:ea typeface="Arial"/>
              <a:cs typeface="Arial"/>
              <a:sym typeface="Arial"/>
            </a:endParaRPr>
          </a:p>
          <a:p>
            <a:pPr marL="914400" lvl="1" indent="-317500" algn="l" rtl="0">
              <a:lnSpc>
                <a:spcPct val="115000"/>
              </a:lnSpc>
              <a:spcBef>
                <a:spcPts val="0"/>
              </a:spcBef>
              <a:spcAft>
                <a:spcPts val="0"/>
              </a:spcAft>
              <a:buClr>
                <a:schemeClr val="dk1"/>
              </a:buClr>
              <a:buSzPts val="1400"/>
              <a:buFont typeface="Arial"/>
              <a:buChar char="o"/>
            </a:pPr>
            <a:r>
              <a:rPr lang="en" sz="1400">
                <a:solidFill>
                  <a:schemeClr val="dk1"/>
                </a:solidFill>
                <a:latin typeface="Arial"/>
                <a:ea typeface="Arial"/>
                <a:cs typeface="Arial"/>
                <a:sym typeface="Arial"/>
              </a:rPr>
              <a:t>1996–2018 available for COP-26. 2019-2021 for GST1.</a:t>
            </a:r>
            <a:endParaRPr sz="1400">
              <a:solidFill>
                <a:schemeClr val="dk1"/>
              </a:solidFill>
              <a:latin typeface="Arial"/>
              <a:ea typeface="Arial"/>
              <a:cs typeface="Arial"/>
              <a:sym typeface="Arial"/>
            </a:endParaRPr>
          </a:p>
          <a:p>
            <a:pPr marL="914400" lvl="1" indent="-317500" algn="l" rtl="0">
              <a:lnSpc>
                <a:spcPct val="100000"/>
              </a:lnSpc>
              <a:spcBef>
                <a:spcPts val="0"/>
              </a:spcBef>
              <a:spcAft>
                <a:spcPts val="0"/>
              </a:spcAft>
              <a:buClr>
                <a:schemeClr val="dk1"/>
              </a:buClr>
              <a:buSzPts val="1400"/>
              <a:buFont typeface="Arial"/>
              <a:buChar char="o"/>
            </a:pPr>
            <a:r>
              <a:rPr lang="en" sz="1400">
                <a:solidFill>
                  <a:schemeClr val="dk1"/>
                </a:solidFill>
                <a:latin typeface="Arial"/>
                <a:ea typeface="Arial"/>
                <a:cs typeface="Arial"/>
                <a:sym typeface="Arial"/>
              </a:rPr>
              <a:t>Official UNEP SDG 6.6.1 mangrove dataset. </a:t>
            </a:r>
            <a:endParaRPr sz="1400" b="1">
              <a:solidFill>
                <a:schemeClr val="dk1"/>
              </a:solidFill>
              <a:latin typeface="Arial"/>
              <a:ea typeface="Arial"/>
              <a:cs typeface="Arial"/>
              <a:sym typeface="Arial"/>
            </a:endParaRPr>
          </a:p>
          <a:p>
            <a:pPr marL="914400" lvl="0" indent="0" algn="l" rtl="0">
              <a:lnSpc>
                <a:spcPct val="100000"/>
              </a:lnSpc>
              <a:spcBef>
                <a:spcPts val="0"/>
              </a:spcBef>
              <a:spcAft>
                <a:spcPts val="0"/>
              </a:spcAft>
              <a:buNone/>
            </a:pPr>
            <a:endParaRPr sz="700">
              <a:solidFill>
                <a:schemeClr val="dk1"/>
              </a:solidFill>
              <a:latin typeface="Arial"/>
              <a:ea typeface="Arial"/>
              <a:cs typeface="Arial"/>
              <a:sym typeface="Arial"/>
            </a:endParaRPr>
          </a:p>
          <a:p>
            <a:pPr marL="914400" lvl="0" indent="0" algn="l" rtl="0">
              <a:lnSpc>
                <a:spcPct val="100000"/>
              </a:lnSpc>
              <a:spcBef>
                <a:spcPts val="0"/>
              </a:spcBef>
              <a:spcAft>
                <a:spcPts val="0"/>
              </a:spcAft>
              <a:buNone/>
            </a:pPr>
            <a:endParaRPr sz="1700">
              <a:solidFill>
                <a:schemeClr val="dk1"/>
              </a:solidFill>
              <a:latin typeface="Arial"/>
              <a:ea typeface="Arial"/>
              <a:cs typeface="Arial"/>
              <a:sym typeface="Arial"/>
            </a:endParaRPr>
          </a:p>
          <a:p>
            <a:pPr marL="0" lvl="0" indent="0" algn="l" rtl="0">
              <a:lnSpc>
                <a:spcPct val="115000"/>
              </a:lnSpc>
              <a:spcBef>
                <a:spcPts val="0"/>
              </a:spcBef>
              <a:spcAft>
                <a:spcPts val="0"/>
              </a:spcAft>
              <a:buNone/>
            </a:pPr>
            <a:r>
              <a:rPr lang="en" sz="1400">
                <a:latin typeface="Arial"/>
                <a:ea typeface="Arial"/>
                <a:cs typeface="Arial"/>
                <a:sym typeface="Arial"/>
              </a:rPr>
              <a:t>Emission Factors - LCLUC Global Mangrove Mapping (NASA JPL/GSFC)</a:t>
            </a:r>
            <a:endParaRPr sz="1400">
              <a:latin typeface="Arial"/>
              <a:ea typeface="Arial"/>
              <a:cs typeface="Arial"/>
              <a:sym typeface="Arial"/>
            </a:endParaRPr>
          </a:p>
          <a:p>
            <a:pPr marL="914400" marR="0" lvl="1" indent="-317500" algn="l" rtl="0">
              <a:lnSpc>
                <a:spcPct val="115000"/>
              </a:lnSpc>
              <a:spcBef>
                <a:spcPts val="0"/>
              </a:spcBef>
              <a:spcAft>
                <a:spcPts val="0"/>
              </a:spcAft>
              <a:buClr>
                <a:schemeClr val="dk1"/>
              </a:buClr>
              <a:buSzPts val="1400"/>
              <a:buFont typeface="Arial"/>
              <a:buChar char="o"/>
            </a:pPr>
            <a:r>
              <a:rPr lang="en" sz="1400">
                <a:solidFill>
                  <a:schemeClr val="dk1"/>
                </a:solidFill>
                <a:latin typeface="Arial"/>
                <a:ea typeface="Arial"/>
                <a:cs typeface="Arial"/>
                <a:sym typeface="Arial"/>
              </a:rPr>
              <a:t>Global maps of mangrove Height, AGB and total biomass at 30 m. Open access in public domain.</a:t>
            </a:r>
            <a:endParaRPr sz="1400">
              <a:solidFill>
                <a:schemeClr val="dk1"/>
              </a:solidFill>
              <a:latin typeface="Arial"/>
              <a:ea typeface="Arial"/>
              <a:cs typeface="Arial"/>
              <a:sym typeface="Arial"/>
            </a:endParaRPr>
          </a:p>
          <a:p>
            <a:pPr marL="914400" marR="0" lvl="1" indent="-317500" algn="l" rtl="0">
              <a:lnSpc>
                <a:spcPct val="115000"/>
              </a:lnSpc>
              <a:spcBef>
                <a:spcPts val="0"/>
              </a:spcBef>
              <a:spcAft>
                <a:spcPts val="0"/>
              </a:spcAft>
              <a:buClr>
                <a:schemeClr val="dk1"/>
              </a:buClr>
              <a:buSzPts val="1400"/>
              <a:buFont typeface="Arial"/>
              <a:buChar char="o"/>
            </a:pPr>
            <a:r>
              <a:rPr lang="en" sz="1400">
                <a:solidFill>
                  <a:schemeClr val="dk1"/>
                </a:solidFill>
                <a:latin typeface="Arial"/>
                <a:ea typeface="Arial"/>
                <a:cs typeface="Arial"/>
                <a:sym typeface="Arial"/>
              </a:rPr>
              <a:t>Baseline year 2000 derived from SRTM DEM.</a:t>
            </a:r>
            <a:endParaRPr sz="1400">
              <a:solidFill>
                <a:schemeClr val="dk1"/>
              </a:solidFill>
              <a:latin typeface="Arial"/>
              <a:ea typeface="Arial"/>
              <a:cs typeface="Arial"/>
              <a:sym typeface="Arial"/>
            </a:endParaRPr>
          </a:p>
          <a:p>
            <a:pPr marL="914400" marR="0" lvl="1" indent="-317500" algn="l" rtl="0">
              <a:lnSpc>
                <a:spcPct val="115000"/>
              </a:lnSpc>
              <a:spcBef>
                <a:spcPts val="0"/>
              </a:spcBef>
              <a:spcAft>
                <a:spcPts val="0"/>
              </a:spcAft>
              <a:buClr>
                <a:schemeClr val="dk1"/>
              </a:buClr>
              <a:buSzPts val="1400"/>
              <a:buFont typeface="Arial"/>
              <a:buChar char="o"/>
            </a:pPr>
            <a:r>
              <a:rPr lang="en" sz="1400">
                <a:solidFill>
                  <a:schemeClr val="dk1"/>
                </a:solidFill>
                <a:latin typeface="Arial"/>
                <a:ea typeface="Arial"/>
                <a:cs typeface="Arial"/>
                <a:sym typeface="Arial"/>
              </a:rPr>
              <a:t>New 2015 baseline at 12 m from TanDEM-X DEM available for GST1.</a:t>
            </a:r>
            <a:endParaRPr sz="1400" b="1">
              <a:solidFill>
                <a:schemeClr val="dk1"/>
              </a:solidFill>
              <a:latin typeface="Arial"/>
              <a:ea typeface="Arial"/>
              <a:cs typeface="Arial"/>
              <a:sym typeface="Arial"/>
            </a:endParaRPr>
          </a:p>
          <a:p>
            <a:pPr marL="914400" lvl="0" indent="0" algn="l" rtl="0">
              <a:lnSpc>
                <a:spcPct val="100000"/>
              </a:lnSpc>
              <a:spcBef>
                <a:spcPts val="0"/>
              </a:spcBef>
              <a:spcAft>
                <a:spcPts val="0"/>
              </a:spcAft>
              <a:buNone/>
            </a:pPr>
            <a:endParaRPr sz="70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400">
              <a:solidFill>
                <a:schemeClr val="dk1"/>
              </a:solidFill>
              <a:latin typeface="Arial"/>
              <a:ea typeface="Arial"/>
              <a:cs typeface="Arial"/>
              <a:sym typeface="Arial"/>
            </a:endParaRPr>
          </a:p>
          <a:p>
            <a:pPr marL="0" lvl="0" indent="0" algn="l" rtl="0">
              <a:lnSpc>
                <a:spcPct val="100000"/>
              </a:lnSpc>
              <a:spcBef>
                <a:spcPts val="1000"/>
              </a:spcBef>
              <a:spcAft>
                <a:spcPts val="0"/>
              </a:spcAft>
              <a:buClr>
                <a:schemeClr val="dk1"/>
              </a:buClr>
              <a:buSzPts val="1100"/>
              <a:buFont typeface="Arial"/>
              <a:buNone/>
            </a:pPr>
            <a:endParaRPr sz="1100" b="0">
              <a:solidFill>
                <a:schemeClr val="dk1"/>
              </a:solidFill>
              <a:latin typeface="Arial"/>
              <a:ea typeface="Arial"/>
              <a:cs typeface="Arial"/>
              <a:sym typeface="Arial"/>
            </a:endParaRPr>
          </a:p>
          <a:p>
            <a:pPr marL="0" lvl="0" indent="0" algn="l" rtl="0">
              <a:lnSpc>
                <a:spcPct val="100000"/>
              </a:lnSpc>
              <a:spcBef>
                <a:spcPts val="1000"/>
              </a:spcBef>
              <a:spcAft>
                <a:spcPts val="0"/>
              </a:spcAft>
              <a:buClr>
                <a:schemeClr val="dk1"/>
              </a:buClr>
              <a:buSzPts val="1100"/>
              <a:buFont typeface="Arial"/>
              <a:buNone/>
            </a:pPr>
            <a:endParaRPr sz="1100" b="0">
              <a:solidFill>
                <a:schemeClr val="dk1"/>
              </a:solidFill>
              <a:latin typeface="Arial"/>
              <a:ea typeface="Arial"/>
              <a:cs typeface="Arial"/>
              <a:sym typeface="Arial"/>
            </a:endParaRPr>
          </a:p>
          <a:p>
            <a:pPr marL="457200" lvl="0" indent="0" algn="l" rtl="0">
              <a:lnSpc>
                <a:spcPct val="100000"/>
              </a:lnSpc>
              <a:spcBef>
                <a:spcPts val="1000"/>
              </a:spcBef>
              <a:spcAft>
                <a:spcPts val="0"/>
              </a:spcAft>
              <a:buSzPts val="2000"/>
              <a:buNone/>
            </a:pPr>
            <a:endParaRPr sz="1100" b="0">
              <a:solidFill>
                <a:schemeClr val="dk1"/>
              </a:solidFill>
              <a:latin typeface="Arial"/>
              <a:ea typeface="Arial"/>
              <a:cs typeface="Arial"/>
              <a:sym typeface="Arial"/>
            </a:endParaRPr>
          </a:p>
          <a:p>
            <a:pPr marL="457200" lvl="0" indent="0" algn="l" rtl="0">
              <a:lnSpc>
                <a:spcPct val="100000"/>
              </a:lnSpc>
              <a:spcBef>
                <a:spcPts val="1000"/>
              </a:spcBef>
              <a:spcAft>
                <a:spcPts val="0"/>
              </a:spcAft>
              <a:buSzPts val="2000"/>
              <a:buNone/>
            </a:pPr>
            <a:endParaRPr sz="1100">
              <a:solidFill>
                <a:schemeClr val="dk1"/>
              </a:solidFill>
              <a:latin typeface="Calibri"/>
              <a:ea typeface="Calibri"/>
              <a:cs typeface="Calibri"/>
              <a:sym typeface="Calibri"/>
            </a:endParaRPr>
          </a:p>
          <a:p>
            <a:pPr marL="457200" lvl="0" indent="0" algn="l" rtl="0">
              <a:lnSpc>
                <a:spcPct val="100000"/>
              </a:lnSpc>
              <a:spcBef>
                <a:spcPts val="1000"/>
              </a:spcBef>
              <a:spcAft>
                <a:spcPts val="0"/>
              </a:spcAft>
              <a:buSzPts val="2000"/>
              <a:buNone/>
            </a:pPr>
            <a:endParaRPr sz="1100" b="0">
              <a:solidFill>
                <a:schemeClr val="dk1"/>
              </a:solidFill>
              <a:latin typeface="Calibri"/>
              <a:ea typeface="Calibri"/>
              <a:cs typeface="Calibri"/>
              <a:sym typeface="Calibri"/>
            </a:endParaRPr>
          </a:p>
          <a:p>
            <a:pPr marL="457200" lvl="0" indent="0" algn="l" rtl="0">
              <a:lnSpc>
                <a:spcPct val="100000"/>
              </a:lnSpc>
              <a:spcBef>
                <a:spcPts val="1000"/>
              </a:spcBef>
              <a:spcAft>
                <a:spcPts val="0"/>
              </a:spcAft>
              <a:buSzPts val="2000"/>
              <a:buNone/>
            </a:pPr>
            <a:endParaRPr sz="1100" b="0">
              <a:solidFill>
                <a:schemeClr val="dk1"/>
              </a:solidFill>
              <a:latin typeface="Calibri"/>
              <a:ea typeface="Calibri"/>
              <a:cs typeface="Calibri"/>
              <a:sym typeface="Calibri"/>
            </a:endParaRPr>
          </a:p>
          <a:p>
            <a:pPr marL="457200" lvl="0" indent="0" algn="l" rtl="0">
              <a:lnSpc>
                <a:spcPct val="100000"/>
              </a:lnSpc>
              <a:spcBef>
                <a:spcPts val="1000"/>
              </a:spcBef>
              <a:spcAft>
                <a:spcPts val="0"/>
              </a:spcAft>
              <a:buSzPts val="2000"/>
              <a:buNone/>
            </a:pPr>
            <a:endParaRPr sz="1100" b="0">
              <a:solidFill>
                <a:schemeClr val="dk1"/>
              </a:solidFill>
              <a:latin typeface="Calibri"/>
              <a:ea typeface="Calibri"/>
              <a:cs typeface="Calibri"/>
              <a:sym typeface="Calibri"/>
            </a:endParaRPr>
          </a:p>
          <a:p>
            <a:pPr marL="457200" lvl="0" indent="0" algn="l" rtl="0">
              <a:lnSpc>
                <a:spcPct val="100000"/>
              </a:lnSpc>
              <a:spcBef>
                <a:spcPts val="1000"/>
              </a:spcBef>
              <a:spcAft>
                <a:spcPts val="0"/>
              </a:spcAft>
              <a:buSzPts val="2000"/>
              <a:buNone/>
            </a:pPr>
            <a:endParaRPr sz="1100" b="0">
              <a:solidFill>
                <a:schemeClr val="dk1"/>
              </a:solidFill>
              <a:latin typeface="Calibri"/>
              <a:ea typeface="Calibri"/>
              <a:cs typeface="Calibri"/>
              <a:sym typeface="Calibri"/>
            </a:endParaRPr>
          </a:p>
          <a:p>
            <a:pPr marL="914400" lvl="0" indent="0" algn="l" rtl="0">
              <a:lnSpc>
                <a:spcPct val="100000"/>
              </a:lnSpc>
              <a:spcBef>
                <a:spcPts val="1000"/>
              </a:spcBef>
              <a:spcAft>
                <a:spcPts val="0"/>
              </a:spcAft>
              <a:buSzPts val="2000"/>
              <a:buNone/>
            </a:pPr>
            <a:r>
              <a:rPr lang="en" sz="1100" b="0">
                <a:solidFill>
                  <a:schemeClr val="dk1"/>
                </a:solidFill>
                <a:latin typeface="Calibri"/>
                <a:ea typeface="Calibri"/>
                <a:cs typeface="Calibri"/>
                <a:sym typeface="Calibri"/>
              </a:rPr>
              <a:t> </a:t>
            </a:r>
            <a:endParaRPr sz="1100" b="0">
              <a:solidFill>
                <a:schemeClr val="dk1"/>
              </a:solidFill>
              <a:latin typeface="Calibri"/>
              <a:ea typeface="Calibri"/>
              <a:cs typeface="Calibri"/>
              <a:sym typeface="Calibri"/>
            </a:endParaRPr>
          </a:p>
          <a:p>
            <a:pPr marL="457200" lvl="0" indent="0" algn="l" rtl="0">
              <a:lnSpc>
                <a:spcPct val="100000"/>
              </a:lnSpc>
              <a:spcBef>
                <a:spcPts val="1000"/>
              </a:spcBef>
              <a:spcAft>
                <a:spcPts val="1000"/>
              </a:spcAft>
              <a:buSzPts val="2000"/>
              <a:buNone/>
            </a:pPr>
            <a:endParaRPr sz="1100" b="0">
              <a:solidFill>
                <a:schemeClr val="dk1"/>
              </a:solidFill>
              <a:latin typeface="Calibri"/>
              <a:ea typeface="Calibri"/>
              <a:cs typeface="Calibri"/>
              <a:sym typeface="Calibri"/>
            </a:endParaRPr>
          </a:p>
        </p:txBody>
      </p:sp>
      <p:sp>
        <p:nvSpPr>
          <p:cNvPr id="364" name="Google Shape;364;p65"/>
          <p:cNvSpPr txBox="1">
            <a:spLocks noGrp="1"/>
          </p:cNvSpPr>
          <p:nvPr>
            <p:ph type="body" idx="2"/>
          </p:nvPr>
        </p:nvSpPr>
        <p:spPr>
          <a:xfrm>
            <a:off x="1680300" y="0"/>
            <a:ext cx="6168300" cy="876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00"/>
              </a:spcBef>
              <a:spcAft>
                <a:spcPts val="0"/>
              </a:spcAft>
              <a:buSzPts val="2800"/>
              <a:buNone/>
            </a:pPr>
            <a:r>
              <a:rPr lang="en" sz="2400"/>
              <a:t>GST1 Input - Other Land Use</a:t>
            </a:r>
            <a:endParaRPr sz="2400"/>
          </a:p>
          <a:p>
            <a:pPr marL="0" lvl="0" indent="0" algn="ctr" rtl="0">
              <a:lnSpc>
                <a:spcPct val="100000"/>
              </a:lnSpc>
              <a:spcBef>
                <a:spcPts val="500"/>
              </a:spcBef>
              <a:spcAft>
                <a:spcPts val="0"/>
              </a:spcAft>
              <a:buSzPts val="2800"/>
              <a:buNone/>
            </a:pPr>
            <a:r>
              <a:rPr lang="en" sz="2400"/>
              <a:t>Mangroves and Wetlands </a:t>
            </a:r>
            <a:endParaRPr sz="2400"/>
          </a:p>
        </p:txBody>
      </p:sp>
      <p:pic>
        <p:nvPicPr>
          <p:cNvPr id="365" name="Google Shape;365;p65"/>
          <p:cNvPicPr preferRelativeResize="0"/>
          <p:nvPr/>
        </p:nvPicPr>
        <p:blipFill>
          <a:blip r:embed="rId3">
            <a:alphaModFix/>
          </a:blip>
          <a:stretch>
            <a:fillRect/>
          </a:stretch>
        </p:blipFill>
        <p:spPr>
          <a:xfrm>
            <a:off x="5135550" y="1029300"/>
            <a:ext cx="3103411" cy="39618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66"/>
          <p:cNvSpPr>
            <a:spLocks noGrp="1"/>
          </p:cNvSpPr>
          <p:nvPr>
            <p:ph type="sldNum" idx="12"/>
          </p:nvPr>
        </p:nvSpPr>
        <p:spPr>
          <a:xfrm>
            <a:off x="8763000" y="4972050"/>
            <a:ext cx="304800" cy="140400"/>
          </a:xfrm>
          <a:prstGeom prst="roundRect">
            <a:avLst>
              <a:gd name="adj" fmla="val 16667"/>
            </a:avLst>
          </a:prstGeom>
          <a:solidFill>
            <a:schemeClr val="lt1">
              <a:alpha val="4471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lnSpc>
                <a:spcPct val="100000"/>
              </a:lnSpc>
              <a:spcBef>
                <a:spcPts val="0"/>
              </a:spcBef>
              <a:spcAft>
                <a:spcPts val="0"/>
              </a:spcAft>
              <a:buClr>
                <a:srgbClr val="000000"/>
              </a:buClr>
              <a:buSzPts val="1100"/>
              <a:buFont typeface="Arial"/>
              <a:buNone/>
            </a:pPr>
            <a:fld id="{00000000-1234-1234-1234-123412341234}" type="slidenum">
              <a:rPr lang="en"/>
              <a:t>26</a:t>
            </a:fld>
            <a:endParaRPr/>
          </a:p>
        </p:txBody>
      </p:sp>
      <p:sp>
        <p:nvSpPr>
          <p:cNvPr id="371" name="Google Shape;371;p66"/>
          <p:cNvSpPr txBox="1">
            <a:spLocks noGrp="1"/>
          </p:cNvSpPr>
          <p:nvPr>
            <p:ph type="body" idx="1"/>
          </p:nvPr>
        </p:nvSpPr>
        <p:spPr>
          <a:xfrm>
            <a:off x="116225" y="1063763"/>
            <a:ext cx="8991600" cy="3943200"/>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500"/>
              </a:spcBef>
              <a:spcAft>
                <a:spcPts val="0"/>
              </a:spcAft>
              <a:buClr>
                <a:srgbClr val="000000"/>
              </a:buClr>
              <a:buSzPts val="1800"/>
              <a:buNone/>
            </a:pPr>
            <a:r>
              <a:rPr lang="en" sz="1600" b="0">
                <a:solidFill>
                  <a:schemeClr val="dk1"/>
                </a:solidFill>
                <a:latin typeface="Arial"/>
                <a:ea typeface="Arial"/>
                <a:cs typeface="Arial"/>
                <a:sym typeface="Arial"/>
              </a:rPr>
              <a:t>What else can be done with additional resources:</a:t>
            </a:r>
            <a:endParaRPr sz="1600" b="0">
              <a:solidFill>
                <a:schemeClr val="dk1"/>
              </a:solidFill>
              <a:latin typeface="Arial"/>
              <a:ea typeface="Arial"/>
              <a:cs typeface="Arial"/>
              <a:sym typeface="Arial"/>
            </a:endParaRPr>
          </a:p>
          <a:p>
            <a:pPr marL="457200" lvl="0" indent="-311150" algn="l" rtl="0">
              <a:lnSpc>
                <a:spcPct val="100000"/>
              </a:lnSpc>
              <a:spcBef>
                <a:spcPts val="500"/>
              </a:spcBef>
              <a:spcAft>
                <a:spcPts val="0"/>
              </a:spcAft>
              <a:buClr>
                <a:srgbClr val="000000"/>
              </a:buClr>
              <a:buSzPts val="1300"/>
              <a:buFont typeface="Calibri"/>
              <a:buChar char="➔"/>
            </a:pPr>
            <a:r>
              <a:rPr lang="en" sz="1300">
                <a:solidFill>
                  <a:schemeClr val="dk1"/>
                </a:solidFill>
                <a:latin typeface="Arial"/>
                <a:ea typeface="Arial"/>
                <a:cs typeface="Arial"/>
                <a:sym typeface="Arial"/>
              </a:rPr>
              <a:t>Support of national GHG inventories for activity data estimation following the IPCC GPG: </a:t>
            </a:r>
            <a:endParaRPr sz="1300" i="1">
              <a:solidFill>
                <a:schemeClr val="dk1"/>
              </a:solidFill>
              <a:latin typeface="Arial"/>
              <a:ea typeface="Arial"/>
              <a:cs typeface="Arial"/>
              <a:sym typeface="Arial"/>
            </a:endParaRPr>
          </a:p>
          <a:p>
            <a:pPr marL="914400" lvl="1" indent="-311150" algn="l" rtl="0">
              <a:lnSpc>
                <a:spcPct val="100000"/>
              </a:lnSpc>
              <a:spcBef>
                <a:spcPts val="500"/>
              </a:spcBef>
              <a:spcAft>
                <a:spcPts val="0"/>
              </a:spcAft>
              <a:buClr>
                <a:srgbClr val="000000"/>
              </a:buClr>
              <a:buSzPts val="1300"/>
              <a:buFont typeface="Calibri"/>
              <a:buChar char="◆"/>
            </a:pPr>
            <a:r>
              <a:rPr lang="en" sz="1300">
                <a:solidFill>
                  <a:schemeClr val="dk1"/>
                </a:solidFill>
                <a:latin typeface="Arial"/>
                <a:ea typeface="Arial"/>
                <a:cs typeface="Arial"/>
                <a:sym typeface="Arial"/>
              </a:rPr>
              <a:t>Enhanced synthesis/lessons learned for update of EO-data in tropical countries for national forest estimation and reporting</a:t>
            </a:r>
            <a:endParaRPr sz="1800"/>
          </a:p>
          <a:p>
            <a:pPr marL="914400" lvl="1" indent="-311150" algn="l" rtl="0">
              <a:lnSpc>
                <a:spcPct val="100000"/>
              </a:lnSpc>
              <a:spcBef>
                <a:spcPts val="500"/>
              </a:spcBef>
              <a:spcAft>
                <a:spcPts val="0"/>
              </a:spcAft>
              <a:buClr>
                <a:srgbClr val="000000"/>
              </a:buClr>
              <a:buSzPts val="1300"/>
              <a:buFont typeface="Calibri"/>
              <a:buChar char="◆"/>
            </a:pPr>
            <a:r>
              <a:rPr lang="en" sz="1300">
                <a:solidFill>
                  <a:schemeClr val="dk1"/>
                </a:solidFill>
                <a:latin typeface="Arial"/>
                <a:ea typeface="Arial"/>
                <a:cs typeface="Arial"/>
                <a:sym typeface="Arial"/>
              </a:rPr>
              <a:t>Work on specific country demonstrators for uptake of more novel novel EO-data streams in national reporting: land use change, wetlands, forest/land degradation, fire/burnt area</a:t>
            </a:r>
            <a:endParaRPr sz="1300">
              <a:solidFill>
                <a:schemeClr val="dk1"/>
              </a:solidFill>
              <a:latin typeface="Arial"/>
              <a:ea typeface="Arial"/>
              <a:cs typeface="Arial"/>
              <a:sym typeface="Arial"/>
            </a:endParaRPr>
          </a:p>
          <a:p>
            <a:pPr marL="457200" lvl="0" indent="-311150" algn="l" rtl="0">
              <a:lnSpc>
                <a:spcPct val="100000"/>
              </a:lnSpc>
              <a:spcBef>
                <a:spcPts val="500"/>
              </a:spcBef>
              <a:spcAft>
                <a:spcPts val="0"/>
              </a:spcAft>
              <a:buClr>
                <a:srgbClr val="000000"/>
              </a:buClr>
              <a:buSzPts val="1300"/>
              <a:buFont typeface="Calibri"/>
              <a:buChar char="➔"/>
            </a:pPr>
            <a:r>
              <a:rPr lang="en" sz="1300">
                <a:solidFill>
                  <a:schemeClr val="dk1"/>
                </a:solidFill>
                <a:latin typeface="Arial"/>
                <a:ea typeface="Arial"/>
                <a:cs typeface="Arial"/>
                <a:sym typeface="Arial"/>
              </a:rPr>
              <a:t>Improved global land change data for AFOLU and modeling assessments: </a:t>
            </a:r>
            <a:endParaRPr sz="1800"/>
          </a:p>
          <a:p>
            <a:pPr marL="914400" lvl="1" indent="-311150" algn="l" rtl="0">
              <a:lnSpc>
                <a:spcPct val="100000"/>
              </a:lnSpc>
              <a:spcBef>
                <a:spcPts val="500"/>
              </a:spcBef>
              <a:spcAft>
                <a:spcPts val="0"/>
              </a:spcAft>
              <a:buClr>
                <a:srgbClr val="000000"/>
              </a:buClr>
              <a:buSzPts val="1300"/>
              <a:buFont typeface="Calibri"/>
              <a:buChar char="◆"/>
            </a:pPr>
            <a:r>
              <a:rPr lang="en" sz="1300">
                <a:solidFill>
                  <a:schemeClr val="dk1"/>
                </a:solidFill>
                <a:latin typeface="Arial"/>
                <a:ea typeface="Arial"/>
                <a:cs typeface="Arial"/>
                <a:sym typeface="Arial"/>
              </a:rPr>
              <a:t>Work on uptake of long-term harmonized global land cover change data global modeling approaches </a:t>
            </a:r>
            <a:endParaRPr sz="1300">
              <a:solidFill>
                <a:schemeClr val="dk1"/>
              </a:solidFill>
              <a:latin typeface="Arial"/>
              <a:ea typeface="Arial"/>
              <a:cs typeface="Arial"/>
              <a:sym typeface="Arial"/>
            </a:endParaRPr>
          </a:p>
          <a:p>
            <a:pPr marL="914400" lvl="1" indent="-311150" algn="l" rtl="0">
              <a:lnSpc>
                <a:spcPct val="100000"/>
              </a:lnSpc>
              <a:spcBef>
                <a:spcPts val="500"/>
              </a:spcBef>
              <a:spcAft>
                <a:spcPts val="0"/>
              </a:spcAft>
              <a:buClr>
                <a:schemeClr val="dk1"/>
              </a:buClr>
              <a:buSzPts val="1300"/>
              <a:buFont typeface="Arial"/>
              <a:buChar char="◆"/>
            </a:pPr>
            <a:r>
              <a:rPr lang="en" sz="1300">
                <a:solidFill>
                  <a:schemeClr val="dk1"/>
                </a:solidFill>
                <a:latin typeface="Arial"/>
                <a:ea typeface="Arial"/>
                <a:cs typeface="Arial"/>
                <a:sym typeface="Arial"/>
              </a:rPr>
              <a:t>Improved global dataset separating managed and unmanaged land</a:t>
            </a:r>
            <a:endParaRPr sz="1300">
              <a:solidFill>
                <a:schemeClr val="dk1"/>
              </a:solidFill>
              <a:latin typeface="Arial"/>
              <a:ea typeface="Arial"/>
              <a:cs typeface="Arial"/>
              <a:sym typeface="Arial"/>
            </a:endParaRPr>
          </a:p>
          <a:p>
            <a:pPr marL="457200" lvl="0" indent="-311150" algn="l" rtl="0">
              <a:lnSpc>
                <a:spcPct val="100000"/>
              </a:lnSpc>
              <a:spcBef>
                <a:spcPts val="500"/>
              </a:spcBef>
              <a:spcAft>
                <a:spcPts val="0"/>
              </a:spcAft>
              <a:buClr>
                <a:srgbClr val="000000"/>
              </a:buClr>
              <a:buSzPts val="1300"/>
              <a:buFont typeface="Calibri"/>
              <a:buChar char="➔"/>
            </a:pPr>
            <a:r>
              <a:rPr lang="en" sz="1300">
                <a:solidFill>
                  <a:schemeClr val="dk1"/>
                </a:solidFill>
                <a:latin typeface="Arial"/>
                <a:ea typeface="Arial"/>
                <a:cs typeface="Arial"/>
                <a:sym typeface="Arial"/>
              </a:rPr>
              <a:t>Enhance consistency/comparability of national GHG inventories and global GHG estimates: </a:t>
            </a:r>
            <a:endParaRPr sz="1800"/>
          </a:p>
          <a:p>
            <a:pPr marL="914400" lvl="1" indent="-311150" algn="l" rtl="0">
              <a:lnSpc>
                <a:spcPct val="100000"/>
              </a:lnSpc>
              <a:spcBef>
                <a:spcPts val="500"/>
              </a:spcBef>
              <a:spcAft>
                <a:spcPts val="0"/>
              </a:spcAft>
              <a:buClr>
                <a:srgbClr val="000000"/>
              </a:buClr>
              <a:buSzPts val="1300"/>
              <a:buFont typeface="Calibri"/>
              <a:buChar char="◆"/>
            </a:pPr>
            <a:r>
              <a:rPr lang="en" sz="1300">
                <a:solidFill>
                  <a:schemeClr val="dk1"/>
                </a:solidFill>
                <a:latin typeface="Arial"/>
                <a:ea typeface="Arial"/>
                <a:cs typeface="Arial"/>
                <a:sym typeface="Arial"/>
              </a:rPr>
              <a:t>Develop best available global land cover change estimates at regional level for statistical comparison with country-reported data (could be done based on Copernicus global land cover service and available reference data)</a:t>
            </a:r>
            <a:endParaRPr sz="1300">
              <a:solidFill>
                <a:schemeClr val="dk1"/>
              </a:solidFill>
              <a:latin typeface="Arial"/>
              <a:ea typeface="Arial"/>
              <a:cs typeface="Arial"/>
              <a:sym typeface="Arial"/>
            </a:endParaRPr>
          </a:p>
          <a:p>
            <a:pPr marL="914400" lvl="1" indent="-311150" algn="l" rtl="0">
              <a:lnSpc>
                <a:spcPct val="100000"/>
              </a:lnSpc>
              <a:spcBef>
                <a:spcPts val="500"/>
              </a:spcBef>
              <a:spcAft>
                <a:spcPts val="0"/>
              </a:spcAft>
              <a:buClr>
                <a:schemeClr val="dk1"/>
              </a:buClr>
              <a:buSzPts val="1300"/>
              <a:buFont typeface="Arial"/>
              <a:buChar char="◆"/>
            </a:pPr>
            <a:r>
              <a:rPr lang="en" sz="1300">
                <a:solidFill>
                  <a:schemeClr val="dk1"/>
                </a:solidFill>
                <a:latin typeface="Arial"/>
                <a:ea typeface="Arial"/>
                <a:cs typeface="Arial"/>
                <a:sym typeface="Arial"/>
              </a:rPr>
              <a:t>Linking IPCC land class and area changes with emissions and removal estimates (i.e. combining with harmonized biomass derived factors?)</a:t>
            </a:r>
            <a:endParaRPr sz="1300">
              <a:solidFill>
                <a:schemeClr val="dk1"/>
              </a:solidFill>
              <a:latin typeface="Arial"/>
              <a:ea typeface="Arial"/>
              <a:cs typeface="Arial"/>
              <a:sym typeface="Arial"/>
            </a:endParaRPr>
          </a:p>
          <a:p>
            <a:pPr marL="457200" lvl="0" indent="0" algn="l" rtl="0">
              <a:lnSpc>
                <a:spcPct val="100000"/>
              </a:lnSpc>
              <a:spcBef>
                <a:spcPts val="500"/>
              </a:spcBef>
              <a:spcAft>
                <a:spcPts val="0"/>
              </a:spcAft>
              <a:buSzPts val="2000"/>
              <a:buNone/>
            </a:pPr>
            <a:endParaRPr sz="1600" b="0">
              <a:solidFill>
                <a:schemeClr val="dk1"/>
              </a:solidFill>
              <a:latin typeface="Arial"/>
              <a:ea typeface="Arial"/>
              <a:cs typeface="Arial"/>
              <a:sym typeface="Arial"/>
            </a:endParaRPr>
          </a:p>
          <a:p>
            <a:pPr marL="457200" lvl="0" indent="0" algn="l" rtl="0">
              <a:lnSpc>
                <a:spcPct val="100000"/>
              </a:lnSpc>
              <a:spcBef>
                <a:spcPts val="500"/>
              </a:spcBef>
              <a:spcAft>
                <a:spcPts val="0"/>
              </a:spcAft>
              <a:buSzPts val="2000"/>
              <a:buNone/>
            </a:pPr>
            <a:endParaRPr sz="1600">
              <a:solidFill>
                <a:schemeClr val="dk1"/>
              </a:solidFill>
              <a:latin typeface="Calibri"/>
              <a:ea typeface="Calibri"/>
              <a:cs typeface="Calibri"/>
              <a:sym typeface="Calibri"/>
            </a:endParaRPr>
          </a:p>
          <a:p>
            <a:pPr marL="457200" lvl="0" indent="0" algn="l" rtl="0">
              <a:lnSpc>
                <a:spcPct val="100000"/>
              </a:lnSpc>
              <a:spcBef>
                <a:spcPts val="500"/>
              </a:spcBef>
              <a:spcAft>
                <a:spcPts val="0"/>
              </a:spcAft>
              <a:buSzPts val="2000"/>
              <a:buNone/>
            </a:pPr>
            <a:endParaRPr sz="1600" b="0">
              <a:solidFill>
                <a:schemeClr val="dk1"/>
              </a:solidFill>
              <a:latin typeface="Calibri"/>
              <a:ea typeface="Calibri"/>
              <a:cs typeface="Calibri"/>
              <a:sym typeface="Calibri"/>
            </a:endParaRPr>
          </a:p>
          <a:p>
            <a:pPr marL="457200" lvl="0" indent="0" algn="l" rtl="0">
              <a:lnSpc>
                <a:spcPct val="100000"/>
              </a:lnSpc>
              <a:spcBef>
                <a:spcPts val="500"/>
              </a:spcBef>
              <a:spcAft>
                <a:spcPts val="0"/>
              </a:spcAft>
              <a:buSzPts val="2000"/>
              <a:buNone/>
            </a:pPr>
            <a:endParaRPr sz="1600" b="0">
              <a:solidFill>
                <a:schemeClr val="dk1"/>
              </a:solidFill>
              <a:latin typeface="Calibri"/>
              <a:ea typeface="Calibri"/>
              <a:cs typeface="Calibri"/>
              <a:sym typeface="Calibri"/>
            </a:endParaRPr>
          </a:p>
          <a:p>
            <a:pPr marL="457200" lvl="0" indent="0" algn="l" rtl="0">
              <a:lnSpc>
                <a:spcPct val="100000"/>
              </a:lnSpc>
              <a:spcBef>
                <a:spcPts val="500"/>
              </a:spcBef>
              <a:spcAft>
                <a:spcPts val="0"/>
              </a:spcAft>
              <a:buSzPts val="2000"/>
              <a:buNone/>
            </a:pPr>
            <a:endParaRPr sz="1600" b="0">
              <a:solidFill>
                <a:schemeClr val="dk1"/>
              </a:solidFill>
              <a:latin typeface="Calibri"/>
              <a:ea typeface="Calibri"/>
              <a:cs typeface="Calibri"/>
              <a:sym typeface="Calibri"/>
            </a:endParaRPr>
          </a:p>
          <a:p>
            <a:pPr marL="457200" lvl="0" indent="0" algn="l" rtl="0">
              <a:lnSpc>
                <a:spcPct val="100000"/>
              </a:lnSpc>
              <a:spcBef>
                <a:spcPts val="500"/>
              </a:spcBef>
              <a:spcAft>
                <a:spcPts val="0"/>
              </a:spcAft>
              <a:buSzPts val="2000"/>
              <a:buNone/>
            </a:pPr>
            <a:endParaRPr sz="1600" b="0">
              <a:solidFill>
                <a:schemeClr val="dk1"/>
              </a:solidFill>
              <a:latin typeface="Calibri"/>
              <a:ea typeface="Calibri"/>
              <a:cs typeface="Calibri"/>
              <a:sym typeface="Calibri"/>
            </a:endParaRPr>
          </a:p>
          <a:p>
            <a:pPr marL="914400" lvl="0" indent="0" algn="l" rtl="0">
              <a:lnSpc>
                <a:spcPct val="100000"/>
              </a:lnSpc>
              <a:spcBef>
                <a:spcPts val="500"/>
              </a:spcBef>
              <a:spcAft>
                <a:spcPts val="0"/>
              </a:spcAft>
              <a:buSzPts val="2000"/>
              <a:buNone/>
            </a:pPr>
            <a:r>
              <a:rPr lang="en" sz="1600" b="0">
                <a:solidFill>
                  <a:schemeClr val="dk1"/>
                </a:solidFill>
                <a:latin typeface="Calibri"/>
                <a:ea typeface="Calibri"/>
                <a:cs typeface="Calibri"/>
                <a:sym typeface="Calibri"/>
              </a:rPr>
              <a:t> </a:t>
            </a:r>
            <a:endParaRPr sz="1600" b="0">
              <a:solidFill>
                <a:schemeClr val="dk1"/>
              </a:solidFill>
              <a:latin typeface="Calibri"/>
              <a:ea typeface="Calibri"/>
              <a:cs typeface="Calibri"/>
              <a:sym typeface="Calibri"/>
            </a:endParaRPr>
          </a:p>
          <a:p>
            <a:pPr marL="457200" lvl="0" indent="0" algn="l" rtl="0">
              <a:lnSpc>
                <a:spcPct val="100000"/>
              </a:lnSpc>
              <a:spcBef>
                <a:spcPts val="500"/>
              </a:spcBef>
              <a:spcAft>
                <a:spcPts val="0"/>
              </a:spcAft>
              <a:buSzPts val="2000"/>
              <a:buNone/>
            </a:pPr>
            <a:endParaRPr sz="1600" b="0">
              <a:solidFill>
                <a:schemeClr val="dk1"/>
              </a:solidFill>
              <a:latin typeface="Calibri"/>
              <a:ea typeface="Calibri"/>
              <a:cs typeface="Calibri"/>
              <a:sym typeface="Calibri"/>
            </a:endParaRPr>
          </a:p>
        </p:txBody>
      </p:sp>
      <p:sp>
        <p:nvSpPr>
          <p:cNvPr id="372" name="Google Shape;372;p66"/>
          <p:cNvSpPr txBox="1">
            <a:spLocks noGrp="1"/>
          </p:cNvSpPr>
          <p:nvPr>
            <p:ph type="body" idx="2"/>
          </p:nvPr>
        </p:nvSpPr>
        <p:spPr>
          <a:xfrm>
            <a:off x="1680300" y="0"/>
            <a:ext cx="6168300" cy="919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00"/>
              </a:spcBef>
              <a:spcAft>
                <a:spcPts val="0"/>
              </a:spcAft>
              <a:buSzPts val="2800"/>
              <a:buNone/>
            </a:pPr>
            <a:r>
              <a:rPr lang="en" sz="2400"/>
              <a:t>GST1 Input - Land Cover, </a:t>
            </a:r>
            <a:endParaRPr sz="2400"/>
          </a:p>
          <a:p>
            <a:pPr marL="0" lvl="0" indent="0" algn="ctr" rtl="0">
              <a:lnSpc>
                <a:spcPct val="100000"/>
              </a:lnSpc>
              <a:spcBef>
                <a:spcPts val="500"/>
              </a:spcBef>
              <a:spcAft>
                <a:spcPts val="0"/>
              </a:spcAft>
              <a:buSzPts val="2800"/>
              <a:buNone/>
            </a:pPr>
            <a:r>
              <a:rPr lang="en" sz="2400"/>
              <a:t>Forest, Wetlands and Change</a:t>
            </a:r>
            <a:endParaRPr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67"/>
          <p:cNvPicPr preferRelativeResize="0"/>
          <p:nvPr/>
        </p:nvPicPr>
        <p:blipFill>
          <a:blip r:embed="rId3">
            <a:alphaModFix/>
          </a:blip>
          <a:stretch>
            <a:fillRect/>
          </a:stretch>
        </p:blipFill>
        <p:spPr>
          <a:xfrm>
            <a:off x="5172875" y="2648375"/>
            <a:ext cx="3742525" cy="1871250"/>
          </a:xfrm>
          <a:prstGeom prst="rect">
            <a:avLst/>
          </a:prstGeom>
          <a:noFill/>
          <a:ln>
            <a:noFill/>
          </a:ln>
        </p:spPr>
      </p:pic>
      <p:sp>
        <p:nvSpPr>
          <p:cNvPr id="378" name="Google Shape;378;p67"/>
          <p:cNvSpPr>
            <a:spLocks noGrp="1"/>
          </p:cNvSpPr>
          <p:nvPr>
            <p:ph type="sldNum" idx="12"/>
          </p:nvPr>
        </p:nvSpPr>
        <p:spPr>
          <a:xfrm>
            <a:off x="8763000" y="4972050"/>
            <a:ext cx="304800" cy="140400"/>
          </a:xfrm>
          <a:prstGeom prst="roundRect">
            <a:avLst>
              <a:gd name="adj" fmla="val 16667"/>
            </a:avLst>
          </a:prstGeom>
          <a:solidFill>
            <a:schemeClr val="lt1">
              <a:alpha val="4549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lnSpc>
                <a:spcPct val="100000"/>
              </a:lnSpc>
              <a:spcBef>
                <a:spcPts val="0"/>
              </a:spcBef>
              <a:spcAft>
                <a:spcPts val="0"/>
              </a:spcAft>
              <a:buSzPts val="1100"/>
              <a:buNone/>
            </a:pPr>
            <a:fld id="{00000000-1234-1234-1234-123412341234}" type="slidenum">
              <a:rPr lang="en"/>
              <a:t>27</a:t>
            </a:fld>
            <a:endParaRPr/>
          </a:p>
        </p:txBody>
      </p:sp>
      <p:sp>
        <p:nvSpPr>
          <p:cNvPr id="379" name="Google Shape;379;p67"/>
          <p:cNvSpPr txBox="1">
            <a:spLocks noGrp="1"/>
          </p:cNvSpPr>
          <p:nvPr>
            <p:ph type="body" idx="1"/>
          </p:nvPr>
        </p:nvSpPr>
        <p:spPr>
          <a:xfrm>
            <a:off x="116225" y="1063763"/>
            <a:ext cx="8845500" cy="3943200"/>
          </a:xfrm>
          <a:prstGeom prst="rect">
            <a:avLst/>
          </a:prstGeom>
          <a:noFill/>
          <a:ln>
            <a:noFill/>
          </a:ln>
        </p:spPr>
        <p:txBody>
          <a:bodyPr spcFirstLastPara="1" wrap="square" lIns="91425" tIns="45700" rIns="91425" bIns="45700" anchor="t" anchorCtr="0">
            <a:noAutofit/>
          </a:bodyPr>
          <a:lstStyle/>
          <a:p>
            <a:pPr marL="457200" lvl="0" indent="-317500" algn="l" rtl="0">
              <a:lnSpc>
                <a:spcPct val="115000"/>
              </a:lnSpc>
              <a:spcBef>
                <a:spcPts val="0"/>
              </a:spcBef>
              <a:spcAft>
                <a:spcPts val="0"/>
              </a:spcAft>
              <a:buClr>
                <a:schemeClr val="dk1"/>
              </a:buClr>
              <a:buSzPts val="1400"/>
              <a:buAutoNum type="arabicPeriod"/>
            </a:pPr>
            <a:r>
              <a:rPr lang="en" sz="1400" b="0">
                <a:solidFill>
                  <a:schemeClr val="dk1"/>
                </a:solidFill>
                <a:latin typeface="Arial"/>
                <a:ea typeface="Arial"/>
                <a:cs typeface="Arial"/>
                <a:sym typeface="Arial"/>
              </a:rPr>
              <a:t>Reminder of baseline targets for GST1:</a:t>
            </a:r>
            <a:endParaRPr sz="1400" b="0">
              <a:solidFill>
                <a:schemeClr val="dk1"/>
              </a:solidFill>
              <a:latin typeface="Arial"/>
              <a:ea typeface="Arial"/>
              <a:cs typeface="Arial"/>
              <a:sym typeface="Arial"/>
            </a:endParaRPr>
          </a:p>
          <a:p>
            <a:pPr marL="457200" lvl="0" indent="0" algn="l" rtl="0">
              <a:lnSpc>
                <a:spcPct val="115000"/>
              </a:lnSpc>
              <a:spcBef>
                <a:spcPts val="0"/>
              </a:spcBef>
              <a:spcAft>
                <a:spcPts val="0"/>
              </a:spcAft>
              <a:buNone/>
            </a:pPr>
            <a:r>
              <a:rPr lang="en" sz="1400">
                <a:solidFill>
                  <a:schemeClr val="dk1"/>
                </a:solidFill>
                <a:latin typeface="Arial"/>
                <a:ea typeface="Arial"/>
                <a:cs typeface="Arial"/>
                <a:sym typeface="Arial"/>
              </a:rPr>
              <a:t>WorldCereal </a:t>
            </a:r>
            <a:r>
              <a:rPr lang="en" sz="1400" b="0">
                <a:solidFill>
                  <a:schemeClr val="dk1"/>
                </a:solidFill>
                <a:latin typeface="Arial"/>
                <a:ea typeface="Arial"/>
                <a:cs typeface="Arial"/>
                <a:sym typeface="Arial"/>
              </a:rPr>
              <a:t>is a consortium effort funded by ESA, led by VITO and supported by the GEOGLAM community</a:t>
            </a:r>
            <a:endParaRPr sz="1400" b="0">
              <a:solidFill>
                <a:schemeClr val="dk1"/>
              </a:solidFill>
              <a:latin typeface="Arial"/>
              <a:ea typeface="Arial"/>
              <a:cs typeface="Arial"/>
              <a:sym typeface="Arial"/>
            </a:endParaRPr>
          </a:p>
          <a:p>
            <a:pPr marL="457200" lvl="0" indent="0" algn="l" rtl="0">
              <a:lnSpc>
                <a:spcPct val="115000"/>
              </a:lnSpc>
              <a:spcBef>
                <a:spcPts val="600"/>
              </a:spcBef>
              <a:spcAft>
                <a:spcPts val="0"/>
              </a:spcAft>
              <a:buNone/>
            </a:pPr>
            <a:r>
              <a:rPr lang="en" sz="1400">
                <a:solidFill>
                  <a:schemeClr val="dk1"/>
                </a:solidFill>
                <a:latin typeface="Arial"/>
                <a:ea typeface="Arial"/>
                <a:cs typeface="Arial"/>
                <a:sym typeface="Arial"/>
              </a:rPr>
              <a:t>Most important, it is building a system, </a:t>
            </a:r>
            <a:r>
              <a:rPr lang="en" sz="1400" b="0">
                <a:solidFill>
                  <a:schemeClr val="dk1"/>
                </a:solidFill>
                <a:latin typeface="Arial"/>
                <a:ea typeface="Arial"/>
                <a:cs typeface="Arial"/>
                <a:sym typeface="Arial"/>
              </a:rPr>
              <a:t>not just one-off products, that will produce:</a:t>
            </a:r>
            <a:endParaRPr sz="1400" b="0">
              <a:solidFill>
                <a:schemeClr val="dk1"/>
              </a:solidFill>
              <a:latin typeface="Arial"/>
              <a:ea typeface="Arial"/>
              <a:cs typeface="Arial"/>
              <a:sym typeface="Arial"/>
            </a:endParaRPr>
          </a:p>
          <a:p>
            <a:pPr marL="914400" lvl="0" indent="-317500" algn="l" rtl="0">
              <a:lnSpc>
                <a:spcPct val="115000"/>
              </a:lnSpc>
              <a:spcBef>
                <a:spcPts val="0"/>
              </a:spcBef>
              <a:spcAft>
                <a:spcPts val="0"/>
              </a:spcAft>
              <a:buClr>
                <a:schemeClr val="dk1"/>
              </a:buClr>
              <a:buSzPts val="1400"/>
              <a:buFont typeface="Arial"/>
              <a:buChar char="•"/>
            </a:pPr>
            <a:r>
              <a:rPr lang="en" sz="1400">
                <a:solidFill>
                  <a:schemeClr val="dk1"/>
                </a:solidFill>
                <a:latin typeface="Arial"/>
                <a:ea typeface="Arial"/>
                <a:cs typeface="Arial"/>
                <a:sym typeface="Arial"/>
              </a:rPr>
              <a:t>Cropland Map</a:t>
            </a:r>
            <a:r>
              <a:rPr lang="en" sz="1400" b="0">
                <a:solidFill>
                  <a:schemeClr val="dk1"/>
                </a:solidFill>
                <a:latin typeface="Arial"/>
                <a:ea typeface="Arial"/>
                <a:cs typeface="Arial"/>
                <a:sym typeface="Arial"/>
              </a:rPr>
              <a:t>: Global, 10 m resolution, accuracies 80% +, on a seasonal basis for 2022</a:t>
            </a:r>
            <a:endParaRPr sz="1400" b="0">
              <a:solidFill>
                <a:schemeClr val="dk1"/>
              </a:solidFill>
              <a:latin typeface="Arial"/>
              <a:ea typeface="Arial"/>
              <a:cs typeface="Arial"/>
              <a:sym typeface="Arial"/>
            </a:endParaRPr>
          </a:p>
          <a:p>
            <a:pPr marL="914400" lvl="0" indent="-317500" algn="l" rtl="0">
              <a:lnSpc>
                <a:spcPct val="115000"/>
              </a:lnSpc>
              <a:spcBef>
                <a:spcPts val="0"/>
              </a:spcBef>
              <a:spcAft>
                <a:spcPts val="0"/>
              </a:spcAft>
              <a:buClr>
                <a:schemeClr val="dk1"/>
              </a:buClr>
              <a:buSzPts val="1400"/>
              <a:buFont typeface="Arial"/>
              <a:buChar char="•"/>
            </a:pPr>
            <a:r>
              <a:rPr lang="en" sz="1400">
                <a:solidFill>
                  <a:schemeClr val="dk1"/>
                </a:solidFill>
                <a:latin typeface="Arial"/>
                <a:ea typeface="Arial"/>
                <a:cs typeface="Arial"/>
                <a:sym typeface="Arial"/>
              </a:rPr>
              <a:t>Crop Type Map: </a:t>
            </a:r>
            <a:r>
              <a:rPr lang="en" sz="1400" b="0">
                <a:solidFill>
                  <a:schemeClr val="dk1"/>
                </a:solidFill>
                <a:latin typeface="Arial"/>
                <a:ea typeface="Arial"/>
                <a:cs typeface="Arial"/>
                <a:sym typeface="Arial"/>
              </a:rPr>
              <a:t>Initial 2022 focus on global maize and wheat</a:t>
            </a:r>
            <a:endParaRPr sz="1400" b="0">
              <a:solidFill>
                <a:schemeClr val="dk1"/>
              </a:solidFill>
              <a:latin typeface="Arial"/>
              <a:ea typeface="Arial"/>
              <a:cs typeface="Arial"/>
              <a:sym typeface="Arial"/>
            </a:endParaRPr>
          </a:p>
          <a:p>
            <a:pPr marL="914400" lvl="0" indent="-317500" algn="l" rtl="0">
              <a:lnSpc>
                <a:spcPct val="115000"/>
              </a:lnSpc>
              <a:spcBef>
                <a:spcPts val="0"/>
              </a:spcBef>
              <a:spcAft>
                <a:spcPts val="0"/>
              </a:spcAft>
              <a:buClr>
                <a:schemeClr val="dk1"/>
              </a:buClr>
              <a:buSzPts val="1400"/>
              <a:buFont typeface="Arial"/>
              <a:buChar char="•"/>
            </a:pPr>
            <a:r>
              <a:rPr lang="en" sz="1400" b="0">
                <a:solidFill>
                  <a:schemeClr val="dk1"/>
                </a:solidFill>
                <a:latin typeface="Arial"/>
                <a:ea typeface="Arial"/>
                <a:cs typeface="Arial"/>
                <a:sym typeface="Arial"/>
              </a:rPr>
              <a:t>Initiate a global </a:t>
            </a:r>
            <a:r>
              <a:rPr lang="en" sz="1400">
                <a:solidFill>
                  <a:schemeClr val="dk1"/>
                </a:solidFill>
                <a:latin typeface="Arial"/>
                <a:ea typeface="Arial"/>
                <a:cs typeface="Arial"/>
                <a:sym typeface="Arial"/>
              </a:rPr>
              <a:t>in-situ reference dataset </a:t>
            </a:r>
            <a:r>
              <a:rPr lang="en" sz="1400" b="0">
                <a:solidFill>
                  <a:schemeClr val="dk1"/>
                </a:solidFill>
                <a:latin typeface="Arial"/>
                <a:ea typeface="Arial"/>
                <a:cs typeface="Arial"/>
                <a:sym typeface="Arial"/>
              </a:rPr>
              <a:t>for</a:t>
            </a:r>
            <a:br>
              <a:rPr lang="en" sz="1400" b="0">
                <a:solidFill>
                  <a:schemeClr val="dk1"/>
                </a:solidFill>
                <a:latin typeface="Arial"/>
                <a:ea typeface="Arial"/>
                <a:cs typeface="Arial"/>
                <a:sym typeface="Arial"/>
              </a:rPr>
            </a:br>
            <a:r>
              <a:rPr lang="en" sz="1400" b="0">
                <a:solidFill>
                  <a:schemeClr val="dk1"/>
                </a:solidFill>
                <a:latin typeface="Arial"/>
                <a:ea typeface="Arial"/>
                <a:cs typeface="Arial"/>
                <a:sym typeface="Arial"/>
              </a:rPr>
              <a:t>agriculture, transitioning to a GEOGLAM</a:t>
            </a:r>
            <a:br>
              <a:rPr lang="en" sz="1400" b="0">
                <a:solidFill>
                  <a:schemeClr val="dk1"/>
                </a:solidFill>
                <a:latin typeface="Arial"/>
                <a:ea typeface="Arial"/>
                <a:cs typeface="Arial"/>
                <a:sym typeface="Arial"/>
              </a:rPr>
            </a:br>
            <a:r>
              <a:rPr lang="en" sz="1400" b="0">
                <a:solidFill>
                  <a:schemeClr val="dk1"/>
                </a:solidFill>
                <a:latin typeface="Arial"/>
                <a:ea typeface="Arial"/>
                <a:cs typeface="Arial"/>
                <a:sym typeface="Arial"/>
              </a:rPr>
              <a:t>community initiative post 2022</a:t>
            </a:r>
            <a:endParaRPr sz="1400" b="0">
              <a:solidFill>
                <a:schemeClr val="dk1"/>
              </a:solidFill>
              <a:latin typeface="Arial"/>
              <a:ea typeface="Arial"/>
              <a:cs typeface="Arial"/>
              <a:sym typeface="Arial"/>
            </a:endParaRPr>
          </a:p>
          <a:p>
            <a:pPr marL="914400" lvl="0" indent="-317500" algn="l" rtl="0">
              <a:lnSpc>
                <a:spcPct val="115000"/>
              </a:lnSpc>
              <a:spcBef>
                <a:spcPts val="0"/>
              </a:spcBef>
              <a:spcAft>
                <a:spcPts val="0"/>
              </a:spcAft>
              <a:buClr>
                <a:schemeClr val="dk1"/>
              </a:buClr>
              <a:buSzPts val="1400"/>
              <a:buFont typeface="Arial"/>
              <a:buChar char="•"/>
            </a:pPr>
            <a:r>
              <a:rPr lang="en" sz="1400" b="0">
                <a:solidFill>
                  <a:schemeClr val="dk1"/>
                </a:solidFill>
                <a:latin typeface="Arial"/>
                <a:ea typeface="Arial"/>
                <a:cs typeface="Arial"/>
                <a:sym typeface="Arial"/>
              </a:rPr>
              <a:t>Developing and testing </a:t>
            </a:r>
            <a:r>
              <a:rPr lang="en" sz="1400">
                <a:solidFill>
                  <a:schemeClr val="dk1"/>
                </a:solidFill>
                <a:latin typeface="Arial"/>
                <a:ea typeface="Arial"/>
                <a:cs typeface="Arial"/>
                <a:sym typeface="Arial"/>
              </a:rPr>
              <a:t>classification</a:t>
            </a:r>
            <a:br>
              <a:rPr lang="en" sz="1400">
                <a:solidFill>
                  <a:schemeClr val="dk1"/>
                </a:solidFill>
                <a:latin typeface="Arial"/>
                <a:ea typeface="Arial"/>
                <a:cs typeface="Arial"/>
                <a:sym typeface="Arial"/>
              </a:rPr>
            </a:br>
            <a:r>
              <a:rPr lang="en" sz="1400">
                <a:solidFill>
                  <a:schemeClr val="dk1"/>
                </a:solidFill>
                <a:latin typeface="Arial"/>
                <a:ea typeface="Arial"/>
                <a:cs typeface="Arial"/>
                <a:sym typeface="Arial"/>
              </a:rPr>
              <a:t>algorithms and tools</a:t>
            </a:r>
            <a:r>
              <a:rPr lang="en" sz="1400" b="0">
                <a:solidFill>
                  <a:schemeClr val="dk1"/>
                </a:solidFill>
                <a:latin typeface="Arial"/>
                <a:ea typeface="Arial"/>
                <a:cs typeface="Arial"/>
                <a:sym typeface="Arial"/>
              </a:rPr>
              <a:t> (open access)</a:t>
            </a:r>
            <a:endParaRPr sz="1400" b="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400" b="0">
              <a:solidFill>
                <a:schemeClr val="dk1"/>
              </a:solidFill>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Font typeface="Arial"/>
              <a:buAutoNum type="arabicPeriod"/>
            </a:pPr>
            <a:r>
              <a:rPr lang="en" sz="1400" b="0">
                <a:solidFill>
                  <a:schemeClr val="dk1"/>
                </a:solidFill>
                <a:latin typeface="Arial"/>
                <a:ea typeface="Arial"/>
                <a:cs typeface="Arial"/>
                <a:sym typeface="Arial"/>
              </a:rPr>
              <a:t>Actions required for delivery and guidance:</a:t>
            </a:r>
            <a:br>
              <a:rPr lang="en" sz="1400" b="0">
                <a:solidFill>
                  <a:schemeClr val="dk1"/>
                </a:solidFill>
                <a:latin typeface="Arial"/>
                <a:ea typeface="Arial"/>
                <a:cs typeface="Arial"/>
                <a:sym typeface="Arial"/>
              </a:rPr>
            </a:br>
            <a:r>
              <a:rPr lang="en" sz="1400">
                <a:solidFill>
                  <a:schemeClr val="dk1"/>
                </a:solidFill>
                <a:latin typeface="Arial"/>
                <a:ea typeface="Arial"/>
                <a:cs typeface="Arial"/>
                <a:sym typeface="Arial"/>
              </a:rPr>
              <a:t>Harmonized global data sets of Landsat 8 and Sentinel 2</a:t>
            </a:r>
            <a:endParaRPr sz="1400">
              <a:solidFill>
                <a:schemeClr val="dk1"/>
              </a:solidFill>
              <a:latin typeface="Arial"/>
              <a:ea typeface="Arial"/>
              <a:cs typeface="Arial"/>
              <a:sym typeface="Arial"/>
            </a:endParaRPr>
          </a:p>
          <a:p>
            <a:pPr marL="457200" lvl="0" indent="0" algn="l" rtl="0">
              <a:lnSpc>
                <a:spcPct val="115000"/>
              </a:lnSpc>
              <a:spcBef>
                <a:spcPts val="1000"/>
              </a:spcBef>
              <a:spcAft>
                <a:spcPts val="0"/>
              </a:spcAft>
              <a:buClr>
                <a:schemeClr val="dk1"/>
              </a:buClr>
              <a:buSzPts val="1100"/>
              <a:buFont typeface="Arial"/>
              <a:buNone/>
            </a:pPr>
            <a:r>
              <a:rPr lang="en">
                <a:solidFill>
                  <a:schemeClr val="dk1"/>
                </a:solidFill>
                <a:latin typeface="Calibri"/>
                <a:ea typeface="Calibri"/>
                <a:cs typeface="Calibri"/>
                <a:sym typeface="Calibri"/>
              </a:rPr>
              <a:t>⇒ WorldCereal: A major step forward, but just a first step…</a:t>
            </a:r>
            <a:endParaRPr>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sz="1400" b="0">
              <a:solidFill>
                <a:schemeClr val="dk1"/>
              </a:solidFill>
              <a:latin typeface="Arial"/>
              <a:ea typeface="Arial"/>
              <a:cs typeface="Arial"/>
              <a:sym typeface="Arial"/>
            </a:endParaRPr>
          </a:p>
          <a:p>
            <a:pPr marL="457200" lvl="0" indent="0" algn="l" rtl="0">
              <a:lnSpc>
                <a:spcPct val="100000"/>
              </a:lnSpc>
              <a:spcBef>
                <a:spcPts val="1200"/>
              </a:spcBef>
              <a:spcAft>
                <a:spcPts val="0"/>
              </a:spcAft>
              <a:buSzPts val="2000"/>
              <a:buNone/>
            </a:pPr>
            <a:endParaRPr sz="1100">
              <a:solidFill>
                <a:schemeClr val="dk1"/>
              </a:solidFill>
              <a:latin typeface="Calibri"/>
              <a:ea typeface="Calibri"/>
              <a:cs typeface="Calibri"/>
              <a:sym typeface="Calibri"/>
            </a:endParaRPr>
          </a:p>
          <a:p>
            <a:pPr marL="457200" lvl="0" indent="0" algn="l" rtl="0">
              <a:lnSpc>
                <a:spcPct val="100000"/>
              </a:lnSpc>
              <a:spcBef>
                <a:spcPts val="1000"/>
              </a:spcBef>
              <a:spcAft>
                <a:spcPts val="0"/>
              </a:spcAft>
              <a:buSzPts val="2000"/>
              <a:buNone/>
            </a:pPr>
            <a:endParaRPr sz="1100" b="0">
              <a:solidFill>
                <a:schemeClr val="dk1"/>
              </a:solidFill>
              <a:latin typeface="Calibri"/>
              <a:ea typeface="Calibri"/>
              <a:cs typeface="Calibri"/>
              <a:sym typeface="Calibri"/>
            </a:endParaRPr>
          </a:p>
          <a:p>
            <a:pPr marL="457200" lvl="0" indent="0" algn="l" rtl="0">
              <a:lnSpc>
                <a:spcPct val="100000"/>
              </a:lnSpc>
              <a:spcBef>
                <a:spcPts val="1000"/>
              </a:spcBef>
              <a:spcAft>
                <a:spcPts val="0"/>
              </a:spcAft>
              <a:buSzPts val="2000"/>
              <a:buNone/>
            </a:pPr>
            <a:endParaRPr sz="1100" b="0">
              <a:solidFill>
                <a:schemeClr val="dk1"/>
              </a:solidFill>
              <a:latin typeface="Calibri"/>
              <a:ea typeface="Calibri"/>
              <a:cs typeface="Calibri"/>
              <a:sym typeface="Calibri"/>
            </a:endParaRPr>
          </a:p>
          <a:p>
            <a:pPr marL="457200" lvl="0" indent="0" algn="l" rtl="0">
              <a:lnSpc>
                <a:spcPct val="100000"/>
              </a:lnSpc>
              <a:spcBef>
                <a:spcPts val="1000"/>
              </a:spcBef>
              <a:spcAft>
                <a:spcPts val="0"/>
              </a:spcAft>
              <a:buSzPts val="2000"/>
              <a:buNone/>
            </a:pPr>
            <a:endParaRPr sz="1100" b="0">
              <a:solidFill>
                <a:schemeClr val="dk1"/>
              </a:solidFill>
              <a:latin typeface="Calibri"/>
              <a:ea typeface="Calibri"/>
              <a:cs typeface="Calibri"/>
              <a:sym typeface="Calibri"/>
            </a:endParaRPr>
          </a:p>
          <a:p>
            <a:pPr marL="457200" lvl="0" indent="0" algn="l" rtl="0">
              <a:lnSpc>
                <a:spcPct val="100000"/>
              </a:lnSpc>
              <a:spcBef>
                <a:spcPts val="1000"/>
              </a:spcBef>
              <a:spcAft>
                <a:spcPts val="0"/>
              </a:spcAft>
              <a:buSzPts val="2000"/>
              <a:buNone/>
            </a:pPr>
            <a:endParaRPr sz="1100" b="0">
              <a:solidFill>
                <a:schemeClr val="dk1"/>
              </a:solidFill>
              <a:latin typeface="Calibri"/>
              <a:ea typeface="Calibri"/>
              <a:cs typeface="Calibri"/>
              <a:sym typeface="Calibri"/>
            </a:endParaRPr>
          </a:p>
          <a:p>
            <a:pPr marL="914400" lvl="0" indent="0" algn="l" rtl="0">
              <a:lnSpc>
                <a:spcPct val="100000"/>
              </a:lnSpc>
              <a:spcBef>
                <a:spcPts val="1000"/>
              </a:spcBef>
              <a:spcAft>
                <a:spcPts val="0"/>
              </a:spcAft>
              <a:buSzPts val="2000"/>
              <a:buNone/>
            </a:pPr>
            <a:r>
              <a:rPr lang="en" sz="1100" b="0">
                <a:solidFill>
                  <a:schemeClr val="dk1"/>
                </a:solidFill>
                <a:latin typeface="Calibri"/>
                <a:ea typeface="Calibri"/>
                <a:cs typeface="Calibri"/>
                <a:sym typeface="Calibri"/>
              </a:rPr>
              <a:t> </a:t>
            </a:r>
            <a:endParaRPr sz="1100" b="0">
              <a:solidFill>
                <a:schemeClr val="dk1"/>
              </a:solidFill>
              <a:latin typeface="Calibri"/>
              <a:ea typeface="Calibri"/>
              <a:cs typeface="Calibri"/>
              <a:sym typeface="Calibri"/>
            </a:endParaRPr>
          </a:p>
          <a:p>
            <a:pPr marL="457200" lvl="0" indent="0" algn="l" rtl="0">
              <a:lnSpc>
                <a:spcPct val="100000"/>
              </a:lnSpc>
              <a:spcBef>
                <a:spcPts val="1000"/>
              </a:spcBef>
              <a:spcAft>
                <a:spcPts val="1000"/>
              </a:spcAft>
              <a:buSzPts val="2000"/>
              <a:buNone/>
            </a:pPr>
            <a:endParaRPr sz="1100" b="0">
              <a:solidFill>
                <a:schemeClr val="dk1"/>
              </a:solidFill>
              <a:latin typeface="Calibri"/>
              <a:ea typeface="Calibri"/>
              <a:cs typeface="Calibri"/>
              <a:sym typeface="Calibri"/>
            </a:endParaRPr>
          </a:p>
        </p:txBody>
      </p:sp>
      <p:sp>
        <p:nvSpPr>
          <p:cNvPr id="380" name="Google Shape;380;p67"/>
          <p:cNvSpPr txBox="1">
            <a:spLocks noGrp="1"/>
          </p:cNvSpPr>
          <p:nvPr>
            <p:ph type="body" idx="2"/>
          </p:nvPr>
        </p:nvSpPr>
        <p:spPr>
          <a:xfrm>
            <a:off x="1680300" y="57150"/>
            <a:ext cx="6168300" cy="685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00"/>
              </a:spcBef>
              <a:spcAft>
                <a:spcPts val="0"/>
              </a:spcAft>
              <a:buSzPts val="2800"/>
              <a:buNone/>
            </a:pPr>
            <a:r>
              <a:rPr lang="en" sz="2400"/>
              <a:t>GST1 Input - Agriculture</a:t>
            </a: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68"/>
          <p:cNvSpPr>
            <a:spLocks noGrp="1"/>
          </p:cNvSpPr>
          <p:nvPr>
            <p:ph type="sldNum" idx="12"/>
          </p:nvPr>
        </p:nvSpPr>
        <p:spPr>
          <a:xfrm>
            <a:off x="8763000" y="4972050"/>
            <a:ext cx="304800" cy="140400"/>
          </a:xfrm>
          <a:prstGeom prst="roundRect">
            <a:avLst>
              <a:gd name="adj" fmla="val 16667"/>
            </a:avLst>
          </a:prstGeom>
          <a:solidFill>
            <a:schemeClr val="lt1">
              <a:alpha val="4549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lnSpc>
                <a:spcPct val="100000"/>
              </a:lnSpc>
              <a:spcBef>
                <a:spcPts val="0"/>
              </a:spcBef>
              <a:spcAft>
                <a:spcPts val="0"/>
              </a:spcAft>
              <a:buSzPts val="1100"/>
              <a:buNone/>
            </a:pPr>
            <a:fld id="{00000000-1234-1234-1234-123412341234}" type="slidenum">
              <a:rPr lang="en"/>
              <a:t>28</a:t>
            </a:fld>
            <a:endParaRPr/>
          </a:p>
        </p:txBody>
      </p:sp>
      <p:sp>
        <p:nvSpPr>
          <p:cNvPr id="386" name="Google Shape;386;p68"/>
          <p:cNvSpPr txBox="1">
            <a:spLocks noGrp="1"/>
          </p:cNvSpPr>
          <p:nvPr>
            <p:ph type="body" idx="1"/>
          </p:nvPr>
        </p:nvSpPr>
        <p:spPr>
          <a:xfrm>
            <a:off x="149250" y="942094"/>
            <a:ext cx="8845500" cy="3943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000"/>
              <a:buNone/>
            </a:pPr>
            <a:r>
              <a:rPr lang="en" sz="1400" b="0">
                <a:solidFill>
                  <a:schemeClr val="dk1"/>
                </a:solidFill>
                <a:latin typeface="Arial"/>
                <a:ea typeface="Arial"/>
                <a:cs typeface="Arial"/>
                <a:sym typeface="Arial"/>
              </a:rPr>
              <a:t>3. Discussion of enhanced targets and development of detailed propositions</a:t>
            </a:r>
            <a:endParaRPr sz="1400" b="0">
              <a:solidFill>
                <a:schemeClr val="dk1"/>
              </a:solidFill>
              <a:latin typeface="Arial"/>
              <a:ea typeface="Arial"/>
              <a:cs typeface="Arial"/>
              <a:sym typeface="Arial"/>
            </a:endParaRPr>
          </a:p>
          <a:p>
            <a:pPr marL="0" lvl="0" indent="0" algn="l" rtl="0">
              <a:lnSpc>
                <a:spcPct val="115000"/>
              </a:lnSpc>
              <a:spcBef>
                <a:spcPts val="0"/>
              </a:spcBef>
              <a:spcAft>
                <a:spcPts val="0"/>
              </a:spcAft>
              <a:buSzPts val="2000"/>
              <a:buNone/>
            </a:pPr>
            <a:endParaRPr sz="700" b="0">
              <a:solidFill>
                <a:schemeClr val="dk1"/>
              </a:solidFill>
              <a:latin typeface="Arial"/>
              <a:ea typeface="Arial"/>
              <a:cs typeface="Arial"/>
              <a:sym typeface="Arial"/>
            </a:endParaRPr>
          </a:p>
          <a:p>
            <a:pPr marL="0" lvl="0" indent="0" algn="l" rtl="0">
              <a:lnSpc>
                <a:spcPct val="115000"/>
              </a:lnSpc>
              <a:spcBef>
                <a:spcPts val="0"/>
              </a:spcBef>
              <a:spcAft>
                <a:spcPts val="0"/>
              </a:spcAft>
              <a:buSzPts val="2000"/>
              <a:buNone/>
            </a:pPr>
            <a:r>
              <a:rPr lang="en" sz="1400">
                <a:solidFill>
                  <a:schemeClr val="dk1"/>
                </a:solidFill>
                <a:latin typeface="Calibri"/>
                <a:ea typeface="Calibri"/>
                <a:cs typeface="Calibri"/>
                <a:sym typeface="Calibri"/>
              </a:rPr>
              <a:t>Beyond GST1, Moving towards a systematic approach to monitoring…</a:t>
            </a:r>
            <a:endParaRPr sz="140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WorldCereal</a:t>
            </a:r>
            <a:r>
              <a:rPr lang="en" sz="1400" b="0">
                <a:solidFill>
                  <a:schemeClr val="dk1"/>
                </a:solidFill>
                <a:latin typeface="Calibri"/>
                <a:ea typeface="Calibri"/>
                <a:cs typeface="Calibri"/>
                <a:sym typeface="Calibri"/>
              </a:rPr>
              <a:t> will develop the initial system, but several activities required to ensure delivery of ongoing agriculture state and change to the GST and support for NDC’s</a:t>
            </a:r>
            <a:endParaRPr sz="1400" b="0">
              <a:solidFill>
                <a:schemeClr val="dk1"/>
              </a:solidFill>
              <a:latin typeface="Calibri"/>
              <a:ea typeface="Calibri"/>
              <a:cs typeface="Calibri"/>
              <a:sym typeface="Calibri"/>
            </a:endParaRPr>
          </a:p>
          <a:p>
            <a:pPr marL="457200" lvl="0" indent="0" algn="l" rtl="0">
              <a:lnSpc>
                <a:spcPct val="115000"/>
              </a:lnSpc>
              <a:spcBef>
                <a:spcPts val="0"/>
              </a:spcBef>
              <a:spcAft>
                <a:spcPts val="0"/>
              </a:spcAft>
              <a:buSzPts val="2000"/>
              <a:buNone/>
            </a:pPr>
            <a:endParaRPr sz="700" b="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2000"/>
              <a:buNone/>
            </a:pPr>
            <a:r>
              <a:rPr lang="en" sz="1400">
                <a:solidFill>
                  <a:schemeClr val="dk1"/>
                </a:solidFill>
                <a:latin typeface="Calibri"/>
                <a:ea typeface="Calibri"/>
                <a:cs typeface="Calibri"/>
                <a:sym typeface="Calibri"/>
              </a:rPr>
              <a:t>Gaps Include:</a:t>
            </a:r>
            <a:endParaRPr sz="140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Char char="•"/>
            </a:pPr>
            <a:r>
              <a:rPr lang="en" sz="1400" b="0">
                <a:solidFill>
                  <a:schemeClr val="dk1"/>
                </a:solidFill>
                <a:latin typeface="Calibri"/>
                <a:ea typeface="Calibri"/>
                <a:cs typeface="Calibri"/>
                <a:sym typeface="Calibri"/>
              </a:rPr>
              <a:t>A </a:t>
            </a:r>
            <a:r>
              <a:rPr lang="en" sz="1400">
                <a:solidFill>
                  <a:schemeClr val="dk1"/>
                </a:solidFill>
                <a:latin typeface="Calibri"/>
                <a:ea typeface="Calibri"/>
                <a:cs typeface="Calibri"/>
                <a:sym typeface="Calibri"/>
              </a:rPr>
              <a:t>reference network</a:t>
            </a:r>
            <a:r>
              <a:rPr lang="en" sz="1400" b="0">
                <a:solidFill>
                  <a:schemeClr val="dk1"/>
                </a:solidFill>
                <a:latin typeface="Calibri"/>
                <a:ea typeface="Calibri"/>
                <a:cs typeface="Calibri"/>
                <a:sym typeface="Calibri"/>
              </a:rPr>
              <a:t> for in situ data</a:t>
            </a:r>
            <a:endParaRPr sz="1400" b="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Char char="•"/>
            </a:pPr>
            <a:r>
              <a:rPr lang="en" sz="1400" b="0">
                <a:solidFill>
                  <a:schemeClr val="dk1"/>
                </a:solidFill>
                <a:latin typeface="Calibri"/>
                <a:ea typeface="Calibri"/>
                <a:cs typeface="Calibri"/>
                <a:sym typeface="Calibri"/>
              </a:rPr>
              <a:t>Algorithms to address a </a:t>
            </a:r>
            <a:r>
              <a:rPr lang="en" sz="1400">
                <a:solidFill>
                  <a:schemeClr val="dk1"/>
                </a:solidFill>
                <a:latin typeface="Calibri"/>
                <a:ea typeface="Calibri"/>
                <a:cs typeface="Calibri"/>
                <a:sym typeface="Calibri"/>
              </a:rPr>
              <a:t>wider range of crops</a:t>
            </a:r>
            <a:r>
              <a:rPr lang="en" sz="1400" b="0">
                <a:solidFill>
                  <a:schemeClr val="dk1"/>
                </a:solidFill>
                <a:latin typeface="Calibri"/>
                <a:ea typeface="Calibri"/>
                <a:cs typeface="Calibri"/>
                <a:sym typeface="Calibri"/>
              </a:rPr>
              <a:t> important for global food security, carbon accounting and stocktaking and change</a:t>
            </a:r>
            <a:endParaRPr sz="1400" b="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Char char="•"/>
            </a:pPr>
            <a:r>
              <a:rPr lang="en" sz="1400" b="0">
                <a:solidFill>
                  <a:schemeClr val="dk1"/>
                </a:solidFill>
                <a:latin typeface="Calibri"/>
                <a:ea typeface="Calibri"/>
                <a:cs typeface="Calibri"/>
                <a:sym typeface="Calibri"/>
              </a:rPr>
              <a:t>Building on the Landsat-Sentinel2 archive, </a:t>
            </a:r>
            <a:r>
              <a:rPr lang="en" sz="1400">
                <a:solidFill>
                  <a:schemeClr val="dk1"/>
                </a:solidFill>
                <a:latin typeface="Calibri"/>
                <a:ea typeface="Calibri"/>
                <a:cs typeface="Calibri"/>
                <a:sym typeface="Calibri"/>
              </a:rPr>
              <a:t>validated satellite-driven agricultural data products</a:t>
            </a:r>
            <a:r>
              <a:rPr lang="en" sz="1400" b="0">
                <a:solidFill>
                  <a:schemeClr val="dk1"/>
                </a:solidFill>
                <a:latin typeface="Calibri"/>
                <a:ea typeface="Calibri"/>
                <a:cs typeface="Calibri"/>
                <a:sym typeface="Calibri"/>
              </a:rPr>
              <a:t> addressing </a:t>
            </a:r>
            <a:r>
              <a:rPr lang="en" sz="1400">
                <a:solidFill>
                  <a:schemeClr val="dk1"/>
                </a:solidFill>
                <a:latin typeface="Calibri"/>
                <a:ea typeface="Calibri"/>
                <a:cs typeface="Calibri"/>
                <a:sym typeface="Calibri"/>
              </a:rPr>
              <a:t>Essential Agriculture Variables</a:t>
            </a:r>
            <a:endParaRPr sz="140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Char char="•"/>
            </a:pPr>
            <a:r>
              <a:rPr lang="en" sz="1400" b="0">
                <a:solidFill>
                  <a:schemeClr val="dk1"/>
                </a:solidFill>
                <a:latin typeface="Calibri"/>
                <a:ea typeface="Calibri"/>
                <a:cs typeface="Calibri"/>
                <a:sym typeface="Calibri"/>
              </a:rPr>
              <a:t>Incorporation of </a:t>
            </a:r>
            <a:r>
              <a:rPr lang="en" sz="1400">
                <a:solidFill>
                  <a:schemeClr val="dk1"/>
                </a:solidFill>
                <a:latin typeface="Calibri"/>
                <a:ea typeface="Calibri"/>
                <a:cs typeface="Calibri"/>
                <a:sym typeface="Calibri"/>
              </a:rPr>
              <a:t>new data streams</a:t>
            </a:r>
            <a:r>
              <a:rPr lang="en" sz="1400" b="0">
                <a:solidFill>
                  <a:schemeClr val="dk1"/>
                </a:solidFill>
                <a:latin typeface="Calibri"/>
                <a:ea typeface="Calibri"/>
                <a:cs typeface="Calibri"/>
                <a:sym typeface="Calibri"/>
              </a:rPr>
              <a:t> as they become available</a:t>
            </a:r>
            <a:endParaRPr sz="1400" b="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Char char="•"/>
            </a:pPr>
            <a:r>
              <a:rPr lang="en" sz="1400" b="0">
                <a:solidFill>
                  <a:schemeClr val="dk1"/>
                </a:solidFill>
                <a:latin typeface="Calibri"/>
                <a:ea typeface="Calibri"/>
                <a:cs typeface="Calibri"/>
                <a:sym typeface="Calibri"/>
              </a:rPr>
              <a:t>Articulation of </a:t>
            </a:r>
            <a:r>
              <a:rPr lang="en" sz="1400">
                <a:solidFill>
                  <a:schemeClr val="dk1"/>
                </a:solidFill>
                <a:latin typeface="Calibri"/>
                <a:ea typeface="Calibri"/>
                <a:cs typeface="Calibri"/>
                <a:sym typeface="Calibri"/>
              </a:rPr>
              <a:t>evolving user requirements </a:t>
            </a:r>
            <a:r>
              <a:rPr lang="en" sz="1400" b="0">
                <a:solidFill>
                  <a:schemeClr val="dk1"/>
                </a:solidFill>
                <a:latin typeface="Calibri"/>
                <a:ea typeface="Calibri"/>
                <a:cs typeface="Calibri"/>
                <a:sym typeface="Calibri"/>
              </a:rPr>
              <a:t>for agricultural monitoring</a:t>
            </a:r>
            <a:endParaRPr sz="1400" b="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Capacity (co)development</a:t>
            </a:r>
            <a:r>
              <a:rPr lang="en" sz="1400" b="0">
                <a:solidFill>
                  <a:schemeClr val="dk1"/>
                </a:solidFill>
                <a:latin typeface="Calibri"/>
                <a:ea typeface="Calibri"/>
                <a:cs typeface="Calibri"/>
                <a:sym typeface="Calibri"/>
              </a:rPr>
              <a:t> for LDC’s to collect and provide the information needed for their national mitigation and adaptation planning and response programs</a:t>
            </a:r>
            <a:endParaRPr sz="1400" b="0">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2000"/>
              <a:buNone/>
            </a:pPr>
            <a:endParaRPr sz="1300" b="0">
              <a:solidFill>
                <a:schemeClr val="dk1"/>
              </a:solidFill>
              <a:latin typeface="Arial"/>
              <a:ea typeface="Arial"/>
              <a:cs typeface="Arial"/>
              <a:sym typeface="Arial"/>
            </a:endParaRPr>
          </a:p>
          <a:p>
            <a:pPr marL="457200" lvl="0" indent="0" algn="l" rtl="0">
              <a:lnSpc>
                <a:spcPct val="100000"/>
              </a:lnSpc>
              <a:spcBef>
                <a:spcPts val="1000"/>
              </a:spcBef>
              <a:spcAft>
                <a:spcPts val="0"/>
              </a:spcAft>
              <a:buSzPts val="2000"/>
              <a:buNone/>
            </a:pPr>
            <a:endParaRPr sz="1000">
              <a:solidFill>
                <a:schemeClr val="dk1"/>
              </a:solidFill>
              <a:latin typeface="Calibri"/>
              <a:ea typeface="Calibri"/>
              <a:cs typeface="Calibri"/>
              <a:sym typeface="Calibri"/>
            </a:endParaRPr>
          </a:p>
          <a:p>
            <a:pPr marL="457200" lvl="0" indent="0" algn="l" rtl="0">
              <a:lnSpc>
                <a:spcPct val="100000"/>
              </a:lnSpc>
              <a:spcBef>
                <a:spcPts val="1000"/>
              </a:spcBef>
              <a:spcAft>
                <a:spcPts val="0"/>
              </a:spcAft>
              <a:buSzPts val="2000"/>
              <a:buNone/>
            </a:pPr>
            <a:endParaRPr sz="1000" b="0">
              <a:solidFill>
                <a:schemeClr val="dk1"/>
              </a:solidFill>
              <a:latin typeface="Calibri"/>
              <a:ea typeface="Calibri"/>
              <a:cs typeface="Calibri"/>
              <a:sym typeface="Calibri"/>
            </a:endParaRPr>
          </a:p>
          <a:p>
            <a:pPr marL="457200" lvl="0" indent="0" algn="l" rtl="0">
              <a:lnSpc>
                <a:spcPct val="100000"/>
              </a:lnSpc>
              <a:spcBef>
                <a:spcPts val="1000"/>
              </a:spcBef>
              <a:spcAft>
                <a:spcPts val="0"/>
              </a:spcAft>
              <a:buSzPts val="2000"/>
              <a:buNone/>
            </a:pPr>
            <a:endParaRPr sz="1000" b="0">
              <a:solidFill>
                <a:schemeClr val="dk1"/>
              </a:solidFill>
              <a:latin typeface="Calibri"/>
              <a:ea typeface="Calibri"/>
              <a:cs typeface="Calibri"/>
              <a:sym typeface="Calibri"/>
            </a:endParaRPr>
          </a:p>
          <a:p>
            <a:pPr marL="457200" lvl="0" indent="0" algn="l" rtl="0">
              <a:lnSpc>
                <a:spcPct val="100000"/>
              </a:lnSpc>
              <a:spcBef>
                <a:spcPts val="1000"/>
              </a:spcBef>
              <a:spcAft>
                <a:spcPts val="0"/>
              </a:spcAft>
              <a:buSzPts val="2000"/>
              <a:buNone/>
            </a:pPr>
            <a:endParaRPr sz="1000" b="0">
              <a:solidFill>
                <a:schemeClr val="dk1"/>
              </a:solidFill>
              <a:latin typeface="Calibri"/>
              <a:ea typeface="Calibri"/>
              <a:cs typeface="Calibri"/>
              <a:sym typeface="Calibri"/>
            </a:endParaRPr>
          </a:p>
          <a:p>
            <a:pPr marL="457200" lvl="0" indent="0" algn="l" rtl="0">
              <a:lnSpc>
                <a:spcPct val="100000"/>
              </a:lnSpc>
              <a:spcBef>
                <a:spcPts val="1000"/>
              </a:spcBef>
              <a:spcAft>
                <a:spcPts val="0"/>
              </a:spcAft>
              <a:buSzPts val="2000"/>
              <a:buNone/>
            </a:pPr>
            <a:endParaRPr sz="1000" b="0">
              <a:solidFill>
                <a:schemeClr val="dk1"/>
              </a:solidFill>
              <a:latin typeface="Calibri"/>
              <a:ea typeface="Calibri"/>
              <a:cs typeface="Calibri"/>
              <a:sym typeface="Calibri"/>
            </a:endParaRPr>
          </a:p>
          <a:p>
            <a:pPr marL="914400" lvl="0" indent="0" algn="l" rtl="0">
              <a:lnSpc>
                <a:spcPct val="100000"/>
              </a:lnSpc>
              <a:spcBef>
                <a:spcPts val="1000"/>
              </a:spcBef>
              <a:spcAft>
                <a:spcPts val="0"/>
              </a:spcAft>
              <a:buSzPts val="2000"/>
              <a:buNone/>
            </a:pPr>
            <a:r>
              <a:rPr lang="en" sz="1000" b="0">
                <a:solidFill>
                  <a:schemeClr val="dk1"/>
                </a:solidFill>
                <a:latin typeface="Calibri"/>
                <a:ea typeface="Calibri"/>
                <a:cs typeface="Calibri"/>
                <a:sym typeface="Calibri"/>
              </a:rPr>
              <a:t> </a:t>
            </a:r>
            <a:endParaRPr sz="1000" b="0">
              <a:solidFill>
                <a:schemeClr val="dk1"/>
              </a:solidFill>
              <a:latin typeface="Calibri"/>
              <a:ea typeface="Calibri"/>
              <a:cs typeface="Calibri"/>
              <a:sym typeface="Calibri"/>
            </a:endParaRPr>
          </a:p>
          <a:p>
            <a:pPr marL="457200" lvl="0" indent="0" algn="l" rtl="0">
              <a:lnSpc>
                <a:spcPct val="100000"/>
              </a:lnSpc>
              <a:spcBef>
                <a:spcPts val="1000"/>
              </a:spcBef>
              <a:spcAft>
                <a:spcPts val="1000"/>
              </a:spcAft>
              <a:buSzPts val="2000"/>
              <a:buNone/>
            </a:pPr>
            <a:endParaRPr sz="1000" b="0">
              <a:solidFill>
                <a:schemeClr val="dk1"/>
              </a:solidFill>
              <a:latin typeface="Calibri"/>
              <a:ea typeface="Calibri"/>
              <a:cs typeface="Calibri"/>
              <a:sym typeface="Calibri"/>
            </a:endParaRPr>
          </a:p>
        </p:txBody>
      </p:sp>
      <p:sp>
        <p:nvSpPr>
          <p:cNvPr id="387" name="Google Shape;387;p68"/>
          <p:cNvSpPr txBox="1">
            <a:spLocks noGrp="1"/>
          </p:cNvSpPr>
          <p:nvPr>
            <p:ph type="body" idx="2"/>
          </p:nvPr>
        </p:nvSpPr>
        <p:spPr>
          <a:xfrm>
            <a:off x="1680300" y="57150"/>
            <a:ext cx="6168300" cy="685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00"/>
              </a:spcBef>
              <a:spcAft>
                <a:spcPts val="0"/>
              </a:spcAft>
              <a:buSzPts val="2800"/>
              <a:buNone/>
            </a:pPr>
            <a:r>
              <a:rPr lang="en" sz="2400"/>
              <a:t>GST1 Input - Agriculture</a:t>
            </a: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9"/>
          <p:cNvSpPr>
            <a:spLocks noGrp="1"/>
          </p:cNvSpPr>
          <p:nvPr>
            <p:ph type="sldNum" idx="12"/>
          </p:nvPr>
        </p:nvSpPr>
        <p:spPr>
          <a:xfrm>
            <a:off x="8763000" y="4972050"/>
            <a:ext cx="304800" cy="140400"/>
          </a:xfrm>
          <a:prstGeom prst="roundRect">
            <a:avLst>
              <a:gd name="adj" fmla="val 16667"/>
            </a:avLst>
          </a:prstGeom>
          <a:solidFill>
            <a:schemeClr val="lt1">
              <a:alpha val="4549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lnSpc>
                <a:spcPct val="100000"/>
              </a:lnSpc>
              <a:spcBef>
                <a:spcPts val="0"/>
              </a:spcBef>
              <a:spcAft>
                <a:spcPts val="0"/>
              </a:spcAft>
              <a:buSzPts val="1100"/>
              <a:buNone/>
            </a:pPr>
            <a:fld id="{00000000-1234-1234-1234-123412341234}" type="slidenum">
              <a:rPr lang="en"/>
              <a:t>29</a:t>
            </a:fld>
            <a:endParaRPr/>
          </a:p>
        </p:txBody>
      </p:sp>
      <p:sp>
        <p:nvSpPr>
          <p:cNvPr id="393" name="Google Shape;393;p69"/>
          <p:cNvSpPr txBox="1">
            <a:spLocks noGrp="1"/>
          </p:cNvSpPr>
          <p:nvPr>
            <p:ph type="body" idx="1"/>
          </p:nvPr>
        </p:nvSpPr>
        <p:spPr>
          <a:xfrm>
            <a:off x="116225" y="1063763"/>
            <a:ext cx="8845500" cy="394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2000"/>
              <a:buNone/>
            </a:pPr>
            <a:endParaRPr sz="1400">
              <a:solidFill>
                <a:schemeClr val="dk1"/>
              </a:solidFill>
              <a:latin typeface="Calibri"/>
              <a:ea typeface="Calibri"/>
              <a:cs typeface="Calibri"/>
              <a:sym typeface="Calibri"/>
            </a:endParaRPr>
          </a:p>
          <a:p>
            <a:pPr marL="457200" lvl="0" indent="0" algn="l" rtl="0">
              <a:lnSpc>
                <a:spcPct val="100000"/>
              </a:lnSpc>
              <a:spcBef>
                <a:spcPts val="1000"/>
              </a:spcBef>
              <a:spcAft>
                <a:spcPts val="0"/>
              </a:spcAft>
              <a:buSzPts val="2000"/>
              <a:buNone/>
            </a:pPr>
            <a:endParaRPr sz="1400" b="0">
              <a:solidFill>
                <a:schemeClr val="dk1"/>
              </a:solidFill>
              <a:latin typeface="Calibri"/>
              <a:ea typeface="Calibri"/>
              <a:cs typeface="Calibri"/>
              <a:sym typeface="Calibri"/>
            </a:endParaRPr>
          </a:p>
          <a:p>
            <a:pPr marL="457200" lvl="0" indent="0" algn="l" rtl="0">
              <a:lnSpc>
                <a:spcPct val="100000"/>
              </a:lnSpc>
              <a:spcBef>
                <a:spcPts val="1000"/>
              </a:spcBef>
              <a:spcAft>
                <a:spcPts val="0"/>
              </a:spcAft>
              <a:buSzPts val="2000"/>
              <a:buNone/>
            </a:pPr>
            <a:endParaRPr sz="1400" b="0">
              <a:solidFill>
                <a:schemeClr val="dk1"/>
              </a:solidFill>
              <a:latin typeface="Calibri"/>
              <a:ea typeface="Calibri"/>
              <a:cs typeface="Calibri"/>
              <a:sym typeface="Calibri"/>
            </a:endParaRPr>
          </a:p>
          <a:p>
            <a:pPr marL="457200" lvl="0" indent="0" algn="l" rtl="0">
              <a:lnSpc>
                <a:spcPct val="100000"/>
              </a:lnSpc>
              <a:spcBef>
                <a:spcPts val="1000"/>
              </a:spcBef>
              <a:spcAft>
                <a:spcPts val="0"/>
              </a:spcAft>
              <a:buSzPts val="2000"/>
              <a:buNone/>
            </a:pPr>
            <a:endParaRPr sz="1400" b="0">
              <a:solidFill>
                <a:schemeClr val="dk1"/>
              </a:solidFill>
              <a:latin typeface="Calibri"/>
              <a:ea typeface="Calibri"/>
              <a:cs typeface="Calibri"/>
              <a:sym typeface="Calibri"/>
            </a:endParaRPr>
          </a:p>
          <a:p>
            <a:pPr marL="457200" lvl="0" indent="0" algn="l" rtl="0">
              <a:lnSpc>
                <a:spcPct val="100000"/>
              </a:lnSpc>
              <a:spcBef>
                <a:spcPts val="1000"/>
              </a:spcBef>
              <a:spcAft>
                <a:spcPts val="0"/>
              </a:spcAft>
              <a:buSzPts val="2000"/>
              <a:buNone/>
            </a:pPr>
            <a:endParaRPr sz="1400" b="0">
              <a:solidFill>
                <a:schemeClr val="dk1"/>
              </a:solidFill>
              <a:latin typeface="Calibri"/>
              <a:ea typeface="Calibri"/>
              <a:cs typeface="Calibri"/>
              <a:sym typeface="Calibri"/>
            </a:endParaRPr>
          </a:p>
          <a:p>
            <a:pPr marL="914400" lvl="0" indent="0" algn="l" rtl="0">
              <a:lnSpc>
                <a:spcPct val="100000"/>
              </a:lnSpc>
              <a:spcBef>
                <a:spcPts val="1000"/>
              </a:spcBef>
              <a:spcAft>
                <a:spcPts val="0"/>
              </a:spcAft>
              <a:buSzPts val="2000"/>
              <a:buNone/>
            </a:pPr>
            <a:r>
              <a:rPr lang="en" sz="1400" b="0">
                <a:solidFill>
                  <a:schemeClr val="dk1"/>
                </a:solidFill>
                <a:latin typeface="Calibri"/>
                <a:ea typeface="Calibri"/>
                <a:cs typeface="Calibri"/>
                <a:sym typeface="Calibri"/>
              </a:rPr>
              <a:t> </a:t>
            </a:r>
            <a:endParaRPr sz="1400" b="0">
              <a:solidFill>
                <a:schemeClr val="dk1"/>
              </a:solidFill>
              <a:latin typeface="Calibri"/>
              <a:ea typeface="Calibri"/>
              <a:cs typeface="Calibri"/>
              <a:sym typeface="Calibri"/>
            </a:endParaRPr>
          </a:p>
          <a:p>
            <a:pPr marL="457200" lvl="0" indent="0" algn="l" rtl="0">
              <a:lnSpc>
                <a:spcPct val="100000"/>
              </a:lnSpc>
              <a:spcBef>
                <a:spcPts val="1000"/>
              </a:spcBef>
              <a:spcAft>
                <a:spcPts val="1000"/>
              </a:spcAft>
              <a:buSzPts val="2000"/>
              <a:buNone/>
            </a:pPr>
            <a:endParaRPr sz="1400" b="0">
              <a:solidFill>
                <a:schemeClr val="dk1"/>
              </a:solidFill>
              <a:latin typeface="Calibri"/>
              <a:ea typeface="Calibri"/>
              <a:cs typeface="Calibri"/>
              <a:sym typeface="Calibri"/>
            </a:endParaRPr>
          </a:p>
        </p:txBody>
      </p:sp>
      <p:sp>
        <p:nvSpPr>
          <p:cNvPr id="394" name="Google Shape;394;p69"/>
          <p:cNvSpPr txBox="1">
            <a:spLocks noGrp="1"/>
          </p:cNvSpPr>
          <p:nvPr>
            <p:ph type="body" idx="2"/>
          </p:nvPr>
        </p:nvSpPr>
        <p:spPr>
          <a:xfrm>
            <a:off x="1680300" y="57150"/>
            <a:ext cx="6168300" cy="685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00"/>
              </a:spcBef>
              <a:spcAft>
                <a:spcPts val="0"/>
              </a:spcAft>
              <a:buSzPts val="2800"/>
              <a:buNone/>
            </a:pPr>
            <a:r>
              <a:rPr lang="en" sz="2400"/>
              <a:t>GST1 Input - Summary of </a:t>
            </a:r>
            <a:br>
              <a:rPr lang="en" sz="2400"/>
            </a:br>
            <a:r>
              <a:rPr lang="en" sz="2400"/>
              <a:t>actions &amp; actors</a:t>
            </a:r>
            <a:endParaRPr sz="2400"/>
          </a:p>
        </p:txBody>
      </p:sp>
      <p:graphicFrame>
        <p:nvGraphicFramePr>
          <p:cNvPr id="395" name="Google Shape;395;p69"/>
          <p:cNvGraphicFramePr/>
          <p:nvPr/>
        </p:nvGraphicFramePr>
        <p:xfrm>
          <a:off x="38075" y="953719"/>
          <a:ext cx="3000000" cy="3000000"/>
        </p:xfrm>
        <a:graphic>
          <a:graphicData uri="http://schemas.openxmlformats.org/drawingml/2006/table">
            <a:tbl>
              <a:tblPr>
                <a:noFill/>
                <a:tableStyleId>{60737E74-6298-4A81-9EC8-C3269BBB8CBA}</a:tableStyleId>
              </a:tblPr>
              <a:tblGrid>
                <a:gridCol w="1234725">
                  <a:extLst>
                    <a:ext uri="{9D8B030D-6E8A-4147-A177-3AD203B41FA5}">
                      <a16:colId xmlns:a16="http://schemas.microsoft.com/office/drawing/2014/main" val="20000"/>
                    </a:ext>
                  </a:extLst>
                </a:gridCol>
                <a:gridCol w="2393050">
                  <a:extLst>
                    <a:ext uri="{9D8B030D-6E8A-4147-A177-3AD203B41FA5}">
                      <a16:colId xmlns:a16="http://schemas.microsoft.com/office/drawing/2014/main" val="20001"/>
                    </a:ext>
                  </a:extLst>
                </a:gridCol>
                <a:gridCol w="2038600">
                  <a:extLst>
                    <a:ext uri="{9D8B030D-6E8A-4147-A177-3AD203B41FA5}">
                      <a16:colId xmlns:a16="http://schemas.microsoft.com/office/drawing/2014/main" val="20002"/>
                    </a:ext>
                  </a:extLst>
                </a:gridCol>
                <a:gridCol w="1924750">
                  <a:extLst>
                    <a:ext uri="{9D8B030D-6E8A-4147-A177-3AD203B41FA5}">
                      <a16:colId xmlns:a16="http://schemas.microsoft.com/office/drawing/2014/main" val="20003"/>
                    </a:ext>
                  </a:extLst>
                </a:gridCol>
                <a:gridCol w="1476700">
                  <a:extLst>
                    <a:ext uri="{9D8B030D-6E8A-4147-A177-3AD203B41FA5}">
                      <a16:colId xmlns:a16="http://schemas.microsoft.com/office/drawing/2014/main" val="20004"/>
                    </a:ext>
                  </a:extLst>
                </a:gridCol>
              </a:tblGrid>
              <a:tr h="430575">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91425" marR="91425" marT="68575" marB="68575"/>
                </a:tc>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t>COP-26</a:t>
                      </a:r>
                      <a:br>
                        <a:rPr lang="en" sz="1100" b="1" u="none" strike="noStrike" cap="none"/>
                      </a:br>
                      <a:r>
                        <a:rPr lang="en" sz="1100" u="none" strike="noStrike" cap="none"/>
                        <a:t>(Nov  2021)</a:t>
                      </a:r>
                      <a:endParaRPr sz="1100" u="none" strike="noStrike" cap="none"/>
                    </a:p>
                  </a:txBody>
                  <a:tcPr marL="91425" marR="91425" marT="68575" marB="68575"/>
                </a:tc>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t>Leadership on baseline products</a:t>
                      </a:r>
                      <a:endParaRPr sz="1100" u="none" strike="noStrike" cap="none"/>
                    </a:p>
                  </a:txBody>
                  <a:tcPr marL="91425" marR="91425" marT="68575" marB="68575"/>
                </a:tc>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t>Leadership on enhanced products proposal</a:t>
                      </a:r>
                      <a:endParaRPr sz="1100" u="none" strike="noStrike" cap="none"/>
                    </a:p>
                  </a:txBody>
                  <a:tcPr marL="91425" marR="91425" marT="68575" marB="68575"/>
                </a:tc>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t>Provider agencies</a:t>
                      </a:r>
                      <a:endParaRPr sz="1100" b="1" u="none" strike="noStrike" cap="none"/>
                    </a:p>
                  </a:txBody>
                  <a:tcPr marL="91425" marR="91425" marT="68575" marB="68575"/>
                </a:tc>
                <a:extLst>
                  <a:ext uri="{0D108BD9-81ED-4DB2-BD59-A6C34878D82A}">
                    <a16:rowId xmlns:a16="http://schemas.microsoft.com/office/drawing/2014/main" val="10000"/>
                  </a:ext>
                </a:extLst>
              </a:tr>
              <a:tr h="768400">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Biomass</a:t>
                      </a:r>
                      <a:endParaRPr sz="1100" b="1"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900"/>
                        <a:buFont typeface="Arial"/>
                        <a:buNone/>
                      </a:pPr>
                      <a:r>
                        <a:rPr lang="en" sz="900" b="1" u="none" strike="noStrike" cap="none">
                          <a:solidFill>
                            <a:srgbClr val="0000FF"/>
                          </a:solidFill>
                        </a:rPr>
                        <a:t>Fall back is individual existing datasets</a:t>
                      </a:r>
                      <a:endParaRPr sz="900" b="1" u="none" strike="noStrike" cap="none">
                        <a:solidFill>
                          <a:srgbClr val="0000FF"/>
                        </a:solidFill>
                      </a:endParaRPr>
                    </a:p>
                    <a:p>
                      <a:pPr marL="0" marR="0" lvl="0" indent="0" algn="l" rtl="0">
                        <a:lnSpc>
                          <a:spcPct val="100000"/>
                        </a:lnSpc>
                        <a:spcBef>
                          <a:spcPts val="0"/>
                        </a:spcBef>
                        <a:spcAft>
                          <a:spcPts val="0"/>
                        </a:spcAft>
                        <a:buClr>
                          <a:srgbClr val="000000"/>
                        </a:buClr>
                        <a:buSzPts val="900"/>
                        <a:buFont typeface="Arial"/>
                        <a:buNone/>
                      </a:pPr>
                      <a:r>
                        <a:rPr lang="en" sz="900" b="1" u="none" strike="noStrike" cap="none">
                          <a:solidFill>
                            <a:srgbClr val="FF0000"/>
                          </a:solidFill>
                        </a:rPr>
                        <a:t>Synthesised biomass product providing estimates at a jurisdictional level globally</a:t>
                      </a:r>
                      <a:endParaRPr sz="900" b="1" u="none" strike="noStrike" cap="none">
                        <a:solidFill>
                          <a:srgbClr val="0000FF"/>
                        </a:solidFill>
                      </a:endParaRPr>
                    </a:p>
                  </a:txBody>
                  <a:tcPr marL="91425" marR="91425" marT="68575" marB="6857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solidFill>
                            <a:schemeClr val="dk1"/>
                          </a:solidFill>
                        </a:rPr>
                        <a:t>Multi-mission group (L Duncanson, S Satchi, M Herold) and agency experts</a:t>
                      </a:r>
                      <a:endParaRPr sz="900" u="none" strike="noStrike" cap="none">
                        <a:solidFill>
                          <a:schemeClr val="dk1"/>
                        </a:solidFill>
                      </a:endParaRPr>
                    </a:p>
                  </a:txBody>
                  <a:tcPr marL="91425" marR="91425" marT="68575" marB="68575"/>
                </a:tc>
                <a:tc>
                  <a:txBody>
                    <a:bodyPr/>
                    <a:lstStyle/>
                    <a:p>
                      <a:pPr marL="0" marR="0" lvl="0" indent="0" algn="l" rtl="0">
                        <a:lnSpc>
                          <a:spcPct val="100000"/>
                        </a:lnSpc>
                        <a:spcBef>
                          <a:spcPts val="0"/>
                        </a:spcBef>
                        <a:spcAft>
                          <a:spcPts val="0"/>
                        </a:spcAft>
                        <a:buClr>
                          <a:schemeClr val="dk1"/>
                        </a:buClr>
                        <a:buSzPts val="800"/>
                        <a:buFont typeface="Arial"/>
                        <a:buNone/>
                      </a:pPr>
                      <a:r>
                        <a:rPr lang="en" sz="900" u="none" strike="noStrike" cap="none">
                          <a:solidFill>
                            <a:schemeClr val="dk1"/>
                          </a:solidFill>
                        </a:rPr>
                        <a:t>Multi-mission group (L Duncanson, S Satchi, M Herold)</a:t>
                      </a:r>
                      <a:endParaRPr sz="900" u="none" strike="noStrike" cap="none">
                        <a:solidFill>
                          <a:schemeClr val="dk1"/>
                        </a:solidFill>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solidFill>
                          <a:srgbClr val="FF0000"/>
                        </a:solidFill>
                      </a:endParaRPr>
                    </a:p>
                  </a:txBody>
                  <a:tcPr marL="91425" marR="91425" marT="68575" marB="68575"/>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p>
                  </a:txBody>
                  <a:tcPr marL="91425" marR="91425" marT="68575" marB="68575"/>
                </a:tc>
                <a:extLst>
                  <a:ext uri="{0D108BD9-81ED-4DB2-BD59-A6C34878D82A}">
                    <a16:rowId xmlns:a16="http://schemas.microsoft.com/office/drawing/2014/main" val="10001"/>
                  </a:ext>
                </a:extLst>
              </a:tr>
              <a:tr h="654275">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Land Cover &amp; Forests</a:t>
                      </a:r>
                      <a:endParaRPr sz="1100" b="1"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900"/>
                        <a:buFont typeface="Arial"/>
                        <a:buNone/>
                      </a:pPr>
                      <a:r>
                        <a:rPr lang="en" sz="900" b="1" u="none" strike="noStrike" cap="none">
                          <a:solidFill>
                            <a:srgbClr val="0000FF"/>
                          </a:solidFill>
                        </a:rPr>
                        <a:t>- Copernicus annual global land cover </a:t>
                      </a:r>
                      <a:endParaRPr sz="900" b="1" u="none" strike="noStrike" cap="none">
                        <a:solidFill>
                          <a:srgbClr val="0000FF"/>
                        </a:solidFill>
                      </a:endParaRPr>
                    </a:p>
                    <a:p>
                      <a:pPr marL="0" marR="0" lvl="0" indent="0" algn="l" rtl="0">
                        <a:lnSpc>
                          <a:spcPct val="100000"/>
                        </a:lnSpc>
                        <a:spcBef>
                          <a:spcPts val="0"/>
                        </a:spcBef>
                        <a:spcAft>
                          <a:spcPts val="0"/>
                        </a:spcAft>
                        <a:buClr>
                          <a:srgbClr val="000000"/>
                        </a:buClr>
                        <a:buSzPts val="900"/>
                        <a:buFont typeface="Arial"/>
                        <a:buNone/>
                      </a:pPr>
                      <a:r>
                        <a:rPr lang="en" sz="900" b="1" u="none" strike="noStrike" cap="none">
                          <a:solidFill>
                            <a:srgbClr val="0000FF"/>
                          </a:solidFill>
                        </a:rPr>
                        <a:t>- C3S/CCI Land Cover</a:t>
                      </a:r>
                      <a:endParaRPr sz="900" b="1" u="none" strike="noStrike" cap="none">
                        <a:solidFill>
                          <a:srgbClr val="0000FF"/>
                        </a:solidFill>
                      </a:endParaRPr>
                    </a:p>
                    <a:p>
                      <a:pPr marL="0" marR="0" lvl="0" indent="0" algn="l" rtl="0">
                        <a:lnSpc>
                          <a:spcPct val="100000"/>
                        </a:lnSpc>
                        <a:spcBef>
                          <a:spcPts val="0"/>
                        </a:spcBef>
                        <a:spcAft>
                          <a:spcPts val="0"/>
                        </a:spcAft>
                        <a:buClr>
                          <a:srgbClr val="000000"/>
                        </a:buClr>
                        <a:buSzPts val="900"/>
                        <a:buFont typeface="Arial"/>
                        <a:buNone/>
                      </a:pPr>
                      <a:r>
                        <a:rPr lang="en" sz="900" b="1" u="none" strike="noStrike" cap="none">
                          <a:solidFill>
                            <a:srgbClr val="0000FF"/>
                          </a:solidFill>
                        </a:rPr>
                        <a:t>- WorldCover,  </a:t>
                      </a:r>
                      <a:endParaRPr sz="900" b="1" u="none" strike="noStrike" cap="none">
                        <a:solidFill>
                          <a:srgbClr val="0000FF"/>
                        </a:solidFill>
                      </a:endParaRPr>
                    </a:p>
                    <a:p>
                      <a:pPr marL="0" marR="0" lvl="0" indent="0" algn="l" rtl="0">
                        <a:lnSpc>
                          <a:spcPct val="100000"/>
                        </a:lnSpc>
                        <a:spcBef>
                          <a:spcPts val="0"/>
                        </a:spcBef>
                        <a:spcAft>
                          <a:spcPts val="0"/>
                        </a:spcAft>
                        <a:buClr>
                          <a:srgbClr val="000000"/>
                        </a:buClr>
                        <a:buSzPts val="900"/>
                        <a:buFont typeface="Arial"/>
                        <a:buNone/>
                      </a:pPr>
                      <a:r>
                        <a:rPr lang="en" sz="900" b="1">
                          <a:solidFill>
                            <a:srgbClr val="0000FF"/>
                          </a:solidFill>
                        </a:rPr>
                        <a:t>- </a:t>
                      </a:r>
                      <a:r>
                        <a:rPr lang="en" sz="900" b="1" u="none" strike="noStrike" cap="none">
                          <a:solidFill>
                            <a:srgbClr val="0000FF"/>
                          </a:solidFill>
                        </a:rPr>
                        <a:t>HILDA+</a:t>
                      </a:r>
                      <a:endParaRPr sz="900" b="1" u="none" strike="noStrike" cap="none">
                        <a:solidFill>
                          <a:srgbClr val="0000FF"/>
                        </a:solidFill>
                      </a:endParaRPr>
                    </a:p>
                    <a:p>
                      <a:pPr marL="0" marR="0" lvl="0" indent="0" algn="l" rtl="0">
                        <a:lnSpc>
                          <a:spcPct val="100000"/>
                        </a:lnSpc>
                        <a:spcBef>
                          <a:spcPts val="0"/>
                        </a:spcBef>
                        <a:spcAft>
                          <a:spcPts val="0"/>
                        </a:spcAft>
                        <a:buClr>
                          <a:schemeClr val="dk1"/>
                        </a:buClr>
                        <a:buSzPts val="800"/>
                        <a:buFont typeface="Arial"/>
                        <a:buNone/>
                      </a:pPr>
                      <a:r>
                        <a:rPr lang="en" sz="900" b="1" u="none" strike="noStrike" cap="none">
                          <a:solidFill>
                            <a:schemeClr val="hlink"/>
                          </a:solidFill>
                        </a:rPr>
                        <a:t>- Global Forest Watch tree cover loss and forest fluxes</a:t>
                      </a:r>
                      <a:endParaRPr sz="900" b="1" u="none" strike="noStrike" cap="none">
                        <a:solidFill>
                          <a:srgbClr val="0000FF"/>
                        </a:solidFill>
                      </a:endParaRPr>
                    </a:p>
                  </a:txBody>
                  <a:tcPr marL="91425" marR="91425" marT="68575" marB="68575"/>
                </a:tc>
                <a:tc>
                  <a:txBody>
                    <a:bodyPr/>
                    <a:lstStyle/>
                    <a:p>
                      <a:pPr marL="0" marR="0" lvl="0" indent="0" algn="l" rtl="0">
                        <a:lnSpc>
                          <a:spcPct val="100000"/>
                        </a:lnSpc>
                        <a:spcBef>
                          <a:spcPts val="0"/>
                        </a:spcBef>
                        <a:spcAft>
                          <a:spcPts val="0"/>
                        </a:spcAft>
                        <a:buClr>
                          <a:schemeClr val="dk1"/>
                        </a:buClr>
                        <a:buSzPts val="800"/>
                        <a:buFont typeface="Arial"/>
                        <a:buNone/>
                      </a:pPr>
                      <a:r>
                        <a:rPr lang="en" sz="900" u="none" strike="noStrike" cap="none">
                          <a:solidFill>
                            <a:schemeClr val="dk1"/>
                          </a:solidFill>
                        </a:rPr>
                        <a:t>M Herold, B Poulter, M Cherlet, with participation from ESA, VITO, WRI/GFW</a:t>
                      </a:r>
                      <a:endParaRPr sz="900" u="none" strike="noStrike" cap="none">
                        <a:solidFill>
                          <a:schemeClr val="dk1"/>
                        </a:solidFill>
                      </a:endParaRPr>
                    </a:p>
                    <a:p>
                      <a:pPr marL="0" marR="0" lvl="0" indent="0" algn="l" rtl="0">
                        <a:lnSpc>
                          <a:spcPct val="100000"/>
                        </a:lnSpc>
                        <a:spcBef>
                          <a:spcPts val="0"/>
                        </a:spcBef>
                        <a:spcAft>
                          <a:spcPts val="0"/>
                        </a:spcAft>
                        <a:buClr>
                          <a:schemeClr val="dk1"/>
                        </a:buClr>
                        <a:buSzPts val="800"/>
                        <a:buFont typeface="Arial"/>
                        <a:buNone/>
                      </a:pPr>
                      <a:r>
                        <a:rPr lang="en" sz="900" u="none" strike="noStrike" cap="none">
                          <a:solidFill>
                            <a:schemeClr val="dk1"/>
                          </a:solidFill>
                        </a:rPr>
                        <a:t>USGS/UMD on Forests?</a:t>
                      </a:r>
                      <a:endParaRPr sz="900" u="none" strike="noStrike" cap="none">
                        <a:solidFill>
                          <a:schemeClr val="dk1"/>
                        </a:solidFill>
                      </a:endParaRPr>
                    </a:p>
                    <a:p>
                      <a:pPr marL="0" marR="0" lvl="0" indent="0" algn="l" rtl="0">
                        <a:lnSpc>
                          <a:spcPct val="100000"/>
                        </a:lnSpc>
                        <a:spcBef>
                          <a:spcPts val="0"/>
                        </a:spcBef>
                        <a:spcAft>
                          <a:spcPts val="0"/>
                        </a:spcAft>
                        <a:buClr>
                          <a:schemeClr val="dk1"/>
                        </a:buClr>
                        <a:buSzPts val="800"/>
                        <a:buFont typeface="Arial"/>
                        <a:buNone/>
                      </a:pPr>
                      <a:endParaRPr sz="900" u="none" strike="noStrike" cap="none">
                        <a:solidFill>
                          <a:schemeClr val="dk1"/>
                        </a:solidFill>
                      </a:endParaRPr>
                    </a:p>
                  </a:txBody>
                  <a:tcPr marL="91425" marR="91425" marT="68575" marB="68575"/>
                </a:tc>
                <a:tc>
                  <a:txBody>
                    <a:bodyPr/>
                    <a:lstStyle/>
                    <a:p>
                      <a:pPr marL="0" marR="0" lvl="0" indent="0" algn="l" rtl="0">
                        <a:lnSpc>
                          <a:spcPct val="100000"/>
                        </a:lnSpc>
                        <a:spcBef>
                          <a:spcPts val="0"/>
                        </a:spcBef>
                        <a:spcAft>
                          <a:spcPts val="0"/>
                        </a:spcAft>
                        <a:buClr>
                          <a:schemeClr val="dk1"/>
                        </a:buClr>
                        <a:buSzPts val="800"/>
                        <a:buFont typeface="Arial"/>
                        <a:buNone/>
                      </a:pPr>
                      <a:r>
                        <a:rPr lang="en" sz="900" u="none" strike="noStrike" cap="none">
                          <a:solidFill>
                            <a:schemeClr val="dk1"/>
                          </a:solidFill>
                        </a:rPr>
                        <a:t>M Herold, B Poulter, M Cherlet, with participation from ESA, VITO, WRI/GFW</a:t>
                      </a:r>
                      <a:endParaRPr sz="900" u="none" strike="noStrike" cap="none">
                        <a:solidFill>
                          <a:schemeClr val="dk1"/>
                        </a:solidFill>
                      </a:endParaRPr>
                    </a:p>
                    <a:p>
                      <a:pPr marL="0" marR="0" lvl="0" indent="0" algn="l" rtl="0">
                        <a:lnSpc>
                          <a:spcPct val="100000"/>
                        </a:lnSpc>
                        <a:spcBef>
                          <a:spcPts val="0"/>
                        </a:spcBef>
                        <a:spcAft>
                          <a:spcPts val="0"/>
                        </a:spcAft>
                        <a:buClr>
                          <a:schemeClr val="dk1"/>
                        </a:buClr>
                        <a:buSzPts val="800"/>
                        <a:buFont typeface="Arial"/>
                        <a:buNone/>
                      </a:pPr>
                      <a:r>
                        <a:rPr lang="en" sz="900" u="none" strike="noStrike" cap="none">
                          <a:solidFill>
                            <a:schemeClr val="dk1"/>
                          </a:solidFill>
                        </a:rPr>
                        <a:t>USGS/UMD on Forests?</a:t>
                      </a:r>
                      <a:endParaRPr sz="900" u="none" strike="noStrike" cap="none">
                        <a:solidFill>
                          <a:schemeClr val="dk1"/>
                        </a:solidFill>
                      </a:endParaRPr>
                    </a:p>
                  </a:txBody>
                  <a:tcPr marL="91425" marR="91425" marT="68575" marB="68575"/>
                </a:tc>
                <a:tc>
                  <a:txBody>
                    <a:bodyPr/>
                    <a:lstStyle/>
                    <a:p>
                      <a:pPr marL="0" marR="0" lvl="0" indent="0" algn="l" rtl="0">
                        <a:lnSpc>
                          <a:spcPct val="100000"/>
                        </a:lnSpc>
                        <a:spcBef>
                          <a:spcPts val="0"/>
                        </a:spcBef>
                        <a:spcAft>
                          <a:spcPts val="0"/>
                        </a:spcAft>
                        <a:buClr>
                          <a:schemeClr val="dk1"/>
                        </a:buClr>
                        <a:buSzPts val="800"/>
                        <a:buFont typeface="Arial"/>
                        <a:buNone/>
                      </a:pPr>
                      <a:endParaRPr sz="1100" u="none" strike="noStrike" cap="none"/>
                    </a:p>
                  </a:txBody>
                  <a:tcPr marL="91425" marR="91425" marT="68575" marB="68575"/>
                </a:tc>
                <a:extLst>
                  <a:ext uri="{0D108BD9-81ED-4DB2-BD59-A6C34878D82A}">
                    <a16:rowId xmlns:a16="http://schemas.microsoft.com/office/drawing/2014/main" val="10002"/>
                  </a:ext>
                </a:extLst>
              </a:tr>
              <a:tr h="733575">
                <a:tc>
                  <a:txBody>
                    <a:bodyPr/>
                    <a:lstStyle/>
                    <a:p>
                      <a:pPr marL="0" marR="0" lvl="0" indent="0" algn="l" rtl="0">
                        <a:lnSpc>
                          <a:spcPct val="100000"/>
                        </a:lnSpc>
                        <a:spcBef>
                          <a:spcPts val="0"/>
                        </a:spcBef>
                        <a:spcAft>
                          <a:spcPts val="0"/>
                        </a:spcAft>
                        <a:buClr>
                          <a:srgbClr val="000000"/>
                        </a:buClr>
                        <a:buSzPts val="1100"/>
                        <a:buFont typeface="Arial"/>
                        <a:buNone/>
                      </a:pPr>
                      <a:r>
                        <a:rPr lang="en" sz="1100" b="1"/>
                        <a:t>OLU- Mangroves</a:t>
                      </a:r>
                      <a:endParaRPr sz="1100" b="1" u="none" strike="noStrike" cap="none"/>
                    </a:p>
                    <a:p>
                      <a:pPr marL="0" marR="0" lvl="0" indent="0" algn="l" rtl="0">
                        <a:lnSpc>
                          <a:spcPct val="100000"/>
                        </a:lnSpc>
                        <a:spcBef>
                          <a:spcPts val="0"/>
                        </a:spcBef>
                        <a:spcAft>
                          <a:spcPts val="0"/>
                        </a:spcAft>
                        <a:buClr>
                          <a:srgbClr val="000000"/>
                        </a:buClr>
                        <a:buSzPts val="1100"/>
                        <a:buFont typeface="Arial"/>
                        <a:buNone/>
                      </a:pPr>
                      <a:r>
                        <a:rPr lang="en" sz="1100" b="1" u="none" strike="noStrike" cap="none"/>
                        <a:t>&amp; Wetlands</a:t>
                      </a:r>
                      <a:endParaRPr sz="1100" b="1"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900"/>
                        <a:buFont typeface="Arial"/>
                        <a:buNone/>
                      </a:pPr>
                      <a:r>
                        <a:rPr lang="en" sz="900" b="1" u="none" strike="noStrike" cap="none">
                          <a:solidFill>
                            <a:srgbClr val="0000FF"/>
                          </a:solidFill>
                        </a:rPr>
                        <a:t>- Global Mangrove Watch cover and change (1996-2016)</a:t>
                      </a:r>
                      <a:endParaRPr sz="900" b="1" u="none" strike="noStrike" cap="none">
                        <a:solidFill>
                          <a:srgbClr val="0000FF"/>
                        </a:solidFill>
                      </a:endParaRPr>
                    </a:p>
                    <a:p>
                      <a:pPr marL="0" marR="0" lvl="0" indent="0" algn="l" rtl="0">
                        <a:lnSpc>
                          <a:spcPct val="100000"/>
                        </a:lnSpc>
                        <a:spcBef>
                          <a:spcPts val="0"/>
                        </a:spcBef>
                        <a:spcAft>
                          <a:spcPts val="0"/>
                        </a:spcAft>
                        <a:buClr>
                          <a:srgbClr val="000000"/>
                        </a:buClr>
                        <a:buSzPts val="900"/>
                        <a:buFont typeface="Arial"/>
                        <a:buNone/>
                      </a:pPr>
                      <a:r>
                        <a:rPr lang="en" sz="900" b="1" u="none" strike="noStrike" cap="none">
                          <a:solidFill>
                            <a:srgbClr val="0000FF"/>
                          </a:solidFill>
                        </a:rPr>
                        <a:t>- Global Mangrove biomass (2000)</a:t>
                      </a:r>
                      <a:endParaRPr sz="900" b="1" u="none" strike="noStrike" cap="none">
                        <a:solidFill>
                          <a:srgbClr val="0000FF"/>
                        </a:solidFill>
                      </a:endParaRPr>
                    </a:p>
                  </a:txBody>
                  <a:tcPr marL="91425" marR="91425" marT="68575" marB="68575"/>
                </a:tc>
                <a:tc>
                  <a:txBody>
                    <a:bodyPr/>
                    <a:lstStyle/>
                    <a:p>
                      <a:pPr marL="0" marR="0" lvl="0" indent="0" algn="l" rtl="0">
                        <a:lnSpc>
                          <a:spcPct val="100000"/>
                        </a:lnSpc>
                        <a:spcBef>
                          <a:spcPts val="0"/>
                        </a:spcBef>
                        <a:spcAft>
                          <a:spcPts val="0"/>
                        </a:spcAft>
                        <a:buClr>
                          <a:schemeClr val="dk1"/>
                        </a:buClr>
                        <a:buSzPts val="800"/>
                        <a:buFont typeface="Arial"/>
                        <a:buNone/>
                      </a:pPr>
                      <a:r>
                        <a:rPr lang="en" sz="900" u="none" strike="noStrike" cap="none">
                          <a:solidFill>
                            <a:schemeClr val="dk1"/>
                          </a:solidFill>
                        </a:rPr>
                        <a:t>A Rosenqvist, R Lucas on Mangroves</a:t>
                      </a:r>
                      <a:endParaRPr sz="900" u="none" strike="noStrike" cap="none">
                        <a:solidFill>
                          <a:schemeClr val="dk1"/>
                        </a:solidFill>
                      </a:endParaRPr>
                    </a:p>
                  </a:txBody>
                  <a:tcPr marL="91425" marR="91425" marT="68575" marB="68575"/>
                </a:tc>
                <a:tc>
                  <a:txBody>
                    <a:bodyPr/>
                    <a:lstStyle/>
                    <a:p>
                      <a:pPr marL="0" marR="0" lvl="0" indent="0" algn="l" rtl="0">
                        <a:lnSpc>
                          <a:spcPct val="100000"/>
                        </a:lnSpc>
                        <a:spcBef>
                          <a:spcPts val="0"/>
                        </a:spcBef>
                        <a:spcAft>
                          <a:spcPts val="0"/>
                        </a:spcAft>
                        <a:buClr>
                          <a:schemeClr val="dk1"/>
                        </a:buClr>
                        <a:buSzPts val="800"/>
                        <a:buFont typeface="Arial"/>
                        <a:buNone/>
                      </a:pPr>
                      <a:r>
                        <a:rPr lang="en" sz="900" u="none" strike="noStrike" cap="none">
                          <a:solidFill>
                            <a:schemeClr val="dk1"/>
                          </a:solidFill>
                        </a:rPr>
                        <a:t>A Rosenqvist, R Lucas on Mangroves</a:t>
                      </a:r>
                      <a:endParaRPr sz="900" u="none" strike="noStrike" cap="none">
                        <a:solidFill>
                          <a:schemeClr val="dk1"/>
                        </a:solidFill>
                      </a:endParaRPr>
                    </a:p>
                    <a:p>
                      <a:pPr marL="0" marR="0" lvl="0" indent="0" algn="l" rtl="0">
                        <a:lnSpc>
                          <a:spcPct val="100000"/>
                        </a:lnSpc>
                        <a:spcBef>
                          <a:spcPts val="0"/>
                        </a:spcBef>
                        <a:spcAft>
                          <a:spcPts val="0"/>
                        </a:spcAft>
                        <a:buClr>
                          <a:schemeClr val="dk1"/>
                        </a:buClr>
                        <a:buSzPts val="800"/>
                        <a:buFont typeface="Arial"/>
                        <a:buNone/>
                      </a:pPr>
                      <a:endParaRPr sz="900" u="none" strike="noStrike" cap="none">
                        <a:solidFill>
                          <a:schemeClr val="dk1"/>
                        </a:solidFill>
                      </a:endParaRPr>
                    </a:p>
                  </a:txBody>
                  <a:tcPr marL="91425" marR="91425" marT="68575" marB="68575"/>
                </a:tc>
                <a:tc>
                  <a:txBody>
                    <a:bodyPr/>
                    <a:lstStyle/>
                    <a:p>
                      <a:pPr marL="0" marR="0" lvl="0" indent="0" algn="l" rtl="0">
                        <a:lnSpc>
                          <a:spcPct val="100000"/>
                        </a:lnSpc>
                        <a:spcBef>
                          <a:spcPts val="0"/>
                        </a:spcBef>
                        <a:spcAft>
                          <a:spcPts val="0"/>
                        </a:spcAft>
                        <a:buClr>
                          <a:schemeClr val="dk1"/>
                        </a:buClr>
                        <a:buSzPts val="800"/>
                        <a:buFont typeface="Arial"/>
                        <a:buNone/>
                      </a:pPr>
                      <a:endParaRPr sz="1100" u="none" strike="noStrike" cap="none"/>
                    </a:p>
                  </a:txBody>
                  <a:tcPr marL="91425" marR="91425" marT="68575" marB="68575"/>
                </a:tc>
                <a:extLst>
                  <a:ext uri="{0D108BD9-81ED-4DB2-BD59-A6C34878D82A}">
                    <a16:rowId xmlns:a16="http://schemas.microsoft.com/office/drawing/2014/main" val="10003"/>
                  </a:ext>
                </a:extLst>
              </a:tr>
              <a:tr h="682250">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t>Agriculture</a:t>
                      </a:r>
                      <a:endParaRPr sz="1100" b="1" u="none" strike="noStrike" cap="none"/>
                    </a:p>
                  </a:txBody>
                  <a:tcPr marL="91425" marR="91425" marT="68575" marB="68575"/>
                </a:tc>
                <a:tc>
                  <a:txBody>
                    <a:bodyPr/>
                    <a:lstStyle/>
                    <a:p>
                      <a:pPr marL="0" marR="0" lvl="0" indent="0" algn="l" rtl="0">
                        <a:lnSpc>
                          <a:spcPct val="100000"/>
                        </a:lnSpc>
                        <a:spcBef>
                          <a:spcPts val="0"/>
                        </a:spcBef>
                        <a:spcAft>
                          <a:spcPts val="0"/>
                        </a:spcAft>
                        <a:buClr>
                          <a:schemeClr val="dk1"/>
                        </a:buClr>
                        <a:buSzPts val="800"/>
                        <a:buFont typeface="Arial"/>
                        <a:buNone/>
                      </a:pPr>
                      <a:r>
                        <a:rPr lang="en" sz="900" b="1" u="none" strike="noStrike" cap="none">
                          <a:solidFill>
                            <a:srgbClr val="0000FF"/>
                          </a:solidFill>
                        </a:rPr>
                        <a:t>Demonstration WorldCereal products for at least 5 countries (Argentina, Spain, France, Ukraine and Tanzania)</a:t>
                      </a:r>
                      <a:endParaRPr sz="1100" b="1" u="none" strike="noStrike" cap="none">
                        <a:solidFill>
                          <a:srgbClr val="0000FF"/>
                        </a:solidFill>
                      </a:endParaRPr>
                    </a:p>
                  </a:txBody>
                  <a:tcPr marL="91425" marR="91425" marT="68575" marB="68575"/>
                </a:tc>
                <a:tc>
                  <a:txBody>
                    <a:bodyPr/>
                    <a:lstStyle/>
                    <a:p>
                      <a:pPr marL="0" marR="0" lvl="0" indent="0" algn="l" rtl="0">
                        <a:lnSpc>
                          <a:spcPct val="100000"/>
                        </a:lnSpc>
                        <a:spcBef>
                          <a:spcPts val="0"/>
                        </a:spcBef>
                        <a:spcAft>
                          <a:spcPts val="0"/>
                        </a:spcAft>
                        <a:buClr>
                          <a:schemeClr val="dk1"/>
                        </a:buClr>
                        <a:buSzPts val="800"/>
                        <a:buFont typeface="Arial"/>
                        <a:buNone/>
                      </a:pPr>
                      <a:r>
                        <a:rPr lang="en" sz="900" u="none" strike="noStrike" cap="none">
                          <a:solidFill>
                            <a:schemeClr val="dk1"/>
                          </a:solidFill>
                        </a:rPr>
                        <a:t>I Jarvis, S Gilliams (VITO), with participation of ESA and USGS</a:t>
                      </a:r>
                      <a:endParaRPr sz="900" u="none" strike="noStrike" cap="none">
                        <a:solidFill>
                          <a:schemeClr val="dk1"/>
                        </a:solidFill>
                      </a:endParaRPr>
                    </a:p>
                  </a:txBody>
                  <a:tcPr marL="91425" marR="91425" marT="68575" marB="68575"/>
                </a:tc>
                <a:tc>
                  <a:txBody>
                    <a:bodyPr/>
                    <a:lstStyle/>
                    <a:p>
                      <a:pPr marL="0" marR="0" lvl="0" indent="0" algn="l" rtl="0">
                        <a:lnSpc>
                          <a:spcPct val="100000"/>
                        </a:lnSpc>
                        <a:spcBef>
                          <a:spcPts val="0"/>
                        </a:spcBef>
                        <a:spcAft>
                          <a:spcPts val="0"/>
                        </a:spcAft>
                        <a:buClr>
                          <a:schemeClr val="dk1"/>
                        </a:buClr>
                        <a:buSzPts val="800"/>
                        <a:buFont typeface="Arial"/>
                        <a:buNone/>
                      </a:pPr>
                      <a:r>
                        <a:rPr lang="en" sz="900" u="none" strike="noStrike" cap="none">
                          <a:solidFill>
                            <a:schemeClr val="dk1"/>
                          </a:solidFill>
                        </a:rPr>
                        <a:t>I Jarvis, S Gilliams (VITO), with participation of ESA and USGS</a:t>
                      </a:r>
                      <a:endParaRPr sz="900" u="none" strike="noStrike" cap="none">
                        <a:solidFill>
                          <a:schemeClr val="dk1"/>
                        </a:solidFill>
                      </a:endParaRPr>
                    </a:p>
                  </a:txBody>
                  <a:tcPr marL="91425" marR="91425" marT="68575" marB="68575"/>
                </a:tc>
                <a:tc>
                  <a:txBody>
                    <a:bodyPr/>
                    <a:lstStyle/>
                    <a:p>
                      <a:pPr marL="0" marR="0" lvl="0" indent="0" algn="l" rtl="0">
                        <a:lnSpc>
                          <a:spcPct val="100000"/>
                        </a:lnSpc>
                        <a:spcBef>
                          <a:spcPts val="0"/>
                        </a:spcBef>
                        <a:spcAft>
                          <a:spcPts val="0"/>
                        </a:spcAft>
                        <a:buClr>
                          <a:schemeClr val="dk1"/>
                        </a:buClr>
                        <a:buSzPts val="800"/>
                        <a:buFont typeface="Arial"/>
                        <a:buNone/>
                      </a:pPr>
                      <a:endParaRPr sz="900" u="none" strike="noStrike" cap="none"/>
                    </a:p>
                  </a:txBody>
                  <a:tcPr marL="91425" marR="91425" marT="68575" marB="68575"/>
                </a:tc>
                <a:extLst>
                  <a:ext uri="{0D108BD9-81ED-4DB2-BD59-A6C34878D82A}">
                    <a16:rowId xmlns:a16="http://schemas.microsoft.com/office/drawing/2014/main" val="10004"/>
                  </a:ext>
                </a:extLst>
              </a:tr>
            </a:tbl>
          </a:graphicData>
        </a:graphic>
      </p:graphicFrame>
      <p:pic>
        <p:nvPicPr>
          <p:cNvPr id="396" name="Google Shape;396;p69"/>
          <p:cNvPicPr preferRelativeResize="0"/>
          <p:nvPr/>
        </p:nvPicPr>
        <p:blipFill rotWithShape="1">
          <a:blip r:embed="rId3">
            <a:alphaModFix/>
          </a:blip>
          <a:srcRect/>
          <a:stretch/>
        </p:blipFill>
        <p:spPr>
          <a:xfrm>
            <a:off x="8001250" y="1812025"/>
            <a:ext cx="550425" cy="346198"/>
          </a:xfrm>
          <a:prstGeom prst="rect">
            <a:avLst/>
          </a:prstGeom>
          <a:noFill/>
          <a:ln>
            <a:noFill/>
          </a:ln>
        </p:spPr>
      </p:pic>
      <p:pic>
        <p:nvPicPr>
          <p:cNvPr id="397" name="Google Shape;397;p69"/>
          <p:cNvPicPr preferRelativeResize="0"/>
          <p:nvPr/>
        </p:nvPicPr>
        <p:blipFill rotWithShape="1">
          <a:blip r:embed="rId4">
            <a:alphaModFix/>
          </a:blip>
          <a:srcRect/>
          <a:stretch/>
        </p:blipFill>
        <p:spPr>
          <a:xfrm>
            <a:off x="7675525" y="1497100"/>
            <a:ext cx="550425" cy="275212"/>
          </a:xfrm>
          <a:prstGeom prst="rect">
            <a:avLst/>
          </a:prstGeom>
          <a:noFill/>
          <a:ln>
            <a:noFill/>
          </a:ln>
        </p:spPr>
      </p:pic>
      <p:pic>
        <p:nvPicPr>
          <p:cNvPr id="398" name="Google Shape;398;p69"/>
          <p:cNvPicPr preferRelativeResize="0"/>
          <p:nvPr/>
        </p:nvPicPr>
        <p:blipFill rotWithShape="1">
          <a:blip r:embed="rId5">
            <a:alphaModFix/>
          </a:blip>
          <a:srcRect/>
          <a:stretch/>
        </p:blipFill>
        <p:spPr>
          <a:xfrm>
            <a:off x="8457199" y="1578275"/>
            <a:ext cx="404650" cy="251323"/>
          </a:xfrm>
          <a:prstGeom prst="rect">
            <a:avLst/>
          </a:prstGeom>
          <a:noFill/>
          <a:ln>
            <a:noFill/>
          </a:ln>
        </p:spPr>
      </p:pic>
      <p:pic>
        <p:nvPicPr>
          <p:cNvPr id="399" name="Google Shape;399;p69"/>
          <p:cNvPicPr preferRelativeResize="0"/>
          <p:nvPr/>
        </p:nvPicPr>
        <p:blipFill rotWithShape="1">
          <a:blip r:embed="rId6">
            <a:alphaModFix/>
          </a:blip>
          <a:srcRect/>
          <a:stretch/>
        </p:blipFill>
        <p:spPr>
          <a:xfrm>
            <a:off x="7848037" y="2706638"/>
            <a:ext cx="357800" cy="357829"/>
          </a:xfrm>
          <a:prstGeom prst="rect">
            <a:avLst/>
          </a:prstGeom>
          <a:noFill/>
          <a:ln>
            <a:noFill/>
          </a:ln>
        </p:spPr>
      </p:pic>
      <p:pic>
        <p:nvPicPr>
          <p:cNvPr id="400" name="Google Shape;400;p69"/>
          <p:cNvPicPr preferRelativeResize="0"/>
          <p:nvPr/>
        </p:nvPicPr>
        <p:blipFill rotWithShape="1">
          <a:blip r:embed="rId7">
            <a:alphaModFix/>
          </a:blip>
          <a:srcRect/>
          <a:stretch/>
        </p:blipFill>
        <p:spPr>
          <a:xfrm>
            <a:off x="7728200" y="2228550"/>
            <a:ext cx="550425" cy="381292"/>
          </a:xfrm>
          <a:prstGeom prst="rect">
            <a:avLst/>
          </a:prstGeom>
          <a:noFill/>
          <a:ln>
            <a:noFill/>
          </a:ln>
        </p:spPr>
      </p:pic>
      <p:pic>
        <p:nvPicPr>
          <p:cNvPr id="401" name="Google Shape;401;p69"/>
          <p:cNvPicPr preferRelativeResize="0"/>
          <p:nvPr/>
        </p:nvPicPr>
        <p:blipFill rotWithShape="1">
          <a:blip r:embed="rId8">
            <a:alphaModFix/>
          </a:blip>
          <a:srcRect/>
          <a:stretch/>
        </p:blipFill>
        <p:spPr>
          <a:xfrm>
            <a:off x="8404525" y="4040626"/>
            <a:ext cx="550415" cy="202325"/>
          </a:xfrm>
          <a:prstGeom prst="rect">
            <a:avLst/>
          </a:prstGeom>
          <a:noFill/>
          <a:ln>
            <a:noFill/>
          </a:ln>
        </p:spPr>
      </p:pic>
      <p:pic>
        <p:nvPicPr>
          <p:cNvPr id="402" name="Google Shape;402;p69"/>
          <p:cNvPicPr preferRelativeResize="0"/>
          <p:nvPr/>
        </p:nvPicPr>
        <p:blipFill rotWithShape="1">
          <a:blip r:embed="rId3">
            <a:alphaModFix/>
          </a:blip>
          <a:srcRect/>
          <a:stretch/>
        </p:blipFill>
        <p:spPr>
          <a:xfrm>
            <a:off x="8328325" y="2474850"/>
            <a:ext cx="550425" cy="346198"/>
          </a:xfrm>
          <a:prstGeom prst="rect">
            <a:avLst/>
          </a:prstGeom>
          <a:noFill/>
          <a:ln>
            <a:noFill/>
          </a:ln>
        </p:spPr>
      </p:pic>
      <p:pic>
        <p:nvPicPr>
          <p:cNvPr id="403" name="Google Shape;403;p69"/>
          <p:cNvPicPr preferRelativeResize="0"/>
          <p:nvPr/>
        </p:nvPicPr>
        <p:blipFill rotWithShape="1">
          <a:blip r:embed="rId3">
            <a:alphaModFix/>
          </a:blip>
          <a:srcRect/>
          <a:stretch/>
        </p:blipFill>
        <p:spPr>
          <a:xfrm>
            <a:off x="7675525" y="3976150"/>
            <a:ext cx="550425" cy="346198"/>
          </a:xfrm>
          <a:prstGeom prst="rect">
            <a:avLst/>
          </a:prstGeom>
          <a:noFill/>
          <a:ln>
            <a:noFill/>
          </a:ln>
        </p:spPr>
      </p:pic>
      <p:pic>
        <p:nvPicPr>
          <p:cNvPr id="404" name="Google Shape;404;p69"/>
          <p:cNvPicPr preferRelativeResize="0"/>
          <p:nvPr/>
        </p:nvPicPr>
        <p:blipFill rotWithShape="1">
          <a:blip r:embed="rId8">
            <a:alphaModFix/>
          </a:blip>
          <a:srcRect/>
          <a:stretch/>
        </p:blipFill>
        <p:spPr>
          <a:xfrm>
            <a:off x="8384313" y="3336101"/>
            <a:ext cx="550415" cy="202325"/>
          </a:xfrm>
          <a:prstGeom prst="rect">
            <a:avLst/>
          </a:prstGeom>
          <a:noFill/>
          <a:ln>
            <a:noFill/>
          </a:ln>
        </p:spPr>
      </p:pic>
      <p:pic>
        <p:nvPicPr>
          <p:cNvPr id="405" name="Google Shape;405;p69"/>
          <p:cNvPicPr preferRelativeResize="0"/>
          <p:nvPr/>
        </p:nvPicPr>
        <p:blipFill rotWithShape="1">
          <a:blip r:embed="rId5">
            <a:alphaModFix/>
          </a:blip>
          <a:srcRect/>
          <a:stretch/>
        </p:blipFill>
        <p:spPr>
          <a:xfrm>
            <a:off x="8070824" y="3593525"/>
            <a:ext cx="404650" cy="251323"/>
          </a:xfrm>
          <a:prstGeom prst="rect">
            <a:avLst/>
          </a:prstGeom>
          <a:noFill/>
          <a:ln>
            <a:noFill/>
          </a:ln>
        </p:spPr>
      </p:pic>
      <p:pic>
        <p:nvPicPr>
          <p:cNvPr id="406" name="Google Shape;406;p69"/>
          <p:cNvPicPr preferRelativeResize="0"/>
          <p:nvPr/>
        </p:nvPicPr>
        <p:blipFill rotWithShape="1">
          <a:blip r:embed="rId4">
            <a:alphaModFix/>
          </a:blip>
          <a:srcRect/>
          <a:stretch/>
        </p:blipFill>
        <p:spPr>
          <a:xfrm>
            <a:off x="7675513" y="3223475"/>
            <a:ext cx="550425" cy="2752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196"/>
        <p:cNvGrpSpPr/>
        <p:nvPr/>
      </p:nvGrpSpPr>
      <p:grpSpPr>
        <a:xfrm>
          <a:off x="0" y="0"/>
          <a:ext cx="0" cy="0"/>
          <a:chOff x="0" y="0"/>
          <a:chExt cx="0" cy="0"/>
        </a:xfrm>
      </p:grpSpPr>
      <p:sp>
        <p:nvSpPr>
          <p:cNvPr id="197" name="Google Shape;197;p4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LSI-GEOGLAM Subgroup</a:t>
            </a:r>
            <a:endParaRPr/>
          </a:p>
        </p:txBody>
      </p:sp>
      <p:sp>
        <p:nvSpPr>
          <p:cNvPr id="198" name="Google Shape;198;p4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Brad Doorn, NASA</a:t>
            </a:r>
            <a:endParaRPr/>
          </a:p>
        </p:txBody>
      </p:sp>
      <p:sp>
        <p:nvSpPr>
          <p:cNvPr id="199" name="Google Shape;199;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70"/>
          <p:cNvSpPr txBox="1">
            <a:spLocks noGrp="1"/>
          </p:cNvSpPr>
          <p:nvPr>
            <p:ph type="title"/>
          </p:nvPr>
        </p:nvSpPr>
        <p:spPr>
          <a:xfrm>
            <a:off x="2070552" y="25400"/>
            <a:ext cx="5336100" cy="819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497D"/>
              </a:buClr>
              <a:buSzPts val="4400"/>
              <a:buNone/>
            </a:pPr>
            <a:r>
              <a:rPr lang="en" sz="2400" b="1">
                <a:solidFill>
                  <a:srgbClr val="FFFFFF"/>
                </a:solidFill>
              </a:rPr>
              <a:t>Latest UNFCCC SEC Engagement</a:t>
            </a:r>
            <a:endParaRPr sz="2400" b="1">
              <a:solidFill>
                <a:srgbClr val="FFFFFF"/>
              </a:solidFill>
            </a:endParaRPr>
          </a:p>
          <a:p>
            <a:pPr marL="457200" lvl="0" indent="-381000" algn="l" rtl="0">
              <a:lnSpc>
                <a:spcPct val="90000"/>
              </a:lnSpc>
              <a:spcBef>
                <a:spcPts val="0"/>
              </a:spcBef>
              <a:spcAft>
                <a:spcPts val="0"/>
              </a:spcAft>
              <a:buClr>
                <a:srgbClr val="FFFFFF"/>
              </a:buClr>
              <a:buSzPts val="2400"/>
              <a:buChar char="-"/>
            </a:pPr>
            <a:r>
              <a:rPr lang="en" sz="2400" b="1">
                <a:solidFill>
                  <a:srgbClr val="FFFFFF"/>
                </a:solidFill>
              </a:rPr>
              <a:t>Global Stocktake Timeline</a:t>
            </a:r>
            <a:endParaRPr sz="2400" b="1">
              <a:solidFill>
                <a:srgbClr val="FFFFFF"/>
              </a:solidFill>
            </a:endParaRPr>
          </a:p>
        </p:txBody>
      </p:sp>
      <p:pic>
        <p:nvPicPr>
          <p:cNvPr id="412" name="Google Shape;412;p70"/>
          <p:cNvPicPr preferRelativeResize="0"/>
          <p:nvPr/>
        </p:nvPicPr>
        <p:blipFill>
          <a:blip r:embed="rId3">
            <a:alphaModFix/>
          </a:blip>
          <a:stretch>
            <a:fillRect/>
          </a:stretch>
        </p:blipFill>
        <p:spPr>
          <a:xfrm>
            <a:off x="1021000" y="920600"/>
            <a:ext cx="6934399" cy="409322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416"/>
        <p:cNvGrpSpPr/>
        <p:nvPr/>
      </p:nvGrpSpPr>
      <p:grpSpPr>
        <a:xfrm>
          <a:off x="0" y="0"/>
          <a:ext cx="0" cy="0"/>
          <a:chOff x="0" y="0"/>
          <a:chExt cx="0" cy="0"/>
        </a:xfrm>
      </p:grpSpPr>
      <p:sp>
        <p:nvSpPr>
          <p:cNvPr id="417" name="Google Shape;417;p71"/>
          <p:cNvSpPr txBox="1">
            <a:spLocks noGrp="1"/>
          </p:cNvSpPr>
          <p:nvPr>
            <p:ph type="title"/>
          </p:nvPr>
        </p:nvSpPr>
        <p:spPr>
          <a:xfrm>
            <a:off x="2070552" y="25400"/>
            <a:ext cx="5336100" cy="819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497D"/>
              </a:buClr>
              <a:buSzPts val="4400"/>
              <a:buNone/>
            </a:pPr>
            <a:r>
              <a:rPr lang="en" sz="2600">
                <a:solidFill>
                  <a:srgbClr val="FFFFFF"/>
                </a:solidFill>
              </a:rPr>
              <a:t>UNFCCC SEC engagement</a:t>
            </a:r>
            <a:endParaRPr sz="2600">
              <a:solidFill>
                <a:srgbClr val="FFFFFF"/>
              </a:solidFill>
            </a:endParaRPr>
          </a:p>
        </p:txBody>
      </p:sp>
      <p:sp>
        <p:nvSpPr>
          <p:cNvPr id="418" name="Google Shape;418;p71"/>
          <p:cNvSpPr txBox="1">
            <a:spLocks noGrp="1"/>
          </p:cNvSpPr>
          <p:nvPr>
            <p:ph type="body" idx="1"/>
          </p:nvPr>
        </p:nvSpPr>
        <p:spPr>
          <a:xfrm>
            <a:off x="85045" y="965265"/>
            <a:ext cx="8973900" cy="37014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0"/>
              </a:spcBef>
              <a:spcAft>
                <a:spcPts val="0"/>
              </a:spcAft>
              <a:buClr>
                <a:schemeClr val="dk1"/>
              </a:buClr>
              <a:buSzPts val="2400"/>
              <a:buChar char="●"/>
            </a:pPr>
            <a:r>
              <a:rPr lang="en" sz="2400">
                <a:solidFill>
                  <a:schemeClr val="dk1"/>
                </a:solidFill>
              </a:rPr>
              <a:t>SO paper...</a:t>
            </a:r>
            <a:endParaRPr sz="2400">
              <a:solidFill>
                <a:schemeClr val="dk1"/>
              </a:solidFill>
            </a:endParaRPr>
          </a:p>
          <a:p>
            <a:pPr marL="0" lvl="0" indent="0" algn="l" rtl="0">
              <a:lnSpc>
                <a:spcPct val="90000"/>
              </a:lnSpc>
              <a:spcBef>
                <a:spcPts val="0"/>
              </a:spcBef>
              <a:spcAft>
                <a:spcPts val="0"/>
              </a:spcAft>
              <a:buSzPts val="1800"/>
              <a:buNone/>
            </a:pPr>
            <a:endParaRPr sz="2400">
              <a:solidFill>
                <a:schemeClr val="dk1"/>
              </a:solidFill>
            </a:endParaRPr>
          </a:p>
          <a:p>
            <a:pPr marL="0" lvl="0" indent="0" algn="l" rtl="0">
              <a:lnSpc>
                <a:spcPct val="90000"/>
              </a:lnSpc>
              <a:spcBef>
                <a:spcPts val="0"/>
              </a:spcBef>
              <a:spcAft>
                <a:spcPts val="0"/>
              </a:spcAft>
              <a:buSzPts val="1800"/>
              <a:buNone/>
            </a:pPr>
            <a:endParaRPr sz="2400">
              <a:solidFill>
                <a:schemeClr val="dk1"/>
              </a:solidFill>
            </a:endParaRPr>
          </a:p>
          <a:p>
            <a:pPr marL="0" lvl="0" indent="0" algn="l" rtl="0">
              <a:lnSpc>
                <a:spcPct val="90000"/>
              </a:lnSpc>
              <a:spcBef>
                <a:spcPts val="0"/>
              </a:spcBef>
              <a:spcAft>
                <a:spcPts val="0"/>
              </a:spcAft>
              <a:buSzPts val="1800"/>
              <a:buNone/>
            </a:pPr>
            <a:endParaRPr sz="1600">
              <a:solidFill>
                <a:schemeClr val="dk1"/>
              </a:solidFill>
            </a:endParaRPr>
          </a:p>
          <a:p>
            <a:pPr marL="0" lvl="0" indent="0" algn="l" rtl="0">
              <a:lnSpc>
                <a:spcPct val="90000"/>
              </a:lnSpc>
              <a:spcBef>
                <a:spcPts val="0"/>
              </a:spcBef>
              <a:spcAft>
                <a:spcPts val="0"/>
              </a:spcAft>
              <a:buSzPts val="1800"/>
              <a:buNone/>
            </a:pPr>
            <a:endParaRPr sz="1600" b="1">
              <a:solidFill>
                <a:schemeClr val="dk1"/>
              </a:solidFill>
            </a:endParaRPr>
          </a:p>
          <a:p>
            <a:pPr marL="0" lvl="0" indent="0" algn="l" rtl="0">
              <a:lnSpc>
                <a:spcPct val="90000"/>
              </a:lnSpc>
              <a:spcBef>
                <a:spcPts val="0"/>
              </a:spcBef>
              <a:spcAft>
                <a:spcPts val="0"/>
              </a:spcAft>
              <a:buSzPts val="1800"/>
              <a:buNone/>
            </a:pPr>
            <a:endParaRPr sz="1600" b="1">
              <a:solidFill>
                <a:schemeClr val="dk1"/>
              </a:solidFill>
            </a:endParaRPr>
          </a:p>
          <a:p>
            <a:pPr marL="0" lvl="0" indent="0" algn="l" rtl="0">
              <a:lnSpc>
                <a:spcPct val="90000"/>
              </a:lnSpc>
              <a:spcBef>
                <a:spcPts val="0"/>
              </a:spcBef>
              <a:spcAft>
                <a:spcPts val="0"/>
              </a:spcAft>
              <a:buSzPts val="1800"/>
              <a:buNone/>
            </a:pPr>
            <a:endParaRPr sz="1600" b="1">
              <a:solidFill>
                <a:schemeClr val="dk1"/>
              </a:solidFill>
            </a:endParaRPr>
          </a:p>
          <a:p>
            <a:pPr marL="0" lvl="0" indent="0" algn="l" rtl="0">
              <a:lnSpc>
                <a:spcPct val="100000"/>
              </a:lnSpc>
              <a:spcBef>
                <a:spcPts val="800"/>
              </a:spcBef>
              <a:spcAft>
                <a:spcPts val="0"/>
              </a:spcAft>
              <a:buClr>
                <a:srgbClr val="002060"/>
              </a:buClr>
              <a:buSzPts val="2000"/>
              <a:buFont typeface="Arial"/>
              <a:buNone/>
            </a:pPr>
            <a:endParaRPr sz="1600">
              <a:solidFill>
                <a:schemeClr val="dk1"/>
              </a:solidFill>
            </a:endParaRPr>
          </a:p>
          <a:p>
            <a:pPr marL="63500" lvl="0" indent="0" algn="l" rtl="0">
              <a:lnSpc>
                <a:spcPct val="100000"/>
              </a:lnSpc>
              <a:spcBef>
                <a:spcPts val="800"/>
              </a:spcBef>
              <a:spcAft>
                <a:spcPts val="0"/>
              </a:spcAft>
              <a:buClr>
                <a:srgbClr val="000000"/>
              </a:buClr>
              <a:buSzPts val="1800"/>
              <a:buNone/>
            </a:pPr>
            <a:endParaRPr sz="1600">
              <a:solidFill>
                <a:schemeClr val="dk1"/>
              </a:solidFill>
            </a:endParaRPr>
          </a:p>
          <a:p>
            <a:pPr marL="63500" lvl="0" indent="0" algn="l" rtl="0">
              <a:lnSpc>
                <a:spcPct val="100000"/>
              </a:lnSpc>
              <a:spcBef>
                <a:spcPts val="800"/>
              </a:spcBef>
              <a:spcAft>
                <a:spcPts val="400"/>
              </a:spcAft>
              <a:buClr>
                <a:srgbClr val="000000"/>
              </a:buClr>
              <a:buSzPts val="2000"/>
              <a:buNone/>
            </a:pPr>
            <a:r>
              <a:rPr lang="en" sz="1600" b="1">
                <a:solidFill>
                  <a:schemeClr val="dk1"/>
                </a:solidFill>
              </a:rPr>
              <a:t> </a:t>
            </a:r>
            <a:endParaRPr sz="200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72"/>
          <p:cNvSpPr/>
          <p:nvPr/>
        </p:nvSpPr>
        <p:spPr>
          <a:xfrm>
            <a:off x="238861" y="709687"/>
            <a:ext cx="7433100" cy="90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2400" b="0" i="0" u="none" strike="noStrike" cap="none">
                <a:solidFill>
                  <a:schemeClr val="dk1"/>
                </a:solidFill>
                <a:latin typeface="Calibri"/>
                <a:ea typeface="Calibri"/>
                <a:cs typeface="Calibri"/>
                <a:sym typeface="Calibri"/>
              </a:rPr>
              <a:t>Engaging with countries to  improve understanding</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 sz="2400" b="0" i="0" u="none" strike="noStrike" cap="none">
                <a:solidFill>
                  <a:schemeClr val="dk1"/>
                </a:solidFill>
                <a:latin typeface="Calibri"/>
                <a:ea typeface="Calibri"/>
                <a:cs typeface="Calibri"/>
                <a:sym typeface="Calibri"/>
              </a:rPr>
              <a:t>and uptake of EO data</a:t>
            </a:r>
            <a:r>
              <a:rPr lang="en" sz="2400" b="0" i="0" u="none" strike="noStrike" cap="none">
                <a:solidFill>
                  <a:srgbClr val="111111"/>
                </a:solidFill>
                <a:latin typeface="Calibri"/>
                <a:ea typeface="Calibri"/>
                <a:cs typeface="Calibri"/>
                <a:sym typeface="Calibri"/>
              </a:rPr>
              <a:t>:  Action 3 of the Roadmap</a:t>
            </a:r>
            <a:endParaRPr sz="2400" b="0" i="0" u="none" strike="noStrike" cap="none">
              <a:solidFill>
                <a:schemeClr val="dk1"/>
              </a:solidFill>
              <a:latin typeface="Calibri"/>
              <a:ea typeface="Calibri"/>
              <a:cs typeface="Calibri"/>
              <a:sym typeface="Calibri"/>
            </a:endParaRPr>
          </a:p>
        </p:txBody>
      </p:sp>
      <p:pic>
        <p:nvPicPr>
          <p:cNvPr id="425" name="Google Shape;425;p72"/>
          <p:cNvPicPr preferRelativeResize="0"/>
          <p:nvPr/>
        </p:nvPicPr>
        <p:blipFill rotWithShape="1">
          <a:blip r:embed="rId3">
            <a:alphaModFix/>
          </a:blip>
          <a:srcRect/>
          <a:stretch/>
        </p:blipFill>
        <p:spPr>
          <a:xfrm>
            <a:off x="7671964" y="344950"/>
            <a:ext cx="949915" cy="356647"/>
          </a:xfrm>
          <a:prstGeom prst="rect">
            <a:avLst/>
          </a:prstGeom>
          <a:noFill/>
          <a:ln>
            <a:noFill/>
          </a:ln>
        </p:spPr>
      </p:pic>
      <p:sp>
        <p:nvSpPr>
          <p:cNvPr id="426" name="Google Shape;426;p72"/>
          <p:cNvSpPr/>
          <p:nvPr/>
        </p:nvSpPr>
        <p:spPr>
          <a:xfrm>
            <a:off x="271331" y="2571746"/>
            <a:ext cx="4499400" cy="715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400" b="0" i="0" u="none" strike="noStrike" cap="none">
                <a:solidFill>
                  <a:srgbClr val="000000"/>
                </a:solidFill>
                <a:latin typeface="Calibri"/>
                <a:ea typeface="Calibri"/>
                <a:cs typeface="Calibri"/>
                <a:sym typeface="Calibri"/>
              </a:rPr>
              <a:t>Sylvia N. Wilson, USGS</a:t>
            </a:r>
            <a:endParaRPr sz="1000" b="0" i="0" u="none" strike="noStrike" cap="none">
              <a:solidFill>
                <a:srgbClr val="000000"/>
              </a:solidFill>
              <a:latin typeface="Arial"/>
              <a:ea typeface="Arial"/>
              <a:cs typeface="Arial"/>
              <a:sym typeface="Arial"/>
            </a:endParaRPr>
          </a:p>
        </p:txBody>
      </p:sp>
      <p:pic>
        <p:nvPicPr>
          <p:cNvPr id="427" name="Google Shape;427;p72" descr="A picture containing outdoor, grass, nature, plant&#10;&#10;Description automatically generated"/>
          <p:cNvPicPr preferRelativeResize="0"/>
          <p:nvPr/>
        </p:nvPicPr>
        <p:blipFill rotWithShape="1">
          <a:blip r:embed="rId4">
            <a:alphaModFix/>
          </a:blip>
          <a:srcRect/>
          <a:stretch/>
        </p:blipFill>
        <p:spPr>
          <a:xfrm>
            <a:off x="5047337" y="2354692"/>
            <a:ext cx="2823961" cy="1559341"/>
          </a:xfrm>
          <a:prstGeom prst="rect">
            <a:avLst/>
          </a:prstGeom>
          <a:noFill/>
          <a:ln>
            <a:noFill/>
          </a:ln>
        </p:spPr>
      </p:pic>
      <p:pic>
        <p:nvPicPr>
          <p:cNvPr id="428" name="Google Shape;428;p72"/>
          <p:cNvPicPr preferRelativeResize="0"/>
          <p:nvPr/>
        </p:nvPicPr>
        <p:blipFill rotWithShape="1">
          <a:blip r:embed="rId5">
            <a:alphaModFix/>
          </a:blip>
          <a:srcRect/>
          <a:stretch/>
        </p:blipFill>
        <p:spPr>
          <a:xfrm>
            <a:off x="563728" y="3524694"/>
            <a:ext cx="2107505" cy="68184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4" name="Google Shape;434;p73"/>
          <p:cNvPicPr preferRelativeResize="0"/>
          <p:nvPr/>
        </p:nvPicPr>
        <p:blipFill rotWithShape="1">
          <a:blip r:embed="rId3">
            <a:alphaModFix/>
          </a:blip>
          <a:srcRect/>
          <a:stretch/>
        </p:blipFill>
        <p:spPr>
          <a:xfrm>
            <a:off x="247875" y="637678"/>
            <a:ext cx="8648250" cy="386813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Google Shape;440;p74"/>
          <p:cNvPicPr preferRelativeResize="0"/>
          <p:nvPr/>
        </p:nvPicPr>
        <p:blipFill rotWithShape="1">
          <a:blip r:embed="rId3">
            <a:alphaModFix/>
          </a:blip>
          <a:srcRect/>
          <a:stretch/>
        </p:blipFill>
        <p:spPr>
          <a:xfrm>
            <a:off x="276975" y="171100"/>
            <a:ext cx="8103650" cy="45583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75"/>
          <p:cNvSpPr txBox="1">
            <a:spLocks noGrp="1"/>
          </p:cNvSpPr>
          <p:nvPr>
            <p:ph type="title"/>
          </p:nvPr>
        </p:nvSpPr>
        <p:spPr>
          <a:xfrm>
            <a:off x="2070552" y="25400"/>
            <a:ext cx="5336100" cy="819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497D"/>
              </a:buClr>
              <a:buSzPts val="4400"/>
              <a:buNone/>
            </a:pPr>
            <a:r>
              <a:rPr lang="en" sz="2600">
                <a:solidFill>
                  <a:srgbClr val="FFFFFF"/>
                </a:solidFill>
              </a:rPr>
              <a:t>Dataset Producer engagement</a:t>
            </a:r>
            <a:endParaRPr sz="2600">
              <a:solidFill>
                <a:srgbClr val="FFFFFF"/>
              </a:solidFill>
            </a:endParaRPr>
          </a:p>
        </p:txBody>
      </p:sp>
      <p:sp>
        <p:nvSpPr>
          <p:cNvPr id="446" name="Google Shape;446;p75"/>
          <p:cNvSpPr txBox="1">
            <a:spLocks noGrp="1"/>
          </p:cNvSpPr>
          <p:nvPr>
            <p:ph type="body" idx="1"/>
          </p:nvPr>
        </p:nvSpPr>
        <p:spPr>
          <a:xfrm>
            <a:off x="85045" y="965265"/>
            <a:ext cx="8973900" cy="37014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0"/>
              </a:spcBef>
              <a:spcAft>
                <a:spcPts val="0"/>
              </a:spcAft>
              <a:buClr>
                <a:schemeClr val="dk1"/>
              </a:buClr>
              <a:buSzPts val="2400"/>
              <a:buChar char="●"/>
            </a:pPr>
            <a:r>
              <a:rPr lang="en" sz="2400">
                <a:solidFill>
                  <a:schemeClr val="dk1"/>
                </a:solidFill>
              </a:rPr>
              <a:t>AFOLU roadmap needs to be implemented by Space agencies’ contributions to produce datasets in the shortlist</a:t>
            </a:r>
            <a:endParaRPr sz="2400">
              <a:solidFill>
                <a:schemeClr val="dk1"/>
              </a:solidFill>
            </a:endParaRPr>
          </a:p>
          <a:p>
            <a:pPr marL="457200" lvl="0" indent="0" algn="l" rtl="0">
              <a:lnSpc>
                <a:spcPct val="90000"/>
              </a:lnSpc>
              <a:spcBef>
                <a:spcPts val="0"/>
              </a:spcBef>
              <a:spcAft>
                <a:spcPts val="0"/>
              </a:spcAft>
              <a:buSzPts val="1800"/>
              <a:buNone/>
            </a:pPr>
            <a:endParaRPr sz="2400">
              <a:solidFill>
                <a:schemeClr val="dk1"/>
              </a:solidFill>
            </a:endParaRPr>
          </a:p>
          <a:p>
            <a:pPr marL="457200" lvl="0" indent="-381000" algn="l" rtl="0">
              <a:lnSpc>
                <a:spcPct val="90000"/>
              </a:lnSpc>
              <a:spcBef>
                <a:spcPts val="0"/>
              </a:spcBef>
              <a:spcAft>
                <a:spcPts val="0"/>
              </a:spcAft>
              <a:buClr>
                <a:schemeClr val="dk1"/>
              </a:buClr>
              <a:buSzPts val="2400"/>
              <a:buChar char="●"/>
            </a:pPr>
            <a:r>
              <a:rPr lang="en" sz="2400">
                <a:solidFill>
                  <a:schemeClr val="dk1"/>
                </a:solidFill>
              </a:rPr>
              <a:t>Senior-level (CEOS Principal) engagement needed to ensure key agency’s contributions</a:t>
            </a:r>
            <a:endParaRPr sz="2400">
              <a:solidFill>
                <a:schemeClr val="dk1"/>
              </a:solidFill>
            </a:endParaRPr>
          </a:p>
          <a:p>
            <a:pPr marL="457200" lvl="0" indent="0" algn="l" rtl="0">
              <a:lnSpc>
                <a:spcPct val="90000"/>
              </a:lnSpc>
              <a:spcBef>
                <a:spcPts val="0"/>
              </a:spcBef>
              <a:spcAft>
                <a:spcPts val="0"/>
              </a:spcAft>
              <a:buSzPts val="1800"/>
              <a:buNone/>
            </a:pPr>
            <a:endParaRPr sz="2400">
              <a:solidFill>
                <a:schemeClr val="dk1"/>
              </a:solidFill>
            </a:endParaRPr>
          </a:p>
          <a:p>
            <a:pPr marL="457200" lvl="0" indent="-381000" algn="l" rtl="0">
              <a:lnSpc>
                <a:spcPct val="90000"/>
              </a:lnSpc>
              <a:spcBef>
                <a:spcPts val="0"/>
              </a:spcBef>
              <a:spcAft>
                <a:spcPts val="0"/>
              </a:spcAft>
              <a:buClr>
                <a:schemeClr val="dk1"/>
              </a:buClr>
              <a:buSzPts val="2400"/>
              <a:buChar char="●"/>
            </a:pPr>
            <a:r>
              <a:rPr lang="en" sz="2400">
                <a:solidFill>
                  <a:schemeClr val="dk1"/>
                </a:solidFill>
              </a:rPr>
              <a:t>Propose to contact relevant Principals in coming weeks</a:t>
            </a:r>
            <a:endParaRPr sz="2400">
              <a:solidFill>
                <a:schemeClr val="dk1"/>
              </a:solidFill>
            </a:endParaRPr>
          </a:p>
          <a:p>
            <a:pPr marL="914400" lvl="1" indent="-355600" algn="l" rtl="0">
              <a:lnSpc>
                <a:spcPct val="90000"/>
              </a:lnSpc>
              <a:spcBef>
                <a:spcPts val="0"/>
              </a:spcBef>
              <a:spcAft>
                <a:spcPts val="0"/>
              </a:spcAft>
              <a:buClr>
                <a:schemeClr val="dk1"/>
              </a:buClr>
              <a:buSzPts val="2000"/>
              <a:buChar char="○"/>
            </a:pPr>
            <a:r>
              <a:rPr lang="en" sz="2000">
                <a:solidFill>
                  <a:schemeClr val="dk1"/>
                </a:solidFill>
              </a:rPr>
              <a:t>USGS confirmed with Matt Hansen on GFW </a:t>
            </a:r>
            <a:endParaRPr sz="2000">
              <a:solidFill>
                <a:schemeClr val="dk1"/>
              </a:solidFill>
            </a:endParaRPr>
          </a:p>
          <a:p>
            <a:pPr marL="0" lvl="0" indent="0" algn="l" rtl="0">
              <a:lnSpc>
                <a:spcPct val="90000"/>
              </a:lnSpc>
              <a:spcBef>
                <a:spcPts val="0"/>
              </a:spcBef>
              <a:spcAft>
                <a:spcPts val="0"/>
              </a:spcAft>
              <a:buSzPts val="1800"/>
              <a:buNone/>
            </a:pPr>
            <a:endParaRPr sz="2400">
              <a:solidFill>
                <a:schemeClr val="dk1"/>
              </a:solidFill>
            </a:endParaRPr>
          </a:p>
          <a:p>
            <a:pPr marL="0" lvl="0" indent="0" algn="l" rtl="0">
              <a:lnSpc>
                <a:spcPct val="90000"/>
              </a:lnSpc>
              <a:spcBef>
                <a:spcPts val="0"/>
              </a:spcBef>
              <a:spcAft>
                <a:spcPts val="0"/>
              </a:spcAft>
              <a:buSzPts val="1800"/>
              <a:buNone/>
            </a:pPr>
            <a:endParaRPr sz="2400">
              <a:solidFill>
                <a:schemeClr val="dk1"/>
              </a:solidFill>
            </a:endParaRPr>
          </a:p>
          <a:p>
            <a:pPr marL="0" lvl="0" indent="0" algn="l" rtl="0">
              <a:lnSpc>
                <a:spcPct val="90000"/>
              </a:lnSpc>
              <a:spcBef>
                <a:spcPts val="0"/>
              </a:spcBef>
              <a:spcAft>
                <a:spcPts val="0"/>
              </a:spcAft>
              <a:buSzPts val="1800"/>
              <a:buNone/>
            </a:pPr>
            <a:endParaRPr sz="1600">
              <a:solidFill>
                <a:schemeClr val="dk1"/>
              </a:solidFill>
            </a:endParaRPr>
          </a:p>
          <a:p>
            <a:pPr marL="0" lvl="0" indent="0" algn="l" rtl="0">
              <a:lnSpc>
                <a:spcPct val="90000"/>
              </a:lnSpc>
              <a:spcBef>
                <a:spcPts val="0"/>
              </a:spcBef>
              <a:spcAft>
                <a:spcPts val="0"/>
              </a:spcAft>
              <a:buSzPts val="1800"/>
              <a:buNone/>
            </a:pPr>
            <a:endParaRPr sz="1600" b="1">
              <a:solidFill>
                <a:schemeClr val="dk1"/>
              </a:solidFill>
            </a:endParaRPr>
          </a:p>
          <a:p>
            <a:pPr marL="0" lvl="0" indent="0" algn="l" rtl="0">
              <a:lnSpc>
                <a:spcPct val="90000"/>
              </a:lnSpc>
              <a:spcBef>
                <a:spcPts val="0"/>
              </a:spcBef>
              <a:spcAft>
                <a:spcPts val="0"/>
              </a:spcAft>
              <a:buSzPts val="1800"/>
              <a:buNone/>
            </a:pPr>
            <a:endParaRPr sz="1600" b="1">
              <a:solidFill>
                <a:schemeClr val="dk1"/>
              </a:solidFill>
            </a:endParaRPr>
          </a:p>
          <a:p>
            <a:pPr marL="0" lvl="0" indent="0" algn="l" rtl="0">
              <a:lnSpc>
                <a:spcPct val="90000"/>
              </a:lnSpc>
              <a:spcBef>
                <a:spcPts val="0"/>
              </a:spcBef>
              <a:spcAft>
                <a:spcPts val="0"/>
              </a:spcAft>
              <a:buSzPts val="1800"/>
              <a:buNone/>
            </a:pPr>
            <a:endParaRPr sz="1600" b="1">
              <a:solidFill>
                <a:schemeClr val="dk1"/>
              </a:solidFill>
            </a:endParaRPr>
          </a:p>
          <a:p>
            <a:pPr marL="0" lvl="0" indent="0" algn="l" rtl="0">
              <a:lnSpc>
                <a:spcPct val="100000"/>
              </a:lnSpc>
              <a:spcBef>
                <a:spcPts val="800"/>
              </a:spcBef>
              <a:spcAft>
                <a:spcPts val="0"/>
              </a:spcAft>
              <a:buClr>
                <a:srgbClr val="002060"/>
              </a:buClr>
              <a:buSzPts val="2000"/>
              <a:buFont typeface="Arial"/>
              <a:buNone/>
            </a:pPr>
            <a:endParaRPr sz="1600">
              <a:solidFill>
                <a:schemeClr val="dk1"/>
              </a:solidFill>
            </a:endParaRPr>
          </a:p>
          <a:p>
            <a:pPr marL="63500" lvl="0" indent="0" algn="l" rtl="0">
              <a:lnSpc>
                <a:spcPct val="100000"/>
              </a:lnSpc>
              <a:spcBef>
                <a:spcPts val="800"/>
              </a:spcBef>
              <a:spcAft>
                <a:spcPts val="0"/>
              </a:spcAft>
              <a:buClr>
                <a:srgbClr val="000000"/>
              </a:buClr>
              <a:buSzPts val="1800"/>
              <a:buNone/>
            </a:pPr>
            <a:endParaRPr sz="1600">
              <a:solidFill>
                <a:schemeClr val="dk1"/>
              </a:solidFill>
            </a:endParaRPr>
          </a:p>
          <a:p>
            <a:pPr marL="63500" lvl="0" indent="0" algn="l" rtl="0">
              <a:lnSpc>
                <a:spcPct val="100000"/>
              </a:lnSpc>
              <a:spcBef>
                <a:spcPts val="800"/>
              </a:spcBef>
              <a:spcAft>
                <a:spcPts val="400"/>
              </a:spcAft>
              <a:buClr>
                <a:srgbClr val="000000"/>
              </a:buClr>
              <a:buSzPts val="2000"/>
              <a:buNone/>
            </a:pPr>
            <a:r>
              <a:rPr lang="en" sz="1600" b="1">
                <a:solidFill>
                  <a:schemeClr val="dk1"/>
                </a:solidFill>
              </a:rPr>
              <a:t> </a:t>
            </a:r>
            <a:endParaRPr sz="2000">
              <a:solidFill>
                <a:schemeClr val="dk1"/>
              </a:solidFill>
            </a:endParaRPr>
          </a:p>
        </p:txBody>
      </p:sp>
      <p:grpSp>
        <p:nvGrpSpPr>
          <p:cNvPr id="447" name="Google Shape;447;p75"/>
          <p:cNvGrpSpPr/>
          <p:nvPr/>
        </p:nvGrpSpPr>
        <p:grpSpPr>
          <a:xfrm>
            <a:off x="3432810" y="3665050"/>
            <a:ext cx="2098141" cy="1311517"/>
            <a:chOff x="3432810" y="3665050"/>
            <a:chExt cx="2098141" cy="1311517"/>
          </a:xfrm>
        </p:grpSpPr>
        <p:pic>
          <p:nvPicPr>
            <p:cNvPr id="448" name="Google Shape;448;p75"/>
            <p:cNvPicPr preferRelativeResize="0"/>
            <p:nvPr/>
          </p:nvPicPr>
          <p:blipFill rotWithShape="1">
            <a:blip r:embed="rId3">
              <a:alphaModFix/>
            </a:blip>
            <a:srcRect/>
            <a:stretch/>
          </p:blipFill>
          <p:spPr>
            <a:xfrm>
              <a:off x="3432810" y="3867400"/>
              <a:ext cx="542415" cy="341175"/>
            </a:xfrm>
            <a:prstGeom prst="rect">
              <a:avLst/>
            </a:prstGeom>
            <a:noFill/>
            <a:ln>
              <a:noFill/>
            </a:ln>
          </p:spPr>
        </p:pic>
        <p:pic>
          <p:nvPicPr>
            <p:cNvPr id="449" name="Google Shape;449;p75"/>
            <p:cNvPicPr preferRelativeResize="0"/>
            <p:nvPr/>
          </p:nvPicPr>
          <p:blipFill rotWithShape="1">
            <a:blip r:embed="rId4">
              <a:alphaModFix/>
            </a:blip>
            <a:srcRect/>
            <a:stretch/>
          </p:blipFill>
          <p:spPr>
            <a:xfrm>
              <a:off x="4198050" y="3665050"/>
              <a:ext cx="542425" cy="271243"/>
            </a:xfrm>
            <a:prstGeom prst="rect">
              <a:avLst/>
            </a:prstGeom>
            <a:noFill/>
            <a:ln>
              <a:noFill/>
            </a:ln>
          </p:spPr>
        </p:pic>
        <p:pic>
          <p:nvPicPr>
            <p:cNvPr id="450" name="Google Shape;450;p75"/>
            <p:cNvPicPr preferRelativeResize="0"/>
            <p:nvPr/>
          </p:nvPicPr>
          <p:blipFill rotWithShape="1">
            <a:blip r:embed="rId5">
              <a:alphaModFix/>
            </a:blip>
            <a:srcRect/>
            <a:stretch/>
          </p:blipFill>
          <p:spPr>
            <a:xfrm>
              <a:off x="4927850" y="3898471"/>
              <a:ext cx="449253" cy="279025"/>
            </a:xfrm>
            <a:prstGeom prst="rect">
              <a:avLst/>
            </a:prstGeom>
            <a:noFill/>
            <a:ln>
              <a:noFill/>
            </a:ln>
          </p:spPr>
        </p:pic>
        <p:pic>
          <p:nvPicPr>
            <p:cNvPr id="451" name="Google Shape;451;p75"/>
            <p:cNvPicPr preferRelativeResize="0"/>
            <p:nvPr/>
          </p:nvPicPr>
          <p:blipFill rotWithShape="1">
            <a:blip r:embed="rId6">
              <a:alphaModFix/>
            </a:blip>
            <a:srcRect/>
            <a:stretch/>
          </p:blipFill>
          <p:spPr>
            <a:xfrm>
              <a:off x="3525975" y="4355775"/>
              <a:ext cx="449250" cy="449250"/>
            </a:xfrm>
            <a:prstGeom prst="rect">
              <a:avLst/>
            </a:prstGeom>
            <a:noFill/>
            <a:ln>
              <a:noFill/>
            </a:ln>
          </p:spPr>
        </p:pic>
        <p:pic>
          <p:nvPicPr>
            <p:cNvPr id="452" name="Google Shape;452;p75"/>
            <p:cNvPicPr preferRelativeResize="0"/>
            <p:nvPr/>
          </p:nvPicPr>
          <p:blipFill rotWithShape="1">
            <a:blip r:embed="rId7">
              <a:alphaModFix/>
            </a:blip>
            <a:srcRect/>
            <a:stretch/>
          </p:blipFill>
          <p:spPr>
            <a:xfrm>
              <a:off x="4926400" y="4387652"/>
              <a:ext cx="604551" cy="222225"/>
            </a:xfrm>
            <a:prstGeom prst="rect">
              <a:avLst/>
            </a:prstGeom>
            <a:noFill/>
            <a:ln>
              <a:noFill/>
            </a:ln>
          </p:spPr>
        </p:pic>
        <p:pic>
          <p:nvPicPr>
            <p:cNvPr id="453" name="Google Shape;453;p75"/>
            <p:cNvPicPr preferRelativeResize="0"/>
            <p:nvPr/>
          </p:nvPicPr>
          <p:blipFill rotWithShape="1">
            <a:blip r:embed="rId8">
              <a:alphaModFix/>
            </a:blip>
            <a:srcRect/>
            <a:stretch/>
          </p:blipFill>
          <p:spPr>
            <a:xfrm>
              <a:off x="4223750" y="4600824"/>
              <a:ext cx="542425" cy="375743"/>
            </a:xfrm>
            <a:prstGeom prst="rect">
              <a:avLst/>
            </a:prstGeom>
            <a:noFill/>
            <a:ln>
              <a:noFill/>
            </a:ln>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76"/>
          <p:cNvSpPr txBox="1">
            <a:spLocks noGrp="1"/>
          </p:cNvSpPr>
          <p:nvPr>
            <p:ph type="title"/>
          </p:nvPr>
        </p:nvSpPr>
        <p:spPr>
          <a:xfrm>
            <a:off x="2070552" y="25400"/>
            <a:ext cx="5336100" cy="819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497D"/>
              </a:buClr>
              <a:buSzPts val="4400"/>
              <a:buNone/>
            </a:pPr>
            <a:r>
              <a:rPr lang="en" sz="2600">
                <a:solidFill>
                  <a:srgbClr val="FFFFFF"/>
                </a:solidFill>
              </a:rPr>
              <a:t>AFOLU Roadmap</a:t>
            </a:r>
            <a:endParaRPr sz="2600">
              <a:solidFill>
                <a:srgbClr val="FFFFFF"/>
              </a:solidFill>
            </a:endParaRPr>
          </a:p>
        </p:txBody>
      </p:sp>
      <p:sp>
        <p:nvSpPr>
          <p:cNvPr id="459" name="Google Shape;459;p76"/>
          <p:cNvSpPr txBox="1">
            <a:spLocks noGrp="1"/>
          </p:cNvSpPr>
          <p:nvPr>
            <p:ph type="body" idx="1"/>
          </p:nvPr>
        </p:nvSpPr>
        <p:spPr>
          <a:xfrm>
            <a:off x="85045" y="965265"/>
            <a:ext cx="8973900" cy="37014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0"/>
              </a:spcBef>
              <a:spcAft>
                <a:spcPts val="0"/>
              </a:spcAft>
              <a:buClr>
                <a:schemeClr val="dk1"/>
              </a:buClr>
              <a:buSzPts val="2400"/>
              <a:buChar char="●"/>
            </a:pPr>
            <a:r>
              <a:rPr lang="en" sz="2400">
                <a:solidFill>
                  <a:schemeClr val="dk1"/>
                </a:solidFill>
              </a:rPr>
              <a:t>Discussion and questions?</a:t>
            </a:r>
            <a:endParaRPr sz="2400">
              <a:solidFill>
                <a:schemeClr val="dk1"/>
              </a:solidFill>
            </a:endParaRPr>
          </a:p>
          <a:p>
            <a:pPr marL="0" lvl="0" indent="0" algn="l" rtl="0">
              <a:lnSpc>
                <a:spcPct val="90000"/>
              </a:lnSpc>
              <a:spcBef>
                <a:spcPts val="0"/>
              </a:spcBef>
              <a:spcAft>
                <a:spcPts val="0"/>
              </a:spcAft>
              <a:buSzPts val="1800"/>
              <a:buNone/>
            </a:pPr>
            <a:endParaRPr sz="2400">
              <a:solidFill>
                <a:schemeClr val="dk1"/>
              </a:solidFill>
            </a:endParaRPr>
          </a:p>
          <a:p>
            <a:pPr marL="0" lvl="0" indent="0" algn="l" rtl="0">
              <a:lnSpc>
                <a:spcPct val="90000"/>
              </a:lnSpc>
              <a:spcBef>
                <a:spcPts val="0"/>
              </a:spcBef>
              <a:spcAft>
                <a:spcPts val="0"/>
              </a:spcAft>
              <a:buSzPts val="1800"/>
              <a:buNone/>
            </a:pPr>
            <a:endParaRPr sz="1600">
              <a:solidFill>
                <a:schemeClr val="dk1"/>
              </a:solidFill>
            </a:endParaRPr>
          </a:p>
          <a:p>
            <a:pPr marL="0" lvl="0" indent="0" algn="l" rtl="0">
              <a:lnSpc>
                <a:spcPct val="90000"/>
              </a:lnSpc>
              <a:spcBef>
                <a:spcPts val="0"/>
              </a:spcBef>
              <a:spcAft>
                <a:spcPts val="0"/>
              </a:spcAft>
              <a:buSzPts val="1800"/>
              <a:buNone/>
            </a:pPr>
            <a:endParaRPr sz="1600" b="1">
              <a:solidFill>
                <a:schemeClr val="dk1"/>
              </a:solidFill>
            </a:endParaRPr>
          </a:p>
          <a:p>
            <a:pPr marL="0" lvl="0" indent="0" algn="l" rtl="0">
              <a:lnSpc>
                <a:spcPct val="90000"/>
              </a:lnSpc>
              <a:spcBef>
                <a:spcPts val="0"/>
              </a:spcBef>
              <a:spcAft>
                <a:spcPts val="0"/>
              </a:spcAft>
              <a:buSzPts val="1800"/>
              <a:buNone/>
            </a:pPr>
            <a:endParaRPr sz="1600" b="1">
              <a:solidFill>
                <a:schemeClr val="dk1"/>
              </a:solidFill>
            </a:endParaRPr>
          </a:p>
          <a:p>
            <a:pPr marL="0" lvl="0" indent="0" algn="l" rtl="0">
              <a:lnSpc>
                <a:spcPct val="90000"/>
              </a:lnSpc>
              <a:spcBef>
                <a:spcPts val="0"/>
              </a:spcBef>
              <a:spcAft>
                <a:spcPts val="0"/>
              </a:spcAft>
              <a:buSzPts val="1800"/>
              <a:buNone/>
            </a:pPr>
            <a:endParaRPr sz="1600" b="1">
              <a:solidFill>
                <a:schemeClr val="dk1"/>
              </a:solidFill>
            </a:endParaRPr>
          </a:p>
          <a:p>
            <a:pPr marL="0" lvl="0" indent="0" algn="l" rtl="0">
              <a:lnSpc>
                <a:spcPct val="100000"/>
              </a:lnSpc>
              <a:spcBef>
                <a:spcPts val="800"/>
              </a:spcBef>
              <a:spcAft>
                <a:spcPts val="0"/>
              </a:spcAft>
              <a:buClr>
                <a:srgbClr val="002060"/>
              </a:buClr>
              <a:buSzPts val="2000"/>
              <a:buFont typeface="Arial"/>
              <a:buNone/>
            </a:pPr>
            <a:endParaRPr sz="1600">
              <a:solidFill>
                <a:schemeClr val="dk1"/>
              </a:solidFill>
            </a:endParaRPr>
          </a:p>
          <a:p>
            <a:pPr marL="63500" lvl="0" indent="0" algn="l" rtl="0">
              <a:lnSpc>
                <a:spcPct val="100000"/>
              </a:lnSpc>
              <a:spcBef>
                <a:spcPts val="800"/>
              </a:spcBef>
              <a:spcAft>
                <a:spcPts val="0"/>
              </a:spcAft>
              <a:buClr>
                <a:srgbClr val="000000"/>
              </a:buClr>
              <a:buSzPts val="1800"/>
              <a:buNone/>
            </a:pPr>
            <a:endParaRPr sz="1600">
              <a:solidFill>
                <a:schemeClr val="dk1"/>
              </a:solidFill>
            </a:endParaRPr>
          </a:p>
          <a:p>
            <a:pPr marL="63500" lvl="0" indent="0" algn="l" rtl="0">
              <a:lnSpc>
                <a:spcPct val="100000"/>
              </a:lnSpc>
              <a:spcBef>
                <a:spcPts val="800"/>
              </a:spcBef>
              <a:spcAft>
                <a:spcPts val="400"/>
              </a:spcAft>
              <a:buClr>
                <a:srgbClr val="000000"/>
              </a:buClr>
              <a:buSzPts val="2000"/>
              <a:buNone/>
            </a:pPr>
            <a:r>
              <a:rPr lang="en" sz="1600" b="1">
                <a:solidFill>
                  <a:schemeClr val="dk1"/>
                </a:solidFill>
              </a:rPr>
              <a:t> </a:t>
            </a:r>
            <a:endParaRPr sz="2000">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77"/>
          <p:cNvSpPr txBox="1">
            <a:spLocks noGrp="1"/>
          </p:cNvSpPr>
          <p:nvPr>
            <p:ph type="title"/>
          </p:nvPr>
        </p:nvSpPr>
        <p:spPr>
          <a:xfrm>
            <a:off x="622804" y="2074125"/>
            <a:ext cx="7894200" cy="744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3000"/>
              <a:buFont typeface="Arial"/>
              <a:buNone/>
            </a:pPr>
            <a:r>
              <a:rPr lang="en" sz="3000" b="1">
                <a:solidFill>
                  <a:schemeClr val="lt1"/>
                </a:solidFill>
                <a:latin typeface="Helvetica Neue"/>
                <a:ea typeface="Helvetica Neue"/>
                <a:cs typeface="Helvetica Neue"/>
                <a:sym typeface="Helvetica Neue"/>
              </a:rPr>
              <a:t>CEOS GST Strategy </a:t>
            </a:r>
            <a:endParaRPr sz="3000" b="1">
              <a:solidFill>
                <a:schemeClr val="lt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3000"/>
              <a:buFont typeface="Arial"/>
              <a:buNone/>
            </a:pPr>
            <a:endParaRPr sz="3000" b="1">
              <a:solidFill>
                <a:schemeClr val="lt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3000"/>
              <a:buFont typeface="Arial"/>
              <a:buNone/>
            </a:pPr>
            <a:r>
              <a:rPr lang="en" sz="2100" b="1">
                <a:solidFill>
                  <a:srgbClr val="73AF65"/>
                </a:solidFill>
                <a:latin typeface="Helvetica Neue"/>
                <a:ea typeface="Helvetica Neue"/>
                <a:cs typeface="Helvetica Neue"/>
                <a:sym typeface="Helvetica Neue"/>
              </a:rPr>
              <a:t>Adam Lewis</a:t>
            </a:r>
            <a:endParaRPr sz="2100" b="1">
              <a:solidFill>
                <a:srgbClr val="73AF65"/>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3000"/>
              <a:buFont typeface="Arial"/>
              <a:buNone/>
            </a:pPr>
            <a:br>
              <a:rPr lang="en" sz="3000" b="1" i="0" u="none" strike="noStrike" cap="none">
                <a:solidFill>
                  <a:srgbClr val="93C47D"/>
                </a:solidFill>
                <a:latin typeface="Helvetica Neue"/>
                <a:ea typeface="Helvetica Neue"/>
                <a:cs typeface="Helvetica Neue"/>
                <a:sym typeface="Helvetica Neue"/>
              </a:rPr>
            </a:br>
            <a:endParaRPr sz="3000" b="1" i="0" u="none" strike="noStrike" cap="none">
              <a:solidFill>
                <a:srgbClr val="93C47D"/>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FFFFFF"/>
              </a:solidFill>
              <a:latin typeface="Helvetica Neue"/>
              <a:ea typeface="Helvetica Neue"/>
              <a:cs typeface="Helvetica Neue"/>
              <a:sym typeface="Helvetica Neue"/>
            </a:endParaRPr>
          </a:p>
        </p:txBody>
      </p:sp>
      <p:pic>
        <p:nvPicPr>
          <p:cNvPr id="465" name="Google Shape;465;p77"/>
          <p:cNvPicPr preferRelativeResize="0"/>
          <p:nvPr/>
        </p:nvPicPr>
        <p:blipFill rotWithShape="1">
          <a:blip r:embed="rId3">
            <a:alphaModFix/>
          </a:blip>
          <a:srcRect/>
          <a:stretch/>
        </p:blipFill>
        <p:spPr>
          <a:xfrm>
            <a:off x="622789" y="913054"/>
            <a:ext cx="1880930" cy="744849"/>
          </a:xfrm>
          <a:prstGeom prst="rect">
            <a:avLst/>
          </a:prstGeom>
          <a:noFill/>
          <a:ln>
            <a:noFill/>
          </a:ln>
        </p:spPr>
      </p:pic>
      <p:sp>
        <p:nvSpPr>
          <p:cNvPr id="466" name="Google Shape;466;p77"/>
          <p:cNvSpPr txBox="1"/>
          <p:nvPr/>
        </p:nvSpPr>
        <p:spPr>
          <a:xfrm>
            <a:off x="622789" y="1684975"/>
            <a:ext cx="2806200" cy="157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 sz="1050" b="1" i="0" u="none" strike="noStrike" cap="none">
                <a:solidFill>
                  <a:schemeClr val="lt1"/>
                </a:solidFill>
                <a:latin typeface="Helvetica Neue"/>
                <a:ea typeface="Helvetica Neue"/>
                <a:cs typeface="Helvetica Neue"/>
                <a:sym typeface="Helvetica Neue"/>
              </a:rPr>
              <a:t>Committee on Earth Observation Satellites</a:t>
            </a:r>
            <a:endParaRPr sz="1400" b="0" i="0" u="none" strike="noStrike" cap="none">
              <a:solidFill>
                <a:srgbClr val="000000"/>
              </a:solidFill>
              <a:latin typeface="Arial"/>
              <a:ea typeface="Arial"/>
              <a:cs typeface="Arial"/>
              <a:sym typeface="Arial"/>
            </a:endParaRPr>
          </a:p>
        </p:txBody>
      </p:sp>
      <p:sp>
        <p:nvSpPr>
          <p:cNvPr id="467" name="Google Shape;467;p77"/>
          <p:cNvSpPr/>
          <p:nvPr/>
        </p:nvSpPr>
        <p:spPr>
          <a:xfrm>
            <a:off x="7819825" y="247931"/>
            <a:ext cx="1067100" cy="800400"/>
          </a:xfrm>
          <a:prstGeom prst="star12">
            <a:avLst>
              <a:gd name="adj" fmla="val 37500"/>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a:t>&lt;15</a:t>
            </a:r>
            <a:r>
              <a:rPr lang="en" sz="1400" b="0" i="0" u="none" strike="noStrike" cap="none">
                <a:solidFill>
                  <a:srgbClr val="000000"/>
                </a:solidFill>
                <a:latin typeface="Arial"/>
                <a:ea typeface="Arial"/>
                <a:cs typeface="Arial"/>
                <a:sym typeface="Arial"/>
              </a:rPr>
              <a:t> mins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78"/>
          <p:cNvSpPr txBox="1">
            <a:spLocks noGrp="1"/>
          </p:cNvSpPr>
          <p:nvPr>
            <p:ph type="title"/>
          </p:nvPr>
        </p:nvSpPr>
        <p:spPr>
          <a:xfrm>
            <a:off x="2614276" y="0"/>
            <a:ext cx="5342700" cy="819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497D"/>
              </a:buClr>
              <a:buSzPts val="4400"/>
              <a:buNone/>
            </a:pPr>
            <a:r>
              <a:rPr lang="en" sz="2800">
                <a:solidFill>
                  <a:srgbClr val="FFFFFF"/>
                </a:solidFill>
              </a:rPr>
              <a:t>Heritage 1/3</a:t>
            </a:r>
            <a:endParaRPr sz="2800">
              <a:solidFill>
                <a:srgbClr val="FFFFFF"/>
              </a:solidFill>
            </a:endParaRPr>
          </a:p>
        </p:txBody>
      </p:sp>
      <p:sp>
        <p:nvSpPr>
          <p:cNvPr id="473" name="Google Shape;473;p78"/>
          <p:cNvSpPr txBox="1">
            <a:spLocks noGrp="1"/>
          </p:cNvSpPr>
          <p:nvPr>
            <p:ph type="body" idx="1"/>
          </p:nvPr>
        </p:nvSpPr>
        <p:spPr>
          <a:xfrm>
            <a:off x="213125" y="1004213"/>
            <a:ext cx="8487900" cy="3701400"/>
          </a:xfrm>
          <a:prstGeom prst="rect">
            <a:avLst/>
          </a:prstGeom>
          <a:noFill/>
          <a:ln>
            <a:noFill/>
          </a:ln>
        </p:spPr>
        <p:txBody>
          <a:bodyPr spcFirstLastPara="1" wrap="square" lIns="91425" tIns="45700" rIns="91425" bIns="45700" anchor="t" anchorCtr="0">
            <a:noAutofit/>
          </a:bodyPr>
          <a:lstStyle/>
          <a:p>
            <a:pPr marL="457200" lvl="0" indent="-330200" algn="l" rtl="0">
              <a:lnSpc>
                <a:spcPct val="90000"/>
              </a:lnSpc>
              <a:spcBef>
                <a:spcPts val="0"/>
              </a:spcBef>
              <a:spcAft>
                <a:spcPts val="0"/>
              </a:spcAft>
              <a:buClr>
                <a:schemeClr val="dk1"/>
              </a:buClr>
              <a:buSzPts val="1600"/>
              <a:buChar char="❏"/>
            </a:pPr>
            <a:r>
              <a:rPr lang="en" sz="1600" b="1" dirty="0">
                <a:solidFill>
                  <a:schemeClr val="dk1"/>
                </a:solidFill>
              </a:rPr>
              <a:t>Plenary discussion encouraged SIT Chair Team to establish an ad-hoc study team to:</a:t>
            </a:r>
            <a:endParaRPr sz="1600" b="1" dirty="0">
              <a:solidFill>
                <a:schemeClr val="dk1"/>
              </a:solidFill>
            </a:endParaRPr>
          </a:p>
          <a:p>
            <a:pPr marL="457200" lvl="0" indent="0" algn="l" rtl="0">
              <a:lnSpc>
                <a:spcPct val="90000"/>
              </a:lnSpc>
              <a:spcBef>
                <a:spcPts val="0"/>
              </a:spcBef>
              <a:spcAft>
                <a:spcPts val="0"/>
              </a:spcAft>
              <a:buNone/>
            </a:pPr>
            <a:endParaRPr sz="1600" b="1" dirty="0">
              <a:solidFill>
                <a:schemeClr val="dk1"/>
              </a:solidFill>
            </a:endParaRPr>
          </a:p>
          <a:p>
            <a:pPr marL="914400" lvl="1" indent="-330200" algn="l" rtl="0">
              <a:lnSpc>
                <a:spcPct val="90000"/>
              </a:lnSpc>
              <a:spcBef>
                <a:spcPts val="0"/>
              </a:spcBef>
              <a:spcAft>
                <a:spcPts val="0"/>
              </a:spcAft>
              <a:buSzPts val="1600"/>
              <a:buChar char="❏"/>
            </a:pPr>
            <a:r>
              <a:rPr lang="en" sz="1600" b="1" dirty="0">
                <a:solidFill>
                  <a:schemeClr val="dk1"/>
                </a:solidFill>
              </a:rPr>
              <a:t>Confirm the requirements for the GHG and AFOLU datasets, </a:t>
            </a:r>
            <a:r>
              <a:rPr lang="en" sz="1600" dirty="0">
                <a:solidFill>
                  <a:schemeClr val="dk1"/>
                </a:solidFill>
              </a:rPr>
              <a:t>and explore the extent to which these two datasets can be used separately and together to inform the development and verification of emission estimates for GST1. </a:t>
            </a:r>
            <a:endParaRPr sz="1600" b="1" dirty="0">
              <a:solidFill>
                <a:schemeClr val="dk1"/>
              </a:solidFill>
            </a:endParaRPr>
          </a:p>
          <a:p>
            <a:pPr marL="914400" lvl="1" indent="-330200" algn="l" rtl="0">
              <a:lnSpc>
                <a:spcPct val="90000"/>
              </a:lnSpc>
              <a:spcBef>
                <a:spcPts val="0"/>
              </a:spcBef>
              <a:spcAft>
                <a:spcPts val="0"/>
              </a:spcAft>
              <a:buSzPts val="1600"/>
              <a:buChar char="❏"/>
            </a:pPr>
            <a:r>
              <a:rPr lang="en" sz="1600" b="1" dirty="0">
                <a:solidFill>
                  <a:schemeClr val="dk1"/>
                </a:solidFill>
              </a:rPr>
              <a:t>Consider the longer-term commonalities in approach needed between the thematic activities in CEOS to achieve the integrated policy support envisioned.</a:t>
            </a:r>
            <a:endParaRPr sz="1600" b="1" dirty="0">
              <a:solidFill>
                <a:schemeClr val="dk1"/>
              </a:solidFill>
            </a:endParaRPr>
          </a:p>
          <a:p>
            <a:pPr marL="914400" lvl="1" indent="-330200" algn="l" rtl="0">
              <a:lnSpc>
                <a:spcPct val="90000"/>
              </a:lnSpc>
              <a:spcBef>
                <a:spcPts val="0"/>
              </a:spcBef>
              <a:spcAft>
                <a:spcPts val="0"/>
              </a:spcAft>
              <a:buSzPts val="1600"/>
              <a:buChar char="❏"/>
            </a:pPr>
            <a:r>
              <a:rPr lang="en" sz="1600" b="1" dirty="0">
                <a:solidFill>
                  <a:schemeClr val="dk1"/>
                </a:solidFill>
              </a:rPr>
              <a:t>Confirm the full set of target datasets and communication materials intended in support of GST1 </a:t>
            </a:r>
            <a:r>
              <a:rPr lang="en" sz="1600" dirty="0">
                <a:solidFill>
                  <a:schemeClr val="dk1"/>
                </a:solidFill>
              </a:rPr>
              <a:t>by the different teams and the CEOS agencies undertaking the investment of the data production in 2021.</a:t>
            </a:r>
            <a:endParaRPr sz="1600" dirty="0">
              <a:solidFill>
                <a:schemeClr val="dk1"/>
              </a:solidFill>
            </a:endParaRPr>
          </a:p>
          <a:p>
            <a:pPr marL="914400" lvl="1" indent="-330200" algn="l" rtl="0">
              <a:lnSpc>
                <a:spcPct val="90000"/>
              </a:lnSpc>
              <a:spcBef>
                <a:spcPts val="0"/>
              </a:spcBef>
              <a:spcAft>
                <a:spcPts val="0"/>
              </a:spcAft>
              <a:buSzPts val="1600"/>
              <a:buChar char="❏"/>
            </a:pPr>
            <a:r>
              <a:rPr lang="en" sz="1600" b="1" dirty="0">
                <a:solidFill>
                  <a:schemeClr val="dk1"/>
                </a:solidFill>
              </a:rPr>
              <a:t>Consider the </a:t>
            </a:r>
            <a:r>
              <a:rPr lang="en" sz="1600" b="1" dirty="0" err="1">
                <a:solidFill>
                  <a:schemeClr val="dk1"/>
                </a:solidFill>
              </a:rPr>
              <a:t>organisational</a:t>
            </a:r>
            <a:r>
              <a:rPr lang="en" sz="1600" b="1" dirty="0">
                <a:solidFill>
                  <a:schemeClr val="dk1"/>
                </a:solidFill>
              </a:rPr>
              <a:t> aspects necessary </a:t>
            </a:r>
            <a:r>
              <a:rPr lang="en" sz="1600" dirty="0">
                <a:solidFill>
                  <a:schemeClr val="dk1"/>
                </a:solidFill>
              </a:rPr>
              <a:t>- both for the urgent objectives related to GST1 and for an effective long-term integrated approach to a Roadmap for the Stocktake process. </a:t>
            </a:r>
            <a:endParaRPr sz="1600" dirty="0">
              <a:solidFill>
                <a:schemeClr val="dk1"/>
              </a:solidFill>
            </a:endParaRPr>
          </a:p>
          <a:p>
            <a:pPr marL="914400" lvl="1" indent="-330200" algn="l" rtl="0">
              <a:lnSpc>
                <a:spcPct val="90000"/>
              </a:lnSpc>
              <a:spcBef>
                <a:spcPts val="0"/>
              </a:spcBef>
              <a:spcAft>
                <a:spcPts val="0"/>
              </a:spcAft>
              <a:buClr>
                <a:schemeClr val="dk1"/>
              </a:buClr>
              <a:buSzPts val="1600"/>
              <a:buChar char="❏"/>
            </a:pPr>
            <a:r>
              <a:rPr lang="en" sz="1600" u="sng" dirty="0">
                <a:solidFill>
                  <a:schemeClr val="hlink"/>
                </a:solidFill>
              </a:rPr>
              <a:t>Full TORs</a:t>
            </a:r>
            <a:r>
              <a:rPr lang="en" sz="1600" dirty="0">
                <a:solidFill>
                  <a:schemeClr val="dk1"/>
                </a:solidFill>
              </a:rPr>
              <a:t>.</a:t>
            </a:r>
            <a:endParaRPr sz="1600" dirty="0">
              <a:solidFill>
                <a:schemeClr val="dk1"/>
              </a:solidFill>
            </a:endParaRPr>
          </a:p>
          <a:p>
            <a:pPr marL="0" lvl="0" indent="0" algn="l" rtl="0">
              <a:lnSpc>
                <a:spcPct val="90000"/>
              </a:lnSpc>
              <a:spcBef>
                <a:spcPts val="0"/>
              </a:spcBef>
              <a:spcAft>
                <a:spcPts val="0"/>
              </a:spcAft>
              <a:buClr>
                <a:schemeClr val="dk1"/>
              </a:buClr>
              <a:buSzPts val="1100"/>
              <a:buFont typeface="Arial"/>
              <a:buNone/>
            </a:pPr>
            <a:endParaRPr sz="1350" dirty="0">
              <a:solidFill>
                <a:schemeClr val="dk1"/>
              </a:solidFill>
            </a:endParaRPr>
          </a:p>
          <a:p>
            <a:pPr marL="0" lvl="0" indent="0" algn="l" rtl="0">
              <a:lnSpc>
                <a:spcPct val="90000"/>
              </a:lnSpc>
              <a:spcBef>
                <a:spcPts val="0"/>
              </a:spcBef>
              <a:spcAft>
                <a:spcPts val="0"/>
              </a:spcAft>
              <a:buClr>
                <a:schemeClr val="dk1"/>
              </a:buClr>
              <a:buSzPts val="1100"/>
              <a:buFont typeface="Arial"/>
              <a:buNone/>
            </a:pPr>
            <a:endParaRPr sz="1350" dirty="0">
              <a:solidFill>
                <a:schemeClr val="dk1"/>
              </a:solidFill>
            </a:endParaRPr>
          </a:p>
          <a:p>
            <a:pPr marL="0" lvl="0" indent="0" algn="l" rtl="0">
              <a:lnSpc>
                <a:spcPct val="90000"/>
              </a:lnSpc>
              <a:spcBef>
                <a:spcPts val="0"/>
              </a:spcBef>
              <a:spcAft>
                <a:spcPts val="0"/>
              </a:spcAft>
              <a:buClr>
                <a:schemeClr val="dk1"/>
              </a:buClr>
              <a:buSzPts val="1100"/>
              <a:buFont typeface="Arial"/>
              <a:buNone/>
            </a:pPr>
            <a:endParaRPr sz="1350" dirty="0">
              <a:solidFill>
                <a:schemeClr val="dk1"/>
              </a:solidFill>
            </a:endParaRPr>
          </a:p>
          <a:p>
            <a:pPr marL="0" lvl="0" indent="0" algn="l" rtl="0">
              <a:lnSpc>
                <a:spcPct val="90000"/>
              </a:lnSpc>
              <a:spcBef>
                <a:spcPts val="0"/>
              </a:spcBef>
              <a:spcAft>
                <a:spcPts val="0"/>
              </a:spcAft>
              <a:buClr>
                <a:schemeClr val="dk1"/>
              </a:buClr>
              <a:buSzPts val="1100"/>
              <a:buFont typeface="Arial"/>
              <a:buNone/>
            </a:pPr>
            <a:endParaRPr sz="1350" dirty="0">
              <a:solidFill>
                <a:schemeClr val="dk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79"/>
          <p:cNvSpPr txBox="1">
            <a:spLocks noGrp="1"/>
          </p:cNvSpPr>
          <p:nvPr>
            <p:ph type="title"/>
          </p:nvPr>
        </p:nvSpPr>
        <p:spPr>
          <a:xfrm>
            <a:off x="2614276" y="0"/>
            <a:ext cx="5342700" cy="819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497D"/>
              </a:buClr>
              <a:buSzPts val="4400"/>
              <a:buNone/>
            </a:pPr>
            <a:r>
              <a:rPr lang="en" sz="2800">
                <a:solidFill>
                  <a:srgbClr val="FFFFFF"/>
                </a:solidFill>
              </a:rPr>
              <a:t>Heritage 2/3</a:t>
            </a:r>
            <a:endParaRPr sz="2800">
              <a:solidFill>
                <a:srgbClr val="FFFFFF"/>
              </a:solidFill>
            </a:endParaRPr>
          </a:p>
        </p:txBody>
      </p:sp>
      <p:sp>
        <p:nvSpPr>
          <p:cNvPr id="479" name="Google Shape;479;p79"/>
          <p:cNvSpPr txBox="1">
            <a:spLocks noGrp="1"/>
          </p:cNvSpPr>
          <p:nvPr>
            <p:ph type="body" idx="1"/>
          </p:nvPr>
        </p:nvSpPr>
        <p:spPr>
          <a:xfrm>
            <a:off x="213125" y="1004213"/>
            <a:ext cx="8487900" cy="3701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endParaRPr sz="1600" b="1">
              <a:solidFill>
                <a:schemeClr val="dk1"/>
              </a:solidFill>
            </a:endParaRPr>
          </a:p>
          <a:p>
            <a:pPr marL="0" lvl="0" indent="0" algn="l" rtl="0">
              <a:lnSpc>
                <a:spcPct val="90000"/>
              </a:lnSpc>
              <a:spcBef>
                <a:spcPts val="0"/>
              </a:spcBef>
              <a:spcAft>
                <a:spcPts val="0"/>
              </a:spcAft>
              <a:buClr>
                <a:schemeClr val="dk1"/>
              </a:buClr>
              <a:buSzPts val="1100"/>
              <a:buFont typeface="Arial"/>
              <a:buNone/>
            </a:pPr>
            <a:endParaRPr sz="1600" b="1">
              <a:solidFill>
                <a:schemeClr val="dk1"/>
              </a:solidFill>
            </a:endParaRPr>
          </a:p>
          <a:p>
            <a:pPr marL="457200" lvl="0" indent="-330200" algn="l" rtl="0">
              <a:lnSpc>
                <a:spcPct val="90000"/>
              </a:lnSpc>
              <a:spcBef>
                <a:spcPts val="0"/>
              </a:spcBef>
              <a:spcAft>
                <a:spcPts val="0"/>
              </a:spcAft>
              <a:buClr>
                <a:schemeClr val="dk1"/>
              </a:buClr>
              <a:buSzPts val="1600"/>
              <a:buChar char="❏"/>
            </a:pPr>
            <a:r>
              <a:rPr lang="en" sz="1600">
                <a:solidFill>
                  <a:schemeClr val="dk1"/>
                </a:solidFill>
              </a:rPr>
              <a:t>4 calls to date with expanding participation, including GCOS SC Chair and ECMWF</a:t>
            </a:r>
            <a:endParaRPr sz="1600">
              <a:solidFill>
                <a:schemeClr val="dk1"/>
              </a:solidFill>
            </a:endParaRPr>
          </a:p>
          <a:p>
            <a:pPr marL="457200" lvl="0" indent="-330200" algn="l" rtl="0">
              <a:lnSpc>
                <a:spcPct val="90000"/>
              </a:lnSpc>
              <a:spcBef>
                <a:spcPts val="1000"/>
              </a:spcBef>
              <a:spcAft>
                <a:spcPts val="0"/>
              </a:spcAft>
              <a:buClr>
                <a:schemeClr val="dk1"/>
              </a:buClr>
              <a:buSzPts val="1600"/>
              <a:buChar char="❏"/>
            </a:pPr>
            <a:r>
              <a:rPr lang="en" sz="1600">
                <a:solidFill>
                  <a:schemeClr val="dk1"/>
                </a:solidFill>
              </a:rPr>
              <a:t>Frequent updates from GHG &amp; AFOLU teams on their COP-26 targets and beyond</a:t>
            </a:r>
            <a:endParaRPr sz="1600">
              <a:solidFill>
                <a:schemeClr val="dk1"/>
              </a:solidFill>
            </a:endParaRPr>
          </a:p>
          <a:p>
            <a:pPr marL="457200" lvl="0" indent="-330200" algn="l" rtl="0">
              <a:lnSpc>
                <a:spcPct val="90000"/>
              </a:lnSpc>
              <a:spcBef>
                <a:spcPts val="1000"/>
              </a:spcBef>
              <a:spcAft>
                <a:spcPts val="0"/>
              </a:spcAft>
              <a:buClr>
                <a:schemeClr val="dk1"/>
              </a:buClr>
              <a:buSzPts val="1600"/>
              <a:buChar char="❏"/>
            </a:pPr>
            <a:r>
              <a:rPr lang="en" sz="1600">
                <a:solidFill>
                  <a:schemeClr val="dk1"/>
                </a:solidFill>
              </a:rPr>
              <a:t>Strong consensus in the study team on the need for a </a:t>
            </a:r>
            <a:r>
              <a:rPr lang="en" sz="1600" b="1">
                <a:solidFill>
                  <a:schemeClr val="dk1"/>
                </a:solidFill>
              </a:rPr>
              <a:t>high-level strategy statement </a:t>
            </a:r>
            <a:r>
              <a:rPr lang="en" sz="1600">
                <a:solidFill>
                  <a:schemeClr val="dk1"/>
                </a:solidFill>
              </a:rPr>
              <a:t>which identifies all the potential aspects and dimensions for CEOS engagement in the Global Stocktake process. This should include a sense of priorities, be clear on what is underway and remains to be done, and guidance on the need for linkages between the different thematic activities and groups across CEOS. SIT Vice-Chair (ESA) took on the paper leadership. SIT Chair Team contributed suggested actions to take forward the recommendations. </a:t>
            </a:r>
            <a:endParaRPr sz="1600">
              <a:solidFill>
                <a:schemeClr val="dk1"/>
              </a:solidFill>
            </a:endParaRPr>
          </a:p>
          <a:p>
            <a:pPr marL="457200" lvl="0" indent="-330200" algn="l" rtl="0">
              <a:lnSpc>
                <a:spcPct val="90000"/>
              </a:lnSpc>
              <a:spcBef>
                <a:spcPts val="1000"/>
              </a:spcBef>
              <a:spcAft>
                <a:spcPts val="0"/>
              </a:spcAft>
              <a:buClr>
                <a:schemeClr val="dk1"/>
              </a:buClr>
              <a:buSzPts val="1600"/>
              <a:buChar char="❏"/>
            </a:pPr>
            <a:r>
              <a:rPr lang="en" sz="1600">
                <a:solidFill>
                  <a:schemeClr val="dk1"/>
                </a:solidFill>
              </a:rPr>
              <a:t>At SIT-36, several agencies asked for more time and attention to the paper to address comments and suggestions</a:t>
            </a:r>
            <a:endParaRPr sz="1350">
              <a:solidFill>
                <a:schemeClr val="dk1"/>
              </a:solidFill>
            </a:endParaRPr>
          </a:p>
          <a:p>
            <a:pPr marL="0" lvl="0" indent="0" algn="l" rtl="0">
              <a:lnSpc>
                <a:spcPct val="90000"/>
              </a:lnSpc>
              <a:spcBef>
                <a:spcPts val="0"/>
              </a:spcBef>
              <a:spcAft>
                <a:spcPts val="0"/>
              </a:spcAft>
              <a:buClr>
                <a:schemeClr val="dk1"/>
              </a:buClr>
              <a:buSzPts val="1100"/>
              <a:buFont typeface="Arial"/>
              <a:buNone/>
            </a:pPr>
            <a:endParaRPr sz="1350">
              <a:solidFill>
                <a:schemeClr val="dk1"/>
              </a:solidFill>
            </a:endParaRPr>
          </a:p>
          <a:p>
            <a:pPr marL="0" lvl="0" indent="0" algn="l" rtl="0">
              <a:lnSpc>
                <a:spcPct val="90000"/>
              </a:lnSpc>
              <a:spcBef>
                <a:spcPts val="0"/>
              </a:spcBef>
              <a:spcAft>
                <a:spcPts val="0"/>
              </a:spcAft>
              <a:buClr>
                <a:schemeClr val="dk1"/>
              </a:buClr>
              <a:buSzPts val="1100"/>
              <a:buFont typeface="Arial"/>
              <a:buNone/>
            </a:pPr>
            <a:endParaRPr sz="1350">
              <a:solidFill>
                <a:schemeClr val="dk1"/>
              </a:solidFill>
            </a:endParaRPr>
          </a:p>
          <a:p>
            <a:pPr marL="0" lvl="0" indent="0" algn="l" rtl="0">
              <a:lnSpc>
                <a:spcPct val="90000"/>
              </a:lnSpc>
              <a:spcBef>
                <a:spcPts val="0"/>
              </a:spcBef>
              <a:spcAft>
                <a:spcPts val="0"/>
              </a:spcAft>
              <a:buClr>
                <a:schemeClr val="dk1"/>
              </a:buClr>
              <a:buSzPts val="1100"/>
              <a:buFont typeface="Arial"/>
              <a:buNone/>
            </a:pPr>
            <a:endParaRPr sz="135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4"/>
          <p:cNvSpPr txBox="1">
            <a:spLocks noGrp="1"/>
          </p:cNvSpPr>
          <p:nvPr>
            <p:ph type="title"/>
          </p:nvPr>
        </p:nvSpPr>
        <p:spPr>
          <a:xfrm>
            <a:off x="311700" y="8668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GEOGLAM Update – On-Going</a:t>
            </a:r>
            <a:endParaRPr/>
          </a:p>
        </p:txBody>
      </p:sp>
      <p:sp>
        <p:nvSpPr>
          <p:cNvPr id="205" name="Google Shape;205;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206" name="Google Shape;206;p44"/>
          <p:cNvSpPr txBox="1"/>
          <p:nvPr/>
        </p:nvSpPr>
        <p:spPr>
          <a:xfrm>
            <a:off x="0" y="575671"/>
            <a:ext cx="9302400" cy="44811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700"/>
              <a:buFont typeface="Calibri"/>
              <a:buNone/>
            </a:pPr>
            <a:endParaRPr sz="1700" b="0" i="0" u="none" strike="noStrike" cap="none">
              <a:solidFill>
                <a:schemeClr val="dk1"/>
              </a:solidFill>
              <a:latin typeface="Libre Franklin"/>
              <a:ea typeface="Libre Franklin"/>
              <a:cs typeface="Libre Franklin"/>
              <a:sym typeface="Libre Franklin"/>
            </a:endParaRPr>
          </a:p>
          <a:p>
            <a:pPr marL="457200" marR="0" lvl="0" indent="-336550" algn="l" rtl="0">
              <a:lnSpc>
                <a:spcPct val="100000"/>
              </a:lnSpc>
              <a:spcBef>
                <a:spcPts val="0"/>
              </a:spcBef>
              <a:spcAft>
                <a:spcPts val="0"/>
              </a:spcAft>
              <a:buClr>
                <a:schemeClr val="dk1"/>
              </a:buClr>
              <a:buSzPts val="1700"/>
              <a:buFont typeface="Calibri"/>
              <a:buChar char="●"/>
            </a:pPr>
            <a:r>
              <a:rPr lang="en" sz="1700" b="0" i="0" u="none" strike="noStrike" cap="none">
                <a:solidFill>
                  <a:schemeClr val="dk1"/>
                </a:solidFill>
                <a:latin typeface="Libre Franklin"/>
                <a:ea typeface="Libre Franklin"/>
                <a:cs typeface="Libre Franklin"/>
                <a:sym typeface="Libre Franklin"/>
              </a:rPr>
              <a:t>G20 Agriculture Deputies Meeting, April 2021. Strong support statement form the Ministers later this year. Acknowledgment of our 10 year anniversary and the co-development work we are now doing in Africa</a:t>
            </a:r>
            <a:endParaRPr/>
          </a:p>
          <a:p>
            <a:pPr marL="120650" marR="0" lvl="0" indent="0" algn="l" rtl="0">
              <a:lnSpc>
                <a:spcPct val="100000"/>
              </a:lnSpc>
              <a:spcBef>
                <a:spcPts val="0"/>
              </a:spcBef>
              <a:spcAft>
                <a:spcPts val="0"/>
              </a:spcAft>
              <a:buClr>
                <a:schemeClr val="dk1"/>
              </a:buClr>
              <a:buSzPts val="1700"/>
              <a:buFont typeface="Arial"/>
              <a:buNone/>
            </a:pPr>
            <a:endParaRPr sz="1700" b="0" i="0" u="none" strike="noStrike" cap="none">
              <a:solidFill>
                <a:schemeClr val="dk1"/>
              </a:solidFill>
              <a:latin typeface="Libre Franklin"/>
              <a:ea typeface="Libre Franklin"/>
              <a:cs typeface="Libre Franklin"/>
              <a:sym typeface="Libre Franklin"/>
            </a:endParaRPr>
          </a:p>
          <a:p>
            <a:pPr marL="457200" marR="0" lvl="0" indent="-336550" algn="l" rtl="0">
              <a:lnSpc>
                <a:spcPct val="100000"/>
              </a:lnSpc>
              <a:spcBef>
                <a:spcPts val="0"/>
              </a:spcBef>
              <a:spcAft>
                <a:spcPts val="0"/>
              </a:spcAft>
              <a:buClr>
                <a:schemeClr val="dk1"/>
              </a:buClr>
              <a:buSzPts val="1700"/>
              <a:buFont typeface="Calibri"/>
              <a:buChar char="●"/>
            </a:pPr>
            <a:r>
              <a:rPr lang="en" sz="1700" b="0" i="0" u="none" strike="noStrike" cap="none">
                <a:solidFill>
                  <a:schemeClr val="dk1"/>
                </a:solidFill>
                <a:latin typeface="Libre Franklin"/>
                <a:ea typeface="Libre Franklin"/>
                <a:cs typeface="Libre Franklin"/>
                <a:sym typeface="Libre Franklin"/>
              </a:rPr>
              <a:t>Capacity/Co-Development Working Group strategy document development. Linkage to CEOS CapDev activity</a:t>
            </a:r>
            <a:endParaRPr/>
          </a:p>
          <a:p>
            <a:pPr marL="457200" marR="0" lvl="0" indent="-228600" algn="l" rtl="0">
              <a:lnSpc>
                <a:spcPct val="100000"/>
              </a:lnSpc>
              <a:spcBef>
                <a:spcPts val="0"/>
              </a:spcBef>
              <a:spcAft>
                <a:spcPts val="0"/>
              </a:spcAft>
              <a:buClr>
                <a:schemeClr val="dk1"/>
              </a:buClr>
              <a:buSzPts val="1700"/>
              <a:buFont typeface="Calibri"/>
              <a:buNone/>
            </a:pPr>
            <a:endParaRPr sz="1700" b="0" i="0" u="none" strike="noStrike" cap="none">
              <a:solidFill>
                <a:schemeClr val="dk1"/>
              </a:solidFill>
              <a:latin typeface="Libre Franklin"/>
              <a:ea typeface="Libre Franklin"/>
              <a:cs typeface="Libre Franklin"/>
              <a:sym typeface="Libre Franklin"/>
            </a:endParaRPr>
          </a:p>
          <a:p>
            <a:pPr marL="457200" marR="0" lvl="0" indent="-336550" algn="l" rtl="0">
              <a:lnSpc>
                <a:spcPct val="100000"/>
              </a:lnSpc>
              <a:spcBef>
                <a:spcPts val="0"/>
              </a:spcBef>
              <a:spcAft>
                <a:spcPts val="0"/>
              </a:spcAft>
              <a:buClr>
                <a:schemeClr val="dk1"/>
              </a:buClr>
              <a:buSzPts val="1700"/>
              <a:buFont typeface="Calibri"/>
              <a:buChar char="●"/>
            </a:pPr>
            <a:r>
              <a:rPr lang="en" sz="1700" b="0" i="0" u="none" strike="noStrike" cap="none">
                <a:solidFill>
                  <a:schemeClr val="dk1"/>
                </a:solidFill>
                <a:latin typeface="Libre Franklin"/>
                <a:ea typeface="Libre Franklin"/>
                <a:cs typeface="Libre Franklin"/>
                <a:sym typeface="Libre Franklin"/>
              </a:rPr>
              <a:t>Essential Agriculture Variables Working Group. Work has been Covid-delayed but continues. The definition phase is well underway and link to efforts around the priority areas (SDG's Climate and Disaster Risk Reduction)</a:t>
            </a:r>
            <a:endParaRPr/>
          </a:p>
          <a:p>
            <a:pPr marL="1371600" marR="0" lvl="2" indent="-182880" algn="l" rtl="0">
              <a:lnSpc>
                <a:spcPct val="100000"/>
              </a:lnSpc>
              <a:spcBef>
                <a:spcPts val="0"/>
              </a:spcBef>
              <a:spcAft>
                <a:spcPts val="0"/>
              </a:spcAft>
              <a:buClr>
                <a:schemeClr val="dk1"/>
              </a:buClr>
              <a:buSzPts val="1700"/>
              <a:buFont typeface="Noto Sans Symbols"/>
              <a:buChar char="✔"/>
            </a:pPr>
            <a:r>
              <a:rPr lang="en" sz="1200" b="0" i="0" u="none" strike="noStrike" cap="none">
                <a:solidFill>
                  <a:schemeClr val="dk1"/>
                </a:solidFill>
                <a:latin typeface="Libre Franklin"/>
                <a:ea typeface="Libre Franklin"/>
                <a:cs typeface="Libre Franklin"/>
                <a:sym typeface="Libre Franklin"/>
              </a:rPr>
              <a:t>Update current GEOGLAM documents to incorporate EAV’s; including GEOGLAM Community Research and Operationalization Agenda and GEOGLAM EO Data Requirements (including accuracy).</a:t>
            </a:r>
            <a:endParaRPr/>
          </a:p>
          <a:p>
            <a:pPr marL="1828800" marR="0" lvl="3" indent="-182879" algn="l" rtl="0">
              <a:lnSpc>
                <a:spcPct val="100000"/>
              </a:lnSpc>
              <a:spcBef>
                <a:spcPts val="0"/>
              </a:spcBef>
              <a:spcAft>
                <a:spcPts val="0"/>
              </a:spcAft>
              <a:buClr>
                <a:schemeClr val="dk1"/>
              </a:buClr>
              <a:buSzPts val="1700"/>
              <a:buFont typeface="Noto Sans Symbols"/>
              <a:buChar char="▪"/>
            </a:pPr>
            <a:r>
              <a:rPr lang="en" sz="1200" b="0" i="0" u="none" strike="noStrike" cap="none">
                <a:solidFill>
                  <a:schemeClr val="dk1"/>
                </a:solidFill>
                <a:latin typeface="Libre Franklin"/>
                <a:ea typeface="Libre Franklin"/>
                <a:cs typeface="Libre Franklin"/>
                <a:sym typeface="Libre Franklin"/>
              </a:rPr>
              <a:t>EAV Website under-development</a:t>
            </a:r>
            <a:endParaRPr/>
          </a:p>
          <a:p>
            <a:pPr marL="1371600" marR="0" lvl="2" indent="-182880" algn="l" rtl="0">
              <a:lnSpc>
                <a:spcPct val="100000"/>
              </a:lnSpc>
              <a:spcBef>
                <a:spcPts val="0"/>
              </a:spcBef>
              <a:spcAft>
                <a:spcPts val="0"/>
              </a:spcAft>
              <a:buClr>
                <a:schemeClr val="dk1"/>
              </a:buClr>
              <a:buSzPts val="1700"/>
              <a:buFont typeface="Noto Sans Symbols"/>
              <a:buChar char="✔"/>
            </a:pPr>
            <a:r>
              <a:rPr lang="en" sz="1200" b="0" i="0" u="none" strike="noStrike" cap="none">
                <a:solidFill>
                  <a:schemeClr val="dk1"/>
                </a:solidFill>
                <a:latin typeface="Libre Franklin"/>
                <a:ea typeface="Libre Franklin"/>
                <a:cs typeface="Libre Franklin"/>
                <a:sym typeface="Libre Franklin"/>
              </a:rPr>
              <a:t>Priority EAV Definitions under-review: agriculture area, crop type, crop yield, crop conditions</a:t>
            </a:r>
            <a:endParaRPr/>
          </a:p>
          <a:p>
            <a:pPr marL="1371600" marR="0" lvl="2" indent="-182880" algn="l" rtl="0">
              <a:lnSpc>
                <a:spcPct val="100000"/>
              </a:lnSpc>
              <a:spcBef>
                <a:spcPts val="0"/>
              </a:spcBef>
              <a:spcAft>
                <a:spcPts val="0"/>
              </a:spcAft>
              <a:buClr>
                <a:schemeClr val="dk1"/>
              </a:buClr>
              <a:buSzPts val="1700"/>
              <a:buFont typeface="Noto Sans Symbols"/>
              <a:buChar char="✔"/>
            </a:pPr>
            <a:r>
              <a:rPr lang="en" sz="1200" b="0" i="0" u="none" strike="noStrike" cap="none">
                <a:solidFill>
                  <a:schemeClr val="dk1"/>
                </a:solidFill>
                <a:latin typeface="Libre Franklin"/>
                <a:ea typeface="Libre Franklin"/>
                <a:cs typeface="Libre Franklin"/>
                <a:sym typeface="Libre Franklin"/>
              </a:rPr>
              <a:t>Reviewing EAV’s and Impact on AFOLU efforts</a:t>
            </a: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80"/>
          <p:cNvSpPr txBox="1">
            <a:spLocks noGrp="1"/>
          </p:cNvSpPr>
          <p:nvPr>
            <p:ph type="title"/>
          </p:nvPr>
        </p:nvSpPr>
        <p:spPr>
          <a:xfrm>
            <a:off x="2614276" y="0"/>
            <a:ext cx="5342700" cy="819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497D"/>
              </a:buClr>
              <a:buSzPts val="4400"/>
              <a:buNone/>
            </a:pPr>
            <a:r>
              <a:rPr lang="en" sz="2800">
                <a:solidFill>
                  <a:srgbClr val="FFFFFF"/>
                </a:solidFill>
              </a:rPr>
              <a:t>Heritage 3/3</a:t>
            </a:r>
            <a:endParaRPr sz="2800">
              <a:solidFill>
                <a:srgbClr val="FFFFFF"/>
              </a:solidFill>
            </a:endParaRPr>
          </a:p>
        </p:txBody>
      </p:sp>
      <p:sp>
        <p:nvSpPr>
          <p:cNvPr id="485" name="Google Shape;485;p80"/>
          <p:cNvSpPr txBox="1">
            <a:spLocks noGrp="1"/>
          </p:cNvSpPr>
          <p:nvPr>
            <p:ph type="body" idx="1"/>
          </p:nvPr>
        </p:nvSpPr>
        <p:spPr>
          <a:xfrm>
            <a:off x="213125" y="1004213"/>
            <a:ext cx="8487900" cy="3701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endParaRPr sz="1600" b="1" dirty="0">
              <a:solidFill>
                <a:schemeClr val="dk1"/>
              </a:solidFill>
            </a:endParaRPr>
          </a:p>
          <a:p>
            <a:pPr marL="0" lvl="0" indent="0" algn="l" rtl="0">
              <a:lnSpc>
                <a:spcPct val="90000"/>
              </a:lnSpc>
              <a:spcBef>
                <a:spcPts val="0"/>
              </a:spcBef>
              <a:spcAft>
                <a:spcPts val="0"/>
              </a:spcAft>
              <a:buClr>
                <a:schemeClr val="dk1"/>
              </a:buClr>
              <a:buSzPts val="1100"/>
              <a:buFont typeface="Arial"/>
              <a:buNone/>
            </a:pPr>
            <a:endParaRPr sz="1600" b="1" dirty="0">
              <a:solidFill>
                <a:schemeClr val="dk1"/>
              </a:solidFill>
            </a:endParaRPr>
          </a:p>
          <a:p>
            <a:pPr marL="457200" lvl="0" indent="-330200" algn="l" rtl="0">
              <a:lnSpc>
                <a:spcPct val="90000"/>
              </a:lnSpc>
              <a:spcBef>
                <a:spcPts val="0"/>
              </a:spcBef>
              <a:spcAft>
                <a:spcPts val="0"/>
              </a:spcAft>
              <a:buClr>
                <a:schemeClr val="dk1"/>
              </a:buClr>
              <a:buSzPts val="1600"/>
              <a:buChar char="❏"/>
            </a:pPr>
            <a:r>
              <a:rPr lang="en" sz="1600" dirty="0">
                <a:solidFill>
                  <a:schemeClr val="dk1"/>
                </a:solidFill>
              </a:rPr>
              <a:t>27 April call very productive in achieving consensus on recommendations and actions</a:t>
            </a:r>
            <a:endParaRPr sz="1600" dirty="0">
              <a:solidFill>
                <a:schemeClr val="dk1"/>
              </a:solidFill>
            </a:endParaRPr>
          </a:p>
          <a:p>
            <a:pPr marL="457200" lvl="0" indent="-330200" algn="l" rtl="0">
              <a:lnSpc>
                <a:spcPct val="90000"/>
              </a:lnSpc>
              <a:spcBef>
                <a:spcPts val="1000"/>
              </a:spcBef>
              <a:spcAft>
                <a:spcPts val="0"/>
              </a:spcAft>
              <a:buClr>
                <a:schemeClr val="dk1"/>
              </a:buClr>
              <a:buSzPts val="1600"/>
              <a:buChar char="❏"/>
            </a:pPr>
            <a:r>
              <a:rPr lang="en" sz="1600" dirty="0">
                <a:solidFill>
                  <a:schemeClr val="dk1"/>
                </a:solidFill>
              </a:rPr>
              <a:t>A fully updated and clean version (3.0) of the Strategy Paper circulated 5th May - which reflects all of the comments and suggestions received on the last version as well as any refinements agreed on the call. Actions embedded as an annex. </a:t>
            </a:r>
            <a:endParaRPr sz="1600" dirty="0">
              <a:solidFill>
                <a:schemeClr val="dk1"/>
              </a:solidFill>
            </a:endParaRPr>
          </a:p>
          <a:p>
            <a:pPr marL="457200" lvl="0" indent="-330200" algn="l" rtl="0">
              <a:lnSpc>
                <a:spcPct val="90000"/>
              </a:lnSpc>
              <a:spcBef>
                <a:spcPts val="1000"/>
              </a:spcBef>
              <a:spcAft>
                <a:spcPts val="0"/>
              </a:spcAft>
              <a:buClr>
                <a:schemeClr val="dk1"/>
              </a:buClr>
              <a:buSzPts val="1600"/>
              <a:buChar char="❏"/>
            </a:pPr>
            <a:r>
              <a:rPr lang="en" sz="1600" u="sng" dirty="0">
                <a:solidFill>
                  <a:schemeClr val="hlink"/>
                </a:solidFill>
              </a:rPr>
              <a:t>Paper</a:t>
            </a:r>
            <a:r>
              <a:rPr lang="en" sz="1600" dirty="0">
                <a:solidFill>
                  <a:schemeClr val="dk1"/>
                </a:solidFill>
              </a:rPr>
              <a:t> will be reported to CEOS SEC on 13th May</a:t>
            </a:r>
            <a:endParaRPr sz="1600" dirty="0">
              <a:solidFill>
                <a:schemeClr val="dk1"/>
              </a:solidFill>
            </a:endParaRPr>
          </a:p>
          <a:p>
            <a:pPr marL="457200" lvl="0" indent="-330200" algn="l" rtl="0">
              <a:lnSpc>
                <a:spcPct val="90000"/>
              </a:lnSpc>
              <a:spcBef>
                <a:spcPts val="1000"/>
              </a:spcBef>
              <a:spcAft>
                <a:spcPts val="0"/>
              </a:spcAft>
              <a:buClr>
                <a:schemeClr val="dk1"/>
              </a:buClr>
              <a:buSzPts val="1600"/>
              <a:buChar char="❏"/>
            </a:pPr>
            <a:r>
              <a:rPr lang="en" sz="1600" dirty="0">
                <a:solidFill>
                  <a:schemeClr val="dk1"/>
                </a:solidFill>
              </a:rPr>
              <a:t>Goal is to finalise soon and prosecute actions, especially for COP-26</a:t>
            </a:r>
            <a:endParaRPr sz="1600" dirty="0">
              <a:solidFill>
                <a:schemeClr val="dk1"/>
              </a:solidFill>
            </a:endParaRPr>
          </a:p>
          <a:p>
            <a:pPr marL="914400" lvl="1" indent="-330200" algn="l" rtl="0">
              <a:lnSpc>
                <a:spcPct val="90000"/>
              </a:lnSpc>
              <a:spcBef>
                <a:spcPts val="1000"/>
              </a:spcBef>
              <a:spcAft>
                <a:spcPts val="0"/>
              </a:spcAft>
              <a:buClr>
                <a:schemeClr val="dk1"/>
              </a:buClr>
              <a:buSzPts val="1600"/>
              <a:buChar char="❏"/>
            </a:pPr>
            <a:r>
              <a:rPr lang="en" sz="1600" dirty="0" err="1">
                <a:solidFill>
                  <a:schemeClr val="dk1"/>
                </a:solidFill>
              </a:rPr>
              <a:t>eg</a:t>
            </a:r>
            <a:r>
              <a:rPr lang="en" sz="1600" dirty="0">
                <a:solidFill>
                  <a:schemeClr val="dk1"/>
                </a:solidFill>
              </a:rPr>
              <a:t> SIT Chair Team will coordinate tasks such as a portal on </a:t>
            </a:r>
            <a:r>
              <a:rPr lang="en" sz="1600" dirty="0" err="1">
                <a:solidFill>
                  <a:schemeClr val="dk1"/>
                </a:solidFill>
              </a:rPr>
              <a:t>ceos.org</a:t>
            </a:r>
            <a:r>
              <a:rPr lang="en" sz="1600" dirty="0">
                <a:solidFill>
                  <a:schemeClr val="dk1"/>
                </a:solidFill>
              </a:rPr>
              <a:t> for all GST datasets</a:t>
            </a:r>
            <a:endParaRPr sz="1600" dirty="0">
              <a:solidFill>
                <a:schemeClr val="dk1"/>
              </a:solidFill>
            </a:endParaRPr>
          </a:p>
          <a:p>
            <a:pPr marL="457200" lvl="0" indent="-330200" algn="l" rtl="0">
              <a:lnSpc>
                <a:spcPct val="90000"/>
              </a:lnSpc>
              <a:spcBef>
                <a:spcPts val="1000"/>
              </a:spcBef>
              <a:spcAft>
                <a:spcPts val="0"/>
              </a:spcAft>
              <a:buClr>
                <a:schemeClr val="dk1"/>
              </a:buClr>
              <a:buSzPts val="1600"/>
              <a:buChar char="❏"/>
            </a:pPr>
            <a:r>
              <a:rPr lang="en" sz="1600" dirty="0">
                <a:solidFill>
                  <a:schemeClr val="dk1"/>
                </a:solidFill>
              </a:rPr>
              <a:t>Paper will be revisited at SIT TW with a view to endorsement by CEOS Plenary</a:t>
            </a:r>
            <a:endParaRPr sz="1600" dirty="0">
              <a:solidFill>
                <a:schemeClr val="dk1"/>
              </a:solidFill>
            </a:endParaRPr>
          </a:p>
          <a:p>
            <a:pPr marL="457200" lvl="0" indent="0" algn="l" rtl="0">
              <a:lnSpc>
                <a:spcPct val="90000"/>
              </a:lnSpc>
              <a:spcBef>
                <a:spcPts val="1000"/>
              </a:spcBef>
              <a:spcAft>
                <a:spcPts val="0"/>
              </a:spcAft>
              <a:buNone/>
            </a:pPr>
            <a:endParaRPr sz="1600" dirty="0">
              <a:solidFill>
                <a:schemeClr val="dk1"/>
              </a:solidFill>
            </a:endParaRPr>
          </a:p>
          <a:p>
            <a:pPr marL="0" lvl="0" indent="0" algn="l" rtl="0">
              <a:lnSpc>
                <a:spcPct val="90000"/>
              </a:lnSpc>
              <a:spcBef>
                <a:spcPts val="0"/>
              </a:spcBef>
              <a:spcAft>
                <a:spcPts val="0"/>
              </a:spcAft>
              <a:buClr>
                <a:schemeClr val="dk1"/>
              </a:buClr>
              <a:buSzPts val="1100"/>
              <a:buFont typeface="Arial"/>
              <a:buNone/>
            </a:pPr>
            <a:endParaRPr sz="1350" dirty="0">
              <a:solidFill>
                <a:schemeClr val="dk1"/>
              </a:solidFill>
            </a:endParaRPr>
          </a:p>
          <a:p>
            <a:pPr marL="0" lvl="0" indent="0" algn="l" rtl="0">
              <a:lnSpc>
                <a:spcPct val="90000"/>
              </a:lnSpc>
              <a:spcBef>
                <a:spcPts val="0"/>
              </a:spcBef>
              <a:spcAft>
                <a:spcPts val="0"/>
              </a:spcAft>
              <a:buClr>
                <a:schemeClr val="dk1"/>
              </a:buClr>
              <a:buSzPts val="1100"/>
              <a:buFont typeface="Arial"/>
              <a:buNone/>
            </a:pPr>
            <a:endParaRPr sz="1350" dirty="0">
              <a:solidFill>
                <a:schemeClr val="dk1"/>
              </a:solidFill>
            </a:endParaRPr>
          </a:p>
          <a:p>
            <a:pPr marL="0" lvl="0" indent="0" algn="l" rtl="0">
              <a:lnSpc>
                <a:spcPct val="90000"/>
              </a:lnSpc>
              <a:spcBef>
                <a:spcPts val="0"/>
              </a:spcBef>
              <a:spcAft>
                <a:spcPts val="0"/>
              </a:spcAft>
              <a:buClr>
                <a:schemeClr val="dk1"/>
              </a:buClr>
              <a:buSzPts val="1100"/>
              <a:buFont typeface="Arial"/>
              <a:buNone/>
            </a:pPr>
            <a:endParaRPr sz="1350" dirty="0">
              <a:solidFill>
                <a:schemeClr val="dk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81"/>
          <p:cNvSpPr txBox="1">
            <a:spLocks noGrp="1"/>
          </p:cNvSpPr>
          <p:nvPr>
            <p:ph type="title"/>
          </p:nvPr>
        </p:nvSpPr>
        <p:spPr>
          <a:xfrm>
            <a:off x="2070550" y="25406"/>
            <a:ext cx="5554200" cy="819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497D"/>
              </a:buClr>
              <a:buSzPts val="4400"/>
              <a:buNone/>
            </a:pPr>
            <a:r>
              <a:rPr lang="en" sz="2600">
                <a:solidFill>
                  <a:srgbClr val="FFFFFF"/>
                </a:solidFill>
              </a:rPr>
              <a:t>GST Strategy and Communications</a:t>
            </a:r>
            <a:endParaRPr sz="2600">
              <a:solidFill>
                <a:srgbClr val="FFFFFF"/>
              </a:solidFill>
            </a:endParaRPr>
          </a:p>
        </p:txBody>
      </p:sp>
      <p:sp>
        <p:nvSpPr>
          <p:cNvPr id="491" name="Google Shape;491;p81"/>
          <p:cNvSpPr txBox="1">
            <a:spLocks noGrp="1"/>
          </p:cNvSpPr>
          <p:nvPr>
            <p:ph type="body" idx="1"/>
          </p:nvPr>
        </p:nvSpPr>
        <p:spPr>
          <a:xfrm>
            <a:off x="85045" y="965265"/>
            <a:ext cx="8973900" cy="3701400"/>
          </a:xfrm>
          <a:prstGeom prst="rect">
            <a:avLst/>
          </a:prstGeom>
          <a:noFill/>
          <a:ln>
            <a:noFill/>
          </a:ln>
        </p:spPr>
        <p:txBody>
          <a:bodyPr spcFirstLastPara="1" wrap="square" lIns="91425" tIns="45700" rIns="91425" bIns="45700" anchor="t" anchorCtr="0">
            <a:noAutofit/>
          </a:bodyPr>
          <a:lstStyle/>
          <a:p>
            <a:pPr marL="457200" lvl="0" indent="-349250" algn="l" rtl="0">
              <a:lnSpc>
                <a:spcPct val="90000"/>
              </a:lnSpc>
              <a:spcBef>
                <a:spcPts val="0"/>
              </a:spcBef>
              <a:spcAft>
                <a:spcPts val="0"/>
              </a:spcAft>
              <a:buClr>
                <a:schemeClr val="dk1"/>
              </a:buClr>
              <a:buSzPts val="1900"/>
              <a:buChar char="●"/>
            </a:pPr>
            <a:r>
              <a:rPr lang="en" sz="1900">
                <a:solidFill>
                  <a:schemeClr val="dk1"/>
                </a:solidFill>
              </a:rPr>
              <a:t>SIT Chair Team has promoted a comprehensive strategy as part of its priorities last 2 years</a:t>
            </a:r>
            <a:endParaRPr sz="1900">
              <a:solidFill>
                <a:schemeClr val="dk1"/>
              </a:solidFill>
            </a:endParaRPr>
          </a:p>
          <a:p>
            <a:pPr marL="457200" lvl="0" indent="0" algn="l" rtl="0">
              <a:lnSpc>
                <a:spcPct val="90000"/>
              </a:lnSpc>
              <a:spcBef>
                <a:spcPts val="0"/>
              </a:spcBef>
              <a:spcAft>
                <a:spcPts val="0"/>
              </a:spcAft>
              <a:buSzPts val="1800"/>
              <a:buNone/>
            </a:pPr>
            <a:endParaRPr sz="1900">
              <a:solidFill>
                <a:schemeClr val="dk1"/>
              </a:solidFill>
            </a:endParaRPr>
          </a:p>
          <a:p>
            <a:pPr marL="457200" lvl="0" indent="-349250" algn="l" rtl="0">
              <a:lnSpc>
                <a:spcPct val="90000"/>
              </a:lnSpc>
              <a:spcBef>
                <a:spcPts val="0"/>
              </a:spcBef>
              <a:spcAft>
                <a:spcPts val="0"/>
              </a:spcAft>
              <a:buClr>
                <a:schemeClr val="dk1"/>
              </a:buClr>
              <a:buSzPts val="1900"/>
              <a:buChar char="●"/>
            </a:pPr>
            <a:r>
              <a:rPr lang="en" sz="1900">
                <a:solidFill>
                  <a:schemeClr val="dk1"/>
                </a:solidFill>
              </a:rPr>
              <a:t>SIT Vice-Chair Team led draft Strategy paper</a:t>
            </a:r>
            <a:endParaRPr sz="1900">
              <a:solidFill>
                <a:schemeClr val="dk1"/>
              </a:solidFill>
            </a:endParaRPr>
          </a:p>
          <a:p>
            <a:pPr marL="914400" lvl="1" indent="-323850" algn="l" rtl="0">
              <a:lnSpc>
                <a:spcPct val="100000"/>
              </a:lnSpc>
              <a:spcBef>
                <a:spcPts val="0"/>
              </a:spcBef>
              <a:spcAft>
                <a:spcPts val="0"/>
              </a:spcAft>
              <a:buClr>
                <a:schemeClr val="dk1"/>
              </a:buClr>
              <a:buSzPts val="1500"/>
              <a:buChar char="○"/>
            </a:pPr>
            <a:r>
              <a:rPr lang="en" sz="1500">
                <a:solidFill>
                  <a:schemeClr val="dk1"/>
                </a:solidFill>
              </a:rPr>
              <a:t>latest telcon is next week</a:t>
            </a:r>
            <a:endParaRPr sz="1500">
              <a:solidFill>
                <a:schemeClr val="dk1"/>
              </a:solidFill>
            </a:endParaRPr>
          </a:p>
          <a:p>
            <a:pPr marL="914400" lvl="0" indent="0" algn="l" rtl="0">
              <a:lnSpc>
                <a:spcPct val="100000"/>
              </a:lnSpc>
              <a:spcBef>
                <a:spcPts val="0"/>
              </a:spcBef>
              <a:spcAft>
                <a:spcPts val="0"/>
              </a:spcAft>
              <a:buSzPts val="1800"/>
              <a:buNone/>
            </a:pPr>
            <a:endParaRPr sz="1500">
              <a:solidFill>
                <a:schemeClr val="dk1"/>
              </a:solidFill>
            </a:endParaRPr>
          </a:p>
          <a:p>
            <a:pPr marL="457200" lvl="0" indent="-323850" algn="l" rtl="0">
              <a:lnSpc>
                <a:spcPct val="100000"/>
              </a:lnSpc>
              <a:spcBef>
                <a:spcPts val="0"/>
              </a:spcBef>
              <a:spcAft>
                <a:spcPts val="0"/>
              </a:spcAft>
              <a:buClr>
                <a:schemeClr val="dk1"/>
              </a:buClr>
              <a:buSzPts val="1500"/>
              <a:buChar char="●"/>
            </a:pPr>
            <a:r>
              <a:rPr lang="en" sz="1500">
                <a:solidFill>
                  <a:schemeClr val="dk1"/>
                </a:solidFill>
              </a:rPr>
              <a:t>Suggestion of a CEOS Data Cube for the GST… discussion with SEO and LSI-VC?</a:t>
            </a:r>
            <a:endParaRPr sz="1500">
              <a:solidFill>
                <a:schemeClr val="dk1"/>
              </a:solidFill>
            </a:endParaRPr>
          </a:p>
          <a:p>
            <a:pPr marL="914400" lvl="0" indent="0" algn="l" rtl="0">
              <a:lnSpc>
                <a:spcPct val="90000"/>
              </a:lnSpc>
              <a:spcBef>
                <a:spcPts val="0"/>
              </a:spcBef>
              <a:spcAft>
                <a:spcPts val="0"/>
              </a:spcAft>
              <a:buSzPts val="1800"/>
              <a:buNone/>
            </a:pPr>
            <a:endParaRPr sz="1900">
              <a:solidFill>
                <a:schemeClr val="dk1"/>
              </a:solidFill>
            </a:endParaRPr>
          </a:p>
          <a:p>
            <a:pPr marL="457200" lvl="0" indent="-349250" algn="l" rtl="0">
              <a:lnSpc>
                <a:spcPct val="90000"/>
              </a:lnSpc>
              <a:spcBef>
                <a:spcPts val="0"/>
              </a:spcBef>
              <a:spcAft>
                <a:spcPts val="0"/>
              </a:spcAft>
              <a:buClr>
                <a:schemeClr val="dk1"/>
              </a:buClr>
              <a:buSzPts val="1900"/>
              <a:buChar char="●"/>
            </a:pPr>
            <a:r>
              <a:rPr lang="en" sz="1900">
                <a:solidFill>
                  <a:schemeClr val="dk1"/>
                </a:solidFill>
              </a:rPr>
              <a:t>Actions from SIT-36 in relation to communications</a:t>
            </a:r>
            <a:endParaRPr sz="1900">
              <a:solidFill>
                <a:schemeClr val="dk1"/>
              </a:solidFill>
            </a:endParaRPr>
          </a:p>
          <a:p>
            <a:pPr marL="914400" lvl="1" indent="-323850" algn="l" rtl="0">
              <a:lnSpc>
                <a:spcPct val="100000"/>
              </a:lnSpc>
              <a:spcBef>
                <a:spcPts val="0"/>
              </a:spcBef>
              <a:spcAft>
                <a:spcPts val="0"/>
              </a:spcAft>
              <a:buClr>
                <a:schemeClr val="dk1"/>
              </a:buClr>
              <a:buSzPts val="1500"/>
              <a:buChar char="○"/>
            </a:pPr>
            <a:r>
              <a:rPr lang="en" sz="1500">
                <a:solidFill>
                  <a:schemeClr val="dk1"/>
                </a:solidFill>
              </a:rPr>
              <a:t>working with SEO to establish dedicated GST1 products and guidance website on ceos.org</a:t>
            </a:r>
            <a:endParaRPr sz="1500">
              <a:solidFill>
                <a:schemeClr val="dk1"/>
              </a:solidFill>
            </a:endParaRPr>
          </a:p>
          <a:p>
            <a:pPr marL="914400" lvl="1" indent="-323850" algn="l" rtl="0">
              <a:lnSpc>
                <a:spcPct val="100000"/>
              </a:lnSpc>
              <a:spcBef>
                <a:spcPts val="0"/>
              </a:spcBef>
              <a:spcAft>
                <a:spcPts val="0"/>
              </a:spcAft>
              <a:buClr>
                <a:schemeClr val="dk1"/>
              </a:buClr>
              <a:buSzPts val="1500"/>
              <a:buChar char="○"/>
            </a:pPr>
            <a:r>
              <a:rPr lang="en" sz="1500">
                <a:solidFill>
                  <a:schemeClr val="dk1"/>
                </a:solidFill>
              </a:rPr>
              <a:t>needs coordination with all data and guidance providers, including GHG team, AFOLU team and individual agencies</a:t>
            </a:r>
            <a:endParaRPr sz="1500">
              <a:solidFill>
                <a:schemeClr val="dk1"/>
              </a:solidFill>
            </a:endParaRPr>
          </a:p>
          <a:p>
            <a:pPr marL="914400" lvl="1" indent="-323850" algn="l" rtl="0">
              <a:lnSpc>
                <a:spcPct val="100000"/>
              </a:lnSpc>
              <a:spcBef>
                <a:spcPts val="0"/>
              </a:spcBef>
              <a:spcAft>
                <a:spcPts val="0"/>
              </a:spcAft>
              <a:buClr>
                <a:schemeClr val="dk1"/>
              </a:buClr>
              <a:buSzPts val="1500"/>
              <a:buChar char="○"/>
            </a:pPr>
            <a:r>
              <a:rPr lang="en" sz="1500">
                <a:solidFill>
                  <a:schemeClr val="dk1"/>
                </a:solidFill>
              </a:rPr>
              <a:t>CEOS Chair exploring national delegation statement to COP-26 </a:t>
            </a:r>
            <a:endParaRPr sz="1500">
              <a:solidFill>
                <a:schemeClr val="dk1"/>
              </a:solidFill>
            </a:endParaRPr>
          </a:p>
          <a:p>
            <a:pPr marL="914400" lvl="0" indent="0" algn="l" rtl="0">
              <a:lnSpc>
                <a:spcPct val="90000"/>
              </a:lnSpc>
              <a:spcBef>
                <a:spcPts val="0"/>
              </a:spcBef>
              <a:spcAft>
                <a:spcPts val="0"/>
              </a:spcAft>
              <a:buSzPts val="1800"/>
              <a:buNone/>
            </a:pPr>
            <a:endParaRPr sz="1900">
              <a:solidFill>
                <a:schemeClr val="dk1"/>
              </a:solidFill>
            </a:endParaRPr>
          </a:p>
          <a:p>
            <a:pPr marL="0" lvl="0" indent="0" algn="l" rtl="0">
              <a:lnSpc>
                <a:spcPct val="90000"/>
              </a:lnSpc>
              <a:spcBef>
                <a:spcPts val="0"/>
              </a:spcBef>
              <a:spcAft>
                <a:spcPts val="0"/>
              </a:spcAft>
              <a:buSzPts val="1800"/>
              <a:buNone/>
            </a:pPr>
            <a:endParaRPr sz="1900">
              <a:solidFill>
                <a:schemeClr val="dk1"/>
              </a:solidFill>
            </a:endParaRPr>
          </a:p>
          <a:p>
            <a:pPr marL="0" lvl="0" indent="0" algn="l" rtl="0">
              <a:lnSpc>
                <a:spcPct val="90000"/>
              </a:lnSpc>
              <a:spcBef>
                <a:spcPts val="0"/>
              </a:spcBef>
              <a:spcAft>
                <a:spcPts val="0"/>
              </a:spcAft>
              <a:buSzPts val="1800"/>
              <a:buNone/>
            </a:pPr>
            <a:endParaRPr sz="1900">
              <a:solidFill>
                <a:schemeClr val="dk1"/>
              </a:solidFill>
            </a:endParaRPr>
          </a:p>
          <a:p>
            <a:pPr marL="0" lvl="0" indent="0" algn="l" rtl="0">
              <a:lnSpc>
                <a:spcPct val="90000"/>
              </a:lnSpc>
              <a:spcBef>
                <a:spcPts val="0"/>
              </a:spcBef>
              <a:spcAft>
                <a:spcPts val="0"/>
              </a:spcAft>
              <a:buSzPts val="1800"/>
              <a:buNone/>
            </a:pPr>
            <a:endParaRPr sz="1100">
              <a:solidFill>
                <a:schemeClr val="dk1"/>
              </a:solidFill>
            </a:endParaRPr>
          </a:p>
          <a:p>
            <a:pPr marL="0" lvl="0" indent="0" algn="l" rtl="0">
              <a:lnSpc>
                <a:spcPct val="90000"/>
              </a:lnSpc>
              <a:spcBef>
                <a:spcPts val="0"/>
              </a:spcBef>
              <a:spcAft>
                <a:spcPts val="0"/>
              </a:spcAft>
              <a:buSzPts val="1800"/>
              <a:buNone/>
            </a:pPr>
            <a:endParaRPr sz="1100" b="1">
              <a:solidFill>
                <a:schemeClr val="dk1"/>
              </a:solidFill>
            </a:endParaRPr>
          </a:p>
          <a:p>
            <a:pPr marL="0" lvl="0" indent="0" algn="l" rtl="0">
              <a:lnSpc>
                <a:spcPct val="90000"/>
              </a:lnSpc>
              <a:spcBef>
                <a:spcPts val="0"/>
              </a:spcBef>
              <a:spcAft>
                <a:spcPts val="0"/>
              </a:spcAft>
              <a:buSzPts val="1800"/>
              <a:buNone/>
            </a:pPr>
            <a:endParaRPr sz="1100" b="1">
              <a:solidFill>
                <a:schemeClr val="dk1"/>
              </a:solidFill>
            </a:endParaRPr>
          </a:p>
          <a:p>
            <a:pPr marL="0" lvl="0" indent="0" algn="l" rtl="0">
              <a:lnSpc>
                <a:spcPct val="90000"/>
              </a:lnSpc>
              <a:spcBef>
                <a:spcPts val="0"/>
              </a:spcBef>
              <a:spcAft>
                <a:spcPts val="0"/>
              </a:spcAft>
              <a:buSzPts val="1800"/>
              <a:buNone/>
            </a:pPr>
            <a:endParaRPr sz="1100" b="1">
              <a:solidFill>
                <a:schemeClr val="dk1"/>
              </a:solidFill>
            </a:endParaRPr>
          </a:p>
          <a:p>
            <a:pPr marL="0" lvl="0" indent="0" algn="l" rtl="0">
              <a:lnSpc>
                <a:spcPct val="100000"/>
              </a:lnSpc>
              <a:spcBef>
                <a:spcPts val="800"/>
              </a:spcBef>
              <a:spcAft>
                <a:spcPts val="0"/>
              </a:spcAft>
              <a:buClr>
                <a:srgbClr val="002060"/>
              </a:buClr>
              <a:buSzPts val="2000"/>
              <a:buFont typeface="Arial"/>
              <a:buNone/>
            </a:pPr>
            <a:endParaRPr sz="1100">
              <a:solidFill>
                <a:schemeClr val="dk1"/>
              </a:solidFill>
            </a:endParaRPr>
          </a:p>
          <a:p>
            <a:pPr marL="63500" lvl="0" indent="0" algn="l" rtl="0">
              <a:lnSpc>
                <a:spcPct val="100000"/>
              </a:lnSpc>
              <a:spcBef>
                <a:spcPts val="800"/>
              </a:spcBef>
              <a:spcAft>
                <a:spcPts val="0"/>
              </a:spcAft>
              <a:buClr>
                <a:srgbClr val="000000"/>
              </a:buClr>
              <a:buSzPts val="1800"/>
              <a:buNone/>
            </a:pPr>
            <a:endParaRPr sz="1100">
              <a:solidFill>
                <a:schemeClr val="dk1"/>
              </a:solidFill>
            </a:endParaRPr>
          </a:p>
          <a:p>
            <a:pPr marL="63500" lvl="0" indent="0" algn="l" rtl="0">
              <a:lnSpc>
                <a:spcPct val="100000"/>
              </a:lnSpc>
              <a:spcBef>
                <a:spcPts val="800"/>
              </a:spcBef>
              <a:spcAft>
                <a:spcPts val="400"/>
              </a:spcAft>
              <a:buClr>
                <a:srgbClr val="000000"/>
              </a:buClr>
              <a:buSzPts val="2000"/>
              <a:buNone/>
            </a:pPr>
            <a:r>
              <a:rPr lang="en" sz="1100" b="1">
                <a:solidFill>
                  <a:schemeClr val="dk1"/>
                </a:solidFill>
              </a:rPr>
              <a:t> </a:t>
            </a:r>
            <a:endParaRPr sz="1500">
              <a:solidFill>
                <a:schemeClr val="dk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82"/>
          <p:cNvSpPr txBox="1">
            <a:spLocks noGrp="1"/>
          </p:cNvSpPr>
          <p:nvPr>
            <p:ph type="title"/>
          </p:nvPr>
        </p:nvSpPr>
        <p:spPr>
          <a:xfrm>
            <a:off x="2070550" y="25406"/>
            <a:ext cx="5554200" cy="819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497D"/>
              </a:buClr>
              <a:buSzPts val="4400"/>
              <a:buNone/>
            </a:pPr>
            <a:r>
              <a:rPr lang="en" sz="2600">
                <a:solidFill>
                  <a:srgbClr val="FFFFFF"/>
                </a:solidFill>
              </a:rPr>
              <a:t>LSI-VC Interest</a:t>
            </a:r>
            <a:endParaRPr sz="2600">
              <a:solidFill>
                <a:srgbClr val="FFFFFF"/>
              </a:solidFill>
            </a:endParaRPr>
          </a:p>
        </p:txBody>
      </p:sp>
      <p:sp>
        <p:nvSpPr>
          <p:cNvPr id="497" name="Google Shape;497;p82"/>
          <p:cNvSpPr txBox="1">
            <a:spLocks noGrp="1"/>
          </p:cNvSpPr>
          <p:nvPr>
            <p:ph type="body" idx="1"/>
          </p:nvPr>
        </p:nvSpPr>
        <p:spPr>
          <a:xfrm>
            <a:off x="85045" y="965265"/>
            <a:ext cx="8973900" cy="3701400"/>
          </a:xfrm>
          <a:prstGeom prst="rect">
            <a:avLst/>
          </a:prstGeom>
          <a:noFill/>
          <a:ln>
            <a:noFill/>
          </a:ln>
        </p:spPr>
        <p:txBody>
          <a:bodyPr spcFirstLastPara="1" wrap="square" lIns="91425" tIns="45700" rIns="91425" bIns="45700" anchor="t" anchorCtr="0">
            <a:noAutofit/>
          </a:bodyPr>
          <a:lstStyle/>
          <a:p>
            <a:pPr marL="457200" lvl="0" indent="-374650" algn="l" rtl="0">
              <a:lnSpc>
                <a:spcPct val="90000"/>
              </a:lnSpc>
              <a:spcBef>
                <a:spcPts val="0"/>
              </a:spcBef>
              <a:spcAft>
                <a:spcPts val="0"/>
              </a:spcAft>
              <a:buClr>
                <a:schemeClr val="dk1"/>
              </a:buClr>
              <a:buSzPts val="2300"/>
              <a:buChar char="●"/>
            </a:pPr>
            <a:r>
              <a:rPr lang="en" sz="2300" b="1">
                <a:solidFill>
                  <a:schemeClr val="dk1"/>
                </a:solidFill>
              </a:rPr>
              <a:t>Generally…</a:t>
            </a:r>
            <a:r>
              <a:rPr lang="en" sz="2300">
                <a:solidFill>
                  <a:schemeClr val="dk1"/>
                </a:solidFill>
              </a:rPr>
              <a:t> maintaining CEOS leadership on land surface aspects</a:t>
            </a:r>
            <a:endParaRPr sz="2300">
              <a:solidFill>
                <a:schemeClr val="dk1"/>
              </a:solidFill>
            </a:endParaRPr>
          </a:p>
          <a:p>
            <a:pPr marL="457200" lvl="0" indent="0" algn="l" rtl="0">
              <a:lnSpc>
                <a:spcPct val="90000"/>
              </a:lnSpc>
              <a:spcBef>
                <a:spcPts val="0"/>
              </a:spcBef>
              <a:spcAft>
                <a:spcPts val="0"/>
              </a:spcAft>
              <a:buSzPts val="1800"/>
              <a:buNone/>
            </a:pPr>
            <a:endParaRPr sz="2300">
              <a:solidFill>
                <a:schemeClr val="dk1"/>
              </a:solidFill>
            </a:endParaRPr>
          </a:p>
          <a:p>
            <a:pPr marL="457200" lvl="0" indent="-374650" algn="l" rtl="0">
              <a:lnSpc>
                <a:spcPct val="90000"/>
              </a:lnSpc>
              <a:spcBef>
                <a:spcPts val="0"/>
              </a:spcBef>
              <a:spcAft>
                <a:spcPts val="0"/>
              </a:spcAft>
              <a:buClr>
                <a:schemeClr val="dk1"/>
              </a:buClr>
              <a:buSzPts val="2300"/>
              <a:buChar char="●"/>
            </a:pPr>
            <a:r>
              <a:rPr lang="en" sz="2300" b="1">
                <a:solidFill>
                  <a:schemeClr val="dk1"/>
                </a:solidFill>
              </a:rPr>
              <a:t>Specifically</a:t>
            </a:r>
            <a:r>
              <a:rPr lang="en" sz="2300">
                <a:solidFill>
                  <a:schemeClr val="dk1"/>
                </a:solidFill>
              </a:rPr>
              <a:t>... action #1 from the GST paper:</a:t>
            </a:r>
            <a:endParaRPr sz="2300">
              <a:solidFill>
                <a:schemeClr val="dk1"/>
              </a:solidFill>
            </a:endParaRPr>
          </a:p>
          <a:p>
            <a:pPr marL="457200" lvl="0" indent="0" algn="l" rtl="0">
              <a:lnSpc>
                <a:spcPct val="90000"/>
              </a:lnSpc>
              <a:spcBef>
                <a:spcPts val="0"/>
              </a:spcBef>
              <a:spcAft>
                <a:spcPts val="0"/>
              </a:spcAft>
              <a:buNone/>
            </a:pPr>
            <a:endParaRPr sz="2300">
              <a:solidFill>
                <a:schemeClr val="dk1"/>
              </a:solidFill>
            </a:endParaRPr>
          </a:p>
          <a:p>
            <a:pPr marL="914400" lvl="1" indent="-336550" algn="l" rtl="0">
              <a:lnSpc>
                <a:spcPct val="90000"/>
              </a:lnSpc>
              <a:spcBef>
                <a:spcPts val="0"/>
              </a:spcBef>
              <a:spcAft>
                <a:spcPts val="0"/>
              </a:spcAft>
              <a:buSzPts val="1700"/>
              <a:buChar char="○"/>
            </a:pPr>
            <a:r>
              <a:rPr lang="en" sz="1700" i="1">
                <a:solidFill>
                  <a:schemeClr val="dk1"/>
                </a:solidFill>
              </a:rPr>
              <a:t>WGClimate GHG Task Team should consult with the relevant elements of CEOS, </a:t>
            </a:r>
            <a:r>
              <a:rPr lang="en" sz="1700" b="1" i="1">
                <a:solidFill>
                  <a:schemeClr val="dk1"/>
                </a:solidFill>
              </a:rPr>
              <a:t>including VCs</a:t>
            </a:r>
            <a:r>
              <a:rPr lang="en" sz="1700" i="1">
                <a:solidFill>
                  <a:schemeClr val="dk1"/>
                </a:solidFill>
              </a:rPr>
              <a:t>, and Associates such as ISC, WCRP and GCOS, together with modellers, to check the GHG Implementation roadmap on completeness concerning requirements for terrestrial observation (SIF; NPP, land cover, biomass, etc.) for supporting mitigation actions through the development of MVS. The actions in Annex C of the roadmap shall be complemented as needed</a:t>
            </a:r>
            <a:endParaRPr sz="1700" i="1">
              <a:solidFill>
                <a:schemeClr val="dk1"/>
              </a:solidFill>
            </a:endParaRPr>
          </a:p>
          <a:p>
            <a:pPr marL="914400" lvl="1" indent="-336550" algn="l" rtl="0">
              <a:lnSpc>
                <a:spcPct val="90000"/>
              </a:lnSpc>
              <a:spcBef>
                <a:spcPts val="0"/>
              </a:spcBef>
              <a:spcAft>
                <a:spcPts val="0"/>
              </a:spcAft>
              <a:buClr>
                <a:schemeClr val="dk1"/>
              </a:buClr>
              <a:buSzPts val="1700"/>
              <a:buChar char="○"/>
            </a:pPr>
            <a:r>
              <a:rPr lang="en" sz="1700" i="1">
                <a:solidFill>
                  <a:schemeClr val="dk1"/>
                </a:solidFill>
              </a:rPr>
              <a:t>Initial action: Ensure that all products from terrestrial observations needed to derive biogenic emissions as priors for Monitoring and Verification System (MVS) such as CoMVS are considered in the GHG TT Roadmap Annex C. (for SIT TW 2021)</a:t>
            </a:r>
            <a:endParaRPr sz="1700" i="1">
              <a:solidFill>
                <a:schemeClr val="dk1"/>
              </a:solidFill>
            </a:endParaRPr>
          </a:p>
          <a:p>
            <a:pPr marL="914400" lvl="0" indent="0" algn="l" rtl="0">
              <a:lnSpc>
                <a:spcPct val="90000"/>
              </a:lnSpc>
              <a:spcBef>
                <a:spcPts val="0"/>
              </a:spcBef>
              <a:spcAft>
                <a:spcPts val="0"/>
              </a:spcAft>
              <a:buNone/>
            </a:pPr>
            <a:endParaRPr sz="2300">
              <a:solidFill>
                <a:schemeClr val="dk1"/>
              </a:solidFill>
            </a:endParaRPr>
          </a:p>
          <a:p>
            <a:pPr marL="0" lvl="0" indent="0" algn="l" rtl="0">
              <a:lnSpc>
                <a:spcPct val="90000"/>
              </a:lnSpc>
              <a:spcBef>
                <a:spcPts val="0"/>
              </a:spcBef>
              <a:spcAft>
                <a:spcPts val="0"/>
              </a:spcAft>
              <a:buSzPts val="1800"/>
              <a:buNone/>
            </a:pPr>
            <a:endParaRPr sz="2300">
              <a:solidFill>
                <a:schemeClr val="dk1"/>
              </a:solidFill>
            </a:endParaRPr>
          </a:p>
          <a:p>
            <a:pPr marL="0" lvl="0" indent="0" algn="l" rtl="0">
              <a:lnSpc>
                <a:spcPct val="90000"/>
              </a:lnSpc>
              <a:spcBef>
                <a:spcPts val="0"/>
              </a:spcBef>
              <a:spcAft>
                <a:spcPts val="0"/>
              </a:spcAft>
              <a:buSzPts val="1800"/>
              <a:buNone/>
            </a:pPr>
            <a:endParaRPr sz="2300">
              <a:solidFill>
                <a:schemeClr val="dk1"/>
              </a:solidFill>
            </a:endParaRPr>
          </a:p>
          <a:p>
            <a:pPr marL="0" lvl="0" indent="0" algn="l" rtl="0">
              <a:lnSpc>
                <a:spcPct val="90000"/>
              </a:lnSpc>
              <a:spcBef>
                <a:spcPts val="0"/>
              </a:spcBef>
              <a:spcAft>
                <a:spcPts val="0"/>
              </a:spcAft>
              <a:buSzPts val="1800"/>
              <a:buNone/>
            </a:pPr>
            <a:endParaRPr sz="1500">
              <a:solidFill>
                <a:schemeClr val="dk1"/>
              </a:solidFill>
            </a:endParaRPr>
          </a:p>
          <a:p>
            <a:pPr marL="0" lvl="0" indent="0" algn="l" rtl="0">
              <a:lnSpc>
                <a:spcPct val="90000"/>
              </a:lnSpc>
              <a:spcBef>
                <a:spcPts val="0"/>
              </a:spcBef>
              <a:spcAft>
                <a:spcPts val="0"/>
              </a:spcAft>
              <a:buSzPts val="1800"/>
              <a:buNone/>
            </a:pPr>
            <a:endParaRPr sz="1500" b="1">
              <a:solidFill>
                <a:schemeClr val="dk1"/>
              </a:solidFill>
            </a:endParaRPr>
          </a:p>
          <a:p>
            <a:pPr marL="0" lvl="0" indent="0" algn="l" rtl="0">
              <a:lnSpc>
                <a:spcPct val="90000"/>
              </a:lnSpc>
              <a:spcBef>
                <a:spcPts val="0"/>
              </a:spcBef>
              <a:spcAft>
                <a:spcPts val="0"/>
              </a:spcAft>
              <a:buSzPts val="1800"/>
              <a:buNone/>
            </a:pPr>
            <a:endParaRPr sz="1500" b="1">
              <a:solidFill>
                <a:schemeClr val="dk1"/>
              </a:solidFill>
            </a:endParaRPr>
          </a:p>
          <a:p>
            <a:pPr marL="0" lvl="0" indent="0" algn="l" rtl="0">
              <a:lnSpc>
                <a:spcPct val="90000"/>
              </a:lnSpc>
              <a:spcBef>
                <a:spcPts val="0"/>
              </a:spcBef>
              <a:spcAft>
                <a:spcPts val="0"/>
              </a:spcAft>
              <a:buSzPts val="1800"/>
              <a:buNone/>
            </a:pPr>
            <a:endParaRPr sz="1500" b="1">
              <a:solidFill>
                <a:schemeClr val="dk1"/>
              </a:solidFill>
            </a:endParaRPr>
          </a:p>
          <a:p>
            <a:pPr marL="0" lvl="0" indent="0" algn="l" rtl="0">
              <a:lnSpc>
                <a:spcPct val="100000"/>
              </a:lnSpc>
              <a:spcBef>
                <a:spcPts val="800"/>
              </a:spcBef>
              <a:spcAft>
                <a:spcPts val="0"/>
              </a:spcAft>
              <a:buClr>
                <a:srgbClr val="002060"/>
              </a:buClr>
              <a:buSzPts val="2000"/>
              <a:buFont typeface="Arial"/>
              <a:buNone/>
            </a:pPr>
            <a:endParaRPr sz="1500">
              <a:solidFill>
                <a:schemeClr val="dk1"/>
              </a:solidFill>
            </a:endParaRPr>
          </a:p>
          <a:p>
            <a:pPr marL="63500" lvl="0" indent="0" algn="l" rtl="0">
              <a:lnSpc>
                <a:spcPct val="100000"/>
              </a:lnSpc>
              <a:spcBef>
                <a:spcPts val="800"/>
              </a:spcBef>
              <a:spcAft>
                <a:spcPts val="0"/>
              </a:spcAft>
              <a:buClr>
                <a:srgbClr val="000000"/>
              </a:buClr>
              <a:buSzPts val="1800"/>
              <a:buNone/>
            </a:pPr>
            <a:endParaRPr sz="1500">
              <a:solidFill>
                <a:schemeClr val="dk1"/>
              </a:solidFill>
            </a:endParaRPr>
          </a:p>
          <a:p>
            <a:pPr marL="63500" lvl="0" indent="0" algn="l" rtl="0">
              <a:lnSpc>
                <a:spcPct val="100000"/>
              </a:lnSpc>
              <a:spcBef>
                <a:spcPts val="800"/>
              </a:spcBef>
              <a:spcAft>
                <a:spcPts val="400"/>
              </a:spcAft>
              <a:buClr>
                <a:srgbClr val="000000"/>
              </a:buClr>
              <a:buSzPts val="2000"/>
              <a:buNone/>
            </a:pPr>
            <a:r>
              <a:rPr lang="en" sz="1500" b="1">
                <a:solidFill>
                  <a:schemeClr val="dk1"/>
                </a:solidFill>
              </a:rPr>
              <a:t> </a:t>
            </a:r>
            <a:endParaRPr sz="1900">
              <a:solidFill>
                <a:schemeClr val="dk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83"/>
          <p:cNvSpPr txBox="1">
            <a:spLocks noGrp="1"/>
          </p:cNvSpPr>
          <p:nvPr>
            <p:ph type="title"/>
          </p:nvPr>
        </p:nvSpPr>
        <p:spPr>
          <a:xfrm>
            <a:off x="2070550" y="25406"/>
            <a:ext cx="5554200" cy="819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497D"/>
              </a:buClr>
              <a:buSzPts val="4400"/>
              <a:buNone/>
            </a:pPr>
            <a:r>
              <a:rPr lang="en" sz="2600">
                <a:solidFill>
                  <a:srgbClr val="FFFFFF"/>
                </a:solidFill>
              </a:rPr>
              <a:t>Discussion</a:t>
            </a:r>
            <a:endParaRPr sz="2600">
              <a:solidFill>
                <a:srgbClr val="FFFFFF"/>
              </a:solidFill>
            </a:endParaRPr>
          </a:p>
        </p:txBody>
      </p:sp>
      <p:sp>
        <p:nvSpPr>
          <p:cNvPr id="503" name="Google Shape;503;p83"/>
          <p:cNvSpPr txBox="1">
            <a:spLocks noGrp="1"/>
          </p:cNvSpPr>
          <p:nvPr>
            <p:ph type="body" idx="1"/>
          </p:nvPr>
        </p:nvSpPr>
        <p:spPr>
          <a:xfrm>
            <a:off x="85045" y="965265"/>
            <a:ext cx="8973900" cy="3701400"/>
          </a:xfrm>
          <a:prstGeom prst="rect">
            <a:avLst/>
          </a:prstGeom>
          <a:noFill/>
          <a:ln>
            <a:noFill/>
          </a:ln>
        </p:spPr>
        <p:txBody>
          <a:bodyPr spcFirstLastPara="1" wrap="square" lIns="91425" tIns="45700" rIns="91425" bIns="45700" anchor="t" anchorCtr="0">
            <a:noAutofit/>
          </a:bodyPr>
          <a:lstStyle/>
          <a:p>
            <a:pPr marL="457200" lvl="0" indent="-374650" algn="l" rtl="0">
              <a:lnSpc>
                <a:spcPct val="90000"/>
              </a:lnSpc>
              <a:spcBef>
                <a:spcPts val="0"/>
              </a:spcBef>
              <a:spcAft>
                <a:spcPts val="0"/>
              </a:spcAft>
              <a:buClr>
                <a:schemeClr val="dk1"/>
              </a:buClr>
              <a:buSzPts val="2300"/>
              <a:buChar char="●"/>
            </a:pPr>
            <a:r>
              <a:rPr lang="en" sz="2300" b="1">
                <a:solidFill>
                  <a:schemeClr val="dk1"/>
                </a:solidFill>
              </a:rPr>
              <a:t>Generally…</a:t>
            </a:r>
            <a:r>
              <a:rPr lang="en" sz="2300">
                <a:solidFill>
                  <a:schemeClr val="dk1"/>
                </a:solidFill>
              </a:rPr>
              <a:t> maintaining CEOS leadership on land surface aspects</a:t>
            </a:r>
            <a:endParaRPr sz="2300">
              <a:solidFill>
                <a:schemeClr val="dk1"/>
              </a:solidFill>
            </a:endParaRPr>
          </a:p>
          <a:p>
            <a:pPr marL="457200" lvl="0" indent="0" algn="l" rtl="0">
              <a:lnSpc>
                <a:spcPct val="90000"/>
              </a:lnSpc>
              <a:spcBef>
                <a:spcPts val="0"/>
              </a:spcBef>
              <a:spcAft>
                <a:spcPts val="0"/>
              </a:spcAft>
              <a:buSzPts val="1800"/>
              <a:buNone/>
            </a:pPr>
            <a:endParaRPr sz="2300">
              <a:solidFill>
                <a:schemeClr val="dk1"/>
              </a:solidFill>
            </a:endParaRPr>
          </a:p>
          <a:p>
            <a:pPr marL="457200" lvl="0" indent="-374650" algn="l" rtl="0">
              <a:lnSpc>
                <a:spcPct val="90000"/>
              </a:lnSpc>
              <a:spcBef>
                <a:spcPts val="0"/>
              </a:spcBef>
              <a:spcAft>
                <a:spcPts val="0"/>
              </a:spcAft>
              <a:buClr>
                <a:schemeClr val="dk1"/>
              </a:buClr>
              <a:buSzPts val="2300"/>
              <a:buChar char="●"/>
            </a:pPr>
            <a:r>
              <a:rPr lang="en" sz="2300" b="1">
                <a:solidFill>
                  <a:schemeClr val="dk1"/>
                </a:solidFill>
              </a:rPr>
              <a:t>Specifically</a:t>
            </a:r>
            <a:r>
              <a:rPr lang="en" sz="2300">
                <a:solidFill>
                  <a:schemeClr val="dk1"/>
                </a:solidFill>
              </a:rPr>
              <a:t>... action #1 from the GST paper:</a:t>
            </a:r>
            <a:endParaRPr sz="2300">
              <a:solidFill>
                <a:schemeClr val="dk1"/>
              </a:solidFill>
            </a:endParaRPr>
          </a:p>
          <a:p>
            <a:pPr marL="457200" lvl="0" indent="0" algn="l" rtl="0">
              <a:lnSpc>
                <a:spcPct val="90000"/>
              </a:lnSpc>
              <a:spcBef>
                <a:spcPts val="0"/>
              </a:spcBef>
              <a:spcAft>
                <a:spcPts val="0"/>
              </a:spcAft>
              <a:buNone/>
            </a:pPr>
            <a:endParaRPr sz="2300">
              <a:solidFill>
                <a:schemeClr val="dk1"/>
              </a:solidFill>
            </a:endParaRPr>
          </a:p>
          <a:p>
            <a:pPr marL="914400" lvl="1" indent="-336550" algn="l" rtl="0">
              <a:lnSpc>
                <a:spcPct val="90000"/>
              </a:lnSpc>
              <a:spcBef>
                <a:spcPts val="0"/>
              </a:spcBef>
              <a:spcAft>
                <a:spcPts val="0"/>
              </a:spcAft>
              <a:buSzPts val="1700"/>
              <a:buChar char="○"/>
            </a:pPr>
            <a:r>
              <a:rPr lang="en" sz="1700" i="1">
                <a:solidFill>
                  <a:schemeClr val="dk1"/>
                </a:solidFill>
              </a:rPr>
              <a:t>WGClimate GHG Task Team should consult with the relevant elements of CEOS, </a:t>
            </a:r>
            <a:r>
              <a:rPr lang="en" sz="1700" b="1" i="1">
                <a:solidFill>
                  <a:schemeClr val="dk1"/>
                </a:solidFill>
              </a:rPr>
              <a:t>including VCs</a:t>
            </a:r>
            <a:r>
              <a:rPr lang="en" sz="1700" i="1">
                <a:solidFill>
                  <a:schemeClr val="dk1"/>
                </a:solidFill>
              </a:rPr>
              <a:t>, and Associates such as ISC, WCRP and GCOS, together with modellers, to check the GHG Implementation roadmap on completeness concerning requirements for terrestrial observation (SIF; NPP, land cover, biomass, etc.) for supporting mitigation actions through the development of MVS. The actions in Annex C of the roadmap shall be complemented as needed</a:t>
            </a:r>
            <a:endParaRPr sz="1700" i="1">
              <a:solidFill>
                <a:schemeClr val="dk1"/>
              </a:solidFill>
            </a:endParaRPr>
          </a:p>
          <a:p>
            <a:pPr marL="914400" lvl="1" indent="-336550" algn="l" rtl="0">
              <a:lnSpc>
                <a:spcPct val="90000"/>
              </a:lnSpc>
              <a:spcBef>
                <a:spcPts val="0"/>
              </a:spcBef>
              <a:spcAft>
                <a:spcPts val="0"/>
              </a:spcAft>
              <a:buClr>
                <a:schemeClr val="dk1"/>
              </a:buClr>
              <a:buSzPts val="1700"/>
              <a:buChar char="○"/>
            </a:pPr>
            <a:r>
              <a:rPr lang="en" sz="1700" i="1">
                <a:solidFill>
                  <a:schemeClr val="dk1"/>
                </a:solidFill>
              </a:rPr>
              <a:t>Initial action: Ensure that all products from terrestrial observations needed to derive biogenic emissions as priors for Monitoring and Verification System (MVS) such as CoMVS are considered in the GHG TT Roadmap Annex C. (for SIT TW 2021)</a:t>
            </a:r>
            <a:endParaRPr sz="1700" i="1">
              <a:solidFill>
                <a:schemeClr val="dk1"/>
              </a:solidFill>
            </a:endParaRPr>
          </a:p>
          <a:p>
            <a:pPr marL="914400" lvl="0" indent="0" algn="l" rtl="0">
              <a:lnSpc>
                <a:spcPct val="90000"/>
              </a:lnSpc>
              <a:spcBef>
                <a:spcPts val="0"/>
              </a:spcBef>
              <a:spcAft>
                <a:spcPts val="0"/>
              </a:spcAft>
              <a:buNone/>
            </a:pPr>
            <a:endParaRPr sz="2300">
              <a:solidFill>
                <a:schemeClr val="dk1"/>
              </a:solidFill>
            </a:endParaRPr>
          </a:p>
          <a:p>
            <a:pPr marL="0" lvl="0" indent="0" algn="l" rtl="0">
              <a:lnSpc>
                <a:spcPct val="90000"/>
              </a:lnSpc>
              <a:spcBef>
                <a:spcPts val="0"/>
              </a:spcBef>
              <a:spcAft>
                <a:spcPts val="0"/>
              </a:spcAft>
              <a:buSzPts val="1800"/>
              <a:buNone/>
            </a:pPr>
            <a:endParaRPr sz="2300">
              <a:solidFill>
                <a:schemeClr val="dk1"/>
              </a:solidFill>
            </a:endParaRPr>
          </a:p>
          <a:p>
            <a:pPr marL="0" lvl="0" indent="0" algn="l" rtl="0">
              <a:lnSpc>
                <a:spcPct val="90000"/>
              </a:lnSpc>
              <a:spcBef>
                <a:spcPts val="0"/>
              </a:spcBef>
              <a:spcAft>
                <a:spcPts val="0"/>
              </a:spcAft>
              <a:buSzPts val="1800"/>
              <a:buNone/>
            </a:pPr>
            <a:endParaRPr sz="2300">
              <a:solidFill>
                <a:schemeClr val="dk1"/>
              </a:solidFill>
            </a:endParaRPr>
          </a:p>
          <a:p>
            <a:pPr marL="0" lvl="0" indent="0" algn="l" rtl="0">
              <a:lnSpc>
                <a:spcPct val="90000"/>
              </a:lnSpc>
              <a:spcBef>
                <a:spcPts val="0"/>
              </a:spcBef>
              <a:spcAft>
                <a:spcPts val="0"/>
              </a:spcAft>
              <a:buSzPts val="1800"/>
              <a:buNone/>
            </a:pPr>
            <a:endParaRPr sz="1500">
              <a:solidFill>
                <a:schemeClr val="dk1"/>
              </a:solidFill>
            </a:endParaRPr>
          </a:p>
          <a:p>
            <a:pPr marL="0" lvl="0" indent="0" algn="l" rtl="0">
              <a:lnSpc>
                <a:spcPct val="90000"/>
              </a:lnSpc>
              <a:spcBef>
                <a:spcPts val="0"/>
              </a:spcBef>
              <a:spcAft>
                <a:spcPts val="0"/>
              </a:spcAft>
              <a:buSzPts val="1800"/>
              <a:buNone/>
            </a:pPr>
            <a:endParaRPr sz="1500" b="1">
              <a:solidFill>
                <a:schemeClr val="dk1"/>
              </a:solidFill>
            </a:endParaRPr>
          </a:p>
          <a:p>
            <a:pPr marL="0" lvl="0" indent="0" algn="l" rtl="0">
              <a:lnSpc>
                <a:spcPct val="90000"/>
              </a:lnSpc>
              <a:spcBef>
                <a:spcPts val="0"/>
              </a:spcBef>
              <a:spcAft>
                <a:spcPts val="0"/>
              </a:spcAft>
              <a:buSzPts val="1800"/>
              <a:buNone/>
            </a:pPr>
            <a:endParaRPr sz="1500" b="1">
              <a:solidFill>
                <a:schemeClr val="dk1"/>
              </a:solidFill>
            </a:endParaRPr>
          </a:p>
          <a:p>
            <a:pPr marL="0" lvl="0" indent="0" algn="l" rtl="0">
              <a:lnSpc>
                <a:spcPct val="90000"/>
              </a:lnSpc>
              <a:spcBef>
                <a:spcPts val="0"/>
              </a:spcBef>
              <a:spcAft>
                <a:spcPts val="0"/>
              </a:spcAft>
              <a:buSzPts val="1800"/>
              <a:buNone/>
            </a:pPr>
            <a:endParaRPr sz="1500" b="1">
              <a:solidFill>
                <a:schemeClr val="dk1"/>
              </a:solidFill>
            </a:endParaRPr>
          </a:p>
          <a:p>
            <a:pPr marL="0" lvl="0" indent="0" algn="l" rtl="0">
              <a:lnSpc>
                <a:spcPct val="100000"/>
              </a:lnSpc>
              <a:spcBef>
                <a:spcPts val="800"/>
              </a:spcBef>
              <a:spcAft>
                <a:spcPts val="0"/>
              </a:spcAft>
              <a:buClr>
                <a:srgbClr val="002060"/>
              </a:buClr>
              <a:buSzPts val="2000"/>
              <a:buFont typeface="Arial"/>
              <a:buNone/>
            </a:pPr>
            <a:endParaRPr sz="1500">
              <a:solidFill>
                <a:schemeClr val="dk1"/>
              </a:solidFill>
            </a:endParaRPr>
          </a:p>
          <a:p>
            <a:pPr marL="63500" lvl="0" indent="0" algn="l" rtl="0">
              <a:lnSpc>
                <a:spcPct val="100000"/>
              </a:lnSpc>
              <a:spcBef>
                <a:spcPts val="800"/>
              </a:spcBef>
              <a:spcAft>
                <a:spcPts val="0"/>
              </a:spcAft>
              <a:buClr>
                <a:srgbClr val="000000"/>
              </a:buClr>
              <a:buSzPts val="1800"/>
              <a:buNone/>
            </a:pPr>
            <a:endParaRPr sz="1500">
              <a:solidFill>
                <a:schemeClr val="dk1"/>
              </a:solidFill>
            </a:endParaRPr>
          </a:p>
          <a:p>
            <a:pPr marL="63500" lvl="0" indent="0" algn="l" rtl="0">
              <a:lnSpc>
                <a:spcPct val="100000"/>
              </a:lnSpc>
              <a:spcBef>
                <a:spcPts val="800"/>
              </a:spcBef>
              <a:spcAft>
                <a:spcPts val="400"/>
              </a:spcAft>
              <a:buClr>
                <a:srgbClr val="000000"/>
              </a:buClr>
              <a:buSzPts val="2000"/>
              <a:buNone/>
            </a:pPr>
            <a:r>
              <a:rPr lang="en" sz="1500" b="1">
                <a:solidFill>
                  <a:schemeClr val="dk1"/>
                </a:solidFill>
              </a:rPr>
              <a:t> </a:t>
            </a:r>
            <a:endParaRPr sz="1900">
              <a:solidFill>
                <a:schemeClr val="dk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84"/>
          <p:cNvSpPr txBox="1">
            <a:spLocks noGrp="1"/>
          </p:cNvSpPr>
          <p:nvPr>
            <p:ph type="title"/>
          </p:nvPr>
        </p:nvSpPr>
        <p:spPr>
          <a:xfrm>
            <a:off x="622804" y="2074125"/>
            <a:ext cx="7894200" cy="744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3000"/>
              <a:buFont typeface="Arial"/>
              <a:buNone/>
            </a:pPr>
            <a:r>
              <a:rPr lang="en" sz="3000" b="1">
                <a:solidFill>
                  <a:schemeClr val="lt1"/>
                </a:solidFill>
                <a:latin typeface="Helvetica Neue"/>
                <a:ea typeface="Helvetica Neue"/>
                <a:cs typeface="Helvetica Neue"/>
                <a:sym typeface="Helvetica Neue"/>
              </a:rPr>
              <a:t>Discussion</a:t>
            </a:r>
            <a:endParaRPr sz="3000" b="1">
              <a:solidFill>
                <a:schemeClr val="lt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3000"/>
              <a:buFont typeface="Arial"/>
              <a:buNone/>
            </a:pPr>
            <a:endParaRPr sz="2100" b="1">
              <a:solidFill>
                <a:srgbClr val="73AF65"/>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3000"/>
              <a:buFont typeface="Arial"/>
              <a:buNone/>
            </a:pPr>
            <a:br>
              <a:rPr lang="en" sz="3000" b="1" i="0" u="none" strike="noStrike" cap="none">
                <a:solidFill>
                  <a:srgbClr val="93C47D"/>
                </a:solidFill>
                <a:latin typeface="Helvetica Neue"/>
                <a:ea typeface="Helvetica Neue"/>
                <a:cs typeface="Helvetica Neue"/>
                <a:sym typeface="Helvetica Neue"/>
              </a:rPr>
            </a:br>
            <a:endParaRPr sz="3000" b="1" i="0" u="none" strike="noStrike" cap="none">
              <a:solidFill>
                <a:srgbClr val="93C47D"/>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FFFFFF"/>
              </a:solidFill>
              <a:latin typeface="Helvetica Neue"/>
              <a:ea typeface="Helvetica Neue"/>
              <a:cs typeface="Helvetica Neue"/>
              <a:sym typeface="Helvetica Neue"/>
            </a:endParaRPr>
          </a:p>
        </p:txBody>
      </p:sp>
      <p:pic>
        <p:nvPicPr>
          <p:cNvPr id="509" name="Google Shape;509;p84"/>
          <p:cNvPicPr preferRelativeResize="0"/>
          <p:nvPr/>
        </p:nvPicPr>
        <p:blipFill rotWithShape="1">
          <a:blip r:embed="rId3">
            <a:alphaModFix/>
          </a:blip>
          <a:srcRect/>
          <a:stretch/>
        </p:blipFill>
        <p:spPr>
          <a:xfrm>
            <a:off x="622789" y="913054"/>
            <a:ext cx="1880930" cy="744849"/>
          </a:xfrm>
          <a:prstGeom prst="rect">
            <a:avLst/>
          </a:prstGeom>
          <a:noFill/>
          <a:ln>
            <a:noFill/>
          </a:ln>
        </p:spPr>
      </p:pic>
      <p:sp>
        <p:nvSpPr>
          <p:cNvPr id="510" name="Google Shape;510;p84"/>
          <p:cNvSpPr txBox="1"/>
          <p:nvPr/>
        </p:nvSpPr>
        <p:spPr>
          <a:xfrm>
            <a:off x="622789" y="1684975"/>
            <a:ext cx="2806200" cy="157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 sz="1050" b="1" i="0" u="none" strike="noStrike" cap="none">
                <a:solidFill>
                  <a:schemeClr val="lt1"/>
                </a:solidFill>
                <a:latin typeface="Helvetica Neue"/>
                <a:ea typeface="Helvetica Neue"/>
                <a:cs typeface="Helvetica Neue"/>
                <a:sym typeface="Helvetica Neue"/>
              </a:rPr>
              <a:t>Committee on Earth Observation Satellites</a:t>
            </a:r>
            <a:endParaRPr sz="1400" b="0" i="0" u="none" strike="noStrike" cap="none">
              <a:solidFill>
                <a:srgbClr val="000000"/>
              </a:solidFill>
              <a:latin typeface="Arial"/>
              <a:ea typeface="Arial"/>
              <a:cs typeface="Arial"/>
              <a:sym typeface="Arial"/>
            </a:endParaRPr>
          </a:p>
        </p:txBody>
      </p:sp>
      <p:sp>
        <p:nvSpPr>
          <p:cNvPr id="511" name="Google Shape;511;p84"/>
          <p:cNvSpPr/>
          <p:nvPr/>
        </p:nvSpPr>
        <p:spPr>
          <a:xfrm>
            <a:off x="7819825" y="247931"/>
            <a:ext cx="1067100" cy="800400"/>
          </a:xfrm>
          <a:prstGeom prst="star12">
            <a:avLst>
              <a:gd name="adj" fmla="val 37500"/>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a:t>~ 40</a:t>
            </a:r>
            <a:r>
              <a:rPr lang="en" sz="1400" b="0" i="0" u="none" strike="noStrike" cap="none">
                <a:solidFill>
                  <a:srgbClr val="000000"/>
                </a:solidFill>
                <a:latin typeface="Arial"/>
                <a:ea typeface="Arial"/>
                <a:cs typeface="Arial"/>
                <a:sym typeface="Arial"/>
              </a:rPr>
              <a:t> mins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85"/>
          <p:cNvSpPr txBox="1">
            <a:spLocks noGrp="1"/>
          </p:cNvSpPr>
          <p:nvPr>
            <p:ph type="title"/>
          </p:nvPr>
        </p:nvSpPr>
        <p:spPr>
          <a:xfrm>
            <a:off x="2070550" y="25406"/>
            <a:ext cx="5554200" cy="819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497D"/>
              </a:buClr>
              <a:buSzPts val="4400"/>
              <a:buNone/>
            </a:pPr>
            <a:r>
              <a:rPr lang="en" sz="2600">
                <a:solidFill>
                  <a:srgbClr val="FFFFFF"/>
                </a:solidFill>
              </a:rPr>
              <a:t>Seed topics from the slide deck</a:t>
            </a:r>
            <a:endParaRPr sz="2600">
              <a:solidFill>
                <a:srgbClr val="FFFFFF"/>
              </a:solidFill>
            </a:endParaRPr>
          </a:p>
        </p:txBody>
      </p:sp>
      <p:sp>
        <p:nvSpPr>
          <p:cNvPr id="517" name="Google Shape;517;p85"/>
          <p:cNvSpPr txBox="1">
            <a:spLocks noGrp="1"/>
          </p:cNvSpPr>
          <p:nvPr>
            <p:ph type="body" idx="1"/>
          </p:nvPr>
        </p:nvSpPr>
        <p:spPr>
          <a:xfrm>
            <a:off x="85045" y="965265"/>
            <a:ext cx="8973900" cy="3701400"/>
          </a:xfrm>
          <a:prstGeom prst="rect">
            <a:avLst/>
          </a:prstGeom>
          <a:noFill/>
          <a:ln>
            <a:noFill/>
          </a:ln>
        </p:spPr>
        <p:txBody>
          <a:bodyPr spcFirstLastPara="1" wrap="square" lIns="91425" tIns="45700" rIns="91425" bIns="45700" anchor="t" anchorCtr="0">
            <a:noAutofit/>
          </a:bodyPr>
          <a:lstStyle/>
          <a:p>
            <a:pPr marL="457200" lvl="0" indent="-330200" algn="l" rtl="0">
              <a:lnSpc>
                <a:spcPct val="90000"/>
              </a:lnSpc>
              <a:spcBef>
                <a:spcPts val="0"/>
              </a:spcBef>
              <a:spcAft>
                <a:spcPts val="0"/>
              </a:spcAft>
              <a:buClr>
                <a:schemeClr val="dk1"/>
              </a:buClr>
              <a:buSzPts val="1600"/>
              <a:buAutoNum type="arabicPeriod"/>
            </a:pPr>
            <a:r>
              <a:rPr lang="en" sz="1600" b="1">
                <a:solidFill>
                  <a:schemeClr val="dk1"/>
                </a:solidFill>
              </a:rPr>
              <a:t>Forests &amp; Biomass Team</a:t>
            </a:r>
            <a:endParaRPr sz="1600" b="1">
              <a:solidFill>
                <a:schemeClr val="dk1"/>
              </a:solidFill>
            </a:endParaRPr>
          </a:p>
          <a:p>
            <a:pPr marL="457200" lvl="0" indent="0" algn="l" rtl="0">
              <a:lnSpc>
                <a:spcPct val="90000"/>
              </a:lnSpc>
              <a:spcBef>
                <a:spcPts val="0"/>
              </a:spcBef>
              <a:spcAft>
                <a:spcPts val="0"/>
              </a:spcAft>
              <a:buNone/>
            </a:pPr>
            <a:endParaRPr sz="1600" b="1">
              <a:solidFill>
                <a:schemeClr val="dk1"/>
              </a:solidFill>
            </a:endParaRPr>
          </a:p>
          <a:p>
            <a:pPr marL="914400" lvl="1" indent="-330200" algn="l" rtl="0">
              <a:lnSpc>
                <a:spcPct val="100000"/>
              </a:lnSpc>
              <a:spcBef>
                <a:spcPts val="0"/>
              </a:spcBef>
              <a:spcAft>
                <a:spcPts val="0"/>
              </a:spcAft>
              <a:buClr>
                <a:schemeClr val="dk1"/>
              </a:buClr>
              <a:buSzPts val="1600"/>
              <a:buAutoNum type="alphaLcPeriod"/>
            </a:pPr>
            <a:r>
              <a:rPr lang="en" sz="1600">
                <a:solidFill>
                  <a:schemeClr val="dk1"/>
                </a:solidFill>
              </a:rPr>
              <a:t>How about a 3rd lead for F&amp;B team?</a:t>
            </a:r>
            <a:endParaRPr sz="1600">
              <a:solidFill>
                <a:schemeClr val="dk1"/>
              </a:solidFill>
            </a:endParaRPr>
          </a:p>
          <a:p>
            <a:pPr marL="914400" lvl="1" indent="-330200" algn="l" rtl="0">
              <a:lnSpc>
                <a:spcPct val="100000"/>
              </a:lnSpc>
              <a:spcBef>
                <a:spcPts val="0"/>
              </a:spcBef>
              <a:spcAft>
                <a:spcPts val="0"/>
              </a:spcAft>
              <a:buClr>
                <a:schemeClr val="dk1"/>
              </a:buClr>
              <a:buSzPts val="1600"/>
              <a:buAutoNum type="alphaLcPeriod"/>
            </a:pPr>
            <a:r>
              <a:rPr lang="en" sz="1600">
                <a:solidFill>
                  <a:schemeClr val="dk1"/>
                </a:solidFill>
              </a:rPr>
              <a:t>Reassigning the USGS F&amp;B GFOI WP tasks </a:t>
            </a:r>
            <a:endParaRPr sz="1600">
              <a:solidFill>
                <a:schemeClr val="dk1"/>
              </a:solidFill>
            </a:endParaRPr>
          </a:p>
          <a:p>
            <a:pPr marL="914400" lvl="1" indent="-330200" algn="l" rtl="0">
              <a:lnSpc>
                <a:spcPct val="100000"/>
              </a:lnSpc>
              <a:spcBef>
                <a:spcPts val="0"/>
              </a:spcBef>
              <a:spcAft>
                <a:spcPts val="0"/>
              </a:spcAft>
              <a:buClr>
                <a:schemeClr val="dk1"/>
              </a:buClr>
              <a:buSzPts val="1600"/>
              <a:buAutoNum type="alphaLcPeriod"/>
            </a:pPr>
            <a:r>
              <a:rPr lang="en" sz="1600">
                <a:solidFill>
                  <a:schemeClr val="dk1"/>
                </a:solidFill>
              </a:rPr>
              <a:t>The main biomass product activity is mostly outside CEOS in the multi-mission team (mainly US-Europe)</a:t>
            </a:r>
            <a:endParaRPr sz="1600">
              <a:solidFill>
                <a:schemeClr val="dk1"/>
              </a:solidFill>
            </a:endParaRPr>
          </a:p>
          <a:p>
            <a:pPr marL="457200" lvl="0" indent="0" algn="l" rtl="0">
              <a:lnSpc>
                <a:spcPct val="90000"/>
              </a:lnSpc>
              <a:spcBef>
                <a:spcPts val="0"/>
              </a:spcBef>
              <a:spcAft>
                <a:spcPts val="0"/>
              </a:spcAft>
              <a:buNone/>
            </a:pPr>
            <a:endParaRPr sz="1600" b="1">
              <a:solidFill>
                <a:schemeClr val="dk1"/>
              </a:solidFill>
            </a:endParaRPr>
          </a:p>
          <a:p>
            <a:pPr marL="457200" lvl="0" indent="-330200" algn="l" rtl="0">
              <a:lnSpc>
                <a:spcPct val="90000"/>
              </a:lnSpc>
              <a:spcBef>
                <a:spcPts val="0"/>
              </a:spcBef>
              <a:spcAft>
                <a:spcPts val="0"/>
              </a:spcAft>
              <a:buClr>
                <a:schemeClr val="dk1"/>
              </a:buClr>
              <a:buSzPts val="1600"/>
              <a:buAutoNum type="arabicPeriod"/>
            </a:pPr>
            <a:r>
              <a:rPr lang="en" sz="1600" b="1">
                <a:solidFill>
                  <a:schemeClr val="dk1"/>
                </a:solidFill>
              </a:rPr>
              <a:t>AFOLU</a:t>
            </a:r>
            <a:endParaRPr sz="1600" b="1">
              <a:solidFill>
                <a:schemeClr val="dk1"/>
              </a:solidFill>
            </a:endParaRPr>
          </a:p>
          <a:p>
            <a:pPr marL="914400" lvl="1" indent="-330200" algn="l" rtl="0">
              <a:lnSpc>
                <a:spcPct val="100000"/>
              </a:lnSpc>
              <a:spcBef>
                <a:spcPts val="0"/>
              </a:spcBef>
              <a:spcAft>
                <a:spcPts val="0"/>
              </a:spcAft>
              <a:buClr>
                <a:schemeClr val="dk1"/>
              </a:buClr>
              <a:buSzPts val="1600"/>
              <a:buAutoNum type="alphaLcPeriod"/>
            </a:pPr>
            <a:r>
              <a:rPr lang="en" sz="1600">
                <a:solidFill>
                  <a:schemeClr val="dk1"/>
                </a:solidFill>
              </a:rPr>
              <a:t>Substantial dataset coordination activities ahead for GST1, 2 etc…  can we use LSI-VC telcons and meetings to steward and track these activities?</a:t>
            </a:r>
            <a:endParaRPr sz="1600">
              <a:solidFill>
                <a:schemeClr val="dk1"/>
              </a:solidFill>
            </a:endParaRPr>
          </a:p>
          <a:p>
            <a:pPr marL="914400" lvl="1" indent="-330200" algn="l" rtl="0">
              <a:lnSpc>
                <a:spcPct val="100000"/>
              </a:lnSpc>
              <a:spcBef>
                <a:spcPts val="0"/>
              </a:spcBef>
              <a:spcAft>
                <a:spcPts val="0"/>
              </a:spcAft>
              <a:buClr>
                <a:schemeClr val="dk1"/>
              </a:buClr>
              <a:buSzPts val="1600"/>
              <a:buAutoNum type="alphaLcPeriod"/>
            </a:pPr>
            <a:r>
              <a:rPr lang="en" sz="1600">
                <a:solidFill>
                  <a:schemeClr val="dk1"/>
                </a:solidFill>
              </a:rPr>
              <a:t>Similarly the national inventory user test group - pioneered by USGS/SilvaCarbon, this would be a great asset for LSI-VC to foster and have in its structure?</a:t>
            </a:r>
            <a:endParaRPr sz="1600">
              <a:solidFill>
                <a:schemeClr val="dk1"/>
              </a:solidFill>
            </a:endParaRPr>
          </a:p>
          <a:p>
            <a:pPr marL="914400" lvl="1" indent="-330200" algn="l" rtl="0">
              <a:lnSpc>
                <a:spcPct val="100000"/>
              </a:lnSpc>
              <a:spcBef>
                <a:spcPts val="0"/>
              </a:spcBef>
              <a:spcAft>
                <a:spcPts val="0"/>
              </a:spcAft>
              <a:buClr>
                <a:schemeClr val="dk1"/>
              </a:buClr>
              <a:buSzPts val="1600"/>
              <a:buAutoNum type="alphaLcPeriod"/>
            </a:pPr>
            <a:r>
              <a:rPr lang="en" sz="1600">
                <a:solidFill>
                  <a:schemeClr val="dk1"/>
                </a:solidFill>
              </a:rPr>
              <a:t>Support for F&amp;B (and GEOGLAM) team from LSI-VC Co-Leads in approaching CEOS Principals on the enhanced dataset options? Including your own agencies.</a:t>
            </a:r>
            <a:endParaRPr sz="1600">
              <a:solidFill>
                <a:schemeClr val="dk1"/>
              </a:solidFill>
            </a:endParaRPr>
          </a:p>
          <a:p>
            <a:pPr marL="914400" lvl="1" indent="-330200" algn="l" rtl="0">
              <a:lnSpc>
                <a:spcPct val="100000"/>
              </a:lnSpc>
              <a:spcBef>
                <a:spcPts val="0"/>
              </a:spcBef>
              <a:spcAft>
                <a:spcPts val="0"/>
              </a:spcAft>
              <a:buClr>
                <a:schemeClr val="dk1"/>
              </a:buClr>
              <a:buSzPts val="1600"/>
              <a:buAutoNum type="alphaLcPeriod"/>
            </a:pPr>
            <a:r>
              <a:rPr lang="en" sz="1600">
                <a:solidFill>
                  <a:schemeClr val="dk1"/>
                </a:solidFill>
              </a:rPr>
              <a:t>Representation at the virtual AFOLU-GHG JRC Workshop</a:t>
            </a:r>
            <a:endParaRPr sz="1600">
              <a:solidFill>
                <a:schemeClr val="dk1"/>
              </a:solidFill>
            </a:endParaRPr>
          </a:p>
          <a:p>
            <a:pPr marL="0" lvl="0" indent="0" algn="l" rtl="0">
              <a:lnSpc>
                <a:spcPct val="90000"/>
              </a:lnSpc>
              <a:spcBef>
                <a:spcPts val="0"/>
              </a:spcBef>
              <a:spcAft>
                <a:spcPts val="0"/>
              </a:spcAft>
              <a:buNone/>
            </a:pPr>
            <a:endParaRPr sz="1600">
              <a:solidFill>
                <a:schemeClr val="dk1"/>
              </a:solidFill>
            </a:endParaRPr>
          </a:p>
          <a:p>
            <a:pPr marL="914400" lvl="0" indent="0" algn="l" rtl="0">
              <a:lnSpc>
                <a:spcPct val="90000"/>
              </a:lnSpc>
              <a:spcBef>
                <a:spcPts val="0"/>
              </a:spcBef>
              <a:spcAft>
                <a:spcPts val="0"/>
              </a:spcAft>
              <a:buNone/>
            </a:pPr>
            <a:endParaRPr sz="1600">
              <a:solidFill>
                <a:schemeClr val="dk1"/>
              </a:solidFill>
            </a:endParaRPr>
          </a:p>
          <a:p>
            <a:pPr marL="914400" lvl="0" indent="0" algn="l" rtl="0">
              <a:lnSpc>
                <a:spcPct val="90000"/>
              </a:lnSpc>
              <a:spcBef>
                <a:spcPts val="0"/>
              </a:spcBef>
              <a:spcAft>
                <a:spcPts val="0"/>
              </a:spcAft>
              <a:buNone/>
            </a:pPr>
            <a:endParaRPr sz="1600">
              <a:solidFill>
                <a:schemeClr val="dk1"/>
              </a:solidFill>
            </a:endParaRPr>
          </a:p>
          <a:p>
            <a:pPr marL="0" lvl="0" indent="0" algn="l" rtl="0">
              <a:lnSpc>
                <a:spcPct val="90000"/>
              </a:lnSpc>
              <a:spcBef>
                <a:spcPts val="0"/>
              </a:spcBef>
              <a:spcAft>
                <a:spcPts val="0"/>
              </a:spcAft>
              <a:buSzPts val="1800"/>
              <a:buNone/>
            </a:pPr>
            <a:endParaRPr sz="1600">
              <a:solidFill>
                <a:schemeClr val="dk1"/>
              </a:solidFill>
            </a:endParaRPr>
          </a:p>
          <a:p>
            <a:pPr marL="0" lvl="0" indent="0" algn="l" rtl="0">
              <a:lnSpc>
                <a:spcPct val="90000"/>
              </a:lnSpc>
              <a:spcBef>
                <a:spcPts val="0"/>
              </a:spcBef>
              <a:spcAft>
                <a:spcPts val="0"/>
              </a:spcAft>
              <a:buSzPts val="1800"/>
              <a:buNone/>
            </a:pPr>
            <a:endParaRPr sz="1600">
              <a:solidFill>
                <a:schemeClr val="dk1"/>
              </a:solidFill>
            </a:endParaRPr>
          </a:p>
          <a:p>
            <a:pPr marL="0" lvl="0" indent="0" algn="l" rtl="0">
              <a:lnSpc>
                <a:spcPct val="90000"/>
              </a:lnSpc>
              <a:spcBef>
                <a:spcPts val="0"/>
              </a:spcBef>
              <a:spcAft>
                <a:spcPts val="0"/>
              </a:spcAft>
              <a:buSzPts val="1800"/>
              <a:buNone/>
            </a:pPr>
            <a:endParaRPr sz="800">
              <a:solidFill>
                <a:schemeClr val="dk1"/>
              </a:solidFill>
            </a:endParaRPr>
          </a:p>
          <a:p>
            <a:pPr marL="0" lvl="0" indent="0" algn="l" rtl="0">
              <a:lnSpc>
                <a:spcPct val="90000"/>
              </a:lnSpc>
              <a:spcBef>
                <a:spcPts val="0"/>
              </a:spcBef>
              <a:spcAft>
                <a:spcPts val="0"/>
              </a:spcAft>
              <a:buSzPts val="1800"/>
              <a:buNone/>
            </a:pPr>
            <a:endParaRPr sz="800" b="1">
              <a:solidFill>
                <a:schemeClr val="dk1"/>
              </a:solidFill>
            </a:endParaRPr>
          </a:p>
          <a:p>
            <a:pPr marL="0" lvl="0" indent="0" algn="l" rtl="0">
              <a:lnSpc>
                <a:spcPct val="90000"/>
              </a:lnSpc>
              <a:spcBef>
                <a:spcPts val="0"/>
              </a:spcBef>
              <a:spcAft>
                <a:spcPts val="0"/>
              </a:spcAft>
              <a:buSzPts val="1800"/>
              <a:buNone/>
            </a:pPr>
            <a:endParaRPr sz="800" b="1">
              <a:solidFill>
                <a:schemeClr val="dk1"/>
              </a:solidFill>
            </a:endParaRPr>
          </a:p>
          <a:p>
            <a:pPr marL="0" lvl="0" indent="0" algn="l" rtl="0">
              <a:lnSpc>
                <a:spcPct val="90000"/>
              </a:lnSpc>
              <a:spcBef>
                <a:spcPts val="0"/>
              </a:spcBef>
              <a:spcAft>
                <a:spcPts val="0"/>
              </a:spcAft>
              <a:buSzPts val="1800"/>
              <a:buNone/>
            </a:pPr>
            <a:endParaRPr sz="800" b="1">
              <a:solidFill>
                <a:schemeClr val="dk1"/>
              </a:solidFill>
            </a:endParaRPr>
          </a:p>
          <a:p>
            <a:pPr marL="0" lvl="0" indent="0" algn="l" rtl="0">
              <a:lnSpc>
                <a:spcPct val="100000"/>
              </a:lnSpc>
              <a:spcBef>
                <a:spcPts val="800"/>
              </a:spcBef>
              <a:spcAft>
                <a:spcPts val="0"/>
              </a:spcAft>
              <a:buClr>
                <a:srgbClr val="002060"/>
              </a:buClr>
              <a:buSzPts val="2000"/>
              <a:buFont typeface="Arial"/>
              <a:buNone/>
            </a:pPr>
            <a:endParaRPr sz="800">
              <a:solidFill>
                <a:schemeClr val="dk1"/>
              </a:solidFill>
            </a:endParaRPr>
          </a:p>
          <a:p>
            <a:pPr marL="63500" lvl="0" indent="0" algn="l" rtl="0">
              <a:lnSpc>
                <a:spcPct val="100000"/>
              </a:lnSpc>
              <a:spcBef>
                <a:spcPts val="800"/>
              </a:spcBef>
              <a:spcAft>
                <a:spcPts val="0"/>
              </a:spcAft>
              <a:buClr>
                <a:srgbClr val="000000"/>
              </a:buClr>
              <a:buSzPts val="1800"/>
              <a:buNone/>
            </a:pPr>
            <a:endParaRPr sz="800">
              <a:solidFill>
                <a:schemeClr val="dk1"/>
              </a:solidFill>
            </a:endParaRPr>
          </a:p>
          <a:p>
            <a:pPr marL="63500" lvl="0" indent="0" algn="l" rtl="0">
              <a:lnSpc>
                <a:spcPct val="100000"/>
              </a:lnSpc>
              <a:spcBef>
                <a:spcPts val="800"/>
              </a:spcBef>
              <a:spcAft>
                <a:spcPts val="400"/>
              </a:spcAft>
              <a:buClr>
                <a:srgbClr val="000000"/>
              </a:buClr>
              <a:buSzPts val="2000"/>
              <a:buNone/>
            </a:pPr>
            <a:r>
              <a:rPr lang="en" sz="800" b="1">
                <a:solidFill>
                  <a:schemeClr val="dk1"/>
                </a:solidFill>
              </a:rPr>
              <a:t> </a:t>
            </a:r>
            <a:endParaRPr sz="1200">
              <a:solidFill>
                <a:schemeClr val="dk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86"/>
          <p:cNvSpPr txBox="1">
            <a:spLocks noGrp="1"/>
          </p:cNvSpPr>
          <p:nvPr>
            <p:ph type="title"/>
          </p:nvPr>
        </p:nvSpPr>
        <p:spPr>
          <a:xfrm>
            <a:off x="2070550" y="25406"/>
            <a:ext cx="5554200" cy="819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497D"/>
              </a:buClr>
              <a:buSzPts val="4400"/>
              <a:buNone/>
            </a:pPr>
            <a:r>
              <a:rPr lang="en" sz="2600">
                <a:solidFill>
                  <a:srgbClr val="FFFFFF"/>
                </a:solidFill>
              </a:rPr>
              <a:t>Seed topics from the slide deck</a:t>
            </a:r>
            <a:endParaRPr sz="2600">
              <a:solidFill>
                <a:srgbClr val="FFFFFF"/>
              </a:solidFill>
            </a:endParaRPr>
          </a:p>
        </p:txBody>
      </p:sp>
      <p:sp>
        <p:nvSpPr>
          <p:cNvPr id="523" name="Google Shape;523;p86"/>
          <p:cNvSpPr txBox="1">
            <a:spLocks noGrp="1"/>
          </p:cNvSpPr>
          <p:nvPr>
            <p:ph type="body" idx="1"/>
          </p:nvPr>
        </p:nvSpPr>
        <p:spPr>
          <a:xfrm>
            <a:off x="85045" y="965265"/>
            <a:ext cx="8973900" cy="37014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0"/>
              </a:spcBef>
              <a:spcAft>
                <a:spcPts val="0"/>
              </a:spcAft>
              <a:buClr>
                <a:schemeClr val="dk1"/>
              </a:buClr>
              <a:buSzPts val="2400"/>
              <a:buAutoNum type="arabicPeriod" startAt="3"/>
            </a:pPr>
            <a:r>
              <a:rPr lang="en" sz="2400" b="1">
                <a:solidFill>
                  <a:schemeClr val="dk1"/>
                </a:solidFill>
              </a:rPr>
              <a:t>GST Strategy</a:t>
            </a:r>
            <a:endParaRPr sz="2400" b="1">
              <a:solidFill>
                <a:schemeClr val="dk1"/>
              </a:solidFill>
            </a:endParaRPr>
          </a:p>
          <a:p>
            <a:pPr marL="457200" lvl="0" indent="0" algn="l" rtl="0">
              <a:lnSpc>
                <a:spcPct val="90000"/>
              </a:lnSpc>
              <a:spcBef>
                <a:spcPts val="0"/>
              </a:spcBef>
              <a:spcAft>
                <a:spcPts val="0"/>
              </a:spcAft>
              <a:buNone/>
            </a:pPr>
            <a:endParaRPr sz="2400" b="1">
              <a:solidFill>
                <a:schemeClr val="dk1"/>
              </a:solidFill>
            </a:endParaRPr>
          </a:p>
          <a:p>
            <a:pPr marL="914400" lvl="1" indent="-381000" algn="l" rtl="0">
              <a:lnSpc>
                <a:spcPct val="100000"/>
              </a:lnSpc>
              <a:spcBef>
                <a:spcPts val="0"/>
              </a:spcBef>
              <a:spcAft>
                <a:spcPts val="0"/>
              </a:spcAft>
              <a:buSzPts val="2400"/>
              <a:buAutoNum type="alphaLcPeriod"/>
            </a:pPr>
            <a:r>
              <a:rPr lang="en" sz="2400">
                <a:solidFill>
                  <a:schemeClr val="dk1"/>
                </a:solidFill>
              </a:rPr>
              <a:t>Engagement with WGClimate GHG task team on the terrestrial supplement to the GHG Roadmap Annex C for SIT TW 2021</a:t>
            </a:r>
            <a:endParaRPr sz="2400">
              <a:solidFill>
                <a:schemeClr val="dk1"/>
              </a:solidFill>
            </a:endParaRPr>
          </a:p>
          <a:p>
            <a:pPr marL="914400" lvl="1" indent="-381000" algn="l" rtl="0">
              <a:lnSpc>
                <a:spcPct val="100000"/>
              </a:lnSpc>
              <a:spcBef>
                <a:spcPts val="0"/>
              </a:spcBef>
              <a:spcAft>
                <a:spcPts val="0"/>
              </a:spcAft>
              <a:buClr>
                <a:schemeClr val="dk1"/>
              </a:buClr>
              <a:buSzPts val="2400"/>
              <a:buAutoNum type="alphaLcPeriod"/>
            </a:pPr>
            <a:r>
              <a:rPr lang="en" sz="2400">
                <a:solidFill>
                  <a:schemeClr val="dk1"/>
                </a:solidFill>
              </a:rPr>
              <a:t>And similar land-sector actions that may arise…</a:t>
            </a:r>
            <a:endParaRPr sz="2400">
              <a:solidFill>
                <a:schemeClr val="dk1"/>
              </a:solidFill>
            </a:endParaRPr>
          </a:p>
          <a:p>
            <a:pPr marL="914400" lvl="1" indent="-381000" algn="l" rtl="0">
              <a:lnSpc>
                <a:spcPct val="100000"/>
              </a:lnSpc>
              <a:spcBef>
                <a:spcPts val="0"/>
              </a:spcBef>
              <a:spcAft>
                <a:spcPts val="0"/>
              </a:spcAft>
              <a:buClr>
                <a:schemeClr val="dk1"/>
              </a:buClr>
              <a:buSzPts val="2400"/>
              <a:buAutoNum type="alphaLcPeriod"/>
            </a:pPr>
            <a:r>
              <a:rPr lang="en" sz="2400">
                <a:solidFill>
                  <a:schemeClr val="dk1"/>
                </a:solidFill>
              </a:rPr>
              <a:t>Is there a place for </a:t>
            </a:r>
            <a:r>
              <a:rPr lang="en" sz="2400" b="1">
                <a:solidFill>
                  <a:schemeClr val="dk1"/>
                </a:solidFill>
              </a:rPr>
              <a:t>ARD</a:t>
            </a:r>
            <a:r>
              <a:rPr lang="en" sz="2400">
                <a:solidFill>
                  <a:schemeClr val="dk1"/>
                </a:solidFill>
              </a:rPr>
              <a:t> in the CEOS GST strategy to support countries and simplify data aspects?</a:t>
            </a:r>
            <a:endParaRPr sz="2400">
              <a:solidFill>
                <a:schemeClr val="dk1"/>
              </a:solidFill>
            </a:endParaRPr>
          </a:p>
          <a:p>
            <a:pPr marL="914400" lvl="1" indent="-381000" algn="l" rtl="0">
              <a:lnSpc>
                <a:spcPct val="100000"/>
              </a:lnSpc>
              <a:spcBef>
                <a:spcPts val="0"/>
              </a:spcBef>
              <a:spcAft>
                <a:spcPts val="0"/>
              </a:spcAft>
              <a:buClr>
                <a:schemeClr val="dk1"/>
              </a:buClr>
              <a:buSzPts val="2400"/>
              <a:buAutoNum type="alphaLcPeriod"/>
            </a:pPr>
            <a:r>
              <a:rPr lang="en" sz="2400">
                <a:solidFill>
                  <a:schemeClr val="dk1"/>
                </a:solidFill>
              </a:rPr>
              <a:t>LSI a logical contributor/home to a CEOS Data Cube for the GST?</a:t>
            </a:r>
            <a:endParaRPr sz="2400">
              <a:solidFill>
                <a:schemeClr val="dk1"/>
              </a:solidFill>
            </a:endParaRPr>
          </a:p>
          <a:p>
            <a:pPr marL="914400" lvl="0" indent="0" algn="l" rtl="0">
              <a:lnSpc>
                <a:spcPct val="90000"/>
              </a:lnSpc>
              <a:spcBef>
                <a:spcPts val="0"/>
              </a:spcBef>
              <a:spcAft>
                <a:spcPts val="0"/>
              </a:spcAft>
              <a:buNone/>
            </a:pPr>
            <a:endParaRPr sz="2400">
              <a:solidFill>
                <a:schemeClr val="dk1"/>
              </a:solidFill>
            </a:endParaRPr>
          </a:p>
          <a:p>
            <a:pPr marL="457200" lvl="0" indent="0" algn="l" rtl="0">
              <a:lnSpc>
                <a:spcPct val="90000"/>
              </a:lnSpc>
              <a:spcBef>
                <a:spcPts val="0"/>
              </a:spcBef>
              <a:spcAft>
                <a:spcPts val="0"/>
              </a:spcAft>
              <a:buNone/>
            </a:pPr>
            <a:endParaRPr sz="2400" b="1">
              <a:solidFill>
                <a:schemeClr val="dk1"/>
              </a:solidFill>
            </a:endParaRPr>
          </a:p>
          <a:p>
            <a:pPr marL="0" lvl="0" indent="0" algn="l" rtl="0">
              <a:lnSpc>
                <a:spcPct val="90000"/>
              </a:lnSpc>
              <a:spcBef>
                <a:spcPts val="0"/>
              </a:spcBef>
              <a:spcAft>
                <a:spcPts val="0"/>
              </a:spcAft>
              <a:buNone/>
            </a:pPr>
            <a:endParaRPr sz="2400">
              <a:solidFill>
                <a:schemeClr val="dk1"/>
              </a:solidFill>
            </a:endParaRPr>
          </a:p>
          <a:p>
            <a:pPr marL="0" lvl="0" indent="0" algn="l" rtl="0">
              <a:lnSpc>
                <a:spcPct val="90000"/>
              </a:lnSpc>
              <a:spcBef>
                <a:spcPts val="0"/>
              </a:spcBef>
              <a:spcAft>
                <a:spcPts val="0"/>
              </a:spcAft>
              <a:buSzPts val="1800"/>
              <a:buNone/>
            </a:pPr>
            <a:endParaRPr sz="2400">
              <a:solidFill>
                <a:schemeClr val="dk1"/>
              </a:solidFill>
            </a:endParaRPr>
          </a:p>
          <a:p>
            <a:pPr marL="0" lvl="0" indent="0" algn="l" rtl="0">
              <a:lnSpc>
                <a:spcPct val="90000"/>
              </a:lnSpc>
              <a:spcBef>
                <a:spcPts val="0"/>
              </a:spcBef>
              <a:spcAft>
                <a:spcPts val="0"/>
              </a:spcAft>
              <a:buSzPts val="1800"/>
              <a:buNone/>
            </a:pPr>
            <a:endParaRPr sz="2400">
              <a:solidFill>
                <a:schemeClr val="dk1"/>
              </a:solidFill>
            </a:endParaRPr>
          </a:p>
          <a:p>
            <a:pPr marL="0" lvl="0" indent="0" algn="l" rtl="0">
              <a:lnSpc>
                <a:spcPct val="90000"/>
              </a:lnSpc>
              <a:spcBef>
                <a:spcPts val="0"/>
              </a:spcBef>
              <a:spcAft>
                <a:spcPts val="0"/>
              </a:spcAft>
              <a:buSzPts val="1800"/>
              <a:buNone/>
            </a:pPr>
            <a:endParaRPr sz="1600">
              <a:solidFill>
                <a:schemeClr val="dk1"/>
              </a:solidFill>
            </a:endParaRPr>
          </a:p>
          <a:p>
            <a:pPr marL="0" lvl="0" indent="0" algn="l" rtl="0">
              <a:lnSpc>
                <a:spcPct val="90000"/>
              </a:lnSpc>
              <a:spcBef>
                <a:spcPts val="0"/>
              </a:spcBef>
              <a:spcAft>
                <a:spcPts val="0"/>
              </a:spcAft>
              <a:buSzPts val="1800"/>
              <a:buNone/>
            </a:pPr>
            <a:endParaRPr sz="1600" b="1">
              <a:solidFill>
                <a:schemeClr val="dk1"/>
              </a:solidFill>
            </a:endParaRPr>
          </a:p>
          <a:p>
            <a:pPr marL="0" lvl="0" indent="0" algn="l" rtl="0">
              <a:lnSpc>
                <a:spcPct val="90000"/>
              </a:lnSpc>
              <a:spcBef>
                <a:spcPts val="0"/>
              </a:spcBef>
              <a:spcAft>
                <a:spcPts val="0"/>
              </a:spcAft>
              <a:buSzPts val="1800"/>
              <a:buNone/>
            </a:pPr>
            <a:endParaRPr sz="1600" b="1">
              <a:solidFill>
                <a:schemeClr val="dk1"/>
              </a:solidFill>
            </a:endParaRPr>
          </a:p>
          <a:p>
            <a:pPr marL="0" lvl="0" indent="0" algn="l" rtl="0">
              <a:lnSpc>
                <a:spcPct val="90000"/>
              </a:lnSpc>
              <a:spcBef>
                <a:spcPts val="0"/>
              </a:spcBef>
              <a:spcAft>
                <a:spcPts val="0"/>
              </a:spcAft>
              <a:buSzPts val="1800"/>
              <a:buNone/>
            </a:pPr>
            <a:endParaRPr sz="1600" b="1">
              <a:solidFill>
                <a:schemeClr val="dk1"/>
              </a:solidFill>
            </a:endParaRPr>
          </a:p>
          <a:p>
            <a:pPr marL="0" lvl="0" indent="0" algn="l" rtl="0">
              <a:lnSpc>
                <a:spcPct val="100000"/>
              </a:lnSpc>
              <a:spcBef>
                <a:spcPts val="800"/>
              </a:spcBef>
              <a:spcAft>
                <a:spcPts val="0"/>
              </a:spcAft>
              <a:buClr>
                <a:srgbClr val="002060"/>
              </a:buClr>
              <a:buSzPts val="2000"/>
              <a:buFont typeface="Arial"/>
              <a:buNone/>
            </a:pPr>
            <a:endParaRPr sz="1600">
              <a:solidFill>
                <a:schemeClr val="dk1"/>
              </a:solidFill>
            </a:endParaRPr>
          </a:p>
          <a:p>
            <a:pPr marL="63500" lvl="0" indent="0" algn="l" rtl="0">
              <a:lnSpc>
                <a:spcPct val="100000"/>
              </a:lnSpc>
              <a:spcBef>
                <a:spcPts val="800"/>
              </a:spcBef>
              <a:spcAft>
                <a:spcPts val="0"/>
              </a:spcAft>
              <a:buClr>
                <a:srgbClr val="000000"/>
              </a:buClr>
              <a:buSzPts val="1800"/>
              <a:buNone/>
            </a:pPr>
            <a:endParaRPr sz="1600">
              <a:solidFill>
                <a:schemeClr val="dk1"/>
              </a:solidFill>
            </a:endParaRPr>
          </a:p>
          <a:p>
            <a:pPr marL="63500" lvl="0" indent="0" algn="l" rtl="0">
              <a:lnSpc>
                <a:spcPct val="100000"/>
              </a:lnSpc>
              <a:spcBef>
                <a:spcPts val="800"/>
              </a:spcBef>
              <a:spcAft>
                <a:spcPts val="400"/>
              </a:spcAft>
              <a:buClr>
                <a:srgbClr val="000000"/>
              </a:buClr>
              <a:buSzPts val="2000"/>
              <a:buNone/>
            </a:pPr>
            <a:r>
              <a:rPr lang="en" sz="1600" b="1">
                <a:solidFill>
                  <a:schemeClr val="dk1"/>
                </a:solidFill>
              </a:rPr>
              <a:t> </a:t>
            </a:r>
            <a:endParaRPr sz="2000">
              <a:solidFill>
                <a:schemeClr val="dk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87"/>
          <p:cNvSpPr txBox="1">
            <a:spLocks noGrp="1"/>
          </p:cNvSpPr>
          <p:nvPr>
            <p:ph type="title"/>
          </p:nvPr>
        </p:nvSpPr>
        <p:spPr>
          <a:xfrm>
            <a:off x="622800" y="2074125"/>
            <a:ext cx="5131200" cy="124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3000"/>
              <a:buFont typeface="Arial"/>
              <a:buNone/>
            </a:pPr>
            <a:r>
              <a:rPr lang="en" sz="3000" b="1">
                <a:solidFill>
                  <a:schemeClr val="lt1"/>
                </a:solidFill>
                <a:latin typeface="Helvetica Neue"/>
                <a:ea typeface="Helvetica Neue"/>
                <a:cs typeface="Helvetica Neue"/>
                <a:sym typeface="Helvetica Neue"/>
              </a:rPr>
              <a:t>Using the Open Data Cube </a:t>
            </a:r>
            <a:br>
              <a:rPr lang="en" sz="3000" b="1">
                <a:solidFill>
                  <a:schemeClr val="lt1"/>
                </a:solidFill>
                <a:latin typeface="Helvetica Neue"/>
                <a:ea typeface="Helvetica Neue"/>
                <a:cs typeface="Helvetica Neue"/>
                <a:sym typeface="Helvetica Neue"/>
              </a:rPr>
            </a:br>
            <a:r>
              <a:rPr lang="en" sz="3000" b="1">
                <a:solidFill>
                  <a:schemeClr val="lt1"/>
                </a:solidFill>
                <a:latin typeface="Helvetica Neue"/>
                <a:ea typeface="Helvetica Neue"/>
                <a:cs typeface="Helvetica Neue"/>
                <a:sym typeface="Helvetica Neue"/>
              </a:rPr>
              <a:t>to support AFOLU and GST </a:t>
            </a:r>
            <a:endParaRPr sz="3000" b="1">
              <a:solidFill>
                <a:schemeClr val="lt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3000"/>
              <a:buFont typeface="Arial"/>
              <a:buNone/>
            </a:pPr>
            <a:endParaRPr sz="3000" b="1">
              <a:solidFill>
                <a:schemeClr val="lt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3000"/>
              <a:buFont typeface="Arial"/>
              <a:buNone/>
            </a:pPr>
            <a:r>
              <a:rPr lang="en" sz="2100" b="1">
                <a:solidFill>
                  <a:srgbClr val="73AF65"/>
                </a:solidFill>
                <a:latin typeface="Helvetica Neue"/>
                <a:ea typeface="Helvetica Neue"/>
                <a:cs typeface="Helvetica Neue"/>
                <a:sym typeface="Helvetica Neue"/>
              </a:rPr>
              <a:t>Brian Killough</a:t>
            </a:r>
            <a:br>
              <a:rPr lang="en" sz="2100" b="1">
                <a:solidFill>
                  <a:srgbClr val="73AF65"/>
                </a:solidFill>
                <a:latin typeface="Helvetica Neue"/>
                <a:ea typeface="Helvetica Neue"/>
                <a:cs typeface="Helvetica Neue"/>
                <a:sym typeface="Helvetica Neue"/>
              </a:rPr>
            </a:br>
            <a:r>
              <a:rPr lang="en" sz="2100" b="1">
                <a:solidFill>
                  <a:srgbClr val="73AF65"/>
                </a:solidFill>
                <a:latin typeface="Helvetica Neue"/>
                <a:ea typeface="Helvetica Neue"/>
                <a:cs typeface="Helvetica Neue"/>
                <a:sym typeface="Helvetica Neue"/>
              </a:rPr>
              <a:t>CEOS SEO</a:t>
            </a:r>
            <a:endParaRPr sz="2100" b="1">
              <a:solidFill>
                <a:srgbClr val="73AF65"/>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3000"/>
              <a:buFont typeface="Arial"/>
              <a:buNone/>
            </a:pPr>
            <a:br>
              <a:rPr lang="en" sz="3000" b="1" i="0" u="none" strike="noStrike" cap="none">
                <a:solidFill>
                  <a:srgbClr val="93C47D"/>
                </a:solidFill>
                <a:latin typeface="Helvetica Neue"/>
                <a:ea typeface="Helvetica Neue"/>
                <a:cs typeface="Helvetica Neue"/>
                <a:sym typeface="Helvetica Neue"/>
              </a:rPr>
            </a:br>
            <a:endParaRPr sz="3000" b="1" i="0" u="none" strike="noStrike" cap="none">
              <a:solidFill>
                <a:srgbClr val="93C47D"/>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FFFFFF"/>
              </a:solidFill>
              <a:latin typeface="Helvetica Neue"/>
              <a:ea typeface="Helvetica Neue"/>
              <a:cs typeface="Helvetica Neue"/>
              <a:sym typeface="Helvetica Neue"/>
            </a:endParaRPr>
          </a:p>
        </p:txBody>
      </p:sp>
      <p:pic>
        <p:nvPicPr>
          <p:cNvPr id="529" name="Google Shape;529;p87"/>
          <p:cNvPicPr preferRelativeResize="0"/>
          <p:nvPr/>
        </p:nvPicPr>
        <p:blipFill rotWithShape="1">
          <a:blip r:embed="rId3">
            <a:alphaModFix/>
          </a:blip>
          <a:srcRect/>
          <a:stretch/>
        </p:blipFill>
        <p:spPr>
          <a:xfrm>
            <a:off x="622789" y="913054"/>
            <a:ext cx="1880930" cy="744849"/>
          </a:xfrm>
          <a:prstGeom prst="rect">
            <a:avLst/>
          </a:prstGeom>
          <a:noFill/>
          <a:ln>
            <a:noFill/>
          </a:ln>
        </p:spPr>
      </p:pic>
      <p:sp>
        <p:nvSpPr>
          <p:cNvPr id="530" name="Google Shape;530;p87"/>
          <p:cNvSpPr txBox="1"/>
          <p:nvPr/>
        </p:nvSpPr>
        <p:spPr>
          <a:xfrm>
            <a:off x="622789" y="1684975"/>
            <a:ext cx="2806200" cy="157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 sz="1050" b="1" i="0" u="none" strike="noStrike" cap="none">
                <a:solidFill>
                  <a:schemeClr val="lt1"/>
                </a:solidFill>
                <a:latin typeface="Helvetica Neue"/>
                <a:ea typeface="Helvetica Neue"/>
                <a:cs typeface="Helvetica Neue"/>
                <a:sym typeface="Helvetica Neue"/>
              </a:rPr>
              <a:t>Committee on Earth Observation Satellites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88"/>
          <p:cNvSpPr txBox="1">
            <a:spLocks noGrp="1"/>
          </p:cNvSpPr>
          <p:nvPr>
            <p:ph type="title"/>
          </p:nvPr>
        </p:nvSpPr>
        <p:spPr>
          <a:xfrm>
            <a:off x="2070550" y="25406"/>
            <a:ext cx="5554200" cy="819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497D"/>
              </a:buClr>
              <a:buSzPts val="4400"/>
              <a:buNone/>
            </a:pPr>
            <a:r>
              <a:rPr lang="en" sz="2600">
                <a:solidFill>
                  <a:srgbClr val="FFFFFF"/>
                </a:solidFill>
              </a:rPr>
              <a:t>ODC for AFOLU and GST</a:t>
            </a:r>
            <a:endParaRPr sz="2600">
              <a:solidFill>
                <a:srgbClr val="FFFFFF"/>
              </a:solidFill>
            </a:endParaRPr>
          </a:p>
        </p:txBody>
      </p:sp>
      <p:sp>
        <p:nvSpPr>
          <p:cNvPr id="536" name="Google Shape;536;p88"/>
          <p:cNvSpPr txBox="1">
            <a:spLocks noGrp="1"/>
          </p:cNvSpPr>
          <p:nvPr>
            <p:ph type="body" idx="1"/>
          </p:nvPr>
        </p:nvSpPr>
        <p:spPr>
          <a:xfrm>
            <a:off x="85050" y="965275"/>
            <a:ext cx="8973900" cy="3900000"/>
          </a:xfrm>
          <a:prstGeom prst="rect">
            <a:avLst/>
          </a:prstGeom>
          <a:noFill/>
          <a:ln>
            <a:noFill/>
          </a:ln>
        </p:spPr>
        <p:txBody>
          <a:bodyPr spcFirstLastPara="1" wrap="square" lIns="91425" tIns="45700" rIns="91425" bIns="45700" anchor="t" anchorCtr="0">
            <a:noAutofit/>
          </a:bodyPr>
          <a:lstStyle/>
          <a:p>
            <a:pPr marL="457200" lvl="0" indent="-349250" algn="l" rtl="0">
              <a:lnSpc>
                <a:spcPct val="90000"/>
              </a:lnSpc>
              <a:spcBef>
                <a:spcPts val="0"/>
              </a:spcBef>
              <a:spcAft>
                <a:spcPts val="0"/>
              </a:spcAft>
              <a:buClr>
                <a:schemeClr val="dk1"/>
              </a:buClr>
              <a:buSzPts val="1900"/>
              <a:buChar char="●"/>
            </a:pPr>
            <a:r>
              <a:rPr lang="en" sz="1900">
                <a:solidFill>
                  <a:schemeClr val="dk1"/>
                </a:solidFill>
              </a:rPr>
              <a:t>A commitment to produce and host and Open Data Cube (ODC) to support AFOLU and GST will require a considerable discussion to assess ...</a:t>
            </a:r>
            <a:endParaRPr sz="1900">
              <a:solidFill>
                <a:schemeClr val="dk1"/>
              </a:solidFill>
            </a:endParaRPr>
          </a:p>
          <a:p>
            <a:pPr marL="914400" lvl="1" indent="-323850" algn="l" rtl="0">
              <a:lnSpc>
                <a:spcPct val="90000"/>
              </a:lnSpc>
              <a:spcBef>
                <a:spcPts val="0"/>
              </a:spcBef>
              <a:spcAft>
                <a:spcPts val="0"/>
              </a:spcAft>
              <a:buClr>
                <a:schemeClr val="dk1"/>
              </a:buClr>
              <a:buSzPts val="1500"/>
              <a:buChar char="○"/>
            </a:pPr>
            <a:r>
              <a:rPr lang="en" sz="1500">
                <a:solidFill>
                  <a:schemeClr val="dk1"/>
                </a:solidFill>
              </a:rPr>
              <a:t>What is the benefit of an AFOLU and GST data cube? Why is this needed versus current methods and data sources? </a:t>
            </a:r>
            <a:endParaRPr sz="1500">
              <a:solidFill>
                <a:schemeClr val="dk1"/>
              </a:solidFill>
            </a:endParaRPr>
          </a:p>
          <a:p>
            <a:pPr marL="914400" lvl="1" indent="-323850" algn="l" rtl="0">
              <a:lnSpc>
                <a:spcPct val="90000"/>
              </a:lnSpc>
              <a:spcBef>
                <a:spcPts val="0"/>
              </a:spcBef>
              <a:spcAft>
                <a:spcPts val="0"/>
              </a:spcAft>
              <a:buClr>
                <a:schemeClr val="dk1"/>
              </a:buClr>
              <a:buSzPts val="1500"/>
              <a:buChar char="○"/>
            </a:pPr>
            <a:r>
              <a:rPr lang="en" sz="1500">
                <a:solidFill>
                  <a:schemeClr val="dk1"/>
                </a:solidFill>
              </a:rPr>
              <a:t>Will the data cube be the accepted as the primary source of data to support AFOLU and GST or will users get their data from preferred sources?</a:t>
            </a:r>
            <a:endParaRPr sz="1500">
              <a:solidFill>
                <a:schemeClr val="dk1"/>
              </a:solidFill>
            </a:endParaRPr>
          </a:p>
          <a:p>
            <a:pPr marL="914400" lvl="1" indent="-323850" algn="l" rtl="0">
              <a:lnSpc>
                <a:spcPct val="90000"/>
              </a:lnSpc>
              <a:spcBef>
                <a:spcPts val="0"/>
              </a:spcBef>
              <a:spcAft>
                <a:spcPts val="0"/>
              </a:spcAft>
              <a:buClr>
                <a:schemeClr val="dk1"/>
              </a:buClr>
              <a:buSzPts val="1500"/>
              <a:buChar char="○"/>
            </a:pPr>
            <a:r>
              <a:rPr lang="en" sz="1500">
                <a:solidFill>
                  <a:schemeClr val="dk1"/>
                </a:solidFill>
              </a:rPr>
              <a:t>Will the data cube be free/open and allow users access and analysis without cost?</a:t>
            </a:r>
            <a:endParaRPr sz="1500">
              <a:solidFill>
                <a:schemeClr val="dk1"/>
              </a:solidFill>
            </a:endParaRPr>
          </a:p>
          <a:p>
            <a:pPr marL="914400" lvl="1" indent="-323850" algn="l" rtl="0">
              <a:lnSpc>
                <a:spcPct val="90000"/>
              </a:lnSpc>
              <a:spcBef>
                <a:spcPts val="0"/>
              </a:spcBef>
              <a:spcAft>
                <a:spcPts val="0"/>
              </a:spcAft>
              <a:buClr>
                <a:schemeClr val="dk1"/>
              </a:buClr>
              <a:buSzPts val="1500"/>
              <a:buChar char="○"/>
            </a:pPr>
            <a:r>
              <a:rPr lang="en" sz="1500">
                <a:solidFill>
                  <a:schemeClr val="dk1"/>
                </a:solidFill>
              </a:rPr>
              <a:t>Who are the users and do they have sufficient technical knowledge to utilize a data cube?</a:t>
            </a:r>
            <a:endParaRPr sz="1500">
              <a:solidFill>
                <a:schemeClr val="dk1"/>
              </a:solidFill>
            </a:endParaRPr>
          </a:p>
          <a:p>
            <a:pPr marL="914400" lvl="1" indent="-323850" algn="l" rtl="0">
              <a:lnSpc>
                <a:spcPct val="90000"/>
              </a:lnSpc>
              <a:spcBef>
                <a:spcPts val="0"/>
              </a:spcBef>
              <a:spcAft>
                <a:spcPts val="0"/>
              </a:spcAft>
              <a:buClr>
                <a:schemeClr val="dk1"/>
              </a:buClr>
              <a:buSzPts val="1500"/>
              <a:buChar char="○"/>
            </a:pPr>
            <a:r>
              <a:rPr lang="en" sz="1500">
                <a:solidFill>
                  <a:schemeClr val="dk1"/>
                </a:solidFill>
              </a:rPr>
              <a:t>What are the core datasets? Is ARD required? Will these datasets be available into the future as consistent time series?</a:t>
            </a:r>
            <a:endParaRPr sz="1500">
              <a:solidFill>
                <a:schemeClr val="dk1"/>
              </a:solidFill>
            </a:endParaRPr>
          </a:p>
          <a:p>
            <a:pPr marL="914400" lvl="1" indent="-323850" algn="l" rtl="0">
              <a:lnSpc>
                <a:spcPct val="90000"/>
              </a:lnSpc>
              <a:spcBef>
                <a:spcPts val="0"/>
              </a:spcBef>
              <a:spcAft>
                <a:spcPts val="0"/>
              </a:spcAft>
              <a:buClr>
                <a:schemeClr val="dk1"/>
              </a:buClr>
              <a:buSzPts val="1500"/>
              <a:buChar char="○"/>
            </a:pPr>
            <a:r>
              <a:rPr lang="en" sz="1500">
                <a:solidFill>
                  <a:schemeClr val="dk1"/>
                </a:solidFill>
              </a:rPr>
              <a:t>How will such data be managed? Is the intent to use a cloud and discourage local downloading?</a:t>
            </a:r>
            <a:endParaRPr sz="1500">
              <a:solidFill>
                <a:schemeClr val="dk1"/>
              </a:solidFill>
            </a:endParaRPr>
          </a:p>
          <a:p>
            <a:pPr marL="914400" lvl="1" indent="-323850" algn="l" rtl="0">
              <a:lnSpc>
                <a:spcPct val="90000"/>
              </a:lnSpc>
              <a:spcBef>
                <a:spcPts val="0"/>
              </a:spcBef>
              <a:spcAft>
                <a:spcPts val="0"/>
              </a:spcAft>
              <a:buClr>
                <a:schemeClr val="dk1"/>
              </a:buClr>
              <a:buSzPts val="1500"/>
              <a:buChar char="○"/>
            </a:pPr>
            <a:r>
              <a:rPr lang="en" sz="1500">
                <a:solidFill>
                  <a:schemeClr val="dk1"/>
                </a:solidFill>
              </a:rPr>
              <a:t>Will the AFOLU and GST teams commit to making documentation and tools to use this data?</a:t>
            </a:r>
            <a:endParaRPr sz="1500">
              <a:solidFill>
                <a:schemeClr val="dk1"/>
              </a:solidFill>
            </a:endParaRPr>
          </a:p>
          <a:p>
            <a:pPr marL="914400" lvl="1" indent="-323850" algn="l" rtl="0">
              <a:lnSpc>
                <a:spcPct val="90000"/>
              </a:lnSpc>
              <a:spcBef>
                <a:spcPts val="0"/>
              </a:spcBef>
              <a:spcAft>
                <a:spcPts val="0"/>
              </a:spcAft>
              <a:buClr>
                <a:schemeClr val="dk1"/>
              </a:buClr>
              <a:buSzPts val="1500"/>
              <a:buChar char="○"/>
            </a:pPr>
            <a:r>
              <a:rPr lang="en" sz="1500">
                <a:solidFill>
                  <a:schemeClr val="dk1"/>
                </a:solidFill>
              </a:rPr>
              <a:t>Who will host these datasets and manage them into the future. This requires a commitment of resources which could be significant.</a:t>
            </a:r>
            <a:endParaRPr sz="1500">
              <a:solidFill>
                <a:schemeClr val="dk1"/>
              </a:solidFill>
            </a:endParaRPr>
          </a:p>
          <a:p>
            <a:pPr marL="914400" lvl="1" indent="-323850" algn="l" rtl="0">
              <a:spcBef>
                <a:spcPts val="0"/>
              </a:spcBef>
              <a:spcAft>
                <a:spcPts val="0"/>
              </a:spcAft>
              <a:buSzPts val="1500"/>
              <a:buChar char="○"/>
            </a:pPr>
            <a:r>
              <a:rPr lang="en" sz="1500">
                <a:solidFill>
                  <a:schemeClr val="dk1"/>
                </a:solidFill>
              </a:rPr>
              <a:t>Is something needed for COP-26 by November 2021?</a:t>
            </a:r>
            <a:endParaRPr sz="1500">
              <a:solidFill>
                <a:schemeClr val="dk1"/>
              </a:solidFill>
            </a:endParaRPr>
          </a:p>
          <a:p>
            <a:pPr marL="0" lvl="0" indent="0" algn="l" rtl="0">
              <a:lnSpc>
                <a:spcPct val="90000"/>
              </a:lnSpc>
              <a:spcBef>
                <a:spcPts val="0"/>
              </a:spcBef>
              <a:spcAft>
                <a:spcPts val="0"/>
              </a:spcAft>
              <a:buNone/>
            </a:pPr>
            <a:endParaRPr sz="1500">
              <a:solidFill>
                <a:schemeClr val="dk1"/>
              </a:solidFill>
            </a:endParaRPr>
          </a:p>
          <a:p>
            <a:pPr marL="63500" lvl="0" indent="0" algn="l" rtl="0">
              <a:lnSpc>
                <a:spcPct val="100000"/>
              </a:lnSpc>
              <a:spcBef>
                <a:spcPts val="800"/>
              </a:spcBef>
              <a:spcAft>
                <a:spcPts val="0"/>
              </a:spcAft>
              <a:buClr>
                <a:srgbClr val="000000"/>
              </a:buClr>
              <a:buSzPts val="1800"/>
              <a:buNone/>
            </a:pPr>
            <a:endParaRPr sz="1000">
              <a:solidFill>
                <a:schemeClr val="dk1"/>
              </a:solidFill>
            </a:endParaRPr>
          </a:p>
          <a:p>
            <a:pPr marL="63500" lvl="0" indent="0" algn="l" rtl="0">
              <a:lnSpc>
                <a:spcPct val="100000"/>
              </a:lnSpc>
              <a:spcBef>
                <a:spcPts val="800"/>
              </a:spcBef>
              <a:spcAft>
                <a:spcPts val="400"/>
              </a:spcAft>
              <a:buClr>
                <a:srgbClr val="000000"/>
              </a:buClr>
              <a:buSzPts val="2000"/>
              <a:buNone/>
            </a:pPr>
            <a:r>
              <a:rPr lang="en" sz="1100" b="1">
                <a:solidFill>
                  <a:schemeClr val="dk1"/>
                </a:solidFill>
              </a:rPr>
              <a:t> </a:t>
            </a:r>
            <a:endParaRPr sz="1500">
              <a:solidFill>
                <a:schemeClr val="dk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89"/>
          <p:cNvSpPr txBox="1">
            <a:spLocks noGrp="1"/>
          </p:cNvSpPr>
          <p:nvPr>
            <p:ph type="title"/>
          </p:nvPr>
        </p:nvSpPr>
        <p:spPr>
          <a:xfrm>
            <a:off x="1992050" y="25406"/>
            <a:ext cx="5554200" cy="819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497D"/>
              </a:buClr>
              <a:buSzPts val="4400"/>
              <a:buNone/>
            </a:pPr>
            <a:r>
              <a:rPr lang="en" sz="2600">
                <a:solidFill>
                  <a:srgbClr val="FFFFFF"/>
                </a:solidFill>
              </a:rPr>
              <a:t>A Data Cube Vision for AFOLU/GST</a:t>
            </a:r>
            <a:endParaRPr sz="2600">
              <a:solidFill>
                <a:srgbClr val="FFFFFF"/>
              </a:solidFill>
            </a:endParaRPr>
          </a:p>
        </p:txBody>
      </p:sp>
      <p:sp>
        <p:nvSpPr>
          <p:cNvPr id="542" name="Google Shape;542;p89"/>
          <p:cNvSpPr txBox="1">
            <a:spLocks noGrp="1"/>
          </p:cNvSpPr>
          <p:nvPr>
            <p:ph type="body" idx="1"/>
          </p:nvPr>
        </p:nvSpPr>
        <p:spPr>
          <a:xfrm>
            <a:off x="85050" y="965275"/>
            <a:ext cx="7093800" cy="3701400"/>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0"/>
              </a:spcBef>
              <a:spcAft>
                <a:spcPts val="0"/>
              </a:spcAft>
              <a:buClr>
                <a:schemeClr val="dk1"/>
              </a:buClr>
              <a:buSzPts val="1600"/>
              <a:buChar char="●"/>
            </a:pPr>
            <a:r>
              <a:rPr lang="en" sz="1600">
                <a:solidFill>
                  <a:schemeClr val="dk1"/>
                </a:solidFill>
              </a:rPr>
              <a:t>The </a:t>
            </a:r>
            <a:r>
              <a:rPr lang="en" sz="1600" b="1">
                <a:solidFill>
                  <a:schemeClr val="dk1"/>
                </a:solidFill>
              </a:rPr>
              <a:t>Open Data Cube</a:t>
            </a:r>
            <a:r>
              <a:rPr lang="en" sz="1600">
                <a:solidFill>
                  <a:schemeClr val="dk1"/>
                </a:solidFill>
              </a:rPr>
              <a:t> is merely a data management system that take advantage of common open source methods for accessing data</a:t>
            </a:r>
            <a:endParaRPr sz="1600">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b="1">
                <a:solidFill>
                  <a:schemeClr val="dk1"/>
                </a:solidFill>
              </a:rPr>
              <a:t>Datasets</a:t>
            </a:r>
            <a:r>
              <a:rPr lang="en" sz="1600">
                <a:solidFill>
                  <a:schemeClr val="dk1"/>
                </a:solidFill>
              </a:rPr>
              <a:t> can come from many different sources but can be adjusted to allow interoperable use (e.g. grid projections, resolution). A review of the current priority datasets suggests there are many sources of data … clouds (e.g. AWS, Google, MS-Azure) and Agencies (Copernicus, JAXA).</a:t>
            </a:r>
            <a:endParaRPr sz="1600">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a:solidFill>
                  <a:schemeClr val="dk1"/>
                </a:solidFill>
              </a:rPr>
              <a:t>The typical implementation is on a </a:t>
            </a:r>
            <a:r>
              <a:rPr lang="en" sz="1600" b="1">
                <a:solidFill>
                  <a:schemeClr val="dk1"/>
                </a:solidFill>
              </a:rPr>
              <a:t>cloud computer</a:t>
            </a:r>
            <a:r>
              <a:rPr lang="en" sz="1600">
                <a:solidFill>
                  <a:schemeClr val="dk1"/>
                </a:solidFill>
              </a:rPr>
              <a:t>, but local installations are possible with added complexity</a:t>
            </a:r>
            <a:endParaRPr sz="1600">
              <a:solidFill>
                <a:schemeClr val="dk1"/>
              </a:solidFill>
            </a:endParaRPr>
          </a:p>
          <a:p>
            <a:pPr marL="457200" lvl="0" indent="-330200" algn="l" rtl="0">
              <a:lnSpc>
                <a:spcPct val="100000"/>
              </a:lnSpc>
              <a:spcBef>
                <a:spcPts val="1000"/>
              </a:spcBef>
              <a:spcAft>
                <a:spcPts val="1000"/>
              </a:spcAft>
              <a:buClr>
                <a:schemeClr val="dk1"/>
              </a:buClr>
              <a:buSzPts val="1600"/>
              <a:buChar char="●"/>
            </a:pPr>
            <a:r>
              <a:rPr lang="en" sz="1600">
                <a:solidFill>
                  <a:schemeClr val="dk1"/>
                </a:solidFill>
              </a:rPr>
              <a:t>Analysis products are typically done through </a:t>
            </a:r>
            <a:r>
              <a:rPr lang="en" sz="1600" b="1">
                <a:solidFill>
                  <a:schemeClr val="dk1"/>
                </a:solidFill>
              </a:rPr>
              <a:t>Jupyter notebooks</a:t>
            </a:r>
            <a:r>
              <a:rPr lang="en" sz="1600">
                <a:solidFill>
                  <a:schemeClr val="dk1"/>
                </a:solidFill>
              </a:rPr>
              <a:t> and Python code</a:t>
            </a:r>
            <a:r>
              <a:rPr lang="en" sz="800" b="1">
                <a:solidFill>
                  <a:schemeClr val="dk1"/>
                </a:solidFill>
              </a:rPr>
              <a:t> </a:t>
            </a:r>
            <a:endParaRPr sz="1200">
              <a:solidFill>
                <a:schemeClr val="dk1"/>
              </a:solidFill>
            </a:endParaRPr>
          </a:p>
        </p:txBody>
      </p:sp>
      <p:pic>
        <p:nvPicPr>
          <p:cNvPr id="543" name="Google Shape;543;p89"/>
          <p:cNvPicPr preferRelativeResize="0"/>
          <p:nvPr/>
        </p:nvPicPr>
        <p:blipFill>
          <a:blip r:embed="rId3">
            <a:alphaModFix/>
          </a:blip>
          <a:stretch>
            <a:fillRect/>
          </a:stretch>
        </p:blipFill>
        <p:spPr>
          <a:xfrm>
            <a:off x="7268550" y="996806"/>
            <a:ext cx="1723050" cy="1723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5"/>
          <p:cNvSpPr txBox="1">
            <a:spLocks noGrp="1"/>
          </p:cNvSpPr>
          <p:nvPr>
            <p:ph type="title"/>
          </p:nvPr>
        </p:nvSpPr>
        <p:spPr>
          <a:xfrm>
            <a:off x="311700" y="86683"/>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t>GEOGLAM Update – Climate Mitigation </a:t>
            </a:r>
            <a:endParaRPr/>
          </a:p>
        </p:txBody>
      </p:sp>
      <p:sp>
        <p:nvSpPr>
          <p:cNvPr id="212" name="Google Shape;212;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213" name="Google Shape;213;p45"/>
          <p:cNvSpPr txBox="1"/>
          <p:nvPr/>
        </p:nvSpPr>
        <p:spPr>
          <a:xfrm>
            <a:off x="0" y="786646"/>
            <a:ext cx="9302400" cy="4585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600" b="1" i="0" u="none" strike="noStrike" cap="none">
                <a:solidFill>
                  <a:schemeClr val="dk1"/>
                </a:solidFill>
                <a:latin typeface="Libre Franklin"/>
                <a:ea typeface="Libre Franklin"/>
                <a:cs typeface="Libre Franklin"/>
                <a:sym typeface="Libre Franklin"/>
              </a:rPr>
              <a:t>AFOLU and the Roadmap</a:t>
            </a:r>
            <a:endParaRPr sz="1500" b="0" i="0" u="none" strike="noStrike" cap="none">
              <a:solidFill>
                <a:schemeClr val="dk1"/>
              </a:solidFill>
              <a:latin typeface="Libre Franklin"/>
              <a:ea typeface="Libre Franklin"/>
              <a:cs typeface="Libre Franklin"/>
              <a:sym typeface="Libre Franklin"/>
            </a:endParaRPr>
          </a:p>
          <a:p>
            <a:pPr marL="457200" marR="0" lvl="0" indent="-323850" algn="l" rtl="0">
              <a:lnSpc>
                <a:spcPct val="100000"/>
              </a:lnSpc>
              <a:spcBef>
                <a:spcPts val="0"/>
              </a:spcBef>
              <a:spcAft>
                <a:spcPts val="0"/>
              </a:spcAft>
              <a:buClr>
                <a:schemeClr val="dk1"/>
              </a:buClr>
              <a:buSzPts val="1500"/>
              <a:buFont typeface="Calibri"/>
              <a:buChar char="●"/>
            </a:pPr>
            <a:r>
              <a:rPr lang="en" sz="1500" b="0" i="0" u="none" strike="noStrike" cap="none">
                <a:solidFill>
                  <a:schemeClr val="dk1"/>
                </a:solidFill>
                <a:latin typeface="Libre Franklin"/>
                <a:ea typeface="Libre Franklin"/>
                <a:cs typeface="Libre Franklin"/>
                <a:sym typeface="Libre Franklin"/>
              </a:rPr>
              <a:t>Existing agriculture products are not suitable for assessments under the GST, or NDC’s  in LDCs</a:t>
            </a:r>
            <a:endParaRPr sz="1200"/>
          </a:p>
          <a:p>
            <a:pPr marL="457200" marR="0" lvl="0" indent="-323850" algn="l" rtl="0">
              <a:lnSpc>
                <a:spcPct val="100000"/>
              </a:lnSpc>
              <a:spcBef>
                <a:spcPts val="0"/>
              </a:spcBef>
              <a:spcAft>
                <a:spcPts val="0"/>
              </a:spcAft>
              <a:buClr>
                <a:schemeClr val="dk1"/>
              </a:buClr>
              <a:buSzPts val="1500"/>
              <a:buFont typeface="Calibri"/>
              <a:buChar char="●"/>
            </a:pPr>
            <a:r>
              <a:rPr lang="en" sz="1500" b="0" i="0" u="none" strike="noStrike" cap="none">
                <a:solidFill>
                  <a:schemeClr val="dk1"/>
                </a:solidFill>
                <a:latin typeface="Libre Franklin"/>
                <a:ea typeface="Libre Franklin"/>
                <a:cs typeface="Libre Franklin"/>
                <a:sym typeface="Libre Franklin"/>
              </a:rPr>
              <a:t>Open science is transforming the monitoring landscape and enabling new solutions</a:t>
            </a:r>
            <a:endParaRPr sz="1200"/>
          </a:p>
          <a:p>
            <a:pPr marL="457200" marR="0" lvl="0" indent="-323850" algn="l" rtl="0">
              <a:lnSpc>
                <a:spcPct val="100000"/>
              </a:lnSpc>
              <a:spcBef>
                <a:spcPts val="0"/>
              </a:spcBef>
              <a:spcAft>
                <a:spcPts val="0"/>
              </a:spcAft>
              <a:buClr>
                <a:schemeClr val="dk1"/>
              </a:buClr>
              <a:buSzPts val="1500"/>
              <a:buFont typeface="Calibri"/>
              <a:buChar char="●"/>
            </a:pPr>
            <a:r>
              <a:rPr lang="en" sz="1500" b="0" i="0" u="none" strike="noStrike" cap="none">
                <a:solidFill>
                  <a:schemeClr val="dk1"/>
                </a:solidFill>
                <a:latin typeface="Libre Franklin"/>
                <a:ea typeface="Libre Franklin"/>
                <a:cs typeface="Libre Franklin"/>
                <a:sym typeface="Libre Franklin"/>
              </a:rPr>
              <a:t>Opportunity and necessity to move towards systematic operational analytics to replace one-off products </a:t>
            </a:r>
            <a:endParaRPr b="0" i="0" u="none" strike="noStrike" cap="none">
              <a:solidFill>
                <a:schemeClr val="dk1"/>
              </a:solidFill>
              <a:latin typeface="Libre Franklin"/>
              <a:ea typeface="Libre Franklin"/>
              <a:cs typeface="Libre Franklin"/>
              <a:sym typeface="Libre Franklin"/>
            </a:endParaRPr>
          </a:p>
          <a:p>
            <a:pPr marL="0" marR="0" lvl="0" indent="0" algn="l" rtl="0">
              <a:lnSpc>
                <a:spcPct val="115000"/>
              </a:lnSpc>
              <a:spcBef>
                <a:spcPts val="600"/>
              </a:spcBef>
              <a:spcAft>
                <a:spcPts val="0"/>
              </a:spcAft>
              <a:buClr>
                <a:schemeClr val="dk1"/>
              </a:buClr>
              <a:buSzPts val="1100"/>
              <a:buFont typeface="Arial"/>
              <a:buNone/>
            </a:pPr>
            <a:r>
              <a:rPr lang="en" sz="1600" b="1" i="0" u="none" strike="noStrike" cap="none">
                <a:solidFill>
                  <a:schemeClr val="dk1"/>
                </a:solidFill>
                <a:latin typeface="Libre Franklin"/>
                <a:ea typeface="Libre Franklin"/>
                <a:cs typeface="Libre Franklin"/>
                <a:sym typeface="Libre Franklin"/>
              </a:rPr>
              <a:t>WorldCereal, A Major Step Forward</a:t>
            </a:r>
            <a:endParaRPr sz="1200"/>
          </a:p>
          <a:p>
            <a:pPr marL="457200" marR="0" lvl="0" indent="-323850" algn="l" rtl="0">
              <a:lnSpc>
                <a:spcPct val="100000"/>
              </a:lnSpc>
              <a:spcBef>
                <a:spcPts val="0"/>
              </a:spcBef>
              <a:spcAft>
                <a:spcPts val="0"/>
              </a:spcAft>
              <a:buClr>
                <a:schemeClr val="dk1"/>
              </a:buClr>
              <a:buSzPts val="1500"/>
              <a:buFont typeface="Calibri"/>
              <a:buChar char="●"/>
            </a:pPr>
            <a:r>
              <a:rPr lang="en" sz="1500" b="0" i="0" u="none" strike="noStrike" cap="none">
                <a:solidFill>
                  <a:schemeClr val="dk1"/>
                </a:solidFill>
                <a:latin typeface="Libre Franklin"/>
                <a:ea typeface="Libre Franklin"/>
                <a:cs typeface="Libre Franklin"/>
                <a:sym typeface="Libre Franklin"/>
              </a:rPr>
              <a:t>Most important, it is building a WorldCereal system, not just one-off products, that will:</a:t>
            </a:r>
            <a:endParaRPr sz="1200"/>
          </a:p>
          <a:p>
            <a:pPr marL="914400" marR="0" lvl="1" indent="-323850" algn="l" rtl="0">
              <a:lnSpc>
                <a:spcPct val="100000"/>
              </a:lnSpc>
              <a:spcBef>
                <a:spcPts val="0"/>
              </a:spcBef>
              <a:spcAft>
                <a:spcPts val="0"/>
              </a:spcAft>
              <a:buClr>
                <a:schemeClr val="dk1"/>
              </a:buClr>
              <a:buSzPts val="1500"/>
              <a:buFont typeface="Calibri"/>
              <a:buChar char="○"/>
            </a:pPr>
            <a:r>
              <a:rPr lang="en" sz="1500" b="0" i="0" u="none" strike="noStrike" cap="none">
                <a:solidFill>
                  <a:schemeClr val="dk1"/>
                </a:solidFill>
                <a:latin typeface="Libre Franklin"/>
                <a:ea typeface="Libre Franklin"/>
                <a:cs typeface="Libre Franklin"/>
                <a:sym typeface="Libre Franklin"/>
              </a:rPr>
              <a:t>Produce Global cropland maps at 10 m resolution, accuracies 80% +, on a seasonal basis </a:t>
            </a:r>
            <a:endParaRPr sz="1200"/>
          </a:p>
          <a:p>
            <a:pPr marL="914400" marR="0" lvl="1" indent="-323850" algn="l" rtl="0">
              <a:lnSpc>
                <a:spcPct val="100000"/>
              </a:lnSpc>
              <a:spcBef>
                <a:spcPts val="0"/>
              </a:spcBef>
              <a:spcAft>
                <a:spcPts val="0"/>
              </a:spcAft>
              <a:buClr>
                <a:schemeClr val="dk1"/>
              </a:buClr>
              <a:buSzPts val="1500"/>
              <a:buFont typeface="Calibri"/>
              <a:buChar char="○"/>
            </a:pPr>
            <a:r>
              <a:rPr lang="en" sz="1500" b="0" i="0" u="none" strike="noStrike" cap="none">
                <a:solidFill>
                  <a:schemeClr val="dk1"/>
                </a:solidFill>
                <a:latin typeface="Libre Franklin"/>
                <a:ea typeface="Libre Franklin"/>
                <a:cs typeface="Libre Franklin"/>
                <a:sym typeface="Libre Franklin"/>
              </a:rPr>
              <a:t>Initiate a global in situ reference dataset for agriculture</a:t>
            </a:r>
            <a:endParaRPr sz="1200"/>
          </a:p>
          <a:p>
            <a:pPr marL="914400" marR="0" lvl="1" indent="-323850" algn="l" rtl="0">
              <a:lnSpc>
                <a:spcPct val="100000"/>
              </a:lnSpc>
              <a:spcBef>
                <a:spcPts val="0"/>
              </a:spcBef>
              <a:spcAft>
                <a:spcPts val="0"/>
              </a:spcAft>
              <a:buClr>
                <a:schemeClr val="dk1"/>
              </a:buClr>
              <a:buSzPts val="1500"/>
              <a:buFont typeface="Calibri"/>
              <a:buChar char="○"/>
            </a:pPr>
            <a:r>
              <a:rPr lang="en" sz="1500" b="0" i="0" u="none" strike="noStrike" cap="none">
                <a:solidFill>
                  <a:schemeClr val="dk1"/>
                </a:solidFill>
                <a:latin typeface="Libre Franklin"/>
                <a:ea typeface="Libre Franklin"/>
                <a:cs typeface="Libre Franklin"/>
                <a:sym typeface="Libre Franklin"/>
              </a:rPr>
              <a:t>Develop and test state-of-the-art classification algorithms</a:t>
            </a:r>
            <a:endParaRPr sz="1200"/>
          </a:p>
          <a:p>
            <a:pPr marL="0" marR="0" lvl="0" indent="0" algn="l" rtl="0">
              <a:lnSpc>
                <a:spcPct val="100000"/>
              </a:lnSpc>
              <a:spcBef>
                <a:spcPts val="600"/>
              </a:spcBef>
              <a:spcAft>
                <a:spcPts val="0"/>
              </a:spcAft>
              <a:buClr>
                <a:schemeClr val="dk1"/>
              </a:buClr>
              <a:buSzPts val="1100"/>
              <a:buFont typeface="Arial"/>
              <a:buNone/>
            </a:pPr>
            <a:r>
              <a:rPr lang="en" sz="1600" b="1" i="0" u="none" strike="noStrike" cap="none">
                <a:solidFill>
                  <a:schemeClr val="dk1"/>
                </a:solidFill>
                <a:latin typeface="Libre Franklin"/>
                <a:ea typeface="Libre Franklin"/>
                <a:cs typeface="Libre Franklin"/>
                <a:sym typeface="Libre Franklin"/>
              </a:rPr>
              <a:t>Opportunities for CEOS-GEOGLAM Forward Agenda:</a:t>
            </a:r>
            <a:endParaRPr sz="1200"/>
          </a:p>
          <a:p>
            <a:pPr marL="457200" marR="0" lvl="0" indent="-342900" algn="l" rtl="0">
              <a:lnSpc>
                <a:spcPct val="100000"/>
              </a:lnSpc>
              <a:spcBef>
                <a:spcPts val="300"/>
              </a:spcBef>
              <a:spcAft>
                <a:spcPts val="0"/>
              </a:spcAft>
              <a:buClr>
                <a:schemeClr val="dk1"/>
              </a:buClr>
              <a:buSzPts val="1800"/>
              <a:buFont typeface="Calibri"/>
              <a:buChar char="●"/>
            </a:pPr>
            <a:r>
              <a:rPr lang="en" sz="1600" b="0" i="0" u="none" strike="noStrike" cap="none">
                <a:solidFill>
                  <a:schemeClr val="dk1"/>
                </a:solidFill>
                <a:latin typeface="Libre Franklin"/>
                <a:ea typeface="Libre Franklin"/>
                <a:cs typeface="Libre Franklin"/>
                <a:sym typeface="Libre Franklin"/>
              </a:rPr>
              <a:t>Managed reference network for in situ data</a:t>
            </a:r>
            <a:endParaRPr sz="1200"/>
          </a:p>
          <a:p>
            <a:pPr marL="457200" marR="0" lvl="0" indent="-342900" algn="l" rtl="0">
              <a:lnSpc>
                <a:spcPct val="100000"/>
              </a:lnSpc>
              <a:spcBef>
                <a:spcPts val="0"/>
              </a:spcBef>
              <a:spcAft>
                <a:spcPts val="0"/>
              </a:spcAft>
              <a:buClr>
                <a:schemeClr val="dk1"/>
              </a:buClr>
              <a:buSzPts val="1800"/>
              <a:buFont typeface="Calibri"/>
              <a:buChar char="●"/>
            </a:pPr>
            <a:r>
              <a:rPr lang="en" sz="1600" b="0" i="0" u="none" strike="noStrike" cap="none">
                <a:solidFill>
                  <a:schemeClr val="dk1"/>
                </a:solidFill>
                <a:latin typeface="Libre Franklin"/>
                <a:ea typeface="Libre Franklin"/>
                <a:cs typeface="Libre Franklin"/>
                <a:sym typeface="Libre Franklin"/>
              </a:rPr>
              <a:t>Harmonized global data sets of Landsat 8 and Sentinel 2, including full archive validated satellite-driven agricultural data products addressing Essential Agriculture Variables</a:t>
            </a:r>
            <a:endParaRPr sz="1200"/>
          </a:p>
          <a:p>
            <a:pPr marL="457200" marR="0" lvl="0" indent="-342900" algn="l" rtl="0">
              <a:lnSpc>
                <a:spcPct val="100000"/>
              </a:lnSpc>
              <a:spcBef>
                <a:spcPts val="0"/>
              </a:spcBef>
              <a:spcAft>
                <a:spcPts val="0"/>
              </a:spcAft>
              <a:buClr>
                <a:schemeClr val="dk1"/>
              </a:buClr>
              <a:buSzPts val="1800"/>
              <a:buFont typeface="Calibri"/>
              <a:buChar char="●"/>
            </a:pPr>
            <a:r>
              <a:rPr lang="en" sz="1600" b="0" i="0" u="none" strike="noStrike" cap="none">
                <a:solidFill>
                  <a:schemeClr val="dk1"/>
                </a:solidFill>
                <a:latin typeface="Libre Franklin"/>
                <a:ea typeface="Libre Franklin"/>
                <a:cs typeface="Libre Franklin"/>
                <a:sym typeface="Libre Franklin"/>
              </a:rPr>
              <a:t>Incorporation of new data streams as they become available</a:t>
            </a:r>
            <a:endParaRPr b="0" i="0" u="none" strike="noStrike" cap="none">
              <a:solidFill>
                <a:schemeClr val="dk1"/>
              </a:solidFill>
              <a:latin typeface="Libre Franklin"/>
              <a:ea typeface="Libre Franklin"/>
              <a:cs typeface="Libre Franklin"/>
              <a:sym typeface="Libre Frankli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547"/>
        <p:cNvGrpSpPr/>
        <p:nvPr/>
      </p:nvGrpSpPr>
      <p:grpSpPr>
        <a:xfrm>
          <a:off x="0" y="0"/>
          <a:ext cx="0" cy="0"/>
          <a:chOff x="0" y="0"/>
          <a:chExt cx="0" cy="0"/>
        </a:xfrm>
      </p:grpSpPr>
      <p:sp>
        <p:nvSpPr>
          <p:cNvPr id="548" name="Google Shape;548;p9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Wrap-up</a:t>
            </a:r>
            <a:endParaRPr/>
          </a:p>
        </p:txBody>
      </p:sp>
      <p:sp>
        <p:nvSpPr>
          <p:cNvPr id="549" name="Google Shape;549;p9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LSI-VC Leads</a:t>
            </a:r>
            <a:endParaRPr/>
          </a:p>
        </p:txBody>
      </p:sp>
      <p:sp>
        <p:nvSpPr>
          <p:cNvPr id="550" name="Google Shape;550;p9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50</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6"/>
          <p:cNvSpPr txBox="1">
            <a:spLocks noGrp="1"/>
          </p:cNvSpPr>
          <p:nvPr>
            <p:ph type="title"/>
          </p:nvPr>
        </p:nvSpPr>
        <p:spPr>
          <a:xfrm>
            <a:off x="311700" y="86683"/>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t>GEOGLAM Update – Climate Adaptation </a:t>
            </a:r>
            <a:endParaRPr/>
          </a:p>
        </p:txBody>
      </p:sp>
      <p:sp>
        <p:nvSpPr>
          <p:cNvPr id="219" name="Google Shape;219;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220" name="Google Shape;220;p46"/>
          <p:cNvSpPr txBox="1"/>
          <p:nvPr/>
        </p:nvSpPr>
        <p:spPr>
          <a:xfrm>
            <a:off x="67802" y="988909"/>
            <a:ext cx="9008400" cy="4481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800" b="1" i="0" u="none" strike="noStrike" cap="none">
                <a:solidFill>
                  <a:schemeClr val="dk1"/>
                </a:solidFill>
                <a:latin typeface="Libre Franklin"/>
                <a:ea typeface="Libre Franklin"/>
                <a:cs typeface="Libre Franklin"/>
                <a:sym typeface="Libre Franklin"/>
              </a:rPr>
              <a:t>Supplemental Guidance for National Adaptation Plans</a:t>
            </a:r>
            <a:endParaRPr/>
          </a:p>
          <a:p>
            <a:pPr marL="457200" marR="0" lvl="0" indent="-355600" algn="l" rtl="0">
              <a:lnSpc>
                <a:spcPct val="100000"/>
              </a:lnSpc>
              <a:spcBef>
                <a:spcPts val="300"/>
              </a:spcBef>
              <a:spcAft>
                <a:spcPts val="0"/>
              </a:spcAft>
              <a:buClr>
                <a:schemeClr val="dk1"/>
              </a:buClr>
              <a:buSzPts val="2000"/>
              <a:buFont typeface="Calibri"/>
              <a:buChar char="●"/>
            </a:pPr>
            <a:r>
              <a:rPr lang="en" sz="1800" b="0" i="0" u="none" strike="noStrike" cap="none">
                <a:solidFill>
                  <a:schemeClr val="dk1"/>
                </a:solidFill>
                <a:latin typeface="Libre Franklin"/>
                <a:ea typeface="Libre Franklin"/>
                <a:cs typeface="Libre Franklin"/>
                <a:sym typeface="Libre Franklin"/>
              </a:rPr>
              <a:t>UNFCCC Supplemental Guidance for the National Adaptation Plan (NAP) Process</a:t>
            </a:r>
            <a:endParaRPr/>
          </a:p>
          <a:p>
            <a:pPr marL="457200" marR="0" lvl="0" indent="-355600" algn="l" rtl="0">
              <a:lnSpc>
                <a:spcPct val="100000"/>
              </a:lnSpc>
              <a:spcBef>
                <a:spcPts val="300"/>
              </a:spcBef>
              <a:spcAft>
                <a:spcPts val="0"/>
              </a:spcAft>
              <a:buClr>
                <a:schemeClr val="dk1"/>
              </a:buClr>
              <a:buSzPts val="2000"/>
              <a:buFont typeface="Calibri"/>
              <a:buChar char="●"/>
            </a:pPr>
            <a:r>
              <a:rPr lang="en" sz="1800" b="0" i="0" u="none" strike="noStrike" cap="none">
                <a:solidFill>
                  <a:schemeClr val="dk1"/>
                </a:solidFill>
                <a:latin typeface="Libre Franklin"/>
                <a:ea typeface="Libre Franklin"/>
                <a:cs typeface="Libre Franklin"/>
                <a:sym typeface="Libre Franklin"/>
              </a:rPr>
              <a:t>Focused on co-development of national scale agricultural monitoring systems</a:t>
            </a:r>
            <a:endParaRPr/>
          </a:p>
          <a:p>
            <a:pPr marL="457200" marR="0" lvl="0" indent="-355600" algn="l" rtl="0">
              <a:lnSpc>
                <a:spcPct val="100000"/>
              </a:lnSpc>
              <a:spcBef>
                <a:spcPts val="0"/>
              </a:spcBef>
              <a:spcAft>
                <a:spcPts val="0"/>
              </a:spcAft>
              <a:buClr>
                <a:schemeClr val="dk1"/>
              </a:buClr>
              <a:buSzPts val="2000"/>
              <a:buFont typeface="Calibri"/>
              <a:buChar char="●"/>
            </a:pPr>
            <a:r>
              <a:rPr lang="en" sz="1800" b="0" i="0" u="none" strike="noStrike" cap="none">
                <a:solidFill>
                  <a:schemeClr val="dk1"/>
                </a:solidFill>
                <a:latin typeface="Libre Franklin"/>
                <a:ea typeface="Libre Franklin"/>
                <a:cs typeface="Libre Franklin"/>
                <a:sym typeface="Libre Franklin"/>
              </a:rPr>
              <a:t>May provide a roadmap to expand GEOGLAM co-development to meet expanding needs from least developed countries</a:t>
            </a:r>
            <a:endParaRPr sz="1700" b="0" i="0" u="none" strike="noStrike" cap="none">
              <a:solidFill>
                <a:schemeClr val="dk1"/>
              </a:solidFill>
              <a:latin typeface="Libre Franklin"/>
              <a:ea typeface="Libre Franklin"/>
              <a:cs typeface="Libre Franklin"/>
              <a:sym typeface="Libre Franklin"/>
            </a:endParaRPr>
          </a:p>
          <a:p>
            <a:pPr marL="0" marR="0" lvl="1" indent="0" algn="l" rtl="0">
              <a:lnSpc>
                <a:spcPct val="100000"/>
              </a:lnSpc>
              <a:spcBef>
                <a:spcPts val="0"/>
              </a:spcBef>
              <a:spcAft>
                <a:spcPts val="0"/>
              </a:spcAft>
              <a:buClr>
                <a:schemeClr val="dk1"/>
              </a:buClr>
              <a:buSzPts val="1700"/>
              <a:buFont typeface="Arial"/>
              <a:buNone/>
            </a:pPr>
            <a:endParaRPr sz="1700" b="0" i="0" u="none" strike="noStrike" cap="none">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chemeClr val="dk1"/>
              </a:buClr>
              <a:buSzPts val="1100"/>
              <a:buFont typeface="Arial"/>
              <a:buNone/>
            </a:pPr>
            <a:r>
              <a:rPr lang="en" sz="1800" b="1" i="0" u="none" strike="noStrike" cap="none">
                <a:solidFill>
                  <a:schemeClr val="dk1"/>
                </a:solidFill>
                <a:latin typeface="Libre Franklin"/>
                <a:ea typeface="Libre Franklin"/>
                <a:cs typeface="Libre Franklin"/>
                <a:sym typeface="Libre Franklin"/>
              </a:rPr>
              <a:t>Opportunities for CEOS-GEOGLAM Forward Agenda:</a:t>
            </a:r>
            <a:endParaRPr/>
          </a:p>
          <a:p>
            <a:pPr marL="457200" marR="0" lvl="0" indent="-355600" algn="l" rtl="0">
              <a:lnSpc>
                <a:spcPct val="100000"/>
              </a:lnSpc>
              <a:spcBef>
                <a:spcPts val="300"/>
              </a:spcBef>
              <a:spcAft>
                <a:spcPts val="0"/>
              </a:spcAft>
              <a:buClr>
                <a:schemeClr val="dk1"/>
              </a:buClr>
              <a:buSzPts val="2000"/>
              <a:buFont typeface="Calibri"/>
              <a:buChar char="●"/>
            </a:pPr>
            <a:r>
              <a:rPr lang="en" sz="1800" b="0" i="0" u="none" strike="noStrike" cap="none">
                <a:solidFill>
                  <a:schemeClr val="dk1"/>
                </a:solidFill>
                <a:latin typeface="Libre Franklin"/>
                <a:ea typeface="Libre Franklin"/>
                <a:cs typeface="Libre Franklin"/>
                <a:sym typeface="Libre Franklin"/>
              </a:rPr>
              <a:t>Articulation of evolving satellite data user requirements for agricultural monitoring including user requirements for future missions</a:t>
            </a:r>
            <a:endParaRPr/>
          </a:p>
          <a:p>
            <a:pPr marL="457200" marR="0" lvl="0" indent="-355600" algn="l" rtl="0">
              <a:lnSpc>
                <a:spcPct val="100000"/>
              </a:lnSpc>
              <a:spcBef>
                <a:spcPts val="0"/>
              </a:spcBef>
              <a:spcAft>
                <a:spcPts val="0"/>
              </a:spcAft>
              <a:buClr>
                <a:schemeClr val="dk1"/>
              </a:buClr>
              <a:buSzPts val="2000"/>
              <a:buFont typeface="Calibri"/>
              <a:buChar char="●"/>
            </a:pPr>
            <a:r>
              <a:rPr lang="en" sz="1800" b="0" i="0" u="none" strike="noStrike" cap="none">
                <a:solidFill>
                  <a:schemeClr val="dk1"/>
                </a:solidFill>
                <a:latin typeface="Libre Franklin"/>
                <a:ea typeface="Libre Franklin"/>
                <a:cs typeface="Libre Franklin"/>
                <a:sym typeface="Libre Franklin"/>
              </a:rPr>
              <a:t>Capacity (co)development for LDC’s to collect and provide the information needed for their national mitigation and adaptation planning and response programs-Links to CEOS CapDev Wkgrp?</a:t>
            </a:r>
            <a:endParaRPr sz="1600" b="0" i="0" u="none" strike="noStrike" cap="none">
              <a:solidFill>
                <a:schemeClr val="dk1"/>
              </a:solidFill>
              <a:latin typeface="Libre Franklin"/>
              <a:ea typeface="Libre Franklin"/>
              <a:cs typeface="Libre Franklin"/>
              <a:sym typeface="Libre Frankli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7"/>
          <p:cNvSpPr txBox="1">
            <a:spLocks noGrp="1"/>
          </p:cNvSpPr>
          <p:nvPr>
            <p:ph type="title"/>
          </p:nvPr>
        </p:nvSpPr>
        <p:spPr>
          <a:xfrm>
            <a:off x="311700" y="86683"/>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t>GEOGLAM Update – Enhanced In Situ Data Mgmt. </a:t>
            </a:r>
            <a:endParaRPr/>
          </a:p>
        </p:txBody>
      </p:sp>
      <p:sp>
        <p:nvSpPr>
          <p:cNvPr id="226" name="Google Shape;226;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227" name="Google Shape;227;p47"/>
          <p:cNvSpPr txBox="1"/>
          <p:nvPr/>
        </p:nvSpPr>
        <p:spPr>
          <a:xfrm>
            <a:off x="135604" y="662354"/>
            <a:ext cx="9008400" cy="44811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chemeClr val="lt2"/>
              </a:buClr>
              <a:buSzPts val="1800"/>
              <a:buFont typeface="Arial"/>
              <a:buNone/>
            </a:pPr>
            <a:r>
              <a:rPr lang="en" sz="1800" b="1" i="0" u="sng" strike="noStrike" cap="none">
                <a:solidFill>
                  <a:schemeClr val="dk1"/>
                </a:solidFill>
                <a:latin typeface="Libre Franklin"/>
                <a:ea typeface="Libre Franklin"/>
                <a:cs typeface="Libre Franklin"/>
                <a:sym typeface="Libre Franklin"/>
              </a:rPr>
              <a:t>Initiative 1: In Situ Data Coordination for GEOGLAM</a:t>
            </a:r>
            <a:endParaRPr sz="1800" b="1" i="0" u="sng" strike="noStrike" cap="none">
              <a:solidFill>
                <a:schemeClr val="dk1"/>
              </a:solidFill>
              <a:latin typeface="Calibri"/>
              <a:ea typeface="Calibri"/>
              <a:cs typeface="Calibri"/>
              <a:sym typeface="Calibri"/>
            </a:endParaRPr>
          </a:p>
          <a:p>
            <a:pPr marL="457200" marR="0" lvl="0" indent="-355600" algn="l" rtl="0">
              <a:lnSpc>
                <a:spcPct val="100000"/>
              </a:lnSpc>
              <a:spcBef>
                <a:spcPts val="800"/>
              </a:spcBef>
              <a:spcAft>
                <a:spcPts val="0"/>
              </a:spcAft>
              <a:buClr>
                <a:schemeClr val="dk1"/>
              </a:buClr>
              <a:buSzPts val="2000"/>
              <a:buFont typeface="Calibri"/>
              <a:buChar char="●"/>
            </a:pPr>
            <a:r>
              <a:rPr lang="en" sz="1800" b="0" i="0" u="none" strike="noStrike" cap="none">
                <a:solidFill>
                  <a:schemeClr val="dk1"/>
                </a:solidFill>
                <a:latin typeface="Libre Franklin"/>
                <a:ea typeface="Libre Franklin"/>
                <a:cs typeface="Libre Franklin"/>
                <a:sym typeface="Libre Franklin"/>
              </a:rPr>
              <a:t>Develop a GEOGLAM In Situ Data Curation Strategy and Guidelines</a:t>
            </a:r>
            <a:endParaRPr/>
          </a:p>
          <a:p>
            <a:pPr marL="800100" marR="0" lvl="1" indent="-342900" algn="l" rtl="0">
              <a:lnSpc>
                <a:spcPct val="107000"/>
              </a:lnSpc>
              <a:spcBef>
                <a:spcPts val="300"/>
              </a:spcBef>
              <a:spcAft>
                <a:spcPts val="0"/>
              </a:spcAft>
              <a:buClr>
                <a:schemeClr val="lt2"/>
              </a:buClr>
              <a:buSzPts val="1400"/>
              <a:buFont typeface="Noto Sans Symbols"/>
              <a:buChar char="∙"/>
            </a:pPr>
            <a:r>
              <a:rPr lang="en" sz="1400" b="0" i="0" u="none" strike="noStrike" cap="none">
                <a:solidFill>
                  <a:schemeClr val="dk1"/>
                </a:solidFill>
                <a:latin typeface="Libre Franklin"/>
                <a:ea typeface="Libre Franklin"/>
                <a:cs typeface="Libre Franklin"/>
                <a:sym typeface="Libre Franklin"/>
              </a:rPr>
              <a:t>Data lifecycle management, update 2018 Data management discussion paper (Figure 1 below)</a:t>
            </a:r>
            <a:endParaRPr sz="1400" b="0" i="0" u="none" strike="noStrike" cap="none">
              <a:solidFill>
                <a:schemeClr val="dk1"/>
              </a:solidFill>
              <a:latin typeface="Calibri"/>
              <a:ea typeface="Calibri"/>
              <a:cs typeface="Calibri"/>
              <a:sym typeface="Calibri"/>
            </a:endParaRPr>
          </a:p>
          <a:p>
            <a:pPr marL="800100" marR="0" lvl="1" indent="-342900" algn="l" rtl="0">
              <a:lnSpc>
                <a:spcPct val="107000"/>
              </a:lnSpc>
              <a:spcBef>
                <a:spcPts val="0"/>
              </a:spcBef>
              <a:spcAft>
                <a:spcPts val="0"/>
              </a:spcAft>
              <a:buClr>
                <a:schemeClr val="lt2"/>
              </a:buClr>
              <a:buSzPts val="1400"/>
              <a:buFont typeface="Noto Sans Symbols"/>
              <a:buChar char="∙"/>
            </a:pPr>
            <a:r>
              <a:rPr lang="en" sz="1400" b="0" i="0" u="none" strike="noStrike" cap="none">
                <a:solidFill>
                  <a:schemeClr val="dk1"/>
                </a:solidFill>
                <a:latin typeface="Libre Franklin"/>
                <a:ea typeface="Libre Franklin"/>
                <a:cs typeface="Libre Franklin"/>
                <a:sym typeface="Libre Franklin"/>
              </a:rPr>
              <a:t>Define GEOGLAM’s potential role in in situ data coordination </a:t>
            </a:r>
            <a:endParaRPr sz="1400" b="0" i="0" u="none" strike="noStrike" cap="none">
              <a:solidFill>
                <a:schemeClr val="dk1"/>
              </a:solidFill>
              <a:latin typeface="Calibri"/>
              <a:ea typeface="Calibri"/>
              <a:cs typeface="Calibri"/>
              <a:sym typeface="Calibri"/>
            </a:endParaRPr>
          </a:p>
          <a:p>
            <a:pPr marL="800100" marR="0" lvl="1" indent="-342900" algn="l" rtl="0">
              <a:lnSpc>
                <a:spcPct val="107000"/>
              </a:lnSpc>
              <a:spcBef>
                <a:spcPts val="0"/>
              </a:spcBef>
              <a:spcAft>
                <a:spcPts val="0"/>
              </a:spcAft>
              <a:buClr>
                <a:schemeClr val="lt2"/>
              </a:buClr>
              <a:buSzPts val="1400"/>
              <a:buFont typeface="Noto Sans Symbols"/>
              <a:buChar char="∙"/>
            </a:pPr>
            <a:r>
              <a:rPr lang="en" sz="1400" b="0" i="0" u="none" strike="noStrike" cap="none">
                <a:solidFill>
                  <a:schemeClr val="dk1"/>
                </a:solidFill>
                <a:latin typeface="Libre Franklin"/>
                <a:ea typeface="Libre Franklin"/>
                <a:cs typeface="Libre Franklin"/>
                <a:sym typeface="Libre Franklin"/>
              </a:rPr>
              <a:t>Discuss the role of knowledge management (e.g., GEO Knowledge Hub) and define a federated approach to data management (e.g., STAC, AgroStac, and other systems) in support of in situ data coordination</a:t>
            </a:r>
            <a:endParaRPr sz="1400" b="1" i="0" u="none" strike="noStrike" cap="none">
              <a:solidFill>
                <a:schemeClr val="dk1"/>
              </a:solidFill>
              <a:latin typeface="Libre Franklin"/>
              <a:ea typeface="Libre Franklin"/>
              <a:cs typeface="Libre Franklin"/>
              <a:sym typeface="Libre Franklin"/>
            </a:endParaRPr>
          </a:p>
          <a:p>
            <a:pPr marL="457200" marR="0" lvl="0" indent="-355600" algn="l" rtl="0">
              <a:lnSpc>
                <a:spcPct val="150000"/>
              </a:lnSpc>
              <a:spcBef>
                <a:spcPts val="0"/>
              </a:spcBef>
              <a:spcAft>
                <a:spcPts val="0"/>
              </a:spcAft>
              <a:buClr>
                <a:schemeClr val="dk1"/>
              </a:buClr>
              <a:buSzPts val="2000"/>
              <a:buFont typeface="Calibri"/>
              <a:buChar char="●"/>
            </a:pPr>
            <a:r>
              <a:rPr lang="en" sz="1800" b="0" i="0" u="none" strike="noStrike" cap="none">
                <a:solidFill>
                  <a:schemeClr val="dk1"/>
                </a:solidFill>
                <a:latin typeface="Libre Franklin"/>
                <a:ea typeface="Libre Franklin"/>
                <a:cs typeface="Libre Franklin"/>
                <a:sym typeface="Libre Franklin"/>
              </a:rPr>
              <a:t>Identify Existing In Situ Data Holdings</a:t>
            </a:r>
            <a:endParaRPr/>
          </a:p>
          <a:p>
            <a:pPr marL="457200" marR="0" lvl="0" indent="-355600" algn="l" rtl="0">
              <a:lnSpc>
                <a:spcPct val="150000"/>
              </a:lnSpc>
              <a:spcBef>
                <a:spcPts val="300"/>
              </a:spcBef>
              <a:spcAft>
                <a:spcPts val="0"/>
              </a:spcAft>
              <a:buClr>
                <a:schemeClr val="dk1"/>
              </a:buClr>
              <a:buSzPts val="2000"/>
              <a:buFont typeface="Calibri"/>
              <a:buChar char="●"/>
            </a:pPr>
            <a:r>
              <a:rPr lang="en" sz="1800" b="0" i="0" u="none" strike="noStrike" cap="none">
                <a:solidFill>
                  <a:schemeClr val="dk1"/>
                </a:solidFill>
                <a:latin typeface="Libre Franklin"/>
                <a:ea typeface="Libre Franklin"/>
                <a:cs typeface="Libre Franklin"/>
                <a:sym typeface="Libre Franklin"/>
              </a:rPr>
              <a:t>In Situ Data Quality Assessment Guidance</a:t>
            </a:r>
            <a:endParaRPr/>
          </a:p>
          <a:p>
            <a:pPr marL="457200" marR="0" lvl="0" indent="-355600" algn="l" rtl="0">
              <a:lnSpc>
                <a:spcPct val="150000"/>
              </a:lnSpc>
              <a:spcBef>
                <a:spcPts val="300"/>
              </a:spcBef>
              <a:spcAft>
                <a:spcPts val="0"/>
              </a:spcAft>
              <a:buClr>
                <a:schemeClr val="dk1"/>
              </a:buClr>
              <a:buSzPts val="2000"/>
              <a:buFont typeface="Calibri"/>
              <a:buChar char="●"/>
            </a:pPr>
            <a:r>
              <a:rPr lang="en" sz="1800" b="0" i="0" u="none" strike="noStrike" cap="none">
                <a:solidFill>
                  <a:schemeClr val="dk1"/>
                </a:solidFill>
                <a:latin typeface="Libre Franklin"/>
                <a:ea typeface="Libre Franklin"/>
                <a:cs typeface="Libre Franklin"/>
                <a:sym typeface="Libre Franklin"/>
              </a:rPr>
              <a:t>In Situ Data Collection Tools and Guidance</a:t>
            </a:r>
            <a:endParaRPr sz="1600" b="0" i="0" u="none" strike="noStrike" cap="none">
              <a:solidFill>
                <a:schemeClr val="dk1"/>
              </a:solidFill>
              <a:latin typeface="Calibri"/>
              <a:ea typeface="Calibri"/>
              <a:cs typeface="Calibri"/>
              <a:sym typeface="Calibri"/>
            </a:endParaRPr>
          </a:p>
        </p:txBody>
      </p:sp>
      <p:pic>
        <p:nvPicPr>
          <p:cNvPr id="228" name="Google Shape;228;p47"/>
          <p:cNvPicPr preferRelativeResize="0"/>
          <p:nvPr/>
        </p:nvPicPr>
        <p:blipFill rotWithShape="1">
          <a:blip r:embed="rId3">
            <a:alphaModFix/>
          </a:blip>
          <a:srcRect/>
          <a:stretch/>
        </p:blipFill>
        <p:spPr>
          <a:xfrm>
            <a:off x="5556251" y="2540750"/>
            <a:ext cx="2916000" cy="25160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8"/>
          <p:cNvSpPr txBox="1">
            <a:spLocks noGrp="1"/>
          </p:cNvSpPr>
          <p:nvPr>
            <p:ph type="title"/>
          </p:nvPr>
        </p:nvSpPr>
        <p:spPr>
          <a:xfrm>
            <a:off x="311700" y="86683"/>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t>GEOGLAM Update – Enhanced In Situ Data Mgmt. </a:t>
            </a:r>
            <a:endParaRPr/>
          </a:p>
        </p:txBody>
      </p:sp>
      <p:sp>
        <p:nvSpPr>
          <p:cNvPr id="234" name="Google Shape;234;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235" name="Google Shape;235;p48"/>
          <p:cNvSpPr txBox="1"/>
          <p:nvPr/>
        </p:nvSpPr>
        <p:spPr>
          <a:xfrm>
            <a:off x="135604" y="662354"/>
            <a:ext cx="9008400" cy="44811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chemeClr val="lt2"/>
              </a:buClr>
              <a:buSzPts val="1800"/>
              <a:buFont typeface="Arial"/>
              <a:buNone/>
            </a:pPr>
            <a:r>
              <a:rPr lang="en" sz="1800" b="1" i="0" u="sng" strike="noStrike" cap="none">
                <a:solidFill>
                  <a:schemeClr val="dk1"/>
                </a:solidFill>
                <a:latin typeface="Libre Franklin"/>
                <a:ea typeface="Libre Franklin"/>
                <a:cs typeface="Libre Franklin"/>
                <a:sym typeface="Libre Franklin"/>
              </a:rPr>
              <a:t>Initiative 2:  Intercomparison Guidelines and Pilot </a:t>
            </a:r>
            <a:endParaRPr/>
          </a:p>
          <a:p>
            <a:pPr marL="285750" marR="0" lvl="0" indent="-285750" algn="l" rtl="0">
              <a:lnSpc>
                <a:spcPct val="107000"/>
              </a:lnSpc>
              <a:spcBef>
                <a:spcPts val="800"/>
              </a:spcBef>
              <a:spcAft>
                <a:spcPts val="0"/>
              </a:spcAft>
              <a:buClr>
                <a:schemeClr val="lt2"/>
              </a:buClr>
              <a:buSzPts val="1800"/>
              <a:buFont typeface="Arial"/>
              <a:buChar char="●"/>
            </a:pPr>
            <a:r>
              <a:rPr lang="en" sz="1800" b="1" i="0" u="none" strike="noStrike" cap="none">
                <a:solidFill>
                  <a:schemeClr val="dk1"/>
                </a:solidFill>
                <a:latin typeface="Libre Franklin"/>
                <a:ea typeface="Libre Franklin"/>
                <a:cs typeface="Libre Franklin"/>
                <a:sym typeface="Libre Franklin"/>
              </a:rPr>
              <a:t>Develop Intercomparison Guidelines and Best Practices</a:t>
            </a:r>
            <a:endParaRPr/>
          </a:p>
          <a:p>
            <a:pPr marL="800100" marR="0" lvl="1" indent="-342900" algn="l" rtl="0">
              <a:lnSpc>
                <a:spcPct val="107000"/>
              </a:lnSpc>
              <a:spcBef>
                <a:spcPts val="800"/>
              </a:spcBef>
              <a:spcAft>
                <a:spcPts val="0"/>
              </a:spcAft>
              <a:buClr>
                <a:schemeClr val="lt2"/>
              </a:buClr>
              <a:buSzPts val="1400"/>
              <a:buFont typeface="Noto Sans Symbols"/>
              <a:buChar char="∙"/>
            </a:pPr>
            <a:r>
              <a:rPr lang="en" sz="1400" b="0" i="0" u="none" strike="noStrike" cap="none">
                <a:solidFill>
                  <a:schemeClr val="dk1"/>
                </a:solidFill>
                <a:latin typeface="Libre Franklin"/>
                <a:ea typeface="Libre Franklin"/>
                <a:cs typeface="Libre Franklin"/>
                <a:sym typeface="Libre Franklin"/>
              </a:rPr>
              <a:t>Metadata analysis</a:t>
            </a:r>
            <a:endParaRPr sz="1400" b="0" i="0" u="none" strike="noStrike" cap="none">
              <a:solidFill>
                <a:schemeClr val="dk1"/>
              </a:solidFill>
              <a:latin typeface="Calibri"/>
              <a:ea typeface="Calibri"/>
              <a:cs typeface="Calibri"/>
              <a:sym typeface="Calibri"/>
            </a:endParaRPr>
          </a:p>
          <a:p>
            <a:pPr marL="800100" marR="0" lvl="1" indent="-342900" algn="l" rtl="0">
              <a:lnSpc>
                <a:spcPct val="107000"/>
              </a:lnSpc>
              <a:spcBef>
                <a:spcPts val="0"/>
              </a:spcBef>
              <a:spcAft>
                <a:spcPts val="0"/>
              </a:spcAft>
              <a:buClr>
                <a:schemeClr val="lt2"/>
              </a:buClr>
              <a:buSzPts val="1400"/>
              <a:buFont typeface="Noto Sans Symbols"/>
              <a:buChar char="∙"/>
            </a:pPr>
            <a:r>
              <a:rPr lang="en" sz="1400" b="0" i="0" u="none" strike="noStrike" cap="none">
                <a:solidFill>
                  <a:schemeClr val="dk1"/>
                </a:solidFill>
                <a:latin typeface="Libre Franklin"/>
                <a:ea typeface="Libre Franklin"/>
                <a:cs typeface="Libre Franklin"/>
                <a:sym typeface="Libre Franklin"/>
              </a:rPr>
              <a:t>Qualitative assessment</a:t>
            </a:r>
            <a:endParaRPr sz="1400" b="0" i="0" u="none" strike="noStrike" cap="none">
              <a:solidFill>
                <a:schemeClr val="dk1"/>
              </a:solidFill>
              <a:latin typeface="Calibri"/>
              <a:ea typeface="Calibri"/>
              <a:cs typeface="Calibri"/>
              <a:sym typeface="Calibri"/>
            </a:endParaRPr>
          </a:p>
          <a:p>
            <a:pPr marL="800100" marR="0" lvl="1" indent="-342900" algn="l" rtl="0">
              <a:lnSpc>
                <a:spcPct val="107000"/>
              </a:lnSpc>
              <a:spcBef>
                <a:spcPts val="0"/>
              </a:spcBef>
              <a:spcAft>
                <a:spcPts val="0"/>
              </a:spcAft>
              <a:buClr>
                <a:schemeClr val="lt2"/>
              </a:buClr>
              <a:buSzPts val="1400"/>
              <a:buFont typeface="Noto Sans Symbols"/>
              <a:buChar char="∙"/>
            </a:pPr>
            <a:r>
              <a:rPr lang="en" sz="1400" b="0" i="0" u="none" strike="noStrike" cap="none">
                <a:solidFill>
                  <a:schemeClr val="dk1"/>
                </a:solidFill>
                <a:latin typeface="Libre Franklin"/>
                <a:ea typeface="Libre Franklin"/>
                <a:cs typeface="Libre Franklin"/>
                <a:sym typeface="Libre Franklin"/>
              </a:rPr>
              <a:t>Products direct inter-comparison (areas of disagreement / agreement)</a:t>
            </a:r>
            <a:endParaRPr sz="1400" b="0" i="0" u="none" strike="noStrike" cap="none">
              <a:solidFill>
                <a:schemeClr val="dk1"/>
              </a:solidFill>
              <a:latin typeface="Calibri"/>
              <a:ea typeface="Calibri"/>
              <a:cs typeface="Calibri"/>
              <a:sym typeface="Calibri"/>
            </a:endParaRPr>
          </a:p>
          <a:p>
            <a:pPr marL="800100" marR="0" lvl="1" indent="-342900" algn="l" rtl="0">
              <a:lnSpc>
                <a:spcPct val="107000"/>
              </a:lnSpc>
              <a:spcBef>
                <a:spcPts val="0"/>
              </a:spcBef>
              <a:spcAft>
                <a:spcPts val="0"/>
              </a:spcAft>
              <a:buClr>
                <a:schemeClr val="lt2"/>
              </a:buClr>
              <a:buSzPts val="1400"/>
              <a:buFont typeface="Noto Sans Symbols"/>
              <a:buChar char="∙"/>
            </a:pPr>
            <a:r>
              <a:rPr lang="en" sz="1400" b="0" i="0" u="none" strike="noStrike" cap="none">
                <a:solidFill>
                  <a:schemeClr val="dk1"/>
                </a:solidFill>
                <a:latin typeface="Libre Franklin"/>
                <a:ea typeface="Libre Franklin"/>
                <a:cs typeface="Libre Franklin"/>
                <a:sym typeface="Libre Franklin"/>
              </a:rPr>
              <a:t>EO-based interpretation through the extraction and analysis of relevant vegetation metrics by class</a:t>
            </a:r>
            <a:endParaRPr sz="1400" b="0" i="0" u="none" strike="noStrike" cap="none">
              <a:solidFill>
                <a:schemeClr val="dk1"/>
              </a:solidFill>
              <a:latin typeface="Calibri"/>
              <a:ea typeface="Calibri"/>
              <a:cs typeface="Calibri"/>
              <a:sym typeface="Calibri"/>
            </a:endParaRPr>
          </a:p>
          <a:p>
            <a:pPr marL="800100" marR="0" lvl="1" indent="-342900" algn="l" rtl="0">
              <a:lnSpc>
                <a:spcPct val="107000"/>
              </a:lnSpc>
              <a:spcBef>
                <a:spcPts val="0"/>
              </a:spcBef>
              <a:spcAft>
                <a:spcPts val="0"/>
              </a:spcAft>
              <a:buClr>
                <a:schemeClr val="lt2"/>
              </a:buClr>
              <a:buSzPts val="1400"/>
              <a:buFont typeface="Noto Sans Symbols"/>
              <a:buChar char="∙"/>
            </a:pPr>
            <a:r>
              <a:rPr lang="en" sz="1400" b="0" i="0" u="none" strike="noStrike" cap="none">
                <a:solidFill>
                  <a:schemeClr val="dk1"/>
                </a:solidFill>
                <a:latin typeface="Libre Franklin"/>
                <a:ea typeface="Libre Franklin"/>
                <a:cs typeface="Libre Franklin"/>
                <a:sym typeface="Libre Franklin"/>
              </a:rPr>
              <a:t>Quantitative assessment, usability assessment for different use cases / user groups</a:t>
            </a:r>
            <a:endParaRPr sz="1800" b="1" i="0" u="none" strike="noStrike" cap="none">
              <a:solidFill>
                <a:schemeClr val="dk1"/>
              </a:solidFill>
              <a:latin typeface="Libre Franklin"/>
              <a:ea typeface="Libre Franklin"/>
              <a:cs typeface="Libre Franklin"/>
              <a:sym typeface="Libre Franklin"/>
            </a:endParaRPr>
          </a:p>
          <a:p>
            <a:pPr marL="387350" marR="0" lvl="0" indent="-285750" algn="l" rtl="0">
              <a:lnSpc>
                <a:spcPct val="100000"/>
              </a:lnSpc>
              <a:spcBef>
                <a:spcPts val="800"/>
              </a:spcBef>
              <a:spcAft>
                <a:spcPts val="0"/>
              </a:spcAft>
              <a:buClr>
                <a:schemeClr val="dk1"/>
              </a:buClr>
              <a:buSzPts val="2000"/>
              <a:buFont typeface="Arial"/>
              <a:buChar char="●"/>
            </a:pPr>
            <a:r>
              <a:rPr lang="en" sz="1800" b="1" i="0" u="none" strike="noStrike" cap="none">
                <a:solidFill>
                  <a:schemeClr val="dk1"/>
                </a:solidFill>
                <a:latin typeface="Libre Franklin"/>
                <a:ea typeface="Libre Franklin"/>
                <a:cs typeface="Libre Franklin"/>
                <a:sym typeface="Libre Franklin"/>
              </a:rPr>
              <a:t>Pilot Study </a:t>
            </a:r>
            <a:endParaRPr sz="1800" b="0" i="0" u="none" strike="noStrike" cap="none">
              <a:solidFill>
                <a:schemeClr val="dk1"/>
              </a:solidFill>
              <a:latin typeface="Libre Franklin"/>
              <a:ea typeface="Libre Franklin"/>
              <a:cs typeface="Libre Franklin"/>
              <a:sym typeface="Libre Franklin"/>
            </a:endParaRPr>
          </a:p>
          <a:p>
            <a:pPr marL="800100" marR="0" lvl="1" indent="-342900" algn="l" rtl="0">
              <a:lnSpc>
                <a:spcPct val="107000"/>
              </a:lnSpc>
              <a:spcBef>
                <a:spcPts val="300"/>
              </a:spcBef>
              <a:spcAft>
                <a:spcPts val="0"/>
              </a:spcAft>
              <a:buClr>
                <a:schemeClr val="lt2"/>
              </a:buClr>
              <a:buSzPts val="1400"/>
              <a:buFont typeface="Noto Sans Symbols"/>
              <a:buChar char="∙"/>
            </a:pPr>
            <a:r>
              <a:rPr lang="en" sz="1400" b="0" i="0" u="none" strike="noStrike" cap="none">
                <a:solidFill>
                  <a:schemeClr val="dk1"/>
                </a:solidFill>
                <a:latin typeface="Libre Franklin"/>
                <a:ea typeface="Libre Franklin"/>
                <a:cs typeface="Libre Franklin"/>
                <a:sym typeface="Libre Franklin"/>
              </a:rPr>
              <a:t>Participants will help identify target crop maps over East Africa for intercomparison. </a:t>
            </a:r>
            <a:endParaRPr sz="1400" b="0" i="0" u="none" strike="noStrike" cap="none">
              <a:solidFill>
                <a:schemeClr val="dk1"/>
              </a:solidFill>
              <a:latin typeface="Calibri"/>
              <a:ea typeface="Calibri"/>
              <a:cs typeface="Calibri"/>
              <a:sym typeface="Calibri"/>
            </a:endParaRPr>
          </a:p>
          <a:p>
            <a:pPr marL="800100" marR="0" lvl="1" indent="-342900" algn="l" rtl="0">
              <a:lnSpc>
                <a:spcPct val="100000"/>
              </a:lnSpc>
              <a:spcBef>
                <a:spcPts val="0"/>
              </a:spcBef>
              <a:spcAft>
                <a:spcPts val="0"/>
              </a:spcAft>
              <a:buClr>
                <a:schemeClr val="lt2"/>
              </a:buClr>
              <a:buSzPts val="1400"/>
              <a:buFont typeface="Noto Sans Symbols"/>
              <a:buChar char="∙"/>
            </a:pPr>
            <a:r>
              <a:rPr lang="en" sz="1400" b="0" i="0" u="none" strike="noStrike" cap="none">
                <a:solidFill>
                  <a:schemeClr val="dk1"/>
                </a:solidFill>
                <a:latin typeface="Libre Franklin"/>
                <a:ea typeface="Libre Franklin"/>
                <a:cs typeface="Libre Franklin"/>
                <a:sym typeface="Libre Franklin"/>
              </a:rPr>
              <a:t>Build and document the Intercomparison Database (including both mapping products and in situ datasets used for the generation of these products-linked to in situ work) </a:t>
            </a:r>
            <a:endParaRPr/>
          </a:p>
          <a:p>
            <a:pPr marL="457200" marR="0" lvl="1" indent="0" algn="l" rtl="0">
              <a:lnSpc>
                <a:spcPct val="100000"/>
              </a:lnSpc>
              <a:spcBef>
                <a:spcPts val="0"/>
              </a:spcBef>
              <a:spcAft>
                <a:spcPts val="0"/>
              </a:spcAft>
              <a:buClr>
                <a:schemeClr val="lt2"/>
              </a:buClr>
              <a:buSzPts val="1400"/>
              <a:buFont typeface="Arial"/>
              <a:buNone/>
            </a:pPr>
            <a:endParaRPr sz="1400" b="0" i="0" u="none" strike="noStrike" cap="none">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 sz="1800" b="1" i="0" u="none" strike="noStrike" cap="none">
                <a:solidFill>
                  <a:schemeClr val="dk1"/>
                </a:solidFill>
                <a:latin typeface="Libre Franklin"/>
                <a:ea typeface="Libre Franklin"/>
                <a:cs typeface="Libre Franklin"/>
                <a:sym typeface="Libre Franklin"/>
              </a:rPr>
              <a:t>Coordinate GEOGLAM work with CEOS LPV Working Group efforts on the inter-comparison guidelines</a:t>
            </a: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9"/>
          <p:cNvSpPr txBox="1">
            <a:spLocks noGrp="1"/>
          </p:cNvSpPr>
          <p:nvPr>
            <p:ph type="title"/>
          </p:nvPr>
        </p:nvSpPr>
        <p:spPr>
          <a:xfrm>
            <a:off x="622800" y="2074125"/>
            <a:ext cx="6437700" cy="102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3000"/>
              <a:buFont typeface="Arial"/>
              <a:buNone/>
            </a:pPr>
            <a:r>
              <a:rPr lang="en" sz="3000" b="1">
                <a:solidFill>
                  <a:schemeClr val="lt1"/>
                </a:solidFill>
                <a:latin typeface="Helvetica Neue"/>
                <a:ea typeface="Helvetica Neue"/>
                <a:cs typeface="Helvetica Neue"/>
                <a:sym typeface="Helvetica Neue"/>
              </a:rPr>
              <a:t>Forests &amp; Biomass Team Session</a:t>
            </a:r>
            <a:endParaRPr sz="3000" b="1" i="0" u="none" strike="noStrike" cap="none">
              <a:solidFill>
                <a:schemeClr val="lt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3000"/>
              <a:buFont typeface="Arial"/>
              <a:buNone/>
            </a:pPr>
            <a:endParaRPr sz="3000" b="1" i="0" u="none" strike="noStrike" cap="none">
              <a:solidFill>
                <a:schemeClr val="lt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3000"/>
              <a:buFont typeface="Arial"/>
              <a:buNone/>
            </a:pPr>
            <a:r>
              <a:rPr lang="en" sz="2400" b="1">
                <a:solidFill>
                  <a:srgbClr val="93C47D"/>
                </a:solidFill>
                <a:latin typeface="Helvetica Neue"/>
                <a:ea typeface="Helvetica Neue"/>
                <a:cs typeface="Helvetica Neue"/>
                <a:sym typeface="Helvetica Neue"/>
              </a:rPr>
              <a:t>LSI-VC-10,</a:t>
            </a:r>
            <a:r>
              <a:rPr lang="en" sz="2400" b="1" i="0" u="none" strike="noStrike" cap="none">
                <a:solidFill>
                  <a:srgbClr val="93C47D"/>
                </a:solidFill>
                <a:latin typeface="Helvetica Neue"/>
                <a:ea typeface="Helvetica Neue"/>
                <a:cs typeface="Helvetica Neue"/>
                <a:sym typeface="Helvetica Neue"/>
              </a:rPr>
              <a:t> 17-18 </a:t>
            </a:r>
            <a:r>
              <a:rPr lang="en" sz="2400" b="1">
                <a:solidFill>
                  <a:srgbClr val="93C47D"/>
                </a:solidFill>
                <a:latin typeface="Helvetica Neue"/>
                <a:ea typeface="Helvetica Neue"/>
                <a:cs typeface="Helvetica Neue"/>
                <a:sym typeface="Helvetica Neue"/>
              </a:rPr>
              <a:t>May</a:t>
            </a:r>
            <a:r>
              <a:rPr lang="en" sz="2400" b="1" i="0" u="none" strike="noStrike" cap="none">
                <a:solidFill>
                  <a:srgbClr val="93C47D"/>
                </a:solidFill>
                <a:latin typeface="Helvetica Neue"/>
                <a:ea typeface="Helvetica Neue"/>
                <a:cs typeface="Helvetica Neue"/>
                <a:sym typeface="Helvetica Neue"/>
              </a:rPr>
              <a:t> 2021</a:t>
            </a:r>
            <a:br>
              <a:rPr lang="en" sz="3000" b="1" i="0" u="none" strike="noStrike" cap="none">
                <a:solidFill>
                  <a:srgbClr val="93C47D"/>
                </a:solidFill>
                <a:latin typeface="Helvetica Neue"/>
                <a:ea typeface="Helvetica Neue"/>
                <a:cs typeface="Helvetica Neue"/>
                <a:sym typeface="Helvetica Neue"/>
              </a:rPr>
            </a:br>
            <a:endParaRPr sz="3000" b="1" i="0" u="none" strike="noStrike" cap="none">
              <a:solidFill>
                <a:srgbClr val="93C47D"/>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FFFFF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FFFFF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FFFFFF"/>
              </a:solidFill>
              <a:latin typeface="Helvetica Neue"/>
              <a:ea typeface="Helvetica Neue"/>
              <a:cs typeface="Helvetica Neue"/>
              <a:sym typeface="Helvetica Neue"/>
            </a:endParaRPr>
          </a:p>
        </p:txBody>
      </p:sp>
      <p:sp>
        <p:nvSpPr>
          <p:cNvPr id="241" name="Google Shape;241;p49"/>
          <p:cNvSpPr/>
          <p:nvPr/>
        </p:nvSpPr>
        <p:spPr>
          <a:xfrm>
            <a:off x="622789" y="3235106"/>
            <a:ext cx="4810800" cy="1906200"/>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a:p>
            <a:pPr marL="0" marR="0" lvl="0" indent="0" algn="l" rtl="0">
              <a:lnSpc>
                <a:spcPct val="150000"/>
              </a:lnSpc>
              <a:spcBef>
                <a:spcPts val="0"/>
              </a:spcBef>
              <a:spcAft>
                <a:spcPts val="0"/>
              </a:spcAft>
              <a:buClr>
                <a:schemeClr val="dk1"/>
              </a:buClr>
              <a:buSzPts val="1800"/>
              <a:buFont typeface="Arial"/>
              <a:buNone/>
            </a:pPr>
            <a:r>
              <a:rPr lang="en" sz="1800" b="0" i="0" u="none" strike="noStrike" cap="none">
                <a:solidFill>
                  <a:schemeClr val="lt1"/>
                </a:solidFill>
                <a:latin typeface="Helvetica Neue"/>
                <a:ea typeface="Helvetica Neue"/>
                <a:cs typeface="Helvetica Neue"/>
                <a:sym typeface="Helvetica Neue"/>
              </a:rPr>
              <a:t>Osamu Ochiai (JAXA) &amp; </a:t>
            </a:r>
            <a:br>
              <a:rPr lang="en" sz="1800" b="0" i="0" u="none" strike="noStrike" cap="none">
                <a:solidFill>
                  <a:schemeClr val="lt1"/>
                </a:solidFill>
                <a:latin typeface="Helvetica Neue"/>
                <a:ea typeface="Helvetica Neue"/>
                <a:cs typeface="Helvetica Neue"/>
                <a:sym typeface="Helvetica Neue"/>
              </a:rPr>
            </a:br>
            <a:r>
              <a:rPr lang="en" sz="1800" b="0" i="0" u="none" strike="noStrike" cap="none">
                <a:solidFill>
                  <a:schemeClr val="lt1"/>
                </a:solidFill>
                <a:latin typeface="Helvetica Neue"/>
                <a:ea typeface="Helvetica Neue"/>
                <a:cs typeface="Helvetica Neue"/>
                <a:sym typeface="Helvetica Neue"/>
              </a:rPr>
              <a:t>Frank Martin Seifert (ESA)</a:t>
            </a:r>
            <a:endParaRPr sz="1800" b="0" i="0" u="none" strike="noStrike" cap="none">
              <a:solidFill>
                <a:schemeClr val="lt1"/>
              </a:solidFill>
              <a:latin typeface="Helvetica Neue"/>
              <a:ea typeface="Helvetica Neue"/>
              <a:cs typeface="Helvetica Neue"/>
              <a:sym typeface="Helvetica Neue"/>
            </a:endParaRPr>
          </a:p>
          <a:p>
            <a:pPr marL="0" marR="0" lvl="0" indent="0" algn="l" rtl="0">
              <a:lnSpc>
                <a:spcPct val="150000"/>
              </a:lnSpc>
              <a:spcBef>
                <a:spcPts val="0"/>
              </a:spcBef>
              <a:spcAft>
                <a:spcPts val="0"/>
              </a:spcAft>
              <a:buClr>
                <a:schemeClr val="dk1"/>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pic>
        <p:nvPicPr>
          <p:cNvPr id="242" name="Google Shape;242;p49"/>
          <p:cNvPicPr preferRelativeResize="0"/>
          <p:nvPr/>
        </p:nvPicPr>
        <p:blipFill rotWithShape="1">
          <a:blip r:embed="rId3">
            <a:alphaModFix/>
          </a:blip>
          <a:srcRect/>
          <a:stretch/>
        </p:blipFill>
        <p:spPr>
          <a:xfrm>
            <a:off x="622789" y="913054"/>
            <a:ext cx="1880930" cy="744849"/>
          </a:xfrm>
          <a:prstGeom prst="rect">
            <a:avLst/>
          </a:prstGeom>
          <a:noFill/>
          <a:ln>
            <a:noFill/>
          </a:ln>
        </p:spPr>
      </p:pic>
      <p:sp>
        <p:nvSpPr>
          <p:cNvPr id="243" name="Google Shape;243;p49"/>
          <p:cNvSpPr txBox="1"/>
          <p:nvPr/>
        </p:nvSpPr>
        <p:spPr>
          <a:xfrm>
            <a:off x="622789" y="1684975"/>
            <a:ext cx="2806200" cy="157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 sz="1050" b="1" i="0" u="none" strike="noStrike" cap="none">
                <a:solidFill>
                  <a:schemeClr val="lt1"/>
                </a:solidFill>
                <a:latin typeface="Helvetica Neue"/>
                <a:ea typeface="Helvetica Neue"/>
                <a:cs typeface="Helvetica Neue"/>
                <a:sym typeface="Helvetica Neue"/>
              </a:rPr>
              <a:t>Committee on Earth Observation Satellites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5205</Words>
  <Application>Microsoft Macintosh PowerPoint</Application>
  <PresentationFormat>On-screen Show (16:9)</PresentationFormat>
  <Paragraphs>693</Paragraphs>
  <Slides>50</Slides>
  <Notes>50</Notes>
  <HiddenSlides>3</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50</vt:i4>
      </vt:variant>
    </vt:vector>
  </HeadingPairs>
  <TitlesOfParts>
    <vt:vector size="60" baseType="lpstr">
      <vt:lpstr>Libre Franklin</vt:lpstr>
      <vt:lpstr>Noto Sans Symbols</vt:lpstr>
      <vt:lpstr>Arial</vt:lpstr>
      <vt:lpstr>Calibri</vt:lpstr>
      <vt:lpstr>Courier New</vt:lpstr>
      <vt:lpstr>Helvetica Neue</vt:lpstr>
      <vt:lpstr>Simple Dark</vt:lpstr>
      <vt:lpstr>Default</vt:lpstr>
      <vt:lpstr>Default</vt:lpstr>
      <vt:lpstr>Office Theme</vt:lpstr>
      <vt:lpstr>LSI-GEOGLAM and LSI-Forests &amp; Biomass</vt:lpstr>
      <vt:lpstr>Overview</vt:lpstr>
      <vt:lpstr>LSI-GEOGLAM Subgroup</vt:lpstr>
      <vt:lpstr>GEOGLAM Update – On-Going</vt:lpstr>
      <vt:lpstr>GEOGLAM Update – Climate Mitigation </vt:lpstr>
      <vt:lpstr>GEOGLAM Update – Climate Adaptation </vt:lpstr>
      <vt:lpstr>GEOGLAM Update – Enhanced In Situ Data Mgmt. </vt:lpstr>
      <vt:lpstr>GEOGLAM Update – Enhanced In Situ Data Mgmt. </vt:lpstr>
      <vt:lpstr>Forests &amp; Biomass Team Session  LSI-VC-10, 17-18 May 2021    </vt:lpstr>
      <vt:lpstr>Contents</vt:lpstr>
      <vt:lpstr>LSI-VC Forests and Biomass Team</vt:lpstr>
      <vt:lpstr>LSI-VC Forests and Biomass Team</vt:lpstr>
      <vt:lpstr>LSI-VC Forests and Biomass Team</vt:lpstr>
      <vt:lpstr>AFOLU Roadmap Activity Update   </vt:lpstr>
      <vt:lpstr>PowerPoint Presentation</vt:lpstr>
      <vt:lpstr>PowerPoint Presentation</vt:lpstr>
      <vt:lpstr>PowerPoint Presentation</vt:lpstr>
      <vt:lpstr>PowerPoint Presentation</vt:lpstr>
      <vt:lpstr>Last call &amp; SIT-36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Latest UNFCCC SEC Engagement Global Stocktake Timeline</vt:lpstr>
      <vt:lpstr>UNFCCC SEC engagement</vt:lpstr>
      <vt:lpstr>PowerPoint Presentation</vt:lpstr>
      <vt:lpstr>PowerPoint Presentation</vt:lpstr>
      <vt:lpstr>PowerPoint Presentation</vt:lpstr>
      <vt:lpstr>Dataset Producer engagement</vt:lpstr>
      <vt:lpstr>AFOLU Roadmap</vt:lpstr>
      <vt:lpstr>CEOS GST Strategy   Adam Lewis   </vt:lpstr>
      <vt:lpstr>Heritage 1/3</vt:lpstr>
      <vt:lpstr>Heritage 2/3</vt:lpstr>
      <vt:lpstr>Heritage 3/3</vt:lpstr>
      <vt:lpstr>GST Strategy and Communications</vt:lpstr>
      <vt:lpstr>LSI-VC Interest</vt:lpstr>
      <vt:lpstr>Discussion</vt:lpstr>
      <vt:lpstr>Discussion    </vt:lpstr>
      <vt:lpstr>Seed topics from the slide deck</vt:lpstr>
      <vt:lpstr>Seed topics from the slide deck</vt:lpstr>
      <vt:lpstr>Using the Open Data Cube  to support AFOLU and GST   Brian Killough CEOS SEO   </vt:lpstr>
      <vt:lpstr>ODC for AFOLU and GST</vt:lpstr>
      <vt:lpstr>A Data Cube Vision for AFOLU/GST</vt:lpstr>
      <vt:lpstr>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LSI-GEOGLAM and LSI-Forests &amp; Biomass</dc:title>
  <cp:lastModifiedBy>Matthew Steventon</cp:lastModifiedBy>
  <cp:revision>1</cp:revision>
  <dcterms:modified xsi:type="dcterms:W3CDTF">2021-08-04T10:16:47Z</dcterms:modified>
</cp:coreProperties>
</file>