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16" r:id="rId2"/>
  </p:sldMasterIdLst>
  <p:notesMasterIdLst>
    <p:notesMasterId r:id="rId9"/>
  </p:notesMasterIdLst>
  <p:sldIdLst>
    <p:sldId id="256" r:id="rId3"/>
    <p:sldId id="493" r:id="rId4"/>
    <p:sldId id="495" r:id="rId5"/>
    <p:sldId id="496" r:id="rId6"/>
    <p:sldId id="492" r:id="rId7"/>
    <p:sldId id="459" r:id="rId8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C3C3AEED-2EA0-44AD-9CA0-A588A9E51E21}">
          <p14:sldIdLst>
            <p14:sldId id="256"/>
            <p14:sldId id="493"/>
            <p14:sldId id="495"/>
            <p14:sldId id="496"/>
            <p14:sldId id="492"/>
            <p14:sldId id="459"/>
          </p14:sldIdLst>
        </p14:section>
        <p14:section name="Default Section" id="{1316AB94-D2A9-43FB-80C3-78CC2CD71E14}">
          <p14:sldIdLst/>
        </p14:section>
        <p14:section name="Default Section" id="{D2CD9141-54B9-47B7-9BDC-BC9F1969834B}">
          <p14:sldIdLst/>
        </p14:section>
        <p14:section name="Default Section" id="{C58079C0-B931-4BAA-A1E1-5A8B301E984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880">
          <p15:clr>
            <a:srgbClr val="A4A3A4"/>
          </p15:clr>
        </p15:guide>
        <p15:guide id="3" pos="2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FF6600"/>
    <a:srgbClr val="DDDDD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8643" autoAdjust="0"/>
  </p:normalViewPr>
  <p:slideViewPr>
    <p:cSldViewPr>
      <p:cViewPr varScale="1">
        <p:scale>
          <a:sx n="116" d="100"/>
          <a:sy n="116" d="100"/>
        </p:scale>
        <p:origin x="1062" y="96"/>
      </p:cViewPr>
      <p:guideLst>
        <p:guide orient="horz" pos="1026"/>
        <p:guide pos="2880"/>
        <p:guide pos="295"/>
      </p:guideLst>
    </p:cSldViewPr>
  </p:slideViewPr>
  <p:outlineViewPr>
    <p:cViewPr>
      <p:scale>
        <a:sx n="33" d="100"/>
        <a:sy n="33" d="100"/>
      </p:scale>
      <p:origin x="0" y="2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8" d="100"/>
        <a:sy n="14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/>
              <a:t>Textmasterformate durch Klicken bearbeiten</a:t>
            </a:r>
          </a:p>
          <a:p>
            <a:pPr lvl="1"/>
            <a:r>
              <a:rPr lang="en-US" altLang="de-DE" noProof="0"/>
              <a:t>Zweite Ebene</a:t>
            </a:r>
          </a:p>
          <a:p>
            <a:pPr lvl="2"/>
            <a:r>
              <a:rPr lang="en-US" altLang="de-DE" noProof="0"/>
              <a:t>Dritte Ebene</a:t>
            </a:r>
          </a:p>
          <a:p>
            <a:pPr lvl="3"/>
            <a:r>
              <a:rPr lang="en-US" altLang="de-DE" noProof="0"/>
              <a:t>Vierte Ebene</a:t>
            </a:r>
          </a:p>
          <a:p>
            <a:pPr lvl="4"/>
            <a:r>
              <a:rPr lang="en-US" altLang="de-DE" noProof="0"/>
              <a:t>Fünfte Ebene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4551EA-13A9-4985-9EA0-3284D946FA0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571799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4551EA-13A9-4985-9EA0-3284D946FA05}" type="slidenum">
              <a:rPr lang="en-US" altLang="de-DE" smtClean="0"/>
              <a:pPr>
                <a:defRPr/>
              </a:pPr>
              <a:t>1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15934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4551EA-13A9-4985-9EA0-3284D946FA05}" type="slidenum">
              <a:rPr lang="en-US" altLang="de-DE" smtClean="0"/>
              <a:pPr>
                <a:defRPr/>
              </a:pPr>
              <a:t>3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90527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56100" y="2924175"/>
            <a:ext cx="4248150" cy="14700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Titel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4652963"/>
            <a:ext cx="4248150" cy="600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altLang="de-DE" noProof="0"/>
              <a:t>Vortragender</a:t>
            </a:r>
          </a:p>
        </p:txBody>
      </p:sp>
    </p:spTree>
    <p:extLst>
      <p:ext uri="{BB962C8B-B14F-4D97-AF65-F5344CB8AC3E}">
        <p14:creationId xmlns:p14="http://schemas.microsoft.com/office/powerpoint/2010/main" val="190255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B9BBE-F4D9-4F0C-AF65-8942C7C5E85E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91384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9538" y="549275"/>
            <a:ext cx="2000250" cy="5111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5849938" cy="5111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1BFBC-DC44-45FA-A0BB-896D47F121D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773288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56100" y="2924175"/>
            <a:ext cx="4248150" cy="147002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altLang="de-DE" noProof="0"/>
              <a:t>Titel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356100" y="4652963"/>
            <a:ext cx="4248150" cy="6000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de-DE" altLang="de-DE" noProof="0"/>
              <a:t>Vortragender</a:t>
            </a:r>
          </a:p>
        </p:txBody>
      </p:sp>
    </p:spTree>
    <p:extLst>
      <p:ext uri="{BB962C8B-B14F-4D97-AF65-F5344CB8AC3E}">
        <p14:creationId xmlns:p14="http://schemas.microsoft.com/office/powerpoint/2010/main" val="183771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12" y="192024"/>
            <a:ext cx="6130925" cy="8683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6344" y="978408"/>
            <a:ext cx="8002588" cy="4032250"/>
          </a:xfrm>
        </p:spPr>
        <p:txBody>
          <a:bodyPr/>
          <a:lstStyle>
            <a:lvl1pPr marL="285750" indent="-285750">
              <a:spcBef>
                <a:spcPts val="0"/>
              </a:spcBef>
              <a:buFont typeface="Frutiger 45 Light" panose="020B0303030504020204" pitchFamily="34" charset="0"/>
              <a:buChar char="•"/>
              <a:defRPr>
                <a:latin typeface="Frutiger 45 Light" panose="020B0303030504020204" pitchFamily="34" charset="0"/>
              </a:defRPr>
            </a:lvl1pPr>
            <a:lvl2pPr marL="539750" indent="-182563">
              <a:spcBef>
                <a:spcPts val="0"/>
              </a:spcBef>
              <a:buFont typeface="Frutiger 45 Light" panose="020B0303030504020204" pitchFamily="34" charset="0"/>
              <a:buChar char="•"/>
              <a:defRPr>
                <a:latin typeface="Frutiger 45 Light" panose="020B0303030504020204" pitchFamily="34" charset="0"/>
              </a:defRPr>
            </a:lvl2pPr>
            <a:lvl3pPr marL="901700" indent="-182563">
              <a:spcBef>
                <a:spcPts val="0"/>
              </a:spcBef>
              <a:buFont typeface="Frutiger 45 Light" panose="020B0303030504020204" pitchFamily="34" charset="0"/>
              <a:buChar char="•"/>
              <a:defRPr>
                <a:latin typeface="Frutiger 45 Light" panose="020B0303030504020204" pitchFamily="34" charset="0"/>
              </a:defRPr>
            </a:lvl3pPr>
            <a:lvl4pPr marL="1254125" indent="-173038">
              <a:spcBef>
                <a:spcPts val="0"/>
              </a:spcBef>
              <a:buFont typeface="Frutiger 45 Light" panose="020B0303030504020204" pitchFamily="34" charset="0"/>
              <a:buChar char="•"/>
              <a:defRPr>
                <a:latin typeface="Frutiger 45 Light" panose="020B0303030504020204" pitchFamily="34" charset="0"/>
              </a:defRPr>
            </a:lvl4pPr>
            <a:lvl5pPr marL="1619250" indent="-184150">
              <a:spcBef>
                <a:spcPts val="0"/>
              </a:spcBef>
              <a:buFont typeface="Frutiger 45 Light" panose="020B0303030504020204" pitchFamily="34" charset="0"/>
              <a:buChar char="•"/>
              <a:defRPr>
                <a:latin typeface="Frutiger 45 Light" panose="020B0303030504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FC342-8D13-4BFF-A291-5A0BBE9931A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0104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F98FF-C5F5-4BC9-8E8D-3DF120C6334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18122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39243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92588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A359F-FB1F-4352-9756-2A94B748014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81350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208D4-C5B7-4E7A-8F49-4449381A594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80250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8912" y="192024"/>
            <a:ext cx="6130925" cy="8683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A584E-3AF9-4752-B487-8C60FFE5619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311986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CE045-A422-4E76-8F0C-81252D43002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98296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889B2C-7C47-44B7-AA94-A32A5CB0732A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299722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6A618-BCA5-4165-B499-A7B23D6E42D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1517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F29FE-79CB-44FB-9D9C-B80244E488A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320837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E2C66-7947-414F-B7AA-6BF8C1306D8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98275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59538" y="549275"/>
            <a:ext cx="2000250" cy="511175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5849938" cy="511175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CD8FA-0C17-4C0B-A0F0-4B16B3B14223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3541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5EB64-CBA6-4BF6-8F98-20206D132D9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34343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39243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33900" y="1628775"/>
            <a:ext cx="3925888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2BA63-4D38-4053-A0B9-1DC07E46E7B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25273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200E-F878-4541-A261-D7B8AA69157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23389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726DB-5C12-4A6F-912F-4D90EAAECB9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96220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050C2-BF0C-4220-AE83-6B3D92659E15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25717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6C081-1F19-4EEF-90F8-33A07A90FA3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9282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6FB2F-E889-4275-B98C-C52D2E81E298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48113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SlideBanner_2GroundSegement_DL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EnMap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9275"/>
            <a:ext cx="6130925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31913" y="6453188"/>
            <a:ext cx="27701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1711BF87-DBAE-4F89-86F7-855C68A198B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133191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7313">
              <a:defRPr sz="1000" b="1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0025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SzPct val="11000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2pPr>
      <a:lvl3pPr marL="901700" indent="-182563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3pPr>
      <a:lvl4pPr marL="1254125" indent="-173038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4pPr>
      <a:lvl5pPr marL="1619250" indent="-184150" algn="l" rtl="0" eaLnBrk="0" fontAlgn="base" hangingPunct="0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5pPr>
      <a:lvl6pPr marL="20764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6pPr>
      <a:lvl7pPr marL="25336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7pPr>
      <a:lvl8pPr marL="29908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8pPr>
      <a:lvl9pPr marL="34480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SlideBanner_2GroundSegement_DL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162675"/>
            <a:ext cx="91440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2" descr="Slide_EnMap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2700" y="0"/>
            <a:ext cx="151130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38150" y="192088"/>
            <a:ext cx="6130925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31913" y="6453188"/>
            <a:ext cx="2770187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796BF479-6BDA-4268-AEC6-27B7D4E793F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  <p:sp>
        <p:nvSpPr>
          <p:cNvPr id="583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53188"/>
            <a:ext cx="1331913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87313" eaLnBrk="1" hangingPunct="1">
              <a:defRPr sz="1000" b="1" smtClean="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  <p:sp>
        <p:nvSpPr>
          <p:cNvPr id="1031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977900"/>
            <a:ext cx="800258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9913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969696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SzPct val="110000"/>
        <a:buFont typeface="Frutiger 45 Light" pitchFamily="34" charset="0"/>
        <a:buChar char="•"/>
        <a:defRPr>
          <a:solidFill>
            <a:schemeClr val="tx1"/>
          </a:solidFill>
          <a:latin typeface="Frutiger 45 Light" panose="020B0303030504020204" pitchFamily="34" charset="0"/>
          <a:ea typeface="+mn-ea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SzPct val="110000"/>
        <a:buFont typeface="Frutiger 45 Light" pitchFamily="34" charset="0"/>
        <a:buChar char="•"/>
        <a:defRPr>
          <a:solidFill>
            <a:schemeClr val="tx1"/>
          </a:solidFill>
          <a:latin typeface="Frutiger 45 Light" panose="020B0303030504020204" pitchFamily="34" charset="0"/>
        </a:defRPr>
      </a:lvl2pPr>
      <a:lvl3pPr marL="901700" indent="-182563" algn="l" rtl="0" eaLnBrk="0" fontAlgn="base" hangingPunct="0">
        <a:spcBef>
          <a:spcPct val="20000"/>
        </a:spcBef>
        <a:spcAft>
          <a:spcPct val="0"/>
        </a:spcAft>
        <a:buSzPct val="110000"/>
        <a:buFont typeface="Frutiger 45 Light" pitchFamily="34" charset="0"/>
        <a:buChar char="•"/>
        <a:defRPr>
          <a:solidFill>
            <a:schemeClr val="tx1"/>
          </a:solidFill>
          <a:latin typeface="Frutiger 45 Light" panose="020B0303030504020204" pitchFamily="34" charset="0"/>
        </a:defRPr>
      </a:lvl3pPr>
      <a:lvl4pPr marL="1254125" indent="-173038" algn="l" rtl="0" eaLnBrk="0" fontAlgn="base" hangingPunct="0">
        <a:spcBef>
          <a:spcPct val="20000"/>
        </a:spcBef>
        <a:spcAft>
          <a:spcPct val="0"/>
        </a:spcAft>
        <a:buSzPct val="110000"/>
        <a:buFont typeface="Frutiger 45 Light" pitchFamily="34" charset="0"/>
        <a:buChar char="•"/>
        <a:defRPr>
          <a:solidFill>
            <a:schemeClr val="tx1"/>
          </a:solidFill>
          <a:latin typeface="Frutiger 45 Light" panose="020B0303030504020204" pitchFamily="34" charset="0"/>
        </a:defRPr>
      </a:lvl4pPr>
      <a:lvl5pPr marL="1619250" indent="-184150" algn="l" rtl="0" eaLnBrk="0" fontAlgn="base" hangingPunct="0">
        <a:spcBef>
          <a:spcPct val="20000"/>
        </a:spcBef>
        <a:spcAft>
          <a:spcPct val="0"/>
        </a:spcAft>
        <a:buSzPct val="110000"/>
        <a:buFont typeface="Frutiger 45 Light" pitchFamily="34" charset="0"/>
        <a:buChar char="•"/>
        <a:defRPr>
          <a:solidFill>
            <a:schemeClr val="tx1"/>
          </a:solidFill>
          <a:latin typeface="Frutiger 45 Light" panose="020B0303030504020204" pitchFamily="34" charset="0"/>
        </a:defRPr>
      </a:lvl5pPr>
      <a:lvl6pPr marL="20764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6pPr>
      <a:lvl7pPr marL="25336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7pPr>
      <a:lvl8pPr marL="29908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8pPr>
      <a:lvl9pPr marL="3448050" indent="-184150" algn="l" rtl="0" fontAlgn="base">
        <a:spcBef>
          <a:spcPct val="20000"/>
        </a:spcBef>
        <a:spcAft>
          <a:spcPct val="0"/>
        </a:spcAft>
        <a:buSzPct val="11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map.org/data_tools/testdata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de-DE" dirty="0" err="1"/>
              <a:t>EnMAP</a:t>
            </a:r>
            <a:r>
              <a:rPr lang="en-US" altLang="de-DE" dirty="0"/>
              <a:t> </a:t>
            </a:r>
            <a:br>
              <a:rPr lang="en-US" altLang="de-DE" dirty="0"/>
            </a:br>
            <a:r>
              <a:rPr lang="en-US" altLang="de-DE" dirty="0"/>
              <a:t>ARD / CARD4L Metadata</a:t>
            </a:r>
          </a:p>
        </p:txBody>
      </p:sp>
      <p:sp>
        <p:nvSpPr>
          <p:cNvPr id="11" name="Untertitel 10">
            <a:extLst>
              <a:ext uri="{FF2B5EF4-FFF2-40B4-BE49-F238E27FC236}">
                <a16:creationId xmlns:a16="http://schemas.microsoft.com/office/drawing/2014/main" id="{870118F0-578D-4FB4-8F25-9A481121B3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Martin Bachmann et al., DLR</a:t>
            </a:r>
          </a:p>
          <a:p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EnMAP</a:t>
            </a:r>
            <a:r>
              <a:rPr lang="de-DE" dirty="0"/>
              <a:t> Ground Segment</a:t>
            </a:r>
          </a:p>
        </p:txBody>
      </p:sp>
      <p:sp>
        <p:nvSpPr>
          <p:cNvPr id="9" name="Rechteck 1">
            <a:extLst>
              <a:ext uri="{FF2B5EF4-FFF2-40B4-BE49-F238E27FC236}">
                <a16:creationId xmlns:a16="http://schemas.microsoft.com/office/drawing/2014/main" id="{18B66512-60B0-4603-8A06-78F953B70A13}"/>
              </a:ext>
            </a:extLst>
          </p:cNvPr>
          <p:cNvSpPr/>
          <p:nvPr/>
        </p:nvSpPr>
        <p:spPr>
          <a:xfrm>
            <a:off x="4572000" y="6211669"/>
            <a:ext cx="4595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Supported by the DLR Space Administration with funds of the German Federal Ministry of Economic Affairs and Energy on the basis of a decision by the German Bundestag (50 EE 0850).</a:t>
            </a:r>
            <a:endParaRPr lang="de-DE" sz="12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E888639-63AF-4AF6-9A75-9422E1C7C7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116632"/>
            <a:ext cx="1440160" cy="749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B199F61C-20E6-464A-97AC-E2A9678BE044}"/>
              </a:ext>
            </a:extLst>
          </p:cNvPr>
          <p:cNvGrpSpPr/>
          <p:nvPr/>
        </p:nvGrpSpPr>
        <p:grpSpPr>
          <a:xfrm>
            <a:off x="5868144" y="1196975"/>
            <a:ext cx="3035149" cy="2376289"/>
            <a:chOff x="6012160" y="1628775"/>
            <a:chExt cx="3035149" cy="2376289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30102BE-BCD7-4680-ACD7-E776170CA902}"/>
                </a:ext>
              </a:extLst>
            </p:cNvPr>
            <p:cNvSpPr/>
            <p:nvPr/>
          </p:nvSpPr>
          <p:spPr>
            <a:xfrm>
              <a:off x="6012160" y="1628775"/>
              <a:ext cx="3024336" cy="23762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7346" name="Picture 2" descr="https://www.dlr.de/eoc/en/Portaldata/60/Resources/images/2_dfd_it/DFD_IT_DIMS_512b_en.jpg">
              <a:extLst>
                <a:ext uri="{FF2B5EF4-FFF2-40B4-BE49-F238E27FC236}">
                  <a16:creationId xmlns:a16="http://schemas.microsoft.com/office/drawing/2014/main" id="{1F883ED0-00AA-4E1A-9070-343B6044EC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1772816"/>
              <a:ext cx="3035149" cy="2187442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27BA473-6A12-47D4-80DC-822E21ECA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Overview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7B843C-1D4D-45C3-B3EA-81BBE995F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974"/>
            <a:ext cx="8002588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DLR‘s</a:t>
            </a:r>
            <a:r>
              <a:rPr lang="de-DE" sz="1600" dirty="0"/>
              <a:t> multi-mission </a:t>
            </a:r>
            <a:r>
              <a:rPr lang="de-DE" sz="1600" dirty="0" err="1"/>
              <a:t>infrastructure</a:t>
            </a:r>
            <a:r>
              <a:rPr lang="de-DE" sz="1600" dirty="0"/>
              <a:t> „DIMS“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Incl. </a:t>
            </a:r>
            <a:r>
              <a:rPr lang="de-DE" sz="1600" dirty="0" err="1"/>
              <a:t>TerraSAR</a:t>
            </a:r>
            <a:r>
              <a:rPr lang="de-DE" sz="1600" dirty="0"/>
              <a:t>-X, ENVISAT and </a:t>
            </a:r>
            <a:r>
              <a:rPr lang="de-DE" sz="1600" dirty="0" err="1"/>
              <a:t>others</a:t>
            </a:r>
            <a:r>
              <a:rPr lang="de-DE" sz="1600" dirty="0"/>
              <a:t> 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GEOSERVICE: ISO19115 &amp; INSPIRE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Current</a:t>
            </a:r>
            <a:r>
              <a:rPr lang="de-DE" sz="1600" dirty="0"/>
              <a:t> </a:t>
            </a:r>
            <a:r>
              <a:rPr lang="de-DE" sz="1600" dirty="0" err="1"/>
              <a:t>topics</a:t>
            </a:r>
            <a:r>
              <a:rPr lang="de-DE" sz="1600" dirty="0"/>
              <a:t>: ARD-</a:t>
            </a:r>
            <a:r>
              <a:rPr lang="de-DE" sz="1600" dirty="0" err="1"/>
              <a:t>complient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hosting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S-1 &amp; S-2 </a:t>
            </a:r>
            <a:r>
              <a:rPr lang="de-DE" sz="1600" dirty="0" err="1"/>
              <a:t>archives</a:t>
            </a:r>
            <a:br>
              <a:rPr lang="de-DE" sz="1600" dirty="0"/>
            </a:b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EnMAP</a:t>
            </a:r>
            <a:r>
              <a:rPr lang="de-DE" sz="1600" dirty="0"/>
              <a:t> – German </a:t>
            </a:r>
            <a:r>
              <a:rPr lang="de-DE" sz="1600" dirty="0" err="1"/>
              <a:t>Hyperspectral</a:t>
            </a:r>
            <a:r>
              <a:rPr lang="de-DE" sz="1600" dirty="0"/>
              <a:t> Mission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COPERNICUS </a:t>
            </a:r>
            <a:r>
              <a:rPr lang="de-DE" sz="1600" dirty="0" err="1"/>
              <a:t>contributing</a:t>
            </a:r>
            <a:r>
              <a:rPr lang="de-DE" sz="1600" dirty="0"/>
              <a:t> </a:t>
            </a:r>
            <a:r>
              <a:rPr lang="de-DE" sz="1600" dirty="0" err="1"/>
              <a:t>mission</a:t>
            </a:r>
            <a:endParaRPr lang="de-DE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Launch: Q1 2022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Processing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L2A (ortho-</a:t>
            </a:r>
            <a:r>
              <a:rPr lang="de-DE" sz="1600" dirty="0" err="1"/>
              <a:t>rectified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/>
              <a:t>BOA </a:t>
            </a:r>
            <a:r>
              <a:rPr lang="de-DE" sz="1600" dirty="0" err="1"/>
              <a:t>reflectance</a:t>
            </a:r>
            <a:r>
              <a:rPr lang="de-DE" sz="1600" dirty="0"/>
              <a:t>)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L2A: </a:t>
            </a:r>
            <a:r>
              <a:rPr lang="de-DE" sz="1600" dirty="0" err="1"/>
              <a:t>tiled</a:t>
            </a:r>
            <a:r>
              <a:rPr lang="de-DE" sz="1600" dirty="0"/>
              <a:t> </a:t>
            </a:r>
            <a:r>
              <a:rPr lang="de-DE" sz="1600" dirty="0" err="1"/>
              <a:t>products</a:t>
            </a:r>
            <a:r>
              <a:rPr lang="de-DE" sz="1600" dirty="0"/>
              <a:t>, 218 bands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de-DE" sz="1600" dirty="0"/>
              <a:t>Processing </a:t>
            </a:r>
            <a:r>
              <a:rPr lang="de-DE" sz="1600" dirty="0" err="1"/>
              <a:t>similar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DESIS @ ISS</a:t>
            </a:r>
          </a:p>
          <a:p>
            <a:pPr marL="82550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Complete sample products available: </a:t>
            </a:r>
            <a:r>
              <a:rPr lang="en-US" sz="1600" dirty="0">
                <a:solidFill>
                  <a:srgbClr val="00B05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https://www.enmap.org/data_tools/testdata/</a:t>
            </a:r>
            <a:endParaRPr lang="en-US" sz="1600" dirty="0">
              <a:solidFill>
                <a:srgbClr val="00B050"/>
              </a:solidFill>
            </a:endParaRPr>
          </a:p>
          <a:p>
            <a:pPr marL="82550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lvl="1" indent="0">
              <a:buNone/>
            </a:pPr>
            <a:endParaRPr lang="de-DE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825500" lvl="1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endParaRPr lang="de-DE" sz="1600" dirty="0"/>
          </a:p>
          <a:p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59A5077-1899-495B-A642-4E45917592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6A618-BCA5-4165-B499-A7B23D6E42D9}" type="slidenum">
              <a:rPr lang="en-US" altLang="de-DE" smtClean="0"/>
              <a:pPr>
                <a:defRPr/>
              </a:pPr>
              <a:t>2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F856F1B-F194-4CD0-8935-066033D2B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DEB71CF-7E8E-414A-A05D-246E457AC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3" y="3816217"/>
            <a:ext cx="3024335" cy="2094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0190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2AE23B-995A-4891-960E-97DF2B6B5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9275"/>
            <a:ext cx="6347048" cy="868363"/>
          </a:xfrm>
        </p:spPr>
        <p:txBody>
          <a:bodyPr/>
          <a:lstStyle/>
          <a:p>
            <a:r>
              <a:rPr lang="de-DE" dirty="0" err="1"/>
              <a:t>EnMAP</a:t>
            </a:r>
            <a:r>
              <a:rPr lang="de-DE" dirty="0"/>
              <a:t> –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Specifications</a:t>
            </a:r>
            <a:r>
              <a:rPr lang="de-DE" dirty="0"/>
              <a:t> &amp; </a:t>
            </a:r>
            <a:r>
              <a:rPr lang="de-DE" dirty="0" err="1"/>
              <a:t>Metadata</a:t>
            </a:r>
            <a:r>
              <a:rPr lang="de-DE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233C86-AE9E-48F6-9000-9CE2B14CB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274706"/>
            <a:ext cx="8002588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Archived</a:t>
            </a:r>
            <a:r>
              <a:rPr lang="de-DE" sz="1600" dirty="0"/>
              <a:t> </a:t>
            </a:r>
            <a:r>
              <a:rPr lang="de-DE" sz="1600" dirty="0" err="1"/>
              <a:t>product</a:t>
            </a:r>
            <a:r>
              <a:rPr lang="de-DE" sz="1600" dirty="0"/>
              <a:t>: L0+ incl. </a:t>
            </a:r>
            <a:r>
              <a:rPr lang="de-DE" sz="1600" dirty="0" err="1"/>
              <a:t>metadata</a:t>
            </a:r>
            <a:r>
              <a:rPr lang="de-DE" sz="1600" dirty="0"/>
              <a:t> </a:t>
            </a:r>
            <a:r>
              <a:rPr lang="de-DE" sz="1600" dirty="0" err="1"/>
              <a:t>up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L2A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L1B, L1C, L2A (</a:t>
            </a:r>
            <a:r>
              <a:rPr lang="de-DE" sz="1600" dirty="0" err="1"/>
              <a:t>land</a:t>
            </a:r>
            <a:r>
              <a:rPr lang="de-DE" sz="1600" dirty="0"/>
              <a:t> &amp; </a:t>
            </a:r>
            <a:r>
              <a:rPr lang="de-DE" sz="1600" dirty="0" err="1"/>
              <a:t>water</a:t>
            </a:r>
            <a:r>
              <a:rPr lang="de-DE" sz="1600" dirty="0"/>
              <a:t>) </a:t>
            </a:r>
            <a:r>
              <a:rPr lang="de-DE" sz="1600" dirty="0" err="1"/>
              <a:t>user</a:t>
            </a:r>
            <a:r>
              <a:rPr lang="de-DE" sz="1600" dirty="0"/>
              <a:t> </a:t>
            </a:r>
            <a:r>
              <a:rPr lang="de-DE" sz="1600" dirty="0" err="1"/>
              <a:t>product</a:t>
            </a:r>
            <a:r>
              <a:rPr lang="de-DE" sz="1600" dirty="0"/>
              <a:t> </a:t>
            </a:r>
            <a:r>
              <a:rPr lang="de-DE" sz="1600" dirty="0" err="1"/>
              <a:t>generation</a:t>
            </a:r>
            <a:r>
              <a:rPr lang="de-DE" sz="1600" dirty="0"/>
              <a:t> on </a:t>
            </a:r>
            <a:r>
              <a:rPr lang="de-DE" sz="1600" dirty="0" err="1"/>
              <a:t>demand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L2A </a:t>
            </a:r>
            <a:r>
              <a:rPr lang="de-DE" sz="1600" dirty="0" err="1"/>
              <a:t>product</a:t>
            </a:r>
            <a:r>
              <a:rPr lang="de-DE" sz="1600" dirty="0"/>
              <a:t>: </a:t>
            </a:r>
            <a:r>
              <a:rPr lang="de-DE" sz="1600" dirty="0" err="1"/>
              <a:t>Datacube</a:t>
            </a:r>
            <a:r>
              <a:rPr lang="de-DE" sz="1600" dirty="0"/>
              <a:t> + Quicklooks + 8 </a:t>
            </a:r>
            <a:r>
              <a:rPr lang="de-DE" sz="1600" dirty="0" err="1"/>
              <a:t>QualityLayers</a:t>
            </a:r>
            <a:r>
              <a:rPr lang="de-DE" sz="1600" dirty="0"/>
              <a:t> + XML </a:t>
            </a:r>
            <a:r>
              <a:rPr lang="de-DE" sz="1600" dirty="0" err="1"/>
              <a:t>Metadata</a:t>
            </a:r>
            <a:r>
              <a:rPr lang="de-DE" sz="1600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600" b="1" dirty="0">
                <a:solidFill>
                  <a:srgbClr val="00B050"/>
                </a:solidFill>
              </a:rPr>
              <a:t> CARD4L-SR (V.5.0) </a:t>
            </a:r>
            <a:r>
              <a:rPr lang="de-DE" sz="1600" b="1" dirty="0" err="1">
                <a:solidFill>
                  <a:srgbClr val="00B050"/>
                </a:solidFill>
              </a:rPr>
              <a:t>is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suitable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for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hyperspectral</a:t>
            </a:r>
            <a:r>
              <a:rPr lang="de-DE" sz="1600" b="1" dirty="0">
                <a:solidFill>
                  <a:srgbClr val="00B050"/>
                </a:solidFill>
              </a:rPr>
              <a:t> </a:t>
            </a:r>
            <a:r>
              <a:rPr lang="de-DE" sz="1600" b="1" dirty="0" err="1">
                <a:solidFill>
                  <a:srgbClr val="00B050"/>
                </a:solidFill>
              </a:rPr>
              <a:t>data</a:t>
            </a:r>
            <a:endParaRPr lang="de-DE" sz="1600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6CBC08C-44ED-464C-BDA3-E6DF6348F1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6A618-BCA5-4165-B499-A7B23D6E42D9}" type="slidenum">
              <a:rPr lang="en-US" altLang="de-DE" smtClean="0"/>
              <a:pPr>
                <a:defRPr/>
              </a:pPr>
              <a:t>3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14C02F-7D65-4B01-8F1E-9C5F09831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0553E5-8F6A-4FC0-9AAA-BA33E0F48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32" r="2021"/>
          <a:stretch/>
        </p:blipFill>
        <p:spPr>
          <a:xfrm>
            <a:off x="0" y="2679383"/>
            <a:ext cx="3513705" cy="329002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80C2291-E355-4A1C-904F-C9BAF9975039}"/>
              </a:ext>
            </a:extLst>
          </p:cNvPr>
          <p:cNvSpPr txBox="1"/>
          <p:nvPr/>
        </p:nvSpPr>
        <p:spPr>
          <a:xfrm>
            <a:off x="3563888" y="2667684"/>
            <a:ext cx="229902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@ L0, L1B, L1C, L2A:</a:t>
            </a:r>
          </a:p>
          <a:p>
            <a:endParaRPr lang="de-DE" sz="1200" dirty="0"/>
          </a:p>
          <a:p>
            <a:r>
              <a:rPr lang="de-DE" sz="1200" dirty="0" err="1"/>
              <a:t>Layers</a:t>
            </a:r>
            <a:r>
              <a:rPr lang="de-DE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Quickloooks</a:t>
            </a:r>
            <a:r>
              <a:rPr lang="de-DE" sz="1200" dirty="0"/>
              <a:t> (VNIR, SWIR)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Classification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Cloud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Cloud </a:t>
            </a:r>
            <a:r>
              <a:rPr lang="de-DE" sz="1200" dirty="0" err="1"/>
              <a:t>shadow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Haze</a:t>
            </a:r>
            <a:r>
              <a:rPr lang="de-DE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Cirrus</a:t>
            </a:r>
            <a:r>
              <a:rPr lang="de-DE" sz="120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Snow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QC </a:t>
            </a:r>
            <a:r>
              <a:rPr lang="de-DE" sz="1200" dirty="0" err="1"/>
              <a:t>flags</a:t>
            </a:r>
            <a:r>
              <a:rPr lang="de-DE" sz="1200" dirty="0"/>
              <a:t> (</a:t>
            </a:r>
            <a:r>
              <a:rPr lang="de-DE" sz="1200" dirty="0" err="1"/>
              <a:t>sat</a:t>
            </a:r>
            <a:r>
              <a:rPr lang="de-DE" sz="1200" dirty="0"/>
              <a:t>., </a:t>
            </a:r>
            <a:r>
              <a:rPr lang="de-DE" sz="1200" dirty="0" err="1"/>
              <a:t>strip</a:t>
            </a:r>
            <a:r>
              <a:rPr lang="de-DE" sz="1200" dirty="0"/>
              <a:t>., </a:t>
            </a:r>
            <a:r>
              <a:rPr lang="de-DE" sz="1200" dirty="0" err="1"/>
              <a:t>quality</a:t>
            </a:r>
            <a:r>
              <a:rPr lang="de-D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Defective</a:t>
            </a:r>
            <a:r>
              <a:rPr lang="de-DE" sz="1200" dirty="0"/>
              <a:t> Pixel </a:t>
            </a:r>
            <a:r>
              <a:rPr lang="de-DE" sz="1200" dirty="0" err="1"/>
              <a:t>Mask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r>
              <a:rPr lang="de-DE" sz="1200" dirty="0" err="1"/>
              <a:t>Metadata</a:t>
            </a:r>
            <a:r>
              <a:rPr lang="de-DE" sz="1200" dirty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Data Quality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Geo</a:t>
            </a:r>
            <a:r>
              <a:rPr lang="de-DE" sz="1200" dirty="0"/>
              <a:t>. </a:t>
            </a:r>
            <a:r>
              <a:rPr lang="de-DE" sz="1200" dirty="0" err="1"/>
              <a:t>accuracy</a:t>
            </a:r>
            <a:r>
              <a:rPr lang="de-DE" sz="1200" dirty="0"/>
              <a:t> (</a:t>
            </a:r>
            <a:r>
              <a:rPr lang="de-DE" sz="1200" dirty="0" err="1"/>
              <a:t>matching</a:t>
            </a:r>
            <a:r>
              <a:rPr lang="de-DE" sz="1200" dirty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 err="1"/>
              <a:t>Atm</a:t>
            </a:r>
            <a:r>
              <a:rPr lang="de-DE" sz="1200" dirty="0"/>
              <a:t>. </a:t>
            </a:r>
            <a:r>
              <a:rPr lang="de-DE" sz="1200" dirty="0" err="1"/>
              <a:t>conditions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3254426-2A97-4D99-9ED8-9DD356FC3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273" y="2679383"/>
            <a:ext cx="3299727" cy="32900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1485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323D0-C61B-44AA-AF9B-62DA81FCF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Obstacles</a:t>
            </a:r>
            <a:r>
              <a:rPr lang="de-DE" dirty="0"/>
              <a:t> reg. </a:t>
            </a:r>
            <a:r>
              <a:rPr lang="de-DE" dirty="0" err="1"/>
              <a:t>full</a:t>
            </a:r>
            <a:r>
              <a:rPr lang="de-DE" dirty="0"/>
              <a:t> „</a:t>
            </a:r>
            <a:r>
              <a:rPr lang="de-DE" dirty="0" err="1"/>
              <a:t>target</a:t>
            </a:r>
            <a:r>
              <a:rPr lang="de-DE" dirty="0"/>
              <a:t>“ </a:t>
            </a:r>
            <a:r>
              <a:rPr lang="de-DE" dirty="0" err="1"/>
              <a:t>conformity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71E3711-BA55-4E8F-9640-24761AD8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5410944" cy="40322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Auxiliary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(</a:t>
            </a:r>
            <a:r>
              <a:rPr lang="de-DE" sz="1600" dirty="0" err="1"/>
              <a:t>esp</a:t>
            </a:r>
            <a:r>
              <a:rPr lang="de-DE" sz="1600" dirty="0"/>
              <a:t>. </a:t>
            </a:r>
            <a:r>
              <a:rPr lang="de-DE" sz="1600" dirty="0" err="1"/>
              <a:t>reference</a:t>
            </a:r>
            <a:r>
              <a:rPr lang="de-DE" sz="1600" dirty="0"/>
              <a:t> </a:t>
            </a:r>
            <a:r>
              <a:rPr lang="de-DE" sz="1600" dirty="0" err="1"/>
              <a:t>image</a:t>
            </a:r>
            <a:r>
              <a:rPr lang="de-DE" sz="1600" dirty="0"/>
              <a:t>, DEM + </a:t>
            </a:r>
            <a:r>
              <a:rPr lang="de-DE" sz="1600" dirty="0" err="1"/>
              <a:t>derivates</a:t>
            </a:r>
            <a:r>
              <a:rPr lang="de-DE" sz="1600" dirty="0"/>
              <a:t>) </a:t>
            </a:r>
            <a:r>
              <a:rPr lang="de-DE" sz="1600" dirty="0" err="1"/>
              <a:t>partially</a:t>
            </a:r>
            <a:r>
              <a:rPr lang="de-DE" sz="1600" dirty="0"/>
              <a:t> </a:t>
            </a:r>
            <a:r>
              <a:rPr lang="de-DE" sz="1600" dirty="0" err="1"/>
              <a:t>commercial</a:t>
            </a:r>
            <a:endParaRPr lang="de-DE" sz="1600" dirty="0"/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err="1"/>
              <a:t>Traceability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instrument</a:t>
            </a:r>
            <a:r>
              <a:rPr lang="de-DE" sz="1600" dirty="0"/>
              <a:t> lab. </a:t>
            </a:r>
            <a:r>
              <a:rPr lang="de-DE" sz="1600" dirty="0" err="1"/>
              <a:t>calibration</a:t>
            </a:r>
            <a:r>
              <a:rPr lang="de-DE" sz="1600" dirty="0"/>
              <a:t> </a:t>
            </a:r>
            <a:r>
              <a:rPr lang="de-DE" sz="1600" dirty="0" err="1"/>
              <a:t>would</a:t>
            </a:r>
            <a:r>
              <a:rPr lang="de-DE" sz="1600" dirty="0"/>
              <a:t> </a:t>
            </a:r>
            <a:r>
              <a:rPr lang="de-DE" sz="1600" dirty="0" err="1"/>
              <a:t>require</a:t>
            </a:r>
            <a:r>
              <a:rPr lang="de-DE" sz="1600" dirty="0"/>
              <a:t> </a:t>
            </a:r>
            <a:r>
              <a:rPr lang="de-DE" sz="1600" dirty="0" err="1"/>
              <a:t>industry</a:t>
            </a:r>
            <a:r>
              <a:rPr lang="de-DE" sz="1600" dirty="0"/>
              <a:t> </a:t>
            </a:r>
            <a:r>
              <a:rPr lang="de-DE" sz="1600" dirty="0" err="1"/>
              <a:t>commitment</a:t>
            </a:r>
            <a:r>
              <a:rPr lang="de-DE" sz="1600" dirty="0"/>
              <a:t> / </a:t>
            </a:r>
            <a:r>
              <a:rPr lang="de-DE" sz="1600" dirty="0" err="1"/>
              <a:t>likely</a:t>
            </a:r>
            <a:r>
              <a:rPr lang="de-DE" sz="1600" dirty="0"/>
              <a:t> </a:t>
            </a:r>
            <a:r>
              <a:rPr lang="de-DE" sz="1600" dirty="0" err="1"/>
              <a:t>change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contracts</a:t>
            </a:r>
            <a:endParaRPr lang="de-DE" sz="1600" dirty="0"/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Parts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geo</a:t>
            </a:r>
            <a:r>
              <a:rPr lang="de-DE" sz="1600" dirty="0"/>
              <a:t>/</a:t>
            </a:r>
            <a:r>
              <a:rPr lang="de-DE" sz="1600" dirty="0" err="1"/>
              <a:t>spec</a:t>
            </a:r>
            <a:r>
              <a:rPr lang="de-DE" sz="1600" dirty="0"/>
              <a:t>/</a:t>
            </a:r>
            <a:r>
              <a:rPr lang="de-DE" sz="1600" dirty="0" err="1"/>
              <a:t>rad</a:t>
            </a:r>
            <a:r>
              <a:rPr lang="de-DE" sz="1600" dirty="0"/>
              <a:t> </a:t>
            </a:r>
            <a:r>
              <a:rPr lang="de-DE" sz="1600" dirty="0" err="1"/>
              <a:t>calibration</a:t>
            </a:r>
            <a:r>
              <a:rPr lang="de-DE" sz="1600" dirty="0"/>
              <a:t> </a:t>
            </a:r>
            <a:r>
              <a:rPr lang="de-DE" sz="1600" dirty="0" err="1"/>
              <a:t>information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</a:t>
            </a:r>
            <a:r>
              <a:rPr lang="de-DE" sz="1600" dirty="0" err="1"/>
              <a:t>provided</a:t>
            </a:r>
            <a:r>
              <a:rPr lang="de-DE" sz="1600" dirty="0"/>
              <a:t> </a:t>
            </a: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metadata</a:t>
            </a:r>
            <a:r>
              <a:rPr lang="de-DE" sz="1600" dirty="0"/>
              <a:t> (RPCs, </a:t>
            </a:r>
            <a:r>
              <a:rPr lang="de-DE" sz="1600" dirty="0" err="1"/>
              <a:t>spectral</a:t>
            </a:r>
            <a:r>
              <a:rPr lang="de-DE" sz="1600" dirty="0"/>
              <a:t> </a:t>
            </a:r>
            <a:r>
              <a:rPr lang="de-DE" sz="1600" dirty="0" err="1"/>
              <a:t>smile</a:t>
            </a:r>
            <a:r>
              <a:rPr lang="de-DE" sz="1600" dirty="0"/>
              <a:t>)…</a:t>
            </a:r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… </a:t>
            </a:r>
            <a:r>
              <a:rPr lang="de-DE" sz="1600" dirty="0" err="1"/>
              <a:t>other</a:t>
            </a:r>
            <a:r>
              <a:rPr lang="de-DE" sz="1600" dirty="0"/>
              <a:t> </a:t>
            </a:r>
            <a:r>
              <a:rPr lang="de-DE" sz="1600" dirty="0" err="1"/>
              <a:t>parameters</a:t>
            </a:r>
            <a:r>
              <a:rPr lang="de-DE" sz="1600" dirty="0"/>
              <a:t> (</a:t>
            </a:r>
            <a:r>
              <a:rPr lang="de-DE" sz="1600" dirty="0" err="1"/>
              <a:t>esp</a:t>
            </a:r>
            <a:r>
              <a:rPr lang="de-DE" sz="1600" dirty="0"/>
              <a:t>. </a:t>
            </a:r>
            <a:r>
              <a:rPr lang="de-DE" sz="1600" dirty="0" err="1"/>
              <a:t>straylight</a:t>
            </a:r>
            <a:r>
              <a:rPr lang="de-DE" sz="1600" dirty="0"/>
              <a:t>) </a:t>
            </a:r>
            <a:r>
              <a:rPr lang="de-DE" sz="1600" dirty="0" err="1"/>
              <a:t>too</a:t>
            </a:r>
            <a:r>
              <a:rPr lang="de-DE" sz="1600" dirty="0"/>
              <a:t> exhaustive </a:t>
            </a:r>
            <a:br>
              <a:rPr lang="de-DE" sz="1600" dirty="0"/>
            </a:b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provided</a:t>
            </a:r>
            <a:endParaRPr lang="de-DE" sz="1600" dirty="0"/>
          </a:p>
          <a:p>
            <a:endParaRPr lang="de-DE" sz="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/>
              <a:t>In-orbit </a:t>
            </a:r>
            <a:r>
              <a:rPr lang="de-DE" sz="1600" dirty="0" err="1"/>
              <a:t>radiometric</a:t>
            </a:r>
            <a:r>
              <a:rPr lang="de-DE" sz="1600" dirty="0"/>
              <a:t> </a:t>
            </a:r>
            <a:r>
              <a:rPr lang="de-DE" sz="1600" dirty="0" err="1"/>
              <a:t>performance</a:t>
            </a:r>
            <a:r>
              <a:rPr lang="de-DE" sz="1600" dirty="0"/>
              <a:t> will </a:t>
            </a:r>
            <a:r>
              <a:rPr lang="de-DE" sz="1600" dirty="0" err="1"/>
              <a:t>be</a:t>
            </a:r>
            <a:r>
              <a:rPr lang="de-DE" sz="1600" dirty="0"/>
              <a:t> </a:t>
            </a:r>
            <a:r>
              <a:rPr lang="de-DE" sz="1600" dirty="0" err="1"/>
              <a:t>documented</a:t>
            </a:r>
            <a:r>
              <a:rPr lang="de-DE" sz="1600" dirty="0"/>
              <a:t> </a:t>
            </a:r>
            <a:br>
              <a:rPr lang="de-DE" sz="1600" dirty="0"/>
            </a:br>
            <a:r>
              <a:rPr lang="de-DE" sz="1600" dirty="0" err="1"/>
              <a:t>within</a:t>
            </a:r>
            <a:r>
              <a:rPr lang="de-DE" sz="1600" dirty="0"/>
              <a:t> </a:t>
            </a:r>
            <a:r>
              <a:rPr lang="de-DE" sz="1600" dirty="0" err="1"/>
              <a:t>publications</a:t>
            </a:r>
            <a:r>
              <a:rPr lang="de-DE" sz="1600" dirty="0"/>
              <a:t>, </a:t>
            </a:r>
            <a:r>
              <a:rPr lang="de-DE" sz="1600" dirty="0" err="1"/>
              <a:t>uncertainty</a:t>
            </a:r>
            <a:r>
              <a:rPr lang="de-DE" sz="1600" dirty="0"/>
              <a:t> </a:t>
            </a:r>
            <a:r>
              <a:rPr lang="de-DE" sz="1600" dirty="0" err="1"/>
              <a:t>budget</a:t>
            </a:r>
            <a:r>
              <a:rPr lang="de-DE" sz="1600" dirty="0"/>
              <a:t> @ L2A in </a:t>
            </a:r>
            <a:r>
              <a:rPr lang="de-DE" sz="1600" dirty="0" err="1"/>
              <a:t>development</a:t>
            </a:r>
            <a:endParaRPr lang="de-D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AB7B5B-A1C4-4A79-8D90-066473E7A9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6A618-BCA5-4165-B499-A7B23D6E42D9}" type="slidenum">
              <a:rPr lang="en-US" altLang="de-DE" smtClean="0"/>
              <a:pPr>
                <a:defRPr/>
              </a:pPr>
              <a:t>4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0539B6-B9E8-456F-9A68-331D27F9A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308AD0B-5B67-4C88-B609-304A57DF0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246" y="1268760"/>
            <a:ext cx="3067250" cy="482260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2110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BDEA4-FED8-4EB7-BB8C-339D9616E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637DE7-401D-4D39-8997-F3D1489CE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B76A618-BCA5-4165-B499-A7B23D6E42D9}" type="slidenum">
              <a:rPr lang="en-US" altLang="de-DE" smtClean="0"/>
              <a:pPr>
                <a:defRPr/>
              </a:pPr>
              <a:t>5</a:t>
            </a:fld>
            <a:endParaRPr lang="en-US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8B3175-8DC5-47FA-9822-D4638EF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de-DE"/>
              <a:t>Ground Segment</a:t>
            </a:r>
          </a:p>
          <a:p>
            <a:pPr>
              <a:defRPr/>
            </a:pPr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67556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382" y="-89906"/>
            <a:ext cx="9613900" cy="629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elle 4"/>
          <p:cNvGraphicFramePr>
            <a:graphicFrameLocks noGrp="1"/>
          </p:cNvGraphicFramePr>
          <p:nvPr>
            <p:extLst/>
          </p:nvPr>
        </p:nvGraphicFramePr>
        <p:xfrm>
          <a:off x="113665" y="1056648"/>
          <a:ext cx="3562275" cy="2101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6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Parameter</a:t>
                      </a:r>
                    </a:p>
                  </a:txBody>
                  <a:tcPr marL="32868" marR="32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1" kern="120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Value</a:t>
                      </a:r>
                    </a:p>
                  </a:txBody>
                  <a:tcPr marL="32868" marR="3286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Spectral</a:t>
                      </a:r>
                      <a:endParaRPr lang="de-DE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Accuracy</a:t>
                      </a:r>
                      <a:endParaRPr lang="de-DE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868" marR="32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>
                          <a:effectLst/>
                          <a:latin typeface="+mj-lt"/>
                        </a:rPr>
                        <a:t>0.5</a:t>
                      </a:r>
                      <a:r>
                        <a:rPr lang="de-DE" sz="1600" b="0" baseline="0" noProof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baseline="0" noProof="0" dirty="0" err="1">
                          <a:effectLst/>
                          <a:latin typeface="+mj-lt"/>
                        </a:rPr>
                        <a:t>nm</a:t>
                      </a:r>
                      <a:r>
                        <a:rPr lang="de-DE" sz="1600" b="0" baseline="0" noProof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noProof="0" dirty="0">
                          <a:effectLst/>
                          <a:latin typeface="+mj-lt"/>
                        </a:rPr>
                        <a:t>(VNIR);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>
                          <a:effectLst/>
                          <a:latin typeface="+mj-lt"/>
                        </a:rPr>
                        <a:t>1.0 </a:t>
                      </a:r>
                      <a:r>
                        <a:rPr lang="de-DE" sz="1600" b="0" noProof="0" dirty="0" err="1">
                          <a:effectLst/>
                          <a:latin typeface="+mj-lt"/>
                        </a:rPr>
                        <a:t>nm</a:t>
                      </a:r>
                      <a:r>
                        <a:rPr lang="de-DE" sz="1600" b="0" noProof="0" dirty="0">
                          <a:effectLst/>
                          <a:latin typeface="+mj-lt"/>
                        </a:rPr>
                        <a:t> (SWIR) </a:t>
                      </a:r>
                      <a:endParaRPr lang="de-DE" sz="1600" b="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868" marR="3286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1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Radiometric</a:t>
                      </a:r>
                      <a:r>
                        <a:rPr lang="de-DE" sz="1600" b="1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1" baseline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Accuracy</a:t>
                      </a:r>
                      <a:endParaRPr lang="de-DE" sz="1600" b="1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868" marR="32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1" noProof="0" dirty="0">
                          <a:effectLst/>
                          <a:latin typeface="+mj-lt"/>
                        </a:rPr>
                        <a:t>5.0% (absolute);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1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2.5%</a:t>
                      </a:r>
                      <a:r>
                        <a:rPr lang="de-DE" sz="1600" b="1" baseline="0" noProof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(relative)</a:t>
                      </a:r>
                      <a:endParaRPr lang="de-DE" sz="1600" b="1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868" marR="3286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Geometric</a:t>
                      </a:r>
                      <a:r>
                        <a:rPr lang="de-DE" sz="1600" b="0" baseline="0" noProof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de-DE" sz="1600" b="0" baseline="0" noProof="0" dirty="0" err="1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Accuracy</a:t>
                      </a:r>
                      <a:endParaRPr lang="de-DE" sz="1600" b="0" noProof="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868" marR="3286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>
                          <a:effectLst/>
                          <a:latin typeface="+mj-lt"/>
                        </a:rPr>
                        <a:t>100 m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>
                          <a:effectLst/>
                          <a:latin typeface="+mj-lt"/>
                        </a:rPr>
                        <a:t>(30 m </a:t>
                      </a:r>
                      <a:r>
                        <a:rPr lang="de-DE" sz="1600" b="0" noProof="0" dirty="0" err="1">
                          <a:effectLst/>
                          <a:latin typeface="+mj-lt"/>
                        </a:rPr>
                        <a:t>with</a:t>
                      </a:r>
                      <a:endParaRPr lang="de-DE" sz="1600" b="0" baseline="0" noProof="0" dirty="0">
                        <a:effectLst/>
                        <a:latin typeface="+mj-lt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600" b="0" noProof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noProof="0" dirty="0" err="1">
                          <a:effectLst/>
                          <a:latin typeface="+mj-lt"/>
                        </a:rPr>
                        <a:t>control</a:t>
                      </a:r>
                      <a:r>
                        <a:rPr lang="de-DE" sz="1600" b="0" noProof="0" dirty="0">
                          <a:effectLst/>
                          <a:latin typeface="+mj-lt"/>
                        </a:rPr>
                        <a:t> </a:t>
                      </a:r>
                      <a:r>
                        <a:rPr lang="de-DE" sz="1600" b="0" noProof="0" dirty="0" err="1">
                          <a:effectLst/>
                          <a:latin typeface="+mj-lt"/>
                        </a:rPr>
                        <a:t>points</a:t>
                      </a:r>
                      <a:r>
                        <a:rPr lang="de-DE" sz="1600" b="0" noProof="0" dirty="0">
                          <a:effectLst/>
                          <a:latin typeface="+mj-lt"/>
                        </a:rPr>
                        <a:t>)</a:t>
                      </a:r>
                      <a:endParaRPr lang="de-DE" sz="1600" b="0" noProof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32868" marR="3286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549275"/>
            <a:ext cx="6130925" cy="86836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969696"/>
                </a:solidFill>
                <a:latin typeface="Arial" charset="0"/>
              </a:defRPr>
            </a:lvl9pPr>
          </a:lstStyle>
          <a:p>
            <a:r>
              <a:rPr lang="de-DE" altLang="de-DE" sz="2800" kern="0" dirty="0" err="1">
                <a:solidFill>
                  <a:srgbClr val="0070C0"/>
                </a:solidFill>
              </a:rPr>
              <a:t>EnMAP</a:t>
            </a:r>
            <a:r>
              <a:rPr lang="de-DE" altLang="de-DE" sz="2800" kern="0" dirty="0"/>
              <a:t> </a:t>
            </a:r>
            <a:r>
              <a:rPr lang="de-DE" sz="2800" dirty="0"/>
              <a:t>– </a:t>
            </a:r>
            <a:r>
              <a:rPr lang="de-DE" altLang="de-DE" sz="2800" kern="0" dirty="0"/>
              <a:t>Mission</a:t>
            </a:r>
            <a:endParaRPr lang="en-US" altLang="de-DE" sz="2800" kern="0" dirty="0"/>
          </a:p>
        </p:txBody>
      </p:sp>
      <p:sp>
        <p:nvSpPr>
          <p:cNvPr id="2" name="Rechteck 1"/>
          <p:cNvSpPr/>
          <p:nvPr/>
        </p:nvSpPr>
        <p:spPr>
          <a:xfrm>
            <a:off x="7668344" y="3058900"/>
            <a:ext cx="1475656" cy="159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6804248" y="2266812"/>
            <a:ext cx="1475656" cy="15942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4" descr="D:\EnMAP\Meetings\2017-07-10_EUFAR\Peopl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6" t="11945" r="15004" b="18800"/>
          <a:stretch/>
        </p:blipFill>
        <p:spPr bwMode="auto">
          <a:xfrm>
            <a:off x="6444208" y="1196752"/>
            <a:ext cx="2624719" cy="21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5940152" y="3326848"/>
            <a:ext cx="4464050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9017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4125" indent="-173038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619250" indent="-184150" algn="l" rtl="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076450" indent="-184150" algn="l" rtl="0" fontAlgn="base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6pPr>
            <a:lvl7pPr marL="2533650" indent="-184150" algn="l" rtl="0" fontAlgn="base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7pPr>
            <a:lvl8pPr marL="2990850" indent="-184150" algn="l" rtl="0" fontAlgn="base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8pPr>
            <a:lvl9pPr marL="3448050" indent="-184150" algn="l" rtl="0" fontAlgn="base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defRPr/>
            </a:pPr>
            <a:r>
              <a:rPr lang="en-US" altLang="de-DE" sz="1600" b="1" kern="0" dirty="0"/>
              <a:t>On-Board Calibration</a:t>
            </a:r>
            <a:br>
              <a:rPr lang="en-US" altLang="de-DE" sz="1600" b="1" kern="0" dirty="0"/>
            </a:br>
            <a:r>
              <a:rPr lang="en-US" altLang="de-DE" sz="1600" b="1" kern="0" dirty="0"/>
              <a:t>Equipment</a:t>
            </a:r>
          </a:p>
          <a:p>
            <a:pPr lvl="4" eaLnBrk="1" hangingPunct="1">
              <a:defRPr/>
            </a:pPr>
            <a:r>
              <a:rPr lang="en-US" altLang="de-DE" sz="1600" kern="0" dirty="0"/>
              <a:t>Orbit:</a:t>
            </a:r>
          </a:p>
          <a:p>
            <a:pPr lvl="4" eaLnBrk="1" hangingPunct="1">
              <a:defRPr/>
            </a:pPr>
            <a:r>
              <a:rPr lang="en-US" altLang="de-DE" sz="1200" kern="0" dirty="0"/>
              <a:t>Sun-synchronous,</a:t>
            </a:r>
            <a:br>
              <a:rPr lang="en-US" altLang="de-DE" sz="1200" kern="0" dirty="0"/>
            </a:br>
            <a:r>
              <a:rPr lang="en-US" altLang="de-DE" sz="1200" kern="0" dirty="0"/>
              <a:t>11:00, 398/27</a:t>
            </a:r>
          </a:p>
          <a:p>
            <a:pPr lvl="4" eaLnBrk="1" hangingPunct="1">
              <a:defRPr/>
            </a:pPr>
            <a:r>
              <a:rPr lang="en-US" altLang="de-DE" sz="1600" kern="0" dirty="0"/>
              <a:t>Launch:</a:t>
            </a:r>
          </a:p>
          <a:p>
            <a:pPr lvl="4" eaLnBrk="1" hangingPunct="1">
              <a:defRPr/>
            </a:pPr>
            <a:r>
              <a:rPr lang="en-US" altLang="de-DE" sz="1200" kern="0" dirty="0"/>
              <a:t>12/2021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-36512" y="5949280"/>
            <a:ext cx="12634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/>
              <a:t>Source: DLR, OHB</a:t>
            </a:r>
          </a:p>
        </p:txBody>
      </p:sp>
      <p:sp>
        <p:nvSpPr>
          <p:cNvPr id="1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331913" y="6453188"/>
            <a:ext cx="2770187" cy="4048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SzPct val="11000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fld id="{9F4B614E-82AF-44D8-AF54-E1D0FECB7657}" type="slidenum">
              <a:rPr lang="en-US" altLang="de-DE" smtClean="0">
                <a:solidFill>
                  <a:srgbClr val="C0C0C0"/>
                </a:solidFill>
              </a:rPr>
              <a:pPr eaLnBrk="1" hangingPunct="1">
                <a:spcBef>
                  <a:spcPct val="0"/>
                </a:spcBef>
                <a:buSzTx/>
              </a:pPr>
              <a:t>6</a:t>
            </a:fld>
            <a:endParaRPr lang="en-US" altLang="de-DE">
              <a:solidFill>
                <a:srgbClr val="C0C0C0"/>
              </a:solidFill>
            </a:endParaRPr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0" y="6453188"/>
            <a:ext cx="1331913" cy="404812"/>
          </a:xfrm>
          <a:noFill/>
        </p:spPr>
        <p:txBody>
          <a:bodyPr/>
          <a:lstStyle>
            <a:lvl1pPr marL="87313" eaLnBrk="0" hangingPunct="0">
              <a:spcBef>
                <a:spcPct val="20000"/>
              </a:spcBef>
              <a:buSzPct val="110000"/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110000"/>
              <a:buChar char="•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SzTx/>
            </a:pPr>
            <a:r>
              <a:rPr lang="en-US" altLang="de-DE" dirty="0">
                <a:solidFill>
                  <a:srgbClr val="C0C0C0"/>
                </a:solidFill>
              </a:rPr>
              <a:t>Ground Segment</a:t>
            </a:r>
          </a:p>
          <a:p>
            <a:pPr eaLnBrk="1" hangingPunct="1">
              <a:spcBef>
                <a:spcPct val="0"/>
              </a:spcBef>
              <a:buSzTx/>
            </a:pPr>
            <a:endParaRPr lang="en-US" altLang="de-DE" dirty="0">
              <a:solidFill>
                <a:srgbClr val="C0C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4631"/>
      </p:ext>
    </p:extLst>
  </p:cSld>
  <p:clrMapOvr>
    <a:masterClrMapping/>
  </p:clrMapOvr>
</p:sld>
</file>

<file path=ppt/theme/theme1.xml><?xml version="1.0" encoding="utf-8"?>
<a:theme xmlns:a="http://schemas.openxmlformats.org/drawingml/2006/main" name="ScienceAdvisoryGroup EnSAG">
  <a:themeElements>
    <a:clrScheme name="ScienceAdvisoryGroup EnS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ceAdvisoryGroup EnS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nceAdvisoryGroup EnS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cienceAdvisoryGroup EnSAG">
  <a:themeElements>
    <a:clrScheme name="ScienceAdvisoryGroup EnS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ceAdvisoryGroup EnSA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cienceAdvisoryGroup EnS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ceAdvisoryGroup EnSA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ceAdvisoryGroup EnSA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Bildschirmpräsentation (4:3)</PresentationFormat>
  <Paragraphs>86</Paragraphs>
  <Slides>6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12" baseType="lpstr">
      <vt:lpstr>Arial</vt:lpstr>
      <vt:lpstr>Frutiger 45 Light</vt:lpstr>
      <vt:lpstr>Times New Roman</vt:lpstr>
      <vt:lpstr>Wingdings</vt:lpstr>
      <vt:lpstr>ScienceAdvisoryGroup EnSAG</vt:lpstr>
      <vt:lpstr>1_ScienceAdvisoryGroup EnSAG</vt:lpstr>
      <vt:lpstr>EnMAP  ARD / CARD4L Metadata</vt:lpstr>
      <vt:lpstr>Overview</vt:lpstr>
      <vt:lpstr>EnMAP – Product Specifications &amp; Metadata </vt:lpstr>
      <vt:lpstr>Obstacles reg. full „target“ conformity</vt:lpstr>
      <vt:lpstr>PowerPoint-Präsentation</vt:lpstr>
      <vt:lpstr>PowerPoint-Präsentation</vt:lpstr>
    </vt:vector>
  </TitlesOfParts>
  <Company>DLR-DFD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EnMAP CARD4L</dc:title>
  <dc:subject>EnMAP CARD4L</dc:subject>
  <dc:creator>Bachmann, Martin</dc:creator>
  <cp:lastModifiedBy>Bachmann, Martin</cp:lastModifiedBy>
  <cp:revision>787</cp:revision>
  <cp:lastPrinted>2019-02-04T11:33:02Z</cp:lastPrinted>
  <dcterms:created xsi:type="dcterms:W3CDTF">2009-07-07T13:45:47Z</dcterms:created>
  <dcterms:modified xsi:type="dcterms:W3CDTF">2021-05-12T07:16:31Z</dcterms:modified>
</cp:coreProperties>
</file>