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1"/>
  </p:notesMasterIdLst>
  <p:handoutMasterIdLst>
    <p:handoutMasterId r:id="rId12"/>
  </p:handoutMasterIdLst>
  <p:sldIdLst>
    <p:sldId id="425" r:id="rId3"/>
    <p:sldId id="441" r:id="rId4"/>
    <p:sldId id="439" r:id="rId5"/>
    <p:sldId id="427" r:id="rId6"/>
    <p:sldId id="436" r:id="rId7"/>
    <p:sldId id="437" r:id="rId8"/>
    <p:sldId id="438" r:id="rId9"/>
    <p:sldId id="432" r:id="rId10"/>
  </p:sldIdLst>
  <p:sldSz cx="9144000" cy="6858000" type="screen4x3"/>
  <p:notesSz cx="6797675" cy="9926638"/>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9"/>
    <p:restoredTop sz="93312"/>
  </p:normalViewPr>
  <p:slideViewPr>
    <p:cSldViewPr snapToGrid="0" snapToObjects="1">
      <p:cViewPr varScale="1">
        <p:scale>
          <a:sx n="59" d="100"/>
          <a:sy n="59" d="100"/>
        </p:scale>
        <p:origin x="-88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5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81E258-15CA-344B-8243-92A9BA6BE4A6}" type="doc">
      <dgm:prSet loTypeId="urn:microsoft.com/office/officeart/2005/8/layout/list1" loCatId="" qsTypeId="urn:microsoft.com/office/officeart/2005/8/quickstyle/simple2" qsCatId="simple" csTypeId="urn:microsoft.com/office/officeart/2005/8/colors/colorful1#3" csCatId="colorful" phldr="1"/>
      <dgm:spPr/>
      <dgm:t>
        <a:bodyPr/>
        <a:lstStyle/>
        <a:p>
          <a:endParaRPr lang="en-GB"/>
        </a:p>
      </dgm:t>
    </dgm:pt>
    <dgm:pt modelId="{064B6925-3BDF-DE4A-9DD3-6F1832B68A18}">
      <dgm:prSet/>
      <dgm:spPr/>
      <dgm:t>
        <a:bodyPr/>
        <a:lstStyle/>
        <a:p>
          <a:pPr rtl="0"/>
          <a:r>
            <a:rPr lang="en-US" dirty="0" smtClean="0"/>
            <a:t>Implementation of Baseline Global Data Acquisition Strategy</a:t>
          </a:r>
          <a:endParaRPr lang="en-US" dirty="0"/>
        </a:p>
      </dgm:t>
    </dgm:pt>
    <dgm:pt modelId="{DED28037-F80D-B14C-A62E-ABE37D87F7F4}" type="parTrans" cxnId="{5F943610-1DE3-BA47-BF10-3244225D5DE0}">
      <dgm:prSet/>
      <dgm:spPr/>
      <dgm:t>
        <a:bodyPr/>
        <a:lstStyle/>
        <a:p>
          <a:endParaRPr lang="en-GB"/>
        </a:p>
      </dgm:t>
    </dgm:pt>
    <dgm:pt modelId="{67C03712-8D08-6C4E-A6AC-BB664A8E0900}" type="sibTrans" cxnId="{5F943610-1DE3-BA47-BF10-3244225D5DE0}">
      <dgm:prSet/>
      <dgm:spPr/>
      <dgm:t>
        <a:bodyPr/>
        <a:lstStyle/>
        <a:p>
          <a:endParaRPr lang="en-GB"/>
        </a:p>
      </dgm:t>
    </dgm:pt>
    <dgm:pt modelId="{F35F29F7-DA15-D945-9A77-56364B08C7A6}">
      <dgm:prSet/>
      <dgm:spPr/>
      <dgm:t>
        <a:bodyPr/>
        <a:lstStyle/>
        <a:p>
          <a:pPr rtl="0"/>
          <a:r>
            <a:rPr lang="en-US" dirty="0" smtClean="0"/>
            <a:t>Space Data Services Available</a:t>
          </a:r>
          <a:endParaRPr lang="en-US" dirty="0"/>
        </a:p>
      </dgm:t>
    </dgm:pt>
    <dgm:pt modelId="{1BE42DC3-DBD2-D940-A59B-0CFFC31CE0DB}" type="parTrans" cxnId="{BFCA5EE4-85F4-ED4C-9A9E-CC957C621F16}">
      <dgm:prSet/>
      <dgm:spPr/>
      <dgm:t>
        <a:bodyPr/>
        <a:lstStyle/>
        <a:p>
          <a:endParaRPr lang="en-GB"/>
        </a:p>
      </dgm:t>
    </dgm:pt>
    <dgm:pt modelId="{97673126-33E5-7F4D-9750-4D067EA9DD0E}" type="sibTrans" cxnId="{BFCA5EE4-85F4-ED4C-9A9E-CC957C621F16}">
      <dgm:prSet/>
      <dgm:spPr/>
      <dgm:t>
        <a:bodyPr/>
        <a:lstStyle/>
        <a:p>
          <a:endParaRPr lang="en-GB"/>
        </a:p>
      </dgm:t>
    </dgm:pt>
    <dgm:pt modelId="{1966B249-87C0-6641-91E8-51378EBB9207}">
      <dgm:prSet/>
      <dgm:spPr/>
      <dgm:t>
        <a:bodyPr/>
        <a:lstStyle/>
        <a:p>
          <a:pPr rtl="0"/>
          <a:r>
            <a:rPr lang="en-US" dirty="0" smtClean="0"/>
            <a:t>Data Supply in Support of GFOI R&amp;D Activities</a:t>
          </a:r>
          <a:endParaRPr lang="en-US" dirty="0"/>
        </a:p>
      </dgm:t>
    </dgm:pt>
    <dgm:pt modelId="{6D7A5A66-D2D7-084E-9E1F-5223F6C5042B}" type="parTrans" cxnId="{EA1E8B0A-88AF-A949-B557-D86E94B8577B}">
      <dgm:prSet/>
      <dgm:spPr/>
      <dgm:t>
        <a:bodyPr/>
        <a:lstStyle/>
        <a:p>
          <a:endParaRPr lang="en-GB"/>
        </a:p>
      </dgm:t>
    </dgm:pt>
    <dgm:pt modelId="{869C6211-04CD-8340-9781-65F3EA05C991}" type="sibTrans" cxnId="{EA1E8B0A-88AF-A949-B557-D86E94B8577B}">
      <dgm:prSet/>
      <dgm:spPr/>
      <dgm:t>
        <a:bodyPr/>
        <a:lstStyle/>
        <a:p>
          <a:endParaRPr lang="en-GB"/>
        </a:p>
      </dgm:t>
    </dgm:pt>
    <dgm:pt modelId="{795853BA-EF85-2D4A-8386-C28E5A7C11FE}">
      <dgm:prSet/>
      <dgm:spPr/>
      <dgm:t>
        <a:bodyPr/>
        <a:lstStyle/>
        <a:p>
          <a:r>
            <a:rPr lang="en-US" dirty="0" smtClean="0"/>
            <a:t>Publicly open (“core”) satellite data, phased implementation - full global coverage by 2016.</a:t>
          </a:r>
        </a:p>
      </dgm:t>
    </dgm:pt>
    <dgm:pt modelId="{EAEDCBBA-9E1C-7A45-8F05-16645312575C}" type="parTrans" cxnId="{D88DDBD4-7520-6F4D-A09B-DC8F4D48FF29}">
      <dgm:prSet/>
      <dgm:spPr/>
      <dgm:t>
        <a:bodyPr/>
        <a:lstStyle/>
        <a:p>
          <a:endParaRPr lang="en-GB"/>
        </a:p>
      </dgm:t>
    </dgm:pt>
    <dgm:pt modelId="{346F1877-5731-3C43-BA1C-94EE72F89521}" type="sibTrans" cxnId="{D88DDBD4-7520-6F4D-A09B-DC8F4D48FF29}">
      <dgm:prSet/>
      <dgm:spPr/>
      <dgm:t>
        <a:bodyPr/>
        <a:lstStyle/>
        <a:p>
          <a:endParaRPr lang="en-GB"/>
        </a:p>
      </dgm:t>
    </dgm:pt>
    <dgm:pt modelId="{E75A8D56-B242-9342-8640-6725CEFFDB12}">
      <dgm:prSet/>
      <dgm:spPr/>
      <dgm:t>
        <a:bodyPr/>
        <a:lstStyle/>
        <a:p>
          <a:pPr rtl="0"/>
          <a:r>
            <a:rPr lang="en-US" dirty="0" smtClean="0"/>
            <a:t>A coordinated strategy for national data acquisitions accommodating countries’ specific technical </a:t>
          </a:r>
          <a:r>
            <a:rPr lang="en-US" b="1" dirty="0" smtClean="0"/>
            <a:t>requirements, heritage, and experience</a:t>
          </a:r>
          <a:r>
            <a:rPr lang="en-US" dirty="0" smtClean="0"/>
            <a:t>.</a:t>
          </a:r>
          <a:endParaRPr lang="en-US" dirty="0"/>
        </a:p>
      </dgm:t>
    </dgm:pt>
    <dgm:pt modelId="{DA0530AD-07FD-7640-90EB-8A23A70833A5}" type="parTrans" cxnId="{21B23E60-2CAA-084B-9E7A-5C1E0B115578}">
      <dgm:prSet/>
      <dgm:spPr/>
      <dgm:t>
        <a:bodyPr/>
        <a:lstStyle/>
        <a:p>
          <a:endParaRPr lang="en-GB"/>
        </a:p>
      </dgm:t>
    </dgm:pt>
    <dgm:pt modelId="{AB695BE8-6BCC-D644-A9D6-41B5D07B6D3F}" type="sibTrans" cxnId="{21B23E60-2CAA-084B-9E7A-5C1E0B115578}">
      <dgm:prSet/>
      <dgm:spPr/>
      <dgm:t>
        <a:bodyPr/>
        <a:lstStyle/>
        <a:p>
          <a:endParaRPr lang="en-GB"/>
        </a:p>
      </dgm:t>
    </dgm:pt>
    <dgm:pt modelId="{F417A0D4-92B7-4C49-A4C4-1B35F108E579}">
      <dgm:prSet/>
      <dgm:spPr/>
      <dgm:t>
        <a:bodyPr/>
        <a:lstStyle/>
        <a:p>
          <a:r>
            <a:rPr lang="en-US" smtClean="0"/>
            <a:t>Covers a wider range of satellite data sources, including </a:t>
          </a:r>
          <a:r>
            <a:rPr lang="en-US" b="1" smtClean="0"/>
            <a:t>commercial</a:t>
          </a:r>
          <a:r>
            <a:rPr lang="en-US" smtClean="0"/>
            <a:t>.</a:t>
          </a:r>
          <a:endParaRPr lang="en-US" dirty="0" smtClean="0"/>
        </a:p>
      </dgm:t>
    </dgm:pt>
    <dgm:pt modelId="{03E5DEE5-8729-AB46-B4A2-64AA7CF70677}" type="parTrans" cxnId="{25EC1AB1-8BEC-2B4A-991D-BF47EC4FEE13}">
      <dgm:prSet/>
      <dgm:spPr/>
      <dgm:t>
        <a:bodyPr/>
        <a:lstStyle/>
        <a:p>
          <a:endParaRPr lang="en-GB"/>
        </a:p>
      </dgm:t>
    </dgm:pt>
    <dgm:pt modelId="{330C6F3A-F16C-DF4D-85A5-95C74ABCDDE5}" type="sibTrans" cxnId="{25EC1AB1-8BEC-2B4A-991D-BF47EC4FEE13}">
      <dgm:prSet/>
      <dgm:spPr/>
      <dgm:t>
        <a:bodyPr/>
        <a:lstStyle/>
        <a:p>
          <a:endParaRPr lang="en-GB"/>
        </a:p>
      </dgm:t>
    </dgm:pt>
    <dgm:pt modelId="{EDEEAF4C-46B6-014D-B817-066D08CA3F62}">
      <dgm:prSet/>
      <dgm:spPr>
        <a:solidFill>
          <a:srgbClr val="FFFFFF">
            <a:alpha val="90000"/>
          </a:srgbClr>
        </a:solidFill>
      </dgm:spPr>
      <dgm:t>
        <a:bodyPr/>
        <a:lstStyle/>
        <a:p>
          <a:pPr rtl="0"/>
          <a:r>
            <a:rPr lang="en-US" dirty="0" smtClean="0"/>
            <a:t>Includes support for science studies assisting the development and evolution of the MGD for GFOI and addressing specific country needs.</a:t>
          </a:r>
          <a:endParaRPr lang="en-US" dirty="0"/>
        </a:p>
      </dgm:t>
    </dgm:pt>
    <dgm:pt modelId="{6132C55E-33B3-5A4D-9C74-895652E1F039}" type="parTrans" cxnId="{08410492-F050-4D42-B156-1511E6CB7FD0}">
      <dgm:prSet/>
      <dgm:spPr/>
      <dgm:t>
        <a:bodyPr/>
        <a:lstStyle/>
        <a:p>
          <a:endParaRPr lang="en-GB"/>
        </a:p>
      </dgm:t>
    </dgm:pt>
    <dgm:pt modelId="{1C0E6B20-0729-0F4C-8326-1C530FADA268}" type="sibTrans" cxnId="{08410492-F050-4D42-B156-1511E6CB7FD0}">
      <dgm:prSet/>
      <dgm:spPr/>
      <dgm:t>
        <a:bodyPr/>
        <a:lstStyle/>
        <a:p>
          <a:endParaRPr lang="en-GB"/>
        </a:p>
      </dgm:t>
    </dgm:pt>
    <dgm:pt modelId="{A07AECA4-0CFA-EA44-8C77-1AFB5195CD46}">
      <dgm:prSet/>
      <dgm:spPr/>
      <dgm:t>
        <a:bodyPr/>
        <a:lstStyle/>
        <a:p>
          <a:pPr rtl="0"/>
          <a:r>
            <a:rPr lang="en-US" dirty="0" smtClean="0"/>
            <a:t>Assuring the availability of consistent time-series of optical and radar (SAR) satellite data over global forest cover.</a:t>
          </a:r>
          <a:endParaRPr lang="en-US" dirty="0"/>
        </a:p>
      </dgm:t>
    </dgm:pt>
    <dgm:pt modelId="{FB02A7E1-CA89-1B48-A0EA-3B474CEF54BD}" type="parTrans" cxnId="{E720B51B-9FE1-F648-B415-3FB1FC4F1D1C}">
      <dgm:prSet/>
      <dgm:spPr/>
      <dgm:t>
        <a:bodyPr/>
        <a:lstStyle/>
        <a:p>
          <a:endParaRPr lang="en-GB"/>
        </a:p>
      </dgm:t>
    </dgm:pt>
    <dgm:pt modelId="{D3E7C7B5-34F3-974F-97A2-FCCD8DEC69FD}" type="sibTrans" cxnId="{E720B51B-9FE1-F648-B415-3FB1FC4F1D1C}">
      <dgm:prSet/>
      <dgm:spPr/>
      <dgm:t>
        <a:bodyPr/>
        <a:lstStyle/>
        <a:p>
          <a:endParaRPr lang="en-GB"/>
        </a:p>
      </dgm:t>
    </dgm:pt>
    <dgm:pt modelId="{27E422A1-F1C3-0D4F-9C84-CA6DE5E39295}">
      <dgm:prSet/>
      <dgm:spPr/>
      <dgm:t>
        <a:bodyPr/>
        <a:lstStyle/>
        <a:p>
          <a:pPr rtl="0"/>
          <a:r>
            <a:rPr lang="en-US" dirty="0" smtClean="0"/>
            <a:t>At least one annual national cloud-free optical coverage over each country. </a:t>
          </a:r>
          <a:endParaRPr lang="en-US" dirty="0"/>
        </a:p>
      </dgm:t>
    </dgm:pt>
    <dgm:pt modelId="{C2ABC7CD-054E-1641-906E-5E304D4234F2}" type="parTrans" cxnId="{C3F998DC-5904-AA4F-B26B-069DCA777E16}">
      <dgm:prSet/>
      <dgm:spPr/>
      <dgm:t>
        <a:bodyPr/>
        <a:lstStyle/>
        <a:p>
          <a:endParaRPr lang="en-GB"/>
        </a:p>
      </dgm:t>
    </dgm:pt>
    <dgm:pt modelId="{CA21409F-E34B-B449-9E4E-EF064A9E25CC}" type="sibTrans" cxnId="{C3F998DC-5904-AA4F-B26B-069DCA777E16}">
      <dgm:prSet/>
      <dgm:spPr/>
      <dgm:t>
        <a:bodyPr/>
        <a:lstStyle/>
        <a:p>
          <a:endParaRPr lang="en-GB"/>
        </a:p>
      </dgm:t>
    </dgm:pt>
    <dgm:pt modelId="{FCFB1CF4-FC49-4445-B58C-429E59D62469}" type="pres">
      <dgm:prSet presAssocID="{8281E258-15CA-344B-8243-92A9BA6BE4A6}" presName="linear" presStyleCnt="0">
        <dgm:presLayoutVars>
          <dgm:dir/>
          <dgm:animLvl val="lvl"/>
          <dgm:resizeHandles val="exact"/>
        </dgm:presLayoutVars>
      </dgm:prSet>
      <dgm:spPr/>
      <dgm:t>
        <a:bodyPr/>
        <a:lstStyle/>
        <a:p>
          <a:endParaRPr lang="en-GB"/>
        </a:p>
      </dgm:t>
    </dgm:pt>
    <dgm:pt modelId="{919BEE94-620B-5643-8F72-2D6E0EFF4A97}" type="pres">
      <dgm:prSet presAssocID="{064B6925-3BDF-DE4A-9DD3-6F1832B68A18}" presName="parentLin" presStyleCnt="0"/>
      <dgm:spPr/>
    </dgm:pt>
    <dgm:pt modelId="{24B57D50-D009-D346-BA46-7A43C5DBBBD1}" type="pres">
      <dgm:prSet presAssocID="{064B6925-3BDF-DE4A-9DD3-6F1832B68A18}" presName="parentLeftMargin" presStyleLbl="node1" presStyleIdx="0" presStyleCnt="3"/>
      <dgm:spPr/>
      <dgm:t>
        <a:bodyPr/>
        <a:lstStyle/>
        <a:p>
          <a:endParaRPr lang="en-GB"/>
        </a:p>
      </dgm:t>
    </dgm:pt>
    <dgm:pt modelId="{9159BDCB-1F60-394C-85AE-E201FF611E4E}" type="pres">
      <dgm:prSet presAssocID="{064B6925-3BDF-DE4A-9DD3-6F1832B68A18}" presName="parentText" presStyleLbl="node1" presStyleIdx="0" presStyleCnt="3">
        <dgm:presLayoutVars>
          <dgm:chMax val="0"/>
          <dgm:bulletEnabled val="1"/>
        </dgm:presLayoutVars>
      </dgm:prSet>
      <dgm:spPr/>
      <dgm:t>
        <a:bodyPr/>
        <a:lstStyle/>
        <a:p>
          <a:endParaRPr lang="en-GB"/>
        </a:p>
      </dgm:t>
    </dgm:pt>
    <dgm:pt modelId="{ABF9138D-2041-FD4A-982E-72C601F56B06}" type="pres">
      <dgm:prSet presAssocID="{064B6925-3BDF-DE4A-9DD3-6F1832B68A18}" presName="negativeSpace" presStyleCnt="0"/>
      <dgm:spPr/>
    </dgm:pt>
    <dgm:pt modelId="{0B0D9D67-D5EF-C547-A28C-2AF643D640F3}" type="pres">
      <dgm:prSet presAssocID="{064B6925-3BDF-DE4A-9DD3-6F1832B68A18}" presName="childText" presStyleLbl="conFgAcc1" presStyleIdx="0" presStyleCnt="3">
        <dgm:presLayoutVars>
          <dgm:bulletEnabled val="1"/>
        </dgm:presLayoutVars>
      </dgm:prSet>
      <dgm:spPr/>
      <dgm:t>
        <a:bodyPr/>
        <a:lstStyle/>
        <a:p>
          <a:endParaRPr lang="en-GB"/>
        </a:p>
      </dgm:t>
    </dgm:pt>
    <dgm:pt modelId="{3059D390-E1A6-D24B-9D5B-27F216388E87}" type="pres">
      <dgm:prSet presAssocID="{67C03712-8D08-6C4E-A6AC-BB664A8E0900}" presName="spaceBetweenRectangles" presStyleCnt="0"/>
      <dgm:spPr/>
    </dgm:pt>
    <dgm:pt modelId="{9428F259-FD64-4A43-9E65-8106C73FD07E}" type="pres">
      <dgm:prSet presAssocID="{F35F29F7-DA15-D945-9A77-56364B08C7A6}" presName="parentLin" presStyleCnt="0"/>
      <dgm:spPr/>
    </dgm:pt>
    <dgm:pt modelId="{A0CF74C5-4748-D94D-8715-D3B585AB3F13}" type="pres">
      <dgm:prSet presAssocID="{F35F29F7-DA15-D945-9A77-56364B08C7A6}" presName="parentLeftMargin" presStyleLbl="node1" presStyleIdx="0" presStyleCnt="3"/>
      <dgm:spPr/>
      <dgm:t>
        <a:bodyPr/>
        <a:lstStyle/>
        <a:p>
          <a:endParaRPr lang="en-GB"/>
        </a:p>
      </dgm:t>
    </dgm:pt>
    <dgm:pt modelId="{11ECE771-8AD6-1047-ADFA-3023A114F8B1}" type="pres">
      <dgm:prSet presAssocID="{F35F29F7-DA15-D945-9A77-56364B08C7A6}" presName="parentText" presStyleLbl="node1" presStyleIdx="1" presStyleCnt="3">
        <dgm:presLayoutVars>
          <dgm:chMax val="0"/>
          <dgm:bulletEnabled val="1"/>
        </dgm:presLayoutVars>
      </dgm:prSet>
      <dgm:spPr/>
      <dgm:t>
        <a:bodyPr/>
        <a:lstStyle/>
        <a:p>
          <a:endParaRPr lang="en-GB"/>
        </a:p>
      </dgm:t>
    </dgm:pt>
    <dgm:pt modelId="{25735183-75CA-184E-98BD-BE949A268B42}" type="pres">
      <dgm:prSet presAssocID="{F35F29F7-DA15-D945-9A77-56364B08C7A6}" presName="negativeSpace" presStyleCnt="0"/>
      <dgm:spPr/>
    </dgm:pt>
    <dgm:pt modelId="{CB6EEA37-858F-8644-AE52-AD33B88EBD4E}" type="pres">
      <dgm:prSet presAssocID="{F35F29F7-DA15-D945-9A77-56364B08C7A6}" presName="childText" presStyleLbl="conFgAcc1" presStyleIdx="1" presStyleCnt="3">
        <dgm:presLayoutVars>
          <dgm:bulletEnabled val="1"/>
        </dgm:presLayoutVars>
      </dgm:prSet>
      <dgm:spPr/>
      <dgm:t>
        <a:bodyPr/>
        <a:lstStyle/>
        <a:p>
          <a:endParaRPr lang="en-GB"/>
        </a:p>
      </dgm:t>
    </dgm:pt>
    <dgm:pt modelId="{594C40B8-6096-A843-9E79-8D83279176A8}" type="pres">
      <dgm:prSet presAssocID="{97673126-33E5-7F4D-9750-4D067EA9DD0E}" presName="spaceBetweenRectangles" presStyleCnt="0"/>
      <dgm:spPr/>
    </dgm:pt>
    <dgm:pt modelId="{11DE3B7F-910A-2544-A0E6-66359DEC66B0}" type="pres">
      <dgm:prSet presAssocID="{1966B249-87C0-6641-91E8-51378EBB9207}" presName="parentLin" presStyleCnt="0"/>
      <dgm:spPr/>
    </dgm:pt>
    <dgm:pt modelId="{A5FEDC7A-4091-7D4A-8995-09E004C62648}" type="pres">
      <dgm:prSet presAssocID="{1966B249-87C0-6641-91E8-51378EBB9207}" presName="parentLeftMargin" presStyleLbl="node1" presStyleIdx="1" presStyleCnt="3"/>
      <dgm:spPr/>
      <dgm:t>
        <a:bodyPr/>
        <a:lstStyle/>
        <a:p>
          <a:endParaRPr lang="en-GB"/>
        </a:p>
      </dgm:t>
    </dgm:pt>
    <dgm:pt modelId="{7FAC6EF3-7CC4-BF4E-925C-BF0A0F204D0A}" type="pres">
      <dgm:prSet presAssocID="{1966B249-87C0-6641-91E8-51378EBB9207}" presName="parentText" presStyleLbl="node1" presStyleIdx="2" presStyleCnt="3">
        <dgm:presLayoutVars>
          <dgm:chMax val="0"/>
          <dgm:bulletEnabled val="1"/>
        </dgm:presLayoutVars>
      </dgm:prSet>
      <dgm:spPr/>
      <dgm:t>
        <a:bodyPr/>
        <a:lstStyle/>
        <a:p>
          <a:endParaRPr lang="en-GB"/>
        </a:p>
      </dgm:t>
    </dgm:pt>
    <dgm:pt modelId="{1B9E4015-0D25-6B4B-B2B3-21476594C6DD}" type="pres">
      <dgm:prSet presAssocID="{1966B249-87C0-6641-91E8-51378EBB9207}" presName="negativeSpace" presStyleCnt="0"/>
      <dgm:spPr/>
    </dgm:pt>
    <dgm:pt modelId="{8DCCC5B6-DB5F-244D-A001-3D9A36C24469}" type="pres">
      <dgm:prSet presAssocID="{1966B249-87C0-6641-91E8-51378EBB9207}" presName="childText" presStyleLbl="conFgAcc1" presStyleIdx="2" presStyleCnt="3">
        <dgm:presLayoutVars>
          <dgm:bulletEnabled val="1"/>
        </dgm:presLayoutVars>
      </dgm:prSet>
      <dgm:spPr/>
      <dgm:t>
        <a:bodyPr/>
        <a:lstStyle/>
        <a:p>
          <a:endParaRPr lang="en-GB"/>
        </a:p>
      </dgm:t>
    </dgm:pt>
  </dgm:ptLst>
  <dgm:cxnLst>
    <dgm:cxn modelId="{EA1E8B0A-88AF-A949-B557-D86E94B8577B}" srcId="{8281E258-15CA-344B-8243-92A9BA6BE4A6}" destId="{1966B249-87C0-6641-91E8-51378EBB9207}" srcOrd="2" destOrd="0" parTransId="{6D7A5A66-D2D7-084E-9E1F-5223F6C5042B}" sibTransId="{869C6211-04CD-8340-9781-65F3EA05C991}"/>
    <dgm:cxn modelId="{1A8220BE-5339-F843-8376-AD31A22AF74B}" type="presOf" srcId="{064B6925-3BDF-DE4A-9DD3-6F1832B68A18}" destId="{9159BDCB-1F60-394C-85AE-E201FF611E4E}" srcOrd="1" destOrd="0" presId="urn:microsoft.com/office/officeart/2005/8/layout/list1"/>
    <dgm:cxn modelId="{BFCA5EE4-85F4-ED4C-9A9E-CC957C621F16}" srcId="{8281E258-15CA-344B-8243-92A9BA6BE4A6}" destId="{F35F29F7-DA15-D945-9A77-56364B08C7A6}" srcOrd="1" destOrd="0" parTransId="{1BE42DC3-DBD2-D940-A59B-0CFFC31CE0DB}" sibTransId="{97673126-33E5-7F4D-9750-4D067EA9DD0E}"/>
    <dgm:cxn modelId="{E720B51B-9FE1-F648-B415-3FB1FC4F1D1C}" srcId="{064B6925-3BDF-DE4A-9DD3-6F1832B68A18}" destId="{A07AECA4-0CFA-EA44-8C77-1AFB5195CD46}" srcOrd="0" destOrd="0" parTransId="{FB02A7E1-CA89-1B48-A0EA-3B474CEF54BD}" sibTransId="{D3E7C7B5-34F3-974F-97A2-FCCD8DEC69FD}"/>
    <dgm:cxn modelId="{A0A9C8F0-7A36-DB49-960A-C6E28D40C466}" type="presOf" srcId="{F35F29F7-DA15-D945-9A77-56364B08C7A6}" destId="{A0CF74C5-4748-D94D-8715-D3B585AB3F13}" srcOrd="0" destOrd="0" presId="urn:microsoft.com/office/officeart/2005/8/layout/list1"/>
    <dgm:cxn modelId="{E4FAC166-72F2-8F40-9D17-C4331D14A57D}" type="presOf" srcId="{F417A0D4-92B7-4C49-A4C4-1B35F108E579}" destId="{CB6EEA37-858F-8644-AE52-AD33B88EBD4E}" srcOrd="0" destOrd="1" presId="urn:microsoft.com/office/officeart/2005/8/layout/list1"/>
    <dgm:cxn modelId="{D8CB437A-0D52-B74D-845B-60010C197B66}" type="presOf" srcId="{064B6925-3BDF-DE4A-9DD3-6F1832B68A18}" destId="{24B57D50-D009-D346-BA46-7A43C5DBBBD1}" srcOrd="0" destOrd="0" presId="urn:microsoft.com/office/officeart/2005/8/layout/list1"/>
    <dgm:cxn modelId="{423CED06-DA10-C244-8055-58E5CD4F15AF}" type="presOf" srcId="{1966B249-87C0-6641-91E8-51378EBB9207}" destId="{7FAC6EF3-7CC4-BF4E-925C-BF0A0F204D0A}" srcOrd="1" destOrd="0" presId="urn:microsoft.com/office/officeart/2005/8/layout/list1"/>
    <dgm:cxn modelId="{B3E86A5D-8638-F24C-9FC8-333D42929264}" type="presOf" srcId="{795853BA-EF85-2D4A-8386-C28E5A7C11FE}" destId="{0B0D9D67-D5EF-C547-A28C-2AF643D640F3}" srcOrd="0" destOrd="2" presId="urn:microsoft.com/office/officeart/2005/8/layout/list1"/>
    <dgm:cxn modelId="{F2C8DC0B-3D77-1C4C-9A0D-BD601F2C8A2F}" type="presOf" srcId="{8281E258-15CA-344B-8243-92A9BA6BE4A6}" destId="{FCFB1CF4-FC49-4445-B58C-429E59D62469}" srcOrd="0" destOrd="0" presId="urn:microsoft.com/office/officeart/2005/8/layout/list1"/>
    <dgm:cxn modelId="{2258CADF-49F6-064C-97C6-0C3A6683D6B6}" type="presOf" srcId="{A07AECA4-0CFA-EA44-8C77-1AFB5195CD46}" destId="{0B0D9D67-D5EF-C547-A28C-2AF643D640F3}" srcOrd="0" destOrd="0" presId="urn:microsoft.com/office/officeart/2005/8/layout/list1"/>
    <dgm:cxn modelId="{D88DDBD4-7520-6F4D-A09B-DC8F4D48FF29}" srcId="{064B6925-3BDF-DE4A-9DD3-6F1832B68A18}" destId="{795853BA-EF85-2D4A-8386-C28E5A7C11FE}" srcOrd="2" destOrd="0" parTransId="{EAEDCBBA-9E1C-7A45-8F05-16645312575C}" sibTransId="{346F1877-5731-3C43-BA1C-94EE72F89521}"/>
    <dgm:cxn modelId="{5D680C7C-9121-9748-8740-9FB2E07FAEF9}" type="presOf" srcId="{27E422A1-F1C3-0D4F-9C84-CA6DE5E39295}" destId="{0B0D9D67-D5EF-C547-A28C-2AF643D640F3}" srcOrd="0" destOrd="1" presId="urn:microsoft.com/office/officeart/2005/8/layout/list1"/>
    <dgm:cxn modelId="{21B23E60-2CAA-084B-9E7A-5C1E0B115578}" srcId="{F35F29F7-DA15-D945-9A77-56364B08C7A6}" destId="{E75A8D56-B242-9342-8640-6725CEFFDB12}" srcOrd="0" destOrd="0" parTransId="{DA0530AD-07FD-7640-90EB-8A23A70833A5}" sibTransId="{AB695BE8-6BCC-D644-A9D6-41B5D07B6D3F}"/>
    <dgm:cxn modelId="{08410492-F050-4D42-B156-1511E6CB7FD0}" srcId="{1966B249-87C0-6641-91E8-51378EBB9207}" destId="{EDEEAF4C-46B6-014D-B817-066D08CA3F62}" srcOrd="0" destOrd="0" parTransId="{6132C55E-33B3-5A4D-9C74-895652E1F039}" sibTransId="{1C0E6B20-0729-0F4C-8326-1C530FADA268}"/>
    <dgm:cxn modelId="{78B5377E-2EE1-0040-986F-F44E10C20266}" type="presOf" srcId="{EDEEAF4C-46B6-014D-B817-066D08CA3F62}" destId="{8DCCC5B6-DB5F-244D-A001-3D9A36C24469}" srcOrd="0" destOrd="0" presId="urn:microsoft.com/office/officeart/2005/8/layout/list1"/>
    <dgm:cxn modelId="{C3F998DC-5904-AA4F-B26B-069DCA777E16}" srcId="{064B6925-3BDF-DE4A-9DD3-6F1832B68A18}" destId="{27E422A1-F1C3-0D4F-9C84-CA6DE5E39295}" srcOrd="1" destOrd="0" parTransId="{C2ABC7CD-054E-1641-906E-5E304D4234F2}" sibTransId="{CA21409F-E34B-B449-9E4E-EF064A9E25CC}"/>
    <dgm:cxn modelId="{704C4858-EAEA-B946-8518-D6F5A6D24891}" type="presOf" srcId="{1966B249-87C0-6641-91E8-51378EBB9207}" destId="{A5FEDC7A-4091-7D4A-8995-09E004C62648}" srcOrd="0" destOrd="0" presId="urn:microsoft.com/office/officeart/2005/8/layout/list1"/>
    <dgm:cxn modelId="{5F943610-1DE3-BA47-BF10-3244225D5DE0}" srcId="{8281E258-15CA-344B-8243-92A9BA6BE4A6}" destId="{064B6925-3BDF-DE4A-9DD3-6F1832B68A18}" srcOrd="0" destOrd="0" parTransId="{DED28037-F80D-B14C-A62E-ABE37D87F7F4}" sibTransId="{67C03712-8D08-6C4E-A6AC-BB664A8E0900}"/>
    <dgm:cxn modelId="{8E43005C-68DC-B54D-98AB-1BA8C8DCF6D6}" type="presOf" srcId="{E75A8D56-B242-9342-8640-6725CEFFDB12}" destId="{CB6EEA37-858F-8644-AE52-AD33B88EBD4E}" srcOrd="0" destOrd="0" presId="urn:microsoft.com/office/officeart/2005/8/layout/list1"/>
    <dgm:cxn modelId="{25EC1AB1-8BEC-2B4A-991D-BF47EC4FEE13}" srcId="{F35F29F7-DA15-D945-9A77-56364B08C7A6}" destId="{F417A0D4-92B7-4C49-A4C4-1B35F108E579}" srcOrd="1" destOrd="0" parTransId="{03E5DEE5-8729-AB46-B4A2-64AA7CF70677}" sibTransId="{330C6F3A-F16C-DF4D-85A5-95C74ABCDDE5}"/>
    <dgm:cxn modelId="{CFB44427-64FB-0545-A810-1B6EDC23D717}" type="presOf" srcId="{F35F29F7-DA15-D945-9A77-56364B08C7A6}" destId="{11ECE771-8AD6-1047-ADFA-3023A114F8B1}" srcOrd="1" destOrd="0" presId="urn:microsoft.com/office/officeart/2005/8/layout/list1"/>
    <dgm:cxn modelId="{54F810DF-C091-F741-8608-FC80926600E5}" type="presParOf" srcId="{FCFB1CF4-FC49-4445-B58C-429E59D62469}" destId="{919BEE94-620B-5643-8F72-2D6E0EFF4A97}" srcOrd="0" destOrd="0" presId="urn:microsoft.com/office/officeart/2005/8/layout/list1"/>
    <dgm:cxn modelId="{B00FE65F-E212-7744-8EBE-12EA7E6AF172}" type="presParOf" srcId="{919BEE94-620B-5643-8F72-2D6E0EFF4A97}" destId="{24B57D50-D009-D346-BA46-7A43C5DBBBD1}" srcOrd="0" destOrd="0" presId="urn:microsoft.com/office/officeart/2005/8/layout/list1"/>
    <dgm:cxn modelId="{EBB598D1-8C26-4A41-97B4-D371A3DD6717}" type="presParOf" srcId="{919BEE94-620B-5643-8F72-2D6E0EFF4A97}" destId="{9159BDCB-1F60-394C-85AE-E201FF611E4E}" srcOrd="1" destOrd="0" presId="urn:microsoft.com/office/officeart/2005/8/layout/list1"/>
    <dgm:cxn modelId="{528C43CF-B555-964F-B0FE-6DFEC4C994EE}" type="presParOf" srcId="{FCFB1CF4-FC49-4445-B58C-429E59D62469}" destId="{ABF9138D-2041-FD4A-982E-72C601F56B06}" srcOrd="1" destOrd="0" presId="urn:microsoft.com/office/officeart/2005/8/layout/list1"/>
    <dgm:cxn modelId="{1618C464-E9EE-714A-8FA8-08A094F3B693}" type="presParOf" srcId="{FCFB1CF4-FC49-4445-B58C-429E59D62469}" destId="{0B0D9D67-D5EF-C547-A28C-2AF643D640F3}" srcOrd="2" destOrd="0" presId="urn:microsoft.com/office/officeart/2005/8/layout/list1"/>
    <dgm:cxn modelId="{759154B0-C2C0-5D4E-B741-2D191A44D6C6}" type="presParOf" srcId="{FCFB1CF4-FC49-4445-B58C-429E59D62469}" destId="{3059D390-E1A6-D24B-9D5B-27F216388E87}" srcOrd="3" destOrd="0" presId="urn:microsoft.com/office/officeart/2005/8/layout/list1"/>
    <dgm:cxn modelId="{B891C91A-0574-454C-8DCF-76CE7535F360}" type="presParOf" srcId="{FCFB1CF4-FC49-4445-B58C-429E59D62469}" destId="{9428F259-FD64-4A43-9E65-8106C73FD07E}" srcOrd="4" destOrd="0" presId="urn:microsoft.com/office/officeart/2005/8/layout/list1"/>
    <dgm:cxn modelId="{9B86A0DC-8D27-5B49-98E1-9ACB3ECC02CC}" type="presParOf" srcId="{9428F259-FD64-4A43-9E65-8106C73FD07E}" destId="{A0CF74C5-4748-D94D-8715-D3B585AB3F13}" srcOrd="0" destOrd="0" presId="urn:microsoft.com/office/officeart/2005/8/layout/list1"/>
    <dgm:cxn modelId="{74F3E370-4067-D543-A38F-A8FDA7B2E2DF}" type="presParOf" srcId="{9428F259-FD64-4A43-9E65-8106C73FD07E}" destId="{11ECE771-8AD6-1047-ADFA-3023A114F8B1}" srcOrd="1" destOrd="0" presId="urn:microsoft.com/office/officeart/2005/8/layout/list1"/>
    <dgm:cxn modelId="{2984B2D1-A8CC-164A-A160-359F2EF36C70}" type="presParOf" srcId="{FCFB1CF4-FC49-4445-B58C-429E59D62469}" destId="{25735183-75CA-184E-98BD-BE949A268B42}" srcOrd="5" destOrd="0" presId="urn:microsoft.com/office/officeart/2005/8/layout/list1"/>
    <dgm:cxn modelId="{3C22502D-8E46-E247-9461-B6FA73D3E019}" type="presParOf" srcId="{FCFB1CF4-FC49-4445-B58C-429E59D62469}" destId="{CB6EEA37-858F-8644-AE52-AD33B88EBD4E}" srcOrd="6" destOrd="0" presId="urn:microsoft.com/office/officeart/2005/8/layout/list1"/>
    <dgm:cxn modelId="{13314B81-78CC-CE42-B068-1BDFDB9DE93D}" type="presParOf" srcId="{FCFB1CF4-FC49-4445-B58C-429E59D62469}" destId="{594C40B8-6096-A843-9E79-8D83279176A8}" srcOrd="7" destOrd="0" presId="urn:microsoft.com/office/officeart/2005/8/layout/list1"/>
    <dgm:cxn modelId="{8D44A173-9334-2143-B2C8-039C4164A5AE}" type="presParOf" srcId="{FCFB1CF4-FC49-4445-B58C-429E59D62469}" destId="{11DE3B7F-910A-2544-A0E6-66359DEC66B0}" srcOrd="8" destOrd="0" presId="urn:microsoft.com/office/officeart/2005/8/layout/list1"/>
    <dgm:cxn modelId="{17FBE380-E334-9442-A3F3-E9521C7A1C40}" type="presParOf" srcId="{11DE3B7F-910A-2544-A0E6-66359DEC66B0}" destId="{A5FEDC7A-4091-7D4A-8995-09E004C62648}" srcOrd="0" destOrd="0" presId="urn:microsoft.com/office/officeart/2005/8/layout/list1"/>
    <dgm:cxn modelId="{9E0863F8-D673-A342-936B-FC891C5C5E50}" type="presParOf" srcId="{11DE3B7F-910A-2544-A0E6-66359DEC66B0}" destId="{7FAC6EF3-7CC4-BF4E-925C-BF0A0F204D0A}" srcOrd="1" destOrd="0" presId="urn:microsoft.com/office/officeart/2005/8/layout/list1"/>
    <dgm:cxn modelId="{1140EE10-85C1-6C4A-8282-CC58CAA9C642}" type="presParOf" srcId="{FCFB1CF4-FC49-4445-B58C-429E59D62469}" destId="{1B9E4015-0D25-6B4B-B2B3-21476594C6DD}" srcOrd="9" destOrd="0" presId="urn:microsoft.com/office/officeart/2005/8/layout/list1"/>
    <dgm:cxn modelId="{1FB20396-04E5-DB4D-84A1-2D253DDB13A8}" type="presParOf" srcId="{FCFB1CF4-FC49-4445-B58C-429E59D62469}" destId="{8DCCC5B6-DB5F-244D-A001-3D9A36C2446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D9D67-D5EF-C547-A28C-2AF643D640F3}">
      <dsp:nvSpPr>
        <dsp:cNvPr id="0" name=""/>
        <dsp:cNvSpPr/>
      </dsp:nvSpPr>
      <dsp:spPr>
        <a:xfrm>
          <a:off x="0" y="490509"/>
          <a:ext cx="8870667" cy="18711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8462" tIns="374904" rIns="688462"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Assuring the availability of consistent time-series of optical and radar (SAR) satellite data over global forest cover.</a:t>
          </a:r>
          <a:endParaRPr lang="en-US" sz="1800" kern="1200" dirty="0"/>
        </a:p>
        <a:p>
          <a:pPr marL="171450" lvl="1" indent="-171450" algn="l" defTabSz="800100" rtl="0">
            <a:lnSpc>
              <a:spcPct val="90000"/>
            </a:lnSpc>
            <a:spcBef>
              <a:spcPct val="0"/>
            </a:spcBef>
            <a:spcAft>
              <a:spcPct val="15000"/>
            </a:spcAft>
            <a:buChar char="••"/>
          </a:pPr>
          <a:r>
            <a:rPr lang="en-US" sz="1800" kern="1200" dirty="0" smtClean="0"/>
            <a:t>At least one annual national cloud-free optical coverage over each country. </a:t>
          </a:r>
          <a:endParaRPr lang="en-US" sz="1800" kern="1200" dirty="0"/>
        </a:p>
        <a:p>
          <a:pPr marL="171450" lvl="1" indent="-171450" algn="l" defTabSz="800100">
            <a:lnSpc>
              <a:spcPct val="90000"/>
            </a:lnSpc>
            <a:spcBef>
              <a:spcPct val="0"/>
            </a:spcBef>
            <a:spcAft>
              <a:spcPct val="15000"/>
            </a:spcAft>
            <a:buChar char="••"/>
          </a:pPr>
          <a:r>
            <a:rPr lang="en-US" sz="1800" kern="1200" dirty="0" smtClean="0"/>
            <a:t>Publicly open (“core”) satellite data, phased implementation - full global coverage by 2016.</a:t>
          </a:r>
        </a:p>
      </dsp:txBody>
      <dsp:txXfrm>
        <a:off x="0" y="490509"/>
        <a:ext cx="8870667" cy="1871100"/>
      </dsp:txXfrm>
    </dsp:sp>
    <dsp:sp modelId="{9159BDCB-1F60-394C-85AE-E201FF611E4E}">
      <dsp:nvSpPr>
        <dsp:cNvPr id="0" name=""/>
        <dsp:cNvSpPr/>
      </dsp:nvSpPr>
      <dsp:spPr>
        <a:xfrm>
          <a:off x="443533" y="224829"/>
          <a:ext cx="6209466" cy="53136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4703" tIns="0" rIns="234703" bIns="0" numCol="1" spcCol="1270" anchor="ctr" anchorCtr="0">
          <a:noAutofit/>
        </a:bodyPr>
        <a:lstStyle/>
        <a:p>
          <a:pPr lvl="0" algn="l" defTabSz="800100" rtl="0">
            <a:lnSpc>
              <a:spcPct val="90000"/>
            </a:lnSpc>
            <a:spcBef>
              <a:spcPct val="0"/>
            </a:spcBef>
            <a:spcAft>
              <a:spcPct val="35000"/>
            </a:spcAft>
          </a:pPr>
          <a:r>
            <a:rPr lang="en-US" sz="1800" kern="1200" dirty="0" smtClean="0"/>
            <a:t>Implementation of Baseline Global Data Acquisition Strategy</a:t>
          </a:r>
          <a:endParaRPr lang="en-US" sz="1800" kern="1200" dirty="0"/>
        </a:p>
      </dsp:txBody>
      <dsp:txXfrm>
        <a:off x="469472" y="250768"/>
        <a:ext cx="6157588" cy="479482"/>
      </dsp:txXfrm>
    </dsp:sp>
    <dsp:sp modelId="{CB6EEA37-858F-8644-AE52-AD33B88EBD4E}">
      <dsp:nvSpPr>
        <dsp:cNvPr id="0" name=""/>
        <dsp:cNvSpPr/>
      </dsp:nvSpPr>
      <dsp:spPr>
        <a:xfrm>
          <a:off x="0" y="2724490"/>
          <a:ext cx="8870667" cy="13041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8462" tIns="374904" rIns="688462"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A coordinated strategy for national data acquisitions accommodating countries’ specific technical </a:t>
          </a:r>
          <a:r>
            <a:rPr lang="en-US" sz="1800" b="1" kern="1200" dirty="0" smtClean="0"/>
            <a:t>requirements, heritage, and experience</a:t>
          </a:r>
          <a:r>
            <a:rPr lang="en-US" sz="1800" kern="1200" dirty="0" smtClean="0"/>
            <a:t>.</a:t>
          </a:r>
          <a:endParaRPr lang="en-US" sz="1800" kern="1200" dirty="0"/>
        </a:p>
        <a:p>
          <a:pPr marL="171450" lvl="1" indent="-171450" algn="l" defTabSz="800100">
            <a:lnSpc>
              <a:spcPct val="90000"/>
            </a:lnSpc>
            <a:spcBef>
              <a:spcPct val="0"/>
            </a:spcBef>
            <a:spcAft>
              <a:spcPct val="15000"/>
            </a:spcAft>
            <a:buChar char="••"/>
          </a:pPr>
          <a:r>
            <a:rPr lang="en-US" sz="1800" kern="1200" smtClean="0"/>
            <a:t>Covers a wider range of satellite data sources, including </a:t>
          </a:r>
          <a:r>
            <a:rPr lang="en-US" sz="1800" b="1" kern="1200" smtClean="0"/>
            <a:t>commercial</a:t>
          </a:r>
          <a:r>
            <a:rPr lang="en-US" sz="1800" kern="1200" smtClean="0"/>
            <a:t>.</a:t>
          </a:r>
          <a:endParaRPr lang="en-US" sz="1800" kern="1200" dirty="0" smtClean="0"/>
        </a:p>
      </dsp:txBody>
      <dsp:txXfrm>
        <a:off x="0" y="2724490"/>
        <a:ext cx="8870667" cy="1304100"/>
      </dsp:txXfrm>
    </dsp:sp>
    <dsp:sp modelId="{11ECE771-8AD6-1047-ADFA-3023A114F8B1}">
      <dsp:nvSpPr>
        <dsp:cNvPr id="0" name=""/>
        <dsp:cNvSpPr/>
      </dsp:nvSpPr>
      <dsp:spPr>
        <a:xfrm>
          <a:off x="443533" y="2458809"/>
          <a:ext cx="6209466" cy="53136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4703" tIns="0" rIns="234703" bIns="0" numCol="1" spcCol="1270" anchor="ctr" anchorCtr="0">
          <a:noAutofit/>
        </a:bodyPr>
        <a:lstStyle/>
        <a:p>
          <a:pPr lvl="0" algn="l" defTabSz="800100" rtl="0">
            <a:lnSpc>
              <a:spcPct val="90000"/>
            </a:lnSpc>
            <a:spcBef>
              <a:spcPct val="0"/>
            </a:spcBef>
            <a:spcAft>
              <a:spcPct val="35000"/>
            </a:spcAft>
          </a:pPr>
          <a:r>
            <a:rPr lang="en-US" sz="1800" kern="1200" dirty="0" smtClean="0"/>
            <a:t>Space Data Services Available</a:t>
          </a:r>
          <a:endParaRPr lang="en-US" sz="1800" kern="1200" dirty="0"/>
        </a:p>
      </dsp:txBody>
      <dsp:txXfrm>
        <a:off x="469472" y="2484748"/>
        <a:ext cx="6157588" cy="479482"/>
      </dsp:txXfrm>
    </dsp:sp>
    <dsp:sp modelId="{8DCCC5B6-DB5F-244D-A001-3D9A36C24469}">
      <dsp:nvSpPr>
        <dsp:cNvPr id="0" name=""/>
        <dsp:cNvSpPr/>
      </dsp:nvSpPr>
      <dsp:spPr>
        <a:xfrm>
          <a:off x="0" y="4391470"/>
          <a:ext cx="8870667" cy="1020600"/>
        </a:xfrm>
        <a:prstGeom prst="rect">
          <a:avLst/>
        </a:prstGeom>
        <a:solidFill>
          <a:srgbClr val="FFFFFF">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8462" tIns="374904" rIns="688462"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Includes support for science studies assisting the development and evolution of the MGD for GFOI and addressing specific country needs.</a:t>
          </a:r>
          <a:endParaRPr lang="en-US" sz="1800" kern="1200" dirty="0"/>
        </a:p>
      </dsp:txBody>
      <dsp:txXfrm>
        <a:off x="0" y="4391470"/>
        <a:ext cx="8870667" cy="1020600"/>
      </dsp:txXfrm>
    </dsp:sp>
    <dsp:sp modelId="{7FAC6EF3-7CC4-BF4E-925C-BF0A0F204D0A}">
      <dsp:nvSpPr>
        <dsp:cNvPr id="0" name=""/>
        <dsp:cNvSpPr/>
      </dsp:nvSpPr>
      <dsp:spPr>
        <a:xfrm>
          <a:off x="443533" y="4125790"/>
          <a:ext cx="6209466" cy="53136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4703" tIns="0" rIns="234703" bIns="0" numCol="1" spcCol="1270" anchor="ctr" anchorCtr="0">
          <a:noAutofit/>
        </a:bodyPr>
        <a:lstStyle/>
        <a:p>
          <a:pPr lvl="0" algn="l" defTabSz="800100" rtl="0">
            <a:lnSpc>
              <a:spcPct val="90000"/>
            </a:lnSpc>
            <a:spcBef>
              <a:spcPct val="0"/>
            </a:spcBef>
            <a:spcAft>
              <a:spcPct val="35000"/>
            </a:spcAft>
          </a:pPr>
          <a:r>
            <a:rPr lang="en-US" sz="1800" kern="1200" dirty="0" smtClean="0"/>
            <a:t>Data Supply in Support of GFOI R&amp;D Activities</a:t>
          </a:r>
          <a:endParaRPr lang="en-US" sz="1800" kern="1200" dirty="0"/>
        </a:p>
      </dsp:txBody>
      <dsp:txXfrm>
        <a:off x="469472" y="4151729"/>
        <a:ext cx="6157588"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cs typeface="Arial" charset="0"/>
              </a:defRPr>
            </a:lvl1pPr>
          </a:lstStyle>
          <a:p>
            <a:pPr>
              <a:defRPr/>
            </a:pPr>
            <a:fld id="{F1091E6A-672D-AE46-AC53-375A09660271}" type="datetime1">
              <a:rPr lang="en-US"/>
              <a:pPr>
                <a:defRPr/>
              </a:pPr>
              <a:t>22/02/16</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cs typeface="Arial" charset="0"/>
              </a:defRPr>
            </a:lvl1pPr>
          </a:lstStyle>
          <a:p>
            <a:pPr>
              <a:defRPr/>
            </a:pPr>
            <a:fld id="{F739E499-1CB6-4F4C-882A-1AFF65B2A08E}" type="slidenum">
              <a:rPr lang="en-US"/>
              <a:pPr>
                <a:defRPr/>
              </a:pPr>
              <a:t>‹#›</a:t>
            </a:fld>
            <a:endParaRPr lang="en-US"/>
          </a:p>
        </p:txBody>
      </p:sp>
    </p:spTree>
    <p:extLst>
      <p:ext uri="{BB962C8B-B14F-4D97-AF65-F5344CB8AC3E}">
        <p14:creationId xmlns:p14="http://schemas.microsoft.com/office/powerpoint/2010/main" val="1081020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cs typeface="Arial" charset="0"/>
              </a:defRPr>
            </a:lvl1pPr>
          </a:lstStyle>
          <a:p>
            <a:pPr>
              <a:defRPr/>
            </a:pPr>
            <a:fld id="{EED3E77B-B435-2542-A3DE-7067FFA574A5}" type="datetime1">
              <a:rPr lang="en-US"/>
              <a:pPr>
                <a:defRPr/>
              </a:pPr>
              <a:t>22/02/16</a:t>
            </a:fld>
            <a:endParaRPr lang="en-US"/>
          </a:p>
        </p:txBody>
      </p:sp>
      <p:sp>
        <p:nvSpPr>
          <p:cNvPr id="4" name="Slide Image Placehold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cs typeface="Arial" charset="0"/>
              </a:defRPr>
            </a:lvl1pPr>
          </a:lstStyle>
          <a:p>
            <a:pPr>
              <a:defRPr/>
            </a:pPr>
            <a:fld id="{6F5A7900-DBD2-8C40-B940-6C0CEBC9C340}" type="slidenum">
              <a:rPr lang="en-US"/>
              <a:pPr>
                <a:defRPr/>
              </a:pPr>
              <a:t>‹#›</a:t>
            </a:fld>
            <a:endParaRPr lang="en-US"/>
          </a:p>
        </p:txBody>
      </p:sp>
    </p:spTree>
    <p:extLst>
      <p:ext uri="{BB962C8B-B14F-4D97-AF65-F5344CB8AC3E}">
        <p14:creationId xmlns:p14="http://schemas.microsoft.com/office/powerpoint/2010/main" val="402560097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55597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783992-F1EA-6541-B175-3916E6110C59}" type="slidenum">
              <a:rPr lang="en-GB"/>
              <a:pPr/>
              <a:t>3</a:t>
            </a:fld>
            <a:endParaRPr lang="en-GB"/>
          </a:p>
        </p:txBody>
      </p:sp>
      <p:sp>
        <p:nvSpPr>
          <p:cNvPr id="31746" name="Rectangle 2"/>
          <p:cNvSpPr>
            <a:spLocks noGrp="1" noRot="1" noChangeAspect="1" noChangeArrowheads="1" noTextEdit="1"/>
          </p:cNvSpPr>
          <p:nvPr>
            <p:ph type="sldImg"/>
          </p:nvPr>
        </p:nvSpPr>
        <p:spPr>
          <a:xfrm>
            <a:off x="917575" y="744538"/>
            <a:ext cx="4962525" cy="3722687"/>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r>
              <a:rPr lang="en-US" dirty="0" smtClean="0"/>
              <a:t>I would second what Steve has said. We need to encourage large implementation supporters like GIZ to consider seeing GFOI as an approach whose MGD and supporting data can ensure fidelity and acceptance of their investment in national MRV systems. Its an insurance policy to guarantee the results of the investment in a policy context. If they were to require consideration of GFOI as part of their aid project process it would be ideal. I guess you will not be so explicit but you should show the path…?</a:t>
            </a:r>
          </a:p>
          <a:p>
            <a:endParaRPr lang="en-US" dirty="0" smtClean="0"/>
          </a:p>
          <a:p>
            <a:r>
              <a:rPr lang="en-US" sz="1200" kern="1200" dirty="0" smtClean="0">
                <a:solidFill>
                  <a:schemeClr val="tx1"/>
                </a:solidFill>
                <a:latin typeface="Arial" charset="0"/>
                <a:ea typeface="ＭＳ Ｐゴシック" charset="0"/>
                <a:cs typeface="Arial" charset="0"/>
              </a:rPr>
              <a:t>For me, the important issue for us is to </a:t>
            </a:r>
            <a:r>
              <a:rPr lang="en-US" sz="1200" kern="1200" dirty="0" err="1" smtClean="0">
                <a:solidFill>
                  <a:schemeClr val="tx1"/>
                </a:solidFill>
                <a:latin typeface="Arial" charset="0"/>
                <a:ea typeface="ＭＳ Ｐゴシック" charset="0"/>
                <a:cs typeface="Arial" charset="0"/>
              </a:rPr>
              <a:t>maximise</a:t>
            </a:r>
            <a:r>
              <a:rPr lang="en-US" sz="1200" kern="1200" dirty="0" smtClean="0">
                <a:solidFill>
                  <a:schemeClr val="tx1"/>
                </a:solidFill>
                <a:latin typeface="Arial" charset="0"/>
                <a:ea typeface="ＭＳ Ｐゴシック" charset="0"/>
                <a:cs typeface="Arial" charset="0"/>
              </a:rPr>
              <a:t> the different paths for delivery of services to the final users. This can be done by FAO, by </a:t>
            </a:r>
            <a:r>
              <a:rPr lang="en-US" sz="1200" kern="1200" dirty="0" err="1" smtClean="0">
                <a:solidFill>
                  <a:schemeClr val="tx1"/>
                </a:solidFill>
                <a:latin typeface="Arial" charset="0"/>
                <a:ea typeface="ＭＳ Ｐゴシック" charset="0"/>
                <a:cs typeface="Arial" charset="0"/>
              </a:rPr>
              <a:t>Silvacarbon</a:t>
            </a:r>
            <a:r>
              <a:rPr lang="en-US" sz="1200" kern="1200" dirty="0" smtClean="0">
                <a:solidFill>
                  <a:schemeClr val="tx1"/>
                </a:solidFill>
                <a:latin typeface="Arial" charset="0"/>
                <a:ea typeface="ＭＳ Ｐゴシック" charset="0"/>
                <a:cs typeface="Arial" charset="0"/>
              </a:rPr>
              <a:t>, through Australia/</a:t>
            </a:r>
            <a:r>
              <a:rPr lang="en-US" sz="1200" kern="1200" dirty="0" err="1" smtClean="0">
                <a:solidFill>
                  <a:schemeClr val="tx1"/>
                </a:solidFill>
                <a:latin typeface="Arial" charset="0"/>
                <a:ea typeface="ＭＳ Ｐゴシック" charset="0"/>
                <a:cs typeface="Arial" charset="0"/>
              </a:rPr>
              <a:t>ClInton</a:t>
            </a:r>
            <a:r>
              <a:rPr lang="en-US" sz="1200" kern="1200" dirty="0" smtClean="0">
                <a:solidFill>
                  <a:schemeClr val="tx1"/>
                </a:solidFill>
                <a:latin typeface="Arial" charset="0"/>
                <a:ea typeface="ＭＳ Ｐゴシック" charset="0"/>
                <a:cs typeface="Arial" charset="0"/>
              </a:rPr>
              <a:t> but I would like to be less dependent on, especially, FAO hence my attempts to get UK and Germany involved.</a:t>
            </a:r>
            <a:r>
              <a:rPr lang="en-US" dirty="0" smtClean="0"/>
              <a:t> </a:t>
            </a:r>
            <a:br>
              <a:rPr lang="en-US" dirty="0" smtClean="0"/>
            </a:br>
            <a:r>
              <a:rPr lang="en-US" dirty="0" smtClean="0"/>
              <a:t/>
            </a:r>
            <a:br>
              <a:rPr lang="en-US" dirty="0" smtClean="0"/>
            </a:br>
            <a:r>
              <a:rPr lang="en-US" sz="1200" kern="1200" dirty="0" smtClean="0">
                <a:solidFill>
                  <a:schemeClr val="tx1"/>
                </a:solidFill>
                <a:latin typeface="Arial" charset="0"/>
                <a:ea typeface="ＭＳ Ｐゴシック" charset="0"/>
                <a:cs typeface="Arial" charset="0"/>
              </a:rPr>
              <a:t>Ideally we would have the infrastructure of GFOI - data, MGD, </a:t>
            </a:r>
            <a:r>
              <a:rPr lang="en-US" sz="1200" kern="1200" dirty="0" err="1" smtClean="0">
                <a:solidFill>
                  <a:schemeClr val="tx1"/>
                </a:solidFill>
                <a:latin typeface="Arial" charset="0"/>
                <a:ea typeface="ＭＳ Ｐゴシック" charset="0"/>
                <a:cs typeface="Arial" charset="0"/>
              </a:rPr>
              <a:t>CapB</a:t>
            </a:r>
            <a:r>
              <a:rPr lang="en-US" sz="1200" kern="1200" dirty="0" smtClean="0">
                <a:solidFill>
                  <a:schemeClr val="tx1"/>
                </a:solidFill>
                <a:latin typeface="Arial" charset="0"/>
                <a:ea typeface="ＭＳ Ｐゴシック" charset="0"/>
                <a:cs typeface="Arial" charset="0"/>
              </a:rPr>
              <a:t> and R&amp;D - helping to support a range of delivery mechanisms, as broad as possible, with no extra effort in principle. Hence what we would really like is for GFZ to support in-country activities and service delivery using the GFOI data/MGD,  and as part of the overall GFOI partnership. I hope UK will also do so.</a:t>
            </a:r>
            <a:r>
              <a:rPr lang="en-US" dirty="0" smtClean="0"/>
              <a:t> </a:t>
            </a:r>
          </a:p>
          <a:p>
            <a:endParaRPr lang="en-US" dirty="0" smtClean="0"/>
          </a:p>
          <a:p>
            <a:endParaRPr lang="en-GB" dirty="0"/>
          </a:p>
        </p:txBody>
      </p:sp>
    </p:spTree>
    <p:extLst>
      <p:ext uri="{BB962C8B-B14F-4D97-AF65-F5344CB8AC3E}">
        <p14:creationId xmlns:p14="http://schemas.microsoft.com/office/powerpoint/2010/main" val="198724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555972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555972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763" y="6196013"/>
            <a:ext cx="9148763" cy="6619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5" name="Picture 8" descr="GEO_Header_Presentation.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3" y="6303963"/>
            <a:ext cx="22907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98700" y="6329363"/>
            <a:ext cx="9429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90900" y="6291263"/>
            <a:ext cx="11874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0" y="6194425"/>
            <a:ext cx="9144000" cy="1588"/>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5359400" y="6125545"/>
            <a:ext cx="2070100" cy="646331"/>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200" dirty="0" smtClean="0"/>
              <a:t>SDCG-6</a:t>
            </a:r>
          </a:p>
          <a:p>
            <a:pPr algn="ctr">
              <a:defRPr/>
            </a:pPr>
            <a:r>
              <a:rPr lang="en-US" sz="1200" dirty="0" smtClean="0"/>
              <a:t>Oslo, Norway</a:t>
            </a:r>
          </a:p>
          <a:p>
            <a:pPr algn="ctr">
              <a:defRPr/>
            </a:pPr>
            <a:r>
              <a:rPr lang="en-US" sz="1200" dirty="0" smtClean="0"/>
              <a:t>October 22-24, 2014</a:t>
            </a:r>
          </a:p>
        </p:txBody>
      </p:sp>
      <p:sp>
        <p:nvSpPr>
          <p:cNvPr id="2" name="Title 1"/>
          <p:cNvSpPr>
            <a:spLocks noGrp="1"/>
          </p:cNvSpPr>
          <p:nvPr>
            <p:ph type="ctrTitle"/>
          </p:nvPr>
        </p:nvSpPr>
        <p:spPr>
          <a:xfrm>
            <a:off x="692150" y="1249892"/>
            <a:ext cx="7772400" cy="1470025"/>
          </a:xfrm>
        </p:spPr>
        <p:txBody>
          <a:bodyPr/>
          <a:lstStyle>
            <a:lvl1pPr>
              <a:defRPr>
                <a:solidFill>
                  <a:schemeClr val="tx2">
                    <a:lumMod val="60000"/>
                    <a:lumOff val="40000"/>
                  </a:schemeClr>
                </a:solidFill>
              </a:defRPr>
            </a:lvl1pPr>
          </a:lstStyle>
          <a:p>
            <a:r>
              <a:rPr lang="en-AU" smtClean="0"/>
              <a:t>Click to edit Master title style</a:t>
            </a:r>
            <a:endParaRPr lang="en-US" dirty="0"/>
          </a:p>
        </p:txBody>
      </p:sp>
      <p:sp>
        <p:nvSpPr>
          <p:cNvPr id="3" name="Subtitle 2"/>
          <p:cNvSpPr>
            <a:spLocks noGrp="1"/>
          </p:cNvSpPr>
          <p:nvPr>
            <p:ph type="subTitle" idx="1"/>
          </p:nvPr>
        </p:nvSpPr>
        <p:spPr>
          <a:xfrm>
            <a:off x="1378561" y="2857500"/>
            <a:ext cx="6400800" cy="1198033"/>
          </a:xfrm>
        </p:spPr>
        <p:txBody>
          <a:bodyPr/>
          <a:lstStyle>
            <a:lvl1pPr marL="0" indent="0" algn="ctr">
              <a:buNone/>
              <a:defRPr>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extLst>
      <p:ext uri="{BB962C8B-B14F-4D97-AF65-F5344CB8AC3E}">
        <p14:creationId xmlns:p14="http://schemas.microsoft.com/office/powerpoint/2010/main" val="3781999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763" y="6196013"/>
            <a:ext cx="9148763" cy="6619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5" name="Picture 8" descr="GEO_Header_Presentation.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3" y="6303963"/>
            <a:ext cx="22907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98700" y="6329363"/>
            <a:ext cx="9429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90900" y="6291263"/>
            <a:ext cx="11874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0" y="6194425"/>
            <a:ext cx="9144000" cy="1588"/>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5359400" y="6245128"/>
            <a:ext cx="2070100" cy="646331"/>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200" dirty="0" smtClean="0"/>
              <a:t>SDCG-6</a:t>
            </a:r>
          </a:p>
          <a:p>
            <a:pPr algn="ctr">
              <a:defRPr/>
            </a:pPr>
            <a:r>
              <a:rPr lang="en-US" sz="1200" dirty="0" smtClean="0"/>
              <a:t>Oslo, Norway</a:t>
            </a:r>
          </a:p>
          <a:p>
            <a:pPr algn="ctr">
              <a:defRPr/>
            </a:pPr>
            <a:r>
              <a:rPr lang="en-US" sz="1200" dirty="0" smtClean="0"/>
              <a:t>October 22-24, 2014</a:t>
            </a:r>
          </a:p>
        </p:txBody>
      </p:sp>
      <p:sp>
        <p:nvSpPr>
          <p:cNvPr id="2" name="Title 1"/>
          <p:cNvSpPr>
            <a:spLocks noGrp="1"/>
          </p:cNvSpPr>
          <p:nvPr>
            <p:ph type="title"/>
          </p:nvPr>
        </p:nvSpPr>
        <p:spPr/>
        <p:txBody>
          <a:bodyPr/>
          <a:lstStyle>
            <a:lvl1pPr algn="l">
              <a:defRPr baseline="0">
                <a:solidFill>
                  <a:schemeClr val="tx2">
                    <a:lumMod val="60000"/>
                    <a:lumOff val="40000"/>
                  </a:schemeClr>
                </a:solidFill>
              </a:defRPr>
            </a:lvl1pPr>
          </a:lstStyle>
          <a:p>
            <a:r>
              <a:rPr lang="en-AU"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94617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19237"/>
            <a:ext cx="6400800" cy="667491"/>
          </a:xfrm>
          <a:prstGeom prst="rect">
            <a:avLst/>
          </a:prstGeom>
        </p:spPr>
        <p:txBody>
          <a:bodyPr>
            <a:normAutofit/>
          </a:bodyPr>
          <a:lstStyle>
            <a:lvl1pPr marL="0" indent="0" algn="ctr">
              <a:buNone/>
              <a:defRPr sz="2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9" name="Title 1"/>
          <p:cNvSpPr>
            <a:spLocks noGrp="1"/>
          </p:cNvSpPr>
          <p:nvPr>
            <p:ph type="title"/>
          </p:nvPr>
        </p:nvSpPr>
        <p:spPr>
          <a:xfrm>
            <a:off x="1177329" y="2501911"/>
            <a:ext cx="6860028" cy="698785"/>
          </a:xfrm>
          <a:prstGeom prst="rect">
            <a:avLst/>
          </a:prstGeom>
        </p:spPr>
        <p:txBody>
          <a:bodyPr>
            <a:noAutofit/>
          </a:bodyPr>
          <a:lstStyle>
            <a:lvl1pPr>
              <a:defRPr sz="4000" b="1">
                <a:solidFill>
                  <a:schemeClr val="tx1"/>
                </a:solidFill>
              </a:defRPr>
            </a:lvl1pPr>
          </a:lstStyle>
          <a:p>
            <a:r>
              <a:rPr lang="en-AU" dirty="0" smtClean="0"/>
              <a:t>Click to edit Master title style</a:t>
            </a:r>
            <a:endParaRPr lang="en-US" dirty="0"/>
          </a:p>
        </p:txBody>
      </p:sp>
      <p:pic>
        <p:nvPicPr>
          <p:cNvPr id="10" name="Picture 9"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
        <p:nvSpPr>
          <p:cNvPr id="14" name="Footer Placeholder 4"/>
          <p:cNvSpPr>
            <a:spLocks noGrp="1"/>
          </p:cNvSpPr>
          <p:nvPr>
            <p:ph type="ftr" sz="quarter" idx="11"/>
          </p:nvPr>
        </p:nvSpPr>
        <p:spPr>
          <a:xfrm>
            <a:off x="3921447" y="6226899"/>
            <a:ext cx="1307007" cy="569336"/>
          </a:xfrm>
          <a:prstGeom prst="rect">
            <a:avLst/>
          </a:prstGeom>
        </p:spPr>
        <p:txBody>
          <a:bodyPr/>
          <a:lstStyle>
            <a:lvl1pPr>
              <a:defRPr sz="1050">
                <a:solidFill>
                  <a:srgbClr val="FFFFFF"/>
                </a:solidFill>
              </a:defRPr>
            </a:lvl1p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5</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Tree>
    <p:extLst>
      <p:ext uri="{BB962C8B-B14F-4D97-AF65-F5344CB8AC3E}">
        <p14:creationId xmlns:p14="http://schemas.microsoft.com/office/powerpoint/2010/main" val="8821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defRPr sz="3600" b="1">
                <a:solidFill>
                  <a:schemeClr val="bg1"/>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142009" y="1349891"/>
            <a:ext cx="8229600" cy="4525963"/>
          </a:xfrm>
          <a:prstGeom prst="rect">
            <a:avLst/>
          </a:prstGeo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11"/>
          </p:nvPr>
        </p:nvSpPr>
        <p:spPr>
          <a:xfrm>
            <a:off x="3921447" y="6226899"/>
            <a:ext cx="1307007" cy="569336"/>
          </a:xfrm>
          <a:prstGeom prst="rect">
            <a:avLst/>
          </a:prstGeom>
        </p:spPr>
        <p:txBody>
          <a:bodyPr/>
          <a:lstStyle>
            <a:lvl1pPr>
              <a:defRPr sz="1050">
                <a:solidFill>
                  <a:srgbClr val="FFFFFF"/>
                </a:solidFill>
              </a:defRPr>
            </a:lvl1p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5</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pic>
        <p:nvPicPr>
          <p:cNvPr id="7" name="Picture 6"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Tree>
    <p:extLst>
      <p:ext uri="{BB962C8B-B14F-4D97-AF65-F5344CB8AC3E}">
        <p14:creationId xmlns:p14="http://schemas.microsoft.com/office/powerpoint/2010/main" val="69742326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0"/>
                <a:cs typeface="Arial" charset="0"/>
              </a:defRPr>
            </a:lvl1pPr>
          </a:lstStyle>
          <a:p>
            <a:pPr>
              <a:defRPr/>
            </a:pPr>
            <a:fld id="{D5F3CE56-6FB0-AE4F-91CB-BBB4C2C895F5}" type="datetime1">
              <a:rPr lang="en-US"/>
              <a:pPr>
                <a:defRPr/>
              </a:pPr>
              <a:t>22/02/16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4BACC6"/>
                </a:solidFill>
                <a:latin typeface="Calibri" charset="0"/>
                <a:ea typeface="ＭＳ Ｐゴシック" charset="0"/>
                <a:cs typeface="ＭＳ Ｐゴシック" charset="0"/>
              </a:defRPr>
            </a:lvl1pPr>
          </a:lstStyle>
          <a:p>
            <a:pPr>
              <a:defRPr/>
            </a:pPr>
            <a:r>
              <a:rPr lang="en-US" dirty="0" smtClean="0"/>
              <a:t>SDCG-6</a:t>
            </a:r>
          </a:p>
          <a:p>
            <a:pPr>
              <a:defRPr/>
            </a:pPr>
            <a:r>
              <a:rPr lang="en-US" dirty="0" smtClean="0"/>
              <a:t>Oslo, Norway</a:t>
            </a:r>
          </a:p>
          <a:p>
            <a:pPr>
              <a:defRPr/>
            </a:pPr>
            <a:r>
              <a:rPr lang="en-US" dirty="0" smtClean="0"/>
              <a:t>October 22-24, 2014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0"/>
                <a:cs typeface="Arial" charset="0"/>
              </a:defRPr>
            </a:lvl1pPr>
          </a:lstStyle>
          <a:p>
            <a:pPr>
              <a:defRPr/>
            </a:pPr>
            <a:fld id="{B4A6B069-877E-1348-9BF8-1DB9290FDB6D}" type="slidenum">
              <a:rPr lang="en-US"/>
              <a:pPr>
                <a:defRPr/>
              </a:pPr>
              <a:t>‹#›</a:t>
            </a:fld>
            <a:endParaRPr lang="en-US"/>
          </a:p>
        </p:txBody>
      </p:sp>
      <p:sp>
        <p:nvSpPr>
          <p:cNvPr id="7" name="TextBox 6"/>
          <p:cNvSpPr txBox="1"/>
          <p:nvPr userDrawn="1"/>
        </p:nvSpPr>
        <p:spPr>
          <a:xfrm>
            <a:off x="0" y="0"/>
            <a:ext cx="1893888" cy="261938"/>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00" smtClean="0">
                <a:solidFill>
                  <a:schemeClr val="accent1"/>
                </a:solidFill>
                <a:latin typeface="Calibri" charset="0"/>
              </a:rPr>
              <a:t>www.earthobservations.org</a:t>
            </a:r>
          </a:p>
        </p:txBody>
      </p:sp>
      <p:sp>
        <p:nvSpPr>
          <p:cNvPr id="8" name="TextBox 7"/>
          <p:cNvSpPr txBox="1"/>
          <p:nvPr userDrawn="1"/>
        </p:nvSpPr>
        <p:spPr>
          <a:xfrm>
            <a:off x="7985125" y="22225"/>
            <a:ext cx="1147763" cy="2540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00" dirty="0" err="1" smtClean="0">
                <a:solidFill>
                  <a:srgbClr val="4F81BD"/>
                </a:solidFill>
                <a:latin typeface="Calibri" charset="0"/>
              </a:rPr>
              <a:t>www.gfoi.org</a:t>
            </a:r>
            <a:endParaRPr lang="en-US" sz="1000" dirty="0" smtClean="0">
              <a:solidFill>
                <a:srgbClr val="4F81BD"/>
              </a:solidFill>
              <a:latin typeface="Calibri" charset="0"/>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11" name="Picture 10" descr="geo_logo.png"/>
          <p:cNvPicPr>
            <a:picLocks noChangeAspect="1"/>
          </p:cNvPicPr>
          <p:nvPr userDrawn="1"/>
        </p:nvPicPr>
        <p:blipFill rotWithShape="1">
          <a:blip r:embed="rId5">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pic>
        <p:nvPicPr>
          <p:cNvPr id="12" name="Picture 11" descr="ceos_log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51487" y="6267408"/>
            <a:ext cx="1263253" cy="500248"/>
          </a:xfrm>
          <a:prstGeom prst="rect">
            <a:avLst/>
          </a:prstGeom>
        </p:spPr>
      </p:pic>
      <p:sp>
        <p:nvSpPr>
          <p:cNvPr id="13" name="Footer Placeholder 4"/>
          <p:cNvSpPr>
            <a:spLocks noGrp="1"/>
          </p:cNvSpPr>
          <p:nvPr>
            <p:ph type="ftr" sz="quarter" idx="3"/>
          </p:nvPr>
        </p:nvSpPr>
        <p:spPr>
          <a:xfrm>
            <a:off x="3921447" y="6226899"/>
            <a:ext cx="1307007" cy="569336"/>
          </a:xfrm>
          <a:prstGeom prst="rect">
            <a:avLst/>
          </a:prstGeom>
        </p:spPr>
        <p:txBody>
          <a:bodyPr/>
          <a:lstStyle>
            <a:lvl1pPr algn="ctr">
              <a:defRPr sz="1050">
                <a:solidFill>
                  <a:srgbClr val="FFFFFF"/>
                </a:solidFill>
              </a:defRPr>
            </a:lvl1pPr>
          </a:lstStyle>
          <a:p>
            <a:pPr fontAlgn="auto">
              <a:spcBef>
                <a:spcPts val="0"/>
              </a:spcBef>
              <a:spcAft>
                <a:spcPts val="0"/>
              </a:spcAft>
              <a:defRPr/>
            </a:pPr>
            <a:r>
              <a:rPr lang="en-US" b="1" dirty="0" smtClean="0">
                <a:latin typeface="Calibri"/>
                <a:ea typeface=""/>
                <a:cs typeface=""/>
              </a:rPr>
              <a:t>SDCG-7</a:t>
            </a:r>
          </a:p>
          <a:p>
            <a:pPr fontAlgn="auto">
              <a:spcBef>
                <a:spcPts val="0"/>
              </a:spcBef>
              <a:spcAft>
                <a:spcPts val="0"/>
              </a:spcAft>
              <a:defRPr/>
            </a:pPr>
            <a:r>
              <a:rPr lang="en-US" b="1" dirty="0" smtClean="0">
                <a:latin typeface="Calibri"/>
                <a:ea typeface=""/>
                <a:cs typeface=""/>
              </a:rPr>
              <a:t>Sydney</a:t>
            </a:r>
            <a:r>
              <a:rPr lang="en-US" sz="1000" b="1" dirty="0" smtClean="0">
                <a:latin typeface="Calibri"/>
                <a:ea typeface=""/>
                <a:cs typeface=""/>
              </a:rPr>
              <a:t>, Australia</a:t>
            </a:r>
          </a:p>
          <a:p>
            <a:pPr fontAlgn="auto">
              <a:spcBef>
                <a:spcPts val="0"/>
              </a:spcBef>
              <a:spcAft>
                <a:spcPts val="0"/>
              </a:spcAft>
              <a:defRPr/>
            </a:pPr>
            <a:r>
              <a:rPr lang="en-US" sz="1000" b="1" dirty="0" smtClean="0">
                <a:latin typeface="Calibri"/>
                <a:ea typeface=""/>
                <a:cs typeface=""/>
              </a:rPr>
              <a:t>March 5</a:t>
            </a:r>
            <a:r>
              <a:rPr lang="en-US" sz="1000" b="1" baseline="30000" dirty="0" smtClean="0">
                <a:latin typeface="Calibri"/>
                <a:ea typeface=""/>
                <a:cs typeface=""/>
              </a:rPr>
              <a:t>th</a:t>
            </a:r>
            <a:r>
              <a:rPr lang="en-US" sz="1000" b="1" dirty="0" smtClean="0">
                <a:latin typeface="Calibri"/>
                <a:ea typeface=""/>
                <a:cs typeface=""/>
              </a:rPr>
              <a:t> – 6</a:t>
            </a:r>
            <a:r>
              <a:rPr lang="en-US" sz="1000" b="1" baseline="30000" dirty="0" smtClean="0">
                <a:latin typeface="Calibri"/>
                <a:ea typeface=""/>
                <a:cs typeface=""/>
              </a:rPr>
              <a:t>th</a:t>
            </a:r>
            <a:r>
              <a:rPr lang="en-US" sz="1000" b="1" dirty="0" smtClean="0">
                <a:latin typeface="Calibri"/>
                <a:ea typeface=""/>
                <a:cs typeface=""/>
              </a:rPr>
              <a:t> 2015</a:t>
            </a:r>
            <a:endParaRPr lang="en-US" sz="1000" dirty="0" smtClean="0">
              <a:latin typeface="Calibri"/>
              <a:ea typeface=""/>
              <a:cs typeface=""/>
            </a:endParaRPr>
          </a:p>
          <a:p>
            <a:pPr fontAlgn="auto">
              <a:spcBef>
                <a:spcPts val="0"/>
              </a:spcBef>
              <a:spcAft>
                <a:spcPts val="0"/>
              </a:spcAft>
            </a:pPr>
            <a:endParaRPr lang="en-US" dirty="0">
              <a:latin typeface="Calibri"/>
              <a:ea typeface=""/>
              <a:cs typeface=""/>
            </a:endParaRPr>
          </a:p>
        </p:txBody>
      </p:sp>
      <p:sp>
        <p:nvSpPr>
          <p:cNvPr id="14" name="Slide Number Placeholder 5"/>
          <p:cNvSpPr>
            <a:spLocks noGrp="1"/>
          </p:cNvSpPr>
          <p:nvPr>
            <p:ph type="sldNum" sz="quarter" idx="4"/>
          </p:nvPr>
        </p:nvSpPr>
        <p:spPr>
          <a:xfrm>
            <a:off x="8491601" y="6322870"/>
            <a:ext cx="510387" cy="365125"/>
          </a:xfrm>
          <a:prstGeom prst="rect">
            <a:avLst/>
          </a:prstGeom>
        </p:spPr>
        <p:txBody>
          <a:bodyPr/>
          <a:lstStyle>
            <a:lvl1pPr>
              <a:defRPr sz="1200">
                <a:solidFill>
                  <a:srgbClr val="FFFFFF"/>
                </a:solidFill>
              </a:defRPr>
            </a:lvl1pPr>
          </a:lstStyle>
          <a:p>
            <a:pPr algn="ctr" fontAlgn="auto">
              <a:spcBef>
                <a:spcPts val="0"/>
              </a:spcBef>
              <a:spcAft>
                <a:spcPts val="0"/>
              </a:spcAft>
            </a:pPr>
            <a:fld id="{82D36AB3-2316-484A-8EF9-67EFC1B9B32B}" type="slidenum">
              <a:rPr lang="en-US" smtClean="0">
                <a:latin typeface="Calibri"/>
                <a:ea typeface=""/>
                <a:cs typeface=""/>
              </a:rPr>
              <a:pPr algn="ctr" fontAlgn="auto">
                <a:spcBef>
                  <a:spcPts val="0"/>
                </a:spcBef>
                <a:spcAft>
                  <a:spcPts val="0"/>
                </a:spcAft>
              </a:pPr>
              <a:t>‹#›</a:t>
            </a:fld>
            <a:endParaRPr lang="en-US" dirty="0">
              <a:latin typeface="Calibri"/>
              <a:ea typeface=""/>
              <a:cs typeface=""/>
            </a:endParaRPr>
          </a:p>
        </p:txBody>
      </p:sp>
    </p:spTree>
    <p:extLst>
      <p:ext uri="{BB962C8B-B14F-4D97-AF65-F5344CB8AC3E}">
        <p14:creationId xmlns:p14="http://schemas.microsoft.com/office/powerpoint/2010/main" val="1980426637"/>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472864" cy="6858000"/>
          </a:xfrm>
          <a:prstGeom prst="rect">
            <a:avLst/>
          </a:prstGeom>
        </p:spPr>
      </p:pic>
      <p:sp>
        <p:nvSpPr>
          <p:cNvPr id="7" name="Title 1"/>
          <p:cNvSpPr>
            <a:spLocks noGrp="1"/>
          </p:cNvSpPr>
          <p:nvPr>
            <p:ph type="ctrTitle"/>
          </p:nvPr>
        </p:nvSpPr>
        <p:spPr>
          <a:xfrm>
            <a:off x="0" y="1120625"/>
            <a:ext cx="7647624" cy="2166567"/>
          </a:xfrm>
          <a:solidFill>
            <a:schemeClr val="bg1">
              <a:alpha val="70000"/>
            </a:schemeClr>
          </a:solidFill>
        </p:spPr>
        <p:txBody>
          <a:bodyPr>
            <a:noAutofit/>
          </a:bodyPr>
          <a:lstStyle/>
          <a:p>
            <a:pPr>
              <a:defRPr/>
            </a:pPr>
            <a:r>
              <a:rPr lang="en-US" sz="3200" b="1" dirty="0" smtClean="0">
                <a:solidFill>
                  <a:srgbClr val="2A5E34"/>
                </a:solidFill>
                <a:latin typeface="Calibri" charset="0"/>
                <a:ea typeface="ＭＳ Ｐゴシック" charset="0"/>
                <a:cs typeface="ＭＳ Ｐゴシック" charset="0"/>
              </a:rPr>
              <a:t>SDCG Introduction</a:t>
            </a:r>
            <a:br>
              <a:rPr lang="en-US" sz="3200" b="1" dirty="0" smtClean="0">
                <a:solidFill>
                  <a:srgbClr val="2A5E34"/>
                </a:solidFill>
                <a:latin typeface="Calibri" charset="0"/>
                <a:ea typeface="ＭＳ Ｐゴシック" charset="0"/>
                <a:cs typeface="ＭＳ Ｐゴシック" charset="0"/>
              </a:rPr>
            </a:br>
            <a:r>
              <a:rPr lang="en-US" sz="3200" b="1" dirty="0" smtClean="0">
                <a:solidFill>
                  <a:srgbClr val="2A5E34"/>
                </a:solidFill>
                <a:latin typeface="Calibri" charset="0"/>
                <a:ea typeface="ＭＳ Ｐゴシック" charset="0"/>
                <a:cs typeface="ＭＳ Ｐゴシック" charset="0"/>
              </a:rPr>
              <a:t>FM Seifert, G </a:t>
            </a:r>
            <a:r>
              <a:rPr lang="en-US" sz="3200" b="1" dirty="0" err="1" smtClean="0">
                <a:solidFill>
                  <a:srgbClr val="2A5E34"/>
                </a:solidFill>
                <a:latin typeface="Calibri" charset="0"/>
                <a:ea typeface="ＭＳ Ｐゴシック" charset="0"/>
                <a:cs typeface="ＭＳ Ｐゴシック" charset="0"/>
              </a:rPr>
              <a:t>Fosnight</a:t>
            </a:r>
            <a:r>
              <a:rPr lang="en-US" sz="3200" b="1" dirty="0" smtClean="0">
                <a:solidFill>
                  <a:srgbClr val="2A5E34"/>
                </a:solidFill>
                <a:latin typeface="Calibri" charset="0"/>
                <a:ea typeface="ＭＳ Ｐゴシック" charset="0"/>
                <a:cs typeface="ＭＳ Ｐゴシック" charset="0"/>
              </a:rPr>
              <a:t> &amp; </a:t>
            </a:r>
            <a:br>
              <a:rPr lang="en-US" sz="3200" b="1" dirty="0" smtClean="0">
                <a:solidFill>
                  <a:srgbClr val="2A5E34"/>
                </a:solidFill>
                <a:latin typeface="Calibri" charset="0"/>
                <a:ea typeface="ＭＳ Ｐゴシック" charset="0"/>
                <a:cs typeface="ＭＳ Ｐゴシック" charset="0"/>
              </a:rPr>
            </a:br>
            <a:r>
              <a:rPr lang="en-US" sz="3200" b="1" dirty="0" smtClean="0">
                <a:solidFill>
                  <a:srgbClr val="2A5E34"/>
                </a:solidFill>
                <a:latin typeface="Calibri" charset="0"/>
                <a:ea typeface="ＭＳ Ｐゴシック" charset="0"/>
                <a:cs typeface="ＭＳ Ｐゴシック" charset="0"/>
              </a:rPr>
              <a:t>SDCG </a:t>
            </a:r>
            <a:r>
              <a:rPr lang="en-US" sz="3200" b="1" dirty="0">
                <a:solidFill>
                  <a:srgbClr val="2A5E34"/>
                </a:solidFill>
                <a:latin typeface="Calibri" charset="0"/>
                <a:ea typeface="ＭＳ Ｐゴシック" charset="0"/>
                <a:cs typeface="ＭＳ Ｐゴシック" charset="0"/>
              </a:rPr>
              <a:t>C</a:t>
            </a:r>
            <a:r>
              <a:rPr lang="en-US" sz="3200" b="1" dirty="0" smtClean="0">
                <a:solidFill>
                  <a:srgbClr val="2A5E34"/>
                </a:solidFill>
                <a:latin typeface="Calibri" charset="0"/>
                <a:ea typeface="ＭＳ Ｐゴシック" charset="0"/>
                <a:cs typeface="ＭＳ Ｐゴシック" charset="0"/>
              </a:rPr>
              <a:t>oordination </a:t>
            </a:r>
            <a:r>
              <a:rPr lang="en-US" sz="3200" b="1" dirty="0">
                <a:solidFill>
                  <a:srgbClr val="2A5E34"/>
                </a:solidFill>
                <a:latin typeface="Calibri" charset="0"/>
                <a:ea typeface="ＭＳ Ｐゴシック" charset="0"/>
                <a:cs typeface="ＭＳ Ｐゴシック" charset="0"/>
              </a:rPr>
              <a:t>O</a:t>
            </a:r>
            <a:r>
              <a:rPr lang="en-US" sz="3200" b="1" dirty="0" smtClean="0">
                <a:solidFill>
                  <a:srgbClr val="2A5E34"/>
                </a:solidFill>
                <a:latin typeface="Calibri" charset="0"/>
                <a:ea typeface="ＭＳ Ｐゴシック" charset="0"/>
                <a:cs typeface="ＭＳ Ｐゴシック" charset="0"/>
              </a:rPr>
              <a:t>ffice</a:t>
            </a:r>
            <a:endParaRPr lang="en-US" sz="2800" dirty="0">
              <a:solidFill>
                <a:srgbClr val="2A5E34"/>
              </a:solidFill>
              <a:latin typeface="Calibri" charset="0"/>
              <a:ea typeface="ＭＳ Ｐゴシック" charset="0"/>
              <a:cs typeface="ＭＳ Ｐゴシック" charset="0"/>
            </a:endParaRPr>
          </a:p>
        </p:txBody>
      </p:sp>
      <p:sp>
        <p:nvSpPr>
          <p:cNvPr id="8" name="Subtitle 2"/>
          <p:cNvSpPr>
            <a:spLocks noGrp="1"/>
          </p:cNvSpPr>
          <p:nvPr>
            <p:ph type="subTitle" idx="1"/>
          </p:nvPr>
        </p:nvSpPr>
        <p:spPr>
          <a:xfrm>
            <a:off x="3960" y="3429000"/>
            <a:ext cx="7643664" cy="755090"/>
          </a:xfrm>
          <a:solidFill>
            <a:srgbClr val="2A5E34">
              <a:alpha val="80000"/>
            </a:srgbClr>
          </a:solidFill>
        </p:spPr>
        <p:txBody>
          <a:bodyPr>
            <a:normAutofit/>
          </a:bodyPr>
          <a:lstStyle/>
          <a:p>
            <a:r>
              <a:rPr lang="en-US" sz="1600" b="1" dirty="0" smtClean="0">
                <a:solidFill>
                  <a:schemeClr val="bg1"/>
                </a:solidFill>
                <a:latin typeface="Calibri" charset="0"/>
                <a:ea typeface="ＭＳ Ｐゴシック" charset="0"/>
                <a:cs typeface="ＭＳ Ｐゴシック" charset="0"/>
              </a:rPr>
              <a:t/>
            </a:r>
            <a:br>
              <a:rPr lang="en-US" sz="1600" b="1" dirty="0" smtClean="0">
                <a:solidFill>
                  <a:schemeClr val="bg1"/>
                </a:solidFill>
                <a:latin typeface="Calibri" charset="0"/>
                <a:ea typeface="ＭＳ Ｐゴシック" charset="0"/>
                <a:cs typeface="ＭＳ Ｐゴシック" charset="0"/>
              </a:rPr>
            </a:br>
            <a:r>
              <a:rPr lang="en-US" sz="1600" b="1" dirty="0" smtClean="0">
                <a:solidFill>
                  <a:schemeClr val="bg1"/>
                </a:solidFill>
                <a:latin typeface="Calibri" charset="0"/>
                <a:ea typeface="ＭＳ Ｐゴシック" charset="0"/>
                <a:cs typeface="ＭＳ Ｐゴシック" charset="0"/>
              </a:rPr>
              <a:t>LSI-VC / </a:t>
            </a:r>
            <a:r>
              <a:rPr lang="en-US" sz="1600" b="1" dirty="0" err="1" smtClean="0">
                <a:solidFill>
                  <a:schemeClr val="bg1"/>
                </a:solidFill>
                <a:latin typeface="Calibri" charset="0"/>
                <a:ea typeface="ＭＳ Ｐゴシック" charset="0"/>
                <a:cs typeface="ＭＳ Ｐゴシック" charset="0"/>
              </a:rPr>
              <a:t>SDCG:Coordination</a:t>
            </a:r>
            <a:r>
              <a:rPr lang="en-US" sz="1600" b="1" dirty="0" smtClean="0">
                <a:solidFill>
                  <a:schemeClr val="bg1"/>
                </a:solidFill>
                <a:latin typeface="Calibri" charset="0"/>
                <a:ea typeface="ＭＳ Ｐゴシック" charset="0"/>
                <a:cs typeface="ＭＳ Ｐゴシック" charset="0"/>
              </a:rPr>
              <a:t>  </a:t>
            </a:r>
            <a:r>
              <a:rPr lang="en-US" sz="1600" b="1" dirty="0" smtClean="0">
                <a:solidFill>
                  <a:schemeClr val="bg1"/>
                </a:solidFill>
                <a:latin typeface="Calibri" charset="0"/>
                <a:ea typeface="ＭＳ Ｐゴシック" charset="0"/>
                <a:cs typeface="ＭＳ Ｐゴシック" charset="0"/>
              </a:rPr>
              <a:t>Frascati, </a:t>
            </a:r>
            <a:r>
              <a:rPr lang="en-US" sz="1600" b="1" dirty="0" smtClean="0">
                <a:solidFill>
                  <a:schemeClr val="bg1"/>
                </a:solidFill>
                <a:latin typeface="Calibri" charset="0"/>
                <a:ea typeface="ＭＳ Ｐゴシック" charset="0"/>
                <a:cs typeface="ＭＳ Ｐゴシック" charset="0"/>
              </a:rPr>
              <a:t>22 February</a:t>
            </a:r>
            <a:r>
              <a:rPr lang="en-US" sz="1600" b="1" dirty="0" smtClean="0">
                <a:solidFill>
                  <a:schemeClr val="bg1"/>
                </a:solidFill>
                <a:latin typeface="Calibri" charset="0"/>
                <a:ea typeface="ＭＳ Ｐゴシック" charset="0"/>
                <a:cs typeface="ＭＳ Ｐゴシック" charset="0"/>
              </a:rPr>
              <a:t>, 2016</a:t>
            </a:r>
            <a:endParaRPr lang="en-US" sz="1600" b="1" dirty="0">
              <a:solidFill>
                <a:schemeClr val="bg1"/>
              </a:solidFill>
              <a:latin typeface="Calibri" charset="0"/>
              <a:ea typeface="ＭＳ Ｐゴシック" charset="0"/>
              <a:cs typeface="ＭＳ Ｐゴシック" charset="0"/>
            </a:endParaRPr>
          </a:p>
        </p:txBody>
      </p:sp>
      <p:sp>
        <p:nvSpPr>
          <p:cNvPr id="12" name="Rectangle 11"/>
          <p:cNvSpPr/>
          <p:nvPr/>
        </p:nvSpPr>
        <p:spPr>
          <a:xfrm>
            <a:off x="0" y="5621808"/>
            <a:ext cx="9472864" cy="1236191"/>
          </a:xfrm>
          <a:prstGeom prst="rect">
            <a:avLst/>
          </a:prstGeom>
          <a:solidFill>
            <a:schemeClr val="bg1">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gfo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264" y="5901967"/>
            <a:ext cx="1937293" cy="814225"/>
          </a:xfrm>
          <a:prstGeom prst="rect">
            <a:avLst/>
          </a:prstGeom>
        </p:spPr>
      </p:pic>
      <p:pic>
        <p:nvPicPr>
          <p:cNvPr id="10" name="Picture 9" descr="CEOS_logo-[Convert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426" y="5829029"/>
            <a:ext cx="1642738" cy="887163"/>
          </a:xfrm>
          <a:prstGeom prst="rect">
            <a:avLst/>
          </a:prstGeom>
        </p:spPr>
      </p:pic>
      <p:pic>
        <p:nvPicPr>
          <p:cNvPr id="11" name="Picture 10" descr="geo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1066" y="6307731"/>
            <a:ext cx="1803890" cy="265278"/>
          </a:xfrm>
          <a:prstGeom prst="rect">
            <a:avLst/>
          </a:prstGeom>
        </p:spPr>
      </p:pic>
    </p:spTree>
    <p:extLst>
      <p:ext uri="{BB962C8B-B14F-4D97-AF65-F5344CB8AC3E}">
        <p14:creationId xmlns:p14="http://schemas.microsoft.com/office/powerpoint/2010/main" val="10519852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9" y="119063"/>
            <a:ext cx="6019800" cy="944563"/>
          </a:xfrm>
        </p:spPr>
        <p:txBody>
          <a:bodyPr/>
          <a:lstStyle/>
          <a:p>
            <a:pPr algn="l">
              <a:defRPr/>
            </a:pPr>
            <a:r>
              <a:rPr lang="en-US" dirty="0" smtClean="0"/>
              <a:t>GFOI</a:t>
            </a:r>
            <a:endParaRPr lang="pt-BR" dirty="0" smtClean="0"/>
          </a:p>
        </p:txBody>
      </p:sp>
      <p:sp>
        <p:nvSpPr>
          <p:cNvPr id="5" name="TextBox 4"/>
          <p:cNvSpPr txBox="1"/>
          <p:nvPr/>
        </p:nvSpPr>
        <p:spPr>
          <a:xfrm>
            <a:off x="177800" y="1105960"/>
            <a:ext cx="8710613" cy="1015663"/>
          </a:xfrm>
          <a:prstGeom prst="rect">
            <a:avLst/>
          </a:prstGeom>
          <a:noFill/>
        </p:spPr>
        <p:txBody>
          <a:bodyPr>
            <a:spAutoFit/>
          </a:bodyPr>
          <a:lstStyle/>
          <a:p>
            <a:pPr>
              <a:defRPr/>
            </a:pPr>
            <a:r>
              <a:rPr lang="en-US" sz="2000" b="1" dirty="0">
                <a:ea typeface="ＭＳ Ｐゴシック" pitchFamily="-106" charset="-128"/>
                <a:cs typeface="+mn-cs"/>
              </a:rPr>
              <a:t>CEOS represented on the GFOI Leads group and </a:t>
            </a:r>
            <a:r>
              <a:rPr lang="en-US" sz="2000" b="1" dirty="0" smtClean="0">
                <a:ea typeface="ＭＳ Ｐゴシック" pitchFamily="-106" charset="-128"/>
                <a:cs typeface="+mn-cs"/>
              </a:rPr>
              <a:t>Advisory Committee</a:t>
            </a:r>
            <a:endParaRPr lang="en-US" sz="2000" b="1" dirty="0">
              <a:ea typeface="ＭＳ Ｐゴシック" pitchFamily="-106" charset="-128"/>
              <a:cs typeface="+mn-cs"/>
            </a:endParaRPr>
          </a:p>
          <a:p>
            <a:pPr marL="800100" lvl="1" indent="-342900">
              <a:buFont typeface="Lucida Grande"/>
              <a:buChar char="-"/>
              <a:defRPr/>
            </a:pPr>
            <a:r>
              <a:rPr lang="en-US" sz="2000" b="1" dirty="0">
                <a:ea typeface="ＭＳ Ｐゴシック" pitchFamily="-106" charset="-128"/>
                <a:cs typeface="+mn-cs"/>
              </a:rPr>
              <a:t>Stephen Briggs, </a:t>
            </a:r>
            <a:r>
              <a:rPr lang="en-US" sz="2000" b="1" dirty="0" smtClean="0">
                <a:ea typeface="ＭＳ Ｐゴシック" pitchFamily="-106" charset="-128"/>
                <a:cs typeface="+mn-cs"/>
              </a:rPr>
              <a:t>ESA  </a:t>
            </a:r>
            <a:r>
              <a:rPr lang="en-US" sz="2000" b="1" dirty="0" smtClean="0">
                <a:ea typeface="ＭＳ Ｐゴシック" pitchFamily="-106" charset="-128"/>
                <a:cs typeface="+mn-cs"/>
                <a:sym typeface="Wingdings"/>
              </a:rPr>
              <a:t> Masanobu Shimada, </a:t>
            </a:r>
            <a:r>
              <a:rPr lang="en-US" sz="2000" b="1" dirty="0" err="1" smtClean="0">
                <a:ea typeface="ＭＳ Ｐゴシック" pitchFamily="-106" charset="-128"/>
                <a:cs typeface="+mn-cs"/>
                <a:sym typeface="Wingdings"/>
              </a:rPr>
              <a:t>Jaxa</a:t>
            </a:r>
            <a:endParaRPr lang="en-US" sz="2000" b="1" dirty="0">
              <a:ea typeface="ＭＳ Ｐゴシック" pitchFamily="-106" charset="-128"/>
              <a:cs typeface="+mn-cs"/>
            </a:endParaRPr>
          </a:p>
          <a:p>
            <a:pPr>
              <a:defRPr/>
            </a:pPr>
            <a:endParaRPr lang="en-US" sz="2000" b="1" dirty="0">
              <a:ea typeface="ＭＳ Ｐゴシック" pitchFamily="-106" charset="-128"/>
              <a:cs typeface="+mn-cs"/>
            </a:endParaRPr>
          </a:p>
        </p:txBody>
      </p:sp>
      <p:pic>
        <p:nvPicPr>
          <p:cNvPr id="6" name="Picture 5"/>
          <p:cNvPicPr>
            <a:picLocks noChangeAspect="1"/>
          </p:cNvPicPr>
          <p:nvPr/>
        </p:nvPicPr>
        <p:blipFill>
          <a:blip r:embed="rId3"/>
          <a:stretch>
            <a:fillRect/>
          </a:stretch>
        </p:blipFill>
        <p:spPr>
          <a:xfrm>
            <a:off x="846771" y="2035527"/>
            <a:ext cx="7497491" cy="3990190"/>
          </a:xfrm>
          <a:prstGeom prst="rect">
            <a:avLst/>
          </a:prstGeom>
        </p:spPr>
      </p:pic>
    </p:spTree>
    <p:extLst>
      <p:ext uri="{BB962C8B-B14F-4D97-AF65-F5344CB8AC3E}">
        <p14:creationId xmlns:p14="http://schemas.microsoft.com/office/powerpoint/2010/main" val="2903476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10308" y="67896"/>
            <a:ext cx="8229600" cy="909026"/>
          </a:xfrm>
        </p:spPr>
        <p:txBody>
          <a:bodyPr/>
          <a:lstStyle/>
          <a:p>
            <a:pPr algn="l"/>
            <a:r>
              <a:rPr lang="en-GB" sz="3600" noProof="0" dirty="0" smtClean="0">
                <a:solidFill>
                  <a:srgbClr val="FFFFFF"/>
                </a:solidFill>
              </a:rPr>
              <a:t>Space Data component heritage</a:t>
            </a:r>
            <a:endParaRPr lang="en-GB" sz="3600" noProof="0" dirty="0">
              <a:solidFill>
                <a:srgbClr val="FFFFFF"/>
              </a:solidFill>
            </a:endParaRPr>
          </a:p>
        </p:txBody>
      </p:sp>
      <p:sp>
        <p:nvSpPr>
          <p:cNvPr id="3075" name="Rectangle 3"/>
          <p:cNvSpPr>
            <a:spLocks noGrp="1" noChangeArrowheads="1"/>
          </p:cNvSpPr>
          <p:nvPr>
            <p:ph type="body" idx="1"/>
          </p:nvPr>
        </p:nvSpPr>
        <p:spPr>
          <a:xfrm>
            <a:off x="410308" y="1321783"/>
            <a:ext cx="8335108" cy="4525963"/>
          </a:xfrm>
        </p:spPr>
        <p:txBody>
          <a:bodyPr/>
          <a:lstStyle/>
          <a:p>
            <a:pPr marL="457200" lvl="1" indent="0">
              <a:buNone/>
            </a:pPr>
            <a:r>
              <a:rPr lang="en-GB" sz="3200" dirty="0" smtClean="0"/>
              <a:t>The </a:t>
            </a:r>
            <a:r>
              <a:rPr lang="en-GB" sz="3200" b="1" dirty="0"/>
              <a:t>CEOS Space Data Coordination Group for GFOI </a:t>
            </a:r>
            <a:r>
              <a:rPr lang="en-GB" sz="3200" dirty="0"/>
              <a:t>has worked with the world’s largest providers of Earth observation data to </a:t>
            </a:r>
            <a:r>
              <a:rPr lang="en-GB" sz="3200" b="1" dirty="0"/>
              <a:t>ensure that all countries have access to the satellite data required for national forest monitoring </a:t>
            </a:r>
            <a:r>
              <a:rPr lang="en-GB" sz="3200" dirty="0"/>
              <a:t>and annual reporting of greenhouse gas emissions and forest carbon stocks to the UNFCCC under the provisions of REDD+ and </a:t>
            </a:r>
            <a:r>
              <a:rPr lang="en-GB" sz="3200" b="1" dirty="0"/>
              <a:t>consistent with IPCC </a:t>
            </a:r>
            <a:r>
              <a:rPr lang="en-GB" sz="3200" b="1" dirty="0" smtClean="0"/>
              <a:t>guidelines</a:t>
            </a:r>
            <a:endParaRPr lang="en-GB" sz="3200" b="1" dirty="0"/>
          </a:p>
        </p:txBody>
      </p:sp>
    </p:spTree>
    <p:extLst>
      <p:ext uri="{BB962C8B-B14F-4D97-AF65-F5344CB8AC3E}">
        <p14:creationId xmlns:p14="http://schemas.microsoft.com/office/powerpoint/2010/main" val="1110505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9" y="119063"/>
            <a:ext cx="6019800" cy="944563"/>
          </a:xfrm>
        </p:spPr>
        <p:txBody>
          <a:bodyPr/>
          <a:lstStyle/>
          <a:p>
            <a:pPr algn="l">
              <a:defRPr/>
            </a:pPr>
            <a:r>
              <a:rPr lang="en-US" dirty="0" smtClean="0"/>
              <a:t>SDCG</a:t>
            </a:r>
            <a:endParaRPr lang="pt-BR" dirty="0" smtClean="0"/>
          </a:p>
        </p:txBody>
      </p:sp>
      <p:sp>
        <p:nvSpPr>
          <p:cNvPr id="17410" name="Content Placeholder 2"/>
          <p:cNvSpPr>
            <a:spLocks noGrp="1"/>
          </p:cNvSpPr>
          <p:nvPr>
            <p:ph idx="1"/>
          </p:nvPr>
        </p:nvSpPr>
        <p:spPr>
          <a:xfrm>
            <a:off x="142009" y="961584"/>
            <a:ext cx="8663788" cy="5581631"/>
          </a:xfrm>
        </p:spPr>
        <p:txBody>
          <a:bodyPr/>
          <a:lstStyle/>
          <a:p>
            <a:pPr marL="457200" indent="-457200">
              <a:buFont typeface="Wingdings" charset="2"/>
              <a:buChar char="§"/>
              <a:defRPr/>
            </a:pPr>
            <a:r>
              <a:rPr lang="en-US" sz="2000" b="1" dirty="0">
                <a:ea typeface="ＭＳ Ｐゴシック" pitchFamily="-106" charset="-128"/>
              </a:rPr>
              <a:t>SDCG Exec:</a:t>
            </a:r>
          </a:p>
          <a:p>
            <a:pPr marL="987425" lvl="1" indent="-361950">
              <a:buFontTx/>
              <a:buChar char="-"/>
              <a:defRPr/>
            </a:pPr>
            <a:r>
              <a:rPr lang="en-US" sz="2000" b="1" dirty="0">
                <a:ea typeface="ＭＳ Ｐゴシック" pitchFamily="-106" charset="-128"/>
              </a:rPr>
              <a:t>Co-</a:t>
            </a:r>
            <a:r>
              <a:rPr lang="en-US" sz="2000" b="1" dirty="0">
                <a:ea typeface="ＭＳ Ｐゴシック" pitchFamily="-106" charset="-128"/>
              </a:rPr>
              <a:t>chairs: USGS </a:t>
            </a:r>
            <a:r>
              <a:rPr lang="en-US" sz="2000" b="1" dirty="0">
                <a:ea typeface="ＭＳ Ｐゴシック" pitchFamily="-106" charset="-128"/>
              </a:rPr>
              <a:t>(Gene </a:t>
            </a:r>
            <a:r>
              <a:rPr lang="en-US" sz="2000" b="1" dirty="0" err="1">
                <a:ea typeface="ＭＳ Ｐゴシック" pitchFamily="-106" charset="-128"/>
              </a:rPr>
              <a:t>Fosnight</a:t>
            </a:r>
            <a:r>
              <a:rPr lang="en-US" sz="2000" b="1" dirty="0">
                <a:ea typeface="ＭＳ Ｐゴシック" pitchFamily="-106" charset="-128"/>
              </a:rPr>
              <a:t>), ESA </a:t>
            </a:r>
            <a:r>
              <a:rPr lang="en-US" sz="2000" b="1" dirty="0">
                <a:ea typeface="ＭＳ Ｐゴシック" pitchFamily="-106" charset="-128"/>
              </a:rPr>
              <a:t>(Frank Martin Seifert</a:t>
            </a:r>
            <a:r>
              <a:rPr lang="en-US" sz="2000" b="1" dirty="0" smtClean="0">
                <a:ea typeface="ＭＳ Ｐゴシック" pitchFamily="-106" charset="-128"/>
              </a:rPr>
              <a:t>)</a:t>
            </a:r>
            <a:endParaRPr lang="en-US" sz="2000" b="1" dirty="0">
              <a:ea typeface="ＭＳ Ｐゴシック" pitchFamily="-106" charset="-128"/>
            </a:endParaRPr>
          </a:p>
          <a:p>
            <a:pPr marL="987425" lvl="1" indent="-361950">
              <a:buFontTx/>
              <a:buChar char="-"/>
              <a:defRPr/>
            </a:pPr>
            <a:r>
              <a:rPr lang="en-US" sz="2000" b="1" dirty="0">
                <a:ea typeface="ＭＳ Ｐゴシック" pitchFamily="-106" charset="-128"/>
              </a:rPr>
              <a:t>SEC: Govt. Aus</a:t>
            </a:r>
            <a:r>
              <a:rPr lang="en-US" sz="2000" b="1" dirty="0">
                <a:ea typeface="ＭＳ Ｐゴシック" pitchFamily="-106" charset="-128"/>
              </a:rPr>
              <a:t>tralia (Stephen Ward, George Dyke &amp; Matthew </a:t>
            </a:r>
            <a:r>
              <a:rPr lang="en-US" sz="2000" b="1" dirty="0" err="1">
                <a:ea typeface="ＭＳ Ｐゴシック" pitchFamily="-106" charset="-128"/>
              </a:rPr>
              <a:t>Steventon</a:t>
            </a:r>
            <a:r>
              <a:rPr lang="en-US" sz="2000" b="1" dirty="0">
                <a:ea typeface="ＭＳ Ｐゴシック" pitchFamily="-106" charset="-128"/>
              </a:rPr>
              <a:t>)</a:t>
            </a:r>
          </a:p>
          <a:p>
            <a:pPr marL="457200" indent="-457200">
              <a:buFont typeface="Wingdings" charset="2"/>
              <a:buChar char="§"/>
              <a:defRPr/>
            </a:pPr>
            <a:r>
              <a:rPr lang="en-US" sz="2000" b="1" dirty="0">
                <a:ea typeface="ＭＳ Ｐゴシック" pitchFamily="-106" charset="-128"/>
              </a:rPr>
              <a:t> P</a:t>
            </a:r>
            <a:r>
              <a:rPr lang="en-US" sz="2000" b="1" dirty="0" smtClean="0">
                <a:ea typeface="ＭＳ Ｐゴシック" pitchFamily="-106" charset="-128"/>
              </a:rPr>
              <a:t>articipation </a:t>
            </a:r>
            <a:r>
              <a:rPr lang="en-US" sz="2000" b="1" dirty="0">
                <a:ea typeface="ＭＳ Ｐゴシック" pitchFamily="-106" charset="-128"/>
              </a:rPr>
              <a:t>of:</a:t>
            </a:r>
          </a:p>
          <a:p>
            <a:pPr marL="987425" lvl="1" indent="-361950">
              <a:buFontTx/>
              <a:buChar char="-"/>
              <a:defRPr/>
            </a:pPr>
            <a:r>
              <a:rPr lang="en-US" sz="2000" b="1" dirty="0">
                <a:ea typeface="ＭＳ Ｐゴシック" pitchFamily="-106" charset="-128"/>
              </a:rPr>
              <a:t>CNES – Steven </a:t>
            </a:r>
            <a:r>
              <a:rPr lang="en-US" sz="2000" b="1" dirty="0" err="1">
                <a:ea typeface="ＭＳ Ｐゴシック" pitchFamily="-106" charset="-128"/>
              </a:rPr>
              <a:t>Hosford</a:t>
            </a:r>
            <a:endParaRPr lang="en-US" sz="2000" b="1" dirty="0">
              <a:ea typeface="ＭＳ Ｐゴシック" pitchFamily="-106" charset="-128"/>
            </a:endParaRPr>
          </a:p>
          <a:p>
            <a:pPr marL="987425" lvl="1" indent="-361950">
              <a:buFontTx/>
              <a:buChar char="-"/>
              <a:defRPr/>
            </a:pPr>
            <a:r>
              <a:rPr lang="en-US" sz="2000" b="1" dirty="0">
                <a:ea typeface="ＭＳ Ｐゴシック" pitchFamily="-106" charset="-128"/>
              </a:rPr>
              <a:t>CONAE – Laura </a:t>
            </a:r>
            <a:r>
              <a:rPr lang="en-US" sz="2000" b="1" dirty="0" err="1">
                <a:ea typeface="ＭＳ Ｐゴシック" pitchFamily="-106" charset="-128"/>
              </a:rPr>
              <a:t>Frulla</a:t>
            </a:r>
            <a:endParaRPr lang="en-US" sz="2000" b="1" dirty="0">
              <a:ea typeface="ＭＳ Ｐゴシック" pitchFamily="-106" charset="-128"/>
            </a:endParaRPr>
          </a:p>
          <a:p>
            <a:pPr marL="987425" lvl="1" indent="-361950">
              <a:buFontTx/>
              <a:buChar char="-"/>
              <a:defRPr/>
            </a:pPr>
            <a:r>
              <a:rPr lang="en-US" sz="2000" b="1" dirty="0">
                <a:ea typeface="ＭＳ Ｐゴシック" pitchFamily="-106" charset="-128"/>
              </a:rPr>
              <a:t>CSA – Yves </a:t>
            </a:r>
            <a:r>
              <a:rPr lang="en-US" sz="2000" b="1" dirty="0" err="1">
                <a:ea typeface="ＭＳ Ｐゴシック" pitchFamily="-106" charset="-128"/>
              </a:rPr>
              <a:t>Crevier</a:t>
            </a:r>
            <a:endParaRPr lang="en-US" sz="2000" b="1" dirty="0">
              <a:ea typeface="ＭＳ Ｐゴシック" pitchFamily="-106" charset="-128"/>
            </a:endParaRPr>
          </a:p>
          <a:p>
            <a:pPr marL="987425" lvl="1" indent="-361950">
              <a:buFontTx/>
              <a:buChar char="-"/>
              <a:defRPr/>
            </a:pPr>
            <a:r>
              <a:rPr lang="en-US" sz="2000" b="1" dirty="0">
                <a:ea typeface="ＭＳ Ｐゴシック" pitchFamily="-106" charset="-128"/>
              </a:rPr>
              <a:t>DLR – Helmut </a:t>
            </a:r>
            <a:r>
              <a:rPr lang="en-US" sz="2000" b="1" dirty="0" err="1">
                <a:ea typeface="ＭＳ Ｐゴシック" pitchFamily="-106" charset="-128"/>
              </a:rPr>
              <a:t>Staudenrausch</a:t>
            </a:r>
            <a:endParaRPr lang="en-US" sz="2000" b="1" dirty="0">
              <a:ea typeface="ＭＳ Ｐゴシック" pitchFamily="-106" charset="-128"/>
            </a:endParaRPr>
          </a:p>
          <a:p>
            <a:pPr marL="987425" lvl="1" indent="-361950">
              <a:buFontTx/>
              <a:buChar char="-"/>
              <a:defRPr/>
            </a:pPr>
            <a:r>
              <a:rPr lang="en-US" sz="2000" b="1" dirty="0">
                <a:ea typeface="ＭＳ Ｐゴシック" pitchFamily="-106" charset="-128"/>
              </a:rPr>
              <a:t>GEOSEC – Osamu </a:t>
            </a:r>
            <a:r>
              <a:rPr lang="en-US" sz="2000" b="1" dirty="0" err="1">
                <a:ea typeface="ＭＳ Ｐゴシック" pitchFamily="-106" charset="-128"/>
              </a:rPr>
              <a:t>Ochiai</a:t>
            </a:r>
            <a:endParaRPr lang="en-US" sz="2000" b="1" dirty="0">
              <a:ea typeface="ＭＳ Ｐゴシック" pitchFamily="-106" charset="-128"/>
            </a:endParaRPr>
          </a:p>
          <a:p>
            <a:pPr marL="987425" lvl="1" indent="-361950">
              <a:buFontTx/>
              <a:buChar char="-"/>
              <a:defRPr/>
            </a:pPr>
            <a:r>
              <a:rPr lang="en-US" sz="2000" b="1" dirty="0">
                <a:ea typeface="ＭＳ Ｐゴシック" pitchFamily="-106" charset="-128"/>
              </a:rPr>
              <a:t>GFOI Office </a:t>
            </a:r>
            <a:r>
              <a:rPr lang="en-US" sz="2000" b="1" dirty="0" smtClean="0">
                <a:ea typeface="ＭＳ Ｐゴシック" pitchFamily="-106" charset="-128"/>
              </a:rPr>
              <a:t>– Tom Harvey</a:t>
            </a:r>
            <a:endParaRPr lang="en-US" sz="2000" b="1" dirty="0">
              <a:ea typeface="ＭＳ Ｐゴシック" pitchFamily="-106" charset="-128"/>
            </a:endParaRPr>
          </a:p>
          <a:p>
            <a:pPr marL="987425" lvl="1" indent="-361950">
              <a:buFontTx/>
              <a:buChar char="-"/>
              <a:defRPr/>
            </a:pPr>
            <a:r>
              <a:rPr lang="en-US" sz="2000" b="1" dirty="0">
                <a:ea typeface="ＭＳ Ｐゴシック" pitchFamily="-106" charset="-128"/>
              </a:rPr>
              <a:t>INPE – </a:t>
            </a:r>
            <a:r>
              <a:rPr lang="en-US" sz="2000" b="1" dirty="0">
                <a:ea typeface="ＭＳ Ｐゴシック" pitchFamily="-106" charset="-128"/>
              </a:rPr>
              <a:t>Dalton </a:t>
            </a:r>
            <a:r>
              <a:rPr lang="en-US" sz="2000" b="1" dirty="0" err="1" smtClean="0">
                <a:ea typeface="ＭＳ Ｐゴシック" pitchFamily="-106" charset="-128"/>
              </a:rPr>
              <a:t>Valeriano</a:t>
            </a:r>
            <a:endParaRPr lang="en-US" sz="2000" b="1" dirty="0">
              <a:ea typeface="ＭＳ Ｐゴシック" pitchFamily="-106" charset="-128"/>
            </a:endParaRPr>
          </a:p>
          <a:p>
            <a:pPr marL="987425" lvl="1" indent="-361950">
              <a:buFontTx/>
              <a:buChar char="-"/>
              <a:defRPr/>
            </a:pPr>
            <a:r>
              <a:rPr lang="en-US" sz="2000" b="1" dirty="0" smtClean="0">
                <a:ea typeface="ＭＳ Ｐゴシック" pitchFamily="-106" charset="-128"/>
              </a:rPr>
              <a:t>JAXA </a:t>
            </a:r>
            <a:r>
              <a:rPr lang="en-US" sz="2000" b="1" dirty="0">
                <a:ea typeface="ＭＳ Ｐゴシック" pitchFamily="-106" charset="-128"/>
              </a:rPr>
              <a:t>– </a:t>
            </a:r>
            <a:r>
              <a:rPr lang="en-US" sz="2000" b="1" dirty="0" smtClean="0">
                <a:ea typeface="ＭＳ Ｐゴシック" pitchFamily="-106" charset="-128"/>
              </a:rPr>
              <a:t>Nobuyoshi Fujimoto,</a:t>
            </a:r>
          </a:p>
          <a:p>
            <a:pPr marL="987425" lvl="1" indent="-361950">
              <a:buFontTx/>
              <a:buChar char="-"/>
              <a:defRPr/>
            </a:pPr>
            <a:r>
              <a:rPr lang="en-US" sz="2000" b="1" dirty="0" smtClean="0">
                <a:ea typeface="ＭＳ Ｐゴシック" pitchFamily="-106" charset="-128"/>
              </a:rPr>
              <a:t>NASA</a:t>
            </a:r>
            <a:r>
              <a:rPr lang="en-US" sz="2000" b="1" dirty="0">
                <a:ea typeface="ＭＳ Ｐゴシック" pitchFamily="-106" charset="-128"/>
              </a:rPr>
              <a:t>/SEO – Brian </a:t>
            </a:r>
            <a:r>
              <a:rPr lang="en-US" sz="2000" b="1" dirty="0" err="1">
                <a:ea typeface="ＭＳ Ｐゴシック" pitchFamily="-106" charset="-128"/>
              </a:rPr>
              <a:t>Killough</a:t>
            </a:r>
            <a:endParaRPr lang="en-US" sz="2000" b="1" dirty="0">
              <a:ea typeface="ＭＳ Ｐゴシック" pitchFamily="-106" charset="-128"/>
            </a:endParaRPr>
          </a:p>
          <a:p>
            <a:endParaRPr lang="en-GB" sz="1800" dirty="0">
              <a:solidFill>
                <a:schemeClr val="accent3">
                  <a:lumMod val="75000"/>
                </a:schemeClr>
              </a:solidFill>
            </a:endParaRPr>
          </a:p>
          <a:p>
            <a:endParaRPr lang="en-GB" dirty="0" smtClean="0"/>
          </a:p>
        </p:txBody>
      </p:sp>
    </p:spTree>
    <p:extLst>
      <p:ext uri="{BB962C8B-B14F-4D97-AF65-F5344CB8AC3E}">
        <p14:creationId xmlns:p14="http://schemas.microsoft.com/office/powerpoint/2010/main" val="13162244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7048145" cy="698785"/>
          </a:xfrm>
        </p:spPr>
        <p:txBody>
          <a:bodyPr/>
          <a:lstStyle/>
          <a:p>
            <a:r>
              <a:rPr lang="en-US" sz="3200" dirty="0" smtClean="0"/>
              <a:t>CEOS Space Data Strategy for </a:t>
            </a:r>
            <a:r>
              <a:rPr lang="en-US" sz="3200" dirty="0" smtClean="0"/>
              <a:t>GFOI</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6527712"/>
              </p:ext>
            </p:extLst>
          </p:nvPr>
        </p:nvGraphicFramePr>
        <p:xfrm>
          <a:off x="101444" y="708225"/>
          <a:ext cx="8870667" cy="563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52481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29664" y="119063"/>
            <a:ext cx="7060490" cy="944563"/>
          </a:xfrm>
        </p:spPr>
        <p:txBody>
          <a:bodyPr/>
          <a:lstStyle/>
          <a:p>
            <a:pPr algn="l">
              <a:defRPr/>
            </a:pPr>
            <a:r>
              <a:rPr lang="en-US" dirty="0"/>
              <a:t>SDCG Data Streams – Core </a:t>
            </a:r>
            <a:endParaRPr lang="pt-BR" dirty="0" smtClean="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6</a:t>
            </a:fld>
            <a:endParaRPr lang="en-US"/>
          </a:p>
        </p:txBody>
      </p:sp>
      <p:sp>
        <p:nvSpPr>
          <p:cNvPr id="2" name="Content Placeholder 1"/>
          <p:cNvSpPr>
            <a:spLocks noGrp="1"/>
          </p:cNvSpPr>
          <p:nvPr>
            <p:ph idx="1"/>
          </p:nvPr>
        </p:nvSpPr>
        <p:spPr/>
        <p:txBody>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9116"/>
            <a:ext cx="9143999" cy="6036814"/>
          </a:xfrm>
          <a:prstGeom prst="rect">
            <a:avLst/>
          </a:prstGeom>
        </p:spPr>
      </p:pic>
    </p:spTree>
    <p:extLst>
      <p:ext uri="{BB962C8B-B14F-4D97-AF65-F5344CB8AC3E}">
        <p14:creationId xmlns:p14="http://schemas.microsoft.com/office/powerpoint/2010/main" val="41847491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93" y="140197"/>
            <a:ext cx="8533179" cy="652463"/>
          </a:xfrm>
        </p:spPr>
        <p:txBody>
          <a:bodyPr/>
          <a:lstStyle/>
          <a:p>
            <a:pPr algn="l"/>
            <a:r>
              <a:rPr lang="en-US" sz="3200" dirty="0" smtClean="0">
                <a:latin typeface="Arial"/>
                <a:cs typeface="Arial"/>
              </a:rPr>
              <a:t>Space Data Support to GFOI R&amp;</a:t>
            </a:r>
            <a:r>
              <a:rPr lang="en-US" sz="3200" dirty="0" smtClean="0">
                <a:latin typeface="Arial"/>
                <a:cs typeface="Arial"/>
              </a:rPr>
              <a:t>D</a:t>
            </a:r>
            <a:endParaRPr lang="en-US" sz="3200" dirty="0">
              <a:latin typeface="Arial"/>
              <a:cs typeface="Arial"/>
            </a:endParaRPr>
          </a:p>
        </p:txBody>
      </p:sp>
      <p:sp>
        <p:nvSpPr>
          <p:cNvPr id="3" name="Content Placeholder 2"/>
          <p:cNvSpPr>
            <a:spLocks noGrp="1"/>
          </p:cNvSpPr>
          <p:nvPr>
            <p:ph idx="1"/>
          </p:nvPr>
        </p:nvSpPr>
        <p:spPr>
          <a:xfrm>
            <a:off x="252992" y="1066989"/>
            <a:ext cx="8533179" cy="4911780"/>
          </a:xfrm>
        </p:spPr>
        <p:txBody>
          <a:bodyPr/>
          <a:lstStyle/>
          <a:p>
            <a:r>
              <a:rPr lang="en-US" sz="2000" b="1" dirty="0">
                <a:latin typeface="Arial (Body)"/>
                <a:cs typeface="Arial (Body)"/>
              </a:rPr>
              <a:t>Complement</a:t>
            </a:r>
            <a:r>
              <a:rPr lang="en-US" sz="2000" dirty="0">
                <a:latin typeface="Arial (Body)"/>
                <a:cs typeface="Arial (Body)"/>
              </a:rPr>
              <a:t> to the Global Baseline Data Acquisition Strategy (Element-1) and National Space Data Services Strategy (Element-2)</a:t>
            </a:r>
            <a:endParaRPr lang="en-US" sz="600" dirty="0">
              <a:latin typeface="Arial (Body)"/>
              <a:cs typeface="Arial (Body)"/>
            </a:endParaRPr>
          </a:p>
          <a:p>
            <a:endParaRPr lang="en-US" sz="600" dirty="0">
              <a:latin typeface="Arial (Body)"/>
              <a:cs typeface="Arial (Body)"/>
            </a:endParaRPr>
          </a:p>
          <a:p>
            <a:r>
              <a:rPr lang="en-US" sz="2000" dirty="0">
                <a:latin typeface="Arial (Body)"/>
                <a:cs typeface="Arial (Body)"/>
              </a:rPr>
              <a:t>R&amp;D focus provides a mechanism also for space agencies and data providers with </a:t>
            </a:r>
            <a:r>
              <a:rPr lang="en-US" sz="2000" b="1" dirty="0">
                <a:latin typeface="Arial (Body)"/>
                <a:cs typeface="Arial (Body)"/>
              </a:rPr>
              <a:t>commercial satellite missions </a:t>
            </a:r>
            <a:r>
              <a:rPr lang="en-US" sz="2000" dirty="0">
                <a:latin typeface="Arial (Body)"/>
                <a:cs typeface="Arial (Body)"/>
              </a:rPr>
              <a:t>to support GFOI aims</a:t>
            </a:r>
            <a:endParaRPr lang="en-US" sz="600" dirty="0">
              <a:latin typeface="Arial (Body)"/>
              <a:cs typeface="Arial (Body)"/>
            </a:endParaRPr>
          </a:p>
          <a:p>
            <a:pPr marL="0" indent="0">
              <a:buNone/>
            </a:pPr>
            <a:endParaRPr lang="en-US" sz="600" dirty="0">
              <a:latin typeface="Arial (Body)"/>
              <a:cs typeface="Arial (Body)"/>
            </a:endParaRPr>
          </a:p>
          <a:p>
            <a:r>
              <a:rPr lang="en-US" sz="2000" dirty="0">
                <a:latin typeface="Arial (Body)"/>
                <a:cs typeface="Arial (Body)"/>
              </a:rPr>
              <a:t>Developed to </a:t>
            </a:r>
            <a:r>
              <a:rPr lang="en-US" sz="2000" b="1" dirty="0">
                <a:latin typeface="Arial (Body)"/>
                <a:cs typeface="Arial (Body)"/>
              </a:rPr>
              <a:t>support the GFOI R&amp;D Component needs for satellite data </a:t>
            </a:r>
            <a:r>
              <a:rPr lang="en-US" sz="2000" dirty="0">
                <a:latin typeface="Arial (Body)"/>
                <a:cs typeface="Arial (Body)"/>
              </a:rPr>
              <a:t>which are not available through the “core” missions:</a:t>
            </a:r>
          </a:p>
          <a:p>
            <a:pPr lvl="1"/>
            <a:r>
              <a:rPr lang="en-US" sz="1800" dirty="0">
                <a:latin typeface="Arial (Body)"/>
                <a:cs typeface="Arial (Body)"/>
              </a:rPr>
              <a:t>Very High Resolution (optical and radar)</a:t>
            </a:r>
          </a:p>
          <a:p>
            <a:pPr lvl="1"/>
            <a:r>
              <a:rPr lang="en-US" sz="1800" dirty="0">
                <a:latin typeface="Arial (Body)"/>
                <a:cs typeface="Arial (Body)"/>
              </a:rPr>
              <a:t>Radar (L-, C-, X-band SAR) data </a:t>
            </a:r>
            <a:r>
              <a:rPr lang="en-US" sz="500" dirty="0">
                <a:latin typeface="Arial (Body)"/>
                <a:cs typeface="Arial (Body)"/>
              </a:rPr>
              <a:t> </a:t>
            </a:r>
            <a:endParaRPr lang="en-US" sz="300" dirty="0">
              <a:latin typeface="Arial (Body)"/>
              <a:cs typeface="Arial (Body)"/>
            </a:endParaRPr>
          </a:p>
          <a:p>
            <a:endParaRPr lang="en-US" sz="600" dirty="0">
              <a:latin typeface="Arial (Body)"/>
              <a:cs typeface="Arial (Body)"/>
            </a:endParaRPr>
          </a:p>
          <a:p>
            <a:r>
              <a:rPr lang="en-US" sz="2000" dirty="0">
                <a:latin typeface="Arial (Body)"/>
                <a:cs typeface="Arial (Body)"/>
              </a:rPr>
              <a:t>Research undertaken by </a:t>
            </a:r>
            <a:r>
              <a:rPr lang="en-US" sz="2000" b="1" dirty="0">
                <a:latin typeface="Arial (Body)"/>
                <a:cs typeface="Arial (Body)"/>
              </a:rPr>
              <a:t>international team of </a:t>
            </a:r>
            <a:r>
              <a:rPr lang="en-US" sz="2000" b="1" dirty="0" smtClean="0">
                <a:latin typeface="Arial (Body)"/>
                <a:cs typeface="Arial (Body)"/>
              </a:rPr>
              <a:t/>
            </a:r>
            <a:br>
              <a:rPr lang="en-US" sz="2000" b="1" dirty="0" smtClean="0">
                <a:latin typeface="Arial (Body)"/>
                <a:cs typeface="Arial (Body)"/>
              </a:rPr>
            </a:br>
            <a:r>
              <a:rPr lang="en-US" sz="2000" b="1" dirty="0" smtClean="0">
                <a:latin typeface="Arial (Body)"/>
                <a:cs typeface="Arial (Body)"/>
              </a:rPr>
              <a:t>experts </a:t>
            </a:r>
            <a:r>
              <a:rPr lang="en-US" sz="2000" dirty="0">
                <a:latin typeface="Arial (Body)"/>
                <a:cs typeface="Arial (Body)"/>
              </a:rPr>
              <a:t>managed by the GFOI R&amp;D </a:t>
            </a:r>
            <a:r>
              <a:rPr lang="en-US" sz="2000" dirty="0" smtClean="0">
                <a:latin typeface="Arial (Body)"/>
                <a:cs typeface="Arial (Body)"/>
              </a:rPr>
              <a:t>component</a:t>
            </a:r>
          </a:p>
          <a:p>
            <a:endParaRPr lang="en-US" sz="600" dirty="0">
              <a:latin typeface="Arial (Body)"/>
              <a:cs typeface="Arial (Body)"/>
            </a:endParaRPr>
          </a:p>
          <a:p>
            <a:r>
              <a:rPr lang="en-US" sz="2000" b="1" dirty="0">
                <a:latin typeface="Arial (Body)"/>
                <a:cs typeface="Arial (Body)"/>
              </a:rPr>
              <a:t>Ultimate aim</a:t>
            </a:r>
            <a:r>
              <a:rPr lang="en-US" sz="2000" dirty="0">
                <a:latin typeface="Arial (Body)"/>
                <a:cs typeface="Arial (Body)"/>
              </a:rPr>
              <a:t> to help </a:t>
            </a:r>
            <a:r>
              <a:rPr lang="en-US" sz="2000" b="1" dirty="0">
                <a:solidFill>
                  <a:srgbClr val="000000"/>
                </a:solidFill>
                <a:latin typeface="Arial (Body)"/>
                <a:cs typeface="Arial (Body)"/>
              </a:rPr>
              <a:t>progress high priority                                 applications </a:t>
            </a:r>
            <a:r>
              <a:rPr lang="en-US" sz="2000" dirty="0">
                <a:solidFill>
                  <a:srgbClr val="000000"/>
                </a:solidFill>
                <a:latin typeface="Arial (Body)"/>
                <a:cs typeface="Arial (Body)"/>
              </a:rPr>
              <a:t>–</a:t>
            </a:r>
            <a:r>
              <a:rPr lang="en-US" sz="2000" b="1" dirty="0">
                <a:solidFill>
                  <a:srgbClr val="000000"/>
                </a:solidFill>
                <a:latin typeface="Arial (Body)"/>
                <a:cs typeface="Arial (Body)"/>
              </a:rPr>
              <a:t> </a:t>
            </a:r>
            <a:r>
              <a:rPr lang="en-US" sz="2000" dirty="0">
                <a:solidFill>
                  <a:srgbClr val="000000"/>
                </a:solidFill>
                <a:latin typeface="Arial (Body)"/>
                <a:cs typeface="Arial (Body)"/>
              </a:rPr>
              <a:t>which are not yet included in </a:t>
            </a:r>
            <a:r>
              <a:rPr lang="en-US" sz="2000" dirty="0" smtClean="0">
                <a:solidFill>
                  <a:srgbClr val="000000"/>
                </a:solidFill>
                <a:latin typeface="Arial (Body)"/>
                <a:cs typeface="Arial (Body)"/>
              </a:rPr>
              <a:t/>
            </a:r>
            <a:br>
              <a:rPr lang="en-US" sz="2000" dirty="0" smtClean="0">
                <a:solidFill>
                  <a:srgbClr val="000000"/>
                </a:solidFill>
                <a:latin typeface="Arial (Body)"/>
                <a:cs typeface="Arial (Body)"/>
              </a:rPr>
            </a:br>
            <a:r>
              <a:rPr lang="en-US" sz="2000" dirty="0" smtClean="0">
                <a:solidFill>
                  <a:srgbClr val="000000"/>
                </a:solidFill>
                <a:latin typeface="Arial (Body)"/>
                <a:cs typeface="Arial (Body)"/>
              </a:rPr>
              <a:t>the </a:t>
            </a:r>
            <a:r>
              <a:rPr lang="en-US" sz="2000" dirty="0">
                <a:solidFill>
                  <a:srgbClr val="000000"/>
                </a:solidFill>
                <a:latin typeface="Arial (Body)"/>
                <a:cs typeface="Arial (Body)"/>
              </a:rPr>
              <a:t>MGD </a:t>
            </a:r>
            <a:r>
              <a:rPr lang="en-US" sz="2000" dirty="0" smtClean="0">
                <a:solidFill>
                  <a:srgbClr val="000000"/>
                </a:solidFill>
                <a:latin typeface="Arial (Body)"/>
                <a:cs typeface="Arial (Body)"/>
              </a:rPr>
              <a:t>– </a:t>
            </a:r>
            <a:r>
              <a:rPr lang="en-US" sz="2000" dirty="0">
                <a:solidFill>
                  <a:srgbClr val="000000"/>
                </a:solidFill>
                <a:latin typeface="Arial (Body)"/>
                <a:cs typeface="Arial (Body)"/>
              </a:rPr>
              <a:t>to operational status.</a:t>
            </a:r>
          </a:p>
          <a:p>
            <a:endParaRPr lang="en-US" sz="2000" dirty="0">
              <a:solidFill>
                <a:srgbClr val="000000"/>
              </a:solidFill>
              <a:latin typeface="Arial (Body)"/>
              <a:cs typeface="Arial (Body)"/>
            </a:endParaRPr>
          </a:p>
        </p:txBody>
      </p:sp>
      <p:pic>
        <p:nvPicPr>
          <p:cNvPr id="4" name="Picture 3" descr="Screen Shot 2016-02-15 at 16.34.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9848" y="3306369"/>
            <a:ext cx="2266462" cy="34668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5442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969991" cy="698785"/>
          </a:xfrm>
        </p:spPr>
        <p:txBody>
          <a:bodyPr/>
          <a:lstStyle/>
          <a:p>
            <a:pPr algn="l"/>
            <a:r>
              <a:rPr lang="en-US" dirty="0" smtClean="0"/>
              <a:t>SDCG </a:t>
            </a:r>
            <a:r>
              <a:rPr lang="en-US" dirty="0" err="1" smtClean="0"/>
              <a:t>Workplan</a:t>
            </a:r>
            <a:r>
              <a:rPr lang="en-US" dirty="0" smtClean="0"/>
              <a:t>: 2015 </a:t>
            </a:r>
            <a:r>
              <a:rPr lang="en-US" dirty="0" smtClean="0"/>
              <a:t>Outcomes</a:t>
            </a:r>
            <a:endParaRPr lang="en-US" dirty="0"/>
          </a:p>
        </p:txBody>
      </p:sp>
      <p:sp>
        <p:nvSpPr>
          <p:cNvPr id="3" name="Content Placeholder 2"/>
          <p:cNvSpPr>
            <a:spLocks noGrp="1"/>
          </p:cNvSpPr>
          <p:nvPr>
            <p:ph idx="1"/>
          </p:nvPr>
        </p:nvSpPr>
        <p:spPr>
          <a:xfrm>
            <a:off x="515720" y="967273"/>
            <a:ext cx="6211083" cy="1266088"/>
          </a:xfrm>
        </p:spPr>
        <p:txBody>
          <a:bodyPr/>
          <a:lstStyle/>
          <a:p>
            <a:pPr marL="0" indent="0">
              <a:buNone/>
            </a:pPr>
            <a:r>
              <a:rPr lang="en-US" sz="2400" b="1" dirty="0" smtClean="0"/>
              <a:t>Status Going Into to SDCG-9</a:t>
            </a:r>
          </a:p>
          <a:p>
            <a:pPr marL="0" indent="0">
              <a:buNone/>
            </a:pPr>
            <a:endParaRPr lang="en-US" sz="2400" b="1" dirty="0"/>
          </a:p>
          <a:p>
            <a:pPr marL="0" indent="0">
              <a:buNone/>
            </a:pPr>
            <a:endParaRPr lang="en-US" sz="2400" b="1" dirty="0" smtClean="0"/>
          </a:p>
          <a:p>
            <a:pPr marL="0" indent="0">
              <a:buNone/>
            </a:pPr>
            <a:r>
              <a:rPr lang="en-US" sz="1200" i="1" dirty="0" smtClean="0"/>
              <a:t>* Full outcome text in 3yWP and SDCG-8 agenda</a:t>
            </a:r>
          </a:p>
        </p:txBody>
      </p:sp>
      <p:sp>
        <p:nvSpPr>
          <p:cNvPr id="4" name="Footer Placeholder 3"/>
          <p:cNvSpPr>
            <a:spLocks noGrp="1"/>
          </p:cNvSpPr>
          <p:nvPr>
            <p:ph type="ftr" sz="quarter" idx="11"/>
          </p:nvPr>
        </p:nvSpPr>
        <p:spPr>
          <a:xfrm>
            <a:off x="3921447" y="6226899"/>
            <a:ext cx="2311322" cy="569336"/>
          </a:xfrm>
        </p:spPr>
        <p:txBody>
          <a:bodyPr/>
          <a:lstStyle/>
          <a:p>
            <a:pPr>
              <a:defRPr/>
            </a:pPr>
            <a:r>
              <a:rPr lang="en-US" b="1" dirty="0" smtClean="0"/>
              <a:t>SDCG</a:t>
            </a:r>
            <a:r>
              <a:rPr lang="en-US" b="1" dirty="0" smtClean="0"/>
              <a:t>-9</a:t>
            </a:r>
          </a:p>
          <a:p>
            <a:pPr>
              <a:defRPr/>
            </a:pPr>
            <a:r>
              <a:rPr lang="en-US" b="1" dirty="0" smtClean="0"/>
              <a:t>ESRIN, Frascati</a:t>
            </a:r>
          </a:p>
          <a:p>
            <a:pPr>
              <a:defRPr/>
            </a:pPr>
            <a:r>
              <a:rPr lang="en-US" b="1" dirty="0" smtClean="0"/>
              <a:t>22 February 2016</a:t>
            </a:r>
            <a:endParaRPr lang="en-US" dirty="0"/>
          </a:p>
        </p:txBody>
      </p:sp>
      <p:sp>
        <p:nvSpPr>
          <p:cNvPr id="5" name="Slide Number Placeholder 4"/>
          <p:cNvSpPr>
            <a:spLocks noGrp="1"/>
          </p:cNvSpPr>
          <p:nvPr>
            <p:ph type="sldNum" sz="quarter" idx="12"/>
          </p:nvPr>
        </p:nvSpPr>
        <p:spPr/>
        <p:txBody>
          <a:bodyPr/>
          <a:lstStyle/>
          <a:p>
            <a:pPr algn="ctr"/>
            <a:fld id="{82D36AB3-2316-484A-8EF9-67EFC1B9B32B}" type="slidenum">
              <a:rPr lang="en-US" smtClean="0"/>
              <a:pPr algn="ctr"/>
              <a:t>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00505320"/>
              </p:ext>
            </p:extLst>
          </p:nvPr>
        </p:nvGraphicFramePr>
        <p:xfrm>
          <a:off x="142009" y="2739279"/>
          <a:ext cx="8809967" cy="3084001"/>
        </p:xfrm>
        <a:graphic>
          <a:graphicData uri="http://schemas.openxmlformats.org/drawingml/2006/table">
            <a:tbl>
              <a:tblPr firstRow="1" bandRow="1">
                <a:tableStyleId>{F5AB1C69-6EDB-4FF4-983F-18BD219EF322}</a:tableStyleId>
              </a:tblPr>
              <a:tblGrid>
                <a:gridCol w="422534"/>
                <a:gridCol w="1947383"/>
                <a:gridCol w="2359550"/>
                <a:gridCol w="512064"/>
                <a:gridCol w="2020824"/>
                <a:gridCol w="1547612"/>
              </a:tblGrid>
              <a:tr h="281167">
                <a:tc>
                  <a:txBody>
                    <a:bodyPr/>
                    <a:lstStyle/>
                    <a:p>
                      <a:endParaRPr lang="en-US" sz="1200" dirty="0"/>
                    </a:p>
                  </a:txBody>
                  <a:tcPr/>
                </a:tc>
                <a:tc>
                  <a:txBody>
                    <a:bodyPr/>
                    <a:lstStyle/>
                    <a:p>
                      <a:r>
                        <a:rPr lang="en-US" sz="1200" dirty="0" smtClean="0"/>
                        <a:t>Outcome*</a:t>
                      </a:r>
                      <a:endParaRPr lang="en-US" sz="1200" dirty="0"/>
                    </a:p>
                  </a:txBody>
                  <a:tcPr/>
                </a:tc>
                <a:tc>
                  <a:txBody>
                    <a:bodyPr/>
                    <a:lstStyle/>
                    <a:p>
                      <a:r>
                        <a:rPr lang="en-US" sz="1200" dirty="0" smtClean="0"/>
                        <a:t>Status</a:t>
                      </a:r>
                      <a:endParaRPr lang="en-US" sz="1200" dirty="0"/>
                    </a:p>
                  </a:txBody>
                  <a:tcPr/>
                </a:tc>
                <a:tc>
                  <a:txBody>
                    <a:bodyPr/>
                    <a:lstStyle/>
                    <a:p>
                      <a:endParaRPr lang="en-US" sz="1200" dirty="0"/>
                    </a:p>
                  </a:txBody>
                  <a:tcPr/>
                </a:tc>
                <a:tc>
                  <a:txBody>
                    <a:bodyPr/>
                    <a:lstStyle/>
                    <a:p>
                      <a:r>
                        <a:rPr lang="en-US" sz="1200" dirty="0" smtClean="0"/>
                        <a:t>Outcome*</a:t>
                      </a:r>
                      <a:endParaRPr lang="en-US" sz="1200" dirty="0"/>
                    </a:p>
                  </a:txBody>
                  <a:tcPr/>
                </a:tc>
                <a:tc>
                  <a:txBody>
                    <a:bodyPr/>
                    <a:lstStyle/>
                    <a:p>
                      <a:r>
                        <a:rPr lang="en-US" sz="1200" dirty="0" smtClean="0"/>
                        <a:t>Status</a:t>
                      </a:r>
                      <a:endParaRPr lang="en-US" sz="1200" dirty="0"/>
                    </a:p>
                  </a:txBody>
                  <a:tcPr/>
                </a:tc>
              </a:tr>
              <a:tr h="314891">
                <a:tc rowSpan="3">
                  <a:txBody>
                    <a:bodyPr/>
                    <a:lstStyle/>
                    <a:p>
                      <a:pPr algn="ctr"/>
                      <a:r>
                        <a:rPr lang="en-US" sz="1200" dirty="0" smtClean="0"/>
                        <a:t>Baseline</a:t>
                      </a:r>
                      <a:endParaRPr lang="en-US" sz="1200" dirty="0"/>
                    </a:p>
                  </a:txBody>
                  <a:tcPr vert="vert270" anchor="ctr"/>
                </a:tc>
                <a:tc>
                  <a:txBody>
                    <a:bodyPr/>
                    <a:lstStyle/>
                    <a:p>
                      <a:r>
                        <a:rPr lang="en-US" sz="1200" dirty="0" smtClean="0"/>
                        <a:t>#1: Global Coverage</a:t>
                      </a:r>
                      <a:endParaRPr lang="en-US" sz="1200" dirty="0"/>
                    </a:p>
                  </a:txBody>
                  <a:tcPr/>
                </a:tc>
                <a:tc>
                  <a:txBody>
                    <a:bodyPr/>
                    <a:lstStyle/>
                    <a:p>
                      <a:r>
                        <a:rPr lang="en-US" sz="1200" dirty="0" smtClean="0"/>
                        <a:t>In Progress</a:t>
                      </a:r>
                      <a:endParaRPr lang="en-US" sz="1200" dirty="0"/>
                    </a:p>
                  </a:txBody>
                  <a:tcPr>
                    <a:solidFill>
                      <a:schemeClr val="accent3">
                        <a:lumMod val="75000"/>
                      </a:schemeClr>
                    </a:solidFill>
                  </a:tcPr>
                </a:tc>
                <a:tc rowSpan="2">
                  <a:txBody>
                    <a:bodyPr/>
                    <a:lstStyle/>
                    <a:p>
                      <a:pPr algn="ctr"/>
                      <a:r>
                        <a:rPr lang="en-US" sz="1200" dirty="0" smtClean="0"/>
                        <a:t>Service (Cont’d)</a:t>
                      </a:r>
                      <a:endParaRPr lang="en-US" sz="1200" dirty="0"/>
                    </a:p>
                  </a:txBody>
                  <a:tcPr vert="vert270" anchor="ctr"/>
                </a:tc>
                <a:tc>
                  <a:txBody>
                    <a:bodyPr/>
                    <a:lstStyle/>
                    <a:p>
                      <a:r>
                        <a:rPr lang="en-US" sz="1200" dirty="0" smtClean="0"/>
                        <a:t>#10: Cloud</a:t>
                      </a:r>
                      <a:r>
                        <a:rPr lang="en-US" sz="1200" baseline="0" dirty="0" smtClean="0"/>
                        <a:t> Computing Pilots</a:t>
                      </a:r>
                      <a:endParaRPr lang="en-US" sz="1200" dirty="0"/>
                    </a:p>
                  </a:txBody>
                  <a:tcPr/>
                </a:tc>
                <a:tc>
                  <a:txBody>
                    <a:bodyPr/>
                    <a:lstStyle/>
                    <a:p>
                      <a:r>
                        <a:rPr lang="en-US" sz="1200" kern="1200" dirty="0" err="1" smtClean="0">
                          <a:solidFill>
                            <a:schemeClr val="dk1"/>
                          </a:solidFill>
                          <a:latin typeface="+mn-lt"/>
                          <a:ea typeface="+mn-ea"/>
                          <a:cs typeface="+mn-cs"/>
                        </a:rPr>
                        <a:t>Kenya+Colombia</a:t>
                      </a:r>
                      <a:endParaRPr lang="en-US" sz="1200" kern="1200" dirty="0">
                        <a:solidFill>
                          <a:schemeClr val="dk1"/>
                        </a:solidFill>
                        <a:latin typeface="+mn-lt"/>
                        <a:ea typeface="+mn-ea"/>
                        <a:cs typeface="+mn-cs"/>
                      </a:endParaRPr>
                    </a:p>
                  </a:txBody>
                  <a:tcPr>
                    <a:solidFill>
                      <a:schemeClr val="accent3">
                        <a:lumMod val="75000"/>
                      </a:schemeClr>
                    </a:solidFill>
                  </a:tcPr>
                </a:tc>
              </a:tr>
              <a:tr h="257602">
                <a:tc vMerge="1">
                  <a:txBody>
                    <a:bodyPr/>
                    <a:lstStyle/>
                    <a:p>
                      <a:endParaRPr lang="en-US" sz="1200" dirty="0"/>
                    </a:p>
                  </a:txBody>
                  <a:tcPr/>
                </a:tc>
                <a:tc>
                  <a:txBody>
                    <a:bodyPr/>
                    <a:lstStyle/>
                    <a:p>
                      <a:r>
                        <a:rPr lang="en-US" sz="1200" dirty="0" smtClean="0"/>
                        <a:t>#2 Data Flows</a:t>
                      </a:r>
                      <a:endParaRPr lang="en-US" sz="1200" dirty="0"/>
                    </a:p>
                  </a:txBody>
                  <a:tcPr/>
                </a:tc>
                <a:tc>
                  <a:txBody>
                    <a:bodyPr/>
                    <a:lstStyle/>
                    <a:p>
                      <a:r>
                        <a:rPr lang="en-US" sz="1200" dirty="0" smtClean="0"/>
                        <a:t>First Complete</a:t>
                      </a:r>
                      <a:r>
                        <a:rPr lang="en-US" sz="1200" baseline="0" dirty="0" smtClean="0"/>
                        <a:t> Draft for Review</a:t>
                      </a:r>
                      <a:endParaRPr lang="en-US" sz="1200" dirty="0"/>
                    </a:p>
                  </a:txBody>
                  <a:tcPr>
                    <a:solidFill>
                      <a:schemeClr val="accent6">
                        <a:lumMod val="75000"/>
                      </a:schemeClr>
                    </a:solidFill>
                  </a:tcPr>
                </a:tc>
                <a:tc vMerge="1">
                  <a:txBody>
                    <a:bodyPr/>
                    <a:lstStyle/>
                    <a:p>
                      <a:endParaRPr lang="en-US" sz="1200" dirty="0"/>
                    </a:p>
                  </a:txBody>
                  <a:tcPr/>
                </a:tc>
                <a:tc>
                  <a:txBody>
                    <a:bodyPr/>
                    <a:lstStyle/>
                    <a:p>
                      <a:r>
                        <a:rPr lang="en-US" sz="1200" dirty="0" smtClean="0"/>
                        <a:t>#11: National Model</a:t>
                      </a:r>
                      <a:endParaRPr lang="en-US" sz="1200" dirty="0"/>
                    </a:p>
                  </a:txBody>
                  <a:tcPr/>
                </a:tc>
                <a:tc>
                  <a:txBody>
                    <a:bodyPr/>
                    <a:lstStyle/>
                    <a:p>
                      <a:r>
                        <a:rPr lang="en-US" sz="1200" dirty="0" smtClean="0">
                          <a:solidFill>
                            <a:schemeClr val="bg1"/>
                          </a:solidFill>
                        </a:rPr>
                        <a:t>Not</a:t>
                      </a:r>
                      <a:r>
                        <a:rPr lang="en-US" sz="1200" baseline="0" dirty="0" smtClean="0">
                          <a:solidFill>
                            <a:schemeClr val="bg1"/>
                          </a:solidFill>
                        </a:rPr>
                        <a:t> yet</a:t>
                      </a:r>
                      <a:endParaRPr lang="en-US" sz="1200" dirty="0">
                        <a:solidFill>
                          <a:schemeClr val="bg1"/>
                        </a:solidFill>
                      </a:endParaRPr>
                    </a:p>
                  </a:txBody>
                  <a:tcPr>
                    <a:solidFill>
                      <a:schemeClr val="accent2">
                        <a:lumMod val="75000"/>
                      </a:schemeClr>
                    </a:solidFill>
                  </a:tcPr>
                </a:tc>
              </a:tr>
              <a:tr h="286247">
                <a:tc vMerge="1">
                  <a:txBody>
                    <a:bodyPr/>
                    <a:lstStyle/>
                    <a:p>
                      <a:endParaRPr lang="en-US" sz="1200" dirty="0"/>
                    </a:p>
                  </a:txBody>
                  <a:tcPr/>
                </a:tc>
                <a:tc>
                  <a:txBody>
                    <a:bodyPr/>
                    <a:lstStyle/>
                    <a:p>
                      <a:r>
                        <a:rPr lang="en-US" sz="1200" dirty="0" smtClean="0"/>
                        <a:t>#3: Info.</a:t>
                      </a:r>
                      <a:r>
                        <a:rPr lang="en-US" sz="1200" baseline="0" dirty="0" smtClean="0"/>
                        <a:t> Products</a:t>
                      </a:r>
                      <a:endParaRPr lang="en-US" sz="1200" dirty="0"/>
                    </a:p>
                  </a:txBody>
                  <a:tcPr/>
                </a:tc>
                <a:tc>
                  <a:txBody>
                    <a:bodyPr/>
                    <a:lstStyle/>
                    <a:p>
                      <a:r>
                        <a:rPr lang="en-US" sz="1200" dirty="0" smtClean="0"/>
                        <a:t>Being identified in #2</a:t>
                      </a:r>
                      <a:endParaRPr lang="en-US" sz="1200" dirty="0"/>
                    </a:p>
                  </a:txBody>
                  <a:tcPr>
                    <a:solidFill>
                      <a:schemeClr val="accent6">
                        <a:lumMod val="75000"/>
                      </a:schemeClr>
                    </a:solidFill>
                  </a:tcPr>
                </a:tc>
                <a:tc rowSpan="3">
                  <a:txBody>
                    <a:bodyPr/>
                    <a:lstStyle/>
                    <a:p>
                      <a:pPr algn="ctr"/>
                      <a:r>
                        <a:rPr lang="en-US" sz="1200" dirty="0" smtClean="0"/>
                        <a:t>R&amp;D</a:t>
                      </a:r>
                      <a:endParaRPr lang="en-US" sz="1200" dirty="0"/>
                    </a:p>
                  </a:txBody>
                  <a:tcPr vert="vert270" anchor="ctr"/>
                </a:tc>
                <a:tc>
                  <a:txBody>
                    <a:bodyPr/>
                    <a:lstStyle/>
                    <a:p>
                      <a:r>
                        <a:rPr lang="en-US" sz="1200" dirty="0" smtClean="0"/>
                        <a:t>#12: E3 Strategy</a:t>
                      </a:r>
                      <a:endParaRPr lang="en-US" sz="1200" dirty="0"/>
                    </a:p>
                  </a:txBody>
                  <a:tcPr/>
                </a:tc>
                <a:tc>
                  <a:txBody>
                    <a:bodyPr/>
                    <a:lstStyle/>
                    <a:p>
                      <a:r>
                        <a:rPr lang="en-US" sz="1200" dirty="0" smtClean="0"/>
                        <a:t>Complete</a:t>
                      </a:r>
                      <a:endParaRPr lang="en-US" sz="1200" dirty="0"/>
                    </a:p>
                  </a:txBody>
                  <a:tcPr>
                    <a:solidFill>
                      <a:schemeClr val="accent3">
                        <a:lumMod val="75000"/>
                      </a:schemeClr>
                    </a:solidFill>
                  </a:tcPr>
                </a:tc>
              </a:tr>
              <a:tr h="286247">
                <a:tc rowSpan="6">
                  <a:txBody>
                    <a:bodyPr/>
                    <a:lstStyle/>
                    <a:p>
                      <a:pPr algn="ctr"/>
                      <a:r>
                        <a:rPr lang="en-US" sz="1200" dirty="0" smtClean="0"/>
                        <a:t>Services</a:t>
                      </a:r>
                      <a:endParaRPr lang="en-US" sz="1200" dirty="0"/>
                    </a:p>
                  </a:txBody>
                  <a:tcPr vert="vert270" anchor="ctr"/>
                </a:tc>
                <a:tc>
                  <a:txBody>
                    <a:bodyPr/>
                    <a:lstStyle/>
                    <a:p>
                      <a:r>
                        <a:rPr lang="en-US" sz="1200" dirty="0" smtClean="0"/>
                        <a:t>#4: MGD Integration</a:t>
                      </a:r>
                      <a:endParaRPr lang="en-US" sz="1200" dirty="0"/>
                    </a:p>
                  </a:txBody>
                  <a:tcPr/>
                </a:tc>
                <a:tc>
                  <a:txBody>
                    <a:bodyPr/>
                    <a:lstStyle/>
                    <a:p>
                      <a:r>
                        <a:rPr lang="en-US" sz="1200" dirty="0" smtClean="0">
                          <a:solidFill>
                            <a:schemeClr val="tx1"/>
                          </a:solidFill>
                        </a:rPr>
                        <a:t>In progress – discussion with FAO and</a:t>
                      </a:r>
                      <a:r>
                        <a:rPr lang="en-US" sz="1200" baseline="0" dirty="0" smtClean="0">
                          <a:solidFill>
                            <a:schemeClr val="tx1"/>
                          </a:solidFill>
                        </a:rPr>
                        <a:t> MGD</a:t>
                      </a:r>
                      <a:endParaRPr lang="en-US" sz="1200" dirty="0">
                        <a:solidFill>
                          <a:schemeClr val="tx1"/>
                        </a:solidFill>
                      </a:endParaRPr>
                    </a:p>
                  </a:txBody>
                  <a:tcPr>
                    <a:solidFill>
                      <a:schemeClr val="accent6">
                        <a:lumMod val="75000"/>
                      </a:schemeClr>
                    </a:solidFill>
                  </a:tcPr>
                </a:tc>
                <a:tc vMerge="1">
                  <a:txBody>
                    <a:bodyPr/>
                    <a:lstStyle/>
                    <a:p>
                      <a:endParaRPr lang="en-US" sz="1200" dirty="0"/>
                    </a:p>
                  </a:txBody>
                  <a:tcPr/>
                </a:tc>
                <a:tc>
                  <a:txBody>
                    <a:bodyPr/>
                    <a:lstStyle/>
                    <a:p>
                      <a:r>
                        <a:rPr lang="en-US" sz="1200" dirty="0" smtClean="0"/>
                        <a:t>#13: Data for R&amp;D</a:t>
                      </a:r>
                      <a:endParaRPr lang="en-US" sz="1200" dirty="0"/>
                    </a:p>
                  </a:txBody>
                  <a:tcPr/>
                </a:tc>
                <a:tc>
                  <a:txBody>
                    <a:bodyPr/>
                    <a:lstStyle/>
                    <a:p>
                      <a:r>
                        <a:rPr lang="en-US" sz="1200" dirty="0" smtClean="0"/>
                        <a:t>In progress – ASI,</a:t>
                      </a:r>
                      <a:r>
                        <a:rPr lang="en-US" sz="1200" baseline="0" dirty="0" smtClean="0"/>
                        <a:t> CNES</a:t>
                      </a:r>
                      <a:endParaRPr lang="en-US" sz="1200" dirty="0"/>
                    </a:p>
                  </a:txBody>
                  <a:tcPr>
                    <a:solidFill>
                      <a:schemeClr val="accent3">
                        <a:lumMod val="75000"/>
                      </a:schemeClr>
                    </a:solidFill>
                  </a:tcPr>
                </a:tc>
              </a:tr>
              <a:tr h="278295">
                <a:tc vMerge="1">
                  <a:txBody>
                    <a:bodyPr/>
                    <a:lstStyle/>
                    <a:p>
                      <a:endParaRPr lang="en-US" sz="1200" dirty="0"/>
                    </a:p>
                  </a:txBody>
                  <a:tcPr/>
                </a:tc>
                <a:tc>
                  <a:txBody>
                    <a:bodyPr/>
                    <a:lstStyle/>
                    <a:p>
                      <a:r>
                        <a:rPr lang="en-US" sz="1200" dirty="0" smtClean="0"/>
                        <a:t>#5: CB Meetings</a:t>
                      </a:r>
                      <a:endParaRPr lang="en-US" sz="1200" dirty="0"/>
                    </a:p>
                  </a:txBody>
                  <a:tcPr/>
                </a:tc>
                <a:tc>
                  <a:txBody>
                    <a:bodyPr/>
                    <a:lstStyle/>
                    <a:p>
                      <a:r>
                        <a:rPr lang="en-US" sz="1200" dirty="0" smtClean="0">
                          <a:solidFill>
                            <a:schemeClr val="tx1"/>
                          </a:solidFill>
                        </a:rPr>
                        <a:t>Continuing </a:t>
                      </a:r>
                      <a:r>
                        <a:rPr lang="en-US" sz="1200" baseline="0" dirty="0" smtClean="0">
                          <a:solidFill>
                            <a:schemeClr val="tx1"/>
                          </a:solidFill>
                        </a:rPr>
                        <a:t>SC Support</a:t>
                      </a:r>
                      <a:endParaRPr lang="en-US" sz="1200" dirty="0">
                        <a:solidFill>
                          <a:schemeClr val="tx1"/>
                        </a:solidFill>
                      </a:endParaRPr>
                    </a:p>
                  </a:txBody>
                  <a:tcPr>
                    <a:solidFill>
                      <a:schemeClr val="accent3">
                        <a:lumMod val="75000"/>
                      </a:schemeClr>
                    </a:solidFill>
                  </a:tcPr>
                </a:tc>
                <a:tc vMerge="1">
                  <a:txBody>
                    <a:bodyPr/>
                    <a:lstStyle/>
                    <a:p>
                      <a:endParaRPr lang="en-US" sz="1200" dirty="0"/>
                    </a:p>
                  </a:txBody>
                  <a:tcPr/>
                </a:tc>
                <a:tc>
                  <a:txBody>
                    <a:bodyPr/>
                    <a:lstStyle/>
                    <a:p>
                      <a:r>
                        <a:rPr lang="en-US" sz="1200" dirty="0" smtClean="0"/>
                        <a:t>#14: Broker Commercial</a:t>
                      </a:r>
                      <a:endParaRPr lang="en-US" sz="1200" dirty="0"/>
                    </a:p>
                  </a:txBody>
                  <a:tcPr/>
                </a:tc>
                <a:tc>
                  <a:txBody>
                    <a:bodyPr/>
                    <a:lstStyle/>
                    <a:p>
                      <a:r>
                        <a:rPr lang="en-US" sz="1200" dirty="0" smtClean="0"/>
                        <a:t>SDCG-8</a:t>
                      </a:r>
                      <a:r>
                        <a:rPr lang="en-US" sz="1200" baseline="0" dirty="0" smtClean="0"/>
                        <a:t> Day</a:t>
                      </a:r>
                      <a:endParaRPr lang="en-US" sz="1200" dirty="0"/>
                    </a:p>
                  </a:txBody>
                  <a:tcPr>
                    <a:solidFill>
                      <a:schemeClr val="accent6">
                        <a:lumMod val="75000"/>
                      </a:schemeClr>
                    </a:solidFill>
                  </a:tcPr>
                </a:tc>
              </a:tr>
              <a:tr h="285433">
                <a:tc vMerge="1">
                  <a:txBody>
                    <a:bodyPr/>
                    <a:lstStyle/>
                    <a:p>
                      <a:endParaRPr lang="en-US" sz="1200" dirty="0"/>
                    </a:p>
                  </a:txBody>
                  <a:tcPr/>
                </a:tc>
                <a:tc>
                  <a:txBody>
                    <a:bodyPr/>
                    <a:lstStyle/>
                    <a:p>
                      <a:r>
                        <a:rPr lang="en-US" sz="1200" dirty="0" smtClean="0"/>
                        <a:t>#6: Ensured</a:t>
                      </a:r>
                      <a:r>
                        <a:rPr lang="en-US" sz="1200" baseline="0" dirty="0" smtClean="0"/>
                        <a:t> coverage (CDS)</a:t>
                      </a:r>
                      <a:endParaRPr lang="en-US" sz="1200" dirty="0"/>
                    </a:p>
                  </a:txBody>
                  <a:tcPr/>
                </a:tc>
                <a:tc>
                  <a:txBody>
                    <a:bodyPr/>
                    <a:lstStyle/>
                    <a:p>
                      <a:r>
                        <a:rPr lang="en-US" sz="1200" baseline="0" dirty="0" smtClean="0"/>
                        <a:t>For LS+S2A</a:t>
                      </a:r>
                      <a:endParaRPr lang="en-US" sz="1200" dirty="0"/>
                    </a:p>
                  </a:txBody>
                  <a:tcPr>
                    <a:solidFill>
                      <a:schemeClr val="accent3">
                        <a:lumMod val="75000"/>
                      </a:schemeClr>
                    </a:solidFill>
                  </a:tcPr>
                </a:tc>
                <a:tc rowSpan="3">
                  <a:txBody>
                    <a:bodyPr/>
                    <a:lstStyle/>
                    <a:p>
                      <a:pPr algn="ctr"/>
                      <a:r>
                        <a:rPr lang="en-US" sz="1200" dirty="0" smtClean="0"/>
                        <a:t>Component </a:t>
                      </a:r>
                      <a:r>
                        <a:rPr lang="en-US" sz="1200" dirty="0" err="1" smtClean="0"/>
                        <a:t>Coord’n</a:t>
                      </a:r>
                      <a:endParaRPr lang="en-US" sz="1200" dirty="0"/>
                    </a:p>
                  </a:txBody>
                  <a:tcPr vert="vert270" anchor="ctr"/>
                </a:tc>
                <a:tc>
                  <a:txBody>
                    <a:bodyPr/>
                    <a:lstStyle/>
                    <a:p>
                      <a:r>
                        <a:rPr lang="en-US" sz="1200" dirty="0" smtClean="0"/>
                        <a:t>#15: Customer Experience</a:t>
                      </a:r>
                      <a:endParaRPr lang="en-US" sz="1200" dirty="0"/>
                    </a:p>
                  </a:txBody>
                  <a:tcPr/>
                </a:tc>
                <a:tc>
                  <a:txBody>
                    <a:bodyPr/>
                    <a:lstStyle/>
                    <a:p>
                      <a:r>
                        <a:rPr lang="en-US" sz="1200" dirty="0" smtClean="0">
                          <a:solidFill>
                            <a:schemeClr val="bg1"/>
                          </a:solidFill>
                        </a:rPr>
                        <a:t>Not yet</a:t>
                      </a:r>
                      <a:endParaRPr lang="en-US" sz="1200" dirty="0">
                        <a:solidFill>
                          <a:schemeClr val="bg1"/>
                        </a:solidFill>
                      </a:endParaRPr>
                    </a:p>
                  </a:txBody>
                  <a:tcPr>
                    <a:solidFill>
                      <a:schemeClr val="accent2">
                        <a:lumMod val="75000"/>
                      </a:schemeClr>
                    </a:solidFill>
                  </a:tcPr>
                </a:tc>
              </a:tr>
              <a:tr h="294198">
                <a:tc vMerge="1">
                  <a:txBody>
                    <a:bodyPr/>
                    <a:lstStyle/>
                    <a:p>
                      <a:endParaRPr lang="en-US" sz="1200" dirty="0"/>
                    </a:p>
                  </a:txBody>
                  <a:tcPr/>
                </a:tc>
                <a:tc>
                  <a:txBody>
                    <a:bodyPr/>
                    <a:lstStyle/>
                    <a:p>
                      <a:r>
                        <a:rPr lang="en-US" sz="1200" dirty="0" smtClean="0"/>
                        <a:t>#7: Interop</a:t>
                      </a:r>
                      <a:r>
                        <a:rPr lang="en-US" sz="1200" baseline="0" dirty="0" smtClean="0"/>
                        <a:t>. Discovery Tools</a:t>
                      </a:r>
                      <a:endParaRPr lang="en-US" sz="1200" dirty="0"/>
                    </a:p>
                  </a:txBody>
                  <a:tcPr/>
                </a:tc>
                <a:tc>
                  <a:txBody>
                    <a:bodyPr/>
                    <a:lstStyle/>
                    <a:p>
                      <a:r>
                        <a:rPr lang="en-US" sz="1200" baseline="0" dirty="0" smtClean="0"/>
                        <a:t>For LS. S2A?</a:t>
                      </a:r>
                      <a:endParaRPr lang="en-US" sz="1200" dirty="0"/>
                    </a:p>
                  </a:txBody>
                  <a:tcPr>
                    <a:solidFill>
                      <a:schemeClr val="accent6">
                        <a:lumMod val="75000"/>
                      </a:schemeClr>
                    </a:solidFill>
                  </a:tcPr>
                </a:tc>
                <a:tc vMerge="1">
                  <a:txBody>
                    <a:bodyPr/>
                    <a:lstStyle/>
                    <a:p>
                      <a:endParaRPr lang="en-US" sz="1200" dirty="0"/>
                    </a:p>
                  </a:txBody>
                  <a:tcPr/>
                </a:tc>
                <a:tc>
                  <a:txBody>
                    <a:bodyPr/>
                    <a:lstStyle/>
                    <a:p>
                      <a:r>
                        <a:rPr lang="en-US" sz="1200" dirty="0" smtClean="0"/>
                        <a:t>#16: Priority Country Service</a:t>
                      </a:r>
                      <a:endParaRPr lang="en-US" sz="1200" dirty="0"/>
                    </a:p>
                  </a:txBody>
                  <a:tcPr/>
                </a:tc>
                <a:tc>
                  <a:txBody>
                    <a:bodyPr/>
                    <a:lstStyle/>
                    <a:p>
                      <a:r>
                        <a:rPr lang="en-US" sz="1200" dirty="0" smtClean="0"/>
                        <a:t>Kenya only</a:t>
                      </a:r>
                      <a:endParaRPr lang="en-US" sz="1200" dirty="0"/>
                    </a:p>
                  </a:txBody>
                  <a:tcPr>
                    <a:solidFill>
                      <a:schemeClr val="accent6">
                        <a:lumMod val="75000"/>
                      </a:schemeClr>
                    </a:solidFill>
                  </a:tcPr>
                </a:tc>
              </a:tr>
              <a:tr h="310101">
                <a:tc vMerge="1">
                  <a:txBody>
                    <a:bodyPr/>
                    <a:lstStyle/>
                    <a:p>
                      <a:endParaRPr lang="en-US" sz="1200" dirty="0"/>
                    </a:p>
                  </a:txBody>
                  <a:tcPr/>
                </a:tc>
                <a:tc>
                  <a:txBody>
                    <a:bodyPr/>
                    <a:lstStyle/>
                    <a:p>
                      <a:r>
                        <a:rPr lang="en-US" sz="1200" dirty="0" smtClean="0"/>
                        <a:t>#8: Core Data</a:t>
                      </a:r>
                      <a:r>
                        <a:rPr lang="en-US" sz="1200" baseline="0" dirty="0" smtClean="0"/>
                        <a:t> Assembly</a:t>
                      </a:r>
                      <a:endParaRPr lang="en-US" sz="1200" dirty="0"/>
                    </a:p>
                  </a:txBody>
                  <a:tcPr/>
                </a:tc>
                <a:tc>
                  <a:txBody>
                    <a:bodyPr/>
                    <a:lstStyle/>
                    <a:p>
                      <a:r>
                        <a:rPr lang="en-US" sz="1200" kern="1200" baseline="0" dirty="0" smtClean="0">
                          <a:solidFill>
                            <a:schemeClr val="dk1"/>
                          </a:solidFill>
                          <a:latin typeface="+mn-lt"/>
                          <a:ea typeface="+mn-ea"/>
                          <a:cs typeface="+mn-cs"/>
                        </a:rPr>
                        <a:t>Data Flow Study, Space Data Guide</a:t>
                      </a:r>
                      <a:endParaRPr lang="en-US" sz="1200" kern="1200" baseline="0" dirty="0">
                        <a:solidFill>
                          <a:schemeClr val="dk1"/>
                        </a:solidFill>
                        <a:latin typeface="+mn-lt"/>
                        <a:ea typeface="+mn-ea"/>
                        <a:cs typeface="+mn-cs"/>
                      </a:endParaRPr>
                    </a:p>
                  </a:txBody>
                  <a:tcPr>
                    <a:solidFill>
                      <a:schemeClr val="accent6">
                        <a:lumMod val="75000"/>
                      </a:schemeClr>
                    </a:solidFill>
                  </a:tcPr>
                </a:tc>
                <a:tc vMerge="1">
                  <a:txBody>
                    <a:bodyPr/>
                    <a:lstStyle/>
                    <a:p>
                      <a:endParaRPr lang="en-US" sz="1200" dirty="0"/>
                    </a:p>
                  </a:txBody>
                  <a:tcPr/>
                </a:tc>
                <a:tc rowSpan="2">
                  <a:txBody>
                    <a:bodyPr/>
                    <a:lstStyle/>
                    <a:p>
                      <a:r>
                        <a:rPr lang="en-US" sz="1200" dirty="0" smtClean="0"/>
                        <a:t>#17: Country I/F Management</a:t>
                      </a:r>
                      <a:endParaRPr lang="en-US" sz="1200" dirty="0"/>
                    </a:p>
                  </a:txBody>
                  <a:tcPr/>
                </a:tc>
                <a:tc rowSpan="2">
                  <a:txBody>
                    <a:bodyPr/>
                    <a:lstStyle/>
                    <a:p>
                      <a:r>
                        <a:rPr lang="en-US" sz="1200" dirty="0" smtClean="0">
                          <a:solidFill>
                            <a:schemeClr val="bg1"/>
                          </a:solidFill>
                        </a:rPr>
                        <a:t>Not yet</a:t>
                      </a:r>
                      <a:endParaRPr lang="en-US" sz="1200" dirty="0">
                        <a:solidFill>
                          <a:schemeClr val="bg1"/>
                        </a:solidFill>
                      </a:endParaRPr>
                    </a:p>
                  </a:txBody>
                  <a:tcPr>
                    <a:solidFill>
                      <a:schemeClr val="accent2">
                        <a:lumMod val="75000"/>
                      </a:schemeClr>
                    </a:solidFill>
                  </a:tcPr>
                </a:tc>
              </a:tr>
              <a:tr h="302149">
                <a:tc vMerge="1">
                  <a:txBody>
                    <a:bodyPr/>
                    <a:lstStyle/>
                    <a:p>
                      <a:endParaRPr lang="en-US" sz="1200" dirty="0"/>
                    </a:p>
                  </a:txBody>
                  <a:tcPr/>
                </a:tc>
                <a:tc>
                  <a:txBody>
                    <a:bodyPr/>
                    <a:lstStyle/>
                    <a:p>
                      <a:r>
                        <a:rPr lang="en-US" sz="1200" dirty="0" smtClean="0"/>
                        <a:t>#9: MGD</a:t>
                      </a:r>
                      <a:r>
                        <a:rPr lang="en-US" sz="1200" baseline="0" dirty="0" smtClean="0"/>
                        <a:t> 2.0 Integration</a:t>
                      </a:r>
                      <a:endParaRPr lang="en-US" sz="1200" dirty="0"/>
                    </a:p>
                  </a:txBody>
                  <a:tcPr/>
                </a:tc>
                <a:tc>
                  <a:txBody>
                    <a:bodyPr/>
                    <a:lstStyle/>
                    <a:p>
                      <a:r>
                        <a:rPr lang="en-US" sz="1200" dirty="0" smtClean="0"/>
                        <a:t>In progress – MGD 2.0 feedback</a:t>
                      </a:r>
                      <a:endParaRPr lang="en-US" sz="1200" dirty="0"/>
                    </a:p>
                  </a:txBody>
                  <a:tcPr>
                    <a:solidFill>
                      <a:schemeClr val="accent6">
                        <a:lumMod val="75000"/>
                      </a:schemeClr>
                    </a:solidFill>
                  </a:tcPr>
                </a:tc>
                <a:tc>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52984361"/>
              </p:ext>
            </p:extLst>
          </p:nvPr>
        </p:nvGraphicFramePr>
        <p:xfrm>
          <a:off x="619773" y="1406949"/>
          <a:ext cx="3077584" cy="827369"/>
        </p:xfrm>
        <a:graphic>
          <a:graphicData uri="http://schemas.openxmlformats.org/drawingml/2006/table">
            <a:tbl>
              <a:tblPr firstRow="1" bandRow="1">
                <a:tableStyleId>{0505E3EF-67EA-436B-97B2-0124C06EBD24}</a:tableStyleId>
              </a:tblPr>
              <a:tblGrid>
                <a:gridCol w="2091622"/>
                <a:gridCol w="985962"/>
              </a:tblGrid>
              <a:tr h="278729">
                <a:tc>
                  <a:txBody>
                    <a:bodyPr/>
                    <a:lstStyle/>
                    <a:p>
                      <a:r>
                        <a:rPr lang="en-US" sz="1200" b="0" dirty="0" smtClean="0"/>
                        <a:t>On Track / Complete</a:t>
                      </a:r>
                      <a:endParaRPr lang="en-US" sz="1200" b="0" dirty="0"/>
                    </a:p>
                  </a:txBody>
                  <a:tcPr>
                    <a:solidFill>
                      <a:schemeClr val="accent3">
                        <a:lumMod val="75000"/>
                      </a:schemeClr>
                    </a:solidFill>
                  </a:tcPr>
                </a:tc>
                <a:tc>
                  <a:txBody>
                    <a:bodyPr/>
                    <a:lstStyle/>
                    <a:p>
                      <a:pPr algn="ctr"/>
                      <a:r>
                        <a:rPr lang="en-US" sz="1200" b="1" i="1" dirty="0" smtClean="0"/>
                        <a:t>6/17 [+3]</a:t>
                      </a:r>
                      <a:endParaRPr lang="en-US" sz="1200" b="1" i="1" dirty="0"/>
                    </a:p>
                  </a:txBody>
                  <a:tcPr>
                    <a:solidFill>
                      <a:schemeClr val="accent3">
                        <a:lumMod val="75000"/>
                      </a:schemeClr>
                    </a:solidFill>
                  </a:tcPr>
                </a:tc>
              </a:tr>
              <a:tr h="212975">
                <a:tc>
                  <a:txBody>
                    <a:bodyPr/>
                    <a:lstStyle/>
                    <a:p>
                      <a:r>
                        <a:rPr lang="en-US" sz="1200" dirty="0" smtClean="0"/>
                        <a:t>Progressing</a:t>
                      </a:r>
                      <a:endParaRPr lang="en-US" sz="1200" dirty="0"/>
                    </a:p>
                  </a:txBody>
                  <a:tcPr>
                    <a:solidFill>
                      <a:schemeClr val="accent6">
                        <a:lumMod val="75000"/>
                      </a:schemeClr>
                    </a:solidFill>
                  </a:tcPr>
                </a:tc>
                <a:tc>
                  <a:txBody>
                    <a:bodyPr/>
                    <a:lstStyle/>
                    <a:p>
                      <a:pPr algn="ctr"/>
                      <a:r>
                        <a:rPr lang="en-US" sz="1200" b="1" i="1" dirty="0" smtClean="0"/>
                        <a:t>8/17 [-1]</a:t>
                      </a:r>
                      <a:endParaRPr lang="en-US" sz="1200" b="1" i="1" dirty="0"/>
                    </a:p>
                  </a:txBody>
                  <a:tcPr>
                    <a:solidFill>
                      <a:schemeClr val="accent6">
                        <a:lumMod val="75000"/>
                      </a:schemeClr>
                    </a:solidFill>
                  </a:tcPr>
                </a:tc>
              </a:tr>
              <a:tr h="212975">
                <a:tc>
                  <a:txBody>
                    <a:bodyPr/>
                    <a:lstStyle/>
                    <a:p>
                      <a:r>
                        <a:rPr lang="en-US" sz="1200" dirty="0" smtClean="0">
                          <a:solidFill>
                            <a:schemeClr val="bg1"/>
                          </a:solidFill>
                        </a:rPr>
                        <a:t>Not Progressing / Unknown</a:t>
                      </a:r>
                      <a:endParaRPr lang="en-US" sz="1200" dirty="0">
                        <a:solidFill>
                          <a:schemeClr val="bg1"/>
                        </a:solidFill>
                      </a:endParaRPr>
                    </a:p>
                  </a:txBody>
                  <a:tcPr>
                    <a:solidFill>
                      <a:schemeClr val="accent2">
                        <a:lumMod val="75000"/>
                      </a:schemeClr>
                    </a:solidFill>
                  </a:tcPr>
                </a:tc>
                <a:tc>
                  <a:txBody>
                    <a:bodyPr/>
                    <a:lstStyle/>
                    <a:p>
                      <a:pPr algn="ctr"/>
                      <a:r>
                        <a:rPr lang="en-US" sz="1200" b="1" i="1" dirty="0" smtClean="0">
                          <a:solidFill>
                            <a:schemeClr val="bg1"/>
                          </a:solidFill>
                        </a:rPr>
                        <a:t>3/17 [-2]</a:t>
                      </a:r>
                      <a:endParaRPr lang="en-US" sz="1200" b="1" i="1" dirty="0">
                        <a:solidFill>
                          <a:schemeClr val="bg1"/>
                        </a:solidFill>
                      </a:endParaRPr>
                    </a:p>
                  </a:txBody>
                  <a:tcPr>
                    <a:solidFill>
                      <a:schemeClr val="accent2">
                        <a:lumMod val="75000"/>
                      </a:schemeClr>
                    </a:solidFill>
                  </a:tcPr>
                </a:tc>
              </a:tr>
            </a:tbl>
          </a:graphicData>
        </a:graphic>
      </p:graphicFrame>
      <p:sp>
        <p:nvSpPr>
          <p:cNvPr id="7" name="Left Arrow 6"/>
          <p:cNvSpPr/>
          <p:nvPr/>
        </p:nvSpPr>
        <p:spPr>
          <a:xfrm>
            <a:off x="4305300" y="1319326"/>
            <a:ext cx="3403600" cy="1014161"/>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February 2016</a:t>
            </a:r>
            <a:endParaRPr lang="en-US" dirty="0"/>
          </a:p>
        </p:txBody>
      </p:sp>
    </p:spTree>
    <p:extLst>
      <p:ext uri="{BB962C8B-B14F-4D97-AF65-F5344CB8AC3E}">
        <p14:creationId xmlns:p14="http://schemas.microsoft.com/office/powerpoint/2010/main" val="16573126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23964</TotalTime>
  <Words>815</Words>
  <Application>Microsoft Macintosh PowerPoint</Application>
  <PresentationFormat>On-screen Show (4:3)</PresentationFormat>
  <Paragraphs>108</Paragraphs>
  <Slides>8</Slides>
  <Notes>4</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1_Office Theme</vt:lpstr>
      <vt:lpstr>SDCG Introduction FM Seifert, G Fosnight &amp;  SDCG Coordination Office</vt:lpstr>
      <vt:lpstr>GFOI</vt:lpstr>
      <vt:lpstr>Space Data component heritage</vt:lpstr>
      <vt:lpstr>SDCG</vt:lpstr>
      <vt:lpstr>CEOS Space Data Strategy for GFOI</vt:lpstr>
      <vt:lpstr>SDCG Data Streams – Core </vt:lpstr>
      <vt:lpstr>Space Data Support to GFOI R&amp;D</vt:lpstr>
      <vt:lpstr>SDCG Workplan: 2015 Outcomes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Dyke</dc:creator>
  <cp:lastModifiedBy>Frank Martin Seifert</cp:lastModifiedBy>
  <cp:revision>464</cp:revision>
  <dcterms:created xsi:type="dcterms:W3CDTF">2013-01-29T13:10:08Z</dcterms:created>
  <dcterms:modified xsi:type="dcterms:W3CDTF">2016-02-22T12:17:54Z</dcterms:modified>
</cp:coreProperties>
</file>