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91" r:id="rId3"/>
    <p:sldId id="290" r:id="rId4"/>
    <p:sldId id="283" r:id="rId5"/>
    <p:sldId id="284" r:id="rId6"/>
    <p:sldId id="287" r:id="rId7"/>
    <p:sldId id="288" r:id="rId8"/>
    <p:sldId id="289" r:id="rId9"/>
    <p:sldId id="285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2" d="100"/>
          <a:sy n="11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317B4-2981-BA49-8448-3060DE1D3131}" type="datetimeFigureOut">
              <a:rPr lang="en-US" smtClean="0"/>
              <a:t>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34C95-21D5-6946-84BF-9F4A2315C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2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75227-0D3C-5842-96D6-E12A8DD4AB50}" type="datetimeFigureOut">
              <a:rPr lang="en-US" smtClean="0"/>
              <a:t>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5B505-FC4E-9547-ACE6-25E45D51D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5326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Global Data Flows Study</a:t>
            </a:r>
            <a:br>
              <a:rPr lang="en-US" dirty="0" smtClean="0"/>
            </a:br>
            <a:r>
              <a:rPr lang="en-US" dirty="0" smtClean="0"/>
              <a:t>GFOI and Space Agencies Symbiosis</a:t>
            </a:r>
            <a:endParaRPr lang="en-US" i="1" dirty="0" smtClean="0">
              <a:solidFill>
                <a:srgbClr val="77933C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403350" y="4367212"/>
            <a:ext cx="6400800" cy="1752600"/>
          </a:xfrm>
        </p:spPr>
        <p:txBody>
          <a:bodyPr/>
          <a:lstStyle/>
          <a:p>
            <a:r>
              <a:rPr lang="en-US" sz="2400" i="1" dirty="0"/>
              <a:t>LSI-VC </a:t>
            </a:r>
            <a:r>
              <a:rPr lang="en-US" sz="2400" i="1" dirty="0" smtClean="0"/>
              <a:t>&amp; SDCG joint session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>22 Feb 2016, </a:t>
            </a:r>
            <a:r>
              <a:rPr lang="en-US" sz="2400" i="1" dirty="0" err="1"/>
              <a:t>Frascati</a:t>
            </a:r>
            <a:endParaRPr lang="en-US" sz="2400" i="1" dirty="0"/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1219200" y="6629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1349891"/>
            <a:ext cx="8850323" cy="4525963"/>
          </a:xfrm>
        </p:spPr>
        <p:txBody>
          <a:bodyPr/>
          <a:lstStyle/>
          <a:p>
            <a:r>
              <a:rPr lang="en-US" dirty="0" smtClean="0"/>
              <a:t>SDCG is working directly with GEO GFOI capacity building partners to provide countries with the data they need to meet REDD+ donor requirements</a:t>
            </a:r>
          </a:p>
          <a:p>
            <a:r>
              <a:rPr lang="en-US" dirty="0" smtClean="0"/>
              <a:t>LSI-VC is the Land Surface Imaging VC tasked with providing </a:t>
            </a:r>
            <a:r>
              <a:rPr lang="en-US" dirty="0" smtClean="0"/>
              <a:t>coordination </a:t>
            </a:r>
            <a:r>
              <a:rPr lang="en-US" dirty="0" smtClean="0"/>
              <a:t>among all space agencies.</a:t>
            </a:r>
          </a:p>
          <a:p>
            <a:r>
              <a:rPr lang="en-US" dirty="0" smtClean="0"/>
              <a:t>SDCG seeks to provide user needs </a:t>
            </a:r>
            <a:r>
              <a:rPr lang="en-US" dirty="0" smtClean="0"/>
              <a:t>to </a:t>
            </a:r>
            <a:r>
              <a:rPr lang="en-US" dirty="0" smtClean="0"/>
              <a:t>LSI-VC to help prioritize product 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8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Data Flows -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Evaluates alternate solutions for </a:t>
            </a:r>
            <a:r>
              <a:rPr lang="en-US" b="1" i="1" dirty="0"/>
              <a:t>reducing barriers</a:t>
            </a:r>
            <a:r>
              <a:rPr lang="en-US" i="1" dirty="0"/>
              <a:t> to effective use of satellite data in </a:t>
            </a:r>
            <a:r>
              <a:rPr lang="en-US" b="1" i="1" dirty="0"/>
              <a:t>implementing measurement, reporting and verification (MRV) </a:t>
            </a:r>
            <a:r>
              <a:rPr lang="en-US" i="1" dirty="0"/>
              <a:t>methodologies within national forest monitoring systems (NFMS) </a:t>
            </a:r>
            <a:r>
              <a:rPr lang="en-US" b="1" i="1" dirty="0"/>
              <a:t>in support of REDD+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000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Data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963811"/>
            <a:ext cx="8504151" cy="4898509"/>
          </a:xfrm>
        </p:spPr>
        <p:txBody>
          <a:bodyPr/>
          <a:lstStyle/>
          <a:p>
            <a:r>
              <a:rPr lang="en-US" sz="2800" b="1" dirty="0" smtClean="0"/>
              <a:t>Analysis Ready Data is the future of space data and will remove barriers to its use.</a:t>
            </a:r>
          </a:p>
          <a:p>
            <a:pPr lvl="1"/>
            <a:r>
              <a:rPr lang="en-US" sz="2400" dirty="0" smtClean="0"/>
              <a:t>Analysis ready data are geometrically, </a:t>
            </a:r>
            <a:r>
              <a:rPr lang="en-US" sz="2400" dirty="0" err="1" smtClean="0"/>
              <a:t>radiometrically</a:t>
            </a:r>
            <a:r>
              <a:rPr lang="en-US" sz="2400" dirty="0" smtClean="0"/>
              <a:t> and atmospherically corrected and ready for use in resource applications</a:t>
            </a:r>
          </a:p>
          <a:p>
            <a:pPr lvl="1"/>
            <a:r>
              <a:rPr lang="en-US" sz="2400" dirty="0" smtClean="0"/>
              <a:t>Resource staff should not need data preprocessing skills</a:t>
            </a:r>
          </a:p>
          <a:p>
            <a:r>
              <a:rPr lang="en-US" sz="2800" b="1" dirty="0"/>
              <a:t>D</a:t>
            </a:r>
            <a:r>
              <a:rPr lang="en-US" sz="2800" b="1" dirty="0" smtClean="0"/>
              <a:t>ata supply is no longer the limiting factor</a:t>
            </a:r>
          </a:p>
          <a:p>
            <a:r>
              <a:rPr lang="en-US" sz="2800" b="1" dirty="0" smtClean="0"/>
              <a:t>Data access and data rich applications is now the limiting factor</a:t>
            </a:r>
          </a:p>
          <a:p>
            <a:pPr lvl="1"/>
            <a:r>
              <a:rPr lang="en-US" sz="2400" dirty="0" smtClean="0"/>
              <a:t>Huge data volumes</a:t>
            </a:r>
          </a:p>
          <a:p>
            <a:pPr lvl="1"/>
            <a:r>
              <a:rPr lang="en-US" sz="2400" dirty="0" smtClean="0"/>
              <a:t>Multiple core data sources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113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" y="4698999"/>
            <a:ext cx="1733551" cy="140874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figure-1_v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19" y="873596"/>
            <a:ext cx="7589520" cy="52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7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Ready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Optical: geometrically, </a:t>
            </a:r>
            <a:r>
              <a:rPr lang="en-US" dirty="0" err="1" smtClean="0"/>
              <a:t>radiometrically</a:t>
            </a:r>
            <a:r>
              <a:rPr lang="en-US" dirty="0" smtClean="0"/>
              <a:t>, and atmospherically corrected Surface Reflectance </a:t>
            </a:r>
          </a:p>
          <a:p>
            <a:r>
              <a:rPr lang="en-US" dirty="0" smtClean="0"/>
              <a:t>Radar: </a:t>
            </a:r>
            <a:r>
              <a:rPr lang="en-US" dirty="0" err="1" smtClean="0"/>
              <a:t>orthorectified</a:t>
            </a:r>
            <a:r>
              <a:rPr lang="en-US" dirty="0" smtClean="0"/>
              <a:t> and calibrated </a:t>
            </a:r>
            <a:r>
              <a:rPr lang="en-US" smtClean="0"/>
              <a:t>to decibels</a:t>
            </a:r>
            <a:endParaRPr lang="en-US" dirty="0" smtClean="0"/>
          </a:p>
          <a:p>
            <a:r>
              <a:rPr lang="en-US" dirty="0" smtClean="0"/>
              <a:t>Tiled/data cubes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4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7223991" cy="698785"/>
          </a:xfrm>
        </p:spPr>
        <p:txBody>
          <a:bodyPr/>
          <a:lstStyle/>
          <a:p>
            <a:r>
              <a:rPr lang="en-US" dirty="0" smtClean="0"/>
              <a:t>Coordination among Space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calibration of products</a:t>
            </a:r>
          </a:p>
          <a:p>
            <a:r>
              <a:rPr lang="en-US" dirty="0" smtClean="0"/>
              <a:t>Share common DEMs </a:t>
            </a:r>
          </a:p>
          <a:p>
            <a:r>
              <a:rPr lang="en-US" dirty="0" smtClean="0"/>
              <a:t>Share common land mask</a:t>
            </a:r>
          </a:p>
          <a:p>
            <a:r>
              <a:rPr lang="en-US" dirty="0" smtClean="0"/>
              <a:t>Coordinate data acquisition plans</a:t>
            </a:r>
          </a:p>
          <a:p>
            <a:r>
              <a:rPr lang="en-US" dirty="0" smtClean="0"/>
              <a:t>Coordinate ARD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85064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Potpourri of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095891"/>
            <a:ext cx="8229600" cy="5038209"/>
          </a:xfrm>
        </p:spPr>
        <p:txBody>
          <a:bodyPr/>
          <a:lstStyle/>
          <a:p>
            <a:r>
              <a:rPr lang="en-US" dirty="0" smtClean="0"/>
              <a:t>Mirrored archives</a:t>
            </a:r>
          </a:p>
          <a:p>
            <a:r>
              <a:rPr lang="en-US" dirty="0" smtClean="0"/>
              <a:t>Level 0 /mission data – reduction in resampling steps</a:t>
            </a:r>
          </a:p>
          <a:p>
            <a:r>
              <a:rPr lang="en-US" dirty="0" smtClean="0"/>
              <a:t>Support for International Cooperators</a:t>
            </a:r>
          </a:p>
          <a:p>
            <a:r>
              <a:rPr lang="en-US" dirty="0"/>
              <a:t>Repatriation and processing of older data</a:t>
            </a:r>
          </a:p>
          <a:p>
            <a:r>
              <a:rPr lang="en-US" dirty="0"/>
              <a:t>Band difference </a:t>
            </a:r>
            <a:r>
              <a:rPr lang="en-US" dirty="0" smtClean="0"/>
              <a:t>adjustment</a:t>
            </a:r>
            <a:endParaRPr lang="en-US" dirty="0" smtClean="0"/>
          </a:p>
          <a:p>
            <a:r>
              <a:rPr lang="en-US" dirty="0" smtClean="0"/>
              <a:t>Bidirectional Reflectance Distribution Function adjustment</a:t>
            </a:r>
            <a:endParaRPr lang="en-US" dirty="0"/>
          </a:p>
          <a:p>
            <a:r>
              <a:rPr lang="en-US" dirty="0" err="1" smtClean="0"/>
              <a:t>Multimission</a:t>
            </a:r>
            <a:r>
              <a:rPr lang="en-US" dirty="0" smtClean="0"/>
              <a:t> Data Cubes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4881"/>
            <a:ext cx="8859520" cy="2391532"/>
          </a:xfrm>
        </p:spPr>
        <p:txBody>
          <a:bodyPr/>
          <a:lstStyle/>
          <a:p>
            <a:r>
              <a:rPr lang="en-US" sz="2400" b="1" dirty="0" smtClean="0"/>
              <a:t>Encourage CEOS Space Agencies to coordinate production and access to Analysis Ready Data – where next?</a:t>
            </a:r>
          </a:p>
          <a:p>
            <a:r>
              <a:rPr lang="en-US" sz="2400" b="1" dirty="0" smtClean="0"/>
              <a:t>Invite Users and Capacity Building partners – how can space agency products and access be </a:t>
            </a:r>
            <a:r>
              <a:rPr lang="en-US" sz="2400" b="1" dirty="0" smtClean="0"/>
              <a:t>improved</a:t>
            </a:r>
          </a:p>
          <a:p>
            <a:r>
              <a:rPr lang="en-US" sz="2400" b="1" dirty="0" smtClean="0"/>
              <a:t>How can LSI-VC work with SDCG and the GEO projects to ensure that needs are addressed?</a:t>
            </a:r>
            <a:endParaRPr lang="en-US" sz="2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8689" y="4410233"/>
            <a:ext cx="1676400" cy="606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Space Agency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32315" y="5689598"/>
            <a:ext cx="1676400" cy="4536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9280" y="3952240"/>
            <a:ext cx="1941640" cy="680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Capacity Building Partner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9280" y="4712443"/>
            <a:ext cx="1941640" cy="6926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 Partner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81132" y="4432439"/>
            <a:ext cx="2578388" cy="5625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Forest Agency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336413"/>
            <a:ext cx="2282821" cy="704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Data </a:t>
            </a:r>
          </a:p>
          <a:p>
            <a:pPr algn="ctr"/>
            <a:r>
              <a:rPr lang="en-US" sz="2800" b="1" dirty="0" smtClean="0"/>
              <a:t>Requirements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0534" y="3326253"/>
            <a:ext cx="2282821" cy="704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Product</a:t>
            </a:r>
          </a:p>
          <a:p>
            <a:pPr algn="ctr"/>
            <a:r>
              <a:rPr lang="en-US" sz="2800" b="1" dirty="0" smtClean="0"/>
              <a:t>Requirements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129280" y="3326253"/>
            <a:ext cx="1831701" cy="704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Facilitators</a:t>
            </a:r>
            <a:endParaRPr lang="en-US" sz="2800" b="1" dirty="0"/>
          </a:p>
        </p:txBody>
      </p:sp>
      <p:sp>
        <p:nvSpPr>
          <p:cNvPr id="15" name="Up-Down Arrow 14"/>
          <p:cNvSpPr/>
          <p:nvPr/>
        </p:nvSpPr>
        <p:spPr>
          <a:xfrm>
            <a:off x="7345680" y="4997694"/>
            <a:ext cx="484632" cy="681744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5151120" y="4471410"/>
            <a:ext cx="109953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1955569" y="4471410"/>
            <a:ext cx="109953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Up Arrow 17"/>
          <p:cNvSpPr/>
          <p:nvPr/>
        </p:nvSpPr>
        <p:spPr>
          <a:xfrm rot="5400000">
            <a:off x="5023691" y="4383815"/>
            <a:ext cx="687317" cy="2729930"/>
          </a:xfrm>
          <a:prstGeom prst="leftUpArrow">
            <a:avLst>
              <a:gd name="adj1" fmla="val 29779"/>
              <a:gd name="adj2" fmla="val 23208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6169</TotalTime>
  <Words>317</Words>
  <Application>Microsoft Macintosh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Global Data Flows Study GFOI and Space Agencies Symbiosis</vt:lpstr>
      <vt:lpstr>Why are we here?</vt:lpstr>
      <vt:lpstr>Global Data Flows - Objectives</vt:lpstr>
      <vt:lpstr>Global Data Flows</vt:lpstr>
      <vt:lpstr>Data Flows</vt:lpstr>
      <vt:lpstr>Analysis Ready Data</vt:lpstr>
      <vt:lpstr>Coordination among Space Agencies</vt:lpstr>
      <vt:lpstr>Potpourri of needs</vt:lpstr>
      <vt:lpstr>Way forward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Eugene Fosnight</cp:lastModifiedBy>
  <cp:revision>69</cp:revision>
  <cp:lastPrinted>2015-09-11T06:04:51Z</cp:lastPrinted>
  <dcterms:created xsi:type="dcterms:W3CDTF">2015-02-13T06:47:15Z</dcterms:created>
  <dcterms:modified xsi:type="dcterms:W3CDTF">2016-02-19T19:19:06Z</dcterms:modified>
</cp:coreProperties>
</file>