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78" r:id="rId2"/>
    <p:sldId id="291" r:id="rId3"/>
    <p:sldId id="290" r:id="rId4"/>
    <p:sldId id="283" r:id="rId5"/>
    <p:sldId id="284" r:id="rId6"/>
    <p:sldId id="287" r:id="rId7"/>
    <p:sldId id="288" r:id="rId8"/>
    <p:sldId id="289" r:id="rId9"/>
    <p:sldId id="285" r:id="rId10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scaleToFitPaper="1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12" d="100"/>
          <a:sy n="112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8317B4-2981-BA49-8448-3060DE1D3131}" type="datetimeFigureOut">
              <a:rPr lang="en-US" smtClean="0"/>
              <a:t>2/19/16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C34C95-21D5-6946-84BF-9F4A2315C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5249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175227-0D3C-5842-96D6-E12A8DD4AB50}" type="datetimeFigureOut">
              <a:rPr lang="en-US" smtClean="0"/>
              <a:t>2/19/16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35B505-FC4E-9547-ACE6-25E45D51D2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0466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smtClean="0"/>
          </a:p>
        </p:txBody>
      </p:sp>
    </p:spTree>
    <p:extLst>
      <p:ext uri="{BB962C8B-B14F-4D97-AF65-F5344CB8AC3E}">
        <p14:creationId xmlns:p14="http://schemas.microsoft.com/office/powerpoint/2010/main" val="2532669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19237"/>
            <a:ext cx="6400800" cy="66749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 smtClean="0"/>
              <a:t>Click to edit Master subtitle style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77329" y="2501911"/>
            <a:ext cx="6860028" cy="698785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4000" b="1">
                <a:solidFill>
                  <a:schemeClr val="tx1"/>
                </a:solidFill>
              </a:defRPr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pic>
        <p:nvPicPr>
          <p:cNvPr id="10" name="Picture 9" descr="geo_logo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152"/>
          <a:stretch/>
        </p:blipFill>
        <p:spPr>
          <a:xfrm>
            <a:off x="157593" y="6322870"/>
            <a:ext cx="889949" cy="398431"/>
          </a:xfrm>
          <a:prstGeom prst="rect">
            <a:avLst/>
          </a:prstGeom>
        </p:spPr>
      </p:pic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21447" y="6226899"/>
            <a:ext cx="1307007" cy="569336"/>
          </a:xfrm>
          <a:prstGeom prst="rect">
            <a:avLst/>
          </a:prstGeom>
        </p:spPr>
        <p:txBody>
          <a:bodyPr/>
          <a:lstStyle>
            <a:lvl1pPr>
              <a:defRPr sz="105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b="1" dirty="0" smtClean="0"/>
              <a:t>SDCG-7</a:t>
            </a:r>
          </a:p>
          <a:p>
            <a:pPr>
              <a:defRPr/>
            </a:pPr>
            <a:r>
              <a:rPr lang="en-US" b="1" dirty="0" smtClean="0"/>
              <a:t>Sydney</a:t>
            </a:r>
            <a:r>
              <a:rPr lang="en-US" sz="1000" b="1" dirty="0" smtClean="0"/>
              <a:t>, Australia</a:t>
            </a:r>
          </a:p>
          <a:p>
            <a:pPr>
              <a:defRPr/>
            </a:pPr>
            <a:r>
              <a:rPr lang="en-US" sz="1000" b="1" dirty="0" smtClean="0"/>
              <a:t>March 5</a:t>
            </a:r>
            <a:r>
              <a:rPr lang="en-US" sz="1000" b="1" baseline="30000" dirty="0" smtClean="0"/>
              <a:t>th</a:t>
            </a:r>
            <a:r>
              <a:rPr lang="en-US" sz="1000" b="1" dirty="0" smtClean="0"/>
              <a:t> – 6</a:t>
            </a:r>
            <a:r>
              <a:rPr lang="en-US" sz="1000" b="1" baseline="30000" dirty="0" smtClean="0"/>
              <a:t>th</a:t>
            </a:r>
            <a:r>
              <a:rPr lang="en-US" sz="1000" b="1" dirty="0" smtClean="0"/>
              <a:t> 2015</a:t>
            </a:r>
            <a:endParaRPr lang="en-US" sz="10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5080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009" y="89224"/>
            <a:ext cx="6004205" cy="698785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009" y="1349891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21447" y="6226899"/>
            <a:ext cx="1307007" cy="569336"/>
          </a:xfrm>
          <a:prstGeom prst="rect">
            <a:avLst/>
          </a:prstGeom>
        </p:spPr>
        <p:txBody>
          <a:bodyPr/>
          <a:lstStyle>
            <a:lvl1pPr>
              <a:defRPr sz="105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b="1" dirty="0" smtClean="0"/>
              <a:t>SDCG-7</a:t>
            </a:r>
          </a:p>
          <a:p>
            <a:pPr>
              <a:defRPr/>
            </a:pPr>
            <a:r>
              <a:rPr lang="en-US" b="1" dirty="0" smtClean="0"/>
              <a:t>Sydney</a:t>
            </a:r>
            <a:r>
              <a:rPr lang="en-US" sz="1000" b="1" dirty="0" smtClean="0"/>
              <a:t>, Australia</a:t>
            </a:r>
          </a:p>
          <a:p>
            <a:pPr>
              <a:defRPr/>
            </a:pPr>
            <a:r>
              <a:rPr lang="en-US" sz="1000" b="1" dirty="0" smtClean="0"/>
              <a:t>March 5</a:t>
            </a:r>
            <a:r>
              <a:rPr lang="en-US" sz="1000" b="1" baseline="30000" dirty="0" smtClean="0"/>
              <a:t>th</a:t>
            </a:r>
            <a:r>
              <a:rPr lang="en-US" sz="1000" b="1" dirty="0" smtClean="0"/>
              <a:t> – 6</a:t>
            </a:r>
            <a:r>
              <a:rPr lang="en-US" sz="1000" b="1" baseline="30000" dirty="0" smtClean="0"/>
              <a:t>th</a:t>
            </a:r>
            <a:r>
              <a:rPr lang="en-US" sz="1000" b="1" dirty="0" smtClean="0"/>
              <a:t> 2015</a:t>
            </a:r>
            <a:endParaRPr lang="en-US" sz="1000" dirty="0" smtClean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91601" y="6322870"/>
            <a:ext cx="510387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FFFFFF"/>
                </a:solidFill>
              </a:defRPr>
            </a:lvl1pPr>
          </a:lstStyle>
          <a:p>
            <a:pPr algn="ctr"/>
            <a:fld id="{82D36AB3-2316-484A-8EF9-67EFC1B9B32B}" type="slidenum">
              <a:rPr lang="en-US" smtClean="0"/>
              <a:pPr algn="ctr"/>
              <a:t>‹#›</a:t>
            </a:fld>
            <a:endParaRPr lang="en-US" dirty="0"/>
          </a:p>
        </p:txBody>
      </p:sp>
      <p:pic>
        <p:nvPicPr>
          <p:cNvPr id="7" name="Picture 6" descr="geo_logo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152"/>
          <a:stretch/>
        </p:blipFill>
        <p:spPr>
          <a:xfrm>
            <a:off x="157593" y="6322870"/>
            <a:ext cx="889949" cy="398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392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jpg"/><Relationship Id="rId5" Type="http://schemas.openxmlformats.org/officeDocument/2006/relationships/image" Target="../media/image2.png"/><Relationship Id="rId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geo_logo.png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152"/>
          <a:stretch/>
        </p:blipFill>
        <p:spPr>
          <a:xfrm>
            <a:off x="157593" y="6322870"/>
            <a:ext cx="889949" cy="398431"/>
          </a:xfrm>
          <a:prstGeom prst="rect">
            <a:avLst/>
          </a:prstGeom>
        </p:spPr>
      </p:pic>
      <p:pic>
        <p:nvPicPr>
          <p:cNvPr id="12" name="Picture 11" descr="ceos_logo.pn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1487" y="6267408"/>
            <a:ext cx="1263253" cy="500248"/>
          </a:xfrm>
          <a:prstGeom prst="rect">
            <a:avLst/>
          </a:prstGeom>
        </p:spPr>
      </p:pic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21447" y="6226899"/>
            <a:ext cx="1307007" cy="569336"/>
          </a:xfrm>
          <a:prstGeom prst="rect">
            <a:avLst/>
          </a:prstGeom>
        </p:spPr>
        <p:txBody>
          <a:bodyPr/>
          <a:lstStyle>
            <a:lvl1pPr algn="ctr">
              <a:defRPr sz="105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b="1" dirty="0" smtClean="0"/>
              <a:t>SDCG-7</a:t>
            </a:r>
          </a:p>
          <a:p>
            <a:pPr>
              <a:defRPr/>
            </a:pPr>
            <a:r>
              <a:rPr lang="en-US" b="1" dirty="0" smtClean="0"/>
              <a:t>Sydney</a:t>
            </a:r>
            <a:r>
              <a:rPr lang="en-US" sz="1000" b="1" dirty="0" smtClean="0"/>
              <a:t>, Australia</a:t>
            </a:r>
          </a:p>
          <a:p>
            <a:pPr>
              <a:defRPr/>
            </a:pPr>
            <a:r>
              <a:rPr lang="en-US" sz="1000" b="1" dirty="0" smtClean="0"/>
              <a:t>March 5</a:t>
            </a:r>
            <a:r>
              <a:rPr lang="en-US" sz="1000" b="1" baseline="30000" dirty="0" smtClean="0"/>
              <a:t>th</a:t>
            </a:r>
            <a:r>
              <a:rPr lang="en-US" sz="1000" b="1" dirty="0" smtClean="0"/>
              <a:t> – 6</a:t>
            </a:r>
            <a:r>
              <a:rPr lang="en-US" sz="1000" b="1" baseline="30000" dirty="0" smtClean="0"/>
              <a:t>th</a:t>
            </a:r>
            <a:r>
              <a:rPr lang="en-US" sz="1000" b="1" dirty="0" smtClean="0"/>
              <a:t> 2015</a:t>
            </a:r>
            <a:endParaRPr lang="en-US" sz="1000" dirty="0" smtClean="0"/>
          </a:p>
          <a:p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91601" y="6322870"/>
            <a:ext cx="510387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FFFFFF"/>
                </a:solidFill>
              </a:defRPr>
            </a:lvl1pPr>
          </a:lstStyle>
          <a:p>
            <a:pPr algn="ctr"/>
            <a:fld id="{82D36AB3-2316-484A-8EF9-67EFC1B9B32B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01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838200" y="21336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>Global Data Flows Study</a:t>
            </a:r>
            <a:br>
              <a:rPr lang="en-US" dirty="0" smtClean="0"/>
            </a:br>
            <a:r>
              <a:rPr lang="en-US" dirty="0" smtClean="0"/>
              <a:t>GFOI and Space Agencies Symbiosis</a:t>
            </a:r>
            <a:endParaRPr lang="en-US" i="1" dirty="0" smtClean="0">
              <a:solidFill>
                <a:srgbClr val="77933C"/>
              </a:solidFill>
            </a:endParaRPr>
          </a:p>
        </p:txBody>
      </p:sp>
      <p:sp>
        <p:nvSpPr>
          <p:cNvPr id="15362" name="Subtitle 2"/>
          <p:cNvSpPr>
            <a:spLocks noGrp="1"/>
          </p:cNvSpPr>
          <p:nvPr>
            <p:ph type="subTitle" idx="1"/>
          </p:nvPr>
        </p:nvSpPr>
        <p:spPr>
          <a:xfrm>
            <a:off x="1403350" y="4367212"/>
            <a:ext cx="6400800" cy="1752600"/>
          </a:xfrm>
        </p:spPr>
        <p:txBody>
          <a:bodyPr/>
          <a:lstStyle/>
          <a:p>
            <a:r>
              <a:rPr lang="en-US" sz="2400" i="1" dirty="0"/>
              <a:t>LSI-VC </a:t>
            </a:r>
            <a:r>
              <a:rPr lang="en-US" sz="2400" i="1" dirty="0" smtClean="0"/>
              <a:t>&amp; SDCG joint session </a:t>
            </a:r>
            <a:r>
              <a:rPr lang="en-US" sz="2400" i="1" dirty="0"/>
              <a:t/>
            </a:r>
            <a:br>
              <a:rPr lang="en-US" sz="2400" i="1" dirty="0"/>
            </a:br>
            <a:r>
              <a:rPr lang="en-US" sz="2400" i="1" dirty="0"/>
              <a:t>22 Feb 2016, </a:t>
            </a:r>
            <a:r>
              <a:rPr lang="en-US" sz="2400" i="1" dirty="0" err="1"/>
              <a:t>Frascati</a:t>
            </a:r>
            <a:endParaRPr lang="en-US" sz="2400" i="1" dirty="0"/>
          </a:p>
        </p:txBody>
      </p:sp>
      <p:sp>
        <p:nvSpPr>
          <p:cNvPr id="15365" name="TextBox 10"/>
          <p:cNvSpPr txBox="1">
            <a:spLocks noChangeArrowheads="1"/>
          </p:cNvSpPr>
          <p:nvPr/>
        </p:nvSpPr>
        <p:spPr bwMode="auto">
          <a:xfrm>
            <a:off x="1219200" y="662940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t-BR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87241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are we here?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008" y="1349891"/>
            <a:ext cx="8850323" cy="4525963"/>
          </a:xfrm>
        </p:spPr>
        <p:txBody>
          <a:bodyPr/>
          <a:lstStyle/>
          <a:p>
            <a:r>
              <a:rPr lang="en-US" dirty="0" smtClean="0"/>
              <a:t>SDCG is working directly with GEO GFOI capacity building partners to provide countries with the data they need to meet REDD+ donor requirements</a:t>
            </a:r>
          </a:p>
          <a:p>
            <a:r>
              <a:rPr lang="en-US" dirty="0" smtClean="0"/>
              <a:t>LSI-VC is the Land Surface Imaging VC tasked with providing </a:t>
            </a:r>
            <a:r>
              <a:rPr lang="en-US" dirty="0" smtClean="0"/>
              <a:t>coordination </a:t>
            </a:r>
            <a:r>
              <a:rPr lang="en-US" dirty="0" smtClean="0"/>
              <a:t>among all space agencies.</a:t>
            </a:r>
          </a:p>
          <a:p>
            <a:r>
              <a:rPr lang="en-US" dirty="0" smtClean="0"/>
              <a:t>SDCG seeks to provide user needs </a:t>
            </a:r>
            <a:r>
              <a:rPr lang="en-US" dirty="0" smtClean="0"/>
              <a:t>to </a:t>
            </a:r>
            <a:r>
              <a:rPr lang="en-US" dirty="0" smtClean="0"/>
              <a:t>LSI-VC to help prioritize product evolution.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3488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Global Data Flows -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/>
              <a:t>Evaluates alternate solutions for </a:t>
            </a:r>
            <a:r>
              <a:rPr lang="en-US" b="1" i="1" dirty="0"/>
              <a:t>reducing barriers</a:t>
            </a:r>
            <a:r>
              <a:rPr lang="en-US" i="1" dirty="0"/>
              <a:t> to effective use of satellite data in </a:t>
            </a:r>
            <a:r>
              <a:rPr lang="en-US" b="1" i="1" dirty="0"/>
              <a:t>implementing measurement, reporting and verification (MRV) </a:t>
            </a:r>
            <a:r>
              <a:rPr lang="en-US" i="1" dirty="0"/>
              <a:t>methodologies within national forest monitoring systems (NFMS) </a:t>
            </a:r>
            <a:r>
              <a:rPr lang="en-US" b="1" i="1" dirty="0"/>
              <a:t>in support of REDD+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60003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Global Data Flows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008" y="963811"/>
            <a:ext cx="8504151" cy="4898509"/>
          </a:xfrm>
        </p:spPr>
        <p:txBody>
          <a:bodyPr/>
          <a:lstStyle/>
          <a:p>
            <a:r>
              <a:rPr lang="en-US" sz="2800" b="1" dirty="0" smtClean="0"/>
              <a:t>Analysis Ready Data is the future of space data and will remove barriers to its use.</a:t>
            </a:r>
          </a:p>
          <a:p>
            <a:pPr lvl="1"/>
            <a:r>
              <a:rPr lang="en-US" sz="2400" dirty="0" smtClean="0"/>
              <a:t>Analysis ready data are geometrically, </a:t>
            </a:r>
            <a:r>
              <a:rPr lang="en-US" sz="2400" dirty="0" err="1" smtClean="0"/>
              <a:t>radiometrically</a:t>
            </a:r>
            <a:r>
              <a:rPr lang="en-US" sz="2400" dirty="0" smtClean="0"/>
              <a:t> and atmospherically corrected and ready for use in resource applications</a:t>
            </a:r>
          </a:p>
          <a:p>
            <a:pPr lvl="1"/>
            <a:r>
              <a:rPr lang="en-US" sz="2400" dirty="0" smtClean="0"/>
              <a:t>Resource staff should not need data preprocessing skills</a:t>
            </a:r>
          </a:p>
          <a:p>
            <a:r>
              <a:rPr lang="en-US" sz="2800" b="1" dirty="0"/>
              <a:t>D</a:t>
            </a:r>
            <a:r>
              <a:rPr lang="en-US" sz="2800" b="1" dirty="0" smtClean="0"/>
              <a:t>ata supply is no longer the limiting factor</a:t>
            </a:r>
          </a:p>
          <a:p>
            <a:r>
              <a:rPr lang="en-US" sz="2800" b="1" dirty="0" smtClean="0"/>
              <a:t>Data access and data rich applications is now the limiting factor</a:t>
            </a:r>
          </a:p>
          <a:p>
            <a:pPr lvl="1"/>
            <a:r>
              <a:rPr lang="en-US" sz="2400" dirty="0" smtClean="0"/>
              <a:t>Huge data volumes</a:t>
            </a:r>
          </a:p>
          <a:p>
            <a:pPr lvl="1"/>
            <a:r>
              <a:rPr lang="en-US" sz="2400" dirty="0" smtClean="0"/>
              <a:t>Multiple core data sources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31132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Flows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9" y="4698999"/>
            <a:ext cx="1733551" cy="1408749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 descr="figure-1_v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419" y="873596"/>
            <a:ext cx="7589520" cy="5234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4278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Ready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Optical: geometrically, </a:t>
            </a:r>
            <a:r>
              <a:rPr lang="en-US" dirty="0" err="1" smtClean="0"/>
              <a:t>radiometrically</a:t>
            </a:r>
            <a:r>
              <a:rPr lang="en-US" dirty="0" smtClean="0"/>
              <a:t>, and atmospherically corrected Surface Reflectance </a:t>
            </a:r>
          </a:p>
          <a:p>
            <a:r>
              <a:rPr lang="en-US" dirty="0" smtClean="0"/>
              <a:t>Radar: </a:t>
            </a:r>
            <a:r>
              <a:rPr lang="en-US" dirty="0" err="1" smtClean="0"/>
              <a:t>orthorectified</a:t>
            </a:r>
            <a:r>
              <a:rPr lang="en-US" dirty="0" smtClean="0"/>
              <a:t> and calibrated </a:t>
            </a:r>
            <a:r>
              <a:rPr lang="en-US" smtClean="0"/>
              <a:t>to decibels</a:t>
            </a:r>
            <a:endParaRPr lang="en-US" dirty="0" smtClean="0"/>
          </a:p>
          <a:p>
            <a:r>
              <a:rPr lang="en-US" dirty="0" smtClean="0"/>
              <a:t>Tiled/data cubes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8477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009" y="89224"/>
            <a:ext cx="7223991" cy="698785"/>
          </a:xfrm>
        </p:spPr>
        <p:txBody>
          <a:bodyPr/>
          <a:lstStyle/>
          <a:p>
            <a:r>
              <a:rPr lang="en-US" dirty="0" smtClean="0"/>
              <a:t>Coordination among Space Agencies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Cross calibration of products</a:t>
            </a:r>
          </a:p>
          <a:p>
            <a:r>
              <a:rPr lang="en-US" dirty="0" smtClean="0"/>
              <a:t>Share common DEMs </a:t>
            </a:r>
          </a:p>
          <a:p>
            <a:r>
              <a:rPr lang="en-US" dirty="0" smtClean="0"/>
              <a:t>Share common land mask</a:t>
            </a:r>
          </a:p>
          <a:p>
            <a:r>
              <a:rPr lang="en-US" dirty="0" smtClean="0"/>
              <a:t>Coordinate data acquisition plans</a:t>
            </a:r>
          </a:p>
          <a:p>
            <a:r>
              <a:rPr lang="en-US" dirty="0" smtClean="0"/>
              <a:t>Coordinate ARD specifications</a:t>
            </a:r>
          </a:p>
        </p:txBody>
      </p:sp>
    </p:spTree>
    <p:extLst>
      <p:ext uri="{BB962C8B-B14F-4D97-AF65-F5344CB8AC3E}">
        <p14:creationId xmlns:p14="http://schemas.microsoft.com/office/powerpoint/2010/main" val="38506408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Potpourri of needs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009" y="1095891"/>
            <a:ext cx="8229600" cy="5038209"/>
          </a:xfrm>
        </p:spPr>
        <p:txBody>
          <a:bodyPr/>
          <a:lstStyle/>
          <a:p>
            <a:r>
              <a:rPr lang="en-US" dirty="0" smtClean="0"/>
              <a:t>Mirrored archives</a:t>
            </a:r>
          </a:p>
          <a:p>
            <a:r>
              <a:rPr lang="en-US" dirty="0" smtClean="0"/>
              <a:t>Level 0 /mission data – reduction in resampling steps</a:t>
            </a:r>
          </a:p>
          <a:p>
            <a:r>
              <a:rPr lang="en-US" dirty="0" smtClean="0"/>
              <a:t>Support for International Cooperators</a:t>
            </a:r>
          </a:p>
          <a:p>
            <a:r>
              <a:rPr lang="en-US" dirty="0"/>
              <a:t>Repatriation and processing of older data</a:t>
            </a:r>
          </a:p>
          <a:p>
            <a:r>
              <a:rPr lang="en-US" dirty="0"/>
              <a:t>Band difference </a:t>
            </a:r>
            <a:r>
              <a:rPr lang="en-US" dirty="0" smtClean="0"/>
              <a:t>adjustment</a:t>
            </a:r>
            <a:endParaRPr lang="en-US" dirty="0" smtClean="0"/>
          </a:p>
          <a:p>
            <a:r>
              <a:rPr lang="en-US" dirty="0" smtClean="0"/>
              <a:t>Bidirectional Reflectance Distribution Function adjustment</a:t>
            </a:r>
            <a:endParaRPr lang="en-US" dirty="0"/>
          </a:p>
          <a:p>
            <a:r>
              <a:rPr lang="en-US" dirty="0" err="1" smtClean="0"/>
              <a:t>Multimission</a:t>
            </a:r>
            <a:r>
              <a:rPr lang="en-US" dirty="0" smtClean="0"/>
              <a:t> Data Cubes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326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Way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44881"/>
            <a:ext cx="8859520" cy="2391532"/>
          </a:xfrm>
        </p:spPr>
        <p:txBody>
          <a:bodyPr/>
          <a:lstStyle/>
          <a:p>
            <a:r>
              <a:rPr lang="en-US" sz="2400" b="1" dirty="0" smtClean="0"/>
              <a:t>Encourage CEOS Space Agencies to coordinate production and access to Analysis Ready Data – where next?</a:t>
            </a:r>
          </a:p>
          <a:p>
            <a:r>
              <a:rPr lang="en-US" sz="2400" b="1" dirty="0" smtClean="0"/>
              <a:t>Invite Users and Capacity Building partners – how can space agency products and access be </a:t>
            </a:r>
            <a:r>
              <a:rPr lang="en-US" sz="2400" b="1" dirty="0" smtClean="0"/>
              <a:t>improved</a:t>
            </a:r>
          </a:p>
          <a:p>
            <a:r>
              <a:rPr lang="en-US" sz="2400" b="1" dirty="0" smtClean="0"/>
              <a:t>How can LSI-VC work with SDCG and the GEO projects to ensure that needs are addressed?</a:t>
            </a:r>
            <a:endParaRPr lang="en-US" sz="2400" b="1" dirty="0" smtClean="0"/>
          </a:p>
        </p:txBody>
      </p:sp>
      <p:sp>
        <p:nvSpPr>
          <p:cNvPr id="4" name="Rectangle 3"/>
          <p:cNvSpPr/>
          <p:nvPr/>
        </p:nvSpPr>
        <p:spPr>
          <a:xfrm>
            <a:off x="248689" y="4410233"/>
            <a:ext cx="1676400" cy="60698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Space Agency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732315" y="5689598"/>
            <a:ext cx="1676400" cy="45363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Donor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129280" y="3952240"/>
            <a:ext cx="1941640" cy="68071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Capacity Building Partner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129280" y="4712443"/>
            <a:ext cx="1941640" cy="69267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Technology Partner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281132" y="4432439"/>
            <a:ext cx="2578388" cy="56257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National Forest Agency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0" y="3336413"/>
            <a:ext cx="2282821" cy="7040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/>
              <a:t>Data </a:t>
            </a:r>
          </a:p>
          <a:p>
            <a:pPr algn="ctr"/>
            <a:r>
              <a:rPr lang="en-US" sz="2800" b="1" dirty="0" smtClean="0"/>
              <a:t>Requirements</a:t>
            </a:r>
            <a:endParaRPr lang="en-US" sz="2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420534" y="3326253"/>
            <a:ext cx="2282821" cy="7040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/>
              <a:t>Product</a:t>
            </a:r>
          </a:p>
          <a:p>
            <a:pPr algn="ctr"/>
            <a:r>
              <a:rPr lang="en-US" sz="2800" b="1" dirty="0" smtClean="0"/>
              <a:t>Requirements</a:t>
            </a:r>
            <a:endParaRPr lang="en-US" sz="28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3129280" y="3326253"/>
            <a:ext cx="1831701" cy="7040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/>
              <a:t>Facilitators</a:t>
            </a:r>
            <a:endParaRPr lang="en-US" sz="2800" b="1" dirty="0"/>
          </a:p>
        </p:txBody>
      </p:sp>
      <p:sp>
        <p:nvSpPr>
          <p:cNvPr id="15" name="Up-Down Arrow 14"/>
          <p:cNvSpPr/>
          <p:nvPr/>
        </p:nvSpPr>
        <p:spPr>
          <a:xfrm>
            <a:off x="7345680" y="4997694"/>
            <a:ext cx="484632" cy="681744"/>
          </a:xfrm>
          <a:prstGeom prst="up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Left-Right Arrow 15"/>
          <p:cNvSpPr/>
          <p:nvPr/>
        </p:nvSpPr>
        <p:spPr>
          <a:xfrm>
            <a:off x="5151120" y="4471410"/>
            <a:ext cx="1099532" cy="484632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Left-Right Arrow 16"/>
          <p:cNvSpPr/>
          <p:nvPr/>
        </p:nvSpPr>
        <p:spPr>
          <a:xfrm>
            <a:off x="1955569" y="4471410"/>
            <a:ext cx="1099532" cy="484632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Left-Up Arrow 17"/>
          <p:cNvSpPr/>
          <p:nvPr/>
        </p:nvSpPr>
        <p:spPr>
          <a:xfrm rot="5400000">
            <a:off x="5023691" y="4383815"/>
            <a:ext cx="687317" cy="2729930"/>
          </a:xfrm>
          <a:prstGeom prst="leftUpArrow">
            <a:avLst>
              <a:gd name="adj1" fmla="val 29779"/>
              <a:gd name="adj2" fmla="val 23208"/>
              <a:gd name="adj3" fmla="val 250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5190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6169</TotalTime>
  <Words>317</Words>
  <Application>Microsoft Macintosh PowerPoint</Application>
  <PresentationFormat>On-screen Show (4:3)</PresentationFormat>
  <Paragraphs>49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Global Data Flows Study GFOI and Space Agencies Symbiosis</vt:lpstr>
      <vt:lpstr>Why are we here?</vt:lpstr>
      <vt:lpstr>Global Data Flows - Objectives</vt:lpstr>
      <vt:lpstr>Global Data Flows</vt:lpstr>
      <vt:lpstr>Data Flows</vt:lpstr>
      <vt:lpstr>Analysis Ready Data</vt:lpstr>
      <vt:lpstr>Coordination among Space Agencies</vt:lpstr>
      <vt:lpstr>Potpourri of needs</vt:lpstr>
      <vt:lpstr>Way forward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Matthew Steventon</dc:creator>
  <cp:lastModifiedBy>Eugene Fosnight</cp:lastModifiedBy>
  <cp:revision>69</cp:revision>
  <cp:lastPrinted>2015-09-11T06:04:51Z</cp:lastPrinted>
  <dcterms:created xsi:type="dcterms:W3CDTF">2015-02-13T06:47:15Z</dcterms:created>
  <dcterms:modified xsi:type="dcterms:W3CDTF">2016-02-19T19:19:06Z</dcterms:modified>
</cp:coreProperties>
</file>