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03" r:id="rId2"/>
  </p:sldMasterIdLst>
  <p:notesMasterIdLst>
    <p:notesMasterId r:id="rId18"/>
  </p:notesMasterIdLst>
  <p:handoutMasterIdLst>
    <p:handoutMasterId r:id="rId19"/>
  </p:handoutMasterIdLst>
  <p:sldIdLst>
    <p:sldId id="420" r:id="rId3"/>
    <p:sldId id="505" r:id="rId4"/>
    <p:sldId id="4799" r:id="rId5"/>
    <p:sldId id="497" r:id="rId6"/>
    <p:sldId id="449" r:id="rId7"/>
    <p:sldId id="4790" r:id="rId8"/>
    <p:sldId id="508" r:id="rId9"/>
    <p:sldId id="268" r:id="rId10"/>
    <p:sldId id="509" r:id="rId11"/>
    <p:sldId id="510" r:id="rId12"/>
    <p:sldId id="513" r:id="rId13"/>
    <p:sldId id="4797" r:id="rId14"/>
    <p:sldId id="4798" r:id="rId15"/>
    <p:sldId id="514" r:id="rId16"/>
    <p:sldId id="516" r:id="rId17"/>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F0938596-C7D2-4FAC-B39D-BA119A316C92}">
          <p14:sldIdLst>
            <p14:sldId id="420"/>
          </p14:sldIdLst>
        </p14:section>
        <p14:section name="Landsat Operations" id="{BADAD6EB-329C-4380-9E45-754609B571F4}">
          <p14:sldIdLst>
            <p14:sldId id="505"/>
          </p14:sldIdLst>
        </p14:section>
        <p14:section name="Landsat 9" id="{78DC7C7A-A2BC-4623-9B67-5C5BDC004D19}">
          <p14:sldIdLst>
            <p14:sldId id="4799"/>
            <p14:sldId id="497"/>
            <p14:sldId id="449"/>
            <p14:sldId id="4790"/>
          </p14:sldIdLst>
        </p14:section>
        <p14:section name="SLI AST" id="{D32AD780-0C2E-4B3D-9EEC-8AA325AC136E}">
          <p14:sldIdLst>
            <p14:sldId id="508"/>
          </p14:sldIdLst>
        </p14:section>
        <p14:section name="International" id="{F3B11E1A-35AC-4010-A0EF-78AA94ADD2B5}">
          <p14:sldIdLst>
            <p14:sldId id="268"/>
            <p14:sldId id="509"/>
            <p14:sldId id="510"/>
          </p14:sldIdLst>
        </p14:section>
        <p14:section name="Collections" id="{5A82B199-3015-4556-8A53-CA3A7F03EE92}">
          <p14:sldIdLst>
            <p14:sldId id="513"/>
            <p14:sldId id="4797"/>
            <p14:sldId id="4798"/>
            <p14:sldId id="514"/>
            <p14:sldId id="516"/>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hn, John M." initials="HJM" lastIdx="14" clrIdx="0">
    <p:extLst>
      <p:ext uri="{19B8F6BF-5375-455C-9EA6-DF929625EA0E}">
        <p15:presenceInfo xmlns:p15="http://schemas.microsoft.com/office/powerpoint/2012/main" userId="S-1-5-21-3697291689-1161744426-439199626-262225" providerId="AD"/>
      </p:ext>
    </p:extLst>
  </p:cmAuthor>
  <p:cmAuthor id="2" name="Lacey, Jennifer A." initials="LJA" lastIdx="2" clrIdx="1">
    <p:extLst>
      <p:ext uri="{19B8F6BF-5375-455C-9EA6-DF929625EA0E}">
        <p15:presenceInfo xmlns:p15="http://schemas.microsoft.com/office/powerpoint/2012/main" userId="S-1-5-21-3697291689-1161744426-439199626-641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99FF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25" autoAdjust="0"/>
    <p:restoredTop sz="94660" autoAdjust="0"/>
  </p:normalViewPr>
  <p:slideViewPr>
    <p:cSldViewPr snapToGrid="0">
      <p:cViewPr varScale="1">
        <p:scale>
          <a:sx n="61" d="100"/>
          <a:sy n="61" d="100"/>
        </p:scale>
        <p:origin x="432"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shaw\Desktop\LTWG27\Posters\LGAC_data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baseline="0">
                <a:solidFill>
                  <a:schemeClr val="lt1">
                    <a:lumMod val="85000"/>
                  </a:schemeClr>
                </a:solidFill>
                <a:latin typeface="Arial Black" panose="020B0A04020102020204" pitchFamily="34" charset="0"/>
                <a:ea typeface="+mn-ea"/>
                <a:cs typeface="+mn-cs"/>
              </a:defRPr>
            </a:pPr>
            <a:r>
              <a:rPr lang="en-US" sz="2400">
                <a:latin typeface="Arial Black" panose="020B0A04020102020204" pitchFamily="34" charset="0"/>
              </a:rPr>
              <a:t>LGAC Scenes by Country (Organization)</a:t>
            </a:r>
          </a:p>
        </c:rich>
      </c:tx>
      <c:overlay val="0"/>
      <c:spPr>
        <a:noFill/>
        <a:ln>
          <a:noFill/>
        </a:ln>
        <a:effectLst/>
      </c:spPr>
      <c:txPr>
        <a:bodyPr rot="0" spcFirstLastPara="1" vertOverflow="ellipsis" vert="horz" wrap="square" anchor="ctr" anchorCtr="1"/>
        <a:lstStyle/>
        <a:p>
          <a:pPr>
            <a:defRPr sz="2400" b="1" i="0" u="none" strike="noStrike" kern="1200" cap="none" baseline="0">
              <a:solidFill>
                <a:schemeClr val="lt1">
                  <a:lumMod val="85000"/>
                </a:schemeClr>
              </a:solidFill>
              <a:latin typeface="Arial Black" panose="020B0A04020102020204" pitchFamily="34" charset="0"/>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rgbClr val="92D050"/>
            </a:solidFill>
            <a:ln w="9525" cap="flat" cmpd="sng" algn="ctr">
              <a:solidFill>
                <a:schemeClr val="accent6"/>
              </a:solidFill>
              <a:miter lim="800000"/>
            </a:ln>
            <a:effectLst>
              <a:glow rad="63500">
                <a:schemeClr val="accent6">
                  <a:satMod val="175000"/>
                  <a:alpha val="25000"/>
                </a:schemeClr>
              </a:glow>
            </a:effectLst>
            <a:sp3d contourW="9525">
              <a:contourClr>
                <a:schemeClr val="accent6"/>
              </a:contourClr>
            </a:sp3d>
          </c:spPr>
          <c:invertIfNegative val="0"/>
          <c:cat>
            <c:strRef>
              <c:f>Sheet1!$A$22:$A$40</c:f>
              <c:strCache>
                <c:ptCount val="19"/>
                <c:pt idx="0">
                  <c:v>Canada (CCMEO)</c:v>
                </c:pt>
                <c:pt idx="1">
                  <c:v>Europe (ESA)</c:v>
                </c:pt>
                <c:pt idx="2">
                  <c:v>Australia (GA)</c:v>
                </c:pt>
                <c:pt idx="3">
                  <c:v>China (RADI)</c:v>
                </c:pt>
                <c:pt idx="4">
                  <c:v>Brazil (INPE)</c:v>
                </c:pt>
                <c:pt idx="5">
                  <c:v>Japan (RESTEC)</c:v>
                </c:pt>
                <c:pt idx="6">
                  <c:v>Argentina (CONAE)</c:v>
                </c:pt>
                <c:pt idx="7">
                  <c:v>Thailand (GISTDA)</c:v>
                </c:pt>
                <c:pt idx="8">
                  <c:v>South Africa (SANSA)</c:v>
                </c:pt>
                <c:pt idx="9">
                  <c:v>Indonesia (LAPAN)</c:v>
                </c:pt>
                <c:pt idx="10">
                  <c:v>Saudi Arabia (KACST)</c:v>
                </c:pt>
                <c:pt idx="11">
                  <c:v>Germany (DLR)</c:v>
                </c:pt>
                <c:pt idx="12">
                  <c:v>Pakistan (SUPARCO)</c:v>
                </c:pt>
                <c:pt idx="13">
                  <c:v>India (ISRO)</c:v>
                </c:pt>
                <c:pt idx="14">
                  <c:v>Russia (ScanEx)</c:v>
                </c:pt>
                <c:pt idx="15">
                  <c:v>Japan (HIT)</c:v>
                </c:pt>
                <c:pt idx="16">
                  <c:v>Ecuador (IEE)</c:v>
                </c:pt>
                <c:pt idx="17">
                  <c:v>Taiwan (EOSAT)</c:v>
                </c:pt>
                <c:pt idx="18">
                  <c:v>US (Univ of Puerto Rico)</c:v>
                </c:pt>
              </c:strCache>
            </c:strRef>
          </c:cat>
          <c:val>
            <c:numRef>
              <c:f>Sheet1!$B$22:$B$40</c:f>
              <c:numCache>
                <c:formatCode>#,##0</c:formatCode>
                <c:ptCount val="19"/>
                <c:pt idx="0">
                  <c:v>988818</c:v>
                </c:pt>
                <c:pt idx="1">
                  <c:v>894997</c:v>
                </c:pt>
                <c:pt idx="2">
                  <c:v>699960</c:v>
                </c:pt>
                <c:pt idx="3">
                  <c:v>510834</c:v>
                </c:pt>
                <c:pt idx="4">
                  <c:v>430031</c:v>
                </c:pt>
                <c:pt idx="5">
                  <c:v>318723</c:v>
                </c:pt>
                <c:pt idx="6">
                  <c:v>269904</c:v>
                </c:pt>
                <c:pt idx="7">
                  <c:v>238729</c:v>
                </c:pt>
                <c:pt idx="8">
                  <c:v>148294</c:v>
                </c:pt>
                <c:pt idx="9">
                  <c:v>88075</c:v>
                </c:pt>
                <c:pt idx="10">
                  <c:v>82811</c:v>
                </c:pt>
                <c:pt idx="11">
                  <c:v>75738</c:v>
                </c:pt>
                <c:pt idx="12">
                  <c:v>64068</c:v>
                </c:pt>
                <c:pt idx="13">
                  <c:v>62319</c:v>
                </c:pt>
                <c:pt idx="14">
                  <c:v>53745</c:v>
                </c:pt>
                <c:pt idx="15">
                  <c:v>39365</c:v>
                </c:pt>
                <c:pt idx="16">
                  <c:v>28832</c:v>
                </c:pt>
                <c:pt idx="17">
                  <c:v>11586</c:v>
                </c:pt>
                <c:pt idx="18">
                  <c:v>315</c:v>
                </c:pt>
              </c:numCache>
            </c:numRef>
          </c:val>
          <c:extLst>
            <c:ext xmlns:c16="http://schemas.microsoft.com/office/drawing/2014/chart" uri="{C3380CC4-5D6E-409C-BE32-E72D297353CC}">
              <c16:uniqueId val="{00000000-848A-4B54-900C-19B1C79C0B3C}"/>
            </c:ext>
          </c:extLst>
        </c:ser>
        <c:dLbls>
          <c:showLegendKey val="0"/>
          <c:showVal val="0"/>
          <c:showCatName val="0"/>
          <c:showSerName val="0"/>
          <c:showPercent val="0"/>
          <c:showBubbleSize val="0"/>
        </c:dLbls>
        <c:gapWidth val="182"/>
        <c:shape val="box"/>
        <c:axId val="431898360"/>
        <c:axId val="434000088"/>
        <c:axId val="0"/>
      </c:bar3DChart>
      <c:catAx>
        <c:axId val="431898360"/>
        <c:scaling>
          <c:orientation val="minMax"/>
        </c:scaling>
        <c:delete val="0"/>
        <c:axPos val="l"/>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75000"/>
                  </a:schemeClr>
                </a:solidFill>
                <a:latin typeface="Arial Black" panose="020B0A04020102020204" pitchFamily="34" charset="0"/>
                <a:ea typeface="+mn-ea"/>
                <a:cs typeface="+mn-cs"/>
              </a:defRPr>
            </a:pPr>
            <a:endParaRPr lang="en-US"/>
          </a:p>
        </c:txPr>
        <c:crossAx val="434000088"/>
        <c:crosses val="autoZero"/>
        <c:auto val="0"/>
        <c:lblAlgn val="ctr"/>
        <c:lblOffset val="100"/>
        <c:noMultiLvlLbl val="0"/>
      </c:catAx>
      <c:valAx>
        <c:axId val="434000088"/>
        <c:scaling>
          <c:orientation val="minMax"/>
          <c:max val="1000000"/>
        </c:scaling>
        <c:delete val="0"/>
        <c:axPos val="b"/>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lt1">
                    <a:lumMod val="75000"/>
                  </a:schemeClr>
                </a:solidFill>
                <a:latin typeface="+mn-lt"/>
                <a:ea typeface="+mn-ea"/>
                <a:cs typeface="+mn-cs"/>
              </a:defRPr>
            </a:pPr>
            <a:endParaRPr lang="en-US"/>
          </a:p>
        </c:txPr>
        <c:crossAx val="431898360"/>
        <c:crosses val="autoZero"/>
        <c:crossBetween val="between"/>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9">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dk1">
                <a:lumMod val="65000"/>
                <a:lumOff val="35000"/>
              </a:schemeClr>
            </a:gs>
            <a:gs pos="100000">
              <a:schemeClr val="dk1">
                <a:lumMod val="75000"/>
                <a:lumOff val="25000"/>
              </a:schemeClr>
            </a:gs>
          </a:gsLst>
          <a:lin ang="10800000" scaled="0"/>
        </a:gradFill>
        <a:round/>
      </a:ln>
      <a:effectLst/>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bodyPr>
          <a:lstStyle>
            <a:lvl1pPr defTabSz="965200">
              <a:defRPr sz="1300"/>
            </a:lvl1pPr>
          </a:lstStyle>
          <a:p>
            <a:pPr>
              <a:defRPr/>
            </a:pPr>
            <a:endParaRPr lang="en-US" dirty="0"/>
          </a:p>
        </p:txBody>
      </p:sp>
      <p:sp>
        <p:nvSpPr>
          <p:cNvPr id="1331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bodyPr>
          <a:lstStyle>
            <a:lvl1pPr algn="r" defTabSz="965200">
              <a:defRPr sz="1300"/>
            </a:lvl1pPr>
          </a:lstStyle>
          <a:p>
            <a:pPr>
              <a:defRPr/>
            </a:pPr>
            <a:endParaRPr lang="en-US" dirty="0"/>
          </a:p>
        </p:txBody>
      </p:sp>
      <p:sp>
        <p:nvSpPr>
          <p:cNvPr id="1331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7" tIns="48328" rIns="96657" bIns="48328" numCol="1" anchor="b" anchorCtr="0" compatLnSpc="1">
            <a:prstTxWarp prst="textNoShape">
              <a:avLst/>
            </a:prstTxWarp>
          </a:bodyPr>
          <a:lstStyle>
            <a:lvl1pPr defTabSz="965200">
              <a:defRPr sz="1300"/>
            </a:lvl1pPr>
          </a:lstStyle>
          <a:p>
            <a:pPr>
              <a:defRPr/>
            </a:pPr>
            <a:endParaRPr lang="en-US" dirty="0"/>
          </a:p>
        </p:txBody>
      </p:sp>
      <p:sp>
        <p:nvSpPr>
          <p:cNvPr id="1331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7" tIns="48328" rIns="96657" bIns="48328" numCol="1" anchor="b" anchorCtr="0" compatLnSpc="1">
            <a:prstTxWarp prst="textNoShape">
              <a:avLst/>
            </a:prstTxWarp>
          </a:bodyPr>
          <a:lstStyle>
            <a:lvl1pPr algn="r" defTabSz="965200">
              <a:defRPr sz="1300"/>
            </a:lvl1pPr>
          </a:lstStyle>
          <a:p>
            <a:pPr>
              <a:defRPr/>
            </a:pPr>
            <a:fld id="{30AB6365-29AF-42BC-A2A2-52FEE04D320E}" type="slidenum">
              <a:rPr lang="en-US"/>
              <a:pPr>
                <a:defRPr/>
              </a:pPr>
              <a:t>‹#›</a:t>
            </a:fld>
            <a:endParaRPr lang="en-US" dirty="0"/>
          </a:p>
        </p:txBody>
      </p:sp>
    </p:spTree>
    <p:extLst>
      <p:ext uri="{BB962C8B-B14F-4D97-AF65-F5344CB8AC3E}">
        <p14:creationId xmlns:p14="http://schemas.microsoft.com/office/powerpoint/2010/main" val="119451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bodyPr>
          <a:lstStyle>
            <a:lvl1pPr defTabSz="965200">
              <a:defRPr sz="1300"/>
            </a:lvl1pPr>
          </a:lstStyle>
          <a:p>
            <a:pPr>
              <a:defRPr/>
            </a:pPr>
            <a:endParaRPr lang="en-US" dirty="0"/>
          </a:p>
        </p:txBody>
      </p:sp>
      <p:sp>
        <p:nvSpPr>
          <p:cNvPr id="20480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bodyPr>
          <a:lstStyle>
            <a:lvl1pPr algn="r" defTabSz="965200">
              <a:defRPr sz="1300"/>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0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7" tIns="48328" rIns="96657" bIns="48328" numCol="1" anchor="b" anchorCtr="0" compatLnSpc="1">
            <a:prstTxWarp prst="textNoShape">
              <a:avLst/>
            </a:prstTxWarp>
          </a:bodyPr>
          <a:lstStyle>
            <a:lvl1pPr defTabSz="965200">
              <a:defRPr sz="1300"/>
            </a:lvl1pPr>
          </a:lstStyle>
          <a:p>
            <a:pPr>
              <a:defRPr/>
            </a:pPr>
            <a:endParaRPr lang="en-US" dirty="0"/>
          </a:p>
        </p:txBody>
      </p:sp>
      <p:sp>
        <p:nvSpPr>
          <p:cNvPr id="20480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7" tIns="48328" rIns="96657" bIns="48328" numCol="1" anchor="b" anchorCtr="0" compatLnSpc="1">
            <a:prstTxWarp prst="textNoShape">
              <a:avLst/>
            </a:prstTxWarp>
          </a:bodyPr>
          <a:lstStyle>
            <a:lvl1pPr algn="r" defTabSz="965200">
              <a:defRPr sz="1300"/>
            </a:lvl1pPr>
          </a:lstStyle>
          <a:p>
            <a:pPr>
              <a:defRPr/>
            </a:pPr>
            <a:fld id="{69C72FF6-AEDB-4DCC-ACA0-288ECFC7BEF6}" type="slidenum">
              <a:rPr lang="en-US"/>
              <a:pPr>
                <a:defRPr/>
              </a:pPr>
              <a:t>‹#›</a:t>
            </a:fld>
            <a:endParaRPr lang="en-US" dirty="0"/>
          </a:p>
        </p:txBody>
      </p:sp>
    </p:spTree>
    <p:extLst>
      <p:ext uri="{BB962C8B-B14F-4D97-AF65-F5344CB8AC3E}">
        <p14:creationId xmlns:p14="http://schemas.microsoft.com/office/powerpoint/2010/main" val="26304538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0A1D6181-E069-4B84-AC65-66EFDFD0247C}" type="slidenum">
              <a:rPr lang="en-US" smtClean="0"/>
              <a:pPr eaLnBrk="1" hangingPunct="1"/>
              <a:t>1</a:t>
            </a:fld>
            <a:endParaRPr lang="en-US" dirty="0"/>
          </a:p>
        </p:txBody>
      </p:sp>
      <p:sp>
        <p:nvSpPr>
          <p:cNvPr id="6147" name="Rectangle 2"/>
          <p:cNvSpPr>
            <a:spLocks noGrp="1" noRot="1" noChangeAspect="1" noChangeArrowheads="1" noTextEdit="1"/>
          </p:cNvSpPr>
          <p:nvPr>
            <p:ph type="sldImg"/>
          </p:nvPr>
        </p:nvSpPr>
        <p:spPr>
          <a:xfrm>
            <a:off x="393700" y="692150"/>
            <a:ext cx="6146800" cy="3457575"/>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97268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a:t>
            </a:r>
          </a:p>
        </p:txBody>
      </p:sp>
      <p:sp>
        <p:nvSpPr>
          <p:cNvPr id="4" name="Slide Number Placeholder 3"/>
          <p:cNvSpPr>
            <a:spLocks noGrp="1"/>
          </p:cNvSpPr>
          <p:nvPr>
            <p:ph type="sldNum" sz="quarter" idx="10"/>
          </p:nvPr>
        </p:nvSpPr>
        <p:spPr/>
        <p:txBody>
          <a:bodyPr/>
          <a:lstStyle/>
          <a:p>
            <a:pPr>
              <a:defRPr/>
            </a:pPr>
            <a:fld id="{69C72FF6-AEDB-4DCC-ACA0-288ECFC7BEF6}" type="slidenum">
              <a:rPr lang="en-US" smtClean="0"/>
              <a:pPr>
                <a:defRPr/>
              </a:pPr>
              <a:t>2</a:t>
            </a:fld>
            <a:endParaRPr lang="en-US" dirty="0"/>
          </a:p>
        </p:txBody>
      </p:sp>
    </p:spTree>
    <p:extLst>
      <p:ext uri="{BB962C8B-B14F-4D97-AF65-F5344CB8AC3E}">
        <p14:creationId xmlns:p14="http://schemas.microsoft.com/office/powerpoint/2010/main" val="3191930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8</a:t>
            </a:fld>
            <a:endParaRPr lang="en-US" dirty="0"/>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dirty="0"/>
          </a:p>
        </p:txBody>
      </p:sp>
    </p:spTree>
    <p:extLst>
      <p:ext uri="{BB962C8B-B14F-4D97-AF65-F5344CB8AC3E}">
        <p14:creationId xmlns:p14="http://schemas.microsoft.com/office/powerpoint/2010/main" val="2767272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subTitle" idx="1"/>
          </p:nvPr>
        </p:nvSpPr>
        <p:spPr>
          <a:xfrm>
            <a:off x="213360" y="3556000"/>
            <a:ext cx="11677557" cy="2309962"/>
          </a:xfrm>
        </p:spPr>
        <p:txBody>
          <a:bodyPr/>
          <a:lstStyle>
            <a:lvl1pPr marL="0" indent="0">
              <a:buFont typeface="Wingdings" pitchFamily="2" charset="2"/>
              <a:buNone/>
              <a:defRPr/>
            </a:lvl1pPr>
          </a:lstStyle>
          <a:p>
            <a:r>
              <a:rPr lang="en-US"/>
              <a:t>Click to Edit Master Subtitle Style</a:t>
            </a:r>
          </a:p>
        </p:txBody>
      </p:sp>
      <p:sp>
        <p:nvSpPr>
          <p:cNvPr id="11267" name="Rectangle 3"/>
          <p:cNvSpPr>
            <a:spLocks noGrp="1" noChangeArrowheads="1"/>
          </p:cNvSpPr>
          <p:nvPr>
            <p:ph type="ctrTitle"/>
          </p:nvPr>
        </p:nvSpPr>
        <p:spPr>
          <a:xfrm>
            <a:off x="213360" y="2133600"/>
            <a:ext cx="11677557" cy="1143000"/>
          </a:xfrm>
        </p:spPr>
        <p:txBody>
          <a:bodyPr/>
          <a:lstStyle>
            <a:lvl1pPr>
              <a:defRPr sz="4000"/>
            </a:lvl1p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1999" cy="12192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1" y="6107411"/>
            <a:ext cx="2082799" cy="761524"/>
          </a:xfrm>
          <a:prstGeom prst="rect">
            <a:avLst/>
          </a:prstGeom>
        </p:spPr>
      </p:pic>
    </p:spTree>
    <p:extLst>
      <p:ext uri="{BB962C8B-B14F-4D97-AF65-F5344CB8AC3E}">
        <p14:creationId xmlns:p14="http://schemas.microsoft.com/office/powerpoint/2010/main" val="3337030543"/>
      </p:ext>
    </p:extLst>
  </p:cSld>
  <p:clrMapOvr>
    <a:masterClrMapping/>
  </p:clrMapOvr>
  <p:transition/>
  <p:extLst mod="1">
    <p:ext uri="{DCECCB84-F9BA-43D5-87BE-67443E8EF086}">
      <p15:sldGuideLst xmlns:p15="http://schemas.microsoft.com/office/powerpoint/2012/main">
        <p15:guide id="1" pos="192" userDrawn="1">
          <p15:clr>
            <a:srgbClr val="FBAE40"/>
          </p15:clr>
        </p15:guide>
        <p15:guide id="2" pos="13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0336FE-A9A6-4E20-9DE9-D9316F79BBAE}" type="datetimeFigureOut">
              <a:rPr lang="en-US" smtClean="0"/>
              <a:t>9/5/2018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336587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0336FE-A9A6-4E20-9DE9-D9316F79BBAE}" type="datetimeFigureOut">
              <a:rPr lang="en-US" smtClean="0"/>
              <a:t>9/5/2018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3792737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0336FE-A9A6-4E20-9DE9-D9316F79BBAE}" type="datetimeFigureOut">
              <a:rPr lang="en-US" smtClean="0"/>
              <a:t>9/5/2018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1358055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336FE-A9A6-4E20-9DE9-D9316F79BBAE}" type="datetimeFigureOut">
              <a:rPr lang="en-US" smtClean="0"/>
              <a:t>9/5/2018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497293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0336FE-A9A6-4E20-9DE9-D9316F79BBAE}" type="datetimeFigureOut">
              <a:rPr lang="en-US" smtClean="0"/>
              <a:t>9/5/2018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2826173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0336FE-A9A6-4E20-9DE9-D9316F79BBAE}" type="datetimeFigureOut">
              <a:rPr lang="en-US" smtClean="0"/>
              <a:t>9/5/2018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1148905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0336FE-A9A6-4E20-9DE9-D9316F79BBAE}" type="datetimeFigureOut">
              <a:rPr lang="en-US" smtClean="0"/>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1742301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0336FE-A9A6-4E20-9DE9-D9316F79BBAE}" type="datetimeFigureOut">
              <a:rPr lang="en-US" smtClean="0"/>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3570141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5285" y="177800"/>
            <a:ext cx="11677557" cy="663575"/>
          </a:xfrm>
        </p:spPr>
        <p:txBody>
          <a:bodyPr/>
          <a:lstStyle/>
          <a:p>
            <a:r>
              <a:rPr lang="en-US"/>
              <a:t>Click to edit Master title style</a:t>
            </a:r>
          </a:p>
        </p:txBody>
      </p:sp>
      <p:sp>
        <p:nvSpPr>
          <p:cNvPr id="3" name="Content Placeholder 2"/>
          <p:cNvSpPr>
            <a:spLocks noGrp="1"/>
          </p:cNvSpPr>
          <p:nvPr>
            <p:ph idx="1"/>
          </p:nvPr>
        </p:nvSpPr>
        <p:spPr>
          <a:xfrm>
            <a:off x="203710" y="1065124"/>
            <a:ext cx="11683490" cy="5043577"/>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71768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197087" y="6349920"/>
            <a:ext cx="532951" cy="365125"/>
          </a:xfrm>
          <a:prstGeom prst="rect">
            <a:avLst/>
          </a:prstGeom>
        </p:spPr>
        <p:txBody>
          <a:bodyPr/>
          <a:lstStyle/>
          <a:p>
            <a:fld id="{20DCB0BB-DA56-4870-8FFD-9F6C129DE2B2}" type="slidenum">
              <a:rPr lang="en-US" smtClean="0"/>
              <a:t>‹#›</a:t>
            </a:fld>
            <a:endParaRPr lang="en-US" dirty="0"/>
          </a:p>
        </p:txBody>
      </p:sp>
      <p:pic>
        <p:nvPicPr>
          <p:cNvPr id="3" name="Picture 2" descr="C:\Users\dayoder\Desktop\L9-september25.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01399" y="184420"/>
            <a:ext cx="1062391" cy="1067283"/>
          </a:xfrm>
          <a:prstGeom prst="rect">
            <a:avLst/>
          </a:prstGeom>
          <a:noFill/>
          <a:ln>
            <a:noFill/>
          </a:ln>
        </p:spPr>
      </p:pic>
      <p:pic>
        <p:nvPicPr>
          <p:cNvPr id="5" name="Picture 4" descr="nasa-logo-l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1578" y="6151783"/>
            <a:ext cx="569436" cy="479198"/>
          </a:xfrm>
          <a:prstGeom prst="rect">
            <a:avLst/>
          </a:prstGeom>
        </p:spPr>
      </p:pic>
      <p:pic>
        <p:nvPicPr>
          <p:cNvPr id="6" name="Picture 10" descr="http://dcx.oulu.fi/img/usgs-logo.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5884" y="6200963"/>
            <a:ext cx="1165960" cy="43001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4038600" y="6356352"/>
            <a:ext cx="4114800" cy="365125"/>
          </a:xfrm>
          <a:prstGeom prst="rect">
            <a:avLst/>
          </a:prstGeom>
        </p:spPr>
        <p:txBody>
          <a:bodyPr/>
          <a:lstStyle/>
          <a:p>
            <a:r>
              <a:rPr lang="en-US" dirty="0"/>
              <a:t>Landsat Mission Operations Industry Day</a:t>
            </a:r>
          </a:p>
        </p:txBody>
      </p:sp>
    </p:spTree>
    <p:extLst>
      <p:ext uri="{BB962C8B-B14F-4D97-AF65-F5344CB8AC3E}">
        <p14:creationId xmlns:p14="http://schemas.microsoft.com/office/powerpoint/2010/main" val="3817736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 No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Slide Number Placeholder 2"/>
          <p:cNvSpPr>
            <a:spLocks noGrp="1"/>
          </p:cNvSpPr>
          <p:nvPr>
            <p:ph type="sldNum" sz="quarter" idx="10"/>
          </p:nvPr>
        </p:nvSpPr>
        <p:spPr>
          <a:xfrm>
            <a:off x="11391027" y="6510338"/>
            <a:ext cx="478367" cy="228600"/>
          </a:xfrm>
          <a:prstGeom prst="rect">
            <a:avLst/>
          </a:prstGeom>
        </p:spPr>
        <p:txBody>
          <a:bodyPr/>
          <a:lstStyle/>
          <a:p>
            <a:pPr>
              <a:defRPr/>
            </a:pPr>
            <a:fld id="{C909AFF1-D0E4-CA45-8A27-D2C417A0151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426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371600"/>
            <a:ext cx="5435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0"/>
            <a:ext cx="5435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60682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9 Title Only">
    <p:spTree>
      <p:nvGrpSpPr>
        <p:cNvPr id="1" name=""/>
        <p:cNvGrpSpPr/>
        <p:nvPr/>
      </p:nvGrpSpPr>
      <p:grpSpPr>
        <a:xfrm>
          <a:off x="0" y="0"/>
          <a:ext cx="0" cy="0"/>
          <a:chOff x="0" y="0"/>
          <a:chExt cx="0" cy="0"/>
        </a:xfrm>
      </p:grpSpPr>
      <p:sp>
        <p:nvSpPr>
          <p:cNvPr id="7" name="Title 3"/>
          <p:cNvSpPr>
            <a:spLocks noGrp="1"/>
          </p:cNvSpPr>
          <p:nvPr>
            <p:ph type="title"/>
          </p:nvPr>
        </p:nvSpPr>
        <p:spPr>
          <a:xfrm>
            <a:off x="0" y="1"/>
            <a:ext cx="12192000" cy="781235"/>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dirty="0"/>
              <a:t>Click to edit Master title style</a:t>
            </a:r>
          </a:p>
        </p:txBody>
      </p:sp>
      <p:sp>
        <p:nvSpPr>
          <p:cNvPr id="5" name="Footer Placeholder 2"/>
          <p:cNvSpPr>
            <a:spLocks noGrp="1"/>
          </p:cNvSpPr>
          <p:nvPr>
            <p:ph type="ftr" sz="quarter" idx="3"/>
          </p:nvPr>
        </p:nvSpPr>
        <p:spPr>
          <a:xfrm>
            <a:off x="307757" y="6497639"/>
            <a:ext cx="11022307"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Overview DOI/USGS Vist To GSFC         July 12, 2018</a:t>
            </a:r>
          </a:p>
        </p:txBody>
      </p:sp>
      <p:sp>
        <p:nvSpPr>
          <p:cNvPr id="6" name="Slide Number Placeholder 3"/>
          <p:cNvSpPr>
            <a:spLocks noGrp="1"/>
          </p:cNvSpPr>
          <p:nvPr>
            <p:ph type="sldNum" sz="quarter" idx="4"/>
          </p:nvPr>
        </p:nvSpPr>
        <p:spPr>
          <a:xfrm>
            <a:off x="11331316" y="6497637"/>
            <a:ext cx="577849"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a:p>
        </p:txBody>
      </p:sp>
    </p:spTree>
    <p:extLst>
      <p:ext uri="{BB962C8B-B14F-4D97-AF65-F5344CB8AC3E}">
        <p14:creationId xmlns:p14="http://schemas.microsoft.com/office/powerpoint/2010/main" val="52286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0336FE-A9A6-4E20-9DE9-D9316F79BBAE}" type="datetimeFigureOut">
              <a:rPr lang="en-US" smtClean="0"/>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273659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0336FE-A9A6-4E20-9DE9-D9316F79BBAE}" type="datetimeFigureOut">
              <a:rPr lang="en-US" smtClean="0"/>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4087007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0336FE-A9A6-4E20-9DE9-D9316F79BBAE}" type="datetimeFigureOut">
              <a:rPr lang="en-US" smtClean="0"/>
              <a:t>9/5/2018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59CA2-1430-43A3-A788-02A14D3A975D}" type="slidenum">
              <a:rPr lang="en-US" smtClean="0"/>
              <a:t>‹#›</a:t>
            </a:fld>
            <a:endParaRPr lang="en-US"/>
          </a:p>
        </p:txBody>
      </p:sp>
    </p:spTree>
    <p:extLst>
      <p:ext uri="{BB962C8B-B14F-4D97-AF65-F5344CB8AC3E}">
        <p14:creationId xmlns:p14="http://schemas.microsoft.com/office/powerpoint/2010/main" val="2631533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 y="6019197"/>
            <a:ext cx="12191999" cy="841458"/>
          </a:xfrm>
          <a:prstGeom prst="rect">
            <a:avLst/>
          </a:prstGeom>
        </p:spPr>
      </p:pic>
      <p:sp>
        <p:nvSpPr>
          <p:cNvPr id="1027" name="Rectangle 2"/>
          <p:cNvSpPr>
            <a:spLocks noGrp="1" noChangeArrowheads="1"/>
          </p:cNvSpPr>
          <p:nvPr>
            <p:ph type="body" idx="1"/>
          </p:nvPr>
        </p:nvSpPr>
        <p:spPr bwMode="auto">
          <a:xfrm>
            <a:off x="219920" y="1061050"/>
            <a:ext cx="11670995" cy="503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3"/>
          <p:cNvSpPr>
            <a:spLocks noGrp="1" noChangeArrowheads="1"/>
          </p:cNvSpPr>
          <p:nvPr>
            <p:ph type="title"/>
          </p:nvPr>
        </p:nvSpPr>
        <p:spPr bwMode="auto">
          <a:xfrm>
            <a:off x="219920" y="177800"/>
            <a:ext cx="11670996" cy="663575"/>
          </a:xfrm>
          <a:prstGeom prst="rect">
            <a:avLst/>
          </a:prstGeom>
          <a:noFill/>
          <a:ln>
            <a:noFill/>
          </a:ln>
          <a:effectLst>
            <a:outerShdw dist="17961" dir="2700000" algn="ctr" rotWithShape="0">
              <a:srgbClr val="46576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en-US"/>
              <a:t>Title</a:t>
            </a:r>
          </a:p>
        </p:txBody>
      </p:sp>
      <p:sp>
        <p:nvSpPr>
          <p:cNvPr id="1029" name="Rectangle 6"/>
          <p:cNvSpPr>
            <a:spLocks noChangeArrowheads="1"/>
          </p:cNvSpPr>
          <p:nvPr/>
        </p:nvSpPr>
        <p:spPr bwMode="auto">
          <a:xfrm>
            <a:off x="5846234" y="6637339"/>
            <a:ext cx="3417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fld id="{793C37E8-B2E5-4BB0-A010-68E85D9E44D8}" type="slidenum">
              <a:rPr lang="en-US" sz="1000">
                <a:solidFill>
                  <a:schemeClr val="tx2"/>
                </a:solidFill>
              </a:rPr>
              <a:pPr eaLnBrk="0" hangingPunct="0"/>
              <a:t>‹#›</a:t>
            </a:fld>
            <a:endParaRPr lang="en-US" sz="1000" dirty="0">
              <a:solidFill>
                <a:schemeClr val="tx2"/>
              </a:solidFill>
            </a:endParaRPr>
          </a:p>
        </p:txBody>
      </p:sp>
      <p:sp>
        <p:nvSpPr>
          <p:cNvPr id="1031" name="Line 9"/>
          <p:cNvSpPr>
            <a:spLocks noChangeShapeType="1"/>
          </p:cNvSpPr>
          <p:nvPr userDrawn="1"/>
        </p:nvSpPr>
        <p:spPr bwMode="auto">
          <a:xfrm flipV="1">
            <a:off x="304800" y="975277"/>
            <a:ext cx="11586115"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32" name="Line 22"/>
          <p:cNvSpPr>
            <a:spLocks noChangeShapeType="1"/>
          </p:cNvSpPr>
          <p:nvPr userDrawn="1"/>
        </p:nvSpPr>
        <p:spPr bwMode="auto">
          <a:xfrm>
            <a:off x="304801" y="6019800"/>
            <a:ext cx="1158611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7884" y="6321531"/>
            <a:ext cx="1284621" cy="339432"/>
          </a:xfrm>
          <a:prstGeom prst="rect">
            <a:avLst/>
          </a:prstGeom>
        </p:spPr>
      </p:pic>
    </p:spTree>
  </p:cSld>
  <p:clrMap bg1="lt1" tx1="dk1" bg2="lt2" tx2="dk2" accent1="accent1" accent2="accent2" accent3="accent3" accent4="accent4" accent5="accent5" accent6="accent6" hlink="hlink" folHlink="folHlink"/>
  <p:sldLayoutIdLst>
    <p:sldLayoutId id="2147483696" r:id="rId1"/>
    <p:sldLayoutId id="2147483686" r:id="rId2"/>
    <p:sldLayoutId id="2147483698" r:id="rId3"/>
    <p:sldLayoutId id="2147483699" r:id="rId4"/>
    <p:sldLayoutId id="2147483715" r:id="rId5"/>
    <p:sldLayoutId id="2147483717" r:id="rId6"/>
  </p:sldLayoutIdLst>
  <p:transition/>
  <p:txStyles>
    <p:titleStyle>
      <a:lvl1pPr algn="l" rtl="0" eaLnBrk="0" fontAlgn="base" hangingPunct="0">
        <a:lnSpc>
          <a:spcPct val="75000"/>
        </a:lnSpc>
        <a:spcBef>
          <a:spcPct val="0"/>
        </a:spcBef>
        <a:spcAft>
          <a:spcPct val="0"/>
        </a:spcAft>
        <a:defRPr sz="3600" b="1">
          <a:solidFill>
            <a:schemeClr val="tx1"/>
          </a:solidFill>
          <a:latin typeface="+mj-lt"/>
          <a:ea typeface="+mj-ea"/>
          <a:cs typeface="+mj-cs"/>
        </a:defRPr>
      </a:lvl1pPr>
      <a:lvl2pPr algn="l" rtl="0" eaLnBrk="0" fontAlgn="base" hangingPunct="0">
        <a:lnSpc>
          <a:spcPct val="75000"/>
        </a:lnSpc>
        <a:spcBef>
          <a:spcPct val="0"/>
        </a:spcBef>
        <a:spcAft>
          <a:spcPct val="0"/>
        </a:spcAft>
        <a:defRPr sz="3600" b="1">
          <a:solidFill>
            <a:schemeClr val="tx1"/>
          </a:solidFill>
          <a:latin typeface="Arial" charset="0"/>
        </a:defRPr>
      </a:lvl2pPr>
      <a:lvl3pPr algn="l" rtl="0" eaLnBrk="0" fontAlgn="base" hangingPunct="0">
        <a:lnSpc>
          <a:spcPct val="75000"/>
        </a:lnSpc>
        <a:spcBef>
          <a:spcPct val="0"/>
        </a:spcBef>
        <a:spcAft>
          <a:spcPct val="0"/>
        </a:spcAft>
        <a:defRPr sz="3600" b="1">
          <a:solidFill>
            <a:schemeClr val="tx1"/>
          </a:solidFill>
          <a:latin typeface="Arial" charset="0"/>
        </a:defRPr>
      </a:lvl3pPr>
      <a:lvl4pPr algn="l" rtl="0" eaLnBrk="0" fontAlgn="base" hangingPunct="0">
        <a:lnSpc>
          <a:spcPct val="75000"/>
        </a:lnSpc>
        <a:spcBef>
          <a:spcPct val="0"/>
        </a:spcBef>
        <a:spcAft>
          <a:spcPct val="0"/>
        </a:spcAft>
        <a:defRPr sz="3600" b="1">
          <a:solidFill>
            <a:schemeClr val="tx1"/>
          </a:solidFill>
          <a:latin typeface="Arial" charset="0"/>
        </a:defRPr>
      </a:lvl4pPr>
      <a:lvl5pPr algn="l" rtl="0" eaLnBrk="0" fontAlgn="base" hangingPunct="0">
        <a:lnSpc>
          <a:spcPct val="75000"/>
        </a:lnSpc>
        <a:spcBef>
          <a:spcPct val="0"/>
        </a:spcBef>
        <a:spcAft>
          <a:spcPct val="0"/>
        </a:spcAft>
        <a:defRPr sz="3600" b="1">
          <a:solidFill>
            <a:schemeClr val="tx1"/>
          </a:solidFill>
          <a:latin typeface="Arial" charset="0"/>
        </a:defRPr>
      </a:lvl5pPr>
      <a:lvl6pPr marL="457200" algn="l" rtl="0" fontAlgn="base">
        <a:lnSpc>
          <a:spcPct val="75000"/>
        </a:lnSpc>
        <a:spcBef>
          <a:spcPct val="0"/>
        </a:spcBef>
        <a:spcAft>
          <a:spcPct val="0"/>
        </a:spcAft>
        <a:defRPr sz="3600" b="1">
          <a:solidFill>
            <a:schemeClr val="tx1"/>
          </a:solidFill>
          <a:latin typeface="Arial" charset="0"/>
        </a:defRPr>
      </a:lvl6pPr>
      <a:lvl7pPr marL="914400" algn="l" rtl="0" fontAlgn="base">
        <a:lnSpc>
          <a:spcPct val="75000"/>
        </a:lnSpc>
        <a:spcBef>
          <a:spcPct val="0"/>
        </a:spcBef>
        <a:spcAft>
          <a:spcPct val="0"/>
        </a:spcAft>
        <a:defRPr sz="3600" b="1">
          <a:solidFill>
            <a:schemeClr val="tx1"/>
          </a:solidFill>
          <a:latin typeface="Arial" charset="0"/>
        </a:defRPr>
      </a:lvl7pPr>
      <a:lvl8pPr marL="1371600" algn="l" rtl="0" fontAlgn="base">
        <a:lnSpc>
          <a:spcPct val="75000"/>
        </a:lnSpc>
        <a:spcBef>
          <a:spcPct val="0"/>
        </a:spcBef>
        <a:spcAft>
          <a:spcPct val="0"/>
        </a:spcAft>
        <a:defRPr sz="3600" b="1">
          <a:solidFill>
            <a:schemeClr val="tx1"/>
          </a:solidFill>
          <a:latin typeface="Arial" charset="0"/>
        </a:defRPr>
      </a:lvl8pPr>
      <a:lvl9pPr marL="1828800" algn="l" rtl="0" fontAlgn="base">
        <a:lnSpc>
          <a:spcPct val="75000"/>
        </a:lnSpc>
        <a:spcBef>
          <a:spcPct val="0"/>
        </a:spcBef>
        <a:spcAft>
          <a:spcPct val="0"/>
        </a:spcAft>
        <a:defRPr sz="3600" b="1">
          <a:solidFill>
            <a:schemeClr val="tx1"/>
          </a:solidFill>
          <a:latin typeface="Arial" charset="0"/>
        </a:defRPr>
      </a:lvl9pPr>
    </p:titleStyle>
    <p:bodyStyle>
      <a:lvl1pPr marL="284163" indent="-284163" algn="l" rtl="0" eaLnBrk="0" fontAlgn="base" hangingPunct="0">
        <a:lnSpc>
          <a:spcPct val="85000"/>
        </a:lnSpc>
        <a:spcBef>
          <a:spcPct val="30000"/>
        </a:spcBef>
        <a:spcAft>
          <a:spcPct val="0"/>
        </a:spcAft>
        <a:buClr>
          <a:schemeClr val="tx1"/>
        </a:buClr>
        <a:buSzPct val="75000"/>
        <a:buFont typeface="Wingdings" pitchFamily="2" charset="2"/>
        <a:buChar char="l"/>
        <a:defRPr sz="2400" b="1">
          <a:solidFill>
            <a:schemeClr val="tx1"/>
          </a:solidFill>
          <a:latin typeface="+mn-lt"/>
          <a:ea typeface="+mn-ea"/>
          <a:cs typeface="+mn-cs"/>
        </a:defRPr>
      </a:lvl1pPr>
      <a:lvl2pPr marL="742950" indent="-285750" algn="l" rtl="0" eaLnBrk="0" fontAlgn="base" hangingPunct="0">
        <a:lnSpc>
          <a:spcPct val="85000"/>
        </a:lnSpc>
        <a:spcBef>
          <a:spcPct val="30000"/>
        </a:spcBef>
        <a:spcAft>
          <a:spcPct val="0"/>
        </a:spcAft>
        <a:buClr>
          <a:srgbClr val="678090"/>
        </a:buClr>
        <a:buSzPct val="70000"/>
        <a:buFont typeface="Wingdings" pitchFamily="2" charset="2"/>
        <a:buChar char="u"/>
        <a:defRPr sz="2200">
          <a:solidFill>
            <a:schemeClr val="tx1"/>
          </a:solidFill>
          <a:latin typeface="+mn-lt"/>
        </a:defRPr>
      </a:lvl2pPr>
      <a:lvl3pPr marL="1143000" indent="-228600" algn="l" rtl="0" eaLnBrk="0" fontAlgn="base" hangingPunct="0">
        <a:lnSpc>
          <a:spcPct val="85000"/>
        </a:lnSpc>
        <a:spcBef>
          <a:spcPct val="30000"/>
        </a:spcBef>
        <a:spcAft>
          <a:spcPct val="0"/>
        </a:spcAft>
        <a:buClr>
          <a:schemeClr val="tx1"/>
        </a:buClr>
        <a:buSzPct val="70000"/>
        <a:buFont typeface="Wingdings" pitchFamily="2" charset="2"/>
        <a:buChar char="l"/>
        <a:defRPr sz="2000">
          <a:solidFill>
            <a:schemeClr val="tx1"/>
          </a:solidFill>
          <a:latin typeface="+mn-lt"/>
        </a:defRPr>
      </a:lvl3pPr>
      <a:lvl4pPr marL="1600200" indent="-228600" algn="l" rtl="0" eaLnBrk="0" fontAlgn="base" hangingPunct="0">
        <a:lnSpc>
          <a:spcPct val="85000"/>
        </a:lnSpc>
        <a:spcBef>
          <a:spcPct val="30000"/>
        </a:spcBef>
        <a:spcAft>
          <a:spcPct val="0"/>
        </a:spcAft>
        <a:buClr>
          <a:srgbClr val="678090"/>
        </a:buClr>
        <a:buSzPct val="70000"/>
        <a:buFont typeface="Wingdings" pitchFamily="2" charset="2"/>
        <a:buChar char="u"/>
        <a:defRPr>
          <a:solidFill>
            <a:schemeClr val="tx1"/>
          </a:solidFill>
          <a:latin typeface="+mn-lt"/>
        </a:defRPr>
      </a:lvl4pPr>
      <a:lvl5pPr marL="2057400" indent="-228600" algn="l" rtl="0" eaLnBrk="0" fontAlgn="base" hangingPunct="0">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5pPr>
      <a:lvl6pPr marL="25146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6pPr>
      <a:lvl7pPr marL="29718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7pPr>
      <a:lvl8pPr marL="34290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8pPr>
      <a:lvl9pPr marL="38862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84" userDrawn="1">
          <p15:clr>
            <a:srgbClr val="F26B43"/>
          </p15:clr>
        </p15:guide>
        <p15:guide id="2" pos="192" userDrawn="1">
          <p15:clr>
            <a:srgbClr val="F26B43"/>
          </p15:clr>
        </p15:guide>
        <p15:guide id="3" pos="3840" userDrawn="1">
          <p15:clr>
            <a:srgbClr val="F26B43"/>
          </p15:clr>
        </p15:guide>
        <p15:guide id="4" pos="74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336FE-A9A6-4E20-9DE9-D9316F79BBAE}" type="datetimeFigureOut">
              <a:rPr lang="en-US" smtClean="0"/>
              <a:t>9/5/2018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59CA2-1430-43A3-A788-02A14D3A975D}" type="slidenum">
              <a:rPr lang="en-US" smtClean="0"/>
              <a:t>‹#›</a:t>
            </a:fld>
            <a:endParaRPr lang="en-US"/>
          </a:p>
        </p:txBody>
      </p:sp>
    </p:spTree>
    <p:extLst>
      <p:ext uri="{BB962C8B-B14F-4D97-AF65-F5344CB8AC3E}">
        <p14:creationId xmlns:p14="http://schemas.microsoft.com/office/powerpoint/2010/main" val="317277973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landsat.usgs.gov/igs-networ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3360" y="1436325"/>
            <a:ext cx="11677557" cy="1143000"/>
          </a:xfrm>
        </p:spPr>
        <p:txBody>
          <a:bodyPr/>
          <a:lstStyle/>
          <a:p>
            <a:r>
              <a:rPr lang="en-US" dirty="0"/>
              <a:t>USGS Landsat Overview</a:t>
            </a:r>
          </a:p>
        </p:txBody>
      </p:sp>
      <p:sp>
        <p:nvSpPr>
          <p:cNvPr id="6" name="Rectangle 3">
            <a:extLst>
              <a:ext uri="{FF2B5EF4-FFF2-40B4-BE49-F238E27FC236}">
                <a16:creationId xmlns:a16="http://schemas.microsoft.com/office/drawing/2014/main" id="{A91781C4-C8CA-43F3-B500-1AC72D5B70FA}"/>
              </a:ext>
            </a:extLst>
          </p:cNvPr>
          <p:cNvSpPr txBox="1">
            <a:spLocks noChangeArrowheads="1"/>
          </p:cNvSpPr>
          <p:nvPr/>
        </p:nvSpPr>
        <p:spPr bwMode="auto">
          <a:xfrm>
            <a:off x="213360" y="2306050"/>
            <a:ext cx="11667281"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85000"/>
              </a:lnSpc>
              <a:spcBef>
                <a:spcPct val="30000"/>
              </a:spcBef>
              <a:spcAft>
                <a:spcPct val="0"/>
              </a:spcAft>
              <a:buClr>
                <a:schemeClr val="tx1"/>
              </a:buClr>
              <a:buSzPct val="75000"/>
              <a:buFont typeface="Wingdings" pitchFamily="2" charset="2"/>
              <a:buNone/>
              <a:defRPr sz="2400" b="1">
                <a:solidFill>
                  <a:schemeClr val="tx1"/>
                </a:solidFill>
                <a:latin typeface="+mn-lt"/>
                <a:ea typeface="+mn-ea"/>
                <a:cs typeface="+mn-cs"/>
              </a:defRPr>
            </a:lvl1pPr>
            <a:lvl2pPr marL="742950" indent="-285750" algn="l" rtl="0" eaLnBrk="0" fontAlgn="base" hangingPunct="0">
              <a:lnSpc>
                <a:spcPct val="85000"/>
              </a:lnSpc>
              <a:spcBef>
                <a:spcPct val="30000"/>
              </a:spcBef>
              <a:spcAft>
                <a:spcPct val="0"/>
              </a:spcAft>
              <a:buClr>
                <a:srgbClr val="678090"/>
              </a:buClr>
              <a:buSzPct val="70000"/>
              <a:buFont typeface="Wingdings" pitchFamily="2" charset="2"/>
              <a:buChar char="u"/>
              <a:defRPr sz="2200">
                <a:solidFill>
                  <a:schemeClr val="tx1"/>
                </a:solidFill>
                <a:latin typeface="+mn-lt"/>
              </a:defRPr>
            </a:lvl2pPr>
            <a:lvl3pPr marL="1143000" indent="-228600" algn="l" rtl="0" eaLnBrk="0" fontAlgn="base" hangingPunct="0">
              <a:lnSpc>
                <a:spcPct val="85000"/>
              </a:lnSpc>
              <a:spcBef>
                <a:spcPct val="30000"/>
              </a:spcBef>
              <a:spcAft>
                <a:spcPct val="0"/>
              </a:spcAft>
              <a:buClr>
                <a:schemeClr val="tx1"/>
              </a:buClr>
              <a:buSzPct val="70000"/>
              <a:buFont typeface="Wingdings" pitchFamily="2" charset="2"/>
              <a:buChar char="l"/>
              <a:defRPr sz="2000">
                <a:solidFill>
                  <a:schemeClr val="tx1"/>
                </a:solidFill>
                <a:latin typeface="+mn-lt"/>
              </a:defRPr>
            </a:lvl3pPr>
            <a:lvl4pPr marL="1600200" indent="-228600" algn="l" rtl="0" eaLnBrk="0" fontAlgn="base" hangingPunct="0">
              <a:lnSpc>
                <a:spcPct val="85000"/>
              </a:lnSpc>
              <a:spcBef>
                <a:spcPct val="30000"/>
              </a:spcBef>
              <a:spcAft>
                <a:spcPct val="0"/>
              </a:spcAft>
              <a:buClr>
                <a:srgbClr val="678090"/>
              </a:buClr>
              <a:buSzPct val="70000"/>
              <a:buFont typeface="Wingdings" pitchFamily="2" charset="2"/>
              <a:buChar char="u"/>
              <a:defRPr>
                <a:solidFill>
                  <a:schemeClr val="tx1"/>
                </a:solidFill>
                <a:latin typeface="+mn-lt"/>
              </a:defRPr>
            </a:lvl4pPr>
            <a:lvl5pPr marL="2057400" indent="-228600" algn="l" rtl="0" eaLnBrk="0" fontAlgn="base" hangingPunct="0">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5pPr>
            <a:lvl6pPr marL="25146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6pPr>
            <a:lvl7pPr marL="29718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7pPr>
            <a:lvl8pPr marL="34290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8pPr>
            <a:lvl9pPr marL="38862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9pPr>
          </a:lstStyle>
          <a:p>
            <a:pPr eaLnBrk="1" hangingPunct="1">
              <a:lnSpc>
                <a:spcPct val="65000"/>
              </a:lnSpc>
            </a:pPr>
            <a:endParaRPr lang="en-US" sz="1200" kern="0" dirty="0"/>
          </a:p>
          <a:p>
            <a:pPr eaLnBrk="1" hangingPunct="1">
              <a:lnSpc>
                <a:spcPct val="65000"/>
              </a:lnSpc>
            </a:pPr>
            <a:r>
              <a:rPr lang="en-US" sz="2800" kern="0" dirty="0"/>
              <a:t>6 September 2018</a:t>
            </a:r>
          </a:p>
          <a:p>
            <a:pPr eaLnBrk="1" hangingPunct="1">
              <a:lnSpc>
                <a:spcPct val="65000"/>
              </a:lnSpc>
            </a:pPr>
            <a:endParaRPr lang="en-US" sz="1200" kern="0" dirty="0"/>
          </a:p>
          <a:p>
            <a:pPr eaLnBrk="1" hangingPunct="1">
              <a:lnSpc>
                <a:spcPct val="65000"/>
              </a:lnSpc>
            </a:pPr>
            <a:endParaRPr lang="en-US" sz="1200" kern="0" dirty="0"/>
          </a:p>
          <a:p>
            <a:pPr eaLnBrk="1" hangingPunct="1">
              <a:lnSpc>
                <a:spcPct val="100000"/>
              </a:lnSpc>
            </a:pPr>
            <a:r>
              <a:rPr lang="en-US" kern="0" dirty="0"/>
              <a:t>Jenn Lacey, USGS</a:t>
            </a:r>
          </a:p>
          <a:p>
            <a:pPr eaLnBrk="1" hangingPunct="1">
              <a:lnSpc>
                <a:spcPct val="100000"/>
              </a:lnSpc>
              <a:spcBef>
                <a:spcPct val="10000"/>
              </a:spcBef>
            </a:pPr>
            <a:r>
              <a:rPr lang="en-US" sz="1800" kern="0" dirty="0"/>
              <a:t>Observing Systems Branch Chief</a:t>
            </a:r>
          </a:p>
          <a:p>
            <a:pPr eaLnBrk="1" hangingPunct="1">
              <a:lnSpc>
                <a:spcPct val="100000"/>
              </a:lnSpc>
              <a:spcBef>
                <a:spcPct val="10000"/>
              </a:spcBef>
            </a:pPr>
            <a:r>
              <a:rPr lang="en-US" sz="1800" kern="0" dirty="0"/>
              <a:t>jlacey@usgs.gov, +1 (605) 594-2505</a:t>
            </a:r>
          </a:p>
          <a:p>
            <a:pPr eaLnBrk="1" hangingPunct="1">
              <a:lnSpc>
                <a:spcPct val="100000"/>
              </a:lnSpc>
              <a:spcBef>
                <a:spcPct val="10000"/>
              </a:spcBef>
            </a:pPr>
            <a:endParaRPr lang="en-US" sz="1800" kern="0" dirty="0"/>
          </a:p>
          <a:p>
            <a:pPr eaLnBrk="1" hangingPunct="1">
              <a:lnSpc>
                <a:spcPct val="100000"/>
              </a:lnSpc>
              <a:spcBef>
                <a:spcPct val="10000"/>
              </a:spcBef>
            </a:pPr>
            <a:r>
              <a:rPr lang="en-US" kern="0" dirty="0"/>
              <a:t>Steve </a:t>
            </a:r>
            <a:r>
              <a:rPr lang="en-US" kern="0" dirty="0" err="1"/>
              <a:t>Labahn</a:t>
            </a:r>
            <a:r>
              <a:rPr lang="en-US" kern="0" dirty="0"/>
              <a:t>, USGS</a:t>
            </a:r>
          </a:p>
          <a:p>
            <a:pPr eaLnBrk="1" hangingPunct="1">
              <a:lnSpc>
                <a:spcPct val="100000"/>
              </a:lnSpc>
              <a:spcBef>
                <a:spcPct val="10000"/>
              </a:spcBef>
            </a:pPr>
            <a:r>
              <a:rPr lang="en-US" sz="1800" kern="0" dirty="0"/>
              <a:t>Landsat International Ground Station Network Manager</a:t>
            </a:r>
          </a:p>
          <a:p>
            <a:pPr eaLnBrk="1" hangingPunct="1">
              <a:lnSpc>
                <a:spcPct val="100000"/>
              </a:lnSpc>
              <a:spcBef>
                <a:spcPct val="10000"/>
              </a:spcBef>
            </a:pPr>
            <a:r>
              <a:rPr lang="en-US" sz="1800" kern="0" dirty="0"/>
              <a:t>Committee on Earth Observation Satellites (CEOS) Project Manager</a:t>
            </a:r>
          </a:p>
          <a:p>
            <a:pPr eaLnBrk="1" hangingPunct="1">
              <a:lnSpc>
                <a:spcPct val="100000"/>
              </a:lnSpc>
              <a:spcBef>
                <a:spcPct val="10000"/>
              </a:spcBef>
            </a:pPr>
            <a:r>
              <a:rPr lang="en-US" sz="1800" kern="0" dirty="0"/>
              <a:t>LSDS Science Information System (LSIS) Project Manager</a:t>
            </a:r>
          </a:p>
          <a:p>
            <a:pPr eaLnBrk="1" hangingPunct="1">
              <a:lnSpc>
                <a:spcPct val="100000"/>
              </a:lnSpc>
              <a:spcBef>
                <a:spcPct val="10000"/>
              </a:spcBef>
            </a:pPr>
            <a:r>
              <a:rPr lang="en-US" sz="1800" kern="0" dirty="0"/>
              <a:t>labahn@usgs.gov, +1 (605) 594-2701</a:t>
            </a:r>
          </a:p>
          <a:p>
            <a:pPr eaLnBrk="1" hangingPunct="1">
              <a:lnSpc>
                <a:spcPct val="100000"/>
              </a:lnSpc>
              <a:spcBef>
                <a:spcPct val="10000"/>
              </a:spcBef>
            </a:pPr>
            <a:endParaRPr lang="en-US" sz="1800" kern="0" dirty="0"/>
          </a:p>
        </p:txBody>
      </p:sp>
    </p:spTree>
    <p:extLst>
      <p:ext uri="{BB962C8B-B14F-4D97-AF65-F5344CB8AC3E}">
        <p14:creationId xmlns:p14="http://schemas.microsoft.com/office/powerpoint/2010/main" val="244217623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393C758-1B54-49BC-B3F6-8464ACA71422}"/>
              </a:ext>
            </a:extLst>
          </p:cNvPr>
          <p:cNvGraphicFramePr>
            <a:graphicFrameLocks/>
          </p:cNvGraphicFramePr>
          <p:nvPr>
            <p:extLst/>
          </p:nvPr>
        </p:nvGraphicFramePr>
        <p:xfrm>
          <a:off x="1769268" y="140493"/>
          <a:ext cx="8558214" cy="57578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05128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0ACF-92B9-4E3F-8EF4-53F5E26FFC0E}"/>
              </a:ext>
            </a:extLst>
          </p:cNvPr>
          <p:cNvSpPr>
            <a:spLocks noGrp="1"/>
          </p:cNvSpPr>
          <p:nvPr>
            <p:ph type="title"/>
          </p:nvPr>
        </p:nvSpPr>
        <p:spPr/>
        <p:txBody>
          <a:bodyPr/>
          <a:lstStyle/>
          <a:p>
            <a:r>
              <a:rPr lang="en-US" dirty="0"/>
              <a:t>Landsat Collection 1 Status</a:t>
            </a:r>
          </a:p>
        </p:txBody>
      </p:sp>
      <p:sp>
        <p:nvSpPr>
          <p:cNvPr id="3" name="Content Placeholder 2">
            <a:extLst>
              <a:ext uri="{FF2B5EF4-FFF2-40B4-BE49-F238E27FC236}">
                <a16:creationId xmlns:a16="http://schemas.microsoft.com/office/drawing/2014/main" id="{4FD25DF3-B28E-42C7-9213-86A88E9B8274}"/>
              </a:ext>
            </a:extLst>
          </p:cNvPr>
          <p:cNvSpPr>
            <a:spLocks noGrp="1"/>
          </p:cNvSpPr>
          <p:nvPr>
            <p:ph idx="1"/>
          </p:nvPr>
        </p:nvSpPr>
        <p:spPr/>
        <p:txBody>
          <a:bodyPr/>
          <a:lstStyle/>
          <a:p>
            <a:r>
              <a:rPr lang="en-US" dirty="0"/>
              <a:t>Landsat Collection 1 processing complete</a:t>
            </a:r>
          </a:p>
          <a:p>
            <a:pPr lvl="1"/>
            <a:r>
              <a:rPr lang="en-US" dirty="0"/>
              <a:t>Landsat 1-5 MSS processing now complete</a:t>
            </a:r>
          </a:p>
          <a:p>
            <a:pPr lvl="2"/>
            <a:r>
              <a:rPr lang="en-US" dirty="0"/>
              <a:t>Released to the public on May 15</a:t>
            </a:r>
            <a:r>
              <a:rPr lang="en-US" baseline="30000" dirty="0"/>
              <a:t>th</a:t>
            </a:r>
            <a:endParaRPr lang="en-US" dirty="0"/>
          </a:p>
          <a:p>
            <a:pPr lvl="2"/>
            <a:r>
              <a:rPr lang="en-US" dirty="0"/>
              <a:t>Existing Pre-Collection MSS data remains available for public download through October 1</a:t>
            </a:r>
            <a:r>
              <a:rPr lang="en-US" baseline="30000" dirty="0"/>
              <a:t>st</a:t>
            </a:r>
            <a:endParaRPr lang="en-US" dirty="0"/>
          </a:p>
          <a:p>
            <a:pPr lvl="1"/>
            <a:r>
              <a:rPr lang="en-US" dirty="0"/>
              <a:t>TM No-PCD processing is complete</a:t>
            </a:r>
          </a:p>
          <a:p>
            <a:pPr lvl="2"/>
            <a:r>
              <a:rPr lang="en-US" dirty="0"/>
              <a:t>Processing completed in mid-March</a:t>
            </a:r>
          </a:p>
          <a:p>
            <a:pPr lvl="2"/>
            <a:r>
              <a:rPr lang="en-US" dirty="0"/>
              <a:t>No collective “release” for these scenes; trickled into existing Collection 1 as processed</a:t>
            </a:r>
          </a:p>
          <a:p>
            <a:endParaRPr lang="en-US" sz="1000" dirty="0"/>
          </a:p>
          <a:p>
            <a:r>
              <a:rPr lang="en-US" dirty="0"/>
              <a:t>Collection 1 processing now limited to Landsat 7 and 8 forward processing, new LGAC data, and is proceeding nominally</a:t>
            </a:r>
          </a:p>
        </p:txBody>
      </p:sp>
    </p:spTree>
    <p:extLst>
      <p:ext uri="{BB962C8B-B14F-4D97-AF65-F5344CB8AC3E}">
        <p14:creationId xmlns:p14="http://schemas.microsoft.com/office/powerpoint/2010/main" val="349649700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0ACF-92B9-4E3F-8EF4-53F5E26FFC0E}"/>
              </a:ext>
            </a:extLst>
          </p:cNvPr>
          <p:cNvSpPr>
            <a:spLocks noGrp="1"/>
          </p:cNvSpPr>
          <p:nvPr>
            <p:ph type="title"/>
          </p:nvPr>
        </p:nvSpPr>
        <p:spPr/>
        <p:txBody>
          <a:bodyPr/>
          <a:lstStyle/>
          <a:p>
            <a:r>
              <a:rPr lang="en-US" dirty="0"/>
              <a:t>Landsat Collection 2 Products</a:t>
            </a:r>
          </a:p>
        </p:txBody>
      </p:sp>
      <p:sp>
        <p:nvSpPr>
          <p:cNvPr id="3" name="Content Placeholder 2">
            <a:extLst>
              <a:ext uri="{FF2B5EF4-FFF2-40B4-BE49-F238E27FC236}">
                <a16:creationId xmlns:a16="http://schemas.microsoft.com/office/drawing/2014/main" id="{4FD25DF3-B28E-42C7-9213-86A88E9B8274}"/>
              </a:ext>
            </a:extLst>
          </p:cNvPr>
          <p:cNvSpPr>
            <a:spLocks noGrp="1"/>
          </p:cNvSpPr>
          <p:nvPr>
            <p:ph idx="1"/>
          </p:nvPr>
        </p:nvSpPr>
        <p:spPr/>
        <p:txBody>
          <a:bodyPr/>
          <a:lstStyle/>
          <a:p>
            <a:r>
              <a:rPr lang="en-US" dirty="0"/>
              <a:t>Level-1 Products</a:t>
            </a:r>
          </a:p>
          <a:p>
            <a:pPr lvl="1"/>
            <a:r>
              <a:rPr lang="en-US" dirty="0"/>
              <a:t>Minor structural changes to preserve current Level-1 offerings</a:t>
            </a:r>
          </a:p>
          <a:p>
            <a:pPr lvl="1"/>
            <a:r>
              <a:rPr lang="en-US" dirty="0"/>
              <a:t>Angle bands (solar and sensor viewing zenith and azimuth) to assist users who want to generate their own TOA reflectance and brightness temperature bands</a:t>
            </a:r>
          </a:p>
          <a:p>
            <a:pPr lvl="1"/>
            <a:r>
              <a:rPr lang="en-US" dirty="0"/>
              <a:t>Minor metadata enhancements and consistency changes</a:t>
            </a:r>
          </a:p>
          <a:p>
            <a:pPr lvl="1"/>
            <a:r>
              <a:rPr lang="en-US" dirty="0"/>
              <a:t>Updated geometric registration base (either GRI or L8/OLI-based)</a:t>
            </a:r>
          </a:p>
          <a:p>
            <a:pPr lvl="1"/>
            <a:r>
              <a:rPr lang="en-US" dirty="0"/>
              <a:t>Improvements to the precision modeling process to enable more Level 1TP products</a:t>
            </a:r>
          </a:p>
          <a:p>
            <a:pPr lvl="1"/>
            <a:r>
              <a:rPr lang="en-US" dirty="0"/>
              <a:t>Algorithm to detect IC shutter intrusion events and flag them in the metadata</a:t>
            </a:r>
          </a:p>
          <a:p>
            <a:pPr lvl="1"/>
            <a:r>
              <a:rPr lang="en-US" dirty="0"/>
              <a:t>Minor bug fixes and Cal/Val enhancements</a:t>
            </a:r>
          </a:p>
        </p:txBody>
      </p:sp>
    </p:spTree>
    <p:extLst>
      <p:ext uri="{BB962C8B-B14F-4D97-AF65-F5344CB8AC3E}">
        <p14:creationId xmlns:p14="http://schemas.microsoft.com/office/powerpoint/2010/main" val="20408793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0ACF-92B9-4E3F-8EF4-53F5E26FFC0E}"/>
              </a:ext>
            </a:extLst>
          </p:cNvPr>
          <p:cNvSpPr>
            <a:spLocks noGrp="1"/>
          </p:cNvSpPr>
          <p:nvPr>
            <p:ph type="title"/>
          </p:nvPr>
        </p:nvSpPr>
        <p:spPr/>
        <p:txBody>
          <a:bodyPr/>
          <a:lstStyle/>
          <a:p>
            <a:r>
              <a:rPr lang="en-US" dirty="0"/>
              <a:t>Landsat Collection 2 Products</a:t>
            </a:r>
          </a:p>
        </p:txBody>
      </p:sp>
      <p:sp>
        <p:nvSpPr>
          <p:cNvPr id="3" name="Content Placeholder 2">
            <a:extLst>
              <a:ext uri="{FF2B5EF4-FFF2-40B4-BE49-F238E27FC236}">
                <a16:creationId xmlns:a16="http://schemas.microsoft.com/office/drawing/2014/main" id="{4FD25DF3-B28E-42C7-9213-86A88E9B8274}"/>
              </a:ext>
            </a:extLst>
          </p:cNvPr>
          <p:cNvSpPr>
            <a:spLocks noGrp="1"/>
          </p:cNvSpPr>
          <p:nvPr>
            <p:ph idx="1"/>
          </p:nvPr>
        </p:nvSpPr>
        <p:spPr>
          <a:xfrm>
            <a:off x="203710" y="1065124"/>
            <a:ext cx="11988290" cy="5043577"/>
          </a:xfrm>
        </p:spPr>
        <p:txBody>
          <a:bodyPr/>
          <a:lstStyle/>
          <a:p>
            <a:r>
              <a:rPr lang="en-US" dirty="0"/>
              <a:t>Level-2 Products</a:t>
            </a:r>
          </a:p>
          <a:p>
            <a:pPr lvl="1"/>
            <a:r>
              <a:rPr lang="en-US" dirty="0"/>
              <a:t>Processed from all Level-1 inputs that meet SZA constraint and have auxiliary data</a:t>
            </a:r>
          </a:p>
          <a:p>
            <a:pPr lvl="1"/>
            <a:r>
              <a:rPr lang="en-US" dirty="0"/>
              <a:t>LEDAPS (L4-7) and LaSRC (L8) algorithms used to provide surface reflectance data</a:t>
            </a:r>
          </a:p>
          <a:p>
            <a:pPr lvl="1"/>
            <a:r>
              <a:rPr lang="en-US" dirty="0"/>
              <a:t>Auxiliary bands associated with surface temperature processing to be included</a:t>
            </a:r>
          </a:p>
          <a:p>
            <a:pPr lvl="2"/>
            <a:r>
              <a:rPr lang="en-US" dirty="0"/>
              <a:t>Emissivity, emissivity standard deviation, atmospheric transmittance, upwelled radiance, downwelled radiance, thermal radiance, and cloud distance</a:t>
            </a:r>
          </a:p>
          <a:p>
            <a:pPr lvl="1"/>
            <a:r>
              <a:rPr lang="en-US" dirty="0"/>
              <a:t>Updated Quality Band specification for both Level-1 and Level-2 products</a:t>
            </a:r>
          </a:p>
          <a:p>
            <a:pPr lvl="1"/>
            <a:r>
              <a:rPr lang="en-US" dirty="0"/>
              <a:t>Still finalizing:</a:t>
            </a:r>
          </a:p>
          <a:p>
            <a:pPr lvl="2"/>
            <a:r>
              <a:rPr lang="en-US" dirty="0"/>
              <a:t>Level-2 product metadata</a:t>
            </a:r>
          </a:p>
          <a:p>
            <a:pPr lvl="2"/>
            <a:r>
              <a:rPr lang="en-US" dirty="0"/>
              <a:t>Surface reflectance and surface temperature product latency</a:t>
            </a:r>
          </a:p>
          <a:p>
            <a:pPr lvl="2"/>
            <a:r>
              <a:rPr lang="en-US" dirty="0"/>
              <a:t>Whether to include both bands 6L and 6H for L7 (surface temperature)</a:t>
            </a:r>
          </a:p>
          <a:p>
            <a:pPr lvl="2"/>
            <a:r>
              <a:rPr lang="en-US" dirty="0"/>
              <a:t>L8/L9 split-window option and alternative auxiliary data sources (surface temperature)</a:t>
            </a:r>
          </a:p>
          <a:p>
            <a:pPr lvl="2"/>
            <a:r>
              <a:rPr lang="en-US" dirty="0"/>
              <a:t>Registration base – suitability of L8 / OLI ground control if GRI is unavailable</a:t>
            </a:r>
          </a:p>
          <a:p>
            <a:pPr lvl="2"/>
            <a:endParaRPr lang="en-US" dirty="0"/>
          </a:p>
          <a:p>
            <a:pPr lvl="1"/>
            <a:endParaRPr lang="en-US" dirty="0"/>
          </a:p>
        </p:txBody>
      </p:sp>
    </p:spTree>
    <p:extLst>
      <p:ext uri="{BB962C8B-B14F-4D97-AF65-F5344CB8AC3E}">
        <p14:creationId xmlns:p14="http://schemas.microsoft.com/office/powerpoint/2010/main" val="350507337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C758-2617-499F-90E2-A87794D05D02}"/>
              </a:ext>
            </a:extLst>
          </p:cNvPr>
          <p:cNvSpPr>
            <a:spLocks noGrp="1"/>
          </p:cNvSpPr>
          <p:nvPr>
            <p:ph type="title"/>
          </p:nvPr>
        </p:nvSpPr>
        <p:spPr/>
        <p:txBody>
          <a:bodyPr/>
          <a:lstStyle/>
          <a:p>
            <a:r>
              <a:rPr lang="en-US" dirty="0"/>
              <a:t>Landsat Collection 2 Planning</a:t>
            </a:r>
          </a:p>
        </p:txBody>
      </p:sp>
      <p:pic>
        <p:nvPicPr>
          <p:cNvPr id="24" name="Content Placeholder 5">
            <a:extLst>
              <a:ext uri="{FF2B5EF4-FFF2-40B4-BE49-F238E27FC236}">
                <a16:creationId xmlns:a16="http://schemas.microsoft.com/office/drawing/2014/main" id="{6C0D0363-46FA-42BD-B109-D4A0C4491FBC}"/>
              </a:ext>
            </a:extLst>
          </p:cNvPr>
          <p:cNvPicPr>
            <a:picLocks noGrp="1" noChangeAspect="1"/>
          </p:cNvPicPr>
          <p:nvPr>
            <p:ph idx="1"/>
          </p:nvPr>
        </p:nvPicPr>
        <p:blipFill>
          <a:blip r:embed="rId2"/>
          <a:stretch>
            <a:fillRect/>
          </a:stretch>
        </p:blipFill>
        <p:spPr>
          <a:xfrm>
            <a:off x="1729212" y="1003124"/>
            <a:ext cx="8733576" cy="5577255"/>
          </a:xfrm>
          <a:prstGeom prst="rect">
            <a:avLst/>
          </a:prstGeom>
        </p:spPr>
      </p:pic>
    </p:spTree>
    <p:extLst>
      <p:ext uri="{BB962C8B-B14F-4D97-AF65-F5344CB8AC3E}">
        <p14:creationId xmlns:p14="http://schemas.microsoft.com/office/powerpoint/2010/main" val="290239971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91C87-4A20-47AF-8750-B5B745DBE270}"/>
              </a:ext>
            </a:extLst>
          </p:cNvPr>
          <p:cNvSpPr>
            <a:spLocks noGrp="1"/>
          </p:cNvSpPr>
          <p:nvPr>
            <p:ph type="title"/>
          </p:nvPr>
        </p:nvSpPr>
        <p:spPr>
          <a:xfrm>
            <a:off x="339189" y="2801730"/>
            <a:ext cx="11670996" cy="663575"/>
          </a:xfrm>
        </p:spPr>
        <p:txBody>
          <a:bodyPr/>
          <a:lstStyle/>
          <a:p>
            <a:pPr algn="ctr"/>
            <a:r>
              <a:rPr lang="en-US" dirty="0"/>
              <a:t>Questions?</a:t>
            </a:r>
          </a:p>
        </p:txBody>
      </p:sp>
    </p:spTree>
    <p:extLst>
      <p:ext uri="{BB962C8B-B14F-4D97-AF65-F5344CB8AC3E}">
        <p14:creationId xmlns:p14="http://schemas.microsoft.com/office/powerpoint/2010/main" val="3123417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Landsat Operational Mission Status</a:t>
            </a:r>
          </a:p>
        </p:txBody>
      </p:sp>
      <p:sp>
        <p:nvSpPr>
          <p:cNvPr id="3" name="Content Placeholder 2"/>
          <p:cNvSpPr>
            <a:spLocks noGrp="1"/>
          </p:cNvSpPr>
          <p:nvPr>
            <p:ph idx="1"/>
          </p:nvPr>
        </p:nvSpPr>
        <p:spPr>
          <a:xfrm>
            <a:off x="228599" y="1055154"/>
            <a:ext cx="9929389" cy="2276524"/>
          </a:xfrm>
        </p:spPr>
        <p:txBody>
          <a:bodyPr>
            <a:noAutofit/>
          </a:bodyPr>
          <a:lstStyle/>
          <a:p>
            <a:pPr marL="0" indent="0">
              <a:buNone/>
            </a:pPr>
            <a:r>
              <a:rPr lang="en-US" dirty="0"/>
              <a:t>Landsat 7</a:t>
            </a:r>
          </a:p>
          <a:p>
            <a:pPr marL="257175" indent="-257175">
              <a:spcBef>
                <a:spcPct val="20000"/>
              </a:spcBef>
              <a:buClr>
                <a:srgbClr val="EA7500"/>
              </a:buClr>
              <a:buFont typeface="Wingdings" panose="05000000000000000000" pitchFamily="2" charset="2"/>
              <a:buChar char="w"/>
            </a:pPr>
            <a:r>
              <a:rPr lang="en-US" sz="1800" dirty="0"/>
              <a:t>Acquiring ~470 scenes/day through a continental acquisition strategy </a:t>
            </a:r>
          </a:p>
          <a:p>
            <a:pPr marL="257175" indent="-257175">
              <a:spcBef>
                <a:spcPct val="20000"/>
              </a:spcBef>
              <a:buClr>
                <a:srgbClr val="EA7500"/>
              </a:buClr>
              <a:buFont typeface="Wingdings" panose="05000000000000000000" pitchFamily="2" charset="2"/>
              <a:buChar char="w"/>
            </a:pPr>
            <a:r>
              <a:rPr lang="en-US" sz="1800" dirty="0"/>
              <a:t>On-orbit observatory performance continues to be outstanding </a:t>
            </a:r>
          </a:p>
          <a:p>
            <a:pPr marL="257175" indent="-257175">
              <a:spcBef>
                <a:spcPct val="20000"/>
              </a:spcBef>
              <a:buClr>
                <a:srgbClr val="EA7500"/>
              </a:buClr>
              <a:buFont typeface="Wingdings" panose="05000000000000000000" pitchFamily="2" charset="2"/>
              <a:buChar char="w"/>
            </a:pPr>
            <a:r>
              <a:rPr lang="en-US" sz="1800" dirty="0"/>
              <a:t>13 active international ground stations</a:t>
            </a:r>
          </a:p>
          <a:p>
            <a:pPr marL="257175" indent="-257175">
              <a:spcBef>
                <a:spcPct val="20000"/>
              </a:spcBef>
              <a:buClr>
                <a:srgbClr val="EA7500"/>
              </a:buClr>
              <a:buFont typeface="Wingdings" panose="05000000000000000000" pitchFamily="2" charset="2"/>
              <a:buChar char="w"/>
            </a:pPr>
            <a:r>
              <a:rPr lang="en-US" sz="1800" dirty="0"/>
              <a:t>Finalized end of mission planning to extend L7 science operations to overlap with L9</a:t>
            </a:r>
          </a:p>
          <a:p>
            <a:pPr lvl="1"/>
            <a:r>
              <a:rPr lang="en-US" sz="1600" dirty="0"/>
              <a:t>Assumes December 2020 L9 launch readiness date</a:t>
            </a:r>
          </a:p>
          <a:p>
            <a:pPr lvl="1"/>
            <a:r>
              <a:rPr lang="en-US" sz="1600" dirty="0"/>
              <a:t>Science mission life-cycle potential extends to July 2021</a:t>
            </a:r>
          </a:p>
          <a:p>
            <a:pPr lvl="1"/>
            <a:r>
              <a:rPr lang="en-US" sz="1600" dirty="0"/>
              <a:t>Decommissioning will follow L9 launch or end of science mission operations, whichever comes first</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8761" t="18832" r="13993"/>
          <a:stretch/>
        </p:blipFill>
        <p:spPr>
          <a:xfrm>
            <a:off x="9841117" y="1213164"/>
            <a:ext cx="2172832" cy="2310636"/>
          </a:xfrm>
          <a:prstGeom prst="rect">
            <a:avLst/>
          </a:prstGeom>
        </p:spPr>
      </p:pic>
      <p:sp>
        <p:nvSpPr>
          <p:cNvPr id="5" name="Content Placeholder 2"/>
          <p:cNvSpPr txBox="1">
            <a:spLocks/>
          </p:cNvSpPr>
          <p:nvPr/>
        </p:nvSpPr>
        <p:spPr bwMode="auto">
          <a:xfrm>
            <a:off x="2434686" y="3448105"/>
            <a:ext cx="9757314" cy="260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marL="257175" indent="-257175" algn="l" rtl="0" eaLnBrk="0" fontAlgn="base" hangingPunct="0">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rgbClr val="A9A503"/>
              </a:buClr>
              <a:buFont typeface="Wingdings" panose="05000000000000000000" pitchFamily="2" charset="2"/>
              <a:buChar char="w"/>
              <a:defRPr sz="1800">
                <a:solidFill>
                  <a:schemeClr val="tx1"/>
                </a:solidFill>
                <a:latin typeface="+mn-lt"/>
              </a:defRPr>
            </a:lvl2pPr>
            <a:lvl3pPr marL="857250" indent="-171450" algn="l" rtl="0" eaLnBrk="0" fontAlgn="base" hangingPunct="0">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0" fontAlgn="base" hangingPunct="0">
              <a:spcBef>
                <a:spcPct val="20000"/>
              </a:spcBef>
              <a:spcAft>
                <a:spcPct val="0"/>
              </a:spcAft>
              <a:buChar char="–"/>
              <a:defRPr sz="1350">
                <a:solidFill>
                  <a:schemeClr val="tx1"/>
                </a:solidFill>
                <a:latin typeface="+mn-lt"/>
              </a:defRPr>
            </a:lvl4pPr>
            <a:lvl5pPr marL="1543050" indent="-171450" algn="l" rtl="0" eaLnBrk="0" fontAlgn="base" hangingPunct="0">
              <a:spcBef>
                <a:spcPct val="20000"/>
              </a:spcBef>
              <a:spcAft>
                <a:spcPct val="0"/>
              </a:spcAft>
              <a:buClr>
                <a:schemeClr val="bg2"/>
              </a:buClr>
              <a:buChar char="•"/>
              <a:defRPr sz="1350">
                <a:solidFill>
                  <a:schemeClr val="tx1"/>
                </a:solidFill>
                <a:latin typeface="+mn-lt"/>
              </a:defRPr>
            </a:lvl5pPr>
            <a:lvl6pPr marL="1885950" indent="-171450" algn="l" rtl="0" eaLnBrk="1" fontAlgn="base" hangingPunct="1">
              <a:spcBef>
                <a:spcPct val="20000"/>
              </a:spcBef>
              <a:spcAft>
                <a:spcPct val="0"/>
              </a:spcAft>
              <a:buClr>
                <a:schemeClr val="bg2"/>
              </a:buClr>
              <a:buChar char="•"/>
              <a:defRPr sz="1350">
                <a:solidFill>
                  <a:schemeClr val="tx1"/>
                </a:solidFill>
                <a:latin typeface="+mn-lt"/>
              </a:defRPr>
            </a:lvl6pPr>
            <a:lvl7pPr marL="2228850" indent="-171450" algn="l" rtl="0" eaLnBrk="1" fontAlgn="base" hangingPunct="1">
              <a:spcBef>
                <a:spcPct val="20000"/>
              </a:spcBef>
              <a:spcAft>
                <a:spcPct val="0"/>
              </a:spcAft>
              <a:buClr>
                <a:schemeClr val="bg2"/>
              </a:buClr>
              <a:buChar char="•"/>
              <a:defRPr sz="1350">
                <a:solidFill>
                  <a:schemeClr val="tx1"/>
                </a:solidFill>
                <a:latin typeface="+mn-lt"/>
              </a:defRPr>
            </a:lvl7pPr>
            <a:lvl8pPr marL="2571750" indent="-171450" algn="l" rtl="0" eaLnBrk="1" fontAlgn="base" hangingPunct="1">
              <a:spcBef>
                <a:spcPct val="20000"/>
              </a:spcBef>
              <a:spcAft>
                <a:spcPct val="0"/>
              </a:spcAft>
              <a:buClr>
                <a:schemeClr val="bg2"/>
              </a:buClr>
              <a:buChar char="•"/>
              <a:defRPr sz="1350">
                <a:solidFill>
                  <a:schemeClr val="tx1"/>
                </a:solidFill>
                <a:latin typeface="+mn-lt"/>
              </a:defRPr>
            </a:lvl8pPr>
            <a:lvl9pPr marL="2914650" indent="-171450" algn="l" rtl="0" eaLnBrk="1" fontAlgn="base" hangingPunct="1">
              <a:spcBef>
                <a:spcPct val="20000"/>
              </a:spcBef>
              <a:spcAft>
                <a:spcPct val="0"/>
              </a:spcAft>
              <a:buClr>
                <a:schemeClr val="bg2"/>
              </a:buClr>
              <a:buChar char="•"/>
              <a:defRPr sz="1350">
                <a:solidFill>
                  <a:schemeClr val="tx1"/>
                </a:solidFill>
                <a:latin typeface="+mn-lt"/>
              </a:defRPr>
            </a:lvl9pPr>
          </a:lstStyle>
          <a:p>
            <a:pPr marL="0" indent="0">
              <a:buNone/>
            </a:pPr>
            <a:r>
              <a:rPr lang="en-US" sz="2400" kern="0" dirty="0"/>
              <a:t>Landsat 8</a:t>
            </a:r>
          </a:p>
          <a:p>
            <a:r>
              <a:rPr lang="en-US" sz="1800" kern="0" dirty="0"/>
              <a:t>Acquiring ~740 scenes/day with continental acquisition strategy </a:t>
            </a:r>
          </a:p>
          <a:p>
            <a:r>
              <a:rPr lang="en-US" sz="1800" kern="0" dirty="0"/>
              <a:t>On-orbit observatory performance continues to be outstanding</a:t>
            </a:r>
          </a:p>
          <a:p>
            <a:r>
              <a:rPr lang="en-US" sz="1800" kern="0" dirty="0"/>
              <a:t>21 active international ground stations and growing</a:t>
            </a:r>
          </a:p>
          <a:p>
            <a:r>
              <a:rPr lang="en-US" sz="1800" kern="0" dirty="0"/>
              <a:t>Enhanced Landsat Ground Network (LGN) robustness and reliability through use of international partnerships </a:t>
            </a:r>
          </a:p>
          <a:p>
            <a:r>
              <a:rPr lang="en-US" sz="1800" kern="0" dirty="0"/>
              <a:t>Flight Operations now performed under USGS contract for combined mission operation and Landsat Multi-satellite Operations Center (LMOC) development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065453"/>
            <a:ext cx="2206086" cy="1133475"/>
          </a:xfrm>
          <a:prstGeom prst="rect">
            <a:avLst/>
          </a:prstGeom>
        </p:spPr>
      </p:pic>
    </p:spTree>
    <p:extLst>
      <p:ext uri="{BB962C8B-B14F-4D97-AF65-F5344CB8AC3E}">
        <p14:creationId xmlns:p14="http://schemas.microsoft.com/office/powerpoint/2010/main" val="1122592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Landsat 9 Mission Overview</a:t>
            </a:r>
          </a:p>
        </p:txBody>
      </p:sp>
      <p:sp>
        <p:nvSpPr>
          <p:cNvPr id="6" name="Rectangle 4">
            <a:extLst>
              <a:ext uri="{FF2B5EF4-FFF2-40B4-BE49-F238E27FC236}">
                <a16:creationId xmlns:a16="http://schemas.microsoft.com/office/drawing/2014/main" id="{EA9C4B2E-05A8-466A-8287-C0598B945941}"/>
              </a:ext>
            </a:extLst>
          </p:cNvPr>
          <p:cNvSpPr>
            <a:spLocks noChangeArrowheads="1"/>
          </p:cNvSpPr>
          <p:nvPr/>
        </p:nvSpPr>
        <p:spPr bwMode="auto">
          <a:xfrm>
            <a:off x="1752599" y="864077"/>
            <a:ext cx="4000501" cy="1032454"/>
          </a:xfrm>
          <a:prstGeom prst="rect">
            <a:avLst/>
          </a:prstGeom>
          <a:solidFill>
            <a:srgbClr val="CCECFF"/>
          </a:solidFill>
          <a:ln w="12700">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defRPr/>
            </a:pPr>
            <a:endParaRPr lang="en-US">
              <a:solidFill>
                <a:srgbClr val="000000"/>
              </a:solidFill>
              <a:ea typeface="ＭＳ Ｐゴシック" pitchFamily="-110" charset="-128"/>
              <a:cs typeface="ＭＳ Ｐゴシック"/>
            </a:endParaRPr>
          </a:p>
        </p:txBody>
      </p:sp>
      <p:sp>
        <p:nvSpPr>
          <p:cNvPr id="7" name="Rectangle 5">
            <a:extLst>
              <a:ext uri="{FF2B5EF4-FFF2-40B4-BE49-F238E27FC236}">
                <a16:creationId xmlns:a16="http://schemas.microsoft.com/office/drawing/2014/main" id="{BD0332FE-581F-4FD0-8038-6E5EBF30F6E2}"/>
              </a:ext>
            </a:extLst>
          </p:cNvPr>
          <p:cNvSpPr>
            <a:spLocks noChangeArrowheads="1"/>
          </p:cNvSpPr>
          <p:nvPr/>
        </p:nvSpPr>
        <p:spPr bwMode="auto">
          <a:xfrm>
            <a:off x="1752598" y="864078"/>
            <a:ext cx="4000500" cy="1032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9056" tIns="34529" rIns="69056" bIns="34529"/>
          <a:lstStyle/>
          <a:p>
            <a:pPr marL="0" lvl="1" algn="ctr">
              <a:lnSpc>
                <a:spcPct val="90000"/>
              </a:lnSpc>
              <a:spcBef>
                <a:spcPct val="20000"/>
              </a:spcBef>
              <a:defRPr/>
            </a:pPr>
            <a:r>
              <a:rPr lang="en-US" sz="1200" b="1" i="1" u="sng">
                <a:solidFill>
                  <a:srgbClr val="000000"/>
                </a:solidFill>
                <a:ea typeface="ＭＳ Ｐゴシック" pitchFamily="-110" charset="-128"/>
                <a:cs typeface="ＭＳ Ｐゴシック"/>
              </a:rPr>
              <a:t>Mission Objectives</a:t>
            </a:r>
          </a:p>
          <a:p>
            <a:pPr marL="233363" indent="-233363">
              <a:lnSpc>
                <a:spcPct val="90000"/>
              </a:lnSpc>
              <a:spcBef>
                <a:spcPts val="250"/>
              </a:spcBef>
              <a:buFontTx/>
              <a:buChar char="•"/>
              <a:defRPr/>
            </a:pPr>
            <a:r>
              <a:rPr lang="en-US" sz="1050" b="1">
                <a:solidFill>
                  <a:srgbClr val="000000"/>
                </a:solidFill>
                <a:ea typeface="ＭＳ Ｐゴシック" pitchFamily="-110" charset="-128"/>
                <a:cs typeface="ＭＳ Ｐゴシック"/>
              </a:rPr>
              <a:t>Provide continuity in multi-decadal Landsat land surface observations to study, predict, and understand the consequences of land surface dynamics</a:t>
            </a:r>
          </a:p>
          <a:p>
            <a:pPr lvl="1" indent="-223838">
              <a:lnSpc>
                <a:spcPct val="90000"/>
              </a:lnSpc>
              <a:spcBef>
                <a:spcPct val="20000"/>
              </a:spcBef>
              <a:buFontTx/>
              <a:buChar char="•"/>
              <a:defRPr/>
            </a:pPr>
            <a:r>
              <a:rPr lang="en-US" sz="1050" b="1">
                <a:solidFill>
                  <a:srgbClr val="000000"/>
                </a:solidFill>
                <a:ea typeface="ＭＳ Ｐゴシック" pitchFamily="-110" charset="-128"/>
                <a:cs typeface="ＭＳ Ｐゴシック"/>
              </a:rPr>
              <a:t>Core Component of Sustainable Land Imaging program</a:t>
            </a:r>
          </a:p>
        </p:txBody>
      </p:sp>
      <p:sp>
        <p:nvSpPr>
          <p:cNvPr id="8" name="Text Box 25">
            <a:extLst>
              <a:ext uri="{FF2B5EF4-FFF2-40B4-BE49-F238E27FC236}">
                <a16:creationId xmlns:a16="http://schemas.microsoft.com/office/drawing/2014/main" id="{1D809D12-3313-452E-9B47-BB32E462E835}"/>
              </a:ext>
            </a:extLst>
          </p:cNvPr>
          <p:cNvSpPr txBox="1">
            <a:spLocks noChangeArrowheads="1"/>
          </p:cNvSpPr>
          <p:nvPr/>
        </p:nvSpPr>
        <p:spPr bwMode="auto">
          <a:xfrm>
            <a:off x="1752597" y="5997659"/>
            <a:ext cx="4000502" cy="461665"/>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12700">
                <a:solidFill>
                  <a:srgbClr val="FF4A53"/>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pPr algn="ctr" eaLnBrk="0" hangingPunct="0">
              <a:defRPr/>
            </a:pPr>
            <a:r>
              <a:rPr lang="en-US" sz="800" b="1">
                <a:solidFill>
                  <a:srgbClr val="000000"/>
                </a:solidFill>
                <a:latin typeface="+mj-lt"/>
                <a:ea typeface="ＭＳ Ｐゴシック" pitchFamily="-110" charset="-128"/>
                <a:cs typeface="ＭＳ Ｐゴシック"/>
              </a:rPr>
              <a:t>Increase in pivot irrigation in Saudi Arabia from 1987 to 2012 as recorded by Landsat. The increase in irrigated land correlates with declining groundwater levels measured from GRACE (courtesy M. Rodell, GSFC)</a:t>
            </a:r>
          </a:p>
        </p:txBody>
      </p:sp>
      <p:sp>
        <p:nvSpPr>
          <p:cNvPr id="9" name="Rectangle 27">
            <a:extLst>
              <a:ext uri="{FF2B5EF4-FFF2-40B4-BE49-F238E27FC236}">
                <a16:creationId xmlns:a16="http://schemas.microsoft.com/office/drawing/2014/main" id="{F885DABC-7477-4958-8976-693813EA8913}"/>
              </a:ext>
            </a:extLst>
          </p:cNvPr>
          <p:cNvSpPr>
            <a:spLocks noChangeArrowheads="1"/>
          </p:cNvSpPr>
          <p:nvPr/>
        </p:nvSpPr>
        <p:spPr bwMode="auto">
          <a:xfrm>
            <a:off x="5879716" y="3077513"/>
            <a:ext cx="4664716" cy="3388144"/>
          </a:xfrm>
          <a:prstGeom prst="rect">
            <a:avLst/>
          </a:prstGeom>
          <a:solidFill>
            <a:srgbClr val="CCECFF"/>
          </a:solidFill>
          <a:ln w="12700">
            <a:solidFill>
              <a:schemeClr val="tx1"/>
            </a:solidFill>
            <a:miter lim="800000"/>
            <a:headEnd/>
            <a:tailEnd/>
          </a:ln>
          <a:effectLst>
            <a:outerShdw blurRad="63500" dist="107763" dir="2700000" algn="ctr" rotWithShape="0">
              <a:schemeClr val="bg2">
                <a:alpha val="74998"/>
              </a:schemeClr>
            </a:outerShdw>
          </a:effectLst>
        </p:spPr>
        <p:txBody>
          <a:bodyPr lIns="69056" tIns="34529" rIns="69056" bIns="34529"/>
          <a:lstStyle/>
          <a:p>
            <a:pPr algn="ctr">
              <a:buSzPct val="120000"/>
              <a:defRPr/>
            </a:pPr>
            <a:r>
              <a:rPr lang="en-US" sz="1200" b="1" i="1" u="sng">
                <a:solidFill>
                  <a:srgbClr val="000000"/>
                </a:solidFill>
                <a:ea typeface="ＭＳ Ｐゴシック" pitchFamily="-110" charset="-128"/>
                <a:cs typeface="ＭＳ Ｐゴシック"/>
              </a:rPr>
              <a:t>Instruments</a:t>
            </a:r>
            <a:endParaRPr lang="en-US" sz="1200" b="1" u="sng">
              <a:solidFill>
                <a:srgbClr val="000000"/>
              </a:solidFill>
              <a:ea typeface="ＭＳ Ｐゴシック" pitchFamily="-110" charset="-128"/>
              <a:cs typeface="ＭＳ Ｐゴシック"/>
            </a:endParaRPr>
          </a:p>
          <a:p>
            <a:pPr marL="233363" indent="-233363">
              <a:spcBef>
                <a:spcPts val="225"/>
              </a:spcBef>
              <a:buSzPct val="120000"/>
              <a:buFontTx/>
              <a:buChar char="•"/>
              <a:defRPr/>
            </a:pPr>
            <a:r>
              <a:rPr lang="en-US" sz="1050" b="1">
                <a:solidFill>
                  <a:srgbClr val="000000"/>
                </a:solidFill>
                <a:ea typeface="ＭＳ Ｐゴシック" pitchFamily="-110" charset="-128"/>
                <a:cs typeface="ＭＳ Ｐゴシック"/>
              </a:rPr>
              <a:t>Operational Land Imager 2 (OLI-2; Ball Aerospace)</a:t>
            </a:r>
          </a:p>
          <a:p>
            <a:pPr marL="457200" lvl="2" indent="-233363">
              <a:buSzPct val="120000"/>
              <a:buFontTx/>
              <a:buChar char="•"/>
              <a:defRPr/>
            </a:pPr>
            <a:r>
              <a:rPr lang="en-US" sz="1050">
                <a:solidFill>
                  <a:srgbClr val="000000"/>
                </a:solidFill>
                <a:ea typeface="ＭＳ Ｐゴシック" pitchFamily="-110" charset="-128"/>
                <a:cs typeface="ＭＳ Ｐゴシック"/>
              </a:rPr>
              <a:t>Reflective-band push-broom imager (15-30m res)</a:t>
            </a:r>
          </a:p>
          <a:p>
            <a:pPr marL="457200" lvl="2" indent="-233363">
              <a:buSzPct val="120000"/>
              <a:buFontTx/>
              <a:buChar char="•"/>
              <a:defRPr/>
            </a:pPr>
            <a:r>
              <a:rPr lang="en-US" sz="1050">
                <a:solidFill>
                  <a:srgbClr val="000000"/>
                </a:solidFill>
                <a:ea typeface="ＭＳ Ｐゴシック" pitchFamily="-110" charset="-128"/>
                <a:cs typeface="ＭＳ Ｐゴシック"/>
              </a:rPr>
              <a:t>9 spectral bands at 15 - 30m resolution</a:t>
            </a:r>
          </a:p>
          <a:p>
            <a:pPr marL="457200" lvl="2" indent="-233363">
              <a:buSzPct val="120000"/>
              <a:buFontTx/>
              <a:buChar char="•"/>
              <a:defRPr/>
            </a:pPr>
            <a:r>
              <a:rPr lang="en-US" sz="1050">
                <a:solidFill>
                  <a:srgbClr val="000000"/>
                </a:solidFill>
                <a:ea typeface="ＭＳ Ｐゴシック" pitchFamily="-110" charset="-128"/>
                <a:cs typeface="ＭＳ Ｐゴシック"/>
              </a:rPr>
              <a:t>Retrieves data on surface properties, land cover, and vegetation condition</a:t>
            </a:r>
          </a:p>
          <a:p>
            <a:pPr marL="233363" indent="-233363">
              <a:buSzPct val="120000"/>
              <a:buFontTx/>
              <a:buChar char="•"/>
              <a:defRPr/>
            </a:pPr>
            <a:r>
              <a:rPr lang="en-US" sz="1050" b="1">
                <a:solidFill>
                  <a:srgbClr val="000000"/>
                </a:solidFill>
                <a:ea typeface="ＭＳ Ｐゴシック" pitchFamily="-110" charset="-128"/>
                <a:cs typeface="ＭＳ Ｐゴシック"/>
              </a:rPr>
              <a:t>Thermal Infrared Sensor 2 (TIRS-2; NASA GSFC)</a:t>
            </a:r>
          </a:p>
          <a:p>
            <a:pPr lvl="1" indent="-233363">
              <a:buSzPct val="120000"/>
              <a:buFontTx/>
              <a:buChar char="•"/>
              <a:defRPr/>
            </a:pPr>
            <a:r>
              <a:rPr lang="en-US" sz="1050">
                <a:solidFill>
                  <a:srgbClr val="000000"/>
                </a:solidFill>
                <a:ea typeface="ＭＳ Ｐゴシック" pitchFamily="-110" charset="-128"/>
                <a:cs typeface="ＭＳ Ｐゴシック"/>
              </a:rPr>
              <a:t>Thermal infrared (TIR) push-broom imager</a:t>
            </a:r>
          </a:p>
          <a:p>
            <a:pPr lvl="1" indent="-233363">
              <a:buSzPct val="120000"/>
              <a:buFontTx/>
              <a:buChar char="•"/>
              <a:defRPr/>
            </a:pPr>
            <a:r>
              <a:rPr lang="en-US" sz="1050">
                <a:solidFill>
                  <a:srgbClr val="000000"/>
                </a:solidFill>
                <a:ea typeface="ＭＳ Ｐゴシック" pitchFamily="-110" charset="-128"/>
                <a:cs typeface="ＭＳ Ｐゴシック"/>
              </a:rPr>
              <a:t>2 TIR bands at 100m resolution</a:t>
            </a:r>
          </a:p>
          <a:p>
            <a:pPr lvl="1" indent="-233363">
              <a:buSzPct val="120000"/>
              <a:buFontTx/>
              <a:buChar char="•"/>
              <a:defRPr/>
            </a:pPr>
            <a:r>
              <a:rPr lang="en-US" sz="1050">
                <a:solidFill>
                  <a:srgbClr val="000000"/>
                </a:solidFill>
                <a:ea typeface="ＭＳ Ｐゴシック" pitchFamily="-110" charset="-128"/>
                <a:cs typeface="ＭＳ Ｐゴシック"/>
              </a:rPr>
              <a:t>Retrieves surface temperature, supporting agricultural and climate applications, including monitoring evapotranspiration</a:t>
            </a:r>
          </a:p>
          <a:p>
            <a:pPr algn="ctr">
              <a:spcBef>
                <a:spcPts val="600"/>
              </a:spcBef>
              <a:buSzPct val="120000"/>
              <a:defRPr/>
            </a:pPr>
            <a:r>
              <a:rPr lang="en-US" sz="1200" b="1" i="1" u="sng">
                <a:solidFill>
                  <a:srgbClr val="000000"/>
                </a:solidFill>
                <a:ea typeface="ＭＳ Ｐゴシック" pitchFamily="-110" charset="-128"/>
                <a:cs typeface="ＭＳ Ｐゴシック"/>
              </a:rPr>
              <a:t>Spacecraft (S/C) &amp; Observatory Integration &amp; Test (I&amp;T)</a:t>
            </a:r>
          </a:p>
          <a:p>
            <a:pPr marL="233363" indent="-233363">
              <a:spcBef>
                <a:spcPts val="225"/>
              </a:spcBef>
              <a:buSzPct val="120000"/>
              <a:buFontTx/>
              <a:buChar char="•"/>
              <a:defRPr/>
            </a:pPr>
            <a:r>
              <a:rPr lang="en-US" sz="1050" b="1">
                <a:solidFill>
                  <a:srgbClr val="000000"/>
                </a:solidFill>
                <a:ea typeface="ＭＳ Ｐゴシック" pitchFamily="-110" charset="-128"/>
                <a:cs typeface="ＭＳ Ｐゴシック"/>
              </a:rPr>
              <a:t>Northrop Grumman Innovation Systems (NGIS), formerly Orbital ATK (OA)</a:t>
            </a:r>
          </a:p>
          <a:p>
            <a:pPr marL="233363" indent="-233363" algn="ctr">
              <a:spcBef>
                <a:spcPts val="0"/>
              </a:spcBef>
              <a:buSzPct val="120000"/>
              <a:defRPr/>
            </a:pPr>
            <a:r>
              <a:rPr lang="en-US" sz="1200" b="1" i="1" u="sng">
                <a:solidFill>
                  <a:srgbClr val="000000"/>
                </a:solidFill>
                <a:ea typeface="ＭＳ Ｐゴシック" pitchFamily="-110" charset="-128"/>
                <a:cs typeface="ＭＳ Ｐゴシック"/>
              </a:rPr>
              <a:t>Launch Services</a:t>
            </a:r>
            <a:endParaRPr lang="en-US" sz="1200" b="1">
              <a:solidFill>
                <a:srgbClr val="000000"/>
              </a:solidFill>
              <a:ea typeface="ＭＳ Ｐゴシック" pitchFamily="-110" charset="-128"/>
              <a:cs typeface="ＭＳ Ｐゴシック"/>
            </a:endParaRPr>
          </a:p>
          <a:p>
            <a:pPr marL="196850" indent="-196850" fontAlgn="auto">
              <a:spcBef>
                <a:spcPts val="300"/>
              </a:spcBef>
              <a:spcAft>
                <a:spcPts val="0"/>
              </a:spcAft>
              <a:buSzPct val="120000"/>
              <a:buFontTx/>
              <a:buChar char="•"/>
              <a:tabLst>
                <a:tab pos="958850" algn="l"/>
                <a:tab pos="1714500" algn="l"/>
                <a:tab pos="1943100" algn="l"/>
              </a:tabLst>
              <a:defRPr/>
            </a:pPr>
            <a:r>
              <a:rPr lang="en-US" sz="1050" b="1">
                <a:solidFill>
                  <a:srgbClr val="000000"/>
                </a:solidFill>
                <a:ea typeface="ＭＳ Ｐゴシック" pitchFamily="-110" charset="-128"/>
              </a:rPr>
              <a:t>United Launch Alliance (ULA)  Atlas V 401</a:t>
            </a:r>
          </a:p>
          <a:p>
            <a:pPr marL="233363" indent="-233363" algn="ctr">
              <a:spcBef>
                <a:spcPts val="600"/>
              </a:spcBef>
              <a:buSzPct val="120000"/>
              <a:defRPr/>
            </a:pPr>
            <a:r>
              <a:rPr lang="en-US" sz="1200" b="1" i="1" u="sng">
                <a:solidFill>
                  <a:srgbClr val="000000"/>
                </a:solidFill>
                <a:ea typeface="ＭＳ Ｐゴシック" pitchFamily="-110" charset="-128"/>
                <a:cs typeface="ＭＳ Ｐゴシック"/>
              </a:rPr>
              <a:t>Mission Operations Center (MOC) and Mission Operations</a:t>
            </a:r>
          </a:p>
          <a:p>
            <a:pPr marL="233363" indent="-233363">
              <a:spcBef>
                <a:spcPts val="225"/>
              </a:spcBef>
              <a:buSzPct val="120000"/>
              <a:buFontTx/>
              <a:buChar char="•"/>
              <a:defRPr/>
            </a:pPr>
            <a:r>
              <a:rPr lang="en-US" sz="1050" b="1">
                <a:solidFill>
                  <a:srgbClr val="000000"/>
                </a:solidFill>
                <a:ea typeface="ＭＳ Ｐゴシック" pitchFamily="-110" charset="-128"/>
                <a:cs typeface="ＭＳ Ｐゴシック"/>
              </a:rPr>
              <a:t>General Dynamics Mission Systems (GDMS)</a:t>
            </a:r>
          </a:p>
        </p:txBody>
      </p:sp>
      <p:pic>
        <p:nvPicPr>
          <p:cNvPr id="10" name="Picture 1">
            <a:extLst>
              <a:ext uri="{FF2B5EF4-FFF2-40B4-BE49-F238E27FC236}">
                <a16:creationId xmlns:a16="http://schemas.microsoft.com/office/drawing/2014/main" id="{A5F486FD-EF5E-436F-AFE4-E036444D1D4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52598" y="3245476"/>
            <a:ext cx="4000501" cy="2740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4">
            <a:extLst>
              <a:ext uri="{FF2B5EF4-FFF2-40B4-BE49-F238E27FC236}">
                <a16:creationId xmlns:a16="http://schemas.microsoft.com/office/drawing/2014/main" id="{F63966CE-7643-4431-BE27-2101C5D19884}"/>
              </a:ext>
            </a:extLst>
          </p:cNvPr>
          <p:cNvSpPr>
            <a:spLocks noChangeArrowheads="1"/>
          </p:cNvSpPr>
          <p:nvPr/>
        </p:nvSpPr>
        <p:spPr bwMode="auto">
          <a:xfrm>
            <a:off x="5888184" y="864077"/>
            <a:ext cx="4656249" cy="2191427"/>
          </a:xfrm>
          <a:prstGeom prst="rect">
            <a:avLst/>
          </a:prstGeom>
          <a:solidFill>
            <a:srgbClr val="CCECFF"/>
          </a:solidFill>
          <a:ln w="12700">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defRPr/>
            </a:pPr>
            <a:endParaRPr lang="en-US" sz="1200">
              <a:solidFill>
                <a:srgbClr val="000000"/>
              </a:solidFill>
              <a:ea typeface="ＭＳ Ｐゴシック" pitchFamily="-110" charset="-128"/>
              <a:cs typeface="ＭＳ Ｐゴシック"/>
            </a:endParaRPr>
          </a:p>
        </p:txBody>
      </p:sp>
      <p:sp>
        <p:nvSpPr>
          <p:cNvPr id="12" name="Rectangle 5">
            <a:extLst>
              <a:ext uri="{FF2B5EF4-FFF2-40B4-BE49-F238E27FC236}">
                <a16:creationId xmlns:a16="http://schemas.microsoft.com/office/drawing/2014/main" id="{A3776818-54F2-41F0-A15E-76D59554237A}"/>
              </a:ext>
            </a:extLst>
          </p:cNvPr>
          <p:cNvSpPr>
            <a:spLocks noChangeArrowheads="1"/>
          </p:cNvSpPr>
          <p:nvPr/>
        </p:nvSpPr>
        <p:spPr bwMode="auto">
          <a:xfrm>
            <a:off x="5888183" y="864075"/>
            <a:ext cx="4567691" cy="21914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9056" tIns="34529" rIns="69056" bIns="34529"/>
          <a:lstStyle/>
          <a:p>
            <a:pPr marL="0" lvl="1" algn="ctr">
              <a:lnSpc>
                <a:spcPct val="90000"/>
              </a:lnSpc>
              <a:spcBef>
                <a:spcPct val="20000"/>
              </a:spcBef>
              <a:defRPr/>
            </a:pPr>
            <a:r>
              <a:rPr lang="en-US" sz="1200" b="1" i="1" u="sng">
                <a:solidFill>
                  <a:srgbClr val="000000"/>
                </a:solidFill>
                <a:ea typeface="ＭＳ Ｐゴシック" pitchFamily="-110" charset="-128"/>
                <a:cs typeface="ＭＳ Ｐゴシック"/>
              </a:rPr>
              <a:t>Mission Parameters</a:t>
            </a:r>
          </a:p>
          <a:p>
            <a:pPr marL="233363" indent="-233363">
              <a:lnSpc>
                <a:spcPct val="90000"/>
              </a:lnSpc>
              <a:spcBef>
                <a:spcPts val="225"/>
              </a:spcBef>
              <a:buSzPct val="120000"/>
              <a:buFontTx/>
              <a:buChar char="•"/>
              <a:defRPr/>
            </a:pPr>
            <a:r>
              <a:rPr lang="en-US" sz="1050" b="1">
                <a:solidFill>
                  <a:srgbClr val="000000"/>
                </a:solidFill>
                <a:ea typeface="ＭＳ Ｐゴシック" pitchFamily="-110" charset="-128"/>
                <a:cs typeface="ＭＳ Ｐゴシック"/>
              </a:rPr>
              <a:t>Single Satellite, Mission Category 1, Risk Class B </a:t>
            </a:r>
          </a:p>
          <a:p>
            <a:pPr lvl="1" indent="-223838">
              <a:lnSpc>
                <a:spcPct val="90000"/>
              </a:lnSpc>
              <a:spcBef>
                <a:spcPct val="20000"/>
              </a:spcBef>
              <a:buFont typeface="Arial"/>
              <a:buChar char="•"/>
              <a:defRPr/>
            </a:pPr>
            <a:r>
              <a:rPr lang="en-US" sz="1050">
                <a:solidFill>
                  <a:srgbClr val="000000"/>
                </a:solidFill>
                <a:ea typeface="ＭＳ Ｐゴシック" pitchFamily="-110" charset="-128"/>
                <a:cs typeface="ＭＳ Ｐゴシック"/>
              </a:rPr>
              <a:t>5-year design life after on-orbit checkout</a:t>
            </a:r>
          </a:p>
          <a:p>
            <a:pPr lvl="1" indent="-223838">
              <a:lnSpc>
                <a:spcPct val="90000"/>
              </a:lnSpc>
              <a:spcBef>
                <a:spcPct val="20000"/>
              </a:spcBef>
              <a:buFont typeface="Arial"/>
              <a:buChar char="•"/>
              <a:defRPr/>
            </a:pPr>
            <a:r>
              <a:rPr lang="en-US" sz="1050">
                <a:solidFill>
                  <a:srgbClr val="000000"/>
                </a:solidFill>
                <a:ea typeface="ＭＳ Ｐゴシック" pitchFamily="-110" charset="-128"/>
                <a:cs typeface="ＭＳ Ｐゴシック"/>
              </a:rPr>
              <a:t>At least 10 years of consumables</a:t>
            </a:r>
          </a:p>
          <a:p>
            <a:pPr marL="233363" indent="-233363">
              <a:lnSpc>
                <a:spcPct val="90000"/>
              </a:lnSpc>
              <a:spcBef>
                <a:spcPts val="225"/>
              </a:spcBef>
              <a:buSzPct val="120000"/>
              <a:buFontTx/>
              <a:buChar char="•"/>
              <a:defRPr/>
            </a:pPr>
            <a:r>
              <a:rPr lang="en-US" sz="1050" b="1">
                <a:solidFill>
                  <a:srgbClr val="000000"/>
                </a:solidFill>
                <a:ea typeface="ＭＳ Ｐゴシック" pitchFamily="-110" charset="-128"/>
                <a:cs typeface="ＭＳ Ｐゴシック"/>
              </a:rPr>
              <a:t>Sun-synchronous orbit, 705 km at equator, 98°inclination</a:t>
            </a:r>
          </a:p>
          <a:p>
            <a:pPr marL="233363" indent="-233363">
              <a:lnSpc>
                <a:spcPct val="90000"/>
              </a:lnSpc>
              <a:spcBef>
                <a:spcPts val="225"/>
              </a:spcBef>
              <a:buSzPct val="120000"/>
              <a:buFontTx/>
              <a:buChar char="•"/>
              <a:defRPr/>
            </a:pPr>
            <a:r>
              <a:rPr lang="en-US" sz="1050" b="1">
                <a:solidFill>
                  <a:srgbClr val="000000"/>
                </a:solidFill>
                <a:ea typeface="ＭＳ Ｐゴシック" pitchFamily="-110" charset="-128"/>
                <a:cs typeface="ＭＳ Ｐゴシック"/>
              </a:rPr>
              <a:t>16-day global land revisit</a:t>
            </a:r>
          </a:p>
          <a:p>
            <a:pPr marL="233363" indent="-233363">
              <a:lnSpc>
                <a:spcPct val="90000"/>
              </a:lnSpc>
              <a:spcBef>
                <a:spcPts val="225"/>
              </a:spcBef>
              <a:buSzPct val="120000"/>
              <a:buFontTx/>
              <a:buChar char="•"/>
              <a:defRPr/>
            </a:pPr>
            <a:r>
              <a:rPr lang="en-US" sz="1050" b="1">
                <a:solidFill>
                  <a:srgbClr val="000000"/>
                </a:solidFill>
                <a:ea typeface="ＭＳ Ｐゴシック" pitchFamily="-110" charset="-128"/>
                <a:cs typeface="ＭＳ Ｐゴシック"/>
              </a:rPr>
              <a:t>Partnership: NASA &amp; USGS</a:t>
            </a:r>
          </a:p>
          <a:p>
            <a:pPr lvl="1" indent="-223838">
              <a:lnSpc>
                <a:spcPct val="90000"/>
              </a:lnSpc>
              <a:spcBef>
                <a:spcPct val="20000"/>
              </a:spcBef>
              <a:buFont typeface="Arial"/>
              <a:buChar char="•"/>
              <a:defRPr/>
            </a:pPr>
            <a:r>
              <a:rPr lang="en-US" sz="1050">
                <a:solidFill>
                  <a:srgbClr val="000000"/>
                </a:solidFill>
                <a:ea typeface="ＭＳ Ｐゴシック" pitchFamily="-110" charset="-128"/>
                <a:cs typeface="ＭＳ Ｐゴシック"/>
              </a:rPr>
              <a:t>NASA:  Flight segment &amp; checkout</a:t>
            </a:r>
          </a:p>
          <a:p>
            <a:pPr lvl="1" indent="-223838">
              <a:lnSpc>
                <a:spcPct val="90000"/>
              </a:lnSpc>
              <a:spcBef>
                <a:spcPct val="20000"/>
              </a:spcBef>
              <a:buFont typeface="Arial"/>
              <a:buChar char="•"/>
              <a:defRPr/>
            </a:pPr>
            <a:r>
              <a:rPr lang="en-US" sz="1050">
                <a:solidFill>
                  <a:srgbClr val="000000"/>
                </a:solidFill>
                <a:ea typeface="ＭＳ Ｐゴシック" pitchFamily="-110" charset="-128"/>
                <a:cs typeface="ＭＳ Ｐゴシック"/>
              </a:rPr>
              <a:t>USGS:  Ground system and operations</a:t>
            </a:r>
          </a:p>
          <a:p>
            <a:pPr marL="233363" indent="-233363">
              <a:lnSpc>
                <a:spcPct val="90000"/>
              </a:lnSpc>
              <a:spcBef>
                <a:spcPts val="225"/>
              </a:spcBef>
              <a:buSzPct val="120000"/>
              <a:buFontTx/>
              <a:buChar char="•"/>
              <a:tabLst>
                <a:tab pos="795338" algn="l"/>
              </a:tabLst>
              <a:defRPr/>
            </a:pPr>
            <a:r>
              <a:rPr lang="en-US" sz="1050" b="1">
                <a:solidFill>
                  <a:srgbClr val="000000"/>
                </a:solidFill>
                <a:ea typeface="ＭＳ Ｐゴシック" pitchFamily="-110" charset="-128"/>
              </a:rPr>
              <a:t>Category 3 Launch Vehicle</a:t>
            </a:r>
            <a:endParaRPr lang="en-US" sz="1050" b="1">
              <a:solidFill>
                <a:srgbClr val="000000"/>
              </a:solidFill>
              <a:ea typeface="ＭＳ Ｐゴシック" pitchFamily="-110" charset="-128"/>
              <a:cs typeface="ＭＳ Ｐゴシック"/>
            </a:endParaRPr>
          </a:p>
          <a:p>
            <a:pPr marL="233363" indent="-233363">
              <a:lnSpc>
                <a:spcPct val="90000"/>
              </a:lnSpc>
              <a:spcBef>
                <a:spcPts val="225"/>
              </a:spcBef>
              <a:buSzPct val="120000"/>
              <a:buFontTx/>
              <a:buChar char="•"/>
              <a:tabLst>
                <a:tab pos="795338" algn="l"/>
              </a:tabLst>
              <a:defRPr/>
            </a:pPr>
            <a:r>
              <a:rPr lang="en-US" sz="1050" b="1">
                <a:solidFill>
                  <a:srgbClr val="000000"/>
                </a:solidFill>
                <a:ea typeface="ＭＳ Ｐゴシック" pitchFamily="-110" charset="-128"/>
                <a:cs typeface="ＭＳ Ｐゴシック"/>
              </a:rPr>
              <a:t>Launch:	Management Agreement - December 2020</a:t>
            </a:r>
          </a:p>
          <a:p>
            <a:pPr>
              <a:lnSpc>
                <a:spcPct val="90000"/>
              </a:lnSpc>
              <a:spcBef>
                <a:spcPts val="225"/>
              </a:spcBef>
              <a:buSzPct val="120000"/>
              <a:tabLst>
                <a:tab pos="795338" algn="l"/>
              </a:tabLst>
              <a:defRPr/>
            </a:pPr>
            <a:r>
              <a:rPr lang="en-US" sz="1050" b="1">
                <a:solidFill>
                  <a:srgbClr val="000000"/>
                </a:solidFill>
                <a:ea typeface="ＭＳ Ｐゴシック" pitchFamily="-110" charset="-128"/>
                <a:cs typeface="ＭＳ Ｐゴシック"/>
              </a:rPr>
              <a:t>       	Agency Baseline Commitment – November 2021</a:t>
            </a:r>
          </a:p>
        </p:txBody>
      </p:sp>
      <p:sp>
        <p:nvSpPr>
          <p:cNvPr id="13" name="Rectangle 26">
            <a:extLst>
              <a:ext uri="{FF2B5EF4-FFF2-40B4-BE49-F238E27FC236}">
                <a16:creationId xmlns:a16="http://schemas.microsoft.com/office/drawing/2014/main" id="{183A6521-A148-4725-83C4-716BD42944B2}"/>
              </a:ext>
            </a:extLst>
          </p:cNvPr>
          <p:cNvSpPr>
            <a:spLocks noChangeArrowheads="1"/>
          </p:cNvSpPr>
          <p:nvPr/>
        </p:nvSpPr>
        <p:spPr bwMode="auto">
          <a:xfrm>
            <a:off x="1752598" y="2004784"/>
            <a:ext cx="4000501" cy="1033272"/>
          </a:xfrm>
          <a:prstGeom prst="rect">
            <a:avLst/>
          </a:prstGeom>
          <a:solidFill>
            <a:srgbClr val="CCECFF"/>
          </a:solidFill>
          <a:ln w="12700">
            <a:solidFill>
              <a:schemeClr val="tx1"/>
            </a:solidFill>
            <a:miter lim="800000"/>
            <a:headEnd/>
            <a:tailEnd/>
          </a:ln>
          <a:effectLst>
            <a:outerShdw blurRad="63500" dist="107763" dir="2700000" algn="ctr" rotWithShape="0">
              <a:schemeClr val="bg2">
                <a:alpha val="74998"/>
              </a:schemeClr>
            </a:outerShdw>
          </a:effectLst>
        </p:spPr>
        <p:txBody>
          <a:bodyPr lIns="69056" tIns="34529" rIns="69056" bIns="34529"/>
          <a:lstStyle/>
          <a:p>
            <a:pPr marL="0" lvl="1" algn="ctr">
              <a:buSzPct val="120000"/>
              <a:defRPr/>
            </a:pPr>
            <a:r>
              <a:rPr lang="en-US" sz="1200" b="1" i="1" u="sng" dirty="0">
                <a:solidFill>
                  <a:srgbClr val="000000"/>
                </a:solidFill>
                <a:ea typeface="ＭＳ Ｐゴシック" pitchFamily="-110" charset="-128"/>
                <a:cs typeface="ＭＳ Ｐゴシック"/>
              </a:rPr>
              <a:t>Mission Team</a:t>
            </a:r>
          </a:p>
          <a:p>
            <a:pPr marL="233363" indent="-233363">
              <a:spcBef>
                <a:spcPts val="250"/>
              </a:spcBef>
              <a:buSzPct val="120000"/>
              <a:buFontTx/>
              <a:buChar char="•"/>
              <a:defRPr/>
            </a:pPr>
            <a:r>
              <a:rPr lang="en-US" sz="1050" b="1" dirty="0">
                <a:solidFill>
                  <a:srgbClr val="000000"/>
                </a:solidFill>
                <a:ea typeface="ＭＳ Ｐゴシック" pitchFamily="-110" charset="-128"/>
                <a:cs typeface="ＭＳ Ｐゴシック"/>
              </a:rPr>
              <a:t>NASA Goddard Space Flight Center (GSFC)</a:t>
            </a:r>
          </a:p>
          <a:p>
            <a:pPr marL="233363" indent="-233363">
              <a:buSzPct val="120000"/>
              <a:buFontTx/>
              <a:buChar char="•"/>
              <a:defRPr/>
            </a:pPr>
            <a:r>
              <a:rPr lang="en-US" sz="1050" b="1" dirty="0">
                <a:solidFill>
                  <a:srgbClr val="000000"/>
                </a:solidFill>
                <a:ea typeface="ＭＳ Ｐゴシック" pitchFamily="-110" charset="-128"/>
              </a:rPr>
              <a:t>USGS</a:t>
            </a:r>
            <a:r>
              <a:rPr lang="en-US" sz="1050" b="1" dirty="0">
                <a:solidFill>
                  <a:srgbClr val="000000"/>
                </a:solidFill>
                <a:ea typeface="ＭＳ Ｐゴシック" pitchFamily="-110" charset="-128"/>
                <a:cs typeface="ＭＳ Ｐゴシック"/>
              </a:rPr>
              <a:t> Earth Resources Observation &amp; Science (EROS) Center</a:t>
            </a:r>
          </a:p>
          <a:p>
            <a:pPr marL="233363" indent="-233363">
              <a:buSzPct val="120000"/>
              <a:buFontTx/>
              <a:buChar char="•"/>
              <a:defRPr/>
            </a:pPr>
            <a:r>
              <a:rPr lang="en-US" sz="1050" b="1" dirty="0">
                <a:solidFill>
                  <a:srgbClr val="000000"/>
                </a:solidFill>
                <a:ea typeface="ＭＳ Ｐゴシック" pitchFamily="-110" charset="-128"/>
                <a:cs typeface="ＭＳ Ｐゴシック"/>
              </a:rPr>
              <a:t>NASA Kennedy Space Center (KSC)</a:t>
            </a:r>
          </a:p>
          <a:p>
            <a:pPr marL="147638" indent="-147638">
              <a:buSzPct val="120000"/>
              <a:buFontTx/>
              <a:buChar char="•"/>
              <a:tabLst>
                <a:tab pos="719138" algn="l"/>
                <a:tab pos="1285875" algn="l"/>
                <a:tab pos="1457325" algn="l"/>
              </a:tabLst>
              <a:defRPr/>
            </a:pPr>
            <a:endParaRPr lang="en-US" sz="1000" b="1" dirty="0">
              <a:solidFill>
                <a:srgbClr val="000000"/>
              </a:solidFill>
              <a:ea typeface="ＭＳ Ｐゴシック" pitchFamily="-110" charset="-128"/>
              <a:cs typeface="ＭＳ Ｐゴシック"/>
            </a:endParaRPr>
          </a:p>
        </p:txBody>
      </p:sp>
    </p:spTree>
    <p:extLst>
      <p:ext uri="{BB962C8B-B14F-4D97-AF65-F5344CB8AC3E}">
        <p14:creationId xmlns:p14="http://schemas.microsoft.com/office/powerpoint/2010/main" val="20445844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Landsat 9 Status</a:t>
            </a:r>
          </a:p>
        </p:txBody>
      </p:sp>
      <p:sp>
        <p:nvSpPr>
          <p:cNvPr id="3" name="Content Placeholder 2"/>
          <p:cNvSpPr>
            <a:spLocks noGrp="1"/>
          </p:cNvSpPr>
          <p:nvPr>
            <p:ph idx="1"/>
          </p:nvPr>
        </p:nvSpPr>
        <p:spPr/>
        <p:txBody>
          <a:bodyPr>
            <a:normAutofit fontScale="92500"/>
          </a:bodyPr>
          <a:lstStyle/>
          <a:p>
            <a:r>
              <a:rPr lang="en-US" dirty="0"/>
              <a:t>Joint development between NASA and USGS (same as Landsat 8)</a:t>
            </a:r>
          </a:p>
          <a:p>
            <a:pPr lvl="1"/>
            <a:r>
              <a:rPr lang="en-US" dirty="0"/>
              <a:t>NASA responsible for space and launch segment, mission success through handover</a:t>
            </a:r>
          </a:p>
          <a:p>
            <a:pPr lvl="1"/>
            <a:r>
              <a:rPr lang="en-US" dirty="0"/>
              <a:t>USGS responsible for ground segment and on-orbit operations after handover</a:t>
            </a:r>
          </a:p>
          <a:p>
            <a:r>
              <a:rPr lang="en-US" dirty="0"/>
              <a:t>Landsat 9 is a rebuild of Landsat 8 with targeted upgrades</a:t>
            </a:r>
          </a:p>
          <a:p>
            <a:pPr lvl="1"/>
            <a:r>
              <a:rPr lang="en-US" dirty="0"/>
              <a:t>Upgrade to fully Class B (TIRS was a Class C instrument on Landsat 8)</a:t>
            </a:r>
          </a:p>
          <a:p>
            <a:pPr lvl="1"/>
            <a:r>
              <a:rPr lang="en-US" dirty="0"/>
              <a:t>TIRS-2 address on-orbit issues with Landsat 8 TIRS (stray light and position encoder)</a:t>
            </a:r>
          </a:p>
          <a:p>
            <a:pPr lvl="1"/>
            <a:r>
              <a:rPr lang="en-US" dirty="0"/>
              <a:t>Ground System upgraded to multi-mission capabilities (Landsat 9 development takes priority)</a:t>
            </a:r>
          </a:p>
          <a:p>
            <a:r>
              <a:rPr lang="en-US" dirty="0"/>
              <a:t>Overall mission making excellent progress</a:t>
            </a:r>
          </a:p>
          <a:p>
            <a:pPr lvl="1"/>
            <a:r>
              <a:rPr lang="en-US" dirty="0"/>
              <a:t>Launch vehicle contract awarded in October 2017 to United Launch Alliance (ULA)</a:t>
            </a:r>
          </a:p>
          <a:p>
            <a:pPr lvl="1"/>
            <a:r>
              <a:rPr lang="en-US" dirty="0"/>
              <a:t>Key Decision Point C was on December 6, 2017</a:t>
            </a:r>
          </a:p>
          <a:p>
            <a:pPr lvl="1"/>
            <a:r>
              <a:rPr lang="en-US" dirty="0"/>
              <a:t>Ground System Critical Design Review planned in September 2018</a:t>
            </a:r>
          </a:p>
          <a:p>
            <a:pPr lvl="1"/>
            <a:r>
              <a:rPr lang="en-US" dirty="0"/>
              <a:t>OLI-2 and TIRS-2 instruments in fabrication and on-track for mid-2019 delivery to the spacecraft</a:t>
            </a:r>
          </a:p>
          <a:p>
            <a:r>
              <a:rPr lang="en-US" dirty="0"/>
              <a:t>On-track for launch in December 2020 with transition-to-operations in March 2021</a:t>
            </a:r>
          </a:p>
        </p:txBody>
      </p:sp>
    </p:spTree>
    <p:extLst>
      <p:ext uri="{BB962C8B-B14F-4D97-AF65-F5344CB8AC3E}">
        <p14:creationId xmlns:p14="http://schemas.microsoft.com/office/powerpoint/2010/main" val="380932790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81"/>
          <a:stretch/>
        </p:blipFill>
        <p:spPr>
          <a:xfrm>
            <a:off x="2223023" y="1015205"/>
            <a:ext cx="7664790" cy="5659134"/>
          </a:xfrm>
          <a:prstGeom prst="rect">
            <a:avLst/>
          </a:prstGeom>
        </p:spPr>
      </p:pic>
      <p:sp>
        <p:nvSpPr>
          <p:cNvPr id="3" name="Title 2">
            <a:extLst>
              <a:ext uri="{FF2B5EF4-FFF2-40B4-BE49-F238E27FC236}">
                <a16:creationId xmlns:a16="http://schemas.microsoft.com/office/drawing/2014/main" id="{F2D18336-73EA-42AA-A230-C7D35C2D6802}"/>
              </a:ext>
            </a:extLst>
          </p:cNvPr>
          <p:cNvSpPr>
            <a:spLocks noGrp="1"/>
          </p:cNvSpPr>
          <p:nvPr>
            <p:ph type="title"/>
          </p:nvPr>
        </p:nvSpPr>
        <p:spPr/>
        <p:txBody>
          <a:bodyPr/>
          <a:lstStyle/>
          <a:p>
            <a:r>
              <a:rPr lang="en-US" dirty="0"/>
              <a:t>Landsat 9 Mission Architecture</a:t>
            </a:r>
          </a:p>
        </p:txBody>
      </p:sp>
    </p:spTree>
    <p:extLst>
      <p:ext uri="{BB962C8B-B14F-4D97-AF65-F5344CB8AC3E}">
        <p14:creationId xmlns:p14="http://schemas.microsoft.com/office/powerpoint/2010/main" val="3293038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6C98134-1ED4-4DED-9A21-DD0CF0307C2E}"/>
              </a:ext>
            </a:extLst>
          </p:cNvPr>
          <p:cNvSpPr>
            <a:spLocks noGrp="1"/>
          </p:cNvSpPr>
          <p:nvPr>
            <p:ph type="title"/>
          </p:nvPr>
        </p:nvSpPr>
        <p:spPr/>
        <p:txBody>
          <a:bodyPr/>
          <a:lstStyle/>
          <a:p>
            <a:r>
              <a:rPr lang="en-US" dirty="0"/>
              <a:t>Landsat 9 Ground System Architecture</a:t>
            </a:r>
          </a:p>
        </p:txBody>
      </p:sp>
      <p:sp>
        <p:nvSpPr>
          <p:cNvPr id="5" name="Slide Number Placeholder 4">
            <a:extLst>
              <a:ext uri="{FF2B5EF4-FFF2-40B4-BE49-F238E27FC236}">
                <a16:creationId xmlns:a16="http://schemas.microsoft.com/office/drawing/2014/main" id="{1BBF7418-B27A-2149-B8F8-8B869D96B695}"/>
              </a:ext>
            </a:extLst>
          </p:cNvPr>
          <p:cNvSpPr>
            <a:spLocks noGrp="1"/>
          </p:cNvSpPr>
          <p:nvPr>
            <p:ph type="sldNum" sz="quarter" idx="10"/>
          </p:nvPr>
        </p:nvSpPr>
        <p:spPr/>
        <p:txBody>
          <a:bodyPr/>
          <a:lstStyle/>
          <a:p>
            <a:fld id="{9A4DB9E2-F09A-429B-9E50-670A92037774}" type="slidenum">
              <a:rPr lang="en-US" smtClean="0"/>
              <a:pPr/>
              <a:t>6</a:t>
            </a:fld>
            <a:endParaRPr lang="en-US"/>
          </a:p>
        </p:txBody>
      </p:sp>
      <p:pic>
        <p:nvPicPr>
          <p:cNvPr id="4" name="Picture 3">
            <a:extLst>
              <a:ext uri="{FF2B5EF4-FFF2-40B4-BE49-F238E27FC236}">
                <a16:creationId xmlns:a16="http://schemas.microsoft.com/office/drawing/2014/main" id="{4332D374-E48B-1C44-9E3D-2CC180C4F929}"/>
              </a:ext>
            </a:extLst>
          </p:cNvPr>
          <p:cNvPicPr>
            <a:picLocks noChangeAspect="1"/>
          </p:cNvPicPr>
          <p:nvPr/>
        </p:nvPicPr>
        <p:blipFill>
          <a:blip r:embed="rId2"/>
          <a:stretch>
            <a:fillRect/>
          </a:stretch>
        </p:blipFill>
        <p:spPr>
          <a:xfrm>
            <a:off x="2809625" y="1160332"/>
            <a:ext cx="6572750" cy="4954215"/>
          </a:xfrm>
          <a:prstGeom prst="rect">
            <a:avLst/>
          </a:prstGeom>
        </p:spPr>
      </p:pic>
    </p:spTree>
    <p:extLst>
      <p:ext uri="{BB962C8B-B14F-4D97-AF65-F5344CB8AC3E}">
        <p14:creationId xmlns:p14="http://schemas.microsoft.com/office/powerpoint/2010/main" val="3178347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Sustainable Land Imaging Architecture Study Team</a:t>
            </a:r>
            <a:endParaRPr lang="en-US" dirty="0"/>
          </a:p>
        </p:txBody>
      </p:sp>
      <p:sp>
        <p:nvSpPr>
          <p:cNvPr id="3" name="Content Placeholder 2"/>
          <p:cNvSpPr>
            <a:spLocks noGrp="1"/>
          </p:cNvSpPr>
          <p:nvPr>
            <p:ph sz="half" idx="1"/>
          </p:nvPr>
        </p:nvSpPr>
        <p:spPr/>
        <p:txBody>
          <a:bodyPr/>
          <a:lstStyle/>
          <a:p>
            <a:r>
              <a:rPr lang="en-US" altLang="en-US" dirty="0"/>
              <a:t>NASA/DOI/USGS SLI AST will execute a study for the design and implementation approach of a spaceborne system to provide global, continuous Landsat-quality multispectral and thermal infrared measurements for approximately a ten-year period starting in 2026</a:t>
            </a:r>
            <a:endParaRPr lang="en-US" sz="2300" dirty="0"/>
          </a:p>
          <a:p>
            <a:endParaRPr lang="en-US" sz="1000" dirty="0"/>
          </a:p>
          <a:p>
            <a:r>
              <a:rPr lang="en-US" dirty="0"/>
              <a:t>Oversight provided by the NASA Associate Administrator for Science and the DOI Assistant Secretary for Water and Science</a:t>
            </a:r>
            <a:endParaRPr lang="en-US" sz="2300" dirty="0"/>
          </a:p>
          <a:p>
            <a:endParaRPr lang="en-US" sz="1000" dirty="0"/>
          </a:p>
          <a:p>
            <a:r>
              <a:rPr lang="en-US" dirty="0"/>
              <a:t>AST-2019 will inform NASA and DOI/USGS acquisition strategies on options for both the space and ground segments, potential contributions from international partners and commercial Earth Observation data suppliers, and business model alternatives</a:t>
            </a:r>
            <a:endParaRPr lang="en-US" sz="2300" dirty="0"/>
          </a:p>
          <a:p>
            <a:pPr lvl="1"/>
            <a:r>
              <a:rPr lang="en-US" sz="2000" dirty="0"/>
              <a:t>Address large increase in the number of commercial and international providers of Earth observation data in the previous few years</a:t>
            </a:r>
          </a:p>
          <a:p>
            <a:endParaRPr lang="en-US" sz="1000" dirty="0"/>
          </a:p>
          <a:p>
            <a:r>
              <a:rPr lang="en-US" dirty="0"/>
              <a:t>Ground System a major driver for AST-2019 (and USGS NLI)</a:t>
            </a:r>
          </a:p>
          <a:p>
            <a:endParaRPr lang="en-US" dirty="0"/>
          </a:p>
        </p:txBody>
      </p:sp>
    </p:spTree>
    <p:extLst>
      <p:ext uri="{BB962C8B-B14F-4D97-AF65-F5344CB8AC3E}">
        <p14:creationId xmlns:p14="http://schemas.microsoft.com/office/powerpoint/2010/main" val="317080767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Landsat Ground Stations</a:t>
            </a:r>
            <a:br>
              <a:rPr lang="en-US" dirty="0"/>
            </a:br>
            <a:r>
              <a:rPr lang="en-US" sz="1800" dirty="0">
                <a:hlinkClick r:id="rId3"/>
              </a:rPr>
              <a:t>https://landsat.usgs.gov/igs-network</a:t>
            </a:r>
            <a:endParaRPr lang="en-US" sz="1800" dirty="0">
              <a:solidFill>
                <a:srgbClr val="FF0000"/>
              </a:solidFill>
            </a:endParaRPr>
          </a:p>
        </p:txBody>
      </p:sp>
      <p:sp>
        <p:nvSpPr>
          <p:cNvPr id="4" name="Content Placeholder 6"/>
          <p:cNvSpPr txBox="1">
            <a:spLocks/>
          </p:cNvSpPr>
          <p:nvPr/>
        </p:nvSpPr>
        <p:spPr bwMode="auto">
          <a:xfrm>
            <a:off x="0" y="1042416"/>
            <a:ext cx="12192000" cy="23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4163" indent="-284163" algn="l" rtl="0" eaLnBrk="0" fontAlgn="base" hangingPunct="0">
              <a:lnSpc>
                <a:spcPct val="85000"/>
              </a:lnSpc>
              <a:spcBef>
                <a:spcPct val="30000"/>
              </a:spcBef>
              <a:spcAft>
                <a:spcPct val="0"/>
              </a:spcAft>
              <a:buClr>
                <a:schemeClr val="tx1"/>
              </a:buClr>
              <a:buSzPct val="75000"/>
              <a:buFont typeface="Wingdings" pitchFamily="2" charset="2"/>
              <a:buChar char="l"/>
              <a:defRPr sz="2400" b="1">
                <a:solidFill>
                  <a:schemeClr val="tx1"/>
                </a:solidFill>
                <a:latin typeface="+mn-lt"/>
                <a:ea typeface="+mn-ea"/>
                <a:cs typeface="+mn-cs"/>
              </a:defRPr>
            </a:lvl1pPr>
            <a:lvl2pPr marL="742950" indent="-285750" algn="l" rtl="0" eaLnBrk="0" fontAlgn="base" hangingPunct="0">
              <a:lnSpc>
                <a:spcPct val="85000"/>
              </a:lnSpc>
              <a:spcBef>
                <a:spcPct val="30000"/>
              </a:spcBef>
              <a:spcAft>
                <a:spcPct val="0"/>
              </a:spcAft>
              <a:buClr>
                <a:srgbClr val="678090"/>
              </a:buClr>
              <a:buSzPct val="70000"/>
              <a:buFont typeface="Wingdings" pitchFamily="2" charset="2"/>
              <a:buChar char="u"/>
              <a:defRPr sz="2200">
                <a:solidFill>
                  <a:schemeClr val="tx1"/>
                </a:solidFill>
                <a:latin typeface="+mn-lt"/>
              </a:defRPr>
            </a:lvl2pPr>
            <a:lvl3pPr marL="1143000" indent="-228600" algn="l" rtl="0" eaLnBrk="0" fontAlgn="base" hangingPunct="0">
              <a:lnSpc>
                <a:spcPct val="85000"/>
              </a:lnSpc>
              <a:spcBef>
                <a:spcPct val="30000"/>
              </a:spcBef>
              <a:spcAft>
                <a:spcPct val="0"/>
              </a:spcAft>
              <a:buClr>
                <a:schemeClr val="tx1"/>
              </a:buClr>
              <a:buSzPct val="70000"/>
              <a:buFont typeface="Wingdings" pitchFamily="2" charset="2"/>
              <a:buChar char="l"/>
              <a:defRPr sz="2000">
                <a:solidFill>
                  <a:schemeClr val="tx1"/>
                </a:solidFill>
                <a:latin typeface="+mn-lt"/>
              </a:defRPr>
            </a:lvl3pPr>
            <a:lvl4pPr marL="1600200" indent="-228600" algn="l" rtl="0" eaLnBrk="0" fontAlgn="base" hangingPunct="0">
              <a:lnSpc>
                <a:spcPct val="85000"/>
              </a:lnSpc>
              <a:spcBef>
                <a:spcPct val="30000"/>
              </a:spcBef>
              <a:spcAft>
                <a:spcPct val="0"/>
              </a:spcAft>
              <a:buClr>
                <a:srgbClr val="678090"/>
              </a:buClr>
              <a:buSzPct val="70000"/>
              <a:buFont typeface="Wingdings" pitchFamily="2" charset="2"/>
              <a:buChar char="u"/>
              <a:defRPr>
                <a:solidFill>
                  <a:schemeClr val="tx1"/>
                </a:solidFill>
                <a:latin typeface="+mn-lt"/>
              </a:defRPr>
            </a:lvl4pPr>
            <a:lvl5pPr marL="2057400" indent="-228600" algn="l" rtl="0" eaLnBrk="0" fontAlgn="base" hangingPunct="0">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5pPr>
            <a:lvl6pPr marL="25146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6pPr>
            <a:lvl7pPr marL="29718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7pPr>
            <a:lvl8pPr marL="34290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8pPr>
            <a:lvl9pPr marL="38862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9pPr>
          </a:lstStyle>
          <a:p>
            <a:pPr marL="0" indent="0" algn="ctr">
              <a:buNone/>
            </a:pPr>
            <a:r>
              <a:rPr lang="en-US" sz="1600" dirty="0">
                <a:solidFill>
                  <a:schemeClr val="accent2"/>
                </a:solidFill>
              </a:rPr>
              <a:t>13</a:t>
            </a:r>
            <a:r>
              <a:rPr lang="en-US" sz="1600" dirty="0"/>
              <a:t> Active L7 Stations		</a:t>
            </a:r>
            <a:r>
              <a:rPr lang="en-US" sz="1600" dirty="0">
                <a:solidFill>
                  <a:schemeClr val="accent2"/>
                </a:solidFill>
              </a:rPr>
              <a:t>21 </a:t>
            </a:r>
            <a:r>
              <a:rPr lang="en-US" sz="1600" dirty="0"/>
              <a:t>Active L8 Stations</a:t>
            </a:r>
          </a:p>
        </p:txBody>
      </p:sp>
      <p:pic>
        <p:nvPicPr>
          <p:cNvPr id="6" name="Picture 5">
            <a:extLst>
              <a:ext uri="{FF2B5EF4-FFF2-40B4-BE49-F238E27FC236}">
                <a16:creationId xmlns:a16="http://schemas.microsoft.com/office/drawing/2014/main" id="{F0C5852D-68CB-4033-BEC6-9DEF4DA56B0A}"/>
              </a:ext>
            </a:extLst>
          </p:cNvPr>
          <p:cNvPicPr>
            <a:picLocks noChangeAspect="1"/>
          </p:cNvPicPr>
          <p:nvPr/>
        </p:nvPicPr>
        <p:blipFill rotWithShape="1">
          <a:blip r:embed="rId4">
            <a:extLst>
              <a:ext uri="{28A0092B-C50C-407E-A947-70E740481C1C}">
                <a14:useLocalDpi xmlns:a14="http://schemas.microsoft.com/office/drawing/2010/main" val="0"/>
              </a:ext>
            </a:extLst>
          </a:blip>
          <a:srcRect l="15860" t="21952" r="11702" b="33514"/>
          <a:stretch/>
        </p:blipFill>
        <p:spPr>
          <a:xfrm>
            <a:off x="1505960" y="1318919"/>
            <a:ext cx="9180080" cy="4584455"/>
          </a:xfrm>
          <a:prstGeom prst="rect">
            <a:avLst/>
          </a:prstGeom>
        </p:spPr>
      </p:pic>
    </p:spTree>
    <p:extLst>
      <p:ext uri="{BB962C8B-B14F-4D97-AF65-F5344CB8AC3E}">
        <p14:creationId xmlns:p14="http://schemas.microsoft.com/office/powerpoint/2010/main" val="3797395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Landsat Global Archive Consolidation (LGAC)</a:t>
            </a:r>
            <a:br>
              <a:rPr lang="en-US" dirty="0"/>
            </a:br>
            <a:r>
              <a:rPr lang="en-US" sz="1800" dirty="0"/>
              <a:t>Historical Landsat Ground Stations</a:t>
            </a:r>
            <a:endParaRPr lang="en-US" dirty="0"/>
          </a:p>
        </p:txBody>
      </p:sp>
      <p:sp>
        <p:nvSpPr>
          <p:cNvPr id="3" name="TextBox 2"/>
          <p:cNvSpPr txBox="1"/>
          <p:nvPr/>
        </p:nvSpPr>
        <p:spPr>
          <a:xfrm>
            <a:off x="2142068" y="5690494"/>
            <a:ext cx="4211409" cy="276999"/>
          </a:xfrm>
          <a:prstGeom prst="rect">
            <a:avLst/>
          </a:prstGeom>
          <a:noFill/>
        </p:spPr>
        <p:txBody>
          <a:bodyPr wrap="none" rtlCol="0">
            <a:spAutoFit/>
          </a:bodyPr>
          <a:lstStyle/>
          <a:p>
            <a:r>
              <a:rPr lang="en-US" sz="1200" dirty="0"/>
              <a:t>* Does not include Landsat Ground Network (LGN) stations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98732"/>
            <a:ext cx="8382000" cy="419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5332514"/>
      </p:ext>
    </p:extLst>
  </p:cSld>
  <p:clrMapOvr>
    <a:masterClrMapping/>
  </p:clrMapOvr>
  <p:transition/>
</p:sld>
</file>

<file path=ppt/theme/theme1.xml><?xml version="1.0" encoding="utf-8"?>
<a:theme xmlns:a="http://schemas.openxmlformats.org/drawingml/2006/main" name="Microsoft Office 98">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Microsoft Office 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16969</TotalTime>
  <Words>1133</Words>
  <Application>Microsoft Office PowerPoint</Application>
  <PresentationFormat>Widescreen</PresentationFormat>
  <Paragraphs>134</Paragraphs>
  <Slides>15</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MS PGothic</vt:lpstr>
      <vt:lpstr>MS PGothic</vt:lpstr>
      <vt:lpstr>Arial</vt:lpstr>
      <vt:lpstr>Arial Black</vt:lpstr>
      <vt:lpstr>Arial Rounded MT Bold</vt:lpstr>
      <vt:lpstr>Calibri</vt:lpstr>
      <vt:lpstr>Calibri Light</vt:lpstr>
      <vt:lpstr>Wingdings</vt:lpstr>
      <vt:lpstr>Microsoft Office 98</vt:lpstr>
      <vt:lpstr>Custom Design</vt:lpstr>
      <vt:lpstr>USGS Landsat Overview</vt:lpstr>
      <vt:lpstr>Landsat Operational Mission Status</vt:lpstr>
      <vt:lpstr>Landsat 9 Mission Overview</vt:lpstr>
      <vt:lpstr>Landsat 9 Status</vt:lpstr>
      <vt:lpstr>Landsat 9 Mission Architecture</vt:lpstr>
      <vt:lpstr>Landsat 9 Ground System Architecture</vt:lpstr>
      <vt:lpstr>Sustainable Land Imaging Architecture Study Team</vt:lpstr>
      <vt:lpstr>Active Landsat Ground Stations https://landsat.usgs.gov/igs-network</vt:lpstr>
      <vt:lpstr>Landsat Global Archive Consolidation (LGAC) Historical Landsat Ground Stations</vt:lpstr>
      <vt:lpstr>PowerPoint Presentation</vt:lpstr>
      <vt:lpstr>Landsat Collection 1 Status</vt:lpstr>
      <vt:lpstr>Landsat Collection 2 Products</vt:lpstr>
      <vt:lpstr>Landsat Collection 2 Products</vt:lpstr>
      <vt:lpstr>Landsat Collection 2 Planning</vt:lpstr>
      <vt:lpstr>Questions?</vt:lpstr>
    </vt:vector>
  </TitlesOfParts>
  <Company>USGS/EROS Data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DocuShare</dc:title>
  <dc:creator>Autumn Olson</dc:creator>
  <cp:lastModifiedBy>Lacey, Jennifer A</cp:lastModifiedBy>
  <cp:revision>1269</cp:revision>
  <dcterms:created xsi:type="dcterms:W3CDTF">2005-05-17T19:07:47Z</dcterms:created>
  <dcterms:modified xsi:type="dcterms:W3CDTF">2018-09-05T12:57:01Z</dcterms:modified>
</cp:coreProperties>
</file>