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41"/>
  </p:notesMasterIdLst>
  <p:handoutMasterIdLst>
    <p:handoutMasterId r:id="rId42"/>
  </p:handoutMasterIdLst>
  <p:sldIdLst>
    <p:sldId id="283" r:id="rId5"/>
    <p:sldId id="284" r:id="rId6"/>
    <p:sldId id="285" r:id="rId7"/>
    <p:sldId id="286" r:id="rId8"/>
    <p:sldId id="287" r:id="rId9"/>
    <p:sldId id="288" r:id="rId10"/>
    <p:sldId id="289" r:id="rId11"/>
    <p:sldId id="290" r:id="rId12"/>
    <p:sldId id="291" r:id="rId13"/>
    <p:sldId id="296" r:id="rId14"/>
    <p:sldId id="297" r:id="rId15"/>
    <p:sldId id="298" r:id="rId16"/>
    <p:sldId id="299" r:id="rId17"/>
    <p:sldId id="294" r:id="rId18"/>
    <p:sldId id="295" r:id="rId19"/>
    <p:sldId id="312" r:id="rId20"/>
    <p:sldId id="303" r:id="rId21"/>
    <p:sldId id="302" r:id="rId22"/>
    <p:sldId id="300" r:id="rId23"/>
    <p:sldId id="301" r:id="rId24"/>
    <p:sldId id="258" r:id="rId25"/>
    <p:sldId id="259" r:id="rId26"/>
    <p:sldId id="260" r:id="rId27"/>
    <p:sldId id="304" r:id="rId28"/>
    <p:sldId id="305" r:id="rId29"/>
    <p:sldId id="261" r:id="rId30"/>
    <p:sldId id="319" r:id="rId31"/>
    <p:sldId id="306" r:id="rId32"/>
    <p:sldId id="307" r:id="rId33"/>
    <p:sldId id="308" r:id="rId34"/>
    <p:sldId id="311" r:id="rId35"/>
    <p:sldId id="318" r:id="rId36"/>
    <p:sldId id="314" r:id="rId37"/>
    <p:sldId id="315" r:id="rId38"/>
    <p:sldId id="317" r:id="rId39"/>
    <p:sldId id="310" r:id="rId40"/>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9F"/>
    <a:srgbClr val="0098DB"/>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2389" autoAdjust="0"/>
  </p:normalViewPr>
  <p:slideViewPr>
    <p:cSldViewPr snapToGrid="0">
      <p:cViewPr varScale="1">
        <p:scale>
          <a:sx n="96" d="100"/>
          <a:sy n="96" d="100"/>
        </p:scale>
        <p:origin x="1094" y="62"/>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9/6/2018</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71078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30297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Revised Draft LTS including cost estimates and detailed planning well received by ESA’s</a:t>
            </a:r>
            <a:r>
              <a:rPr lang="en-US" baseline="0" dirty="0" smtClean="0"/>
              <a:t> </a:t>
            </a:r>
            <a:r>
              <a:rPr lang="en-US" baseline="0" smtClean="0"/>
              <a:t>Member States</a:t>
            </a:r>
            <a:endParaRPr lang="en-US" smtClean="0"/>
          </a:p>
          <a:p>
            <a:endParaRPr lang="en-US" dirty="0" smtClean="0"/>
          </a:p>
          <a:p>
            <a:r>
              <a:rPr lang="en-US" dirty="0" smtClean="0"/>
              <a:t>Copernicus Space Component Phases A/B1 of Potential Expansion Sentinels cover preparatory activities for potential future Sentinel missions responding</a:t>
            </a:r>
            <a:r>
              <a:rPr lang="en-US" baseline="0" dirty="0" smtClean="0"/>
              <a:t> to new observation needs and priorities identified by users</a:t>
            </a: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4478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60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though</a:t>
            </a:r>
            <a:r>
              <a:rPr lang="en-GB" baseline="0" dirty="0"/>
              <a:t> the Open Access Hub operated by ESA is the principal collector of user interest for accessing Sentinel data, there are other entry points and services demonstrating the very high interest to Sentinel data and Copernicus activities.</a:t>
            </a: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6678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9703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03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3E37BDE-1E16-4497-8123-4D9E05ECC39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57348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64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8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23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02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2020+</a:t>
            </a:r>
            <a:r>
              <a:rPr lang="en-GB" baseline="0" dirty="0" smtClean="0"/>
              <a:t> revise the current portfolio for contributing missions based on evolving users requirements also considering evolving IT/data access requirements and other legal forms as PPP</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122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45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825387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7.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6.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smtClean="0"/>
              <a:t>Click to edit Master subtitle style</a:t>
            </a:r>
            <a:endParaRPr lang="en-GB" noProof="0" dirty="0" smtClean="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smtClean="0"/>
              <a:t>Click to edit Master title style</a:t>
            </a:r>
            <a:endParaRPr lang="en-GB" noProof="0" dirty="0" smtClean="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49" y="-2000250"/>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smtClean="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11" name="Group 10"/>
          <p:cNvGrpSpPr/>
          <p:nvPr userDrawn="1"/>
        </p:nvGrpSpPr>
        <p:grpSpPr>
          <a:xfrm>
            <a:off x="171652" y="4905803"/>
            <a:ext cx="6436141" cy="111519"/>
            <a:chOff x="171652" y="6621093"/>
            <a:chExt cx="6436141" cy="111519"/>
          </a:xfrm>
        </p:grpSpPr>
        <p:pic>
          <p:nvPicPr>
            <p:cNvPr id="12" name="Picture 11"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noProof="0"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Edit Master text styles</a:t>
            </a:r>
          </a:p>
        </p:txBody>
      </p:sp>
    </p:spTree>
    <p:extLst>
      <p:ext uri="{BB962C8B-B14F-4D97-AF65-F5344CB8AC3E}">
        <p14:creationId xmlns:p14="http://schemas.microsoft.com/office/powerpoint/2010/main" val="31950312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16986723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smtClean="0"/>
              <a:t>Click to edit Master title style</a:t>
            </a:r>
            <a:endParaRPr lang="en-GB" dirty="0" smtClean="0"/>
          </a:p>
        </p:txBody>
      </p:sp>
    </p:spTree>
    <p:extLst>
      <p:ext uri="{BB962C8B-B14F-4D97-AF65-F5344CB8AC3E}">
        <p14:creationId xmlns:p14="http://schemas.microsoft.com/office/powerpoint/2010/main" val="211880195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Title 1"/>
          <p:cNvSpPr>
            <a:spLocks noGrp="1"/>
          </p:cNvSpPr>
          <p:nvPr>
            <p:ph type="title"/>
          </p:nvPr>
        </p:nvSpPr>
        <p:spPr>
          <a:xfrm>
            <a:off x="143086" y="149150"/>
            <a:ext cx="7174846" cy="430887"/>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9" name="Text Box DG"/>
          <p:cNvSpPr txBox="1">
            <a:spLocks noChangeArrowheads="1"/>
          </p:cNvSpPr>
          <p:nvPr userDrawn="1"/>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smtClean="0"/>
              <a:t>Click to edit Master title style</a:t>
            </a:r>
            <a:endParaRPr lang="en-GB" dirty="0" smtClean="0"/>
          </a:p>
        </p:txBody>
      </p:sp>
      <p:pic>
        <p:nvPicPr>
          <p:cNvPr id="11" name="Picture 10"/>
          <p:cNvPicPr>
            <a:picLocks noChangeAspect="1"/>
          </p:cNvPicPr>
          <p:nvPr userDrawn="1"/>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userDrawn="1"/>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smtClean="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15" name="Group 14"/>
          <p:cNvGrpSpPr/>
          <p:nvPr userDrawn="1"/>
        </p:nvGrpSpPr>
        <p:grpSpPr>
          <a:xfrm>
            <a:off x="171652" y="4905803"/>
            <a:ext cx="6436141" cy="111519"/>
            <a:chOff x="171652" y="6621093"/>
            <a:chExt cx="6436141" cy="111519"/>
          </a:xfrm>
        </p:grpSpPr>
        <p:pic>
          <p:nvPicPr>
            <p:cNvPr id="16" name="Picture 15"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
        <p:nvSpPr>
          <p:cNvPr id="39" name="Text Box 34"/>
          <p:cNvSpPr txBox="1">
            <a:spLocks noChangeAspect="1" noChangeArrowheads="1"/>
          </p:cNvSpPr>
          <p:nvPr userDrawn="1"/>
        </p:nvSpPr>
        <p:spPr bwMode="auto">
          <a:xfrm>
            <a:off x="6412604" y="4580702"/>
            <a:ext cx="2588209"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smtClean="0">
                <a:solidFill>
                  <a:schemeClr val="bg2"/>
                </a:solidFill>
              </a:rPr>
              <a:t>Susanne Mecklenburg | 02/09/2018 | Slide  </a:t>
            </a:r>
            <a:fld id="{538811D7-0C21-4038-AA0D-BABCC2DAA7EC}" type="slidenum">
              <a:rPr lang="en-GB" sz="800" noProof="1" smtClean="0">
                <a:solidFill>
                  <a:schemeClr val="bg2"/>
                </a:solidFill>
              </a:rPr>
              <a:t>‹#›</a:t>
            </a:fld>
            <a:endParaRPr lang="en-GB" sz="800" noProof="1">
              <a:solidFill>
                <a:schemeClr val="bg2"/>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Lst>
  <p:timing>
    <p:tnLst>
      <p:par>
        <p:cTn id="1" dur="indefinite" restart="never" nodeType="tmRoot"/>
      </p:par>
    </p:tnLst>
  </p:timing>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emf"/></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2.wdp"/><Relationship Id="rId7" Type="http://schemas.openxmlformats.org/officeDocument/2006/relationships/image" Target="../media/image74.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gif"/><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9.png"/><Relationship Id="rId9"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2.jf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tiff"/></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tiff"/><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32948" y="1285794"/>
            <a:ext cx="79724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marL="0" marR="0" lvl="0" indent="0" defTabSz="914400" latinLnBrk="0">
              <a:lnSpc>
                <a:spcPct val="100000"/>
              </a:lnSpc>
              <a:buClrTx/>
              <a:buSzTx/>
              <a:buFontTx/>
              <a:buNone/>
              <a:tabLst/>
              <a:defRPr/>
            </a:pPr>
            <a:r>
              <a:rPr lang="en-GB" sz="3200" dirty="0" smtClean="0">
                <a:solidFill>
                  <a:schemeClr val="bg1">
                    <a:lumMod val="95000"/>
                  </a:schemeClr>
                </a:solidFill>
                <a:latin typeface="Verdana"/>
                <a:ea typeface="+mj-ea"/>
                <a:cs typeface="Verdana"/>
              </a:rPr>
              <a:t>ESA update</a:t>
            </a:r>
          </a:p>
          <a:p>
            <a:pPr marL="0" marR="0" lvl="0" indent="0" defTabSz="914400" latinLnBrk="0">
              <a:lnSpc>
                <a:spcPct val="100000"/>
              </a:lnSpc>
              <a:buClrTx/>
              <a:buSzTx/>
              <a:buFontTx/>
              <a:buNone/>
              <a:tabLst/>
              <a:defRPr/>
            </a:pPr>
            <a:r>
              <a:rPr lang="en-GB" sz="3200" dirty="0">
                <a:solidFill>
                  <a:schemeClr val="bg1">
                    <a:lumMod val="95000"/>
                  </a:schemeClr>
                </a:solidFill>
                <a:latin typeface="Verdana"/>
                <a:ea typeface="+mj-ea"/>
                <a:cs typeface="Verdana"/>
              </a:rPr>
              <a:t>f</a:t>
            </a:r>
            <a:r>
              <a:rPr lang="en-GB" sz="3200" dirty="0" smtClean="0">
                <a:solidFill>
                  <a:schemeClr val="bg1">
                    <a:lumMod val="95000"/>
                  </a:schemeClr>
                </a:solidFill>
                <a:latin typeface="Verdana"/>
                <a:ea typeface="+mj-ea"/>
                <a:cs typeface="Verdana"/>
              </a:rPr>
              <a:t>or CEOS LSI-VC</a:t>
            </a:r>
            <a:endParaRPr lang="en-GB" sz="3200" dirty="0">
              <a:solidFill>
                <a:schemeClr val="bg1">
                  <a:lumMod val="95000"/>
                </a:schemeClr>
              </a:solidFill>
              <a:latin typeface="Verdana"/>
              <a:ea typeface="+mj-ea"/>
              <a:cs typeface="Verdana"/>
            </a:endParaRPr>
          </a:p>
        </p:txBody>
      </p:sp>
      <p:sp>
        <p:nvSpPr>
          <p:cNvPr id="7" name="Text Box 24"/>
          <p:cNvSpPr txBox="1">
            <a:spLocks noChangeArrowheads="1"/>
          </p:cNvSpPr>
          <p:nvPr/>
        </p:nvSpPr>
        <p:spPr bwMode="auto">
          <a:xfrm>
            <a:off x="629887" y="2537882"/>
            <a:ext cx="3031599" cy="646331"/>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0"/>
              </a:spcBef>
            </a:pPr>
            <a:r>
              <a:rPr lang="en-GB" b="1" dirty="0" smtClean="0">
                <a:solidFill>
                  <a:schemeClr val="bg1"/>
                </a:solidFill>
              </a:rPr>
              <a:t>Susanne Mecklenburg</a:t>
            </a:r>
          </a:p>
          <a:p>
            <a:pPr>
              <a:spcBef>
                <a:spcPts val="0"/>
              </a:spcBef>
            </a:pPr>
            <a:r>
              <a:rPr lang="en-GB" dirty="0" smtClean="0">
                <a:solidFill>
                  <a:schemeClr val="bg1"/>
                </a:solidFill>
              </a:rPr>
              <a:t>European Space Agency</a:t>
            </a:r>
          </a:p>
        </p:txBody>
      </p:sp>
      <p:sp>
        <p:nvSpPr>
          <p:cNvPr id="8" name="Text Box 25"/>
          <p:cNvSpPr txBox="1">
            <a:spLocks noChangeArrowheads="1"/>
          </p:cNvSpPr>
          <p:nvPr/>
        </p:nvSpPr>
        <p:spPr bwMode="auto">
          <a:xfrm>
            <a:off x="629887" y="3889827"/>
            <a:ext cx="4409925"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ts val="0"/>
              </a:spcBef>
            </a:pPr>
            <a:r>
              <a:rPr lang="en-GB" dirty="0" smtClean="0">
                <a:solidFill>
                  <a:schemeClr val="bg1"/>
                </a:solidFill>
              </a:rPr>
              <a:t>LSI-VC-6, JRC, 4-7 September 2018</a:t>
            </a:r>
            <a:endParaRPr lang="en-GB" dirty="0">
              <a:solidFill>
                <a:schemeClr val="bg1"/>
              </a:solidFill>
            </a:endParaRPr>
          </a:p>
        </p:txBody>
      </p:sp>
      <p:sp>
        <p:nvSpPr>
          <p:cNvPr id="5" name="Text Box 24"/>
          <p:cNvSpPr txBox="1">
            <a:spLocks noChangeArrowheads="1"/>
          </p:cNvSpPr>
          <p:nvPr/>
        </p:nvSpPr>
        <p:spPr bwMode="auto">
          <a:xfrm>
            <a:off x="5503333" y="2583380"/>
            <a:ext cx="3572934" cy="1477328"/>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GB" b="1" dirty="0" smtClean="0">
                <a:solidFill>
                  <a:schemeClr val="bg1"/>
                </a:solidFill>
              </a:rPr>
              <a:t>Thanks to ESA colleagues for contributions: </a:t>
            </a:r>
            <a:r>
              <a:rPr lang="en-GB" dirty="0" err="1" smtClean="0">
                <a:solidFill>
                  <a:schemeClr val="bg1"/>
                </a:solidFill>
              </a:rPr>
              <a:t>S.Hosford</a:t>
            </a:r>
            <a:r>
              <a:rPr lang="en-GB" dirty="0" smtClean="0">
                <a:solidFill>
                  <a:schemeClr val="bg1"/>
                </a:solidFill>
              </a:rPr>
              <a:t>, </a:t>
            </a:r>
            <a:r>
              <a:rPr lang="en-GB" dirty="0" err="1" smtClean="0">
                <a:solidFill>
                  <a:schemeClr val="bg1"/>
                </a:solidFill>
              </a:rPr>
              <a:t>F.Gascon</a:t>
            </a:r>
            <a:r>
              <a:rPr lang="en-GB" dirty="0" smtClean="0">
                <a:solidFill>
                  <a:schemeClr val="bg1"/>
                </a:solidFill>
              </a:rPr>
              <a:t>, </a:t>
            </a:r>
            <a:r>
              <a:rPr lang="en-GB" dirty="0" err="1" smtClean="0">
                <a:solidFill>
                  <a:schemeClr val="bg1"/>
                </a:solidFill>
              </a:rPr>
              <a:t>P.Potin</a:t>
            </a:r>
            <a:r>
              <a:rPr lang="en-GB" dirty="0" smtClean="0">
                <a:solidFill>
                  <a:schemeClr val="bg1"/>
                </a:solidFill>
              </a:rPr>
              <a:t>, </a:t>
            </a:r>
            <a:r>
              <a:rPr lang="en-GB" dirty="0" err="1" smtClean="0">
                <a:solidFill>
                  <a:schemeClr val="bg1"/>
                </a:solidFill>
              </a:rPr>
              <a:t>B.Rosich</a:t>
            </a:r>
            <a:r>
              <a:rPr lang="en-GB" dirty="0" smtClean="0">
                <a:solidFill>
                  <a:schemeClr val="bg1"/>
                </a:solidFill>
              </a:rPr>
              <a:t>, </a:t>
            </a:r>
            <a:r>
              <a:rPr lang="en-GB" dirty="0" err="1" smtClean="0">
                <a:solidFill>
                  <a:schemeClr val="bg1"/>
                </a:solidFill>
              </a:rPr>
              <a:t>N.Miranda</a:t>
            </a:r>
            <a:r>
              <a:rPr lang="en-GB" dirty="0" smtClean="0">
                <a:solidFill>
                  <a:schemeClr val="bg1"/>
                </a:solidFill>
              </a:rPr>
              <a:t>, </a:t>
            </a:r>
            <a:r>
              <a:rPr lang="en-GB" dirty="0" err="1" smtClean="0">
                <a:solidFill>
                  <a:schemeClr val="bg1"/>
                </a:solidFill>
              </a:rPr>
              <a:t>A.Vollrath</a:t>
            </a:r>
            <a:endParaRPr lang="en-GB" dirty="0" smtClean="0">
              <a:solidFill>
                <a:schemeClr val="bg1"/>
              </a:solidFill>
            </a:endParaRPr>
          </a:p>
        </p:txBody>
      </p:sp>
    </p:spTree>
    <p:extLst>
      <p:ext uri="{BB962C8B-B14F-4D97-AF65-F5344CB8AC3E}">
        <p14:creationId xmlns:p14="http://schemas.microsoft.com/office/powerpoint/2010/main" val="19555176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ig-1806_024_AR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0685" y="507015"/>
            <a:ext cx="5225143" cy="2939143"/>
          </a:xfrm>
          <a:prstGeom prst="rect">
            <a:avLst/>
          </a:prstGeom>
        </p:spPr>
      </p:pic>
      <p:sp>
        <p:nvSpPr>
          <p:cNvPr id="3" name="Content Placeholder 1"/>
          <p:cNvSpPr txBox="1">
            <a:spLocks/>
          </p:cNvSpPr>
          <p:nvPr/>
        </p:nvSpPr>
        <p:spPr>
          <a:xfrm>
            <a:off x="412002" y="3619941"/>
            <a:ext cx="8271508" cy="1171478"/>
          </a:xfrm>
          <a:prstGeom prst="rect">
            <a:avLst/>
          </a:prstGeom>
        </p:spPr>
        <p:txBody>
          <a:bodyPr vert="horz" lIns="68580" tIns="34290" rIns="68580" bIns="34290" rtlCol="0">
            <a:noAutofit/>
          </a:bodyPr>
          <a:lstStyle>
            <a:lvl1pPr marL="0" indent="-3429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ea typeface="+mn-ea"/>
                <a:cs typeface="+mn-cs"/>
              </a:defRPr>
            </a:lvl1pPr>
            <a:lvl2pPr marL="810000" indent="-419100" algn="l" rtl="0" eaLnBrk="1" fontAlgn="base" hangingPunct="1">
              <a:lnSpc>
                <a:spcPct val="119000"/>
              </a:lnSpc>
              <a:spcBef>
                <a:spcPct val="20000"/>
              </a:spcBef>
              <a:spcAft>
                <a:spcPct val="0"/>
              </a:spcAft>
              <a:buClr>
                <a:schemeClr val="accent1"/>
              </a:buClr>
              <a:buFont typeface="Arial" pitchFamily="34" charset="0"/>
              <a:buNone/>
              <a:defRPr sz="1600">
                <a:solidFill>
                  <a:schemeClr val="bg2"/>
                </a:solidFill>
                <a:latin typeface="+mn-lt"/>
              </a:defRPr>
            </a:lvl2pPr>
            <a:lvl3pPr marL="14076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3pPr>
            <a:lvl4pPr marL="20052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4pPr>
            <a:lvl5pPr marL="2602800" indent="-41910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128588" indent="-128588" algn="just">
              <a:lnSpc>
                <a:spcPct val="100000"/>
              </a:lnSpc>
              <a:spcBef>
                <a:spcPts val="0"/>
              </a:spcBef>
              <a:spcAft>
                <a:spcPts val="416"/>
              </a:spcAft>
              <a:buFont typeface="Arial" panose="020B0604020202020204" pitchFamily="34" charset="0"/>
              <a:buChar char="•"/>
            </a:pPr>
            <a:r>
              <a:rPr lang="en-US" sz="1050" b="1" kern="0" dirty="0">
                <a:solidFill>
                  <a:schemeClr val="tx1"/>
                </a:solidFill>
                <a:latin typeface="Calibri" panose="020F0502020204030204" pitchFamily="34" charset="0"/>
              </a:rPr>
              <a:t>Differences in performance </a:t>
            </a:r>
            <a:r>
              <a:rPr lang="en-US" sz="1050" kern="0" dirty="0">
                <a:solidFill>
                  <a:schemeClr val="tx1"/>
                </a:solidFill>
                <a:latin typeface="Calibri" panose="020F0502020204030204" pitchFamily="34" charset="0"/>
              </a:rPr>
              <a:t>of payload instruments will exist and need to be understood</a:t>
            </a:r>
          </a:p>
          <a:p>
            <a:pPr marL="128588" indent="-128588" algn="just">
              <a:lnSpc>
                <a:spcPct val="100000"/>
              </a:lnSpc>
              <a:spcBef>
                <a:spcPts val="0"/>
              </a:spcBef>
              <a:spcAft>
                <a:spcPts val="416"/>
              </a:spcAft>
              <a:buFont typeface="Arial" panose="020B0604020202020204" pitchFamily="34" charset="0"/>
              <a:buChar char="•"/>
            </a:pPr>
            <a:r>
              <a:rPr lang="en-US" sz="1050" kern="0" dirty="0">
                <a:solidFill>
                  <a:schemeClr val="tx1"/>
                </a:solidFill>
                <a:latin typeface="Calibri" panose="020F0502020204030204" pitchFamily="34" charset="0"/>
              </a:rPr>
              <a:t>It is essential that relative (absolute) bias between S3A/B/C/D instruments are known properly for </a:t>
            </a:r>
            <a:r>
              <a:rPr lang="en-US" sz="1050" b="1" kern="0" dirty="0">
                <a:solidFill>
                  <a:schemeClr val="tx1"/>
                </a:solidFill>
                <a:latin typeface="Calibri" panose="020F0502020204030204" pitchFamily="34" charset="0"/>
              </a:rPr>
              <a:t>Climate Data Record construction</a:t>
            </a:r>
          </a:p>
          <a:p>
            <a:pPr marL="128588" indent="-128588" algn="just">
              <a:lnSpc>
                <a:spcPct val="100000"/>
              </a:lnSpc>
              <a:spcBef>
                <a:spcPts val="0"/>
              </a:spcBef>
              <a:buFont typeface="Arial" panose="020B0604020202020204" pitchFamily="34" charset="0"/>
              <a:buChar char="•"/>
            </a:pPr>
            <a:r>
              <a:rPr lang="en-US" sz="1050" b="1" kern="0" dirty="0">
                <a:solidFill>
                  <a:schemeClr val="tx1"/>
                </a:solidFill>
                <a:latin typeface="Calibri" panose="020F0502020204030204" pitchFamily="34" charset="0"/>
              </a:rPr>
              <a:t>GCOS Satellite Climate Monitoring Principles</a:t>
            </a:r>
            <a:r>
              <a:rPr lang="en-US" sz="1050" kern="0" dirty="0">
                <a:solidFill>
                  <a:schemeClr val="tx1"/>
                </a:solidFill>
                <a:latin typeface="Calibri" panose="020F0502020204030204" pitchFamily="34" charset="0"/>
              </a:rPr>
              <a:t> (GCMP) requests a tandem flight for all satellite instruments</a:t>
            </a:r>
          </a:p>
          <a:p>
            <a:pPr marL="128588" indent="-128588" algn="just">
              <a:lnSpc>
                <a:spcPct val="100000"/>
              </a:lnSpc>
              <a:spcBef>
                <a:spcPts val="0"/>
              </a:spcBef>
              <a:buFont typeface="Arial" panose="020B0604020202020204" pitchFamily="34" charset="0"/>
              <a:buChar char="•"/>
            </a:pPr>
            <a:r>
              <a:rPr lang="en-GB" sz="1050" kern="0" dirty="0">
                <a:solidFill>
                  <a:schemeClr val="tx1"/>
                </a:solidFill>
                <a:latin typeface="Calibri" panose="020F0502020204030204" pitchFamily="34" charset="0"/>
              </a:rPr>
              <a:t>30 sec/~ 210 km: Minimise </a:t>
            </a:r>
            <a:r>
              <a:rPr lang="en-US" sz="1050" dirty="0">
                <a:solidFill>
                  <a:schemeClr val="tx1"/>
                </a:solidFill>
                <a:latin typeface="Calibri" panose="020F0502020204030204" pitchFamily="34" charset="0"/>
              </a:rPr>
              <a:t>uncertainty due to geophysical </a:t>
            </a:r>
            <a:r>
              <a:rPr lang="en-US" sz="1050" b="1" dirty="0">
                <a:solidFill>
                  <a:schemeClr val="tx1"/>
                </a:solidFill>
                <a:latin typeface="Calibri" panose="020F0502020204030204" pitchFamily="34" charset="0"/>
              </a:rPr>
              <a:t>ocean space and time variability</a:t>
            </a:r>
            <a:r>
              <a:rPr lang="en-US" sz="1050" dirty="0">
                <a:solidFill>
                  <a:schemeClr val="tx1"/>
                </a:solidFill>
                <a:latin typeface="Calibri" panose="020F0502020204030204" pitchFamily="34" charset="0"/>
              </a:rPr>
              <a:t> and </a:t>
            </a:r>
            <a:r>
              <a:rPr lang="en-US" sz="1050" b="1" dirty="0">
                <a:solidFill>
                  <a:schemeClr val="tx1"/>
                </a:solidFill>
                <a:latin typeface="Calibri" panose="020F0502020204030204" pitchFamily="34" charset="0"/>
              </a:rPr>
              <a:t>atmospheric space and time variability</a:t>
            </a:r>
          </a:p>
          <a:p>
            <a:pPr marL="128588" indent="-128588" algn="just">
              <a:lnSpc>
                <a:spcPct val="100000"/>
              </a:lnSpc>
              <a:spcBef>
                <a:spcPts val="0"/>
              </a:spcBef>
              <a:buFont typeface="Arial" panose="020B0604020202020204" pitchFamily="34" charset="0"/>
              <a:buChar char="•"/>
            </a:pPr>
            <a:endParaRPr lang="en-GB" sz="1050" kern="0" dirty="0">
              <a:solidFill>
                <a:schemeClr val="tx1"/>
              </a:solidFill>
              <a:latin typeface="Calibri" panose="020F0502020204030204" pitchFamily="34" charset="0"/>
            </a:endParaRPr>
          </a:p>
        </p:txBody>
      </p:sp>
      <p:sp>
        <p:nvSpPr>
          <p:cNvPr id="4" name="Title 2"/>
          <p:cNvSpPr txBox="1">
            <a:spLocks/>
          </p:cNvSpPr>
          <p:nvPr/>
        </p:nvSpPr>
        <p:spPr bwMode="auto">
          <a:xfrm>
            <a:off x="234803" y="85659"/>
            <a:ext cx="6423881" cy="346249"/>
          </a:xfrm>
          <a:prstGeom prst="rect">
            <a:avLst/>
          </a:prstGeom>
          <a:noFill/>
          <a:ln>
            <a:noFill/>
          </a:ln>
          <a:extLst/>
        </p:spPr>
        <p:txBody>
          <a:bodyPr vert="horz" wrap="square" lIns="68580" tIns="34290" rIns="68580" bIns="3429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sz="1800" kern="0" dirty="0">
                <a:latin typeface="Calibri" panose="020F0502020204030204" pitchFamily="34" charset="0"/>
              </a:rPr>
              <a:t>Tandem Phase | </a:t>
            </a:r>
            <a:r>
              <a:rPr lang="en-GB" sz="1800" dirty="0">
                <a:latin typeface="Calibri" panose="020F0502020204030204" pitchFamily="34" charset="0"/>
              </a:rPr>
              <a:t>S3A and S3B 30 sec/ ~ 210km apart</a:t>
            </a:r>
          </a:p>
        </p:txBody>
      </p:sp>
    </p:spTree>
    <p:extLst>
      <p:ext uri="{BB962C8B-B14F-4D97-AF65-F5344CB8AC3E}">
        <p14:creationId xmlns:p14="http://schemas.microsoft.com/office/powerpoint/2010/main" val="38082765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600" y="541184"/>
            <a:ext cx="6561000" cy="4004100"/>
          </a:xfrm>
        </p:spPr>
        <p:txBody>
          <a:bodyPr>
            <a:normAutofit/>
          </a:bodyPr>
          <a:lstStyle/>
          <a:p>
            <a:r>
              <a:rPr lang="en-US" sz="825" b="1" dirty="0"/>
              <a:t>Products:</a:t>
            </a:r>
          </a:p>
          <a:p>
            <a:pPr marL="335756" lvl="1"/>
            <a:r>
              <a:rPr lang="en-US" sz="750" dirty="0"/>
              <a:t>S3A_OL_1_EFR____20180610T081143_20180610T081443_20180610T101337_0179_032_135_2520_MAR_O_NR_002.SEN3 S3B_OL_1_EFR____20180610T081209_20180610T081509_20180622T185746_0179_009_135______LN1_D_NT____.SEN3</a:t>
            </a:r>
          </a:p>
          <a:p>
            <a:r>
              <a:rPr lang="en-US" sz="788" b="1" dirty="0"/>
              <a:t>Band: </a:t>
            </a:r>
            <a:r>
              <a:rPr lang="en-US" sz="788" dirty="0"/>
              <a:t>Oa17</a:t>
            </a:r>
          </a:p>
          <a:p>
            <a:endParaRPr lang="en-US" sz="788"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298898"/>
            <a:ext cx="3240000" cy="206181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000" y="1385578"/>
            <a:ext cx="3510000" cy="2047500"/>
          </a:xfrm>
          <a:prstGeom prst="rect">
            <a:avLst/>
          </a:prstGeom>
        </p:spPr>
      </p:pic>
      <p:sp>
        <p:nvSpPr>
          <p:cNvPr id="8" name="Content Placeholder 2"/>
          <p:cNvSpPr txBox="1">
            <a:spLocks/>
          </p:cNvSpPr>
          <p:nvPr/>
        </p:nvSpPr>
        <p:spPr>
          <a:xfrm>
            <a:off x="1332000" y="3557405"/>
            <a:ext cx="6561000" cy="660429"/>
          </a:xfrm>
          <a:prstGeom prst="rect">
            <a:avLst/>
          </a:prstGeom>
        </p:spPr>
        <p:txBody>
          <a:bodyPr vert="horz" lIns="68580" tIns="34290" rIns="68580" bIns="34290" rtlCol="0">
            <a:normAutofit/>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sz="1600">
                <a:solidFill>
                  <a:schemeClr val="bg2"/>
                </a:solidFill>
                <a:latin typeface="+mn-lt"/>
                <a:ea typeface="+mn-ea"/>
                <a:cs typeface="+mn-cs"/>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lgn="just"/>
            <a:r>
              <a:rPr lang="en-US" sz="1200" kern="0" dirty="0"/>
              <a:t>Comparison of OLCI A and B data allows seem to indicate that the radiometry of the 2 instruments is aligned within few %. </a:t>
            </a:r>
          </a:p>
          <a:p>
            <a:pPr marL="214313" indent="-214313" algn="just">
              <a:buFont typeface="Arial" panose="020B0604020202020204" pitchFamily="34" charset="0"/>
              <a:buChar char="•"/>
            </a:pPr>
            <a:endParaRPr lang="en-US" sz="1200" kern="0" dirty="0"/>
          </a:p>
          <a:p>
            <a:pPr marL="214313" indent="-214313" algn="just">
              <a:buFont typeface="Arial" panose="020B0604020202020204" pitchFamily="34" charset="0"/>
              <a:buChar char="•"/>
            </a:pPr>
            <a:endParaRPr lang="en-US" sz="1200" kern="0" dirty="0"/>
          </a:p>
        </p:txBody>
      </p:sp>
      <p:sp>
        <p:nvSpPr>
          <p:cNvPr id="9" name="Title 2"/>
          <p:cNvSpPr txBox="1">
            <a:spLocks/>
          </p:cNvSpPr>
          <p:nvPr/>
        </p:nvSpPr>
        <p:spPr bwMode="auto">
          <a:xfrm>
            <a:off x="456876" y="114330"/>
            <a:ext cx="6423881" cy="346249"/>
          </a:xfrm>
          <a:prstGeom prst="rect">
            <a:avLst/>
          </a:prstGeom>
          <a:noFill/>
          <a:ln>
            <a:noFill/>
          </a:ln>
          <a:extLst/>
        </p:spPr>
        <p:txBody>
          <a:bodyPr vert="horz" wrap="square" lIns="68580" tIns="34290" rIns="68580" bIns="3429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sz="1800" kern="0" dirty="0">
                <a:latin typeface="Calibri" panose="020F0502020204030204" pitchFamily="34" charset="0"/>
              </a:rPr>
              <a:t>Tandem Phase – first results - OLCI</a:t>
            </a:r>
            <a:endParaRPr lang="en-GB" sz="1800" dirty="0">
              <a:latin typeface="Calibri" panose="020F0502020204030204" pitchFamily="34" charset="0"/>
            </a:endParaRPr>
          </a:p>
        </p:txBody>
      </p:sp>
    </p:spTree>
    <p:extLst>
      <p:ext uri="{BB962C8B-B14F-4D97-AF65-F5344CB8AC3E}">
        <p14:creationId xmlns:p14="http://schemas.microsoft.com/office/powerpoint/2010/main" val="8708045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251000" y="553356"/>
            <a:ext cx="6561000" cy="3003075"/>
          </a:xfrm>
        </p:spPr>
        <p:txBody>
          <a:bodyPr>
            <a:normAutofit/>
          </a:bodyPr>
          <a:lstStyle/>
          <a:p>
            <a:r>
              <a:rPr lang="en-US" sz="825" b="1" dirty="0"/>
              <a:t>Products:</a:t>
            </a:r>
          </a:p>
          <a:p>
            <a:pPr marL="335756" lvl="1"/>
            <a:r>
              <a:rPr lang="en-US" sz="750" dirty="0"/>
              <a:t>S3A_SL_1_RBT____20180628T065833_20180628T070133_20180629T143806_0179_033_006_2160_MAR_O_NT_002.SEN3S3B_SL_1_RBT____20180628T065850_20180628T070150_20180710T121426_0180_010_006______LN1_D_NT____.SEN3</a:t>
            </a:r>
          </a:p>
          <a:p>
            <a:r>
              <a:rPr lang="en-US" sz="788" b="1" dirty="0"/>
              <a:t>Band: </a:t>
            </a:r>
            <a:r>
              <a:rPr lang="en-US" sz="788" dirty="0"/>
              <a:t>S3an</a:t>
            </a:r>
          </a:p>
          <a:p>
            <a:endParaRPr lang="en-US" sz="788"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400" y="1292896"/>
            <a:ext cx="3240000" cy="206181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889" y="1286557"/>
            <a:ext cx="3725512" cy="2173215"/>
          </a:xfrm>
          <a:prstGeom prst="rect">
            <a:avLst/>
          </a:prstGeom>
        </p:spPr>
      </p:pic>
      <p:sp>
        <p:nvSpPr>
          <p:cNvPr id="7" name="TextBox 6"/>
          <p:cNvSpPr txBox="1"/>
          <p:nvPr/>
        </p:nvSpPr>
        <p:spPr>
          <a:xfrm>
            <a:off x="2828471" y="3459772"/>
            <a:ext cx="617714" cy="276999"/>
          </a:xfrm>
          <a:prstGeom prst="rect">
            <a:avLst/>
          </a:prstGeom>
          <a:noFill/>
          <a:ln>
            <a:solidFill>
              <a:srgbClr val="0070C0"/>
            </a:solidFill>
          </a:ln>
        </p:spPr>
        <p:txBody>
          <a:bodyPr wrap="square" rtlCol="0">
            <a:spAutoFit/>
          </a:bodyPr>
          <a:lstStyle/>
          <a:p>
            <a:pPr algn="ctr"/>
            <a:r>
              <a:rPr lang="en-US" sz="600" dirty="0"/>
              <a:t>Caspian sea</a:t>
            </a:r>
          </a:p>
        </p:txBody>
      </p:sp>
      <p:cxnSp>
        <p:nvCxnSpPr>
          <p:cNvPr id="8" name="Straight Arrow Connector 7"/>
          <p:cNvCxnSpPr/>
          <p:nvPr/>
        </p:nvCxnSpPr>
        <p:spPr>
          <a:xfrm flipH="1" flipV="1">
            <a:off x="2787410" y="2980274"/>
            <a:ext cx="349919" cy="479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1191985" y="3749750"/>
            <a:ext cx="6980465" cy="3003075"/>
          </a:xfrm>
          <a:prstGeom prst="rect">
            <a:avLst/>
          </a:prstGeom>
        </p:spPr>
        <p:txBody>
          <a:bodyPr vert="horz" lIns="68580" tIns="34290" rIns="68580" bIns="34290" rtlCol="0">
            <a:normAutofit/>
          </a:bodyPr>
          <a:lstStyle>
            <a:lvl1pPr marL="0" marR="0" indent="0" algn="l" defTabSz="914400" rtl="0" eaLnBrk="1" fontAlgn="base" latinLnBrk="0" hangingPunct="1">
              <a:lnSpc>
                <a:spcPct val="119000"/>
              </a:lnSpc>
              <a:spcBef>
                <a:spcPct val="20000"/>
              </a:spcBef>
              <a:spcAft>
                <a:spcPct val="0"/>
              </a:spcAft>
              <a:buClr>
                <a:srgbClr val="0098DB"/>
              </a:buClr>
              <a:buSzTx/>
              <a:buFont typeface="Verdana" pitchFamily="34" charset="0"/>
              <a:buNone/>
              <a:tabLst/>
              <a:defRPr sz="1600">
                <a:solidFill>
                  <a:schemeClr val="bg2"/>
                </a:solidFill>
                <a:latin typeface="+mn-lt"/>
                <a:ea typeface="+mn-ea"/>
                <a:cs typeface="+mn-cs"/>
              </a:defRPr>
            </a:lvl1pPr>
            <a:lvl2pPr marL="808038"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2pPr>
            <a:lvl3pPr marL="1406525"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3pPr>
            <a:lvl4pPr marL="2005013"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4pPr>
            <a:lvl5pPr marL="2603500" marR="0" indent="0" algn="l" defTabSz="914400" rtl="0" eaLnBrk="1" fontAlgn="base" latinLnBrk="0" hangingPunct="1">
              <a:lnSpc>
                <a:spcPct val="119000"/>
              </a:lnSpc>
              <a:spcBef>
                <a:spcPct val="20000"/>
              </a:spcBef>
              <a:spcAft>
                <a:spcPct val="0"/>
              </a:spcAft>
              <a:buClr>
                <a:srgbClr val="0098DB"/>
              </a:buClr>
              <a:buSzTx/>
              <a:buFont typeface="+mj-lt"/>
              <a:buNone/>
              <a:tabLst/>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US" sz="1200" kern="0" dirty="0"/>
              <a:t>Comparison of SLSTR data seem to indicate that the sensors are aligned within few %.</a:t>
            </a:r>
          </a:p>
          <a:p>
            <a:pPr marL="214313" indent="-214313">
              <a:buFont typeface="Arial" panose="020B0604020202020204" pitchFamily="34" charset="0"/>
              <a:buChar char="•"/>
            </a:pPr>
            <a:endParaRPr lang="en-US" sz="1200" kern="0" dirty="0"/>
          </a:p>
        </p:txBody>
      </p:sp>
      <p:sp>
        <p:nvSpPr>
          <p:cNvPr id="10" name="Title 2"/>
          <p:cNvSpPr txBox="1">
            <a:spLocks/>
          </p:cNvSpPr>
          <p:nvPr/>
        </p:nvSpPr>
        <p:spPr bwMode="auto">
          <a:xfrm>
            <a:off x="280851" y="110448"/>
            <a:ext cx="6423881" cy="346249"/>
          </a:xfrm>
          <a:prstGeom prst="rect">
            <a:avLst/>
          </a:prstGeom>
          <a:noFill/>
          <a:ln>
            <a:noFill/>
          </a:ln>
          <a:extLst/>
        </p:spPr>
        <p:txBody>
          <a:bodyPr vert="horz" wrap="square" lIns="68580" tIns="34290" rIns="68580" bIns="3429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sz="1800" kern="0" dirty="0">
                <a:latin typeface="Calibri" panose="020F0502020204030204" pitchFamily="34" charset="0"/>
              </a:rPr>
              <a:t>Tandem Phase – first results SLSTR</a:t>
            </a:r>
            <a:endParaRPr lang="en-GB" sz="1800" dirty="0">
              <a:latin typeface="Calibri" panose="020F0502020204030204" pitchFamily="34" charset="0"/>
            </a:endParaRPr>
          </a:p>
        </p:txBody>
      </p:sp>
    </p:spTree>
    <p:extLst>
      <p:ext uri="{BB962C8B-B14F-4D97-AF65-F5344CB8AC3E}">
        <p14:creationId xmlns:p14="http://schemas.microsoft.com/office/powerpoint/2010/main" val="2487780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37" y="109965"/>
            <a:ext cx="5660603" cy="553998"/>
          </a:xfrm>
        </p:spPr>
        <p:txBody>
          <a:bodyPr/>
          <a:lstStyle/>
          <a:p>
            <a:r>
              <a:rPr lang="en-US" sz="1500" dirty="0"/>
              <a:t>Tandem Phase and FLEX</a:t>
            </a:r>
            <a:br>
              <a:rPr lang="en-US" sz="1500" dirty="0"/>
            </a:br>
            <a:r>
              <a:rPr lang="en-US" sz="1500" dirty="0"/>
              <a:t>General Objectives for a campaign in 2018</a:t>
            </a:r>
          </a:p>
        </p:txBody>
      </p:sp>
      <p:sp>
        <p:nvSpPr>
          <p:cNvPr id="3" name="Content Placeholder 2"/>
          <p:cNvSpPr>
            <a:spLocks noGrp="1"/>
          </p:cNvSpPr>
          <p:nvPr>
            <p:ph idx="1"/>
          </p:nvPr>
        </p:nvSpPr>
        <p:spPr>
          <a:xfrm>
            <a:off x="315156" y="692721"/>
            <a:ext cx="5190977" cy="4075405"/>
          </a:xfrm>
        </p:spPr>
        <p:txBody>
          <a:bodyPr>
            <a:noAutofit/>
          </a:bodyPr>
          <a:lstStyle/>
          <a:p>
            <a:pPr marL="398588" indent="-128588" algn="just">
              <a:buFont typeface="Arial" panose="020B0604020202020204" pitchFamily="34" charset="0"/>
              <a:buChar char="•"/>
            </a:pPr>
            <a:r>
              <a:rPr lang="en-GB" sz="1200" dirty="0">
                <a:latin typeface="Calibri" panose="020F0502020204030204" pitchFamily="34" charset="0"/>
              </a:rPr>
              <a:t>Further develop FLEX mission concept</a:t>
            </a:r>
          </a:p>
          <a:p>
            <a:pPr marL="398588" indent="-128588" algn="just">
              <a:buFont typeface="Arial" panose="020B0604020202020204" pitchFamily="34" charset="0"/>
              <a:buChar char="•"/>
            </a:pPr>
            <a:r>
              <a:rPr lang="en-GB" sz="1200" dirty="0">
                <a:latin typeface="Calibri" panose="020F0502020204030204" pitchFamily="34" charset="0"/>
              </a:rPr>
              <a:t>Perform S2/S3 calibration/validation during Phase E1 of S3B (Launch April 2018)</a:t>
            </a:r>
          </a:p>
          <a:p>
            <a:pPr marL="398588" indent="-128588" algn="just">
              <a:buFont typeface="Arial" panose="020B0604020202020204" pitchFamily="34" charset="0"/>
              <a:buChar char="•"/>
            </a:pPr>
            <a:r>
              <a:rPr lang="en-GB" sz="1200" dirty="0">
                <a:latin typeface="Calibri" panose="020F0502020204030204" pitchFamily="34" charset="0"/>
              </a:rPr>
              <a:t>Explore Future Mission concepts for High Priority Copernicus Missions (HPCM)</a:t>
            </a:r>
            <a:endParaRPr lang="en-US" sz="1200" dirty="0">
              <a:latin typeface="Calibri" panose="020F0502020204030204" pitchFamily="34" charset="0"/>
            </a:endParaRPr>
          </a:p>
          <a:p>
            <a:pPr algn="just"/>
            <a:r>
              <a:rPr lang="en-US" sz="1200" b="1" dirty="0">
                <a:latin typeface="Calibri" panose="020F0502020204030204" pitchFamily="34" charset="0"/>
              </a:rPr>
              <a:t>By Means of:</a:t>
            </a:r>
          </a:p>
          <a:p>
            <a:pPr marL="398588" indent="-128588" algn="just">
              <a:buFont typeface="Arial" panose="020B0604020202020204" pitchFamily="34" charset="0"/>
              <a:buChar char="•"/>
            </a:pPr>
            <a:r>
              <a:rPr lang="en-US" sz="1200" dirty="0">
                <a:latin typeface="Calibri" panose="020F0502020204030204" pitchFamily="34" charset="0"/>
                <a:cs typeface="Arial" panose="020B0604020202020204" pitchFamily="34" charset="0"/>
              </a:rPr>
              <a:t>Sentinel-3 B to be reprogrammed for single orbits to have 44 additional channels to support campaign</a:t>
            </a:r>
          </a:p>
          <a:p>
            <a:pPr marL="398588" indent="-128588" algn="just">
              <a:buFont typeface="Arial" panose="020B0604020202020204" pitchFamily="34" charset="0"/>
              <a:buChar char="•"/>
            </a:pPr>
            <a:r>
              <a:rPr lang="en-GB" sz="1200" dirty="0">
                <a:latin typeface="Calibri" panose="020F0502020204030204" pitchFamily="34" charset="0"/>
              </a:rPr>
              <a:t>Collecting airborne hyperspectral data over representative monitoring sites, concurrent with ground-based measurements for time intervals compatible with spaceborne missions  (5-10 days) over a period of 2 -3 month during the growing season 2018</a:t>
            </a:r>
          </a:p>
          <a:p>
            <a:pPr algn="just"/>
            <a:r>
              <a:rPr lang="en-GB" sz="1200" b="1" dirty="0">
                <a:latin typeface="Calibri" panose="020F0502020204030204" pitchFamily="34" charset="0"/>
              </a:rPr>
              <a:t>Goal:</a:t>
            </a:r>
          </a:p>
          <a:p>
            <a:pPr marL="283500" lvl="2" indent="-214313" algn="just">
              <a:buFont typeface="Arial"/>
              <a:buChar char="•"/>
              <a:defRPr/>
            </a:pPr>
            <a:r>
              <a:rPr lang="en-US" sz="1200" dirty="0">
                <a:latin typeface="Calibri" panose="020F0502020204030204" pitchFamily="34" charset="0"/>
              </a:rPr>
              <a:t>Documenting the information content of multi-temporal</a:t>
            </a:r>
          </a:p>
          <a:p>
            <a:pPr marL="283500" lvl="2" indent="-214313" algn="just">
              <a:buFont typeface="Arial"/>
              <a:buChar char="•"/>
              <a:defRPr/>
            </a:pPr>
            <a:r>
              <a:rPr lang="en-US" sz="1200" dirty="0">
                <a:latin typeface="Calibri" panose="020F0502020204030204" pitchFamily="34" charset="0"/>
              </a:rPr>
              <a:t>Imagery for the mapping of agricultural, forest, and coastal conditions. </a:t>
            </a:r>
          </a:p>
          <a:p>
            <a:pPr marL="128588" indent="-128588" algn="just">
              <a:buFont typeface="Arial" panose="020B0604020202020204" pitchFamily="34" charset="0"/>
              <a:buChar char="•"/>
            </a:pPr>
            <a:endParaRPr lang="en-US" sz="1200" dirty="0">
              <a:latin typeface="Calibri" panose="020F0502020204030204" pitchFamily="34" charset="0"/>
            </a:endParaRPr>
          </a:p>
        </p:txBody>
      </p:sp>
      <p:pic>
        <p:nvPicPr>
          <p:cNvPr id="5" name="Picture 4"/>
          <p:cNvPicPr>
            <a:picLocks noChangeAspect="1"/>
          </p:cNvPicPr>
          <p:nvPr/>
        </p:nvPicPr>
        <p:blipFill>
          <a:blip r:embed="rId2"/>
          <a:stretch>
            <a:fillRect/>
          </a:stretch>
        </p:blipFill>
        <p:spPr>
          <a:xfrm>
            <a:off x="6695551" y="2524646"/>
            <a:ext cx="1829257" cy="1292163"/>
          </a:xfrm>
          <a:prstGeom prst="rect">
            <a:avLst/>
          </a:prstGeom>
        </p:spPr>
      </p:pic>
      <p:sp>
        <p:nvSpPr>
          <p:cNvPr id="6" name="Rectangle 5"/>
          <p:cNvSpPr/>
          <p:nvPr/>
        </p:nvSpPr>
        <p:spPr>
          <a:xfrm>
            <a:off x="7365293" y="3831974"/>
            <a:ext cx="1362075" cy="230832"/>
          </a:xfrm>
          <a:prstGeom prst="rect">
            <a:avLst/>
          </a:prstGeom>
        </p:spPr>
        <p:txBody>
          <a:bodyPr wrap="square">
            <a:spAutoFit/>
          </a:bodyPr>
          <a:lstStyle/>
          <a:p>
            <a:r>
              <a:rPr lang="en-US" sz="900" b="1" dirty="0"/>
              <a:t>Reprogramed S3B</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20670" t="11284" r="17969" b="10156"/>
          <a:stretch/>
        </p:blipFill>
        <p:spPr bwMode="auto">
          <a:xfrm>
            <a:off x="5936543" y="1006398"/>
            <a:ext cx="2600325" cy="1724026"/>
          </a:xfrm>
          <a:prstGeom prst="rect">
            <a:avLst/>
          </a:prstGeom>
          <a:ln>
            <a:noFill/>
          </a:ln>
          <a:extLst>
            <a:ext uri="{53640926-AAD7-44d8-BBD7-CCE9431645EC}">
              <a14:shadowObscured xmlns="" xmlns:a14="http://schemas.microsoft.com/office/drawing/2010/main"/>
            </a:ext>
          </a:extLst>
        </p:spPr>
      </p:pic>
      <p:sp>
        <p:nvSpPr>
          <p:cNvPr id="9" name="Rectangle 8"/>
          <p:cNvSpPr/>
          <p:nvPr/>
        </p:nvSpPr>
        <p:spPr>
          <a:xfrm>
            <a:off x="5976931" y="777411"/>
            <a:ext cx="2312287" cy="230832"/>
          </a:xfrm>
          <a:prstGeom prst="rect">
            <a:avLst/>
          </a:prstGeom>
        </p:spPr>
        <p:txBody>
          <a:bodyPr wrap="square">
            <a:spAutoFit/>
          </a:bodyPr>
          <a:lstStyle/>
          <a:p>
            <a:r>
              <a:rPr lang="en-US" sz="900" b="1" dirty="0"/>
              <a:t>Test Sites in Europe</a:t>
            </a:r>
          </a:p>
        </p:txBody>
      </p:sp>
    </p:spTree>
    <p:extLst>
      <p:ext uri="{BB962C8B-B14F-4D97-AF65-F5344CB8AC3E}">
        <p14:creationId xmlns:p14="http://schemas.microsoft.com/office/powerpoint/2010/main" val="111676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5" y="-194151"/>
            <a:ext cx="7076983" cy="1107996"/>
          </a:xfrm>
        </p:spPr>
        <p:txBody>
          <a:bodyPr/>
          <a:lstStyle/>
          <a:p>
            <a:r>
              <a:rPr lang="en-GB" dirty="0">
                <a:latin typeface="Calibri" panose="020F0502020204030204" pitchFamily="34" charset="0"/>
              </a:rPr>
              <a:t/>
            </a:r>
            <a:br>
              <a:rPr lang="en-GB" dirty="0">
                <a:latin typeface="Calibri" panose="020F0502020204030204" pitchFamily="34" charset="0"/>
              </a:rPr>
            </a:br>
            <a:r>
              <a:rPr lang="en-GB" dirty="0">
                <a:latin typeface="Calibri" panose="020F0502020204030204" pitchFamily="34" charset="0"/>
              </a:rPr>
              <a:t>      Copernicus Contributing Missions</a:t>
            </a:r>
            <a:r>
              <a:rPr lang="en-GB" dirty="0">
                <a:latin typeface="Calibri" panose="020F0502020204030204" pitchFamily="34" charset="0"/>
                <a:ea typeface="Verdana" pitchFamily="34" charset="0"/>
              </a:rPr>
              <a:t/>
            </a:r>
            <a:br>
              <a:rPr lang="en-GB" dirty="0">
                <a:latin typeface="Calibri" panose="020F0502020204030204" pitchFamily="34" charset="0"/>
                <a:ea typeface="Verdana" pitchFamily="34" charset="0"/>
              </a:rPr>
            </a:br>
            <a:endParaRPr lang="en-GB" dirty="0"/>
          </a:p>
        </p:txBody>
      </p:sp>
      <p:sp>
        <p:nvSpPr>
          <p:cNvPr id="18" name="Content Placeholder 2"/>
          <p:cNvSpPr>
            <a:spLocks noGrp="1"/>
          </p:cNvSpPr>
          <p:nvPr>
            <p:ph idx="4294967295"/>
          </p:nvPr>
        </p:nvSpPr>
        <p:spPr>
          <a:xfrm>
            <a:off x="429651" y="758959"/>
            <a:ext cx="3820843" cy="3643429"/>
          </a:xfrm>
        </p:spPr>
        <p:txBody>
          <a:bodyPr>
            <a:noAutofit/>
          </a:bodyPr>
          <a:lstStyle/>
          <a:p>
            <a:pPr marL="177800" indent="-177800">
              <a:lnSpc>
                <a:spcPct val="100000"/>
              </a:lnSpc>
              <a:spcBef>
                <a:spcPts val="1800"/>
              </a:spcBef>
              <a:buClr>
                <a:schemeClr val="tx1"/>
              </a:buClr>
              <a:buFont typeface="Arial" panose="020B0604020202020204" pitchFamily="34" charset="0"/>
              <a:buChar char="•"/>
            </a:pPr>
            <a:r>
              <a:rPr lang="en-GB" sz="1400" dirty="0">
                <a:solidFill>
                  <a:schemeClr val="tx1"/>
                </a:solidFill>
                <a:latin typeface="Calibri" panose="020F0502020204030204" pitchFamily="34" charset="0"/>
              </a:rPr>
              <a:t>The </a:t>
            </a:r>
            <a:r>
              <a:rPr lang="en-GB" sz="1400" b="1" dirty="0">
                <a:solidFill>
                  <a:schemeClr val="tx1"/>
                </a:solidFill>
                <a:latin typeface="Calibri" panose="020F0502020204030204" pitchFamily="34" charset="0"/>
              </a:rPr>
              <a:t>Contributing Missions are a key element of the Copernicus Space Component </a:t>
            </a:r>
            <a:r>
              <a:rPr lang="en-GB" sz="1400" dirty="0">
                <a:solidFill>
                  <a:schemeClr val="tx1"/>
                </a:solidFill>
                <a:latin typeface="Calibri" panose="020F0502020204030204" pitchFamily="34" charset="0"/>
              </a:rPr>
              <a:t>in synergy with the Sentinels.</a:t>
            </a:r>
          </a:p>
          <a:p>
            <a:pPr marL="177800" indent="-177800">
              <a:lnSpc>
                <a:spcPct val="100000"/>
              </a:lnSpc>
              <a:spcBef>
                <a:spcPts val="600"/>
              </a:spcBef>
              <a:buClr>
                <a:schemeClr val="tx1"/>
              </a:buClr>
              <a:buFont typeface="Arial" panose="020B0604020202020204" pitchFamily="34" charset="0"/>
              <a:buChar char="•"/>
            </a:pPr>
            <a:endParaRPr lang="en-US" sz="700" dirty="0">
              <a:solidFill>
                <a:schemeClr val="tx1"/>
              </a:solidFill>
              <a:latin typeface="Calibri" panose="020F0502020204030204" pitchFamily="34" charset="0"/>
            </a:endParaRPr>
          </a:p>
          <a:p>
            <a:pPr marL="177800" indent="-177800">
              <a:lnSpc>
                <a:spcPct val="100000"/>
              </a:lnSpc>
              <a:spcBef>
                <a:spcPts val="600"/>
              </a:spcBef>
              <a:buClr>
                <a:schemeClr val="tx1"/>
              </a:buClr>
              <a:buFont typeface="Arial" panose="020B0604020202020204" pitchFamily="34" charset="0"/>
              <a:buChar char="•"/>
              <a:tabLst>
                <a:tab pos="534988" algn="l"/>
              </a:tabLst>
            </a:pPr>
            <a:r>
              <a:rPr lang="en-US" sz="1400" dirty="0">
                <a:solidFill>
                  <a:schemeClr val="tx1"/>
                </a:solidFill>
                <a:latin typeface="Calibri" panose="020F0502020204030204" pitchFamily="34" charset="0"/>
              </a:rPr>
              <a:t>Preparatory activities for </a:t>
            </a:r>
            <a:r>
              <a:rPr lang="en-US" sz="1400" b="1" dirty="0">
                <a:solidFill>
                  <a:schemeClr val="tx1"/>
                </a:solidFill>
                <a:latin typeface="Calibri" panose="020F0502020204030204" pitchFamily="34" charset="0"/>
              </a:rPr>
              <a:t>the long-term evolution of the relations with the commercial Contributing Missions </a:t>
            </a:r>
            <a:br>
              <a:rPr lang="en-US" sz="1400" b="1" dirty="0">
                <a:solidFill>
                  <a:schemeClr val="tx1"/>
                </a:solidFill>
                <a:latin typeface="Calibri" panose="020F0502020204030204" pitchFamily="34" charset="0"/>
              </a:rPr>
            </a:br>
            <a:r>
              <a:rPr lang="en-US" sz="1400" dirty="0">
                <a:solidFill>
                  <a:schemeClr val="tx1"/>
                </a:solidFill>
                <a:latin typeface="Calibri" panose="020F0502020204030204" pitchFamily="34" charset="0"/>
                <a:sym typeface="Wingdings" panose="05000000000000000000" pitchFamily="2" charset="2"/>
              </a:rPr>
              <a:t></a:t>
            </a:r>
            <a:r>
              <a:rPr lang="en-US" sz="1400" dirty="0">
                <a:solidFill>
                  <a:schemeClr val="tx1"/>
                </a:solidFill>
                <a:latin typeface="Calibri" panose="020F0502020204030204" pitchFamily="34" charset="0"/>
              </a:rPr>
              <a:t> </a:t>
            </a:r>
            <a:r>
              <a:rPr lang="en-US" sz="1400" b="1" dirty="0">
                <a:solidFill>
                  <a:schemeClr val="tx1"/>
                </a:solidFill>
                <a:latin typeface="Calibri" panose="020F0502020204030204" pitchFamily="34" charset="0"/>
              </a:rPr>
              <a:t>Joint EC-ESA working group</a:t>
            </a:r>
            <a:r>
              <a:rPr lang="en-US" sz="1400" dirty="0">
                <a:solidFill>
                  <a:schemeClr val="tx1"/>
                </a:solidFill>
                <a:latin typeface="Calibri" panose="020F0502020204030204" pitchFamily="34" charset="0"/>
              </a:rPr>
              <a:t> in place to elaborate a roadmap proposal:</a:t>
            </a:r>
          </a:p>
          <a:p>
            <a:pPr marL="449263" lvl="1" indent="-177800">
              <a:lnSpc>
                <a:spcPct val="100000"/>
              </a:lnSpc>
              <a:spcBef>
                <a:spcPts val="600"/>
              </a:spcBef>
              <a:buClr>
                <a:schemeClr val="tx1"/>
              </a:buClr>
              <a:buFont typeface="Wingdings" panose="05000000000000000000" pitchFamily="2" charset="2"/>
              <a:buChar char="ü"/>
              <a:tabLst>
                <a:tab pos="534988" algn="l"/>
              </a:tabLst>
            </a:pPr>
            <a:r>
              <a:rPr lang="en-US" sz="1400" dirty="0">
                <a:solidFill>
                  <a:schemeClr val="tx1"/>
                </a:solidFill>
                <a:latin typeface="Calibri" panose="020F0502020204030204" pitchFamily="34" charset="0"/>
              </a:rPr>
              <a:t>working along 3 streams : licensing and procurement models, improved operational concepts for data delivery, gap analysis</a:t>
            </a:r>
          </a:p>
          <a:p>
            <a:pPr marL="449263" lvl="1" indent="-177800">
              <a:lnSpc>
                <a:spcPct val="100000"/>
              </a:lnSpc>
              <a:spcBef>
                <a:spcPts val="600"/>
              </a:spcBef>
              <a:buClr>
                <a:schemeClr val="tx1"/>
              </a:buClr>
              <a:buFont typeface="Wingdings" panose="05000000000000000000" pitchFamily="2" charset="2"/>
              <a:buChar char="ü"/>
              <a:tabLst>
                <a:tab pos="534988" algn="l"/>
              </a:tabLst>
            </a:pPr>
            <a:r>
              <a:rPr lang="en-US" sz="1400" dirty="0">
                <a:solidFill>
                  <a:schemeClr val="tx1"/>
                </a:solidFill>
                <a:latin typeface="Calibri" panose="020F0502020204030204" pitchFamily="34" charset="0"/>
              </a:rPr>
              <a:t>completing its task by mid-2019</a:t>
            </a:r>
          </a:p>
          <a:p>
            <a:pPr marL="449263" lvl="1" indent="-177800">
              <a:lnSpc>
                <a:spcPct val="100000"/>
              </a:lnSpc>
              <a:spcBef>
                <a:spcPts val="600"/>
              </a:spcBef>
              <a:buClr>
                <a:schemeClr val="tx1"/>
              </a:buClr>
              <a:buFont typeface="Wingdings" panose="05000000000000000000" pitchFamily="2" charset="2"/>
              <a:buChar char="ü"/>
              <a:tabLst>
                <a:tab pos="534988" algn="l"/>
              </a:tabLst>
            </a:pPr>
            <a:r>
              <a:rPr lang="en-US" sz="1400" dirty="0">
                <a:solidFill>
                  <a:schemeClr val="tx1"/>
                </a:solidFill>
                <a:latin typeface="Calibri" panose="020F0502020204030204" pitchFamily="34" charset="0"/>
              </a:rPr>
              <a:t>based on a comprehensive consultation with Industry and MS </a:t>
            </a:r>
          </a:p>
        </p:txBody>
      </p:sp>
      <p:sp>
        <p:nvSpPr>
          <p:cNvPr id="19" name="Title 1"/>
          <p:cNvSpPr txBox="1">
            <a:spLocks/>
          </p:cNvSpPr>
          <p:nvPr/>
        </p:nvSpPr>
        <p:spPr>
          <a:xfrm>
            <a:off x="4935751" y="1243418"/>
            <a:ext cx="3811421" cy="217898"/>
          </a:xfrm>
          <a:prstGeom prst="rect">
            <a:avLst/>
          </a:prstGeom>
        </p:spPr>
        <p:txBody>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GB" sz="1400" b="1" kern="0" dirty="0">
                <a:solidFill>
                  <a:srgbClr val="00B0F0"/>
                </a:solidFill>
                <a:latin typeface="Calibri" panose="020F0502020204030204" pitchFamily="34" charset="0"/>
              </a:rPr>
              <a:t>“Supply-Demand-Technology” cross-stimuli</a:t>
            </a:r>
          </a:p>
        </p:txBody>
      </p:sp>
      <p:pic>
        <p:nvPicPr>
          <p:cNvPr id="28" name="Picture 27"/>
          <p:cNvPicPr>
            <a:picLocks noChangeAspect="1"/>
          </p:cNvPicPr>
          <p:nvPr/>
        </p:nvPicPr>
        <p:blipFill>
          <a:blip r:embed="rId3"/>
          <a:stretch>
            <a:fillRect/>
          </a:stretch>
        </p:blipFill>
        <p:spPr>
          <a:xfrm>
            <a:off x="4432403" y="1646261"/>
            <a:ext cx="3279910" cy="2326053"/>
          </a:xfrm>
          <a:prstGeom prst="rect">
            <a:avLst/>
          </a:prstGeom>
        </p:spPr>
      </p:pic>
      <p:sp>
        <p:nvSpPr>
          <p:cNvPr id="29" name="Rounded Rectangle 28"/>
          <p:cNvSpPr/>
          <p:nvPr/>
        </p:nvSpPr>
        <p:spPr>
          <a:xfrm>
            <a:off x="7558072" y="1790889"/>
            <a:ext cx="1658202" cy="612934"/>
          </a:xfrm>
          <a:prstGeom prst="roundRect">
            <a:avLst/>
          </a:prstGeom>
          <a:noFill/>
        </p:spPr>
        <p:txBody>
          <a:bodyPr wrap="square" rtlCol="0">
            <a:spAutoFit/>
          </a:bodyPr>
          <a:lstStyle/>
          <a:p>
            <a:pPr algn="ctr"/>
            <a:r>
              <a:rPr lang="en-GB" sz="1000" b="1" dirty="0">
                <a:solidFill>
                  <a:srgbClr val="00B0F0"/>
                </a:solidFill>
                <a:latin typeface="Calibri" panose="020F0502020204030204" pitchFamily="34" charset="0"/>
              </a:rPr>
              <a:t>Copernicus Services specific needs and common requirements</a:t>
            </a:r>
          </a:p>
        </p:txBody>
      </p:sp>
      <p:pic>
        <p:nvPicPr>
          <p:cNvPr id="30"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754" b="71499"/>
          <a:stretch/>
        </p:blipFill>
        <p:spPr bwMode="auto">
          <a:xfrm>
            <a:off x="7558072" y="2658495"/>
            <a:ext cx="470668" cy="54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30" b="74028"/>
          <a:stretch/>
        </p:blipFill>
        <p:spPr bwMode="auto">
          <a:xfrm>
            <a:off x="8099064" y="2627313"/>
            <a:ext cx="408466" cy="49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2430" t="39394" b="36580"/>
          <a:stretch/>
        </p:blipFill>
        <p:spPr bwMode="auto">
          <a:xfrm>
            <a:off x="8577854" y="2702436"/>
            <a:ext cx="408466" cy="46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4" cstate="print">
            <a:clrChange>
              <a:clrFrom>
                <a:srgbClr val="FEFEFF"/>
              </a:clrFrom>
              <a:clrTo>
                <a:srgbClr val="FEFEFF">
                  <a:alpha val="0"/>
                </a:srgbClr>
              </a:clrTo>
            </a:clrChange>
            <a:extLst>
              <a:ext uri="{28A0092B-C50C-407E-A947-70E740481C1C}">
                <a14:useLocalDpi xmlns:a14="http://schemas.microsoft.com/office/drawing/2010/main" val="0"/>
              </a:ext>
            </a:extLst>
          </a:blip>
          <a:srcRect l="82430" t="77514"/>
          <a:stretch/>
        </p:blipFill>
        <p:spPr bwMode="auto">
          <a:xfrm>
            <a:off x="7593293" y="3210911"/>
            <a:ext cx="408466" cy="431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7673" r="79754" b="33980"/>
          <a:stretch/>
        </p:blipFill>
        <p:spPr bwMode="auto">
          <a:xfrm>
            <a:off x="8076130" y="3182960"/>
            <a:ext cx="470668" cy="54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7265" r="79754"/>
          <a:stretch/>
        </p:blipFill>
        <p:spPr bwMode="auto">
          <a:xfrm>
            <a:off x="8550050" y="3215026"/>
            <a:ext cx="470668" cy="43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66062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idx="4294967295"/>
          </p:nvPr>
        </p:nvSpPr>
        <p:spPr>
          <a:xfrm>
            <a:off x="420354" y="605322"/>
            <a:ext cx="4797668" cy="4032448"/>
          </a:xfrm>
          <a:noFill/>
        </p:spPr>
        <p:txBody>
          <a:bodyPr>
            <a:normAutofit fontScale="92500" lnSpcReduction="10000"/>
          </a:bodyPr>
          <a:lstStyle/>
          <a:p>
            <a:pPr marL="177800" indent="-177800">
              <a:lnSpc>
                <a:spcPct val="100000"/>
              </a:lnSpc>
              <a:spcBef>
                <a:spcPts val="0"/>
              </a:spcBef>
              <a:buClr>
                <a:schemeClr val="tx1"/>
              </a:buClr>
              <a:buFont typeface="Arial" panose="020B0604020202020204" pitchFamily="34" charset="0"/>
              <a:buChar char="•"/>
            </a:pPr>
            <a:r>
              <a:rPr lang="en-GB" sz="1400" b="1" dirty="0">
                <a:solidFill>
                  <a:schemeClr val="tx1"/>
                </a:solidFill>
                <a:latin typeface="Calibri" panose="020F0502020204030204" pitchFamily="34" charset="0"/>
              </a:rPr>
              <a:t>VHR2018</a:t>
            </a:r>
            <a:r>
              <a:rPr lang="en-GB" sz="1400" dirty="0">
                <a:solidFill>
                  <a:schemeClr val="tx1"/>
                </a:solidFill>
                <a:latin typeface="Calibri" panose="020F0502020204030204" pitchFamily="34" charset="0"/>
              </a:rPr>
              <a:t> formally kick-off with acquisitions ongoing :</a:t>
            </a:r>
          </a:p>
          <a:p>
            <a:pPr marL="357188" indent="-179388">
              <a:lnSpc>
                <a:spcPct val="100000"/>
              </a:lnSpc>
              <a:spcBef>
                <a:spcPts val="0"/>
              </a:spcBef>
              <a:buClr>
                <a:schemeClr val="tx1"/>
              </a:buClr>
              <a:buFont typeface="Wingdings" panose="05000000000000000000" pitchFamily="2" charset="2"/>
              <a:buChar char="ü"/>
            </a:pPr>
            <a:r>
              <a:rPr lang="en-US" sz="1400" b="1" dirty="0">
                <a:solidFill>
                  <a:schemeClr val="tx1"/>
                </a:solidFill>
                <a:latin typeface="Calibri" panose="020F0502020204030204" pitchFamily="34" charset="0"/>
              </a:rPr>
              <a:t>Consortium : Airbus Defense &amp; Space FR, Deimos Imaging, Planet, Space4environment and IGN </a:t>
            </a:r>
            <a:r>
              <a:rPr lang="en-US" sz="1400" dirty="0">
                <a:solidFill>
                  <a:schemeClr val="tx1"/>
                </a:solidFill>
                <a:latin typeface="Calibri" panose="020F0502020204030204" pitchFamily="34" charset="0"/>
              </a:rPr>
              <a:t>with primary and back up missions and risk mitigation acquisition plans. </a:t>
            </a:r>
          </a:p>
          <a:p>
            <a:pPr marL="177800" indent="-177800">
              <a:lnSpc>
                <a:spcPct val="100000"/>
              </a:lnSpc>
              <a:spcBef>
                <a:spcPts val="1800"/>
              </a:spcBef>
              <a:buClr>
                <a:schemeClr val="tx1"/>
              </a:buClr>
              <a:buFont typeface="Arial" panose="020B0604020202020204" pitchFamily="34" charset="0"/>
              <a:buChar char="•"/>
            </a:pPr>
            <a:r>
              <a:rPr lang="en-US" sz="1400" b="1" dirty="0">
                <a:solidFill>
                  <a:schemeClr val="tx1"/>
                </a:solidFill>
                <a:latin typeface="Calibri" panose="020F0502020204030204" pitchFamily="34" charset="0"/>
              </a:rPr>
              <a:t>ITT for Copernicus global DEM</a:t>
            </a:r>
            <a:r>
              <a:rPr lang="en-US" sz="1400" dirty="0">
                <a:solidFill>
                  <a:schemeClr val="tx1"/>
                </a:solidFill>
                <a:latin typeface="Calibri" panose="020F0502020204030204" pitchFamily="34" charset="0"/>
              </a:rPr>
              <a:t> will close on 18 Sept. 2018 </a:t>
            </a:r>
          </a:p>
          <a:p>
            <a:pPr marL="177800" indent="-177800">
              <a:lnSpc>
                <a:spcPct val="100000"/>
              </a:lnSpc>
              <a:spcBef>
                <a:spcPts val="1800"/>
              </a:spcBef>
              <a:buClr>
                <a:schemeClr val="tx1"/>
              </a:buClr>
              <a:buFont typeface="Arial" panose="020B0604020202020204" pitchFamily="34" charset="0"/>
              <a:buChar char="•"/>
            </a:pPr>
            <a:r>
              <a:rPr lang="en-US" sz="1400" b="1" dirty="0">
                <a:solidFill>
                  <a:schemeClr val="tx1"/>
                </a:solidFill>
                <a:latin typeface="Calibri" panose="020F0502020204030204" pitchFamily="34" charset="0"/>
              </a:rPr>
              <a:t>ITT for Copernicus Contributing Missions access support functions and platform (PRISM)</a:t>
            </a:r>
            <a:r>
              <a:rPr lang="en-US" sz="1400" dirty="0">
                <a:solidFill>
                  <a:schemeClr val="tx1"/>
                </a:solidFill>
                <a:latin typeface="Calibri" panose="020F0502020204030204" pitchFamily="34" charset="0"/>
              </a:rPr>
              <a:t> (i.e. CDS new contract) will close on 26 Sept. 2018 </a:t>
            </a:r>
          </a:p>
          <a:p>
            <a:pPr marL="177800" indent="-177800">
              <a:lnSpc>
                <a:spcPct val="100000"/>
              </a:lnSpc>
              <a:spcBef>
                <a:spcPts val="1800"/>
              </a:spcBef>
              <a:buClr>
                <a:schemeClr val="tx1"/>
              </a:buClr>
              <a:buFont typeface="Arial" panose="020B0604020202020204" pitchFamily="34" charset="0"/>
              <a:buChar char="•"/>
            </a:pPr>
            <a:r>
              <a:rPr lang="en-US" sz="1400" b="1" dirty="0">
                <a:solidFill>
                  <a:schemeClr val="tx1"/>
                </a:solidFill>
                <a:latin typeface="Calibri" panose="020F0502020204030204" pitchFamily="34" charset="0"/>
              </a:rPr>
              <a:t>Regular progress meetings </a:t>
            </a:r>
            <a:r>
              <a:rPr lang="en-US" sz="1400" dirty="0">
                <a:solidFill>
                  <a:schemeClr val="tx1"/>
                </a:solidFill>
                <a:latin typeface="Calibri" panose="020F0502020204030204" pitchFamily="34" charset="0"/>
              </a:rPr>
              <a:t>with all </a:t>
            </a:r>
            <a:r>
              <a:rPr lang="en-US" sz="1400" b="1" dirty="0">
                <a:solidFill>
                  <a:schemeClr val="tx1"/>
                </a:solidFill>
                <a:latin typeface="Calibri" panose="020F0502020204030204" pitchFamily="34" charset="0"/>
              </a:rPr>
              <a:t>Copernicus Services</a:t>
            </a:r>
            <a:endParaRPr lang="en-US" sz="1400" dirty="0">
              <a:solidFill>
                <a:schemeClr val="tx1"/>
              </a:solidFill>
              <a:latin typeface="Calibri" panose="020F0502020204030204" pitchFamily="34" charset="0"/>
            </a:endParaRPr>
          </a:p>
          <a:p>
            <a:pPr marL="358775" indent="-182563">
              <a:lnSpc>
                <a:spcPct val="100000"/>
              </a:lnSpc>
              <a:spcBef>
                <a:spcPts val="600"/>
              </a:spcBef>
              <a:buClr>
                <a:schemeClr val="tx1"/>
              </a:buClr>
              <a:buFont typeface="Wingdings" panose="05000000000000000000" pitchFamily="2" charset="2"/>
              <a:buChar char="ü"/>
            </a:pPr>
            <a:r>
              <a:rPr lang="en-US" sz="1400" dirty="0">
                <a:solidFill>
                  <a:schemeClr val="tx1"/>
                </a:solidFill>
                <a:latin typeface="Calibri" panose="020F0502020204030204" pitchFamily="34" charset="0"/>
              </a:rPr>
              <a:t>Meeting with Emergency Service and related Contributing Missions in Oct. 2018 to introduce the concept of </a:t>
            </a:r>
            <a:r>
              <a:rPr lang="en-US" sz="1400" b="1" dirty="0">
                <a:solidFill>
                  <a:schemeClr val="tx1"/>
                </a:solidFill>
                <a:latin typeface="Calibri" panose="020F0502020204030204" pitchFamily="34" charset="0"/>
              </a:rPr>
              <a:t>Pro-Active Tasking and Parallel Tasking</a:t>
            </a:r>
            <a:r>
              <a:rPr lang="en-US" sz="1400" dirty="0">
                <a:solidFill>
                  <a:schemeClr val="tx1"/>
                </a:solidFill>
                <a:latin typeface="Calibri" panose="020F0502020204030204" pitchFamily="34" charset="0"/>
              </a:rPr>
              <a:t>, in the framework of the </a:t>
            </a:r>
            <a:r>
              <a:rPr lang="en-US" sz="1400" b="1" dirty="0">
                <a:solidFill>
                  <a:schemeClr val="tx1"/>
                </a:solidFill>
                <a:latin typeface="Calibri" panose="020F0502020204030204" pitchFamily="34" charset="0"/>
              </a:rPr>
              <a:t>Multi-Scheme Data Supply </a:t>
            </a:r>
            <a:r>
              <a:rPr lang="en-US" sz="1400" dirty="0">
                <a:solidFill>
                  <a:schemeClr val="tx1"/>
                </a:solidFill>
                <a:latin typeface="Calibri" panose="020F0502020204030204" pitchFamily="34" charset="0"/>
              </a:rPr>
              <a:t>concept. </a:t>
            </a:r>
          </a:p>
          <a:p>
            <a:pPr marL="177800" indent="-177800">
              <a:lnSpc>
                <a:spcPct val="100000"/>
              </a:lnSpc>
              <a:spcBef>
                <a:spcPts val="1800"/>
              </a:spcBef>
              <a:buClr>
                <a:schemeClr val="tx1"/>
              </a:buClr>
              <a:buFont typeface="Arial" panose="020B0604020202020204" pitchFamily="34" charset="0"/>
              <a:buChar char="•"/>
            </a:pPr>
            <a:r>
              <a:rPr lang="en-US" sz="1400" dirty="0">
                <a:solidFill>
                  <a:schemeClr val="tx1"/>
                </a:solidFill>
                <a:latin typeface="Calibri" panose="020F0502020204030204" pitchFamily="34" charset="0"/>
              </a:rPr>
              <a:t>Pilot tests of the CCMs Data Access Platforms for the Emergency and Security Services will be initiated. </a:t>
            </a:r>
          </a:p>
        </p:txBody>
      </p:sp>
      <p:sp>
        <p:nvSpPr>
          <p:cNvPr id="2" name="Title 1"/>
          <p:cNvSpPr>
            <a:spLocks noGrp="1"/>
          </p:cNvSpPr>
          <p:nvPr>
            <p:ph type="title"/>
          </p:nvPr>
        </p:nvSpPr>
        <p:spPr>
          <a:xfrm>
            <a:off x="274456" y="85064"/>
            <a:ext cx="6381844" cy="430887"/>
          </a:xfrm>
        </p:spPr>
        <p:txBody>
          <a:bodyPr/>
          <a:lstStyle/>
          <a:p>
            <a:r>
              <a:rPr lang="en-GB" dirty="0">
                <a:latin typeface="Calibri" panose="020F0502020204030204" pitchFamily="34" charset="0"/>
              </a:rPr>
              <a:t>Copernicus Contributing Missions</a:t>
            </a:r>
            <a:endParaRPr lang="en-GB" dirty="0"/>
          </a:p>
        </p:txBody>
      </p:sp>
      <p:sp>
        <p:nvSpPr>
          <p:cNvPr id="21" name="Bent-Up Arrow 20"/>
          <p:cNvSpPr/>
          <p:nvPr/>
        </p:nvSpPr>
        <p:spPr>
          <a:xfrm flipV="1">
            <a:off x="4955136" y="886071"/>
            <a:ext cx="2592289" cy="307777"/>
          </a:xfrm>
          <a:prstGeom prst="bentUp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5796136" y="1203598"/>
            <a:ext cx="3244034" cy="3434172"/>
            <a:chOff x="5797973" y="1103961"/>
            <a:chExt cx="3244034" cy="3434172"/>
          </a:xfrm>
        </p:grpSpPr>
        <p:sp>
          <p:nvSpPr>
            <p:cNvPr id="14" name="Rectangle 13"/>
            <p:cNvSpPr/>
            <p:nvPr/>
          </p:nvSpPr>
          <p:spPr>
            <a:xfrm>
              <a:off x="5797973" y="1103961"/>
              <a:ext cx="3244034" cy="3434172"/>
            </a:xfrm>
            <a:prstGeom prst="rect">
              <a:avLst/>
            </a:prstGeom>
            <a:solidFill>
              <a:schemeClr val="bg1"/>
            </a:solidFill>
            <a:ln w="127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 3"/>
            <p:cNvPicPr>
              <a:picLocks noChangeAspect="1"/>
            </p:cNvPicPr>
            <p:nvPr/>
          </p:nvPicPr>
          <p:blipFill rotWithShape="1">
            <a:blip r:embed="rId3"/>
            <a:srcRect l="8676" t="2765" r="2828"/>
            <a:stretch/>
          </p:blipFill>
          <p:spPr>
            <a:xfrm>
              <a:off x="5867130" y="1566595"/>
              <a:ext cx="3115734" cy="2260809"/>
            </a:xfrm>
            <a:prstGeom prst="rect">
              <a:avLst/>
            </a:prstGeom>
          </p:spPr>
        </p:pic>
        <p:sp>
          <p:nvSpPr>
            <p:cNvPr id="16" name="TextBox 15"/>
            <p:cNvSpPr txBox="1"/>
            <p:nvPr/>
          </p:nvSpPr>
          <p:spPr>
            <a:xfrm>
              <a:off x="5823488" y="1103961"/>
              <a:ext cx="3193004"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b="1" i="1" dirty="0">
                  <a:solidFill>
                    <a:srgbClr val="0070C0"/>
                  </a:solidFill>
                  <a:latin typeface="Calibri" panose="020F0502020204030204" pitchFamily="34" charset="0"/>
                </a:rPr>
                <a:t>Very High Resolution VHR 2018 </a:t>
              </a:r>
              <a:br>
                <a:rPr lang="en-GB" sz="1400" b="1" i="1" dirty="0">
                  <a:solidFill>
                    <a:srgbClr val="0070C0"/>
                  </a:solidFill>
                  <a:latin typeface="Calibri" panose="020F0502020204030204" pitchFamily="34" charset="0"/>
                </a:rPr>
              </a:br>
              <a:r>
                <a:rPr lang="en-GB" sz="1400" b="1" i="1" dirty="0">
                  <a:solidFill>
                    <a:srgbClr val="0070C0"/>
                  </a:solidFill>
                  <a:latin typeface="Calibri" panose="020F0502020204030204" pitchFamily="34" charset="0"/>
                </a:rPr>
                <a:t>Data acquisition baseline</a:t>
              </a:r>
            </a:p>
          </p:txBody>
        </p:sp>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476" y="3558281"/>
              <a:ext cx="1588388" cy="91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100" y="1897846"/>
              <a:ext cx="810037" cy="70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52585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43" y="72879"/>
            <a:ext cx="7156006" cy="430887"/>
          </a:xfrm>
        </p:spPr>
        <p:txBody>
          <a:bodyPr/>
          <a:lstStyle/>
          <a:p>
            <a:r>
              <a:rPr lang="en-GB" dirty="0" smtClean="0"/>
              <a:t>DEM Invitation to Tender</a:t>
            </a:r>
            <a:endParaRPr lang="en-GB" dirty="0"/>
          </a:p>
        </p:txBody>
      </p:sp>
      <p:pic>
        <p:nvPicPr>
          <p:cNvPr id="4" name="Picture 3"/>
          <p:cNvPicPr>
            <a:picLocks noChangeAspect="1"/>
          </p:cNvPicPr>
          <p:nvPr/>
        </p:nvPicPr>
        <p:blipFill>
          <a:blip r:embed="rId3"/>
          <a:stretch>
            <a:fillRect/>
          </a:stretch>
        </p:blipFill>
        <p:spPr>
          <a:xfrm>
            <a:off x="3967742" y="31254"/>
            <a:ext cx="5256583" cy="2015079"/>
          </a:xfrm>
          <a:prstGeom prst="rect">
            <a:avLst/>
          </a:prstGeom>
        </p:spPr>
      </p:pic>
      <p:pic>
        <p:nvPicPr>
          <p:cNvPr id="5" name="Picture 4"/>
          <p:cNvPicPr>
            <a:picLocks noChangeAspect="1"/>
          </p:cNvPicPr>
          <p:nvPr/>
        </p:nvPicPr>
        <p:blipFill>
          <a:blip r:embed="rId4"/>
          <a:stretch>
            <a:fillRect/>
          </a:stretch>
        </p:blipFill>
        <p:spPr>
          <a:xfrm>
            <a:off x="230443" y="771550"/>
            <a:ext cx="3456922" cy="3806988"/>
          </a:xfrm>
          <a:prstGeom prst="rect">
            <a:avLst/>
          </a:prstGeom>
          <a:ln>
            <a:solidFill>
              <a:schemeClr val="accent1">
                <a:shade val="50000"/>
              </a:schemeClr>
            </a:solidFill>
          </a:ln>
        </p:spPr>
      </p:pic>
      <p:pic>
        <p:nvPicPr>
          <p:cNvPr id="6" name="Picture 5"/>
          <p:cNvPicPr>
            <a:picLocks noChangeAspect="1"/>
          </p:cNvPicPr>
          <p:nvPr/>
        </p:nvPicPr>
        <p:blipFill>
          <a:blip r:embed="rId5"/>
          <a:stretch>
            <a:fillRect/>
          </a:stretch>
        </p:blipFill>
        <p:spPr>
          <a:xfrm>
            <a:off x="3918595" y="1877880"/>
            <a:ext cx="5225405" cy="1784150"/>
          </a:xfrm>
          <a:prstGeom prst="rect">
            <a:avLst/>
          </a:prstGeom>
        </p:spPr>
      </p:pic>
      <p:sp>
        <p:nvSpPr>
          <p:cNvPr id="7" name="Rectangle 6"/>
          <p:cNvSpPr/>
          <p:nvPr/>
        </p:nvSpPr>
        <p:spPr>
          <a:xfrm>
            <a:off x="3888030" y="3625820"/>
            <a:ext cx="5338959" cy="1061829"/>
          </a:xfrm>
          <a:prstGeom prst="rect">
            <a:avLst/>
          </a:prstGeom>
        </p:spPr>
        <p:txBody>
          <a:bodyPr wrap="square">
            <a:spAutoFit/>
          </a:bodyPr>
          <a:lstStyle/>
          <a:p>
            <a:pPr algn="l"/>
            <a:r>
              <a:rPr lang="en-US" sz="900" i="1" dirty="0">
                <a:latin typeface="Georgia" panose="02040502050405020303" pitchFamily="18" charset="0"/>
              </a:rPr>
              <a:t>Table 1: Copernicus DEM instances. "Global" DEM instances shall cover all landmasses, </a:t>
            </a:r>
            <a:r>
              <a:rPr lang="en-US" sz="900" i="1" dirty="0" smtClean="0">
                <a:latin typeface="Georgia" panose="02040502050405020303" pitchFamily="18" charset="0"/>
              </a:rPr>
              <a:t>while "EEA39</a:t>
            </a:r>
            <a:r>
              <a:rPr lang="en-US" sz="900" i="1" dirty="0">
                <a:latin typeface="Georgia" panose="02040502050405020303" pitchFamily="18" charset="0"/>
              </a:rPr>
              <a:t>" (European Environment Agency 39) shall cover all countries/regions indicated </a:t>
            </a:r>
            <a:r>
              <a:rPr lang="en-US" sz="900" i="1" dirty="0" smtClean="0">
                <a:latin typeface="Georgia" panose="02040502050405020303" pitchFamily="18" charset="0"/>
              </a:rPr>
              <a:t>in Annex </a:t>
            </a:r>
            <a:r>
              <a:rPr lang="en-US" sz="900" i="1" dirty="0">
                <a:latin typeface="Georgia" panose="02040502050405020303" pitchFamily="18" charset="0"/>
              </a:rPr>
              <a:t>I. The Horizontal Sampling is understood as defined in Section 1.5.5. License </a:t>
            </a:r>
            <a:r>
              <a:rPr lang="en-US" sz="900" i="1" dirty="0" smtClean="0">
                <a:latin typeface="Georgia" panose="02040502050405020303" pitchFamily="18" charset="0"/>
              </a:rPr>
              <a:t>types Restricted </a:t>
            </a:r>
            <a:r>
              <a:rPr lang="en-US" sz="900" i="1" dirty="0">
                <a:latin typeface="Georgia" panose="02040502050405020303" pitchFamily="18" charset="0"/>
              </a:rPr>
              <a:t>and Full, Free &amp; Open are defined in Annex III. The DEM instances marked </a:t>
            </a:r>
            <a:r>
              <a:rPr lang="en-US" sz="900" i="1" dirty="0" smtClean="0">
                <a:latin typeface="Georgia" panose="02040502050405020303" pitchFamily="18" charset="0"/>
              </a:rPr>
              <a:t>as "Baseline</a:t>
            </a:r>
            <a:r>
              <a:rPr lang="en-US" sz="900" i="1" dirty="0">
                <a:latin typeface="Georgia" panose="02040502050405020303" pitchFamily="18" charset="0"/>
              </a:rPr>
              <a:t>" will be part of the procured items undertaken at contract signature. For </a:t>
            </a:r>
            <a:r>
              <a:rPr lang="en-US" sz="900" i="1" dirty="0" smtClean="0">
                <a:latin typeface="Georgia" panose="02040502050405020303" pitchFamily="18" charset="0"/>
              </a:rPr>
              <a:t>DEM instances </a:t>
            </a:r>
            <a:r>
              <a:rPr lang="en-US" sz="900" i="1" dirty="0">
                <a:latin typeface="Georgia" panose="02040502050405020303" pitchFamily="18" charset="0"/>
              </a:rPr>
              <a:t>marked as "Optional", the bidder shall mandatorily provide an offer but the </a:t>
            </a:r>
            <a:r>
              <a:rPr lang="en-US" sz="900" i="1" dirty="0" smtClean="0">
                <a:latin typeface="Georgia" panose="02040502050405020303" pitchFamily="18" charset="0"/>
              </a:rPr>
              <a:t>Agency reserves </a:t>
            </a:r>
            <a:r>
              <a:rPr lang="en-US" sz="900" i="1" dirty="0">
                <a:latin typeface="Georgia" panose="02040502050405020303" pitchFamily="18" charset="0"/>
              </a:rPr>
              <a:t>the right to activate its purchase at any time before the closure of the contract.</a:t>
            </a:r>
            <a:endParaRPr lang="en-GB" sz="900" i="1" dirty="0"/>
          </a:p>
        </p:txBody>
      </p:sp>
    </p:spTree>
    <p:extLst>
      <p:ext uri="{BB962C8B-B14F-4D97-AF65-F5344CB8AC3E}">
        <p14:creationId xmlns:p14="http://schemas.microsoft.com/office/powerpoint/2010/main" val="14721561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Copernicus Space </a:t>
            </a:r>
            <a:r>
              <a:rPr lang="de-DE" dirty="0" err="1"/>
              <a:t>Component</a:t>
            </a:r>
            <a:r>
              <a:rPr lang="de-DE" dirty="0"/>
              <a:t> Evolution</a:t>
            </a:r>
          </a:p>
        </p:txBody>
      </p:sp>
      <p:sp>
        <p:nvSpPr>
          <p:cNvPr id="3" name="Content Placeholder 5"/>
          <p:cNvSpPr txBox="1">
            <a:spLocks/>
          </p:cNvSpPr>
          <p:nvPr/>
        </p:nvSpPr>
        <p:spPr bwMode="auto">
          <a:xfrm>
            <a:off x="280232" y="707175"/>
            <a:ext cx="8684256" cy="431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rgbClr val="FFC800"/>
              </a:buClr>
              <a:buFont typeface="Wingdings" pitchFamily="2" charset="2"/>
              <a:buChar char="«"/>
              <a:defRPr sz="2800" b="1">
                <a:solidFill>
                  <a:srgbClr val="231F89"/>
                </a:solidFill>
                <a:latin typeface="+mn-lt"/>
                <a:ea typeface="+mn-ea"/>
                <a:cs typeface="+mn-cs"/>
              </a:defRPr>
            </a:lvl1pPr>
            <a:lvl2pPr marL="804863" indent="-350838" algn="l" rtl="0" eaLnBrk="0" fontAlgn="base" hangingPunct="0">
              <a:spcBef>
                <a:spcPct val="20000"/>
              </a:spcBef>
              <a:spcAft>
                <a:spcPct val="0"/>
              </a:spcAft>
              <a:buClr>
                <a:srgbClr val="231F89"/>
              </a:buClr>
              <a:buFont typeface="Wingdings" pitchFamily="2" charset="2"/>
              <a:buChar char="«"/>
              <a:defRPr sz="2400">
                <a:solidFill>
                  <a:srgbClr val="231F89"/>
                </a:solidFill>
                <a:latin typeface="+mn-lt"/>
              </a:defRPr>
            </a:lvl2pPr>
            <a:lvl3pPr marL="1089025" indent="-282575" algn="l" rtl="0" eaLnBrk="0" fontAlgn="base" hangingPunct="0">
              <a:spcBef>
                <a:spcPct val="20000"/>
              </a:spcBef>
              <a:spcAft>
                <a:spcPct val="0"/>
              </a:spcAft>
              <a:buClr>
                <a:srgbClr val="FFC800"/>
              </a:buClr>
              <a:buFont typeface="Wingdings" pitchFamily="2" charset="2"/>
              <a:buChar char="«"/>
              <a:defRPr sz="2000">
                <a:solidFill>
                  <a:srgbClr val="231F89"/>
                </a:solidFill>
                <a:latin typeface="+mn-lt"/>
              </a:defRPr>
            </a:lvl3pPr>
            <a:lvl4pPr marL="1355725" indent="-265113" algn="l" rtl="0" eaLnBrk="0" fontAlgn="base" hangingPunct="0">
              <a:spcBef>
                <a:spcPct val="20000"/>
              </a:spcBef>
              <a:spcAft>
                <a:spcPct val="0"/>
              </a:spcAft>
              <a:buClr>
                <a:srgbClr val="231F89"/>
              </a:buClr>
              <a:buFont typeface="Wingdings" pitchFamily="2" charset="2"/>
              <a:buChar char="«"/>
              <a:defRPr sz="1800">
                <a:solidFill>
                  <a:srgbClr val="231F89"/>
                </a:solidFill>
                <a:latin typeface="+mn-lt"/>
              </a:defRPr>
            </a:lvl4pPr>
            <a:lvl5pPr marL="1582738" indent="-225425" algn="l" rtl="0" eaLnBrk="0" fontAlgn="base" hangingPunct="0">
              <a:spcBef>
                <a:spcPct val="20000"/>
              </a:spcBef>
              <a:spcAft>
                <a:spcPct val="0"/>
              </a:spcAft>
              <a:buClr>
                <a:srgbClr val="FFC800"/>
              </a:buClr>
              <a:buFont typeface="Wingdings" pitchFamily="2" charset="2"/>
              <a:buChar char="«"/>
              <a:defRPr sz="1800">
                <a:solidFill>
                  <a:srgbClr val="231F89"/>
                </a:solidFill>
                <a:latin typeface="+mn-lt"/>
              </a:defRPr>
            </a:lvl5pPr>
            <a:lvl6pPr marL="20399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9pPr>
          </a:lstStyle>
          <a:p>
            <a:pPr lvl="1" algn="just">
              <a:spcBef>
                <a:spcPts val="200"/>
              </a:spcBef>
              <a:spcAft>
                <a:spcPts val="200"/>
              </a:spcAft>
              <a:defRPr/>
            </a:pPr>
            <a:r>
              <a:rPr lang="en-US" sz="1600" b="1" kern="0" dirty="0">
                <a:latin typeface="Verdana"/>
              </a:rPr>
              <a:t>23 May 2018 =&gt; </a:t>
            </a:r>
            <a:r>
              <a:rPr lang="en-US" sz="1600" b="1" kern="0" dirty="0" smtClean="0">
                <a:latin typeface="Verdana"/>
              </a:rPr>
              <a:t>Copernicus </a:t>
            </a:r>
            <a:r>
              <a:rPr lang="en-US" sz="1600" b="1" kern="0" dirty="0">
                <a:latin typeface="Verdana"/>
              </a:rPr>
              <a:t>2.0 Long-Term Scenario </a:t>
            </a:r>
            <a:r>
              <a:rPr lang="en-US" sz="1600" b="1" kern="0" dirty="0" smtClean="0">
                <a:latin typeface="Verdana"/>
              </a:rPr>
              <a:t>workshop.  </a:t>
            </a:r>
            <a:r>
              <a:rPr lang="en-US" sz="1600" kern="0" dirty="0" smtClean="0">
                <a:latin typeface="Verdana"/>
              </a:rPr>
              <a:t>Topics covered included:</a:t>
            </a:r>
            <a:endParaRPr lang="en-US" sz="1600" kern="0" dirty="0">
              <a:latin typeface="Verdana"/>
            </a:endParaRPr>
          </a:p>
          <a:p>
            <a:pPr lvl="2" algn="just">
              <a:spcBef>
                <a:spcPts val="200"/>
              </a:spcBef>
              <a:spcAft>
                <a:spcPts val="200"/>
              </a:spcAft>
              <a:buFont typeface="+mj-lt"/>
              <a:buAutoNum type="arabicPeriod"/>
              <a:defRPr/>
            </a:pPr>
            <a:r>
              <a:rPr lang="en-US" sz="1200" b="1" kern="0" dirty="0" smtClean="0">
                <a:latin typeface="Verdana"/>
              </a:rPr>
              <a:t>Primary </a:t>
            </a:r>
            <a:r>
              <a:rPr lang="en-US" sz="1200" b="1" kern="0" dirty="0">
                <a:latin typeface="Verdana"/>
              </a:rPr>
              <a:t>observation requirements to be addressed by </a:t>
            </a:r>
            <a:r>
              <a:rPr lang="en-US" sz="1200" b="1" kern="0" dirty="0" smtClean="0">
                <a:latin typeface="Verdana"/>
              </a:rPr>
              <a:t>High </a:t>
            </a:r>
            <a:r>
              <a:rPr lang="en-US" sz="1200" b="1" kern="0" dirty="0">
                <a:latin typeface="Verdana"/>
              </a:rPr>
              <a:t>Priority Candidate Missions (HPCMs</a:t>
            </a:r>
            <a:r>
              <a:rPr lang="en-US" sz="1200" b="1" kern="0" dirty="0" smtClean="0">
                <a:latin typeface="Verdana"/>
              </a:rPr>
              <a:t>) </a:t>
            </a:r>
          </a:p>
          <a:p>
            <a:pPr lvl="2" algn="just">
              <a:spcBef>
                <a:spcPts val="200"/>
              </a:spcBef>
              <a:spcAft>
                <a:spcPts val="200"/>
              </a:spcAft>
              <a:buFont typeface="+mj-lt"/>
              <a:buAutoNum type="arabicPeriod"/>
              <a:defRPr/>
            </a:pPr>
            <a:r>
              <a:rPr lang="en-US" sz="1200" b="1" kern="0" dirty="0" smtClean="0">
                <a:latin typeface="Verdana"/>
              </a:rPr>
              <a:t>Relations </a:t>
            </a:r>
            <a:r>
              <a:rPr lang="en-US" sz="1200" b="1" kern="0" dirty="0">
                <a:latin typeface="Verdana"/>
              </a:rPr>
              <a:t>with private </a:t>
            </a:r>
            <a:r>
              <a:rPr lang="en-US" sz="1200" b="1" kern="0" dirty="0" smtClean="0">
                <a:latin typeface="Verdana"/>
              </a:rPr>
              <a:t>initiatives</a:t>
            </a:r>
            <a:endParaRPr lang="en-US" sz="1200" b="1" kern="0" dirty="0">
              <a:latin typeface="Verdana"/>
            </a:endParaRPr>
          </a:p>
          <a:p>
            <a:pPr lvl="2" algn="just">
              <a:spcBef>
                <a:spcPts val="200"/>
              </a:spcBef>
              <a:spcAft>
                <a:spcPts val="200"/>
              </a:spcAft>
              <a:buFont typeface="+mj-lt"/>
              <a:buAutoNum type="arabicPeriod"/>
              <a:defRPr/>
            </a:pPr>
            <a:r>
              <a:rPr lang="en-US" sz="1200" b="1" kern="0" dirty="0" smtClean="0">
                <a:latin typeface="Verdana"/>
              </a:rPr>
              <a:t>Approach towards Sentinel operations (ESA/EUMETSAT)</a:t>
            </a:r>
            <a:endParaRPr lang="en-US" sz="1200" b="1" kern="0" dirty="0">
              <a:latin typeface="Verdana"/>
            </a:endParaRPr>
          </a:p>
          <a:p>
            <a:pPr lvl="2" algn="just">
              <a:spcBef>
                <a:spcPts val="200"/>
              </a:spcBef>
              <a:spcAft>
                <a:spcPts val="200"/>
              </a:spcAft>
              <a:buFont typeface="+mj-lt"/>
              <a:buAutoNum type="arabicPeriod"/>
              <a:defRPr/>
            </a:pPr>
            <a:r>
              <a:rPr lang="en-US" sz="1200" b="1" kern="0" dirty="0">
                <a:latin typeface="Verdana"/>
              </a:rPr>
              <a:t>Gap </a:t>
            </a:r>
            <a:r>
              <a:rPr lang="en-US" sz="1200" b="1" kern="0" dirty="0" smtClean="0">
                <a:latin typeface="Verdana"/>
              </a:rPr>
              <a:t>analysis</a:t>
            </a:r>
            <a:endParaRPr lang="en-US" sz="1200" b="1" kern="0" dirty="0">
              <a:latin typeface="Verdana"/>
            </a:endParaRPr>
          </a:p>
          <a:p>
            <a:pPr lvl="1" algn="just">
              <a:spcBef>
                <a:spcPts val="200"/>
              </a:spcBef>
              <a:spcAft>
                <a:spcPts val="200"/>
              </a:spcAft>
              <a:defRPr/>
            </a:pPr>
            <a:r>
              <a:rPr lang="en-US" sz="1600" b="1" kern="0" dirty="0" smtClean="0">
                <a:latin typeface="Verdana"/>
              </a:rPr>
              <a:t>28 </a:t>
            </a:r>
            <a:r>
              <a:rPr lang="en-US" sz="1600" b="1" kern="0" dirty="0">
                <a:latin typeface="Verdana"/>
              </a:rPr>
              <a:t>June 2018 =&gt; </a:t>
            </a:r>
            <a:r>
              <a:rPr lang="en-US" sz="1600" b="1" kern="0" dirty="0" smtClean="0">
                <a:latin typeface="Verdana"/>
              </a:rPr>
              <a:t>Joint </a:t>
            </a:r>
            <a:r>
              <a:rPr lang="en-US" sz="1600" b="1" kern="0" dirty="0">
                <a:latin typeface="Verdana"/>
              </a:rPr>
              <a:t>PB-EO and Copernicus Committee CSC Copernicus evolution workshop meeting </a:t>
            </a:r>
            <a:r>
              <a:rPr lang="en-US" sz="1600" kern="0" dirty="0">
                <a:latin typeface="Verdana"/>
              </a:rPr>
              <a:t>on the implementation of Copernicus 2.0 for the post-2020 </a:t>
            </a:r>
            <a:r>
              <a:rPr lang="en-US" sz="1600" kern="0" dirty="0" smtClean="0">
                <a:latin typeface="Verdana"/>
              </a:rPr>
              <a:t>period:</a:t>
            </a:r>
          </a:p>
          <a:p>
            <a:pPr lvl="2" algn="just">
              <a:spcBef>
                <a:spcPts val="200"/>
              </a:spcBef>
              <a:spcAft>
                <a:spcPts val="200"/>
              </a:spcAft>
              <a:buFont typeface="+mj-lt"/>
              <a:buAutoNum type="arabicPeriod"/>
              <a:defRPr/>
            </a:pPr>
            <a:r>
              <a:rPr lang="en-US" sz="1200" b="1" kern="0" dirty="0" smtClean="0">
                <a:latin typeface="Verdana"/>
              </a:rPr>
              <a:t>MFF </a:t>
            </a:r>
            <a:r>
              <a:rPr lang="en-US" sz="1200" b="1" kern="0" dirty="0">
                <a:latin typeface="Verdana"/>
              </a:rPr>
              <a:t>structure, priority and budget </a:t>
            </a:r>
            <a:r>
              <a:rPr lang="en-US" sz="1200" b="1" kern="0" dirty="0" smtClean="0">
                <a:latin typeface="Verdana"/>
              </a:rPr>
              <a:t>request as well as proposed Space </a:t>
            </a:r>
            <a:r>
              <a:rPr lang="en-US" sz="1200" b="1" kern="0" dirty="0" err="1" smtClean="0">
                <a:latin typeface="Verdana"/>
              </a:rPr>
              <a:t>Programme</a:t>
            </a:r>
            <a:r>
              <a:rPr lang="en-US" sz="1200" b="1" kern="0" dirty="0" smtClean="0">
                <a:latin typeface="Verdana"/>
              </a:rPr>
              <a:t> Regulation illustrated by COM</a:t>
            </a:r>
            <a:endParaRPr lang="en-US" sz="1200" b="1" kern="0" dirty="0">
              <a:latin typeface="Verdana"/>
            </a:endParaRPr>
          </a:p>
          <a:p>
            <a:pPr lvl="2" algn="just">
              <a:spcBef>
                <a:spcPts val="200"/>
              </a:spcBef>
              <a:spcAft>
                <a:spcPts val="200"/>
              </a:spcAft>
              <a:buFont typeface="+mj-lt"/>
              <a:buAutoNum type="arabicPeriod"/>
              <a:defRPr/>
            </a:pPr>
            <a:r>
              <a:rPr lang="en-US" sz="1200" b="1" kern="0" dirty="0" smtClean="0">
                <a:latin typeface="Verdana"/>
              </a:rPr>
              <a:t>CSC-4 </a:t>
            </a:r>
            <a:r>
              <a:rPr lang="en-US" sz="1200" b="1" kern="0" dirty="0" err="1">
                <a:latin typeface="Verdana"/>
              </a:rPr>
              <a:t>Programme</a:t>
            </a:r>
            <a:r>
              <a:rPr lang="en-US" sz="1200" b="1" kern="0" dirty="0">
                <a:latin typeface="Verdana"/>
              </a:rPr>
              <a:t> proposal for </a:t>
            </a:r>
            <a:r>
              <a:rPr lang="en-US" sz="1200" b="1" kern="0" dirty="0" smtClean="0">
                <a:latin typeface="Verdana"/>
              </a:rPr>
              <a:t>2019 ESA Council at Ministerial level outlined by ESA </a:t>
            </a:r>
          </a:p>
          <a:p>
            <a:pPr lvl="2" algn="just">
              <a:spcBef>
                <a:spcPts val="200"/>
              </a:spcBef>
              <a:spcAft>
                <a:spcPts val="200"/>
              </a:spcAft>
              <a:buFont typeface="+mj-lt"/>
              <a:buAutoNum type="arabicPeriod"/>
              <a:defRPr/>
            </a:pPr>
            <a:r>
              <a:rPr lang="en-US" sz="1200" b="1" kern="0" dirty="0" smtClean="0">
                <a:latin typeface="Verdana"/>
              </a:rPr>
              <a:t>Initial </a:t>
            </a:r>
            <a:r>
              <a:rPr lang="en-US" sz="1200" b="1" kern="0" dirty="0">
                <a:latin typeface="Verdana"/>
              </a:rPr>
              <a:t>feedback </a:t>
            </a:r>
            <a:r>
              <a:rPr lang="en-US" sz="1200" b="1" kern="0" dirty="0" smtClean="0">
                <a:latin typeface="Verdana"/>
              </a:rPr>
              <a:t>provided by Member States</a:t>
            </a:r>
            <a:endParaRPr lang="en-US" sz="1200" b="1" kern="0" dirty="0">
              <a:latin typeface="Verdana"/>
            </a:endParaRPr>
          </a:p>
        </p:txBody>
      </p:sp>
    </p:spTree>
    <p:extLst>
      <p:ext uri="{BB962C8B-B14F-4D97-AF65-F5344CB8AC3E}">
        <p14:creationId xmlns:p14="http://schemas.microsoft.com/office/powerpoint/2010/main" val="24045116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Copernicus Space </a:t>
            </a:r>
            <a:r>
              <a:rPr lang="de-DE" dirty="0" err="1"/>
              <a:t>Component</a:t>
            </a:r>
            <a:r>
              <a:rPr lang="de-DE" dirty="0"/>
              <a:t> Evolution</a:t>
            </a:r>
          </a:p>
        </p:txBody>
      </p:sp>
      <p:sp>
        <p:nvSpPr>
          <p:cNvPr id="3" name="Content Placeholder 5"/>
          <p:cNvSpPr txBox="1">
            <a:spLocks/>
          </p:cNvSpPr>
          <p:nvPr/>
        </p:nvSpPr>
        <p:spPr bwMode="auto">
          <a:xfrm>
            <a:off x="194713" y="674283"/>
            <a:ext cx="8684256" cy="431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2438" indent="-452438" algn="l" rtl="0" eaLnBrk="0" fontAlgn="base" hangingPunct="0">
              <a:spcBef>
                <a:spcPct val="20000"/>
              </a:spcBef>
              <a:spcAft>
                <a:spcPct val="0"/>
              </a:spcAft>
              <a:buClr>
                <a:srgbClr val="FFC800"/>
              </a:buClr>
              <a:buFont typeface="Wingdings" pitchFamily="2" charset="2"/>
              <a:buChar char="«"/>
              <a:defRPr sz="2800" b="1">
                <a:solidFill>
                  <a:srgbClr val="231F89"/>
                </a:solidFill>
                <a:latin typeface="+mn-lt"/>
                <a:ea typeface="+mn-ea"/>
                <a:cs typeface="+mn-cs"/>
              </a:defRPr>
            </a:lvl1pPr>
            <a:lvl2pPr marL="804863" indent="-350838" algn="l" rtl="0" eaLnBrk="0" fontAlgn="base" hangingPunct="0">
              <a:spcBef>
                <a:spcPct val="20000"/>
              </a:spcBef>
              <a:spcAft>
                <a:spcPct val="0"/>
              </a:spcAft>
              <a:buClr>
                <a:srgbClr val="231F89"/>
              </a:buClr>
              <a:buFont typeface="Wingdings" pitchFamily="2" charset="2"/>
              <a:buChar char="«"/>
              <a:defRPr sz="2400">
                <a:solidFill>
                  <a:srgbClr val="231F89"/>
                </a:solidFill>
                <a:latin typeface="+mn-lt"/>
              </a:defRPr>
            </a:lvl2pPr>
            <a:lvl3pPr marL="1089025" indent="-282575" algn="l" rtl="0" eaLnBrk="0" fontAlgn="base" hangingPunct="0">
              <a:spcBef>
                <a:spcPct val="20000"/>
              </a:spcBef>
              <a:spcAft>
                <a:spcPct val="0"/>
              </a:spcAft>
              <a:buClr>
                <a:srgbClr val="FFC800"/>
              </a:buClr>
              <a:buFont typeface="Wingdings" pitchFamily="2" charset="2"/>
              <a:buChar char="«"/>
              <a:defRPr sz="2000">
                <a:solidFill>
                  <a:srgbClr val="231F89"/>
                </a:solidFill>
                <a:latin typeface="+mn-lt"/>
              </a:defRPr>
            </a:lvl3pPr>
            <a:lvl4pPr marL="1355725" indent="-265113" algn="l" rtl="0" eaLnBrk="0" fontAlgn="base" hangingPunct="0">
              <a:spcBef>
                <a:spcPct val="20000"/>
              </a:spcBef>
              <a:spcAft>
                <a:spcPct val="0"/>
              </a:spcAft>
              <a:buClr>
                <a:srgbClr val="231F89"/>
              </a:buClr>
              <a:buFont typeface="Wingdings" pitchFamily="2" charset="2"/>
              <a:buChar char="«"/>
              <a:defRPr sz="1800">
                <a:solidFill>
                  <a:srgbClr val="231F89"/>
                </a:solidFill>
                <a:latin typeface="+mn-lt"/>
              </a:defRPr>
            </a:lvl4pPr>
            <a:lvl5pPr marL="1582738" indent="-225425" algn="l" rtl="0" eaLnBrk="0" fontAlgn="base" hangingPunct="0">
              <a:spcBef>
                <a:spcPct val="20000"/>
              </a:spcBef>
              <a:spcAft>
                <a:spcPct val="0"/>
              </a:spcAft>
              <a:buClr>
                <a:srgbClr val="FFC800"/>
              </a:buClr>
              <a:buFont typeface="Wingdings" pitchFamily="2" charset="2"/>
              <a:buChar char="«"/>
              <a:defRPr sz="1800">
                <a:solidFill>
                  <a:srgbClr val="231F89"/>
                </a:solidFill>
                <a:latin typeface="+mn-lt"/>
              </a:defRPr>
            </a:lvl5pPr>
            <a:lvl6pPr marL="20399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6pPr>
            <a:lvl7pPr marL="24971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7pPr>
            <a:lvl8pPr marL="29543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8pPr>
            <a:lvl9pPr marL="3411538" indent="-225425" algn="l" rtl="0" fontAlgn="base">
              <a:spcBef>
                <a:spcPct val="20000"/>
              </a:spcBef>
              <a:spcAft>
                <a:spcPct val="0"/>
              </a:spcAft>
              <a:buClr>
                <a:srgbClr val="FFC901"/>
              </a:buClr>
              <a:buFont typeface="Wingdings" pitchFamily="2" charset="2"/>
              <a:buChar char="«"/>
              <a:defRPr sz="1800">
                <a:solidFill>
                  <a:srgbClr val="00468C"/>
                </a:solidFill>
                <a:latin typeface="+mn-lt"/>
              </a:defRPr>
            </a:lvl9pPr>
          </a:lstStyle>
          <a:p>
            <a:pPr lvl="1" algn="just">
              <a:spcBef>
                <a:spcPts val="200"/>
              </a:spcBef>
              <a:spcAft>
                <a:spcPts val="200"/>
              </a:spcAft>
              <a:defRPr/>
            </a:pPr>
            <a:r>
              <a:rPr lang="en-US" sz="1600" b="1" kern="0" dirty="0" smtClean="0">
                <a:solidFill>
                  <a:schemeClr val="tx1"/>
                </a:solidFill>
                <a:latin typeface="Verdana"/>
              </a:rPr>
              <a:t>December </a:t>
            </a:r>
            <a:r>
              <a:rPr lang="en-US" sz="1600" b="1" kern="0" dirty="0">
                <a:solidFill>
                  <a:schemeClr val="tx1"/>
                </a:solidFill>
                <a:latin typeface="Verdana"/>
              </a:rPr>
              <a:t>2017 =&gt; </a:t>
            </a:r>
            <a:r>
              <a:rPr lang="en-US" sz="1600" kern="0" dirty="0">
                <a:solidFill>
                  <a:schemeClr val="tx1"/>
                </a:solidFill>
                <a:latin typeface="Verdana"/>
              </a:rPr>
              <a:t>ESA released the Invitation To Tenders for </a:t>
            </a:r>
            <a:r>
              <a:rPr lang="en-US" sz="1600" b="1" kern="0" dirty="0" smtClean="0">
                <a:solidFill>
                  <a:schemeClr val="tx1"/>
                </a:solidFill>
                <a:latin typeface="Verdana"/>
              </a:rPr>
              <a:t>Copernicus </a:t>
            </a:r>
            <a:r>
              <a:rPr lang="en-US" sz="1600" b="1" kern="0" dirty="0">
                <a:solidFill>
                  <a:schemeClr val="tx1"/>
                </a:solidFill>
                <a:latin typeface="Verdana"/>
              </a:rPr>
              <a:t>Space Component Phases A/B1 of Potential Expansion </a:t>
            </a:r>
            <a:r>
              <a:rPr lang="en-US" sz="1600" b="1" kern="0" dirty="0" smtClean="0">
                <a:solidFill>
                  <a:schemeClr val="tx1"/>
                </a:solidFill>
                <a:latin typeface="Verdana"/>
              </a:rPr>
              <a:t>Sentinels</a:t>
            </a:r>
            <a:r>
              <a:rPr lang="en-US" sz="1600" kern="0" dirty="0" smtClean="0">
                <a:solidFill>
                  <a:schemeClr val="tx1"/>
                </a:solidFill>
                <a:latin typeface="Verdana"/>
              </a:rPr>
              <a:t>:</a:t>
            </a:r>
            <a:endParaRPr lang="en-US" sz="1600" kern="0" dirty="0">
              <a:solidFill>
                <a:schemeClr val="tx1"/>
              </a:solidFill>
              <a:latin typeface="Verdana"/>
            </a:endParaRPr>
          </a:p>
          <a:p>
            <a:pPr lvl="2" algn="just">
              <a:spcBef>
                <a:spcPts val="200"/>
              </a:spcBef>
              <a:spcAft>
                <a:spcPts val="200"/>
              </a:spcAft>
              <a:defRPr/>
            </a:pPr>
            <a:r>
              <a:rPr lang="en-US" sz="1200" kern="0" dirty="0">
                <a:solidFill>
                  <a:schemeClr val="tx1"/>
                </a:solidFill>
                <a:latin typeface="Verdana"/>
              </a:rPr>
              <a:t>Phase A/B1 of Anthropogenic CO2 Monitoring Mission</a:t>
            </a:r>
          </a:p>
          <a:p>
            <a:pPr lvl="2" algn="just">
              <a:spcBef>
                <a:spcPts val="200"/>
              </a:spcBef>
              <a:spcAft>
                <a:spcPts val="200"/>
              </a:spcAft>
              <a:defRPr/>
            </a:pPr>
            <a:r>
              <a:rPr lang="en-US" sz="1200" kern="0" dirty="0">
                <a:solidFill>
                  <a:schemeClr val="tx1"/>
                </a:solidFill>
                <a:latin typeface="Verdana"/>
              </a:rPr>
              <a:t>Phase A/B1 of High </a:t>
            </a:r>
            <a:r>
              <a:rPr lang="en-US" sz="1200" kern="0" dirty="0" err="1">
                <a:solidFill>
                  <a:schemeClr val="tx1"/>
                </a:solidFill>
                <a:latin typeface="Verdana"/>
              </a:rPr>
              <a:t>Spatio</a:t>
            </a:r>
            <a:r>
              <a:rPr lang="en-US" sz="1200" kern="0" dirty="0">
                <a:solidFill>
                  <a:schemeClr val="tx1"/>
                </a:solidFill>
                <a:latin typeface="Verdana"/>
              </a:rPr>
              <a:t>-Temporal Resolution Land Surface Temperature (LST) Monitoring Mission</a:t>
            </a:r>
          </a:p>
          <a:p>
            <a:pPr lvl="2" algn="just">
              <a:spcBef>
                <a:spcPts val="200"/>
              </a:spcBef>
              <a:spcAft>
                <a:spcPts val="200"/>
              </a:spcAft>
              <a:defRPr/>
            </a:pPr>
            <a:r>
              <a:rPr lang="en-US" sz="1200" kern="0" dirty="0">
                <a:solidFill>
                  <a:schemeClr val="tx1"/>
                </a:solidFill>
                <a:latin typeface="Verdana"/>
              </a:rPr>
              <a:t>Phase A/B1 of Polar Ice and Snow Topographic Mission</a:t>
            </a:r>
          </a:p>
          <a:p>
            <a:pPr lvl="2" algn="just">
              <a:spcBef>
                <a:spcPts val="200"/>
              </a:spcBef>
              <a:spcAft>
                <a:spcPts val="200"/>
              </a:spcAft>
              <a:defRPr/>
            </a:pPr>
            <a:r>
              <a:rPr lang="en-US" sz="1200" kern="0" dirty="0">
                <a:solidFill>
                  <a:schemeClr val="tx1"/>
                </a:solidFill>
                <a:latin typeface="Verdana"/>
              </a:rPr>
              <a:t>Phase A/B1 of Passive Microwave Imaging Mission</a:t>
            </a:r>
          </a:p>
          <a:p>
            <a:pPr lvl="2" algn="just">
              <a:spcBef>
                <a:spcPts val="200"/>
              </a:spcBef>
              <a:spcAft>
                <a:spcPts val="200"/>
              </a:spcAft>
              <a:defRPr/>
            </a:pPr>
            <a:r>
              <a:rPr lang="en-US" sz="1200" kern="0" dirty="0">
                <a:solidFill>
                  <a:schemeClr val="tx1"/>
                </a:solidFill>
                <a:latin typeface="Verdana"/>
              </a:rPr>
              <a:t>Phase A/B1 of </a:t>
            </a:r>
            <a:r>
              <a:rPr lang="en-US" sz="1200" kern="0" dirty="0" err="1">
                <a:solidFill>
                  <a:schemeClr val="tx1"/>
                </a:solidFill>
                <a:latin typeface="Verdana"/>
              </a:rPr>
              <a:t>HyperSpectral</a:t>
            </a:r>
            <a:r>
              <a:rPr lang="en-US" sz="1200" kern="0" dirty="0">
                <a:solidFill>
                  <a:schemeClr val="tx1"/>
                </a:solidFill>
                <a:latin typeface="Verdana"/>
              </a:rPr>
              <a:t> Imaging Mission</a:t>
            </a:r>
          </a:p>
          <a:p>
            <a:pPr lvl="2" algn="just">
              <a:spcBef>
                <a:spcPts val="200"/>
              </a:spcBef>
              <a:spcAft>
                <a:spcPts val="200"/>
              </a:spcAft>
              <a:defRPr/>
            </a:pPr>
            <a:r>
              <a:rPr lang="en-US" sz="1200" kern="0" dirty="0">
                <a:solidFill>
                  <a:schemeClr val="tx1"/>
                </a:solidFill>
                <a:latin typeface="Verdana"/>
              </a:rPr>
              <a:t>Phase A/B1 L-Band SAR Mission</a:t>
            </a:r>
          </a:p>
          <a:p>
            <a:pPr lvl="2" algn="just">
              <a:spcBef>
                <a:spcPts val="200"/>
              </a:spcBef>
              <a:spcAft>
                <a:spcPts val="200"/>
              </a:spcAft>
              <a:defRPr/>
            </a:pPr>
            <a:endParaRPr lang="en-US" sz="1200" kern="0" dirty="0">
              <a:solidFill>
                <a:schemeClr val="tx1"/>
              </a:solidFill>
              <a:latin typeface="Verdana"/>
            </a:endParaRPr>
          </a:p>
          <a:p>
            <a:pPr lvl="1" algn="just">
              <a:spcBef>
                <a:spcPts val="200"/>
              </a:spcBef>
              <a:spcAft>
                <a:spcPts val="200"/>
              </a:spcAft>
              <a:defRPr/>
            </a:pPr>
            <a:r>
              <a:rPr lang="en-US" sz="1600" kern="0" dirty="0">
                <a:solidFill>
                  <a:schemeClr val="tx1"/>
                </a:solidFill>
                <a:latin typeface="Verdana"/>
              </a:rPr>
              <a:t>Activities </a:t>
            </a:r>
            <a:r>
              <a:rPr lang="en-US" sz="1600" kern="0" dirty="0" smtClean="0">
                <a:solidFill>
                  <a:schemeClr val="tx1"/>
                </a:solidFill>
                <a:latin typeface="Verdana"/>
              </a:rPr>
              <a:t>have started mid </a:t>
            </a:r>
            <a:r>
              <a:rPr lang="en-US" sz="1600" kern="0" dirty="0">
                <a:solidFill>
                  <a:schemeClr val="tx1"/>
                </a:solidFill>
                <a:latin typeface="Verdana"/>
              </a:rPr>
              <a:t>2018. </a:t>
            </a:r>
          </a:p>
          <a:p>
            <a:pPr lvl="1" algn="just">
              <a:spcBef>
                <a:spcPts val="200"/>
              </a:spcBef>
              <a:spcAft>
                <a:spcPts val="200"/>
              </a:spcAft>
              <a:defRPr/>
            </a:pPr>
            <a:endParaRPr lang="en-US" sz="1600" kern="0" dirty="0">
              <a:solidFill>
                <a:schemeClr val="tx1"/>
              </a:solidFill>
              <a:latin typeface="Verdana"/>
            </a:endParaRPr>
          </a:p>
        </p:txBody>
      </p:sp>
    </p:spTree>
    <p:extLst>
      <p:ext uri="{BB962C8B-B14F-4D97-AF65-F5344CB8AC3E}">
        <p14:creationId xmlns:p14="http://schemas.microsoft.com/office/powerpoint/2010/main" val="1687543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179" y="1858922"/>
            <a:ext cx="7174846" cy="430887"/>
          </a:xfrm>
        </p:spPr>
        <p:txBody>
          <a:bodyPr/>
          <a:lstStyle/>
          <a:p>
            <a:r>
              <a:rPr lang="en-GB" dirty="0" smtClean="0"/>
              <a:t>ESA </a:t>
            </a:r>
            <a:r>
              <a:rPr lang="en-GB" dirty="0"/>
              <a:t>FDA </a:t>
            </a:r>
            <a:r>
              <a:rPr lang="en-GB" dirty="0" smtClean="0"/>
              <a:t>activities  - Data Access  </a:t>
            </a:r>
            <a:endParaRPr lang="en-GB" dirty="0"/>
          </a:p>
        </p:txBody>
      </p:sp>
    </p:spTree>
    <p:extLst>
      <p:ext uri="{BB962C8B-B14F-4D97-AF65-F5344CB8AC3E}">
        <p14:creationId xmlns:p14="http://schemas.microsoft.com/office/powerpoint/2010/main" val="680070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44000" y="147600"/>
            <a:ext cx="7174800" cy="430887"/>
          </a:xfrm>
        </p:spPr>
        <p:txBody>
          <a:bodyPr/>
          <a:lstStyle/>
          <a:p>
            <a:r>
              <a:rPr lang="en-GB" dirty="0" smtClean="0"/>
              <a:t>Focus on </a:t>
            </a:r>
            <a:endParaRPr lang="en-GB" dirty="0"/>
          </a:p>
        </p:txBody>
      </p:sp>
      <p:sp>
        <p:nvSpPr>
          <p:cNvPr id="117763" name="Rectangle 3"/>
          <p:cNvSpPr>
            <a:spLocks noGrp="1" noChangeArrowheads="1"/>
          </p:cNvSpPr>
          <p:nvPr>
            <p:ph type="body" idx="4294967295"/>
          </p:nvPr>
        </p:nvSpPr>
        <p:spPr>
          <a:xfrm>
            <a:off x="172800" y="727200"/>
            <a:ext cx="8748000" cy="3823200"/>
          </a:xfrm>
        </p:spPr>
        <p:txBody>
          <a:bodyPr/>
          <a:lstStyle/>
          <a:p>
            <a:pPr marL="285750" indent="-285750">
              <a:buFont typeface="Arial" panose="020B0604020202020204" pitchFamily="34" charset="0"/>
              <a:buChar char="•"/>
            </a:pPr>
            <a:r>
              <a:rPr lang="en-GB" dirty="0" smtClean="0"/>
              <a:t>Update on Copernicus Space Segment </a:t>
            </a:r>
          </a:p>
          <a:p>
            <a:pPr marL="285750" indent="-285750">
              <a:buFont typeface="Arial" panose="020B0604020202020204" pitchFamily="34" charset="0"/>
              <a:buChar char="•"/>
            </a:pPr>
            <a:r>
              <a:rPr lang="en-GB" dirty="0" smtClean="0"/>
              <a:t>ESA’s contribution to </a:t>
            </a:r>
            <a:r>
              <a:rPr lang="en-GB" dirty="0"/>
              <a:t>FDA activities </a:t>
            </a:r>
          </a:p>
          <a:p>
            <a:pPr marL="1095750" lvl="1" indent="-285750">
              <a:buFont typeface="Arial" panose="020B0604020202020204" pitchFamily="34" charset="0"/>
              <a:buChar char="•"/>
            </a:pPr>
            <a:r>
              <a:rPr lang="en-GB" sz="1400" dirty="0"/>
              <a:t>Copernicus Data Access </a:t>
            </a:r>
            <a:endParaRPr lang="en-US" sz="1400" dirty="0"/>
          </a:p>
          <a:p>
            <a:pPr marL="1095750" lvl="1" indent="-285750">
              <a:buFont typeface="Arial" panose="020B0604020202020204" pitchFamily="34" charset="0"/>
              <a:buChar char="•"/>
            </a:pPr>
            <a:r>
              <a:rPr lang="en-US" sz="1400" dirty="0"/>
              <a:t>Data and Information Access Services (DIAS)</a:t>
            </a:r>
          </a:p>
          <a:p>
            <a:pPr marL="285750" indent="-285750">
              <a:buFont typeface="Arial" panose="020B0604020202020204" pitchFamily="34" charset="0"/>
              <a:buChar char="•"/>
            </a:pPr>
            <a:r>
              <a:rPr lang="en-GB" dirty="0" smtClean="0"/>
              <a:t>ESA’s contribution to ARD activities </a:t>
            </a:r>
          </a:p>
          <a:p>
            <a:pPr marL="1095750" lvl="1" indent="-285750">
              <a:buFont typeface="Arial" panose="020B0604020202020204" pitchFamily="34" charset="0"/>
              <a:buChar char="•"/>
            </a:pPr>
            <a:r>
              <a:rPr lang="en-GB" dirty="0" smtClean="0"/>
              <a:t>Current and future data products over land</a:t>
            </a:r>
          </a:p>
          <a:p>
            <a:pPr marL="1095750" lvl="1" indent="-285750">
              <a:buFont typeface="Arial" panose="020B0604020202020204" pitchFamily="34" charset="0"/>
              <a:buChar char="•"/>
            </a:pPr>
            <a:r>
              <a:rPr lang="en-GB" dirty="0" smtClean="0"/>
              <a:t>Current activities</a:t>
            </a:r>
          </a:p>
          <a:p>
            <a:pPr marL="1095750" lvl="1" indent="-285750">
              <a:buFont typeface="Arial" panose="020B0604020202020204" pitchFamily="34" charset="0"/>
              <a:buChar char="•"/>
            </a:pPr>
            <a:r>
              <a:rPr lang="en-GB" dirty="0" smtClean="0"/>
              <a:t>Future developments</a:t>
            </a:r>
          </a:p>
          <a:p>
            <a:pPr marL="285750" indent="-285750">
              <a:buFont typeface="Arial" panose="020B0604020202020204" pitchFamily="34" charset="0"/>
              <a:buChar char="•"/>
            </a:pPr>
            <a:r>
              <a:rPr lang="en-GB" dirty="0" smtClean="0"/>
              <a:t>MRI activities </a:t>
            </a:r>
            <a:r>
              <a:rPr lang="en-GB" dirty="0" smtClean="0">
                <a:sym typeface="Wingdings" panose="05000000000000000000" pitchFamily="2" charset="2"/>
              </a:rPr>
              <a:t> see session 6 / Friday am</a:t>
            </a: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502904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546" y="1115074"/>
            <a:ext cx="8217475" cy="332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42770" y="209910"/>
            <a:ext cx="8024776" cy="369332"/>
          </a:xfrm>
        </p:spPr>
        <p:txBody>
          <a:bodyPr/>
          <a:lstStyle/>
          <a:p>
            <a:r>
              <a:rPr lang="en-GB" sz="1800" dirty="0"/>
              <a:t>Sentinels Data Access at ESA - Configuration</a:t>
            </a:r>
          </a:p>
        </p:txBody>
      </p:sp>
      <p:sp>
        <p:nvSpPr>
          <p:cNvPr id="7" name="TextBox 91"/>
          <p:cNvSpPr txBox="1"/>
          <p:nvPr/>
        </p:nvSpPr>
        <p:spPr>
          <a:xfrm>
            <a:off x="3707904" y="4443958"/>
            <a:ext cx="2139430"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defTabSz="457200" latinLnBrk="1" hangingPunct="0">
              <a:defRPr/>
            </a:pPr>
            <a:r>
              <a:rPr lang="en-US" sz="1200" b="1" i="1" dirty="0" smtClean="0">
                <a:solidFill>
                  <a:prstClr val="black"/>
                </a:solidFill>
              </a:rPr>
              <a:t>Statistics at end December 2017</a:t>
            </a:r>
            <a:endParaRPr lang="en-US" sz="1200" b="1" i="1" dirty="0">
              <a:solidFill>
                <a:prstClr val="black"/>
              </a:solidFill>
            </a:endParaRPr>
          </a:p>
        </p:txBody>
      </p:sp>
      <p:sp>
        <p:nvSpPr>
          <p:cNvPr id="8" name="TextBox 91"/>
          <p:cNvSpPr txBox="1"/>
          <p:nvPr/>
        </p:nvSpPr>
        <p:spPr>
          <a:xfrm>
            <a:off x="3117803" y="699542"/>
            <a:ext cx="3844448"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defTabSz="457200" latinLnBrk="1" hangingPunct="0">
              <a:defRPr/>
            </a:pPr>
            <a:r>
              <a:rPr lang="en-US" sz="1600" b="1" dirty="0" smtClean="0">
                <a:solidFill>
                  <a:prstClr val="black"/>
                </a:solidFill>
              </a:rPr>
              <a:t>4 Sentinel data access hubs operated by ESA</a:t>
            </a:r>
            <a:endParaRPr lang="en-US" sz="1600" b="1" dirty="0">
              <a:solidFill>
                <a:prstClr val="black"/>
              </a:solidFill>
            </a:endParaRPr>
          </a:p>
        </p:txBody>
      </p:sp>
    </p:spTree>
    <p:extLst>
      <p:ext uri="{BB962C8B-B14F-4D97-AF65-F5344CB8AC3E}">
        <p14:creationId xmlns:p14="http://schemas.microsoft.com/office/powerpoint/2010/main" val="1582166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452" y="98272"/>
            <a:ext cx="5229716" cy="668331"/>
          </a:xfrm>
        </p:spPr>
        <p:txBody>
          <a:bodyPr/>
          <a:lstStyle/>
          <a:p>
            <a:r>
              <a:rPr lang="en-GB" sz="1600" b="1" dirty="0">
                <a:latin typeface="Calibri" panose="020F0502020204030204" pitchFamily="34" charset="0"/>
              </a:rPr>
              <a:t/>
            </a:r>
            <a:br>
              <a:rPr lang="en-GB" sz="1600" b="1" dirty="0">
                <a:latin typeface="Calibri" panose="020F0502020204030204" pitchFamily="34" charset="0"/>
              </a:rPr>
            </a:br>
            <a:r>
              <a:rPr lang="en-GB" sz="1600" b="1" dirty="0">
                <a:latin typeface="Calibri" panose="020F0502020204030204" pitchFamily="34" charset="0"/>
              </a:rPr>
              <a:t>Evolution of registered users </a:t>
            </a:r>
            <a:br>
              <a:rPr lang="en-GB" sz="1600" b="1" dirty="0">
                <a:latin typeface="Calibri" panose="020F0502020204030204" pitchFamily="34" charset="0"/>
              </a:rPr>
            </a:br>
            <a:r>
              <a:rPr lang="en-GB" sz="1600" b="1" dirty="0">
                <a:latin typeface="Calibri" panose="020F0502020204030204" pitchFamily="34" charset="0"/>
              </a:rPr>
              <a:t>on Sentinel Open Access Hub</a:t>
            </a:r>
            <a:br>
              <a:rPr lang="en-GB" sz="1600" b="1" dirty="0">
                <a:latin typeface="Calibri" panose="020F0502020204030204" pitchFamily="34" charset="0"/>
              </a:rPr>
            </a:br>
            <a:endParaRPr lang="en-GB" sz="1600" dirty="0">
              <a:latin typeface="Calibri" panose="020F0502020204030204" pitchFamily="34" charset="0"/>
            </a:endParaRPr>
          </a:p>
        </p:txBody>
      </p:sp>
      <p:pic>
        <p:nvPicPr>
          <p:cNvPr id="9" name="Picture 8"/>
          <p:cNvPicPr>
            <a:picLocks noChangeAspect="1"/>
          </p:cNvPicPr>
          <p:nvPr/>
        </p:nvPicPr>
        <p:blipFill>
          <a:blip r:embed="rId3"/>
          <a:stretch>
            <a:fillRect/>
          </a:stretch>
        </p:blipFill>
        <p:spPr>
          <a:xfrm>
            <a:off x="1619672" y="1620224"/>
            <a:ext cx="4995874" cy="2654524"/>
          </a:xfrm>
          <a:prstGeom prst="rect">
            <a:avLst/>
          </a:prstGeom>
        </p:spPr>
      </p:pic>
      <p:pic>
        <p:nvPicPr>
          <p:cNvPr id="13" name="Picture 12"/>
          <p:cNvPicPr>
            <a:picLocks noChangeAspect="1"/>
          </p:cNvPicPr>
          <p:nvPr/>
        </p:nvPicPr>
        <p:blipFill>
          <a:blip r:embed="rId4"/>
          <a:stretch>
            <a:fillRect/>
          </a:stretch>
        </p:blipFill>
        <p:spPr>
          <a:xfrm>
            <a:off x="6811084" y="2812516"/>
            <a:ext cx="2160240" cy="1644362"/>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a:stretch>
            <a:fillRect/>
          </a:stretch>
        </p:blipFill>
        <p:spPr>
          <a:xfrm>
            <a:off x="5857072" y="1072903"/>
            <a:ext cx="1053034" cy="1046840"/>
          </a:xfrm>
          <a:prstGeom prst="rect">
            <a:avLst/>
          </a:prstGeom>
        </p:spPr>
      </p:pic>
      <p:sp>
        <p:nvSpPr>
          <p:cNvPr id="21" name="TextBox 20"/>
          <p:cNvSpPr txBox="1"/>
          <p:nvPr/>
        </p:nvSpPr>
        <p:spPr>
          <a:xfrm>
            <a:off x="3203848" y="4560459"/>
            <a:ext cx="2248091" cy="261610"/>
          </a:xfrm>
          <a:prstGeom prst="rect">
            <a:avLst/>
          </a:prstGeom>
          <a:noFill/>
          <a:effectLst/>
        </p:spPr>
        <p:txBody>
          <a:bodyPr wrap="square" rtlCol="0">
            <a:spAutoFit/>
          </a:bodyPr>
          <a:lstStyle/>
          <a:p>
            <a:pPr algn="ctr"/>
            <a:r>
              <a:rPr lang="en-GB" sz="1100" b="1" i="1" dirty="0">
                <a:solidFill>
                  <a:prstClr val="black"/>
                </a:solidFill>
                <a:latin typeface="Calibri" panose="020F0502020204030204" pitchFamily="34" charset="0"/>
              </a:rPr>
              <a:t>Statistics at mid-August 2018</a:t>
            </a:r>
          </a:p>
        </p:txBody>
      </p:sp>
      <p:pic>
        <p:nvPicPr>
          <p:cNvPr id="18" name="Picture 2" descr="Sentinel-1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80312" y="635809"/>
            <a:ext cx="1093117" cy="2615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entinel-2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0312" y="1182944"/>
            <a:ext cx="1158728" cy="32291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entinel-1b"/>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80312" y="907924"/>
            <a:ext cx="1105252" cy="26449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Sentinel-3a"/>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348752" y="1776785"/>
            <a:ext cx="1084904" cy="2629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entinel-2b"/>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435244" y="1516390"/>
            <a:ext cx="1038920" cy="2498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Sentinel-5p"/>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7426424" y="2050254"/>
            <a:ext cx="1013573" cy="302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7664" y="1097004"/>
            <a:ext cx="1546242" cy="523220"/>
          </a:xfrm>
          <a:prstGeom prst="rect">
            <a:avLst/>
          </a:prstGeom>
          <a:noFill/>
        </p:spPr>
        <p:txBody>
          <a:bodyPr wrap="square" rtlCol="0">
            <a:spAutoFit/>
          </a:bodyPr>
          <a:lstStyle/>
          <a:p>
            <a:r>
              <a:rPr lang="en-GB" sz="1400" b="1" dirty="0">
                <a:solidFill>
                  <a:schemeClr val="accent5">
                    <a:lumMod val="50000"/>
                  </a:schemeClr>
                </a:solidFill>
              </a:rPr>
              <a:t>Number of registered users</a:t>
            </a:r>
          </a:p>
        </p:txBody>
      </p:sp>
    </p:spTree>
    <p:extLst>
      <p:ext uri="{BB962C8B-B14F-4D97-AF65-F5344CB8AC3E}">
        <p14:creationId xmlns:p14="http://schemas.microsoft.com/office/powerpoint/2010/main" val="2968745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04" y="267494"/>
            <a:ext cx="7088672" cy="288032"/>
          </a:xfrm>
        </p:spPr>
        <p:txBody>
          <a:bodyPr/>
          <a:lstStyle/>
          <a:p>
            <a:r>
              <a:rPr lang="en-GB" sz="1600" dirty="0"/>
              <a:t>Sentinels Data Access – Open Access Hub</a:t>
            </a:r>
          </a:p>
        </p:txBody>
      </p:sp>
      <p:sp>
        <p:nvSpPr>
          <p:cNvPr id="23" name="TextBox 22"/>
          <p:cNvSpPr txBox="1"/>
          <p:nvPr/>
        </p:nvSpPr>
        <p:spPr>
          <a:xfrm>
            <a:off x="1475656" y="823245"/>
            <a:ext cx="3635790" cy="461665"/>
          </a:xfrm>
          <a:prstGeom prst="rect">
            <a:avLst/>
          </a:prstGeom>
          <a:noFill/>
        </p:spPr>
        <p:txBody>
          <a:bodyPr wrap="square" rtlCol="0">
            <a:spAutoFit/>
          </a:bodyPr>
          <a:lstStyle/>
          <a:p>
            <a:pPr algn="ctr"/>
            <a:r>
              <a:rPr lang="en-GB" sz="1200" b="1" dirty="0">
                <a:solidFill>
                  <a:prstClr val="black"/>
                </a:solidFill>
              </a:rPr>
              <a:t>Total volume of data volume on ESA Open Access Hub during </a:t>
            </a:r>
            <a:r>
              <a:rPr lang="en-GB" sz="1200" b="1" i="1" dirty="0">
                <a:solidFill>
                  <a:prstClr val="black"/>
                </a:solidFill>
              </a:rPr>
              <a:t>last 3 months</a:t>
            </a:r>
          </a:p>
        </p:txBody>
      </p:sp>
      <p:sp>
        <p:nvSpPr>
          <p:cNvPr id="24" name="TextBox 23"/>
          <p:cNvSpPr txBox="1"/>
          <p:nvPr/>
        </p:nvSpPr>
        <p:spPr>
          <a:xfrm>
            <a:off x="5687510" y="1054077"/>
            <a:ext cx="3024336" cy="1938992"/>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spcBef>
                <a:spcPts val="600"/>
              </a:spcBef>
            </a:pPr>
            <a:r>
              <a:rPr lang="en-GB" sz="1050" b="1" i="1" dirty="0">
                <a:solidFill>
                  <a:prstClr val="black"/>
                </a:solidFill>
              </a:rPr>
              <a:t>Statistics of ESA Open Access Hub do not include active users </a:t>
            </a:r>
            <a:r>
              <a:rPr lang="en-GB" sz="1050" b="1" i="1" u="sng" dirty="0">
                <a:solidFill>
                  <a:prstClr val="black"/>
                </a:solidFill>
              </a:rPr>
              <a:t>downloading</a:t>
            </a:r>
            <a:r>
              <a:rPr lang="en-GB" sz="1050" b="1" i="1" dirty="0">
                <a:solidFill>
                  <a:prstClr val="black"/>
                </a:solidFill>
              </a:rPr>
              <a:t> Sentinel data through :</a:t>
            </a:r>
          </a:p>
          <a:p>
            <a:pPr marL="90488" indent="-90488">
              <a:spcBef>
                <a:spcPts val="600"/>
              </a:spcBef>
              <a:buFont typeface="Arial" panose="020B0604020202020204" pitchFamily="34" charset="0"/>
              <a:buChar char="•"/>
            </a:pPr>
            <a:r>
              <a:rPr lang="en-GB" sz="1050" b="1" i="1" dirty="0">
                <a:solidFill>
                  <a:prstClr val="black"/>
                </a:solidFill>
              </a:rPr>
              <a:t>Eumetsat (Sentinel-3) </a:t>
            </a:r>
          </a:p>
          <a:p>
            <a:pPr marL="90488" indent="-90488">
              <a:spcBef>
                <a:spcPts val="600"/>
              </a:spcBef>
              <a:buFont typeface="Arial" panose="020B0604020202020204" pitchFamily="34" charset="0"/>
              <a:buChar char="•"/>
            </a:pPr>
            <a:r>
              <a:rPr lang="en-GB" sz="1050" b="1" i="1" dirty="0">
                <a:solidFill>
                  <a:prstClr val="black"/>
                </a:solidFill>
              </a:rPr>
              <a:t>Partners within national collaborative ground segment (in Europe) </a:t>
            </a:r>
          </a:p>
          <a:p>
            <a:pPr marL="90488" indent="-90488">
              <a:spcBef>
                <a:spcPts val="600"/>
              </a:spcBef>
              <a:buFont typeface="Arial" panose="020B0604020202020204" pitchFamily="34" charset="0"/>
              <a:buChar char="•"/>
            </a:pPr>
            <a:r>
              <a:rPr lang="en-GB" sz="1050" b="1" i="1" dirty="0">
                <a:solidFill>
                  <a:prstClr val="black"/>
                </a:solidFill>
              </a:rPr>
              <a:t>Partners within international ground segment (e.g. US or Australia)</a:t>
            </a:r>
          </a:p>
        </p:txBody>
      </p:sp>
      <p:sp>
        <p:nvSpPr>
          <p:cNvPr id="27" name="TextBox 26"/>
          <p:cNvSpPr txBox="1"/>
          <p:nvPr/>
        </p:nvSpPr>
        <p:spPr>
          <a:xfrm>
            <a:off x="5613416" y="3160418"/>
            <a:ext cx="3024336" cy="977191"/>
          </a:xfrm>
          <a:prstGeom prst="rect">
            <a:avLst/>
          </a:prstGeom>
          <a:solidFill>
            <a:schemeClr val="accent3">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a:spcBef>
                <a:spcPts val="600"/>
              </a:spcBef>
            </a:pPr>
            <a:r>
              <a:rPr lang="en-GB" sz="1050" b="1" i="1" dirty="0">
                <a:solidFill>
                  <a:prstClr val="black"/>
                </a:solidFill>
              </a:rPr>
              <a:t>Statistics of ESA Open Access Hub do not include active users </a:t>
            </a:r>
            <a:r>
              <a:rPr lang="en-GB" sz="1050" b="1" i="1" u="sng" dirty="0">
                <a:solidFill>
                  <a:prstClr val="black"/>
                </a:solidFill>
              </a:rPr>
              <a:t>using</a:t>
            </a:r>
            <a:r>
              <a:rPr lang="en-GB" sz="1050" b="1" i="1" dirty="0">
                <a:solidFill>
                  <a:prstClr val="black"/>
                </a:solidFill>
              </a:rPr>
              <a:t> Sentinel data </a:t>
            </a:r>
            <a:br>
              <a:rPr lang="en-GB" sz="1050" b="1" i="1" dirty="0">
                <a:solidFill>
                  <a:prstClr val="black"/>
                </a:solidFill>
              </a:rPr>
            </a:br>
            <a:r>
              <a:rPr lang="en-GB" sz="1050" b="1" i="1" dirty="0">
                <a:solidFill>
                  <a:prstClr val="black"/>
                </a:solidFill>
              </a:rPr>
              <a:t>(without downloading products) </a:t>
            </a:r>
            <a:br>
              <a:rPr lang="en-GB" sz="1050" b="1" i="1" dirty="0">
                <a:solidFill>
                  <a:prstClr val="black"/>
                </a:solidFill>
              </a:rPr>
            </a:br>
            <a:r>
              <a:rPr lang="en-GB" sz="1050" b="1" i="1" dirty="0">
                <a:solidFill>
                  <a:prstClr val="black"/>
                </a:solidFill>
              </a:rPr>
              <a:t>through image visualisation and handling tools: </a:t>
            </a:r>
          </a:p>
          <a:p>
            <a:pPr marL="87313" indent="-87313">
              <a:spcBef>
                <a:spcPts val="600"/>
              </a:spcBef>
              <a:buFont typeface="Arial" panose="020B0604020202020204" pitchFamily="34" charset="0"/>
              <a:buChar char="•"/>
            </a:pPr>
            <a:r>
              <a:rPr lang="en-GB" sz="1050" b="1" i="1" dirty="0">
                <a:solidFill>
                  <a:prstClr val="black"/>
                </a:solidFill>
              </a:rPr>
              <a:t>“EO Browser”  </a:t>
            </a:r>
            <a:r>
              <a:rPr lang="en-GB" sz="1050" i="1" dirty="0">
                <a:solidFill>
                  <a:prstClr val="black"/>
                </a:solidFill>
              </a:rPr>
              <a:t>(see next slide)</a:t>
            </a:r>
          </a:p>
        </p:txBody>
      </p:sp>
      <p:pic>
        <p:nvPicPr>
          <p:cNvPr id="16" name="Picture 15"/>
          <p:cNvPicPr>
            <a:picLocks noChangeAspect="1"/>
          </p:cNvPicPr>
          <p:nvPr/>
        </p:nvPicPr>
        <p:blipFill rotWithShape="1">
          <a:blip r:embed="rId3"/>
          <a:srcRect l="3163" t="2166" r="3332" b="1794"/>
          <a:stretch/>
        </p:blipFill>
        <p:spPr>
          <a:xfrm>
            <a:off x="1907704" y="1456844"/>
            <a:ext cx="2376264" cy="3263403"/>
          </a:xfrm>
          <a:prstGeom prst="rect">
            <a:avLst/>
          </a:prstGeom>
          <a:ln>
            <a:solidFill>
              <a:schemeClr val="tx1"/>
            </a:solidFill>
          </a:ln>
          <a:effectLst>
            <a:outerShdw blurRad="50800" dist="38100" dir="2700000" algn="tl" rotWithShape="0">
              <a:prstClr val="black">
                <a:alpha val="40000"/>
              </a:prstClr>
            </a:outerShdw>
          </a:effectLst>
        </p:spPr>
      </p:pic>
      <p:sp>
        <p:nvSpPr>
          <p:cNvPr id="18" name="TextBox 17"/>
          <p:cNvSpPr txBox="1"/>
          <p:nvPr/>
        </p:nvSpPr>
        <p:spPr>
          <a:xfrm rot="545993">
            <a:off x="4046676" y="1280889"/>
            <a:ext cx="1219199" cy="738664"/>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square" rtlCol="0">
            <a:spAutoFit/>
          </a:bodyPr>
          <a:lstStyle/>
          <a:p>
            <a:pPr algn="ctr"/>
            <a:r>
              <a:rPr lang="en-GB" sz="1400" b="1" i="1" dirty="0">
                <a:solidFill>
                  <a:schemeClr val="bg1"/>
                </a:solidFill>
                <a:latin typeface="Calibri" panose="020F0502020204030204" pitchFamily="34" charset="0"/>
              </a:rPr>
              <a:t>20 PB downloaded in 3 months</a:t>
            </a:r>
          </a:p>
        </p:txBody>
      </p:sp>
      <p:sp>
        <p:nvSpPr>
          <p:cNvPr id="19" name="TextBox 18"/>
          <p:cNvSpPr txBox="1"/>
          <p:nvPr/>
        </p:nvSpPr>
        <p:spPr>
          <a:xfrm>
            <a:off x="3653552" y="4716209"/>
            <a:ext cx="2248091" cy="261610"/>
          </a:xfrm>
          <a:prstGeom prst="rect">
            <a:avLst/>
          </a:prstGeom>
          <a:noFill/>
          <a:effectLst/>
        </p:spPr>
        <p:txBody>
          <a:bodyPr wrap="square" rtlCol="0">
            <a:spAutoFit/>
          </a:bodyPr>
          <a:lstStyle/>
          <a:p>
            <a:pPr algn="ctr"/>
            <a:r>
              <a:rPr lang="en-GB" sz="1100" b="1" i="1" dirty="0">
                <a:solidFill>
                  <a:prstClr val="black"/>
                </a:solidFill>
                <a:latin typeface="Calibri" panose="020F0502020204030204" pitchFamily="34" charset="0"/>
              </a:rPr>
              <a:t>Statistics at mid-August 2018</a:t>
            </a:r>
          </a:p>
        </p:txBody>
      </p:sp>
    </p:spTree>
    <p:extLst>
      <p:ext uri="{BB962C8B-B14F-4D97-AF65-F5344CB8AC3E}">
        <p14:creationId xmlns:p14="http://schemas.microsoft.com/office/powerpoint/2010/main" val="32349491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897300" y="690305"/>
            <a:ext cx="7200800" cy="3857572"/>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GB" sz="1600" dirty="0"/>
              <a:t>Sentinels Data Access – Image visualisation</a:t>
            </a:r>
          </a:p>
        </p:txBody>
      </p:sp>
      <p:sp>
        <p:nvSpPr>
          <p:cNvPr id="27" name="TextBox 26"/>
          <p:cNvSpPr txBox="1"/>
          <p:nvPr/>
        </p:nvSpPr>
        <p:spPr>
          <a:xfrm>
            <a:off x="4669449" y="690305"/>
            <a:ext cx="2633343" cy="1523494"/>
          </a:xfrm>
          <a:prstGeom prst="rect">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spcBef>
                <a:spcPts val="600"/>
              </a:spcBef>
            </a:pPr>
            <a:r>
              <a:rPr lang="en-GB" sz="1100" b="1" i="1" dirty="0">
                <a:solidFill>
                  <a:prstClr val="black"/>
                </a:solidFill>
              </a:rPr>
              <a:t>Many Sentinel data users (in particular general public) only need basic image handling tools (i.e. not requiring data download)</a:t>
            </a:r>
          </a:p>
          <a:p>
            <a:pPr>
              <a:spcBef>
                <a:spcPts val="600"/>
              </a:spcBef>
            </a:pPr>
            <a:r>
              <a:rPr lang="en-GB" sz="1100" b="1" i="1" dirty="0">
                <a:solidFill>
                  <a:prstClr val="black"/>
                </a:solidFill>
              </a:rPr>
              <a:t>EO Browser is a good example of such tool (~</a:t>
            </a:r>
            <a:r>
              <a:rPr lang="en-GB" sz="1100" b="1" i="1" dirty="0" smtClean="0">
                <a:solidFill>
                  <a:prstClr val="black"/>
                </a:solidFill>
              </a:rPr>
              <a:t>2300 </a:t>
            </a:r>
            <a:r>
              <a:rPr lang="en-GB" sz="1100" b="1" i="1" dirty="0">
                <a:solidFill>
                  <a:prstClr val="black"/>
                </a:solidFill>
              </a:rPr>
              <a:t>unique users per week)</a:t>
            </a:r>
          </a:p>
        </p:txBody>
      </p:sp>
      <p:sp>
        <p:nvSpPr>
          <p:cNvPr id="3" name="Rectangle 2"/>
          <p:cNvSpPr/>
          <p:nvPr/>
        </p:nvSpPr>
        <p:spPr>
          <a:xfrm>
            <a:off x="4322014" y="2388259"/>
            <a:ext cx="3831385" cy="461665"/>
          </a:xfrm>
          <a:prstGeom prst="rect">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r>
              <a:rPr lang="en-GB" sz="1200" b="1" dirty="0">
                <a:solidFill>
                  <a:prstClr val="black"/>
                </a:solidFill>
              </a:rPr>
              <a:t>http://apps.sentinel-hub.com/eo-browser</a:t>
            </a:r>
          </a:p>
        </p:txBody>
      </p:sp>
      <p:sp>
        <p:nvSpPr>
          <p:cNvPr id="8" name="Rectangle 7"/>
          <p:cNvSpPr/>
          <p:nvPr/>
        </p:nvSpPr>
        <p:spPr>
          <a:xfrm>
            <a:off x="3576041" y="4607328"/>
            <a:ext cx="2186817" cy="430887"/>
          </a:xfrm>
          <a:prstGeom prst="rect">
            <a:avLst/>
          </a:prstGeom>
          <a:noFill/>
          <a:ln>
            <a:noFill/>
          </a:ln>
          <a:effectLst/>
        </p:spPr>
        <p:txBody>
          <a:bodyPr wrap="none">
            <a:spAutoFit/>
          </a:bodyPr>
          <a:lstStyle/>
          <a:p>
            <a:pPr algn="ctr"/>
            <a:r>
              <a:rPr lang="en-GB" sz="1100" b="1" i="1" dirty="0">
                <a:solidFill>
                  <a:prstClr val="black"/>
                </a:solidFill>
              </a:rPr>
              <a:t>Sentinel-2</a:t>
            </a:r>
          </a:p>
          <a:p>
            <a:pPr algn="ctr"/>
            <a:r>
              <a:rPr lang="en-GB" sz="1100" b="1" i="1" dirty="0">
                <a:solidFill>
                  <a:prstClr val="black"/>
                </a:solidFill>
              </a:rPr>
              <a:t>Kolding, Denmark (3 August 2018)</a:t>
            </a:r>
          </a:p>
        </p:txBody>
      </p:sp>
    </p:spTree>
    <p:extLst>
      <p:ext uri="{BB962C8B-B14F-4D97-AF65-F5344CB8AC3E}">
        <p14:creationId xmlns:p14="http://schemas.microsoft.com/office/powerpoint/2010/main" val="2576918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179" y="1858922"/>
            <a:ext cx="7174846" cy="430887"/>
          </a:xfrm>
        </p:spPr>
        <p:txBody>
          <a:bodyPr/>
          <a:lstStyle/>
          <a:p>
            <a:r>
              <a:rPr lang="en-GB" dirty="0" smtClean="0"/>
              <a:t>ESA </a:t>
            </a:r>
            <a:r>
              <a:rPr lang="en-GB" dirty="0"/>
              <a:t>FDA </a:t>
            </a:r>
            <a:r>
              <a:rPr lang="en-GB" dirty="0" smtClean="0"/>
              <a:t>activities  - DIAS</a:t>
            </a:r>
            <a:endParaRPr lang="en-GB" dirty="0"/>
          </a:p>
        </p:txBody>
      </p:sp>
    </p:spTree>
    <p:extLst>
      <p:ext uri="{BB962C8B-B14F-4D97-AF65-F5344CB8AC3E}">
        <p14:creationId xmlns:p14="http://schemas.microsoft.com/office/powerpoint/2010/main" val="634345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6" name="Group 505"/>
          <p:cNvGrpSpPr/>
          <p:nvPr/>
        </p:nvGrpSpPr>
        <p:grpSpPr>
          <a:xfrm>
            <a:off x="68581" y="3493865"/>
            <a:ext cx="4893029" cy="575299"/>
            <a:chOff x="1658705" y="3089592"/>
            <a:chExt cx="4893029" cy="767065"/>
          </a:xfrm>
          <a:solidFill>
            <a:srgbClr val="668FB9"/>
          </a:solidFill>
        </p:grpSpPr>
        <p:sp>
          <p:nvSpPr>
            <p:cNvPr id="507" name="Can 506"/>
            <p:cNvSpPr/>
            <p:nvPr/>
          </p:nvSpPr>
          <p:spPr>
            <a:xfrm>
              <a:off x="1658705" y="3089592"/>
              <a:ext cx="4891214" cy="767065"/>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508" name="Oval 507"/>
            <p:cNvSpPr/>
            <p:nvPr/>
          </p:nvSpPr>
          <p:spPr>
            <a:xfrm>
              <a:off x="1660522" y="3089592"/>
              <a:ext cx="4891212" cy="395379"/>
            </a:xfrm>
            <a:prstGeom prst="ellipse">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solidFill>
                  <a:schemeClr val="dk1"/>
                </a:solidFill>
              </a:endParaRPr>
            </a:p>
          </p:txBody>
        </p:sp>
      </p:grpSp>
      <p:sp>
        <p:nvSpPr>
          <p:cNvPr id="509" name="Rectangle 508"/>
          <p:cNvSpPr/>
          <p:nvPr/>
        </p:nvSpPr>
        <p:spPr>
          <a:xfrm>
            <a:off x="151261" y="3686351"/>
            <a:ext cx="4759533" cy="355815"/>
          </a:xfrm>
          <a:prstGeom prst="rect">
            <a:avLst/>
          </a:prstGeom>
          <a:noFill/>
        </p:spPr>
        <p:txBody>
          <a:bodyPr wrap="none" lIns="91440" tIns="45720" rIns="91440" bIns="45720">
            <a:prstTxWarp prst="textCanDown">
              <a:avLst>
                <a:gd name="adj" fmla="val 33333"/>
              </a:avLst>
            </a:prstTxWarp>
            <a:spAutoFit/>
          </a:bodyPr>
          <a:lstStyle/>
          <a:p>
            <a:pPr algn="ctr"/>
            <a:r>
              <a:rPr lang="en-US" sz="600" b="1" spc="50" dirty="0" smtClean="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rPr>
              <a:t>User data integrated into DIAS</a:t>
            </a:r>
            <a:endParaRPr lang="en-US" sz="600" b="1" spc="50"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endParaRPr>
          </a:p>
        </p:txBody>
      </p:sp>
      <p:grpSp>
        <p:nvGrpSpPr>
          <p:cNvPr id="50" name="Group 49"/>
          <p:cNvGrpSpPr/>
          <p:nvPr/>
        </p:nvGrpSpPr>
        <p:grpSpPr>
          <a:xfrm>
            <a:off x="78806" y="3181685"/>
            <a:ext cx="4893029" cy="575299"/>
            <a:chOff x="1658705" y="3089592"/>
            <a:chExt cx="4893029" cy="767065"/>
          </a:xfrm>
        </p:grpSpPr>
        <p:sp>
          <p:nvSpPr>
            <p:cNvPr id="51" name="Can 50"/>
            <p:cNvSpPr/>
            <p:nvPr/>
          </p:nvSpPr>
          <p:spPr>
            <a:xfrm>
              <a:off x="1658705" y="3089592"/>
              <a:ext cx="4891214" cy="767065"/>
            </a:xfrm>
            <a:prstGeom prst="can">
              <a:avLst>
                <a:gd name="adj" fmla="val 50000"/>
              </a:avLst>
            </a:prstGeom>
            <a:solidFill>
              <a:srgbClr val="B0C18E"/>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52" name="Oval 51"/>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1731158" y="3387633"/>
              <a:ext cx="4759533" cy="426477"/>
            </a:xfrm>
            <a:prstGeom prst="rect">
              <a:avLst/>
            </a:prstGeom>
            <a:noFill/>
          </p:spPr>
          <p:txBody>
            <a:bodyPr wrap="none" lIns="91440" tIns="45720" rIns="91440" bIns="45720">
              <a:prstTxWarp prst="textCanDown">
                <a:avLst>
                  <a:gd name="adj" fmla="val 33333"/>
                </a:avLst>
              </a:prstTxWarp>
              <a:spAutoFit/>
            </a:bodyPr>
            <a:lstStyle/>
            <a:p>
              <a:pPr algn="ctr"/>
              <a:r>
                <a:rPr lang="en-US" sz="600" b="1" spc="50" dirty="0" smtClean="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rPr>
                <a:t>Other EO and non-EO data      </a:t>
              </a:r>
              <a:endParaRPr lang="en-US" sz="600" b="1" spc="50"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endParaRPr>
            </a:p>
          </p:txBody>
        </p:sp>
      </p:grpSp>
      <p:grpSp>
        <p:nvGrpSpPr>
          <p:cNvPr id="46" name="Group 45"/>
          <p:cNvGrpSpPr/>
          <p:nvPr/>
        </p:nvGrpSpPr>
        <p:grpSpPr>
          <a:xfrm>
            <a:off x="78058" y="2882578"/>
            <a:ext cx="4893029" cy="575299"/>
            <a:chOff x="1658705" y="3089592"/>
            <a:chExt cx="4893029" cy="767065"/>
          </a:xfrm>
        </p:grpSpPr>
        <p:sp>
          <p:nvSpPr>
            <p:cNvPr id="47" name="Can 46"/>
            <p:cNvSpPr/>
            <p:nvPr/>
          </p:nvSpPr>
          <p:spPr>
            <a:xfrm>
              <a:off x="1658705" y="3089592"/>
              <a:ext cx="4891214" cy="767065"/>
            </a:xfrm>
            <a:prstGeom prst="can">
              <a:avLst>
                <a:gd name="adj" fmla="val 50000"/>
              </a:avLst>
            </a:prstGeom>
            <a:solidFill>
              <a:srgbClr val="657892"/>
            </a:solidFill>
            <a:ln>
              <a:noFill/>
            </a:ln>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8" name="Oval 47"/>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1731158" y="3373912"/>
              <a:ext cx="4759533" cy="474420"/>
            </a:xfrm>
            <a:prstGeom prst="rect">
              <a:avLst/>
            </a:prstGeom>
            <a:noFill/>
          </p:spPr>
          <p:txBody>
            <a:bodyPr wrap="none" lIns="91440" tIns="45720" rIns="91440" bIns="45720">
              <a:prstTxWarp prst="textCanDown">
                <a:avLst>
                  <a:gd name="adj" fmla="val 33333"/>
                </a:avLst>
              </a:prstTxWarp>
              <a:spAutoFit/>
            </a:bodyPr>
            <a:lstStyle/>
            <a:p>
              <a:pPr algn="ctr"/>
              <a:r>
                <a:rPr lang="en-US" sz="600" b="1" spc="50" dirty="0" smtClean="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rPr>
                <a:t>Copernicus Data &amp; Information</a:t>
              </a:r>
              <a:endParaRPr lang="en-US" sz="600" b="1" spc="50"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endParaRPr>
            </a:p>
          </p:txBody>
        </p:sp>
      </p:grpSp>
      <p:grpSp>
        <p:nvGrpSpPr>
          <p:cNvPr id="42" name="Group 41"/>
          <p:cNvGrpSpPr/>
          <p:nvPr/>
        </p:nvGrpSpPr>
        <p:grpSpPr>
          <a:xfrm>
            <a:off x="77308" y="2583473"/>
            <a:ext cx="4893029" cy="575299"/>
            <a:chOff x="1658705" y="3089592"/>
            <a:chExt cx="4893029" cy="767065"/>
          </a:xfrm>
        </p:grpSpPr>
        <p:sp>
          <p:nvSpPr>
            <p:cNvPr id="43" name="Can 42"/>
            <p:cNvSpPr/>
            <p:nvPr/>
          </p:nvSpPr>
          <p:spPr>
            <a:xfrm>
              <a:off x="1658705" y="3089592"/>
              <a:ext cx="4891214" cy="767065"/>
            </a:xfrm>
            <a:prstGeom prst="can">
              <a:avLst>
                <a:gd name="adj" fmla="val 50000"/>
              </a:avLst>
            </a:prstGeom>
            <a:gradFill flip="none" rotWithShape="1">
              <a:gsLst>
                <a:gs pos="90000">
                  <a:schemeClr val="bg1">
                    <a:lumMod val="65000"/>
                  </a:schemeClr>
                </a:gs>
                <a:gs pos="47000">
                  <a:srgbClr val="FFFFFF"/>
                </a:gs>
                <a:gs pos="17000">
                  <a:schemeClr val="bg1">
                    <a:lumMod val="50000"/>
                  </a:schemeClr>
                </a:gs>
                <a:gs pos="62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4" name="Oval 43"/>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Can 11"/>
          <p:cNvSpPr/>
          <p:nvPr/>
        </p:nvSpPr>
        <p:spPr>
          <a:xfrm>
            <a:off x="66974" y="2334122"/>
            <a:ext cx="4887350" cy="540205"/>
          </a:xfrm>
          <a:prstGeom prst="can">
            <a:avLst>
              <a:gd name="adj" fmla="val 50000"/>
            </a:avLst>
          </a:prstGeom>
          <a:solidFill>
            <a:schemeClr val="bg1">
              <a:lumMod val="85000"/>
              <a:alpha val="26000"/>
            </a:scheme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p>
        </p:txBody>
      </p:sp>
      <p:grpSp>
        <p:nvGrpSpPr>
          <p:cNvPr id="13" name="Group 12"/>
          <p:cNvGrpSpPr/>
          <p:nvPr/>
        </p:nvGrpSpPr>
        <p:grpSpPr>
          <a:xfrm>
            <a:off x="57601" y="1985830"/>
            <a:ext cx="4893029" cy="575299"/>
            <a:chOff x="1658705" y="3089592"/>
            <a:chExt cx="4893029" cy="767065"/>
          </a:xfrm>
        </p:grpSpPr>
        <p:sp>
          <p:nvSpPr>
            <p:cNvPr id="14" name="Can 13"/>
            <p:cNvSpPr/>
            <p:nvPr/>
          </p:nvSpPr>
          <p:spPr>
            <a:xfrm>
              <a:off x="1658705" y="3089592"/>
              <a:ext cx="4891214" cy="767065"/>
            </a:xfrm>
            <a:prstGeom prst="can">
              <a:avLst>
                <a:gd name="adj" fmla="val 50000"/>
              </a:avLst>
            </a:prstGeom>
            <a:gradFill flip="none" rotWithShape="1">
              <a:gsLst>
                <a:gs pos="69000">
                  <a:schemeClr val="tx1">
                    <a:lumMod val="65000"/>
                    <a:lumOff val="35000"/>
                  </a:schemeClr>
                </a:gs>
                <a:gs pos="50000">
                  <a:srgbClr val="FFFFFF"/>
                </a:gs>
                <a:gs pos="34000">
                  <a:schemeClr val="tx1">
                    <a:lumMod val="65000"/>
                    <a:lumOff val="35000"/>
                  </a:schemeClr>
                </a:gs>
                <a:gs pos="58000">
                  <a:srgbClr val="FFFFFF"/>
                </a:gs>
              </a:gsLst>
              <a:path path="circle">
                <a:fillToRect l="100000" b="100000"/>
              </a:path>
              <a:tileRect t="-100000" r="-100000"/>
            </a:gradFill>
            <a:ln>
              <a:noFill/>
            </a:ln>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15" name="Oval 14"/>
            <p:cNvSpPr/>
            <p:nvPr/>
          </p:nvSpPr>
          <p:spPr>
            <a:xfrm>
              <a:off x="1660522" y="3089592"/>
              <a:ext cx="4891212" cy="395379"/>
            </a:xfrm>
            <a:prstGeom prst="ellipse">
              <a:avLst/>
            </a:prstGeom>
            <a:gradFill flip="none" rotWithShape="1">
              <a:gsLst>
                <a:gs pos="80000">
                  <a:schemeClr val="bg1">
                    <a:lumMod val="50000"/>
                  </a:schemeClr>
                </a:gs>
                <a:gs pos="20000">
                  <a:schemeClr val="bg1">
                    <a:lumMod val="85000"/>
                  </a:schemeClr>
                </a:gs>
                <a:gs pos="2000">
                  <a:schemeClr val="bg1"/>
                </a:gs>
              </a:gsLst>
              <a:lin ang="16200000" scaled="0"/>
              <a:tileRect/>
            </a:gradFill>
            <a:ln>
              <a:noFill/>
            </a:ln>
            <a:effectLst>
              <a:outerShdw blurRad="40005" dist="12700"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31158" y="3373912"/>
              <a:ext cx="4759533" cy="474420"/>
            </a:xfrm>
            <a:prstGeom prst="rect">
              <a:avLst/>
            </a:prstGeom>
            <a:noFill/>
          </p:spPr>
          <p:txBody>
            <a:bodyPr wrap="none" lIns="91440" tIns="45720" rIns="91440" bIns="45720">
              <a:prstTxWarp prst="textCanDown">
                <a:avLst>
                  <a:gd name="adj" fmla="val 33333"/>
                </a:avLst>
              </a:prstTxWarp>
              <a:spAutoFit/>
            </a:bodyPr>
            <a:lstStyle/>
            <a:p>
              <a:pPr algn="ctr"/>
              <a:r>
                <a:rPr lang="en-US" sz="600" b="1" spc="50" dirty="0" smtClean="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rPr>
                <a:t>Copernicus DIAS interfaces</a:t>
              </a:r>
              <a:endParaRPr lang="en-US" sz="600" b="1" spc="50" dirty="0">
                <a:ln w="13500">
                  <a:solidFill>
                    <a:schemeClr val="bg1">
                      <a:alpha val="6500"/>
                    </a:schemeClr>
                  </a:solidFill>
                  <a:prstDash val="solid"/>
                </a:ln>
                <a:solidFill>
                  <a:schemeClr val="bg1">
                    <a:lumMod val="95000"/>
                    <a:alpha val="95000"/>
                  </a:schemeClr>
                </a:solidFill>
                <a:effectLst>
                  <a:innerShdw blurRad="50900" dist="38500" dir="13500000">
                    <a:srgbClr val="000000">
                      <a:alpha val="60000"/>
                    </a:srgbClr>
                  </a:innerShdw>
                </a:effectLst>
              </a:endParaRPr>
            </a:p>
          </p:txBody>
        </p:sp>
      </p:grpSp>
      <p:sp>
        <p:nvSpPr>
          <p:cNvPr id="24" name="Up Arrow 23"/>
          <p:cNvSpPr/>
          <p:nvPr/>
        </p:nvSpPr>
        <p:spPr>
          <a:xfrm rot="10800000" flipV="1">
            <a:off x="3871591" y="2535127"/>
            <a:ext cx="610191" cy="211700"/>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rot="10800000" flipV="1">
            <a:off x="2214972" y="2561575"/>
            <a:ext cx="610191" cy="255887"/>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 Arrow 24"/>
          <p:cNvSpPr/>
          <p:nvPr/>
        </p:nvSpPr>
        <p:spPr>
          <a:xfrm rot="10800000" flipV="1">
            <a:off x="715194" y="2553619"/>
            <a:ext cx="610191" cy="193208"/>
          </a:xfrm>
          <a:prstGeom prst="upArrow">
            <a:avLst>
              <a:gd name="adj1" fmla="val 37573"/>
              <a:gd name="adj2" fmla="val 39128"/>
            </a:avLst>
          </a:prstGeom>
          <a:gradFill flip="none" rotWithShape="1">
            <a:gsLst>
              <a:gs pos="13000">
                <a:schemeClr val="bg1">
                  <a:lumMod val="50000"/>
                  <a:alpha val="89000"/>
                </a:schemeClr>
              </a:gs>
              <a:gs pos="75000">
                <a:schemeClr val="bg1">
                  <a:lumMod val="85000"/>
                  <a:alpha val="89000"/>
                </a:schemeClr>
              </a:gs>
              <a:gs pos="94000">
                <a:srgbClr val="FFFFFF">
                  <a:alpha val="89000"/>
                </a:srgbClr>
              </a:gs>
            </a:gsLst>
            <a:lin ang="0" scaled="1"/>
            <a:tileRect/>
          </a:gradFill>
          <a:ln>
            <a:solidFill>
              <a:schemeClr val="bg1">
                <a:lumMod val="75000"/>
              </a:schemeClr>
            </a:solidFill>
            <a:prstDash val="dash"/>
          </a:ln>
          <a:effectLst>
            <a:innerShdw blurRad="63500" dist="50800" dir="2700000">
              <a:prstClr val="black">
                <a:alpha val="50000"/>
              </a:prstClr>
            </a:innerShdw>
          </a:effectLst>
          <a:scene3d>
            <a:camera prst="perspectiveLeft" fov="4260000">
              <a:rot lat="0" lon="2640000" rev="0"/>
            </a:camera>
            <a:lightRig rig="twoPt" dir="t"/>
          </a:scene3d>
          <a:sp3d extrusionH="95250" contourW="12700" prstMaterial="flat">
            <a:bevelT/>
            <a:extrusionClr>
              <a:schemeClr val="bg1">
                <a:lumMod val="50000"/>
              </a:schemeClr>
            </a:extrusionClr>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a:off x="211756" y="118534"/>
            <a:ext cx="4625314" cy="400110"/>
          </a:xfrm>
          <a:prstGeom prst="rect">
            <a:avLst/>
          </a:prstGeom>
          <a:noFill/>
        </p:spPr>
        <p:txBody>
          <a:bodyPr wrap="square" rtlCol="0">
            <a:spAutoFit/>
          </a:bodyPr>
          <a:lstStyle/>
          <a:p>
            <a:r>
              <a:rPr lang="en-US" sz="2000" b="1" dirty="0" smtClean="0">
                <a:solidFill>
                  <a:srgbClr val="376092"/>
                </a:solidFill>
              </a:rPr>
              <a:t>DIAS ecosystem</a:t>
            </a:r>
            <a:endParaRPr lang="en-US" sz="2000" b="1" dirty="0">
              <a:solidFill>
                <a:srgbClr val="376092"/>
              </a:solidFill>
            </a:endParaRPr>
          </a:p>
        </p:txBody>
      </p:sp>
      <p:sp>
        <p:nvSpPr>
          <p:cNvPr id="379" name="Can 378"/>
          <p:cNvSpPr/>
          <p:nvPr/>
        </p:nvSpPr>
        <p:spPr>
          <a:xfrm>
            <a:off x="57496" y="702150"/>
            <a:ext cx="4887350" cy="1583334"/>
          </a:xfrm>
          <a:prstGeom prst="can">
            <a:avLst>
              <a:gd name="adj" fmla="val 20455"/>
            </a:avLst>
          </a:prstGeom>
          <a:solidFill>
            <a:srgbClr val="C6D9F1">
              <a:alpha val="15000"/>
            </a:srgbClr>
          </a:solidFill>
          <a:ln>
            <a:noFill/>
          </a:ln>
          <a:effectLst>
            <a:innerShdw blurRad="63500" dist="50800" dir="2700000">
              <a:prstClr val="black">
                <a:alpha val="50000"/>
              </a:prstClr>
            </a:innerShdw>
          </a:effectLst>
        </p:spPr>
        <p:style>
          <a:lnRef idx="0">
            <a:schemeClr val="dk1"/>
          </a:lnRef>
          <a:fillRef idx="3">
            <a:schemeClr val="dk1"/>
          </a:fillRef>
          <a:effectRef idx="3">
            <a:schemeClr val="dk1"/>
          </a:effectRef>
          <a:fontRef idx="minor">
            <a:schemeClr val="lt1"/>
          </a:fontRef>
        </p:style>
        <p:txBody>
          <a:bodyPr rtlCol="0" anchor="ctr"/>
          <a:lstStyle/>
          <a:p>
            <a:endParaRPr lang="en-US"/>
          </a:p>
        </p:txBody>
      </p:sp>
      <p:sp>
        <p:nvSpPr>
          <p:cNvPr id="380" name="Oval 379"/>
          <p:cNvSpPr/>
          <p:nvPr/>
        </p:nvSpPr>
        <p:spPr>
          <a:xfrm>
            <a:off x="71426" y="709746"/>
            <a:ext cx="4894122" cy="313978"/>
          </a:xfrm>
          <a:prstGeom prst="ellipse">
            <a:avLst/>
          </a:prstGeom>
          <a:gradFill flip="none" rotWithShape="1">
            <a:gsLst>
              <a:gs pos="12000">
                <a:schemeClr val="bg1">
                  <a:lumMod val="95000"/>
                  <a:alpha val="82000"/>
                </a:schemeClr>
              </a:gs>
              <a:gs pos="79000">
                <a:schemeClr val="tx1">
                  <a:lumMod val="50000"/>
                  <a:lumOff val="50000"/>
                  <a:alpha val="82000"/>
                </a:schemeClr>
              </a:gs>
              <a:gs pos="43000">
                <a:schemeClr val="bg1">
                  <a:lumMod val="75000"/>
                  <a:alpha val="82000"/>
                </a:schemeClr>
              </a:gs>
            </a:gsLst>
            <a:path path="circle">
              <a:fillToRect l="50000" t="50000" r="50000" b="50000"/>
            </a:path>
            <a:tileRect/>
          </a:gradFill>
          <a:ln>
            <a:noFill/>
          </a:ln>
          <a:scene3d>
            <a:camera prst="orthographicFront"/>
            <a:lightRig rig="soft" dir="t">
              <a:rot lat="0" lon="0" rev="6480000"/>
            </a:lightRig>
          </a:scene3d>
          <a:sp3d extrusionH="241300" contourW="6350" prstMaterial="matte">
            <a:bevelT w="158750" h="133350"/>
            <a:extrusionClr>
              <a:schemeClr val="tx1">
                <a:lumMod val="50000"/>
                <a:lumOff val="50000"/>
              </a:schemeClr>
            </a:extrusionClr>
            <a:contourClr>
              <a:schemeClr val="tx1">
                <a:lumMod val="50000"/>
                <a:lumOff val="5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1" name="Picture 380"/>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6000"/>
                    </a14:imgEffect>
                    <a14:imgEffect>
                      <a14:colorTemperature colorTemp="5739"/>
                    </a14:imgEffect>
                    <a14:imgEffect>
                      <a14:saturation sat="187000"/>
                    </a14:imgEffect>
                  </a14:imgLayer>
                </a14:imgProps>
              </a:ext>
            </a:extLst>
          </a:blip>
          <a:srcRect l="3926" t="11498" r="7219" b="11666"/>
          <a:stretch/>
        </p:blipFill>
        <p:spPr>
          <a:xfrm rot="280115">
            <a:off x="627950" y="550332"/>
            <a:ext cx="3227291" cy="538991"/>
          </a:xfrm>
          <a:prstGeom prst="rect">
            <a:avLst/>
          </a:prstGeom>
          <a:scene3d>
            <a:camera prst="isometricOffAxis1Top"/>
            <a:lightRig rig="threePt" dir="t"/>
          </a:scene3d>
        </p:spPr>
      </p:pic>
      <p:grpSp>
        <p:nvGrpSpPr>
          <p:cNvPr id="382" name="Group 381"/>
          <p:cNvGrpSpPr/>
          <p:nvPr/>
        </p:nvGrpSpPr>
        <p:grpSpPr>
          <a:xfrm>
            <a:off x="154786" y="1056000"/>
            <a:ext cx="974045" cy="1120889"/>
            <a:chOff x="2057778" y="2015742"/>
            <a:chExt cx="767562" cy="1494519"/>
          </a:xfrm>
        </p:grpSpPr>
        <p:sp>
          <p:nvSpPr>
            <p:cNvPr id="383" name="Can 382"/>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nvGrpSpPr>
            <p:cNvPr id="384" name="Group 383"/>
            <p:cNvGrpSpPr/>
            <p:nvPr/>
          </p:nvGrpSpPr>
          <p:grpSpPr>
            <a:xfrm>
              <a:off x="2391350" y="3137914"/>
              <a:ext cx="372838" cy="291271"/>
              <a:chOff x="5619182" y="1184853"/>
              <a:chExt cx="1173462" cy="446268"/>
            </a:xfrm>
          </p:grpSpPr>
          <p:grpSp>
            <p:nvGrpSpPr>
              <p:cNvPr id="389" name="Group 388"/>
              <p:cNvGrpSpPr/>
              <p:nvPr/>
            </p:nvGrpSpPr>
            <p:grpSpPr>
              <a:xfrm>
                <a:off x="5619182" y="1184853"/>
                <a:ext cx="1173462" cy="446268"/>
                <a:chOff x="5619184" y="1184853"/>
                <a:chExt cx="924635" cy="501582"/>
              </a:xfrm>
            </p:grpSpPr>
            <p:sp>
              <p:nvSpPr>
                <p:cNvPr id="391" name="Can 390"/>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392" name="Can 391"/>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390" name="Oval 389"/>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85" name="Picture 384"/>
            <p:cNvPicPr>
              <a:picLocks noChangeAspect="1"/>
            </p:cNvPicPr>
            <p:nvPr/>
          </p:nvPicPr>
          <p:blipFill>
            <a:blip r:embed="rId4">
              <a:duotone>
                <a:schemeClr val="accent5">
                  <a:shade val="45000"/>
                  <a:satMod val="135000"/>
                </a:schemeClr>
                <a:prstClr val="white"/>
              </a:duotone>
            </a:blip>
            <a:stretch>
              <a:fillRect/>
            </a:stretch>
          </p:blipFill>
          <p:spPr>
            <a:xfrm>
              <a:off x="2100731" y="3050532"/>
              <a:ext cx="220712" cy="381079"/>
            </a:xfrm>
            <a:prstGeom prst="rect">
              <a:avLst/>
            </a:prstGeom>
          </p:spPr>
        </p:pic>
        <p:grpSp>
          <p:nvGrpSpPr>
            <p:cNvPr id="386" name="Group 385"/>
            <p:cNvGrpSpPr/>
            <p:nvPr/>
          </p:nvGrpSpPr>
          <p:grpSpPr>
            <a:xfrm>
              <a:off x="2060567" y="2015742"/>
              <a:ext cx="763067" cy="861775"/>
              <a:chOff x="285478" y="1093412"/>
              <a:chExt cx="763067" cy="861775"/>
            </a:xfrm>
          </p:grpSpPr>
          <p:sp>
            <p:nvSpPr>
              <p:cNvPr id="387" name="Can 386"/>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8" name="TextBox 387"/>
              <p:cNvSpPr txBox="1"/>
              <p:nvPr/>
            </p:nvSpPr>
            <p:spPr>
              <a:xfrm>
                <a:off x="351019" y="1093412"/>
                <a:ext cx="687420" cy="861775"/>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grpSp>
        <p:nvGrpSpPr>
          <p:cNvPr id="393" name="Group 392"/>
          <p:cNvGrpSpPr/>
          <p:nvPr/>
        </p:nvGrpSpPr>
        <p:grpSpPr>
          <a:xfrm>
            <a:off x="3577474" y="1291079"/>
            <a:ext cx="782241" cy="776109"/>
            <a:chOff x="5210489" y="2329182"/>
            <a:chExt cx="782241" cy="1034812"/>
          </a:xfrm>
        </p:grpSpPr>
        <p:grpSp>
          <p:nvGrpSpPr>
            <p:cNvPr id="394" name="Group 393"/>
            <p:cNvGrpSpPr/>
            <p:nvPr/>
          </p:nvGrpSpPr>
          <p:grpSpPr>
            <a:xfrm>
              <a:off x="5221439" y="2807524"/>
              <a:ext cx="714446" cy="556470"/>
              <a:chOff x="3441699" y="2902793"/>
              <a:chExt cx="714446" cy="556470"/>
            </a:xfrm>
          </p:grpSpPr>
          <p:sp>
            <p:nvSpPr>
              <p:cNvPr id="398" name="Can 397"/>
              <p:cNvSpPr/>
              <p:nvPr/>
            </p:nvSpPr>
            <p:spPr>
              <a:xfrm>
                <a:off x="3441699" y="2902793"/>
                <a:ext cx="714446" cy="55647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pic>
            <p:nvPicPr>
              <p:cNvPr id="399" name="Picture 398"/>
              <p:cNvPicPr>
                <a:picLocks noChangeAspect="1"/>
              </p:cNvPicPr>
              <p:nvPr/>
            </p:nvPicPr>
            <p:blipFill>
              <a:blip r:embed="rId4">
                <a:duotone>
                  <a:schemeClr val="accent5">
                    <a:shade val="45000"/>
                    <a:satMod val="135000"/>
                  </a:schemeClr>
                  <a:prstClr val="white"/>
                </a:duotone>
              </a:blip>
              <a:stretch>
                <a:fillRect/>
              </a:stretch>
            </p:blipFill>
            <p:spPr>
              <a:xfrm>
                <a:off x="3481680" y="3026833"/>
                <a:ext cx="205439" cy="353780"/>
              </a:xfrm>
              <a:prstGeom prst="rect">
                <a:avLst/>
              </a:prstGeom>
            </p:spPr>
          </p:pic>
          <p:grpSp>
            <p:nvGrpSpPr>
              <p:cNvPr id="400" name="Group 399"/>
              <p:cNvGrpSpPr/>
              <p:nvPr/>
            </p:nvGrpSpPr>
            <p:grpSpPr>
              <a:xfrm>
                <a:off x="3752184" y="3185542"/>
                <a:ext cx="346687" cy="192650"/>
                <a:chOff x="3752184" y="3185542"/>
                <a:chExt cx="346687" cy="192650"/>
              </a:xfrm>
            </p:grpSpPr>
            <p:sp>
              <p:nvSpPr>
                <p:cNvPr id="401" name="Can 400"/>
                <p:cNvSpPr/>
                <p:nvPr/>
              </p:nvSpPr>
              <p:spPr>
                <a:xfrm>
                  <a:off x="3752184" y="3189984"/>
                  <a:ext cx="346687" cy="188208"/>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02" name="Oval 401"/>
                <p:cNvSpPr/>
                <p:nvPr/>
              </p:nvSpPr>
              <p:spPr>
                <a:xfrm flipV="1">
                  <a:off x="3754658" y="31855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95" name="Group 394"/>
            <p:cNvGrpSpPr/>
            <p:nvPr/>
          </p:nvGrpSpPr>
          <p:grpSpPr>
            <a:xfrm>
              <a:off x="5210489" y="2329182"/>
              <a:ext cx="782241" cy="954108"/>
              <a:chOff x="285478" y="1076132"/>
              <a:chExt cx="782241" cy="1126113"/>
            </a:xfrm>
          </p:grpSpPr>
          <p:sp>
            <p:nvSpPr>
              <p:cNvPr id="396" name="Can 395"/>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7" name="TextBox 396"/>
              <p:cNvSpPr txBox="1"/>
              <p:nvPr/>
            </p:nvSpPr>
            <p:spPr>
              <a:xfrm>
                <a:off x="380299" y="1076132"/>
                <a:ext cx="687420" cy="1126113"/>
              </a:xfrm>
              <a:prstGeom prst="rect">
                <a:avLst/>
              </a:prstGeom>
              <a:noFill/>
              <a:scene3d>
                <a:camera prst="isometricOffAxis1Top"/>
                <a:lightRig rig="threePt" dir="t"/>
              </a:scene3d>
            </p:spPr>
            <p:txBody>
              <a:bodyPr wrap="square" rtlCol="0">
                <a:spAutoFit/>
              </a:bodyPr>
              <a:lstStyle/>
              <a:p>
                <a:r>
                  <a:rPr lang="en-US" sz="1050" b="1" dirty="0" smtClean="0">
                    <a:solidFill>
                      <a:srgbClr val="F2F2F2"/>
                    </a:solidFill>
                  </a:rPr>
                  <a:t>Front</a:t>
                </a:r>
              </a:p>
              <a:p>
                <a:r>
                  <a:rPr lang="en-US" sz="1000" b="1" dirty="0" smtClean="0">
                    <a:solidFill>
                      <a:srgbClr val="F2F2F2"/>
                    </a:solidFill>
                  </a:rPr>
                  <a:t>office service</a:t>
                </a:r>
                <a:endParaRPr lang="en-US" sz="1000" b="1" dirty="0">
                  <a:solidFill>
                    <a:srgbClr val="F2F2F2"/>
                  </a:solidFill>
                </a:endParaRPr>
              </a:p>
            </p:txBody>
          </p:sp>
        </p:grpSp>
      </p:grpSp>
      <p:grpSp>
        <p:nvGrpSpPr>
          <p:cNvPr id="403" name="Group 402"/>
          <p:cNvGrpSpPr/>
          <p:nvPr/>
        </p:nvGrpSpPr>
        <p:grpSpPr>
          <a:xfrm>
            <a:off x="1216789" y="903041"/>
            <a:ext cx="3685599" cy="1340993"/>
            <a:chOff x="2849804" y="1811797"/>
            <a:chExt cx="3685599" cy="1787991"/>
          </a:xfrm>
        </p:grpSpPr>
        <p:grpSp>
          <p:nvGrpSpPr>
            <p:cNvPr id="404" name="Group 403"/>
            <p:cNvGrpSpPr/>
            <p:nvPr/>
          </p:nvGrpSpPr>
          <p:grpSpPr>
            <a:xfrm>
              <a:off x="4031977" y="2201082"/>
              <a:ext cx="763067" cy="1337585"/>
              <a:chOff x="4031977" y="2201082"/>
              <a:chExt cx="763067" cy="1337585"/>
            </a:xfrm>
          </p:grpSpPr>
          <p:grpSp>
            <p:nvGrpSpPr>
              <p:cNvPr id="433" name="Group 432"/>
              <p:cNvGrpSpPr/>
              <p:nvPr/>
            </p:nvGrpSpPr>
            <p:grpSpPr>
              <a:xfrm>
                <a:off x="4053505" y="2479868"/>
                <a:ext cx="715431" cy="1058799"/>
                <a:chOff x="3441699" y="2400465"/>
                <a:chExt cx="715431" cy="1058799"/>
              </a:xfrm>
            </p:grpSpPr>
            <p:sp>
              <p:nvSpPr>
                <p:cNvPr id="437" name="Can 436"/>
                <p:cNvSpPr/>
                <p:nvPr/>
              </p:nvSpPr>
              <p:spPr>
                <a:xfrm>
                  <a:off x="3441699" y="2455334"/>
                  <a:ext cx="714446" cy="1003930"/>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pic>
              <p:nvPicPr>
                <p:cNvPr id="438" name="Picture 437"/>
                <p:cNvPicPr>
                  <a:picLocks noChangeAspect="1"/>
                </p:cNvPicPr>
                <p:nvPr/>
              </p:nvPicPr>
              <p:blipFill>
                <a:blip r:embed="rId4">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439" name="Oval 438"/>
                <p:cNvSpPr/>
                <p:nvPr/>
              </p:nvSpPr>
              <p:spPr>
                <a:xfrm>
                  <a:off x="3445566" y="240046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0" name="Group 439"/>
                <p:cNvGrpSpPr/>
                <p:nvPr/>
              </p:nvGrpSpPr>
              <p:grpSpPr>
                <a:xfrm>
                  <a:off x="3752187" y="2982342"/>
                  <a:ext cx="347039" cy="395848"/>
                  <a:chOff x="3752187" y="2982342"/>
                  <a:chExt cx="347039" cy="395848"/>
                </a:xfrm>
              </p:grpSpPr>
              <p:grpSp>
                <p:nvGrpSpPr>
                  <p:cNvPr id="441" name="Group 440"/>
                  <p:cNvGrpSpPr/>
                  <p:nvPr/>
                </p:nvGrpSpPr>
                <p:grpSpPr>
                  <a:xfrm>
                    <a:off x="3752187" y="3086918"/>
                    <a:ext cx="347038" cy="291272"/>
                    <a:chOff x="5619184" y="1184853"/>
                    <a:chExt cx="924635" cy="501582"/>
                  </a:xfrm>
                </p:grpSpPr>
                <p:sp>
                  <p:nvSpPr>
                    <p:cNvPr id="444" name="Can 443"/>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45" name="Can 444"/>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442" name="Can 441"/>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43" name="Oval 442"/>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34" name="Group 433"/>
              <p:cNvGrpSpPr/>
              <p:nvPr/>
            </p:nvGrpSpPr>
            <p:grpSpPr>
              <a:xfrm>
                <a:off x="4031977" y="2201082"/>
                <a:ext cx="763067" cy="1107997"/>
                <a:chOff x="285478" y="1093412"/>
                <a:chExt cx="763067" cy="1107997"/>
              </a:xfrm>
            </p:grpSpPr>
            <p:sp>
              <p:nvSpPr>
                <p:cNvPr id="435" name="Can 434"/>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6" name="TextBox 435"/>
                <p:cNvSpPr txBox="1"/>
                <p:nvPr/>
              </p:nvSpPr>
              <p:spPr>
                <a:xfrm>
                  <a:off x="351019" y="1093412"/>
                  <a:ext cx="687420" cy="1107997"/>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grpSp>
          <p:nvGrpSpPr>
            <p:cNvPr id="405" name="Group 404"/>
            <p:cNvGrpSpPr/>
            <p:nvPr/>
          </p:nvGrpSpPr>
          <p:grpSpPr>
            <a:xfrm>
              <a:off x="2849804" y="2380424"/>
              <a:ext cx="776208" cy="1219364"/>
              <a:chOff x="2849804" y="2380424"/>
              <a:chExt cx="776208" cy="1219364"/>
            </a:xfrm>
          </p:grpSpPr>
          <p:grpSp>
            <p:nvGrpSpPr>
              <p:cNvPr id="420" name="Group 419"/>
              <p:cNvGrpSpPr/>
              <p:nvPr/>
            </p:nvGrpSpPr>
            <p:grpSpPr>
              <a:xfrm>
                <a:off x="2857391" y="2659514"/>
                <a:ext cx="768621" cy="940274"/>
                <a:chOff x="2825480" y="2493589"/>
                <a:chExt cx="768621" cy="940274"/>
              </a:xfrm>
            </p:grpSpPr>
            <p:sp>
              <p:nvSpPr>
                <p:cNvPr id="424" name="Can 423"/>
                <p:cNvSpPr/>
                <p:nvPr/>
              </p:nvSpPr>
              <p:spPr>
                <a:xfrm>
                  <a:off x="2825480" y="2514600"/>
                  <a:ext cx="767562" cy="919263"/>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nvGrpSpPr>
                <p:cNvPr id="425" name="Group 424"/>
                <p:cNvGrpSpPr/>
                <p:nvPr/>
              </p:nvGrpSpPr>
              <p:grpSpPr>
                <a:xfrm>
                  <a:off x="2829635" y="2493589"/>
                  <a:ext cx="764466" cy="861624"/>
                  <a:chOff x="2829635" y="2493589"/>
                  <a:chExt cx="764466" cy="861624"/>
                </a:xfrm>
              </p:grpSpPr>
              <p:grpSp>
                <p:nvGrpSpPr>
                  <p:cNvPr id="426" name="Group 425"/>
                  <p:cNvGrpSpPr/>
                  <p:nvPr/>
                </p:nvGrpSpPr>
                <p:grpSpPr>
                  <a:xfrm>
                    <a:off x="3159052" y="3061516"/>
                    <a:ext cx="372838" cy="291271"/>
                    <a:chOff x="5619182" y="1184853"/>
                    <a:chExt cx="1173462" cy="446268"/>
                  </a:xfrm>
                </p:grpSpPr>
                <p:grpSp>
                  <p:nvGrpSpPr>
                    <p:cNvPr id="429" name="Group 428"/>
                    <p:cNvGrpSpPr/>
                    <p:nvPr/>
                  </p:nvGrpSpPr>
                  <p:grpSpPr>
                    <a:xfrm>
                      <a:off x="5619182" y="1184853"/>
                      <a:ext cx="1173462" cy="446268"/>
                      <a:chOff x="5619184" y="1184853"/>
                      <a:chExt cx="924635" cy="501582"/>
                    </a:xfrm>
                  </p:grpSpPr>
                  <p:sp>
                    <p:nvSpPr>
                      <p:cNvPr id="431" name="Can 430"/>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32" name="Can 431"/>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430" name="Oval 429"/>
                    <p:cNvSpPr/>
                    <p:nvPr/>
                  </p:nvSpPr>
                  <p:spPr>
                    <a:xfrm>
                      <a:off x="5627524" y="1194218"/>
                      <a:ext cx="1141818" cy="14563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7" name="Picture 426"/>
                  <p:cNvPicPr>
                    <a:picLocks noChangeAspect="1"/>
                  </p:cNvPicPr>
                  <p:nvPr/>
                </p:nvPicPr>
                <p:blipFill>
                  <a:blip r:embed="rId4">
                    <a:duotone>
                      <a:schemeClr val="accent5">
                        <a:shade val="45000"/>
                        <a:satMod val="135000"/>
                      </a:schemeClr>
                      <a:prstClr val="white"/>
                    </a:duotone>
                  </a:blip>
                  <a:stretch>
                    <a:fillRect/>
                  </a:stretch>
                </p:blipFill>
                <p:spPr>
                  <a:xfrm>
                    <a:off x="2868433" y="2974134"/>
                    <a:ext cx="220712" cy="381079"/>
                  </a:xfrm>
                  <a:prstGeom prst="rect">
                    <a:avLst/>
                  </a:prstGeom>
                </p:spPr>
              </p:pic>
              <p:sp>
                <p:nvSpPr>
                  <p:cNvPr id="428" name="Oval 427"/>
                  <p:cNvSpPr/>
                  <p:nvPr/>
                </p:nvSpPr>
                <p:spPr>
                  <a:xfrm>
                    <a:off x="2829635" y="2493589"/>
                    <a:ext cx="764466"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21" name="Group 420"/>
              <p:cNvGrpSpPr/>
              <p:nvPr/>
            </p:nvGrpSpPr>
            <p:grpSpPr>
              <a:xfrm>
                <a:off x="2849804" y="2380424"/>
                <a:ext cx="763067" cy="984885"/>
                <a:chOff x="285478" y="1133672"/>
                <a:chExt cx="763067" cy="984885"/>
              </a:xfrm>
            </p:grpSpPr>
            <p:sp>
              <p:nvSpPr>
                <p:cNvPr id="422" name="Can 421"/>
                <p:cNvSpPr/>
                <p:nvPr/>
              </p:nvSpPr>
              <p:spPr>
                <a:xfrm>
                  <a:off x="285478" y="1333788"/>
                  <a:ext cx="763067" cy="391413"/>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3" name="TextBox 422"/>
                <p:cNvSpPr txBox="1"/>
                <p:nvPr/>
              </p:nvSpPr>
              <p:spPr>
                <a:xfrm>
                  <a:off x="351019" y="1133672"/>
                  <a:ext cx="687420" cy="984885"/>
                </a:xfrm>
                <a:prstGeom prst="rect">
                  <a:avLst/>
                </a:prstGeom>
                <a:noFill/>
                <a:scene3d>
                  <a:camera prst="isometricOffAxis1Top"/>
                  <a:lightRig rig="threePt" dir="t"/>
                </a:scene3d>
              </p:spPr>
              <p:txBody>
                <a:bodyPr wrap="square" rtlCol="0">
                  <a:spAutoFit/>
                </a:bodyPr>
                <a:lstStyle/>
                <a:p>
                  <a:r>
                    <a:rPr lang="en-US" sz="1050" b="1" dirty="0" smtClean="0">
                      <a:solidFill>
                        <a:srgbClr val="F2F2F2"/>
                      </a:solidFill>
                    </a:rPr>
                    <a:t>Front</a:t>
                  </a:r>
                </a:p>
                <a:p>
                  <a:r>
                    <a:rPr lang="en-US" sz="1050" b="1" dirty="0" smtClean="0">
                      <a:solidFill>
                        <a:srgbClr val="F2F2F2"/>
                      </a:solidFill>
                    </a:rPr>
                    <a:t>office service</a:t>
                  </a:r>
                  <a:endParaRPr lang="en-US" sz="1050" b="1" dirty="0">
                    <a:solidFill>
                      <a:srgbClr val="F2F2F2"/>
                    </a:solidFill>
                  </a:endParaRPr>
                </a:p>
              </p:txBody>
            </p:sp>
          </p:grpSp>
        </p:grpSp>
        <p:grpSp>
          <p:nvGrpSpPr>
            <p:cNvPr id="406" name="Group 405"/>
            <p:cNvGrpSpPr/>
            <p:nvPr/>
          </p:nvGrpSpPr>
          <p:grpSpPr>
            <a:xfrm>
              <a:off x="5808387" y="1811797"/>
              <a:ext cx="727016" cy="1723514"/>
              <a:chOff x="5808387" y="1811797"/>
              <a:chExt cx="727016" cy="1723514"/>
            </a:xfrm>
          </p:grpSpPr>
          <p:grpSp>
            <p:nvGrpSpPr>
              <p:cNvPr id="407" name="Group 406"/>
              <p:cNvGrpSpPr/>
              <p:nvPr/>
            </p:nvGrpSpPr>
            <p:grpSpPr>
              <a:xfrm>
                <a:off x="5818733" y="2078597"/>
                <a:ext cx="715429" cy="1456714"/>
                <a:chOff x="4601489" y="1980405"/>
                <a:chExt cx="715429" cy="1456714"/>
              </a:xfrm>
            </p:grpSpPr>
            <p:sp>
              <p:nvSpPr>
                <p:cNvPr id="411" name="Can 410"/>
                <p:cNvSpPr/>
                <p:nvPr/>
              </p:nvSpPr>
              <p:spPr>
                <a:xfrm>
                  <a:off x="4601489" y="2015067"/>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pic>
              <p:nvPicPr>
                <p:cNvPr id="412" name="Picture 411"/>
                <p:cNvPicPr>
                  <a:picLocks noChangeAspect="1"/>
                </p:cNvPicPr>
                <p:nvPr/>
              </p:nvPicPr>
              <p:blipFill>
                <a:blip r:embed="rId4">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413" name="Oval 412"/>
                <p:cNvSpPr/>
                <p:nvPr/>
              </p:nvSpPr>
              <p:spPr>
                <a:xfrm>
                  <a:off x="4605354" y="1980405"/>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4" name="Group 413"/>
                <p:cNvGrpSpPr/>
                <p:nvPr/>
              </p:nvGrpSpPr>
              <p:grpSpPr>
                <a:xfrm>
                  <a:off x="4911977" y="3064772"/>
                  <a:ext cx="347038" cy="291272"/>
                  <a:chOff x="5619184" y="1184853"/>
                  <a:chExt cx="924635" cy="501582"/>
                </a:xfrm>
              </p:grpSpPr>
              <p:sp>
                <p:nvSpPr>
                  <p:cNvPr id="418" name="Can 417"/>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19" name="Can 418"/>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415" name="Can 414"/>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16" name="Can 415"/>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17" name="Oval 416"/>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8" name="Group 407"/>
              <p:cNvGrpSpPr/>
              <p:nvPr/>
            </p:nvGrpSpPr>
            <p:grpSpPr>
              <a:xfrm>
                <a:off x="5808387" y="1811797"/>
                <a:ext cx="727016" cy="1354218"/>
                <a:chOff x="285478" y="1093412"/>
                <a:chExt cx="763067" cy="1354218"/>
              </a:xfrm>
            </p:grpSpPr>
            <p:sp>
              <p:nvSpPr>
                <p:cNvPr id="409" name="Can 408"/>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0" name="TextBox 409"/>
                <p:cNvSpPr txBox="1"/>
                <p:nvPr/>
              </p:nvSpPr>
              <p:spPr>
                <a:xfrm>
                  <a:off x="351019" y="1093412"/>
                  <a:ext cx="687420" cy="1354218"/>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grpSp>
      <p:grpSp>
        <p:nvGrpSpPr>
          <p:cNvPr id="446" name="Group 445"/>
          <p:cNvGrpSpPr/>
          <p:nvPr/>
        </p:nvGrpSpPr>
        <p:grpSpPr>
          <a:xfrm>
            <a:off x="2830327" y="961678"/>
            <a:ext cx="917898" cy="1284797"/>
            <a:chOff x="4628554" y="1889980"/>
            <a:chExt cx="752689" cy="1713063"/>
          </a:xfrm>
        </p:grpSpPr>
        <p:grpSp>
          <p:nvGrpSpPr>
            <p:cNvPr id="447" name="Group 446"/>
            <p:cNvGrpSpPr/>
            <p:nvPr/>
          </p:nvGrpSpPr>
          <p:grpSpPr>
            <a:xfrm>
              <a:off x="4633400" y="2277553"/>
              <a:ext cx="735789" cy="1325490"/>
              <a:chOff x="4601489" y="2111628"/>
              <a:chExt cx="715429" cy="1325490"/>
            </a:xfrm>
          </p:grpSpPr>
          <p:sp>
            <p:nvSpPr>
              <p:cNvPr id="451" name="Can 450"/>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pic>
            <p:nvPicPr>
              <p:cNvPr id="452" name="Picture 451"/>
              <p:cNvPicPr>
                <a:picLocks noChangeAspect="1"/>
              </p:cNvPicPr>
              <p:nvPr/>
            </p:nvPicPr>
            <p:blipFill>
              <a:blip r:embed="rId4">
                <a:duotone>
                  <a:schemeClr val="accent5">
                    <a:shade val="45000"/>
                    <a:satMod val="135000"/>
                  </a:schemeClr>
                  <a:prstClr val="white"/>
                </a:duotone>
              </a:blip>
              <a:stretch>
                <a:fillRect/>
              </a:stretch>
            </p:blipFill>
            <p:spPr>
              <a:xfrm>
                <a:off x="4641470" y="3004687"/>
                <a:ext cx="205439" cy="353780"/>
              </a:xfrm>
              <a:prstGeom prst="rect">
                <a:avLst/>
              </a:prstGeom>
            </p:spPr>
          </p:pic>
          <p:sp>
            <p:nvSpPr>
              <p:cNvPr id="453" name="Oval 452"/>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4" name="Group 453"/>
              <p:cNvGrpSpPr/>
              <p:nvPr/>
            </p:nvGrpSpPr>
            <p:grpSpPr>
              <a:xfrm>
                <a:off x="4911977" y="3064772"/>
                <a:ext cx="347038" cy="291272"/>
                <a:chOff x="5619184" y="1184853"/>
                <a:chExt cx="924635" cy="501582"/>
              </a:xfrm>
            </p:grpSpPr>
            <p:sp>
              <p:nvSpPr>
                <p:cNvPr id="458" name="Can 457"/>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59" name="Can 458"/>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455" name="Can 454"/>
              <p:cNvSpPr/>
              <p:nvPr/>
            </p:nvSpPr>
            <p:spPr>
              <a:xfrm>
                <a:off x="4912329" y="2967402"/>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56" name="Can 455"/>
              <p:cNvSpPr/>
              <p:nvPr/>
            </p:nvSpPr>
            <p:spPr>
              <a:xfrm>
                <a:off x="4916562" y="2874273"/>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57" name="Oval 456"/>
              <p:cNvSpPr/>
              <p:nvPr/>
            </p:nvSpPr>
            <p:spPr>
              <a:xfrm flipV="1">
                <a:off x="4918680" y="2862830"/>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8" name="Group 447"/>
            <p:cNvGrpSpPr/>
            <p:nvPr/>
          </p:nvGrpSpPr>
          <p:grpSpPr>
            <a:xfrm>
              <a:off x="4628554" y="1889980"/>
              <a:ext cx="752689" cy="861775"/>
              <a:chOff x="285478" y="1085314"/>
              <a:chExt cx="767897" cy="953414"/>
            </a:xfrm>
          </p:grpSpPr>
          <p:sp>
            <p:nvSpPr>
              <p:cNvPr id="449" name="Can 448"/>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0" name="TextBox 449"/>
              <p:cNvSpPr txBox="1"/>
              <p:nvPr/>
            </p:nvSpPr>
            <p:spPr>
              <a:xfrm>
                <a:off x="365955" y="1085314"/>
                <a:ext cx="687420" cy="953414"/>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grpSp>
        <p:nvGrpSpPr>
          <p:cNvPr id="460" name="Group 459"/>
          <p:cNvGrpSpPr/>
          <p:nvPr/>
        </p:nvGrpSpPr>
        <p:grpSpPr>
          <a:xfrm>
            <a:off x="1523381" y="1161070"/>
            <a:ext cx="998704" cy="1104759"/>
            <a:chOff x="3459701" y="2155838"/>
            <a:chExt cx="750574" cy="1473011"/>
          </a:xfrm>
        </p:grpSpPr>
        <p:grpSp>
          <p:nvGrpSpPr>
            <p:cNvPr id="461" name="Group 460"/>
            <p:cNvGrpSpPr/>
            <p:nvPr/>
          </p:nvGrpSpPr>
          <p:grpSpPr>
            <a:xfrm>
              <a:off x="3473610" y="2447293"/>
              <a:ext cx="715431" cy="1181556"/>
              <a:chOff x="3441699" y="2277708"/>
              <a:chExt cx="715431" cy="1181556"/>
            </a:xfrm>
          </p:grpSpPr>
          <p:sp>
            <p:nvSpPr>
              <p:cNvPr id="465" name="Can 464"/>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pic>
            <p:nvPicPr>
              <p:cNvPr id="466" name="Picture 465"/>
              <p:cNvPicPr>
                <a:picLocks noChangeAspect="1"/>
              </p:cNvPicPr>
              <p:nvPr/>
            </p:nvPicPr>
            <p:blipFill>
              <a:blip r:embed="rId4">
                <a:duotone>
                  <a:schemeClr val="accent5">
                    <a:shade val="45000"/>
                    <a:satMod val="135000"/>
                  </a:schemeClr>
                  <a:prstClr val="white"/>
                </a:duotone>
              </a:blip>
              <a:stretch>
                <a:fillRect/>
              </a:stretch>
            </p:blipFill>
            <p:spPr>
              <a:xfrm>
                <a:off x="3481680" y="3026833"/>
                <a:ext cx="205439" cy="353780"/>
              </a:xfrm>
              <a:prstGeom prst="rect">
                <a:avLst/>
              </a:prstGeom>
            </p:spPr>
          </p:pic>
          <p:sp>
            <p:nvSpPr>
              <p:cNvPr id="467" name="Oval 466"/>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8" name="Group 467"/>
              <p:cNvGrpSpPr/>
              <p:nvPr/>
            </p:nvGrpSpPr>
            <p:grpSpPr>
              <a:xfrm>
                <a:off x="3752187" y="2982342"/>
                <a:ext cx="347039" cy="395848"/>
                <a:chOff x="3752187" y="2982342"/>
                <a:chExt cx="347039" cy="395848"/>
              </a:xfrm>
            </p:grpSpPr>
            <p:grpSp>
              <p:nvGrpSpPr>
                <p:cNvPr id="469" name="Group 468"/>
                <p:cNvGrpSpPr/>
                <p:nvPr/>
              </p:nvGrpSpPr>
              <p:grpSpPr>
                <a:xfrm>
                  <a:off x="3752187" y="3086918"/>
                  <a:ext cx="347038" cy="291272"/>
                  <a:chOff x="5619184" y="1184853"/>
                  <a:chExt cx="924635" cy="501582"/>
                </a:xfrm>
              </p:grpSpPr>
              <p:sp>
                <p:nvSpPr>
                  <p:cNvPr id="472" name="Can 471"/>
                  <p:cNvSpPr/>
                  <p:nvPr/>
                </p:nvSpPr>
                <p:spPr>
                  <a:xfrm>
                    <a:off x="5619184" y="1362334"/>
                    <a:ext cx="923701" cy="324101"/>
                  </a:xfrm>
                  <a:prstGeom prst="can">
                    <a:avLst>
                      <a:gd name="adj" fmla="val 50000"/>
                    </a:avLst>
                  </a:prstGeom>
                  <a:solidFill>
                    <a:srgbClr val="31859C"/>
                  </a:soli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73" name="Can 472"/>
                  <p:cNvSpPr/>
                  <p:nvPr/>
                </p:nvSpPr>
                <p:spPr>
                  <a:xfrm>
                    <a:off x="5620117" y="1184853"/>
                    <a:ext cx="923702" cy="324103"/>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sp>
              <p:nvSpPr>
                <p:cNvPr id="470" name="Can 469"/>
                <p:cNvSpPr/>
                <p:nvPr/>
              </p:nvSpPr>
              <p:spPr>
                <a:xfrm>
                  <a:off x="3752539" y="2989548"/>
                  <a:ext cx="346687" cy="188208"/>
                </a:xfrm>
                <a:prstGeom prst="can">
                  <a:avLst>
                    <a:gd name="adj" fmla="val 50000"/>
                  </a:avLst>
                </a:prstGeom>
                <a:gradFill flip="none" rotWithShape="1">
                  <a:gsLst>
                    <a:gs pos="73000">
                      <a:srgbClr val="31859C"/>
                    </a:gs>
                    <a:gs pos="49000">
                      <a:srgbClr val="CFFFF7"/>
                    </a:gs>
                    <a:gs pos="27000">
                      <a:srgbClr val="31859C"/>
                    </a:gs>
                  </a:gsLst>
                  <a:lin ang="0" scaled="1"/>
                  <a:tileRect/>
                </a:grad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71" name="Oval 470"/>
                <p:cNvSpPr/>
                <p:nvPr/>
              </p:nvSpPr>
              <p:spPr>
                <a:xfrm flipV="1">
                  <a:off x="3754658" y="2982342"/>
                  <a:ext cx="337680" cy="95290"/>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462" name="Group 461"/>
            <p:cNvGrpSpPr/>
            <p:nvPr/>
          </p:nvGrpSpPr>
          <p:grpSpPr>
            <a:xfrm>
              <a:off x="3459701" y="2155838"/>
              <a:ext cx="750574" cy="748921"/>
              <a:chOff x="285478" y="1038920"/>
              <a:chExt cx="783526" cy="997716"/>
            </a:xfrm>
          </p:grpSpPr>
          <p:sp>
            <p:nvSpPr>
              <p:cNvPr id="463" name="Can 462"/>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4" name="TextBox 463"/>
              <p:cNvSpPr txBox="1"/>
              <p:nvPr/>
            </p:nvSpPr>
            <p:spPr>
              <a:xfrm>
                <a:off x="381584" y="1038920"/>
                <a:ext cx="687420" cy="997716"/>
              </a:xfrm>
              <a:prstGeom prst="rect">
                <a:avLst/>
              </a:prstGeom>
              <a:noFill/>
              <a:scene3d>
                <a:camera prst="isometricOffAxis1Top"/>
                <a:lightRig rig="threePt" dir="t"/>
              </a:scene3d>
            </p:spPr>
            <p:txBody>
              <a:bodyPr wrap="square" rtlCol="0">
                <a:spAutoFit/>
              </a:bodyPr>
              <a:lstStyle/>
              <a:p>
                <a:r>
                  <a:rPr lang="en-US" sz="1050" b="1" dirty="0" smtClean="0">
                    <a:solidFill>
                      <a:srgbClr val="F2F2F2"/>
                    </a:solidFill>
                  </a:rPr>
                  <a:t>Front</a:t>
                </a:r>
              </a:p>
              <a:p>
                <a:r>
                  <a:rPr lang="en-US" sz="1000" b="1" dirty="0" smtClean="0">
                    <a:solidFill>
                      <a:srgbClr val="F2F2F2"/>
                    </a:solidFill>
                  </a:rPr>
                  <a:t>office service</a:t>
                </a:r>
                <a:endParaRPr lang="en-US" sz="1000" b="1" dirty="0">
                  <a:solidFill>
                    <a:srgbClr val="F2F2F2"/>
                  </a:solidFill>
                </a:endParaRPr>
              </a:p>
            </p:txBody>
          </p:sp>
        </p:grpSp>
      </p:grpSp>
      <p:grpSp>
        <p:nvGrpSpPr>
          <p:cNvPr id="474" name="Group 473"/>
          <p:cNvGrpSpPr/>
          <p:nvPr/>
        </p:nvGrpSpPr>
        <p:grpSpPr>
          <a:xfrm>
            <a:off x="146900" y="897132"/>
            <a:ext cx="4809928" cy="1362789"/>
            <a:chOff x="1940204" y="1964197"/>
            <a:chExt cx="4809928" cy="1817052"/>
          </a:xfrm>
        </p:grpSpPr>
        <p:grpSp>
          <p:nvGrpSpPr>
            <p:cNvPr id="475" name="Group 474"/>
            <p:cNvGrpSpPr/>
            <p:nvPr/>
          </p:nvGrpSpPr>
          <p:grpSpPr>
            <a:xfrm>
              <a:off x="5960787" y="1964197"/>
              <a:ext cx="789345" cy="1723514"/>
              <a:chOff x="5960787" y="1964197"/>
              <a:chExt cx="789345" cy="1723514"/>
            </a:xfrm>
          </p:grpSpPr>
          <p:grpSp>
            <p:nvGrpSpPr>
              <p:cNvPr id="501" name="Group 500"/>
              <p:cNvGrpSpPr/>
              <p:nvPr/>
            </p:nvGrpSpPr>
            <p:grpSpPr>
              <a:xfrm>
                <a:off x="5960787" y="1964197"/>
                <a:ext cx="727016" cy="1723514"/>
                <a:chOff x="5960787" y="1964197"/>
                <a:chExt cx="727016" cy="1723514"/>
              </a:xfrm>
            </p:grpSpPr>
            <p:sp>
              <p:nvSpPr>
                <p:cNvPr id="503" name="Can 502"/>
                <p:cNvSpPr/>
                <p:nvPr/>
              </p:nvSpPr>
              <p:spPr>
                <a:xfrm>
                  <a:off x="5971133" y="2265659"/>
                  <a:ext cx="714446" cy="1422052"/>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504" name="Can 503"/>
                <p:cNvSpPr/>
                <p:nvPr/>
              </p:nvSpPr>
              <p:spPr>
                <a:xfrm>
                  <a:off x="5960787" y="2204573"/>
                  <a:ext cx="727016"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5" name="TextBox 504"/>
                <p:cNvSpPr txBox="1"/>
                <p:nvPr/>
              </p:nvSpPr>
              <p:spPr>
                <a:xfrm>
                  <a:off x="6023232" y="1964197"/>
                  <a:ext cx="654943" cy="1354217"/>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pic>
            <p:nvPicPr>
              <p:cNvPr id="5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3800" y="2743913"/>
                <a:ext cx="776332" cy="79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grpSp>
          <p:nvGrpSpPr>
            <p:cNvPr id="476" name="Group 475"/>
            <p:cNvGrpSpPr/>
            <p:nvPr/>
          </p:nvGrpSpPr>
          <p:grpSpPr>
            <a:xfrm>
              <a:off x="4615745" y="2042380"/>
              <a:ext cx="917898" cy="1713063"/>
              <a:chOff x="4615745" y="2042380"/>
              <a:chExt cx="917898" cy="1713063"/>
            </a:xfrm>
          </p:grpSpPr>
          <p:grpSp>
            <p:nvGrpSpPr>
              <p:cNvPr id="493" name="Group 492"/>
              <p:cNvGrpSpPr/>
              <p:nvPr/>
            </p:nvGrpSpPr>
            <p:grpSpPr>
              <a:xfrm>
                <a:off x="4615745" y="2042380"/>
                <a:ext cx="917898" cy="1713063"/>
                <a:chOff x="4628554" y="1889980"/>
                <a:chExt cx="752689" cy="1713063"/>
              </a:xfrm>
            </p:grpSpPr>
            <p:grpSp>
              <p:nvGrpSpPr>
                <p:cNvPr id="495" name="Group 494"/>
                <p:cNvGrpSpPr/>
                <p:nvPr/>
              </p:nvGrpSpPr>
              <p:grpSpPr>
                <a:xfrm>
                  <a:off x="4633400" y="2277553"/>
                  <a:ext cx="735789" cy="1325490"/>
                  <a:chOff x="4601489" y="2111628"/>
                  <a:chExt cx="715429" cy="1325490"/>
                </a:xfrm>
              </p:grpSpPr>
              <p:sp>
                <p:nvSpPr>
                  <p:cNvPr id="499" name="Can 498"/>
                  <p:cNvSpPr/>
                  <p:nvPr/>
                </p:nvSpPr>
                <p:spPr>
                  <a:xfrm>
                    <a:off x="4601489" y="2142067"/>
                    <a:ext cx="714446" cy="129505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500" name="Oval 499"/>
                  <p:cNvSpPr/>
                  <p:nvPr/>
                </p:nvSpPr>
                <p:spPr>
                  <a:xfrm>
                    <a:off x="4605354" y="211162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6" name="Group 495"/>
                <p:cNvGrpSpPr/>
                <p:nvPr/>
              </p:nvGrpSpPr>
              <p:grpSpPr>
                <a:xfrm>
                  <a:off x="4628554" y="1889980"/>
                  <a:ext cx="752689" cy="861775"/>
                  <a:chOff x="285478" y="1085314"/>
                  <a:chExt cx="767897" cy="953414"/>
                </a:xfrm>
              </p:grpSpPr>
              <p:sp>
                <p:nvSpPr>
                  <p:cNvPr id="497" name="Can 496"/>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8" name="TextBox 497"/>
                  <p:cNvSpPr txBox="1"/>
                  <p:nvPr/>
                </p:nvSpPr>
                <p:spPr>
                  <a:xfrm>
                    <a:off x="365955" y="1085314"/>
                    <a:ext cx="687420" cy="953414"/>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pic>
            <p:nvPicPr>
              <p:cNvPr id="494" name="Picture 2" descr="Image result for esa 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0376" y="3008278"/>
                <a:ext cx="730024" cy="310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7" name="Group 476"/>
            <p:cNvGrpSpPr/>
            <p:nvPr/>
          </p:nvGrpSpPr>
          <p:grpSpPr>
            <a:xfrm>
              <a:off x="3308799" y="2308238"/>
              <a:ext cx="998704" cy="1473011"/>
              <a:chOff x="3308799" y="2308238"/>
              <a:chExt cx="998704" cy="1473011"/>
            </a:xfrm>
          </p:grpSpPr>
          <p:grpSp>
            <p:nvGrpSpPr>
              <p:cNvPr id="485" name="Group 484"/>
              <p:cNvGrpSpPr/>
              <p:nvPr/>
            </p:nvGrpSpPr>
            <p:grpSpPr>
              <a:xfrm>
                <a:off x="3308799" y="2308238"/>
                <a:ext cx="998704" cy="1473011"/>
                <a:chOff x="3459701" y="2155838"/>
                <a:chExt cx="750574" cy="1473011"/>
              </a:xfrm>
            </p:grpSpPr>
            <p:grpSp>
              <p:nvGrpSpPr>
                <p:cNvPr id="487" name="Group 486"/>
                <p:cNvGrpSpPr/>
                <p:nvPr/>
              </p:nvGrpSpPr>
              <p:grpSpPr>
                <a:xfrm>
                  <a:off x="3473610" y="2447293"/>
                  <a:ext cx="715431" cy="1181556"/>
                  <a:chOff x="3441699" y="2277708"/>
                  <a:chExt cx="715431" cy="1181556"/>
                </a:xfrm>
              </p:grpSpPr>
              <p:sp>
                <p:nvSpPr>
                  <p:cNvPr id="491" name="Can 490"/>
                  <p:cNvSpPr/>
                  <p:nvPr/>
                </p:nvSpPr>
                <p:spPr>
                  <a:xfrm>
                    <a:off x="3441699" y="2332567"/>
                    <a:ext cx="714446" cy="1126697"/>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sp>
                <p:nvSpPr>
                  <p:cNvPr id="492" name="Oval 491"/>
                  <p:cNvSpPr/>
                  <p:nvPr/>
                </p:nvSpPr>
                <p:spPr>
                  <a:xfrm>
                    <a:off x="3445566" y="2277708"/>
                    <a:ext cx="711564" cy="203676"/>
                  </a:xfrm>
                  <a:prstGeom prst="ellipse">
                    <a:avLst/>
                  </a:prstGeom>
                  <a:gradFill>
                    <a:gsLst>
                      <a:gs pos="0">
                        <a:srgbClr val="41B3D3"/>
                      </a:gs>
                      <a:gs pos="64000">
                        <a:srgbClr val="31859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8" name="Group 487"/>
                <p:cNvGrpSpPr/>
                <p:nvPr/>
              </p:nvGrpSpPr>
              <p:grpSpPr>
                <a:xfrm>
                  <a:off x="3459701" y="2155838"/>
                  <a:ext cx="750574" cy="748923"/>
                  <a:chOff x="285478" y="1038920"/>
                  <a:chExt cx="783526" cy="997719"/>
                </a:xfrm>
              </p:grpSpPr>
              <p:sp>
                <p:nvSpPr>
                  <p:cNvPr id="489" name="Can 488"/>
                  <p:cNvSpPr/>
                  <p:nvPr/>
                </p:nvSpPr>
                <p:spPr>
                  <a:xfrm>
                    <a:off x="285478" y="1333789"/>
                    <a:ext cx="763067" cy="451047"/>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0" name="TextBox 489"/>
                  <p:cNvSpPr txBox="1"/>
                  <p:nvPr/>
                </p:nvSpPr>
                <p:spPr>
                  <a:xfrm>
                    <a:off x="381584" y="1038920"/>
                    <a:ext cx="687420" cy="997719"/>
                  </a:xfrm>
                  <a:prstGeom prst="rect">
                    <a:avLst/>
                  </a:prstGeom>
                  <a:noFill/>
                  <a:scene3d>
                    <a:camera prst="isometricOffAxis1Top"/>
                    <a:lightRig rig="threePt" dir="t"/>
                  </a:scene3d>
                </p:spPr>
                <p:txBody>
                  <a:bodyPr wrap="square" rtlCol="0">
                    <a:spAutoFit/>
                  </a:bodyPr>
                  <a:lstStyle/>
                  <a:p>
                    <a:r>
                      <a:rPr lang="en-US" sz="1050" b="1" dirty="0" smtClean="0">
                        <a:solidFill>
                          <a:srgbClr val="F2F2F2"/>
                        </a:solidFill>
                      </a:rPr>
                      <a:t>Front</a:t>
                    </a:r>
                  </a:p>
                  <a:p>
                    <a:r>
                      <a:rPr lang="en-US" sz="1000" b="1" dirty="0" smtClean="0">
                        <a:solidFill>
                          <a:srgbClr val="F2F2F2"/>
                        </a:solidFill>
                      </a:rPr>
                      <a:t>office service</a:t>
                    </a:r>
                    <a:endParaRPr lang="en-US" sz="1000" b="1" dirty="0">
                      <a:solidFill>
                        <a:srgbClr val="F2F2F2"/>
                      </a:solidFill>
                    </a:endParaRPr>
                  </a:p>
                </p:txBody>
              </p:sp>
            </p:grpSp>
          </p:grpSp>
          <p:pic>
            <p:nvPicPr>
              <p:cNvPr id="486" name="Picture 2" descr="Earsc_logo-small"/>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95796" y="3096435"/>
                <a:ext cx="619603" cy="3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78" name="Group 477"/>
            <p:cNvGrpSpPr/>
            <p:nvPr/>
          </p:nvGrpSpPr>
          <p:grpSpPr>
            <a:xfrm>
              <a:off x="1940204" y="2168142"/>
              <a:ext cx="974045" cy="1494519"/>
              <a:chOff x="1940204" y="2168142"/>
              <a:chExt cx="974045" cy="1494519"/>
            </a:xfrm>
          </p:grpSpPr>
          <p:grpSp>
            <p:nvGrpSpPr>
              <p:cNvPr id="479" name="Group 478"/>
              <p:cNvGrpSpPr/>
              <p:nvPr/>
            </p:nvGrpSpPr>
            <p:grpSpPr>
              <a:xfrm>
                <a:off x="1940204" y="2168142"/>
                <a:ext cx="974045" cy="1494519"/>
                <a:chOff x="2057778" y="2015742"/>
                <a:chExt cx="767562" cy="1494519"/>
              </a:xfrm>
            </p:grpSpPr>
            <p:sp>
              <p:nvSpPr>
                <p:cNvPr id="481" name="Can 480"/>
                <p:cNvSpPr/>
                <p:nvPr/>
              </p:nvSpPr>
              <p:spPr>
                <a:xfrm>
                  <a:off x="2057778" y="2290450"/>
                  <a:ext cx="767562" cy="1219811"/>
                </a:xfrm>
                <a:prstGeom prst="can">
                  <a:avLst>
                    <a:gd name="adj" fmla="val 20211"/>
                  </a:avLst>
                </a:prstGeom>
                <a:pattFill prst="ltUpDiag">
                  <a:fgClr>
                    <a:srgbClr val="31859C"/>
                  </a:fgClr>
                  <a:bgClr>
                    <a:prstClr val="white"/>
                  </a:bgClr>
                </a:pattFill>
                <a:ln>
                  <a:noFill/>
                </a:ln>
                <a:effectLst>
                  <a:innerShdw blurRad="63500" dist="50800" dir="2700000">
                    <a:prstClr val="black">
                      <a:alpha val="50000"/>
                    </a:prstClr>
                  </a:innerShdw>
                </a:effectLst>
              </p:spPr>
              <p:style>
                <a:lnRef idx="1">
                  <a:schemeClr val="dk1"/>
                </a:lnRef>
                <a:fillRef idx="2">
                  <a:schemeClr val="dk1"/>
                </a:fillRef>
                <a:effectRef idx="1">
                  <a:schemeClr val="dk1"/>
                </a:effectRef>
                <a:fontRef idx="minor">
                  <a:schemeClr val="dk1"/>
                </a:fontRef>
              </p:style>
              <p:txBody>
                <a:bodyPr rtlCol="0" anchor="ctr"/>
                <a:lstStyle/>
                <a:p>
                  <a:endParaRPr lang="en-US"/>
                </a:p>
              </p:txBody>
            </p:sp>
            <p:grpSp>
              <p:nvGrpSpPr>
                <p:cNvPr id="482" name="Group 481"/>
                <p:cNvGrpSpPr/>
                <p:nvPr/>
              </p:nvGrpSpPr>
              <p:grpSpPr>
                <a:xfrm>
                  <a:off x="2060567" y="2015742"/>
                  <a:ext cx="763067" cy="861775"/>
                  <a:chOff x="285478" y="1093412"/>
                  <a:chExt cx="763067" cy="861775"/>
                </a:xfrm>
              </p:grpSpPr>
              <p:sp>
                <p:nvSpPr>
                  <p:cNvPr id="483" name="Can 482"/>
                  <p:cNvSpPr/>
                  <p:nvPr/>
                </p:nvSpPr>
                <p:spPr>
                  <a:xfrm>
                    <a:off x="285478" y="1333788"/>
                    <a:ext cx="763067" cy="397411"/>
                  </a:xfrm>
                  <a:prstGeom prst="can">
                    <a:avLst>
                      <a:gd name="adj" fmla="val 50000"/>
                    </a:avLst>
                  </a:prstGeom>
                  <a:solidFill>
                    <a:srgbClr val="31859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4" name="TextBox 483"/>
                  <p:cNvSpPr txBox="1"/>
                  <p:nvPr/>
                </p:nvSpPr>
                <p:spPr>
                  <a:xfrm>
                    <a:off x="351019" y="1093412"/>
                    <a:ext cx="687420" cy="861775"/>
                  </a:xfrm>
                  <a:prstGeom prst="rect">
                    <a:avLst/>
                  </a:prstGeom>
                  <a:noFill/>
                  <a:scene3d>
                    <a:camera prst="isometricOffAxis1Top"/>
                    <a:lightRig rig="threePt" dir="t"/>
                  </a:scene3d>
                </p:spPr>
                <p:txBody>
                  <a:bodyPr wrap="square" rtlCol="0">
                    <a:spAutoFit/>
                  </a:bodyPr>
                  <a:lstStyle/>
                  <a:p>
                    <a:r>
                      <a:rPr lang="en-US" sz="1200" b="1" dirty="0" smtClean="0">
                        <a:solidFill>
                          <a:srgbClr val="F2F2F2"/>
                        </a:solidFill>
                      </a:rPr>
                      <a:t>Front</a:t>
                    </a:r>
                  </a:p>
                  <a:p>
                    <a:r>
                      <a:rPr lang="en-US" sz="1200" b="1" dirty="0" smtClean="0">
                        <a:solidFill>
                          <a:srgbClr val="F2F2F2"/>
                        </a:solidFill>
                      </a:rPr>
                      <a:t>office service</a:t>
                    </a:r>
                    <a:endParaRPr lang="en-US" sz="1200" b="1" dirty="0">
                      <a:solidFill>
                        <a:srgbClr val="F2F2F2"/>
                      </a:solidFill>
                    </a:endParaRPr>
                  </a:p>
                </p:txBody>
              </p:sp>
            </p:grpSp>
          </p:grpSp>
          <p:pic>
            <p:nvPicPr>
              <p:cNvPr id="480" name="Picture 3" descr="C:\Users\hlaur\Desktop\LOGO CE_Vertical_EN_PANTONE_L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304" y="2936077"/>
                <a:ext cx="790194" cy="54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4" name="TextBox 153"/>
          <p:cNvSpPr txBox="1"/>
          <p:nvPr/>
        </p:nvSpPr>
        <p:spPr>
          <a:xfrm>
            <a:off x="4971835" y="242191"/>
            <a:ext cx="4079032" cy="4585871"/>
          </a:xfrm>
          <a:prstGeom prst="rect">
            <a:avLst/>
          </a:prstGeom>
          <a:noFill/>
        </p:spPr>
        <p:txBody>
          <a:bodyPr wrap="square" rtlCol="0">
            <a:spAutoFit/>
          </a:bodyPr>
          <a:lstStyle/>
          <a:p>
            <a:pPr algn="just"/>
            <a:r>
              <a:rPr lang="en-US" sz="1600" b="1" dirty="0" smtClean="0"/>
              <a:t>ALL DIAS </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100" dirty="0" smtClean="0"/>
              <a:t>offer access to </a:t>
            </a:r>
            <a:r>
              <a:rPr lang="en-US" sz="1100" i="1" dirty="0" smtClean="0"/>
              <a:t>Copernicus Data and Information, </a:t>
            </a:r>
            <a:r>
              <a:rPr lang="en-US" sz="1100" dirty="0" smtClean="0"/>
              <a:t>including Sentinel </a:t>
            </a:r>
            <a:r>
              <a:rPr lang="en-US" sz="1100" b="1" dirty="0" smtClean="0"/>
              <a:t>data</a:t>
            </a:r>
            <a:r>
              <a:rPr lang="en-US" sz="1100" dirty="0" smtClean="0"/>
              <a:t> and the Copernicus services </a:t>
            </a:r>
            <a:r>
              <a:rPr lang="en-US" sz="1100" b="1" dirty="0" smtClean="0"/>
              <a:t>information</a:t>
            </a:r>
            <a:r>
              <a:rPr lang="en-US" sz="1100" dirty="0" smtClean="0"/>
              <a:t>.</a:t>
            </a:r>
          </a:p>
          <a:p>
            <a:pPr marL="171450" indent="-171450" algn="just">
              <a:buFont typeface="Arial" panose="020B0604020202020204" pitchFamily="34" charset="0"/>
              <a:buChar char="•"/>
            </a:pPr>
            <a:endParaRPr lang="en-US" sz="1100" dirty="0"/>
          </a:p>
          <a:p>
            <a:pPr marL="171450" indent="-171450" algn="just">
              <a:buFont typeface="Arial" panose="020B0604020202020204" pitchFamily="34" charset="0"/>
              <a:buChar char="•"/>
            </a:pPr>
            <a:r>
              <a:rPr lang="en-US" sz="1100" dirty="0" smtClean="0"/>
              <a:t>may provide access to additional EO &amp; non-EO data according to the respective DIAS business models. </a:t>
            </a:r>
          </a:p>
          <a:p>
            <a:pPr marL="171450" indent="-171450" algn="just">
              <a:buFont typeface="Arial" panose="020B0604020202020204" pitchFamily="34" charset="0"/>
              <a:buChar char="•"/>
            </a:pPr>
            <a:endParaRPr lang="en-US" sz="1100" dirty="0" smtClean="0"/>
          </a:p>
          <a:p>
            <a:pPr marL="171450" indent="-171450" algn="just">
              <a:buFont typeface="Arial" panose="020B0604020202020204" pitchFamily="34" charset="0"/>
              <a:buChar char="•"/>
            </a:pPr>
            <a:r>
              <a:rPr lang="en-US" sz="1100" dirty="0" smtClean="0"/>
              <a:t>allow </a:t>
            </a:r>
            <a:r>
              <a:rPr lang="en-US" sz="1100" dirty="0"/>
              <a:t>users (end users and Third-parties) to </a:t>
            </a:r>
            <a:r>
              <a:rPr lang="en-US" sz="1100" dirty="0" smtClean="0"/>
              <a:t>freely </a:t>
            </a:r>
            <a:r>
              <a:rPr lang="en-US" sz="1100" b="1" dirty="0" smtClean="0"/>
              <a:t>discover, view and download available </a:t>
            </a:r>
            <a:r>
              <a:rPr lang="en-US" sz="1100" b="1" dirty="0"/>
              <a:t>data &amp; information</a:t>
            </a:r>
          </a:p>
          <a:p>
            <a:pPr marL="285750" indent="-285750" algn="just">
              <a:buFontTx/>
              <a:buChar char="-"/>
            </a:pPr>
            <a:endParaRPr lang="en-US" sz="1100" dirty="0"/>
          </a:p>
          <a:p>
            <a:pPr marL="171450" indent="-171450" algn="just">
              <a:buFont typeface="Arial" panose="020B0604020202020204" pitchFamily="34" charset="0"/>
              <a:buChar char="•"/>
            </a:pPr>
            <a:r>
              <a:rPr lang="en-US" sz="1100" dirty="0" smtClean="0"/>
              <a:t>offer </a:t>
            </a:r>
            <a:r>
              <a:rPr lang="en-US" sz="1100" b="1" dirty="0"/>
              <a:t>cloud computing &amp; storage resources </a:t>
            </a:r>
            <a:r>
              <a:rPr lang="en-US" sz="1100" dirty="0"/>
              <a:t>to be procured by Third-parties for further data </a:t>
            </a:r>
            <a:r>
              <a:rPr lang="en-US" sz="1100" dirty="0" smtClean="0"/>
              <a:t>processing</a:t>
            </a:r>
          </a:p>
          <a:p>
            <a:pPr marL="171450" indent="-171450" algn="just">
              <a:buFont typeface="Arial" panose="020B0604020202020204" pitchFamily="34" charset="0"/>
              <a:buChar char="•"/>
            </a:pPr>
            <a:endParaRPr lang="en-US" sz="1100" dirty="0"/>
          </a:p>
          <a:p>
            <a:pPr marL="171450" indent="-171450" algn="just">
              <a:buFont typeface="Arial" panose="020B0604020202020204" pitchFamily="34" charset="0"/>
              <a:buChar char="•"/>
            </a:pPr>
            <a:r>
              <a:rPr lang="en-US" sz="1100" dirty="0" smtClean="0"/>
              <a:t>Provide additional </a:t>
            </a:r>
            <a:r>
              <a:rPr lang="en-US" sz="1100" dirty="0"/>
              <a:t>interfaces and services available to </a:t>
            </a:r>
            <a:r>
              <a:rPr lang="en-US" sz="1100" b="1" dirty="0"/>
              <a:t>store and integrate “user data” into the DIAS </a:t>
            </a:r>
            <a:r>
              <a:rPr lang="en-US" sz="1100" dirty="0"/>
              <a:t>“data offer</a:t>
            </a:r>
            <a:r>
              <a:rPr lang="en-US" sz="1100" dirty="0" smtClean="0"/>
              <a:t>”.</a:t>
            </a:r>
          </a:p>
          <a:p>
            <a:pPr marL="171450" indent="-171450" algn="just">
              <a:buFont typeface="Arial" panose="020B0604020202020204" pitchFamily="34" charset="0"/>
              <a:buChar char="•"/>
            </a:pPr>
            <a:endParaRPr lang="en-US" sz="1100" dirty="0" smtClean="0"/>
          </a:p>
          <a:p>
            <a:pPr marL="171450" indent="-171450" algn="just">
              <a:buFont typeface="Arial" panose="020B0604020202020204" pitchFamily="34" charset="0"/>
              <a:buChar char="•"/>
            </a:pPr>
            <a:r>
              <a:rPr lang="en-US" sz="1100" dirty="0" smtClean="0"/>
              <a:t>Provide </a:t>
            </a:r>
            <a:r>
              <a:rPr lang="en-US" sz="1100" b="1" dirty="0" smtClean="0"/>
              <a:t>interfaces </a:t>
            </a:r>
            <a:r>
              <a:rPr lang="en-US" sz="1100" b="1" dirty="0"/>
              <a:t>for local </a:t>
            </a:r>
            <a:r>
              <a:rPr lang="en-US" sz="1100" b="1" dirty="0" smtClean="0"/>
              <a:t>processing</a:t>
            </a:r>
            <a:r>
              <a:rPr lang="en-US" sz="1100" dirty="0" smtClean="0"/>
              <a:t>, offering standard </a:t>
            </a:r>
            <a:r>
              <a:rPr lang="en-US" sz="1100" dirty="0"/>
              <a:t>OGC interfaces, popular cloud APIs (e.g. swift), and/or new innovative solutions (e.g. ENS, data cube, etc.) to access the Data Offer</a:t>
            </a:r>
            <a:r>
              <a:rPr lang="en-US" sz="1100" dirty="0" smtClean="0"/>
              <a:t>.</a:t>
            </a:r>
            <a:endParaRPr lang="en-US" sz="1100" dirty="0"/>
          </a:p>
        </p:txBody>
      </p:sp>
    </p:spTree>
    <p:extLst>
      <p:ext uri="{BB962C8B-B14F-4D97-AF65-F5344CB8AC3E}">
        <p14:creationId xmlns:p14="http://schemas.microsoft.com/office/powerpoint/2010/main" val="38849935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wipe(down)">
                                      <p:cBhvr>
                                        <p:cTn id="7" dur="2000"/>
                                        <p:tgtEl>
                                          <p:spTgt spid="38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46"/>
                                        </p:tgtEl>
                                        <p:attrNameLst>
                                          <p:attrName>style.visibility</p:attrName>
                                        </p:attrNameLst>
                                      </p:cBhvr>
                                      <p:to>
                                        <p:strVal val="visible"/>
                                      </p:to>
                                    </p:set>
                                    <p:animEffect transition="in" filter="wipe(down)">
                                      <p:cBhvr>
                                        <p:cTn id="11" dur="2000"/>
                                        <p:tgtEl>
                                          <p:spTgt spid="446"/>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403"/>
                                        </p:tgtEl>
                                        <p:attrNameLst>
                                          <p:attrName>style.visibility</p:attrName>
                                        </p:attrNameLst>
                                      </p:cBhvr>
                                      <p:to>
                                        <p:strVal val="visible"/>
                                      </p:to>
                                    </p:set>
                                    <p:animEffect transition="in" filter="wipe(down)">
                                      <p:cBhvr>
                                        <p:cTn id="15" dur="2000"/>
                                        <p:tgtEl>
                                          <p:spTgt spid="403"/>
                                        </p:tgtEl>
                                      </p:cBhvr>
                                    </p:animEffect>
                                  </p:childTnLst>
                                </p:cTn>
                              </p:par>
                              <p:par>
                                <p:cTn id="16" presetID="22" presetClass="entr" presetSubtype="4" fill="hold" nodeType="withEffect">
                                  <p:stCondLst>
                                    <p:cond delay="0"/>
                                  </p:stCondLst>
                                  <p:childTnLst>
                                    <p:set>
                                      <p:cBhvr>
                                        <p:cTn id="17" dur="1" fill="hold">
                                          <p:stCondLst>
                                            <p:cond delay="0"/>
                                          </p:stCondLst>
                                        </p:cTn>
                                        <p:tgtEl>
                                          <p:spTgt spid="460"/>
                                        </p:tgtEl>
                                        <p:attrNameLst>
                                          <p:attrName>style.visibility</p:attrName>
                                        </p:attrNameLst>
                                      </p:cBhvr>
                                      <p:to>
                                        <p:strVal val="visible"/>
                                      </p:to>
                                    </p:set>
                                    <p:animEffect transition="in" filter="wipe(down)">
                                      <p:cBhvr>
                                        <p:cTn id="18" dur="1000"/>
                                        <p:tgtEl>
                                          <p:spTgt spid="460"/>
                                        </p:tgtEl>
                                      </p:cBhvr>
                                    </p:animEffect>
                                  </p:childTnLst>
                                </p:cTn>
                              </p:par>
                              <p:par>
                                <p:cTn id="19" presetID="22" presetClass="entr" presetSubtype="4" fill="hold" nodeType="withEffect">
                                  <p:stCondLst>
                                    <p:cond delay="0"/>
                                  </p:stCondLst>
                                  <p:childTnLst>
                                    <p:set>
                                      <p:cBhvr>
                                        <p:cTn id="20" dur="1" fill="hold">
                                          <p:stCondLst>
                                            <p:cond delay="0"/>
                                          </p:stCondLst>
                                        </p:cTn>
                                        <p:tgtEl>
                                          <p:spTgt spid="393"/>
                                        </p:tgtEl>
                                        <p:attrNameLst>
                                          <p:attrName>style.visibility</p:attrName>
                                        </p:attrNameLst>
                                      </p:cBhvr>
                                      <p:to>
                                        <p:strVal val="visible"/>
                                      </p:to>
                                    </p:set>
                                    <p:animEffect transition="in" filter="wipe(down)">
                                      <p:cBhvr>
                                        <p:cTn id="21" dur="2000"/>
                                        <p:tgtEl>
                                          <p:spTgt spid="39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74"/>
                                        </p:tgtEl>
                                        <p:attrNameLst>
                                          <p:attrName>style.visibility</p:attrName>
                                        </p:attrNameLst>
                                      </p:cBhvr>
                                      <p:to>
                                        <p:strVal val="visible"/>
                                      </p:to>
                                    </p:set>
                                    <p:animEffect transition="in" filter="wipe(down)">
                                      <p:cBhvr>
                                        <p:cTn id="26"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04" y="142594"/>
            <a:ext cx="7920880" cy="430887"/>
          </a:xfrm>
        </p:spPr>
        <p:txBody>
          <a:bodyPr/>
          <a:lstStyle/>
          <a:p>
            <a:r>
              <a:rPr lang="en-US" kern="0" dirty="0">
                <a:solidFill>
                  <a:srgbClr val="00549F"/>
                </a:solidFill>
                <a:latin typeface="Calibri" panose="020F0502020204030204" pitchFamily="34" charset="0"/>
              </a:rPr>
              <a:t>Data &amp; Information Access Services (DIAS)</a:t>
            </a:r>
          </a:p>
        </p:txBody>
      </p:sp>
      <p:pic>
        <p:nvPicPr>
          <p:cNvPr id="18" name="Picture 17"/>
          <p:cNvPicPr>
            <a:picLocks noChangeAspect="1"/>
          </p:cNvPicPr>
          <p:nvPr/>
        </p:nvPicPr>
        <p:blipFill rotWithShape="1">
          <a:blip r:embed="rId3"/>
          <a:srcRect l="7213" r="7193" b="3940"/>
          <a:stretch/>
        </p:blipFill>
        <p:spPr>
          <a:xfrm>
            <a:off x="2478431" y="644540"/>
            <a:ext cx="4341707" cy="2960150"/>
          </a:xfrm>
          <a:prstGeom prst="rect">
            <a:avLst/>
          </a:prstGeom>
        </p:spPr>
      </p:pic>
      <p:pic>
        <p:nvPicPr>
          <p:cNvPr id="26" name="Picture 25" descr="Image result for eumetsat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66518" y="4076000"/>
            <a:ext cx="1049624" cy="25400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372200" y="477181"/>
            <a:ext cx="2073581" cy="338554"/>
          </a:xfrm>
          <a:prstGeom prst="rect">
            <a:avLst/>
          </a:prstGeom>
          <a:solidFill>
            <a:srgbClr val="74CFEC"/>
          </a:solidFill>
          <a:ln>
            <a:solidFill>
              <a:srgbClr val="0070C0"/>
            </a:solidFill>
          </a:ln>
          <a:effectLst>
            <a:outerShdw blurRad="50800" dist="38100" dir="2700000" algn="tl" rotWithShape="0">
              <a:prstClr val="black">
                <a:alpha val="40000"/>
              </a:prstClr>
            </a:outerShdw>
          </a:effectLst>
        </p:spPr>
        <p:txBody>
          <a:bodyPr wrap="none">
            <a:spAutoFit/>
          </a:bodyPr>
          <a:lstStyle/>
          <a:p>
            <a:r>
              <a:rPr lang="en-GB" sz="1600" b="1" dirty="0">
                <a:latin typeface="Calibri" panose="020F0502020204030204" pitchFamily="34" charset="0"/>
              </a:rPr>
              <a:t>e.copernicus.eu/DIAS </a:t>
            </a:r>
          </a:p>
        </p:txBody>
      </p:sp>
      <p:pic>
        <p:nvPicPr>
          <p:cNvPr id="12" name="Picture 11"/>
          <p:cNvPicPr>
            <a:picLocks noChangeAspect="1"/>
          </p:cNvPicPr>
          <p:nvPr/>
        </p:nvPicPr>
        <p:blipFill>
          <a:blip r:embed="rId5"/>
          <a:stretch>
            <a:fillRect/>
          </a:stretch>
        </p:blipFill>
        <p:spPr>
          <a:xfrm>
            <a:off x="336404" y="1144781"/>
            <a:ext cx="2164707" cy="1159665"/>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6"/>
          <a:stretch>
            <a:fillRect/>
          </a:stretch>
        </p:blipFill>
        <p:spPr>
          <a:xfrm>
            <a:off x="3717669" y="3604690"/>
            <a:ext cx="2167179" cy="1160989"/>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a:stretch>
            <a:fillRect/>
          </a:stretch>
        </p:blipFill>
        <p:spPr>
          <a:xfrm>
            <a:off x="6648963" y="2897408"/>
            <a:ext cx="2167179" cy="1160989"/>
          </a:xfrm>
          <a:prstGeom prst="rect">
            <a:avLst/>
          </a:prstGeom>
          <a:ln>
            <a:solidFill>
              <a:schemeClr val="tx1"/>
            </a:solidFill>
          </a:ln>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8"/>
          <a:stretch>
            <a:fillRect/>
          </a:stretch>
        </p:blipFill>
        <p:spPr>
          <a:xfrm>
            <a:off x="482427" y="2892251"/>
            <a:ext cx="2176805" cy="1166146"/>
          </a:xfrm>
          <a:prstGeom prst="rect">
            <a:avLst/>
          </a:prstGeom>
          <a:ln>
            <a:solidFill>
              <a:schemeClr val="tx1"/>
            </a:solidFill>
          </a:ln>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9"/>
          <a:stretch>
            <a:fillRect/>
          </a:stretch>
        </p:blipFill>
        <p:spPr>
          <a:xfrm>
            <a:off x="6818343" y="1087345"/>
            <a:ext cx="2167179" cy="116098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730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395578" y="801757"/>
            <a:ext cx="7706801" cy="4724400"/>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buFont typeface="Arial" panose="020B0604020202020204" pitchFamily="34" charset="0"/>
              <a:buChar char="•"/>
            </a:pPr>
            <a:r>
              <a:rPr lang="en-GB" kern="0" dirty="0" smtClean="0"/>
              <a:t>In </a:t>
            </a:r>
            <a:r>
              <a:rPr lang="en-GB" kern="0" dirty="0"/>
              <a:t>J</a:t>
            </a:r>
            <a:r>
              <a:rPr lang="en-GB" kern="0" dirty="0" smtClean="0"/>
              <a:t>une, ESA/EC proposed to DIAS providers to develop a demonstration “</a:t>
            </a:r>
            <a:r>
              <a:rPr lang="en-GB" kern="0" dirty="0" err="1" smtClean="0"/>
              <a:t>Datacube</a:t>
            </a:r>
            <a:r>
              <a:rPr lang="en-GB" kern="0" dirty="0" smtClean="0"/>
              <a:t> instantiation service” built on their data holdings/infra</a:t>
            </a:r>
          </a:p>
          <a:p>
            <a:pPr marL="285750" indent="-285750">
              <a:buFont typeface="Arial" panose="020B0604020202020204" pitchFamily="34" charset="0"/>
              <a:buChar char="•"/>
            </a:pPr>
            <a:r>
              <a:rPr lang="en-GB" kern="0" dirty="0" smtClean="0"/>
              <a:t>4 Industrial consortia responded positively to this proposal</a:t>
            </a:r>
          </a:p>
          <a:p>
            <a:pPr marL="285750" indent="-285750">
              <a:buFont typeface="Arial" panose="020B0604020202020204" pitchFamily="34" charset="0"/>
              <a:buChar char="•"/>
            </a:pPr>
            <a:endParaRPr lang="en-GB" kern="0" dirty="0" smtClean="0"/>
          </a:p>
          <a:p>
            <a:pPr indent="0"/>
            <a:r>
              <a:rPr lang="en-GB" b="1" kern="0" dirty="0" smtClean="0"/>
              <a:t>Objectives</a:t>
            </a:r>
          </a:p>
          <a:p>
            <a:pPr marL="285750" indent="-285750">
              <a:buFont typeface="Arial" panose="020B0604020202020204" pitchFamily="34" charset="0"/>
              <a:buChar char="•"/>
            </a:pPr>
            <a:r>
              <a:rPr lang="en-GB" kern="0" dirty="0" smtClean="0"/>
              <a:t>Facilitate </a:t>
            </a:r>
            <a:r>
              <a:rPr lang="en-GB" kern="0" dirty="0" err="1" smtClean="0"/>
              <a:t>datacube</a:t>
            </a:r>
            <a:r>
              <a:rPr lang="en-GB" kern="0" dirty="0" smtClean="0"/>
              <a:t> generation building on extensive DIAS data holdings</a:t>
            </a:r>
          </a:p>
          <a:p>
            <a:pPr marL="285750" indent="-285750">
              <a:buFont typeface="Arial" panose="020B0604020202020204" pitchFamily="34" charset="0"/>
              <a:buChar char="•"/>
            </a:pPr>
            <a:r>
              <a:rPr lang="en-GB" kern="0" dirty="0" smtClean="0"/>
              <a:t>Define AOI/time period/data 		deliver </a:t>
            </a:r>
            <a:r>
              <a:rPr lang="en-GB" kern="0" dirty="0" err="1" smtClean="0"/>
              <a:t>datacube</a:t>
            </a:r>
            <a:endParaRPr lang="en-GB" kern="0" dirty="0" smtClean="0"/>
          </a:p>
          <a:p>
            <a:pPr marL="285750" indent="-285750">
              <a:buFont typeface="Arial" panose="020B0604020202020204" pitchFamily="34" charset="0"/>
              <a:buChar char="•"/>
            </a:pPr>
            <a:r>
              <a:rPr lang="en-GB" kern="0" dirty="0" smtClean="0"/>
              <a:t>Check point early October </a:t>
            </a:r>
          </a:p>
          <a:p>
            <a:pPr marL="285750" indent="-285750">
              <a:buFont typeface="Arial" panose="020B0604020202020204" pitchFamily="34" charset="0"/>
              <a:buChar char="•"/>
            </a:pPr>
            <a:r>
              <a:rPr lang="en-GB" kern="0" dirty="0" smtClean="0"/>
              <a:t>Possibility of feedback on this demonstration service at CEOS Plenary</a:t>
            </a:r>
          </a:p>
          <a:p>
            <a:pPr marL="285750" indent="-285750">
              <a:buFont typeface="Arial" panose="020B0604020202020204" pitchFamily="34" charset="0"/>
              <a:buChar char="•"/>
            </a:pPr>
            <a:endParaRPr lang="en-GB" kern="0" dirty="0" smtClean="0"/>
          </a:p>
          <a:p>
            <a:pPr marL="285750" indent="-285750">
              <a:buFont typeface="Arial" panose="020B0604020202020204" pitchFamily="34" charset="0"/>
              <a:buChar char="•"/>
            </a:pPr>
            <a:endParaRPr lang="en-GB" kern="0" dirty="0"/>
          </a:p>
        </p:txBody>
      </p:sp>
      <p:sp>
        <p:nvSpPr>
          <p:cNvPr id="3" name="Content Placeholder 2"/>
          <p:cNvSpPr txBox="1">
            <a:spLocks/>
          </p:cNvSpPr>
          <p:nvPr/>
        </p:nvSpPr>
        <p:spPr>
          <a:xfrm>
            <a:off x="395578" y="304800"/>
            <a:ext cx="5791200" cy="533400"/>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r>
              <a:rPr lang="en-GB" sz="1800" kern="0" dirty="0" err="1" smtClean="0">
                <a:solidFill>
                  <a:srgbClr val="00549F"/>
                </a:solidFill>
              </a:rPr>
              <a:t>Datacube</a:t>
            </a:r>
            <a:r>
              <a:rPr lang="en-GB" sz="1800" kern="0" dirty="0" smtClean="0">
                <a:solidFill>
                  <a:srgbClr val="00549F"/>
                </a:solidFill>
              </a:rPr>
              <a:t> instantiation service on DIAS</a:t>
            </a:r>
            <a:endParaRPr lang="en-GB" sz="1800" kern="0" dirty="0">
              <a:solidFill>
                <a:srgbClr val="00549F"/>
              </a:solidFill>
            </a:endParaRPr>
          </a:p>
        </p:txBody>
      </p:sp>
      <p:sp>
        <p:nvSpPr>
          <p:cNvPr id="4" name="Right Arrow 3"/>
          <p:cNvSpPr/>
          <p:nvPr/>
        </p:nvSpPr>
        <p:spPr>
          <a:xfrm>
            <a:off x="4017066" y="3396987"/>
            <a:ext cx="609600" cy="304800"/>
          </a:xfrm>
          <a:prstGeom prst="right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2569"/>
              </a:solidFill>
              <a:effectLst/>
              <a:uFillTx/>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185" y="2024062"/>
            <a:ext cx="1356103" cy="1462833"/>
          </a:xfrm>
          <a:prstGeom prst="rect">
            <a:avLst/>
          </a:prstGeom>
        </p:spPr>
      </p:pic>
    </p:spTree>
    <p:extLst>
      <p:ext uri="{BB962C8B-B14F-4D97-AF65-F5344CB8AC3E}">
        <p14:creationId xmlns:p14="http://schemas.microsoft.com/office/powerpoint/2010/main" val="4016050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899" y="1797962"/>
            <a:ext cx="7174846" cy="430887"/>
          </a:xfrm>
        </p:spPr>
        <p:txBody>
          <a:bodyPr/>
          <a:lstStyle/>
          <a:p>
            <a:r>
              <a:rPr lang="en-GB" dirty="0" smtClean="0"/>
              <a:t>ESA’s contribution to ARD activities </a:t>
            </a:r>
            <a:endParaRPr lang="en-GB" dirty="0"/>
          </a:p>
        </p:txBody>
      </p:sp>
    </p:spTree>
    <p:extLst>
      <p:ext uri="{BB962C8B-B14F-4D97-AF65-F5344CB8AC3E}">
        <p14:creationId xmlns:p14="http://schemas.microsoft.com/office/powerpoint/2010/main" val="1589351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ESA ARD data products over land</a:t>
            </a:r>
            <a:endParaRPr lang="en-GB" dirty="0"/>
          </a:p>
        </p:txBody>
      </p:sp>
      <p:sp>
        <p:nvSpPr>
          <p:cNvPr id="4" name="TextBox 3"/>
          <p:cNvSpPr txBox="1"/>
          <p:nvPr/>
        </p:nvSpPr>
        <p:spPr>
          <a:xfrm>
            <a:off x="297178" y="728980"/>
            <a:ext cx="8770621" cy="3323987"/>
          </a:xfrm>
          <a:prstGeom prst="rect">
            <a:avLst/>
          </a:prstGeom>
          <a:noFill/>
        </p:spPr>
        <p:txBody>
          <a:bodyPr wrap="square" rtlCol="0">
            <a:spAutoFit/>
          </a:bodyPr>
          <a:lstStyle/>
          <a:p>
            <a:r>
              <a:rPr lang="en-GB" sz="1400" b="1" dirty="0" smtClean="0"/>
              <a:t>Current</a:t>
            </a:r>
            <a:r>
              <a:rPr lang="en-GB" sz="1400" dirty="0" smtClean="0"/>
              <a:t> </a:t>
            </a:r>
          </a:p>
          <a:p>
            <a:pPr marL="285750" indent="-285750">
              <a:buFont typeface="Arial" panose="020B0604020202020204" pitchFamily="34" charset="0"/>
              <a:buChar char="•"/>
            </a:pPr>
            <a:r>
              <a:rPr lang="en-GB" sz="1400" dirty="0" smtClean="0"/>
              <a:t>Sentinel-2 Surface </a:t>
            </a:r>
            <a:r>
              <a:rPr lang="en-GB" sz="1400" dirty="0"/>
              <a:t>R</a:t>
            </a:r>
            <a:r>
              <a:rPr lang="en-GB" sz="1400" dirty="0" smtClean="0"/>
              <a:t>eflectance </a:t>
            </a:r>
          </a:p>
          <a:p>
            <a:pPr marL="285750" indent="-285750">
              <a:buFont typeface="Arial" panose="020B0604020202020204" pitchFamily="34" charset="0"/>
              <a:buChar char="•"/>
            </a:pPr>
            <a:r>
              <a:rPr lang="en-GB" sz="1400" dirty="0" smtClean="0"/>
              <a:t>Sentinel-3 </a:t>
            </a:r>
          </a:p>
          <a:p>
            <a:pPr marL="742950" lvl="1" indent="-285750">
              <a:buFont typeface="Arial" panose="020B0604020202020204" pitchFamily="34" charset="0"/>
              <a:buChar char="•"/>
            </a:pPr>
            <a:r>
              <a:rPr lang="en-GB" sz="1400" dirty="0" smtClean="0"/>
              <a:t>Land Surface Temperature</a:t>
            </a:r>
          </a:p>
          <a:p>
            <a:pPr marL="742950" lvl="1" indent="-285750">
              <a:buFont typeface="Arial" panose="020B0604020202020204" pitchFamily="34" charset="0"/>
              <a:buChar char="•"/>
            </a:pPr>
            <a:r>
              <a:rPr lang="en-GB" sz="1400" dirty="0" smtClean="0"/>
              <a:t>Synergy products</a:t>
            </a:r>
          </a:p>
          <a:p>
            <a:pPr marL="285750" indent="-285750">
              <a:buFont typeface="Arial" panose="020B0604020202020204" pitchFamily="34" charset="0"/>
              <a:buChar char="•"/>
            </a:pPr>
            <a:r>
              <a:rPr lang="en-GB" sz="1400" dirty="0" err="1" smtClean="0"/>
              <a:t>GlobTemperature</a:t>
            </a:r>
            <a:endParaRPr lang="en-GB" sz="1400" dirty="0" smtClean="0"/>
          </a:p>
          <a:p>
            <a:pPr marL="285750" indent="-285750">
              <a:buFont typeface="Arial" panose="020B0604020202020204" pitchFamily="34" charset="0"/>
              <a:buChar char="•"/>
            </a:pPr>
            <a:r>
              <a:rPr lang="en-GB" sz="1400" dirty="0" err="1" smtClean="0"/>
              <a:t>Proba</a:t>
            </a:r>
            <a:r>
              <a:rPr lang="en-GB" sz="1400" dirty="0" smtClean="0"/>
              <a:t>-V Surface Reflectance </a:t>
            </a:r>
          </a:p>
          <a:p>
            <a:pPr marL="285750" indent="-285750">
              <a:buFont typeface="Arial" panose="020B0604020202020204" pitchFamily="34" charset="0"/>
              <a:buChar char="•"/>
            </a:pPr>
            <a:endParaRPr lang="en-GB" sz="1400" dirty="0"/>
          </a:p>
          <a:p>
            <a:r>
              <a:rPr lang="en-GB" sz="1400" b="1" dirty="0" smtClean="0"/>
              <a:t>Future</a:t>
            </a:r>
          </a:p>
          <a:p>
            <a:endParaRPr lang="en-GB" sz="1400" b="1" dirty="0" smtClean="0"/>
          </a:p>
          <a:p>
            <a:pPr marL="285750" lvl="1" indent="-285750">
              <a:buFont typeface="Arial" panose="020B0604020202020204" pitchFamily="34" charset="0"/>
              <a:buChar char="•"/>
            </a:pPr>
            <a:r>
              <a:rPr lang="en-GB" sz="1400" dirty="0"/>
              <a:t>Sentinel-1 </a:t>
            </a:r>
            <a:r>
              <a:rPr lang="en-GB" sz="1400" dirty="0" smtClean="0"/>
              <a:t>SAR: ESA </a:t>
            </a:r>
            <a:r>
              <a:rPr lang="en-GB" sz="1400" dirty="0"/>
              <a:t>Study to develop </a:t>
            </a:r>
            <a:r>
              <a:rPr lang="en-GB" sz="1400" dirty="0" smtClean="0"/>
              <a:t>&amp; </a:t>
            </a:r>
            <a:r>
              <a:rPr lang="en-GB" sz="1400" dirty="0"/>
              <a:t>consolidate SAR ARD demonstrator and </a:t>
            </a:r>
            <a:r>
              <a:rPr lang="en-GB" sz="1400" dirty="0" smtClean="0"/>
              <a:t>definition </a:t>
            </a:r>
          </a:p>
          <a:p>
            <a:pPr marL="285750" lvl="1" indent="-285750">
              <a:buFont typeface="Arial" panose="020B0604020202020204" pitchFamily="34" charset="0"/>
              <a:buChar char="•"/>
            </a:pPr>
            <a:r>
              <a:rPr lang="en-US" sz="1400" dirty="0" smtClean="0"/>
              <a:t>Sentinel-2/Landsat </a:t>
            </a:r>
            <a:r>
              <a:rPr lang="en-US" sz="1400" dirty="0"/>
              <a:t>ARD </a:t>
            </a:r>
            <a:r>
              <a:rPr lang="en-US" sz="1400" b="1" u="sng" dirty="0"/>
              <a:t>Prototype</a:t>
            </a:r>
            <a:r>
              <a:rPr lang="en-US" sz="1400" dirty="0"/>
              <a:t> Products / Level-3 </a:t>
            </a:r>
            <a:r>
              <a:rPr lang="en-US" sz="1400" dirty="0" smtClean="0"/>
              <a:t>HS2L8</a:t>
            </a:r>
          </a:p>
          <a:p>
            <a:pPr marL="285750" indent="-285750">
              <a:buFont typeface="Arial" panose="020B0604020202020204" pitchFamily="34" charset="0"/>
              <a:buChar char="•"/>
            </a:pPr>
            <a:r>
              <a:rPr lang="en-US" sz="1400" dirty="0" smtClean="0"/>
              <a:t>Sentinel-2/Sentinel-3 </a:t>
            </a:r>
            <a:r>
              <a:rPr lang="en-US" sz="1400" dirty="0"/>
              <a:t>ARD </a:t>
            </a:r>
            <a:r>
              <a:rPr lang="en-US" sz="1400" b="1" u="sng" dirty="0"/>
              <a:t>Prototype</a:t>
            </a:r>
            <a:r>
              <a:rPr lang="en-US" sz="1400" dirty="0"/>
              <a:t> Products / Level-3 </a:t>
            </a:r>
            <a:r>
              <a:rPr lang="en-US" sz="1400" dirty="0" smtClean="0"/>
              <a:t>HS2S3</a:t>
            </a:r>
          </a:p>
          <a:p>
            <a:pPr marL="285750" indent="-285750">
              <a:buFont typeface="Arial" panose="020B0604020202020204" pitchFamily="34" charset="0"/>
              <a:buChar char="•"/>
            </a:pPr>
            <a:endParaRPr lang="en-GB" sz="1400" b="1" dirty="0" smtClean="0"/>
          </a:p>
          <a:p>
            <a:pPr marL="742950" lvl="1"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2706368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143" y="2140863"/>
            <a:ext cx="7174846" cy="430887"/>
          </a:xfrm>
        </p:spPr>
        <p:txBody>
          <a:bodyPr/>
          <a:lstStyle/>
          <a:p>
            <a:r>
              <a:rPr lang="en-GB" dirty="0" smtClean="0"/>
              <a:t>Copernicus Space Segment – update </a:t>
            </a:r>
            <a:endParaRPr lang="en-GB" dirty="0"/>
          </a:p>
        </p:txBody>
      </p:sp>
    </p:spTree>
    <p:extLst>
      <p:ext uri="{BB962C8B-B14F-4D97-AF65-F5344CB8AC3E}">
        <p14:creationId xmlns:p14="http://schemas.microsoft.com/office/powerpoint/2010/main" val="940741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819" y="174550"/>
            <a:ext cx="7174846" cy="430887"/>
          </a:xfrm>
        </p:spPr>
        <p:txBody>
          <a:bodyPr/>
          <a:lstStyle/>
          <a:p>
            <a:r>
              <a:rPr lang="en-GB" dirty="0" smtClean="0"/>
              <a:t>ESA’s contribution to ARD</a:t>
            </a:r>
            <a:endParaRPr lang="en-GB" dirty="0"/>
          </a:p>
        </p:txBody>
      </p:sp>
      <p:sp>
        <p:nvSpPr>
          <p:cNvPr id="3" name="Content Placeholder 2"/>
          <p:cNvSpPr>
            <a:spLocks noGrp="1"/>
          </p:cNvSpPr>
          <p:nvPr>
            <p:ph idx="1"/>
          </p:nvPr>
        </p:nvSpPr>
        <p:spPr>
          <a:xfrm>
            <a:off x="257466" y="605436"/>
            <a:ext cx="8886534" cy="4134203"/>
          </a:xfrm>
        </p:spPr>
        <p:txBody>
          <a:bodyPr/>
          <a:lstStyle/>
          <a:p>
            <a:pPr marL="285750" indent="-285750">
              <a:lnSpc>
                <a:spcPct val="100000"/>
              </a:lnSpc>
              <a:spcBef>
                <a:spcPts val="600"/>
              </a:spcBef>
              <a:buFont typeface="Arial" panose="020B0604020202020204" pitchFamily="34" charset="0"/>
              <a:buChar char="•"/>
            </a:pPr>
            <a:r>
              <a:rPr lang="en-GB" sz="1400" b="1" dirty="0" smtClean="0"/>
              <a:t>Pilot ARD assessments show ESA products are “Quasi” compliant to ARD </a:t>
            </a:r>
            <a:r>
              <a:rPr lang="en-GB" sz="1400" dirty="0" smtClean="0"/>
              <a:t>Product Family Specifications</a:t>
            </a:r>
          </a:p>
          <a:p>
            <a:pPr marL="1095750" lvl="1" indent="-285750">
              <a:lnSpc>
                <a:spcPct val="100000"/>
              </a:lnSpc>
              <a:spcBef>
                <a:spcPts val="600"/>
              </a:spcBef>
              <a:buFont typeface="Arial" panose="020B0604020202020204" pitchFamily="34" charset="0"/>
              <a:buChar char="•"/>
            </a:pPr>
            <a:r>
              <a:rPr lang="en-GB" sz="1400" dirty="0" smtClean="0"/>
              <a:t>Sentinel-3 Land Surface Temperature (this meeting, </a:t>
            </a:r>
            <a:r>
              <a:rPr lang="en-GB" sz="1400" dirty="0" err="1" smtClean="0"/>
              <a:t>D.Ghent</a:t>
            </a:r>
            <a:r>
              <a:rPr lang="en-GB" sz="1400" dirty="0" smtClean="0"/>
              <a:t> U Leicester)</a:t>
            </a:r>
          </a:p>
          <a:p>
            <a:pPr marL="1095750" lvl="1" indent="-285750">
              <a:lnSpc>
                <a:spcPct val="100000"/>
              </a:lnSpc>
              <a:spcBef>
                <a:spcPts val="600"/>
              </a:spcBef>
              <a:buFont typeface="Arial" panose="020B0604020202020204" pitchFamily="34" charset="0"/>
              <a:buChar char="•"/>
            </a:pPr>
            <a:r>
              <a:rPr lang="en-GB" sz="1400" dirty="0" smtClean="0"/>
              <a:t>Sentinel-2 Surface Reflectance (R. </a:t>
            </a:r>
            <a:r>
              <a:rPr lang="en-GB" sz="1400" dirty="0" err="1" smtClean="0"/>
              <a:t>Iannone</a:t>
            </a:r>
            <a:r>
              <a:rPr lang="en-GB" sz="1400" dirty="0" smtClean="0"/>
              <a:t>, ESA)</a:t>
            </a:r>
          </a:p>
          <a:p>
            <a:pPr marL="285750" indent="-285750">
              <a:lnSpc>
                <a:spcPct val="100000"/>
              </a:lnSpc>
              <a:spcBef>
                <a:spcPts val="600"/>
              </a:spcBef>
              <a:buFont typeface="Arial" panose="020B0604020202020204" pitchFamily="34" charset="0"/>
              <a:buChar char="•"/>
            </a:pPr>
            <a:r>
              <a:rPr lang="en-GB" sz="1400" b="1" dirty="0" smtClean="0"/>
              <a:t>DOI planned </a:t>
            </a:r>
            <a:r>
              <a:rPr lang="en-GB" sz="1400" dirty="0" smtClean="0"/>
              <a:t>for </a:t>
            </a:r>
            <a:r>
              <a:rPr lang="en-GB" sz="1400" dirty="0"/>
              <a:t>product type (e.g. LST) </a:t>
            </a:r>
            <a:r>
              <a:rPr lang="en-GB" sz="1400" dirty="0" smtClean="0"/>
              <a:t>and in future also algorithm (e.g. LST retrieval) identification</a:t>
            </a:r>
          </a:p>
          <a:p>
            <a:pPr marL="285750" indent="-285750">
              <a:lnSpc>
                <a:spcPct val="100000"/>
              </a:lnSpc>
              <a:spcBef>
                <a:spcPts val="600"/>
              </a:spcBef>
              <a:buFont typeface="Arial" panose="020B0604020202020204" pitchFamily="34" charset="0"/>
              <a:buChar char="•"/>
            </a:pPr>
            <a:r>
              <a:rPr lang="en-GB" sz="1400" b="1" dirty="0" smtClean="0"/>
              <a:t>ARD stocktake / </a:t>
            </a:r>
            <a:r>
              <a:rPr lang="en-GB" sz="1400" b="1" dirty="0" err="1" smtClean="0"/>
              <a:t>Symbios</a:t>
            </a:r>
            <a:endParaRPr lang="en-GB" sz="1400" b="1" dirty="0" smtClean="0"/>
          </a:p>
          <a:p>
            <a:pPr marL="285750" indent="-285750">
              <a:lnSpc>
                <a:spcPct val="100000"/>
              </a:lnSpc>
              <a:spcBef>
                <a:spcPts val="600"/>
              </a:spcBef>
              <a:buFont typeface="Arial" panose="020B0604020202020204" pitchFamily="34" charset="0"/>
              <a:buChar char="•"/>
            </a:pPr>
            <a:r>
              <a:rPr lang="en-GB" sz="1400" dirty="0" smtClean="0"/>
              <a:t>Lead on defining the process for </a:t>
            </a:r>
            <a:r>
              <a:rPr lang="en-GB" sz="1400" b="1" dirty="0" smtClean="0"/>
              <a:t>CARD4L product alignment process </a:t>
            </a:r>
            <a:r>
              <a:rPr lang="en-GB" sz="1400" dirty="0" smtClean="0"/>
              <a:t>with CEOS WG CAL/VAL</a:t>
            </a:r>
          </a:p>
          <a:p>
            <a:pPr marL="287338" indent="-287338">
              <a:buFont typeface="Arial" panose="020B0604020202020204" pitchFamily="34" charset="0"/>
              <a:buChar char="•"/>
            </a:pPr>
            <a:r>
              <a:rPr lang="en-GB" sz="1400" b="1" dirty="0"/>
              <a:t>New ARD </a:t>
            </a:r>
            <a:r>
              <a:rPr lang="en-GB" sz="1400" b="1" dirty="0" smtClean="0"/>
              <a:t>activities</a:t>
            </a:r>
            <a:endParaRPr lang="en-GB" sz="1400" b="1" dirty="0"/>
          </a:p>
          <a:p>
            <a:pPr marL="1097338" lvl="1" indent="-287338">
              <a:spcBef>
                <a:spcPts val="0"/>
              </a:spcBef>
              <a:buFont typeface="Arial" panose="020B0604020202020204" pitchFamily="34" charset="0"/>
              <a:buChar char="•"/>
            </a:pPr>
            <a:r>
              <a:rPr lang="en-GB" sz="1200" dirty="0" smtClean="0"/>
              <a:t>Prototype </a:t>
            </a:r>
            <a:r>
              <a:rPr lang="en-GB" sz="1200" dirty="0"/>
              <a:t>products over land being </a:t>
            </a:r>
            <a:r>
              <a:rPr lang="en-GB" sz="1200" dirty="0" smtClean="0"/>
              <a:t>developed </a:t>
            </a:r>
            <a:endParaRPr lang="en-GB" sz="1200" dirty="0"/>
          </a:p>
          <a:p>
            <a:pPr marL="1097338" lvl="1" indent="-287338">
              <a:spcBef>
                <a:spcPts val="0"/>
              </a:spcBef>
              <a:buFont typeface="Arial" panose="020B0604020202020204" pitchFamily="34" charset="0"/>
              <a:buChar char="•"/>
            </a:pPr>
            <a:r>
              <a:rPr lang="en-GB" sz="1200" dirty="0" smtClean="0">
                <a:solidFill>
                  <a:schemeClr val="tx1"/>
                </a:solidFill>
              </a:rPr>
              <a:t>ESA Study to develop and consolidate SAR ARD demonstrator and definition </a:t>
            </a:r>
          </a:p>
          <a:p>
            <a:pPr marL="1097338" lvl="1" indent="-287338">
              <a:spcBef>
                <a:spcPts val="0"/>
              </a:spcBef>
              <a:buFont typeface="Arial" panose="020B0604020202020204" pitchFamily="34" charset="0"/>
              <a:buChar char="•"/>
            </a:pPr>
            <a:r>
              <a:rPr lang="en-GB" sz="1200" dirty="0" smtClean="0"/>
              <a:t>ARD on demand</a:t>
            </a:r>
          </a:p>
          <a:p>
            <a:pPr marL="1097338" lvl="1" indent="-287338">
              <a:spcBef>
                <a:spcPts val="0"/>
              </a:spcBef>
              <a:buFont typeface="Arial" panose="020B0604020202020204" pitchFamily="34" charset="0"/>
              <a:buChar char="•"/>
            </a:pPr>
            <a:r>
              <a:rPr lang="en-GB" sz="1200" dirty="0" smtClean="0"/>
              <a:t>DIAS data cube instantiation service</a:t>
            </a:r>
          </a:p>
          <a:p>
            <a:pPr marL="287338" indent="-287338">
              <a:spcBef>
                <a:spcPts val="0"/>
              </a:spcBef>
              <a:buFont typeface="Arial" panose="020B0604020202020204" pitchFamily="34" charset="0"/>
              <a:buChar char="•"/>
            </a:pPr>
            <a:r>
              <a:rPr lang="en-US" sz="1800" dirty="0" smtClean="0">
                <a:solidFill>
                  <a:schemeClr val="tx1"/>
                </a:solidFill>
                <a:latin typeface="Calibri" panose="020F0502020204030204" pitchFamily="34" charset="0"/>
              </a:rPr>
              <a:t>ITT </a:t>
            </a:r>
            <a:r>
              <a:rPr lang="en-US" sz="1800" dirty="0">
                <a:solidFill>
                  <a:schemeClr val="tx1"/>
                </a:solidFill>
                <a:latin typeface="Calibri" panose="020F0502020204030204" pitchFamily="34" charset="0"/>
              </a:rPr>
              <a:t>for </a:t>
            </a:r>
            <a:r>
              <a:rPr lang="en-US" sz="1800" b="1" dirty="0">
                <a:solidFill>
                  <a:schemeClr val="tx1"/>
                </a:solidFill>
                <a:latin typeface="Calibri" panose="020F0502020204030204" pitchFamily="34" charset="0"/>
              </a:rPr>
              <a:t>Copernicus global DEM</a:t>
            </a:r>
            <a:r>
              <a:rPr lang="en-US" sz="1800" dirty="0">
                <a:solidFill>
                  <a:schemeClr val="tx1"/>
                </a:solidFill>
                <a:latin typeface="Calibri" panose="020F0502020204030204" pitchFamily="34" charset="0"/>
              </a:rPr>
              <a:t> will close on 18 Sept. 2018 </a:t>
            </a:r>
          </a:p>
        </p:txBody>
      </p:sp>
    </p:spTree>
    <p:extLst>
      <p:ext uri="{BB962C8B-B14F-4D97-AF65-F5344CB8AC3E}">
        <p14:creationId xmlns:p14="http://schemas.microsoft.com/office/powerpoint/2010/main" val="2549841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ARD on demand</a:t>
            </a:r>
            <a:endParaRPr lang="en-GB" dirty="0"/>
          </a:p>
        </p:txBody>
      </p:sp>
      <p:sp>
        <p:nvSpPr>
          <p:cNvPr id="5" name="Content Placeholder 1"/>
          <p:cNvSpPr txBox="1">
            <a:spLocks/>
          </p:cNvSpPr>
          <p:nvPr/>
        </p:nvSpPr>
        <p:spPr>
          <a:xfrm>
            <a:off x="68249" y="580037"/>
            <a:ext cx="8915400" cy="2362200"/>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GB" sz="1800" dirty="0" smtClean="0">
                <a:solidFill>
                  <a:schemeClr val="tx1"/>
                </a:solidFill>
              </a:rPr>
              <a:t>Propose made-to-measure ARD generated on-the-fly to the user community</a:t>
            </a:r>
          </a:p>
          <a:p>
            <a:pPr defTabSz="914400"/>
            <a:r>
              <a:rPr lang="en-GB" sz="1800" dirty="0" smtClean="0">
                <a:solidFill>
                  <a:schemeClr val="tx1"/>
                </a:solidFill>
              </a:rPr>
              <a:t>Provides an opportunity to generate “locally” harmonised/interoperable products </a:t>
            </a:r>
          </a:p>
          <a:p>
            <a:pPr defTabSz="914400"/>
            <a:endParaRPr lang="en-GB" sz="1800" dirty="0" smtClean="0">
              <a:solidFill>
                <a:schemeClr val="tx1"/>
              </a:solidFill>
            </a:endParaRPr>
          </a:p>
        </p:txBody>
      </p:sp>
      <p:pic>
        <p:nvPicPr>
          <p:cNvPr id="6" name="Picture 5"/>
          <p:cNvPicPr>
            <a:picLocks noChangeAspect="1"/>
          </p:cNvPicPr>
          <p:nvPr/>
        </p:nvPicPr>
        <p:blipFill>
          <a:blip r:embed="rId2"/>
          <a:stretch>
            <a:fillRect/>
          </a:stretch>
        </p:blipFill>
        <p:spPr>
          <a:xfrm>
            <a:off x="727732" y="1313697"/>
            <a:ext cx="7174444" cy="3059521"/>
          </a:xfrm>
          <a:prstGeom prst="rect">
            <a:avLst/>
          </a:prstGeom>
        </p:spPr>
      </p:pic>
    </p:spTree>
    <p:extLst>
      <p:ext uri="{BB962C8B-B14F-4D97-AF65-F5344CB8AC3E}">
        <p14:creationId xmlns:p14="http://schemas.microsoft.com/office/powerpoint/2010/main" val="35133142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143086" y="580037"/>
            <a:ext cx="8915400" cy="4135086"/>
          </a:xfrm>
          <a:prstGeom prst="rect">
            <a:avLst/>
          </a:prstGeom>
        </p:spPr>
        <p:txBody>
          <a:bodyPr/>
          <a:lstStyle>
            <a:lvl1pPr marL="3429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Arial" panose="020B0604020202020204" pitchFamily="34" charset="0"/>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None/>
            </a:pPr>
            <a:r>
              <a:rPr lang="en-GB" sz="1600" dirty="0" smtClean="0">
                <a:solidFill>
                  <a:schemeClr val="tx1"/>
                </a:solidFill>
              </a:rPr>
              <a:t>Prototype developed during the summer</a:t>
            </a:r>
          </a:p>
          <a:p>
            <a:pPr marL="0" indent="0" defTabSz="914400">
              <a:buNone/>
            </a:pPr>
            <a:r>
              <a:rPr lang="en-GB" sz="1600" dirty="0" smtClean="0">
                <a:solidFill>
                  <a:schemeClr val="tx1"/>
                </a:solidFill>
              </a:rPr>
              <a:t>Offers</a:t>
            </a:r>
          </a:p>
          <a:p>
            <a:pPr rtl="0"/>
            <a:r>
              <a:rPr lang="en-GB" sz="1600" dirty="0" smtClean="0">
                <a:solidFill>
                  <a:schemeClr val="tx1"/>
                </a:solidFill>
              </a:rPr>
              <a:t>Landsat-8 </a:t>
            </a:r>
            <a:r>
              <a:rPr lang="en-GB" sz="1600" dirty="0">
                <a:solidFill>
                  <a:schemeClr val="tx1"/>
                </a:solidFill>
              </a:rPr>
              <a:t>dataset over </a:t>
            </a:r>
            <a:r>
              <a:rPr lang="en-GB" sz="1600" dirty="0" smtClean="0">
                <a:solidFill>
                  <a:schemeClr val="tx1"/>
                </a:solidFill>
              </a:rPr>
              <a:t>Europe</a:t>
            </a:r>
            <a:endParaRPr lang="en-GB" sz="1600" dirty="0">
              <a:solidFill>
                <a:schemeClr val="tx1"/>
              </a:solidFill>
            </a:endParaRPr>
          </a:p>
          <a:p>
            <a:pPr rtl="0"/>
            <a:r>
              <a:rPr lang="en-GB" sz="1600" dirty="0">
                <a:solidFill>
                  <a:schemeClr val="tx1"/>
                </a:solidFill>
              </a:rPr>
              <a:t>Sentinel-2 dataset global </a:t>
            </a:r>
            <a:r>
              <a:rPr lang="en-GB" sz="1600" dirty="0" smtClean="0">
                <a:solidFill>
                  <a:schemeClr val="tx1"/>
                </a:solidFill>
              </a:rPr>
              <a:t>coverage</a:t>
            </a:r>
          </a:p>
          <a:p>
            <a:pPr marL="0" indent="0" rtl="0">
              <a:buNone/>
            </a:pPr>
            <a:r>
              <a:rPr lang="en-GB" sz="1600" dirty="0">
                <a:solidFill>
                  <a:schemeClr val="tx1"/>
                </a:solidFill>
              </a:rPr>
              <a:t/>
            </a:r>
            <a:br>
              <a:rPr lang="en-GB" sz="1600" dirty="0">
                <a:solidFill>
                  <a:schemeClr val="tx1"/>
                </a:solidFill>
              </a:rPr>
            </a:br>
            <a:r>
              <a:rPr lang="en-GB" sz="1600" dirty="0">
                <a:solidFill>
                  <a:schemeClr val="tx1"/>
                </a:solidFill>
              </a:rPr>
              <a:t>The atmospheric correction algorithm to be used can be selected among: </a:t>
            </a:r>
          </a:p>
          <a:p>
            <a:pPr rtl="0"/>
            <a:r>
              <a:rPr lang="en-GB" sz="1600" dirty="0">
                <a:solidFill>
                  <a:schemeClr val="tx1"/>
                </a:solidFill>
              </a:rPr>
              <a:t>Sen2Cor (only S2 supported)</a:t>
            </a:r>
          </a:p>
          <a:p>
            <a:pPr rtl="0"/>
            <a:r>
              <a:rPr lang="en-GB" sz="1600" dirty="0" err="1">
                <a:solidFill>
                  <a:schemeClr val="tx1"/>
                </a:solidFill>
              </a:rPr>
              <a:t>LaSRC</a:t>
            </a:r>
            <a:endParaRPr lang="en-GB" sz="1600" dirty="0">
              <a:solidFill>
                <a:schemeClr val="tx1"/>
              </a:solidFill>
            </a:endParaRPr>
          </a:p>
          <a:p>
            <a:pPr rtl="0"/>
            <a:r>
              <a:rPr lang="en-GB" sz="1600" dirty="0">
                <a:solidFill>
                  <a:schemeClr val="tx1"/>
                </a:solidFill>
              </a:rPr>
              <a:t>ICOR</a:t>
            </a:r>
          </a:p>
          <a:p>
            <a:pPr rtl="0"/>
            <a:r>
              <a:rPr lang="en-GB" sz="1600" dirty="0">
                <a:solidFill>
                  <a:schemeClr val="tx1"/>
                </a:solidFill>
              </a:rPr>
              <a:t>MAJA (works only with S2 in the beta version, not yet available for L8)</a:t>
            </a:r>
          </a:p>
          <a:p>
            <a:pPr rtl="0"/>
            <a:endParaRPr lang="en-GB" sz="1600" dirty="0" smtClean="0">
              <a:solidFill>
                <a:schemeClr val="tx1"/>
              </a:solidFill>
            </a:endParaRPr>
          </a:p>
          <a:p>
            <a:pPr marL="0" indent="0" rtl="0">
              <a:buNone/>
            </a:pPr>
            <a:r>
              <a:rPr lang="en-GB" sz="1600" dirty="0" smtClean="0">
                <a:solidFill>
                  <a:schemeClr val="tx1"/>
                </a:solidFill>
              </a:rPr>
              <a:t>Projection </a:t>
            </a:r>
            <a:r>
              <a:rPr lang="en-GB" sz="1600" dirty="0">
                <a:solidFill>
                  <a:schemeClr val="tx1"/>
                </a:solidFill>
              </a:rPr>
              <a:t>and Output Format can be </a:t>
            </a:r>
            <a:r>
              <a:rPr lang="en-GB" sz="1600" dirty="0" smtClean="0">
                <a:solidFill>
                  <a:schemeClr val="tx1"/>
                </a:solidFill>
              </a:rPr>
              <a:t>selected. </a:t>
            </a:r>
          </a:p>
          <a:p>
            <a:pPr marL="0" indent="0" rtl="0">
              <a:buNone/>
            </a:pPr>
            <a:r>
              <a:rPr lang="en-GB" sz="1600" dirty="0" smtClean="0">
                <a:solidFill>
                  <a:schemeClr val="tx1"/>
                </a:solidFill>
              </a:rPr>
              <a:t>Plan is </a:t>
            </a:r>
            <a:r>
              <a:rPr lang="en-GB" sz="1600" dirty="0" smtClean="0">
                <a:solidFill>
                  <a:schemeClr val="tx1"/>
                </a:solidFill>
              </a:rPr>
              <a:t>to propose as a short-term demo service for the CEOS community before Plenary. </a:t>
            </a:r>
            <a:r>
              <a:rPr lang="en-GB" sz="1600" dirty="0">
                <a:solidFill>
                  <a:schemeClr val="tx1"/>
                </a:solidFill>
              </a:rPr>
              <a:t/>
            </a:r>
            <a:br>
              <a:rPr lang="en-GB" sz="1600" dirty="0">
                <a:solidFill>
                  <a:schemeClr val="tx1"/>
                </a:solidFill>
              </a:rPr>
            </a:br>
            <a:endParaRPr lang="en-GB" sz="1600" dirty="0">
              <a:solidFill>
                <a:schemeClr val="tx1"/>
              </a:solidFill>
            </a:endParaRPr>
          </a:p>
          <a:p>
            <a:pPr defTabSz="914400"/>
            <a:endParaRPr lang="en-GB" sz="1600" dirty="0" smtClean="0">
              <a:solidFill>
                <a:schemeClr val="tx1"/>
              </a:solidFill>
            </a:endParaRPr>
          </a:p>
          <a:p>
            <a:pPr defTabSz="914400"/>
            <a:endParaRPr lang="en-GB" sz="1600" dirty="0" smtClean="0">
              <a:solidFill>
                <a:schemeClr val="tx1"/>
              </a:solidFill>
            </a:endParaRPr>
          </a:p>
        </p:txBody>
      </p:sp>
      <p:sp>
        <p:nvSpPr>
          <p:cNvPr id="3" name="Title 1"/>
          <p:cNvSpPr txBox="1">
            <a:spLocks/>
          </p:cNvSpPr>
          <p:nvPr/>
        </p:nvSpPr>
        <p:spPr>
          <a:xfrm>
            <a:off x="143086" y="149150"/>
            <a:ext cx="7174846" cy="430887"/>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kern="0" dirty="0" smtClean="0"/>
              <a:t>ARD on demand: pilot service</a:t>
            </a:r>
            <a:endParaRPr lang="en-GB" kern="0" dirty="0"/>
          </a:p>
        </p:txBody>
      </p:sp>
    </p:spTree>
    <p:extLst>
      <p:ext uri="{BB962C8B-B14F-4D97-AF65-F5344CB8AC3E}">
        <p14:creationId xmlns:p14="http://schemas.microsoft.com/office/powerpoint/2010/main" val="1863840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ARD SAR study </a:t>
            </a:r>
            <a:endParaRPr lang="en-GB" dirty="0"/>
          </a:p>
        </p:txBody>
      </p:sp>
      <p:sp>
        <p:nvSpPr>
          <p:cNvPr id="3" name="Content Placeholder 2"/>
          <p:cNvSpPr>
            <a:spLocks noGrp="1"/>
          </p:cNvSpPr>
          <p:nvPr>
            <p:ph idx="1"/>
          </p:nvPr>
        </p:nvSpPr>
        <p:spPr>
          <a:xfrm>
            <a:off x="143086" y="658620"/>
            <a:ext cx="8748000" cy="3823200"/>
          </a:xfrm>
        </p:spPr>
        <p:txBody>
          <a:bodyPr>
            <a:normAutofit fontScale="92500" lnSpcReduction="20000"/>
          </a:bodyPr>
          <a:lstStyle/>
          <a:p>
            <a:pPr>
              <a:buFont typeface="Arial" panose="020B0604020202020204" pitchFamily="34" charset="0"/>
              <a:buChar char="•"/>
            </a:pPr>
            <a:r>
              <a:rPr lang="de-DE" dirty="0" smtClean="0"/>
              <a:t>Eases the usability of data for non-experts</a:t>
            </a:r>
          </a:p>
          <a:p>
            <a:pPr>
              <a:buFont typeface="Arial" panose="020B0604020202020204" pitchFamily="34" charset="0"/>
              <a:buChar char="•"/>
            </a:pPr>
            <a:r>
              <a:rPr lang="de-DE" dirty="0" smtClean="0"/>
              <a:t>Direct analysis without any further pre-processing needed</a:t>
            </a:r>
          </a:p>
          <a:p>
            <a:pPr>
              <a:buFont typeface="Arial" panose="020B0604020202020204" pitchFamily="34" charset="0"/>
              <a:buChar char="•"/>
            </a:pPr>
            <a:r>
              <a:rPr lang="de-DE" dirty="0" smtClean="0"/>
              <a:t>Especially for non-SAR experts very useful</a:t>
            </a:r>
          </a:p>
          <a:p>
            <a:pPr>
              <a:buFont typeface="Arial" panose="020B0604020202020204" pitchFamily="34" charset="0"/>
              <a:buChar char="•"/>
            </a:pPr>
            <a:r>
              <a:rPr lang="de-DE" dirty="0" smtClean="0"/>
              <a:t>Sentinel-1:</a:t>
            </a:r>
            <a:endParaRPr lang="en-GB" dirty="0" smtClean="0"/>
          </a:p>
          <a:p>
            <a:pPr marL="1095750" lvl="1" indent="-285750">
              <a:buFont typeface="Arial" panose="020B0604020202020204" pitchFamily="34" charset="0"/>
              <a:buChar char="•"/>
            </a:pPr>
            <a:r>
              <a:rPr lang="en-GB" dirty="0" smtClean="0"/>
              <a:t>Backscatter only:</a:t>
            </a:r>
          </a:p>
          <a:p>
            <a:pPr marL="1693350" lvl="2" indent="-285750">
              <a:buFont typeface="Arial" panose="020B0604020202020204" pitchFamily="34" charset="0"/>
              <a:buChar char="•"/>
            </a:pPr>
            <a:r>
              <a:rPr lang="en-GB" dirty="0" smtClean="0">
                <a:sym typeface="Wingdings" panose="05000000000000000000" pitchFamily="2" charset="2"/>
              </a:rPr>
              <a:t>straight-forward , i.e. calibration and geocoding</a:t>
            </a:r>
          </a:p>
          <a:p>
            <a:pPr marL="1693350" lvl="2" indent="-285750">
              <a:buFont typeface="Arial" panose="020B0604020202020204" pitchFamily="34" charset="0"/>
              <a:buChar char="•"/>
            </a:pPr>
            <a:r>
              <a:rPr lang="de-DE" dirty="0" smtClean="0">
                <a:sym typeface="Wingdings" panose="05000000000000000000" pitchFamily="2" charset="2"/>
              </a:rPr>
              <a:t>Backscatter coefficient (i.e. Gamma0 vs. Sigma0) convertable via a LUT</a:t>
            </a:r>
          </a:p>
          <a:p>
            <a:pPr marL="1693350" lvl="2" indent="-285750">
              <a:buFont typeface="Arial" panose="020B0604020202020204" pitchFamily="34" charset="0"/>
              <a:buChar char="•"/>
            </a:pPr>
            <a:r>
              <a:rPr lang="de-DE" dirty="0" smtClean="0">
                <a:sym typeface="Wingdings" panose="05000000000000000000" pitchFamily="2" charset="2"/>
              </a:rPr>
              <a:t>Speckle-Filtering?</a:t>
            </a:r>
          </a:p>
          <a:p>
            <a:pPr marL="1095750" lvl="1" indent="-285750">
              <a:buFont typeface="Arial" panose="020B0604020202020204" pitchFamily="34" charset="0"/>
              <a:buChar char="•"/>
            </a:pPr>
            <a:r>
              <a:rPr lang="de-DE" dirty="0" smtClean="0">
                <a:sym typeface="Wingdings" panose="05000000000000000000" pitchFamily="2" charset="2"/>
              </a:rPr>
              <a:t>Backscatter + Coherence:</a:t>
            </a:r>
          </a:p>
          <a:p>
            <a:pPr marL="1693350" lvl="2" indent="-285750">
              <a:buFont typeface="Arial" panose="020B0604020202020204" pitchFamily="34" charset="0"/>
              <a:buChar char="•"/>
            </a:pPr>
            <a:r>
              <a:rPr lang="de-DE" dirty="0" smtClean="0">
                <a:sym typeface="Wingdings" panose="05000000000000000000" pitchFamily="2" charset="2"/>
              </a:rPr>
              <a:t>Involvement of 2 scenes per product (i.e. for coherence) or more?</a:t>
            </a:r>
          </a:p>
          <a:p>
            <a:pPr marL="628650" lvl="1" indent="-285750">
              <a:buFont typeface="Arial" panose="020B0604020202020204" pitchFamily="34" charset="0"/>
              <a:buChar char="•"/>
            </a:pPr>
            <a:endParaRPr lang="de-DE" dirty="0" smtClean="0">
              <a:sym typeface="Wingdings" panose="05000000000000000000" pitchFamily="2" charset="2"/>
            </a:endParaRPr>
          </a:p>
          <a:p>
            <a:pPr marL="628650" lvl="1" indent="-285750">
              <a:buFont typeface="Arial" panose="020B0604020202020204" pitchFamily="34" charset="0"/>
              <a:buChar char="•"/>
            </a:pPr>
            <a:r>
              <a:rPr lang="de-DE" dirty="0" smtClean="0">
                <a:sym typeface="Wingdings" panose="05000000000000000000" pitchFamily="2" charset="2"/>
              </a:rPr>
              <a:t>	Maybe better to think of </a:t>
            </a:r>
            <a:r>
              <a:rPr lang="de-DE" b="1" i="1" dirty="0" smtClean="0">
                <a:sym typeface="Wingdings" panose="05000000000000000000" pitchFamily="2" charset="2"/>
              </a:rPr>
              <a:t>ARD scenarios </a:t>
            </a:r>
            <a:r>
              <a:rPr lang="de-DE" dirty="0" smtClean="0">
                <a:sym typeface="Wingdings" panose="05000000000000000000" pitchFamily="2" charset="2"/>
              </a:rPr>
              <a:t>that include </a:t>
            </a:r>
            <a:r>
              <a:rPr lang="de-DE" b="1" i="1" dirty="0" smtClean="0">
                <a:sym typeface="Wingdings" panose="05000000000000000000" pitchFamily="2" charset="2"/>
              </a:rPr>
              <a:t>specific applications </a:t>
            </a:r>
            <a:r>
              <a:rPr lang="de-DE" dirty="0" smtClean="0">
                <a:sym typeface="Wingdings" panose="05000000000000000000" pitchFamily="2" charset="2"/>
              </a:rPr>
              <a:t>and can be produced on the fly</a:t>
            </a:r>
          </a:p>
          <a:p>
            <a:pPr marL="1095750" lvl="1" indent="-285750">
              <a:buFont typeface="Arial" panose="020B0604020202020204" pitchFamily="34" charset="0"/>
              <a:buChar char="•"/>
            </a:pPr>
            <a:endParaRPr lang="en-GB" dirty="0" smtClean="0">
              <a:sym typeface="Wingdings" panose="05000000000000000000" pitchFamily="2" charset="2"/>
            </a:endParaRPr>
          </a:p>
          <a:p>
            <a:pPr>
              <a:buFont typeface="Arial" panose="020B0604020202020204" pitchFamily="34" charset="0"/>
              <a:buChar char="•"/>
            </a:pPr>
            <a:endParaRPr lang="en-GB" dirty="0"/>
          </a:p>
        </p:txBody>
      </p:sp>
    </p:spTree>
    <p:extLst>
      <p:ext uri="{BB962C8B-B14F-4D97-AF65-F5344CB8AC3E}">
        <p14:creationId xmlns:p14="http://schemas.microsoft.com/office/powerpoint/2010/main" val="6132474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ARD scenarios and on-the-fly processing</a:t>
            </a:r>
            <a:endParaRPr lang="en-GB"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de-DE" dirty="0" smtClean="0"/>
              <a:t>Sentinel-1 data‘s value is in time-series </a:t>
            </a:r>
          </a:p>
          <a:p>
            <a:pPr marL="1095750" lvl="1" indent="-285750">
              <a:buFont typeface="Arial" panose="020B0604020202020204" pitchFamily="34" charset="0"/>
              <a:buChar char="•"/>
            </a:pPr>
            <a:r>
              <a:rPr lang="de-DE" dirty="0" smtClean="0">
                <a:solidFill>
                  <a:schemeClr val="accent6"/>
                </a:solidFill>
                <a:sym typeface="Wingdings" panose="05000000000000000000" pitchFamily="2" charset="2"/>
              </a:rPr>
              <a:t> </a:t>
            </a:r>
            <a:r>
              <a:rPr lang="de-DE" dirty="0">
                <a:solidFill>
                  <a:schemeClr val="accent6"/>
                </a:solidFill>
                <a:sym typeface="Wingdings" panose="05000000000000000000" pitchFamily="2" charset="2"/>
              </a:rPr>
              <a:t>b</a:t>
            </a:r>
            <a:r>
              <a:rPr lang="de-DE" dirty="0" smtClean="0">
                <a:solidFill>
                  <a:schemeClr val="accent6"/>
                </a:solidFill>
              </a:rPr>
              <a:t>etter noise reduction</a:t>
            </a:r>
          </a:p>
          <a:p>
            <a:pPr marL="1095750" lvl="1" indent="-285750">
              <a:buFont typeface="Arial" panose="020B0604020202020204" pitchFamily="34" charset="0"/>
              <a:buChar char="•"/>
            </a:pPr>
            <a:r>
              <a:rPr lang="de-DE" dirty="0" smtClean="0">
                <a:solidFill>
                  <a:schemeClr val="accent6"/>
                </a:solidFill>
                <a:sym typeface="Wingdings" panose="05000000000000000000" pitchFamily="2" charset="2"/>
              </a:rPr>
              <a:t> temporal dynamics as new features (in Machine Learning sense)</a:t>
            </a:r>
          </a:p>
          <a:p>
            <a:pPr marL="1095750" lvl="1" indent="-285750">
              <a:buFont typeface="Arial" panose="020B0604020202020204" pitchFamily="34" charset="0"/>
              <a:buChar char="•"/>
            </a:pPr>
            <a:r>
              <a:rPr lang="de-DE" dirty="0" smtClean="0">
                <a:solidFill>
                  <a:srgbClr val="FF0000"/>
                </a:solidFill>
                <a:sym typeface="Wingdings" panose="05000000000000000000" pitchFamily="2" charset="2"/>
              </a:rPr>
              <a:t> lots of scene  heavy processing</a:t>
            </a:r>
          </a:p>
          <a:p>
            <a:pPr>
              <a:buFont typeface="Arial" panose="020B0604020202020204" pitchFamily="34" charset="0"/>
              <a:buChar char="•"/>
            </a:pPr>
            <a:r>
              <a:rPr lang="de-DE" dirty="0" smtClean="0">
                <a:sym typeface="Wingdings" panose="05000000000000000000" pitchFamily="2" charset="2"/>
              </a:rPr>
              <a:t>Preparation of ARD is fundamental for further data analysis</a:t>
            </a:r>
          </a:p>
          <a:p>
            <a:pPr marL="1095750" lvl="1" indent="-285750">
              <a:buFont typeface="Arial" panose="020B0604020202020204" pitchFamily="34" charset="0"/>
              <a:buChar char="•"/>
            </a:pPr>
            <a:r>
              <a:rPr lang="de-DE" dirty="0" smtClean="0">
                <a:sym typeface="Wingdings" panose="05000000000000000000" pitchFamily="2" charset="2"/>
              </a:rPr>
              <a:t> no single ARD for all analysis</a:t>
            </a:r>
          </a:p>
          <a:p>
            <a:pPr marL="1095750" lvl="1" indent="-285750">
              <a:buFont typeface="Arial" panose="020B0604020202020204" pitchFamily="34" charset="0"/>
              <a:buChar char="•"/>
            </a:pPr>
            <a:r>
              <a:rPr lang="de-DE" dirty="0" smtClean="0">
                <a:sym typeface="Wingdings" panose="05000000000000000000" pitchFamily="2" charset="2"/>
              </a:rPr>
              <a:t> instead, automated workflows for specific ARD scenarios</a:t>
            </a:r>
          </a:p>
          <a:p>
            <a:pPr>
              <a:buFont typeface="Arial" panose="020B0604020202020204" pitchFamily="34" charset="0"/>
              <a:buChar char="•"/>
            </a:pPr>
            <a:r>
              <a:rPr lang="de-DE" dirty="0" smtClean="0">
                <a:sym typeface="Wingdings" panose="05000000000000000000" pitchFamily="2" charset="2"/>
              </a:rPr>
              <a:t>Pre-processing needs domain knowledge, but can be automised</a:t>
            </a:r>
          </a:p>
          <a:p>
            <a:pPr>
              <a:buFont typeface="Arial" panose="020B0604020202020204" pitchFamily="34" charset="0"/>
              <a:buChar char="•"/>
            </a:pPr>
            <a:r>
              <a:rPr lang="de-DE" dirty="0" smtClean="0">
                <a:sym typeface="Wingdings" panose="05000000000000000000" pitchFamily="2" charset="2"/>
              </a:rPr>
              <a:t>Open SAR Toolkit (OST)  development at phi-lab</a:t>
            </a:r>
          </a:p>
          <a:p>
            <a:pPr marL="285750" indent="-285750">
              <a:buFont typeface="Arial" panose="020B0604020202020204" pitchFamily="34" charset="0"/>
              <a:buChar char="•"/>
            </a:pPr>
            <a:endParaRPr lang="de-DE" b="1" i="1" dirty="0" smtClean="0">
              <a:sym typeface="Wingdings" panose="05000000000000000000" pitchFamily="2" charset="2"/>
            </a:endParaRPr>
          </a:p>
          <a:p>
            <a:pPr>
              <a:buFont typeface="Arial" panose="020B0604020202020204" pitchFamily="34" charset="0"/>
              <a:buChar char="•"/>
            </a:pPr>
            <a:endParaRPr lang="en-GB" dirty="0"/>
          </a:p>
        </p:txBody>
      </p:sp>
    </p:spTree>
    <p:extLst>
      <p:ext uri="{BB962C8B-B14F-4D97-AF65-F5344CB8AC3E}">
        <p14:creationId xmlns:p14="http://schemas.microsoft.com/office/powerpoint/2010/main" val="3162755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Example of possible speed-up</a:t>
            </a:r>
            <a:endParaRPr lang="en-GB" dirty="0"/>
          </a:p>
        </p:txBody>
      </p:sp>
      <p:sp>
        <p:nvSpPr>
          <p:cNvPr id="3" name="Content Placeholder 2"/>
          <p:cNvSpPr>
            <a:spLocks noGrp="1"/>
          </p:cNvSpPr>
          <p:nvPr>
            <p:ph idx="1"/>
          </p:nvPr>
        </p:nvSpPr>
        <p:spPr>
          <a:xfrm>
            <a:off x="143086" y="908077"/>
            <a:ext cx="3329396" cy="3263504"/>
          </a:xfrm>
        </p:spPr>
        <p:txBody>
          <a:bodyPr>
            <a:normAutofit fontScale="70000" lnSpcReduction="20000"/>
          </a:bodyPr>
          <a:lstStyle/>
          <a:p>
            <a:pPr indent="0"/>
            <a:r>
              <a:rPr lang="de-DE" dirty="0" smtClean="0"/>
              <a:t>Example Ethiopia:</a:t>
            </a:r>
          </a:p>
          <a:p>
            <a:pPr marL="1095750" lvl="1" indent="-285750">
              <a:buFont typeface="Arial" panose="020B0604020202020204" pitchFamily="34" charset="0"/>
              <a:buChar char="•"/>
            </a:pPr>
            <a:r>
              <a:rPr lang="de-DE" dirty="0" smtClean="0"/>
              <a:t>8 swaths consisting of 5-8 frames</a:t>
            </a:r>
          </a:p>
          <a:p>
            <a:pPr marL="1095750" lvl="1" indent="-285750">
              <a:buFont typeface="Arial" panose="020B0604020202020204" pitchFamily="34" charset="0"/>
              <a:buChar char="•"/>
            </a:pPr>
            <a:r>
              <a:rPr lang="de-DE" dirty="0" smtClean="0"/>
              <a:t>7 acquisitions per swath, consisting of 2 polarizations</a:t>
            </a:r>
          </a:p>
          <a:p>
            <a:pPr marL="1095750" lvl="1" indent="-285750">
              <a:buFont typeface="Arial" panose="020B0604020202020204" pitchFamily="34" charset="0"/>
              <a:buChar char="•"/>
            </a:pPr>
            <a:r>
              <a:rPr lang="de-DE" dirty="0" smtClean="0"/>
              <a:t>Resolution output 30m</a:t>
            </a:r>
          </a:p>
          <a:p>
            <a:pPr marL="1095750" lvl="1" indent="-285750">
              <a:buFont typeface="Arial" panose="020B0604020202020204" pitchFamily="34" charset="0"/>
              <a:buChar char="•"/>
            </a:pPr>
            <a:r>
              <a:rPr lang="de-DE" dirty="0" smtClean="0"/>
              <a:t>Applied terrain flattening (computational expensive, but necessary for LC classification)</a:t>
            </a:r>
          </a:p>
          <a:p>
            <a:pPr marL="1095750" lvl="1" indent="-285750">
              <a:buFont typeface="Arial" panose="020B0604020202020204" pitchFamily="34" charset="0"/>
              <a:buChar char="•"/>
            </a:pPr>
            <a:r>
              <a:rPr lang="de-DE" dirty="0" smtClean="0"/>
              <a:t>Included generation of Layover/shadow mask and multi-temporal speckle filtering</a:t>
            </a:r>
          </a:p>
          <a:p>
            <a:pPr marL="1095750" lvl="1" indent="-285750">
              <a:buFont typeface="Arial" panose="020B0604020202020204" pitchFamily="34" charset="0"/>
              <a:buChar char="•"/>
            </a:pPr>
            <a:r>
              <a:rPr lang="de-DE" dirty="0" smtClean="0"/>
              <a:t>Time-series as well as Timescan generation</a:t>
            </a:r>
          </a:p>
          <a:p>
            <a:pPr>
              <a:buFont typeface="Arial" panose="020B0604020202020204" pitchFamily="34" charset="0"/>
              <a:buChar char="•"/>
            </a:pPr>
            <a:endParaRPr lang="de-DE" dirty="0" smtClean="0">
              <a:sym typeface="Wingdings" panose="05000000000000000000" pitchFamily="2" charset="2"/>
            </a:endParaRPr>
          </a:p>
          <a:p>
            <a:pPr marL="1095750" lvl="1" indent="-285750">
              <a:buFont typeface="Arial" panose="020B0604020202020204" pitchFamily="34" charset="0"/>
              <a:buChar char="•"/>
            </a:pPr>
            <a:endParaRPr lang="en-GB" dirty="0"/>
          </a:p>
        </p:txBody>
      </p:sp>
      <p:sp>
        <p:nvSpPr>
          <p:cNvPr id="5" name="TextBox 4"/>
          <p:cNvSpPr txBox="1"/>
          <p:nvPr/>
        </p:nvSpPr>
        <p:spPr>
          <a:xfrm>
            <a:off x="2383686" y="4168727"/>
            <a:ext cx="6317755" cy="461665"/>
          </a:xfrm>
          <a:prstGeom prst="rect">
            <a:avLst/>
          </a:prstGeom>
          <a:noFill/>
        </p:spPr>
        <p:txBody>
          <a:bodyPr wrap="none" rtlCol="0">
            <a:spAutoFit/>
          </a:bodyPr>
          <a:lstStyle/>
          <a:p>
            <a:r>
              <a:rPr lang="de-DE" sz="1200" b="1" dirty="0" smtClean="0"/>
              <a:t>Timescan of Ethiopia showing the minimum value of VV in time in red, </a:t>
            </a:r>
          </a:p>
          <a:p>
            <a:r>
              <a:rPr lang="de-DE" sz="1200" b="1" dirty="0" smtClean="0"/>
              <a:t>the minimum value of VH in time in green and the SD of VV in blue</a:t>
            </a:r>
            <a:endParaRPr lang="en-GB" sz="12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3283" y="1276363"/>
            <a:ext cx="4785079" cy="2895218"/>
          </a:xfrm>
          <a:prstGeom prst="rect">
            <a:avLst/>
          </a:prstGeom>
        </p:spPr>
      </p:pic>
    </p:spTree>
    <p:extLst>
      <p:ext uri="{BB962C8B-B14F-4D97-AF65-F5344CB8AC3E}">
        <p14:creationId xmlns:p14="http://schemas.microsoft.com/office/powerpoint/2010/main" val="3230217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Take home messages</a:t>
            </a:r>
            <a:endParaRPr lang="en-GB" dirty="0"/>
          </a:p>
        </p:txBody>
      </p:sp>
      <p:sp>
        <p:nvSpPr>
          <p:cNvPr id="3" name="Content Placeholder 2"/>
          <p:cNvSpPr>
            <a:spLocks noGrp="1"/>
          </p:cNvSpPr>
          <p:nvPr>
            <p:ph idx="1"/>
          </p:nvPr>
        </p:nvSpPr>
        <p:spPr>
          <a:xfrm>
            <a:off x="198000" y="583950"/>
            <a:ext cx="8748000" cy="4115050"/>
          </a:xfrm>
        </p:spPr>
        <p:txBody>
          <a:bodyPr/>
          <a:lstStyle/>
          <a:p>
            <a:pPr marL="287338" indent="-287338">
              <a:buFont typeface="Arial" panose="020B0604020202020204" pitchFamily="34" charset="0"/>
              <a:buChar char="•"/>
            </a:pPr>
            <a:r>
              <a:rPr lang="en-GB" sz="1100" dirty="0" smtClean="0"/>
              <a:t>The </a:t>
            </a:r>
            <a:r>
              <a:rPr lang="en-GB" sz="1100" b="1" dirty="0" smtClean="0"/>
              <a:t>Copernicus Space Component delivers high quality and timely data </a:t>
            </a:r>
            <a:r>
              <a:rPr lang="en-GB" sz="1100" dirty="0" smtClean="0"/>
              <a:t>to the user community</a:t>
            </a:r>
          </a:p>
          <a:p>
            <a:pPr marL="1097338" lvl="1" indent="-287338">
              <a:buFont typeface="Arial" panose="020B0604020202020204" pitchFamily="34" charset="0"/>
              <a:buChar char="•"/>
            </a:pPr>
            <a:r>
              <a:rPr lang="en-GB" sz="1050" dirty="0" smtClean="0"/>
              <a:t>Current fleet of missions: nominal operations and all core data products released</a:t>
            </a:r>
          </a:p>
          <a:p>
            <a:pPr marL="1097338" lvl="1" indent="-287338">
              <a:buFont typeface="Arial" panose="020B0604020202020204" pitchFamily="34" charset="0"/>
              <a:buChar char="•"/>
            </a:pPr>
            <a:r>
              <a:rPr lang="en-GB" sz="1050" dirty="0" smtClean="0"/>
              <a:t>C/D units in preparation</a:t>
            </a:r>
          </a:p>
          <a:p>
            <a:pPr marL="1097338" lvl="1" indent="-287338">
              <a:buFont typeface="Arial" panose="020B0604020202020204" pitchFamily="34" charset="0"/>
              <a:buChar char="•"/>
            </a:pPr>
            <a:r>
              <a:rPr lang="en-GB" sz="1050" dirty="0" smtClean="0"/>
              <a:t>Long-term Scenario/ future Sentinel extension and expansion/ consolidated</a:t>
            </a:r>
          </a:p>
          <a:p>
            <a:pPr marL="287338" indent="-287338">
              <a:buFont typeface="Arial" panose="020B0604020202020204" pitchFamily="34" charset="0"/>
              <a:buChar char="•"/>
            </a:pPr>
            <a:r>
              <a:rPr lang="en-GB" sz="1100" b="1" dirty="0" smtClean="0"/>
              <a:t>ESA’s provides important contribution to </a:t>
            </a:r>
            <a:r>
              <a:rPr lang="en-GB" sz="1100" b="1" u="sng" dirty="0" smtClean="0"/>
              <a:t>FDA</a:t>
            </a:r>
            <a:r>
              <a:rPr lang="en-GB" sz="1100" b="1" dirty="0" smtClean="0"/>
              <a:t> activities </a:t>
            </a:r>
          </a:p>
          <a:p>
            <a:pPr marL="1097338" lvl="1" indent="-287338">
              <a:buFont typeface="Arial" panose="020B0604020202020204" pitchFamily="34" charset="0"/>
              <a:buChar char="•"/>
            </a:pPr>
            <a:r>
              <a:rPr lang="en-GB" sz="1050" dirty="0" smtClean="0"/>
              <a:t>ARD, CARD4L, assessment process, implementation</a:t>
            </a:r>
          </a:p>
          <a:p>
            <a:pPr marL="1097338" lvl="1" indent="-287338">
              <a:buFont typeface="Arial" panose="020B0604020202020204" pitchFamily="34" charset="0"/>
              <a:buChar char="•"/>
            </a:pPr>
            <a:r>
              <a:rPr lang="en-GB" sz="1050" dirty="0" smtClean="0"/>
              <a:t>Excellent </a:t>
            </a:r>
            <a:r>
              <a:rPr lang="en-GB" sz="1050" dirty="0" smtClean="0"/>
              <a:t>Copernicus data access service provided, including data provision </a:t>
            </a:r>
            <a:r>
              <a:rPr lang="en-GB" sz="1050" dirty="0"/>
              <a:t>working in partnership </a:t>
            </a:r>
            <a:r>
              <a:rPr lang="en-GB" sz="1050" dirty="0" smtClean="0"/>
              <a:t>in international environment</a:t>
            </a:r>
          </a:p>
          <a:p>
            <a:pPr marL="1097338" lvl="1" indent="-287338">
              <a:buFont typeface="Arial" panose="020B0604020202020204" pitchFamily="34" charset="0"/>
              <a:buChar char="•"/>
            </a:pPr>
            <a:r>
              <a:rPr lang="en-GB" sz="1050" dirty="0" smtClean="0"/>
              <a:t>DIAS </a:t>
            </a:r>
            <a:r>
              <a:rPr lang="en-GB" sz="1050" dirty="0"/>
              <a:t>contracts now up and </a:t>
            </a:r>
            <a:r>
              <a:rPr lang="en-GB" sz="1050" dirty="0" smtClean="0"/>
              <a:t>running</a:t>
            </a:r>
            <a:endParaRPr lang="en-GB" sz="1050" dirty="0" smtClean="0"/>
          </a:p>
          <a:p>
            <a:pPr marL="287338" indent="-287338">
              <a:buFont typeface="Arial" panose="020B0604020202020204" pitchFamily="34" charset="0"/>
              <a:buChar char="•"/>
            </a:pPr>
            <a:r>
              <a:rPr lang="en-GB" sz="1100" b="1" dirty="0"/>
              <a:t>ESA’s provides important contribution to </a:t>
            </a:r>
            <a:r>
              <a:rPr lang="en-GB" sz="1100" b="1" u="sng" dirty="0" smtClean="0"/>
              <a:t>ARD</a:t>
            </a:r>
            <a:r>
              <a:rPr lang="en-GB" sz="1100" b="1" dirty="0" smtClean="0"/>
              <a:t> </a:t>
            </a:r>
            <a:r>
              <a:rPr lang="en-GB" sz="1100" b="1" dirty="0"/>
              <a:t>activities </a:t>
            </a:r>
            <a:endParaRPr lang="en-GB" sz="1100" b="1" dirty="0" smtClean="0"/>
          </a:p>
          <a:p>
            <a:pPr marL="1097338" lvl="1" indent="-287338">
              <a:buFont typeface="Arial" panose="020B0604020202020204" pitchFamily="34" charset="0"/>
              <a:buChar char="•"/>
            </a:pPr>
            <a:r>
              <a:rPr lang="en-GB" sz="1100" b="1" dirty="0" smtClean="0"/>
              <a:t>ESA’s </a:t>
            </a:r>
            <a:r>
              <a:rPr lang="en-GB" sz="1100" b="1" dirty="0" smtClean="0"/>
              <a:t>data products over land </a:t>
            </a:r>
            <a:r>
              <a:rPr lang="en-GB" sz="1100" dirty="0" smtClean="0"/>
              <a:t>provide a considerable contribution to the CEOS ARD portfolio and are </a:t>
            </a:r>
            <a:r>
              <a:rPr lang="en-GB" sz="1100" b="1" dirty="0" smtClean="0"/>
              <a:t>“quasi” compliant to ARD</a:t>
            </a:r>
            <a:r>
              <a:rPr lang="en-GB" sz="1100" dirty="0" smtClean="0"/>
              <a:t> </a:t>
            </a:r>
            <a:r>
              <a:rPr lang="en-GB" sz="1100" dirty="0" smtClean="0"/>
              <a:t>principles</a:t>
            </a:r>
          </a:p>
          <a:p>
            <a:pPr marL="1097338" lvl="1" indent="-287338">
              <a:buFont typeface="Arial" panose="020B0604020202020204" pitchFamily="34" charset="0"/>
              <a:buChar char="•"/>
            </a:pPr>
            <a:r>
              <a:rPr lang="en-GB" sz="1100" dirty="0" smtClean="0"/>
              <a:t>ARD on demand</a:t>
            </a:r>
          </a:p>
          <a:p>
            <a:pPr marL="1097338" lvl="1" indent="-287338">
              <a:buFont typeface="Arial" panose="020B0604020202020204" pitchFamily="34" charset="0"/>
              <a:buChar char="•"/>
            </a:pPr>
            <a:r>
              <a:rPr lang="en-GB" sz="1100" dirty="0" smtClean="0"/>
              <a:t>ARD (self) assessment procedure</a:t>
            </a:r>
          </a:p>
          <a:p>
            <a:pPr marL="1097338" lvl="1" indent="-287338">
              <a:buFont typeface="Arial" panose="020B0604020202020204" pitchFamily="34" charset="0"/>
              <a:buChar char="•"/>
            </a:pPr>
            <a:r>
              <a:rPr lang="en-GB" sz="1100" dirty="0" smtClean="0"/>
              <a:t>New </a:t>
            </a:r>
            <a:r>
              <a:rPr lang="en-GB" sz="1100" dirty="0" smtClean="0"/>
              <a:t>ARD </a:t>
            </a:r>
            <a:r>
              <a:rPr lang="en-GB" sz="1100" dirty="0" smtClean="0"/>
              <a:t>activities/</a:t>
            </a:r>
            <a:r>
              <a:rPr lang="en-GB" sz="1100" dirty="0" err="1" smtClean="0"/>
              <a:t>productss</a:t>
            </a:r>
            <a:r>
              <a:rPr lang="en-GB" sz="1100" dirty="0" smtClean="0"/>
              <a:t> </a:t>
            </a:r>
            <a:r>
              <a:rPr lang="en-GB" sz="1100" dirty="0" smtClean="0"/>
              <a:t>triggered by ESA</a:t>
            </a:r>
          </a:p>
          <a:p>
            <a:pPr marL="287338" indent="-287338">
              <a:buFont typeface="Arial" panose="020B0604020202020204" pitchFamily="34" charset="0"/>
              <a:buChar char="•"/>
            </a:pPr>
            <a:r>
              <a:rPr lang="en-GB" sz="1100" b="1" dirty="0" smtClean="0"/>
              <a:t>ESA lead for MRI activities has been appointed</a:t>
            </a:r>
            <a:r>
              <a:rPr lang="en-GB" sz="1100" dirty="0" smtClean="0"/>
              <a:t>: </a:t>
            </a:r>
            <a:r>
              <a:rPr lang="en-GB" sz="1100" dirty="0" err="1" smtClean="0"/>
              <a:t>Ferran</a:t>
            </a:r>
            <a:r>
              <a:rPr lang="en-GB" sz="1100" dirty="0" smtClean="0"/>
              <a:t> </a:t>
            </a:r>
            <a:r>
              <a:rPr lang="en-GB" sz="1100" dirty="0" err="1" smtClean="0"/>
              <a:t>Gascon</a:t>
            </a:r>
            <a:r>
              <a:rPr lang="en-GB" sz="1100" dirty="0" smtClean="0"/>
              <a:t> (Sentinel-2 mission manager</a:t>
            </a:r>
            <a:r>
              <a:rPr lang="en-GB" sz="1100" dirty="0" smtClean="0"/>
              <a:t>) </a:t>
            </a:r>
            <a:r>
              <a:rPr lang="en-GB" sz="1100" dirty="0" smtClean="0">
                <a:sym typeface="Wingdings" panose="05000000000000000000" pitchFamily="2" charset="2"/>
              </a:rPr>
              <a:t> see presentation Friday </a:t>
            </a:r>
            <a:r>
              <a:rPr lang="en-GB" sz="1100" smtClean="0">
                <a:sym typeface="Wingdings" panose="05000000000000000000" pitchFamily="2" charset="2"/>
              </a:rPr>
              <a:t>am Session 6</a:t>
            </a:r>
            <a:endParaRPr lang="en-GB" sz="1100" dirty="0" smtClean="0"/>
          </a:p>
        </p:txBody>
      </p:sp>
    </p:spTree>
    <p:extLst>
      <p:ext uri="{BB962C8B-B14F-4D97-AF65-F5344CB8AC3E}">
        <p14:creationId xmlns:p14="http://schemas.microsoft.com/office/powerpoint/2010/main" val="3043482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entin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9368" y="189988"/>
            <a:ext cx="1339944" cy="358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5911" y="230398"/>
            <a:ext cx="4784416" cy="277539"/>
          </a:xfrm>
        </p:spPr>
        <p:txBody>
          <a:bodyPr/>
          <a:lstStyle/>
          <a:p>
            <a:r>
              <a:rPr lang="de-DE" dirty="0"/>
              <a:t>Sentinel-1 Mission Status</a:t>
            </a:r>
            <a:endParaRPr lang="en-GB" dirty="0"/>
          </a:p>
        </p:txBody>
      </p:sp>
      <p:sp>
        <p:nvSpPr>
          <p:cNvPr id="9" name="Rectangle 8"/>
          <p:cNvSpPr/>
          <p:nvPr/>
        </p:nvSpPr>
        <p:spPr>
          <a:xfrm>
            <a:off x="302145" y="895732"/>
            <a:ext cx="5792205" cy="3216265"/>
          </a:xfrm>
          <a:prstGeom prst="rect">
            <a:avLst/>
          </a:prstGeom>
        </p:spPr>
        <p:txBody>
          <a:bodyPr wrap="square">
            <a:spAutoFit/>
          </a:bodyPr>
          <a:lstStyle/>
          <a:p>
            <a:pPr marL="180975" indent="-180975">
              <a:spcBef>
                <a:spcPts val="600"/>
              </a:spcBef>
              <a:buFont typeface="Arial" panose="020B0604020202020204" pitchFamily="34" charset="0"/>
              <a:buChar char="•"/>
            </a:pPr>
            <a:r>
              <a:rPr lang="en-GB" sz="1400" dirty="0">
                <a:solidFill>
                  <a:prstClr val="black"/>
                </a:solidFill>
                <a:latin typeface="Calibri" panose="020F0502020204030204" pitchFamily="34" charset="0"/>
              </a:rPr>
              <a:t>Sentinel-1A and Sentinel-1B mission operations </a:t>
            </a:r>
            <a:r>
              <a:rPr lang="en-GB" sz="1400" dirty="0">
                <a:solidFill>
                  <a:prstClr val="black"/>
                </a:solidFill>
                <a:latin typeface="Calibri" panose="020F0502020204030204" pitchFamily="34" charset="0"/>
                <a:sym typeface="Wingdings" panose="05000000000000000000" pitchFamily="2" charset="2"/>
              </a:rPr>
              <a:t> </a:t>
            </a:r>
            <a:r>
              <a:rPr lang="en-GB" sz="1400" b="1" dirty="0">
                <a:solidFill>
                  <a:prstClr val="black"/>
                </a:solidFill>
                <a:latin typeface="Calibri" panose="020F0502020204030204" pitchFamily="34" charset="0"/>
              </a:rPr>
              <a:t>nominal </a:t>
            </a:r>
          </a:p>
          <a:p>
            <a:pPr marL="180975" indent="-180975">
              <a:spcBef>
                <a:spcPts val="600"/>
              </a:spcBef>
              <a:buFont typeface="Arial" panose="020B0604020202020204" pitchFamily="34" charset="0"/>
              <a:buChar char="•"/>
            </a:pPr>
            <a:r>
              <a:rPr lang="en-GB" sz="1400" dirty="0">
                <a:solidFill>
                  <a:srgbClr val="000000"/>
                </a:solidFill>
                <a:latin typeface="Calibri" panose="020F0502020204030204" pitchFamily="34" charset="0"/>
              </a:rPr>
              <a:t>The </a:t>
            </a:r>
            <a:r>
              <a:rPr lang="en-GB" sz="1400" b="1" dirty="0">
                <a:solidFill>
                  <a:srgbClr val="000000"/>
                </a:solidFill>
                <a:latin typeface="Calibri" panose="020F0502020204030204" pitchFamily="34" charset="0"/>
              </a:rPr>
              <a:t>Sentinel-1 Yearly Mission Review successfully took place</a:t>
            </a:r>
            <a:r>
              <a:rPr lang="en-GB" sz="1400" dirty="0">
                <a:solidFill>
                  <a:srgbClr val="000000"/>
                </a:solidFill>
                <a:latin typeface="Calibri" panose="020F0502020204030204" pitchFamily="34" charset="0"/>
              </a:rPr>
              <a:t> in May 2018</a:t>
            </a:r>
          </a:p>
          <a:p>
            <a:pPr marL="180975" indent="-180975">
              <a:spcBef>
                <a:spcPts val="600"/>
              </a:spcBef>
              <a:buFont typeface="Arial" panose="020B0604020202020204" pitchFamily="34" charset="0"/>
              <a:buChar char="•"/>
            </a:pPr>
            <a:r>
              <a:rPr lang="en-GB" sz="1400" dirty="0">
                <a:solidFill>
                  <a:prstClr val="black"/>
                </a:solidFill>
                <a:latin typeface="Calibri" panose="020F0502020204030204" pitchFamily="34" charset="0"/>
              </a:rPr>
              <a:t>Sentinel-1 </a:t>
            </a:r>
            <a:r>
              <a:rPr lang="en-GB" sz="1400" b="1" dirty="0">
                <a:solidFill>
                  <a:prstClr val="black"/>
                </a:solidFill>
                <a:latin typeface="Calibri" panose="020F0502020204030204" pitchFamily="34" charset="0"/>
              </a:rPr>
              <a:t>contribution to emergency activations </a:t>
            </a:r>
            <a:r>
              <a:rPr lang="en-GB" sz="1400" dirty="0">
                <a:solidFill>
                  <a:prstClr val="black"/>
                </a:solidFill>
                <a:latin typeface="Calibri" panose="020F0502020204030204" pitchFamily="34" charset="0"/>
              </a:rPr>
              <a:t>continues to be high, for flood monitoring in particular </a:t>
            </a:r>
          </a:p>
          <a:p>
            <a:pPr marL="180975" indent="-180975">
              <a:spcBef>
                <a:spcPts val="600"/>
              </a:spcBef>
              <a:buFont typeface="Arial" panose="020B0604020202020204" pitchFamily="34" charset="0"/>
              <a:buChar char="•"/>
            </a:pPr>
            <a:r>
              <a:rPr lang="en-GB" sz="1400" dirty="0">
                <a:solidFill>
                  <a:srgbClr val="000000"/>
                </a:solidFill>
                <a:latin typeface="Calibri" panose="020F0502020204030204" pitchFamily="34" charset="0"/>
              </a:rPr>
              <a:t>Many application results based on the use of Sentinel-1 data, both in the operational and scientific domains, were presented at:</a:t>
            </a:r>
          </a:p>
          <a:p>
            <a:pPr marL="638175" lvl="1" indent="-180975">
              <a:spcBef>
                <a:spcPts val="600"/>
              </a:spcBef>
              <a:buFont typeface="Arial" panose="020B0604020202020204" pitchFamily="34" charset="0"/>
              <a:buChar char="•"/>
            </a:pPr>
            <a:r>
              <a:rPr lang="en-GB" sz="1400" b="1" dirty="0" err="1">
                <a:solidFill>
                  <a:srgbClr val="000000"/>
                </a:solidFill>
                <a:latin typeface="Calibri" panose="020F0502020204030204" pitchFamily="34" charset="0"/>
              </a:rPr>
              <a:t>SeaSAR</a:t>
            </a:r>
            <a:r>
              <a:rPr lang="en-GB" sz="1400" b="1" dirty="0">
                <a:solidFill>
                  <a:srgbClr val="000000"/>
                </a:solidFill>
                <a:latin typeface="Calibri" panose="020F0502020204030204" pitchFamily="34" charset="0"/>
              </a:rPr>
              <a:t> 2018</a:t>
            </a:r>
            <a:r>
              <a:rPr lang="en-GB" sz="1400" dirty="0">
                <a:solidFill>
                  <a:srgbClr val="000000"/>
                </a:solidFill>
                <a:latin typeface="Calibri" panose="020F0502020204030204" pitchFamily="34" charset="0"/>
              </a:rPr>
              <a:t>, from 7 to 10 May at ESA-ESRIN</a:t>
            </a:r>
          </a:p>
          <a:p>
            <a:pPr marL="638175" lvl="1" indent="-180975">
              <a:spcBef>
                <a:spcPts val="600"/>
              </a:spcBef>
              <a:buFont typeface="Arial" panose="020B0604020202020204" pitchFamily="34" charset="0"/>
              <a:buChar char="•"/>
            </a:pPr>
            <a:r>
              <a:rPr lang="en-GB" sz="1400" b="1" dirty="0">
                <a:solidFill>
                  <a:srgbClr val="000000"/>
                </a:solidFill>
                <a:latin typeface="Calibri" panose="020F0502020204030204" pitchFamily="34" charset="0"/>
              </a:rPr>
              <a:t>EUSAR 2018</a:t>
            </a:r>
            <a:r>
              <a:rPr lang="en-GB" sz="1400" dirty="0">
                <a:solidFill>
                  <a:srgbClr val="000000"/>
                </a:solidFill>
                <a:latin typeface="Calibri" panose="020F0502020204030204" pitchFamily="34" charset="0"/>
              </a:rPr>
              <a:t>, from 4 to 7 June 2018, in Aachen, Germany</a:t>
            </a:r>
          </a:p>
          <a:p>
            <a:pPr marL="638175" lvl="1" indent="-180975">
              <a:spcBef>
                <a:spcPts val="600"/>
              </a:spcBef>
              <a:buFont typeface="Arial" panose="020B0604020202020204" pitchFamily="34" charset="0"/>
              <a:buChar char="•"/>
            </a:pPr>
            <a:r>
              <a:rPr lang="en-GB" sz="1400" b="1" dirty="0">
                <a:solidFill>
                  <a:srgbClr val="000000"/>
                </a:solidFill>
                <a:latin typeface="Calibri" panose="020F0502020204030204" pitchFamily="34" charset="0"/>
              </a:rPr>
              <a:t>IGARSS 2018</a:t>
            </a:r>
            <a:r>
              <a:rPr lang="en-GB" sz="1400" dirty="0">
                <a:solidFill>
                  <a:srgbClr val="000000"/>
                </a:solidFill>
                <a:latin typeface="Calibri" panose="020F0502020204030204" pitchFamily="34" charset="0"/>
              </a:rPr>
              <a:t>, from 23 to 27 July 2018 in Valencia, Spain. </a:t>
            </a:r>
          </a:p>
          <a:p>
            <a:pPr>
              <a:spcBef>
                <a:spcPts val="600"/>
              </a:spcBef>
            </a:pPr>
            <a:r>
              <a:rPr lang="mr-IN" sz="1400" dirty="0">
                <a:solidFill>
                  <a:srgbClr val="000000"/>
                </a:solidFill>
                <a:latin typeface="Calibri" panose="020F0502020204030204" pitchFamily="34" charset="0"/>
              </a:rPr>
              <a:t>…</a:t>
            </a:r>
            <a:r>
              <a:rPr lang="en-US" sz="1400" dirty="0">
                <a:solidFill>
                  <a:srgbClr val="000000"/>
                </a:solidFill>
                <a:latin typeface="Calibri" panose="020F0502020204030204" pitchFamily="34" charset="0"/>
              </a:rPr>
              <a:t> with, in particular, an important number of talks &amp; posters based on the </a:t>
            </a:r>
            <a:r>
              <a:rPr lang="en-US" sz="1400" b="1" dirty="0">
                <a:solidFill>
                  <a:srgbClr val="000000"/>
                </a:solidFill>
                <a:latin typeface="Calibri" panose="020F0502020204030204" pitchFamily="34" charset="0"/>
              </a:rPr>
              <a:t>exploitation of</a:t>
            </a:r>
            <a:r>
              <a:rPr lang="en-GB" sz="1400" b="1" dirty="0">
                <a:solidFill>
                  <a:srgbClr val="000000"/>
                </a:solidFill>
                <a:latin typeface="Calibri" panose="020F0502020204030204" pitchFamily="34" charset="0"/>
              </a:rPr>
              <a:t> the Sentinel-1</a:t>
            </a:r>
            <a:r>
              <a:rPr lang="en-GB" sz="1400" dirty="0">
                <a:solidFill>
                  <a:srgbClr val="000000"/>
                </a:solidFill>
                <a:latin typeface="Calibri" panose="020F0502020204030204" pitchFamily="34" charset="0"/>
              </a:rPr>
              <a:t> </a:t>
            </a:r>
            <a:r>
              <a:rPr lang="en-GB" sz="1400" b="1" dirty="0">
                <a:solidFill>
                  <a:srgbClr val="000000"/>
                </a:solidFill>
                <a:latin typeface="Calibri" panose="020F0502020204030204" pitchFamily="34" charset="0"/>
              </a:rPr>
              <a:t>high coverage frequency </a:t>
            </a:r>
            <a:r>
              <a:rPr lang="en-GB" sz="1400" dirty="0">
                <a:solidFill>
                  <a:srgbClr val="000000"/>
                </a:solidFill>
                <a:latin typeface="Calibri" panose="020F0502020204030204" pitchFamily="34" charset="0"/>
              </a:rPr>
              <a:t>and the availability of the related </a:t>
            </a:r>
            <a:r>
              <a:rPr lang="en-GB" sz="1400" b="1" dirty="0">
                <a:solidFill>
                  <a:srgbClr val="000000"/>
                </a:solidFill>
                <a:latin typeface="Calibri" panose="020F0502020204030204" pitchFamily="34" charset="0"/>
              </a:rPr>
              <a:t>data time series</a:t>
            </a:r>
            <a:r>
              <a:rPr lang="en-GB" sz="1400" dirty="0">
                <a:solidFill>
                  <a:srgbClr val="000000"/>
                </a:solidFill>
                <a:latin typeface="Calibri" panose="020F0502020204030204" pitchFamily="34" charset="0"/>
              </a:rPr>
              <a:t>. </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209" y="983040"/>
            <a:ext cx="2546244" cy="1430887"/>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0840" y="2611587"/>
            <a:ext cx="2559612" cy="1589568"/>
          </a:xfrm>
          <a:prstGeom prst="rect">
            <a:avLst/>
          </a:prstGeom>
        </p:spPr>
      </p:pic>
      <p:sp>
        <p:nvSpPr>
          <p:cNvPr id="15" name="TextBox 14"/>
          <p:cNvSpPr txBox="1"/>
          <p:nvPr/>
        </p:nvSpPr>
        <p:spPr>
          <a:xfrm>
            <a:off x="6387025" y="2396143"/>
            <a:ext cx="2603427" cy="215444"/>
          </a:xfrm>
          <a:prstGeom prst="rect">
            <a:avLst/>
          </a:prstGeom>
          <a:noFill/>
        </p:spPr>
        <p:txBody>
          <a:bodyPr wrap="square" rtlCol="0">
            <a:spAutoFit/>
          </a:bodyPr>
          <a:lstStyle/>
          <a:p>
            <a:pPr algn="ctr"/>
            <a:r>
              <a:rPr lang="en-US" sz="800" i="1" dirty="0">
                <a:latin typeface="Calibri" panose="020F0502020204030204" pitchFamily="34" charset="0"/>
              </a:rPr>
              <a:t>Interferogram descending pass 01-07 July 2018</a:t>
            </a:r>
          </a:p>
        </p:txBody>
      </p:sp>
      <p:sp>
        <p:nvSpPr>
          <p:cNvPr id="16" name="TextBox 15"/>
          <p:cNvSpPr txBox="1"/>
          <p:nvPr/>
        </p:nvSpPr>
        <p:spPr>
          <a:xfrm>
            <a:off x="6408877" y="4183591"/>
            <a:ext cx="2581575" cy="215444"/>
          </a:xfrm>
          <a:prstGeom prst="rect">
            <a:avLst/>
          </a:prstGeom>
          <a:noFill/>
        </p:spPr>
        <p:txBody>
          <a:bodyPr wrap="square" rtlCol="0">
            <a:spAutoFit/>
          </a:bodyPr>
          <a:lstStyle/>
          <a:p>
            <a:pPr algn="ctr"/>
            <a:r>
              <a:rPr lang="en-US" sz="800" i="1" dirty="0" err="1">
                <a:latin typeface="Calibri" panose="020F0502020204030204" pitchFamily="34" charset="0"/>
              </a:rPr>
              <a:t>Interferogram</a:t>
            </a:r>
            <a:r>
              <a:rPr lang="en-US" sz="800" i="1" dirty="0">
                <a:latin typeface="Calibri" panose="020F0502020204030204" pitchFamily="34" charset="0"/>
              </a:rPr>
              <a:t> ascending pass 30 Jun </a:t>
            </a:r>
            <a:r>
              <a:rPr lang="mr-IN" sz="800" i="1" dirty="0">
                <a:latin typeface="Calibri" panose="020F0502020204030204" pitchFamily="34" charset="0"/>
              </a:rPr>
              <a:t>–</a:t>
            </a:r>
            <a:r>
              <a:rPr lang="en-US" sz="800" i="1" dirty="0">
                <a:latin typeface="Calibri" panose="020F0502020204030204" pitchFamily="34" charset="0"/>
              </a:rPr>
              <a:t> 06 Jul 2018</a:t>
            </a:r>
          </a:p>
        </p:txBody>
      </p:sp>
      <p:sp>
        <p:nvSpPr>
          <p:cNvPr id="18" name="Rectangle 17"/>
          <p:cNvSpPr/>
          <p:nvPr/>
        </p:nvSpPr>
        <p:spPr>
          <a:xfrm>
            <a:off x="6408877" y="507937"/>
            <a:ext cx="2559612" cy="461665"/>
          </a:xfrm>
          <a:prstGeom prst="rect">
            <a:avLst/>
          </a:prstGeom>
        </p:spPr>
        <p:txBody>
          <a:bodyPr wrap="square">
            <a:spAutoFit/>
          </a:bodyPr>
          <a:lstStyle/>
          <a:p>
            <a:pPr algn="ctr">
              <a:spcBef>
                <a:spcPts val="600"/>
              </a:spcBef>
            </a:pPr>
            <a:r>
              <a:rPr lang="en-GB" sz="1200" i="1" dirty="0">
                <a:solidFill>
                  <a:srgbClr val="0070C0"/>
                </a:solidFill>
                <a:latin typeface="Calibri" panose="020F0502020204030204" pitchFamily="34" charset="0"/>
              </a:rPr>
              <a:t>Sierra </a:t>
            </a:r>
            <a:r>
              <a:rPr lang="en-GB" sz="1200" i="1" dirty="0" err="1">
                <a:solidFill>
                  <a:srgbClr val="0070C0"/>
                </a:solidFill>
                <a:latin typeface="Calibri" panose="020F0502020204030204" pitchFamily="34" charset="0"/>
              </a:rPr>
              <a:t>Negra</a:t>
            </a:r>
            <a:r>
              <a:rPr lang="en-GB" sz="1200" i="1" dirty="0">
                <a:solidFill>
                  <a:srgbClr val="0070C0"/>
                </a:solidFill>
                <a:latin typeface="Calibri" panose="020F0502020204030204" pitchFamily="34" charset="0"/>
              </a:rPr>
              <a:t> and Fernandina </a:t>
            </a:r>
            <a:br>
              <a:rPr lang="en-GB" sz="1200" i="1" dirty="0">
                <a:solidFill>
                  <a:srgbClr val="0070C0"/>
                </a:solidFill>
                <a:latin typeface="Calibri" panose="020F0502020204030204" pitchFamily="34" charset="0"/>
              </a:rPr>
            </a:br>
            <a:r>
              <a:rPr lang="en-GB" sz="1200" i="1" dirty="0">
                <a:solidFill>
                  <a:srgbClr val="0070C0"/>
                </a:solidFill>
                <a:latin typeface="Calibri" panose="020F0502020204030204" pitchFamily="34" charset="0"/>
              </a:rPr>
              <a:t>volcano eruption, Galapagos</a:t>
            </a:r>
          </a:p>
        </p:txBody>
      </p:sp>
      <p:sp>
        <p:nvSpPr>
          <p:cNvPr id="20" name="Rectangle 19"/>
          <p:cNvSpPr/>
          <p:nvPr/>
        </p:nvSpPr>
        <p:spPr>
          <a:xfrm>
            <a:off x="5891051" y="4389401"/>
            <a:ext cx="3256523" cy="200055"/>
          </a:xfrm>
          <a:prstGeom prst="rect">
            <a:avLst/>
          </a:prstGeom>
        </p:spPr>
        <p:txBody>
          <a:bodyPr wrap="square">
            <a:spAutoFit/>
          </a:bodyPr>
          <a:lstStyle/>
          <a:p>
            <a:r>
              <a:rPr lang="en-US" sz="700" i="1" dirty="0">
                <a:latin typeface="Calibri" panose="020F0502020204030204" pitchFamily="34" charset="0"/>
              </a:rPr>
              <a:t>Copyright: </a:t>
            </a:r>
            <a:r>
              <a:rPr lang="en-GB" sz="700" i="1" dirty="0">
                <a:latin typeface="Calibri" panose="020F0502020204030204" pitchFamily="34" charset="0"/>
              </a:rPr>
              <a:t>Contains modified Copernicus Sentinel data (2018) / University of Miami </a:t>
            </a:r>
          </a:p>
        </p:txBody>
      </p:sp>
    </p:spTree>
    <p:extLst>
      <p:ext uri="{BB962C8B-B14F-4D97-AF65-F5344CB8AC3E}">
        <p14:creationId xmlns:p14="http://schemas.microsoft.com/office/powerpoint/2010/main" val="647072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entin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8292" y="146777"/>
            <a:ext cx="1339944" cy="3583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9104" y="183795"/>
            <a:ext cx="4784416" cy="277539"/>
          </a:xfrm>
        </p:spPr>
        <p:txBody>
          <a:bodyPr/>
          <a:lstStyle/>
          <a:p>
            <a:r>
              <a:rPr lang="de-DE" dirty="0"/>
              <a:t>Sentinel-1 Mission Status</a:t>
            </a:r>
            <a:endParaRPr lang="en-GB" dirty="0"/>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747" y="1217510"/>
            <a:ext cx="2755392" cy="2976582"/>
          </a:xfrm>
          <a:prstGeom prst="rect">
            <a:avLst/>
          </a:prstGeom>
          <a:ln>
            <a:solidFill>
              <a:schemeClr val="tx1"/>
            </a:solidFill>
          </a:ln>
          <a:effectLst>
            <a:outerShdw blurRad="50800" dist="38100" dir="2700000" algn="tl" rotWithShape="0">
              <a:prstClr val="black">
                <a:alpha val="40000"/>
              </a:prstClr>
            </a:outerShdw>
          </a:effectLst>
        </p:spPr>
      </p:pic>
      <p:pic>
        <p:nvPicPr>
          <p:cNvPr id="18" name="Picture 4" descr="ttps://disasterscharter.org/image/journal/article.jpg?img_id=943411&amp;t=153319937917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2814" y="1217510"/>
            <a:ext cx="4401312" cy="311581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Rectangle 18"/>
          <p:cNvSpPr/>
          <p:nvPr/>
        </p:nvSpPr>
        <p:spPr>
          <a:xfrm>
            <a:off x="622452" y="743785"/>
            <a:ext cx="3864864" cy="523220"/>
          </a:xfrm>
          <a:prstGeom prst="rect">
            <a:avLst/>
          </a:prstGeom>
        </p:spPr>
        <p:txBody>
          <a:bodyPr wrap="square">
            <a:spAutoFit/>
          </a:bodyPr>
          <a:lstStyle/>
          <a:p>
            <a:pPr algn="ctr"/>
            <a:r>
              <a:rPr lang="en-US" sz="1400" b="1" i="1" spc="-1" dirty="0">
                <a:solidFill>
                  <a:srgbClr val="0070C0"/>
                </a:solidFill>
                <a:uFill>
                  <a:solidFill>
                    <a:srgbClr val="FFFFFF"/>
                  </a:solidFill>
                </a:uFill>
                <a:latin typeface="Calibri" panose="020F0502020204030204" pitchFamily="34" charset="0"/>
              </a:rPr>
              <a:t>Copernicus Emergency Management Service</a:t>
            </a:r>
          </a:p>
          <a:p>
            <a:pPr algn="ctr"/>
            <a:r>
              <a:rPr lang="en-US" sz="1400" b="1" i="1" spc="-1" dirty="0">
                <a:solidFill>
                  <a:srgbClr val="0070C0"/>
                </a:solidFill>
                <a:uFill>
                  <a:solidFill>
                    <a:srgbClr val="FFFFFF"/>
                  </a:solidFill>
                </a:uFill>
                <a:latin typeface="Calibri" panose="020F0502020204030204" pitchFamily="34" charset="0"/>
              </a:rPr>
              <a:t>Floods in Finland (May 2018)</a:t>
            </a:r>
          </a:p>
        </p:txBody>
      </p:sp>
      <p:sp>
        <p:nvSpPr>
          <p:cNvPr id="20" name="Rectangle 19"/>
          <p:cNvSpPr/>
          <p:nvPr/>
        </p:nvSpPr>
        <p:spPr>
          <a:xfrm>
            <a:off x="4785868" y="713393"/>
            <a:ext cx="4115203" cy="523220"/>
          </a:xfrm>
          <a:prstGeom prst="rect">
            <a:avLst/>
          </a:prstGeom>
        </p:spPr>
        <p:txBody>
          <a:bodyPr wrap="square">
            <a:spAutoFit/>
          </a:bodyPr>
          <a:lstStyle/>
          <a:p>
            <a:pPr algn="ctr"/>
            <a:r>
              <a:rPr lang="en-US" sz="1400" b="1" i="1" spc="-1" dirty="0">
                <a:solidFill>
                  <a:srgbClr val="0070C0"/>
                </a:solidFill>
                <a:uFill>
                  <a:solidFill>
                    <a:srgbClr val="FFFFFF"/>
                  </a:solidFill>
                </a:uFill>
                <a:latin typeface="Calibri" panose="020F0502020204030204" pitchFamily="34" charset="0"/>
              </a:rPr>
              <a:t>International Charter Space &amp; Major Disasters</a:t>
            </a:r>
          </a:p>
          <a:p>
            <a:pPr algn="ctr"/>
            <a:r>
              <a:rPr lang="en-US" sz="1400" b="1" i="1" spc="-1" dirty="0">
                <a:solidFill>
                  <a:srgbClr val="0070C0"/>
                </a:solidFill>
                <a:uFill>
                  <a:solidFill>
                    <a:srgbClr val="FFFFFF"/>
                  </a:solidFill>
                </a:uFill>
                <a:latin typeface="Calibri" panose="020F0502020204030204" pitchFamily="34" charset="0"/>
              </a:rPr>
              <a:t>Floods &amp; dam collapse in Laos (July 2018)</a:t>
            </a:r>
          </a:p>
        </p:txBody>
      </p:sp>
      <p:sp>
        <p:nvSpPr>
          <p:cNvPr id="21" name="TextBox 20"/>
          <p:cNvSpPr txBox="1"/>
          <p:nvPr/>
        </p:nvSpPr>
        <p:spPr>
          <a:xfrm>
            <a:off x="3027303" y="431165"/>
            <a:ext cx="3063082" cy="338554"/>
          </a:xfrm>
          <a:prstGeom prst="rect">
            <a:avLst/>
          </a:prstGeom>
          <a:noFill/>
        </p:spPr>
        <p:txBody>
          <a:bodyPr wrap="none" rtlCol="0">
            <a:spAutoFit/>
          </a:bodyPr>
          <a:lstStyle/>
          <a:p>
            <a:pPr algn="ctr"/>
            <a:r>
              <a:rPr lang="en-GB" sz="1600" b="1" i="1" spc="-1" dirty="0">
                <a:solidFill>
                  <a:srgbClr val="0070C0"/>
                </a:solidFill>
                <a:uFill>
                  <a:solidFill>
                    <a:srgbClr val="FFFFFF"/>
                  </a:solidFill>
                </a:uFill>
                <a:latin typeface="Calibri" panose="020F0502020204030204" pitchFamily="34" charset="0"/>
              </a:rPr>
              <a:t>Support to Emergency Activations</a:t>
            </a:r>
          </a:p>
        </p:txBody>
      </p:sp>
      <p:sp>
        <p:nvSpPr>
          <p:cNvPr id="22" name="Rectangle 21"/>
          <p:cNvSpPr/>
          <p:nvPr/>
        </p:nvSpPr>
        <p:spPr>
          <a:xfrm>
            <a:off x="397080" y="4177754"/>
            <a:ext cx="4160726" cy="507831"/>
          </a:xfrm>
          <a:prstGeom prst="rect">
            <a:avLst/>
          </a:prstGeom>
        </p:spPr>
        <p:txBody>
          <a:bodyPr wrap="square">
            <a:spAutoFit/>
          </a:bodyPr>
          <a:lstStyle/>
          <a:p>
            <a:pPr algn="ctr"/>
            <a:r>
              <a:rPr lang="en-GB" sz="1000" i="1" dirty="0">
                <a:solidFill>
                  <a:srgbClr val="0070C0"/>
                </a:solidFill>
                <a:latin typeface="Calibri" panose="020F0502020204030204" pitchFamily="34" charset="0"/>
              </a:rPr>
              <a:t>Copernicus Emergency Management Service: Activation EMSR284</a:t>
            </a:r>
            <a:endParaRPr lang="en-US" sz="1000" i="1" dirty="0">
              <a:solidFill>
                <a:srgbClr val="0070C0"/>
              </a:solidFill>
              <a:latin typeface="Calibri" panose="020F0502020204030204" pitchFamily="34" charset="0"/>
            </a:endParaRPr>
          </a:p>
          <a:p>
            <a:pPr algn="ctr"/>
            <a:r>
              <a:rPr lang="en-US" sz="800" i="1" dirty="0">
                <a:solidFill>
                  <a:srgbClr val="0070C0"/>
                </a:solidFill>
                <a:latin typeface="Calibri" panose="020F0502020204030204" pitchFamily="34" charset="0"/>
              </a:rPr>
              <a:t>Authorized User: </a:t>
            </a:r>
            <a:r>
              <a:rPr lang="en-US" sz="800" i="1" dirty="0" err="1">
                <a:solidFill>
                  <a:srgbClr val="0070C0"/>
                </a:solidFill>
                <a:latin typeface="Calibri" panose="020F0502020204030204" pitchFamily="34" charset="0"/>
              </a:rPr>
              <a:t>Finland|Government</a:t>
            </a:r>
            <a:r>
              <a:rPr lang="en-US" sz="800" i="1" dirty="0">
                <a:solidFill>
                  <a:srgbClr val="0070C0"/>
                </a:solidFill>
                <a:latin typeface="Calibri" panose="020F0502020204030204" pitchFamily="34" charset="0"/>
              </a:rPr>
              <a:t> Situation Centre</a:t>
            </a:r>
            <a:endParaRPr lang="es-ES" sz="800" i="1" dirty="0">
              <a:solidFill>
                <a:srgbClr val="0070C0"/>
              </a:solidFill>
              <a:latin typeface="Calibri" panose="020F0502020204030204" pitchFamily="34" charset="0"/>
            </a:endParaRPr>
          </a:p>
          <a:p>
            <a:pPr algn="ctr"/>
            <a:r>
              <a:rPr lang="en-US" sz="800" i="1" dirty="0">
                <a:latin typeface="Calibri" panose="020F0502020204030204" pitchFamily="34" charset="0"/>
              </a:rPr>
              <a:t>Copyright: Contains modified Copernicus Sentinel data (2018) / processed by CEMS / e-geos</a:t>
            </a:r>
          </a:p>
        </p:txBody>
      </p:sp>
      <p:sp>
        <p:nvSpPr>
          <p:cNvPr id="24" name="Rectangle 23"/>
          <p:cNvSpPr/>
          <p:nvPr/>
        </p:nvSpPr>
        <p:spPr>
          <a:xfrm>
            <a:off x="4757269" y="4404359"/>
            <a:ext cx="4279392" cy="215444"/>
          </a:xfrm>
          <a:prstGeom prst="rect">
            <a:avLst/>
          </a:prstGeom>
        </p:spPr>
        <p:txBody>
          <a:bodyPr wrap="square">
            <a:spAutoFit/>
          </a:bodyPr>
          <a:lstStyle/>
          <a:p>
            <a:pPr algn="ctr"/>
            <a:r>
              <a:rPr lang="en-GB" sz="800" i="1" dirty="0">
                <a:latin typeface="Calibri" panose="020F0502020204030204" pitchFamily="34" charset="0"/>
              </a:rPr>
              <a:t>Copyright: Contains modified Copernicus Sentinel data (2018) / processed by UNITAR / UNOSAT</a:t>
            </a:r>
          </a:p>
        </p:txBody>
      </p:sp>
    </p:spTree>
    <p:extLst>
      <p:ext uri="{BB962C8B-B14F-4D97-AF65-F5344CB8AC3E}">
        <p14:creationId xmlns:p14="http://schemas.microsoft.com/office/powerpoint/2010/main" val="2079382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ntinel-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7"/>
          <a:stretch/>
        </p:blipFill>
        <p:spPr bwMode="auto">
          <a:xfrm>
            <a:off x="6790618" y="94686"/>
            <a:ext cx="1472126" cy="4072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269179" y="74639"/>
            <a:ext cx="4928432" cy="461665"/>
          </a:xfrm>
        </p:spPr>
        <p:txBody>
          <a:bodyPr/>
          <a:lstStyle/>
          <a:p>
            <a:r>
              <a:rPr lang="en-GB" sz="2400" dirty="0">
                <a:latin typeface="Calibri" panose="020F0502020204030204" pitchFamily="34" charset="0"/>
              </a:rPr>
              <a:t>Sentinel-2 mission status</a:t>
            </a:r>
            <a:endParaRPr lang="en-GB" sz="2400" dirty="0"/>
          </a:p>
        </p:txBody>
      </p:sp>
      <p:grpSp>
        <p:nvGrpSpPr>
          <p:cNvPr id="9" name="Group 8"/>
          <p:cNvGrpSpPr/>
          <p:nvPr/>
        </p:nvGrpSpPr>
        <p:grpSpPr>
          <a:xfrm>
            <a:off x="778827" y="793485"/>
            <a:ext cx="3278951" cy="1824604"/>
            <a:chOff x="723033" y="809469"/>
            <a:chExt cx="3485567" cy="1978701"/>
          </a:xfrm>
        </p:grpSpPr>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033" y="809469"/>
              <a:ext cx="3485567" cy="1978701"/>
            </a:xfrm>
            <a:prstGeom prst="rect">
              <a:avLst/>
            </a:prstGeom>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2838314" y="1327561"/>
              <a:ext cx="522900" cy="246221"/>
            </a:xfrm>
            <a:prstGeom prst="rect">
              <a:avLst/>
            </a:prstGeom>
            <a:noFill/>
          </p:spPr>
          <p:txBody>
            <a:bodyPr wrap="none" rtlCol="0">
              <a:spAutoFit/>
            </a:bodyPr>
            <a:lstStyle/>
            <a:p>
              <a:r>
                <a:rPr lang="en-GB" sz="1000" b="1" dirty="0">
                  <a:latin typeface="Calibri" panose="020F0502020204030204" pitchFamily="34" charset="0"/>
                </a:rPr>
                <a:t>5 days</a:t>
              </a:r>
            </a:p>
          </p:txBody>
        </p:sp>
        <p:sp>
          <p:nvSpPr>
            <p:cNvPr id="12" name="TextBox 11"/>
            <p:cNvSpPr txBox="1"/>
            <p:nvPr/>
          </p:nvSpPr>
          <p:spPr>
            <a:xfrm>
              <a:off x="2324642" y="2541949"/>
              <a:ext cx="588623" cy="246221"/>
            </a:xfrm>
            <a:prstGeom prst="rect">
              <a:avLst/>
            </a:prstGeom>
            <a:noFill/>
          </p:spPr>
          <p:txBody>
            <a:bodyPr wrap="none" rtlCol="0">
              <a:spAutoFit/>
            </a:bodyPr>
            <a:lstStyle/>
            <a:p>
              <a:r>
                <a:rPr lang="en-GB" sz="1000" b="1" dirty="0">
                  <a:latin typeface="Calibri" panose="020F0502020204030204" pitchFamily="34" charset="0"/>
                </a:rPr>
                <a:t>10 days</a:t>
              </a:r>
            </a:p>
          </p:txBody>
        </p:sp>
        <p:sp>
          <p:nvSpPr>
            <p:cNvPr id="13" name="TextBox 12"/>
            <p:cNvSpPr txBox="1"/>
            <p:nvPr/>
          </p:nvSpPr>
          <p:spPr>
            <a:xfrm>
              <a:off x="1248666" y="1415603"/>
              <a:ext cx="522900" cy="246221"/>
            </a:xfrm>
            <a:prstGeom prst="rect">
              <a:avLst/>
            </a:prstGeom>
            <a:noFill/>
          </p:spPr>
          <p:txBody>
            <a:bodyPr wrap="none" rtlCol="0">
              <a:spAutoFit/>
            </a:bodyPr>
            <a:lstStyle/>
            <a:p>
              <a:r>
                <a:rPr lang="en-GB" sz="1000" b="1" dirty="0">
                  <a:latin typeface="Calibri" panose="020F0502020204030204" pitchFamily="34" charset="0"/>
                </a:rPr>
                <a:t>5 days</a:t>
              </a:r>
            </a:p>
          </p:txBody>
        </p:sp>
        <p:sp>
          <p:nvSpPr>
            <p:cNvPr id="14" name="TextBox 13"/>
            <p:cNvSpPr txBox="1"/>
            <p:nvPr/>
          </p:nvSpPr>
          <p:spPr>
            <a:xfrm>
              <a:off x="2357502" y="1679456"/>
              <a:ext cx="522900" cy="246221"/>
            </a:xfrm>
            <a:prstGeom prst="rect">
              <a:avLst/>
            </a:prstGeom>
            <a:noFill/>
          </p:spPr>
          <p:txBody>
            <a:bodyPr wrap="none" rtlCol="0">
              <a:spAutoFit/>
            </a:bodyPr>
            <a:lstStyle/>
            <a:p>
              <a:r>
                <a:rPr lang="en-GB" sz="1000" b="1" dirty="0">
                  <a:latin typeface="Calibri" panose="020F0502020204030204" pitchFamily="34" charset="0"/>
                </a:rPr>
                <a:t>5 days</a:t>
              </a:r>
            </a:p>
          </p:txBody>
        </p:sp>
        <p:sp>
          <p:nvSpPr>
            <p:cNvPr id="15" name="TextBox 14"/>
            <p:cNvSpPr txBox="1"/>
            <p:nvPr/>
          </p:nvSpPr>
          <p:spPr>
            <a:xfrm>
              <a:off x="1666341" y="1939969"/>
              <a:ext cx="522900" cy="246221"/>
            </a:xfrm>
            <a:prstGeom prst="rect">
              <a:avLst/>
            </a:prstGeom>
            <a:noFill/>
          </p:spPr>
          <p:txBody>
            <a:bodyPr wrap="none" rtlCol="0">
              <a:spAutoFit/>
            </a:bodyPr>
            <a:lstStyle/>
            <a:p>
              <a:r>
                <a:rPr lang="en-GB" sz="1000" b="1" dirty="0">
                  <a:latin typeface="Calibri" panose="020F0502020204030204" pitchFamily="34" charset="0"/>
                </a:rPr>
                <a:t>5 days</a:t>
              </a:r>
            </a:p>
          </p:txBody>
        </p:sp>
        <p:sp>
          <p:nvSpPr>
            <p:cNvPr id="16" name="TextBox 15"/>
            <p:cNvSpPr txBox="1"/>
            <p:nvPr/>
          </p:nvSpPr>
          <p:spPr>
            <a:xfrm>
              <a:off x="3468906" y="2063080"/>
              <a:ext cx="522900" cy="246221"/>
            </a:xfrm>
            <a:prstGeom prst="rect">
              <a:avLst/>
            </a:prstGeom>
            <a:noFill/>
          </p:spPr>
          <p:txBody>
            <a:bodyPr wrap="none" rtlCol="0">
              <a:spAutoFit/>
            </a:bodyPr>
            <a:lstStyle/>
            <a:p>
              <a:r>
                <a:rPr lang="en-GB" sz="1000" b="1" dirty="0">
                  <a:latin typeface="Calibri" panose="020F0502020204030204" pitchFamily="34" charset="0"/>
                </a:rPr>
                <a:t>5 days</a:t>
              </a:r>
            </a:p>
          </p:txBody>
        </p:sp>
      </p:grpSp>
      <p:pic>
        <p:nvPicPr>
          <p:cNvPr id="17" name="Picture 2" descr="http://www.esa.int/var/esa/storage/images/esa_multimedia/images/2018/07/looming_iceberg/17604107-1-eng-GB/Looming_iceberg_node_full_image_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74451" y="1554493"/>
            <a:ext cx="3513254" cy="244422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4167614" y="625445"/>
            <a:ext cx="4839426" cy="815608"/>
          </a:xfrm>
          <a:prstGeom prst="rect">
            <a:avLst/>
          </a:prstGeom>
        </p:spPr>
        <p:txBody>
          <a:bodyPr wrap="square">
            <a:spAutoFit/>
          </a:bodyPr>
          <a:lstStyle/>
          <a:p>
            <a:pPr marL="180975" indent="-180975">
              <a:spcBef>
                <a:spcPts val="600"/>
              </a:spcBef>
              <a:buFont typeface="Arial" panose="020B0604020202020204" pitchFamily="34" charset="0"/>
              <a:buChar char="•"/>
            </a:pPr>
            <a:r>
              <a:rPr lang="en-GB" sz="1400" dirty="0">
                <a:solidFill>
                  <a:prstClr val="black"/>
                </a:solidFill>
                <a:latin typeface="Calibri" panose="020F0502020204030204" pitchFamily="34" charset="0"/>
              </a:rPr>
              <a:t>Sentinel-2A and Sentinel-2B mission operations </a:t>
            </a:r>
            <a:r>
              <a:rPr lang="en-GB" sz="1400" dirty="0">
                <a:solidFill>
                  <a:prstClr val="black"/>
                </a:solidFill>
                <a:latin typeface="Calibri" panose="020F0502020204030204" pitchFamily="34" charset="0"/>
                <a:sym typeface="Wingdings" panose="05000000000000000000" pitchFamily="2" charset="2"/>
              </a:rPr>
              <a:t> </a:t>
            </a:r>
            <a:r>
              <a:rPr lang="en-GB" sz="1400" b="1" dirty="0">
                <a:solidFill>
                  <a:prstClr val="black"/>
                </a:solidFill>
                <a:latin typeface="Calibri" panose="020F0502020204030204" pitchFamily="34" charset="0"/>
              </a:rPr>
              <a:t>nominal </a:t>
            </a:r>
          </a:p>
          <a:p>
            <a:pPr marL="180975" indent="-180975">
              <a:spcBef>
                <a:spcPts val="600"/>
              </a:spcBef>
              <a:buFont typeface="Arial" panose="020B0604020202020204" pitchFamily="34" charset="0"/>
              <a:buChar char="•"/>
            </a:pPr>
            <a:r>
              <a:rPr lang="en-GB" sz="1400" dirty="0">
                <a:latin typeface="Calibri" panose="020F0502020204030204" pitchFamily="34" charset="0"/>
              </a:rPr>
              <a:t>Performing </a:t>
            </a:r>
            <a:r>
              <a:rPr lang="en-GB" sz="1400" b="1" dirty="0">
                <a:latin typeface="Calibri" panose="020F0502020204030204" pitchFamily="34" charset="0"/>
              </a:rPr>
              <a:t>global and systematic acquisitions (5-day revisit) </a:t>
            </a:r>
            <a:r>
              <a:rPr lang="en-GB" sz="1400" dirty="0">
                <a:latin typeface="Calibri" panose="020F0502020204030204" pitchFamily="34" charset="0"/>
              </a:rPr>
              <a:t>since 17 February 2018</a:t>
            </a:r>
          </a:p>
        </p:txBody>
      </p:sp>
      <p:sp>
        <p:nvSpPr>
          <p:cNvPr id="19" name="Rectangle 18"/>
          <p:cNvSpPr/>
          <p:nvPr/>
        </p:nvSpPr>
        <p:spPr>
          <a:xfrm>
            <a:off x="348836" y="2729102"/>
            <a:ext cx="4887733" cy="1831271"/>
          </a:xfrm>
          <a:prstGeom prst="rect">
            <a:avLst/>
          </a:prstGeom>
        </p:spPr>
        <p:txBody>
          <a:bodyPr wrap="square">
            <a:spAutoFit/>
          </a:bodyPr>
          <a:lstStyle/>
          <a:p>
            <a:pPr marL="180975" indent="-180975">
              <a:spcBef>
                <a:spcPts val="600"/>
              </a:spcBef>
              <a:buFont typeface="Arial" panose="020B0604020202020204" pitchFamily="34" charset="0"/>
              <a:buChar char="•"/>
            </a:pPr>
            <a:r>
              <a:rPr lang="en-GB" sz="1400" dirty="0">
                <a:solidFill>
                  <a:srgbClr val="000000"/>
                </a:solidFill>
                <a:latin typeface="Calibri" panose="020F0502020204030204" pitchFamily="34" charset="0"/>
              </a:rPr>
              <a:t>The “</a:t>
            </a:r>
            <a:r>
              <a:rPr lang="en-GB" sz="1400" b="1" dirty="0">
                <a:solidFill>
                  <a:srgbClr val="000000"/>
                </a:solidFill>
                <a:latin typeface="Calibri" panose="020F0502020204030204" pitchFamily="34" charset="0"/>
              </a:rPr>
              <a:t>Sentinel-2 Constellation Mission Operations Review” successfully took place </a:t>
            </a:r>
            <a:r>
              <a:rPr lang="en-GB" sz="1400" dirty="0">
                <a:solidFill>
                  <a:srgbClr val="000000"/>
                </a:solidFill>
                <a:latin typeface="Calibri" panose="020F0502020204030204" pitchFamily="34" charset="0"/>
              </a:rPr>
              <a:t>in June 2018</a:t>
            </a:r>
          </a:p>
          <a:p>
            <a:pPr marL="180975" indent="-180975">
              <a:spcBef>
                <a:spcPts val="600"/>
              </a:spcBef>
              <a:buFont typeface="Arial" panose="020B0604020202020204" pitchFamily="34" charset="0"/>
              <a:buChar char="•"/>
            </a:pPr>
            <a:r>
              <a:rPr lang="en-GB" sz="1400" dirty="0">
                <a:latin typeface="Calibri" panose="020F0502020204030204" pitchFamily="34" charset="0"/>
              </a:rPr>
              <a:t>New core product (</a:t>
            </a:r>
            <a:r>
              <a:rPr lang="en-GB" sz="1400" b="1" dirty="0">
                <a:latin typeface="Calibri" panose="020F0502020204030204" pitchFamily="34" charset="0"/>
              </a:rPr>
              <a:t>Level-2A surface reflectance</a:t>
            </a:r>
            <a:r>
              <a:rPr lang="en-GB" sz="1400" dirty="0">
                <a:latin typeface="Calibri" panose="020F0502020204030204" pitchFamily="34" charset="0"/>
              </a:rPr>
              <a:t>) generated and distributed since 26 March 2018:</a:t>
            </a:r>
          </a:p>
          <a:p>
            <a:pPr marL="447675" lvl="1" indent="-173038">
              <a:spcBef>
                <a:spcPts val="600"/>
              </a:spcBef>
              <a:buFont typeface="Wingdings" panose="05000000000000000000" pitchFamily="2" charset="2"/>
              <a:buChar char="ü"/>
            </a:pPr>
            <a:r>
              <a:rPr lang="en-GB" sz="1400" dirty="0">
                <a:latin typeface="Calibri" panose="020F0502020204030204" pitchFamily="34" charset="0"/>
              </a:rPr>
              <a:t>Current Level-2A production covers the Euro-Mediterranean region (for both S-2A and S-2B)</a:t>
            </a:r>
          </a:p>
          <a:p>
            <a:pPr marL="447675" lvl="1" indent="-173038">
              <a:spcBef>
                <a:spcPts val="600"/>
              </a:spcBef>
              <a:buFont typeface="Wingdings" panose="05000000000000000000" pitchFamily="2" charset="2"/>
              <a:buChar char="ü"/>
            </a:pPr>
            <a:r>
              <a:rPr lang="en-GB" sz="1400" dirty="0">
                <a:latin typeface="Calibri" panose="020F0502020204030204" pitchFamily="34" charset="0"/>
              </a:rPr>
              <a:t>Start of </a:t>
            </a:r>
            <a:r>
              <a:rPr lang="en-GB" sz="1400" b="1" dirty="0">
                <a:latin typeface="Calibri" panose="020F0502020204030204" pitchFamily="34" charset="0"/>
              </a:rPr>
              <a:t>Level-2A worldwide production during Q3 2018</a:t>
            </a:r>
            <a:endParaRPr lang="en-GB" sz="1400" dirty="0">
              <a:latin typeface="Calibri" panose="020F0502020204030204" pitchFamily="34" charset="0"/>
            </a:endParaRPr>
          </a:p>
        </p:txBody>
      </p:sp>
      <p:sp>
        <p:nvSpPr>
          <p:cNvPr id="20" name="Rectangle 19"/>
          <p:cNvSpPr/>
          <p:nvPr/>
        </p:nvSpPr>
        <p:spPr>
          <a:xfrm>
            <a:off x="4969605" y="3998714"/>
            <a:ext cx="3885064" cy="523220"/>
          </a:xfrm>
          <a:prstGeom prst="rect">
            <a:avLst/>
          </a:prstGeom>
        </p:spPr>
        <p:txBody>
          <a:bodyPr wrap="square">
            <a:spAutoFit/>
          </a:bodyPr>
          <a:lstStyle/>
          <a:p>
            <a:pPr algn="ctr">
              <a:spcBef>
                <a:spcPts val="600"/>
              </a:spcBef>
            </a:pPr>
            <a:r>
              <a:rPr lang="en-US" sz="1000" i="1" dirty="0">
                <a:solidFill>
                  <a:srgbClr val="0070C0"/>
                </a:solidFill>
                <a:latin typeface="Calibri" panose="020F0502020204030204" pitchFamily="34" charset="0"/>
              </a:rPr>
              <a:t>Captured by Sentinel-2A on 9 July 2018: shows a huge iceberg perilously </a:t>
            </a:r>
            <a:br>
              <a:rPr lang="en-US" sz="1000" i="1" dirty="0">
                <a:solidFill>
                  <a:srgbClr val="0070C0"/>
                </a:solidFill>
                <a:latin typeface="Calibri" panose="020F0502020204030204" pitchFamily="34" charset="0"/>
              </a:rPr>
            </a:br>
            <a:r>
              <a:rPr lang="en-US" sz="1000" i="1" dirty="0">
                <a:solidFill>
                  <a:srgbClr val="0070C0"/>
                </a:solidFill>
                <a:latin typeface="Calibri" panose="020F0502020204030204" pitchFamily="34" charset="0"/>
              </a:rPr>
              <a:t>close to the village of </a:t>
            </a:r>
            <a:r>
              <a:rPr lang="en-US" sz="1000" i="1" dirty="0" err="1">
                <a:solidFill>
                  <a:srgbClr val="0070C0"/>
                </a:solidFill>
                <a:latin typeface="Calibri" panose="020F0502020204030204" pitchFamily="34" charset="0"/>
              </a:rPr>
              <a:t>Innaarsuit</a:t>
            </a:r>
            <a:r>
              <a:rPr lang="en-US" sz="1000" i="1" dirty="0">
                <a:solidFill>
                  <a:srgbClr val="0070C0"/>
                </a:solidFill>
                <a:latin typeface="Calibri" panose="020F0502020204030204" pitchFamily="34" charset="0"/>
              </a:rPr>
              <a:t> on the west coast of Greenland. </a:t>
            </a:r>
            <a:r>
              <a:rPr lang="en-US" sz="900" i="1" dirty="0">
                <a:solidFill>
                  <a:srgbClr val="0070C0"/>
                </a:solidFill>
                <a:latin typeface="Calibri" panose="020F0502020204030204" pitchFamily="34" charset="0"/>
              </a:rPr>
              <a:t/>
            </a:r>
            <a:br>
              <a:rPr lang="en-US" sz="900" i="1" dirty="0">
                <a:solidFill>
                  <a:srgbClr val="0070C0"/>
                </a:solidFill>
                <a:latin typeface="Calibri" panose="020F0502020204030204" pitchFamily="34" charset="0"/>
              </a:rPr>
            </a:br>
            <a:r>
              <a:rPr lang="en-US" sz="800" i="1" dirty="0">
                <a:latin typeface="Calibri" panose="020F0502020204030204" pitchFamily="34" charset="0"/>
              </a:rPr>
              <a:t>Copyright: Contains modified Copernicus Sentinel data (2017/2018) /  processed by ESA</a:t>
            </a:r>
          </a:p>
        </p:txBody>
      </p:sp>
    </p:spTree>
    <p:extLst>
      <p:ext uri="{BB962C8B-B14F-4D97-AF65-F5344CB8AC3E}">
        <p14:creationId xmlns:p14="http://schemas.microsoft.com/office/powerpoint/2010/main" val="37840728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ntinel-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7"/>
          <a:stretch/>
        </p:blipFill>
        <p:spPr bwMode="auto">
          <a:xfrm>
            <a:off x="6790618" y="94686"/>
            <a:ext cx="1472126" cy="40721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83550" y="120937"/>
            <a:ext cx="4928432" cy="430887"/>
          </a:xfrm>
        </p:spPr>
        <p:txBody>
          <a:bodyPr/>
          <a:lstStyle/>
          <a:p>
            <a:r>
              <a:rPr lang="en-GB" dirty="0">
                <a:latin typeface="Calibri" panose="020F0502020204030204" pitchFamily="34" charset="0"/>
              </a:rPr>
              <a:t>Sentinel-2 mission status</a:t>
            </a:r>
            <a:endParaRPr lang="en-GB" dirty="0"/>
          </a:p>
        </p:txBody>
      </p:sp>
      <p:sp>
        <p:nvSpPr>
          <p:cNvPr id="2" name="Rectangle 1"/>
          <p:cNvSpPr/>
          <p:nvPr/>
        </p:nvSpPr>
        <p:spPr>
          <a:xfrm>
            <a:off x="1187624" y="3219822"/>
            <a:ext cx="928524" cy="276999"/>
          </a:xfrm>
          <a:prstGeom prst="rect">
            <a:avLst/>
          </a:prstGeom>
        </p:spPr>
        <p:txBody>
          <a:bodyPr wrap="none">
            <a:spAutoFit/>
          </a:bodyPr>
          <a:lstStyle/>
          <a:p>
            <a:r>
              <a:rPr lang="en-US" sz="1200" b="1" i="1" dirty="0">
                <a:solidFill>
                  <a:schemeClr val="bg1"/>
                </a:solidFill>
              </a:rPr>
              <a:t>Amsterdam</a:t>
            </a:r>
            <a:endParaRPr lang="en-GB" sz="1200" b="1" i="1" dirty="0">
              <a:solidFill>
                <a:schemeClr val="bg1"/>
              </a:solidFill>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2209" y="1008790"/>
            <a:ext cx="6575728" cy="3402939"/>
          </a:xfrm>
          <a:prstGeom prst="rect">
            <a:avLst/>
          </a:prstGeom>
          <a:effectLst>
            <a:outerShdw blurRad="50800" dist="38100" dir="2700000" algn="tl" rotWithShape="0">
              <a:prstClr val="black">
                <a:alpha val="40000"/>
              </a:prstClr>
            </a:outerShdw>
          </a:effectLst>
        </p:spPr>
      </p:pic>
      <p:sp>
        <p:nvSpPr>
          <p:cNvPr id="10" name="Rectangle 9"/>
          <p:cNvSpPr/>
          <p:nvPr/>
        </p:nvSpPr>
        <p:spPr>
          <a:xfrm>
            <a:off x="1472126" y="475150"/>
            <a:ext cx="5756876" cy="523220"/>
          </a:xfrm>
          <a:prstGeom prst="rect">
            <a:avLst/>
          </a:prstGeom>
        </p:spPr>
        <p:txBody>
          <a:bodyPr wrap="square">
            <a:spAutoFit/>
          </a:bodyPr>
          <a:lstStyle/>
          <a:p>
            <a:pPr algn="ctr"/>
            <a:r>
              <a:rPr lang="en-US" sz="1400" b="1" i="1" spc="-1" dirty="0">
                <a:solidFill>
                  <a:srgbClr val="0070C0"/>
                </a:solidFill>
                <a:uFill>
                  <a:solidFill>
                    <a:srgbClr val="FFFFFF"/>
                  </a:solidFill>
                </a:uFill>
                <a:latin typeface="Calibri" panose="020F0502020204030204" pitchFamily="34" charset="0"/>
              </a:rPr>
              <a:t>Denmark scorched, impact of summer 2018 heatwave  </a:t>
            </a:r>
          </a:p>
          <a:p>
            <a:pPr algn="ctr"/>
            <a:r>
              <a:rPr lang="en-US" sz="1400" b="1" i="1" spc="-1" dirty="0">
                <a:solidFill>
                  <a:srgbClr val="0070C0"/>
                </a:solidFill>
                <a:uFill>
                  <a:solidFill>
                    <a:srgbClr val="FFFFFF"/>
                  </a:solidFill>
                </a:uFill>
                <a:latin typeface="Calibri" panose="020F0502020204030204" pitchFamily="34" charset="0"/>
              </a:rPr>
              <a:t>Agricultural fields around the town of </a:t>
            </a:r>
            <a:r>
              <a:rPr lang="en-US" sz="1400" b="1" i="1" spc="-1" dirty="0" err="1">
                <a:solidFill>
                  <a:srgbClr val="0070C0"/>
                </a:solidFill>
                <a:uFill>
                  <a:solidFill>
                    <a:srgbClr val="FFFFFF"/>
                  </a:solidFill>
                </a:uFill>
                <a:latin typeface="Calibri" panose="020F0502020204030204" pitchFamily="34" charset="0"/>
              </a:rPr>
              <a:t>Slagelse</a:t>
            </a:r>
            <a:r>
              <a:rPr lang="en-US" sz="1400" b="1" i="1" spc="-1" dirty="0">
                <a:solidFill>
                  <a:srgbClr val="0070C0"/>
                </a:solidFill>
                <a:uFill>
                  <a:solidFill>
                    <a:srgbClr val="FFFFFF"/>
                  </a:solidFill>
                </a:uFill>
                <a:latin typeface="Calibri" panose="020F0502020204030204" pitchFamily="34" charset="0"/>
              </a:rPr>
              <a:t> in Zealand (DK)</a:t>
            </a:r>
          </a:p>
        </p:txBody>
      </p:sp>
      <p:sp>
        <p:nvSpPr>
          <p:cNvPr id="11" name="Rectangle 10"/>
          <p:cNvSpPr/>
          <p:nvPr/>
        </p:nvSpPr>
        <p:spPr>
          <a:xfrm>
            <a:off x="2290945" y="4434156"/>
            <a:ext cx="4919058" cy="230832"/>
          </a:xfrm>
          <a:prstGeom prst="rect">
            <a:avLst/>
          </a:prstGeom>
        </p:spPr>
        <p:txBody>
          <a:bodyPr wrap="square">
            <a:spAutoFit/>
          </a:bodyPr>
          <a:lstStyle/>
          <a:p>
            <a:pPr algn="ctr">
              <a:spcBef>
                <a:spcPts val="600"/>
              </a:spcBef>
            </a:pPr>
            <a:r>
              <a:rPr lang="en-US" sz="900" i="1" dirty="0">
                <a:latin typeface="Calibri" panose="020F0502020204030204" pitchFamily="34" charset="0"/>
              </a:rPr>
              <a:t>Copyright: Contains modified Copernicus Sentinel data (2017/2018) /  processed by ESA</a:t>
            </a:r>
          </a:p>
        </p:txBody>
      </p:sp>
    </p:spTree>
    <p:extLst>
      <p:ext uri="{BB962C8B-B14F-4D97-AF65-F5344CB8AC3E}">
        <p14:creationId xmlns:p14="http://schemas.microsoft.com/office/powerpoint/2010/main" val="3676084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ntine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3" y="127003"/>
            <a:ext cx="1254440" cy="33549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69068" y="104757"/>
            <a:ext cx="4856424" cy="430887"/>
          </a:xfrm>
        </p:spPr>
        <p:txBody>
          <a:bodyPr/>
          <a:lstStyle/>
          <a:p>
            <a:r>
              <a:rPr lang="en-GB" dirty="0">
                <a:latin typeface="Calibri" panose="020F0502020204030204" pitchFamily="34" charset="0"/>
              </a:rPr>
              <a:t>Sentinel-3 mission status</a:t>
            </a:r>
            <a:endParaRPr lang="en-GB" dirty="0"/>
          </a:p>
        </p:txBody>
      </p:sp>
      <p:pic>
        <p:nvPicPr>
          <p:cNvPr id="7" name="Picture 6" descr="Image result for eumetsa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5" y="1"/>
            <a:ext cx="1049624" cy="2540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fbeeldingsresultaat voor esa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68" t="18479" r="8256" b="16492"/>
          <a:stretch/>
        </p:blipFill>
        <p:spPr bwMode="auto">
          <a:xfrm>
            <a:off x="8314903" y="254008"/>
            <a:ext cx="522415" cy="204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632" y="843558"/>
            <a:ext cx="3272913" cy="3272913"/>
          </a:xfrm>
          <a:prstGeom prst="rect">
            <a:avLst/>
          </a:prstGeom>
          <a:effectLst>
            <a:outerShdw blurRad="50800" dist="38100" dir="2700000" algn="tl" rotWithShape="0">
              <a:prstClr val="black">
                <a:alpha val="40000"/>
              </a:prstClr>
            </a:outerShdw>
          </a:effectLst>
        </p:spPr>
      </p:pic>
      <p:sp>
        <p:nvSpPr>
          <p:cNvPr id="13" name="Rectangle 12"/>
          <p:cNvSpPr/>
          <p:nvPr/>
        </p:nvSpPr>
        <p:spPr>
          <a:xfrm>
            <a:off x="4211960" y="843558"/>
            <a:ext cx="4881480" cy="3493264"/>
          </a:xfrm>
          <a:prstGeom prst="rect">
            <a:avLst/>
          </a:prstGeom>
        </p:spPr>
        <p:txBody>
          <a:bodyPr wrap="square">
            <a:spAutoFit/>
          </a:bodyPr>
          <a:lstStyle/>
          <a:p>
            <a:pPr marL="88900" indent="-88900">
              <a:spcBef>
                <a:spcPts val="600"/>
              </a:spcBef>
              <a:buFont typeface="Arial" panose="020B0604020202020204" pitchFamily="34" charset="0"/>
              <a:buChar char="•"/>
            </a:pPr>
            <a:r>
              <a:rPr lang="en-GB" sz="1400" b="1" dirty="0">
                <a:solidFill>
                  <a:prstClr val="black"/>
                </a:solidFill>
                <a:latin typeface="Calibri" panose="020F0502020204030204" pitchFamily="34" charset="0"/>
              </a:rPr>
              <a:t>Sentinel-3A</a:t>
            </a:r>
            <a:r>
              <a:rPr lang="en-GB" sz="1400" dirty="0">
                <a:solidFill>
                  <a:prstClr val="black"/>
                </a:solidFill>
                <a:latin typeface="Calibri" panose="020F0502020204030204" pitchFamily="34" charset="0"/>
              </a:rPr>
              <a:t> mission operations </a:t>
            </a:r>
            <a:r>
              <a:rPr lang="en-GB" sz="1400" dirty="0">
                <a:solidFill>
                  <a:prstClr val="black"/>
                </a:solidFill>
                <a:latin typeface="Calibri" panose="020F0502020204030204" pitchFamily="34" charset="0"/>
                <a:sym typeface="Wingdings" panose="05000000000000000000" pitchFamily="2" charset="2"/>
              </a:rPr>
              <a:t> </a:t>
            </a:r>
            <a:r>
              <a:rPr lang="en-GB" sz="1400" b="1" dirty="0">
                <a:solidFill>
                  <a:prstClr val="black"/>
                </a:solidFill>
                <a:latin typeface="Calibri" panose="020F0502020204030204" pitchFamily="34" charset="0"/>
              </a:rPr>
              <a:t>nominal </a:t>
            </a:r>
          </a:p>
          <a:p>
            <a:pPr marL="88900" indent="-88900">
              <a:spcBef>
                <a:spcPts val="600"/>
              </a:spcBef>
              <a:buFont typeface="Arial" panose="020B0604020202020204" pitchFamily="34" charset="0"/>
              <a:buChar char="•"/>
            </a:pPr>
            <a:r>
              <a:rPr lang="en-GB" sz="1400" dirty="0">
                <a:solidFill>
                  <a:prstClr val="black"/>
                </a:solidFill>
                <a:latin typeface="Calibri" panose="020F0502020204030204" pitchFamily="34" charset="0"/>
              </a:rPr>
              <a:t>All Level 1 and Level 2 Land and Marine core data product have been </a:t>
            </a:r>
            <a:r>
              <a:rPr lang="en-GB" sz="1400" b="1" dirty="0">
                <a:solidFill>
                  <a:prstClr val="black"/>
                </a:solidFill>
                <a:latin typeface="Calibri" panose="020F0502020204030204" pitchFamily="34" charset="0"/>
              </a:rPr>
              <a:t>released</a:t>
            </a:r>
          </a:p>
          <a:p>
            <a:pPr marL="88900" indent="-88900">
              <a:spcBef>
                <a:spcPts val="600"/>
              </a:spcBef>
              <a:buFont typeface="Arial" panose="020B0604020202020204" pitchFamily="34" charset="0"/>
              <a:buChar char="•"/>
            </a:pPr>
            <a:r>
              <a:rPr lang="en-GB" altLang="en-US" sz="1400" dirty="0">
                <a:latin typeface="Calibri" panose="020F0502020204030204" pitchFamily="34" charset="0"/>
              </a:rPr>
              <a:t>Definition and implementation of two new core data products (</a:t>
            </a:r>
            <a:r>
              <a:rPr lang="en-GB" altLang="en-US" sz="1400" b="1" dirty="0">
                <a:latin typeface="Calibri" panose="020F0502020204030204" pitchFamily="34" charset="0"/>
              </a:rPr>
              <a:t>Aerosol Optical Depth </a:t>
            </a:r>
            <a:r>
              <a:rPr lang="en-GB" altLang="en-US" sz="1400" dirty="0">
                <a:latin typeface="Calibri" panose="020F0502020204030204" pitchFamily="34" charset="0"/>
              </a:rPr>
              <a:t>and </a:t>
            </a:r>
            <a:r>
              <a:rPr lang="en-GB" altLang="en-US" sz="1400" b="1" dirty="0">
                <a:latin typeface="Calibri" panose="020F0502020204030204" pitchFamily="34" charset="0"/>
              </a:rPr>
              <a:t>Fire Radiative Product</a:t>
            </a:r>
            <a:r>
              <a:rPr lang="en-GB" altLang="en-US" sz="1400" dirty="0">
                <a:latin typeface="Calibri" panose="020F0502020204030204" pitchFamily="34" charset="0"/>
              </a:rPr>
              <a:t>) on-going; sample products expected in Q3 2018, with the official release planned shortly thereafter following a period of validation </a:t>
            </a:r>
          </a:p>
          <a:p>
            <a:pPr marL="88900" indent="-88900">
              <a:spcBef>
                <a:spcPts val="600"/>
              </a:spcBef>
              <a:buFont typeface="Arial" panose="020B0604020202020204" pitchFamily="34" charset="0"/>
              <a:buChar char="•"/>
            </a:pPr>
            <a:r>
              <a:rPr lang="en-GB" altLang="en-US" sz="1400" b="1" dirty="0">
                <a:latin typeface="Calibri" panose="020F0502020204030204" pitchFamily="34" charset="0"/>
              </a:rPr>
              <a:t>Reprocessing campaigns</a:t>
            </a:r>
            <a:r>
              <a:rPr lang="en-GB" altLang="en-US" sz="1400" dirty="0">
                <a:latin typeface="Calibri" panose="020F0502020204030204" pitchFamily="34" charset="0"/>
              </a:rPr>
              <a:t> ongoing for optical and altimetry data</a:t>
            </a:r>
            <a:endParaRPr lang="en-GB" sz="1400" dirty="0">
              <a:solidFill>
                <a:prstClr val="black"/>
              </a:solidFill>
              <a:latin typeface="Calibri" panose="020F0502020204030204" pitchFamily="34" charset="0"/>
            </a:endParaRPr>
          </a:p>
          <a:p>
            <a:pPr marL="88900" indent="-88900">
              <a:spcBef>
                <a:spcPts val="600"/>
              </a:spcBef>
              <a:buFont typeface="Arial" panose="020B0604020202020204" pitchFamily="34" charset="0"/>
              <a:buChar char="•"/>
            </a:pPr>
            <a:r>
              <a:rPr lang="en-GB" sz="1400" dirty="0">
                <a:solidFill>
                  <a:prstClr val="black"/>
                </a:solidFill>
                <a:latin typeface="Calibri" panose="020F0502020204030204" pitchFamily="34" charset="0"/>
                <a:ea typeface="Calibri"/>
                <a:cs typeface="Times New Roman"/>
              </a:rPr>
              <a:t>Intense on ground </a:t>
            </a:r>
            <a:r>
              <a:rPr lang="en-GB" sz="1400" b="1" dirty="0">
                <a:solidFill>
                  <a:prstClr val="black"/>
                </a:solidFill>
                <a:latin typeface="Calibri" panose="020F0502020204030204" pitchFamily="34" charset="0"/>
                <a:ea typeface="Calibri"/>
                <a:cs typeface="Times New Roman"/>
              </a:rPr>
              <a:t>validation activities </a:t>
            </a:r>
            <a:r>
              <a:rPr lang="en-GB" sz="1400" dirty="0">
                <a:solidFill>
                  <a:prstClr val="black"/>
                </a:solidFill>
                <a:latin typeface="Calibri" panose="020F0502020204030204" pitchFamily="34" charset="0"/>
                <a:ea typeface="Calibri"/>
                <a:cs typeface="Times New Roman"/>
              </a:rPr>
              <a:t>on-going to ensure the best possible user acceptance of the S-3 products</a:t>
            </a:r>
          </a:p>
          <a:p>
            <a:pPr marL="88900" indent="-88900">
              <a:spcBef>
                <a:spcPts val="600"/>
              </a:spcBef>
              <a:buFont typeface="Arial" panose="020B0604020202020204" pitchFamily="34" charset="0"/>
              <a:buChar char="•"/>
            </a:pPr>
            <a:r>
              <a:rPr lang="en-GB" sz="1400" b="1" dirty="0">
                <a:solidFill>
                  <a:srgbClr val="FF0000"/>
                </a:solidFill>
                <a:latin typeface="Calibri" panose="020F0502020204030204" pitchFamily="34" charset="0"/>
                <a:ea typeface="Calibri"/>
                <a:cs typeface="Times New Roman"/>
              </a:rPr>
              <a:t>Sentinel-3B </a:t>
            </a:r>
            <a:r>
              <a:rPr lang="en-GB" sz="1400" b="1" dirty="0">
                <a:latin typeface="Calibri" panose="020F0502020204030204" pitchFamily="34" charset="0"/>
                <a:ea typeface="Calibri"/>
                <a:cs typeface="Times New Roman"/>
              </a:rPr>
              <a:t>currently in commissioning phase </a:t>
            </a:r>
            <a:r>
              <a:rPr lang="en-GB" sz="1400" dirty="0">
                <a:latin typeface="Calibri" panose="020F0502020204030204" pitchFamily="34" charset="0"/>
                <a:ea typeface="Calibri"/>
                <a:cs typeface="Times New Roman"/>
              </a:rPr>
              <a:t>with routine operations expected to </a:t>
            </a:r>
            <a:r>
              <a:rPr lang="en-GB" sz="1400" b="1" dirty="0">
                <a:latin typeface="Calibri" panose="020F0502020204030204" pitchFamily="34" charset="0"/>
                <a:ea typeface="Calibri"/>
                <a:cs typeface="Times New Roman"/>
              </a:rPr>
              <a:t>start beginning of 2019. </a:t>
            </a:r>
            <a:r>
              <a:rPr lang="en-GB" sz="1400" dirty="0">
                <a:latin typeface="Calibri" panose="020F0502020204030204" pitchFamily="34" charset="0"/>
                <a:ea typeface="Calibri"/>
                <a:cs typeface="Times New Roman"/>
              </a:rPr>
              <a:t>The T</a:t>
            </a:r>
            <a:r>
              <a:rPr lang="en-GB" sz="1400" dirty="0">
                <a:solidFill>
                  <a:prstClr val="black"/>
                </a:solidFill>
                <a:latin typeface="Calibri" panose="020F0502020204030204" pitchFamily="34" charset="0"/>
                <a:ea typeface="Calibri"/>
                <a:cs typeface="Times New Roman"/>
              </a:rPr>
              <a:t>andem Phase and orbit phase shift to 140 degree between Sentinel-3A and Sentinel-3B is opening new applications areas</a:t>
            </a:r>
          </a:p>
        </p:txBody>
      </p:sp>
      <p:sp>
        <p:nvSpPr>
          <p:cNvPr id="14" name="TextBox 13"/>
          <p:cNvSpPr txBox="1"/>
          <p:nvPr/>
        </p:nvSpPr>
        <p:spPr>
          <a:xfrm>
            <a:off x="677304" y="4149213"/>
            <a:ext cx="3590230" cy="461665"/>
          </a:xfrm>
          <a:prstGeom prst="rect">
            <a:avLst/>
          </a:prstGeom>
          <a:noFill/>
        </p:spPr>
        <p:txBody>
          <a:bodyPr wrap="square" rtlCol="0">
            <a:spAutoFit/>
          </a:bodyPr>
          <a:lstStyle/>
          <a:p>
            <a:pPr algn="ctr"/>
            <a:r>
              <a:rPr lang="en-GB" sz="1200" b="1" i="1" dirty="0">
                <a:solidFill>
                  <a:srgbClr val="0070C0"/>
                </a:solidFill>
                <a:latin typeface="Calibri" panose="020F0502020204030204" pitchFamily="34" charset="0"/>
              </a:rPr>
              <a:t>Fires in Sweden, 17 July 2018</a:t>
            </a:r>
          </a:p>
          <a:p>
            <a:pPr algn="ctr"/>
            <a:r>
              <a:rPr lang="en-GB" sz="1200" b="1" i="1" dirty="0">
                <a:solidFill>
                  <a:srgbClr val="0070C0"/>
                </a:solidFill>
                <a:latin typeface="Calibri" panose="020F0502020204030204" pitchFamily="34" charset="0"/>
              </a:rPr>
              <a:t>Wide view with Sentinel-3 OLCI, zoom with Sentinel-2</a:t>
            </a:r>
          </a:p>
        </p:txBody>
      </p:sp>
    </p:spTree>
    <p:extLst>
      <p:ext uri="{BB962C8B-B14F-4D97-AF65-F5344CB8AC3E}">
        <p14:creationId xmlns:p14="http://schemas.microsoft.com/office/powerpoint/2010/main" val="281118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ntinel-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3" y="127003"/>
            <a:ext cx="1254440" cy="33549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1961" y="141045"/>
            <a:ext cx="4856424" cy="430887"/>
          </a:xfrm>
        </p:spPr>
        <p:txBody>
          <a:bodyPr/>
          <a:lstStyle/>
          <a:p>
            <a:r>
              <a:rPr lang="en-GB" dirty="0">
                <a:latin typeface="Calibri" panose="020F0502020204030204" pitchFamily="34" charset="0"/>
              </a:rPr>
              <a:t>Sentinel-3 mission status</a:t>
            </a:r>
            <a:endParaRPr lang="en-GB" dirty="0"/>
          </a:p>
        </p:txBody>
      </p:sp>
      <p:pic>
        <p:nvPicPr>
          <p:cNvPr id="7" name="Picture 6" descr="Image result for eumetsa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5" y="1"/>
            <a:ext cx="1049624" cy="2540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fbeeldingsresultaat voor esa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68" t="18479" r="8256" b="16492"/>
          <a:stretch/>
        </p:blipFill>
        <p:spPr bwMode="auto">
          <a:xfrm>
            <a:off x="8314903" y="254008"/>
            <a:ext cx="522415" cy="204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5656" y="1203598"/>
            <a:ext cx="7180028" cy="3221827"/>
          </a:xfrm>
          <a:prstGeom prst="rect">
            <a:avLst/>
          </a:prstGeom>
          <a:ln>
            <a:solidFill>
              <a:schemeClr val="tx1"/>
            </a:solidFill>
          </a:ln>
          <a:effectLst>
            <a:outerShdw blurRad="50800" dist="38100" dir="2700000" algn="tl" rotWithShape="0">
              <a:prstClr val="black">
                <a:alpha val="40000"/>
              </a:prstClr>
            </a:outerShdw>
          </a:effectLst>
        </p:spPr>
      </p:pic>
      <p:sp>
        <p:nvSpPr>
          <p:cNvPr id="12" name="Rectangle 11"/>
          <p:cNvSpPr/>
          <p:nvPr/>
        </p:nvSpPr>
        <p:spPr>
          <a:xfrm>
            <a:off x="3347864" y="680378"/>
            <a:ext cx="3168352" cy="523220"/>
          </a:xfrm>
          <a:prstGeom prst="rect">
            <a:avLst/>
          </a:prstGeom>
        </p:spPr>
        <p:txBody>
          <a:bodyPr wrap="square">
            <a:spAutoFit/>
          </a:bodyPr>
          <a:lstStyle/>
          <a:p>
            <a:pPr algn="ctr"/>
            <a:r>
              <a:rPr lang="en-US" sz="1400" b="1" i="1" spc="-1" dirty="0">
                <a:solidFill>
                  <a:srgbClr val="0070C0"/>
                </a:solidFill>
                <a:uFill>
                  <a:solidFill>
                    <a:srgbClr val="FFFFFF"/>
                  </a:solidFill>
                </a:uFill>
                <a:latin typeface="Calibri" panose="020F0502020204030204" pitchFamily="34" charset="0"/>
              </a:rPr>
              <a:t>Impact of July 2018 heatwave</a:t>
            </a:r>
          </a:p>
          <a:p>
            <a:pPr algn="ctr"/>
            <a:r>
              <a:rPr lang="en-US" sz="1400" b="1" i="1" spc="-1" dirty="0">
                <a:solidFill>
                  <a:srgbClr val="0070C0"/>
                </a:solidFill>
                <a:uFill>
                  <a:solidFill>
                    <a:srgbClr val="FFFFFF"/>
                  </a:solidFill>
                </a:uFill>
                <a:latin typeface="Calibri" panose="020F0502020204030204" pitchFamily="34" charset="0"/>
              </a:rPr>
              <a:t>Sentinel-3 OLCI images  </a:t>
            </a:r>
          </a:p>
        </p:txBody>
      </p:sp>
      <p:sp>
        <p:nvSpPr>
          <p:cNvPr id="13" name="Rectangle 12"/>
          <p:cNvSpPr/>
          <p:nvPr/>
        </p:nvSpPr>
        <p:spPr>
          <a:xfrm>
            <a:off x="2143064" y="4435756"/>
            <a:ext cx="4919058" cy="215444"/>
          </a:xfrm>
          <a:prstGeom prst="rect">
            <a:avLst/>
          </a:prstGeom>
        </p:spPr>
        <p:txBody>
          <a:bodyPr wrap="square">
            <a:spAutoFit/>
          </a:bodyPr>
          <a:lstStyle/>
          <a:p>
            <a:pPr algn="ctr">
              <a:spcBef>
                <a:spcPts val="600"/>
              </a:spcBef>
            </a:pPr>
            <a:r>
              <a:rPr lang="en-US" sz="800" i="1" dirty="0">
                <a:latin typeface="Calibri" panose="020F0502020204030204" pitchFamily="34" charset="0"/>
              </a:rPr>
              <a:t>Copyright: Contains modified Copernicus Sentinel data (2018) / processed by ESA</a:t>
            </a:r>
          </a:p>
        </p:txBody>
      </p:sp>
    </p:spTree>
    <p:extLst>
      <p:ext uri="{BB962C8B-B14F-4D97-AF65-F5344CB8AC3E}">
        <p14:creationId xmlns:p14="http://schemas.microsoft.com/office/powerpoint/2010/main" val="1127314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purl.org/dc/terms/"/>
    <ds:schemaRef ds:uri="f2760952-b3bb-408f-ace6-eb1e07642b86"/>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http://schemas.microsoft.com/office/2006/metadata/properties"/>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0</TotalTime>
  <Words>2545</Words>
  <Application>Microsoft Office PowerPoint</Application>
  <PresentationFormat>On-screen Show (16:9)</PresentationFormat>
  <Paragraphs>326</Paragraphs>
  <Slides>36</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Bold</vt:lpstr>
      <vt:lpstr>Calibri</vt:lpstr>
      <vt:lpstr>Georgia</vt:lpstr>
      <vt:lpstr>Times New Roman</vt:lpstr>
      <vt:lpstr>Verdana</vt:lpstr>
      <vt:lpstr>Wingdings</vt:lpstr>
      <vt:lpstr>Esa presentation</vt:lpstr>
      <vt:lpstr>PowerPoint Presentation</vt:lpstr>
      <vt:lpstr>Focus on </vt:lpstr>
      <vt:lpstr>Copernicus Space Segment – update </vt:lpstr>
      <vt:lpstr>Sentinel-1 Mission Status</vt:lpstr>
      <vt:lpstr>Sentinel-1 Mission Status</vt:lpstr>
      <vt:lpstr>Sentinel-2 mission status</vt:lpstr>
      <vt:lpstr>Sentinel-2 mission status</vt:lpstr>
      <vt:lpstr>Sentinel-3 mission status</vt:lpstr>
      <vt:lpstr>Sentinel-3 mission status</vt:lpstr>
      <vt:lpstr>PowerPoint Presentation</vt:lpstr>
      <vt:lpstr>PowerPoint Presentation</vt:lpstr>
      <vt:lpstr>PowerPoint Presentation</vt:lpstr>
      <vt:lpstr>Tandem Phase and FLEX General Objectives for a campaign in 2018</vt:lpstr>
      <vt:lpstr>       Copernicus Contributing Missions </vt:lpstr>
      <vt:lpstr>Copernicus Contributing Missions</vt:lpstr>
      <vt:lpstr>DEM Invitation to Tender</vt:lpstr>
      <vt:lpstr>Copernicus Space Component Evolution</vt:lpstr>
      <vt:lpstr>Copernicus Space Component Evolution</vt:lpstr>
      <vt:lpstr>ESA FDA activities  - Data Access  </vt:lpstr>
      <vt:lpstr>Sentinels Data Access at ESA - Configuration</vt:lpstr>
      <vt:lpstr> Evolution of registered users  on Sentinel Open Access Hub </vt:lpstr>
      <vt:lpstr>Sentinels Data Access – Open Access Hub</vt:lpstr>
      <vt:lpstr>Sentinels Data Access – Image visualisation</vt:lpstr>
      <vt:lpstr>ESA FDA activities  - DIAS</vt:lpstr>
      <vt:lpstr>PowerPoint Presentation</vt:lpstr>
      <vt:lpstr>Data &amp; Information Access Services (DIAS)</vt:lpstr>
      <vt:lpstr>PowerPoint Presentation</vt:lpstr>
      <vt:lpstr>ESA’s contribution to ARD activities </vt:lpstr>
      <vt:lpstr>ESA ARD data products over land</vt:lpstr>
      <vt:lpstr>ESA’s contribution to ARD</vt:lpstr>
      <vt:lpstr>ARD on demand</vt:lpstr>
      <vt:lpstr>PowerPoint Presentation</vt:lpstr>
      <vt:lpstr>ARD SAR study </vt:lpstr>
      <vt:lpstr>ARD scenarios and on-the-fly processing</vt:lpstr>
      <vt:lpstr>Example of possible speed-up</vt:lpstr>
      <vt:lpstr>Take home messages</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Susanne Mecklenburg</dc:creator>
  <cp:keywords/>
  <dc:description/>
  <cp:lastModifiedBy>Susanne Mecklenburg</cp:lastModifiedBy>
  <cp:revision>19</cp:revision>
  <cp:lastPrinted>2008-08-26T16:26:23Z</cp:lastPrinted>
  <dcterms:created xsi:type="dcterms:W3CDTF">2018-09-02T16:37:47Z</dcterms:created>
  <dcterms:modified xsi:type="dcterms:W3CDTF">2018-09-06T10:03:26Z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Susanne Mecklenburg</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2018-09-01T22:00:00Z</vt:filetime>
  </property>
  <property fmtid="{D5CDD505-2E9C-101B-9397-08002B2CF9AE}" pid="30" name="Organisational_x0020_entity">
    <vt:lpwstr/>
  </property>
</Properties>
</file>