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13"/>
  </p:notesMasterIdLst>
  <p:sldIdLst>
    <p:sldId id="256" r:id="rId3"/>
    <p:sldId id="259" r:id="rId4"/>
    <p:sldId id="267" r:id="rId5"/>
    <p:sldId id="261" r:id="rId6"/>
    <p:sldId id="263" r:id="rId7"/>
    <p:sldId id="265" r:id="rId8"/>
    <p:sldId id="264" r:id="rId9"/>
    <p:sldId id="266" r:id="rId10"/>
    <p:sldId id="260" r:id="rId11"/>
    <p:sldId id="262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9"/>
    <p:restoredTop sz="94756"/>
  </p:normalViewPr>
  <p:slideViewPr>
    <p:cSldViewPr>
      <p:cViewPr varScale="1">
        <p:scale>
          <a:sx n="115" d="100"/>
          <a:sy n="115" d="100"/>
        </p:scale>
        <p:origin x="208" y="2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08AD-0941-2247-B347-D164AB9C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34BCA-7F48-2242-84FE-3E5EA091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BC643-A828-1741-9FA5-9F41B47D6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F496-0FB9-3940-B526-D2454DA4A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1E2A1-4E3D-CA40-96C9-1B99FA1E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2FCEB-0261-984D-845C-28DAA025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9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60C9-00FE-D049-81E3-E42342E0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41ABF-D37E-C647-8306-AED928CBC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6E802-8915-1341-84FC-DB5B34A61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E9BBB-E78E-024A-ADC8-4137EF96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6BAD0-C722-654D-8C39-BE8C8279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91745-47ED-A84E-AD87-195A497B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4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68B2-A079-B649-A308-73256132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5B289-5292-9C49-ABEC-42DD597DB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ED93A-7072-EC45-A51C-097B93BF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4AAA-4A59-024A-899A-292CC2EA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6B742-61DD-3249-A9AF-FC63A572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D991E-1C59-CF44-A879-544F02F87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F85B7-B19B-604C-90D8-EB228E2F8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516A-FDED-FF40-83D7-87C139D5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699D3-12D7-FB49-BD65-F0857885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3CC3-DCF3-5B47-9CCD-3AD8D71B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 Joint Meetings, 6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A866-DC5D-394E-BC98-83E6BDA84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F32D-66C9-5143-9829-167DC048A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06824-CA92-BB4E-9D7C-2D9F7AE2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FE13-D0E0-3749-9D5E-2E352A0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1912B-4B31-DA40-9E58-2C81303F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2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281BA-CF90-B74C-855B-278D90B8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0298C-A87A-3F43-A825-B506157CB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95685-DEC2-E44D-AA9F-768E33DA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A3833-1CC9-A94F-AA4A-7EDCD886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06FEC-0150-0142-9004-C6D73955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5699-C87E-9E4E-B593-3814EF2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FEFD2-0788-0E4B-8162-F19F1FBE0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36E94-1250-F141-9338-C737A596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8D9BF-42DD-1D46-93D9-DBB914AC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7112C-2466-4C4E-B7C8-1920A29F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F465-5ACF-A347-8724-336FB8D3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2B27-2C1D-7C43-9BE6-B3F4532BF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90B81-42A4-1746-B911-93693D2B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FFC57-A21F-8B44-9C3C-74877B79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7CC2B-DFAF-2841-848D-0D1EA75B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1BD78-BE13-954E-AB67-A8695156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09ED-7E8C-3C4A-949C-552B3B13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406CE-B3B5-3049-99D0-529994E3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EE727-6C78-DC4F-A499-6D430588B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D456D-E76B-2A4B-BD40-A612A6597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42B5F-4031-674C-99E7-2794048FD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84637-6F0E-3D4D-A5E3-AF263966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D6260-2708-2641-A687-6E591CD5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65A09-A678-1445-9886-1F5462DD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8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F21E-6D68-DD47-B3B8-975487A4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6405C-DB8C-B94F-B99C-82187DAD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D30D9-B00C-EF4F-AAEE-A3DCE91A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E7ABF-4D0C-794B-9D70-FE75F021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C3108-2144-CF40-BADA-1D7F7E92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D7B1D-8B68-D745-B690-AAE1A7A5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3A66F-7F81-2843-9F52-F62BA8BF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C9F18-F19B-8C4D-BD9D-B6200852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4199E-6924-DE44-878B-9ADE940F5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38503-ADC4-A54E-AB93-386C3B4F4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6696-D05C-B740-8DC9-5282630BC3A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352D-73B0-7F49-A56F-52CC7B572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D529-9F2D-EE4C-89AF-947349095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5828-194B-4A4E-B25A-9842206C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>
                <a:solidFill>
                  <a:srgbClr val="FFFFFF"/>
                </a:solidFill>
                <a:latin typeface="+mj-lt"/>
              </a:rPr>
              <a:t>CEOS DB API and Waveband Improvements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43411"/>
            <a:ext cx="4810858" cy="195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G Dyke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LSI-VC-6 Joint Meetings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JRC,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 September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134100" y="2514600"/>
            <a:ext cx="2743200" cy="3429000"/>
          </a:xfrm>
        </p:spPr>
        <p:txBody>
          <a:bodyPr/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Filter by waveband category</a:t>
            </a:r>
            <a:endParaRPr lang="en-US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Filter by waveband target range (optical only implemented so far – radar TBA)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Sample Output – Waveband Filter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9026A-BDC6-574C-BAD6-31053BF0C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7800"/>
            <a:ext cx="3124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187C1-BD05-234C-8E7A-A1AC4F01D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56134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212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37564"/>
            <a:ext cx="8763000" cy="4934636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Enabling machine-to-machine access to the CEOS Database via an API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Enable the content to be leveraged by external developers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Pilot functionality: supporting gap analysis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GB" sz="1800" b="1" i="1" dirty="0">
                <a:solidFill>
                  <a:schemeClr val="accent3">
                    <a:lumMod val="75000"/>
                  </a:schemeClr>
                </a:solidFill>
              </a:rPr>
              <a:t>[Beta Version Implemented]</a:t>
            </a:r>
            <a:r>
              <a:rPr lang="en-GB" sz="1800" dirty="0"/>
              <a:t> call by </a:t>
            </a:r>
            <a:r>
              <a:rPr lang="en-GB" sz="1800" dirty="0" err="1"/>
              <a:t>missionID</a:t>
            </a:r>
            <a:r>
              <a:rPr lang="en-GB" sz="1800" dirty="0"/>
              <a:t> to expose by JSON mission: status, launch and EOL date, mission instruments, agencies, and measurements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GB" sz="1800" b="1" i="1" dirty="0">
                <a:solidFill>
                  <a:schemeClr val="accent3">
                    <a:lumMod val="75000"/>
                  </a:schemeClr>
                </a:solidFill>
              </a:rPr>
              <a:t>[Beta Version Implemented]</a:t>
            </a:r>
            <a:r>
              <a:rPr lang="en-GB" sz="1800" dirty="0"/>
              <a:t> call by </a:t>
            </a:r>
            <a:r>
              <a:rPr lang="en-GB" sz="1800" dirty="0" err="1"/>
              <a:t>instrumentID</a:t>
            </a:r>
            <a:r>
              <a:rPr lang="en-GB" sz="1800" dirty="0"/>
              <a:t> to expose by JSON instrument: type, resolution, waveband information, instrument missions, agencies, and measurements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GB" sz="1800" b="1" i="1" dirty="0">
                <a:solidFill>
                  <a:schemeClr val="accent6">
                    <a:lumMod val="75000"/>
                  </a:schemeClr>
                </a:solidFill>
              </a:rPr>
              <a:t>[Remains to be Implemented]</a:t>
            </a:r>
            <a:r>
              <a:rPr lang="en-GB" sz="1800" dirty="0"/>
              <a:t> call by waveband (nm or GHz range; band name) to expose by JSON instruments with certain properties</a:t>
            </a:r>
            <a:endParaRPr lang="en-AU" sz="1800" dirty="0"/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Implementation on AWS to support scaling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DynamoDB + Lambda + API Gateway + Cloud 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API Objective and Pilot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A90BE29-EC9E-BB42-81F8-AC6D135AC3BD}"/>
              </a:ext>
            </a:extLst>
          </p:cNvPr>
          <p:cNvSpPr/>
          <p:nvPr/>
        </p:nvSpPr>
        <p:spPr>
          <a:xfrm>
            <a:off x="2234631" y="1975013"/>
            <a:ext cx="1999508" cy="1269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rtl="0"/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4395E65-D0EF-E44C-9C15-C6FBECA5F5ED}"/>
              </a:ext>
            </a:extLst>
          </p:cNvPr>
          <p:cNvSpPr/>
          <p:nvPr/>
        </p:nvSpPr>
        <p:spPr>
          <a:xfrm>
            <a:off x="6031662" y="1779073"/>
            <a:ext cx="1999508" cy="1423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rtl="0"/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16B2B13F-C2A3-2249-BB78-5B8E9AA114F3}"/>
              </a:ext>
            </a:extLst>
          </p:cNvPr>
          <p:cNvSpPr/>
          <p:nvPr/>
        </p:nvSpPr>
        <p:spPr>
          <a:xfrm>
            <a:off x="3573259" y="2121971"/>
            <a:ext cx="505594" cy="67244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MIM MS SQL DB Dev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7E1D0C0F-FB54-CF48-ACAF-0FAB0E7D3516}"/>
              </a:ext>
            </a:extLst>
          </p:cNvPr>
          <p:cNvSpPr/>
          <p:nvPr/>
        </p:nvSpPr>
        <p:spPr>
          <a:xfrm>
            <a:off x="7370289" y="2079983"/>
            <a:ext cx="505594" cy="67244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MIM MS SQL DB Production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E66C69-43C2-EE48-A6E3-C297027EC0E2}"/>
              </a:ext>
            </a:extLst>
          </p:cNvPr>
          <p:cNvSpPr/>
          <p:nvPr/>
        </p:nvSpPr>
        <p:spPr>
          <a:xfrm>
            <a:off x="423058" y="1632115"/>
            <a:ext cx="4141520" cy="3535001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rtl="0"/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3BBE7-7DC3-3E40-BAD6-C25F93137D0B}"/>
              </a:ext>
            </a:extLst>
          </p:cNvPr>
          <p:cNvSpPr txBox="1"/>
          <p:nvPr/>
        </p:nvSpPr>
        <p:spPr>
          <a:xfrm>
            <a:off x="858800" y="5134343"/>
            <a:ext cx="3337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C26C7-3388-DD4C-8465-9AF6C52BCBB9}"/>
              </a:ext>
            </a:extLst>
          </p:cNvPr>
          <p:cNvSpPr txBox="1"/>
          <p:nvPr/>
        </p:nvSpPr>
        <p:spPr>
          <a:xfrm>
            <a:off x="2296283" y="1975013"/>
            <a:ext cx="6960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Dev Server (EC2)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6DBB07-2AD7-5146-A884-A9D3687EE19F}"/>
              </a:ext>
            </a:extLst>
          </p:cNvPr>
          <p:cNvSpPr/>
          <p:nvPr/>
        </p:nvSpPr>
        <p:spPr>
          <a:xfrm>
            <a:off x="2617669" y="2159291"/>
            <a:ext cx="625151" cy="3545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Web Server (IIS)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0B069CF9-1996-C047-9A6C-043D22052F97}"/>
              </a:ext>
            </a:extLst>
          </p:cNvPr>
          <p:cNvSpPr/>
          <p:nvPr/>
        </p:nvSpPr>
        <p:spPr>
          <a:xfrm>
            <a:off x="2515036" y="2737361"/>
            <a:ext cx="830414" cy="457200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CEOS DB web application code (ASP.NET, C#)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E0F6A45B-1A54-6549-BC30-457550D56627}"/>
              </a:ext>
            </a:extLst>
          </p:cNvPr>
          <p:cNvCxnSpPr>
            <a:cxnSpLocks/>
            <a:stCxn id="4" idx="2"/>
            <a:endCxn id="11" idx="3"/>
          </p:cNvCxnSpPr>
          <p:nvPr/>
        </p:nvCxnSpPr>
        <p:spPr>
          <a:xfrm rot="10800000" flipV="1">
            <a:off x="3288301" y="2458191"/>
            <a:ext cx="284959" cy="507770"/>
          </a:xfrm>
          <a:prstGeom prst="bentConnector3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424949-6610-DD4D-8805-D3E8F7E1858D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2930244" y="2513854"/>
            <a:ext cx="1" cy="223507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Laptop">
            <a:extLst>
              <a:ext uri="{FF2B5EF4-FFF2-40B4-BE49-F238E27FC236}">
                <a16:creationId xmlns:a16="http://schemas.microsoft.com/office/drawing/2014/main" id="{B0D8680E-96D8-1D4A-9E72-06A82B83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5081" y="836063"/>
            <a:ext cx="685800" cy="685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8074A9-D920-BB49-BCF6-E6B1899DF70C}"/>
              </a:ext>
            </a:extLst>
          </p:cNvPr>
          <p:cNvSpPr txBox="1"/>
          <p:nvPr/>
        </p:nvSpPr>
        <p:spPr>
          <a:xfrm>
            <a:off x="3451604" y="1366168"/>
            <a:ext cx="7473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Dev / Survey User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7EADFB-4BED-2E40-86FA-75E6EB687FE2}"/>
              </a:ext>
            </a:extLst>
          </p:cNvPr>
          <p:cNvCxnSpPr>
            <a:cxnSpLocks/>
            <a:stCxn id="20" idx="2"/>
            <a:endCxn id="10" idx="0"/>
          </p:cNvCxnSpPr>
          <p:nvPr/>
        </p:nvCxnSpPr>
        <p:spPr>
          <a:xfrm flipH="1">
            <a:off x="2930245" y="1550834"/>
            <a:ext cx="895019" cy="608457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D14DF3-D818-AD40-A178-F0622E0707B8}"/>
              </a:ext>
            </a:extLst>
          </p:cNvPr>
          <p:cNvCxnSpPr>
            <a:cxnSpLocks/>
            <a:stCxn id="20" idx="2"/>
            <a:endCxn id="4" idx="1"/>
          </p:cNvCxnSpPr>
          <p:nvPr/>
        </p:nvCxnSpPr>
        <p:spPr>
          <a:xfrm>
            <a:off x="3825264" y="1550834"/>
            <a:ext cx="792" cy="571137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68DB05F-4FFD-7547-9B61-ED9B1F1BE26A}"/>
              </a:ext>
            </a:extLst>
          </p:cNvPr>
          <p:cNvSpPr txBox="1"/>
          <p:nvPr/>
        </p:nvSpPr>
        <p:spPr>
          <a:xfrm>
            <a:off x="3246773" y="1610391"/>
            <a:ext cx="4443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Browser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3E46E-748E-A74E-80BF-DD718A0B03D7}"/>
              </a:ext>
            </a:extLst>
          </p:cNvPr>
          <p:cNvSpPr txBox="1"/>
          <p:nvPr/>
        </p:nvSpPr>
        <p:spPr>
          <a:xfrm>
            <a:off x="3581887" y="1638898"/>
            <a:ext cx="7056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SS MGMT 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687EE9-1963-744F-95F0-3ACF905949A1}"/>
              </a:ext>
            </a:extLst>
          </p:cNvPr>
          <p:cNvSpPr txBox="1"/>
          <p:nvPr/>
        </p:nvSpPr>
        <p:spPr>
          <a:xfrm>
            <a:off x="3286237" y="2623910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T-SQL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FF82DB58-A403-E349-8F2E-B62FC8C12050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 rot="5400000" flipH="1" flipV="1">
            <a:off x="5703577" y="874902"/>
            <a:ext cx="41988" cy="3797030"/>
          </a:xfrm>
          <a:prstGeom prst="bentConnector3">
            <a:avLst>
              <a:gd name="adj1" fmla="val -1370425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3619520-CF6A-F54E-BAA2-DA4695058EC4}"/>
              </a:ext>
            </a:extLst>
          </p:cNvPr>
          <p:cNvSpPr txBox="1"/>
          <p:nvPr/>
        </p:nvSpPr>
        <p:spPr>
          <a:xfrm>
            <a:off x="4991258" y="3166328"/>
            <a:ext cx="613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6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Live DB Mirrored</a:t>
            </a:r>
          </a:p>
          <a:p>
            <a:pPr algn="ctr" defTabSz="685800" rtl="0"/>
            <a:r>
              <a:rPr lang="en-US" sz="6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(e.g. annual survey update)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C460C8-E3D5-FC42-9FBF-08210388BF78}"/>
              </a:ext>
            </a:extLst>
          </p:cNvPr>
          <p:cNvSpPr txBox="1"/>
          <p:nvPr/>
        </p:nvSpPr>
        <p:spPr>
          <a:xfrm>
            <a:off x="6024034" y="1812207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LIVE / PRODUCTION</a:t>
            </a:r>
          </a:p>
          <a:p>
            <a:pPr algn="l" defTabSz="685800" rtl="0"/>
            <a:r>
              <a:rPr lang="en-US" sz="6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SQL Server Mart</a:t>
            </a:r>
          </a:p>
          <a:p>
            <a:pPr algn="l" defTabSz="685800" rtl="0"/>
            <a:r>
              <a:rPr lang="en-US" sz="6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(services not server)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5B05213-0D44-154F-AF1B-A39232AE66A1}"/>
              </a:ext>
            </a:extLst>
          </p:cNvPr>
          <p:cNvSpPr/>
          <p:nvPr/>
        </p:nvSpPr>
        <p:spPr>
          <a:xfrm>
            <a:off x="6414700" y="2117303"/>
            <a:ext cx="625151" cy="354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Web Server (IIS)</a:t>
            </a:r>
          </a:p>
        </p:txBody>
      </p:sp>
      <p:sp>
        <p:nvSpPr>
          <p:cNvPr id="40" name="Trapezoid 39">
            <a:extLst>
              <a:ext uri="{FF2B5EF4-FFF2-40B4-BE49-F238E27FC236}">
                <a16:creationId xmlns:a16="http://schemas.microsoft.com/office/drawing/2014/main" id="{A0297672-8EF3-A444-AD0C-72300AF43E66}"/>
              </a:ext>
            </a:extLst>
          </p:cNvPr>
          <p:cNvSpPr/>
          <p:nvPr/>
        </p:nvSpPr>
        <p:spPr>
          <a:xfrm>
            <a:off x="6312067" y="2695373"/>
            <a:ext cx="830414" cy="457200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CEOS DB web application code (ASP.NET, C#)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828FE365-52F5-0E47-9AAC-BDBFB1559EFE}"/>
              </a:ext>
            </a:extLst>
          </p:cNvPr>
          <p:cNvCxnSpPr>
            <a:cxnSpLocks/>
            <a:endCxn id="40" idx="3"/>
          </p:cNvCxnSpPr>
          <p:nvPr/>
        </p:nvCxnSpPr>
        <p:spPr>
          <a:xfrm rot="10800000" flipV="1">
            <a:off x="7085332" y="2416203"/>
            <a:ext cx="284959" cy="507770"/>
          </a:xfrm>
          <a:prstGeom prst="bentConnector3">
            <a:avLst/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80B202-00F0-B841-8252-B917D4758DCB}"/>
              </a:ext>
            </a:extLst>
          </p:cNvPr>
          <p:cNvCxnSpPr>
            <a:stCxn id="39" idx="2"/>
            <a:endCxn id="40" idx="0"/>
          </p:cNvCxnSpPr>
          <p:nvPr/>
        </p:nvCxnSpPr>
        <p:spPr>
          <a:xfrm flipH="1">
            <a:off x="6727275" y="2471866"/>
            <a:ext cx="1" cy="223507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2702E82-E589-8746-AF19-456DB7C4AF94}"/>
              </a:ext>
            </a:extLst>
          </p:cNvPr>
          <p:cNvSpPr txBox="1"/>
          <p:nvPr/>
        </p:nvSpPr>
        <p:spPr>
          <a:xfrm>
            <a:off x="7083268" y="2605250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T-SQL</a:t>
            </a:r>
          </a:p>
        </p:txBody>
      </p:sp>
      <p:pic>
        <p:nvPicPr>
          <p:cNvPr id="52" name="Graphic 51" descr="Laptop">
            <a:extLst>
              <a:ext uri="{FF2B5EF4-FFF2-40B4-BE49-F238E27FC236}">
                <a16:creationId xmlns:a16="http://schemas.microsoft.com/office/drawing/2014/main" id="{4ACE0AC7-8DFB-A44A-A9FB-E9D48014A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130" y="836063"/>
            <a:ext cx="685800" cy="6858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A276024-AFAA-E449-A141-37770DD29AC3}"/>
              </a:ext>
            </a:extLst>
          </p:cNvPr>
          <p:cNvSpPr txBox="1"/>
          <p:nvPr/>
        </p:nvSpPr>
        <p:spPr>
          <a:xfrm>
            <a:off x="6205284" y="1409117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Public Web User</a:t>
            </a:r>
          </a:p>
          <a:p>
            <a:pPr algn="ctr" defTabSz="685800" rtl="0"/>
            <a:r>
              <a:rPr lang="en-US" sz="600" b="1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database.eohandbook.com</a:t>
            </a:r>
            <a:endParaRPr lang="en-US" sz="6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C078A0-F052-734C-B659-AACEF1BD2BFF}"/>
              </a:ext>
            </a:extLst>
          </p:cNvPr>
          <p:cNvCxnSpPr>
            <a:stCxn id="39" idx="0"/>
            <a:endCxn id="53" idx="2"/>
          </p:cNvCxnSpPr>
          <p:nvPr/>
        </p:nvCxnSpPr>
        <p:spPr>
          <a:xfrm flipV="1">
            <a:off x="6727276" y="1686116"/>
            <a:ext cx="4755" cy="43118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ocument 57">
            <a:extLst>
              <a:ext uri="{FF2B5EF4-FFF2-40B4-BE49-F238E27FC236}">
                <a16:creationId xmlns:a16="http://schemas.microsoft.com/office/drawing/2014/main" id="{CD285E81-1119-FD4C-AAA6-B91F87A6F8F3}"/>
              </a:ext>
            </a:extLst>
          </p:cNvPr>
          <p:cNvSpPr/>
          <p:nvPr/>
        </p:nvSpPr>
        <p:spPr>
          <a:xfrm>
            <a:off x="3430780" y="4037081"/>
            <a:ext cx="785342" cy="872412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AWS DynamoDB Table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D98236C-4822-0348-B715-BAA30C5BA408}"/>
              </a:ext>
            </a:extLst>
          </p:cNvPr>
          <p:cNvCxnSpPr>
            <a:cxnSpLocks/>
          </p:cNvCxnSpPr>
          <p:nvPr/>
        </p:nvCxnSpPr>
        <p:spPr>
          <a:xfrm flipH="1">
            <a:off x="3826283" y="2794392"/>
            <a:ext cx="2495" cy="124268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263F24B-1B30-F248-9CB4-A8D4864F537C}"/>
              </a:ext>
            </a:extLst>
          </p:cNvPr>
          <p:cNvSpPr txBox="1"/>
          <p:nvPr/>
        </p:nvSpPr>
        <p:spPr>
          <a:xfrm>
            <a:off x="3522147" y="3425925"/>
            <a:ext cx="61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6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Mirrored to DynamoDB via Python admin scripts</a:t>
            </a:r>
          </a:p>
        </p:txBody>
      </p:sp>
      <p:sp>
        <p:nvSpPr>
          <p:cNvPr id="65" name="Alternate Process 64">
            <a:extLst>
              <a:ext uri="{FF2B5EF4-FFF2-40B4-BE49-F238E27FC236}">
                <a16:creationId xmlns:a16="http://schemas.microsoft.com/office/drawing/2014/main" id="{15982C2F-6836-6F47-8D84-A1D169F0B983}"/>
              </a:ext>
            </a:extLst>
          </p:cNvPr>
          <p:cNvSpPr/>
          <p:nvPr/>
        </p:nvSpPr>
        <p:spPr>
          <a:xfrm>
            <a:off x="1996540" y="4037081"/>
            <a:ext cx="878006" cy="872412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AWS Lambda Functions (C#)</a:t>
            </a:r>
          </a:p>
          <a:p>
            <a:pPr algn="ctr" defTabSz="685800" rtl="0"/>
            <a:endParaRPr lang="en-US" sz="600" kern="120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rtl="0"/>
            <a:r>
              <a:rPr lang="en-US" sz="600" i="1" kern="1200" dirty="0">
                <a:solidFill>
                  <a:prstClr val="white"/>
                </a:solidFill>
                <a:latin typeface="Calibri" panose="020F0502020204030204"/>
              </a:rPr>
              <a:t>Missions, mission</a:t>
            </a:r>
          </a:p>
          <a:p>
            <a:pPr algn="ctr" defTabSz="685800" rtl="0"/>
            <a:r>
              <a:rPr lang="en-US" sz="600" i="1" kern="1200" dirty="0">
                <a:solidFill>
                  <a:prstClr val="white"/>
                </a:solidFill>
                <a:latin typeface="Calibri" panose="020F0502020204030204"/>
              </a:rPr>
              <a:t>Instruments, instrument</a:t>
            </a:r>
          </a:p>
          <a:p>
            <a:pPr algn="ctr" defTabSz="685800" rtl="0"/>
            <a:r>
              <a:rPr lang="en-US" sz="600" i="1" kern="1200" dirty="0">
                <a:solidFill>
                  <a:prstClr val="white"/>
                </a:solidFill>
                <a:latin typeface="Calibri" panose="020F0502020204030204"/>
              </a:rPr>
              <a:t>Add, remove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F517AF4-59D7-5248-B94B-0C08DB8B21B0}"/>
              </a:ext>
            </a:extLst>
          </p:cNvPr>
          <p:cNvCxnSpPr>
            <a:endCxn id="58" idx="1"/>
          </p:cNvCxnSpPr>
          <p:nvPr/>
        </p:nvCxnSpPr>
        <p:spPr>
          <a:xfrm>
            <a:off x="2874545" y="4473287"/>
            <a:ext cx="556235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xtract 68">
            <a:extLst>
              <a:ext uri="{FF2B5EF4-FFF2-40B4-BE49-F238E27FC236}">
                <a16:creationId xmlns:a16="http://schemas.microsoft.com/office/drawing/2014/main" id="{F36FE885-DB14-6E49-BC4A-01C75807D3FF}"/>
              </a:ext>
            </a:extLst>
          </p:cNvPr>
          <p:cNvSpPr/>
          <p:nvPr/>
        </p:nvSpPr>
        <p:spPr>
          <a:xfrm>
            <a:off x="755779" y="4037081"/>
            <a:ext cx="895739" cy="872412"/>
          </a:xfrm>
          <a:prstGeom prst="flowChartExtra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AWS API Gateway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B073088-7C21-0049-AB78-90672FE86C48}"/>
              </a:ext>
            </a:extLst>
          </p:cNvPr>
          <p:cNvCxnSpPr>
            <a:cxnSpLocks/>
            <a:stCxn id="69" idx="3"/>
            <a:endCxn id="65" idx="1"/>
          </p:cNvCxnSpPr>
          <p:nvPr/>
        </p:nvCxnSpPr>
        <p:spPr>
          <a:xfrm>
            <a:off x="1427584" y="4473287"/>
            <a:ext cx="568956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phic 73" descr="Computer">
            <a:extLst>
              <a:ext uri="{FF2B5EF4-FFF2-40B4-BE49-F238E27FC236}">
                <a16:creationId xmlns:a16="http://schemas.microsoft.com/office/drawing/2014/main" id="{6153485D-ABA0-B642-B95B-FDC666F7B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194" y="807168"/>
            <a:ext cx="685800" cy="685800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25F4F88-7025-6740-8FF9-4133A55ADF87}"/>
              </a:ext>
            </a:extLst>
          </p:cNvPr>
          <p:cNvCxnSpPr>
            <a:cxnSpLocks/>
            <a:stCxn id="69" idx="0"/>
            <a:endCxn id="74" idx="2"/>
          </p:cNvCxnSpPr>
          <p:nvPr/>
        </p:nvCxnSpPr>
        <p:spPr>
          <a:xfrm flipH="1" flipV="1">
            <a:off x="894094" y="1492968"/>
            <a:ext cx="309555" cy="2544113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DFA0C74-29D3-6A47-86BE-87CCDA722B96}"/>
              </a:ext>
            </a:extLst>
          </p:cNvPr>
          <p:cNvSpPr txBox="1"/>
          <p:nvPr/>
        </p:nvSpPr>
        <p:spPr>
          <a:xfrm>
            <a:off x="567687" y="1371925"/>
            <a:ext cx="66236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API Admin/Dev</a:t>
            </a:r>
          </a:p>
        </p:txBody>
      </p:sp>
      <p:sp>
        <p:nvSpPr>
          <p:cNvPr id="79" name="Trapezoid 78">
            <a:extLst>
              <a:ext uri="{FF2B5EF4-FFF2-40B4-BE49-F238E27FC236}">
                <a16:creationId xmlns:a16="http://schemas.microsoft.com/office/drawing/2014/main" id="{4D1FDC91-A6AB-3740-A878-D87DFC5CE2B1}"/>
              </a:ext>
            </a:extLst>
          </p:cNvPr>
          <p:cNvSpPr/>
          <p:nvPr/>
        </p:nvSpPr>
        <p:spPr>
          <a:xfrm>
            <a:off x="5655552" y="4191943"/>
            <a:ext cx="937523" cy="457200"/>
          </a:xfrm>
          <a:prstGeom prst="trapezoi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Code Repository (C#, T-SQL, JS, </a:t>
            </a:r>
            <a:r>
              <a:rPr lang="en-US" sz="600" kern="1200" dirty="0" err="1">
                <a:solidFill>
                  <a:prstClr val="white"/>
                </a:solidFill>
                <a:latin typeface="Calibri" panose="020F0502020204030204"/>
              </a:rPr>
              <a:t>Py</a:t>
            </a:r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)</a:t>
            </a:r>
          </a:p>
          <a:p>
            <a:pPr algn="ctr" defTabSz="685800" rtl="0"/>
            <a:r>
              <a:rPr lang="en-US" sz="600" i="1" kern="1200" dirty="0">
                <a:solidFill>
                  <a:prstClr val="white"/>
                </a:solidFill>
                <a:latin typeface="Calibri" panose="020F0502020204030204"/>
              </a:rPr>
              <a:t>Project Locker</a:t>
            </a:r>
          </a:p>
        </p:txBody>
      </p:sp>
      <p:sp>
        <p:nvSpPr>
          <p:cNvPr id="80" name="Can 79">
            <a:extLst>
              <a:ext uri="{FF2B5EF4-FFF2-40B4-BE49-F238E27FC236}">
                <a16:creationId xmlns:a16="http://schemas.microsoft.com/office/drawing/2014/main" id="{D909FED3-53B5-224E-8D41-2289CB5B67E7}"/>
              </a:ext>
            </a:extLst>
          </p:cNvPr>
          <p:cNvSpPr/>
          <p:nvPr/>
        </p:nvSpPr>
        <p:spPr>
          <a:xfrm>
            <a:off x="6803092" y="4084323"/>
            <a:ext cx="505594" cy="67244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DB Backups (manual, auto)</a:t>
            </a:r>
          </a:p>
          <a:p>
            <a:pPr algn="ctr" defTabSz="685800" rtl="0"/>
            <a:r>
              <a:rPr lang="en-US" sz="600" i="1" kern="1200" dirty="0" err="1">
                <a:solidFill>
                  <a:prstClr val="white"/>
                </a:solidFill>
                <a:latin typeface="Calibri" panose="020F0502020204030204"/>
              </a:rPr>
              <a:t>DropBox</a:t>
            </a:r>
            <a:r>
              <a:rPr lang="en-US" sz="600" i="1" kern="12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600" i="1" kern="1200" dirty="0" err="1">
                <a:solidFill>
                  <a:prstClr val="white"/>
                </a:solidFill>
                <a:latin typeface="Calibri" panose="020F0502020204030204"/>
              </a:rPr>
              <a:t>iDrive</a:t>
            </a:r>
            <a:endParaRPr lang="en-US" sz="600" i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1" name="Graphic 80" descr="Laptop">
            <a:extLst>
              <a:ext uri="{FF2B5EF4-FFF2-40B4-BE49-F238E27FC236}">
                <a16:creationId xmlns:a16="http://schemas.microsoft.com/office/drawing/2014/main" id="{31BA69F0-D901-644E-BD9A-B0DDCDB59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7162" y="839007"/>
            <a:ext cx="685800" cy="68580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FC1008DC-0CC6-254B-9703-CEAE6A923C30}"/>
              </a:ext>
            </a:extLst>
          </p:cNvPr>
          <p:cNvSpPr txBox="1"/>
          <p:nvPr/>
        </p:nvSpPr>
        <p:spPr>
          <a:xfrm>
            <a:off x="2617913" y="1377421"/>
            <a:ext cx="5084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Developer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F3D3A57-01A1-C648-AF3A-D324799BDDA8}"/>
              </a:ext>
            </a:extLst>
          </p:cNvPr>
          <p:cNvCxnSpPr>
            <a:cxnSpLocks/>
            <a:stCxn id="82" idx="2"/>
            <a:endCxn id="8" idx="0"/>
          </p:cNvCxnSpPr>
          <p:nvPr/>
        </p:nvCxnSpPr>
        <p:spPr>
          <a:xfrm>
            <a:off x="2872150" y="1562087"/>
            <a:ext cx="362235" cy="412926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042D8E9-DA77-9B4E-9462-82A30FF728CF}"/>
              </a:ext>
            </a:extLst>
          </p:cNvPr>
          <p:cNvSpPr txBox="1"/>
          <p:nvPr/>
        </p:nvSpPr>
        <p:spPr>
          <a:xfrm>
            <a:off x="2778705" y="1561351"/>
            <a:ext cx="41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Remote Desktop</a:t>
            </a:r>
          </a:p>
        </p:txBody>
      </p:sp>
      <p:pic>
        <p:nvPicPr>
          <p:cNvPr id="87" name="Graphic 86" descr="Laptop">
            <a:extLst>
              <a:ext uri="{FF2B5EF4-FFF2-40B4-BE49-F238E27FC236}">
                <a16:creationId xmlns:a16="http://schemas.microsoft.com/office/drawing/2014/main" id="{B575F3EF-9AAA-ED4A-8453-9110C6E381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7004" y="4010314"/>
            <a:ext cx="685800" cy="68580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AA58C38B-BE9F-364A-ACAD-B44717BAB3CD}"/>
              </a:ext>
            </a:extLst>
          </p:cNvPr>
          <p:cNvSpPr txBox="1"/>
          <p:nvPr/>
        </p:nvSpPr>
        <p:spPr>
          <a:xfrm>
            <a:off x="7422905" y="4551958"/>
            <a:ext cx="10326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Dev Desktop Environments</a:t>
            </a:r>
          </a:p>
        </p:txBody>
      </p:sp>
      <p:sp>
        <p:nvSpPr>
          <p:cNvPr id="89" name="Alternate Process 88">
            <a:extLst>
              <a:ext uri="{FF2B5EF4-FFF2-40B4-BE49-F238E27FC236}">
                <a16:creationId xmlns:a16="http://schemas.microsoft.com/office/drawing/2014/main" id="{BCCB1104-2999-714C-BAE3-0347A57EE267}"/>
              </a:ext>
            </a:extLst>
          </p:cNvPr>
          <p:cNvSpPr/>
          <p:nvPr/>
        </p:nvSpPr>
        <p:spPr>
          <a:xfrm>
            <a:off x="5479153" y="3914720"/>
            <a:ext cx="3024485" cy="1023672"/>
          </a:xfrm>
          <a:prstGeom prst="flowChartAlternateProcess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rtl="0"/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7406DEB-8B77-264B-A6EA-411FCE65CC99}"/>
              </a:ext>
            </a:extLst>
          </p:cNvPr>
          <p:cNvSpPr txBox="1"/>
          <p:nvPr/>
        </p:nvSpPr>
        <p:spPr>
          <a:xfrm>
            <a:off x="5568988" y="4912408"/>
            <a:ext cx="7954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Supporting Services</a:t>
            </a:r>
          </a:p>
        </p:txBody>
      </p:sp>
      <p:pic>
        <p:nvPicPr>
          <p:cNvPr id="91" name="Graphic 90" descr="Computer">
            <a:extLst>
              <a:ext uri="{FF2B5EF4-FFF2-40B4-BE49-F238E27FC236}">
                <a16:creationId xmlns:a16="http://schemas.microsoft.com/office/drawing/2014/main" id="{8808E4CE-F874-5B43-9301-689AA387F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6604" y="813475"/>
            <a:ext cx="685800" cy="6858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008B988-6422-9544-A91E-036A1FBD97A4}"/>
              </a:ext>
            </a:extLst>
          </p:cNvPr>
          <p:cNvSpPr txBox="1"/>
          <p:nvPr/>
        </p:nvSpPr>
        <p:spPr>
          <a:xfrm>
            <a:off x="1475365" y="1374171"/>
            <a:ext cx="4523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API User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FFE80C2-B10E-F84D-A41D-4F00D2F32DAE}"/>
              </a:ext>
            </a:extLst>
          </p:cNvPr>
          <p:cNvCxnSpPr>
            <a:cxnSpLocks/>
            <a:stCxn id="69" idx="0"/>
            <a:endCxn id="92" idx="2"/>
          </p:cNvCxnSpPr>
          <p:nvPr/>
        </p:nvCxnSpPr>
        <p:spPr>
          <a:xfrm flipV="1">
            <a:off x="1203649" y="1558837"/>
            <a:ext cx="497900" cy="2478244"/>
          </a:xfrm>
          <a:prstGeom prst="straightConnector1">
            <a:avLst/>
          </a:prstGeom>
          <a:ln>
            <a:solidFill>
              <a:schemeClr val="accent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lternate Process 96">
            <a:extLst>
              <a:ext uri="{FF2B5EF4-FFF2-40B4-BE49-F238E27FC236}">
                <a16:creationId xmlns:a16="http://schemas.microsoft.com/office/drawing/2014/main" id="{7CBB55A4-5DD7-8F4E-BE8B-CB556B46B19D}"/>
              </a:ext>
            </a:extLst>
          </p:cNvPr>
          <p:cNvSpPr/>
          <p:nvPr/>
        </p:nvSpPr>
        <p:spPr>
          <a:xfrm>
            <a:off x="657823" y="3916610"/>
            <a:ext cx="3650471" cy="1082064"/>
          </a:xfrm>
          <a:prstGeom prst="flowChartAlternateProcess">
            <a:avLst/>
          </a:prstGeom>
          <a:noFill/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rtl="0"/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18ABFFA-D959-0F49-B462-0E9CC2DFD7B7}"/>
              </a:ext>
            </a:extLst>
          </p:cNvPr>
          <p:cNvSpPr txBox="1"/>
          <p:nvPr/>
        </p:nvSpPr>
        <p:spPr>
          <a:xfrm>
            <a:off x="729387" y="3939903"/>
            <a:ext cx="2888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6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1A4895B-6400-A94D-830A-53DF70073F09}"/>
              </a:ext>
            </a:extLst>
          </p:cNvPr>
          <p:cNvSpPr txBox="1"/>
          <p:nvPr/>
        </p:nvSpPr>
        <p:spPr>
          <a:xfrm>
            <a:off x="840700" y="2162287"/>
            <a:ext cx="4100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JSON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797B1D8-59AD-F14A-AD02-54FF49F3F51F}"/>
              </a:ext>
            </a:extLst>
          </p:cNvPr>
          <p:cNvSpPr txBox="1"/>
          <p:nvPr/>
        </p:nvSpPr>
        <p:spPr>
          <a:xfrm>
            <a:off x="1419775" y="2162287"/>
            <a:ext cx="4100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JSON</a:t>
            </a:r>
          </a:p>
        </p:txBody>
      </p:sp>
      <p:sp>
        <p:nvSpPr>
          <p:cNvPr id="104" name="Multidocument 103">
            <a:extLst>
              <a:ext uri="{FF2B5EF4-FFF2-40B4-BE49-F238E27FC236}">
                <a16:creationId xmlns:a16="http://schemas.microsoft.com/office/drawing/2014/main" id="{F43A454D-2158-2B49-8BFE-E265CEC1CED1}"/>
              </a:ext>
            </a:extLst>
          </p:cNvPr>
          <p:cNvSpPr/>
          <p:nvPr/>
        </p:nvSpPr>
        <p:spPr>
          <a:xfrm>
            <a:off x="4455366" y="986290"/>
            <a:ext cx="741784" cy="377028"/>
          </a:xfrm>
          <a:prstGeom prst="flowChartMulti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CEOS Agency Surveys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9B6FD32-659B-2D42-B78B-57EDF66BF1B5}"/>
              </a:ext>
            </a:extLst>
          </p:cNvPr>
          <p:cNvCxnSpPr>
            <a:cxnSpLocks/>
            <a:stCxn id="104" idx="1"/>
            <a:endCxn id="18" idx="3"/>
          </p:cNvCxnSpPr>
          <p:nvPr/>
        </p:nvCxnSpPr>
        <p:spPr>
          <a:xfrm flipH="1">
            <a:off x="4140882" y="1174804"/>
            <a:ext cx="314485" cy="415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98BF7EA-B2CD-854E-82DB-5A97D3486128}"/>
              </a:ext>
            </a:extLst>
          </p:cNvPr>
          <p:cNvCxnSpPr>
            <a:stCxn id="4" idx="1"/>
            <a:endCxn id="104" idx="2"/>
          </p:cNvCxnSpPr>
          <p:nvPr/>
        </p:nvCxnSpPr>
        <p:spPr>
          <a:xfrm flipV="1">
            <a:off x="3826057" y="1349040"/>
            <a:ext cx="948620" cy="77293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Alternate Process 110">
            <a:extLst>
              <a:ext uri="{FF2B5EF4-FFF2-40B4-BE49-F238E27FC236}">
                <a16:creationId xmlns:a16="http://schemas.microsoft.com/office/drawing/2014/main" id="{FEFC96FE-74A6-7141-9F27-79B30CA5ADDF}"/>
              </a:ext>
            </a:extLst>
          </p:cNvPr>
          <p:cNvSpPr/>
          <p:nvPr/>
        </p:nvSpPr>
        <p:spPr>
          <a:xfrm>
            <a:off x="430909" y="5438286"/>
            <a:ext cx="502871" cy="200646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API</a:t>
            </a:r>
            <a:endParaRPr lang="en-US" sz="600" i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Alternate Process 111">
            <a:extLst>
              <a:ext uri="{FF2B5EF4-FFF2-40B4-BE49-F238E27FC236}">
                <a16:creationId xmlns:a16="http://schemas.microsoft.com/office/drawing/2014/main" id="{EA7FB419-0BF0-ED40-8688-3FD5578C4703}"/>
              </a:ext>
            </a:extLst>
          </p:cNvPr>
          <p:cNvSpPr/>
          <p:nvPr/>
        </p:nvSpPr>
        <p:spPr>
          <a:xfrm>
            <a:off x="990421" y="5437988"/>
            <a:ext cx="502871" cy="20064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Dev DB</a:t>
            </a:r>
            <a:endParaRPr lang="en-US" sz="600" i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Alternate Process 112">
            <a:extLst>
              <a:ext uri="{FF2B5EF4-FFF2-40B4-BE49-F238E27FC236}">
                <a16:creationId xmlns:a16="http://schemas.microsoft.com/office/drawing/2014/main" id="{3165729C-E695-F54E-944B-A9537F89E70C}"/>
              </a:ext>
            </a:extLst>
          </p:cNvPr>
          <p:cNvSpPr/>
          <p:nvPr/>
        </p:nvSpPr>
        <p:spPr>
          <a:xfrm>
            <a:off x="1554387" y="5433284"/>
            <a:ext cx="502871" cy="20064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Production DB</a:t>
            </a:r>
            <a:endParaRPr lang="en-US" sz="600" i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Alternate Process 113">
            <a:extLst>
              <a:ext uri="{FF2B5EF4-FFF2-40B4-BE49-F238E27FC236}">
                <a16:creationId xmlns:a16="http://schemas.microsoft.com/office/drawing/2014/main" id="{B0E4CDFA-B0A0-7847-BDDE-EE465E34AA3C}"/>
              </a:ext>
            </a:extLst>
          </p:cNvPr>
          <p:cNvSpPr/>
          <p:nvPr/>
        </p:nvSpPr>
        <p:spPr>
          <a:xfrm>
            <a:off x="2113899" y="5433284"/>
            <a:ext cx="502871" cy="20064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600" kern="1200" dirty="0">
                <a:solidFill>
                  <a:prstClr val="white"/>
                </a:solidFill>
                <a:latin typeface="Calibri" panose="020F0502020204030204"/>
              </a:rPr>
              <a:t>Support</a:t>
            </a:r>
            <a:endParaRPr lang="en-US" sz="600" i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06AEB-F80D-8F44-85BB-C4C0EFBF0102}"/>
              </a:ext>
            </a:extLst>
          </p:cNvPr>
          <p:cNvSpPr txBox="1"/>
          <p:nvPr/>
        </p:nvSpPr>
        <p:spPr>
          <a:xfrm>
            <a:off x="7321686" y="5780118"/>
            <a:ext cx="1859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/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CEOS DB Architecture - 21 Aug 2018</a:t>
            </a:r>
          </a:p>
        </p:txBody>
      </p:sp>
    </p:spTree>
    <p:extLst>
      <p:ext uri="{BB962C8B-B14F-4D97-AF65-F5344CB8AC3E}">
        <p14:creationId xmlns:p14="http://schemas.microsoft.com/office/powerpoint/2010/main" val="158218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4800600"/>
            <a:ext cx="8763000" cy="1676400"/>
          </a:xfrm>
        </p:spPr>
        <p:txBody>
          <a:bodyPr/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Filter by mission launch date supports mission gap analysis</a:t>
            </a:r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Additional filters by instrument type, measurements, waveband categories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Sample Output – Mission Timeline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7C484-7638-3A45-BAA1-B157B6DBB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4646"/>
            <a:ext cx="841907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321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934200" y="1237564"/>
            <a:ext cx="1828800" cy="4706036"/>
          </a:xfrm>
        </p:spPr>
        <p:txBody>
          <a:bodyPr/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Ingested L8 response curve based on instrument specs online</a:t>
            </a:r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Have similar information for Landsat-7, Sentinel-2 – to be added as capacity and demand dictate</a:t>
            </a:r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Others possible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Sample Output – Response Curve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03E5E-CC0C-D746-8488-26D729B24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237564"/>
            <a:ext cx="6610350" cy="51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470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37564"/>
            <a:ext cx="8763000" cy="4706036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Implement authentication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Implement Measurements functionality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Finalise sample notebooks (to be posted on GitHub)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Basic documentation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Add to test user base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SEO currently only one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Targeting new test users by end-October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More general beta release to follow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3378198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37564"/>
            <a:ext cx="8763000" cy="4706036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Many applications of the API possible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Initial function has been support gap analysis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Could package this capability with the release as an ‘LSI Toolkit’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Would include a targeted set of Python notebooks released along with API that would enable the basic functions of land cover gap analysis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Extensible to domains beyond land, but first focus could be LSI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Could also add a new type of information to the CEOS Database: ‘Products’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’Products’ could first address ARD products which could be used in gap analysis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Reference CARD4L PFS and highlight the availability of PFS-compliant data sets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Other functions? For discussion…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LSI Toolkit?</a:t>
            </a:r>
          </a:p>
        </p:txBody>
      </p:sp>
    </p:spTree>
    <p:extLst>
      <p:ext uri="{BB962C8B-B14F-4D97-AF65-F5344CB8AC3E}">
        <p14:creationId xmlns:p14="http://schemas.microsoft.com/office/powerpoint/2010/main" val="20233465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E3D48A-38F3-CE45-94BC-C14F5D4682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EF0C2-4A23-8749-A5CA-237116353B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95C9E-FB40-D247-BF8A-7CCC4BC374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858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24600" y="1237564"/>
            <a:ext cx="2590800" cy="4706036"/>
          </a:xfrm>
        </p:spPr>
        <p:txBody>
          <a:bodyPr/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Sample JSON output for /mission/19</a:t>
            </a:r>
            <a:endParaRPr lang="en-US" sz="1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Sample Output - JSON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171C7-5D09-2248-B354-E5F51F6582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0"/>
          <a:stretch/>
        </p:blipFill>
        <p:spPr>
          <a:xfrm>
            <a:off x="990600" y="1237564"/>
            <a:ext cx="4853003" cy="5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877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578</Words>
  <Application>Microsoft Macintosh PowerPoint</Application>
  <PresentationFormat>On-screen Show (4:3)</PresentationFormat>
  <Paragraphs>103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Calibri Light</vt:lpstr>
      <vt:lpstr>Courier New</vt:lpstr>
      <vt:lpstr>Droid Serif</vt:lpstr>
      <vt:lpstr>Helvetica</vt:lpstr>
      <vt:lpstr>Proxima Nova Regular</vt:lpstr>
      <vt:lpstr>Wingdings</vt:lpstr>
      <vt:lpstr>Default</vt:lpstr>
      <vt:lpstr>Office Theme</vt:lpstr>
      <vt:lpstr>CEOS DB API and Waveband Improvements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George Dyke</cp:lastModifiedBy>
  <cp:revision>197</cp:revision>
  <dcterms:modified xsi:type="dcterms:W3CDTF">2018-08-29T04:22:07Z</dcterms:modified>
</cp:coreProperties>
</file>