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77" r:id="rId2"/>
    <p:sldId id="278" r:id="rId3"/>
    <p:sldId id="258" r:id="rId4"/>
    <p:sldId id="260" r:id="rId5"/>
    <p:sldId id="257" r:id="rId6"/>
    <p:sldId id="266"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30"/>
    <p:restoredTop sz="94611"/>
  </p:normalViewPr>
  <p:slideViewPr>
    <p:cSldViewPr snapToGrid="0" snapToObjects="1">
      <p:cViewPr varScale="1">
        <p:scale>
          <a:sx n="102" d="100"/>
          <a:sy n="102" d="100"/>
        </p:scale>
        <p:origin x="200" y="9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6">
                <a:lumMod val="20000"/>
                <a:lumOff val="80000"/>
              </a:schemeClr>
            </a:solidFill>
          </c:spPr>
          <c:dPt>
            <c:idx val="0"/>
            <c:bubble3D val="0"/>
            <c:spPr>
              <a:solidFill>
                <a:schemeClr val="accent2">
                  <a:lumMod val="60000"/>
                  <a:lumOff val="40000"/>
                </a:schemeClr>
              </a:solidFill>
              <a:ln w="19050">
                <a:solidFill>
                  <a:schemeClr val="lt1"/>
                </a:solidFill>
              </a:ln>
              <a:effectLst/>
            </c:spPr>
          </c:dPt>
          <c:dPt>
            <c:idx val="1"/>
            <c:bubble3D val="0"/>
            <c:spPr>
              <a:solidFill>
                <a:schemeClr val="accent4">
                  <a:lumMod val="60000"/>
                  <a:lumOff val="40000"/>
                </a:schemeClr>
              </a:solidFill>
              <a:ln w="19050">
                <a:solidFill>
                  <a:schemeClr val="lt1"/>
                </a:solidFill>
              </a:ln>
              <a:effectLst/>
            </c:spPr>
          </c:dPt>
          <c:dPt>
            <c:idx val="2"/>
            <c:bubble3D val="0"/>
            <c:spPr>
              <a:solidFill>
                <a:schemeClr val="accent6">
                  <a:lumMod val="75000"/>
                </a:schemeClr>
              </a:solidFill>
              <a:ln w="19050">
                <a:solidFill>
                  <a:schemeClr val="lt1"/>
                </a:solidFill>
              </a:ln>
              <a:effectLst/>
            </c:spPr>
          </c:dPt>
          <c:dPt>
            <c:idx val="3"/>
            <c:bubble3D val="0"/>
            <c:spPr>
              <a:solidFill>
                <a:schemeClr val="bg2">
                  <a:lumMod val="75000"/>
                </a:schemeClr>
              </a:solidFill>
              <a:ln w="19050">
                <a:solidFill>
                  <a:schemeClr val="lt1"/>
                </a:solidFill>
              </a:ln>
              <a:effectLst/>
            </c:spPr>
          </c:dPt>
          <c:dPt>
            <c:idx val="4"/>
            <c:bubble3D val="0"/>
            <c:spPr>
              <a:solidFill>
                <a:schemeClr val="accent5">
                  <a:lumMod val="40000"/>
                  <a:lumOff val="60000"/>
                </a:schemeClr>
              </a:solidFill>
              <a:ln w="19050">
                <a:solidFill>
                  <a:schemeClr val="lt1"/>
                </a:solidFill>
              </a:ln>
              <a:effectLst/>
            </c:spPr>
          </c:dPt>
          <c:cat>
            <c:strRef>
              <c:f>Sheet1!$A$2:$A$6</c:f>
              <c:strCache>
                <c:ptCount val="5"/>
                <c:pt idx="0">
                  <c:v>CEOS</c:v>
                </c:pt>
                <c:pt idx="1">
                  <c:v>GEOGLAM</c:v>
                </c:pt>
                <c:pt idx="2">
                  <c:v>GFOI</c:v>
                </c:pt>
                <c:pt idx="3">
                  <c:v>ODC</c:v>
                </c:pt>
                <c:pt idx="4">
                  <c:v>Other</c:v>
                </c:pt>
              </c:strCache>
            </c:strRef>
          </c:cat>
          <c:val>
            <c:numRef>
              <c:f>Sheet1!$B$2:$B$6</c:f>
              <c:numCache>
                <c:formatCode>General</c:formatCode>
                <c:ptCount val="5"/>
                <c:pt idx="0">
                  <c:v>4.0</c:v>
                </c:pt>
                <c:pt idx="1">
                  <c:v>7.0</c:v>
                </c:pt>
                <c:pt idx="2">
                  <c:v>6.0</c:v>
                </c:pt>
                <c:pt idx="3">
                  <c:v>2.0</c:v>
                </c:pt>
                <c:pt idx="4">
                  <c:v>3.0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a:t>
            </a:r>
            <a:r>
              <a:rPr lang="en-US" baseline="0" dirty="0" smtClean="0"/>
              <a:t> cent reduction in pre-processing effort</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cat>
            <c:numRef>
              <c:f>Sheet1!$A$2:$A$12</c:f>
              <c:numCache>
                <c:formatCode>General</c:formatCode>
                <c:ptCount val="11"/>
                <c:pt idx="0">
                  <c:v>0.0</c:v>
                </c:pt>
                <c:pt idx="1">
                  <c:v>10.0</c:v>
                </c:pt>
                <c:pt idx="2">
                  <c:v>20.0</c:v>
                </c:pt>
                <c:pt idx="3">
                  <c:v>30.0</c:v>
                </c:pt>
                <c:pt idx="4">
                  <c:v>40.0</c:v>
                </c:pt>
                <c:pt idx="5">
                  <c:v>50.0</c:v>
                </c:pt>
                <c:pt idx="6">
                  <c:v>60.0</c:v>
                </c:pt>
                <c:pt idx="7">
                  <c:v>70.0</c:v>
                </c:pt>
                <c:pt idx="8">
                  <c:v>80.0</c:v>
                </c:pt>
                <c:pt idx="9">
                  <c:v>90.0</c:v>
                </c:pt>
                <c:pt idx="10">
                  <c:v>100.0</c:v>
                </c:pt>
              </c:numCache>
            </c:numRef>
          </c:cat>
          <c:val>
            <c:numRef>
              <c:f>Sheet1!$B$2:$B$12</c:f>
              <c:numCache>
                <c:formatCode>General</c:formatCode>
                <c:ptCount val="11"/>
                <c:pt idx="0">
                  <c:v>2.0</c:v>
                </c:pt>
                <c:pt idx="3">
                  <c:v>1.0</c:v>
                </c:pt>
                <c:pt idx="5">
                  <c:v>2.0</c:v>
                </c:pt>
                <c:pt idx="8">
                  <c:v>3.0</c:v>
                </c:pt>
              </c:numCache>
            </c:numRef>
          </c:val>
        </c:ser>
        <c:dLbls>
          <c:showLegendKey val="0"/>
          <c:showVal val="0"/>
          <c:showCatName val="0"/>
          <c:showSerName val="0"/>
          <c:showPercent val="0"/>
          <c:showBubbleSize val="0"/>
        </c:dLbls>
        <c:gapWidth val="219"/>
        <c:overlap val="-27"/>
        <c:axId val="-2095159776"/>
        <c:axId val="2123461360"/>
      </c:barChart>
      <c:catAx>
        <c:axId val="-209515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461360"/>
        <c:crosses val="autoZero"/>
        <c:auto val="1"/>
        <c:lblAlgn val="ctr"/>
        <c:lblOffset val="100"/>
        <c:noMultiLvlLbl val="0"/>
      </c:catAx>
      <c:valAx>
        <c:axId val="212346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5159776"/>
        <c:crosses val="autoZero"/>
        <c:crossBetween val="between"/>
        <c:majorUnit val="1.0"/>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D8E59-7E2C-7645-9501-648FBC6745A2}" type="datetimeFigureOut">
              <a:rPr lang="en-AU" smtClean="0"/>
              <a:t>7/09/2018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CA3CA-1244-5C41-8CFC-A0308C9E6836}" type="slidenum">
              <a:rPr lang="en-AU" smtClean="0"/>
              <a:t>‹#›</a:t>
            </a:fld>
            <a:endParaRPr lang="en-AU"/>
          </a:p>
        </p:txBody>
      </p:sp>
    </p:spTree>
    <p:extLst>
      <p:ext uri="{BB962C8B-B14F-4D97-AF65-F5344CB8AC3E}">
        <p14:creationId xmlns:p14="http://schemas.microsoft.com/office/powerpoint/2010/main" val="44028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CCA3CA-1244-5C41-8CFC-A0308C9E6836}" type="slidenum">
              <a:rPr lang="en-AU" smtClean="0"/>
              <a:t>2</a:t>
            </a:fld>
            <a:endParaRPr lang="en-AU"/>
          </a:p>
        </p:txBody>
      </p:sp>
    </p:spTree>
    <p:extLst>
      <p:ext uri="{BB962C8B-B14F-4D97-AF65-F5344CB8AC3E}">
        <p14:creationId xmlns:p14="http://schemas.microsoft.com/office/powerpoint/2010/main" val="189147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CCA3CA-1244-5C41-8CFC-A0308C9E6836}" type="slidenum">
              <a:rPr lang="en-AU" smtClean="0"/>
              <a:t>5</a:t>
            </a:fld>
            <a:endParaRPr lang="en-AU"/>
          </a:p>
        </p:txBody>
      </p:sp>
    </p:spTree>
    <p:extLst>
      <p:ext uri="{BB962C8B-B14F-4D97-AF65-F5344CB8AC3E}">
        <p14:creationId xmlns:p14="http://schemas.microsoft.com/office/powerpoint/2010/main" val="184441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B89796-75F2-3942-9BAD-FDCB179F5F92}" type="datetime1">
              <a:rPr lang="en-AU" smtClean="0"/>
              <a:t>7/09/2018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56305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A642D3-5EBF-0C4A-A0C0-5CCD5244C6BB}" type="datetime1">
              <a:rPr lang="en-AU" smtClean="0"/>
              <a:t>7/09/2018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95598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15A2C09-A8D1-DE49-B7CF-713C2C240355}" type="datetime1">
              <a:rPr lang="en-AU" smtClean="0"/>
              <a:t>7/09/2018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88252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D31FD0A-0EA2-2548-9E45-8E25767EEDC0}" type="datetime1">
              <a:rPr lang="en-AU" smtClean="0"/>
              <a:t>7/09/2018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91759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544C5-603A-4C4C-B672-7D301D9E370C}" type="datetime1">
              <a:rPr lang="en-AU" smtClean="0"/>
              <a:t>7/09/2018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72523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E44FC1E-FBBE-EB4E-9441-B3DD3A2136D1}" type="datetime1">
              <a:rPr lang="en-AU" smtClean="0"/>
              <a:t>7/09/2018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68400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5CE38E7-8DE8-FB43-A8AA-41C33C69D44C}" type="datetime1">
              <a:rPr lang="en-AU" smtClean="0"/>
              <a:t>7/09/2018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60820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E1A80B4-91B4-F546-B575-4D9CCA3AFE37}" type="datetime1">
              <a:rPr lang="en-AU" smtClean="0"/>
              <a:t>7/09/2018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1841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D14A9-B1EE-A34B-B579-20FAAB524906}" type="datetime1">
              <a:rPr lang="en-AU" smtClean="0"/>
              <a:t>7/09/2018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69462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CD28C-7553-3244-AAD4-C13709984C90}" type="datetime1">
              <a:rPr lang="en-AU" smtClean="0"/>
              <a:t>7/09/2018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69742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D7929-53A2-C340-A992-E36AEE7CFB10}" type="datetime1">
              <a:rPr lang="en-AU" smtClean="0"/>
              <a:t>7/09/2018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27179C-2FDA-5045-B9A5-9BAC766306A6}" type="slidenum">
              <a:rPr lang="en-AU" smtClean="0"/>
              <a:t>‹#›</a:t>
            </a:fld>
            <a:endParaRPr lang="en-AU"/>
          </a:p>
        </p:txBody>
      </p:sp>
    </p:spTree>
    <p:extLst>
      <p:ext uri="{BB962C8B-B14F-4D97-AF65-F5344CB8AC3E}">
        <p14:creationId xmlns:p14="http://schemas.microsoft.com/office/powerpoint/2010/main" val="14659984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2904B-442C-F44C-9362-69B05263CD5C}" type="datetime1">
              <a:rPr lang="en-AU" smtClean="0"/>
              <a:t>7/09/2018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7179C-2FDA-5045-B9A5-9BAC766306A6}" type="slidenum">
              <a:rPr lang="en-AU" smtClean="0"/>
              <a:t>‹#›</a:t>
            </a:fld>
            <a:endParaRPr lang="en-AU"/>
          </a:p>
        </p:txBody>
      </p:sp>
    </p:spTree>
    <p:extLst>
      <p:ext uri="{BB962C8B-B14F-4D97-AF65-F5344CB8AC3E}">
        <p14:creationId xmlns:p14="http://schemas.microsoft.com/office/powerpoint/2010/main" val="20823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chemeClr val="bg1"/>
                </a:solidFill>
              </a:rPr>
              <a:t>CARD4L Survey Responses</a:t>
            </a:r>
            <a:endParaRPr lang="en-AU"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4" name="Rectangle 3"/>
          <p:cNvSpPr/>
          <p:nvPr/>
        </p:nvSpPr>
        <p:spPr>
          <a:xfrm>
            <a:off x="3573930" y="3977006"/>
            <a:ext cx="5044139" cy="1323439"/>
          </a:xfrm>
          <a:prstGeom prst="rect">
            <a:avLst/>
          </a:prstGeom>
        </p:spPr>
        <p:txBody>
          <a:bodyPr wrap="square">
            <a:spAutoFit/>
          </a:bodyPr>
          <a:lstStyle/>
          <a:p>
            <a:pPr algn="ctr"/>
            <a:r>
              <a:rPr lang="en-AU" sz="2000" dirty="0">
                <a:solidFill>
                  <a:schemeClr val="bg1"/>
                </a:solidFill>
              </a:rPr>
              <a:t>LSI-VC-6 / SDCG-14 / GEOGLAM Joint </a:t>
            </a:r>
            <a:r>
              <a:rPr lang="en-AU" sz="2000" dirty="0" smtClean="0">
                <a:solidFill>
                  <a:schemeClr val="bg1"/>
                </a:solidFill>
              </a:rPr>
              <a:t>Meetings</a:t>
            </a:r>
          </a:p>
          <a:p>
            <a:pPr algn="ctr"/>
            <a:endParaRPr lang="en-AU" sz="2000" dirty="0" smtClean="0">
              <a:solidFill>
                <a:schemeClr val="bg1"/>
              </a:solidFill>
            </a:endParaRPr>
          </a:p>
          <a:p>
            <a:pPr algn="ctr"/>
            <a:r>
              <a:rPr lang="en-AU" sz="2000" dirty="0" smtClean="0">
                <a:solidFill>
                  <a:schemeClr val="bg1"/>
                </a:solidFill>
              </a:rPr>
              <a:t>4 </a:t>
            </a:r>
            <a:r>
              <a:rPr lang="en-AU" sz="2000" dirty="0">
                <a:solidFill>
                  <a:schemeClr val="bg1"/>
                </a:solidFill>
              </a:rPr>
              <a:t>– 7 </a:t>
            </a:r>
            <a:r>
              <a:rPr lang="en-AU" sz="2000" dirty="0" smtClean="0">
                <a:solidFill>
                  <a:schemeClr val="bg1"/>
                </a:solidFill>
              </a:rPr>
              <a:t>September 2018</a:t>
            </a:r>
          </a:p>
          <a:p>
            <a:pPr algn="ctr"/>
            <a:r>
              <a:rPr lang="en-AU" sz="2000" dirty="0" smtClean="0">
                <a:solidFill>
                  <a:schemeClr val="bg1"/>
                </a:solidFill>
              </a:rPr>
              <a:t>Joint </a:t>
            </a:r>
            <a:r>
              <a:rPr lang="en-AU" sz="2000" dirty="0">
                <a:solidFill>
                  <a:schemeClr val="bg1"/>
                </a:solidFill>
              </a:rPr>
              <a:t>Research Centre, Ispra (Italy</a:t>
            </a:r>
            <a:r>
              <a:rPr lang="en-AU" sz="2000" dirty="0" smtClean="0">
                <a:solidFill>
                  <a:schemeClr val="bg1"/>
                </a:solidFill>
              </a:rPr>
              <a:t>)</a:t>
            </a:r>
          </a:p>
        </p:txBody>
      </p:sp>
    </p:spTree>
    <p:extLst>
      <p:ext uri="{BB962C8B-B14F-4D97-AF65-F5344CB8AC3E}">
        <p14:creationId xmlns:p14="http://schemas.microsoft.com/office/powerpoint/2010/main" val="212542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a:t>
            </a:r>
            <a:r>
              <a:rPr lang="en-US" dirty="0" smtClean="0"/>
              <a:t>dentified shortcomings or </a:t>
            </a:r>
            <a:r>
              <a:rPr lang="en-US" dirty="0"/>
              <a:t>any other downsides of using </a:t>
            </a:r>
            <a:r>
              <a:rPr lang="en-US" dirty="0" smtClean="0"/>
              <a:t>CARD4L?</a:t>
            </a:r>
            <a:endParaRPr lang="en-AU" dirty="0"/>
          </a:p>
        </p:txBody>
      </p:sp>
      <p:sp>
        <p:nvSpPr>
          <p:cNvPr id="3" name="Content Placeholder 2"/>
          <p:cNvSpPr>
            <a:spLocks noGrp="1"/>
          </p:cNvSpPr>
          <p:nvPr>
            <p:ph idx="1"/>
          </p:nvPr>
        </p:nvSpPr>
        <p:spPr>
          <a:xfrm>
            <a:off x="838200" y="2393664"/>
            <a:ext cx="10515600" cy="4351338"/>
          </a:xfrm>
        </p:spPr>
        <p:txBody>
          <a:bodyPr>
            <a:normAutofit/>
          </a:bodyPr>
          <a:lstStyle/>
          <a:p>
            <a:pPr>
              <a:spcAft>
                <a:spcPts val="1200"/>
              </a:spcAft>
            </a:pPr>
            <a:r>
              <a:rPr lang="en-US" dirty="0"/>
              <a:t>L</a:t>
            </a:r>
            <a:r>
              <a:rPr lang="en-US" dirty="0" smtClean="0"/>
              <a:t>ess </a:t>
            </a:r>
            <a:r>
              <a:rPr lang="en-US" dirty="0"/>
              <a:t>technical people </a:t>
            </a:r>
            <a:r>
              <a:rPr lang="en-US" dirty="0" smtClean="0"/>
              <a:t>(target demographic) </a:t>
            </a:r>
            <a:r>
              <a:rPr lang="en-US" dirty="0"/>
              <a:t>will probably </a:t>
            </a:r>
            <a:r>
              <a:rPr lang="en-US" dirty="0" smtClean="0"/>
              <a:t>be even more interested in even higher </a:t>
            </a:r>
            <a:r>
              <a:rPr lang="en-US" dirty="0"/>
              <a:t>level products</a:t>
            </a:r>
            <a:r>
              <a:rPr lang="en-US" dirty="0" smtClean="0"/>
              <a:t>.</a:t>
            </a:r>
          </a:p>
          <a:p>
            <a:r>
              <a:rPr lang="en-US" dirty="0"/>
              <a:t>No. The idea of a threshold requirement and a target requirement helps producers and users to phase the ARD product development and come to terms with issues that may arise with meeting all the ARD specifications in one go.</a:t>
            </a:r>
            <a:endParaRPr lang="en-AU" dirty="0"/>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87260"/>
            <a:ext cx="2743200" cy="365125"/>
          </a:xfrm>
        </p:spPr>
        <p:txBody>
          <a:bodyPr/>
          <a:lstStyle/>
          <a:p>
            <a:fld id="{1B27179C-2FDA-5045-B9A5-9BAC766306A6}" type="slidenum">
              <a:rPr lang="en-AU" sz="1600" b="1" smtClean="0">
                <a:solidFill>
                  <a:schemeClr val="bg1"/>
                </a:solidFill>
              </a:rPr>
              <a:t>10</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60091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Surface </a:t>
            </a:r>
            <a:r>
              <a:rPr lang="en-US" dirty="0" smtClean="0">
                <a:solidFill>
                  <a:schemeClr val="bg1"/>
                </a:solidFill>
              </a:rPr>
              <a:t>Temperature</a:t>
            </a:r>
            <a:endParaRPr lang="en-AU"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Tree>
    <p:extLst>
      <p:ext uri="{BB962C8B-B14F-4D97-AF65-F5344CB8AC3E}">
        <p14:creationId xmlns:p14="http://schemas.microsoft.com/office/powerpoint/2010/main" val="49055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884920" cy="1325563"/>
          </a:xfrm>
        </p:spPr>
        <p:txBody>
          <a:bodyPr>
            <a:normAutofit/>
          </a:bodyPr>
          <a:lstStyle/>
          <a:p>
            <a:r>
              <a:rPr lang="en-US" dirty="0"/>
              <a:t>Does the </a:t>
            </a:r>
            <a:r>
              <a:rPr lang="en-AU" dirty="0" smtClean="0"/>
              <a:t>surface temperature </a:t>
            </a:r>
            <a:r>
              <a:rPr lang="en-US" dirty="0" smtClean="0"/>
              <a:t>PFS </a:t>
            </a:r>
            <a:r>
              <a:rPr lang="en-US" dirty="0"/>
              <a:t>meet your requirements for ARD</a:t>
            </a:r>
            <a:r>
              <a:rPr lang="en-US" dirty="0" smtClean="0"/>
              <a:t>?</a:t>
            </a:r>
            <a:endParaRPr lang="en-AU" dirty="0"/>
          </a:p>
        </p:txBody>
      </p:sp>
      <p:pic>
        <p:nvPicPr>
          <p:cNvPr id="4" name="Picture 3"/>
          <p:cNvPicPr>
            <a:picLocks noChangeAspect="1"/>
          </p:cNvPicPr>
          <p:nvPr/>
        </p:nvPicPr>
        <p:blipFill>
          <a:blip r:embed="rId2"/>
          <a:stretch>
            <a:fillRect/>
          </a:stretch>
        </p:blipFill>
        <p:spPr>
          <a:xfrm>
            <a:off x="925859" y="2143939"/>
            <a:ext cx="7226300" cy="3314700"/>
          </a:xfrm>
          <a:prstGeom prst="rect">
            <a:avLst/>
          </a:prstGeom>
        </p:spPr>
      </p:pic>
      <p:sp>
        <p:nvSpPr>
          <p:cNvPr id="5" name="TextBox 4"/>
          <p:cNvSpPr txBox="1"/>
          <p:nvPr/>
        </p:nvSpPr>
        <p:spPr>
          <a:xfrm>
            <a:off x="8424041" y="2782878"/>
            <a:ext cx="3518577" cy="1477328"/>
          </a:xfrm>
          <a:prstGeom prst="rect">
            <a:avLst/>
          </a:prstGeom>
          <a:noFill/>
        </p:spPr>
        <p:txBody>
          <a:bodyPr wrap="square" rtlCol="0">
            <a:spAutoFit/>
          </a:bodyPr>
          <a:lstStyle/>
          <a:p>
            <a:r>
              <a:rPr lang="en-US" dirty="0" smtClean="0">
                <a:solidFill>
                  <a:srgbClr val="C00000"/>
                </a:solidFill>
              </a:rPr>
              <a:t>No specific </a:t>
            </a:r>
            <a:r>
              <a:rPr lang="en-US" dirty="0">
                <a:solidFill>
                  <a:srgbClr val="C00000"/>
                </a:solidFill>
              </a:rPr>
              <a:t>feedback on any of the sections/items of the </a:t>
            </a:r>
            <a:r>
              <a:rPr lang="en-US" dirty="0" smtClean="0">
                <a:solidFill>
                  <a:srgbClr val="C00000"/>
                </a:solidFill>
              </a:rPr>
              <a:t>PFS received.</a:t>
            </a:r>
          </a:p>
          <a:p>
            <a:endParaRPr lang="en-US" dirty="0" smtClean="0">
              <a:solidFill>
                <a:srgbClr val="C00000"/>
              </a:solidFill>
            </a:endParaRPr>
          </a:p>
          <a:p>
            <a:endParaRPr lang="en-US" dirty="0">
              <a:solidFill>
                <a:srgbClr val="C00000"/>
              </a:solidFill>
            </a:endParaRPr>
          </a:p>
          <a:p>
            <a:r>
              <a:rPr lang="en-US" dirty="0" smtClean="0">
                <a:solidFill>
                  <a:srgbClr val="C00000"/>
                </a:solidFill>
              </a:rPr>
              <a:t>Step change in user base?</a:t>
            </a:r>
            <a:endParaRPr lang="en-US" dirty="0">
              <a:solidFill>
                <a:srgbClr val="C00000"/>
              </a:solidFill>
            </a:endParaRPr>
          </a:p>
        </p:txBody>
      </p:sp>
      <p:sp>
        <p:nvSpPr>
          <p:cNvPr id="6" name="Rectangle 5"/>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12</a:t>
            </a:fld>
            <a:endParaRPr lang="en-AU" sz="1600" b="1" dirty="0">
              <a:solidFill>
                <a:schemeClr val="bg1"/>
              </a:solidFill>
            </a:endParaRPr>
          </a:p>
        </p:txBody>
      </p:sp>
      <p:grpSp>
        <p:nvGrpSpPr>
          <p:cNvPr id="7" name="Group 6"/>
          <p:cNvGrpSpPr/>
          <p:nvPr/>
        </p:nvGrpSpPr>
        <p:grpSpPr>
          <a:xfrm>
            <a:off x="263238" y="5906394"/>
            <a:ext cx="2317668" cy="776309"/>
            <a:chOff x="6220693" y="-1108361"/>
            <a:chExt cx="2317668" cy="776309"/>
          </a:xfrm>
        </p:grpSpPr>
        <p:grpSp>
          <p:nvGrpSpPr>
            <p:cNvPr id="8" name="Group 7"/>
            <p:cNvGrpSpPr/>
            <p:nvPr/>
          </p:nvGrpSpPr>
          <p:grpSpPr>
            <a:xfrm>
              <a:off x="6220693" y="-1108361"/>
              <a:ext cx="1434271" cy="776309"/>
              <a:chOff x="6220693" y="-1108361"/>
              <a:chExt cx="1434271" cy="776309"/>
            </a:xfrm>
          </p:grpSpPr>
          <p:sp>
            <p:nvSpPr>
              <p:cNvPr id="10" name="Oval 9"/>
              <p:cNvSpPr/>
              <p:nvPr/>
            </p:nvSpPr>
            <p:spPr>
              <a:xfrm>
                <a:off x="6220693" y="-1108361"/>
                <a:ext cx="776309" cy="776309"/>
              </a:xfrm>
              <a:prstGeom prst="ellipse">
                <a:avLst/>
              </a:prstGeom>
              <a:solidFill>
                <a:schemeClr val="accent4">
                  <a:lumMod val="60000"/>
                  <a:lumOff val="40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p:cNvCxnSpPr>
                <a:stCxn id="13" idx="3"/>
                <a:endCxn id="13" idx="7"/>
              </p:cNvCxnSpPr>
              <p:nvPr/>
            </p:nvCxnSpPr>
            <p:spPr>
              <a:xfrm flipV="1">
                <a:off x="6334381" y="-994673"/>
                <a:ext cx="548933" cy="54893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83146" y="-1010233"/>
                <a:ext cx="1066800" cy="307777"/>
              </a:xfrm>
              <a:prstGeom prst="rect">
                <a:avLst/>
              </a:prstGeom>
              <a:noFill/>
            </p:spPr>
            <p:txBody>
              <a:bodyPr wrap="square" rtlCol="0">
                <a:spAutoFit/>
              </a:bodyPr>
              <a:lstStyle/>
              <a:p>
                <a:r>
                  <a:rPr lang="en-AU" sz="1400" b="1" dirty="0" smtClean="0">
                    <a:solidFill>
                      <a:schemeClr val="bg1"/>
                    </a:solidFill>
                  </a:rPr>
                  <a:t>11</a:t>
                </a:r>
                <a:endParaRPr lang="en-AU" sz="1400" b="1" dirty="0">
                  <a:solidFill>
                    <a:schemeClr val="bg1"/>
                  </a:solidFill>
                </a:endParaRPr>
              </a:p>
            </p:txBody>
          </p:sp>
          <p:sp>
            <p:nvSpPr>
              <p:cNvPr id="13" name="TextBox 12"/>
              <p:cNvSpPr txBox="1"/>
              <p:nvPr/>
            </p:nvSpPr>
            <p:spPr>
              <a:xfrm>
                <a:off x="6588164" y="-747665"/>
                <a:ext cx="1066800" cy="307777"/>
              </a:xfrm>
              <a:prstGeom prst="rect">
                <a:avLst/>
              </a:prstGeom>
              <a:noFill/>
            </p:spPr>
            <p:txBody>
              <a:bodyPr wrap="square" rtlCol="0">
                <a:spAutoFit/>
              </a:bodyPr>
              <a:lstStyle/>
              <a:p>
                <a:r>
                  <a:rPr lang="en-AU" sz="1400" b="1" dirty="0" smtClean="0">
                    <a:solidFill>
                      <a:schemeClr val="bg1"/>
                    </a:solidFill>
                  </a:rPr>
                  <a:t>22</a:t>
                </a:r>
                <a:endParaRPr lang="en-AU" sz="1400" b="1" dirty="0">
                  <a:solidFill>
                    <a:schemeClr val="bg1"/>
                  </a:solidFill>
                </a:endParaRPr>
              </a:p>
            </p:txBody>
          </p:sp>
        </p:grpSp>
        <p:sp>
          <p:nvSpPr>
            <p:cNvPr id="9" name="TextBox 8"/>
            <p:cNvSpPr txBox="1"/>
            <p:nvPr/>
          </p:nvSpPr>
          <p:spPr>
            <a:xfrm>
              <a:off x="7042070" y="-853948"/>
              <a:ext cx="1496291" cy="369332"/>
            </a:xfrm>
            <a:prstGeom prst="rect">
              <a:avLst/>
            </a:prstGeom>
            <a:noFill/>
          </p:spPr>
          <p:txBody>
            <a:bodyPr wrap="square" rtlCol="0">
              <a:spAutoFit/>
            </a:bodyPr>
            <a:lstStyle/>
            <a:p>
              <a:r>
                <a:rPr lang="en-AU" b="1" dirty="0" smtClean="0">
                  <a:solidFill>
                    <a:srgbClr val="FFC000"/>
                  </a:solidFill>
                </a:rPr>
                <a:t>Answered</a:t>
              </a:r>
              <a:endParaRPr lang="en-AU" b="1" dirty="0">
                <a:solidFill>
                  <a:srgbClr val="FFC000"/>
                </a:solidFill>
              </a:endParaRPr>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5" name="Rectangle 14"/>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49430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SBT </a:t>
            </a:r>
            <a:r>
              <a:rPr lang="en-US" sz="4800" smtClean="0"/>
              <a:t>vs LST</a:t>
            </a:r>
            <a:endParaRPr lang="en-AU" sz="4800" dirty="0"/>
          </a:p>
        </p:txBody>
      </p:sp>
      <p:sp>
        <p:nvSpPr>
          <p:cNvPr id="3" name="Content Placeholder 2"/>
          <p:cNvSpPr>
            <a:spLocks noGrp="1"/>
          </p:cNvSpPr>
          <p:nvPr>
            <p:ph idx="1"/>
          </p:nvPr>
        </p:nvSpPr>
        <p:spPr/>
        <p:txBody>
          <a:bodyPr>
            <a:normAutofit fontScale="92500" lnSpcReduction="20000"/>
          </a:bodyPr>
          <a:lstStyle/>
          <a:p>
            <a:pPr>
              <a:spcAft>
                <a:spcPts val="600"/>
              </a:spcAft>
            </a:pPr>
            <a:r>
              <a:rPr lang="en-US" b="1" dirty="0"/>
              <a:t>D</a:t>
            </a:r>
            <a:r>
              <a:rPr lang="en-US" b="1" dirty="0" smtClean="0"/>
              <a:t>epends </a:t>
            </a:r>
            <a:r>
              <a:rPr lang="en-US" b="1" dirty="0"/>
              <a:t>upon the </a:t>
            </a:r>
            <a:r>
              <a:rPr lang="en-US" b="1" dirty="0" smtClean="0"/>
              <a:t>context.</a:t>
            </a:r>
            <a:endParaRPr lang="en-US" b="1" dirty="0"/>
          </a:p>
          <a:p>
            <a:pPr>
              <a:spcAft>
                <a:spcPts val="600"/>
              </a:spcAft>
            </a:pPr>
            <a:r>
              <a:rPr lang="en-US" dirty="0"/>
              <a:t>ARD product development is not complete without validation; the </a:t>
            </a:r>
            <a:r>
              <a:rPr lang="en-US" dirty="0" err="1"/>
              <a:t>characterisation</a:t>
            </a:r>
            <a:r>
              <a:rPr lang="en-US" dirty="0"/>
              <a:t> and validation of emissivity </a:t>
            </a:r>
            <a:r>
              <a:rPr lang="en-US" dirty="0" smtClean="0"/>
              <a:t>(a </a:t>
            </a:r>
            <a:r>
              <a:rPr lang="en-US" dirty="0"/>
              <a:t>key parameter in the generation of the target LST </a:t>
            </a:r>
            <a:r>
              <a:rPr lang="en-US" dirty="0" smtClean="0"/>
              <a:t>product) </a:t>
            </a:r>
            <a:r>
              <a:rPr lang="en-US" dirty="0"/>
              <a:t>is quite complicated, and therefore it </a:t>
            </a:r>
            <a:r>
              <a:rPr lang="en-US" b="1" dirty="0"/>
              <a:t>makes sense to treat SBT as the threshold level before advancing to the target level </a:t>
            </a:r>
            <a:r>
              <a:rPr lang="en-US" dirty="0"/>
              <a:t>of being able to comprehensively </a:t>
            </a:r>
            <a:r>
              <a:rPr lang="en-US" dirty="0" err="1" smtClean="0"/>
              <a:t>characterise</a:t>
            </a:r>
            <a:r>
              <a:rPr lang="en-US" dirty="0" smtClean="0"/>
              <a:t>, apply </a:t>
            </a:r>
            <a:r>
              <a:rPr lang="en-US" dirty="0"/>
              <a:t>and </a:t>
            </a:r>
            <a:r>
              <a:rPr lang="en-US" dirty="0" smtClean="0"/>
              <a:t>validate </a:t>
            </a:r>
            <a:r>
              <a:rPr lang="en-US" dirty="0"/>
              <a:t>the emissivity component.</a:t>
            </a:r>
          </a:p>
          <a:p>
            <a:pPr>
              <a:spcAft>
                <a:spcPts val="600"/>
              </a:spcAft>
            </a:pPr>
            <a:r>
              <a:rPr lang="en-US" b="1" dirty="0" smtClean="0"/>
              <a:t>SBT </a:t>
            </a:r>
            <a:r>
              <a:rPr lang="en-US" b="1" dirty="0"/>
              <a:t>i</a:t>
            </a:r>
            <a:r>
              <a:rPr lang="en-US" b="1" dirty="0" smtClean="0"/>
              <a:t>s </a:t>
            </a:r>
            <a:r>
              <a:rPr lang="en-US" b="1" dirty="0"/>
              <a:t>less than analysis-ready </a:t>
            </a:r>
            <a:r>
              <a:rPr lang="en-US" dirty="0"/>
              <a:t>because a user would require ground surface emissivity to calculate LST. While emissivity information is available from various sources, it likely will not be satisfactory to map LST with the spatial or temporal frequency required at high accuracy. In this case, </a:t>
            </a:r>
            <a:r>
              <a:rPr lang="en-US" b="1" dirty="0"/>
              <a:t>SBT should be considered a different product</a:t>
            </a:r>
            <a:r>
              <a:rPr lang="en-US" b="1" dirty="0" smtClean="0"/>
              <a:t>.</a:t>
            </a:r>
          </a:p>
          <a:p>
            <a:pPr>
              <a:spcAft>
                <a:spcPts val="600"/>
              </a:spcAft>
            </a:pPr>
            <a:r>
              <a:rPr lang="en-US" dirty="0"/>
              <a:t>I think this is a </a:t>
            </a:r>
            <a:r>
              <a:rPr lang="en-US" b="1" dirty="0"/>
              <a:t>good </a:t>
            </a:r>
            <a:r>
              <a:rPr lang="en-US" b="1" dirty="0" smtClean="0"/>
              <a:t>choice</a:t>
            </a:r>
            <a:r>
              <a:rPr lang="en-US" dirty="0" smtClean="0"/>
              <a:t>.</a:t>
            </a:r>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13</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84299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SAR </a:t>
            </a:r>
            <a:r>
              <a:rPr lang="en-US" dirty="0" smtClean="0">
                <a:solidFill>
                  <a:schemeClr val="bg1"/>
                </a:solidFill>
              </a:rPr>
              <a:t>Backscatter</a:t>
            </a:r>
            <a:endParaRPr lang="en-AU"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Tree>
    <p:extLst>
      <p:ext uri="{BB962C8B-B14F-4D97-AF65-F5344CB8AC3E}">
        <p14:creationId xmlns:p14="http://schemas.microsoft.com/office/powerpoint/2010/main" val="74380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Does the SAR </a:t>
            </a:r>
            <a:r>
              <a:rPr lang="en-US" dirty="0" smtClean="0"/>
              <a:t>backscatter PFS </a:t>
            </a:r>
            <a:r>
              <a:rPr lang="en-US" dirty="0"/>
              <a:t>meet your requirements for ARD</a:t>
            </a:r>
            <a:r>
              <a:rPr lang="en-US" dirty="0" smtClean="0"/>
              <a:t>?</a:t>
            </a:r>
            <a:endParaRPr lang="en-AU" dirty="0"/>
          </a:p>
        </p:txBody>
      </p:sp>
      <p:pic>
        <p:nvPicPr>
          <p:cNvPr id="4" name="Picture 3"/>
          <p:cNvPicPr>
            <a:picLocks noChangeAspect="1"/>
          </p:cNvPicPr>
          <p:nvPr/>
        </p:nvPicPr>
        <p:blipFill>
          <a:blip r:embed="rId2"/>
          <a:stretch>
            <a:fillRect/>
          </a:stretch>
        </p:blipFill>
        <p:spPr>
          <a:xfrm>
            <a:off x="1164109" y="2262047"/>
            <a:ext cx="7010400" cy="3327400"/>
          </a:xfrm>
          <a:prstGeom prst="rect">
            <a:avLst/>
          </a:prstGeom>
        </p:spPr>
      </p:pic>
      <p:sp>
        <p:nvSpPr>
          <p:cNvPr id="6" name="TextBox 5"/>
          <p:cNvSpPr txBox="1"/>
          <p:nvPr/>
        </p:nvSpPr>
        <p:spPr>
          <a:xfrm>
            <a:off x="8865705" y="2456795"/>
            <a:ext cx="2902226" cy="2123658"/>
          </a:xfrm>
          <a:prstGeom prst="rect">
            <a:avLst/>
          </a:prstGeom>
          <a:noFill/>
        </p:spPr>
        <p:txBody>
          <a:bodyPr wrap="square" rtlCol="0">
            <a:spAutoFit/>
          </a:bodyPr>
          <a:lstStyle/>
          <a:p>
            <a:pPr>
              <a:spcAft>
                <a:spcPts val="1200"/>
              </a:spcAft>
            </a:pPr>
            <a:r>
              <a:rPr lang="en-US" sz="1400" u="sng" dirty="0" smtClean="0"/>
              <a:t>Comments</a:t>
            </a:r>
            <a:endParaRPr lang="en-US" sz="1400" dirty="0" smtClean="0"/>
          </a:p>
          <a:p>
            <a:pPr marL="285750" indent="-285750">
              <a:spcAft>
                <a:spcPts val="1200"/>
              </a:spcAft>
              <a:buFont typeface="Arial" charset="0"/>
              <a:buChar char="•"/>
            </a:pPr>
            <a:r>
              <a:rPr lang="en-US" sz="1400" dirty="0" smtClean="0"/>
              <a:t>Amplitude </a:t>
            </a:r>
            <a:r>
              <a:rPr lang="en-US" sz="1400" dirty="0"/>
              <a:t>and phase are both required</a:t>
            </a:r>
            <a:r>
              <a:rPr lang="en-US" sz="1400" dirty="0" smtClean="0"/>
              <a:t>.</a:t>
            </a:r>
            <a:endParaRPr lang="en-US" sz="1400" dirty="0"/>
          </a:p>
          <a:p>
            <a:pPr marL="285750" indent="-285750">
              <a:spcAft>
                <a:spcPts val="1200"/>
              </a:spcAft>
              <a:buFont typeface="Arial" charset="0"/>
              <a:buChar char="•"/>
            </a:pPr>
            <a:r>
              <a:rPr lang="en-US" sz="1400" dirty="0"/>
              <a:t>I don't specifically use these type of products, but I have an interest since they are a closely related to by-products of InSAR processing workflows</a:t>
            </a:r>
          </a:p>
        </p:txBody>
      </p:sp>
      <p:sp>
        <p:nvSpPr>
          <p:cNvPr id="5" name="Rectangle 4"/>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15</a:t>
            </a:fld>
            <a:endParaRPr lang="en-AU" sz="1600" b="1" dirty="0">
              <a:solidFill>
                <a:schemeClr val="bg1"/>
              </a:solidFill>
            </a:endParaRPr>
          </a:p>
        </p:txBody>
      </p:sp>
      <p:grpSp>
        <p:nvGrpSpPr>
          <p:cNvPr id="7" name="Group 6"/>
          <p:cNvGrpSpPr/>
          <p:nvPr/>
        </p:nvGrpSpPr>
        <p:grpSpPr>
          <a:xfrm>
            <a:off x="263238" y="5906394"/>
            <a:ext cx="2317668" cy="776309"/>
            <a:chOff x="6220693" y="-1108361"/>
            <a:chExt cx="2317668" cy="776309"/>
          </a:xfrm>
        </p:grpSpPr>
        <p:grpSp>
          <p:nvGrpSpPr>
            <p:cNvPr id="8" name="Group 7"/>
            <p:cNvGrpSpPr/>
            <p:nvPr/>
          </p:nvGrpSpPr>
          <p:grpSpPr>
            <a:xfrm>
              <a:off x="6220693" y="-1108361"/>
              <a:ext cx="1434271" cy="776309"/>
              <a:chOff x="6220693" y="-1108361"/>
              <a:chExt cx="1434271" cy="776309"/>
            </a:xfrm>
          </p:grpSpPr>
          <p:sp>
            <p:nvSpPr>
              <p:cNvPr id="10" name="Oval 9"/>
              <p:cNvSpPr/>
              <p:nvPr/>
            </p:nvSpPr>
            <p:spPr>
              <a:xfrm>
                <a:off x="6220693" y="-1108361"/>
                <a:ext cx="776309" cy="776309"/>
              </a:xfrm>
              <a:prstGeom prst="ellipse">
                <a:avLst/>
              </a:prstGeom>
              <a:solidFill>
                <a:srgbClr val="C0000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p:cNvCxnSpPr>
                <a:stCxn id="13" idx="3"/>
                <a:endCxn id="13" idx="7"/>
              </p:cNvCxnSpPr>
              <p:nvPr/>
            </p:nvCxnSpPr>
            <p:spPr>
              <a:xfrm flipV="1">
                <a:off x="6334381" y="-994673"/>
                <a:ext cx="548933" cy="54893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83146" y="-1010233"/>
                <a:ext cx="1066800" cy="307777"/>
              </a:xfrm>
              <a:prstGeom prst="rect">
                <a:avLst/>
              </a:prstGeom>
              <a:noFill/>
            </p:spPr>
            <p:txBody>
              <a:bodyPr wrap="square" rtlCol="0">
                <a:spAutoFit/>
              </a:bodyPr>
              <a:lstStyle/>
              <a:p>
                <a:r>
                  <a:rPr lang="en-AU" sz="1400" b="1" dirty="0" smtClean="0">
                    <a:solidFill>
                      <a:schemeClr val="bg1"/>
                    </a:solidFill>
                  </a:rPr>
                  <a:t>10</a:t>
                </a:r>
                <a:endParaRPr lang="en-AU" sz="1400" b="1" dirty="0">
                  <a:solidFill>
                    <a:schemeClr val="bg1"/>
                  </a:solidFill>
                </a:endParaRPr>
              </a:p>
            </p:txBody>
          </p:sp>
          <p:sp>
            <p:nvSpPr>
              <p:cNvPr id="13" name="TextBox 12"/>
              <p:cNvSpPr txBox="1"/>
              <p:nvPr/>
            </p:nvSpPr>
            <p:spPr>
              <a:xfrm>
                <a:off x="6588164" y="-747665"/>
                <a:ext cx="1066800" cy="307777"/>
              </a:xfrm>
              <a:prstGeom prst="rect">
                <a:avLst/>
              </a:prstGeom>
              <a:noFill/>
            </p:spPr>
            <p:txBody>
              <a:bodyPr wrap="square" rtlCol="0">
                <a:spAutoFit/>
              </a:bodyPr>
              <a:lstStyle/>
              <a:p>
                <a:r>
                  <a:rPr lang="en-AU" sz="1400" b="1" dirty="0" smtClean="0">
                    <a:solidFill>
                      <a:schemeClr val="bg1"/>
                    </a:solidFill>
                  </a:rPr>
                  <a:t>22</a:t>
                </a:r>
                <a:endParaRPr lang="en-AU" sz="1400" b="1" dirty="0">
                  <a:solidFill>
                    <a:schemeClr val="bg1"/>
                  </a:solidFill>
                </a:endParaRPr>
              </a:p>
            </p:txBody>
          </p:sp>
        </p:grpSp>
        <p:sp>
          <p:nvSpPr>
            <p:cNvPr id="9" name="TextBox 8"/>
            <p:cNvSpPr txBox="1"/>
            <p:nvPr/>
          </p:nvSpPr>
          <p:spPr>
            <a:xfrm>
              <a:off x="7042070" y="-853948"/>
              <a:ext cx="1496291" cy="369332"/>
            </a:xfrm>
            <a:prstGeom prst="rect">
              <a:avLst/>
            </a:prstGeom>
            <a:noFill/>
          </p:spPr>
          <p:txBody>
            <a:bodyPr wrap="square" rtlCol="0">
              <a:spAutoFit/>
            </a:bodyPr>
            <a:lstStyle/>
            <a:p>
              <a:r>
                <a:rPr lang="en-AU" b="1" dirty="0" smtClean="0">
                  <a:solidFill>
                    <a:srgbClr val="C00000"/>
                  </a:solidFill>
                </a:rPr>
                <a:t>Answered</a:t>
              </a:r>
              <a:endParaRPr lang="en-AU" b="1" dirty="0">
                <a:solidFill>
                  <a:srgbClr val="C00000"/>
                </a:solidFill>
              </a:endParaRPr>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5" name="Rectangle 14"/>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933830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
            </a:r>
            <a:r>
              <a:rPr lang="en-US" dirty="0" smtClean="0"/>
              <a:t>pecific </a:t>
            </a:r>
            <a:r>
              <a:rPr lang="en-US" dirty="0"/>
              <a:t>feedback on </a:t>
            </a:r>
            <a:r>
              <a:rPr lang="en-US" dirty="0" smtClean="0"/>
              <a:t>the SAR PFS</a:t>
            </a:r>
            <a:endParaRPr lang="en-AU" dirty="0"/>
          </a:p>
        </p:txBody>
      </p:sp>
      <p:sp>
        <p:nvSpPr>
          <p:cNvPr id="3" name="Content Placeholder 2"/>
          <p:cNvSpPr>
            <a:spLocks noGrp="1"/>
          </p:cNvSpPr>
          <p:nvPr>
            <p:ph idx="1"/>
          </p:nvPr>
        </p:nvSpPr>
        <p:spPr/>
        <p:txBody>
          <a:bodyPr>
            <a:noAutofit/>
          </a:bodyPr>
          <a:lstStyle/>
          <a:p>
            <a:r>
              <a:rPr lang="en-US" sz="2000" dirty="0"/>
              <a:t>While backscatter is an ARD product in itself, it may not satisfy the requirements for some quantitative SAR applications that require the phase information.</a:t>
            </a:r>
          </a:p>
          <a:p>
            <a:r>
              <a:rPr lang="en-US" sz="2000" dirty="0"/>
              <a:t>In the 'summary of steps' table it is confusing that the x symbol is used. Does this mean the user has used or does not apply that </a:t>
            </a:r>
            <a:r>
              <a:rPr lang="en-US" sz="2000" dirty="0" smtClean="0"/>
              <a:t>methodology?</a:t>
            </a:r>
          </a:p>
          <a:p>
            <a:r>
              <a:rPr lang="en-US" sz="2000" dirty="0"/>
              <a:t>W</a:t>
            </a:r>
            <a:r>
              <a:rPr lang="en-US" sz="2000" dirty="0" smtClean="0"/>
              <a:t>hat </a:t>
            </a:r>
            <a:r>
              <a:rPr lang="en-US" sz="2000" dirty="0"/>
              <a:t>is the significance of the different users here - is this their opinion on what is </a:t>
            </a:r>
            <a:r>
              <a:rPr lang="en-US" sz="2000" dirty="0" smtClean="0"/>
              <a:t>required? Can </a:t>
            </a:r>
            <a:r>
              <a:rPr lang="en-US" sz="2000" dirty="0"/>
              <a:t>we see </a:t>
            </a:r>
            <a:r>
              <a:rPr lang="en-US" sz="2000" dirty="0" smtClean="0"/>
              <a:t>a comparison </a:t>
            </a:r>
            <a:r>
              <a:rPr lang="en-US" sz="2000" dirty="0"/>
              <a:t>of products generated on a common dataset by these individual </a:t>
            </a:r>
            <a:r>
              <a:rPr lang="en-US" sz="2000" dirty="0" smtClean="0"/>
              <a:t>users?</a:t>
            </a:r>
          </a:p>
          <a:p>
            <a:r>
              <a:rPr lang="en-US" sz="2000" dirty="0" smtClean="0"/>
              <a:t>What </a:t>
            </a:r>
            <a:r>
              <a:rPr lang="en-US" sz="2000" dirty="0"/>
              <a:t>DEM topography data should be used for orthorectification and other corrections? Is </a:t>
            </a:r>
            <a:r>
              <a:rPr lang="en-US" sz="2000" dirty="0" smtClean="0"/>
              <a:t>there </a:t>
            </a:r>
            <a:r>
              <a:rPr lang="en-US" sz="2000" dirty="0"/>
              <a:t>a standard global product that CEOS requires for this </a:t>
            </a:r>
            <a:r>
              <a:rPr lang="en-US" sz="2000" dirty="0" smtClean="0"/>
              <a:t>step? </a:t>
            </a:r>
            <a:r>
              <a:rPr lang="en-US" sz="2000" dirty="0"/>
              <a:t>If not, I think this needs to be </a:t>
            </a:r>
            <a:r>
              <a:rPr lang="en-US" sz="2000" dirty="0" smtClean="0"/>
              <a:t>defined.</a:t>
            </a:r>
          </a:p>
          <a:p>
            <a:r>
              <a:rPr lang="en-US" sz="2000" dirty="0" smtClean="0"/>
              <a:t>It </a:t>
            </a:r>
            <a:r>
              <a:rPr lang="en-US" sz="2000" dirty="0"/>
              <a:t>is not clear what the starting product in the ARD generation is. SLC? In the case of Sentinel-1 there are also GRD products - and GRD is mentioned in this document (but not SLC). What is the difference between SLC and GRD products for </a:t>
            </a:r>
            <a:r>
              <a:rPr lang="en-US" sz="2000" dirty="0" smtClean="0"/>
              <a:t>S-1 </a:t>
            </a:r>
            <a:r>
              <a:rPr lang="en-US" sz="2000" dirty="0"/>
              <a:t>and how does that impact the process for generating the ARD product? </a:t>
            </a:r>
            <a:r>
              <a:rPr lang="en-US" sz="2000" dirty="0" smtClean="0"/>
              <a:t>Personally, </a:t>
            </a:r>
            <a:r>
              <a:rPr lang="en-US" sz="2000" dirty="0"/>
              <a:t>I think the SLC should be the starting point, so that users seeking to retain phase information are not cut out of the process to soon (e.g</a:t>
            </a:r>
            <a:r>
              <a:rPr lang="en-US" sz="2000" dirty="0" smtClean="0"/>
              <a:t>., </a:t>
            </a:r>
            <a:r>
              <a:rPr lang="en-US" sz="2000" dirty="0"/>
              <a:t>InSAR community</a:t>
            </a:r>
            <a:r>
              <a:rPr lang="en-US" sz="2000" dirty="0" smtClean="0"/>
              <a:t>)</a:t>
            </a:r>
            <a:endParaRPr lang="en-AU" sz="2000" dirty="0"/>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16</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551940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metadata </a:t>
            </a:r>
            <a:r>
              <a:rPr lang="en-US" dirty="0" smtClean="0"/>
              <a:t>feedback</a:t>
            </a:r>
            <a:endParaRPr lang="en-AU" dirty="0"/>
          </a:p>
        </p:txBody>
      </p:sp>
      <p:sp>
        <p:nvSpPr>
          <p:cNvPr id="3" name="Content Placeholder 2"/>
          <p:cNvSpPr>
            <a:spLocks noGrp="1"/>
          </p:cNvSpPr>
          <p:nvPr>
            <p:ph idx="1"/>
          </p:nvPr>
        </p:nvSpPr>
        <p:spPr>
          <a:xfrm>
            <a:off x="838200" y="2374265"/>
            <a:ext cx="10515600" cy="4351338"/>
          </a:xfrm>
        </p:spPr>
        <p:txBody>
          <a:bodyPr/>
          <a:lstStyle/>
          <a:p>
            <a:pPr>
              <a:spcAft>
                <a:spcPts val="1200"/>
              </a:spcAft>
            </a:pPr>
            <a:r>
              <a:rPr lang="en-AU" dirty="0" smtClean="0"/>
              <a:t>'Global </a:t>
            </a:r>
            <a:r>
              <a:rPr lang="en-AU" dirty="0"/>
              <a:t>incidence angle' should be in the general </a:t>
            </a:r>
            <a:r>
              <a:rPr lang="en-AU" dirty="0" smtClean="0"/>
              <a:t>metadata. It’s </a:t>
            </a:r>
            <a:r>
              <a:rPr lang="en-AU" dirty="0"/>
              <a:t>not needed for every pixel if a map of local incidence angles for each pixel is </a:t>
            </a:r>
            <a:r>
              <a:rPr lang="en-AU" dirty="0" smtClean="0"/>
              <a:t>supplied.</a:t>
            </a:r>
          </a:p>
          <a:p>
            <a:pPr lvl="1"/>
            <a:r>
              <a:rPr lang="en-AU" dirty="0" smtClean="0"/>
              <a:t>I </a:t>
            </a:r>
            <a:r>
              <a:rPr lang="en-AU" dirty="0"/>
              <a:t>see Global Incidence Angle as a single value (perhaps the scene centre incidence angle, or the incidence angle at the four product corners) given in the General metadata</a:t>
            </a:r>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17</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986117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Identified shortcomings or any other downsides of using CARD4L?</a:t>
            </a:r>
            <a:endParaRPr lang="en-AU" sz="3200" dirty="0"/>
          </a:p>
        </p:txBody>
      </p:sp>
      <p:sp>
        <p:nvSpPr>
          <p:cNvPr id="3" name="Content Placeholder 2"/>
          <p:cNvSpPr>
            <a:spLocks noGrp="1"/>
          </p:cNvSpPr>
          <p:nvPr>
            <p:ph idx="1"/>
          </p:nvPr>
        </p:nvSpPr>
        <p:spPr/>
        <p:txBody>
          <a:bodyPr>
            <a:normAutofit/>
          </a:bodyPr>
          <a:lstStyle/>
          <a:p>
            <a:pPr>
              <a:spcAft>
                <a:spcPts val="1200"/>
              </a:spcAft>
            </a:pPr>
            <a:r>
              <a:rPr lang="en-US" sz="3200" dirty="0"/>
              <a:t>A SAR ARD product that includes the phase information would be useful for quantitative applications.</a:t>
            </a:r>
          </a:p>
          <a:p>
            <a:pPr>
              <a:spcAft>
                <a:spcPts val="1200"/>
              </a:spcAft>
            </a:pPr>
            <a:r>
              <a:rPr lang="en-US" sz="3200" dirty="0"/>
              <a:t>Some clarification of starting product(s) is required. </a:t>
            </a:r>
            <a:r>
              <a:rPr lang="en-US" sz="3200" dirty="0" smtClean="0"/>
              <a:t>Should </a:t>
            </a:r>
            <a:r>
              <a:rPr lang="en-US" sz="3200" dirty="0"/>
              <a:t>SLC be used, </a:t>
            </a:r>
            <a:r>
              <a:rPr lang="en-US" sz="3200" dirty="0" smtClean="0"/>
              <a:t>or a </a:t>
            </a:r>
            <a:r>
              <a:rPr lang="en-US" sz="3200" dirty="0"/>
              <a:t>higher level product like </a:t>
            </a:r>
            <a:r>
              <a:rPr lang="en-US" sz="3200" dirty="0" smtClean="0"/>
              <a:t>GRD?</a:t>
            </a:r>
          </a:p>
          <a:p>
            <a:pPr lvl="1">
              <a:spcAft>
                <a:spcPts val="1200"/>
              </a:spcAft>
            </a:pPr>
            <a:r>
              <a:rPr lang="en-US" sz="2800" dirty="0" smtClean="0"/>
              <a:t>Not sure all SAR missions provide a GRD product?</a:t>
            </a:r>
          </a:p>
          <a:p>
            <a:pPr lvl="1">
              <a:spcAft>
                <a:spcPts val="1200"/>
              </a:spcAft>
            </a:pPr>
            <a:r>
              <a:rPr lang="en-US" sz="2800" dirty="0"/>
              <a:t>U</a:t>
            </a:r>
            <a:r>
              <a:rPr lang="en-US" sz="2800" dirty="0" smtClean="0"/>
              <a:t>sing </a:t>
            </a:r>
            <a:r>
              <a:rPr lang="en-US" sz="2800" dirty="0"/>
              <a:t>GRD products, which don't contain phase, makes it difficult to merge ARD processing workflows with other requirements such as InSAR ARD product </a:t>
            </a:r>
            <a:r>
              <a:rPr lang="en-US" sz="2800" dirty="0" smtClean="0"/>
              <a:t>generation.</a:t>
            </a:r>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7783"/>
            <a:ext cx="2743200" cy="365125"/>
          </a:xfrm>
        </p:spPr>
        <p:txBody>
          <a:bodyPr/>
          <a:lstStyle/>
          <a:p>
            <a:fld id="{1B27179C-2FDA-5045-B9A5-9BAC766306A6}" type="slidenum">
              <a:rPr lang="en-AU" sz="1600" b="1" smtClean="0">
                <a:solidFill>
                  <a:schemeClr val="bg1"/>
                </a:solidFill>
              </a:rPr>
              <a:t>18</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377510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73008"/>
            <a:ext cx="10515600" cy="1325563"/>
          </a:xfrm>
        </p:spPr>
        <p:txBody>
          <a:bodyPr>
            <a:noAutofit/>
          </a:bodyPr>
          <a:lstStyle/>
          <a:p>
            <a:r>
              <a:rPr lang="en-US" sz="4000" dirty="0" smtClean="0"/>
              <a:t>Feedback on the new </a:t>
            </a:r>
            <a:r>
              <a:rPr lang="en-US" sz="4000" dirty="0"/>
              <a:t>SAR</a:t>
            </a:r>
            <a:r>
              <a:rPr lang="en-US" sz="4000"/>
              <a:t> </a:t>
            </a:r>
            <a:r>
              <a:rPr lang="en-US" sz="4000" smtClean="0"/>
              <a:t>PFS</a:t>
            </a:r>
            <a:endParaRPr lang="en-AU" sz="4000" dirty="0"/>
          </a:p>
        </p:txBody>
      </p:sp>
      <p:pic>
        <p:nvPicPr>
          <p:cNvPr id="4" name="Picture 3"/>
          <p:cNvPicPr>
            <a:picLocks noChangeAspect="1"/>
          </p:cNvPicPr>
          <p:nvPr/>
        </p:nvPicPr>
        <p:blipFill rotWithShape="1">
          <a:blip r:embed="rId2"/>
          <a:srcRect l="14990" t="7604" r="5216" b="4076"/>
          <a:stretch/>
        </p:blipFill>
        <p:spPr>
          <a:xfrm>
            <a:off x="1084615" y="1313300"/>
            <a:ext cx="6921780" cy="4522734"/>
          </a:xfrm>
          <a:prstGeom prst="rect">
            <a:avLst/>
          </a:prstGeom>
        </p:spPr>
      </p:pic>
      <p:cxnSp>
        <p:nvCxnSpPr>
          <p:cNvPr id="5" name="Straight Arrow Connector 4"/>
          <p:cNvCxnSpPr/>
          <p:nvPr/>
        </p:nvCxnSpPr>
        <p:spPr>
          <a:xfrm flipH="1">
            <a:off x="3934691" y="4921699"/>
            <a:ext cx="4563266" cy="19062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837996" y="1958110"/>
            <a:ext cx="2902226" cy="4247317"/>
          </a:xfrm>
          <a:prstGeom prst="rect">
            <a:avLst/>
          </a:prstGeom>
          <a:noFill/>
        </p:spPr>
        <p:txBody>
          <a:bodyPr wrap="square" rtlCol="0">
            <a:spAutoFit/>
          </a:bodyPr>
          <a:lstStyle/>
          <a:p>
            <a:pPr marL="285750" indent="-285750">
              <a:spcAft>
                <a:spcPts val="1200"/>
              </a:spcAft>
              <a:buFont typeface="Arial" charset="0"/>
              <a:buChar char="•"/>
            </a:pPr>
            <a:r>
              <a:rPr lang="en-US" sz="2000" dirty="0"/>
              <a:t>Geocoded </a:t>
            </a:r>
            <a:r>
              <a:rPr lang="en-US" sz="2000" dirty="0" err="1" smtClean="0"/>
              <a:t>interferograms</a:t>
            </a:r>
            <a:r>
              <a:rPr lang="en-US" sz="2000" dirty="0" smtClean="0"/>
              <a:t> </a:t>
            </a:r>
            <a:r>
              <a:rPr lang="en-US" sz="2000" dirty="0"/>
              <a:t>(wrapped/unwrapped</a:t>
            </a:r>
            <a:r>
              <a:rPr lang="en-US" sz="2000" dirty="0" smtClean="0"/>
              <a:t>)</a:t>
            </a:r>
          </a:p>
          <a:p>
            <a:pPr marL="742950" lvl="1" indent="-285750">
              <a:buFont typeface="Arial" charset="0"/>
              <a:buChar char="•"/>
            </a:pPr>
            <a:r>
              <a:rPr lang="en-US" sz="2000" dirty="0" smtClean="0"/>
              <a:t>I </a:t>
            </a:r>
            <a:r>
              <a:rPr lang="en-US" sz="2000" dirty="0"/>
              <a:t>think </a:t>
            </a:r>
            <a:r>
              <a:rPr lang="en-US" sz="2000" dirty="0" smtClean="0"/>
              <a:t>these </a:t>
            </a:r>
            <a:r>
              <a:rPr lang="en-US" sz="2000" dirty="0"/>
              <a:t>are the required base InSAR ARD products BEFORE even higher order products (such as "</a:t>
            </a:r>
            <a:r>
              <a:rPr lang="en-US" sz="2000" dirty="0" err="1"/>
              <a:t>DInSAR</a:t>
            </a:r>
            <a:r>
              <a:rPr lang="en-US" sz="2000" dirty="0"/>
              <a:t> velocity" maps or InSAR time series) are considered</a:t>
            </a:r>
            <a:r>
              <a:rPr lang="en-US" sz="2000" dirty="0" smtClean="0"/>
              <a:t>.</a:t>
            </a:r>
            <a:endParaRPr lang="en-US" sz="2000" dirty="0"/>
          </a:p>
        </p:txBody>
      </p:sp>
      <p:sp>
        <p:nvSpPr>
          <p:cNvPr id="7" name="Rectangle 6"/>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19</a:t>
            </a:fld>
            <a:endParaRPr lang="en-AU" sz="1600" b="1" dirty="0">
              <a:solidFill>
                <a:schemeClr val="bg1"/>
              </a:solidFill>
            </a:endParaRPr>
          </a:p>
        </p:txBody>
      </p:sp>
      <p:grpSp>
        <p:nvGrpSpPr>
          <p:cNvPr id="8" name="Group 7"/>
          <p:cNvGrpSpPr/>
          <p:nvPr/>
        </p:nvGrpSpPr>
        <p:grpSpPr>
          <a:xfrm>
            <a:off x="263238" y="5906394"/>
            <a:ext cx="2317668" cy="776309"/>
            <a:chOff x="6220693" y="-1108361"/>
            <a:chExt cx="2317668" cy="776309"/>
          </a:xfrm>
        </p:grpSpPr>
        <p:grpSp>
          <p:nvGrpSpPr>
            <p:cNvPr id="9" name="Group 8"/>
            <p:cNvGrpSpPr/>
            <p:nvPr/>
          </p:nvGrpSpPr>
          <p:grpSpPr>
            <a:xfrm>
              <a:off x="6220693" y="-1108361"/>
              <a:ext cx="1434271" cy="776309"/>
              <a:chOff x="6220693" y="-1108361"/>
              <a:chExt cx="1434271" cy="776309"/>
            </a:xfrm>
          </p:grpSpPr>
          <p:sp>
            <p:nvSpPr>
              <p:cNvPr id="11" name="Oval 10"/>
              <p:cNvSpPr/>
              <p:nvPr/>
            </p:nvSpPr>
            <p:spPr>
              <a:xfrm>
                <a:off x="6220693" y="-1108361"/>
                <a:ext cx="776309" cy="776309"/>
              </a:xfrm>
              <a:prstGeom prst="ellipse">
                <a:avLst/>
              </a:prstGeom>
              <a:solidFill>
                <a:srgbClr val="C0000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p:cNvCxnSpPr>
                <a:stCxn id="14" idx="3"/>
                <a:endCxn id="14" idx="7"/>
              </p:cNvCxnSpPr>
              <p:nvPr/>
            </p:nvCxnSpPr>
            <p:spPr>
              <a:xfrm flipV="1">
                <a:off x="6334381" y="-994673"/>
                <a:ext cx="548933" cy="54893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38566" y="-1010233"/>
                <a:ext cx="1066800" cy="307777"/>
              </a:xfrm>
              <a:prstGeom prst="rect">
                <a:avLst/>
              </a:prstGeom>
              <a:noFill/>
            </p:spPr>
            <p:txBody>
              <a:bodyPr wrap="square" rtlCol="0">
                <a:spAutoFit/>
              </a:bodyPr>
              <a:lstStyle/>
              <a:p>
                <a:r>
                  <a:rPr lang="en-AU" sz="1400" b="1" dirty="0">
                    <a:solidFill>
                      <a:schemeClr val="bg1"/>
                    </a:solidFill>
                  </a:rPr>
                  <a:t>9</a:t>
                </a:r>
              </a:p>
            </p:txBody>
          </p:sp>
          <p:sp>
            <p:nvSpPr>
              <p:cNvPr id="14" name="TextBox 13"/>
              <p:cNvSpPr txBox="1"/>
              <p:nvPr/>
            </p:nvSpPr>
            <p:spPr>
              <a:xfrm>
                <a:off x="6588164" y="-747665"/>
                <a:ext cx="1066800" cy="307777"/>
              </a:xfrm>
              <a:prstGeom prst="rect">
                <a:avLst/>
              </a:prstGeom>
              <a:noFill/>
            </p:spPr>
            <p:txBody>
              <a:bodyPr wrap="square" rtlCol="0">
                <a:spAutoFit/>
              </a:bodyPr>
              <a:lstStyle/>
              <a:p>
                <a:r>
                  <a:rPr lang="en-AU" sz="1400" b="1" dirty="0" smtClean="0">
                    <a:solidFill>
                      <a:schemeClr val="bg1"/>
                    </a:solidFill>
                  </a:rPr>
                  <a:t>22</a:t>
                </a:r>
                <a:endParaRPr lang="en-AU" sz="1400" b="1" dirty="0">
                  <a:solidFill>
                    <a:schemeClr val="bg1"/>
                  </a:solidFill>
                </a:endParaRPr>
              </a:p>
            </p:txBody>
          </p:sp>
        </p:grpSp>
        <p:sp>
          <p:nvSpPr>
            <p:cNvPr id="10" name="TextBox 9"/>
            <p:cNvSpPr txBox="1"/>
            <p:nvPr/>
          </p:nvSpPr>
          <p:spPr>
            <a:xfrm>
              <a:off x="7042070" y="-853948"/>
              <a:ext cx="1496291" cy="369332"/>
            </a:xfrm>
            <a:prstGeom prst="rect">
              <a:avLst/>
            </a:prstGeom>
            <a:noFill/>
          </p:spPr>
          <p:txBody>
            <a:bodyPr wrap="square" rtlCol="0">
              <a:spAutoFit/>
            </a:bodyPr>
            <a:lstStyle/>
            <a:p>
              <a:r>
                <a:rPr lang="en-AU" b="1" dirty="0" smtClean="0">
                  <a:solidFill>
                    <a:srgbClr val="C00000"/>
                  </a:solidFill>
                </a:rPr>
                <a:t>Answered</a:t>
              </a:r>
              <a:endParaRPr lang="en-AU" b="1" dirty="0">
                <a:solidFill>
                  <a:srgbClr val="C00000"/>
                </a:solidFill>
              </a:endParaRP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6" name="Rectangle 15"/>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46308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1285"/>
            <a:ext cx="10515600" cy="1325563"/>
          </a:xfrm>
        </p:spPr>
        <p:txBody>
          <a:bodyPr/>
          <a:lstStyle/>
          <a:p>
            <a:r>
              <a:rPr lang="en-AU" dirty="0" smtClean="0"/>
              <a:t>Respondent statistics</a:t>
            </a:r>
            <a:endParaRPr lang="en-AU" dirty="0"/>
          </a:p>
        </p:txBody>
      </p:sp>
      <p:sp>
        <p:nvSpPr>
          <p:cNvPr id="4" name="Slide Number Placeholder 3"/>
          <p:cNvSpPr>
            <a:spLocks noGrp="1"/>
          </p:cNvSpPr>
          <p:nvPr>
            <p:ph type="sldNum" sz="quarter" idx="12"/>
          </p:nvPr>
        </p:nvSpPr>
        <p:spPr/>
        <p:txBody>
          <a:bodyPr/>
          <a:lstStyle/>
          <a:p>
            <a:fld id="{1B27179C-2FDA-5045-B9A5-9BAC766306A6}" type="slidenum">
              <a:rPr lang="en-AU" smtClean="0"/>
              <a:t>2</a:t>
            </a:fld>
            <a:endParaRPr lang="en-AU"/>
          </a:p>
        </p:txBody>
      </p:sp>
      <p:sp>
        <p:nvSpPr>
          <p:cNvPr id="5" name="Rectangle 4"/>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lide Number Placeholder 4"/>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600" b="1" dirty="0">
                <a:solidFill>
                  <a:schemeClr val="bg1"/>
                </a:solidFill>
              </a:rPr>
              <a:t>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1" name="Rectangle 10"/>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graphicFrame>
        <p:nvGraphicFramePr>
          <p:cNvPr id="12" name="Chart 11"/>
          <p:cNvGraphicFramePr/>
          <p:nvPr>
            <p:extLst>
              <p:ext uri="{D42A27DB-BD31-4B8C-83A1-F6EECF244321}">
                <p14:modId xmlns:p14="http://schemas.microsoft.com/office/powerpoint/2010/main" val="855959571"/>
              </p:ext>
            </p:extLst>
          </p:nvPr>
        </p:nvGraphicFramePr>
        <p:xfrm>
          <a:off x="2404233" y="1363276"/>
          <a:ext cx="7383534" cy="492235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984173" y="4385253"/>
            <a:ext cx="1066800" cy="523220"/>
          </a:xfrm>
          <a:prstGeom prst="rect">
            <a:avLst/>
          </a:prstGeom>
          <a:noFill/>
        </p:spPr>
        <p:txBody>
          <a:bodyPr wrap="square" rtlCol="0">
            <a:spAutoFit/>
          </a:bodyPr>
          <a:lstStyle/>
          <a:p>
            <a:r>
              <a:rPr lang="en-AU" sz="2800" b="1" dirty="0" smtClean="0">
                <a:solidFill>
                  <a:schemeClr val="bg1"/>
                </a:solidFill>
              </a:rPr>
              <a:t>6</a:t>
            </a:r>
            <a:endParaRPr lang="en-AU" sz="2800" b="1" dirty="0">
              <a:solidFill>
                <a:schemeClr val="bg1"/>
              </a:solidFill>
            </a:endParaRPr>
          </a:p>
        </p:txBody>
      </p:sp>
      <p:sp>
        <p:nvSpPr>
          <p:cNvPr id="14" name="TextBox 13"/>
          <p:cNvSpPr txBox="1"/>
          <p:nvPr/>
        </p:nvSpPr>
        <p:spPr>
          <a:xfrm>
            <a:off x="7073191" y="4300686"/>
            <a:ext cx="1066800" cy="523220"/>
          </a:xfrm>
          <a:prstGeom prst="rect">
            <a:avLst/>
          </a:prstGeom>
          <a:noFill/>
        </p:spPr>
        <p:txBody>
          <a:bodyPr wrap="square" rtlCol="0">
            <a:spAutoFit/>
          </a:bodyPr>
          <a:lstStyle/>
          <a:p>
            <a:r>
              <a:rPr lang="en-AU" sz="2800" b="1" dirty="0">
                <a:solidFill>
                  <a:schemeClr val="bg1"/>
                </a:solidFill>
              </a:rPr>
              <a:t>7</a:t>
            </a:r>
          </a:p>
        </p:txBody>
      </p:sp>
      <p:sp>
        <p:nvSpPr>
          <p:cNvPr id="15" name="TextBox 14"/>
          <p:cNvSpPr txBox="1"/>
          <p:nvPr/>
        </p:nvSpPr>
        <p:spPr>
          <a:xfrm>
            <a:off x="6694863" y="1951513"/>
            <a:ext cx="1066800" cy="523220"/>
          </a:xfrm>
          <a:prstGeom prst="rect">
            <a:avLst/>
          </a:prstGeom>
          <a:noFill/>
        </p:spPr>
        <p:txBody>
          <a:bodyPr wrap="square" rtlCol="0">
            <a:spAutoFit/>
          </a:bodyPr>
          <a:lstStyle/>
          <a:p>
            <a:r>
              <a:rPr lang="en-AU" sz="2800" b="1" dirty="0">
                <a:solidFill>
                  <a:schemeClr val="bg1"/>
                </a:solidFill>
              </a:rPr>
              <a:t>4</a:t>
            </a:r>
          </a:p>
        </p:txBody>
      </p:sp>
      <p:sp>
        <p:nvSpPr>
          <p:cNvPr id="16" name="TextBox 15"/>
          <p:cNvSpPr txBox="1"/>
          <p:nvPr/>
        </p:nvSpPr>
        <p:spPr>
          <a:xfrm>
            <a:off x="5327073" y="1942003"/>
            <a:ext cx="1066800" cy="523220"/>
          </a:xfrm>
          <a:prstGeom prst="rect">
            <a:avLst/>
          </a:prstGeom>
          <a:noFill/>
        </p:spPr>
        <p:txBody>
          <a:bodyPr wrap="square" rtlCol="0">
            <a:spAutoFit/>
          </a:bodyPr>
          <a:lstStyle/>
          <a:p>
            <a:r>
              <a:rPr lang="en-AU" sz="2800" b="1" dirty="0">
                <a:solidFill>
                  <a:schemeClr val="bg1"/>
                </a:solidFill>
              </a:rPr>
              <a:t>3</a:t>
            </a:r>
          </a:p>
        </p:txBody>
      </p:sp>
      <p:sp>
        <p:nvSpPr>
          <p:cNvPr id="17" name="TextBox 16"/>
          <p:cNvSpPr txBox="1"/>
          <p:nvPr/>
        </p:nvSpPr>
        <p:spPr>
          <a:xfrm>
            <a:off x="4629843" y="2649889"/>
            <a:ext cx="1066800" cy="523220"/>
          </a:xfrm>
          <a:prstGeom prst="rect">
            <a:avLst/>
          </a:prstGeom>
          <a:noFill/>
        </p:spPr>
        <p:txBody>
          <a:bodyPr wrap="square" rtlCol="0">
            <a:spAutoFit/>
          </a:bodyPr>
          <a:lstStyle/>
          <a:p>
            <a:r>
              <a:rPr lang="en-AU" sz="2800" b="1" dirty="0">
                <a:solidFill>
                  <a:schemeClr val="bg1"/>
                </a:solidFill>
              </a:rPr>
              <a:t>2</a:t>
            </a:r>
          </a:p>
        </p:txBody>
      </p:sp>
    </p:spTree>
    <p:extLst>
      <p:ext uri="{BB962C8B-B14F-4D97-AF65-F5344CB8AC3E}">
        <p14:creationId xmlns:p14="http://schemas.microsoft.com/office/powerpoint/2010/main" val="101083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Way Forward</a:t>
            </a:r>
            <a:endParaRPr lang="en-AU" dirty="0"/>
          </a:p>
        </p:txBody>
      </p:sp>
      <p:sp>
        <p:nvSpPr>
          <p:cNvPr id="3" name="Content Placeholder 2"/>
          <p:cNvSpPr>
            <a:spLocks noGrp="1"/>
          </p:cNvSpPr>
          <p:nvPr>
            <p:ph idx="1"/>
          </p:nvPr>
        </p:nvSpPr>
        <p:spPr/>
        <p:txBody>
          <a:bodyPr>
            <a:normAutofit/>
          </a:bodyPr>
          <a:lstStyle/>
          <a:p>
            <a:r>
              <a:rPr lang="en-US" sz="3200" dirty="0"/>
              <a:t>C</a:t>
            </a:r>
            <a:r>
              <a:rPr lang="en-US" sz="3200" dirty="0" smtClean="0"/>
              <a:t>ontinue the survey</a:t>
            </a:r>
          </a:p>
          <a:p>
            <a:r>
              <a:rPr lang="en-US" sz="3200" dirty="0" smtClean="0"/>
              <a:t>Dual purpose: feedback + promotion</a:t>
            </a:r>
          </a:p>
          <a:p>
            <a:r>
              <a:rPr lang="en-US" sz="3200" dirty="0"/>
              <a:t>More effective to wait and survey users </a:t>
            </a:r>
            <a:r>
              <a:rPr lang="en-US" sz="3200" dirty="0" smtClean="0"/>
              <a:t>once they have sample products?</a:t>
            </a:r>
          </a:p>
          <a:p>
            <a:r>
              <a:rPr lang="en-US" sz="3200" dirty="0" smtClean="0"/>
              <a:t>New targets (commercial sector, others)</a:t>
            </a:r>
          </a:p>
          <a:p>
            <a:r>
              <a:rPr lang="en-US" sz="3200" dirty="0" smtClean="0"/>
              <a:t>Improving the start and completion rate? Ideas?</a:t>
            </a:r>
            <a:endParaRPr lang="en-AU" sz="3200" dirty="0"/>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7783"/>
            <a:ext cx="2743200" cy="365125"/>
          </a:xfrm>
        </p:spPr>
        <p:txBody>
          <a:bodyPr/>
          <a:lstStyle/>
          <a:p>
            <a:fld id="{1B27179C-2FDA-5045-B9A5-9BAC766306A6}" type="slidenum">
              <a:rPr lang="en-AU" sz="1600" b="1" smtClean="0">
                <a:solidFill>
                  <a:schemeClr val="bg1"/>
                </a:solidFill>
              </a:rPr>
              <a:t>20</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30450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Which </a:t>
            </a:r>
            <a:r>
              <a:rPr lang="en-US" sz="3200" dirty="0" smtClean="0"/>
              <a:t>CARD4L products </a:t>
            </a:r>
            <a:r>
              <a:rPr lang="en-US" sz="3200" dirty="0"/>
              <a:t>are/would be relevant for your work</a:t>
            </a:r>
            <a:r>
              <a:rPr lang="en-US" sz="3200" dirty="0" smtClean="0"/>
              <a:t>?</a:t>
            </a:r>
            <a:endParaRPr lang="en-AU" sz="3200" dirty="0"/>
          </a:p>
        </p:txBody>
      </p:sp>
      <p:pic>
        <p:nvPicPr>
          <p:cNvPr id="4" name="Picture 3"/>
          <p:cNvPicPr>
            <a:picLocks noChangeAspect="1"/>
          </p:cNvPicPr>
          <p:nvPr/>
        </p:nvPicPr>
        <p:blipFill>
          <a:blip r:embed="rId2"/>
          <a:stretch>
            <a:fillRect/>
          </a:stretch>
        </p:blipFill>
        <p:spPr>
          <a:xfrm>
            <a:off x="1246908" y="1697448"/>
            <a:ext cx="7022607" cy="4152212"/>
          </a:xfrm>
          <a:prstGeom prst="rect">
            <a:avLst/>
          </a:prstGeom>
        </p:spPr>
      </p:pic>
      <p:cxnSp>
        <p:nvCxnSpPr>
          <p:cNvPr id="6" name="Straight Arrow Connector 5"/>
          <p:cNvCxnSpPr/>
          <p:nvPr/>
        </p:nvCxnSpPr>
        <p:spPr>
          <a:xfrm flipH="1">
            <a:off x="5237018" y="4562061"/>
            <a:ext cx="3201305" cy="3978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702160" y="1930901"/>
            <a:ext cx="3195430" cy="4124206"/>
          </a:xfrm>
          <a:prstGeom prst="rect">
            <a:avLst/>
          </a:prstGeom>
          <a:noFill/>
        </p:spPr>
        <p:txBody>
          <a:bodyPr wrap="square" rtlCol="0">
            <a:spAutoFit/>
          </a:bodyPr>
          <a:lstStyle/>
          <a:p>
            <a:pPr marL="285750" indent="-285750">
              <a:spcAft>
                <a:spcPts val="1200"/>
              </a:spcAft>
              <a:buFont typeface="Arial" charset="0"/>
              <a:buChar char="•"/>
            </a:pPr>
            <a:r>
              <a:rPr lang="en-US" sz="1600" dirty="0"/>
              <a:t>Various </a:t>
            </a:r>
            <a:r>
              <a:rPr lang="en-US" sz="1600" dirty="0" smtClean="0"/>
              <a:t>bio-physical products</a:t>
            </a:r>
          </a:p>
          <a:p>
            <a:pPr marL="285750" indent="-285750">
              <a:spcAft>
                <a:spcPts val="1200"/>
              </a:spcAft>
              <a:buFont typeface="Arial" charset="0"/>
              <a:buChar char="•"/>
            </a:pPr>
            <a:r>
              <a:rPr lang="en-US" sz="1600" dirty="0" smtClean="0"/>
              <a:t>Land </a:t>
            </a:r>
            <a:r>
              <a:rPr lang="en-US" sz="1600" dirty="0"/>
              <a:t>use and </a:t>
            </a:r>
            <a:r>
              <a:rPr lang="en-US" sz="1600" dirty="0" smtClean="0"/>
              <a:t>cover</a:t>
            </a:r>
          </a:p>
          <a:p>
            <a:pPr marL="285750" indent="-285750">
              <a:spcAft>
                <a:spcPts val="1200"/>
              </a:spcAft>
              <a:buFont typeface="Arial" charset="0"/>
              <a:buChar char="•"/>
            </a:pPr>
            <a:r>
              <a:rPr lang="en-US" sz="1600" dirty="0" smtClean="0"/>
              <a:t>InSAR </a:t>
            </a:r>
            <a:r>
              <a:rPr lang="en-US" sz="1600" dirty="0"/>
              <a:t>related ARD products such as </a:t>
            </a:r>
            <a:r>
              <a:rPr lang="en-US" sz="1600" dirty="0" err="1"/>
              <a:t>Interferograms</a:t>
            </a:r>
            <a:r>
              <a:rPr lang="en-US" sz="1600" dirty="0"/>
              <a:t> </a:t>
            </a:r>
            <a:r>
              <a:rPr lang="en-US" sz="1600" dirty="0" smtClean="0"/>
              <a:t>(</a:t>
            </a:r>
            <a:r>
              <a:rPr lang="en-US" sz="1600" b="1" dirty="0" smtClean="0">
                <a:solidFill>
                  <a:srgbClr val="FF0000"/>
                </a:solidFill>
              </a:rPr>
              <a:t>x3</a:t>
            </a:r>
            <a:r>
              <a:rPr lang="en-US" sz="1600" dirty="0" smtClean="0"/>
              <a:t>) (</a:t>
            </a:r>
            <a:r>
              <a:rPr lang="en-US" sz="1600" dirty="0"/>
              <a:t>wrapped/unwrapped</a:t>
            </a:r>
            <a:r>
              <a:rPr lang="en-US" sz="1600" dirty="0" smtClean="0"/>
              <a:t>), Coherence (</a:t>
            </a:r>
            <a:r>
              <a:rPr lang="en-US" sz="1600" b="1" dirty="0" smtClean="0">
                <a:solidFill>
                  <a:srgbClr val="FF0000"/>
                </a:solidFill>
              </a:rPr>
              <a:t>x2</a:t>
            </a:r>
            <a:r>
              <a:rPr lang="en-US" sz="1600" dirty="0" smtClean="0"/>
              <a:t>), </a:t>
            </a:r>
            <a:r>
              <a:rPr lang="en-US" sz="1600" dirty="0"/>
              <a:t>and </a:t>
            </a:r>
            <a:r>
              <a:rPr lang="en-US" sz="1600" dirty="0" smtClean="0"/>
              <a:t>line-of-sight </a:t>
            </a:r>
            <a:r>
              <a:rPr lang="en-US" sz="1600" dirty="0"/>
              <a:t>velocity </a:t>
            </a:r>
            <a:r>
              <a:rPr lang="en-US" sz="1600" dirty="0" smtClean="0"/>
              <a:t>maps</a:t>
            </a:r>
          </a:p>
          <a:p>
            <a:pPr marL="285750" indent="-285750">
              <a:spcAft>
                <a:spcPts val="1200"/>
              </a:spcAft>
              <a:buFont typeface="Arial" charset="0"/>
              <a:buChar char="•"/>
            </a:pPr>
            <a:r>
              <a:rPr lang="en-US" sz="1600" dirty="0" smtClean="0"/>
              <a:t>Climate/ECVs</a:t>
            </a:r>
          </a:p>
          <a:p>
            <a:pPr marL="285750" indent="-285750">
              <a:spcAft>
                <a:spcPts val="1200"/>
              </a:spcAft>
              <a:buFont typeface="Arial" charset="0"/>
              <a:buChar char="•"/>
            </a:pPr>
            <a:r>
              <a:rPr lang="en-US" sz="1600" dirty="0"/>
              <a:t>SAR </a:t>
            </a:r>
            <a:r>
              <a:rPr lang="en-US" sz="1600" dirty="0" smtClean="0"/>
              <a:t>Gamma</a:t>
            </a:r>
          </a:p>
          <a:p>
            <a:pPr marL="285750" indent="-285750">
              <a:spcAft>
                <a:spcPts val="1200"/>
              </a:spcAft>
              <a:buFont typeface="Arial" charset="0"/>
              <a:buChar char="•"/>
            </a:pPr>
            <a:r>
              <a:rPr lang="en-US" sz="1600" dirty="0" smtClean="0"/>
              <a:t>Shallow </a:t>
            </a:r>
            <a:r>
              <a:rPr lang="en-US" sz="1600" dirty="0"/>
              <a:t>water </a:t>
            </a:r>
            <a:r>
              <a:rPr lang="en-US" sz="1600" dirty="0" smtClean="0"/>
              <a:t>bathymetry</a:t>
            </a:r>
          </a:p>
          <a:p>
            <a:pPr marL="285750" indent="-285750">
              <a:spcAft>
                <a:spcPts val="1200"/>
              </a:spcAft>
              <a:buFont typeface="Arial" charset="0"/>
              <a:buChar char="•"/>
            </a:pPr>
            <a:r>
              <a:rPr lang="en-US" sz="1600" dirty="0"/>
              <a:t>O</a:t>
            </a:r>
            <a:r>
              <a:rPr lang="en-US" sz="1600" dirty="0" smtClean="0"/>
              <a:t>cean colour + temp</a:t>
            </a:r>
          </a:p>
          <a:p>
            <a:pPr marL="285750" indent="-285750">
              <a:spcAft>
                <a:spcPts val="1200"/>
              </a:spcAft>
              <a:buFont typeface="Arial" charset="0"/>
              <a:buChar char="•"/>
            </a:pPr>
            <a:r>
              <a:rPr lang="en-US" sz="1600" dirty="0"/>
              <a:t>F</a:t>
            </a:r>
            <a:r>
              <a:rPr lang="en-US" sz="1600" dirty="0" smtClean="0"/>
              <a:t>ire scar + front</a:t>
            </a:r>
          </a:p>
        </p:txBody>
      </p:sp>
      <p:sp>
        <p:nvSpPr>
          <p:cNvPr id="7" name="Rectangle 6"/>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3</a:t>
            </a:fld>
            <a:endParaRPr lang="en-AU" sz="1600" b="1" dirty="0">
              <a:solidFill>
                <a:schemeClr val="bg1"/>
              </a:solidFill>
            </a:endParaRPr>
          </a:p>
        </p:txBody>
      </p:sp>
      <p:grpSp>
        <p:nvGrpSpPr>
          <p:cNvPr id="21" name="Group 20"/>
          <p:cNvGrpSpPr/>
          <p:nvPr/>
        </p:nvGrpSpPr>
        <p:grpSpPr>
          <a:xfrm>
            <a:off x="263238" y="5906394"/>
            <a:ext cx="2317668" cy="776309"/>
            <a:chOff x="6220693" y="-1108361"/>
            <a:chExt cx="2317668" cy="776309"/>
          </a:xfrm>
        </p:grpSpPr>
        <p:grpSp>
          <p:nvGrpSpPr>
            <p:cNvPr id="19" name="Group 18"/>
            <p:cNvGrpSpPr/>
            <p:nvPr/>
          </p:nvGrpSpPr>
          <p:grpSpPr>
            <a:xfrm>
              <a:off x="6220693" y="-1108361"/>
              <a:ext cx="1434271" cy="776309"/>
              <a:chOff x="6220693" y="-1108361"/>
              <a:chExt cx="1434271" cy="776309"/>
            </a:xfrm>
          </p:grpSpPr>
          <p:sp>
            <p:nvSpPr>
              <p:cNvPr id="8" name="Oval 7"/>
              <p:cNvSpPr/>
              <p:nvPr/>
            </p:nvSpPr>
            <p:spPr>
              <a:xfrm>
                <a:off x="6220693" y="-1108361"/>
                <a:ext cx="776309" cy="776309"/>
              </a:xfrm>
              <a:prstGeom prst="ellipse">
                <a:avLst/>
              </a:prstGeom>
              <a:solidFill>
                <a:schemeClr val="accent6">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p:cNvCxnSpPr>
                <a:stCxn id="8" idx="3"/>
                <a:endCxn id="8" idx="7"/>
              </p:cNvCxnSpPr>
              <p:nvPr/>
            </p:nvCxnSpPr>
            <p:spPr>
              <a:xfrm flipV="1">
                <a:off x="6334381" y="-994673"/>
                <a:ext cx="548933" cy="54893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83146" y="-1010233"/>
                <a:ext cx="1066800" cy="307777"/>
              </a:xfrm>
              <a:prstGeom prst="rect">
                <a:avLst/>
              </a:prstGeom>
              <a:noFill/>
            </p:spPr>
            <p:txBody>
              <a:bodyPr wrap="square" rtlCol="0">
                <a:spAutoFit/>
              </a:bodyPr>
              <a:lstStyle/>
              <a:p>
                <a:r>
                  <a:rPr lang="en-AU" sz="1400" b="1" dirty="0" smtClean="0">
                    <a:solidFill>
                      <a:schemeClr val="bg1"/>
                    </a:solidFill>
                  </a:rPr>
                  <a:t>16</a:t>
                </a:r>
                <a:endParaRPr lang="en-AU" sz="1400" b="1" dirty="0">
                  <a:solidFill>
                    <a:schemeClr val="bg1"/>
                  </a:solidFill>
                </a:endParaRPr>
              </a:p>
            </p:txBody>
          </p:sp>
          <p:sp>
            <p:nvSpPr>
              <p:cNvPr id="13" name="TextBox 12"/>
              <p:cNvSpPr txBox="1"/>
              <p:nvPr/>
            </p:nvSpPr>
            <p:spPr>
              <a:xfrm>
                <a:off x="6588164" y="-747665"/>
                <a:ext cx="1066800" cy="307777"/>
              </a:xfrm>
              <a:prstGeom prst="rect">
                <a:avLst/>
              </a:prstGeom>
              <a:noFill/>
            </p:spPr>
            <p:txBody>
              <a:bodyPr wrap="square" rtlCol="0">
                <a:spAutoFit/>
              </a:bodyPr>
              <a:lstStyle/>
              <a:p>
                <a:r>
                  <a:rPr lang="en-AU" sz="1400" b="1" dirty="0" smtClean="0">
                    <a:solidFill>
                      <a:schemeClr val="bg1"/>
                    </a:solidFill>
                  </a:rPr>
                  <a:t>22</a:t>
                </a:r>
                <a:endParaRPr lang="en-AU" sz="1400" b="1" dirty="0">
                  <a:solidFill>
                    <a:schemeClr val="bg1"/>
                  </a:solidFill>
                </a:endParaRPr>
              </a:p>
            </p:txBody>
          </p:sp>
        </p:grpSp>
        <p:sp>
          <p:nvSpPr>
            <p:cNvPr id="16" name="TextBox 15"/>
            <p:cNvSpPr txBox="1"/>
            <p:nvPr/>
          </p:nvSpPr>
          <p:spPr>
            <a:xfrm>
              <a:off x="7042070" y="-853948"/>
              <a:ext cx="1496291" cy="369332"/>
            </a:xfrm>
            <a:prstGeom prst="rect">
              <a:avLst/>
            </a:prstGeom>
            <a:noFill/>
          </p:spPr>
          <p:txBody>
            <a:bodyPr wrap="square" rtlCol="0">
              <a:spAutoFit/>
            </a:bodyPr>
            <a:lstStyle/>
            <a:p>
              <a:r>
                <a:rPr lang="en-AU" dirty="0" smtClean="0"/>
                <a:t>Answered</a:t>
              </a:r>
              <a:endParaRPr lang="en-AU" dirty="0"/>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8" name="Rectangle 17"/>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77340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a:t>
            </a:r>
            <a:r>
              <a:rPr lang="en-US" sz="2400" dirty="0" smtClean="0"/>
              <a:t>hat and </a:t>
            </a:r>
            <a:r>
              <a:rPr lang="en-US" sz="2400" dirty="0"/>
              <a:t>how </a:t>
            </a:r>
            <a:r>
              <a:rPr lang="en-US" sz="2400" dirty="0" smtClean="0"/>
              <a:t>much pre-processing effort will CARD4L </a:t>
            </a:r>
            <a:r>
              <a:rPr lang="en-US" sz="2400" dirty="0"/>
              <a:t>eliminate for you</a:t>
            </a:r>
            <a:r>
              <a:rPr lang="en-US" sz="2400" dirty="0" smtClean="0"/>
              <a:t>?</a:t>
            </a:r>
            <a:endParaRPr lang="en-AU" sz="2400" dirty="0"/>
          </a:p>
        </p:txBody>
      </p:sp>
      <p:sp>
        <p:nvSpPr>
          <p:cNvPr id="3" name="Content Placeholder 2"/>
          <p:cNvSpPr>
            <a:spLocks noGrp="1"/>
          </p:cNvSpPr>
          <p:nvPr>
            <p:ph idx="1"/>
          </p:nvPr>
        </p:nvSpPr>
        <p:spPr>
          <a:xfrm>
            <a:off x="1004454" y="4492011"/>
            <a:ext cx="10515600" cy="1945445"/>
          </a:xfrm>
        </p:spPr>
        <p:txBody>
          <a:bodyPr>
            <a:normAutofit/>
          </a:bodyPr>
          <a:lstStyle/>
          <a:p>
            <a:pPr marL="0" indent="0">
              <a:buNone/>
            </a:pPr>
            <a:r>
              <a:rPr lang="en-US" sz="1600" u="sng" dirty="0" smtClean="0"/>
              <a:t>Other answers</a:t>
            </a:r>
          </a:p>
          <a:p>
            <a:r>
              <a:rPr lang="en-US" sz="1600" dirty="0" smtClean="0"/>
              <a:t>A lot, especially for long time series.</a:t>
            </a:r>
          </a:p>
          <a:p>
            <a:r>
              <a:rPr lang="en-US" sz="1600" dirty="0" smtClean="0"/>
              <a:t>Depends </a:t>
            </a:r>
            <a:r>
              <a:rPr lang="en-US" sz="1600" dirty="0"/>
              <a:t>on the amount of noise added by the processing. A bad cloud mask is often worse than no cloud </a:t>
            </a:r>
            <a:r>
              <a:rPr lang="en-US" sz="1600" dirty="0" smtClean="0"/>
              <a:t>mask, </a:t>
            </a:r>
            <a:r>
              <a:rPr lang="en-US" sz="1600" dirty="0"/>
              <a:t>for </a:t>
            </a:r>
            <a:r>
              <a:rPr lang="en-US" sz="1600" dirty="0" smtClean="0"/>
              <a:t>example.</a:t>
            </a:r>
          </a:p>
          <a:p>
            <a:r>
              <a:rPr lang="en-US" sz="1600" dirty="0" smtClean="0"/>
              <a:t>Unless </a:t>
            </a:r>
            <a:r>
              <a:rPr lang="en-US" sz="1600" dirty="0"/>
              <a:t>a clear and consistent indication of uncertainty is available, </a:t>
            </a:r>
            <a:r>
              <a:rPr lang="en-US" sz="1600" dirty="0" smtClean="0"/>
              <a:t>we will </a:t>
            </a:r>
            <a:r>
              <a:rPr lang="en-US" sz="1600" dirty="0"/>
              <a:t>need to pre-process </a:t>
            </a:r>
            <a:r>
              <a:rPr lang="en-US" sz="1600" dirty="0" smtClean="0"/>
              <a:t>the data ourselves.</a:t>
            </a:r>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7783"/>
            <a:ext cx="2743200" cy="365125"/>
          </a:xfrm>
        </p:spPr>
        <p:txBody>
          <a:bodyPr/>
          <a:lstStyle/>
          <a:p>
            <a:fld id="{1B27179C-2FDA-5045-B9A5-9BAC766306A6}" type="slidenum">
              <a:rPr lang="en-AU" sz="1600" b="1" smtClean="0">
                <a:solidFill>
                  <a:schemeClr val="bg1"/>
                </a:solidFill>
              </a:rPr>
              <a:t>4</a:t>
            </a:fld>
            <a:endParaRPr lang="en-AU" sz="1600" b="1" dirty="0">
              <a:solidFill>
                <a:schemeClr val="bg1"/>
              </a:solidFill>
            </a:endParaRPr>
          </a:p>
        </p:txBody>
      </p:sp>
      <p:graphicFrame>
        <p:nvGraphicFramePr>
          <p:cNvPr id="6" name="Chart 5"/>
          <p:cNvGraphicFramePr/>
          <p:nvPr>
            <p:extLst>
              <p:ext uri="{D42A27DB-BD31-4B8C-83A1-F6EECF244321}">
                <p14:modId xmlns:p14="http://schemas.microsoft.com/office/powerpoint/2010/main" val="1639926878"/>
              </p:ext>
            </p:extLst>
          </p:nvPr>
        </p:nvGraphicFramePr>
        <p:xfrm>
          <a:off x="1046018" y="1422003"/>
          <a:ext cx="6851073" cy="273750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527472" y="2658177"/>
            <a:ext cx="1842655" cy="646331"/>
          </a:xfrm>
          <a:prstGeom prst="rect">
            <a:avLst/>
          </a:prstGeom>
          <a:noFill/>
        </p:spPr>
        <p:txBody>
          <a:bodyPr wrap="square" rtlCol="0">
            <a:spAutoFit/>
          </a:bodyPr>
          <a:lstStyle/>
          <a:p>
            <a:r>
              <a:rPr lang="en-AU" dirty="0" smtClean="0">
                <a:solidFill>
                  <a:srgbClr val="FF0000"/>
                </a:solidFill>
              </a:rPr>
              <a:t>Eight numeric answers received</a:t>
            </a:r>
            <a:endParaRPr lang="en-AU" dirty="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0" name="Rectangle 9"/>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43978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Autofit/>
          </a:bodyPr>
          <a:lstStyle/>
          <a:p>
            <a:r>
              <a:rPr lang="en-US" sz="2800" dirty="0" smtClean="0"/>
              <a:t>How </a:t>
            </a:r>
            <a:r>
              <a:rPr lang="en-US" sz="2800" dirty="0"/>
              <a:t>could the promotion and discovery of </a:t>
            </a:r>
            <a:r>
              <a:rPr lang="en-US" sz="2800" dirty="0" smtClean="0"/>
              <a:t>CARD4L be improved?</a:t>
            </a:r>
            <a:endParaRPr lang="en-AU" sz="2800" dirty="0"/>
          </a:p>
        </p:txBody>
      </p:sp>
      <p:sp>
        <p:nvSpPr>
          <p:cNvPr id="3" name="Content Placeholder 2"/>
          <p:cNvSpPr>
            <a:spLocks noGrp="1"/>
          </p:cNvSpPr>
          <p:nvPr>
            <p:ph idx="1"/>
          </p:nvPr>
        </p:nvSpPr>
        <p:spPr>
          <a:xfrm>
            <a:off x="838200" y="1268671"/>
            <a:ext cx="10515600" cy="4351338"/>
          </a:xfrm>
        </p:spPr>
        <p:txBody>
          <a:bodyPr>
            <a:noAutofit/>
          </a:bodyPr>
          <a:lstStyle/>
          <a:p>
            <a:r>
              <a:rPr lang="en-US" sz="1600" b="1" u="sng" dirty="0"/>
              <a:t>C</a:t>
            </a:r>
            <a:r>
              <a:rPr lang="en-US" sz="1600" b="1" u="sng" dirty="0" smtClean="0"/>
              <a:t>ommunity </a:t>
            </a:r>
            <a:r>
              <a:rPr lang="en-US" sz="1600" b="1" u="sng" dirty="0"/>
              <a:t>platform </a:t>
            </a:r>
            <a:r>
              <a:rPr lang="en-US" sz="1600" dirty="0"/>
              <a:t>to regularly post </a:t>
            </a:r>
            <a:r>
              <a:rPr lang="en-US" sz="1600" dirty="0" smtClean="0"/>
              <a:t>information</a:t>
            </a:r>
          </a:p>
          <a:p>
            <a:r>
              <a:rPr lang="en-US" sz="1600" b="1" u="sng" dirty="0"/>
              <a:t>P</a:t>
            </a:r>
            <a:r>
              <a:rPr lang="en-US" sz="1600" b="1" u="sng" dirty="0" smtClean="0"/>
              <a:t>romotion </a:t>
            </a:r>
            <a:r>
              <a:rPr lang="en-US" sz="1600" b="1" u="sng" dirty="0"/>
              <a:t>via the individual agencies </a:t>
            </a:r>
            <a:r>
              <a:rPr lang="en-US" sz="1600" dirty="0" smtClean="0"/>
              <a:t>providing </a:t>
            </a:r>
            <a:r>
              <a:rPr lang="en-US" sz="1600" dirty="0"/>
              <a:t>the </a:t>
            </a:r>
            <a:r>
              <a:rPr lang="en-US" sz="1600" dirty="0" smtClean="0"/>
              <a:t>data.</a:t>
            </a:r>
          </a:p>
          <a:p>
            <a:r>
              <a:rPr lang="en-US" sz="1600" b="1" u="sng" dirty="0"/>
              <a:t>Promoting information products based on ARD for decision making processes</a:t>
            </a:r>
            <a:r>
              <a:rPr lang="en-US" sz="1600" dirty="0"/>
              <a:t>, showing the cost efficiency of this type of </a:t>
            </a:r>
            <a:r>
              <a:rPr lang="en-US" sz="1600" dirty="0" smtClean="0"/>
              <a:t>data.</a:t>
            </a:r>
          </a:p>
          <a:p>
            <a:r>
              <a:rPr lang="en-US" sz="1600" b="1" u="sng" dirty="0"/>
              <a:t>Capacity development and </a:t>
            </a:r>
            <a:r>
              <a:rPr lang="en-US" sz="1600" b="1" u="sng" dirty="0" smtClean="0"/>
              <a:t>institutionalization.</a:t>
            </a:r>
          </a:p>
          <a:p>
            <a:r>
              <a:rPr lang="en-US" sz="1600" b="1" u="sng" dirty="0"/>
              <a:t>R</a:t>
            </a:r>
            <a:r>
              <a:rPr lang="en-US" sz="1600" b="1" u="sng" dirty="0" smtClean="0"/>
              <a:t>outine operational production of ARD products by suppliers</a:t>
            </a:r>
            <a:r>
              <a:rPr lang="en-US" sz="1600" u="sng" dirty="0" smtClean="0"/>
              <a:t>, </a:t>
            </a:r>
            <a:r>
              <a:rPr lang="en-US" sz="1600" dirty="0" smtClean="0"/>
              <a:t>which signals a clear intention to sustain such production.</a:t>
            </a:r>
          </a:p>
          <a:p>
            <a:r>
              <a:rPr lang="en-US" sz="1600" dirty="0" smtClean="0"/>
              <a:t>Demonstrate the value proposition of ARD products through </a:t>
            </a:r>
            <a:r>
              <a:rPr lang="en-US" sz="1600" b="1" u="sng" dirty="0" smtClean="0"/>
              <a:t>targeted cost/benefit studies</a:t>
            </a:r>
            <a:r>
              <a:rPr lang="en-US" sz="1600" u="sng" dirty="0" smtClean="0"/>
              <a:t> </a:t>
            </a:r>
            <a:r>
              <a:rPr lang="en-US" sz="1600" dirty="0" smtClean="0"/>
              <a:t>that encourage user adoption.</a:t>
            </a:r>
          </a:p>
          <a:p>
            <a:r>
              <a:rPr lang="en-US" sz="1600" b="1" u="sng" dirty="0"/>
              <a:t>R</a:t>
            </a:r>
            <a:r>
              <a:rPr lang="en-US" sz="1600" b="1" u="sng" dirty="0" smtClean="0"/>
              <a:t>epository </a:t>
            </a:r>
            <a:r>
              <a:rPr lang="en-US" sz="1600" b="1" u="sng" dirty="0"/>
              <a:t>and alert </a:t>
            </a:r>
            <a:r>
              <a:rPr lang="en-US" sz="1600" b="1" u="sng" dirty="0" smtClean="0"/>
              <a:t>system</a:t>
            </a:r>
            <a:r>
              <a:rPr lang="en-US" sz="1600" dirty="0"/>
              <a:t>. A directory of data (</a:t>
            </a:r>
            <a:r>
              <a:rPr lang="en-US" sz="1600" dirty="0" smtClean="0"/>
              <a:t>preferably </a:t>
            </a:r>
            <a:r>
              <a:rPr lang="en-US" sz="1600" dirty="0"/>
              <a:t>on http servers with STAC) would be </a:t>
            </a:r>
            <a:r>
              <a:rPr lang="en-US" sz="1600" dirty="0" smtClean="0"/>
              <a:t>good.</a:t>
            </a:r>
          </a:p>
          <a:p>
            <a:r>
              <a:rPr lang="en-US" sz="1600" b="1" u="sng" dirty="0" smtClean="0"/>
              <a:t>ARD test </a:t>
            </a:r>
            <a:r>
              <a:rPr lang="en-US" sz="1600" b="1" u="sng" dirty="0"/>
              <a:t>sites </a:t>
            </a:r>
            <a:r>
              <a:rPr lang="en-US" sz="1600" dirty="0" smtClean="0"/>
              <a:t>where </a:t>
            </a:r>
            <a:r>
              <a:rPr lang="en-US" sz="1600" dirty="0"/>
              <a:t>ARD is consistently produced so that demonstration can be made and resources sought for </a:t>
            </a:r>
            <a:r>
              <a:rPr lang="en-US" sz="1600" dirty="0" smtClean="0"/>
              <a:t>upscaling </a:t>
            </a:r>
            <a:r>
              <a:rPr lang="en-US" sz="1600" dirty="0"/>
              <a:t>to </a:t>
            </a:r>
            <a:r>
              <a:rPr lang="en-US" sz="1600" dirty="0" smtClean="0"/>
              <a:t>national-scale</a:t>
            </a:r>
          </a:p>
          <a:p>
            <a:r>
              <a:rPr lang="en-US" sz="1600" dirty="0"/>
              <a:t>Rapidly </a:t>
            </a:r>
            <a:r>
              <a:rPr lang="en-US" sz="1600" b="1" u="sng" dirty="0"/>
              <a:t>increase the diversity of the </a:t>
            </a:r>
            <a:r>
              <a:rPr lang="en-US" sz="1600" b="1" u="sng" dirty="0" smtClean="0"/>
              <a:t>standards </a:t>
            </a:r>
            <a:r>
              <a:rPr lang="en-US" sz="1600" b="1" u="sng" dirty="0"/>
              <a:t>and partner with non-CEOS groups</a:t>
            </a:r>
            <a:r>
              <a:rPr lang="en-US" sz="1600" dirty="0"/>
              <a:t> to further this </a:t>
            </a:r>
            <a:r>
              <a:rPr lang="en-US" sz="1600" dirty="0" smtClean="0"/>
              <a:t>diversification.</a:t>
            </a:r>
          </a:p>
          <a:p>
            <a:r>
              <a:rPr lang="en-US" sz="1600" b="1" u="sng" dirty="0" err="1" smtClean="0"/>
              <a:t>Researchgate</a:t>
            </a:r>
            <a:r>
              <a:rPr lang="en-US" sz="1600" b="1" u="sng" dirty="0" smtClean="0"/>
              <a:t>.</a:t>
            </a:r>
          </a:p>
          <a:p>
            <a:r>
              <a:rPr lang="en-US" sz="1600" dirty="0"/>
              <a:t>P</a:t>
            </a:r>
            <a:r>
              <a:rPr lang="en-US" sz="1600" dirty="0" smtClean="0"/>
              <a:t>romotion </a:t>
            </a:r>
            <a:r>
              <a:rPr lang="en-US" sz="1600" dirty="0"/>
              <a:t>at appropriate </a:t>
            </a:r>
            <a:r>
              <a:rPr lang="en-US" sz="1600" b="1" u="sng" dirty="0"/>
              <a:t>remote sensing forums </a:t>
            </a:r>
            <a:r>
              <a:rPr lang="en-US" sz="1600" dirty="0"/>
              <a:t>(e.g</a:t>
            </a:r>
            <a:r>
              <a:rPr lang="en-US" sz="1600" dirty="0" smtClean="0"/>
              <a:t>., </a:t>
            </a:r>
            <a:r>
              <a:rPr lang="en-US" sz="1600" dirty="0"/>
              <a:t>IGARSS, </a:t>
            </a:r>
            <a:r>
              <a:rPr lang="en-US" sz="1600" dirty="0" smtClean="0"/>
              <a:t>AGU, etc.).</a:t>
            </a:r>
          </a:p>
          <a:p>
            <a:r>
              <a:rPr lang="en-US" sz="1600" b="1" u="sng" dirty="0"/>
              <a:t>Providing APIs </a:t>
            </a:r>
            <a:r>
              <a:rPr lang="en-US" sz="1600" dirty="0"/>
              <a:t>for access through scripting </a:t>
            </a:r>
            <a:r>
              <a:rPr lang="en-US" sz="1600" dirty="0" smtClean="0"/>
              <a:t>languages.</a:t>
            </a:r>
          </a:p>
          <a:p>
            <a:r>
              <a:rPr lang="en-US" sz="1600" dirty="0"/>
              <a:t>B</a:t>
            </a:r>
            <a:r>
              <a:rPr lang="en-US" sz="1600" dirty="0" smtClean="0"/>
              <a:t>e brokered by </a:t>
            </a:r>
            <a:r>
              <a:rPr lang="en-US" sz="1600" dirty="0"/>
              <a:t>the </a:t>
            </a:r>
            <a:r>
              <a:rPr lang="en-US" sz="1600" b="1" u="sng" dirty="0"/>
              <a:t>GEOSS platform</a:t>
            </a:r>
            <a:r>
              <a:rPr lang="en-US" sz="1600" dirty="0" smtClean="0"/>
              <a:t>.</a:t>
            </a:r>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5</a:t>
            </a:fld>
            <a:endParaRPr lang="en-AU" sz="1600" b="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8" name="Rectangle 7"/>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79809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Surface </a:t>
            </a:r>
            <a:r>
              <a:rPr lang="en-US" dirty="0" smtClean="0">
                <a:solidFill>
                  <a:schemeClr val="bg1"/>
                </a:solidFill>
              </a:rPr>
              <a:t>Reflectance</a:t>
            </a:r>
            <a:endParaRPr lang="en-AU"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Tree>
    <p:extLst>
      <p:ext uri="{BB962C8B-B14F-4D97-AF65-F5344CB8AC3E}">
        <p14:creationId xmlns:p14="http://schemas.microsoft.com/office/powerpoint/2010/main" val="91008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004" y="608965"/>
            <a:ext cx="11237292" cy="1325563"/>
          </a:xfrm>
        </p:spPr>
        <p:txBody>
          <a:bodyPr>
            <a:noAutofit/>
          </a:bodyPr>
          <a:lstStyle/>
          <a:p>
            <a:r>
              <a:rPr lang="en-US" sz="3200" dirty="0" smtClean="0"/>
              <a:t>Does the </a:t>
            </a:r>
            <a:r>
              <a:rPr lang="en-US" sz="3200" dirty="0"/>
              <a:t>s</a:t>
            </a:r>
            <a:r>
              <a:rPr lang="en-US" sz="3200" dirty="0" smtClean="0"/>
              <a:t>urface </a:t>
            </a:r>
            <a:r>
              <a:rPr lang="en-US" sz="3200" dirty="0"/>
              <a:t>r</a:t>
            </a:r>
            <a:r>
              <a:rPr lang="en-US" sz="3200" dirty="0" smtClean="0"/>
              <a:t>eflectance PFS meet your </a:t>
            </a:r>
            <a:r>
              <a:rPr lang="en-US" sz="3200" dirty="0"/>
              <a:t>requirements </a:t>
            </a:r>
            <a:r>
              <a:rPr lang="en-US" sz="3200" dirty="0" smtClean="0"/>
              <a:t>for ARD?</a:t>
            </a:r>
            <a:endParaRPr lang="en-AU" sz="3200" dirty="0"/>
          </a:p>
        </p:txBody>
      </p:sp>
      <p:pic>
        <p:nvPicPr>
          <p:cNvPr id="4" name="Picture 3"/>
          <p:cNvPicPr>
            <a:picLocks noChangeAspect="1"/>
          </p:cNvPicPr>
          <p:nvPr/>
        </p:nvPicPr>
        <p:blipFill>
          <a:blip r:embed="rId2"/>
          <a:stretch>
            <a:fillRect/>
          </a:stretch>
        </p:blipFill>
        <p:spPr>
          <a:xfrm>
            <a:off x="471004" y="1995488"/>
            <a:ext cx="7035800" cy="3416300"/>
          </a:xfrm>
          <a:prstGeom prst="rect">
            <a:avLst/>
          </a:prstGeom>
        </p:spPr>
      </p:pic>
      <p:sp>
        <p:nvSpPr>
          <p:cNvPr id="7" name="TextBox 6"/>
          <p:cNvSpPr txBox="1"/>
          <p:nvPr/>
        </p:nvSpPr>
        <p:spPr>
          <a:xfrm>
            <a:off x="7924799" y="2097156"/>
            <a:ext cx="3934691" cy="3046988"/>
          </a:xfrm>
          <a:prstGeom prst="rect">
            <a:avLst/>
          </a:prstGeom>
          <a:noFill/>
        </p:spPr>
        <p:txBody>
          <a:bodyPr wrap="square" rtlCol="0">
            <a:spAutoFit/>
          </a:bodyPr>
          <a:lstStyle/>
          <a:p>
            <a:pPr>
              <a:spcAft>
                <a:spcPts val="1200"/>
              </a:spcAft>
            </a:pPr>
            <a:r>
              <a:rPr lang="en-US" u="sng" dirty="0" smtClean="0"/>
              <a:t>Comments</a:t>
            </a:r>
          </a:p>
          <a:p>
            <a:pPr marL="285750" indent="-285750">
              <a:spcAft>
                <a:spcPts val="1200"/>
              </a:spcAft>
              <a:buFont typeface="Arial" charset="0"/>
              <a:buChar char="•"/>
            </a:pPr>
            <a:r>
              <a:rPr lang="en-US" dirty="0" smtClean="0"/>
              <a:t>It isn't limiting, but it could go a bit further for the typical agriculture user.</a:t>
            </a:r>
          </a:p>
          <a:p>
            <a:pPr marL="285750" indent="-285750">
              <a:spcAft>
                <a:spcPts val="1200"/>
              </a:spcAft>
              <a:buFont typeface="Arial" charset="0"/>
              <a:buChar char="•"/>
            </a:pPr>
            <a:r>
              <a:rPr lang="en-US" dirty="0"/>
              <a:t>Unable to </a:t>
            </a:r>
            <a:r>
              <a:rPr lang="en-US" dirty="0" smtClean="0"/>
              <a:t>decide – </a:t>
            </a:r>
            <a:r>
              <a:rPr lang="en-US" dirty="0"/>
              <a:t>t</a:t>
            </a:r>
            <a:r>
              <a:rPr lang="en-US" dirty="0" smtClean="0"/>
              <a:t>here </a:t>
            </a:r>
            <a:r>
              <a:rPr lang="en-US" dirty="0"/>
              <a:t>is so much variation in what is allowed that only acceptance testing would </a:t>
            </a:r>
            <a:r>
              <a:rPr lang="en-US" dirty="0" smtClean="0"/>
              <a:t>be able to answer this.</a:t>
            </a:r>
          </a:p>
          <a:p>
            <a:pPr marL="285750" indent="-285750">
              <a:spcAft>
                <a:spcPts val="1200"/>
              </a:spcAft>
              <a:buFont typeface="Arial" charset="0"/>
              <a:buChar char="•"/>
            </a:pPr>
            <a:r>
              <a:rPr lang="en-US" dirty="0"/>
              <a:t>O</a:t>
            </a:r>
            <a:r>
              <a:rPr lang="en-US" dirty="0" smtClean="0"/>
              <a:t>ther </a:t>
            </a:r>
            <a:r>
              <a:rPr lang="en-US" dirty="0"/>
              <a:t>languages</a:t>
            </a:r>
            <a:r>
              <a:rPr lang="en-US" dirty="0" smtClean="0"/>
              <a:t>?</a:t>
            </a:r>
          </a:p>
        </p:txBody>
      </p:sp>
      <p:sp>
        <p:nvSpPr>
          <p:cNvPr id="5" name="Rectangle 4"/>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7</a:t>
            </a:fld>
            <a:endParaRPr lang="en-AU" sz="1600" b="1" dirty="0">
              <a:solidFill>
                <a:schemeClr val="bg1"/>
              </a:solidFill>
            </a:endParaRPr>
          </a:p>
        </p:txBody>
      </p:sp>
      <p:grpSp>
        <p:nvGrpSpPr>
          <p:cNvPr id="8" name="Group 7"/>
          <p:cNvGrpSpPr/>
          <p:nvPr/>
        </p:nvGrpSpPr>
        <p:grpSpPr>
          <a:xfrm>
            <a:off x="263238" y="5906394"/>
            <a:ext cx="2317668" cy="776309"/>
            <a:chOff x="6220693" y="-1108361"/>
            <a:chExt cx="2317668" cy="776309"/>
          </a:xfrm>
        </p:grpSpPr>
        <p:grpSp>
          <p:nvGrpSpPr>
            <p:cNvPr id="9" name="Group 8"/>
            <p:cNvGrpSpPr/>
            <p:nvPr/>
          </p:nvGrpSpPr>
          <p:grpSpPr>
            <a:xfrm>
              <a:off x="6220693" y="-1108361"/>
              <a:ext cx="1434271" cy="776309"/>
              <a:chOff x="6220693" y="-1108361"/>
              <a:chExt cx="1434271" cy="776309"/>
            </a:xfrm>
          </p:grpSpPr>
          <p:sp>
            <p:nvSpPr>
              <p:cNvPr id="11" name="Oval 10"/>
              <p:cNvSpPr/>
              <p:nvPr/>
            </p:nvSpPr>
            <p:spPr>
              <a:xfrm>
                <a:off x="6220693" y="-1108361"/>
                <a:ext cx="776309" cy="776309"/>
              </a:xfrm>
              <a:prstGeom prst="ellipse">
                <a:avLst/>
              </a:prstGeom>
              <a:solidFill>
                <a:schemeClr val="accent6">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p:cNvCxnSpPr>
                <a:stCxn id="14" idx="3"/>
                <a:endCxn id="14" idx="7"/>
              </p:cNvCxnSpPr>
              <p:nvPr/>
            </p:nvCxnSpPr>
            <p:spPr>
              <a:xfrm flipV="1">
                <a:off x="6334381" y="-994673"/>
                <a:ext cx="548933" cy="54893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83146" y="-1010233"/>
                <a:ext cx="1066800" cy="307777"/>
              </a:xfrm>
              <a:prstGeom prst="rect">
                <a:avLst/>
              </a:prstGeom>
              <a:noFill/>
            </p:spPr>
            <p:txBody>
              <a:bodyPr wrap="square" rtlCol="0">
                <a:spAutoFit/>
              </a:bodyPr>
              <a:lstStyle/>
              <a:p>
                <a:r>
                  <a:rPr lang="en-AU" sz="1400" b="1" dirty="0" smtClean="0">
                    <a:solidFill>
                      <a:schemeClr val="bg1"/>
                    </a:solidFill>
                  </a:rPr>
                  <a:t>14</a:t>
                </a:r>
                <a:endParaRPr lang="en-AU" sz="1400" b="1" dirty="0">
                  <a:solidFill>
                    <a:schemeClr val="bg1"/>
                  </a:solidFill>
                </a:endParaRPr>
              </a:p>
            </p:txBody>
          </p:sp>
          <p:sp>
            <p:nvSpPr>
              <p:cNvPr id="14" name="TextBox 13"/>
              <p:cNvSpPr txBox="1"/>
              <p:nvPr/>
            </p:nvSpPr>
            <p:spPr>
              <a:xfrm>
                <a:off x="6588164" y="-747665"/>
                <a:ext cx="1066800" cy="307777"/>
              </a:xfrm>
              <a:prstGeom prst="rect">
                <a:avLst/>
              </a:prstGeom>
              <a:noFill/>
            </p:spPr>
            <p:txBody>
              <a:bodyPr wrap="square" rtlCol="0">
                <a:spAutoFit/>
              </a:bodyPr>
              <a:lstStyle/>
              <a:p>
                <a:r>
                  <a:rPr lang="en-AU" sz="1400" b="1" dirty="0" smtClean="0">
                    <a:solidFill>
                      <a:schemeClr val="bg1"/>
                    </a:solidFill>
                  </a:rPr>
                  <a:t>22</a:t>
                </a:r>
                <a:endParaRPr lang="en-AU" sz="1400" b="1" dirty="0">
                  <a:solidFill>
                    <a:schemeClr val="bg1"/>
                  </a:solidFill>
                </a:endParaRPr>
              </a:p>
            </p:txBody>
          </p:sp>
        </p:grpSp>
        <p:sp>
          <p:nvSpPr>
            <p:cNvPr id="10" name="TextBox 9"/>
            <p:cNvSpPr txBox="1"/>
            <p:nvPr/>
          </p:nvSpPr>
          <p:spPr>
            <a:xfrm>
              <a:off x="7042070" y="-853948"/>
              <a:ext cx="1496291" cy="369332"/>
            </a:xfrm>
            <a:prstGeom prst="rect">
              <a:avLst/>
            </a:prstGeom>
            <a:noFill/>
          </p:spPr>
          <p:txBody>
            <a:bodyPr wrap="square" rtlCol="0">
              <a:spAutoFit/>
            </a:bodyPr>
            <a:lstStyle/>
            <a:p>
              <a:r>
                <a:rPr lang="en-AU" b="1" dirty="0" smtClean="0">
                  <a:solidFill>
                    <a:schemeClr val="accent6">
                      <a:lumMod val="75000"/>
                    </a:schemeClr>
                  </a:solidFill>
                </a:rPr>
                <a:t>Answered</a:t>
              </a:r>
              <a:endParaRPr lang="en-AU" b="1" dirty="0">
                <a:solidFill>
                  <a:schemeClr val="accent6">
                    <a:lumMod val="75000"/>
                  </a:schemeClr>
                </a:solidFill>
              </a:endParaRP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16" name="Rectangle 15"/>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26578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Specific </a:t>
            </a:r>
            <a:r>
              <a:rPr lang="en-US" dirty="0"/>
              <a:t>feedback on </a:t>
            </a:r>
            <a:r>
              <a:rPr lang="en-US" dirty="0" smtClean="0"/>
              <a:t>the SR PFS</a:t>
            </a:r>
            <a:endParaRPr lang="en-AU" dirty="0"/>
          </a:p>
        </p:txBody>
      </p:sp>
      <p:sp>
        <p:nvSpPr>
          <p:cNvPr id="3" name="Content Placeholder 2"/>
          <p:cNvSpPr>
            <a:spLocks noGrp="1"/>
          </p:cNvSpPr>
          <p:nvPr>
            <p:ph idx="1"/>
          </p:nvPr>
        </p:nvSpPr>
        <p:spPr/>
        <p:txBody>
          <a:bodyPr>
            <a:normAutofit fontScale="92500"/>
          </a:bodyPr>
          <a:lstStyle/>
          <a:p>
            <a:r>
              <a:rPr lang="en-US" dirty="0"/>
              <a:t>Cirrus </a:t>
            </a:r>
            <a:r>
              <a:rPr lang="en-US" dirty="0" smtClean="0"/>
              <a:t>Cloud Adjacent: </a:t>
            </a:r>
            <a:r>
              <a:rPr lang="en-US" dirty="0"/>
              <a:t>m</a:t>
            </a:r>
            <a:r>
              <a:rPr lang="en-US" dirty="0" smtClean="0"/>
              <a:t>ight </a:t>
            </a:r>
            <a:r>
              <a:rPr lang="en-US" dirty="0"/>
              <a:t>be interesting to look at trending in the </a:t>
            </a:r>
            <a:r>
              <a:rPr lang="en-US" dirty="0" smtClean="0"/>
              <a:t>data.</a:t>
            </a:r>
          </a:p>
          <a:p>
            <a:r>
              <a:rPr lang="en-US" dirty="0" smtClean="0"/>
              <a:t>Guidance </a:t>
            </a:r>
            <a:r>
              <a:rPr lang="en-US" dirty="0"/>
              <a:t>on how to use the data and how NOT to use the </a:t>
            </a:r>
            <a:r>
              <a:rPr lang="en-US" dirty="0" smtClean="0"/>
              <a:t>data would be helpful.</a:t>
            </a:r>
          </a:p>
          <a:p>
            <a:r>
              <a:rPr lang="en-US" dirty="0" smtClean="0"/>
              <a:t>PFS </a:t>
            </a:r>
            <a:r>
              <a:rPr lang="en-US" dirty="0"/>
              <a:t>contains no format or </a:t>
            </a:r>
            <a:r>
              <a:rPr lang="en-US" dirty="0" smtClean="0"/>
              <a:t>discovery </a:t>
            </a:r>
            <a:r>
              <a:rPr lang="en-US" dirty="0"/>
              <a:t>suggestions (except 1.16). Data isn't analysis ready until it can be discovered and used</a:t>
            </a:r>
            <a:r>
              <a:rPr lang="en-US" dirty="0" smtClean="0"/>
              <a:t>.</a:t>
            </a:r>
          </a:p>
          <a:p>
            <a:r>
              <a:rPr lang="en-US" dirty="0"/>
              <a:t>Link to code </a:t>
            </a:r>
            <a:r>
              <a:rPr lang="en-US" dirty="0" smtClean="0"/>
              <a:t>repository </a:t>
            </a:r>
            <a:r>
              <a:rPr lang="en-US" dirty="0"/>
              <a:t>with example pipeline code which works for all </a:t>
            </a:r>
            <a:r>
              <a:rPr lang="en-US" dirty="0" smtClean="0"/>
              <a:t>sensors, </a:t>
            </a:r>
            <a:r>
              <a:rPr lang="en-US" dirty="0"/>
              <a:t>including multi-camera systems such as </a:t>
            </a:r>
            <a:r>
              <a:rPr lang="en-US" dirty="0" smtClean="0"/>
              <a:t>GF-1, would be good.</a:t>
            </a:r>
          </a:p>
          <a:p>
            <a:r>
              <a:rPr lang="en-US" dirty="0"/>
              <a:t>Terrain correction ought to be optional to simplify comparing and blending data from different sensors where this isn't done or not done in the same way.</a:t>
            </a:r>
            <a:endParaRPr lang="en-US" dirty="0" smtClean="0"/>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8</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168938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54685"/>
            <a:ext cx="10515600" cy="1325563"/>
          </a:xfrm>
        </p:spPr>
        <p:txBody>
          <a:bodyPr>
            <a:normAutofit/>
          </a:bodyPr>
          <a:lstStyle/>
          <a:p>
            <a:r>
              <a:rPr lang="en-US" dirty="0"/>
              <a:t>A</a:t>
            </a:r>
            <a:r>
              <a:rPr lang="en-US" dirty="0" smtClean="0"/>
              <a:t>dditional </a:t>
            </a:r>
            <a:r>
              <a:rPr lang="en-US" dirty="0"/>
              <a:t>metadata that would be </a:t>
            </a:r>
            <a:r>
              <a:rPr lang="en-US" dirty="0" smtClean="0"/>
              <a:t>useful?</a:t>
            </a:r>
            <a:endParaRPr lang="en-AU" dirty="0"/>
          </a:p>
        </p:txBody>
      </p:sp>
      <p:sp>
        <p:nvSpPr>
          <p:cNvPr id="3" name="Content Placeholder 2"/>
          <p:cNvSpPr>
            <a:spLocks noGrp="1"/>
          </p:cNvSpPr>
          <p:nvPr>
            <p:ph idx="1"/>
          </p:nvPr>
        </p:nvSpPr>
        <p:spPr>
          <a:xfrm>
            <a:off x="838200" y="2252345"/>
            <a:ext cx="10515600" cy="4351338"/>
          </a:xfrm>
        </p:spPr>
        <p:txBody>
          <a:bodyPr/>
          <a:lstStyle/>
          <a:p>
            <a:r>
              <a:rPr lang="en-US" dirty="0" smtClean="0"/>
              <a:t>A sensor </a:t>
            </a:r>
            <a:r>
              <a:rPr lang="en-US" dirty="0"/>
              <a:t>response function or the information that would allow for intercalibration with another data </a:t>
            </a:r>
            <a:r>
              <a:rPr lang="en-US" dirty="0" smtClean="0"/>
              <a:t>set.</a:t>
            </a:r>
            <a:endParaRPr lang="en-US" dirty="0"/>
          </a:p>
          <a:p>
            <a:r>
              <a:rPr lang="en-US" dirty="0"/>
              <a:t>N</a:t>
            </a:r>
            <a:r>
              <a:rPr lang="en-US" dirty="0" smtClean="0"/>
              <a:t>ew </a:t>
            </a:r>
            <a:r>
              <a:rPr lang="en-US" dirty="0"/>
              <a:t>sensors / technology in the future might prompt the need for additional metadata </a:t>
            </a:r>
            <a:r>
              <a:rPr lang="en-US" dirty="0" smtClean="0"/>
              <a:t>fields.</a:t>
            </a:r>
            <a:endParaRPr lang="en-US" dirty="0"/>
          </a:p>
          <a:p>
            <a:r>
              <a:rPr lang="en-US" dirty="0"/>
              <a:t>Processing Date/Version - possibly captured elsewhere, but </a:t>
            </a:r>
            <a:r>
              <a:rPr lang="en-US" dirty="0" smtClean="0"/>
              <a:t>a good </a:t>
            </a:r>
            <a:r>
              <a:rPr lang="en-US" dirty="0"/>
              <a:t>example is </a:t>
            </a:r>
            <a:r>
              <a:rPr lang="en-US" dirty="0" smtClean="0"/>
              <a:t>multiple </a:t>
            </a:r>
            <a:r>
              <a:rPr lang="en-US" dirty="0"/>
              <a:t>versions of Sentinel-2 </a:t>
            </a:r>
            <a:r>
              <a:rPr lang="en-US" dirty="0" smtClean="0"/>
              <a:t>data that </a:t>
            </a:r>
            <a:r>
              <a:rPr lang="en-US" dirty="0"/>
              <a:t>cause </a:t>
            </a:r>
            <a:r>
              <a:rPr lang="en-US" dirty="0" smtClean="0"/>
              <a:t>headaches </a:t>
            </a:r>
            <a:r>
              <a:rPr lang="en-US" dirty="0"/>
              <a:t>for automated </a:t>
            </a:r>
            <a:r>
              <a:rPr lang="en-US" dirty="0" smtClean="0"/>
              <a:t>processing.</a:t>
            </a:r>
          </a:p>
        </p:txBody>
      </p:sp>
      <p:sp>
        <p:nvSpPr>
          <p:cNvPr id="4" name="Rectangle 3"/>
          <p:cNvSpPr/>
          <p:nvPr/>
        </p:nvSpPr>
        <p:spPr>
          <a:xfrm>
            <a:off x="0" y="6497783"/>
            <a:ext cx="12192000" cy="3602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a:xfrm>
            <a:off x="9448800" y="6492875"/>
            <a:ext cx="2743200" cy="365125"/>
          </a:xfrm>
        </p:spPr>
        <p:txBody>
          <a:bodyPr/>
          <a:lstStyle/>
          <a:p>
            <a:fld id="{1B27179C-2FDA-5045-B9A5-9BAC766306A6}" type="slidenum">
              <a:rPr lang="en-AU" sz="1600" b="1" smtClean="0">
                <a:solidFill>
                  <a:schemeClr val="bg1"/>
                </a:solidFill>
              </a:rPr>
              <a:t>9</a:t>
            </a:fld>
            <a:endParaRPr lang="en-AU" sz="16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167640"/>
            <a:ext cx="1230915" cy="487680"/>
          </a:xfrm>
          <a:prstGeom prst="rect">
            <a:avLst/>
          </a:prstGeom>
        </p:spPr>
      </p:pic>
      <p:sp>
        <p:nvSpPr>
          <p:cNvPr id="7" name="Rectangle 6"/>
          <p:cNvSpPr/>
          <p:nvPr/>
        </p:nvSpPr>
        <p:spPr>
          <a:xfrm>
            <a:off x="4540382" y="6536551"/>
            <a:ext cx="3111236" cy="276999"/>
          </a:xfrm>
          <a:prstGeom prst="rect">
            <a:avLst/>
          </a:prstGeom>
        </p:spPr>
        <p:txBody>
          <a:bodyPr wrap="none">
            <a:spAutoFit/>
          </a:bodyPr>
          <a:lstStyle/>
          <a:p>
            <a:r>
              <a:rPr lang="en-AU" sz="1200" dirty="0">
                <a:solidFill>
                  <a:schemeClr val="bg1"/>
                </a:solidFill>
              </a:rPr>
              <a:t>LSI-VC-6 / SDCG-14 / GEOGLAM Joint Meetings</a:t>
            </a:r>
          </a:p>
        </p:txBody>
      </p:sp>
    </p:spTree>
    <p:extLst>
      <p:ext uri="{BB962C8B-B14F-4D97-AF65-F5344CB8AC3E}">
        <p14:creationId xmlns:p14="http://schemas.microsoft.com/office/powerpoint/2010/main" val="2129995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1465</Words>
  <Application>Microsoft Macintosh PowerPoint</Application>
  <PresentationFormat>Widescreen</PresentationFormat>
  <Paragraphs>149</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Calibri Light</vt:lpstr>
      <vt:lpstr>Arial</vt:lpstr>
      <vt:lpstr>Office Theme</vt:lpstr>
      <vt:lpstr>CARD4L Survey Responses</vt:lpstr>
      <vt:lpstr>Respondent statistics</vt:lpstr>
      <vt:lpstr>Which CARD4L products are/would be relevant for your work?</vt:lpstr>
      <vt:lpstr>What and how much pre-processing effort will CARD4L eliminate for you?</vt:lpstr>
      <vt:lpstr>How could the promotion and discovery of CARD4L be improved?</vt:lpstr>
      <vt:lpstr>Surface Reflectance</vt:lpstr>
      <vt:lpstr>Does the surface reflectance PFS meet your requirements for ARD?</vt:lpstr>
      <vt:lpstr>Specific feedback on the SR PFS</vt:lpstr>
      <vt:lpstr>Additional metadata that would be useful?</vt:lpstr>
      <vt:lpstr>Identified shortcomings or any other downsides of using CARD4L?</vt:lpstr>
      <vt:lpstr>Surface Temperature</vt:lpstr>
      <vt:lpstr>Does the surface temperature PFS meet your requirements for ARD?</vt:lpstr>
      <vt:lpstr>SBT vs LST</vt:lpstr>
      <vt:lpstr>SAR Backscatter</vt:lpstr>
      <vt:lpstr>Does the SAR backscatter PFS meet your requirements for ARD?</vt:lpstr>
      <vt:lpstr>Specific feedback on the SAR PFS</vt:lpstr>
      <vt:lpstr>Additional metadata feedback</vt:lpstr>
      <vt:lpstr>Identified shortcomings or any other downsides of using CARD4L?</vt:lpstr>
      <vt:lpstr>Feedback on the new SAR PFS</vt:lpstr>
      <vt:lpstr>Way Forward</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could the promotion and discovery of CEOS Analysis Ready Data be improved and streamlined? </dc:title>
  <dc:creator>Matt S</dc:creator>
  <cp:lastModifiedBy>Matt S</cp:lastModifiedBy>
  <cp:revision>48</cp:revision>
  <dcterms:created xsi:type="dcterms:W3CDTF">2018-08-20T06:19:59Z</dcterms:created>
  <dcterms:modified xsi:type="dcterms:W3CDTF">2018-09-07T13:47:13Z</dcterms:modified>
</cp:coreProperties>
</file>