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5" r:id="rId2"/>
    <p:sldMasterId id="2147483756" r:id="rId3"/>
    <p:sldMasterId id="2147483760" r:id="rId4"/>
  </p:sldMasterIdLst>
  <p:notesMasterIdLst>
    <p:notesMasterId r:id="rId10"/>
  </p:notesMasterIdLst>
  <p:sldIdLst>
    <p:sldId id="601" r:id="rId5"/>
    <p:sldId id="597" r:id="rId6"/>
    <p:sldId id="599" r:id="rId7"/>
    <p:sldId id="600" r:id="rId8"/>
    <p:sldId id="604" r:id="rId9"/>
  </p:sldIdLst>
  <p:sldSz cx="9144000" cy="6858000" type="screen4x3"/>
  <p:notesSz cx="6858000" cy="9144000"/>
  <p:defaultTextStyle>
    <a:lvl1pPr defTabSz="457200">
      <a:defRPr>
        <a:solidFill>
          <a:srgbClr val="002569"/>
        </a:solidFill>
      </a:defRPr>
    </a:lvl1pPr>
    <a:lvl2pPr indent="457200" defTabSz="457200">
      <a:defRPr>
        <a:solidFill>
          <a:srgbClr val="002569"/>
        </a:solidFill>
      </a:defRPr>
    </a:lvl2pPr>
    <a:lvl3pPr indent="914400" defTabSz="457200">
      <a:defRPr>
        <a:solidFill>
          <a:srgbClr val="002569"/>
        </a:solidFill>
      </a:defRPr>
    </a:lvl3pPr>
    <a:lvl4pPr indent="1371600" defTabSz="457200">
      <a:defRPr>
        <a:solidFill>
          <a:srgbClr val="002569"/>
        </a:solidFill>
      </a:defRPr>
    </a:lvl4pPr>
    <a:lvl5pPr indent="1828800" defTabSz="457200">
      <a:defRPr>
        <a:solidFill>
          <a:srgbClr val="002569"/>
        </a:solidFill>
      </a:defRPr>
    </a:lvl5pPr>
    <a:lvl6pPr indent="2286000" defTabSz="457200">
      <a:defRPr>
        <a:solidFill>
          <a:srgbClr val="002569"/>
        </a:solidFill>
      </a:defRPr>
    </a:lvl6pPr>
    <a:lvl7pPr indent="2743200" defTabSz="457200">
      <a:defRPr>
        <a:solidFill>
          <a:srgbClr val="002569"/>
        </a:solidFill>
      </a:defRPr>
    </a:lvl7pPr>
    <a:lvl8pPr indent="3200400" defTabSz="457200">
      <a:defRPr>
        <a:solidFill>
          <a:srgbClr val="002569"/>
        </a:solidFill>
      </a:defRPr>
    </a:lvl8pPr>
    <a:lvl9pPr indent="3657600" defTabSz="457200">
      <a:defRPr>
        <a:solidFill>
          <a:srgbClr val="002569"/>
        </a:solidFill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6666FF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DDCA"/>
          </a:solidFill>
        </a:fill>
      </a:tcStyle>
    </a:wholeTbl>
    <a:band2H>
      <a:tcTxStyle/>
      <a:tcStyle>
        <a:tcBdr/>
        <a:fill>
          <a:solidFill>
            <a:srgbClr val="FFEF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CBCB"/>
          </a:solidFill>
        </a:fill>
      </a:tcStyle>
    </a:wholeTbl>
    <a:band2H>
      <a:tcTxStyle/>
      <a:tcStyle>
        <a:tcBdr/>
        <a:fill>
          <a:solidFill>
            <a:srgbClr val="EEE7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BD3"/>
          </a:solidFill>
        </a:fill>
      </a:tcStyle>
    </a:wholeTbl>
    <a:band2H>
      <a:tcTxStyle/>
      <a:tcStyle>
        <a:tcBdr/>
        <a:fill>
          <a:solidFill>
            <a:srgbClr val="E6E7EA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Row>
  </a:tblStyle>
  <a:tblStyle styleId="{2708684C-4D16-4618-839F-0558EEFCDFE6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43"/>
    <p:restoredTop sz="86392" autoAdjust="0"/>
  </p:normalViewPr>
  <p:slideViewPr>
    <p:cSldViewPr>
      <p:cViewPr varScale="1">
        <p:scale>
          <a:sx n="89" d="100"/>
          <a:sy n="89" d="100"/>
        </p:scale>
        <p:origin x="1080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" name="Shape 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53021836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43" tIns="45222" rIns="90443" bIns="45222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1923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3827" y="8684926"/>
            <a:ext cx="2972590" cy="4575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43" tIns="45222" rIns="90443" bIns="45222"/>
          <a:lstStyle>
            <a:lvl1pPr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35" indent="-285744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2977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168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359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550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741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8932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122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046BBE0-5903-8148-8103-7D7D6F9BA880}" type="slidenum">
              <a:rPr lang="en-US" sz="1000">
                <a:solidFill>
                  <a:srgbClr val="000000"/>
                </a:solidFill>
                <a:latin typeface="Calibri" charset="0"/>
                <a:cs typeface="Arial" charset="0"/>
              </a:rPr>
              <a:pPr eaLnBrk="1" hangingPunct="1"/>
              <a:t>2</a:t>
            </a:fld>
            <a:endParaRPr lang="en-US" sz="1000" dirty="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  <p:sp>
        <p:nvSpPr>
          <p:cNvPr id="81924" name="Header Placeholder 4"/>
          <p:cNvSpPr>
            <a:spLocks noGrp="1"/>
          </p:cNvSpPr>
          <p:nvPr>
            <p:ph type="hdr" sz="quarter"/>
          </p:nvPr>
        </p:nvSpPr>
        <p:spPr bwMode="auto">
          <a:xfrm>
            <a:off x="1" y="0"/>
            <a:ext cx="2972591" cy="4575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43" tIns="45222" rIns="90443" bIns="45222" numCol="1" anchor="t" anchorCtr="0" compatLnSpc="1">
            <a:prstTxWarp prst="textNoShape">
              <a:avLst/>
            </a:prstTxWarp>
          </a:bodyPr>
          <a:lstStyle>
            <a:lvl1pPr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35" indent="-285744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2977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168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359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550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741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8932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122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000" dirty="0">
              <a:solidFill>
                <a:srgbClr val="000000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6705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43" tIns="45222" rIns="90443" bIns="45222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1923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3827" y="8684926"/>
            <a:ext cx="2972590" cy="4575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43" tIns="45222" rIns="90443" bIns="45222"/>
          <a:lstStyle>
            <a:lvl1pPr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35" indent="-285744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2977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168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359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550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741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8932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122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046BBE0-5903-8148-8103-7D7D6F9BA880}" type="slidenum">
              <a:rPr lang="en-US" sz="1000">
                <a:solidFill>
                  <a:srgbClr val="000000"/>
                </a:solidFill>
                <a:latin typeface="Calibri" charset="0"/>
                <a:cs typeface="Arial" charset="0"/>
              </a:rPr>
              <a:pPr eaLnBrk="1" hangingPunct="1"/>
              <a:t>3</a:t>
            </a:fld>
            <a:endParaRPr lang="en-US" sz="1000" dirty="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  <p:sp>
        <p:nvSpPr>
          <p:cNvPr id="81924" name="Header Placeholder 4"/>
          <p:cNvSpPr>
            <a:spLocks noGrp="1"/>
          </p:cNvSpPr>
          <p:nvPr>
            <p:ph type="hdr" sz="quarter"/>
          </p:nvPr>
        </p:nvSpPr>
        <p:spPr bwMode="auto">
          <a:xfrm>
            <a:off x="1" y="0"/>
            <a:ext cx="2972591" cy="4575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43" tIns="45222" rIns="90443" bIns="45222" numCol="1" anchor="t" anchorCtr="0" compatLnSpc="1">
            <a:prstTxWarp prst="textNoShape">
              <a:avLst/>
            </a:prstTxWarp>
          </a:bodyPr>
          <a:lstStyle>
            <a:lvl1pPr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35" indent="-285744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2977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168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359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550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741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8932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122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000" dirty="0">
              <a:solidFill>
                <a:srgbClr val="000000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6376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43" tIns="45222" rIns="90443" bIns="45222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1923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3827" y="8684926"/>
            <a:ext cx="2972590" cy="4575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43" tIns="45222" rIns="90443" bIns="45222"/>
          <a:lstStyle>
            <a:lvl1pPr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35" indent="-285744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2977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168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359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550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741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8932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122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046BBE0-5903-8148-8103-7D7D6F9BA880}" type="slidenum">
              <a:rPr lang="en-US" sz="1000">
                <a:solidFill>
                  <a:srgbClr val="000000"/>
                </a:solidFill>
                <a:latin typeface="Calibri" charset="0"/>
                <a:cs typeface="Arial" charset="0"/>
              </a:rPr>
              <a:pPr eaLnBrk="1" hangingPunct="1"/>
              <a:t>4</a:t>
            </a:fld>
            <a:endParaRPr lang="en-US" sz="1000" dirty="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  <p:sp>
        <p:nvSpPr>
          <p:cNvPr id="81924" name="Header Placeholder 4"/>
          <p:cNvSpPr>
            <a:spLocks noGrp="1"/>
          </p:cNvSpPr>
          <p:nvPr>
            <p:ph type="hdr" sz="quarter"/>
          </p:nvPr>
        </p:nvSpPr>
        <p:spPr bwMode="auto">
          <a:xfrm>
            <a:off x="1" y="0"/>
            <a:ext cx="2972591" cy="4575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43" tIns="45222" rIns="90443" bIns="45222" numCol="1" anchor="t" anchorCtr="0" compatLnSpc="1">
            <a:prstTxWarp prst="textNoShape">
              <a:avLst/>
            </a:prstTxWarp>
          </a:bodyPr>
          <a:lstStyle>
            <a:lvl1pPr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35" indent="-285744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2977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168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359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550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741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8932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122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000" dirty="0">
              <a:solidFill>
                <a:srgbClr val="000000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4532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19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43" tIns="45222" rIns="90443" bIns="45222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1923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3827" y="8684926"/>
            <a:ext cx="2972590" cy="45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43" tIns="45222" rIns="90443" bIns="45222"/>
          <a:lstStyle>
            <a:lvl1pPr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35" indent="-285744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2977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168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359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550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741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8932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122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defTabSz="97788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46BBE0-5903-8148-8103-7D7D6F9BA880}" type="slidenum">
              <a: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Arial" charset="0"/>
              </a:rPr>
              <a:pPr marL="0" marR="0" lvl="0" indent="0" defTabSz="97788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charset="0"/>
              <a:ea typeface="ＭＳ Ｐゴシック" charset="0"/>
              <a:cs typeface="Arial" charset="0"/>
            </a:endParaRPr>
          </a:p>
        </p:txBody>
      </p:sp>
      <p:sp>
        <p:nvSpPr>
          <p:cNvPr id="81924" name="Header Placeholder 4"/>
          <p:cNvSpPr>
            <a:spLocks noGrp="1"/>
          </p:cNvSpPr>
          <p:nvPr>
            <p:ph type="hdr" sz="quarter"/>
          </p:nvPr>
        </p:nvSpPr>
        <p:spPr bwMode="auto">
          <a:xfrm>
            <a:off x="1" y="0"/>
            <a:ext cx="2972591" cy="45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43" tIns="45222" rIns="90443" bIns="45222" numCol="1" anchor="t" anchorCtr="0" compatLnSpc="1">
            <a:prstTxWarp prst="textNoShape">
              <a:avLst/>
            </a:prstTxWarp>
          </a:bodyPr>
          <a:lstStyle>
            <a:lvl1pPr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35" indent="-285744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2977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168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359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550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741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8932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122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defTabSz="97788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569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>
                <a:solidFill>
                  <a:srgbClr val="FFFFFF"/>
                </a:solidFill>
              </a:rPr>
              <a:t>Datacube Project – April 15</a:t>
            </a:r>
            <a:r>
              <a:rPr lang="en-AU" baseline="30000">
                <a:solidFill>
                  <a:srgbClr val="FFFFFF"/>
                </a:solidFill>
              </a:rPr>
              <a:t>th</a:t>
            </a:r>
            <a:r>
              <a:rPr lang="en-AU">
                <a:solidFill>
                  <a:srgbClr val="FFFFFF"/>
                </a:solidFill>
              </a:rPr>
              <a:t>, 2013</a:t>
            </a:r>
          </a:p>
        </p:txBody>
      </p:sp>
    </p:spTree>
    <p:extLst>
      <p:ext uri="{BB962C8B-B14F-4D97-AF65-F5344CB8AC3E}">
        <p14:creationId xmlns:p14="http://schemas.microsoft.com/office/powerpoint/2010/main" val="3138620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>
                <a:solidFill>
                  <a:srgbClr val="FFFFFF"/>
                </a:solidFill>
              </a:rPr>
              <a:t>Datacube Project – April 15</a:t>
            </a:r>
            <a:r>
              <a:rPr lang="en-AU" baseline="30000">
                <a:solidFill>
                  <a:srgbClr val="FFFFFF"/>
                </a:solidFill>
              </a:rPr>
              <a:t>th</a:t>
            </a:r>
            <a:r>
              <a:rPr lang="en-AU">
                <a:solidFill>
                  <a:srgbClr val="FFFFFF"/>
                </a:solidFill>
              </a:rPr>
              <a:t>, 2013</a:t>
            </a:r>
          </a:p>
        </p:txBody>
      </p:sp>
    </p:spTree>
    <p:extLst>
      <p:ext uri="{BB962C8B-B14F-4D97-AF65-F5344CB8AC3E}">
        <p14:creationId xmlns:p14="http://schemas.microsoft.com/office/powerpoint/2010/main" val="32205171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15925"/>
            <a:ext cx="2057400" cy="5821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5925"/>
            <a:ext cx="6019800" cy="5821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>
                <a:solidFill>
                  <a:srgbClr val="FFFFFF"/>
                </a:solidFill>
              </a:rPr>
              <a:t>Datacube Project – April 15</a:t>
            </a:r>
            <a:r>
              <a:rPr lang="en-AU" baseline="30000">
                <a:solidFill>
                  <a:srgbClr val="FFFFFF"/>
                </a:solidFill>
              </a:rPr>
              <a:t>th</a:t>
            </a:r>
            <a:r>
              <a:rPr lang="en-AU">
                <a:solidFill>
                  <a:srgbClr val="FFFFFF"/>
                </a:solidFill>
              </a:rPr>
              <a:t>, 2013</a:t>
            </a:r>
          </a:p>
        </p:txBody>
      </p:sp>
    </p:spTree>
    <p:extLst>
      <p:ext uri="{BB962C8B-B14F-4D97-AF65-F5344CB8AC3E}">
        <p14:creationId xmlns:p14="http://schemas.microsoft.com/office/powerpoint/2010/main" val="18282022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78737" y="6567055"/>
            <a:ext cx="1639186" cy="205885"/>
          </a:xfrm>
        </p:spPr>
        <p:txBody>
          <a:bodyPr/>
          <a:lstStyle>
            <a:lvl1pPr>
              <a:defRPr sz="1000">
                <a:latin typeface="Century Gothic" pitchFamily="34" charset="0"/>
              </a:defRPr>
            </a:lvl1pPr>
          </a:lstStyle>
          <a:p>
            <a:pPr>
              <a:defRPr/>
            </a:pPr>
            <a:fld id="{6BF8D2B0-EFB6-4DAA-9B0B-6F6B3A58082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240142" y="1440873"/>
            <a:ext cx="8686800" cy="5126182"/>
          </a:xfrm>
          <a:prstGeom prst="rect">
            <a:avLst/>
          </a:prstGeo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37144" y="188913"/>
            <a:ext cx="6930656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title style</a:t>
            </a:r>
          </a:p>
        </p:txBody>
      </p:sp>
    </p:spTree>
    <p:extLst/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78737" y="6567055"/>
            <a:ext cx="1639186" cy="205885"/>
          </a:xfrm>
        </p:spPr>
        <p:txBody>
          <a:bodyPr/>
          <a:lstStyle>
            <a:lvl1pPr>
              <a:defRPr sz="1000">
                <a:latin typeface="Century Gothic" pitchFamily="34" charset="0"/>
              </a:defRPr>
            </a:lvl1pPr>
          </a:lstStyle>
          <a:p>
            <a:pPr>
              <a:defRPr/>
            </a:pPr>
            <a:fld id="{6BF8D2B0-EFB6-4DAA-9B0B-6F6B3A58082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240142" y="1440873"/>
            <a:ext cx="8686800" cy="5126182"/>
          </a:xfrm>
          <a:prstGeom prst="rect">
            <a:avLst/>
          </a:prstGeo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37144" y="188913"/>
            <a:ext cx="6930656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title style</a:t>
            </a:r>
          </a:p>
        </p:txBody>
      </p:sp>
    </p:spTree>
    <p:extLst/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39000" y="6400800"/>
            <a:ext cx="1905000" cy="457200"/>
          </a:xfrm>
        </p:spPr>
        <p:txBody>
          <a:bodyPr/>
          <a:lstStyle>
            <a:lvl1pPr>
              <a:defRPr>
                <a:latin typeface="Arial Unicode MS" charset="0"/>
              </a:defRPr>
            </a:lvl1pPr>
          </a:lstStyle>
          <a:p>
            <a:pPr>
              <a:defRPr/>
            </a:pPr>
            <a:fld id="{EC3FFFD2-AA3A-EE4E-9461-7856104AAD4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/>
  </p:cSld>
  <p:clrMapOvr>
    <a:masterClrMapping/>
  </p:clrMapOvr>
  <p:transition spd="slow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7466908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B16E3AB-8152-4C0F-AF27-CE4ED75772B0}" type="datetimeFigureOut">
              <a:rPr lang="en-US" smtClean="0"/>
              <a:pPr/>
              <a:t>8/28/18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39000" y="6546850"/>
            <a:ext cx="1905000" cy="246221"/>
          </a:xfrm>
          <a:prstGeom prst="rect">
            <a:avLst/>
          </a:prstGeom>
        </p:spPr>
        <p:txBody>
          <a:bodyPr/>
          <a:lstStyle/>
          <a:p>
            <a:fld id="{1917B5BD-2987-4E60-A91D-AE799D5A13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194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4363" y="1860550"/>
            <a:ext cx="7916862" cy="549275"/>
          </a:xfrm>
        </p:spPr>
        <p:txBody>
          <a:bodyPr lIns="90000" tIns="46800" rIns="90000" bIns="46800"/>
          <a:lstStyle>
            <a:lvl1pPr>
              <a:defRPr sz="3000">
                <a:solidFill>
                  <a:srgbClr val="4D4D4D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AU" noProof="0"/>
          </a:p>
        </p:txBody>
      </p:sp>
      <p:sp>
        <p:nvSpPr>
          <p:cNvPr id="386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188" y="2482850"/>
            <a:ext cx="7916862" cy="396875"/>
          </a:xfrm>
        </p:spPr>
        <p:txBody>
          <a:bodyPr lIns="90000" tIns="46800" rIns="90000" bIns="46800">
            <a:spAutoFit/>
          </a:bodyPr>
          <a:lstStyle>
            <a:lvl1pPr>
              <a:defRPr sz="2000"/>
            </a:lvl1pPr>
          </a:lstStyle>
          <a:p>
            <a:pPr lvl="0"/>
            <a:r>
              <a:rPr lang="en-US" noProof="0"/>
              <a:t>Click to edit Master subtitle style</a:t>
            </a:r>
            <a:endParaRPr lang="en-AU" noProof="0"/>
          </a:p>
        </p:txBody>
      </p:sp>
    </p:spTree>
    <p:extLst>
      <p:ext uri="{BB962C8B-B14F-4D97-AF65-F5344CB8AC3E}">
        <p14:creationId xmlns:p14="http://schemas.microsoft.com/office/powerpoint/2010/main" val="245248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>
                <a:solidFill>
                  <a:srgbClr val="FFFFFF"/>
                </a:solidFill>
              </a:rPr>
              <a:t>Datacube Training Workshop</a:t>
            </a:r>
          </a:p>
        </p:txBody>
      </p:sp>
    </p:spTree>
    <p:extLst>
      <p:ext uri="{BB962C8B-B14F-4D97-AF65-F5344CB8AC3E}">
        <p14:creationId xmlns:p14="http://schemas.microsoft.com/office/powerpoint/2010/main" val="703041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>
                <a:solidFill>
                  <a:srgbClr val="FFFFFF"/>
                </a:solidFill>
              </a:rPr>
              <a:t>Datacube Training Workshop</a:t>
            </a:r>
          </a:p>
        </p:txBody>
      </p:sp>
    </p:spTree>
    <p:extLst>
      <p:ext uri="{BB962C8B-B14F-4D97-AF65-F5344CB8AC3E}">
        <p14:creationId xmlns:p14="http://schemas.microsoft.com/office/powerpoint/2010/main" val="1152278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81075"/>
            <a:ext cx="4038600" cy="5256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81075"/>
            <a:ext cx="4038600" cy="5256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>
                <a:solidFill>
                  <a:srgbClr val="FFFFFF"/>
                </a:solidFill>
              </a:rPr>
              <a:t>Datacube Training Workshop</a:t>
            </a:r>
          </a:p>
        </p:txBody>
      </p:sp>
    </p:spTree>
    <p:extLst>
      <p:ext uri="{BB962C8B-B14F-4D97-AF65-F5344CB8AC3E}">
        <p14:creationId xmlns:p14="http://schemas.microsoft.com/office/powerpoint/2010/main" val="604822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>
                <a:solidFill>
                  <a:srgbClr val="FFFFFF"/>
                </a:solidFill>
              </a:rPr>
              <a:t>Datacube Training Workshop</a:t>
            </a:r>
          </a:p>
        </p:txBody>
      </p:sp>
    </p:spTree>
    <p:extLst>
      <p:ext uri="{BB962C8B-B14F-4D97-AF65-F5344CB8AC3E}">
        <p14:creationId xmlns:p14="http://schemas.microsoft.com/office/powerpoint/2010/main" val="3897313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>
                <a:solidFill>
                  <a:srgbClr val="FFFFFF"/>
                </a:solidFill>
              </a:rPr>
              <a:t>Datacube Training Workshop</a:t>
            </a:r>
          </a:p>
        </p:txBody>
      </p:sp>
    </p:spTree>
    <p:extLst>
      <p:ext uri="{BB962C8B-B14F-4D97-AF65-F5344CB8AC3E}">
        <p14:creationId xmlns:p14="http://schemas.microsoft.com/office/powerpoint/2010/main" val="1731989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>
                <a:solidFill>
                  <a:srgbClr val="FFFFFF"/>
                </a:solidFill>
              </a:rPr>
              <a:t>Datacube Training Workshop</a:t>
            </a:r>
          </a:p>
        </p:txBody>
      </p:sp>
    </p:spTree>
    <p:extLst>
      <p:ext uri="{BB962C8B-B14F-4D97-AF65-F5344CB8AC3E}">
        <p14:creationId xmlns:p14="http://schemas.microsoft.com/office/powerpoint/2010/main" val="414031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>
                <a:solidFill>
                  <a:srgbClr val="FFFFFF"/>
                </a:solidFill>
              </a:rPr>
              <a:t>Datacube Training Workshop</a:t>
            </a:r>
          </a:p>
        </p:txBody>
      </p:sp>
    </p:spTree>
    <p:extLst>
      <p:ext uri="{BB962C8B-B14F-4D97-AF65-F5344CB8AC3E}">
        <p14:creationId xmlns:p14="http://schemas.microsoft.com/office/powerpoint/2010/main" val="1611568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.jpe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5374" y="1188720"/>
            <a:ext cx="9144000" cy="5669280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med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15925"/>
            <a:ext cx="82296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85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81075"/>
            <a:ext cx="8229600" cy="525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38502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84663" y="6459538"/>
            <a:ext cx="4751387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sz="1000">
                <a:solidFill>
                  <a:schemeClr val="bg1"/>
                </a:solidFill>
              </a:defRPr>
            </a:lvl1pPr>
          </a:lstStyle>
          <a:p>
            <a:pPr defTabSz="914400" rtl="0" fontAlgn="base">
              <a:spcAft>
                <a:spcPct val="0"/>
              </a:spcAft>
            </a:pPr>
            <a:r>
              <a:rPr lang="en-AU" kern="1200" dirty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Phone: +61 2 6249 9111</a:t>
            </a:r>
          </a:p>
          <a:p>
            <a:pPr defTabSz="914400" rtl="0" fontAlgn="base">
              <a:spcAft>
                <a:spcPct val="0"/>
              </a:spcAft>
            </a:pPr>
            <a:r>
              <a:rPr lang="en-AU" kern="1200" dirty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Web: </a:t>
            </a:r>
            <a:r>
              <a:rPr lang="en-AU" kern="1200" dirty="0" err="1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www.ga.gov.au</a:t>
            </a:r>
            <a:endParaRPr lang="en-AU" kern="1200" dirty="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  <a:p>
            <a:pPr defTabSz="914400" rtl="0" fontAlgn="base">
              <a:spcAft>
                <a:spcPct val="0"/>
              </a:spcAft>
            </a:pPr>
            <a:r>
              <a:rPr lang="en-AU" kern="1200" dirty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Email: </a:t>
            </a:r>
            <a:r>
              <a:rPr lang="en-AU" kern="1200" dirty="0" err="1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feedback@ga.gov.au</a:t>
            </a:r>
            <a:endParaRPr lang="en-AU" kern="1200" dirty="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  <a:p>
            <a:pPr defTabSz="914400" rtl="0" fontAlgn="base">
              <a:spcAft>
                <a:spcPct val="0"/>
              </a:spcAft>
            </a:pPr>
            <a:r>
              <a:rPr lang="en-AU" kern="1200" dirty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Address: </a:t>
            </a:r>
            <a:r>
              <a:rPr lang="en-AU" kern="1200" dirty="0" err="1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Cnr</a:t>
            </a:r>
            <a:r>
              <a:rPr lang="en-AU" kern="1200" dirty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 Jerrabomberra Avenue and Hindmarsh Drive, Symonston ACT 2609</a:t>
            </a:r>
          </a:p>
          <a:p>
            <a:pPr defTabSz="914400" rtl="0" fontAlgn="base">
              <a:spcAft>
                <a:spcPct val="0"/>
              </a:spcAft>
            </a:pPr>
            <a:r>
              <a:rPr lang="en-AU" kern="1200" dirty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Postal Address: GPO Box 378, Canberra ACT 2601</a:t>
            </a:r>
          </a:p>
        </p:txBody>
      </p:sp>
    </p:spTree>
    <p:extLst>
      <p:ext uri="{BB962C8B-B14F-4D97-AF65-F5344CB8AC3E}">
        <p14:creationId xmlns:p14="http://schemas.microsoft.com/office/powerpoint/2010/main" val="3268803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9pPr>
    </p:titleStyle>
    <p:bodyStyle>
      <a:lvl1pPr algn="l" rtl="0" eaLnBrk="1" fontAlgn="base" hangingPunct="1">
        <a:spcBef>
          <a:spcPct val="50000"/>
        </a:spcBef>
        <a:spcAft>
          <a:spcPct val="0"/>
        </a:spcAft>
        <a:defRPr sz="2200">
          <a:solidFill>
            <a:srgbClr val="4D4D4D"/>
          </a:solidFill>
          <a:latin typeface="+mn-lt"/>
          <a:ea typeface="+mn-ea"/>
          <a:cs typeface="+mn-cs"/>
        </a:defRPr>
      </a:lvl1pPr>
      <a:lvl2pPr marL="447675" indent="-268288" algn="l" rtl="0" eaLnBrk="1" fontAlgn="base" hangingPunct="1">
        <a:spcBef>
          <a:spcPct val="50000"/>
        </a:spcBef>
        <a:spcAft>
          <a:spcPct val="0"/>
        </a:spcAft>
        <a:buChar char="•"/>
        <a:defRPr sz="2200">
          <a:solidFill>
            <a:srgbClr val="4D4D4D"/>
          </a:solidFill>
          <a:latin typeface="+mn-lt"/>
        </a:defRPr>
      </a:lvl2pPr>
      <a:lvl3pPr marL="895350" indent="-268288" algn="l" rtl="0" eaLnBrk="1" fontAlgn="base" hangingPunct="1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rgbClr val="4D4D4D"/>
          </a:solidFill>
          <a:latin typeface="+mn-lt"/>
        </a:defRPr>
      </a:lvl3pPr>
      <a:lvl4pPr marL="1350963" indent="-271463" algn="l" rtl="0" eaLnBrk="1" fontAlgn="base" hangingPunct="1">
        <a:spcBef>
          <a:spcPct val="25000"/>
        </a:spcBef>
        <a:spcAft>
          <a:spcPct val="0"/>
        </a:spcAft>
        <a:buChar char="•"/>
        <a:defRPr sz="2000">
          <a:solidFill>
            <a:srgbClr val="4D4D4D"/>
          </a:solidFill>
          <a:latin typeface="+mn-lt"/>
        </a:defRPr>
      </a:lvl4pPr>
      <a:lvl5pPr marL="1792288" indent="-261938" algn="l" rtl="0" eaLnBrk="1" fontAlgn="base" hangingPunct="1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rgbClr val="4D4D4D"/>
          </a:solidFill>
          <a:latin typeface="+mn-lt"/>
        </a:defRPr>
      </a:lvl5pPr>
      <a:lvl6pPr marL="2249488" indent="-261938" algn="l" rtl="0" eaLnBrk="1" fontAlgn="base" hangingPunct="1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rgbClr val="4D4D4D"/>
          </a:solidFill>
          <a:latin typeface="+mn-lt"/>
        </a:defRPr>
      </a:lvl6pPr>
      <a:lvl7pPr marL="2706688" indent="-261938" algn="l" rtl="0" eaLnBrk="1" fontAlgn="base" hangingPunct="1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rgbClr val="4D4D4D"/>
          </a:solidFill>
          <a:latin typeface="+mn-lt"/>
        </a:defRPr>
      </a:lvl7pPr>
      <a:lvl8pPr marL="3163888" indent="-261938" algn="l" rtl="0" eaLnBrk="1" fontAlgn="base" hangingPunct="1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rgbClr val="4D4D4D"/>
          </a:solidFill>
          <a:latin typeface="+mn-lt"/>
        </a:defRPr>
      </a:lvl8pPr>
      <a:lvl9pPr marL="3621088" indent="-261938" algn="l" rtl="0" eaLnBrk="1" fontAlgn="base" hangingPunct="1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rgbClr val="4D4D4D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3" name="Rectangle 2"/>
          <p:cNvSpPr/>
          <p:nvPr userDrawn="1"/>
        </p:nvSpPr>
        <p:spPr>
          <a:xfrm>
            <a:off x="0" y="1219200"/>
            <a:ext cx="9144000" cy="5638800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l" rtl="0" latinLnBrk="1" hangingPunct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459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</p:sldLayoutIdLst>
  <p:transition spd="med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5374" y="1188720"/>
            <a:ext cx="9144000" cy="5669280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l" rtl="0" latinLnBrk="1" hangingPunct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107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</p:sldLayoutIdLst>
  <p:transition spd="med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/>
        </p:nvSpPr>
        <p:spPr>
          <a:xfrm>
            <a:off x="533400" y="3352800"/>
            <a:ext cx="8153400" cy="2541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000000"/>
                </a:solidFill>
              </a:defRPr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old"/>
                <a:ea typeface="Arial Bold"/>
                <a:cs typeface="Arial Bold"/>
                <a:sym typeface="Arial Bold"/>
              </a:rPr>
              <a:t>Joint SDCG/GEOGLAM/LSI-VC Meeting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000000"/>
                </a:solidFill>
              </a:defRPr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old"/>
                <a:ea typeface="Arial Bold"/>
                <a:cs typeface="Arial Bold"/>
                <a:sym typeface="Arial Bold"/>
              </a:rPr>
              <a:t>September 6, 2018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 Bold"/>
              <a:ea typeface="Arial Bold"/>
              <a:cs typeface="Arial Bold"/>
              <a:sym typeface="Arial Bold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000000"/>
                </a:solidFill>
              </a:defRPr>
            </a:pP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old"/>
                <a:ea typeface="Arial Bold"/>
                <a:cs typeface="Arial Bold"/>
                <a:sym typeface="Arial Bold"/>
              </a:rPr>
              <a:t>Ispra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old"/>
                <a:ea typeface="Arial Bold"/>
                <a:cs typeface="Arial Bold"/>
                <a:sym typeface="Arial Bold"/>
              </a:rPr>
              <a:t>, Italy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000000"/>
                </a:solidFill>
              </a:defRPr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old"/>
              <a:ea typeface="Arial Bold"/>
              <a:cs typeface="Arial Bold"/>
              <a:sym typeface="Arial Bold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000000"/>
                </a:solidFill>
              </a:defRPr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old"/>
                <a:ea typeface="Arial Bold"/>
                <a:cs typeface="Arial Bold"/>
                <a:sym typeface="Arial Bold"/>
              </a:rPr>
              <a:t>Brian Killough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000000"/>
                </a:solidFill>
              </a:defRPr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old"/>
                <a:ea typeface="Arial Bold"/>
                <a:cs typeface="Arial Bold"/>
                <a:sym typeface="Arial Bold"/>
              </a:rPr>
              <a:t>CEOS Systems Engineering Office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000000"/>
                </a:solidFill>
              </a:defRPr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old"/>
                <a:ea typeface="Arial Bold"/>
                <a:cs typeface="Arial Bold"/>
                <a:sym typeface="Arial Bold"/>
              </a:rPr>
              <a:t>NASA Langley Research Center</a:t>
            </a:r>
            <a:b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old"/>
                <a:ea typeface="Arial Bold"/>
                <a:cs typeface="Arial Bold"/>
                <a:sym typeface="Arial Bold"/>
              </a:rPr>
            </a:b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Arial Bold"/>
              <a:cs typeface="Arial Bold"/>
              <a:sym typeface="Arial Bold"/>
            </a:endParaRPr>
          </a:p>
        </p:txBody>
      </p:sp>
      <p:pic>
        <p:nvPicPr>
          <p:cNvPr id="12" name="ceos_logo.pn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" y="304800"/>
            <a:ext cx="2507906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E29A74D-0877-294A-A6A0-731D2192E5CA}"/>
              </a:ext>
            </a:extLst>
          </p:cNvPr>
          <p:cNvSpPr txBox="1">
            <a:spLocks/>
          </p:cNvSpPr>
          <p:nvPr/>
        </p:nvSpPr>
        <p:spPr>
          <a:xfrm>
            <a:off x="457200" y="1524000"/>
            <a:ext cx="7624764" cy="830997"/>
          </a:xfrm>
          <a:prstGeom prst="rect">
            <a:avLst/>
          </a:prstGeom>
        </p:spPr>
        <p:txBody>
          <a:bodyPr wrap="square">
            <a:spAutoFit/>
          </a:bodyPr>
          <a:lstStyle>
            <a:lvl1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ＭＳ Ｐゴシック" charset="0"/>
                <a:sym typeface="Arial Bold"/>
              </a:rPr>
              <a:t>COVE Tool Updates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srgbClr val="FFD799"/>
              </a:solidFill>
              <a:effectLst/>
              <a:uLnTx/>
              <a:uFillTx/>
              <a:latin typeface="Tahoma" charset="0"/>
              <a:ea typeface="ＭＳ Ｐゴシック" charset="0"/>
              <a:cs typeface="ＭＳ Ｐゴシック" charset="0"/>
              <a:sym typeface="Arial Bold"/>
            </a:endParaRPr>
          </a:p>
        </p:txBody>
      </p:sp>
    </p:spTree>
    <p:extLst>
      <p:ext uri="{BB962C8B-B14F-4D97-AF65-F5344CB8AC3E}">
        <p14:creationId xmlns:p14="http://schemas.microsoft.com/office/powerpoint/2010/main" val="1123911725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itle 1"/>
          <p:cNvSpPr>
            <a:spLocks noGrp="1"/>
          </p:cNvSpPr>
          <p:nvPr>
            <p:ph type="title"/>
          </p:nvPr>
        </p:nvSpPr>
        <p:spPr>
          <a:xfrm>
            <a:off x="2133600" y="206514"/>
            <a:ext cx="5334000" cy="646331"/>
          </a:xfrm>
        </p:spPr>
        <p:txBody>
          <a:bodyPr wrap="square">
            <a:spAutoFit/>
          </a:bodyPr>
          <a:lstStyle/>
          <a:p>
            <a:pPr algn="l" eaLnBrk="1" hangingPunct="1"/>
            <a:r>
              <a:rPr lang="en-US" sz="3600" b="1" dirty="0">
                <a:latin typeface="Tahoma" charset="0"/>
                <a:ea typeface="ＭＳ Ｐゴシック" charset="0"/>
                <a:cs typeface="ＭＳ Ｐゴシック" charset="0"/>
              </a:rPr>
              <a:t>COVE Tool Summary</a:t>
            </a:r>
            <a:endParaRPr lang="en-US" sz="4000" b="1" dirty="0">
              <a:solidFill>
                <a:srgbClr val="FFD799"/>
              </a:solidFill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0898" name="Content Placeholder 2"/>
          <p:cNvSpPr>
            <a:spLocks noGrp="1"/>
          </p:cNvSpPr>
          <p:nvPr>
            <p:ph idx="1"/>
          </p:nvPr>
        </p:nvSpPr>
        <p:spPr>
          <a:xfrm>
            <a:off x="76200" y="1258887"/>
            <a:ext cx="4800600" cy="5370513"/>
          </a:xfrm>
        </p:spPr>
        <p:txBody>
          <a:bodyPr/>
          <a:lstStyle/>
          <a:p>
            <a:pPr marL="242888" indent="-242888">
              <a:buFont typeface="Wingdings" charset="2"/>
              <a:buChar char="§"/>
            </a:pPr>
            <a:r>
              <a:rPr lang="en-US" sz="1800" dirty="0">
                <a:solidFill>
                  <a:schemeClr val="tx1"/>
                </a:solidFill>
                <a:latin typeface="Calibri" charset="0"/>
                <a:ea typeface="ＭＳ Ｐゴシック" charset="0"/>
                <a:cs typeface="Calibri" charset="0"/>
              </a:rPr>
              <a:t>The CEOS Visualization Environment (</a:t>
            </a:r>
            <a:r>
              <a:rPr lang="en-US" sz="1800" b="1" dirty="0">
                <a:solidFill>
                  <a:schemeClr val="tx1"/>
                </a:solidFill>
                <a:latin typeface="Calibri" charset="0"/>
                <a:ea typeface="ＭＳ Ｐゴシック" charset="0"/>
                <a:cs typeface="Calibri" charset="0"/>
              </a:rPr>
              <a:t>COVE</a:t>
            </a:r>
            <a:r>
              <a:rPr lang="en-US" sz="1800" dirty="0">
                <a:solidFill>
                  <a:schemeClr val="tx1"/>
                </a:solidFill>
                <a:latin typeface="Calibri" charset="0"/>
                <a:ea typeface="ＭＳ Ｐゴシック" charset="0"/>
                <a:cs typeface="Calibri" charset="0"/>
              </a:rPr>
              <a:t>) is a browser-based suite of tools for searching, analyzing, and visualizing actual and potential satellite sensor coverage.</a:t>
            </a:r>
          </a:p>
          <a:p>
            <a:pPr marL="242888" indent="-242888">
              <a:buFont typeface="Wingdings" charset="2"/>
              <a:buChar char="§"/>
            </a:pPr>
            <a:r>
              <a:rPr lang="en-US" sz="1800" dirty="0">
                <a:solidFill>
                  <a:schemeClr val="tx1"/>
                </a:solidFill>
                <a:latin typeface="Calibri" charset="0"/>
                <a:ea typeface="ＭＳ Ｐゴシック" charset="0"/>
                <a:cs typeface="Calibri" charset="0"/>
              </a:rPr>
              <a:t>COVE is </a:t>
            </a:r>
            <a:r>
              <a:rPr lang="en-US" sz="1800" dirty="0">
                <a:solidFill>
                  <a:srgbClr val="FF0000"/>
                </a:solidFill>
                <a:latin typeface="Calibri" charset="0"/>
                <a:ea typeface="ＭＳ Ｐゴシック" charset="0"/>
                <a:cs typeface="Calibri" charset="0"/>
              </a:rPr>
              <a:t>FREE and OPEN </a:t>
            </a:r>
            <a:r>
              <a:rPr lang="en-US" sz="1800" dirty="0">
                <a:solidFill>
                  <a:schemeClr val="tx1"/>
                </a:solidFill>
                <a:latin typeface="Calibri" charset="0"/>
                <a:ea typeface="ＭＳ Ｐゴシック" charset="0"/>
                <a:cs typeface="Calibri" charset="0"/>
              </a:rPr>
              <a:t>for anyone to use! </a:t>
            </a:r>
            <a:br>
              <a:rPr lang="en-US" sz="1800" dirty="0">
                <a:solidFill>
                  <a:schemeClr val="tx1"/>
                </a:solidFill>
                <a:latin typeface="Calibri" charset="0"/>
                <a:ea typeface="ＭＳ Ｐゴシック" charset="0"/>
                <a:cs typeface="Calibri" charset="0"/>
              </a:rPr>
            </a:br>
            <a:r>
              <a:rPr lang="en-US" sz="1800" dirty="0">
                <a:solidFill>
                  <a:schemeClr val="tx1"/>
                </a:solidFill>
                <a:latin typeface="Calibri" charset="0"/>
                <a:ea typeface="ＭＳ Ｐゴシック" charset="0"/>
                <a:cs typeface="Calibri" charset="0"/>
              </a:rPr>
              <a:t>There is a large international user base with 4000+ users in 2017.</a:t>
            </a:r>
            <a:endParaRPr lang="en-US" sz="1800" b="0" dirty="0">
              <a:solidFill>
                <a:schemeClr val="tx1"/>
              </a:solidFill>
              <a:latin typeface="Calibri" charset="0"/>
              <a:ea typeface="ＭＳ Ｐゴシック" charset="0"/>
              <a:cs typeface="Calibri" charset="0"/>
            </a:endParaRPr>
          </a:p>
          <a:p>
            <a:pPr marL="242888" indent="-242888">
              <a:buFont typeface="Wingdings" charset="2"/>
              <a:buChar char="§"/>
            </a:pPr>
            <a:r>
              <a:rPr lang="en-US" sz="1800" b="0" dirty="0">
                <a:solidFill>
                  <a:schemeClr val="tx1"/>
                </a:solidFill>
                <a:latin typeface="Calibri" charset="0"/>
                <a:ea typeface="ＭＳ Ｐゴシック" charset="0"/>
                <a:cs typeface="Calibri" charset="0"/>
              </a:rPr>
              <a:t>COVE includes </a:t>
            </a:r>
            <a:r>
              <a:rPr lang="en-US" sz="1800" b="1" u="sng" dirty="0">
                <a:solidFill>
                  <a:schemeClr val="tx1"/>
                </a:solidFill>
                <a:latin typeface="Calibri" charset="0"/>
                <a:ea typeface="ＭＳ Ｐゴシック" charset="0"/>
                <a:cs typeface="Calibri" charset="0"/>
              </a:rPr>
              <a:t>131 missions</a:t>
            </a:r>
            <a:r>
              <a:rPr lang="en-US" sz="1800" u="sng" dirty="0">
                <a:solidFill>
                  <a:schemeClr val="tx1"/>
                </a:solidFill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Calibri" charset="0"/>
                <a:ea typeface="ＭＳ Ｐゴシック" charset="0"/>
                <a:cs typeface="Calibri" charset="0"/>
              </a:rPr>
              <a:t>and is linked to several mission archives to get metadata and browse images for past acquired data: </a:t>
            </a:r>
            <a:r>
              <a:rPr lang="en-US" sz="1800" i="1" dirty="0">
                <a:solidFill>
                  <a:schemeClr val="tx1"/>
                </a:solidFill>
                <a:latin typeface="Calibri" charset="0"/>
                <a:ea typeface="ＭＳ Ｐゴシック" charset="0"/>
                <a:cs typeface="Calibri" charset="0"/>
              </a:rPr>
              <a:t>Landsat-5/7/8, Sentinel-1, Sentinel-2, and CBERS-4.</a:t>
            </a:r>
          </a:p>
          <a:p>
            <a:pPr marL="242888" indent="-242888">
              <a:buFont typeface="Wingdings" charset="2"/>
              <a:buChar char="§"/>
            </a:pPr>
            <a:r>
              <a:rPr lang="en-US" sz="1800" b="1" dirty="0">
                <a:solidFill>
                  <a:schemeClr val="tx1"/>
                </a:solidFill>
                <a:latin typeface="Calibri" charset="0"/>
                <a:ea typeface="ＭＳ Ｐゴシック" charset="0"/>
                <a:cs typeface="Calibri" charset="0"/>
              </a:rPr>
              <a:t>Coverage Analyzer and Data Browser: </a:t>
            </a:r>
            <a:br>
              <a:rPr lang="en-US" sz="1800" b="1" dirty="0">
                <a:solidFill>
                  <a:schemeClr val="tx1"/>
                </a:solidFill>
                <a:latin typeface="Calibri" charset="0"/>
                <a:ea typeface="ＭＳ Ｐゴシック" charset="0"/>
                <a:cs typeface="Calibri" charset="0"/>
              </a:rPr>
            </a:br>
            <a:r>
              <a:rPr lang="en-US" sz="1800" dirty="0">
                <a:solidFill>
                  <a:schemeClr val="tx1"/>
                </a:solidFill>
                <a:latin typeface="Calibri" charset="0"/>
                <a:ea typeface="ＭＳ Ｐゴシック" charset="0"/>
                <a:cs typeface="Calibri" charset="0"/>
              </a:rPr>
              <a:t>New tools for coverage assessments and scene data to support data ordering.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  <a:latin typeface="Calibri" charset="0"/>
                <a:ea typeface="ＭＳ Ｐゴシック" charset="0"/>
                <a:cs typeface="Calibri" charset="0"/>
              </a:rPr>
              <a:t>    </a:t>
            </a:r>
            <a:br>
              <a:rPr lang="en-US" b="1" dirty="0">
                <a:solidFill>
                  <a:schemeClr val="tx1"/>
                </a:solidFill>
                <a:latin typeface="Calibri" charset="0"/>
                <a:ea typeface="ＭＳ Ｐゴシック" charset="0"/>
                <a:cs typeface="Calibri" charset="0"/>
              </a:rPr>
            </a:br>
            <a:r>
              <a:rPr lang="en-US" b="1" dirty="0">
                <a:solidFill>
                  <a:srgbClr val="0070C0"/>
                </a:solidFill>
                <a:latin typeface="Calibri" charset="0"/>
                <a:ea typeface="ＭＳ Ｐゴシック" charset="0"/>
                <a:cs typeface="Calibri" charset="0"/>
              </a:rPr>
              <a:t>    </a:t>
            </a:r>
            <a:r>
              <a:rPr lang="en-US" b="1" dirty="0" err="1">
                <a:solidFill>
                  <a:srgbClr val="0070C0"/>
                </a:solidFill>
                <a:latin typeface="Calibri" charset="0"/>
                <a:ea typeface="ＭＳ Ｐゴシック" charset="0"/>
                <a:cs typeface="Calibri" charset="0"/>
              </a:rPr>
              <a:t>www.ceos-cove.org</a:t>
            </a:r>
            <a:endParaRPr lang="en-US" b="1" dirty="0">
              <a:solidFill>
                <a:srgbClr val="0070C0"/>
              </a:solidFill>
              <a:latin typeface="Calibri" charset="0"/>
              <a:ea typeface="ＭＳ Ｐゴシック" charset="0"/>
              <a:cs typeface="Calibri" charset="0"/>
            </a:endParaRPr>
          </a:p>
        </p:txBody>
      </p:sp>
      <p:cxnSp>
        <p:nvCxnSpPr>
          <p:cNvPr id="80905" name="Straight Arrow Connector 2"/>
          <p:cNvCxnSpPr>
            <a:cxnSpLocks noChangeShapeType="1"/>
          </p:cNvCxnSpPr>
          <p:nvPr/>
        </p:nvCxnSpPr>
        <p:spPr bwMode="auto">
          <a:xfrm flipH="1">
            <a:off x="1816100" y="6284913"/>
            <a:ext cx="949325" cy="344487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7290" y="1263333"/>
            <a:ext cx="3744866" cy="23180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9172" y="3712943"/>
            <a:ext cx="3762984" cy="2916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745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itle 1"/>
          <p:cNvSpPr>
            <a:spLocks noGrp="1"/>
          </p:cNvSpPr>
          <p:nvPr>
            <p:ph type="title"/>
          </p:nvPr>
        </p:nvSpPr>
        <p:spPr>
          <a:xfrm>
            <a:off x="2133600" y="206514"/>
            <a:ext cx="5334000" cy="707886"/>
          </a:xfrm>
        </p:spPr>
        <p:txBody>
          <a:bodyPr wrap="square">
            <a:spAutoFit/>
          </a:bodyPr>
          <a:lstStyle/>
          <a:p>
            <a:pPr algn="l" eaLnBrk="1" hangingPunct="1"/>
            <a:r>
              <a:rPr lang="en-US" sz="4000" b="1" dirty="0">
                <a:latin typeface="Tahoma" charset="0"/>
                <a:ea typeface="ＭＳ Ｐゴシック" charset="0"/>
                <a:cs typeface="ＭＳ Ｐゴシック" charset="0"/>
              </a:rPr>
              <a:t>Coverage Analyzer</a:t>
            </a:r>
            <a:endParaRPr lang="en-US" sz="4400" b="1" dirty="0">
              <a:solidFill>
                <a:srgbClr val="FFD799"/>
              </a:solidFill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0898" name="Content Placeholder 2"/>
          <p:cNvSpPr>
            <a:spLocks noGrp="1"/>
          </p:cNvSpPr>
          <p:nvPr>
            <p:ph idx="1"/>
          </p:nvPr>
        </p:nvSpPr>
        <p:spPr>
          <a:xfrm>
            <a:off x="76200" y="1258887"/>
            <a:ext cx="3581400" cy="5370513"/>
          </a:xfrm>
        </p:spPr>
        <p:txBody>
          <a:bodyPr/>
          <a:lstStyle/>
          <a:p>
            <a:pPr marL="242888" indent="-242888">
              <a:buFont typeface="Wingdings" charset="2"/>
              <a:buChar char="§"/>
            </a:pPr>
            <a:r>
              <a:rPr lang="en-US" sz="1800" dirty="0">
                <a:solidFill>
                  <a:schemeClr val="tx1"/>
                </a:solidFill>
                <a:latin typeface="Calibri" charset="0"/>
                <a:ea typeface="ＭＳ Ｐゴシック" charset="0"/>
                <a:cs typeface="Calibri" charset="0"/>
              </a:rPr>
              <a:t>Support for Landsat 5/7/8, Sentinel-1A/1B, Sentinel-2A and CBERS-4.</a:t>
            </a:r>
          </a:p>
          <a:p>
            <a:pPr marL="242888" indent="-242888">
              <a:buFont typeface="Wingdings" charset="2"/>
              <a:buChar char="§"/>
            </a:pPr>
            <a:r>
              <a:rPr lang="en-US" sz="1800" dirty="0">
                <a:solidFill>
                  <a:schemeClr val="tx1"/>
                </a:solidFill>
                <a:latin typeface="Calibri" charset="0"/>
                <a:ea typeface="ＭＳ Ｐゴシック" charset="0"/>
                <a:cs typeface="Calibri" charset="0"/>
              </a:rPr>
              <a:t>Output using </a:t>
            </a:r>
            <a:r>
              <a:rPr lang="en-US" sz="1800" dirty="0" err="1">
                <a:solidFill>
                  <a:schemeClr val="tx1"/>
                </a:solidFill>
                <a:latin typeface="Calibri" charset="0"/>
                <a:ea typeface="ＭＳ Ｐゴシック" charset="0"/>
                <a:cs typeface="Calibri" charset="0"/>
              </a:rPr>
              <a:t>discretizations</a:t>
            </a:r>
            <a:r>
              <a:rPr lang="en-US" sz="1800" dirty="0">
                <a:solidFill>
                  <a:schemeClr val="tx1"/>
                </a:solidFill>
                <a:latin typeface="Calibri" charset="0"/>
                <a:ea typeface="ＭＳ Ｐゴシック" charset="0"/>
                <a:cs typeface="Calibri" charset="0"/>
              </a:rPr>
              <a:t> for Landsat WRS, Sentinel-2 tiles, and various </a:t>
            </a:r>
            <a:r>
              <a:rPr lang="en-US" sz="1800" dirty="0" err="1">
                <a:solidFill>
                  <a:schemeClr val="tx1"/>
                </a:solidFill>
                <a:latin typeface="Calibri" charset="0"/>
                <a:ea typeface="ＭＳ Ｐゴシック" charset="0"/>
                <a:cs typeface="Calibri" charset="0"/>
              </a:rPr>
              <a:t>Lat</a:t>
            </a:r>
            <a:r>
              <a:rPr lang="en-US" sz="1800" dirty="0">
                <a:solidFill>
                  <a:schemeClr val="tx1"/>
                </a:solidFill>
                <a:latin typeface="Calibri" charset="0"/>
                <a:ea typeface="ＭＳ Ｐゴシック" charset="0"/>
                <a:cs typeface="Calibri" charset="0"/>
              </a:rPr>
              <a:t>-Lon degrees (0.10, 0.25, 0.5, 1.0). </a:t>
            </a:r>
          </a:p>
          <a:p>
            <a:pPr marL="242888" indent="-242888">
              <a:buFont typeface="Wingdings" charset="2"/>
              <a:buChar char="§"/>
            </a:pPr>
            <a:r>
              <a:rPr lang="en-US" sz="1800" b="1" dirty="0">
                <a:solidFill>
                  <a:schemeClr val="tx1"/>
                </a:solidFill>
                <a:latin typeface="Calibri" charset="0"/>
                <a:ea typeface="ＭＳ Ｐゴシック" charset="0"/>
                <a:cs typeface="Calibri" charset="0"/>
              </a:rPr>
              <a:t>Example Case:</a:t>
            </a:r>
            <a:br>
              <a:rPr lang="en-US" sz="1800" b="1" dirty="0">
                <a:solidFill>
                  <a:schemeClr val="tx1"/>
                </a:solidFill>
                <a:latin typeface="Calibri" charset="0"/>
                <a:ea typeface="ＭＳ Ｐゴシック" charset="0"/>
                <a:cs typeface="Calibri" charset="0"/>
              </a:rPr>
            </a:br>
            <a:r>
              <a:rPr lang="en-US" sz="1800" dirty="0" err="1">
                <a:solidFill>
                  <a:schemeClr val="tx1"/>
                </a:solidFill>
                <a:latin typeface="Calibri" charset="0"/>
                <a:ea typeface="ＭＳ Ｐゴシック" charset="0"/>
                <a:cs typeface="Calibri" charset="0"/>
              </a:rPr>
              <a:t>Ispra</a:t>
            </a:r>
            <a:r>
              <a:rPr lang="en-US" sz="1800" dirty="0">
                <a:solidFill>
                  <a:schemeClr val="tx1"/>
                </a:solidFill>
                <a:latin typeface="Calibri" charset="0"/>
                <a:ea typeface="ＭＳ Ｐゴシック" charset="0"/>
                <a:cs typeface="Calibri" charset="0"/>
              </a:rPr>
              <a:t>, Italy, August 3, 2018</a:t>
            </a:r>
            <a:br>
              <a:rPr lang="en-US" sz="1800" dirty="0">
                <a:solidFill>
                  <a:schemeClr val="tx1"/>
                </a:solidFill>
                <a:latin typeface="Calibri" charset="0"/>
                <a:ea typeface="ＭＳ Ｐゴシック" charset="0"/>
                <a:cs typeface="Calibri" charset="0"/>
              </a:rPr>
            </a:br>
            <a:r>
              <a:rPr lang="en-US" sz="1800" dirty="0">
                <a:solidFill>
                  <a:schemeClr val="tx1"/>
                </a:solidFill>
                <a:latin typeface="Calibri" charset="0"/>
                <a:ea typeface="ＭＳ Ｐゴシック" charset="0"/>
                <a:cs typeface="Calibri" charset="0"/>
              </a:rPr>
              <a:t>Sentinel-2A, MSI Instrument</a:t>
            </a:r>
            <a:br>
              <a:rPr lang="en-US" sz="1800" dirty="0">
                <a:solidFill>
                  <a:schemeClr val="tx1"/>
                </a:solidFill>
                <a:latin typeface="Calibri" charset="0"/>
                <a:ea typeface="ＭＳ Ｐゴシック" charset="0"/>
                <a:cs typeface="Calibri" charset="0"/>
              </a:rPr>
            </a:br>
            <a:r>
              <a:rPr lang="en-US" sz="1800" dirty="0">
                <a:solidFill>
                  <a:schemeClr val="tx1"/>
                </a:solidFill>
                <a:latin typeface="Calibri" charset="0"/>
                <a:ea typeface="ＭＳ Ｐゴシック" charset="0"/>
                <a:cs typeface="Calibri" charset="0"/>
              </a:rPr>
              <a:t>- COVE query results </a:t>
            </a:r>
            <a:br>
              <a:rPr lang="en-US" sz="1800" dirty="0">
                <a:solidFill>
                  <a:schemeClr val="tx1"/>
                </a:solidFill>
                <a:latin typeface="Calibri" charset="0"/>
                <a:ea typeface="ＭＳ Ｐゴシック" charset="0"/>
                <a:cs typeface="Calibri" charset="0"/>
              </a:rPr>
            </a:br>
            <a:r>
              <a:rPr lang="en-US" sz="1800" dirty="0">
                <a:solidFill>
                  <a:schemeClr val="tx1"/>
                </a:solidFill>
                <a:latin typeface="Calibri" charset="0"/>
                <a:ea typeface="ＭＳ Ｐゴシック" charset="0"/>
                <a:cs typeface="Calibri" charset="0"/>
              </a:rPr>
              <a:t>- Table with scene info</a:t>
            </a:r>
            <a:br>
              <a:rPr lang="en-US" sz="1800" dirty="0">
                <a:solidFill>
                  <a:schemeClr val="tx1"/>
                </a:solidFill>
                <a:latin typeface="Calibri" charset="0"/>
                <a:ea typeface="ＭＳ Ｐゴシック" charset="0"/>
                <a:cs typeface="Calibri" charset="0"/>
              </a:rPr>
            </a:br>
            <a:r>
              <a:rPr lang="en-US" sz="1800" dirty="0">
                <a:solidFill>
                  <a:schemeClr val="tx1"/>
                </a:solidFill>
                <a:latin typeface="Calibri" charset="0"/>
                <a:ea typeface="ＭＳ Ｐゴシック" charset="0"/>
                <a:cs typeface="Calibri" charset="0"/>
              </a:rPr>
              <a:t>- Browse image</a:t>
            </a:r>
            <a:br>
              <a:rPr lang="en-US" sz="1800" dirty="0">
                <a:solidFill>
                  <a:schemeClr val="tx1"/>
                </a:solidFill>
                <a:latin typeface="Calibri" charset="0"/>
                <a:ea typeface="ＭＳ Ｐゴシック" charset="0"/>
                <a:cs typeface="Calibri" charset="0"/>
              </a:rPr>
            </a:br>
            <a:endParaRPr lang="en-US" sz="1800" dirty="0">
              <a:solidFill>
                <a:schemeClr val="tx1"/>
              </a:solidFill>
              <a:latin typeface="Calibri" charset="0"/>
              <a:ea typeface="ＭＳ Ｐゴシック" charset="0"/>
              <a:cs typeface="Calibri" charset="0"/>
            </a:endParaRPr>
          </a:p>
        </p:txBody>
      </p:sp>
      <p:cxnSp>
        <p:nvCxnSpPr>
          <p:cNvPr id="80905" name="Straight Arrow Connector 2"/>
          <p:cNvCxnSpPr>
            <a:cxnSpLocks noChangeShapeType="1"/>
          </p:cNvCxnSpPr>
          <p:nvPr/>
        </p:nvCxnSpPr>
        <p:spPr bwMode="auto">
          <a:xfrm flipH="1">
            <a:off x="1816100" y="6284913"/>
            <a:ext cx="949325" cy="344487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32A53C16-FAA7-8E41-9BE8-1CD4496144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1263649"/>
            <a:ext cx="5315029" cy="31118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D5F3C1C-A5A4-6A4B-B921-14D2A2199D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3190991"/>
            <a:ext cx="3937000" cy="35433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ADAC21F-0106-B944-961C-C6CBAE2ED7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5206439"/>
            <a:ext cx="5943600" cy="1442012"/>
          </a:xfrm>
          <a:prstGeom prst="rect">
            <a:avLst/>
          </a:prstGeom>
          <a:ln w="1270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147275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itle 1"/>
          <p:cNvSpPr>
            <a:spLocks noGrp="1"/>
          </p:cNvSpPr>
          <p:nvPr>
            <p:ph type="title"/>
          </p:nvPr>
        </p:nvSpPr>
        <p:spPr>
          <a:xfrm>
            <a:off x="2133600" y="206514"/>
            <a:ext cx="5334000" cy="707886"/>
          </a:xfrm>
        </p:spPr>
        <p:txBody>
          <a:bodyPr wrap="square">
            <a:spAutoFit/>
          </a:bodyPr>
          <a:lstStyle/>
          <a:p>
            <a:pPr algn="l" eaLnBrk="1" hangingPunct="1"/>
            <a:r>
              <a:rPr lang="en-US" sz="4000" b="1" dirty="0">
                <a:latin typeface="Tahoma" charset="0"/>
                <a:ea typeface="ＭＳ Ｐゴシック" charset="0"/>
                <a:cs typeface="ＭＳ Ｐゴシック" charset="0"/>
              </a:rPr>
              <a:t>Data Browser </a:t>
            </a:r>
            <a:endParaRPr lang="en-US" sz="4400" b="1" dirty="0">
              <a:solidFill>
                <a:srgbClr val="FFD799"/>
              </a:solidFill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0898" name="Content Placeholder 2"/>
          <p:cNvSpPr>
            <a:spLocks noGrp="1"/>
          </p:cNvSpPr>
          <p:nvPr>
            <p:ph idx="1"/>
          </p:nvPr>
        </p:nvSpPr>
        <p:spPr>
          <a:xfrm>
            <a:off x="76200" y="1258887"/>
            <a:ext cx="3200400" cy="5370513"/>
          </a:xfrm>
        </p:spPr>
        <p:txBody>
          <a:bodyPr/>
          <a:lstStyle/>
          <a:p>
            <a:pPr marL="242888" indent="-242888">
              <a:buFont typeface="Wingdings" charset="2"/>
              <a:buChar char="§"/>
            </a:pPr>
            <a:r>
              <a:rPr lang="en-US" sz="1800" dirty="0">
                <a:solidFill>
                  <a:schemeClr val="tx1"/>
                </a:solidFill>
                <a:latin typeface="Calibri" charset="0"/>
                <a:ea typeface="ＭＳ Ｐゴシック" charset="0"/>
                <a:cs typeface="Calibri" charset="0"/>
              </a:rPr>
              <a:t>Support for Landsat 5/7/8, Sentinel-1A/1B, Sentinel-2A, and CBERS-4 ... similar to Coverage Analyzer</a:t>
            </a:r>
          </a:p>
          <a:p>
            <a:pPr marL="242888" indent="-242888">
              <a:buFont typeface="Wingdings" charset="2"/>
              <a:buChar char="§"/>
            </a:pPr>
            <a:r>
              <a:rPr lang="en-US" sz="1800" dirty="0">
                <a:solidFill>
                  <a:schemeClr val="tx1"/>
                </a:solidFill>
                <a:latin typeface="Calibri" charset="0"/>
                <a:ea typeface="ＭＳ Ｐゴシック" charset="0"/>
                <a:cs typeface="Calibri" charset="0"/>
              </a:rPr>
              <a:t>Filtering for cloud cover threshold (optical missions)</a:t>
            </a:r>
          </a:p>
          <a:p>
            <a:pPr marL="242888" indent="-242888">
              <a:buFont typeface="Wingdings" charset="2"/>
              <a:buChar char="§"/>
            </a:pPr>
            <a:r>
              <a:rPr lang="en-US" sz="1800" b="1" dirty="0">
                <a:solidFill>
                  <a:schemeClr val="tx1"/>
                </a:solidFill>
                <a:latin typeface="Calibri" charset="0"/>
                <a:ea typeface="ＭＳ Ｐゴシック" charset="0"/>
                <a:cs typeface="Calibri" charset="0"/>
              </a:rPr>
              <a:t>Example Case:</a:t>
            </a:r>
            <a:br>
              <a:rPr lang="en-US" sz="1800" b="1" dirty="0">
                <a:solidFill>
                  <a:schemeClr val="tx1"/>
                </a:solidFill>
                <a:latin typeface="Calibri" charset="0"/>
                <a:ea typeface="ＭＳ Ｐゴシック" charset="0"/>
                <a:cs typeface="Calibri" charset="0"/>
              </a:rPr>
            </a:br>
            <a:r>
              <a:rPr lang="en-US" sz="1800" dirty="0">
                <a:solidFill>
                  <a:schemeClr val="tx1"/>
                </a:solidFill>
                <a:latin typeface="Calibri" charset="0"/>
                <a:ea typeface="ＭＳ Ｐゴシック" charset="0"/>
                <a:cs typeface="Calibri" charset="0"/>
              </a:rPr>
              <a:t>Italy, August 2018</a:t>
            </a:r>
            <a:br>
              <a:rPr lang="en-US" sz="1800" dirty="0">
                <a:solidFill>
                  <a:schemeClr val="tx1"/>
                </a:solidFill>
                <a:latin typeface="Calibri" charset="0"/>
                <a:ea typeface="ＭＳ Ｐゴシック" charset="0"/>
                <a:cs typeface="Calibri" charset="0"/>
              </a:rPr>
            </a:br>
            <a:r>
              <a:rPr lang="en-US" sz="1800" dirty="0">
                <a:solidFill>
                  <a:schemeClr val="tx1"/>
                </a:solidFill>
                <a:latin typeface="Calibri" charset="0"/>
                <a:ea typeface="ＭＳ Ｐゴシック" charset="0"/>
                <a:cs typeface="Calibri" charset="0"/>
              </a:rPr>
              <a:t>Sentinel-2A, &lt;50% cloudy</a:t>
            </a:r>
            <a:br>
              <a:rPr lang="en-US" sz="1800" dirty="0">
                <a:solidFill>
                  <a:schemeClr val="tx1"/>
                </a:solidFill>
                <a:latin typeface="Calibri" charset="0"/>
                <a:ea typeface="ＭＳ Ｐゴシック" charset="0"/>
                <a:cs typeface="Calibri" charset="0"/>
              </a:rPr>
            </a:br>
            <a:r>
              <a:rPr lang="en-US" sz="1800" dirty="0">
                <a:solidFill>
                  <a:schemeClr val="tx1"/>
                </a:solidFill>
                <a:latin typeface="Calibri" charset="0"/>
                <a:ea typeface="ＭＳ Ｐゴシック" charset="0"/>
                <a:cs typeface="Calibri" charset="0"/>
              </a:rPr>
              <a:t>- Table Output with scene information and browse images</a:t>
            </a:r>
            <a:br>
              <a:rPr lang="en-US" sz="1800" dirty="0">
                <a:solidFill>
                  <a:schemeClr val="tx1"/>
                </a:solidFill>
                <a:latin typeface="Calibri" charset="0"/>
                <a:ea typeface="ＭＳ Ｐゴシック" charset="0"/>
                <a:cs typeface="Calibri" charset="0"/>
              </a:rPr>
            </a:br>
            <a:r>
              <a:rPr lang="en-US" sz="1800" dirty="0">
                <a:solidFill>
                  <a:schemeClr val="tx1"/>
                </a:solidFill>
                <a:latin typeface="Calibri" charset="0"/>
                <a:ea typeface="ＭＳ Ｐゴシック" charset="0"/>
                <a:cs typeface="Calibri" charset="0"/>
              </a:rPr>
              <a:t>- Links to view the acquisition details, zoom into footprint on the map, and order the scene</a:t>
            </a:r>
            <a:br>
              <a:rPr lang="en-US" sz="1800" dirty="0">
                <a:solidFill>
                  <a:schemeClr val="tx1"/>
                </a:solidFill>
                <a:latin typeface="Calibri" charset="0"/>
                <a:ea typeface="ＭＳ Ｐゴシック" charset="0"/>
                <a:cs typeface="Calibri" charset="0"/>
              </a:rPr>
            </a:br>
            <a:endParaRPr lang="en-US" sz="1800" dirty="0">
              <a:solidFill>
                <a:schemeClr val="tx1"/>
              </a:solidFill>
              <a:latin typeface="Calibri" charset="0"/>
              <a:ea typeface="ＭＳ Ｐゴシック" charset="0"/>
              <a:cs typeface="Calibri" charset="0"/>
            </a:endParaRPr>
          </a:p>
        </p:txBody>
      </p:sp>
      <p:cxnSp>
        <p:nvCxnSpPr>
          <p:cNvPr id="80905" name="Straight Arrow Connector 2"/>
          <p:cNvCxnSpPr>
            <a:cxnSpLocks noChangeShapeType="1"/>
          </p:cNvCxnSpPr>
          <p:nvPr/>
        </p:nvCxnSpPr>
        <p:spPr bwMode="auto">
          <a:xfrm flipH="1">
            <a:off x="1816100" y="6284913"/>
            <a:ext cx="949325" cy="344487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E38FA45C-E728-CC46-B452-2E0D90B4F5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1258887"/>
            <a:ext cx="5638800" cy="247828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AB38F6A-71D4-2E45-8A2C-F9F4B83E59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6200" y="3125924"/>
            <a:ext cx="3581400" cy="3453264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696736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905" name="Straight Arrow Connector 2"/>
          <p:cNvCxnSpPr>
            <a:cxnSpLocks noChangeShapeType="1"/>
          </p:cNvCxnSpPr>
          <p:nvPr/>
        </p:nvCxnSpPr>
        <p:spPr bwMode="auto">
          <a:xfrm flipH="1">
            <a:off x="1816100" y="6284913"/>
            <a:ext cx="949325" cy="344487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sp>
        <p:nvSpPr>
          <p:cNvPr id="8" name="Content Placeholder 2"/>
          <p:cNvSpPr txBox="1">
            <a:spLocks/>
          </p:cNvSpPr>
          <p:nvPr/>
        </p:nvSpPr>
        <p:spPr>
          <a:xfrm>
            <a:off x="228600" y="1447800"/>
            <a:ext cx="8712866" cy="51054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Arial"/>
              <a:buChar char="o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264536" lvl="0" indent="-265113" algn="l" defTabSz="914400" rtl="0">
              <a:buSzPct val="120000"/>
              <a:buFont typeface="Wingdings" charset="2"/>
              <a:buChar char="§"/>
            </a:pPr>
            <a:r>
              <a:rPr lang="en-AU" sz="2000" kern="1200" dirty="0">
                <a:latin typeface="Calibri" charset="0"/>
                <a:ea typeface="ＭＳ Ｐゴシック" charset="0"/>
                <a:cs typeface="Calibri" charset="0"/>
              </a:rPr>
              <a:t>The team has made a number of updates to the core COVE tool to improve security and enhance operating performance. Some of these changes have caused issues with a few features that will be resolved in the coming months.</a:t>
            </a:r>
          </a:p>
          <a:p>
            <a:pPr marL="264536" lvl="0" indent="-265113" algn="l" defTabSz="914400" rtl="0">
              <a:buSzPct val="120000"/>
              <a:buFont typeface="Wingdings" charset="2"/>
              <a:buChar char="§"/>
            </a:pPr>
            <a:r>
              <a:rPr lang="en-AU" sz="2000" kern="1200">
                <a:latin typeface="Calibri" charset="0"/>
                <a:ea typeface="ＭＳ Ｐゴシック" charset="0"/>
                <a:cs typeface="Calibri" charset="0"/>
              </a:rPr>
              <a:t>Links </a:t>
            </a:r>
            <a:r>
              <a:rPr lang="en-AU" sz="2000" kern="1200" dirty="0">
                <a:latin typeface="Calibri" charset="0"/>
                <a:ea typeface="ＭＳ Ｐゴシック" charset="0"/>
                <a:cs typeface="Calibri" charset="0"/>
              </a:rPr>
              <a:t>to archive databases are a constant issue, as things change on the data provider side. Current issues with S1 archive at ASF to be resolved in 6-8 weeks. Other issues with SPOT, Pleaides, Radarsat-2, ALOS, </a:t>
            </a:r>
            <a:r>
              <a:rPr lang="en-AU" sz="2000" kern="1200" dirty="0" err="1">
                <a:latin typeface="Calibri" charset="0"/>
                <a:ea typeface="ＭＳ Ｐゴシック" charset="0"/>
                <a:cs typeface="Calibri" charset="0"/>
              </a:rPr>
              <a:t>TerraSAR</a:t>
            </a:r>
            <a:r>
              <a:rPr lang="en-AU" sz="2000" kern="1200" dirty="0">
                <a:latin typeface="Calibri" charset="0"/>
                <a:ea typeface="ＭＳ Ｐゴシック" charset="0"/>
                <a:cs typeface="Calibri" charset="0"/>
              </a:rPr>
              <a:t>-X and ResourceSAT-2 will be resolved in the coming months. </a:t>
            </a:r>
          </a:p>
          <a:p>
            <a:pPr marL="264536" lvl="0" indent="-265113" algn="l" defTabSz="914400" rtl="0">
              <a:buSzPct val="120000"/>
              <a:buFont typeface="Wingdings" charset="2"/>
              <a:buChar char="§"/>
            </a:pPr>
            <a:r>
              <a:rPr lang="en-AU" sz="2000" kern="1200" dirty="0">
                <a:latin typeface="Calibri" charset="0"/>
                <a:ea typeface="ＭＳ Ｐゴシック" charset="0"/>
                <a:cs typeface="Calibri" charset="0"/>
              </a:rPr>
              <a:t>Adding a custom mission capability to support future mission concept studies</a:t>
            </a:r>
          </a:p>
          <a:p>
            <a:pPr marL="264536" lvl="0" indent="-265113" algn="l" defTabSz="914400" rtl="0">
              <a:buSzPct val="120000"/>
              <a:buFont typeface="Wingdings" charset="2"/>
              <a:buChar char="§"/>
            </a:pPr>
            <a:r>
              <a:rPr lang="en-AU" sz="2000" kern="1200" dirty="0">
                <a:latin typeface="Calibri" charset="0"/>
                <a:ea typeface="ＭＳ Ｐゴシック" charset="0"/>
                <a:cs typeface="Calibri" charset="0"/>
              </a:rPr>
              <a:t>Adding coverage and revisit performance calculation capabilities</a:t>
            </a:r>
          </a:p>
          <a:p>
            <a:pPr marL="264536" lvl="0" indent="-265113" algn="l" defTabSz="914400" rtl="0">
              <a:buSzPct val="120000"/>
              <a:buFont typeface="Wingdings" charset="2"/>
              <a:buChar char="§"/>
            </a:pPr>
            <a:r>
              <a:rPr lang="en-AU" sz="2000" kern="1200" dirty="0">
                <a:latin typeface="Calibri" charset="0"/>
                <a:ea typeface="ＭＳ Ｐゴシック" charset="0"/>
                <a:cs typeface="Calibri" charset="0"/>
              </a:rPr>
              <a:t>Adding cloud cover overlays derived from Landsat historical metadata (13 in total, 1 raw average, 12 monthly average files)</a:t>
            </a:r>
          </a:p>
          <a:p>
            <a:pPr marL="264536" lvl="0" indent="-265113" algn="l" defTabSz="914400" rtl="0">
              <a:buSzPct val="120000"/>
              <a:buFont typeface="Wingdings" charset="2"/>
              <a:buChar char="§"/>
            </a:pPr>
            <a:r>
              <a:rPr lang="en-AU" sz="2000" kern="1200" dirty="0">
                <a:latin typeface="Calibri" charset="0"/>
                <a:ea typeface="ＭＳ Ｐゴシック" charset="0"/>
                <a:cs typeface="Calibri" charset="0"/>
              </a:rPr>
              <a:t>Adding coincident calculations for both future predictions and historical archive data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057400" y="228600"/>
            <a:ext cx="5334000" cy="584775"/>
          </a:xfrm>
        </p:spPr>
        <p:txBody>
          <a:bodyPr wrap="square">
            <a:spAutoFit/>
          </a:bodyPr>
          <a:lstStyle/>
          <a:p>
            <a:pPr algn="l" eaLnBrk="1" hangingPunct="1"/>
            <a:r>
              <a:rPr lang="en-US" b="1" dirty="0">
                <a:latin typeface="Tahoma" charset="0"/>
                <a:ea typeface="ＭＳ Ｐゴシック" charset="0"/>
                <a:cs typeface="ＭＳ Ｐゴシック" charset="0"/>
              </a:rPr>
              <a:t>Status and Future Plans</a:t>
            </a:r>
            <a:endParaRPr lang="en-US" b="1" dirty="0">
              <a:solidFill>
                <a:srgbClr val="FFD799"/>
              </a:solidFill>
              <a:latin typeface="Tahom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3787903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">
  <a:themeElements>
    <a:clrScheme name="Default">
      <a:dk1>
        <a:srgbClr val="002569"/>
      </a:dk1>
      <a:lt1>
        <a:srgbClr val="696969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GA White Pages">
  <a:themeElements>
    <a:clrScheme name="GA White Pages 13">
      <a:dk1>
        <a:srgbClr val="4D4D4F"/>
      </a:dk1>
      <a:lt1>
        <a:srgbClr val="FFFFFF"/>
      </a:lt1>
      <a:dk2>
        <a:srgbClr val="267485"/>
      </a:dk2>
      <a:lt2>
        <a:srgbClr val="808080"/>
      </a:lt2>
      <a:accent1>
        <a:srgbClr val="A0D7E4"/>
      </a:accent1>
      <a:accent2>
        <a:srgbClr val="333399"/>
      </a:accent2>
      <a:accent3>
        <a:srgbClr val="FFFFFF"/>
      </a:accent3>
      <a:accent4>
        <a:srgbClr val="404042"/>
      </a:accent4>
      <a:accent5>
        <a:srgbClr val="CDE8EF"/>
      </a:accent5>
      <a:accent6>
        <a:srgbClr val="2D2D8A"/>
      </a:accent6>
      <a:hlink>
        <a:srgbClr val="0000FF"/>
      </a:hlink>
      <a:folHlink>
        <a:srgbClr val="99CC00"/>
      </a:folHlink>
    </a:clrScheme>
    <a:fontScheme name="GA White Pag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A White Pag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White Pag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White Pag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White Pag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White Pag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White Pag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White Pag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White Pag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White Pag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White Pag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White Pag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White Pag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White Pages 13">
        <a:dk1>
          <a:srgbClr val="4D4D4F"/>
        </a:dk1>
        <a:lt1>
          <a:srgbClr val="FFFFFF"/>
        </a:lt1>
        <a:dk2>
          <a:srgbClr val="267485"/>
        </a:dk2>
        <a:lt2>
          <a:srgbClr val="808080"/>
        </a:lt2>
        <a:accent1>
          <a:srgbClr val="A0D7E4"/>
        </a:accent1>
        <a:accent2>
          <a:srgbClr val="333399"/>
        </a:accent2>
        <a:accent3>
          <a:srgbClr val="FFFFFF"/>
        </a:accent3>
        <a:accent4>
          <a:srgbClr val="404042"/>
        </a:accent4>
        <a:accent5>
          <a:srgbClr val="CDE8EF"/>
        </a:accent5>
        <a:accent6>
          <a:srgbClr val="2D2D8A"/>
        </a:accent6>
        <a:hlink>
          <a:srgbClr val="0000FF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">
  <a:themeElements>
    <a:clrScheme name="Default">
      <a:dk1>
        <a:srgbClr val="002569"/>
      </a:dk1>
      <a:lt1>
        <a:srgbClr val="696969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2_Default">
  <a:themeElements>
    <a:clrScheme name="Default">
      <a:dk1>
        <a:srgbClr val="002569"/>
      </a:dk1>
      <a:lt1>
        <a:srgbClr val="696969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5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13408</TotalTime>
  <Words>295</Words>
  <Application>Microsoft Macintosh PowerPoint</Application>
  <PresentationFormat>On-screen Show (4:3)</PresentationFormat>
  <Paragraphs>33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5</vt:i4>
      </vt:variant>
    </vt:vector>
  </HeadingPairs>
  <TitlesOfParts>
    <vt:vector size="20" baseType="lpstr">
      <vt:lpstr>Arial Unicode MS</vt:lpstr>
      <vt:lpstr>ＭＳ Ｐゴシック</vt:lpstr>
      <vt:lpstr>Arial</vt:lpstr>
      <vt:lpstr>Arial Bold</vt:lpstr>
      <vt:lpstr>Avenir Roman</vt:lpstr>
      <vt:lpstr>Calibri</vt:lpstr>
      <vt:lpstr>Century Gothic</vt:lpstr>
      <vt:lpstr>Helvetica</vt:lpstr>
      <vt:lpstr>Tahoma</vt:lpstr>
      <vt:lpstr>Times New Roman</vt:lpstr>
      <vt:lpstr>Wingdings</vt:lpstr>
      <vt:lpstr>Default</vt:lpstr>
      <vt:lpstr>GA White Pages</vt:lpstr>
      <vt:lpstr>1_Default</vt:lpstr>
      <vt:lpstr>2_Default</vt:lpstr>
      <vt:lpstr>PowerPoint Presentation</vt:lpstr>
      <vt:lpstr>COVE Tool Summary</vt:lpstr>
      <vt:lpstr>Coverage Analyzer</vt:lpstr>
      <vt:lpstr>Data Browser </vt:lpstr>
      <vt:lpstr>Status and Future Plans</vt:lpstr>
    </vt:vector>
  </TitlesOfParts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Brian R. Williams</dc:creator>
  <cp:lastModifiedBy>Brian Killough</cp:lastModifiedBy>
  <cp:revision>801</cp:revision>
  <cp:lastPrinted>2015-02-04T17:36:21Z</cp:lastPrinted>
  <dcterms:modified xsi:type="dcterms:W3CDTF">2018-08-28T18:58:26Z</dcterms:modified>
</cp:coreProperties>
</file>