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724" r:id="rId3"/>
    <p:sldMasterId id="2147483728" r:id="rId4"/>
    <p:sldMasterId id="2147483731" r:id="rId5"/>
    <p:sldMasterId id="2147483736" r:id="rId6"/>
    <p:sldMasterId id="2147483748" r:id="rId7"/>
  </p:sldMasterIdLst>
  <p:notesMasterIdLst>
    <p:notesMasterId r:id="rId16"/>
  </p:notesMasterIdLst>
  <p:sldIdLst>
    <p:sldId id="588" r:id="rId8"/>
    <p:sldId id="621" r:id="rId9"/>
    <p:sldId id="593" r:id="rId10"/>
    <p:sldId id="622" r:id="rId11"/>
    <p:sldId id="623" r:id="rId12"/>
    <p:sldId id="604" r:id="rId13"/>
    <p:sldId id="610" r:id="rId14"/>
    <p:sldId id="611" r:id="rId1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666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43"/>
    <p:restoredTop sz="86392" autoAdjust="0"/>
  </p:normalViewPr>
  <p:slideViewPr>
    <p:cSldViewPr>
      <p:cViewPr varScale="1">
        <p:scale>
          <a:sx n="89" d="100"/>
          <a:sy n="89" d="100"/>
        </p:scale>
        <p:origin x="108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3</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10225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4</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4281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5</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08389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6</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34684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7</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76860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8</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048476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p>
        </p:txBody>
      </p:sp>
    </p:spTree>
    <p:extLst>
      <p:ext uri="{BB962C8B-B14F-4D97-AF65-F5344CB8AC3E}">
        <p14:creationId xmlns:p14="http://schemas.microsoft.com/office/powerpoint/2010/main" val="313862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p>
        </p:txBody>
      </p:sp>
    </p:spTree>
    <p:extLst>
      <p:ext uri="{BB962C8B-B14F-4D97-AF65-F5344CB8AC3E}">
        <p14:creationId xmlns:p14="http://schemas.microsoft.com/office/powerpoint/2010/main" val="322051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5925"/>
            <a:ext cx="2057400" cy="582136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415925"/>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p>
        </p:txBody>
      </p:sp>
    </p:spTree>
    <p:extLst>
      <p:ext uri="{BB962C8B-B14F-4D97-AF65-F5344CB8AC3E}">
        <p14:creationId xmlns:p14="http://schemas.microsoft.com/office/powerpoint/2010/main" val="1828202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8/28/18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8/28/18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157288554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355576524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279905167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US" noProof="0"/>
              <a:t>Click to edit Master title style</a:t>
            </a:r>
            <a:endParaRPr lang="en-AU" noProof="0"/>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lvl1pPr>
          </a:lstStyle>
          <a:p>
            <a:pPr lvl="0"/>
            <a:r>
              <a:rPr lang="en-US" noProof="0"/>
              <a:t>Click to edit Master subtitle style</a:t>
            </a:r>
            <a:endParaRPr lang="en-AU" noProof="0"/>
          </a:p>
        </p:txBody>
      </p:sp>
    </p:spTree>
    <p:extLst>
      <p:ext uri="{BB962C8B-B14F-4D97-AF65-F5344CB8AC3E}">
        <p14:creationId xmlns:p14="http://schemas.microsoft.com/office/powerpoint/2010/main" val="245248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8/28/18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1906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8/28/18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4736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8/28/18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83429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8/28/18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57304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E77CBB-7FF8-A647-84E2-FD8D184D816C}" type="datetimeFigureOut">
              <a:rPr lang="en-US" smtClean="0">
                <a:solidFill>
                  <a:prstClr val="black">
                    <a:tint val="75000"/>
                  </a:prstClr>
                </a:solidFill>
              </a:rPr>
              <a:pPr/>
              <a:t>8/28/18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062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77CBB-7FF8-A647-84E2-FD8D184D816C}" type="datetimeFigureOut">
              <a:rPr lang="en-US" smtClean="0">
                <a:solidFill>
                  <a:prstClr val="black">
                    <a:tint val="75000"/>
                  </a:prstClr>
                </a:solidFill>
              </a:rPr>
              <a:pPr/>
              <a:t>8/28/18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080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77CBB-7FF8-A647-84E2-FD8D184D816C}" type="datetimeFigureOut">
              <a:rPr lang="en-US" smtClean="0">
                <a:solidFill>
                  <a:prstClr val="black">
                    <a:tint val="75000"/>
                  </a:prstClr>
                </a:solidFill>
              </a:rPr>
              <a:pPr/>
              <a:t>8/28/18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08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8/28/18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05410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8/28/18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96487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8/28/18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8519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703041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8/28/18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98694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34285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a:t>Datacube Training Workshop</a:t>
            </a:r>
          </a:p>
        </p:txBody>
      </p:sp>
    </p:spTree>
    <p:extLst>
      <p:ext uri="{BB962C8B-B14F-4D97-AF65-F5344CB8AC3E}">
        <p14:creationId xmlns:p14="http://schemas.microsoft.com/office/powerpoint/2010/main" val="171497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115227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60482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6"/>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389731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173198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41403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1611568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AU"/>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r>
              <a:rPr lang="en-AU" kern="1200" dirty="0">
                <a:solidFill>
                  <a:srgbClr val="FFFFFF"/>
                </a:solidFill>
                <a:latin typeface="Arial" charset="0"/>
                <a:ea typeface="+mn-ea"/>
                <a:cs typeface="+mn-cs"/>
              </a:rPr>
              <a:t>Phone: +61 2 6249 9111</a:t>
            </a:r>
          </a:p>
          <a:p>
            <a:pPr defTabSz="914400" rtl="0" fontAlgn="base">
              <a:spcAft>
                <a:spcPct val="0"/>
              </a:spcAft>
            </a:pPr>
            <a:r>
              <a:rPr lang="en-AU" kern="1200" dirty="0">
                <a:solidFill>
                  <a:srgbClr val="FFFFFF"/>
                </a:solidFill>
                <a:latin typeface="Arial" charset="0"/>
                <a:ea typeface="+mn-ea"/>
                <a:cs typeface="+mn-cs"/>
              </a:rPr>
              <a:t>Web: </a:t>
            </a:r>
            <a:r>
              <a:rPr lang="en-AU" kern="1200" dirty="0" err="1">
                <a:solidFill>
                  <a:srgbClr val="FFFFFF"/>
                </a:solidFill>
                <a:latin typeface="Arial" charset="0"/>
                <a:ea typeface="+mn-ea"/>
                <a:cs typeface="+mn-cs"/>
              </a:rPr>
              <a:t>www.ga.gov.au</a:t>
            </a:r>
            <a:endParaRPr lang="en-AU" kern="1200" dirty="0">
              <a:solidFill>
                <a:srgbClr val="FFFFFF"/>
              </a:solidFill>
              <a:latin typeface="Arial" charset="0"/>
              <a:ea typeface="+mn-ea"/>
              <a:cs typeface="+mn-cs"/>
            </a:endParaRPr>
          </a:p>
          <a:p>
            <a:pPr defTabSz="914400" rtl="0" fontAlgn="base">
              <a:spcAft>
                <a:spcPct val="0"/>
              </a:spcAft>
            </a:pPr>
            <a:r>
              <a:rPr lang="en-AU" kern="1200" dirty="0">
                <a:solidFill>
                  <a:srgbClr val="FFFFFF"/>
                </a:solidFill>
                <a:latin typeface="Arial" charset="0"/>
                <a:ea typeface="+mn-ea"/>
                <a:cs typeface="+mn-cs"/>
              </a:rPr>
              <a:t>Email: </a:t>
            </a:r>
            <a:r>
              <a:rPr lang="en-AU" kern="1200" dirty="0" err="1">
                <a:solidFill>
                  <a:srgbClr val="FFFFFF"/>
                </a:solidFill>
                <a:latin typeface="Arial" charset="0"/>
                <a:ea typeface="+mn-ea"/>
                <a:cs typeface="+mn-cs"/>
              </a:rPr>
              <a:t>feedback@ga.gov.au</a:t>
            </a:r>
            <a:endParaRPr lang="en-AU" kern="1200" dirty="0">
              <a:solidFill>
                <a:srgbClr val="FFFFFF"/>
              </a:solidFill>
              <a:latin typeface="Arial" charset="0"/>
              <a:ea typeface="+mn-ea"/>
              <a:cs typeface="+mn-cs"/>
            </a:endParaRPr>
          </a:p>
          <a:p>
            <a:pPr defTabSz="914400" rtl="0" fontAlgn="base">
              <a:spcAft>
                <a:spcPct val="0"/>
              </a:spcAft>
            </a:pPr>
            <a:r>
              <a:rPr lang="en-AU" kern="1200" dirty="0">
                <a:solidFill>
                  <a:srgbClr val="FFFFFF"/>
                </a:solidFill>
                <a:latin typeface="Arial" charset="0"/>
                <a:ea typeface="+mn-ea"/>
                <a:cs typeface="+mn-cs"/>
              </a:rPr>
              <a:t>Address: </a:t>
            </a:r>
            <a:r>
              <a:rPr lang="en-AU" kern="1200" dirty="0" err="1">
                <a:solidFill>
                  <a:srgbClr val="FFFFFF"/>
                </a:solidFill>
                <a:latin typeface="Arial" charset="0"/>
                <a:ea typeface="+mn-ea"/>
                <a:cs typeface="+mn-cs"/>
              </a:rPr>
              <a:t>Cnr</a:t>
            </a:r>
            <a:r>
              <a:rPr lang="en-AU" kern="1200" dirty="0">
                <a:solidFill>
                  <a:srgbClr val="FFFFFF"/>
                </a:solidFill>
                <a:latin typeface="Arial" charset="0"/>
                <a:ea typeface="+mn-ea"/>
                <a:cs typeface="+mn-cs"/>
              </a:rPr>
              <a:t> Jerrabomberra Avenue and Hindmarsh Drive, Symonston ACT 2609</a:t>
            </a:r>
          </a:p>
          <a:p>
            <a:pPr defTabSz="914400" rtl="0" fontAlgn="base">
              <a:spcAft>
                <a:spcPct val="0"/>
              </a:spcAft>
            </a:pPr>
            <a:r>
              <a:rPr lang="en-AU" kern="1200" dirty="0">
                <a:solidFill>
                  <a:srgbClr val="FFFFFF"/>
                </a:solidFill>
                <a:latin typeface="Arial" charset="0"/>
                <a:ea typeface="+mn-ea"/>
                <a:cs typeface="+mn-cs"/>
              </a:rPr>
              <a:t>Postal Address: GPO Box 378, Canberra ACT 2601</a:t>
            </a:r>
          </a:p>
        </p:txBody>
      </p:sp>
    </p:spTree>
    <p:extLst>
      <p:ext uri="{BB962C8B-B14F-4D97-AF65-F5344CB8AC3E}">
        <p14:creationId xmlns:p14="http://schemas.microsoft.com/office/powerpoint/2010/main" val="32688037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ext uri="{BB962C8B-B14F-4D97-AF65-F5344CB8AC3E}">
        <p14:creationId xmlns:p14="http://schemas.microsoft.com/office/powerpoint/2010/main" val="2128146209"/>
      </p:ext>
    </p:extLst>
  </p:cSld>
  <p:clrMap bg1="lt1" tx1="dk1" bg2="lt2" tx2="dk2" accent1="accent1" accent2="accent2" accent3="accent3" accent4="accent4" accent5="accent5" accent6="accent6" hlink="hlink" folHlink="folHlink"/>
  <p:sldLayoutIdLst>
    <p:sldLayoutId id="2147483726" r:id="rId1"/>
    <p:sldLayoutId id="2147483727"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665398034"/>
      </p:ext>
    </p:extLst>
  </p:cSld>
  <p:clrMap bg1="lt1" tx1="dk1" bg2="lt2" tx2="dk2" accent1="accent1" accent2="accent2" accent3="accent3" accent4="accent4" accent5="accent5" accent6="accent6" hlink="hlink" folHlink="folHlink"/>
  <p:sldLayoutIdLst>
    <p:sldLayoutId id="2147483729" r:id="rId1"/>
    <p:sldLayoutId id="214748373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a:pPr/>
              <a:t>‹#›</a:t>
            </a:fld>
            <a:endParaRPr/>
          </a:p>
        </p:txBody>
      </p:sp>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369845081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rtl="0"/>
            <a:fld id="{5EE77CBB-7FF8-A647-84E2-FD8D184D816C}" type="datetimeFigureOut">
              <a:rPr lang="en-US" kern="1200" smtClean="0">
                <a:solidFill>
                  <a:prstClr val="black">
                    <a:tint val="75000"/>
                  </a:prstClr>
                </a:solidFill>
                <a:latin typeface="Calibri" panose="020F0502020204030204"/>
                <a:ea typeface=""/>
                <a:cs typeface=""/>
              </a:rPr>
              <a:pPr defTabSz="914400" rtl="0"/>
              <a:t>8/28/18</a:t>
            </a:fld>
            <a:endParaRPr lang="en-US" kern="1200">
              <a:solidFill>
                <a:prstClr val="black">
                  <a:tint val="75000"/>
                </a:prstClr>
              </a:solidFill>
              <a:latin typeface="Calibri" panose="020F0502020204030204"/>
              <a:ea typeface=""/>
              <a:cs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rtl="0"/>
            <a:endParaRPr lang="en-US" kern="1200">
              <a:solidFill>
                <a:prstClr val="black">
                  <a:tint val="75000"/>
                </a:prstClr>
              </a:solidFill>
              <a:latin typeface="Calibri" panose="020F0502020204030204"/>
              <a:ea typeface=""/>
              <a:cs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rtl="0"/>
            <a:fld id="{1F4F5C41-3E26-134C-AA1F-71DA5E70300F}" type="slidenum">
              <a:rPr lang="en-US" kern="1200" smtClean="0">
                <a:solidFill>
                  <a:prstClr val="black">
                    <a:tint val="75000"/>
                  </a:prstClr>
                </a:solidFill>
                <a:latin typeface="Calibri" panose="020F0502020204030204"/>
                <a:ea typeface=""/>
                <a:cs typeface=""/>
              </a:rPr>
              <a:pPr defTabSz="914400" rtl="0"/>
              <a:t>‹#›</a:t>
            </a:fld>
            <a:endParaRPr lang="en-US" kern="1200">
              <a:solidFill>
                <a:prstClr val="black">
                  <a:tint val="75000"/>
                </a:prstClr>
              </a:solidFill>
              <a:latin typeface="Calibri" panose="020F0502020204030204"/>
              <a:ea typeface=""/>
              <a:cs typeface=""/>
            </a:endParaRPr>
          </a:p>
        </p:txBody>
      </p:sp>
    </p:spTree>
    <p:extLst>
      <p:ext uri="{BB962C8B-B14F-4D97-AF65-F5344CB8AC3E}">
        <p14:creationId xmlns:p14="http://schemas.microsoft.com/office/powerpoint/2010/main" val="52194431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4071316241"/>
      </p:ext>
    </p:extLst>
  </p:cSld>
  <p:clrMap bg1="lt1" tx1="dk1" bg2="lt2" tx2="dk2" accent1="accent1" accent2="accent2" accent3="accent3" accent4="accent4" accent5="accent5" accent6="accent6" hlink="hlink" folHlink="folHlink"/>
  <p:sldLayoutIdLst>
    <p:sldLayoutId id="2147483749" r:id="rId1"/>
    <p:sldLayoutId id="21474837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tiff"/><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533400" y="3352800"/>
            <a:ext cx="8153400"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US" sz="2000" dirty="0">
                <a:solidFill>
                  <a:srgbClr val="FFFFFF"/>
                </a:solidFill>
                <a:latin typeface="Arial Bold"/>
                <a:ea typeface="Arial Bold"/>
                <a:cs typeface="Arial Bold"/>
                <a:sym typeface="Arial Bold"/>
              </a:rPr>
              <a:t>Joint SDCG/GEOGLAM/LSI-VC Meeting</a:t>
            </a:r>
          </a:p>
          <a:p>
            <a:pPr marL="0" marR="0" lvl="0" indent="0" defTabSz="914400" eaLnBrk="1" fontAlgn="auto" latinLnBrk="0" hangingPunct="1">
              <a:lnSpc>
                <a:spcPct val="100000"/>
              </a:lnSpc>
              <a:spcBef>
                <a:spcPts val="0"/>
              </a:spcBef>
              <a:spcAft>
                <a:spcPts val="0"/>
              </a:spcAft>
              <a:buClrTx/>
              <a:buSzTx/>
              <a:buFontTx/>
              <a:buNone/>
              <a:tabLst/>
              <a:defRPr>
                <a:solidFill>
                  <a:srgbClr val="000000"/>
                </a:solidFill>
              </a:defRPr>
            </a:pPr>
            <a:r>
              <a:rPr lang="en-US" sz="2000" dirty="0">
                <a:solidFill>
                  <a:srgbClr val="FFFFFF"/>
                </a:solidFill>
                <a:latin typeface="Arial Bold"/>
                <a:ea typeface="Arial Bold"/>
                <a:cs typeface="Arial Bold"/>
                <a:sym typeface="Arial Bold"/>
              </a:rPr>
              <a:t>September 6, 2018</a:t>
            </a:r>
            <a:endParaRPr lang="en-US" dirty="0">
              <a:solidFill>
                <a:srgbClr val="FFFF00"/>
              </a:solidFill>
              <a:latin typeface="Arial Bold"/>
              <a:ea typeface="Arial Bold"/>
              <a:cs typeface="Arial Bold"/>
              <a:sym typeface="Arial Bold"/>
            </a:endParaRPr>
          </a:p>
          <a:p>
            <a:pPr marL="0" marR="0" lvl="0" indent="0" defTabSz="914400" eaLnBrk="1" fontAlgn="auto" latinLnBrk="0" hangingPunct="1">
              <a:lnSpc>
                <a:spcPct val="100000"/>
              </a:lnSpc>
              <a:spcBef>
                <a:spcPts val="0"/>
              </a:spcBef>
              <a:spcAft>
                <a:spcPts val="0"/>
              </a:spcAft>
              <a:buClrTx/>
              <a:buSzTx/>
              <a:buFontTx/>
              <a:buNone/>
              <a:tabLst/>
              <a:defRPr>
                <a:solidFill>
                  <a:srgbClr val="000000"/>
                </a:solidFill>
              </a:defRPr>
            </a:pPr>
            <a:r>
              <a:rPr lang="en-US" sz="2000" dirty="0" err="1">
                <a:solidFill>
                  <a:srgbClr val="FFFFFF"/>
                </a:solidFill>
                <a:latin typeface="Arial Bold"/>
                <a:ea typeface="Arial Bold"/>
                <a:cs typeface="Arial Bold"/>
                <a:sym typeface="Arial Bold"/>
              </a:rPr>
              <a:t>Ispra</a:t>
            </a:r>
            <a:r>
              <a:rPr lang="en-US" sz="2000" dirty="0">
                <a:solidFill>
                  <a:srgbClr val="FFFFFF"/>
                </a:solidFill>
                <a:latin typeface="Arial Bold"/>
                <a:ea typeface="Arial Bold"/>
                <a:cs typeface="Arial Bold"/>
                <a:sym typeface="Arial Bold"/>
              </a:rPr>
              <a:t>, Italy</a:t>
            </a:r>
          </a:p>
          <a:p>
            <a:pPr lvl="0" defTabSz="914400">
              <a:defRPr>
                <a:solidFill>
                  <a:srgbClr val="000000"/>
                </a:solidFill>
              </a:defRPr>
            </a:pPr>
            <a:endParaRPr lang="en-US"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Brian Killough</a:t>
            </a:r>
          </a:p>
          <a:p>
            <a:pPr lvl="0" defTabSz="914400">
              <a:defRPr>
                <a:solidFill>
                  <a:srgbClr val="000000"/>
                </a:solidFill>
              </a:defRPr>
            </a:pPr>
            <a:r>
              <a:rPr lang="en-US" sz="2000" dirty="0">
                <a:solidFill>
                  <a:srgbClr val="FFFFFF"/>
                </a:solidFill>
                <a:latin typeface="Arial Bold"/>
                <a:ea typeface="Arial Bold"/>
                <a:cs typeface="Arial Bold"/>
                <a:sym typeface="Arial Bold"/>
              </a:rPr>
              <a:t>CEOS Systems Engineering Office</a:t>
            </a:r>
          </a:p>
          <a:p>
            <a:pPr lvl="0" defTabSz="914400">
              <a:defRPr>
                <a:solidFill>
                  <a:srgbClr val="000000"/>
                </a:solidFill>
              </a:defRPr>
            </a:pPr>
            <a:r>
              <a:rPr lang="en-US" sz="2000" dirty="0">
                <a:solidFill>
                  <a:srgbClr val="FFFFFF"/>
                </a:solidFill>
                <a:latin typeface="Arial Bold"/>
                <a:ea typeface="Arial Bold"/>
                <a:cs typeface="Arial Bold"/>
                <a:sym typeface="Arial Bold"/>
              </a:rPr>
              <a:t>NASA Langley Research Center</a:t>
            </a:r>
            <a:br>
              <a:rPr lang="en-US" sz="2000" dirty="0">
                <a:solidFill>
                  <a:srgbClr val="FFFFFF"/>
                </a:solidFill>
                <a:latin typeface="Arial Bold"/>
                <a:ea typeface="Arial Bold"/>
                <a:cs typeface="Arial Bold"/>
                <a:sym typeface="Arial Bold"/>
              </a:rPr>
            </a:br>
            <a:endParaRPr lang="en-US" dirty="0">
              <a:solidFill>
                <a:srgbClr val="FFFFFF"/>
              </a:solidFill>
              <a:latin typeface="+mj-lt"/>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533400" y="304800"/>
            <a:ext cx="2507906" cy="993132"/>
          </a:xfrm>
          <a:prstGeom prst="rect">
            <a:avLst/>
          </a:prstGeom>
          <a:ln w="12700">
            <a:miter lim="400000"/>
          </a:ln>
        </p:spPr>
      </p:pic>
      <p:sp>
        <p:nvSpPr>
          <p:cNvPr id="5" name="Title 1">
            <a:extLst>
              <a:ext uri="{FF2B5EF4-FFF2-40B4-BE49-F238E27FC236}">
                <a16:creationId xmlns:a16="http://schemas.microsoft.com/office/drawing/2014/main" id="{7E29A74D-0877-294A-A6A0-731D2192E5CA}"/>
              </a:ext>
            </a:extLst>
          </p:cNvPr>
          <p:cNvSpPr txBox="1">
            <a:spLocks/>
          </p:cNvSpPr>
          <p:nvPr/>
        </p:nvSpPr>
        <p:spPr>
          <a:xfrm>
            <a:off x="457200" y="1524000"/>
            <a:ext cx="7624764" cy="830997"/>
          </a:xfrm>
          <a:prstGeom prst="rect">
            <a:avLst/>
          </a:prstGeom>
        </p:spPr>
        <p:txBody>
          <a:bodyPr wrap="square">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4800" b="1" dirty="0">
                <a:latin typeface="Tahoma" charset="0"/>
                <a:ea typeface="ＭＳ Ｐゴシック" charset="0"/>
                <a:cs typeface="ＭＳ Ｐゴシック" charset="0"/>
              </a:rPr>
              <a:t>Open Data Cube Pilots</a:t>
            </a:r>
            <a:endParaRPr lang="en-US" sz="54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2374674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724" y="303303"/>
            <a:ext cx="7991475" cy="612796"/>
          </a:xfrm>
          <a:ln w="12700">
            <a:miter lim="400000"/>
          </a:ln>
        </p:spPr>
        <p:txBody>
          <a:bodyPr wrap="square" lIns="0" tIns="0" rIns="0" bIns="0">
            <a:spAutoFit/>
          </a:bodyPr>
          <a:lstStyle/>
          <a:p>
            <a:pPr algn="l"/>
            <a:r>
              <a:rPr lang="en-US" b="1" dirty="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rPr>
              <a:t>49 countries in 20 months</a:t>
            </a:r>
          </a:p>
        </p:txBody>
      </p:sp>
      <p:pic>
        <p:nvPicPr>
          <p:cNvPr id="8" name="Picture 7"/>
          <p:cNvPicPr>
            <a:picLocks noChangeAspect="1"/>
          </p:cNvPicPr>
          <p:nvPr/>
        </p:nvPicPr>
        <p:blipFill>
          <a:blip r:embed="rId2"/>
          <a:stretch>
            <a:fillRect/>
          </a:stretch>
        </p:blipFill>
        <p:spPr>
          <a:xfrm>
            <a:off x="59921" y="1066800"/>
            <a:ext cx="9017212" cy="4936542"/>
          </a:xfrm>
          <a:prstGeom prst="rect">
            <a:avLst/>
          </a:prstGeom>
        </p:spPr>
      </p:pic>
      <p:grpSp>
        <p:nvGrpSpPr>
          <p:cNvPr id="9" name="Group 8"/>
          <p:cNvGrpSpPr/>
          <p:nvPr/>
        </p:nvGrpSpPr>
        <p:grpSpPr>
          <a:xfrm>
            <a:off x="5686965" y="4789857"/>
            <a:ext cx="3476763" cy="1150246"/>
            <a:chOff x="5286237" y="4993746"/>
            <a:chExt cx="3476763" cy="1150246"/>
          </a:xfrm>
        </p:grpSpPr>
        <p:sp>
          <p:nvSpPr>
            <p:cNvPr id="10" name="Cube 9"/>
            <p:cNvSpPr>
              <a:spLocks noChangeAspect="1"/>
            </p:cNvSpPr>
            <p:nvPr/>
          </p:nvSpPr>
          <p:spPr>
            <a:xfrm>
              <a:off x="5288216" y="5455351"/>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1" name="Cube 10"/>
            <p:cNvSpPr>
              <a:spLocks noChangeAspect="1"/>
            </p:cNvSpPr>
            <p:nvPr/>
          </p:nvSpPr>
          <p:spPr>
            <a:xfrm>
              <a:off x="5286237" y="5029199"/>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2" name="TextBox 11"/>
            <p:cNvSpPr txBox="1"/>
            <p:nvPr/>
          </p:nvSpPr>
          <p:spPr>
            <a:xfrm>
              <a:off x="5700084" y="4993746"/>
              <a:ext cx="104269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Operational</a:t>
              </a:r>
            </a:p>
          </p:txBody>
        </p:sp>
        <p:sp>
          <p:nvSpPr>
            <p:cNvPr id="13" name="TextBox 12"/>
            <p:cNvSpPr txBox="1"/>
            <p:nvPr/>
          </p:nvSpPr>
          <p:spPr>
            <a:xfrm>
              <a:off x="5715001" y="5404066"/>
              <a:ext cx="172621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Under Development</a:t>
              </a:r>
            </a:p>
          </p:txBody>
        </p:sp>
        <p:sp>
          <p:nvSpPr>
            <p:cNvPr id="14" name="Cube 13"/>
            <p:cNvSpPr>
              <a:spLocks noChangeAspect="1"/>
            </p:cNvSpPr>
            <p:nvPr/>
          </p:nvSpPr>
          <p:spPr>
            <a:xfrm>
              <a:off x="5286237" y="5853295"/>
              <a:ext cx="281178" cy="290697"/>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5" name="TextBox 14"/>
            <p:cNvSpPr txBox="1"/>
            <p:nvPr/>
          </p:nvSpPr>
          <p:spPr>
            <a:xfrm>
              <a:off x="5638800" y="5819003"/>
              <a:ext cx="31242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Under Review or Expressed Interest</a:t>
              </a:r>
            </a:p>
          </p:txBody>
        </p:sp>
      </p:grpSp>
      <p:sp>
        <p:nvSpPr>
          <p:cNvPr id="16" name="Cube 15"/>
          <p:cNvSpPr>
            <a:spLocks noChangeAspect="1"/>
          </p:cNvSpPr>
          <p:nvPr/>
        </p:nvSpPr>
        <p:spPr>
          <a:xfrm>
            <a:off x="8229600" y="4551398"/>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17" name="Picture 16"/>
          <p:cNvPicPr>
            <a:picLocks noChangeAspect="1"/>
          </p:cNvPicPr>
          <p:nvPr/>
        </p:nvPicPr>
        <p:blipFill>
          <a:blip r:embed="rId3"/>
          <a:stretch>
            <a:fillRect/>
          </a:stretch>
        </p:blipFill>
        <p:spPr>
          <a:xfrm>
            <a:off x="4343400" y="2011071"/>
            <a:ext cx="304800" cy="317500"/>
          </a:xfrm>
          <a:prstGeom prst="rect">
            <a:avLst/>
          </a:prstGeom>
        </p:spPr>
      </p:pic>
      <p:sp>
        <p:nvSpPr>
          <p:cNvPr id="18" name="Cube 17"/>
          <p:cNvSpPr>
            <a:spLocks noChangeAspect="1"/>
          </p:cNvSpPr>
          <p:nvPr/>
        </p:nvSpPr>
        <p:spPr>
          <a:xfrm>
            <a:off x="1700022" y="3701574"/>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0" name="Cube 19"/>
          <p:cNvSpPr>
            <a:spLocks noChangeAspect="1"/>
          </p:cNvSpPr>
          <p:nvPr/>
        </p:nvSpPr>
        <p:spPr>
          <a:xfrm>
            <a:off x="7338822" y="3168174"/>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1" name="Cube 20"/>
          <p:cNvSpPr>
            <a:spLocks noChangeAspect="1"/>
          </p:cNvSpPr>
          <p:nvPr/>
        </p:nvSpPr>
        <p:spPr>
          <a:xfrm>
            <a:off x="5029200" y="19348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2" name="Cube 21"/>
          <p:cNvSpPr>
            <a:spLocks noChangeAspect="1"/>
          </p:cNvSpPr>
          <p:nvPr/>
        </p:nvSpPr>
        <p:spPr>
          <a:xfrm>
            <a:off x="838200"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4" name="Cube 23"/>
          <p:cNvSpPr>
            <a:spLocks noChangeAspect="1"/>
          </p:cNvSpPr>
          <p:nvPr/>
        </p:nvSpPr>
        <p:spPr>
          <a:xfrm>
            <a:off x="7162800" y="31540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5" name="Cube 24"/>
          <p:cNvSpPr>
            <a:spLocks noChangeAspect="1"/>
          </p:cNvSpPr>
          <p:nvPr/>
        </p:nvSpPr>
        <p:spPr>
          <a:xfrm>
            <a:off x="6528709"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6" name="Cube 25"/>
          <p:cNvSpPr>
            <a:spLocks noChangeAspect="1"/>
          </p:cNvSpPr>
          <p:nvPr/>
        </p:nvSpPr>
        <p:spPr>
          <a:xfrm>
            <a:off x="4724400" y="2239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8" name="Cube 27"/>
          <p:cNvSpPr>
            <a:spLocks noChangeAspect="1"/>
          </p:cNvSpPr>
          <p:nvPr/>
        </p:nvSpPr>
        <p:spPr>
          <a:xfrm>
            <a:off x="1804309" y="4144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9" name="Cube 28"/>
          <p:cNvSpPr>
            <a:spLocks noChangeAspect="1"/>
          </p:cNvSpPr>
          <p:nvPr/>
        </p:nvSpPr>
        <p:spPr>
          <a:xfrm>
            <a:off x="1295400" y="3200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1" name="Cube 30"/>
          <p:cNvSpPr>
            <a:spLocks noChangeAspect="1"/>
          </p:cNvSpPr>
          <p:nvPr/>
        </p:nvSpPr>
        <p:spPr>
          <a:xfrm>
            <a:off x="1447800" y="33223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2" name="Cube 31"/>
          <p:cNvSpPr>
            <a:spLocks noChangeAspect="1"/>
          </p:cNvSpPr>
          <p:nvPr/>
        </p:nvSpPr>
        <p:spPr>
          <a:xfrm>
            <a:off x="990600" y="1858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3" name="Cube 32"/>
          <p:cNvSpPr>
            <a:spLocks noChangeAspect="1"/>
          </p:cNvSpPr>
          <p:nvPr/>
        </p:nvSpPr>
        <p:spPr>
          <a:xfrm>
            <a:off x="1956709" y="47999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4" name="Cube 33"/>
          <p:cNvSpPr>
            <a:spLocks noChangeAspect="1"/>
          </p:cNvSpPr>
          <p:nvPr/>
        </p:nvSpPr>
        <p:spPr>
          <a:xfrm>
            <a:off x="5334000" y="2438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5" name="Cube 34"/>
          <p:cNvSpPr>
            <a:spLocks noChangeAspect="1"/>
          </p:cNvSpPr>
          <p:nvPr/>
        </p:nvSpPr>
        <p:spPr>
          <a:xfrm>
            <a:off x="4825509" y="3419622"/>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7" name="Cube 36"/>
          <p:cNvSpPr>
            <a:spLocks noChangeAspect="1"/>
          </p:cNvSpPr>
          <p:nvPr/>
        </p:nvSpPr>
        <p:spPr>
          <a:xfrm>
            <a:off x="8839200" y="4119868"/>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8" name="Cube 37"/>
          <p:cNvSpPr>
            <a:spLocks noChangeAspect="1"/>
          </p:cNvSpPr>
          <p:nvPr/>
        </p:nvSpPr>
        <p:spPr>
          <a:xfrm>
            <a:off x="8738509" y="4342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9" name="Cube 38"/>
          <p:cNvSpPr>
            <a:spLocks noChangeAspect="1"/>
          </p:cNvSpPr>
          <p:nvPr/>
        </p:nvSpPr>
        <p:spPr>
          <a:xfrm>
            <a:off x="8915400" y="4342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0" name="Cube 39"/>
          <p:cNvSpPr>
            <a:spLocks noChangeAspect="1"/>
          </p:cNvSpPr>
          <p:nvPr/>
        </p:nvSpPr>
        <p:spPr>
          <a:xfrm>
            <a:off x="2362200" y="48761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1" name="Cube 40"/>
          <p:cNvSpPr>
            <a:spLocks noChangeAspect="1"/>
          </p:cNvSpPr>
          <p:nvPr/>
        </p:nvSpPr>
        <p:spPr>
          <a:xfrm>
            <a:off x="6858000"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2" name="Cube 41"/>
          <p:cNvSpPr>
            <a:spLocks noChangeAspect="1"/>
          </p:cNvSpPr>
          <p:nvPr/>
        </p:nvSpPr>
        <p:spPr>
          <a:xfrm>
            <a:off x="8357509" y="23920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6" name="Cube 45"/>
          <p:cNvSpPr>
            <a:spLocks noChangeAspect="1"/>
          </p:cNvSpPr>
          <p:nvPr/>
        </p:nvSpPr>
        <p:spPr>
          <a:xfrm>
            <a:off x="4852309" y="4754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7" name="Cube 46"/>
          <p:cNvSpPr>
            <a:spLocks noChangeAspect="1"/>
          </p:cNvSpPr>
          <p:nvPr/>
        </p:nvSpPr>
        <p:spPr>
          <a:xfrm>
            <a:off x="2514600" y="41903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8" name="Cube 47"/>
          <p:cNvSpPr>
            <a:spLocks noChangeAspect="1"/>
          </p:cNvSpPr>
          <p:nvPr/>
        </p:nvSpPr>
        <p:spPr>
          <a:xfrm>
            <a:off x="8839200" y="52571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9" name="Cube 48"/>
          <p:cNvSpPr>
            <a:spLocks noChangeAspect="1"/>
          </p:cNvSpPr>
          <p:nvPr/>
        </p:nvSpPr>
        <p:spPr>
          <a:xfrm>
            <a:off x="6629400" y="35045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0" name="Cube 49"/>
          <p:cNvSpPr>
            <a:spLocks noChangeAspect="1"/>
          </p:cNvSpPr>
          <p:nvPr/>
        </p:nvSpPr>
        <p:spPr>
          <a:xfrm>
            <a:off x="5486400" y="17824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1" name="Cube 50"/>
          <p:cNvSpPr>
            <a:spLocks noChangeAspect="1"/>
          </p:cNvSpPr>
          <p:nvPr/>
        </p:nvSpPr>
        <p:spPr>
          <a:xfrm>
            <a:off x="5334000" y="2133600"/>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2" name="Cube 51"/>
          <p:cNvSpPr>
            <a:spLocks noChangeAspect="1"/>
          </p:cNvSpPr>
          <p:nvPr/>
        </p:nvSpPr>
        <p:spPr>
          <a:xfrm>
            <a:off x="4953000" y="2161266"/>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3" name="Cube 52"/>
          <p:cNvSpPr>
            <a:spLocks noChangeAspect="1"/>
          </p:cNvSpPr>
          <p:nvPr/>
        </p:nvSpPr>
        <p:spPr>
          <a:xfrm>
            <a:off x="5919109" y="2620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4" name="Cube 53"/>
          <p:cNvSpPr>
            <a:spLocks noChangeAspect="1"/>
          </p:cNvSpPr>
          <p:nvPr/>
        </p:nvSpPr>
        <p:spPr>
          <a:xfrm>
            <a:off x="3886200" y="1796574"/>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5" name="TextBox 54"/>
          <p:cNvSpPr txBox="1"/>
          <p:nvPr/>
        </p:nvSpPr>
        <p:spPr>
          <a:xfrm>
            <a:off x="79852" y="6307575"/>
            <a:ext cx="873091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lang="en-US" b="1" dirty="0">
                <a:solidFill>
                  <a:srgbClr val="FFFF00"/>
                </a:solidFill>
                <a:latin typeface="Helvetica" charset="0"/>
                <a:ea typeface="Helvetica" charset="0"/>
                <a:cs typeface="Helvetica" charset="0"/>
              </a:rPr>
              <a:t>Operational: </a:t>
            </a:r>
            <a:r>
              <a:rPr lang="en-US" sz="1400" dirty="0">
                <a:solidFill>
                  <a:srgbClr val="FFFF00"/>
                </a:solidFill>
                <a:latin typeface="Helvetica" charset="0"/>
                <a:ea typeface="Helvetica" charset="0"/>
                <a:cs typeface="Helvetica" charset="0"/>
              </a:rPr>
              <a:t>Australia, Colombia, Switzerland, Taiwan, Kenya, Tanzania, Ghana, Sierra Leone, Senegal</a:t>
            </a:r>
            <a:endParaRPr kumimoji="0" lang="en-US" i="0" u="none" strike="noStrike" kern="0" cap="none" spc="0" normalizeH="0" baseline="0" noProof="0" dirty="0">
              <a:ln>
                <a:noFill/>
              </a:ln>
              <a:solidFill>
                <a:srgbClr val="FFFF00"/>
              </a:solidFill>
              <a:effectLst/>
              <a:uLnTx/>
              <a:uFillTx/>
              <a:latin typeface="Helvetica" charset="0"/>
              <a:ea typeface="Helvetica" charset="0"/>
              <a:cs typeface="Helvetica" charset="0"/>
            </a:endParaRPr>
          </a:p>
        </p:txBody>
      </p:sp>
      <p:sp>
        <p:nvSpPr>
          <p:cNvPr id="57" name="TextBox 56"/>
          <p:cNvSpPr txBox="1"/>
          <p:nvPr/>
        </p:nvSpPr>
        <p:spPr>
          <a:xfrm>
            <a:off x="5197654" y="4788694"/>
            <a:ext cx="441147" cy="1231106"/>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9</a:t>
            </a:r>
          </a:p>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6</a:t>
            </a:r>
          </a:p>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34</a:t>
            </a:r>
          </a:p>
        </p:txBody>
      </p:sp>
      <p:sp>
        <p:nvSpPr>
          <p:cNvPr id="56" name="Cube 55"/>
          <p:cNvSpPr>
            <a:spLocks noChangeAspect="1"/>
          </p:cNvSpPr>
          <p:nvPr/>
        </p:nvSpPr>
        <p:spPr>
          <a:xfrm>
            <a:off x="966109" y="2331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8" name="Cube 57"/>
          <p:cNvSpPr>
            <a:spLocks noChangeAspect="1"/>
          </p:cNvSpPr>
          <p:nvPr/>
        </p:nvSpPr>
        <p:spPr>
          <a:xfrm>
            <a:off x="8915400" y="4648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9" name="Cube 58"/>
          <p:cNvSpPr>
            <a:spLocks noChangeAspect="1"/>
          </p:cNvSpPr>
          <p:nvPr/>
        </p:nvSpPr>
        <p:spPr>
          <a:xfrm>
            <a:off x="7900309" y="3352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60" name="Cube 59"/>
          <p:cNvSpPr>
            <a:spLocks noChangeAspect="1"/>
          </p:cNvSpPr>
          <p:nvPr/>
        </p:nvSpPr>
        <p:spPr>
          <a:xfrm>
            <a:off x="7239000" y="3733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61" name="Cube 60"/>
          <p:cNvSpPr>
            <a:spLocks noChangeAspect="1"/>
          </p:cNvSpPr>
          <p:nvPr/>
        </p:nvSpPr>
        <p:spPr>
          <a:xfrm>
            <a:off x="1524000" y="3474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62" name="Picture 61"/>
          <p:cNvPicPr>
            <a:picLocks noChangeAspect="1"/>
          </p:cNvPicPr>
          <p:nvPr/>
        </p:nvPicPr>
        <p:blipFill>
          <a:blip r:embed="rId3"/>
          <a:stretch>
            <a:fillRect/>
          </a:stretch>
        </p:blipFill>
        <p:spPr>
          <a:xfrm>
            <a:off x="7772400" y="2882900"/>
            <a:ext cx="304800" cy="317500"/>
          </a:xfrm>
          <a:prstGeom prst="rect">
            <a:avLst/>
          </a:prstGeom>
        </p:spPr>
      </p:pic>
      <p:sp>
        <p:nvSpPr>
          <p:cNvPr id="68" name="Cube 67"/>
          <p:cNvSpPr>
            <a:spLocks noChangeAspect="1"/>
          </p:cNvSpPr>
          <p:nvPr/>
        </p:nvSpPr>
        <p:spPr>
          <a:xfrm>
            <a:off x="7391400" y="2681103"/>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69" name="Picture 68">
            <a:extLst>
              <a:ext uri="{FF2B5EF4-FFF2-40B4-BE49-F238E27FC236}">
                <a16:creationId xmlns:a16="http://schemas.microsoft.com/office/drawing/2014/main" id="{A04862B1-F5C7-EC46-89B7-D6A57FBD8A6D}"/>
              </a:ext>
            </a:extLst>
          </p:cNvPr>
          <p:cNvPicPr>
            <a:picLocks noChangeAspect="1"/>
          </p:cNvPicPr>
          <p:nvPr/>
        </p:nvPicPr>
        <p:blipFill>
          <a:blip r:embed="rId3"/>
          <a:stretch>
            <a:fillRect/>
          </a:stretch>
        </p:blipFill>
        <p:spPr>
          <a:xfrm>
            <a:off x="3581400" y="3111500"/>
            <a:ext cx="304800" cy="317500"/>
          </a:xfrm>
          <a:prstGeom prst="rect">
            <a:avLst/>
          </a:prstGeom>
        </p:spPr>
      </p:pic>
      <p:pic>
        <p:nvPicPr>
          <p:cNvPr id="70" name="Picture 69">
            <a:extLst>
              <a:ext uri="{FF2B5EF4-FFF2-40B4-BE49-F238E27FC236}">
                <a16:creationId xmlns:a16="http://schemas.microsoft.com/office/drawing/2014/main" id="{9B5A222A-D9AE-8D4A-B397-9E18C6AEB3C3}"/>
              </a:ext>
            </a:extLst>
          </p:cNvPr>
          <p:cNvPicPr>
            <a:picLocks noChangeAspect="1"/>
          </p:cNvPicPr>
          <p:nvPr/>
        </p:nvPicPr>
        <p:blipFill>
          <a:blip r:embed="rId3"/>
          <a:stretch>
            <a:fillRect/>
          </a:stretch>
        </p:blipFill>
        <p:spPr>
          <a:xfrm>
            <a:off x="3862578" y="3234331"/>
            <a:ext cx="304800" cy="317500"/>
          </a:xfrm>
          <a:prstGeom prst="rect">
            <a:avLst/>
          </a:prstGeom>
        </p:spPr>
      </p:pic>
      <p:pic>
        <p:nvPicPr>
          <p:cNvPr id="71" name="Picture 70">
            <a:extLst>
              <a:ext uri="{FF2B5EF4-FFF2-40B4-BE49-F238E27FC236}">
                <a16:creationId xmlns:a16="http://schemas.microsoft.com/office/drawing/2014/main" id="{B06823DC-A87E-5F48-A1C7-7AFFEAA490EC}"/>
              </a:ext>
            </a:extLst>
          </p:cNvPr>
          <p:cNvPicPr>
            <a:picLocks noChangeAspect="1"/>
          </p:cNvPicPr>
          <p:nvPr/>
        </p:nvPicPr>
        <p:blipFill>
          <a:blip r:embed="rId3"/>
          <a:stretch>
            <a:fillRect/>
          </a:stretch>
        </p:blipFill>
        <p:spPr>
          <a:xfrm>
            <a:off x="3581400" y="3429000"/>
            <a:ext cx="304800" cy="317500"/>
          </a:xfrm>
          <a:prstGeom prst="rect">
            <a:avLst/>
          </a:prstGeom>
        </p:spPr>
      </p:pic>
      <p:pic>
        <p:nvPicPr>
          <p:cNvPr id="72" name="Picture 71">
            <a:extLst>
              <a:ext uri="{FF2B5EF4-FFF2-40B4-BE49-F238E27FC236}">
                <a16:creationId xmlns:a16="http://schemas.microsoft.com/office/drawing/2014/main" id="{F9A1D457-B03D-294F-BD94-59A1FE36FB21}"/>
              </a:ext>
            </a:extLst>
          </p:cNvPr>
          <p:cNvPicPr>
            <a:picLocks noChangeAspect="1"/>
          </p:cNvPicPr>
          <p:nvPr/>
        </p:nvPicPr>
        <p:blipFill>
          <a:blip r:embed="rId3"/>
          <a:stretch>
            <a:fillRect/>
          </a:stretch>
        </p:blipFill>
        <p:spPr>
          <a:xfrm>
            <a:off x="5021152" y="3586162"/>
            <a:ext cx="304800" cy="317500"/>
          </a:xfrm>
          <a:prstGeom prst="rect">
            <a:avLst/>
          </a:prstGeom>
        </p:spPr>
      </p:pic>
      <p:pic>
        <p:nvPicPr>
          <p:cNvPr id="73" name="Picture 72">
            <a:extLst>
              <a:ext uri="{FF2B5EF4-FFF2-40B4-BE49-F238E27FC236}">
                <a16:creationId xmlns:a16="http://schemas.microsoft.com/office/drawing/2014/main" id="{AE612395-73BC-3846-89A8-4ECC34041F3C}"/>
              </a:ext>
            </a:extLst>
          </p:cNvPr>
          <p:cNvPicPr>
            <a:picLocks noChangeAspect="1"/>
          </p:cNvPicPr>
          <p:nvPr/>
        </p:nvPicPr>
        <p:blipFill>
          <a:blip r:embed="rId3"/>
          <a:stretch>
            <a:fillRect/>
          </a:stretch>
        </p:blipFill>
        <p:spPr>
          <a:xfrm>
            <a:off x="5013573" y="3914795"/>
            <a:ext cx="304800" cy="317500"/>
          </a:xfrm>
          <a:prstGeom prst="rect">
            <a:avLst/>
          </a:prstGeom>
        </p:spPr>
      </p:pic>
      <p:sp>
        <p:nvSpPr>
          <p:cNvPr id="75" name="Cube 74">
            <a:extLst>
              <a:ext uri="{FF2B5EF4-FFF2-40B4-BE49-F238E27FC236}">
                <a16:creationId xmlns:a16="http://schemas.microsoft.com/office/drawing/2014/main" id="{E70F0B3B-A62D-414A-93C5-E4A4CB1BA7E2}"/>
              </a:ext>
            </a:extLst>
          </p:cNvPr>
          <p:cNvSpPr>
            <a:spLocks noChangeAspect="1"/>
          </p:cNvSpPr>
          <p:nvPr/>
        </p:nvSpPr>
        <p:spPr>
          <a:xfrm>
            <a:off x="4267200" y="1905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6" name="Cube 75">
            <a:extLst>
              <a:ext uri="{FF2B5EF4-FFF2-40B4-BE49-F238E27FC236}">
                <a16:creationId xmlns:a16="http://schemas.microsoft.com/office/drawing/2014/main" id="{7F044420-2E74-2D4E-ABC1-73F29097BBB7}"/>
              </a:ext>
            </a:extLst>
          </p:cNvPr>
          <p:cNvSpPr>
            <a:spLocks noChangeAspect="1"/>
          </p:cNvSpPr>
          <p:nvPr/>
        </p:nvSpPr>
        <p:spPr>
          <a:xfrm>
            <a:off x="4495800" y="1828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7" name="Cube 76">
            <a:extLst>
              <a:ext uri="{FF2B5EF4-FFF2-40B4-BE49-F238E27FC236}">
                <a16:creationId xmlns:a16="http://schemas.microsoft.com/office/drawing/2014/main" id="{A65CAA06-FDA3-4645-A825-4923E82D0569}"/>
              </a:ext>
            </a:extLst>
          </p:cNvPr>
          <p:cNvSpPr>
            <a:spLocks noChangeAspect="1"/>
          </p:cNvSpPr>
          <p:nvPr/>
        </p:nvSpPr>
        <p:spPr>
          <a:xfrm>
            <a:off x="6236155" y="2761459"/>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8" name="Cube 77">
            <a:extLst>
              <a:ext uri="{FF2B5EF4-FFF2-40B4-BE49-F238E27FC236}">
                <a16:creationId xmlns:a16="http://schemas.microsoft.com/office/drawing/2014/main" id="{76604CF0-8164-0D48-9D03-68A2EC7052D1}"/>
              </a:ext>
            </a:extLst>
          </p:cNvPr>
          <p:cNvSpPr>
            <a:spLocks noChangeAspect="1"/>
          </p:cNvSpPr>
          <p:nvPr/>
        </p:nvSpPr>
        <p:spPr>
          <a:xfrm>
            <a:off x="3861709" y="3550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9" name="Cube 78">
            <a:extLst>
              <a:ext uri="{FF2B5EF4-FFF2-40B4-BE49-F238E27FC236}">
                <a16:creationId xmlns:a16="http://schemas.microsoft.com/office/drawing/2014/main" id="{9746E552-6D29-4049-B9B5-1BD351975835}"/>
              </a:ext>
            </a:extLst>
          </p:cNvPr>
          <p:cNvSpPr>
            <a:spLocks noChangeAspect="1"/>
          </p:cNvSpPr>
          <p:nvPr/>
        </p:nvSpPr>
        <p:spPr>
          <a:xfrm>
            <a:off x="4014109" y="3550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80" name="Cube 79">
            <a:extLst>
              <a:ext uri="{FF2B5EF4-FFF2-40B4-BE49-F238E27FC236}">
                <a16:creationId xmlns:a16="http://schemas.microsoft.com/office/drawing/2014/main" id="{B4E2A084-1933-FB4B-B359-2B8B9792ACA1}"/>
              </a:ext>
            </a:extLst>
          </p:cNvPr>
          <p:cNvSpPr>
            <a:spLocks noChangeAspect="1"/>
          </p:cNvSpPr>
          <p:nvPr/>
        </p:nvSpPr>
        <p:spPr>
          <a:xfrm>
            <a:off x="7620000" y="37795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81" name="Cube 80">
            <a:extLst>
              <a:ext uri="{FF2B5EF4-FFF2-40B4-BE49-F238E27FC236}">
                <a16:creationId xmlns:a16="http://schemas.microsoft.com/office/drawing/2014/main" id="{EE8A4857-86DC-3B47-A3EA-E4316B3927F7}"/>
              </a:ext>
            </a:extLst>
          </p:cNvPr>
          <p:cNvSpPr>
            <a:spLocks noChangeAspect="1"/>
          </p:cNvSpPr>
          <p:nvPr/>
        </p:nvSpPr>
        <p:spPr>
          <a:xfrm>
            <a:off x="1118509" y="3124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Tree>
    <p:extLst>
      <p:ext uri="{BB962C8B-B14F-4D97-AF65-F5344CB8AC3E}">
        <p14:creationId xmlns:p14="http://schemas.microsoft.com/office/powerpoint/2010/main" val="2398980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5" name="Content Placeholder 2"/>
          <p:cNvSpPr txBox="1">
            <a:spLocks/>
          </p:cNvSpPr>
          <p:nvPr/>
        </p:nvSpPr>
        <p:spPr>
          <a:xfrm>
            <a:off x="184867" y="1361107"/>
            <a:ext cx="4082333" cy="5091286"/>
          </a:xfrm>
          <a:prstGeom prst="rect">
            <a:avLst/>
          </a:prstGeom>
          <a:solidFill>
            <a:srgbClr val="FFFFFF"/>
          </a:solidFill>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defTabSz="457200" eaLnBrk="1" fontAlgn="auto" latinLnBrk="0" hangingPunct="1">
              <a:lnSpc>
                <a:spcPct val="100000"/>
              </a:lnSpc>
              <a:spcBef>
                <a:spcPts val="500"/>
              </a:spcBef>
              <a:spcAft>
                <a:spcPts val="0"/>
              </a:spcAft>
              <a:buClrTx/>
              <a:buSzPct val="100000"/>
              <a:buFont typeface="Arial"/>
              <a:buNone/>
              <a:tabLst/>
              <a:defRPr/>
            </a:pPr>
            <a:r>
              <a:rPr kumimoji="0" lang="en-US" sz="2400" b="1" i="0" u="none" strike="noStrike" kern="0" cap="none" spc="0" normalizeH="0" baseline="0" noProof="0" dirty="0">
                <a:ln>
                  <a:noFill/>
                </a:ln>
                <a:solidFill>
                  <a:srgbClr val="00B050"/>
                </a:solidFill>
                <a:effectLst/>
                <a:uLnTx/>
                <a:uFillTx/>
                <a:latin typeface="Calibri" charset="0"/>
                <a:ea typeface="ＭＳ Ｐゴシック" charset="0"/>
                <a:cs typeface="Calibri" charset="0"/>
                <a:sym typeface="Arial Bold"/>
              </a:rPr>
              <a:t>20+ algorithms</a:t>
            </a:r>
          </a:p>
          <a:p>
            <a:pPr marL="241300" marR="0" lvl="0" indent="-241300" defTabSz="457200" eaLnBrk="1" fontAlgn="auto" latinLnBrk="0" hangingPunct="1">
              <a:lnSpc>
                <a:spcPct val="100000"/>
              </a:lnSpc>
              <a:spcBef>
                <a:spcPts val="500"/>
              </a:spcBef>
              <a:spcAft>
                <a:spcPts val="0"/>
              </a:spcAft>
              <a:buClrTx/>
              <a:buSzPct val="100000"/>
              <a:buFont typeface="Wingdings" charset="2"/>
              <a:buChar char="§"/>
              <a:tabLst/>
              <a:defRPr/>
            </a:pPr>
            <a:r>
              <a:rPr kumimoji="0" lang="en-US" sz="1800" b="1"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Cloud-free Mosaics: </a:t>
            </a:r>
            <a: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Recent Pixel, Median, </a:t>
            </a:r>
            <a:r>
              <a:rPr kumimoji="0" lang="en-US" sz="1800" b="0" i="0" u="none" strike="noStrike" kern="0" cap="none" spc="0" normalizeH="0" baseline="0" noProof="0" dirty="0" err="1">
                <a:ln>
                  <a:noFill/>
                </a:ln>
                <a:solidFill>
                  <a:srgbClr val="002569"/>
                </a:solidFill>
                <a:effectLst/>
                <a:uLnTx/>
                <a:uFillTx/>
                <a:latin typeface="Calibri" charset="0"/>
                <a:ea typeface="ＭＳ Ｐゴシック" charset="0"/>
                <a:cs typeface="Calibri" charset="0"/>
                <a:sym typeface="Arial Bold"/>
              </a:rPr>
              <a:t>Geomedian</a:t>
            </a:r>
            <a: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 Max-NDVI</a:t>
            </a:r>
          </a:p>
          <a:p>
            <a:pPr marL="241300" marR="0" lvl="0" indent="-241300" defTabSz="457200" eaLnBrk="1" fontAlgn="auto" latinLnBrk="0" hangingPunct="1">
              <a:lnSpc>
                <a:spcPct val="100000"/>
              </a:lnSpc>
              <a:spcBef>
                <a:spcPts val="500"/>
              </a:spcBef>
              <a:spcAft>
                <a:spcPts val="0"/>
              </a:spcAft>
              <a:buClrTx/>
              <a:buSzPct val="100000"/>
              <a:buFont typeface="Wingdings" charset="2"/>
              <a:buChar char="§"/>
              <a:tabLst/>
              <a:defRPr/>
            </a:pPr>
            <a:r>
              <a:rPr kumimoji="0" lang="en-US" sz="1800" b="1"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Spectral Indices: </a:t>
            </a:r>
            <a: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NDVI, EVI, NDBI, NDSI, NDWI, FC, TCT</a:t>
            </a:r>
          </a:p>
          <a:p>
            <a:pPr marL="241300" marR="0" lvl="0" indent="-241300" defTabSz="457200" eaLnBrk="1" fontAlgn="auto" latinLnBrk="0" hangingPunct="1">
              <a:lnSpc>
                <a:spcPct val="100000"/>
              </a:lnSpc>
              <a:spcBef>
                <a:spcPts val="500"/>
              </a:spcBef>
              <a:spcAft>
                <a:spcPts val="0"/>
              </a:spcAft>
              <a:buClrTx/>
              <a:buSzPct val="100000"/>
              <a:buFont typeface="Wingdings" charset="2"/>
              <a:buChar char="§"/>
              <a:tabLst/>
              <a:defRPr/>
            </a:pPr>
            <a:r>
              <a:rPr kumimoji="0" lang="en-US" sz="1800" b="1"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Land Classification: </a:t>
            </a:r>
            <a: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K-Means, Random Forest, Snow (from Swiss)</a:t>
            </a:r>
          </a:p>
          <a:p>
            <a:pPr marL="241300" marR="0" lvl="0" indent="-241300" defTabSz="457200" eaLnBrk="1" fontAlgn="auto" latinLnBrk="0" hangingPunct="1">
              <a:lnSpc>
                <a:spcPct val="100000"/>
              </a:lnSpc>
              <a:spcBef>
                <a:spcPts val="500"/>
              </a:spcBef>
              <a:spcAft>
                <a:spcPts val="0"/>
              </a:spcAft>
              <a:buClrTx/>
              <a:buSzPct val="100000"/>
              <a:buFont typeface="Wingdings" charset="2"/>
              <a:buChar char="§"/>
              <a:tabLst/>
              <a:defRPr/>
            </a:pPr>
            <a:r>
              <a:rPr kumimoji="0" lang="en-US" sz="1800" b="1"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Water:</a:t>
            </a:r>
            <a: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 WOFS (from Australia), WASARD (radar), Total Suspended Matter (TSM)</a:t>
            </a:r>
          </a:p>
          <a:p>
            <a:pPr marL="241300" marR="0" lvl="0" indent="-241300" defTabSz="457200" eaLnBrk="1" fontAlgn="auto" latinLnBrk="0" hangingPunct="1">
              <a:lnSpc>
                <a:spcPct val="100000"/>
              </a:lnSpc>
              <a:spcBef>
                <a:spcPts val="500"/>
              </a:spcBef>
              <a:spcAft>
                <a:spcPts val="0"/>
              </a:spcAft>
              <a:buClrTx/>
              <a:buSzPct val="100000"/>
              <a:buFont typeface="Wingdings" charset="2"/>
              <a:buChar char="§"/>
              <a:tabLst/>
              <a:defRPr/>
            </a:pPr>
            <a:r>
              <a:rPr kumimoji="0" lang="en-US" sz="1800" b="1"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Land Change: </a:t>
            </a:r>
            <a:r>
              <a:rPr kumimoji="0" lang="en-US" sz="1800" b="0" i="0" u="none" strike="noStrike" kern="0" cap="none" spc="0" normalizeH="0" baseline="0" noProof="0" dirty="0" err="1">
                <a:ln>
                  <a:noFill/>
                </a:ln>
                <a:solidFill>
                  <a:srgbClr val="002569"/>
                </a:solidFill>
                <a:effectLst/>
                <a:uLnTx/>
                <a:uFillTx/>
                <a:latin typeface="Calibri" charset="0"/>
                <a:ea typeface="ＭＳ Ｐゴシック" charset="0"/>
                <a:cs typeface="Calibri" charset="0"/>
                <a:sym typeface="Arial Bold"/>
              </a:rPr>
              <a:t>PyCCD</a:t>
            </a:r>
            <a: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 (from USGS), </a:t>
            </a:r>
            <a:b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br>
            <a: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PCA (from Colombia), NDVI Trend (</a:t>
            </a:r>
            <a:r>
              <a:rPr kumimoji="0" lang="en-US" sz="1800" b="0" i="0" u="none" strike="noStrike" kern="0" cap="none" spc="0" normalizeH="0" baseline="0" noProof="0" dirty="0" err="1">
                <a:ln>
                  <a:noFill/>
                </a:ln>
                <a:solidFill>
                  <a:srgbClr val="002569"/>
                </a:solidFill>
                <a:effectLst/>
                <a:uLnTx/>
                <a:uFillTx/>
                <a:latin typeface="Calibri" charset="0"/>
                <a:ea typeface="ＭＳ Ｐゴシック" charset="0"/>
                <a:cs typeface="Calibri" charset="0"/>
                <a:sym typeface="Arial Bold"/>
              </a:rPr>
              <a:t>Vogelmann</a:t>
            </a:r>
            <a: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 NDVI Anomaly, S1 Radar (</a:t>
            </a:r>
            <a:r>
              <a:rPr kumimoji="0" lang="en-US" sz="1800" b="0" i="0" u="none" strike="noStrike" kern="0" cap="none" spc="0" normalizeH="0" baseline="0" noProof="0" dirty="0" err="1">
                <a:ln>
                  <a:noFill/>
                </a:ln>
                <a:solidFill>
                  <a:srgbClr val="002569"/>
                </a:solidFill>
                <a:effectLst/>
                <a:uLnTx/>
                <a:uFillTx/>
                <a:latin typeface="Calibri" charset="0"/>
                <a:ea typeface="ＭＳ Ｐゴシック" charset="0"/>
                <a:cs typeface="Calibri" charset="0"/>
                <a:sym typeface="Arial Bold"/>
              </a:rPr>
              <a:t>Deutscher</a:t>
            </a:r>
            <a: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 Coastal Change, </a:t>
            </a:r>
            <a:b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br>
            <a:r>
              <a:rPr kumimoji="0" lang="en-US" sz="1800" b="0" i="0" u="none" strike="noStrike" kern="0" cap="none" spc="0" normalizeH="0" baseline="0" noProof="0" dirty="0">
                <a:ln>
                  <a:noFill/>
                </a:ln>
                <a:solidFill>
                  <a:srgbClr val="002569"/>
                </a:solidFill>
                <a:effectLst/>
                <a:uLnTx/>
                <a:uFillTx/>
                <a:latin typeface="Calibri" charset="0"/>
                <a:ea typeface="ＭＳ Ｐゴシック" charset="0"/>
                <a:cs typeface="Calibri" charset="0"/>
                <a:sym typeface="Arial Bold"/>
              </a:rPr>
              <a:t>SLIP-Landslides (NASA GSFC) </a:t>
            </a:r>
          </a:p>
          <a:p>
            <a:pPr marL="0" marR="0" lvl="0" indent="0" defTabSz="457200" eaLnBrk="1" fontAlgn="auto" latinLnBrk="0" hangingPunct="1">
              <a:lnSpc>
                <a:spcPct val="100000"/>
              </a:lnSpc>
              <a:spcBef>
                <a:spcPts val="500"/>
              </a:spcBef>
              <a:spcAft>
                <a:spcPts val="0"/>
              </a:spcAft>
              <a:buClrTx/>
              <a:buSzPct val="100000"/>
              <a:buNone/>
              <a:tabLst/>
              <a:defRPr/>
            </a:pPr>
            <a:r>
              <a:rPr lang="en-US" sz="1800" b="1" dirty="0">
                <a:solidFill>
                  <a:srgbClr val="FF0000"/>
                </a:solidFill>
                <a:latin typeface="Calibri" charset="0"/>
                <a:ea typeface="ＭＳ Ｐゴシック" charset="0"/>
                <a:cs typeface="Calibri" charset="0"/>
              </a:rPr>
              <a:t>New Data Cube Application Library (DCAL) is coming soon!</a:t>
            </a:r>
          </a:p>
        </p:txBody>
      </p:sp>
      <p:sp>
        <p:nvSpPr>
          <p:cNvPr id="11" name="Title 1"/>
          <p:cNvSpPr txBox="1">
            <a:spLocks/>
          </p:cNvSpPr>
          <p:nvPr/>
        </p:nvSpPr>
        <p:spPr>
          <a:xfrm>
            <a:off x="1981200" y="228600"/>
            <a:ext cx="5562600" cy="615553"/>
          </a:xfrm>
          <a:prstGeom prst="rect">
            <a:avLst/>
          </a:prstGeom>
          <a:ln w="12700">
            <a:miter lim="400000"/>
          </a:ln>
        </p:spPr>
        <p:txBody>
          <a:bodyPr wrap="square" lIns="0" tIns="0" rIns="0" bIns="0">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Proxima Nova Regular"/>
                <a:ea typeface="Proxima Nova Regular"/>
                <a:cs typeface="Proxima Nova Regular"/>
                <a:sym typeface="Arial Bold"/>
              </a:rPr>
              <a:t> Application Products</a:t>
            </a:r>
            <a:endParaRPr kumimoji="0" lang="pt-BR" sz="4000" b="1" i="0" u="none" strike="noStrike" kern="0" cap="none" spc="0" normalizeH="0" baseline="0" noProof="0" dirty="0">
              <a:ln>
                <a:noFill/>
              </a:ln>
              <a:solidFill>
                <a:srgbClr val="FFFFFF"/>
              </a:solidFill>
              <a:effectLst/>
              <a:uLnTx/>
              <a:uFillTx/>
              <a:latin typeface="Proxima Nova Regular"/>
              <a:ea typeface="Proxima Nova Regular"/>
              <a:cs typeface="Proxima Nova Regular"/>
              <a:sym typeface="Arial Bold"/>
            </a:endParaRPr>
          </a:p>
        </p:txBody>
      </p:sp>
      <p:pic>
        <p:nvPicPr>
          <p:cNvPr id="3" name="Picture 2" title="Water Detecti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1037" y="1335376"/>
            <a:ext cx="2768835" cy="221051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9836" y="4659042"/>
            <a:ext cx="2645564" cy="1884365"/>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8912" y="2229402"/>
            <a:ext cx="2267413" cy="2213556"/>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22779" y="1385497"/>
            <a:ext cx="2065058" cy="2150864"/>
          </a:xfrm>
          <a:prstGeom prst="rect">
            <a:avLst/>
          </a:prstGeom>
        </p:spPr>
      </p:pic>
      <p:pic>
        <p:nvPicPr>
          <p:cNvPr id="12" name="Picture 11">
            <a:extLst>
              <a:ext uri="{FF2B5EF4-FFF2-40B4-BE49-F238E27FC236}">
                <a16:creationId xmlns:a16="http://schemas.microsoft.com/office/drawing/2014/main" id="{F3629B44-32D2-9F40-95D5-BAE9AE1C0D1E}"/>
              </a:ext>
            </a:extLst>
          </p:cNvPr>
          <p:cNvPicPr>
            <a:picLocks noChangeAspect="1"/>
          </p:cNvPicPr>
          <p:nvPr/>
        </p:nvPicPr>
        <p:blipFill>
          <a:blip r:embed="rId7"/>
          <a:stretch>
            <a:fillRect/>
          </a:stretch>
        </p:blipFill>
        <p:spPr>
          <a:xfrm>
            <a:off x="5762271" y="2792418"/>
            <a:ext cx="2707912" cy="1779581"/>
          </a:xfrm>
          <a:prstGeom prst="rect">
            <a:avLst/>
          </a:prstGeom>
        </p:spPr>
      </p:pic>
      <p:pic>
        <p:nvPicPr>
          <p:cNvPr id="2" name="Picture 1">
            <a:extLst>
              <a:ext uri="{FF2B5EF4-FFF2-40B4-BE49-F238E27FC236}">
                <a16:creationId xmlns:a16="http://schemas.microsoft.com/office/drawing/2014/main" id="{0105A9C2-2E7E-5645-818D-BAFF931883F5}"/>
              </a:ext>
            </a:extLst>
          </p:cNvPr>
          <p:cNvPicPr>
            <a:picLocks noChangeAspect="1"/>
          </p:cNvPicPr>
          <p:nvPr/>
        </p:nvPicPr>
        <p:blipFill>
          <a:blip r:embed="rId8"/>
          <a:stretch>
            <a:fillRect/>
          </a:stretch>
        </p:blipFill>
        <p:spPr>
          <a:xfrm>
            <a:off x="6659008" y="4894042"/>
            <a:ext cx="2341891" cy="1735358"/>
          </a:xfrm>
          <a:prstGeom prst="rect">
            <a:avLst/>
          </a:prstGeom>
        </p:spPr>
      </p:pic>
    </p:spTree>
    <p:extLst>
      <p:ext uri="{BB962C8B-B14F-4D97-AF65-F5344CB8AC3E}">
        <p14:creationId xmlns:p14="http://schemas.microsoft.com/office/powerpoint/2010/main" val="87988929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304800"/>
            <a:ext cx="5410200" cy="523220"/>
          </a:xfrm>
        </p:spPr>
        <p:txBody>
          <a:bodyPr wrap="square">
            <a:spAutoFit/>
          </a:bodyPr>
          <a:lstStyle/>
          <a:p>
            <a:pPr algn="l" eaLnBrk="1" hangingPunct="1"/>
            <a:r>
              <a:rPr lang="en-US" sz="2800" b="1" dirty="0">
                <a:latin typeface="Tahoma" charset="0"/>
                <a:ea typeface="ＭＳ Ｐゴシック" charset="0"/>
                <a:cs typeface="ＭＳ Ｐゴシック" charset="0"/>
              </a:rPr>
              <a:t>Africa Regional Data Cube</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8" name="Content Placeholder 2"/>
          <p:cNvSpPr txBox="1">
            <a:spLocks/>
          </p:cNvSpPr>
          <p:nvPr/>
        </p:nvSpPr>
        <p:spPr>
          <a:xfrm>
            <a:off x="76200" y="1219200"/>
            <a:ext cx="8858250" cy="2438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460375" lvl="1" indent="-279400" algn="l" defTabSz="914400" rtl="0">
              <a:buSzPct val="120000"/>
              <a:buFont typeface="Wingdings" charset="2"/>
              <a:buChar char="§"/>
              <a:defRPr/>
            </a:pPr>
            <a:r>
              <a:rPr lang="en-AU" sz="1800" kern="1200" dirty="0">
                <a:latin typeface="Calibri" charset="0"/>
                <a:ea typeface="ＭＳ Ｐゴシック" charset="0"/>
                <a:cs typeface="Calibri" charset="0"/>
              </a:rPr>
              <a:t>Launched in May 2018 for 5 countries (Kenya, Tanzania, Sierra Leone, Senegal, Ghana). Initially based on Landsat ARD, with S1, S2 and ALOS coming soon!</a:t>
            </a:r>
          </a:p>
          <a:p>
            <a:pPr marL="460375" lvl="1" indent="-279400" algn="l" defTabSz="914400" rtl="0">
              <a:buSzPct val="120000"/>
              <a:buFont typeface="Wingdings" charset="2"/>
              <a:buChar char="§"/>
              <a:defRPr/>
            </a:pPr>
            <a:r>
              <a:rPr lang="en-AU" sz="1800" kern="1200" dirty="0">
                <a:latin typeface="Calibri" charset="0"/>
                <a:ea typeface="ＭＳ Ｐゴシック" charset="0"/>
                <a:cs typeface="Calibri" charset="0"/>
              </a:rPr>
              <a:t>Supported by Amazon (donated cloud services) and GPSDD (training)</a:t>
            </a:r>
          </a:p>
          <a:p>
            <a:pPr marL="460375" lvl="1" indent="-279400" algn="l" defTabSz="914400" rtl="0">
              <a:buSzPct val="120000"/>
              <a:buFont typeface="Wingdings" charset="2"/>
              <a:buChar char="§"/>
              <a:defRPr/>
            </a:pPr>
            <a:r>
              <a:rPr lang="en-AU" sz="1800" kern="1200" dirty="0">
                <a:latin typeface="Calibri" charset="0"/>
                <a:ea typeface="ＭＳ Ｐゴシック" charset="0"/>
                <a:cs typeface="Calibri" charset="0"/>
              </a:rPr>
              <a:t>Recent web-based remote training for Ghana (July 31), Tanzania (August 16), and Sierra Leone (Aug 24). Face-to-face training planned for late 2018.</a:t>
            </a:r>
          </a:p>
          <a:p>
            <a:pPr marL="460375" lvl="1" indent="-279400" algn="l" defTabSz="914400" rtl="0">
              <a:buSzPct val="120000"/>
              <a:buFont typeface="Wingdings" charset="2"/>
              <a:buChar char="§"/>
              <a:defRPr/>
            </a:pPr>
            <a:r>
              <a:rPr lang="en-AU" sz="1800" kern="1200" dirty="0">
                <a:latin typeface="Calibri" charset="0"/>
                <a:ea typeface="ＭＳ Ｐゴシック" charset="0"/>
                <a:cs typeface="Calibri" charset="0"/>
              </a:rPr>
              <a:t>Initial support has been focused on algorithms to support desired use-cases for each country. These include ...</a:t>
            </a:r>
          </a:p>
        </p:txBody>
      </p:sp>
      <p:pic>
        <p:nvPicPr>
          <p:cNvPr id="3" name="Picture 2">
            <a:extLst>
              <a:ext uri="{FF2B5EF4-FFF2-40B4-BE49-F238E27FC236}">
                <a16:creationId xmlns:a16="http://schemas.microsoft.com/office/drawing/2014/main" id="{5113F79D-4BC1-D246-95A0-36B948165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9" y="5008928"/>
            <a:ext cx="3690937" cy="1685557"/>
          </a:xfrm>
          <a:prstGeom prst="rect">
            <a:avLst/>
          </a:prstGeom>
        </p:spPr>
      </p:pic>
      <p:sp>
        <p:nvSpPr>
          <p:cNvPr id="7" name="Content Placeholder 2">
            <a:extLst>
              <a:ext uri="{FF2B5EF4-FFF2-40B4-BE49-F238E27FC236}">
                <a16:creationId xmlns:a16="http://schemas.microsoft.com/office/drawing/2014/main" id="{A99FD51D-1681-6049-9F20-9AE82DD890C9}"/>
              </a:ext>
            </a:extLst>
          </p:cNvPr>
          <p:cNvSpPr txBox="1">
            <a:spLocks/>
          </p:cNvSpPr>
          <p:nvPr/>
        </p:nvSpPr>
        <p:spPr>
          <a:xfrm>
            <a:off x="76200" y="3429000"/>
            <a:ext cx="4953000" cy="2438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80975" lvl="1" indent="0" algn="l" defTabSz="914400" rtl="0">
              <a:buSzPct val="120000"/>
              <a:buNone/>
              <a:defRPr/>
            </a:pPr>
            <a:r>
              <a:rPr lang="en-AU" sz="1600" b="1" kern="1200" dirty="0">
                <a:latin typeface="Calibri" charset="0"/>
                <a:ea typeface="ＭＳ Ｐゴシック" charset="0"/>
                <a:cs typeface="Calibri" charset="0"/>
              </a:rPr>
              <a:t>Kenya:</a:t>
            </a:r>
            <a:r>
              <a:rPr lang="en-AU" sz="1600" kern="1200" dirty="0">
                <a:latin typeface="Calibri" charset="0"/>
                <a:ea typeface="ＭＳ Ｐゴシック" charset="0"/>
                <a:cs typeface="Calibri" charset="0"/>
              </a:rPr>
              <a:t> </a:t>
            </a:r>
            <a:r>
              <a:rPr lang="en-AU" sz="1600" kern="1200" dirty="0" err="1">
                <a:latin typeface="Calibri" charset="0"/>
                <a:ea typeface="ＭＳ Ｐゴシック" charset="0"/>
                <a:cs typeface="Calibri" charset="0"/>
              </a:rPr>
              <a:t>Dadaab</a:t>
            </a:r>
            <a:r>
              <a:rPr lang="en-AU" sz="1600" kern="1200" dirty="0">
                <a:latin typeface="Calibri" charset="0"/>
                <a:ea typeface="ＭＳ Ｐゴシック" charset="0"/>
                <a:cs typeface="Calibri" charset="0"/>
              </a:rPr>
              <a:t> Refugee Camp expansion, deforestation and vegetation extent, livestock rangelands</a:t>
            </a:r>
          </a:p>
          <a:p>
            <a:pPr marL="180975" lvl="1" indent="0" algn="l" defTabSz="914400" rtl="0">
              <a:buSzPct val="120000"/>
              <a:buNone/>
              <a:defRPr/>
            </a:pPr>
            <a:r>
              <a:rPr lang="en-AU" sz="1600" b="1" kern="1200" dirty="0">
                <a:latin typeface="Calibri" charset="0"/>
                <a:ea typeface="ＭＳ Ｐゴシック" charset="0"/>
                <a:cs typeface="Calibri" charset="0"/>
              </a:rPr>
              <a:t>Tanzania:</a:t>
            </a:r>
            <a:r>
              <a:rPr lang="en-AU" sz="1600" kern="1200" dirty="0">
                <a:latin typeface="Calibri" charset="0"/>
                <a:ea typeface="ＭＳ Ｐゴシック" charset="0"/>
                <a:cs typeface="Calibri" charset="0"/>
              </a:rPr>
              <a:t> </a:t>
            </a:r>
            <a:r>
              <a:rPr lang="en-AU" sz="1600" kern="1200" dirty="0" err="1">
                <a:latin typeface="Calibri" charset="0"/>
                <a:ea typeface="ＭＳ Ｐゴシック" charset="0"/>
                <a:cs typeface="Calibri" charset="0"/>
              </a:rPr>
              <a:t>Chenene</a:t>
            </a:r>
            <a:r>
              <a:rPr lang="en-AU" sz="1600" kern="1200" dirty="0">
                <a:latin typeface="Calibri" charset="0"/>
                <a:ea typeface="ＭＳ Ｐゴシック" charset="0"/>
                <a:cs typeface="Calibri" charset="0"/>
              </a:rPr>
              <a:t> Forest Reserve deforestation and agriculture phenology</a:t>
            </a:r>
          </a:p>
          <a:p>
            <a:pPr marL="180975" lvl="1" indent="0" algn="l" defTabSz="914400" rtl="0">
              <a:buSzPct val="120000"/>
              <a:buNone/>
              <a:defRPr/>
            </a:pPr>
            <a:r>
              <a:rPr lang="en-AU" sz="1600" b="1" kern="1200" dirty="0">
                <a:latin typeface="Calibri" charset="0"/>
                <a:ea typeface="ＭＳ Ｐゴシック" charset="0"/>
                <a:cs typeface="Calibri" charset="0"/>
              </a:rPr>
              <a:t>Ghana:</a:t>
            </a:r>
            <a:r>
              <a:rPr lang="en-AU" sz="1600" kern="1200" dirty="0">
                <a:latin typeface="Calibri" charset="0"/>
                <a:ea typeface="ＭＳ Ｐゴシック" charset="0"/>
                <a:cs typeface="Calibri" charset="0"/>
              </a:rPr>
              <a:t> Illegal mining (on right)</a:t>
            </a:r>
          </a:p>
          <a:p>
            <a:pPr marL="180975" lvl="1" indent="0" algn="l" defTabSz="914400" rtl="0">
              <a:buSzPct val="120000"/>
              <a:buNone/>
              <a:defRPr/>
            </a:pPr>
            <a:r>
              <a:rPr lang="en-AU" sz="1600" b="1" kern="1200" dirty="0">
                <a:latin typeface="Calibri" charset="0"/>
                <a:ea typeface="ＭＳ Ｐゴシック" charset="0"/>
                <a:cs typeface="Calibri" charset="0"/>
              </a:rPr>
              <a:t>Sierra Leone: </a:t>
            </a:r>
            <a:r>
              <a:rPr lang="en-AU" sz="1600" kern="1200" dirty="0">
                <a:latin typeface="Calibri" charset="0"/>
                <a:ea typeface="ＭＳ Ｐゴシック" charset="0"/>
                <a:cs typeface="Calibri" charset="0"/>
              </a:rPr>
              <a:t>Flooding and urbanization (below)</a:t>
            </a:r>
          </a:p>
        </p:txBody>
      </p:sp>
      <p:pic>
        <p:nvPicPr>
          <p:cNvPr id="4" name="Picture 3">
            <a:extLst>
              <a:ext uri="{FF2B5EF4-FFF2-40B4-BE49-F238E27FC236}">
                <a16:creationId xmlns:a16="http://schemas.microsoft.com/office/drawing/2014/main" id="{9F03DDD6-9EE3-2F4F-9F1E-660A513FB2CF}"/>
              </a:ext>
            </a:extLst>
          </p:cNvPr>
          <p:cNvPicPr>
            <a:picLocks noChangeAspect="1"/>
          </p:cNvPicPr>
          <p:nvPr/>
        </p:nvPicPr>
        <p:blipFill>
          <a:blip r:embed="rId4"/>
          <a:stretch>
            <a:fillRect/>
          </a:stretch>
        </p:blipFill>
        <p:spPr>
          <a:xfrm>
            <a:off x="5333998" y="3205672"/>
            <a:ext cx="1624647" cy="1594928"/>
          </a:xfrm>
          <a:prstGeom prst="rect">
            <a:avLst/>
          </a:prstGeom>
        </p:spPr>
      </p:pic>
      <p:pic>
        <p:nvPicPr>
          <p:cNvPr id="5" name="Picture 4">
            <a:extLst>
              <a:ext uri="{FF2B5EF4-FFF2-40B4-BE49-F238E27FC236}">
                <a16:creationId xmlns:a16="http://schemas.microsoft.com/office/drawing/2014/main" id="{6D5BF25F-DC09-A249-BF26-543E94EFDA94}"/>
              </a:ext>
            </a:extLst>
          </p:cNvPr>
          <p:cNvPicPr>
            <a:picLocks noChangeAspect="1"/>
          </p:cNvPicPr>
          <p:nvPr/>
        </p:nvPicPr>
        <p:blipFill>
          <a:blip r:embed="rId5"/>
          <a:stretch>
            <a:fillRect/>
          </a:stretch>
        </p:blipFill>
        <p:spPr>
          <a:xfrm>
            <a:off x="7142000" y="3218372"/>
            <a:ext cx="1601762" cy="1582228"/>
          </a:xfrm>
          <a:prstGeom prst="rect">
            <a:avLst/>
          </a:prstGeom>
        </p:spPr>
      </p:pic>
      <p:pic>
        <p:nvPicPr>
          <p:cNvPr id="6" name="Picture 5">
            <a:extLst>
              <a:ext uri="{FF2B5EF4-FFF2-40B4-BE49-F238E27FC236}">
                <a16:creationId xmlns:a16="http://schemas.microsoft.com/office/drawing/2014/main" id="{B6155A94-07A5-044C-8D90-A3DBFEDE7ECA}"/>
              </a:ext>
            </a:extLst>
          </p:cNvPr>
          <p:cNvPicPr>
            <a:picLocks noChangeAspect="1"/>
          </p:cNvPicPr>
          <p:nvPr/>
        </p:nvPicPr>
        <p:blipFill>
          <a:blip r:embed="rId6"/>
          <a:stretch>
            <a:fillRect/>
          </a:stretch>
        </p:blipFill>
        <p:spPr>
          <a:xfrm>
            <a:off x="1876656" y="5319148"/>
            <a:ext cx="3265550" cy="1310252"/>
          </a:xfrm>
          <a:prstGeom prst="rect">
            <a:avLst/>
          </a:prstGeom>
        </p:spPr>
      </p:pic>
      <p:pic>
        <p:nvPicPr>
          <p:cNvPr id="9" name="Picture 8">
            <a:extLst>
              <a:ext uri="{FF2B5EF4-FFF2-40B4-BE49-F238E27FC236}">
                <a16:creationId xmlns:a16="http://schemas.microsoft.com/office/drawing/2014/main" id="{1AD5CAAF-369B-134C-BA20-0302624B4462}"/>
              </a:ext>
            </a:extLst>
          </p:cNvPr>
          <p:cNvPicPr>
            <a:picLocks noChangeAspect="1"/>
          </p:cNvPicPr>
          <p:nvPr/>
        </p:nvPicPr>
        <p:blipFill>
          <a:blip r:embed="rId7"/>
          <a:stretch>
            <a:fillRect/>
          </a:stretch>
        </p:blipFill>
        <p:spPr>
          <a:xfrm>
            <a:off x="145815" y="5290343"/>
            <a:ext cx="1640354" cy="1404143"/>
          </a:xfrm>
          <a:prstGeom prst="rect">
            <a:avLst/>
          </a:prstGeom>
        </p:spPr>
      </p:pic>
    </p:spTree>
    <p:extLst>
      <p:ext uri="{BB962C8B-B14F-4D97-AF65-F5344CB8AC3E}">
        <p14:creationId xmlns:p14="http://schemas.microsoft.com/office/powerpoint/2010/main" val="39375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8" name="Content Placeholder 2"/>
          <p:cNvSpPr txBox="1">
            <a:spLocks/>
          </p:cNvSpPr>
          <p:nvPr/>
        </p:nvSpPr>
        <p:spPr>
          <a:xfrm>
            <a:off x="228600" y="1295400"/>
            <a:ext cx="8712866" cy="5410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None/>
              <a:tabLst/>
              <a:defRPr/>
            </a:pPr>
            <a:r>
              <a:rPr kumimoji="0" lang="en-AU" sz="2000" b="1" i="0" u="none" strike="noStrike" kern="1200" cap="none" spc="0" normalizeH="0" baseline="0" noProof="0" dirty="0">
                <a:ln>
                  <a:noFill/>
                </a:ln>
                <a:solidFill>
                  <a:srgbClr val="0070C0"/>
                </a:solidFill>
                <a:effectLst/>
                <a:uLnTx/>
                <a:uFillTx/>
                <a:latin typeface="Calibri" charset="0"/>
                <a:ea typeface="ＭＳ Ｐゴシック" charset="0"/>
                <a:cs typeface="Calibri" charset="0"/>
                <a:sym typeface="Arial Bold"/>
              </a:rPr>
              <a:t>Analysis Ready Data (ARD) is </a:t>
            </a:r>
            <a:r>
              <a:rPr lang="en-AU" sz="2000" b="1" kern="1200" dirty="0">
                <a:solidFill>
                  <a:srgbClr val="0070C0"/>
                </a:solidFill>
                <a:latin typeface="Calibri" charset="0"/>
                <a:ea typeface="ＭＳ Ｐゴシック" charset="0"/>
                <a:cs typeface="Calibri" charset="0"/>
              </a:rPr>
              <a:t>impacting several other Data Cube use-cases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Colombia </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is operationalizing their Data Cube to support forest monitoring and IPCC reporting</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1800" b="1" kern="1200" dirty="0">
                <a:latin typeface="Calibri" charset="0"/>
                <a:ea typeface="ＭＳ Ｐゴシック" charset="0"/>
                <a:cs typeface="Calibri" charset="0"/>
              </a:rPr>
              <a:t>Switzerland</a:t>
            </a:r>
            <a:r>
              <a:rPr lang="en-AU" sz="1800" kern="1200" dirty="0">
                <a:latin typeface="Calibri" charset="0"/>
                <a:ea typeface="ＭＳ Ｐゴシック" charset="0"/>
                <a:cs typeface="Calibri" charset="0"/>
              </a:rPr>
              <a:t> is using their Data Cube to develop new snow detection algorithms and develop time series snow coverage maps.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1800" kern="1200" dirty="0">
                <a:latin typeface="Calibri" charset="0"/>
                <a:ea typeface="ＭＳ Ｐゴシック" charset="0"/>
                <a:cs typeface="Calibri" charset="0"/>
              </a:rPr>
              <a:t>UK-Rhea (commercial company) is using the Data Cube to develop a drought monitoring system for </a:t>
            </a:r>
            <a:r>
              <a:rPr lang="en-AU" sz="1800" b="1" kern="1200" dirty="0">
                <a:latin typeface="Calibri" charset="0"/>
                <a:ea typeface="ＭＳ Ｐゴシック" charset="0"/>
                <a:cs typeface="Calibri" charset="0"/>
              </a:rPr>
              <a:t>Uganda</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UK-Catapult is leading </a:t>
            </a:r>
            <a:r>
              <a:rPr lang="en-AU" sz="1800" kern="1200" dirty="0">
                <a:latin typeface="Calibri" charset="0"/>
                <a:ea typeface="ＭＳ Ｐゴシック" charset="0"/>
                <a:cs typeface="Calibri" charset="0"/>
              </a:rPr>
              <a:t>the “Common Sensing Project” to monitor climate change resilience in the </a:t>
            </a:r>
            <a:r>
              <a:rPr lang="en-AU" sz="1800" b="1" kern="1200" dirty="0">
                <a:latin typeface="Calibri" charset="0"/>
                <a:ea typeface="ＭＳ Ｐゴシック" charset="0"/>
                <a:cs typeface="Calibri" charset="0"/>
              </a:rPr>
              <a:t>Pacific Islands </a:t>
            </a:r>
            <a:r>
              <a:rPr lang="en-AU" sz="1800" kern="1200" dirty="0">
                <a:latin typeface="Calibri" charset="0"/>
                <a:ea typeface="ＭＳ Ｐゴシック" charset="0"/>
                <a:cs typeface="Calibri" charset="0"/>
              </a:rPr>
              <a:t>using a Data Cube.</a:t>
            </a:r>
          </a:p>
          <a:p>
            <a:pPr marL="264536" lvl="0" indent="-265113" algn="l" defTabSz="914400" rtl="0">
              <a:buSzPct val="120000"/>
              <a:buFont typeface="Wingdings" charset="2"/>
              <a:buChar char="§"/>
            </a:pPr>
            <a:r>
              <a:rPr lang="en-AU" sz="1800" b="1" kern="1200" dirty="0">
                <a:latin typeface="Calibri" charset="0"/>
                <a:ea typeface="ＭＳ Ｐゴシック" charset="0"/>
                <a:cs typeface="Calibri" charset="0"/>
              </a:rPr>
              <a:t>Taiwan</a:t>
            </a:r>
            <a:r>
              <a:rPr lang="en-AU" sz="1800" kern="1200" dirty="0">
                <a:latin typeface="Calibri" charset="0"/>
                <a:ea typeface="ＭＳ Ｐゴシック" charset="0"/>
                <a:cs typeface="Calibri" charset="0"/>
              </a:rPr>
              <a:t> is using the Data Cube to monitor forest and vegetation restoration in landslide areas. They are also developing an algorithm for the detection of Pine Beetle outbreaks.</a:t>
            </a:r>
          </a:p>
          <a:p>
            <a:pPr marL="264536" lvl="0" indent="-265113" algn="l" defTabSz="914400" rtl="0">
              <a:buSzPct val="120000"/>
              <a:buFont typeface="Wingdings" charset="2"/>
              <a:buChar char="§"/>
            </a:pPr>
            <a:r>
              <a:rPr lang="en-AU" sz="1800" b="1" kern="1200" dirty="0">
                <a:latin typeface="Calibri" charset="0"/>
                <a:ea typeface="ＭＳ Ｐゴシック" charset="0"/>
                <a:cs typeface="Calibri" charset="0"/>
              </a:rPr>
              <a:t>Uruguay</a:t>
            </a:r>
            <a:r>
              <a:rPr lang="en-AU" sz="1800" kern="1200" dirty="0">
                <a:latin typeface="Calibri" charset="0"/>
                <a:ea typeface="ＭＳ Ｐゴシック" charset="0"/>
                <a:cs typeface="Calibri" charset="0"/>
              </a:rPr>
              <a:t> Is using the Data Cube to adjust their water sampling approach to coincide with satellite overpasses in order to improve water quality data in their reservoirs. </a:t>
            </a:r>
          </a:p>
          <a:p>
            <a:pPr marL="264536" lvl="0" indent="-265113" algn="l" defTabSz="914400" rtl="0">
              <a:buSzPct val="120000"/>
              <a:buFont typeface="Wingdings" charset="2"/>
              <a:buChar char="§"/>
            </a:pPr>
            <a:r>
              <a:rPr lang="en-AU" sz="1800" kern="1200" dirty="0">
                <a:latin typeface="Calibri" charset="0"/>
                <a:ea typeface="ＭＳ Ｐゴシック" charset="0"/>
                <a:cs typeface="Calibri" charset="0"/>
              </a:rPr>
              <a:t>The </a:t>
            </a:r>
            <a:r>
              <a:rPr lang="en-AU" sz="1800" b="1" kern="1200" dirty="0">
                <a:latin typeface="Calibri" charset="0"/>
                <a:ea typeface="ＭＳ Ｐゴシック" charset="0"/>
                <a:cs typeface="Calibri" charset="0"/>
              </a:rPr>
              <a:t>Gates Foundation </a:t>
            </a:r>
            <a:r>
              <a:rPr lang="en-AU" sz="1800" kern="1200" dirty="0">
                <a:latin typeface="Calibri" charset="0"/>
                <a:ea typeface="ＭＳ Ｐゴシック" charset="0"/>
                <a:cs typeface="Calibri" charset="0"/>
              </a:rPr>
              <a:t>is using water extent time series data from the Lake Chad Data Cube to compare with their population density maps to strategically supply polio vaccines to small villages around the lake. Many of these villages become "isolated" during the rainy season and are only accessible for a small portion of the year.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sp>
        <p:nvSpPr>
          <p:cNvPr id="6" name="Title 1"/>
          <p:cNvSpPr>
            <a:spLocks noGrp="1"/>
          </p:cNvSpPr>
          <p:nvPr>
            <p:ph type="title"/>
          </p:nvPr>
        </p:nvSpPr>
        <p:spPr>
          <a:xfrm>
            <a:off x="2209800" y="228600"/>
            <a:ext cx="4800600" cy="646331"/>
          </a:xfrm>
        </p:spPr>
        <p:txBody>
          <a:bodyPr wrap="square">
            <a:spAutoFit/>
          </a:bodyPr>
          <a:lstStyle/>
          <a:p>
            <a:pPr algn="l" eaLnBrk="1" hangingPunct="1"/>
            <a:r>
              <a:rPr lang="en-US" sz="3600" b="1" dirty="0">
                <a:latin typeface="Tahoma" charset="0"/>
                <a:ea typeface="ＭＳ Ｐゴシック" charset="0"/>
                <a:cs typeface="ＭＳ Ｐゴシック" charset="0"/>
              </a:rPr>
              <a:t>More Use-Cases</a:t>
            </a:r>
            <a:endParaRPr lang="en-US" sz="36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30418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8" name="Content Placeholder 2"/>
          <p:cNvSpPr txBox="1">
            <a:spLocks/>
          </p:cNvSpPr>
          <p:nvPr/>
        </p:nvSpPr>
        <p:spPr>
          <a:xfrm>
            <a:off x="228600" y="14478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64536" indent="-265113" algn="l" defTabSz="914400" rtl="0">
              <a:buSzPct val="120000"/>
              <a:buFont typeface="Wingdings" charset="2"/>
              <a:buChar char="§"/>
            </a:pPr>
            <a:r>
              <a:rPr lang="en-AU" sz="2000" kern="1200" dirty="0">
                <a:latin typeface="Calibri" charset="0"/>
                <a:ea typeface="ＭＳ Ｐゴシック" charset="0"/>
                <a:cs typeface="Calibri" charset="0"/>
              </a:rPr>
              <a:t>Analysis Ready Data (ARD) is no longer a desire of global users, but is now becoming a </a:t>
            </a:r>
            <a:r>
              <a:rPr lang="en-AU" sz="2000" b="1" kern="1200" dirty="0">
                <a:latin typeface="Calibri" charset="0"/>
                <a:ea typeface="ＭＳ Ｐゴシック" charset="0"/>
                <a:cs typeface="Calibri" charset="0"/>
              </a:rPr>
              <a:t>requirement and an expectation</a:t>
            </a:r>
          </a:p>
          <a:p>
            <a:pPr marL="264536" indent="-265113" algn="l" defTabSz="914400" rtl="0">
              <a:buSzPct val="120000"/>
              <a:buFont typeface="Wingdings" charset="2"/>
              <a:buChar char="§"/>
            </a:pPr>
            <a:r>
              <a:rPr lang="en-AU" sz="2000" kern="1200" dirty="0">
                <a:latin typeface="Calibri" charset="0"/>
                <a:ea typeface="ＭＳ Ｐゴシック" charset="0"/>
                <a:cs typeface="Calibri" charset="0"/>
              </a:rPr>
              <a:t>The Data Cube pilots are an ideal way to prove the </a:t>
            </a:r>
            <a:r>
              <a:rPr lang="en-AU" sz="2000" b="1" kern="1200" dirty="0">
                <a:latin typeface="Calibri" charset="0"/>
                <a:ea typeface="ＭＳ Ｐゴシック" charset="0"/>
                <a:cs typeface="Calibri" charset="0"/>
              </a:rPr>
              <a:t>benefits of ARD</a:t>
            </a:r>
            <a:r>
              <a:rPr lang="en-AU" sz="2000" kern="1200" dirty="0">
                <a:latin typeface="Calibri" charset="0"/>
                <a:ea typeface="ＭＳ Ｐゴシック" charset="0"/>
                <a:cs typeface="Calibri" charset="0"/>
              </a:rPr>
              <a:t>, as every pilot is using ARD. Most global users (not scientists or commercial groups) DO NOT desire, or feel comfortable, making their own ARD, but want it provided.</a:t>
            </a:r>
            <a:endParaRPr lang="en-AU" sz="2000" b="1" kern="1200" dirty="0">
              <a:latin typeface="Calibri" charset="0"/>
              <a:ea typeface="ＭＳ Ｐゴシック" charset="0"/>
              <a:cs typeface="Calibri" charset="0"/>
            </a:endParaRPr>
          </a:p>
          <a:p>
            <a:pPr marL="264536" indent="-265113" algn="l" defTabSz="914400" rtl="0">
              <a:buSzPct val="120000"/>
              <a:buFont typeface="Wingdings" charset="2"/>
              <a:buChar char="§"/>
            </a:pPr>
            <a:r>
              <a:rPr lang="en-AU" sz="2000" kern="1200" dirty="0">
                <a:latin typeface="Calibri" charset="0"/>
                <a:ea typeface="ＭＳ Ｐゴシック" charset="0"/>
                <a:cs typeface="Calibri" charset="0"/>
              </a:rPr>
              <a:t>There is a </a:t>
            </a:r>
            <a:r>
              <a:rPr lang="en-AU" sz="2000" b="1" kern="1200" dirty="0">
                <a:latin typeface="Calibri" charset="0"/>
                <a:ea typeface="ＭＳ Ｐゴシック" charset="0"/>
                <a:cs typeface="Calibri" charset="0"/>
              </a:rPr>
              <a:t>growing interest in radar data</a:t>
            </a:r>
            <a:r>
              <a:rPr lang="en-AU" sz="2000" kern="1200" dirty="0">
                <a:latin typeface="Calibri" charset="0"/>
                <a:ea typeface="ＭＳ Ｐゴシック" charset="0"/>
                <a:cs typeface="Calibri" charset="0"/>
              </a:rPr>
              <a:t>, but few users understand its benefits or know how to use this data. Data Cube pilots are a great place to demonstrate open source radar algorithms on ARD. </a:t>
            </a:r>
          </a:p>
          <a:p>
            <a:pPr marL="264536" indent="-265113" algn="l" defTabSz="914400" rtl="0">
              <a:buSzPct val="120000"/>
              <a:buFont typeface="Wingdings" charset="2"/>
              <a:buChar char="§"/>
            </a:pPr>
            <a:r>
              <a:rPr lang="en-AU" sz="2000" b="1" kern="1200" dirty="0">
                <a:latin typeface="Calibri" charset="0"/>
                <a:ea typeface="ＭＳ Ｐゴシック" charset="0"/>
                <a:cs typeface="Calibri" charset="0"/>
              </a:rPr>
              <a:t>CEOS needs to make it easier for global users to get ARD. </a:t>
            </a:r>
            <a:r>
              <a:rPr lang="en-AU" sz="2000" kern="1200" dirty="0">
                <a:latin typeface="Calibri" charset="0"/>
                <a:ea typeface="ＭＳ Ｐゴシック" charset="0"/>
                <a:cs typeface="Calibri" charset="0"/>
              </a:rPr>
              <a:t>Landsat is easiest. ALOS is a bit harder, but Ake </a:t>
            </a:r>
            <a:r>
              <a:rPr lang="en-AU" sz="2000" kern="1200" dirty="0" err="1">
                <a:latin typeface="Calibri" charset="0"/>
                <a:ea typeface="ＭＳ Ｐゴシック" charset="0"/>
                <a:cs typeface="Calibri" charset="0"/>
              </a:rPr>
              <a:t>Rosenqvist</a:t>
            </a:r>
            <a:r>
              <a:rPr lang="en-AU" sz="2000" kern="1200" dirty="0">
                <a:latin typeface="Calibri" charset="0"/>
                <a:ea typeface="ＭＳ Ｐゴシック" charset="0"/>
                <a:cs typeface="Calibri" charset="0"/>
              </a:rPr>
              <a:t> has been providing great support to generate mosaics over any location. Sentinel-1 is even harder, as few users(outside Europe) understand the choices in the S1 Toolbox and lack algorithms. The hardest is Sentinel-2, as few users (outside Europe) understand how to apply the Sen2Cor algorithm for pre-processing and then do not have application algorithms in-hand.</a:t>
            </a:r>
          </a:p>
          <a:p>
            <a:pPr marL="264536" indent="-265113" algn="l" defTabSz="914400" rtl="0">
              <a:buSzPct val="120000"/>
              <a:buFont typeface="Wingdings" charset="2"/>
              <a:buChar char="§"/>
            </a:pPr>
            <a:endParaRPr lang="en-AU" sz="2000" kern="1200" dirty="0">
              <a:latin typeface="Calibri" charset="0"/>
              <a:ea typeface="ＭＳ Ｐゴシック" charset="0"/>
              <a:cs typeface="Calibri" charset="0"/>
            </a:endParaRPr>
          </a:p>
        </p:txBody>
      </p:sp>
      <p:sp>
        <p:nvSpPr>
          <p:cNvPr id="6" name="Title 1"/>
          <p:cNvSpPr>
            <a:spLocks noGrp="1"/>
          </p:cNvSpPr>
          <p:nvPr>
            <p:ph type="title"/>
          </p:nvPr>
        </p:nvSpPr>
        <p:spPr>
          <a:xfrm>
            <a:off x="2209800" y="228600"/>
            <a:ext cx="4800600" cy="646331"/>
          </a:xfrm>
        </p:spPr>
        <p:txBody>
          <a:bodyPr wrap="square">
            <a:spAutoFit/>
          </a:bodyPr>
          <a:lstStyle/>
          <a:p>
            <a:pPr algn="l" eaLnBrk="1" hangingPunct="1"/>
            <a:r>
              <a:rPr lang="en-US" sz="3600" b="1" dirty="0">
                <a:latin typeface="Tahoma" charset="0"/>
                <a:ea typeface="ＭＳ Ｐゴシック" charset="0"/>
                <a:cs typeface="ＭＳ Ｐゴシック" charset="0"/>
              </a:rPr>
              <a:t>Thoughts on ARD</a:t>
            </a:r>
            <a:endParaRPr lang="en-US" sz="36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39740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06514"/>
            <a:ext cx="5334000" cy="707886"/>
          </a:xfrm>
        </p:spPr>
        <p:txBody>
          <a:bodyPr wrap="square">
            <a:spAutoFit/>
          </a:bodyPr>
          <a:lstStyle/>
          <a:p>
            <a:pPr algn="l" eaLnBrk="1" hangingPunct="1"/>
            <a:r>
              <a:rPr lang="en-US" sz="4000" b="1" dirty="0">
                <a:latin typeface="Tahoma" charset="0"/>
                <a:ea typeface="ＭＳ Ｐゴシック" charset="0"/>
                <a:cs typeface="ＭＳ Ｐゴシック" charset="0"/>
              </a:rPr>
              <a:t>ALOS in Data Cubes</a:t>
            </a:r>
            <a:endParaRPr lang="en-US" sz="44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323850" y="4991733"/>
            <a:ext cx="8686800" cy="1713867"/>
          </a:xfrm>
        </p:spPr>
        <p:txBody>
          <a:bodyPr/>
          <a:lstStyle/>
          <a:p>
            <a:pPr marL="0" indent="0">
              <a:buNone/>
            </a:pPr>
            <a:r>
              <a:rPr lang="en-US" sz="1600" b="1" dirty="0"/>
              <a:t>Open Data Cube Results</a:t>
            </a:r>
            <a:r>
              <a:rPr lang="en-US" sz="1600" dirty="0"/>
              <a:t>: HV band in 2010 (left) and 2016 (right)</a:t>
            </a:r>
          </a:p>
          <a:p>
            <a:pPr marL="0" indent="0">
              <a:buNone/>
            </a:pPr>
            <a:r>
              <a:rPr lang="en-US" sz="1600" i="1" dirty="0"/>
              <a:t>ALOS annual mosaics from JAXA over central Colombia (</a:t>
            </a:r>
            <a:r>
              <a:rPr lang="en-US" sz="1600" i="1" dirty="0" err="1"/>
              <a:t>Caqueta</a:t>
            </a:r>
            <a:r>
              <a:rPr lang="en-US" sz="1600" i="1" dirty="0"/>
              <a:t> region)</a:t>
            </a:r>
            <a:br>
              <a:rPr lang="en-US" sz="1600" i="1" dirty="0"/>
            </a:br>
            <a:br>
              <a:rPr lang="en-US" sz="1600" i="1" dirty="0"/>
            </a:br>
            <a:r>
              <a:rPr lang="en-US" sz="1600" dirty="0"/>
              <a:t>The "dark" regions in the 2010 image (left) are consistent with non-forest areas (water, bare soil grassland). After the deforestation, the "dark" regions of have increased, which likely correspond to new non-forest areas, or deforestation. </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pic>
        <p:nvPicPr>
          <p:cNvPr id="8" name="Picture 7">
            <a:extLst>
              <a:ext uri="{FF2B5EF4-FFF2-40B4-BE49-F238E27FC236}">
                <a16:creationId xmlns:a16="http://schemas.microsoft.com/office/drawing/2014/main" id="{30B40B53-1AE0-7A49-879C-8BEF339DCCCC}"/>
              </a:ext>
            </a:extLst>
          </p:cNvPr>
          <p:cNvPicPr/>
          <p:nvPr/>
        </p:nvPicPr>
        <p:blipFill>
          <a:blip r:embed="rId3"/>
          <a:stretch>
            <a:fillRect/>
          </a:stretch>
        </p:blipFill>
        <p:spPr>
          <a:xfrm>
            <a:off x="304800" y="1295400"/>
            <a:ext cx="4419600" cy="3746818"/>
          </a:xfrm>
          <a:prstGeom prst="rect">
            <a:avLst/>
          </a:prstGeom>
        </p:spPr>
      </p:pic>
      <p:pic>
        <p:nvPicPr>
          <p:cNvPr id="9" name="Picture 8">
            <a:extLst>
              <a:ext uri="{FF2B5EF4-FFF2-40B4-BE49-F238E27FC236}">
                <a16:creationId xmlns:a16="http://schemas.microsoft.com/office/drawing/2014/main" id="{CD618799-E30C-B84E-8389-5366DCE6AEE2}"/>
              </a:ext>
            </a:extLst>
          </p:cNvPr>
          <p:cNvPicPr/>
          <p:nvPr/>
        </p:nvPicPr>
        <p:blipFill>
          <a:blip r:embed="rId4"/>
          <a:stretch>
            <a:fillRect/>
          </a:stretch>
        </p:blipFill>
        <p:spPr>
          <a:xfrm>
            <a:off x="4942205" y="1295400"/>
            <a:ext cx="4030345" cy="3746818"/>
          </a:xfrm>
          <a:prstGeom prst="rect">
            <a:avLst/>
          </a:prstGeom>
        </p:spPr>
      </p:pic>
    </p:spTree>
    <p:extLst>
      <p:ext uri="{BB962C8B-B14F-4D97-AF65-F5344CB8AC3E}">
        <p14:creationId xmlns:p14="http://schemas.microsoft.com/office/powerpoint/2010/main" val="337137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06514"/>
            <a:ext cx="5334000" cy="707886"/>
          </a:xfrm>
        </p:spPr>
        <p:txBody>
          <a:bodyPr wrap="square">
            <a:spAutoFit/>
          </a:bodyPr>
          <a:lstStyle/>
          <a:p>
            <a:pPr algn="l" eaLnBrk="1" hangingPunct="1"/>
            <a:r>
              <a:rPr lang="en-US" sz="4000" b="1" dirty="0">
                <a:latin typeface="Tahoma" charset="0"/>
                <a:ea typeface="ＭＳ Ｐゴシック" charset="0"/>
                <a:cs typeface="ＭＳ Ｐゴシック" charset="0"/>
              </a:rPr>
              <a:t>ALOS in Data Cubes</a:t>
            </a:r>
            <a:endParaRPr lang="en-US" sz="44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1009650" y="4776626"/>
            <a:ext cx="3714750" cy="1713867"/>
          </a:xfrm>
        </p:spPr>
        <p:txBody>
          <a:bodyPr/>
          <a:lstStyle/>
          <a:p>
            <a:pPr marL="0" indent="0">
              <a:buNone/>
            </a:pPr>
            <a:r>
              <a:rPr lang="en-US" sz="1600" b="1" dirty="0"/>
              <a:t>Open Data Cube Results</a:t>
            </a:r>
          </a:p>
          <a:p>
            <a:pPr marL="0" indent="0">
              <a:buNone/>
            </a:pPr>
            <a:r>
              <a:rPr lang="en-US" sz="1400" dirty="0"/>
              <a:t>HV Threshold Change from 2010 to 2016</a:t>
            </a:r>
          </a:p>
          <a:p>
            <a:pPr marL="0" indent="0">
              <a:buNone/>
            </a:pPr>
            <a:r>
              <a:rPr lang="en-US" sz="1400" dirty="0"/>
              <a:t>RED pixels show vegetation loss (e.g. deforestation). GREEN pixels show vegetation increase. WHITE pixels are non-forest. BLACK pixels experienced no significant change.</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pic>
        <p:nvPicPr>
          <p:cNvPr id="10" name="Picture 9">
            <a:extLst>
              <a:ext uri="{FF2B5EF4-FFF2-40B4-BE49-F238E27FC236}">
                <a16:creationId xmlns:a16="http://schemas.microsoft.com/office/drawing/2014/main" id="{4C986134-4055-FD4D-9D61-666E1077A561}"/>
              </a:ext>
            </a:extLst>
          </p:cNvPr>
          <p:cNvPicPr>
            <a:picLocks noChangeAspect="1"/>
          </p:cNvPicPr>
          <p:nvPr/>
        </p:nvPicPr>
        <p:blipFill>
          <a:blip r:embed="rId3"/>
          <a:stretch>
            <a:fillRect/>
          </a:stretch>
        </p:blipFill>
        <p:spPr>
          <a:xfrm>
            <a:off x="4667250" y="1371600"/>
            <a:ext cx="3392618" cy="3342008"/>
          </a:xfrm>
          <a:prstGeom prst="rect">
            <a:avLst/>
          </a:prstGeom>
        </p:spPr>
      </p:pic>
      <p:sp>
        <p:nvSpPr>
          <p:cNvPr id="11" name="Content Placeholder 2">
            <a:extLst>
              <a:ext uri="{FF2B5EF4-FFF2-40B4-BE49-F238E27FC236}">
                <a16:creationId xmlns:a16="http://schemas.microsoft.com/office/drawing/2014/main" id="{D692E5E8-0680-174F-8809-BB3E2748F88E}"/>
              </a:ext>
            </a:extLst>
          </p:cNvPr>
          <p:cNvSpPr txBox="1">
            <a:spLocks/>
          </p:cNvSpPr>
          <p:nvPr/>
        </p:nvSpPr>
        <p:spPr>
          <a:xfrm>
            <a:off x="4572000" y="4800600"/>
            <a:ext cx="3714750" cy="171386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sz="1600" b="1" dirty="0"/>
              <a:t>Global Forest Watch Results</a:t>
            </a:r>
          </a:p>
          <a:p>
            <a:pPr marL="0" indent="0" defTabSz="914400">
              <a:buFont typeface="Arial"/>
              <a:buNone/>
            </a:pPr>
            <a:r>
              <a:rPr lang="en-US" sz="1400" dirty="0"/>
              <a:t>Deforestation from 2010 to 2016</a:t>
            </a:r>
          </a:p>
          <a:p>
            <a:pPr marL="0" indent="0" defTabSz="914400">
              <a:buFont typeface="Arial"/>
              <a:buNone/>
            </a:pPr>
            <a:r>
              <a:rPr lang="en-US" sz="1400" dirty="0"/>
              <a:t>GREEN = Forest mask, RED = Forest Loss, WHITE = Non-forest</a:t>
            </a:r>
          </a:p>
        </p:txBody>
      </p:sp>
      <p:pic>
        <p:nvPicPr>
          <p:cNvPr id="3" name="Picture 2">
            <a:extLst>
              <a:ext uri="{FF2B5EF4-FFF2-40B4-BE49-F238E27FC236}">
                <a16:creationId xmlns:a16="http://schemas.microsoft.com/office/drawing/2014/main" id="{5705D36C-92E5-1E4F-86EB-0A461D8D3620}"/>
              </a:ext>
            </a:extLst>
          </p:cNvPr>
          <p:cNvPicPr>
            <a:picLocks noChangeAspect="1"/>
          </p:cNvPicPr>
          <p:nvPr/>
        </p:nvPicPr>
        <p:blipFill>
          <a:blip r:embed="rId4"/>
          <a:stretch>
            <a:fillRect/>
          </a:stretch>
        </p:blipFill>
        <p:spPr>
          <a:xfrm>
            <a:off x="1066800" y="1407936"/>
            <a:ext cx="3400425" cy="3316464"/>
          </a:xfrm>
          <a:prstGeom prst="rect">
            <a:avLst/>
          </a:prstGeom>
        </p:spPr>
      </p:pic>
    </p:spTree>
    <p:extLst>
      <p:ext uri="{BB962C8B-B14F-4D97-AF65-F5344CB8AC3E}">
        <p14:creationId xmlns:p14="http://schemas.microsoft.com/office/powerpoint/2010/main" val="48058804"/>
      </p:ext>
    </p:extLst>
  </p:cSld>
  <p:clrMapOvr>
    <a:masterClrMapping/>
  </p:clrMapOvr>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 White Pages">
  <a:themeElements>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Whit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Whit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Whit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Whit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Whit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Whit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Whit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Whit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Whit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Whit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Whit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Whit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Whit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13620</TotalTime>
  <Words>793</Words>
  <Application>Microsoft Macintosh PowerPoint</Application>
  <PresentationFormat>On-screen Show (4:3)</PresentationFormat>
  <Paragraphs>63</Paragraphs>
  <Slides>8</Slides>
  <Notes>6</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8</vt:i4>
      </vt:variant>
    </vt:vector>
  </HeadingPairs>
  <TitlesOfParts>
    <vt:vector size="28" baseType="lpstr">
      <vt:lpstr>Arial Unicode MS</vt:lpstr>
      <vt:lpstr>ＭＳ Ｐゴシック</vt:lpstr>
      <vt:lpstr>Arial</vt:lpstr>
      <vt:lpstr>Arial Bold</vt:lpstr>
      <vt:lpstr>Avenir Roman</vt:lpstr>
      <vt:lpstr>Calibri</vt:lpstr>
      <vt:lpstr>Calibri Light</vt:lpstr>
      <vt:lpstr>Century Gothic</vt:lpstr>
      <vt:lpstr>Helvetica</vt:lpstr>
      <vt:lpstr>Proxima Nova Regular</vt:lpstr>
      <vt:lpstr>Tahoma</vt:lpstr>
      <vt:lpstr>Times New Roman</vt:lpstr>
      <vt:lpstr>Wingdings</vt:lpstr>
      <vt:lpstr>Default</vt:lpstr>
      <vt:lpstr>GA White Pages</vt:lpstr>
      <vt:lpstr>3_Default</vt:lpstr>
      <vt:lpstr>1_Default</vt:lpstr>
      <vt:lpstr>2_Default</vt:lpstr>
      <vt:lpstr>2_Office Theme</vt:lpstr>
      <vt:lpstr>4_Default</vt:lpstr>
      <vt:lpstr>PowerPoint Presentation</vt:lpstr>
      <vt:lpstr>49 countries in 20 months</vt:lpstr>
      <vt:lpstr>PowerPoint Presentation</vt:lpstr>
      <vt:lpstr>Africa Regional Data Cube</vt:lpstr>
      <vt:lpstr>More Use-Cases</vt:lpstr>
      <vt:lpstr>Thoughts on ARD</vt:lpstr>
      <vt:lpstr>ALOS in Data Cubes</vt:lpstr>
      <vt:lpstr>ALOS in Data Cubes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851</cp:revision>
  <cp:lastPrinted>2015-02-04T17:36:21Z</cp:lastPrinted>
  <dcterms:modified xsi:type="dcterms:W3CDTF">2018-08-28T16:45:34Z</dcterms:modified>
</cp:coreProperties>
</file>