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6" r:id="rId2"/>
    <p:sldMasterId id="2147483678" r:id="rId3"/>
    <p:sldMasterId id="2147483680" r:id="rId4"/>
  </p:sldMasterIdLst>
  <p:notesMasterIdLst>
    <p:notesMasterId r:id="rId26"/>
  </p:notesMasterIdLst>
  <p:sldIdLst>
    <p:sldId id="256" r:id="rId5"/>
    <p:sldId id="258" r:id="rId6"/>
    <p:sldId id="261" r:id="rId7"/>
    <p:sldId id="263" r:id="rId8"/>
    <p:sldId id="264" r:id="rId9"/>
    <p:sldId id="282" r:id="rId10"/>
    <p:sldId id="265" r:id="rId11"/>
    <p:sldId id="266" r:id="rId12"/>
    <p:sldId id="267" r:id="rId13"/>
    <p:sldId id="280" r:id="rId14"/>
    <p:sldId id="281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8" r:id="rId24"/>
    <p:sldId id="279" r:id="rId25"/>
  </p:sldIdLst>
  <p:sldSz cx="12225338" cy="6858000"/>
  <p:notesSz cx="7023100" cy="93091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iuDZIOzrMRyB4DpNYjy7FSJHEw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06"/>
    <p:restoredTop sz="94669"/>
  </p:normalViewPr>
  <p:slideViewPr>
    <p:cSldViewPr snapToGrid="0">
      <p:cViewPr varScale="1">
        <p:scale>
          <a:sx n="114" d="100"/>
          <a:sy n="114" d="100"/>
        </p:scale>
        <p:origin x="848" y="176"/>
      </p:cViewPr>
      <p:guideLst>
        <p:guide orient="horz" pos="2160"/>
        <p:guide pos="38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IT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IT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IT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14663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95738" y="0"/>
            <a:ext cx="3014662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54025" y="693738"/>
            <a:ext cx="617696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>
            <a:lvl1pPr marL="457200" marR="0" lvl="0" indent="-228600" algn="l" rtl="0">
              <a:spcBef>
                <a:spcPts val="481"/>
              </a:spcBef>
              <a:spcAft>
                <a:spcPts val="0"/>
              </a:spcAft>
              <a:buSzPts val="1400"/>
              <a:buNone/>
              <a:defRPr sz="16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81"/>
              </a:spcBef>
              <a:spcAft>
                <a:spcPts val="0"/>
              </a:spcAft>
              <a:buSzPts val="1400"/>
              <a:buNone/>
              <a:defRPr sz="16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481"/>
              </a:spcBef>
              <a:spcAft>
                <a:spcPts val="0"/>
              </a:spcAft>
              <a:buSzPts val="1400"/>
              <a:buNone/>
              <a:defRPr sz="16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481"/>
              </a:spcBef>
              <a:spcAft>
                <a:spcPts val="0"/>
              </a:spcAft>
              <a:buSzPts val="1400"/>
              <a:buNone/>
              <a:defRPr sz="16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481"/>
              </a:spcBef>
              <a:spcAft>
                <a:spcPts val="0"/>
              </a:spcAft>
              <a:buSzPts val="1400"/>
              <a:buNone/>
              <a:defRPr sz="16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70950"/>
            <a:ext cx="3014663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11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4025" y="693738"/>
            <a:ext cx="617696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63" name="Google Shape;463;p1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9.jp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38.jp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28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31.jp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30.jp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33.jp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32.jp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35.jp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34.jp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1" userDrawn="1">
  <p:cSld name="TITL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4"/>
          <p:cNvPicPr preferRelativeResize="0"/>
          <p:nvPr/>
        </p:nvPicPr>
        <p:blipFill>
          <a:blip r:embed="rId2"/>
          <a:srcRect/>
          <a:stretch/>
        </p:blipFill>
        <p:spPr>
          <a:xfrm>
            <a:off x="16669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4"/>
          <p:cNvSpPr txBox="1">
            <a:spLocks noGrp="1"/>
          </p:cNvSpPr>
          <p:nvPr>
            <p:ph type="subTitle" idx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119000"/>
              </a:lnSpc>
              <a:spcBef>
                <a:spcPts val="347"/>
              </a:spcBef>
              <a:spcAft>
                <a:spcPts val="0"/>
              </a:spcAft>
              <a:buSzPts val="1736"/>
              <a:buFont typeface="Verdana"/>
              <a:buNone/>
              <a:defRPr sz="1736"/>
            </a:lvl1pPr>
            <a:lvl2pPr lvl="1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lvl="6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lvl="7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lvl="8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ctrTitle"/>
          </p:nvPr>
        </p:nvSpPr>
        <p:spPr>
          <a:xfrm>
            <a:off x="127732" y="4341523"/>
            <a:ext cx="1180973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0" name="Google Shape;50;p4"/>
          <p:cNvSpPr txBox="1"/>
          <p:nvPr/>
        </p:nvSpPr>
        <p:spPr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72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" name="Google Shape;51;p4"/>
          <p:cNvSpPr txBox="1"/>
          <p:nvPr/>
        </p:nvSpPr>
        <p:spPr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ESA UNCLASSIFIED – For ESA Official Use Only</a:t>
            </a:r>
            <a:endParaRPr sz="800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" name="Google Shape;52;p4"/>
          <p:cNvCxnSpPr/>
          <p:nvPr/>
        </p:nvCxnSpPr>
        <p:spPr>
          <a:xfrm>
            <a:off x="113619" y="5181180"/>
            <a:ext cx="11736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4" name="Google Shape;54;p4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5" name="Google Shape;5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" name="Google Shape;56;p4"/>
          <p:cNvGrpSpPr/>
          <p:nvPr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57" name="Google Shape;57;p4" descr="de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58;p4" descr="at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4" descr="be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4" descr="dk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61;p4" descr="es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62;p4" descr="ee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63;p4" descr="fi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4" descr="fr.pn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4" descr="gr.pn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66;p4" descr="hu.png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67;p4" descr="ie.pn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68;p4" descr="it.png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4" descr="lu.png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4" descr="no.png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4" descr="nl.png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4" descr="pl.png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4" descr="pt.png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4" descr="cz.png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4" descr="ro.png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4" descr="se.png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4" descr="ch.png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4" descr="uk.png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4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4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Google Shape;81;p4" descr="ca.png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4" descr="si.png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8">
  <p:cSld name="DARK8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5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15"/>
          <p:cNvSpPr txBox="1">
            <a:spLocks noGrp="1"/>
          </p:cNvSpPr>
          <p:nvPr>
            <p:ph type="body" idx="1"/>
          </p:nvPr>
        </p:nvSpPr>
        <p:spPr>
          <a:xfrm>
            <a:off x="218859" y="1674000"/>
            <a:ext cx="5788800" cy="43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11276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6pPr>
            <a:lvl7pPr marL="3200400" lvl="6" indent="-311276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7pPr>
            <a:lvl8pPr marL="3657600" lvl="7" indent="-311277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8pPr>
            <a:lvl9pPr marL="4114800" lvl="8" indent="-311277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9pPr>
          </a:lstStyle>
          <a:p>
            <a:endParaRPr/>
          </a:p>
        </p:txBody>
      </p:sp>
      <p:sp>
        <p:nvSpPr>
          <p:cNvPr id="217" name="Google Shape;217;p15"/>
          <p:cNvSpPr txBox="1">
            <a:spLocks noGrp="1"/>
          </p:cNvSpPr>
          <p:nvPr>
            <p:ph type="body" idx="2"/>
          </p:nvPr>
        </p:nvSpPr>
        <p:spPr>
          <a:xfrm>
            <a:off x="6202800" y="1674000"/>
            <a:ext cx="5778000" cy="43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11276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6pPr>
            <a:lvl7pPr marL="3200400" lvl="6" indent="-311276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7pPr>
            <a:lvl8pPr marL="3657600" lvl="7" indent="-311277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8pPr>
            <a:lvl9pPr marL="4114800" lvl="8" indent="-311277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9pPr>
          </a:lstStyle>
          <a:p>
            <a:endParaRPr/>
          </a:p>
        </p:txBody>
      </p:sp>
      <p:cxnSp>
        <p:nvCxnSpPr>
          <p:cNvPr id="218" name="Google Shape;218;p15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_COLOUR_BG1">
  <p:cSld name="DARK_COLOUR_BG1">
    <p:bg>
      <p:bgPr>
        <a:solidFill>
          <a:srgbClr val="335E6F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6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6"/>
          <p:cNvSpPr txBox="1">
            <a:spLocks noGrp="1"/>
          </p:cNvSpPr>
          <p:nvPr>
            <p:ph type="body" idx="1"/>
          </p:nvPr>
        </p:nvSpPr>
        <p:spPr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222" name="Google Shape;222;p16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_COLOUR_BG2">
  <p:cSld name="DARK_COLOUR_BG2">
    <p:bg>
      <p:bgPr>
        <a:solidFill>
          <a:srgbClr val="8197A6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17"/>
          <p:cNvSpPr txBox="1">
            <a:spLocks noGrp="1"/>
          </p:cNvSpPr>
          <p:nvPr>
            <p:ph type="body" idx="1"/>
          </p:nvPr>
        </p:nvSpPr>
        <p:spPr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335E6F"/>
                </a:solidFill>
              </a:defRPr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335E6F"/>
                </a:solidFill>
              </a:defRPr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335E6F"/>
                </a:solidFill>
              </a:defRPr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335E6F"/>
                </a:solidFill>
              </a:defRPr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335E6F"/>
                </a:solidFill>
              </a:defRPr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226" name="Google Shape;226;p17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7" name="Google Shape;227;p17"/>
          <p:cNvSpPr txBox="1"/>
          <p:nvPr/>
        </p:nvSpPr>
        <p:spPr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fld id="{00000000-1234-1234-1234-123412341234}" type="slidenum">
              <a:rPr lang="en-GB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_COLOUR_BG3">
  <p:cSld name="DARK_COLOUR_BG3">
    <p:bg>
      <p:bgPr>
        <a:solidFill>
          <a:srgbClr val="008E7A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8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8"/>
          <p:cNvSpPr txBox="1">
            <a:spLocks noGrp="1"/>
          </p:cNvSpPr>
          <p:nvPr>
            <p:ph type="body" idx="1"/>
          </p:nvPr>
        </p:nvSpPr>
        <p:spPr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76C8AE"/>
                </a:solidFill>
              </a:defRPr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76C8AE"/>
                </a:solidFill>
              </a:defRPr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76C8AE"/>
                </a:solidFill>
              </a:defRPr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76C8AE"/>
                </a:solidFill>
              </a:defRPr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76C8AE"/>
                </a:solidFill>
              </a:defRPr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231" name="Google Shape;231;p18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_COLOUR_BG4">
  <p:cSld name="DARK_COLOUR_BG4">
    <p:bg>
      <p:bgPr>
        <a:solidFill>
          <a:srgbClr val="960136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9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9"/>
          <p:cNvSpPr txBox="1">
            <a:spLocks noGrp="1"/>
          </p:cNvSpPr>
          <p:nvPr>
            <p:ph type="body" idx="1"/>
          </p:nvPr>
        </p:nvSpPr>
        <p:spPr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F1666A"/>
                </a:solidFill>
              </a:defRPr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F1666A"/>
                </a:solidFill>
              </a:defRPr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F1666A"/>
                </a:solidFill>
              </a:defRPr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F1666A"/>
                </a:solidFill>
              </a:defRPr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F1666A"/>
                </a:solidFill>
              </a:defRPr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235" name="Google Shape;235;p19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_COLOUR_BG5">
  <p:cSld name="DARK_COLOUR_BG5">
    <p:bg>
      <p:bgPr>
        <a:solidFill>
          <a:srgbClr val="F47920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0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0"/>
          <p:cNvSpPr txBox="1">
            <a:spLocks noGrp="1"/>
          </p:cNvSpPr>
          <p:nvPr>
            <p:ph type="body" idx="1"/>
          </p:nvPr>
        </p:nvSpPr>
        <p:spPr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CC4E"/>
                </a:solidFill>
              </a:defRPr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CC4E"/>
                </a:solidFill>
              </a:defRPr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CC4E"/>
                </a:solidFill>
              </a:defRPr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CC4E"/>
                </a:solidFill>
              </a:defRPr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CC4E"/>
                </a:solidFill>
              </a:defRPr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239" name="Google Shape;239;p20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_COLOUR_BG6">
  <p:cSld name="DARK_COLOUR_BG6">
    <p:bg>
      <p:bgPr>
        <a:solidFill>
          <a:srgbClr val="006196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1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1"/>
          <p:cNvSpPr txBox="1">
            <a:spLocks noGrp="1"/>
          </p:cNvSpPr>
          <p:nvPr>
            <p:ph type="body" idx="1"/>
          </p:nvPr>
        </p:nvSpPr>
        <p:spPr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9BDB"/>
                </a:solidFill>
              </a:defRPr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9BDB"/>
                </a:solidFill>
              </a:defRPr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9BDB"/>
                </a:solidFill>
              </a:defRPr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9BDB"/>
                </a:solidFill>
              </a:defRPr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9BDB"/>
                </a:solidFill>
              </a:defRPr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243" name="Google Shape;243;p21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_CLOSING1">
  <p:cSld name="DARK_CLOSING1">
    <p:bg>
      <p:bgPr>
        <a:solidFill>
          <a:srgbClr val="003249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2"/>
          <p:cNvSpPr/>
          <p:nvPr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6" name="Google Shape;246;p22"/>
          <p:cNvSpPr/>
          <p:nvPr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72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7" name="Google Shape;247;p22"/>
          <p:cNvSpPr txBox="1"/>
          <p:nvPr/>
        </p:nvSpPr>
        <p:spPr>
          <a:xfrm>
            <a:off x="4699115" y="4524207"/>
            <a:ext cx="2820471" cy="314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150" tIns="33075" rIns="66150" bIns="33075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2"/>
          <p:cNvSpPr txBox="1">
            <a:spLocks noGrp="1"/>
          </p:cNvSpPr>
          <p:nvPr>
            <p:ph type="body" idx="1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9000"/>
              </a:lnSpc>
              <a:spcBef>
                <a:spcPts val="428"/>
              </a:spcBef>
              <a:spcAft>
                <a:spcPts val="0"/>
              </a:spcAft>
              <a:buSzPts val="2140"/>
              <a:buNone/>
              <a:defRPr sz="214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9000"/>
              </a:lnSpc>
              <a:spcBef>
                <a:spcPts val="289"/>
              </a:spcBef>
              <a:spcAft>
                <a:spcPts val="0"/>
              </a:spcAft>
              <a:buSzPts val="1447"/>
              <a:buNone/>
              <a:defRPr sz="1447" b="1"/>
            </a:lvl2pPr>
            <a:lvl3pPr marL="1371600" lvl="2" indent="-22860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None/>
              <a:defRPr sz="1302" b="1"/>
            </a:lvl3pPr>
            <a:lvl4pPr marL="1828800" lvl="3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4pPr>
            <a:lvl5pPr marL="2286000" lvl="4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5pPr>
            <a:lvl6pPr marL="2743200" lvl="5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6pPr>
            <a:lvl7pPr marL="3200400" lvl="6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7pPr>
            <a:lvl8pPr marL="3657600" lvl="7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8pPr>
            <a:lvl9pPr marL="4114800" lvl="8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9pPr>
          </a:lstStyle>
          <a:p>
            <a:endParaRPr/>
          </a:p>
        </p:txBody>
      </p:sp>
      <p:sp>
        <p:nvSpPr>
          <p:cNvPr id="249" name="Google Shape;249;p22"/>
          <p:cNvSpPr txBox="1"/>
          <p:nvPr/>
        </p:nvSpPr>
        <p:spPr>
          <a:xfrm>
            <a:off x="4699115" y="1740025"/>
            <a:ext cx="2827111" cy="261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150" tIns="33075" rIns="66150" bIns="330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96"/>
              <a:buFont typeface="Arial"/>
              <a:buNone/>
            </a:pPr>
            <a:r>
              <a:rPr lang="en-GB" sz="79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Produced by</a:t>
            </a:r>
            <a:endParaRPr sz="796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2"/>
          <p:cNvSpPr txBox="1">
            <a:spLocks noGrp="1"/>
          </p:cNvSpPr>
          <p:nvPr>
            <p:ph type="body" idx="2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9000"/>
              </a:lnSpc>
              <a:spcBef>
                <a:spcPts val="289"/>
              </a:spcBef>
              <a:spcAft>
                <a:spcPts val="0"/>
              </a:spcAft>
              <a:buSzPts val="1447"/>
              <a:buNone/>
              <a:defRPr sz="1447" b="1"/>
            </a:lvl2pPr>
            <a:lvl3pPr marL="1371600" lvl="2" indent="-22860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None/>
              <a:defRPr sz="1302" b="1"/>
            </a:lvl3pPr>
            <a:lvl4pPr marL="1828800" lvl="3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4pPr>
            <a:lvl5pPr marL="2286000" lvl="4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5pPr>
            <a:lvl6pPr marL="2743200" lvl="5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6pPr>
            <a:lvl7pPr marL="3200400" lvl="6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7pPr>
            <a:lvl8pPr marL="3657600" lvl="7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8pPr>
            <a:lvl9pPr marL="4114800" lvl="8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1">
  <p:cSld name="COVER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3"/>
          <p:cNvSpPr/>
          <p:nvPr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5" name="Google Shape;295;p23"/>
          <p:cNvSpPr txBox="1">
            <a:spLocks noGrp="1"/>
          </p:cNvSpPr>
          <p:nvPr>
            <p:ph type="subTitle" idx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119000"/>
              </a:lnSpc>
              <a:spcBef>
                <a:spcPts val="347"/>
              </a:spcBef>
              <a:spcAft>
                <a:spcPts val="0"/>
              </a:spcAft>
              <a:buSzPts val="1736"/>
              <a:buFont typeface="Verdana"/>
              <a:buNone/>
              <a:defRPr sz="1736"/>
            </a:lvl1pPr>
            <a:lvl2pPr lvl="1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lvl="6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lvl="7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lvl="8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296" name="Google Shape;296;p23"/>
          <p:cNvSpPr txBox="1">
            <a:spLocks noGrp="1"/>
          </p:cNvSpPr>
          <p:nvPr>
            <p:ph type="ctrTitle"/>
          </p:nvPr>
        </p:nvSpPr>
        <p:spPr>
          <a:xfrm>
            <a:off x="126000" y="3351588"/>
            <a:ext cx="118296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23"/>
          <p:cNvSpPr txBox="1"/>
          <p:nvPr/>
        </p:nvSpPr>
        <p:spPr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72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98" name="Google Shape;298;p23"/>
          <p:cNvCxnSpPr/>
          <p:nvPr/>
        </p:nvCxnSpPr>
        <p:spPr>
          <a:xfrm>
            <a:off x="222041" y="6422971"/>
            <a:ext cx="11768092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9" name="Google Shape;299;p23"/>
          <p:cNvCxnSpPr/>
          <p:nvPr/>
        </p:nvCxnSpPr>
        <p:spPr>
          <a:xfrm>
            <a:off x="223200" y="4106871"/>
            <a:ext cx="1176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0" name="Google Shape;300;p23"/>
          <p:cNvSpPr txBox="1"/>
          <p:nvPr/>
        </p:nvSpPr>
        <p:spPr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301" name="Google Shape;301;p23"/>
          <p:cNvSpPr txBox="1"/>
          <p:nvPr/>
        </p:nvSpPr>
        <p:spPr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302" name="Google Shape;302;p23"/>
          <p:cNvSpPr/>
          <p:nvPr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303" name="Google Shape;303;p23"/>
          <p:cNvSpPr txBox="1"/>
          <p:nvPr/>
        </p:nvSpPr>
        <p:spPr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ESA UNCLASSIFIED - For ESA Official Use Only</a:t>
            </a:r>
            <a:endParaRPr/>
          </a:p>
        </p:txBody>
      </p:sp>
      <p:sp>
        <p:nvSpPr>
          <p:cNvPr id="304" name="Google Shape;304;p23"/>
          <p:cNvSpPr txBox="1"/>
          <p:nvPr/>
        </p:nvSpPr>
        <p:spPr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fld id="{00000000-1234-1234-1234-123412341234}" type="slidenum">
              <a:rPr lang="en-GB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7" name="Google Shape;307;p23"/>
          <p:cNvGrpSpPr/>
          <p:nvPr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08" name="Google Shape;308;p23" descr="de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23" descr="at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0" name="Google Shape;310;p23" descr="be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1" name="Google Shape;311;p23" descr="dk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p23" descr="es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Google Shape;313;p23" descr="ee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" name="Google Shape;314;p23" descr="fi.pn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" name="Google Shape;315;p23" descr="fr.pn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" name="Google Shape;316;p23" descr="gr.png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Google Shape;317;p23" descr="hu.pn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23" descr="ie.png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9" name="Google Shape;319;p23" descr="it.png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0" name="Google Shape;320;p23" descr="lu.png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321;p23" descr="no.png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Google Shape;322;p23" descr="nl.png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p23" descr="pl.png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p23" descr="pt.png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" name="Google Shape;325;p23" descr="cz.png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6" name="Google Shape;326;p23" descr="ro.png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p23" descr="se.png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23" descr="ch.png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23" descr="uk.png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Google Shape;330;p23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" name="Google Shape;331;p23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" name="Google Shape;332;p23" descr="ca.png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3" name="Google Shape;333;p23" descr="si.png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1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1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LEAR1">
  <p:cSld name="1_CLEAR1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E7BCCB-DD5C-608E-3CC3-7E91FD6CDD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3331" y="-24064"/>
            <a:ext cx="12312000" cy="1051650"/>
          </a:xfrm>
          <a:prstGeom prst="rect">
            <a:avLst/>
          </a:prstGeom>
        </p:spPr>
      </p:pic>
      <p:sp>
        <p:nvSpPr>
          <p:cNvPr id="336" name="Google Shape;336;p24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4"/>
          <p:cNvSpPr txBox="1">
            <a:spLocks noGrp="1"/>
          </p:cNvSpPr>
          <p:nvPr>
            <p:ph type="body" idx="1"/>
          </p:nvPr>
        </p:nvSpPr>
        <p:spPr>
          <a:xfrm>
            <a:off x="219600" y="882196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 dirty="0"/>
          </a:p>
        </p:txBody>
      </p:sp>
      <p:pic>
        <p:nvPicPr>
          <p:cNvPr id="338" name="Google Shape;33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9" name="Google Shape;339;p24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1">
  <p:cSld name="DARK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7"/>
          <p:cNvPicPr preferRelativeResize="0"/>
          <p:nvPr/>
        </p:nvPicPr>
        <p:blipFill rotWithShape="1">
          <a:blip r:embed="rId3">
            <a:alphaModFix/>
          </a:blip>
          <a:srcRect t="7695" b="794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7"/>
          <p:cNvSpPr/>
          <p:nvPr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6" name="Google Shape;86;p7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body" idx="1"/>
          </p:nvPr>
        </p:nvSpPr>
        <p:spPr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88" name="Google Shape;8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"/>
          <p:cNvSpPr txBox="1"/>
          <p:nvPr/>
        </p:nvSpPr>
        <p:spPr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1221273" marR="0" lvl="2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0" name="Google Shape;90;p7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1" name="Google Shape;91;p7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92" name="Google Shape;92;p7"/>
          <p:cNvGrpSpPr/>
          <p:nvPr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93" name="Google Shape;93;p7" descr="de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7" descr="at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7" descr="be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7" descr="dk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7" descr="es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98;p7" descr="ee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7" descr="fi.pn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7" descr="fr.pn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7" descr="gr.png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7" descr="hu.pn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7" descr="ie.png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7" descr="it.png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7" descr="lu.png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7" descr="no.png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7" descr="nl.png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7" descr="pl.png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7" descr="pt.png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7" descr="cz.png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7" descr="ro.png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7" descr="se.png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7" descr="ch.png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7" descr="uk.png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7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7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7" descr="ca.png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7" descr="si.png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9" name="Google Shape;119;p7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2">
  <p:cSld name="CLEAR2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5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5"/>
          <p:cNvSpPr txBox="1">
            <a:spLocks noGrp="1"/>
          </p:cNvSpPr>
          <p:nvPr>
            <p:ph type="body" idx="1"/>
          </p:nvPr>
        </p:nvSpPr>
        <p:spPr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343" name="Google Shape;343;p25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4">
  <p:cSld name="CLEAR4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6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324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26"/>
          <p:cNvSpPr txBox="1">
            <a:spLocks noGrp="1"/>
          </p:cNvSpPr>
          <p:nvPr>
            <p:ph type="body" idx="1"/>
          </p:nvPr>
        </p:nvSpPr>
        <p:spPr>
          <a:xfrm>
            <a:off x="218859" y="1673225"/>
            <a:ext cx="5804673" cy="4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11276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6pPr>
            <a:lvl7pPr marL="3200400" lvl="6" indent="-311276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7pPr>
            <a:lvl8pPr marL="3657600" lvl="7" indent="-311277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8pPr>
            <a:lvl9pPr marL="4114800" lvl="8" indent="-311277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9pPr>
          </a:lstStyle>
          <a:p>
            <a:endParaRPr/>
          </a:p>
        </p:txBody>
      </p:sp>
      <p:sp>
        <p:nvSpPr>
          <p:cNvPr id="347" name="Google Shape;347;p26"/>
          <p:cNvSpPr txBox="1">
            <a:spLocks noGrp="1"/>
          </p:cNvSpPr>
          <p:nvPr>
            <p:ph type="body" idx="2"/>
          </p:nvPr>
        </p:nvSpPr>
        <p:spPr>
          <a:xfrm>
            <a:off x="6227279" y="1673225"/>
            <a:ext cx="5762854" cy="4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11276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6pPr>
            <a:lvl7pPr marL="3200400" lvl="6" indent="-311276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7pPr>
            <a:lvl8pPr marL="3657600" lvl="7" indent="-311277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8pPr>
            <a:lvl9pPr marL="4114800" lvl="8" indent="-311277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9pPr>
          </a:lstStyle>
          <a:p>
            <a:endParaRPr/>
          </a:p>
        </p:txBody>
      </p:sp>
      <p:cxnSp>
        <p:nvCxnSpPr>
          <p:cNvPr id="348" name="Google Shape;348;p26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9" name="Google Shape;349;p26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_COLOUR_BG1">
  <p:cSld name="CLEAR_COLOUR_BG1">
    <p:bg>
      <p:bgPr>
        <a:solidFill>
          <a:srgbClr val="E8E9E4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7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27"/>
          <p:cNvSpPr txBox="1">
            <a:spLocks noGrp="1"/>
          </p:cNvSpPr>
          <p:nvPr>
            <p:ph type="body" idx="1"/>
          </p:nvPr>
        </p:nvSpPr>
        <p:spPr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353" name="Google Shape;353;p27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4" name="Google Shape;354;p27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LEAR_COLOUR_BG2">
  <p:cSld name="1_CLEAR_COLOUR_BG2">
    <p:bg>
      <p:bgPr>
        <a:solidFill>
          <a:srgbClr val="76C8AE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8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28"/>
          <p:cNvSpPr txBox="1">
            <a:spLocks noGrp="1"/>
          </p:cNvSpPr>
          <p:nvPr>
            <p:ph type="body" idx="1"/>
          </p:nvPr>
        </p:nvSpPr>
        <p:spPr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6762"/>
                </a:solidFill>
              </a:defRPr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6762"/>
                </a:solidFill>
              </a:defRPr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6762"/>
                </a:solidFill>
              </a:defRPr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6762"/>
                </a:solidFill>
              </a:defRPr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6762"/>
                </a:solidFill>
              </a:defRPr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358" name="Google Shape;358;p28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9" name="Google Shape;359;p28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_COLOUR_BG3">
  <p:cSld name="CLEAR_COLOUR_BG3">
    <p:bg>
      <p:bgPr>
        <a:solidFill>
          <a:srgbClr val="F1666A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9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9"/>
          <p:cNvSpPr txBox="1">
            <a:spLocks noGrp="1"/>
          </p:cNvSpPr>
          <p:nvPr>
            <p:ph type="body" idx="1"/>
          </p:nvPr>
        </p:nvSpPr>
        <p:spPr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60136"/>
                </a:solidFill>
              </a:defRPr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60136"/>
                </a:solidFill>
              </a:defRPr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60136"/>
                </a:solidFill>
              </a:defRPr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60136"/>
                </a:solidFill>
              </a:defRPr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60136"/>
                </a:solidFill>
              </a:defRPr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363" name="Google Shape;363;p29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4" name="Google Shape;364;p29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_COLOUR_BG4">
  <p:cSld name="CLEAR_COLOUR_BG4">
    <p:bg>
      <p:bgPr>
        <a:solidFill>
          <a:srgbClr val="FFCC4E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0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30"/>
          <p:cNvSpPr txBox="1">
            <a:spLocks noGrp="1"/>
          </p:cNvSpPr>
          <p:nvPr>
            <p:ph type="body" idx="1"/>
          </p:nvPr>
        </p:nvSpPr>
        <p:spPr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A75534"/>
                </a:solidFill>
              </a:defRPr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A75534"/>
                </a:solidFill>
              </a:defRPr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A75534"/>
                </a:solidFill>
              </a:defRPr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A75534"/>
                </a:solidFill>
              </a:defRPr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A75534"/>
                </a:solidFill>
              </a:defRPr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368" name="Google Shape;368;p30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9" name="Google Shape;369;p30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_COLOUR_BG5">
  <p:cSld name="CLEAR_COLOUR_BG5">
    <p:bg>
      <p:bgPr>
        <a:solidFill>
          <a:srgbClr val="6DCFF6"/>
        </a:solid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1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31"/>
          <p:cNvSpPr txBox="1">
            <a:spLocks noGrp="1"/>
          </p:cNvSpPr>
          <p:nvPr>
            <p:ph type="body" idx="1"/>
          </p:nvPr>
        </p:nvSpPr>
        <p:spPr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E3378"/>
                </a:solidFill>
              </a:defRPr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E3378"/>
                </a:solidFill>
              </a:defRPr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E3378"/>
                </a:solidFill>
              </a:defRPr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E3378"/>
                </a:solidFill>
              </a:defRPr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E3378"/>
                </a:solidFill>
              </a:defRPr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373" name="Google Shape;373;p31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4" name="Google Shape;374;p31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_CLOSING1">
  <p:cSld name="DARK_CLOSING1">
    <p:bg>
      <p:bgPr>
        <a:solidFill>
          <a:srgbClr val="6DCFF6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2"/>
          <p:cNvSpPr/>
          <p:nvPr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77" name="Google Shape;377;p32"/>
          <p:cNvSpPr/>
          <p:nvPr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72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78" name="Google Shape;378;p32"/>
          <p:cNvSpPr txBox="1"/>
          <p:nvPr/>
        </p:nvSpPr>
        <p:spPr>
          <a:xfrm>
            <a:off x="4699115" y="4524207"/>
            <a:ext cx="2820471" cy="314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150" tIns="33075" rIns="66150" bIns="33075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32"/>
          <p:cNvSpPr txBox="1">
            <a:spLocks noGrp="1"/>
          </p:cNvSpPr>
          <p:nvPr>
            <p:ph type="body" idx="1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9000"/>
              </a:lnSpc>
              <a:spcBef>
                <a:spcPts val="428"/>
              </a:spcBef>
              <a:spcAft>
                <a:spcPts val="0"/>
              </a:spcAft>
              <a:buSzPts val="2140"/>
              <a:buNone/>
              <a:defRPr sz="2140" b="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9000"/>
              </a:lnSpc>
              <a:spcBef>
                <a:spcPts val="289"/>
              </a:spcBef>
              <a:spcAft>
                <a:spcPts val="0"/>
              </a:spcAft>
              <a:buSzPts val="1447"/>
              <a:buNone/>
              <a:defRPr sz="1447" b="1"/>
            </a:lvl2pPr>
            <a:lvl3pPr marL="1371600" lvl="2" indent="-22860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None/>
              <a:defRPr sz="1302" b="1"/>
            </a:lvl3pPr>
            <a:lvl4pPr marL="1828800" lvl="3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4pPr>
            <a:lvl5pPr marL="2286000" lvl="4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5pPr>
            <a:lvl6pPr marL="2743200" lvl="5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6pPr>
            <a:lvl7pPr marL="3200400" lvl="6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7pPr>
            <a:lvl8pPr marL="3657600" lvl="7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8pPr>
            <a:lvl9pPr marL="4114800" lvl="8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9pPr>
          </a:lstStyle>
          <a:p>
            <a:endParaRPr/>
          </a:p>
        </p:txBody>
      </p:sp>
      <p:sp>
        <p:nvSpPr>
          <p:cNvPr id="380" name="Google Shape;380;p32"/>
          <p:cNvSpPr txBox="1"/>
          <p:nvPr/>
        </p:nvSpPr>
        <p:spPr>
          <a:xfrm>
            <a:off x="4699115" y="1740025"/>
            <a:ext cx="2827111" cy="261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150" tIns="33075" rIns="66150" bIns="330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796"/>
              <a:buFont typeface="Arial"/>
              <a:buNone/>
            </a:pPr>
            <a:r>
              <a:rPr lang="en-GB" sz="796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Produced by</a:t>
            </a:r>
            <a:endParaRPr sz="796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32"/>
          <p:cNvSpPr txBox="1">
            <a:spLocks noGrp="1"/>
          </p:cNvSpPr>
          <p:nvPr>
            <p:ph type="body" idx="2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 b="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9000"/>
              </a:lnSpc>
              <a:spcBef>
                <a:spcPts val="289"/>
              </a:spcBef>
              <a:spcAft>
                <a:spcPts val="0"/>
              </a:spcAft>
              <a:buSzPts val="1447"/>
              <a:buNone/>
              <a:defRPr sz="1447" b="1"/>
            </a:lvl2pPr>
            <a:lvl3pPr marL="1371600" lvl="2" indent="-22860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None/>
              <a:defRPr sz="1302" b="1"/>
            </a:lvl3pPr>
            <a:lvl4pPr marL="1828800" lvl="3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4pPr>
            <a:lvl5pPr marL="2286000" lvl="4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5pPr>
            <a:lvl6pPr marL="2743200" lvl="5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6pPr>
            <a:lvl7pPr marL="3200400" lvl="6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7pPr>
            <a:lvl8pPr marL="3657600" lvl="7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8pPr>
            <a:lvl9pPr marL="4114800" lvl="8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solidFill>
          <a:srgbClr val="003249"/>
        </a:soli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4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6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36"/>
          <p:cNvSpPr txBox="1">
            <a:spLocks noGrp="1"/>
          </p:cNvSpPr>
          <p:nvPr>
            <p:ph type="body" idx="1"/>
          </p:nvPr>
        </p:nvSpPr>
        <p:spPr>
          <a:xfrm>
            <a:off x="218262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460" name="Google Shape;460;p36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2">
  <p:cSld name="DARK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8"/>
          <p:cNvSpPr/>
          <p:nvPr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3" name="Google Shape;123;p8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4" name="Google Shape;12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8"/>
          <p:cNvSpPr txBox="1">
            <a:spLocks noGrp="1"/>
          </p:cNvSpPr>
          <p:nvPr>
            <p:ph type="body" idx="1"/>
          </p:nvPr>
        </p:nvSpPr>
        <p:spPr>
          <a:xfrm>
            <a:off x="219600" y="882000"/>
            <a:ext cx="1179582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126" name="Google Shape;126;p8"/>
          <p:cNvSpPr txBox="1"/>
          <p:nvPr/>
        </p:nvSpPr>
        <p:spPr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1221273" marR="0" lvl="2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7" name="Google Shape;127;p8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8" name="Google Shape;128;p8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9" name="Google Shape;129;p8"/>
          <p:cNvGrpSpPr/>
          <p:nvPr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130" name="Google Shape;130;p8" descr="de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8" descr="at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8" descr="be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8" descr="dk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8" descr="es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Google Shape;135;p8" descr="ee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Google Shape;136;p8" descr="fi.pn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8" descr="fr.pn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8" descr="gr.png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8" descr="hu.pn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8" descr="ie.png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p8" descr="it.png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p8" descr="lu.png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8" descr="no.png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oogle Shape;144;p8" descr="nl.png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Google Shape;145;p8" descr="pl.png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8" descr="pt.png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8" descr="cz.png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8" descr="ro.png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8" descr="se.png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8" descr="ch.png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8" descr="uk.png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8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8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8" descr="ca.png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8" descr="si.png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6" name="Google Shape;156;p8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BG">
  <p:cSld name="DARK BG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9"/>
          <p:cNvPicPr preferRelativeResize="0"/>
          <p:nvPr/>
        </p:nvPicPr>
        <p:blipFill rotWithShape="1">
          <a:blip r:embed="rId3">
            <a:alphaModFix/>
          </a:blip>
          <a:srcRect t="15613"/>
          <a:stretch/>
        </p:blipFill>
        <p:spPr>
          <a:xfrm>
            <a:off x="0" y="-1"/>
            <a:ext cx="121919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9"/>
          <p:cNvSpPr/>
          <p:nvPr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0" name="Google Shape;160;p9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9"/>
          <p:cNvSpPr txBox="1">
            <a:spLocks noGrp="1"/>
          </p:cNvSpPr>
          <p:nvPr>
            <p:ph type="body" idx="1"/>
          </p:nvPr>
        </p:nvSpPr>
        <p:spPr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162" name="Google Shape;16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9"/>
          <p:cNvSpPr txBox="1"/>
          <p:nvPr/>
        </p:nvSpPr>
        <p:spPr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1221273" marR="0" lvl="2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4" name="Google Shape;164;p9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5" name="Google Shape;165;p9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66" name="Google Shape;166;p9"/>
          <p:cNvGrpSpPr/>
          <p:nvPr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167" name="Google Shape;167;p9" descr="de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9" descr="at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9" descr="be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9" descr="dk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9" descr="es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9" descr="ee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9" descr="fi.pn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9" descr="fr.pn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9" descr="gr.png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9" descr="hu.pn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9" descr="ie.png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9" descr="it.png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9" descr="lu.png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9" descr="no.png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9" descr="nl.png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9" descr="pl.png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9" descr="pt.png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9" descr="cz.png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9" descr="ro.png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9" descr="se.png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9" descr="ch.png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9" descr="uk.png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9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9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p9" descr="ca.png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" name="Google Shape;192;p9" descr="si.png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3" name="Google Shape;193;p9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3">
  <p:cSld name="DARK3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0"/>
          <p:cNvSpPr txBox="1">
            <a:spLocks noGrp="1"/>
          </p:cNvSpPr>
          <p:nvPr>
            <p:ph type="body" idx="1"/>
          </p:nvPr>
        </p:nvSpPr>
        <p:spPr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197" name="Google Shape;197;p10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4">
  <p:cSld name="DARK4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00" name="Google Shape;200;p11"/>
          <p:cNvGraphicFramePr/>
          <p:nvPr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1" name="Google Shape;201;p11"/>
          <p:cNvGraphicFramePr/>
          <p:nvPr/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02" name="Google Shape;202;p11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5">
  <p:cSld name="DARK5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2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05" name="Google Shape;205;p12"/>
          <p:cNvGraphicFramePr/>
          <p:nvPr/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206" name="Google Shape;206;p12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6">
  <p:cSld name="DARK6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3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body" idx="1"/>
          </p:nvPr>
        </p:nvSpPr>
        <p:spPr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7">
  <p:cSld name="DARK7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4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4"/>
          <p:cNvSpPr txBox="1">
            <a:spLocks noGrp="1"/>
          </p:cNvSpPr>
          <p:nvPr>
            <p:ph type="body" idx="1"/>
          </p:nvPr>
        </p:nvSpPr>
        <p:spPr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213" name="Google Shape;213;p14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26" Type="http://schemas.openxmlformats.org/officeDocument/2006/relationships/image" Target="../media/image8.png"/><Relationship Id="rId39" Type="http://schemas.openxmlformats.org/officeDocument/2006/relationships/image" Target="../media/image21.png"/><Relationship Id="rId21" Type="http://schemas.openxmlformats.org/officeDocument/2006/relationships/image" Target="../media/image3.png"/><Relationship Id="rId34" Type="http://schemas.openxmlformats.org/officeDocument/2006/relationships/image" Target="../media/image16.png"/><Relationship Id="rId42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32" Type="http://schemas.openxmlformats.org/officeDocument/2006/relationships/image" Target="../media/image14.png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45" Type="http://schemas.openxmlformats.org/officeDocument/2006/relationships/image" Target="../media/image27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28" Type="http://schemas.openxmlformats.org/officeDocument/2006/relationships/image" Target="../media/image10.png"/><Relationship Id="rId36" Type="http://schemas.openxmlformats.org/officeDocument/2006/relationships/image" Target="../media/image18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31" Type="http://schemas.openxmlformats.org/officeDocument/2006/relationships/image" Target="../media/image13.png"/><Relationship Id="rId44" Type="http://schemas.openxmlformats.org/officeDocument/2006/relationships/image" Target="../media/image2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openxmlformats.org/officeDocument/2006/relationships/image" Target="../media/image17.png"/><Relationship Id="rId43" Type="http://schemas.openxmlformats.org/officeDocument/2006/relationships/image" Target="../media/image25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7.png"/><Relationship Id="rId33" Type="http://schemas.openxmlformats.org/officeDocument/2006/relationships/image" Target="../media/image15.png"/><Relationship Id="rId38" Type="http://schemas.openxmlformats.org/officeDocument/2006/relationships/image" Target="../media/image20.png"/><Relationship Id="rId46" Type="http://schemas.openxmlformats.org/officeDocument/2006/relationships/image" Target="../media/image28.png"/><Relationship Id="rId20" Type="http://schemas.openxmlformats.org/officeDocument/2006/relationships/image" Target="../media/image2.png"/><Relationship Id="rId41" Type="http://schemas.openxmlformats.org/officeDocument/2006/relationships/image" Target="../media/image23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openxmlformats.org/officeDocument/2006/relationships/image" Target="../media/image6.png"/><Relationship Id="rId26" Type="http://schemas.openxmlformats.org/officeDocument/2006/relationships/image" Target="../media/image14.png"/><Relationship Id="rId39" Type="http://schemas.openxmlformats.org/officeDocument/2006/relationships/image" Target="../media/image27.png"/><Relationship Id="rId21" Type="http://schemas.openxmlformats.org/officeDocument/2006/relationships/image" Target="../media/image9.png"/><Relationship Id="rId34" Type="http://schemas.openxmlformats.org/officeDocument/2006/relationships/image" Target="../media/image22.png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36.png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38" Type="http://schemas.openxmlformats.org/officeDocument/2006/relationships/image" Target="../media/image26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2.xml"/><Relationship Id="rId24" Type="http://schemas.openxmlformats.org/officeDocument/2006/relationships/image" Target="../media/image12.png"/><Relationship Id="rId32" Type="http://schemas.openxmlformats.org/officeDocument/2006/relationships/image" Target="../media/image20.png"/><Relationship Id="rId37" Type="http://schemas.openxmlformats.org/officeDocument/2006/relationships/image" Target="../media/image25.pn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36" Type="http://schemas.openxmlformats.org/officeDocument/2006/relationships/image" Target="../media/image24.png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7.png"/><Relationship Id="rId31" Type="http://schemas.openxmlformats.org/officeDocument/2006/relationships/image" Target="../media/image19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image" Target="../media/image23.png"/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40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theme" Target="../theme/theme3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40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theme" Target="../theme/theme4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openxmlformats.org/officeDocument/2006/relationships/image" Target="../media/image36.png"/><Relationship Id="rId4" Type="http://schemas.openxmlformats.org/officeDocument/2006/relationships/image" Target="../media/image37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24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/>
          <p:nvPr/>
        </p:nvSpPr>
        <p:spPr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800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3"/>
          <p:cNvSpPr txBox="1"/>
          <p:nvPr/>
        </p:nvSpPr>
        <p:spPr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72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/>
          <p:nvPr/>
        </p:nvSpPr>
        <p:spPr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fld id="{00000000-1234-1234-1234-123412341234}" type="slidenum">
              <a:rPr lang="en-GB" sz="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oogle Shape;16;p3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7" name="Google Shape;17;p3"/>
          <p:cNvGrpSpPr/>
          <p:nvPr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18" name="Google Shape;18;p3" descr="de.png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9;p3" descr="at.png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0;p3" descr="be.png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1;p3" descr="dk.png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3" descr="es.png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3;p3" descr="ee.png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4;p3" descr="fi.png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3" descr="fr.png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6;p3" descr="gr.png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7;p3" descr="hu.png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;p3" descr="ie.png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29;p3" descr="it.png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0;p3" descr="lu.png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1;p3" descr="no.png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32;p3" descr="nl.png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33;p3" descr="pl.png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34;p3" descr="pt.png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35;p3" descr="cz.png"/>
            <p:cNvPicPr preferRelativeResize="0"/>
            <p:nvPr/>
          </p:nvPicPr>
          <p:blipFill rotWithShape="1">
            <a:blip r:embed="rId37">
              <a:alphaModFix/>
            </a:blip>
            <a:srcRect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6;p3" descr="ro.png"/>
            <p:cNvPicPr preferRelativeResize="0"/>
            <p:nvPr/>
          </p:nvPicPr>
          <p:blipFill rotWithShape="1">
            <a:blip r:embed="rId38">
              <a:alphaModFix/>
            </a:blip>
            <a:srcRect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37;p3" descr="se.png"/>
            <p:cNvPicPr preferRelativeResize="0"/>
            <p:nvPr/>
          </p:nvPicPr>
          <p:blipFill rotWithShape="1">
            <a:blip r:embed="rId39">
              <a:alphaModFix/>
            </a:blip>
            <a:srcRect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38;p3" descr="ch.png"/>
            <p:cNvPicPr preferRelativeResize="0"/>
            <p:nvPr/>
          </p:nvPicPr>
          <p:blipFill rotWithShape="1">
            <a:blip r:embed="rId40">
              <a:alphaModFix/>
            </a:blip>
            <a:srcRect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9;p3" descr="uk.png"/>
            <p:cNvPicPr preferRelativeResize="0"/>
            <p:nvPr/>
          </p:nvPicPr>
          <p:blipFill rotWithShape="1">
            <a:blip r:embed="rId41">
              <a:alphaModFix/>
            </a:blip>
            <a:srcRect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0;p3"/>
            <p:cNvPicPr preferRelativeResize="0"/>
            <p:nvPr/>
          </p:nvPicPr>
          <p:blipFill rotWithShape="1">
            <a:blip r:embed="rId42">
              <a:alphaModFix/>
            </a:blip>
            <a:srcRect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3"/>
            <p:cNvPicPr preferRelativeResize="0"/>
            <p:nvPr/>
          </p:nvPicPr>
          <p:blipFill rotWithShape="1">
            <a:blip r:embed="rId43">
              <a:alphaModFix/>
            </a:blip>
            <a:srcRect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2;p3" descr="ca.png"/>
            <p:cNvPicPr preferRelativeResize="0"/>
            <p:nvPr/>
          </p:nvPicPr>
          <p:blipFill rotWithShape="1">
            <a:blip r:embed="rId44">
              <a:alphaModFix/>
            </a:blip>
            <a:srcRect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3;p3" descr="si.png"/>
            <p:cNvPicPr preferRelativeResize="0"/>
            <p:nvPr/>
          </p:nvPicPr>
          <p:blipFill rotWithShape="1">
            <a:blip r:embed="rId45">
              <a:alphaModFix/>
            </a:blip>
            <a:srcRect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" name="Google Shape;44;p3"/>
          <p:cNvPicPr preferRelativeResize="0"/>
          <p:nvPr/>
        </p:nvPicPr>
        <p:blipFill rotWithShape="1">
          <a:blip r:embed="rId46">
            <a:alphaModFix/>
          </a:blip>
          <a:srcRect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"/>
          <p:cNvSpPr txBox="1"/>
          <p:nvPr/>
        </p:nvSpPr>
        <p:spPr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72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3" name="Google Shape;253;p5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54" name="Google Shape;254;p5"/>
          <p:cNvSpPr txBox="1">
            <a:spLocks noGrp="1"/>
          </p:cNvSpPr>
          <p:nvPr>
            <p:ph type="body" idx="1"/>
          </p:nvPr>
        </p:nvSpPr>
        <p:spPr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5" name="Google Shape;255;p5"/>
          <p:cNvSpPr txBox="1"/>
          <p:nvPr/>
        </p:nvSpPr>
        <p:spPr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72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6" name="Google Shape;256;p5"/>
          <p:cNvSpPr txBox="1"/>
          <p:nvPr/>
        </p:nvSpPr>
        <p:spPr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800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5"/>
          <p:cNvSpPr txBox="1"/>
          <p:nvPr/>
        </p:nvSpPr>
        <p:spPr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fld id="{00000000-1234-1234-1234-123412341234}" type="slidenum">
              <a:rPr lang="en-GB" sz="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331489" y="-215904"/>
            <a:ext cx="2095200" cy="13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0" name="Google Shape;260;p5"/>
          <p:cNvGrpSpPr/>
          <p:nvPr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261" name="Google Shape;261;p5" descr="de.pn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5" descr="at.png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5" descr="be.png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5" descr="dk.png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5" descr="es.png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5" descr="ee.png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5" descr="fi.png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5" descr="fr.png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5" descr="gr.png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Google Shape;270;p5" descr="hu.png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5" descr="ie.png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272;p5" descr="it.png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p5" descr="lu.png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" name="Google Shape;274;p5" descr="no.png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5" descr="nl.png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" name="Google Shape;276;p5" descr="pl.png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" name="Google Shape;277;p5" descr="pt.png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" name="Google Shape;278;p5" descr="cz.png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5" descr="ro.png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5" descr="se.png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" name="Google Shape;281;p5" descr="ch.png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" name="Google Shape;282;p5" descr="uk.png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" name="Google Shape;283;p5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" name="Google Shape;284;p5"/>
            <p:cNvPicPr preferRelativeResize="0"/>
            <p:nvPr/>
          </p:nvPicPr>
          <p:blipFill rotWithShape="1">
            <a:blip r:embed="rId37">
              <a:alphaModFix/>
            </a:blip>
            <a:srcRect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5" descr="ca.png"/>
            <p:cNvPicPr preferRelativeResize="0"/>
            <p:nvPr/>
          </p:nvPicPr>
          <p:blipFill rotWithShape="1">
            <a:blip r:embed="rId38">
              <a:alphaModFix/>
            </a:blip>
            <a:srcRect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Google Shape;286;p5" descr="si.png"/>
            <p:cNvPicPr preferRelativeResize="0"/>
            <p:nvPr/>
          </p:nvPicPr>
          <p:blipFill rotWithShape="1">
            <a:blip r:embed="rId39">
              <a:alphaModFix/>
            </a:blip>
            <a:srcRect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3"/>
          <p:cNvSpPr txBox="1"/>
          <p:nvPr/>
        </p:nvSpPr>
        <p:spPr>
          <a:xfrm>
            <a:off x="772995" y="447366"/>
            <a:ext cx="6707100" cy="2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72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4" name="Google Shape;384;p33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85" name="Google Shape;385;p33"/>
          <p:cNvSpPr txBox="1"/>
          <p:nvPr/>
        </p:nvSpPr>
        <p:spPr>
          <a:xfrm>
            <a:off x="221404" y="6202800"/>
            <a:ext cx="1212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800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33"/>
          <p:cNvSpPr txBox="1">
            <a:spLocks noGrp="1"/>
          </p:cNvSpPr>
          <p:nvPr>
            <p:ph type="body" idx="1"/>
          </p:nvPr>
        </p:nvSpPr>
        <p:spPr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87" name="Google Shape;38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42800" y="6584400"/>
            <a:ext cx="1638000" cy="10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3"/>
          <p:cNvSpPr txBox="1"/>
          <p:nvPr/>
        </p:nvSpPr>
        <p:spPr>
          <a:xfrm>
            <a:off x="8204400" y="6202800"/>
            <a:ext cx="37512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fld id="{00000000-1234-1234-1234-123412341234}" type="slidenum">
              <a:rPr lang="en-GB" sz="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9" name="Google Shape;389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31489" y="-216085"/>
            <a:ext cx="2093891" cy="131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0" name="Google Shape;390;p33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91" name="Google Shape;391;p33"/>
          <p:cNvGrpSpPr/>
          <p:nvPr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92" name="Google Shape;392;p33" descr="de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p33" descr="at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Google Shape;394;p33" descr="be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5" name="Google Shape;395;p33" descr="dk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6" name="Google Shape;396;p33" descr="es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7" name="Google Shape;397;p33" descr="ee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" name="Google Shape;398;p33" descr="fi.pn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" name="Google Shape;399;p33" descr="fr.pn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0" name="Google Shape;400;p33" descr="gr.png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Google Shape;401;p33" descr="hu.pn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2" name="Google Shape;402;p33" descr="ie.png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3" name="Google Shape;403;p33" descr="it.png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4" name="Google Shape;404;p33" descr="lu.png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5" name="Google Shape;405;p33" descr="no.png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6" name="Google Shape;406;p33" descr="nl.png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7" name="Google Shape;407;p33" descr="pl.png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8" name="Google Shape;408;p33" descr="pt.png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9" name="Google Shape;409;p33" descr="cz.png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0" name="Google Shape;410;p33" descr="ro.png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1" name="Google Shape;411;p33" descr="se.png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p33" descr="ch.png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33" descr="uk.png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33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Google Shape;415;p33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9768386" y="4469696"/>
              <a:ext cx="215999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Google Shape;416;p33" descr="ca.png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7" name="Google Shape;417;p33" descr="si.png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5"/>
          <p:cNvSpPr txBox="1"/>
          <p:nvPr/>
        </p:nvSpPr>
        <p:spPr>
          <a:xfrm>
            <a:off x="772995" y="447366"/>
            <a:ext cx="6707100" cy="2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72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22" name="Google Shape;422;p35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974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23" name="Google Shape;423;p35"/>
          <p:cNvSpPr txBox="1"/>
          <p:nvPr/>
        </p:nvSpPr>
        <p:spPr>
          <a:xfrm>
            <a:off x="221404" y="6202800"/>
            <a:ext cx="1212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800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4" name="Google Shape;424;p35"/>
          <p:cNvCxnSpPr/>
          <p:nvPr/>
        </p:nvCxnSpPr>
        <p:spPr>
          <a:xfrm>
            <a:off x="222041" y="6411947"/>
            <a:ext cx="11768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25" name="Google Shape;42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1529" y="6578011"/>
            <a:ext cx="1641396" cy="113828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35"/>
          <p:cNvSpPr txBox="1">
            <a:spLocks noGrp="1"/>
          </p:cNvSpPr>
          <p:nvPr>
            <p:ph type="body" idx="1"/>
          </p:nvPr>
        </p:nvSpPr>
        <p:spPr>
          <a:xfrm>
            <a:off x="218859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7" name="Google Shape;427;p35"/>
          <p:cNvSpPr txBox="1"/>
          <p:nvPr/>
        </p:nvSpPr>
        <p:spPr>
          <a:xfrm>
            <a:off x="8204400" y="6202800"/>
            <a:ext cx="37512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fld id="{00000000-1234-1234-1234-123412341234}" type="slidenum">
              <a:rPr lang="en-GB" sz="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8" name="Google Shape;428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43245" y="6585917"/>
            <a:ext cx="1636919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9" name="Google Shape;429;p35"/>
          <p:cNvGrpSpPr/>
          <p:nvPr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430" name="Google Shape;430;p35" descr="de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" name="Google Shape;431;p35" descr="at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" name="Google Shape;432;p35" descr="be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" name="Google Shape;433;p35" descr="dk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" name="Google Shape;434;p35" descr="es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5" name="Google Shape;435;p35" descr="ee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6" name="Google Shape;436;p35" descr="fi.pn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7" name="Google Shape;437;p35" descr="fr.pn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8" name="Google Shape;438;p35" descr="gr.png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9" name="Google Shape;439;p35" descr="hu.pn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" name="Google Shape;440;p35" descr="ie.png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1" name="Google Shape;441;p35" descr="it.png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2" name="Google Shape;442;p35" descr="lu.png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3" name="Google Shape;443;p35" descr="no.png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" name="Google Shape;444;p35" descr="nl.png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" name="Google Shape;445;p35" descr="pl.png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Google Shape;446;p35" descr="pt.png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" name="Google Shape;447;p35" descr="cz.png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" name="Google Shape;448;p35" descr="ro.png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" name="Google Shape;449;p35" descr="se.png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0" name="Google Shape;450;p35" descr="ch.png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35" descr="uk.png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" name="Google Shape;452;p35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" name="Google Shape;453;p35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9768386" y="4469696"/>
              <a:ext cx="215999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p35" descr="ca.png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" name="Google Shape;455;p35" descr="si.png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6" name="Google Shape;456;p35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0331489" y="-215904"/>
            <a:ext cx="2095200" cy="1314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tiff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hyperlink" Target="https://github.com/senbox-org/sen2like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1.tiff"/><Relationship Id="rId5" Type="http://schemas.openxmlformats.org/officeDocument/2006/relationships/image" Target="../media/image80.tiff"/><Relationship Id="rId4" Type="http://schemas.openxmlformats.org/officeDocument/2006/relationships/image" Target="../media/image7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://step.esa.int/main/third-party-plugins-2/sen2cor/" TargetMode="Externa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"/>
          <p:cNvSpPr txBox="1"/>
          <p:nvPr/>
        </p:nvSpPr>
        <p:spPr>
          <a:xfrm>
            <a:off x="124853" y="4014834"/>
            <a:ext cx="11793857" cy="107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200" tIns="44100" rIns="88200" bIns="44100" anchor="b" anchorCtr="0">
            <a:spAutoFit/>
          </a:bodyPr>
          <a:lstStyle/>
          <a:p>
            <a:pPr lvl="0"/>
            <a:r>
              <a:rPr lang="en-GB" sz="3200" dirty="0">
                <a:solidFill>
                  <a:schemeClr val="bg1"/>
                </a:solidFill>
              </a:rPr>
              <a:t>An Overview of Copernicus Sentinel-2 Surface Reflectance Products from an Analysis Ready Data Perspective</a:t>
            </a:r>
            <a:endParaRPr sz="3200" b="1" i="0" u="none" strike="noStrike" cap="none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467" name="Google Shape;467;p1"/>
          <p:cNvSpPr txBox="1"/>
          <p:nvPr/>
        </p:nvSpPr>
        <p:spPr>
          <a:xfrm>
            <a:off x="6795014" y="5269384"/>
            <a:ext cx="5123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defRPr/>
            </a:pPr>
            <a:r>
              <a:rPr lang="en-US" sz="1200" u="sng" dirty="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rPr>
              <a:t>Valentina Boccia,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rPr>
              <a:t>Ferran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rPr>
              <a:t> Gascon, ESA </a:t>
            </a:r>
          </a:p>
          <a:p>
            <a:pPr algn="just">
              <a:defRPr/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rPr>
              <a:t>Rosario Q. Iannone, Rhea </a:t>
            </a:r>
          </a:p>
          <a:p>
            <a:pPr algn="just">
              <a:defRPr/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rPr>
              <a:t>Enrico G.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rPr>
              <a:t>Cadau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rPr>
              <a:t>, Serco</a:t>
            </a:r>
          </a:p>
        </p:txBody>
      </p:sp>
      <p:sp>
        <p:nvSpPr>
          <p:cNvPr id="468" name="Google Shape;468;p1"/>
          <p:cNvSpPr txBox="1"/>
          <p:nvPr/>
        </p:nvSpPr>
        <p:spPr>
          <a:xfrm>
            <a:off x="6795014" y="5997198"/>
            <a:ext cx="51237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27</a:t>
            </a:r>
            <a:r>
              <a:rPr lang="en-GB" sz="1200" b="0" i="0" u="none" strike="noStrike" cap="none" baseline="30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GB" sz="1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May 2022</a:t>
            </a:r>
            <a:endParaRPr sz="1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1"/>
          <p:cNvSpPr/>
          <p:nvPr/>
        </p:nvSpPr>
        <p:spPr>
          <a:xfrm>
            <a:off x="7288567" y="5590659"/>
            <a:ext cx="4750834" cy="2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8AED5-86E1-AE45-9BD5-A4FDAD169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Sentinel-2 &amp; CEOS ARD PFS Surface Reflectance </a:t>
            </a:r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608E5B-70DF-424A-9794-9BF3FD907D13}"/>
              </a:ext>
            </a:extLst>
          </p:cNvPr>
          <p:cNvSpPr/>
          <p:nvPr/>
        </p:nvSpPr>
        <p:spPr>
          <a:xfrm>
            <a:off x="240122" y="1250603"/>
            <a:ext cx="3746329" cy="4232161"/>
          </a:xfrm>
          <a:prstGeom prst="rect">
            <a:avLst/>
          </a:prstGeom>
          <a:gradFill rotWithShape="1">
            <a:gsLst>
              <a:gs pos="0">
                <a:srgbClr val="D5D6D2">
                  <a:shade val="51000"/>
                  <a:satMod val="130000"/>
                </a:srgbClr>
              </a:gs>
              <a:gs pos="80000">
                <a:srgbClr val="D5D6D2">
                  <a:shade val="93000"/>
                  <a:satMod val="130000"/>
                </a:srgbClr>
              </a:gs>
              <a:gs pos="100000">
                <a:srgbClr val="D5D6D2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D5D6D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THRESHOLD (Minimum Requirements) General Metadata 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5480A07-C6BD-2248-B762-26ED5658B8AC}"/>
              </a:ext>
            </a:extLst>
          </p:cNvPr>
          <p:cNvSpPr/>
          <p:nvPr/>
        </p:nvSpPr>
        <p:spPr>
          <a:xfrm>
            <a:off x="1643556" y="5553952"/>
            <a:ext cx="202573" cy="22596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98DB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4507A3D-207B-C74A-8E02-74CD46196CCD}"/>
              </a:ext>
            </a:extLst>
          </p:cNvPr>
          <p:cNvSpPr/>
          <p:nvPr/>
        </p:nvSpPr>
        <p:spPr>
          <a:xfrm>
            <a:off x="1640131" y="5846603"/>
            <a:ext cx="202573" cy="22596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rgbClr val="0098DB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EC110B1D-31F4-9A46-86F7-47CC83442A89}"/>
              </a:ext>
            </a:extLst>
          </p:cNvPr>
          <p:cNvSpPr/>
          <p:nvPr/>
        </p:nvSpPr>
        <p:spPr>
          <a:xfrm>
            <a:off x="1640131" y="6158271"/>
            <a:ext cx="202573" cy="22596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0098DB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DC82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16422A-014B-EF46-9B98-AED8A8046A9F}"/>
              </a:ext>
            </a:extLst>
          </p:cNvPr>
          <p:cNvSpPr txBox="1"/>
          <p:nvPr/>
        </p:nvSpPr>
        <p:spPr>
          <a:xfrm>
            <a:off x="1885085" y="5538369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000" dirty="0">
                <a:solidFill>
                  <a:srgbClr val="000000"/>
                </a:solidFill>
                <a:latin typeface="Cambria"/>
                <a:ea typeface="+mn-ea"/>
                <a:cs typeface="Cambria"/>
              </a:rPr>
              <a:t>Not Required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EA719166-CDAA-E94F-90C1-47764D598DCA}"/>
              </a:ext>
            </a:extLst>
          </p:cNvPr>
          <p:cNvSpPr txBox="1"/>
          <p:nvPr/>
        </p:nvSpPr>
        <p:spPr>
          <a:xfrm>
            <a:off x="1889454" y="5846603"/>
            <a:ext cx="7509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000" dirty="0">
                <a:solidFill>
                  <a:srgbClr val="000000"/>
                </a:solidFill>
                <a:latin typeface="Cambria"/>
                <a:ea typeface="+mn-ea"/>
                <a:cs typeface="Cambria"/>
              </a:rPr>
              <a:t>Compliant</a:t>
            </a: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E9D2FD74-445A-4041-94CD-B9B3A77D6CA5}"/>
              </a:ext>
            </a:extLst>
          </p:cNvPr>
          <p:cNvSpPr txBox="1"/>
          <p:nvPr/>
        </p:nvSpPr>
        <p:spPr>
          <a:xfrm>
            <a:off x="1893823" y="6154837"/>
            <a:ext cx="9779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000" dirty="0">
                <a:solidFill>
                  <a:srgbClr val="000000"/>
                </a:solidFill>
                <a:latin typeface="Cambria"/>
                <a:ea typeface="+mn-ea"/>
                <a:cs typeface="Cambria"/>
              </a:rPr>
              <a:t>Not Compliant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C9E57C9-2354-6D48-A209-D7661233BB64}"/>
              </a:ext>
            </a:extLst>
          </p:cNvPr>
          <p:cNvSpPr txBox="1"/>
          <p:nvPr/>
        </p:nvSpPr>
        <p:spPr>
          <a:xfrm>
            <a:off x="583050" y="1728347"/>
            <a:ext cx="340340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eaLnBrk="1" hangingPunct="1">
              <a:buFont typeface="+mj-lt"/>
              <a:buAutoNum type="arabicPeriod"/>
            </a:pPr>
            <a:r>
              <a:rPr lang="en-US" sz="1400" b="1" dirty="0">
                <a:solidFill>
                  <a:srgbClr val="FFFFFF"/>
                </a:solidFill>
                <a:latin typeface="Cambria" panose="02040503050406030204" pitchFamily="18" charset="0"/>
                <a:ea typeface="+mn-ea"/>
                <a:cs typeface="Georgia"/>
              </a:rPr>
              <a:t>Traceability</a:t>
            </a:r>
          </a:p>
          <a:p>
            <a:pPr marL="228600" indent="-228600" eaLnBrk="1" hangingPunct="1">
              <a:buFont typeface="+mj-lt"/>
              <a:buAutoNum type="arabicPeriod"/>
            </a:pPr>
            <a:r>
              <a:rPr lang="en-US" sz="1400" b="1" dirty="0">
                <a:solidFill>
                  <a:srgbClr val="008000"/>
                </a:solidFill>
                <a:latin typeface="Cambria" panose="02040503050406030204" pitchFamily="18" charset="0"/>
                <a:ea typeface="+mn-ea"/>
                <a:cs typeface="Georgia"/>
              </a:rPr>
              <a:t>Metadata machine readability</a:t>
            </a:r>
          </a:p>
          <a:p>
            <a:pPr marL="228600" indent="-228600" eaLnBrk="1" hangingPunct="1">
              <a:buFont typeface="+mj-lt"/>
              <a:buAutoNum type="arabicPeriod"/>
            </a:pPr>
            <a:r>
              <a:rPr lang="en-US" sz="1400" b="1" dirty="0">
                <a:solidFill>
                  <a:srgbClr val="008000"/>
                </a:solidFill>
                <a:latin typeface="Cambria" panose="02040503050406030204" pitchFamily="18" charset="0"/>
                <a:ea typeface="+mn-ea"/>
                <a:cs typeface="Georgia"/>
              </a:rPr>
              <a:t>Data collection time</a:t>
            </a:r>
          </a:p>
          <a:p>
            <a:pPr marL="228600" indent="-228600" eaLnBrk="1" hangingPunct="1">
              <a:buFont typeface="+mj-lt"/>
              <a:buAutoNum type="arabicPeriod"/>
            </a:pPr>
            <a:r>
              <a:rPr lang="en-US" sz="1400" b="1" dirty="0">
                <a:solidFill>
                  <a:srgbClr val="008000"/>
                </a:solidFill>
                <a:latin typeface="Cambria" panose="02040503050406030204" pitchFamily="18" charset="0"/>
                <a:ea typeface="+mn-ea"/>
                <a:cs typeface="Georgia"/>
              </a:rPr>
              <a:t>Geographical Area</a:t>
            </a:r>
          </a:p>
          <a:p>
            <a:pPr marL="228600" indent="-228600" eaLnBrk="1" hangingPunct="1">
              <a:buFont typeface="+mj-lt"/>
              <a:buAutoNum type="arabicPeriod"/>
            </a:pPr>
            <a:r>
              <a:rPr lang="en-US" sz="1400" b="1" dirty="0">
                <a:solidFill>
                  <a:srgbClr val="008000"/>
                </a:solidFill>
                <a:latin typeface="Cambria" panose="02040503050406030204" pitchFamily="18" charset="0"/>
                <a:ea typeface="+mn-ea"/>
                <a:cs typeface="Georgia"/>
              </a:rPr>
              <a:t>Coordinate Reference System</a:t>
            </a:r>
          </a:p>
          <a:p>
            <a:pPr marL="228600" indent="-228600" eaLnBrk="1" hangingPunct="1">
              <a:buFont typeface="+mj-lt"/>
              <a:buAutoNum type="arabicPeriod"/>
            </a:pPr>
            <a:r>
              <a:rPr lang="en-US" sz="1400" b="1" dirty="0">
                <a:solidFill>
                  <a:srgbClr val="008000"/>
                </a:solidFill>
                <a:latin typeface="Cambria" panose="02040503050406030204" pitchFamily="18" charset="0"/>
                <a:ea typeface="+mn-ea"/>
                <a:cs typeface="Georgia"/>
              </a:rPr>
              <a:t>Map Projection</a:t>
            </a:r>
          </a:p>
          <a:p>
            <a:pPr marL="228600" indent="-228600" eaLnBrk="1" hangingPunct="1">
              <a:buFont typeface="+mj-lt"/>
              <a:buAutoNum type="arabicPeriod"/>
            </a:pPr>
            <a:r>
              <a:rPr lang="en-US" sz="1400" b="1" dirty="0">
                <a:solidFill>
                  <a:srgbClr val="FFFFFF"/>
                </a:solidFill>
                <a:latin typeface="Cambria" panose="02040503050406030204" pitchFamily="18" charset="0"/>
                <a:ea typeface="+mn-ea"/>
                <a:cs typeface="Georgia"/>
              </a:rPr>
              <a:t>Geometric Correction Methods</a:t>
            </a:r>
          </a:p>
          <a:p>
            <a:pPr marL="228600" indent="-228600" eaLnBrk="1" hangingPunct="1">
              <a:buFont typeface="+mj-lt"/>
              <a:buAutoNum type="arabicPeriod"/>
            </a:pPr>
            <a:r>
              <a:rPr lang="en-US" sz="1400" b="1" dirty="0">
                <a:solidFill>
                  <a:srgbClr val="FFFFFF"/>
                </a:solidFill>
                <a:latin typeface="Cambria" panose="02040503050406030204" pitchFamily="18" charset="0"/>
                <a:ea typeface="+mn-ea"/>
                <a:cs typeface="Georgia"/>
              </a:rPr>
              <a:t>Geometric Accuracy of the Data</a:t>
            </a:r>
          </a:p>
          <a:p>
            <a:pPr marL="228600" indent="-228600" eaLnBrk="1" hangingPunct="1">
              <a:buFont typeface="+mj-lt"/>
              <a:buAutoNum type="arabicPeriod"/>
            </a:pPr>
            <a:r>
              <a:rPr lang="en-US" sz="1400" b="1" dirty="0">
                <a:solidFill>
                  <a:srgbClr val="008542"/>
                </a:solidFill>
                <a:latin typeface="Cambria" panose="02040503050406030204" pitchFamily="18" charset="0"/>
                <a:ea typeface="+mn-ea"/>
                <a:cs typeface="Georgia"/>
              </a:rPr>
              <a:t>Instrument</a:t>
            </a:r>
          </a:p>
          <a:p>
            <a:pPr marL="228600" indent="-228600" eaLnBrk="1" hangingPunct="1">
              <a:buFont typeface="+mj-lt"/>
              <a:buAutoNum type="arabicPeriod"/>
            </a:pPr>
            <a:r>
              <a:rPr lang="en-US" sz="1400" b="1" dirty="0">
                <a:solidFill>
                  <a:srgbClr val="008542"/>
                </a:solidFill>
                <a:latin typeface="Cambria" panose="02040503050406030204" pitchFamily="18" charset="0"/>
                <a:ea typeface="+mn-ea"/>
                <a:cs typeface="Georgia"/>
              </a:rPr>
              <a:t>Spectral Bands</a:t>
            </a:r>
          </a:p>
          <a:p>
            <a:pPr marL="228600" indent="-228600" eaLnBrk="1" hangingPunct="1">
              <a:buFont typeface="+mj-lt"/>
              <a:buAutoNum type="arabicPeriod"/>
            </a:pPr>
            <a:r>
              <a:rPr lang="en-US" sz="1400" b="1" dirty="0">
                <a:solidFill>
                  <a:srgbClr val="FFFFFF"/>
                </a:solidFill>
                <a:latin typeface="Cambria" panose="02040503050406030204" pitchFamily="18" charset="0"/>
                <a:ea typeface="+mn-ea"/>
                <a:cs typeface="Georgia"/>
              </a:rPr>
              <a:t>Sensor Calibration</a:t>
            </a:r>
          </a:p>
          <a:p>
            <a:pPr marL="228600" indent="-228600" eaLnBrk="1" hangingPunct="1">
              <a:buFont typeface="+mj-lt"/>
              <a:buAutoNum type="arabicPeriod"/>
            </a:pPr>
            <a:r>
              <a:rPr lang="en-US" sz="1400" b="1" dirty="0">
                <a:solidFill>
                  <a:srgbClr val="FFFFFF"/>
                </a:solidFill>
                <a:latin typeface="Cambria" panose="02040503050406030204" pitchFamily="18" charset="0"/>
                <a:ea typeface="+mn-ea"/>
                <a:cs typeface="Georgia"/>
              </a:rPr>
              <a:t>Radiometric Accuracy</a:t>
            </a:r>
          </a:p>
          <a:p>
            <a:pPr marL="228600" indent="-228600" eaLnBrk="1" hangingPunct="1">
              <a:buFont typeface="+mj-lt"/>
              <a:buAutoNum type="arabicPeriod"/>
            </a:pPr>
            <a:r>
              <a:rPr lang="en-US" sz="1400" b="1" dirty="0">
                <a:solidFill>
                  <a:srgbClr val="008000"/>
                </a:solidFill>
                <a:latin typeface="Cambria" panose="02040503050406030204" pitchFamily="18" charset="0"/>
                <a:ea typeface="+mn-ea"/>
                <a:cs typeface="Georgia"/>
              </a:rPr>
              <a:t>Algorithms</a:t>
            </a:r>
          </a:p>
          <a:p>
            <a:pPr marL="228600" indent="-228600" eaLnBrk="1" hangingPunct="1">
              <a:buFont typeface="+mj-lt"/>
              <a:buAutoNum type="arabicPeriod"/>
            </a:pPr>
            <a:r>
              <a:rPr lang="en-US" sz="1400" b="1" dirty="0">
                <a:solidFill>
                  <a:srgbClr val="008000"/>
                </a:solidFill>
                <a:latin typeface="Cambria" panose="02040503050406030204" pitchFamily="18" charset="0"/>
                <a:ea typeface="+mn-ea"/>
                <a:cs typeface="Georgia"/>
              </a:rPr>
              <a:t>Auxiliary Data</a:t>
            </a:r>
          </a:p>
          <a:p>
            <a:pPr marL="228600" indent="-228600" eaLnBrk="1" hangingPunct="1">
              <a:buFont typeface="+mj-lt"/>
              <a:buAutoNum type="arabicPeriod"/>
            </a:pPr>
            <a:r>
              <a:rPr lang="en-US" sz="1400" b="1" dirty="0">
                <a:solidFill>
                  <a:srgbClr val="FFFFFF"/>
                </a:solidFill>
                <a:latin typeface="Cambria" panose="02040503050406030204" pitchFamily="18" charset="0"/>
                <a:ea typeface="+mn-ea"/>
                <a:cs typeface="Georgia"/>
              </a:rPr>
              <a:t>Processing Chain Provenance</a:t>
            </a:r>
          </a:p>
          <a:p>
            <a:pPr marL="228600" indent="-228600" eaLnBrk="1" hangingPunct="1">
              <a:buFont typeface="+mj-lt"/>
              <a:buAutoNum type="arabicPeriod"/>
            </a:pPr>
            <a:r>
              <a:rPr lang="en-US" sz="1400" b="1" dirty="0">
                <a:solidFill>
                  <a:srgbClr val="008000"/>
                </a:solidFill>
                <a:latin typeface="Cambria" panose="02040503050406030204" pitchFamily="18" charset="0"/>
                <a:cs typeface="Georgia"/>
              </a:rPr>
              <a:t> Data access</a:t>
            </a:r>
          </a:p>
          <a:p>
            <a:pPr marL="228600" indent="-228600" eaLnBrk="1" hangingPunct="1">
              <a:buFont typeface="+mj-lt"/>
              <a:buAutoNum type="arabicPeriod"/>
            </a:pPr>
            <a:r>
              <a:rPr lang="en-US" sz="1400" b="1" dirty="0">
                <a:solidFill>
                  <a:srgbClr val="FFFFFF"/>
                </a:solidFill>
                <a:latin typeface="Cambria" panose="02040503050406030204" pitchFamily="18" charset="0"/>
                <a:ea typeface="+mn-ea"/>
                <a:cs typeface="Georgia"/>
              </a:rPr>
              <a:t>Overall Data Quality</a:t>
            </a:r>
          </a:p>
          <a:p>
            <a:pPr eaLnBrk="1" hangingPunct="1"/>
            <a:endParaRPr lang="en-US" sz="2000" dirty="0">
              <a:solidFill>
                <a:srgbClr val="000000"/>
              </a:solidFill>
              <a:latin typeface="Cambria" panose="02040503050406030204" pitchFamily="18" charset="0"/>
              <a:ea typeface="+mn-ea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BB894282-CD10-4947-9CA1-2E03D9D16A2C}"/>
              </a:ext>
            </a:extLst>
          </p:cNvPr>
          <p:cNvSpPr txBox="1"/>
          <p:nvPr/>
        </p:nvSpPr>
        <p:spPr>
          <a:xfrm>
            <a:off x="210601" y="5781663"/>
            <a:ext cx="1481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200" dirty="0">
                <a:solidFill>
                  <a:srgbClr val="000000"/>
                </a:solidFill>
                <a:latin typeface="Cambria" panose="02040503050406030204" pitchFamily="18" charset="0"/>
                <a:ea typeface="+mn-ea"/>
              </a:rPr>
              <a:t>S2 products Status:</a:t>
            </a:r>
          </a:p>
        </p:txBody>
      </p:sp>
      <p:pic>
        <p:nvPicPr>
          <p:cNvPr id="18" name="Picture 17" descr="Screen Shot 2019-05-10 at 10.16.44.png">
            <a:extLst>
              <a:ext uri="{FF2B5EF4-FFF2-40B4-BE49-F238E27FC236}">
                <a16:creationId xmlns:a16="http://schemas.microsoft.com/office/drawing/2014/main" id="{010B7817-FD6E-7955-5323-0E8599044F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373" r="42809"/>
          <a:stretch/>
        </p:blipFill>
        <p:spPr>
          <a:xfrm>
            <a:off x="4532156" y="1524000"/>
            <a:ext cx="4948296" cy="23622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6545AF5-E040-1126-0BE4-00B45F6F83E8}"/>
              </a:ext>
            </a:extLst>
          </p:cNvPr>
          <p:cNvSpPr/>
          <p:nvPr/>
        </p:nvSpPr>
        <p:spPr>
          <a:xfrm>
            <a:off x="7891208" y="1844149"/>
            <a:ext cx="1140602" cy="27309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800" dirty="0">
                <a:solidFill>
                  <a:srgbClr val="008000"/>
                </a:solidFill>
                <a:latin typeface="Georgia"/>
                <a:cs typeface="Georgia"/>
              </a:rPr>
              <a:t>Data Collection Time</a:t>
            </a:r>
          </a:p>
          <a:p>
            <a:pPr algn="just"/>
            <a:endParaRPr lang="en-US" sz="800" dirty="0">
              <a:solidFill>
                <a:schemeClr val="dk1"/>
              </a:solidFill>
              <a:latin typeface="Georgia"/>
              <a:cs typeface="Georgia"/>
            </a:endParaRPr>
          </a:p>
        </p:txBody>
      </p:sp>
      <p:pic>
        <p:nvPicPr>
          <p:cNvPr id="20" name="Picture 19" descr="Screen Shot 2019-05-10 at 10.21.02.png">
            <a:extLst>
              <a:ext uri="{FF2B5EF4-FFF2-40B4-BE49-F238E27FC236}">
                <a16:creationId xmlns:a16="http://schemas.microsoft.com/office/drawing/2014/main" id="{A7301F81-C486-3049-F218-E130753ED9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42"/>
          <a:stretch/>
        </p:blipFill>
        <p:spPr>
          <a:xfrm>
            <a:off x="7112494" y="4956060"/>
            <a:ext cx="4902243" cy="130267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3CC28AD-A23C-95AC-C214-7CF8C4E8EC98}"/>
              </a:ext>
            </a:extLst>
          </p:cNvPr>
          <p:cNvSpPr/>
          <p:nvPr/>
        </p:nvSpPr>
        <p:spPr>
          <a:xfrm>
            <a:off x="8910151" y="4956060"/>
            <a:ext cx="1140602" cy="27309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800" dirty="0">
                <a:solidFill>
                  <a:srgbClr val="008000"/>
                </a:solidFill>
                <a:latin typeface="Georgia"/>
                <a:cs typeface="Georgia"/>
              </a:rPr>
              <a:t>Spectral Band</a:t>
            </a:r>
          </a:p>
          <a:p>
            <a:pPr algn="just"/>
            <a:endParaRPr lang="en-US" sz="800" dirty="0">
              <a:solidFill>
                <a:schemeClr val="dk1"/>
              </a:solidFill>
              <a:latin typeface="Georgia"/>
              <a:cs typeface="Georgia"/>
            </a:endParaRPr>
          </a:p>
        </p:txBody>
      </p:sp>
      <p:pic>
        <p:nvPicPr>
          <p:cNvPr id="22" name="Picture 21" descr="Screen Shot 2019-05-10 at 10.24.38.png">
            <a:extLst>
              <a:ext uri="{FF2B5EF4-FFF2-40B4-BE49-F238E27FC236}">
                <a16:creationId xmlns:a16="http://schemas.microsoft.com/office/drawing/2014/main" id="{39E8EFED-9945-C219-49C3-691862F4D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810" y="4002943"/>
            <a:ext cx="2963629" cy="45789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CD31760-3756-A9A1-B0B4-DD57B6516874}"/>
              </a:ext>
            </a:extLst>
          </p:cNvPr>
          <p:cNvSpPr/>
          <p:nvPr/>
        </p:nvSpPr>
        <p:spPr>
          <a:xfrm>
            <a:off x="8683662" y="3653387"/>
            <a:ext cx="1593580" cy="27309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800" dirty="0">
                <a:solidFill>
                  <a:srgbClr val="008000"/>
                </a:solidFill>
                <a:latin typeface="Georgia"/>
                <a:cs typeface="Georgia"/>
              </a:rPr>
              <a:t>Coordinate Reference System</a:t>
            </a:r>
          </a:p>
          <a:p>
            <a:pPr algn="just"/>
            <a:endParaRPr lang="en-US" sz="800" dirty="0">
              <a:solidFill>
                <a:schemeClr val="dk1"/>
              </a:solidFill>
              <a:latin typeface="Georgia"/>
              <a:cs typeface="Georgia"/>
            </a:endParaRPr>
          </a:p>
        </p:txBody>
      </p:sp>
      <p:sp>
        <p:nvSpPr>
          <p:cNvPr id="24" name="Left Arrow 23">
            <a:extLst>
              <a:ext uri="{FF2B5EF4-FFF2-40B4-BE49-F238E27FC236}">
                <a16:creationId xmlns:a16="http://schemas.microsoft.com/office/drawing/2014/main" id="{0BF157B0-1771-EBC5-7601-C0E16287FAF3}"/>
              </a:ext>
            </a:extLst>
          </p:cNvPr>
          <p:cNvSpPr/>
          <p:nvPr/>
        </p:nvSpPr>
        <p:spPr>
          <a:xfrm>
            <a:off x="2531883" y="4991696"/>
            <a:ext cx="1297144" cy="25360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3437494-4C48-505E-1BDE-E6109F6C56C1}"/>
              </a:ext>
            </a:extLst>
          </p:cNvPr>
          <p:cNvSpPr/>
          <p:nvPr/>
        </p:nvSpPr>
        <p:spPr>
          <a:xfrm>
            <a:off x="4177494" y="4557346"/>
            <a:ext cx="2413805" cy="159749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1200" dirty="0">
                <a:solidFill>
                  <a:srgbClr val="FFFF00"/>
                </a:solidFill>
                <a:latin typeface="Georgia"/>
                <a:cs typeface="Georgia"/>
              </a:rPr>
              <a:t>Data Access</a:t>
            </a:r>
          </a:p>
          <a:p>
            <a:pPr algn="just"/>
            <a:endParaRPr lang="en-US" sz="1200" dirty="0">
              <a:solidFill>
                <a:schemeClr val="dk1"/>
              </a:solidFill>
              <a:latin typeface="Georgia"/>
              <a:cs typeface="Georgia"/>
            </a:endParaRPr>
          </a:p>
          <a:p>
            <a:pPr algn="just"/>
            <a:r>
              <a:rPr lang="en-US" sz="1200" dirty="0">
                <a:solidFill>
                  <a:schemeClr val="dk1"/>
                </a:solidFill>
                <a:latin typeface="Georgia"/>
                <a:cs typeface="Georgia"/>
              </a:rPr>
              <a:t>Information on data access should be available in the metadata as a single DOI landing page. Note 1: Manual and offline interaction action (e.g. log in) may be required.</a:t>
            </a:r>
            <a:endParaRPr lang="en-US" sz="1200" dirty="0">
              <a:latin typeface="Georgia"/>
              <a:cs typeface="Georgia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13EDBC2-9A2D-C675-A9AB-B63D8C35C937}"/>
              </a:ext>
            </a:extLst>
          </p:cNvPr>
          <p:cNvSpPr/>
          <p:nvPr/>
        </p:nvSpPr>
        <p:spPr>
          <a:xfrm>
            <a:off x="7882604" y="2382696"/>
            <a:ext cx="1140602" cy="27309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800" dirty="0">
                <a:solidFill>
                  <a:srgbClr val="008000"/>
                </a:solidFill>
                <a:latin typeface="Georgia"/>
                <a:cs typeface="Georgia"/>
              </a:rPr>
              <a:t>Instrument</a:t>
            </a:r>
          </a:p>
          <a:p>
            <a:pPr algn="just"/>
            <a:endParaRPr lang="en-US" sz="800" dirty="0">
              <a:solidFill>
                <a:schemeClr val="dk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3333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8AED5-86E1-AE45-9BD5-A4FDAD169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Sentinel-2 &amp; CEOS ARD PFS Surface Reflectance </a:t>
            </a:r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5480A07-C6BD-2248-B762-26ED5658B8AC}"/>
              </a:ext>
            </a:extLst>
          </p:cNvPr>
          <p:cNvSpPr/>
          <p:nvPr/>
        </p:nvSpPr>
        <p:spPr>
          <a:xfrm>
            <a:off x="1046656" y="5434129"/>
            <a:ext cx="202573" cy="22596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98DB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4507A3D-207B-C74A-8E02-74CD46196CCD}"/>
              </a:ext>
            </a:extLst>
          </p:cNvPr>
          <p:cNvSpPr/>
          <p:nvPr/>
        </p:nvSpPr>
        <p:spPr>
          <a:xfrm>
            <a:off x="1043231" y="5726780"/>
            <a:ext cx="202573" cy="22596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rgbClr val="0098DB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EC110B1D-31F4-9A46-86F7-47CC83442A89}"/>
              </a:ext>
            </a:extLst>
          </p:cNvPr>
          <p:cNvSpPr/>
          <p:nvPr/>
        </p:nvSpPr>
        <p:spPr>
          <a:xfrm>
            <a:off x="1043231" y="6038448"/>
            <a:ext cx="202573" cy="22596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0098DB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DC82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16422A-014B-EF46-9B98-AED8A8046A9F}"/>
              </a:ext>
            </a:extLst>
          </p:cNvPr>
          <p:cNvSpPr txBox="1"/>
          <p:nvPr/>
        </p:nvSpPr>
        <p:spPr>
          <a:xfrm>
            <a:off x="1288185" y="5418546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000" dirty="0">
                <a:solidFill>
                  <a:srgbClr val="000000"/>
                </a:solidFill>
                <a:latin typeface="Cambria"/>
                <a:ea typeface="+mn-ea"/>
                <a:cs typeface="Cambria"/>
              </a:rPr>
              <a:t>Not Required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EA719166-CDAA-E94F-90C1-47764D598DCA}"/>
              </a:ext>
            </a:extLst>
          </p:cNvPr>
          <p:cNvSpPr txBox="1"/>
          <p:nvPr/>
        </p:nvSpPr>
        <p:spPr>
          <a:xfrm>
            <a:off x="1292554" y="5726780"/>
            <a:ext cx="7509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000" dirty="0">
                <a:solidFill>
                  <a:srgbClr val="000000"/>
                </a:solidFill>
                <a:latin typeface="Cambria"/>
                <a:ea typeface="+mn-ea"/>
                <a:cs typeface="Cambria"/>
              </a:rPr>
              <a:t>Compliant</a:t>
            </a: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E9D2FD74-445A-4041-94CD-B9B3A77D6CA5}"/>
              </a:ext>
            </a:extLst>
          </p:cNvPr>
          <p:cNvSpPr txBox="1"/>
          <p:nvPr/>
        </p:nvSpPr>
        <p:spPr>
          <a:xfrm>
            <a:off x="1296923" y="6035014"/>
            <a:ext cx="9779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000" dirty="0">
                <a:solidFill>
                  <a:srgbClr val="000000"/>
                </a:solidFill>
                <a:latin typeface="Cambria"/>
                <a:ea typeface="+mn-ea"/>
                <a:cs typeface="Cambria"/>
              </a:rPr>
              <a:t>Not Compliant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BB894282-CD10-4947-9CA1-2E03D9D16A2C}"/>
              </a:ext>
            </a:extLst>
          </p:cNvPr>
          <p:cNvSpPr txBox="1"/>
          <p:nvPr/>
        </p:nvSpPr>
        <p:spPr>
          <a:xfrm>
            <a:off x="494502" y="5079534"/>
            <a:ext cx="1481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200" dirty="0">
                <a:solidFill>
                  <a:srgbClr val="000000"/>
                </a:solidFill>
                <a:latin typeface="Cambria" panose="02040503050406030204" pitchFamily="18" charset="0"/>
                <a:ea typeface="+mn-ea"/>
              </a:rPr>
              <a:t>S2 products Status: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A3D45F17-5887-AF40-8C38-D0468A03A1C1}"/>
              </a:ext>
            </a:extLst>
          </p:cNvPr>
          <p:cNvSpPr/>
          <p:nvPr/>
        </p:nvSpPr>
        <p:spPr>
          <a:xfrm>
            <a:off x="124203" y="1124784"/>
            <a:ext cx="3342897" cy="3313393"/>
          </a:xfrm>
          <a:prstGeom prst="rect">
            <a:avLst/>
          </a:prstGeom>
          <a:gradFill rotWithShape="1">
            <a:gsLst>
              <a:gs pos="0">
                <a:srgbClr val="D5D6D2">
                  <a:shade val="51000"/>
                  <a:satMod val="130000"/>
                </a:srgbClr>
              </a:gs>
              <a:gs pos="80000">
                <a:srgbClr val="D5D6D2">
                  <a:shade val="93000"/>
                  <a:satMod val="130000"/>
                </a:srgbClr>
              </a:gs>
              <a:gs pos="100000">
                <a:srgbClr val="D5D6D2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D5D6D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THRESHOLD Per-Pixel Metadata  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655DA33A-ECF0-C546-85E8-C6ABC03FE8B9}"/>
              </a:ext>
            </a:extLst>
          </p:cNvPr>
          <p:cNvSpPr txBox="1"/>
          <p:nvPr/>
        </p:nvSpPr>
        <p:spPr>
          <a:xfrm>
            <a:off x="124203" y="1461374"/>
            <a:ext cx="370746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 eaLnBrk="1" hangingPunct="1">
              <a:buFont typeface="+mj-lt"/>
              <a:buAutoNum type="arabicPeriod"/>
            </a:pPr>
            <a:r>
              <a:rPr lang="en-US" sz="1400" b="1" dirty="0">
                <a:solidFill>
                  <a:srgbClr val="008000"/>
                </a:solidFill>
                <a:latin typeface="Cambria" panose="02040503050406030204" pitchFamily="18" charset="0"/>
                <a:ea typeface="+mn-ea"/>
                <a:cs typeface="Georgia"/>
              </a:rPr>
              <a:t>Metadata machine readability</a:t>
            </a:r>
          </a:p>
          <a:p>
            <a:pPr marL="228600" indent="-228600" algn="just" eaLnBrk="1" hangingPunct="1">
              <a:buFont typeface="+mj-lt"/>
              <a:buAutoNum type="arabicPeriod"/>
            </a:pPr>
            <a:r>
              <a:rPr lang="en-US" sz="1400" b="1" dirty="0">
                <a:solidFill>
                  <a:srgbClr val="008000"/>
                </a:solidFill>
                <a:latin typeface="Cambria" panose="02040503050406030204" pitchFamily="18" charset="0"/>
                <a:ea typeface="+mn-ea"/>
                <a:cs typeface="Georgia"/>
              </a:rPr>
              <a:t>No Data</a:t>
            </a:r>
          </a:p>
          <a:p>
            <a:pPr marL="228600" indent="-228600" algn="just" eaLnBrk="1" hangingPunct="1">
              <a:buFont typeface="+mj-lt"/>
              <a:buAutoNum type="arabicPeriod"/>
            </a:pPr>
            <a:r>
              <a:rPr lang="en-US" sz="1400" b="1" dirty="0">
                <a:solidFill>
                  <a:srgbClr val="008000"/>
                </a:solidFill>
                <a:latin typeface="Cambria" panose="02040503050406030204" pitchFamily="18" charset="0"/>
                <a:ea typeface="+mn-ea"/>
                <a:cs typeface="Georgia"/>
              </a:rPr>
              <a:t>Incomplete Testing</a:t>
            </a:r>
          </a:p>
          <a:p>
            <a:pPr marL="228600" indent="-228600" algn="just" eaLnBrk="1" hangingPunct="1">
              <a:buFont typeface="+mj-lt"/>
              <a:buAutoNum type="arabicPeriod"/>
            </a:pPr>
            <a:r>
              <a:rPr lang="en-US" sz="1400" b="1" dirty="0">
                <a:solidFill>
                  <a:srgbClr val="008000"/>
                </a:solidFill>
                <a:latin typeface="Cambria" panose="02040503050406030204" pitchFamily="18" charset="0"/>
                <a:ea typeface="+mn-ea"/>
                <a:cs typeface="Georgia"/>
              </a:rPr>
              <a:t>Saturation</a:t>
            </a:r>
          </a:p>
          <a:p>
            <a:pPr marL="228600" indent="-228600" algn="just" eaLnBrk="1" hangingPunct="1">
              <a:buFont typeface="+mj-lt"/>
              <a:buAutoNum type="arabicPeriod"/>
            </a:pPr>
            <a:r>
              <a:rPr lang="en-US" sz="1400" b="1" dirty="0">
                <a:solidFill>
                  <a:srgbClr val="008000"/>
                </a:solidFill>
                <a:latin typeface="Cambria" panose="02040503050406030204" pitchFamily="18" charset="0"/>
                <a:ea typeface="+mn-ea"/>
                <a:cs typeface="Georgia"/>
              </a:rPr>
              <a:t>Cloud</a:t>
            </a:r>
          </a:p>
          <a:p>
            <a:pPr marL="228600" indent="-228600" algn="just" eaLnBrk="1" hangingPunct="1">
              <a:buFont typeface="+mj-lt"/>
              <a:buAutoNum type="arabicPeriod"/>
            </a:pPr>
            <a:r>
              <a:rPr lang="en-US" sz="1400" b="1" dirty="0">
                <a:solidFill>
                  <a:srgbClr val="008542"/>
                </a:solidFill>
                <a:latin typeface="Cambria" panose="02040503050406030204" pitchFamily="18" charset="0"/>
                <a:ea typeface="+mn-ea"/>
                <a:cs typeface="Georgia"/>
              </a:rPr>
              <a:t>Cloud Shadow</a:t>
            </a:r>
          </a:p>
          <a:p>
            <a:pPr marL="228600" indent="-228600" algn="just" eaLnBrk="1" hangingPunct="1">
              <a:buFont typeface="+mj-lt"/>
              <a:buAutoNum type="arabicPeriod"/>
            </a:pPr>
            <a:r>
              <a:rPr lang="en-US" sz="1400" b="1" dirty="0">
                <a:solidFill>
                  <a:srgbClr val="FFFFFF"/>
                </a:solidFill>
                <a:latin typeface="Cambria" panose="02040503050406030204" pitchFamily="18" charset="0"/>
                <a:ea typeface="+mn-ea"/>
                <a:cs typeface="Georgia"/>
              </a:rPr>
              <a:t>Land/Water Mask</a:t>
            </a:r>
          </a:p>
          <a:p>
            <a:pPr marL="228600" indent="-228600" algn="just" eaLnBrk="1" hangingPunct="1">
              <a:buFont typeface="+mj-lt"/>
              <a:buAutoNum type="arabicPeriod"/>
            </a:pPr>
            <a:r>
              <a:rPr lang="en-US" sz="1400" b="1" dirty="0">
                <a:solidFill>
                  <a:srgbClr val="FFFFFF"/>
                </a:solidFill>
                <a:latin typeface="Cambria" panose="02040503050406030204" pitchFamily="18" charset="0"/>
                <a:ea typeface="+mn-ea"/>
                <a:cs typeface="Georgia"/>
              </a:rPr>
              <a:t>Snow/Ice Mask</a:t>
            </a:r>
          </a:p>
          <a:p>
            <a:pPr marL="228600" indent="-228600" algn="just" eaLnBrk="1" hangingPunct="1">
              <a:buFont typeface="+mj-lt"/>
              <a:buAutoNum type="arabicPeriod"/>
            </a:pPr>
            <a:r>
              <a:rPr lang="en-US" sz="1400" b="1" dirty="0">
                <a:solidFill>
                  <a:srgbClr val="FFFFFF"/>
                </a:solidFill>
                <a:latin typeface="Cambria" panose="02040503050406030204" pitchFamily="18" charset="0"/>
                <a:ea typeface="+mn-ea"/>
                <a:cs typeface="Georgia"/>
              </a:rPr>
              <a:t>Terrain Shadow Mask</a:t>
            </a:r>
          </a:p>
          <a:p>
            <a:pPr marL="228600" indent="-228600" algn="just" eaLnBrk="1" hangingPunct="1">
              <a:buFont typeface="+mj-lt"/>
              <a:buAutoNum type="arabicPeriod"/>
            </a:pPr>
            <a:r>
              <a:rPr lang="en-US" sz="1400" b="1" dirty="0">
                <a:solidFill>
                  <a:srgbClr val="FFFFFF"/>
                </a:solidFill>
                <a:latin typeface="Cambria" panose="02040503050406030204" pitchFamily="18" charset="0"/>
                <a:ea typeface="+mn-ea"/>
                <a:cs typeface="Georgia"/>
              </a:rPr>
              <a:t>Terrain Occlusion</a:t>
            </a:r>
          </a:p>
          <a:p>
            <a:pPr marL="228600" indent="-228600" algn="just" eaLnBrk="1" hangingPunct="1">
              <a:buFont typeface="+mj-lt"/>
              <a:buAutoNum type="arabicPeriod"/>
            </a:pPr>
            <a:r>
              <a:rPr lang="en-US" sz="1400" b="1" dirty="0">
                <a:solidFill>
                  <a:srgbClr val="008000"/>
                </a:solidFill>
                <a:latin typeface="Cambria" panose="02040503050406030204" pitchFamily="18" charset="0"/>
                <a:ea typeface="+mn-ea"/>
                <a:cs typeface="Georgia"/>
              </a:rPr>
              <a:t>Solar and Viewing Geometry</a:t>
            </a:r>
          </a:p>
          <a:p>
            <a:pPr marL="228600" indent="-228600" algn="just" eaLnBrk="1" hangingPunct="1">
              <a:buFont typeface="+mj-lt"/>
              <a:buAutoNum type="arabicPeriod"/>
            </a:pPr>
            <a:r>
              <a:rPr lang="en-US" sz="1400" b="1" dirty="0">
                <a:solidFill>
                  <a:schemeClr val="bg1"/>
                </a:solidFill>
                <a:latin typeface="Cambria" panose="02040503050406030204" pitchFamily="18" charset="0"/>
                <a:cs typeface="Georgia"/>
              </a:rPr>
              <a:t>Terrain Illumination Correction</a:t>
            </a:r>
            <a:endParaRPr lang="en-US" sz="1400" b="1" dirty="0">
              <a:solidFill>
                <a:srgbClr val="008000"/>
              </a:solidFill>
              <a:latin typeface="Cambria" panose="02040503050406030204" pitchFamily="18" charset="0"/>
              <a:ea typeface="+mn-ea"/>
              <a:cs typeface="Georgia"/>
            </a:endParaRPr>
          </a:p>
          <a:p>
            <a:pPr marL="228600" indent="-228600" algn="just" eaLnBrk="1" hangingPunct="1">
              <a:buFont typeface="+mj-lt"/>
              <a:buAutoNum type="arabicPeriod"/>
            </a:pPr>
            <a:r>
              <a:rPr lang="en-US" sz="1400" b="1" dirty="0">
                <a:solidFill>
                  <a:srgbClr val="FFFFFF"/>
                </a:solidFill>
                <a:latin typeface="Cambria" panose="02040503050406030204" pitchFamily="18" charset="0"/>
                <a:ea typeface="+mn-ea"/>
                <a:cs typeface="Georgia"/>
              </a:rPr>
              <a:t>Aerosol Optical Depth Parameters </a:t>
            </a:r>
          </a:p>
          <a:p>
            <a:pPr algn="just" eaLnBrk="1" hangingPunct="1"/>
            <a:endParaRPr lang="en-US" sz="1400" b="1" dirty="0">
              <a:solidFill>
                <a:srgbClr val="000000"/>
              </a:solidFill>
              <a:latin typeface="Cambria" panose="02040503050406030204" pitchFamily="18" charset="0"/>
              <a:ea typeface="+mn-e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119E87-2D63-9645-A256-EB7B4299C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99" y="4484292"/>
            <a:ext cx="3830738" cy="1899674"/>
          </a:xfrm>
          <a:prstGeom prst="rect">
            <a:avLst/>
          </a:prstGeom>
        </p:spPr>
      </p:pic>
      <p:sp>
        <p:nvSpPr>
          <p:cNvPr id="16" name="Rectangle 6">
            <a:extLst>
              <a:ext uri="{FF2B5EF4-FFF2-40B4-BE49-F238E27FC236}">
                <a16:creationId xmlns:a16="http://schemas.microsoft.com/office/drawing/2014/main" id="{7045F25E-1E7F-1346-8FE3-7A48850B1ABE}"/>
              </a:ext>
            </a:extLst>
          </p:cNvPr>
          <p:cNvSpPr/>
          <p:nvPr/>
        </p:nvSpPr>
        <p:spPr>
          <a:xfrm>
            <a:off x="3661466" y="4526972"/>
            <a:ext cx="3701837" cy="1814314"/>
          </a:xfrm>
          <a:prstGeom prst="rect">
            <a:avLst/>
          </a:prstGeom>
          <a:gradFill rotWithShape="1">
            <a:gsLst>
              <a:gs pos="0">
                <a:srgbClr val="D5D6D2">
                  <a:shade val="51000"/>
                  <a:satMod val="130000"/>
                </a:srgbClr>
              </a:gs>
              <a:gs pos="80000">
                <a:srgbClr val="D5D6D2">
                  <a:shade val="93000"/>
                  <a:satMod val="130000"/>
                </a:srgbClr>
              </a:gs>
              <a:gs pos="100000">
                <a:srgbClr val="D5D6D2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D5D6D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THRESHOLD Radiometric and Atmospheric Correction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7BD3B13C-B0A9-BF40-BDC4-C3546A865785}"/>
              </a:ext>
            </a:extLst>
          </p:cNvPr>
          <p:cNvSpPr txBox="1"/>
          <p:nvPr/>
        </p:nvSpPr>
        <p:spPr>
          <a:xfrm>
            <a:off x="3831666" y="5039541"/>
            <a:ext cx="37074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 eaLnBrk="1" hangingPunct="1">
              <a:buFont typeface="+mj-lt"/>
              <a:buAutoNum type="arabicPeriod"/>
            </a:pPr>
            <a:r>
              <a:rPr lang="en-US" sz="1400" b="1" dirty="0">
                <a:solidFill>
                  <a:srgbClr val="008000"/>
                </a:solidFill>
                <a:latin typeface="Cambria" panose="02040503050406030204" pitchFamily="18" charset="0"/>
                <a:ea typeface="+mn-ea"/>
                <a:cs typeface="Georgia"/>
              </a:rPr>
              <a:t>Measurement</a:t>
            </a:r>
          </a:p>
          <a:p>
            <a:pPr marL="228600" indent="-228600" algn="just" eaLnBrk="1" hangingPunct="1">
              <a:buFont typeface="+mj-lt"/>
              <a:buAutoNum type="arabicPeriod"/>
            </a:pPr>
            <a:r>
              <a:rPr lang="en-US" sz="1400" b="1" dirty="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Georgia"/>
              </a:rPr>
              <a:t>Measurement Uncertainty</a:t>
            </a:r>
          </a:p>
          <a:p>
            <a:pPr marL="228600" indent="-228600" algn="just" eaLnBrk="1" hangingPunct="1">
              <a:buFont typeface="+mj-lt"/>
              <a:buAutoNum type="arabicPeriod"/>
            </a:pPr>
            <a:r>
              <a:rPr lang="en-US" sz="1400" b="1" dirty="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Georgia"/>
              </a:rPr>
              <a:t>Measurement </a:t>
            </a:r>
            <a:r>
              <a:rPr lang="en-US" sz="1400" b="1" dirty="0" err="1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Georgia"/>
              </a:rPr>
              <a:t>Normalisation</a:t>
            </a:r>
            <a:endParaRPr lang="en-US" sz="1400" b="1" dirty="0">
              <a:solidFill>
                <a:schemeClr val="bg1"/>
              </a:solidFill>
              <a:latin typeface="Cambria" panose="02040503050406030204" pitchFamily="18" charset="0"/>
              <a:ea typeface="+mn-ea"/>
              <a:cs typeface="Georgia"/>
            </a:endParaRPr>
          </a:p>
          <a:p>
            <a:pPr marL="228600" indent="-228600" algn="just" eaLnBrk="1" hangingPunct="1">
              <a:buFont typeface="+mj-lt"/>
              <a:buAutoNum type="arabicPeriod"/>
            </a:pPr>
            <a:r>
              <a:rPr lang="en-US" sz="1400" b="1" dirty="0">
                <a:solidFill>
                  <a:srgbClr val="008000"/>
                </a:solidFill>
                <a:latin typeface="Cambria" panose="02040503050406030204" pitchFamily="18" charset="0"/>
                <a:ea typeface="+mn-ea"/>
                <a:cs typeface="Georgia"/>
              </a:rPr>
              <a:t>Direction Atmospheric Scattering</a:t>
            </a:r>
          </a:p>
          <a:p>
            <a:pPr marL="228600" indent="-228600" algn="just" eaLnBrk="1" hangingPunct="1">
              <a:buFont typeface="+mj-lt"/>
              <a:buAutoNum type="arabicPeriod"/>
            </a:pPr>
            <a:r>
              <a:rPr lang="en-US" sz="1400" b="1" dirty="0">
                <a:solidFill>
                  <a:srgbClr val="008000"/>
                </a:solidFill>
                <a:latin typeface="Cambria" panose="02040503050406030204" pitchFamily="18" charset="0"/>
                <a:ea typeface="+mn-ea"/>
                <a:cs typeface="Georgia"/>
              </a:rPr>
              <a:t>Water Vapor correction</a:t>
            </a:r>
          </a:p>
          <a:p>
            <a:pPr marL="228600" indent="-228600" algn="just" eaLnBrk="1" hangingPunct="1">
              <a:buFont typeface="+mj-lt"/>
              <a:buAutoNum type="arabicPeriod"/>
            </a:pPr>
            <a:r>
              <a:rPr lang="en-US" sz="1400" b="1" dirty="0">
                <a:solidFill>
                  <a:schemeClr val="bg1"/>
                </a:solidFill>
                <a:latin typeface="Cambria" panose="02040503050406030204" pitchFamily="18" charset="0"/>
                <a:cs typeface="Georgia"/>
              </a:rPr>
              <a:t>Ozone Correction</a:t>
            </a:r>
            <a:endParaRPr lang="en-US" sz="1400" b="1" dirty="0">
              <a:solidFill>
                <a:srgbClr val="008000"/>
              </a:solidFill>
              <a:latin typeface="Cambria" panose="02040503050406030204" pitchFamily="18" charset="0"/>
              <a:ea typeface="+mn-ea"/>
              <a:cs typeface="Georgia"/>
            </a:endParaRPr>
          </a:p>
          <a:p>
            <a:pPr algn="just" eaLnBrk="1" hangingPunct="1"/>
            <a:endParaRPr lang="en-US" sz="1400" b="1" dirty="0">
              <a:solidFill>
                <a:srgbClr val="000000"/>
              </a:solidFill>
              <a:latin typeface="Cambria" panose="02040503050406030204" pitchFamily="18" charset="0"/>
              <a:ea typeface="+mn-ea"/>
            </a:endParaRPr>
          </a:p>
        </p:txBody>
      </p:sp>
      <p:pic>
        <p:nvPicPr>
          <p:cNvPr id="18" name="Picture 4" descr="D:\L2A-data\S2\special\S2VT4_output-example\S2A_MSIL2A_20190822T101031_N0213_R022_T33UUU_20190822T143621_quality_scene_classification_640x480.png">
            <a:extLst>
              <a:ext uri="{FF2B5EF4-FFF2-40B4-BE49-F238E27FC236}">
                <a16:creationId xmlns:a16="http://schemas.microsoft.com/office/drawing/2014/main" id="{6FEB55E0-052C-1897-EAF3-036791D0C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572"/>
          <a:stretch/>
        </p:blipFill>
        <p:spPr bwMode="auto">
          <a:xfrm>
            <a:off x="3914801" y="1124784"/>
            <a:ext cx="3195165" cy="319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D335E28-151E-DDA1-2361-A9C96F3D8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362" y="1048838"/>
            <a:ext cx="4021746" cy="34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4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3C24C-5AA4-E141-BCF9-1E336459D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Sentinel-2 &amp; CEOS ARD PFS Surface Reflectance </a:t>
            </a:r>
            <a:endParaRPr lang="en-IT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B5FDB6-0D44-8940-8479-2C490B1465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26"/>
          <a:stretch/>
        </p:blipFill>
        <p:spPr>
          <a:xfrm>
            <a:off x="0" y="1166956"/>
            <a:ext cx="3664857" cy="2895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805A0A-4EF7-D74C-BFD8-4771CAC78F1B}"/>
              </a:ext>
            </a:extLst>
          </p:cNvPr>
          <p:cNvSpPr/>
          <p:nvPr/>
        </p:nvSpPr>
        <p:spPr>
          <a:xfrm>
            <a:off x="3664857" y="1240407"/>
            <a:ext cx="84081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800" dirty="0">
              <a:latin typeface="+mj-lt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GB" sz="1800" dirty="0">
                <a:latin typeface="+mj-lt"/>
              </a:rPr>
              <a:t>Sentinel-2 products compliant with CEOS ARD threshold requirements by beg-2022, after: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>
                <a:latin typeface="+mj-lt"/>
              </a:rPr>
              <a:t>Global activation of geometric refinement meeting multi-temporal registration performances &lt;0.5 pixel 95% Circular Error.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>
                <a:latin typeface="+mj-lt"/>
              </a:rPr>
              <a:t>Inclusion of a DOI (Digital Object Identifier) in the metadata.</a:t>
            </a:r>
            <a:endParaRPr lang="en-GB" sz="1800" dirty="0">
              <a:effectLst/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F168FA-B4CC-4246-933E-52371867A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0435"/>
            <a:ext cx="12192000" cy="7708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73E514-B2BB-0D49-B31A-46C9BA2A08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1655"/>
            <a:ext cx="12192000" cy="82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30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AFEA4-6A09-2A47-9074-219FB298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Sentinel-2 &amp; CEOS ARD PFS Assessment</a:t>
            </a:r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45DFC9-F8D6-E746-9507-398479542B28}"/>
              </a:ext>
            </a:extLst>
          </p:cNvPr>
          <p:cNvSpPr txBox="1"/>
          <p:nvPr/>
        </p:nvSpPr>
        <p:spPr>
          <a:xfrm>
            <a:off x="6904289" y="5531737"/>
            <a:ext cx="3703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2D3C57-CE94-6745-A115-ABAC8E278ADF}"/>
              </a:ext>
            </a:extLst>
          </p:cNvPr>
          <p:cNvSpPr/>
          <p:nvPr/>
        </p:nvSpPr>
        <p:spPr>
          <a:xfrm>
            <a:off x="411305" y="4936702"/>
            <a:ext cx="5233372" cy="117981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285750" lvl="3" indent="-285750" algn="just">
              <a:spcBef>
                <a:spcPts val="800"/>
              </a:spcBef>
              <a:buFont typeface="Wingdings" charset="2"/>
              <a:buChar char="ü"/>
            </a:pPr>
            <a:r>
              <a:rPr lang="en-GB" sz="1600" b="1" dirty="0">
                <a:solidFill>
                  <a:srgbClr val="00324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Absolute geolocation</a:t>
            </a:r>
            <a:r>
              <a:rPr lang="en-GB" sz="1600" dirty="0">
                <a:solidFill>
                  <a:srgbClr val="00324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accuracy from 11 m improved to </a:t>
            </a:r>
            <a:r>
              <a:rPr lang="en-GB" sz="1600" b="1" dirty="0">
                <a:solidFill>
                  <a:srgbClr val="00324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8 m </a:t>
            </a:r>
            <a:r>
              <a:rPr lang="en-GB" sz="1600" dirty="0">
                <a:solidFill>
                  <a:srgbClr val="00324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(CE95)</a:t>
            </a:r>
          </a:p>
          <a:p>
            <a:pPr marL="285750" lvl="3" indent="-285750" algn="just">
              <a:spcBef>
                <a:spcPts val="800"/>
              </a:spcBef>
              <a:buFont typeface="Wingdings" charset="2"/>
              <a:buChar char="ü"/>
            </a:pPr>
            <a:r>
              <a:rPr lang="en-GB" sz="1600" b="1" dirty="0">
                <a:solidFill>
                  <a:srgbClr val="00324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Multi-temporal co-registration </a:t>
            </a:r>
            <a:r>
              <a:rPr lang="en-GB" sz="1600" dirty="0">
                <a:solidFill>
                  <a:srgbClr val="00324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accuracy from 12 m improved to </a:t>
            </a:r>
            <a:r>
              <a:rPr lang="en-GB" sz="1600" b="1" dirty="0">
                <a:solidFill>
                  <a:srgbClr val="00324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5 m</a:t>
            </a:r>
            <a:r>
              <a:rPr lang="en-GB" sz="1600" dirty="0">
                <a:solidFill>
                  <a:srgbClr val="00324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(CE95)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B533EA-DACD-584E-AB05-6884C1D77812}"/>
              </a:ext>
            </a:extLst>
          </p:cNvPr>
          <p:cNvSpPr/>
          <p:nvPr/>
        </p:nvSpPr>
        <p:spPr>
          <a:xfrm>
            <a:off x="7143307" y="1496815"/>
            <a:ext cx="50550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Verdana" panose="020B0604030504040204" pitchFamily="34" charset="0"/>
              </a:rPr>
              <a:t>Since 30 March 2021, geometric refinement applied over Europe and Africa.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sz="1600" dirty="0">
              <a:latin typeface="Verdan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Verdana" panose="020B0604030504040204" pitchFamily="34" charset="0"/>
              </a:rPr>
              <a:t>Since 23 August 2021, applied worldwide.</a:t>
            </a:r>
          </a:p>
          <a:p>
            <a:pPr algn="just"/>
            <a:endParaRPr lang="en-GB" sz="1600" dirty="0">
              <a:latin typeface="Verdan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Verdana" panose="020B0604030504040204" pitchFamily="34" charset="0"/>
              </a:rPr>
              <a:t>Multi-temporal registration performances &lt;5m at 95% Circular Error.</a:t>
            </a:r>
            <a:endParaRPr lang="en-GB" sz="1600" dirty="0">
              <a:effectLst/>
              <a:latin typeface="Verdana" panose="020B060403050404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767D832-8217-344F-931D-0971E467FF27}"/>
              </a:ext>
            </a:extLst>
          </p:cNvPr>
          <p:cNvSpPr/>
          <p:nvPr/>
        </p:nvSpPr>
        <p:spPr>
          <a:xfrm>
            <a:off x="146019" y="1297550"/>
            <a:ext cx="6896099" cy="3097703"/>
          </a:xfrm>
          <a:prstGeom prst="roundRect">
            <a:avLst>
              <a:gd name="adj" fmla="val 5853"/>
            </a:avLst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2CE5D7-6661-994D-AF2A-B618702FAF1F}"/>
              </a:ext>
            </a:extLst>
          </p:cNvPr>
          <p:cNvSpPr/>
          <p:nvPr/>
        </p:nvSpPr>
        <p:spPr>
          <a:xfrm>
            <a:off x="161806" y="4478962"/>
            <a:ext cx="686447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i="1" dirty="0">
                <a:solidFill>
                  <a:srgbClr val="00549F"/>
                </a:solidFill>
                <a:latin typeface="+mn-lt"/>
              </a:rPr>
              <a:t>Copyright: contains modified Copernicus Sentinel data (2021), processed with Sentinel Hub EO Browser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4387E18A-3837-C44D-BABB-0AAF7D914760}"/>
              </a:ext>
            </a:extLst>
          </p:cNvPr>
          <p:cNvSpPr/>
          <p:nvPr/>
        </p:nvSpPr>
        <p:spPr>
          <a:xfrm>
            <a:off x="3329250" y="2511831"/>
            <a:ext cx="529588" cy="4638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E81E23-A65C-7641-939F-1BAC600175E2}"/>
              </a:ext>
            </a:extLst>
          </p:cNvPr>
          <p:cNvSpPr/>
          <p:nvPr/>
        </p:nvSpPr>
        <p:spPr>
          <a:xfrm>
            <a:off x="797866" y="4114561"/>
            <a:ext cx="18558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n-lt"/>
              </a:rPr>
              <a:t>Not refined geometry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67205C-3307-9641-BEB5-117279F0C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51" y="1439748"/>
            <a:ext cx="2670971" cy="26709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A36C42-7E48-9243-80BB-79C899D7959C}"/>
              </a:ext>
            </a:extLst>
          </p:cNvPr>
          <p:cNvSpPr/>
          <p:nvPr/>
        </p:nvSpPr>
        <p:spPr>
          <a:xfrm>
            <a:off x="4563622" y="4114561"/>
            <a:ext cx="18403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n-lt"/>
              </a:rPr>
              <a:t>Refined geometry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3C8DD7-D212-8144-B215-43268C6A5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305" y="1421908"/>
            <a:ext cx="2698056" cy="269805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0A8F1A7-D22F-0C43-A357-D2A321EF2E7A}"/>
              </a:ext>
            </a:extLst>
          </p:cNvPr>
          <p:cNvSpPr/>
          <p:nvPr/>
        </p:nvSpPr>
        <p:spPr>
          <a:xfrm>
            <a:off x="394801" y="803763"/>
            <a:ext cx="29344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n-lt"/>
              </a:rPr>
              <a:t>Sentinel-2 images of Rome Fiumicino airport</a:t>
            </a:r>
          </a:p>
        </p:txBody>
      </p:sp>
      <p:pic>
        <p:nvPicPr>
          <p:cNvPr id="16" name="Picture 6" descr="Geometric refinement">
            <a:extLst>
              <a:ext uri="{FF2B5EF4-FFF2-40B4-BE49-F238E27FC236}">
                <a16:creationId xmlns:a16="http://schemas.microsoft.com/office/drawing/2014/main" id="{1E37067F-E1AE-E64B-905A-C7E17EE8C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344" y="3429000"/>
            <a:ext cx="389230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162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6FF2E-EBEC-0444-A389-1F3375148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Sentinel-2 &amp; CEOS ARD PFS Assessment</a:t>
            </a:r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EBE1FB-C4DD-D74D-B7BB-0BDA6D1425DB}"/>
              </a:ext>
            </a:extLst>
          </p:cNvPr>
          <p:cNvSpPr txBox="1"/>
          <p:nvPr/>
        </p:nvSpPr>
        <p:spPr>
          <a:xfrm>
            <a:off x="185465" y="1547782"/>
            <a:ext cx="11994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Activation of </a:t>
            </a:r>
            <a:r>
              <a:rPr lang="en-US" sz="1600" b="1" dirty="0"/>
              <a:t>PB 04.00 </a:t>
            </a:r>
            <a:r>
              <a:rPr lang="en-US" sz="1600" dirty="0"/>
              <a:t>(PSD 14.9) featuring the following main improvements: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FE078F-9213-5940-AB7B-E30E7D1E6EE3}"/>
              </a:ext>
            </a:extLst>
          </p:cNvPr>
          <p:cNvSpPr txBox="1"/>
          <p:nvPr/>
        </p:nvSpPr>
        <p:spPr>
          <a:xfrm>
            <a:off x="1771890" y="2090801"/>
            <a:ext cx="99908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eaLnBrk="0" hangingPunct="0">
              <a:buFont typeface="Wingdings" pitchFamily="2" charset="2"/>
              <a:buChar char="ü"/>
            </a:pPr>
            <a:r>
              <a:rPr lang="en-GB" dirty="0">
                <a:solidFill>
                  <a:srgbClr val="00324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Handling of negative radiometric values (implementing an offset); </a:t>
            </a:r>
          </a:p>
          <a:p>
            <a:pPr marL="285750" indent="-285750" algn="just" eaLnBrk="0" hangingPunct="0">
              <a:buFont typeface="Wingdings" pitchFamily="2" charset="2"/>
              <a:buChar char="ü"/>
            </a:pPr>
            <a:r>
              <a:rPr lang="en-GB" dirty="0">
                <a:solidFill>
                  <a:srgbClr val="00324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Addition of new ECMWF parameters in the AUX_DATA: u/v wind components (10u and 10v) and relative humidity (r)</a:t>
            </a:r>
          </a:p>
          <a:p>
            <a:pPr marL="285750" indent="-285750" algn="just" eaLnBrk="0" hangingPunct="0">
              <a:buFont typeface="Wingdings" pitchFamily="2" charset="2"/>
              <a:buChar char="ü"/>
            </a:pPr>
            <a:r>
              <a:rPr lang="en-GB" dirty="0">
                <a:solidFill>
                  <a:srgbClr val="00324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Inclusion of CAMS (Copernicus Atmosphere Monitoring Service) parameters: aod550, surface geopotential (z), bcaod550, duaod550, omaod550, ssaod550, suaod550, aod469, aod670, aod865 and aod1240</a:t>
            </a:r>
          </a:p>
          <a:p>
            <a:pPr marL="285750" indent="-285750" algn="just" eaLnBrk="0" hangingPunct="0">
              <a:buFont typeface="Wingdings" pitchFamily="2" charset="2"/>
              <a:buChar char="ü"/>
            </a:pPr>
            <a:r>
              <a:rPr lang="en-GB" dirty="0">
                <a:solidFill>
                  <a:srgbClr val="00324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Addition of a Digital Object Identifier (DOI) in the L1C metadata.</a:t>
            </a:r>
          </a:p>
          <a:p>
            <a:pPr marL="285750" indent="-285750" algn="just" eaLnBrk="0" hangingPunct="0">
              <a:buFont typeface="Wingdings" pitchFamily="2" charset="2"/>
              <a:buChar char="ü"/>
            </a:pPr>
            <a:r>
              <a:rPr lang="en-GB" dirty="0">
                <a:solidFill>
                  <a:srgbClr val="00324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Generation of the quality L1C masks in raster format in jp2;</a:t>
            </a:r>
          </a:p>
          <a:p>
            <a:pPr marL="285750" indent="-285750" algn="just" eaLnBrk="0" hangingPunct="0">
              <a:buFont typeface="Wingdings" pitchFamily="2" charset="2"/>
              <a:buChar char="ü"/>
            </a:pPr>
            <a:r>
              <a:rPr lang="en-GB" dirty="0">
                <a:solidFill>
                  <a:srgbClr val="00324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Addition of Snow/Ice Mask;</a:t>
            </a:r>
          </a:p>
          <a:p>
            <a:pPr marL="285750" indent="-285750" algn="just" eaLnBrk="0" hangingPunct="0">
              <a:buFont typeface="Wingdings" pitchFamily="2" charset="2"/>
              <a:buChar char="ü"/>
            </a:pPr>
            <a:r>
              <a:rPr lang="en-GB" dirty="0">
                <a:solidFill>
                  <a:srgbClr val="00324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Removal of radiometric bias between S2A and S2B (with S2A as reference);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3C70A8-816D-8A41-AC07-210F4D66F357}"/>
              </a:ext>
            </a:extLst>
          </p:cNvPr>
          <p:cNvSpPr/>
          <p:nvPr/>
        </p:nvSpPr>
        <p:spPr>
          <a:xfrm>
            <a:off x="1329153" y="4030813"/>
            <a:ext cx="108763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285750" eaLnBrk="0" hangingPunct="0">
              <a:buFont typeface="Wingdings" pitchFamily="2" charset="2"/>
              <a:buChar char="ü"/>
            </a:pPr>
            <a:r>
              <a:rPr lang="en-GB" dirty="0">
                <a:solidFill>
                  <a:srgbClr val="00324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Adaptation of Level-2A processor to the L1C evolutions;</a:t>
            </a:r>
          </a:p>
          <a:p>
            <a:pPr marL="742950" indent="-285750" eaLnBrk="0" hangingPunct="0">
              <a:buFont typeface="Wingdings" pitchFamily="2" charset="2"/>
              <a:buChar char="ü"/>
            </a:pPr>
            <a:r>
              <a:rPr lang="en-GB" dirty="0">
                <a:solidFill>
                  <a:srgbClr val="00324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Improvement of Scene Classification: </a:t>
            </a:r>
          </a:p>
          <a:p>
            <a:pPr marL="742950" indent="-285750" eaLnBrk="0" hangingPunct="0">
              <a:buFont typeface="Wingdings" pitchFamily="2" charset="2"/>
              <a:buChar char="ü"/>
            </a:pPr>
            <a:r>
              <a:rPr lang="en-GB" dirty="0">
                <a:solidFill>
                  <a:srgbClr val="00324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Consistent aerosols correction over complete </a:t>
            </a:r>
            <a:r>
              <a:rPr lang="en-GB" dirty="0" err="1">
                <a:solidFill>
                  <a:srgbClr val="00324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datastrip</a:t>
            </a:r>
            <a:r>
              <a:rPr lang="en-GB" dirty="0">
                <a:solidFill>
                  <a:srgbClr val="00324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(using CAMS auxiliary data);</a:t>
            </a:r>
          </a:p>
          <a:p>
            <a:pPr marL="742950" indent="-285750" eaLnBrk="0" hangingPunct="0">
              <a:buFont typeface="Wingdings" pitchFamily="2" charset="2"/>
              <a:buChar char="ü"/>
            </a:pPr>
            <a:r>
              <a:rPr lang="en-GB" dirty="0">
                <a:solidFill>
                  <a:srgbClr val="00324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Provision of band B01 also at 20m resolution (currently provided only at 60m resolution);</a:t>
            </a:r>
          </a:p>
          <a:p>
            <a:pPr marL="742950" indent="-285750" eaLnBrk="0" hangingPunct="0">
              <a:buFont typeface="Wingdings" pitchFamily="2" charset="2"/>
              <a:buChar char="ü"/>
            </a:pPr>
            <a:r>
              <a:rPr lang="en-GB" dirty="0">
                <a:solidFill>
                  <a:srgbClr val="00324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Addition of L2A Quality Indicators (new fields in tile metadata + additional xml L2A_QI_report in the QI_DATA folder);</a:t>
            </a:r>
          </a:p>
          <a:p>
            <a:pPr marL="742950" indent="-285750" eaLnBrk="0" hangingPunct="0">
              <a:buFont typeface="Wingdings" pitchFamily="2" charset="2"/>
              <a:buChar char="ü"/>
            </a:pPr>
            <a:r>
              <a:rPr lang="en-GB" dirty="0">
                <a:solidFill>
                  <a:srgbClr val="00324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Addition of a Digital Object Identifier (DOI) in the L2A metadata according to CEOS ARD SR Specifications</a:t>
            </a:r>
            <a:r>
              <a:rPr lang="en-GB" sz="1200" dirty="0">
                <a:solidFill>
                  <a:srgbClr val="00324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5628A8-F320-F543-A6DE-E210AC5AD575}"/>
              </a:ext>
            </a:extLst>
          </p:cNvPr>
          <p:cNvSpPr/>
          <p:nvPr/>
        </p:nvSpPr>
        <p:spPr>
          <a:xfrm>
            <a:off x="639779" y="2105046"/>
            <a:ext cx="10550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GB" sz="1400" dirty="0">
                <a:solidFill>
                  <a:srgbClr val="00324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Level-1C:</a:t>
            </a:r>
            <a:endParaRPr lang="en-IT" sz="1400" dirty="0">
              <a:solidFill>
                <a:srgbClr val="003249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7688AC-CEA0-D549-812B-6D66FF3BFAC8}"/>
              </a:ext>
            </a:extLst>
          </p:cNvPr>
          <p:cNvSpPr/>
          <p:nvPr/>
        </p:nvSpPr>
        <p:spPr>
          <a:xfrm>
            <a:off x="639779" y="4058508"/>
            <a:ext cx="10534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GB" sz="1400" dirty="0">
                <a:solidFill>
                  <a:srgbClr val="00324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Level-2A:</a:t>
            </a:r>
            <a:endParaRPr lang="en-IT" sz="1400" dirty="0">
              <a:solidFill>
                <a:srgbClr val="003249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D3622B-905F-C048-9A63-A8FD8B0DF776}"/>
              </a:ext>
            </a:extLst>
          </p:cNvPr>
          <p:cNvSpPr txBox="1"/>
          <p:nvPr/>
        </p:nvSpPr>
        <p:spPr>
          <a:xfrm>
            <a:off x="185465" y="1062989"/>
            <a:ext cx="618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On </a:t>
            </a:r>
            <a:r>
              <a:rPr lang="en-US" sz="1800" b="1" dirty="0"/>
              <a:t>25</a:t>
            </a:r>
            <a:r>
              <a:rPr lang="en-US" sz="1800" b="1" baseline="30000" dirty="0"/>
              <a:t>th</a:t>
            </a:r>
            <a:r>
              <a:rPr lang="en-US" sz="1800" b="1" dirty="0"/>
              <a:t> January 2022</a:t>
            </a:r>
            <a:r>
              <a:rPr lang="en-US" sz="1800" dirty="0"/>
              <a:t>: Major Products Update ! 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66564C7-1B03-624B-96CC-245AEC113670}"/>
              </a:ext>
            </a:extLst>
          </p:cNvPr>
          <p:cNvSpPr/>
          <p:nvPr/>
        </p:nvSpPr>
        <p:spPr>
          <a:xfrm>
            <a:off x="639779" y="2010466"/>
            <a:ext cx="11395702" cy="3405342"/>
          </a:xfrm>
          <a:prstGeom prst="roundRect">
            <a:avLst>
              <a:gd name="adj" fmla="val 449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srgbClr val="FE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2027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FB4D9-8F69-EC43-82F0-B0D013F5C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Sentinel-2 &amp; CEOS ARD PFS Assessment</a:t>
            </a:r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EA5FDB-A286-7040-93F2-F2C54DC81746}"/>
              </a:ext>
            </a:extLst>
          </p:cNvPr>
          <p:cNvSpPr txBox="1">
            <a:spLocks/>
          </p:cNvSpPr>
          <p:nvPr/>
        </p:nvSpPr>
        <p:spPr>
          <a:xfrm>
            <a:off x="0" y="1080185"/>
            <a:ext cx="11429718" cy="610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algn="just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kern="12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ESA data access is ensuring that 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Sentinel-2 core products 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are accessible 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online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u="sng" kern="12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to all users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6" name="Picture 5" descr="Screen Shot 2019-05-10 at 11.24.22.png">
            <a:extLst>
              <a:ext uri="{FF2B5EF4-FFF2-40B4-BE49-F238E27FC236}">
                <a16:creationId xmlns:a16="http://schemas.microsoft.com/office/drawing/2014/main" id="{48CE5A92-80B9-C246-8E63-1F8ABEBF2C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419" y="1607954"/>
            <a:ext cx="5409919" cy="4030407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9DA5E4BC-5BAA-BA43-99F7-F2E50F58CA71}"/>
              </a:ext>
            </a:extLst>
          </p:cNvPr>
          <p:cNvSpPr/>
          <p:nvPr/>
        </p:nvSpPr>
        <p:spPr>
          <a:xfrm>
            <a:off x="6852395" y="5299807"/>
            <a:ext cx="3472405" cy="338554"/>
          </a:xfrm>
          <a:prstGeom prst="rect">
            <a:avLst/>
          </a:prstGeom>
          <a:solidFill>
            <a:srgbClr val="747678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Georgia"/>
                <a:cs typeface="Georgia"/>
              </a:rPr>
              <a:t>https://</a:t>
            </a:r>
            <a:r>
              <a:rPr lang="en-US" sz="1600" dirty="0" err="1">
                <a:solidFill>
                  <a:srgbClr val="FFFFFF"/>
                </a:solidFill>
                <a:latin typeface="Georgia"/>
                <a:cs typeface="Georgia"/>
              </a:rPr>
              <a:t>scihub.copernicus.eu</a:t>
            </a:r>
            <a:r>
              <a:rPr lang="en-US" sz="1600" dirty="0">
                <a:solidFill>
                  <a:srgbClr val="FFFFFF"/>
                </a:solidFill>
                <a:latin typeface="Georgia"/>
                <a:cs typeface="Georgia"/>
              </a:rPr>
              <a:t>/</a:t>
            </a:r>
            <a:r>
              <a:rPr lang="en-US" sz="1600" dirty="0" err="1">
                <a:solidFill>
                  <a:srgbClr val="FFFFFF"/>
                </a:solidFill>
                <a:latin typeface="Georgia"/>
                <a:cs typeface="Georgia"/>
              </a:rPr>
              <a:t>dhus</a:t>
            </a:r>
            <a:r>
              <a:rPr lang="en-US" sz="1600" dirty="0">
                <a:solidFill>
                  <a:srgbClr val="FFFFFF"/>
                </a:solidFill>
                <a:latin typeface="Georgia"/>
                <a:cs typeface="Georgia"/>
              </a:rPr>
              <a:t>/</a:t>
            </a:r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B2A764D-61AD-FB42-BE06-E8A872257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7" y="1492737"/>
            <a:ext cx="6352917" cy="40304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A7B3BF-6EEE-80B4-991B-82E3BE2623DE}"/>
              </a:ext>
            </a:extLst>
          </p:cNvPr>
          <p:cNvSpPr/>
          <p:nvPr/>
        </p:nvSpPr>
        <p:spPr>
          <a:xfrm>
            <a:off x="3522083" y="4747820"/>
            <a:ext cx="2590586" cy="116955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IT" dirty="0">
                <a:solidFill>
                  <a:schemeClr val="bg1"/>
                </a:solidFill>
                <a:latin typeface="Georgia" panose="02040502050405020303" pitchFamily="18" charset="0"/>
              </a:rPr>
              <a:t>https://sentinel.esa.int/web/sentinel/sentinel-data-access/sentinel-products/sentinel-2-data-products/collection-1-level-2a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FC8755E-F4D9-D7AE-B58B-56621CD69F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616928"/>
              </p:ext>
            </p:extLst>
          </p:nvPr>
        </p:nvGraphicFramePr>
        <p:xfrm>
          <a:off x="1001252" y="5742510"/>
          <a:ext cx="1676400" cy="21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135899514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10.5270/S2_-znk9xsj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1140780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5FE3948-1A51-98F5-7B8E-9614FE6B5D00}"/>
              </a:ext>
            </a:extLst>
          </p:cNvPr>
          <p:cNvSpPr txBox="1"/>
          <p:nvPr/>
        </p:nvSpPr>
        <p:spPr>
          <a:xfrm>
            <a:off x="387759" y="5695301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DOI:</a:t>
            </a:r>
          </a:p>
        </p:txBody>
      </p:sp>
      <p:sp>
        <p:nvSpPr>
          <p:cNvPr id="11" name="Curved Up Arrow 10">
            <a:extLst>
              <a:ext uri="{FF2B5EF4-FFF2-40B4-BE49-F238E27FC236}">
                <a16:creationId xmlns:a16="http://schemas.microsoft.com/office/drawing/2014/main" id="{8AA29B3D-79A6-B736-0115-1A97F18616C6}"/>
              </a:ext>
            </a:extLst>
          </p:cNvPr>
          <p:cNvSpPr/>
          <p:nvPr/>
        </p:nvSpPr>
        <p:spPr>
          <a:xfrm>
            <a:off x="2475592" y="6001030"/>
            <a:ext cx="2083707" cy="39574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12" name="Curved Down Arrow 11">
            <a:extLst>
              <a:ext uri="{FF2B5EF4-FFF2-40B4-BE49-F238E27FC236}">
                <a16:creationId xmlns:a16="http://schemas.microsoft.com/office/drawing/2014/main" id="{7DC621E8-948A-E39A-020F-EC8A573A71BA}"/>
              </a:ext>
            </a:extLst>
          </p:cNvPr>
          <p:cNvSpPr/>
          <p:nvPr/>
        </p:nvSpPr>
        <p:spPr>
          <a:xfrm>
            <a:off x="6112669" y="4747820"/>
            <a:ext cx="1828941" cy="50222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496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72A69-B2B4-2644-8202-9B2AF4781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Generation of Sentinel-2 Collection-1</a:t>
            </a:r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7E9BA-16EE-3643-BD84-774673CFA848}"/>
              </a:ext>
            </a:extLst>
          </p:cNvPr>
          <p:cNvSpPr/>
          <p:nvPr/>
        </p:nvSpPr>
        <p:spPr>
          <a:xfrm>
            <a:off x="216000" y="1069575"/>
            <a:ext cx="114312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324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Preparatory activities for the reprocessing of the entire Sentinel-2 mission EO data archive (both L1C and L2A), i.e. for generation of the S2 Collection-1 (C1), are on-going.</a:t>
            </a:r>
          </a:p>
          <a:p>
            <a:endParaRPr lang="en-GB" sz="1800" dirty="0">
              <a:solidFill>
                <a:srgbClr val="003249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800" dirty="0">
                <a:solidFill>
                  <a:srgbClr val="00324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Processing Baseline PB 04.00 will be the starting point to reprocess both S2 L1C and L2A data. Some further improvements are under discussion.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A09AE3-2B88-9F48-AB56-0061CE0ADDD5}"/>
              </a:ext>
            </a:extLst>
          </p:cNvPr>
          <p:cNvSpPr/>
          <p:nvPr/>
        </p:nvSpPr>
        <p:spPr>
          <a:xfrm>
            <a:off x="4022107" y="3515428"/>
            <a:ext cx="51496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800" dirty="0">
                <a:solidFill>
                  <a:srgbClr val="00324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The S2 Collection-1 will be compliant to the CEOS Analysis Ready Data for Land </a:t>
            </a:r>
            <a:r>
              <a:rPr lang="en-GB" sz="1800">
                <a:solidFill>
                  <a:srgbClr val="00324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(CEOS ARD) </a:t>
            </a:r>
            <a:r>
              <a:rPr lang="en-GB" sz="1800" dirty="0">
                <a:solidFill>
                  <a:srgbClr val="00324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specifications at threshold level.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A80075-9D7F-0D48-8DAA-AAEB165EF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73" y="2742430"/>
            <a:ext cx="3343770" cy="3392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0B8886-BF2E-E946-8EE6-7614F2A12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8" t="7649" r="1268"/>
          <a:stretch/>
        </p:blipFill>
        <p:spPr>
          <a:xfrm>
            <a:off x="9699171" y="2546903"/>
            <a:ext cx="2247900" cy="384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09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F3502-486D-4D45-A48D-000EC30E9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Sentinel-2 / Way Forward/ L2H and L2F</a:t>
            </a:r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83CC7A-744B-4143-AD75-17835456E359}"/>
              </a:ext>
            </a:extLst>
          </p:cNvPr>
          <p:cNvSpPr txBox="1">
            <a:spLocks/>
          </p:cNvSpPr>
          <p:nvPr/>
        </p:nvSpPr>
        <p:spPr>
          <a:xfrm>
            <a:off x="99047" y="950753"/>
            <a:ext cx="11632193" cy="1124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algn="just">
              <a:buFont typeface="Wingdings" pitchFamily="2" charset="2"/>
              <a:buChar char="ü"/>
            </a:pPr>
            <a:r>
              <a:rPr lang="en-GB" u="sng" dirty="0">
                <a:solidFill>
                  <a:srgbClr val="335E6E"/>
                </a:solidFill>
              </a:rPr>
              <a:t>Harmonisation</a:t>
            </a:r>
            <a:r>
              <a:rPr lang="en-GB" dirty="0">
                <a:solidFill>
                  <a:srgbClr val="335E6E"/>
                </a:solidFill>
              </a:rPr>
              <a:t> (</a:t>
            </a:r>
            <a:r>
              <a:rPr lang="en-GB" b="1" dirty="0">
                <a:solidFill>
                  <a:srgbClr val="335E6E"/>
                </a:solidFill>
              </a:rPr>
              <a:t>Level-2H</a:t>
            </a:r>
            <a:r>
              <a:rPr lang="en-GB" dirty="0">
                <a:solidFill>
                  <a:srgbClr val="335E6E"/>
                </a:solidFill>
              </a:rPr>
              <a:t> product) includes consistent atmospheric corrections (same ATM algorithm), spectral adjustments, BRDF adjustments and re-gridding.</a:t>
            </a:r>
          </a:p>
          <a:p>
            <a:pPr marL="342900" algn="just">
              <a:buFont typeface="Wingdings" pitchFamily="2" charset="2"/>
              <a:buChar char="ü"/>
            </a:pPr>
            <a:r>
              <a:rPr lang="en-GB" u="sng" dirty="0">
                <a:solidFill>
                  <a:srgbClr val="335E6E"/>
                </a:solidFill>
              </a:rPr>
              <a:t>Fusion</a:t>
            </a:r>
            <a:r>
              <a:rPr lang="en-GB" dirty="0">
                <a:solidFill>
                  <a:srgbClr val="335E6E"/>
                </a:solidFill>
              </a:rPr>
              <a:t> (</a:t>
            </a:r>
            <a:r>
              <a:rPr lang="en-GB" b="1" dirty="0">
                <a:solidFill>
                  <a:srgbClr val="335E6E"/>
                </a:solidFill>
              </a:rPr>
              <a:t>Level-2F</a:t>
            </a:r>
            <a:r>
              <a:rPr lang="en-GB" dirty="0">
                <a:solidFill>
                  <a:srgbClr val="335E6E"/>
                </a:solidFill>
              </a:rPr>
              <a:t> product) brings L8/9 resolution to S2 one.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8F0C30-089C-434F-9EB8-F5B12407D950}"/>
              </a:ext>
            </a:extLst>
          </p:cNvPr>
          <p:cNvSpPr/>
          <p:nvPr/>
        </p:nvSpPr>
        <p:spPr>
          <a:xfrm>
            <a:off x="2880986" y="4631320"/>
            <a:ext cx="9013414" cy="165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ü"/>
            </a:pPr>
            <a:r>
              <a:rPr lang="en-US" sz="1400" b="1" u="sng" dirty="0">
                <a:solidFill>
                  <a:schemeClr val="accent3">
                    <a:lumMod val="75000"/>
                  </a:schemeClr>
                </a:solidFill>
                <a:latin typeface="Verdana"/>
                <a:cs typeface="Verdana"/>
              </a:rPr>
              <a:t>Level-2H: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Verdana"/>
                <a:cs typeface="Verdana"/>
              </a:rPr>
              <a:t> </a:t>
            </a:r>
            <a:r>
              <a:rPr lang="en-US" sz="1400" i="1" dirty="0" err="1">
                <a:latin typeface="Verdana"/>
                <a:cs typeface="Verdana"/>
              </a:rPr>
              <a:t>harmonised</a:t>
            </a:r>
            <a:r>
              <a:rPr lang="en-US" sz="1400" i="1" dirty="0">
                <a:latin typeface="Verdana"/>
                <a:cs typeface="Verdana"/>
              </a:rPr>
              <a:t> Sentinel-2 and Landsat 8/9 products (native spatial resolutions kept):</a:t>
            </a:r>
          </a:p>
          <a:p>
            <a:pPr marL="742950" lvl="4" indent="-285750" algn="just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Ø"/>
            </a:pPr>
            <a:r>
              <a:rPr lang="is-IS" sz="1200" b="1" dirty="0">
                <a:latin typeface="Verdana"/>
                <a:cs typeface="Verdana"/>
              </a:rPr>
              <a:t>L2H-S2</a:t>
            </a:r>
            <a:r>
              <a:rPr lang="is-IS" sz="1200" dirty="0">
                <a:latin typeface="Verdana"/>
                <a:cs typeface="Verdana"/>
              </a:rPr>
              <a:t>: B01 B02 B03 B04 B8A B11 B12 + </a:t>
            </a:r>
            <a:r>
              <a:rPr lang="is-IS" sz="1200" dirty="0">
                <a:solidFill>
                  <a:srgbClr val="FF0000"/>
                </a:solidFill>
                <a:latin typeface="Verdana"/>
                <a:cs typeface="Verdana"/>
              </a:rPr>
              <a:t>red-edge bands + B8</a:t>
            </a:r>
            <a:r>
              <a:rPr lang="is-IS" sz="1200" dirty="0">
                <a:solidFill>
                  <a:schemeClr val="bg2"/>
                </a:solidFill>
                <a:latin typeface="Verdana"/>
                <a:cs typeface="Verdana"/>
              </a:rPr>
              <a:t>.</a:t>
            </a:r>
          </a:p>
          <a:p>
            <a:pPr marL="742950" lvl="4" indent="-285750" algn="just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Ø"/>
            </a:pPr>
            <a:r>
              <a:rPr lang="is-IS" sz="1200" b="1" dirty="0">
                <a:latin typeface="Verdana"/>
                <a:cs typeface="Verdana"/>
              </a:rPr>
              <a:t>L2H-L8</a:t>
            </a:r>
            <a:r>
              <a:rPr lang="is-IS" sz="1200" dirty="0">
                <a:latin typeface="Verdana"/>
                <a:cs typeface="Verdana"/>
              </a:rPr>
              <a:t>: B01 B02 B03 B04 B05 B06 B07 + </a:t>
            </a:r>
            <a:r>
              <a:rPr lang="is-IS" sz="1200" dirty="0">
                <a:solidFill>
                  <a:srgbClr val="FF0000"/>
                </a:solidFill>
                <a:latin typeface="Verdana"/>
                <a:cs typeface="Verdana"/>
              </a:rPr>
              <a:t>(B08 B10 B11)</a:t>
            </a:r>
            <a:r>
              <a:rPr lang="is-IS" sz="1200" dirty="0">
                <a:solidFill>
                  <a:schemeClr val="bg2"/>
                </a:solidFill>
                <a:latin typeface="Verdana"/>
                <a:cs typeface="Verdana"/>
              </a:rPr>
              <a:t>.</a:t>
            </a:r>
            <a:endParaRPr lang="en-US" sz="1200" dirty="0">
              <a:solidFill>
                <a:schemeClr val="bg2"/>
              </a:solidFill>
              <a:latin typeface="Verdana"/>
              <a:cs typeface="Verdana"/>
            </a:endParaRPr>
          </a:p>
          <a:p>
            <a:pPr marL="285750" lvl="3" indent="-285750" algn="just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ü"/>
            </a:pPr>
            <a:r>
              <a:rPr lang="en-US" sz="1400" b="1" u="sng" dirty="0">
                <a:solidFill>
                  <a:srgbClr val="00B050"/>
                </a:solidFill>
                <a:latin typeface="Verdana"/>
                <a:cs typeface="Verdana"/>
              </a:rPr>
              <a:t>Level-2F:</a:t>
            </a:r>
            <a:r>
              <a:rPr lang="en-US" sz="1400" dirty="0">
                <a:solidFill>
                  <a:srgbClr val="00B050"/>
                </a:solidFill>
                <a:latin typeface="Verdana"/>
                <a:cs typeface="Verdana"/>
              </a:rPr>
              <a:t> </a:t>
            </a:r>
            <a:r>
              <a:rPr lang="en-US" sz="1400" i="1" dirty="0">
                <a:latin typeface="Verdana"/>
                <a:cs typeface="Verdana"/>
              </a:rPr>
              <a:t>fused Landsat 8/9 to Sentinel-2 products (S2 spatial resolution for Landsat data):</a:t>
            </a:r>
          </a:p>
          <a:p>
            <a:pPr marL="742950" lvl="4" indent="-285750" algn="just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Ø"/>
            </a:pPr>
            <a:r>
              <a:rPr lang="is-IS" sz="1200" b="1" dirty="0">
                <a:latin typeface="Verdana"/>
                <a:cs typeface="Verdana"/>
              </a:rPr>
              <a:t>L2F-S2</a:t>
            </a:r>
            <a:r>
              <a:rPr lang="is-IS" sz="1200" dirty="0">
                <a:latin typeface="Verdana"/>
                <a:cs typeface="Verdana"/>
              </a:rPr>
              <a:t>: B01 B02 B03 B04 B8A B11 B12 +</a:t>
            </a:r>
            <a:r>
              <a:rPr lang="is-IS" sz="1200" dirty="0">
                <a:solidFill>
                  <a:schemeClr val="bg2"/>
                </a:solidFill>
                <a:latin typeface="Verdana"/>
                <a:cs typeface="Verdana"/>
              </a:rPr>
              <a:t> </a:t>
            </a:r>
            <a:r>
              <a:rPr lang="is-IS" sz="1200" dirty="0">
                <a:solidFill>
                  <a:srgbClr val="FF0000"/>
                </a:solidFill>
                <a:latin typeface="Verdana"/>
                <a:cs typeface="Verdana"/>
              </a:rPr>
              <a:t>red-edge bands + B8</a:t>
            </a:r>
            <a:r>
              <a:rPr lang="is-IS" sz="1200" dirty="0">
                <a:solidFill>
                  <a:schemeClr val="bg2"/>
                </a:solidFill>
                <a:latin typeface="Verdana"/>
                <a:cs typeface="Verdana"/>
              </a:rPr>
              <a:t>.</a:t>
            </a:r>
          </a:p>
          <a:p>
            <a:pPr marL="742950" lvl="4" indent="-285750" algn="just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Ø"/>
            </a:pPr>
            <a:r>
              <a:rPr lang="is-IS" sz="1200" b="1" dirty="0">
                <a:latin typeface="Verdana"/>
                <a:cs typeface="Verdana"/>
              </a:rPr>
              <a:t>L2F-L8</a:t>
            </a:r>
            <a:r>
              <a:rPr lang="is-IS" sz="1200" dirty="0">
                <a:latin typeface="Verdana"/>
                <a:cs typeface="Verdana"/>
              </a:rPr>
              <a:t>: B01 B02 B03 B04 B05 B06 B07 + </a:t>
            </a:r>
            <a:r>
              <a:rPr lang="is-IS" sz="1200" dirty="0">
                <a:solidFill>
                  <a:srgbClr val="FF0000"/>
                </a:solidFill>
                <a:latin typeface="Verdana"/>
                <a:cs typeface="Verdana"/>
              </a:rPr>
              <a:t>(B08 B10 B11)</a:t>
            </a:r>
            <a:r>
              <a:rPr lang="is-IS" sz="1200" dirty="0">
                <a:solidFill>
                  <a:schemeClr val="bg2"/>
                </a:solidFill>
                <a:latin typeface="Verdana"/>
                <a:cs typeface="Verdana"/>
              </a:rPr>
              <a:t>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AF7522C-1621-B845-86E4-EB1205BAA3E0}"/>
              </a:ext>
            </a:extLst>
          </p:cNvPr>
          <p:cNvSpPr/>
          <p:nvPr/>
        </p:nvSpPr>
        <p:spPr>
          <a:xfrm>
            <a:off x="2135730" y="2204799"/>
            <a:ext cx="1997952" cy="952601"/>
          </a:xfrm>
          <a:prstGeom prst="roundRect">
            <a:avLst/>
          </a:prstGeom>
          <a:solidFill>
            <a:srgbClr val="D5D6D2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7D73AE4-4585-D94D-96CB-8C0C3E8E0DA4}"/>
              </a:ext>
            </a:extLst>
          </p:cNvPr>
          <p:cNvSpPr/>
          <p:nvPr/>
        </p:nvSpPr>
        <p:spPr>
          <a:xfrm>
            <a:off x="2112491" y="3502681"/>
            <a:ext cx="2019787" cy="952601"/>
          </a:xfrm>
          <a:prstGeom prst="roundRect">
            <a:avLst/>
          </a:prstGeom>
          <a:solidFill>
            <a:srgbClr val="D5D6D2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n 7">
            <a:extLst>
              <a:ext uri="{FF2B5EF4-FFF2-40B4-BE49-F238E27FC236}">
                <a16:creationId xmlns:a16="http://schemas.microsoft.com/office/drawing/2014/main" id="{AA760704-040E-6445-904A-B5C2BA561728}"/>
              </a:ext>
            </a:extLst>
          </p:cNvPr>
          <p:cNvSpPr/>
          <p:nvPr/>
        </p:nvSpPr>
        <p:spPr>
          <a:xfrm>
            <a:off x="3125250" y="2288720"/>
            <a:ext cx="868481" cy="761998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S2 L1C/2A</a:t>
            </a:r>
          </a:p>
          <a:p>
            <a:pPr algn="ctr"/>
            <a:r>
              <a:rPr lang="en-GB" sz="1400" dirty="0"/>
              <a:t>Archive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332452B-7FD5-C04C-91C0-E054C0C49725}"/>
              </a:ext>
            </a:extLst>
          </p:cNvPr>
          <p:cNvGrpSpPr/>
          <p:nvPr/>
        </p:nvGrpSpPr>
        <p:grpSpPr>
          <a:xfrm>
            <a:off x="6657304" y="2213573"/>
            <a:ext cx="787062" cy="879929"/>
            <a:chOff x="1886859" y="1704701"/>
            <a:chExt cx="789214" cy="879929"/>
          </a:xfrm>
        </p:grpSpPr>
        <p:sp>
          <p:nvSpPr>
            <p:cNvPr id="10" name="Chevron 9">
              <a:extLst>
                <a:ext uri="{FF2B5EF4-FFF2-40B4-BE49-F238E27FC236}">
                  <a16:creationId xmlns:a16="http://schemas.microsoft.com/office/drawing/2014/main" id="{A305C909-CE0C-8247-B8F6-5FD31BD9DB86}"/>
                </a:ext>
              </a:extLst>
            </p:cNvPr>
            <p:cNvSpPr/>
            <p:nvPr/>
          </p:nvSpPr>
          <p:spPr>
            <a:xfrm>
              <a:off x="1886859" y="1778000"/>
              <a:ext cx="789214" cy="734786"/>
            </a:xfrm>
            <a:prstGeom prst="chevron">
              <a:avLst>
                <a:gd name="adj" fmla="val 1811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630E56-6251-B342-850F-0ECECEF71110}"/>
                </a:ext>
              </a:extLst>
            </p:cNvPr>
            <p:cNvSpPr txBox="1"/>
            <p:nvPr/>
          </p:nvSpPr>
          <p:spPr>
            <a:xfrm rot="18302850">
              <a:off x="1823357" y="1960000"/>
              <a:ext cx="879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rgbClr val="FFFFFF"/>
                  </a:solidFill>
                </a:rPr>
                <a:t>BRDF Adjustment</a:t>
              </a:r>
            </a:p>
          </p:txBody>
        </p:sp>
      </p:grp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8925E45A-36E4-5C4E-AD45-E26312CBB2CA}"/>
              </a:ext>
            </a:extLst>
          </p:cNvPr>
          <p:cNvCxnSpPr>
            <a:stCxn id="10" idx="3"/>
            <a:endCxn id="28" idx="1"/>
          </p:cNvCxnSpPr>
          <p:nvPr/>
        </p:nvCxnSpPr>
        <p:spPr>
          <a:xfrm>
            <a:off x="7444369" y="2654265"/>
            <a:ext cx="1190117" cy="162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B041C4AA-7865-854F-94D5-A3885466E21F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9288793" y="2653532"/>
            <a:ext cx="345775" cy="235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n 13">
            <a:extLst>
              <a:ext uri="{FF2B5EF4-FFF2-40B4-BE49-F238E27FC236}">
                <a16:creationId xmlns:a16="http://schemas.microsoft.com/office/drawing/2014/main" id="{61406BFC-2FE6-3545-82C7-65AE6332CBB2}"/>
              </a:ext>
            </a:extLst>
          </p:cNvPr>
          <p:cNvSpPr/>
          <p:nvPr/>
        </p:nvSpPr>
        <p:spPr>
          <a:xfrm>
            <a:off x="3161776" y="3586917"/>
            <a:ext cx="908156" cy="75292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L8/9 L1T Archive</a:t>
            </a:r>
          </a:p>
        </p:txBody>
      </p:sp>
      <p:sp>
        <p:nvSpPr>
          <p:cNvPr id="15" name="Chevron 14">
            <a:extLst>
              <a:ext uri="{FF2B5EF4-FFF2-40B4-BE49-F238E27FC236}">
                <a16:creationId xmlns:a16="http://schemas.microsoft.com/office/drawing/2014/main" id="{21979749-C529-604A-AFEF-201D4FFE490F}"/>
              </a:ext>
            </a:extLst>
          </p:cNvPr>
          <p:cNvSpPr/>
          <p:nvPr/>
        </p:nvSpPr>
        <p:spPr>
          <a:xfrm>
            <a:off x="5128082" y="3595986"/>
            <a:ext cx="787062" cy="734786"/>
          </a:xfrm>
          <a:prstGeom prst="chevron">
            <a:avLst>
              <a:gd name="adj" fmla="val 18116"/>
            </a:avLst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88DE5F-1269-E540-8C79-A2808C45246C}"/>
              </a:ext>
            </a:extLst>
          </p:cNvPr>
          <p:cNvGrpSpPr/>
          <p:nvPr/>
        </p:nvGrpSpPr>
        <p:grpSpPr>
          <a:xfrm>
            <a:off x="5827174" y="3549903"/>
            <a:ext cx="787062" cy="879929"/>
            <a:chOff x="2685144" y="1713768"/>
            <a:chExt cx="789214" cy="879929"/>
          </a:xfrm>
        </p:grpSpPr>
        <p:sp>
          <p:nvSpPr>
            <p:cNvPr id="17" name="Chevron 16">
              <a:extLst>
                <a:ext uri="{FF2B5EF4-FFF2-40B4-BE49-F238E27FC236}">
                  <a16:creationId xmlns:a16="http://schemas.microsoft.com/office/drawing/2014/main" id="{82FC149D-2023-984E-A4D0-814C7A32E61D}"/>
                </a:ext>
              </a:extLst>
            </p:cNvPr>
            <p:cNvSpPr/>
            <p:nvPr/>
          </p:nvSpPr>
          <p:spPr>
            <a:xfrm>
              <a:off x="2685144" y="1759857"/>
              <a:ext cx="789214" cy="734786"/>
            </a:xfrm>
            <a:prstGeom prst="chevron">
              <a:avLst>
                <a:gd name="adj" fmla="val 1811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BA0AE4-7D5E-8D4D-A354-A7C0FE0D5360}"/>
                </a:ext>
              </a:extLst>
            </p:cNvPr>
            <p:cNvSpPr txBox="1"/>
            <p:nvPr/>
          </p:nvSpPr>
          <p:spPr>
            <a:xfrm rot="18302850">
              <a:off x="2687646" y="1984456"/>
              <a:ext cx="8799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>
                  <a:solidFill>
                    <a:srgbClr val="FFFFFF"/>
                  </a:solidFill>
                </a:rPr>
                <a:t>Atmospheric Correction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73B8B0-5A8F-2943-883E-1DF9DB3EFE74}"/>
              </a:ext>
            </a:extLst>
          </p:cNvPr>
          <p:cNvGrpSpPr/>
          <p:nvPr/>
        </p:nvGrpSpPr>
        <p:grpSpPr>
          <a:xfrm>
            <a:off x="6521959" y="3511805"/>
            <a:ext cx="787062" cy="879929"/>
            <a:chOff x="2685144" y="1677485"/>
            <a:chExt cx="789214" cy="879929"/>
          </a:xfrm>
        </p:grpSpPr>
        <p:sp>
          <p:nvSpPr>
            <p:cNvPr id="20" name="Chevron 19">
              <a:extLst>
                <a:ext uri="{FF2B5EF4-FFF2-40B4-BE49-F238E27FC236}">
                  <a16:creationId xmlns:a16="http://schemas.microsoft.com/office/drawing/2014/main" id="{83E4203D-6CC9-B44A-8F1B-9E61055CC9B8}"/>
                </a:ext>
              </a:extLst>
            </p:cNvPr>
            <p:cNvSpPr/>
            <p:nvPr/>
          </p:nvSpPr>
          <p:spPr>
            <a:xfrm>
              <a:off x="2685144" y="1759857"/>
              <a:ext cx="789214" cy="734786"/>
            </a:xfrm>
            <a:prstGeom prst="chevron">
              <a:avLst>
                <a:gd name="adj" fmla="val 1811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4F82FDA-A7FC-BC4D-9391-AB7572715AFB}"/>
                </a:ext>
              </a:extLst>
            </p:cNvPr>
            <p:cNvSpPr txBox="1"/>
            <p:nvPr/>
          </p:nvSpPr>
          <p:spPr>
            <a:xfrm rot="18302850">
              <a:off x="2621643" y="1932784"/>
              <a:ext cx="879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rgbClr val="FFFFFF"/>
                  </a:solidFill>
                </a:rPr>
                <a:t>BRDF Adjustment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E611CE1-2F46-C44B-8E31-2548119C1A1E}"/>
              </a:ext>
            </a:extLst>
          </p:cNvPr>
          <p:cNvGrpSpPr/>
          <p:nvPr/>
        </p:nvGrpSpPr>
        <p:grpSpPr>
          <a:xfrm>
            <a:off x="7213126" y="3506362"/>
            <a:ext cx="787062" cy="879929"/>
            <a:chOff x="2685144" y="1677485"/>
            <a:chExt cx="789214" cy="879929"/>
          </a:xfrm>
        </p:grpSpPr>
        <p:sp>
          <p:nvSpPr>
            <p:cNvPr id="23" name="Chevron 22">
              <a:extLst>
                <a:ext uri="{FF2B5EF4-FFF2-40B4-BE49-F238E27FC236}">
                  <a16:creationId xmlns:a16="http://schemas.microsoft.com/office/drawing/2014/main" id="{1E1BA1BF-04BC-A141-BBDD-82ABFF861803}"/>
                </a:ext>
              </a:extLst>
            </p:cNvPr>
            <p:cNvSpPr/>
            <p:nvPr/>
          </p:nvSpPr>
          <p:spPr>
            <a:xfrm>
              <a:off x="2685144" y="1759857"/>
              <a:ext cx="789214" cy="734786"/>
            </a:xfrm>
            <a:prstGeom prst="chevron">
              <a:avLst>
                <a:gd name="adj" fmla="val 1811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60365FD-F881-504D-BB80-33D4CFC371FD}"/>
                </a:ext>
              </a:extLst>
            </p:cNvPr>
            <p:cNvSpPr txBox="1"/>
            <p:nvPr/>
          </p:nvSpPr>
          <p:spPr>
            <a:xfrm rot="18302850">
              <a:off x="2621643" y="1932784"/>
              <a:ext cx="879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rgbClr val="FFFFFF"/>
                  </a:solidFill>
                </a:rPr>
                <a:t>Spectral</a:t>
              </a:r>
            </a:p>
            <a:p>
              <a:pPr algn="ctr"/>
              <a:r>
                <a:rPr lang="en-GB" sz="900" dirty="0">
                  <a:solidFill>
                    <a:srgbClr val="FFFFFF"/>
                  </a:solidFill>
                </a:rPr>
                <a:t>Adjustment</a:t>
              </a:r>
            </a:p>
          </p:txBody>
        </p:sp>
      </p:grp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23CE6451-5737-134D-9A38-BD88137854D4}"/>
              </a:ext>
            </a:extLst>
          </p:cNvPr>
          <p:cNvCxnSpPr>
            <a:cxnSpLocks/>
            <a:stCxn id="14" idx="4"/>
            <a:endCxn id="41" idx="1"/>
          </p:cNvCxnSpPr>
          <p:nvPr/>
        </p:nvCxnSpPr>
        <p:spPr>
          <a:xfrm>
            <a:off x="4069932" y="3963382"/>
            <a:ext cx="548472" cy="244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6188E85-04FA-AB40-A151-9426C0C98F46}"/>
              </a:ext>
            </a:extLst>
          </p:cNvPr>
          <p:cNvSpPr txBox="1"/>
          <p:nvPr/>
        </p:nvSpPr>
        <p:spPr>
          <a:xfrm rot="18302850">
            <a:off x="5129381" y="3784765"/>
            <a:ext cx="879929" cy="337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>
                <a:solidFill>
                  <a:srgbClr val="FFFFFF"/>
                </a:solidFill>
              </a:rPr>
              <a:t>Geometric Processing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55AC992-993A-BE42-A629-87C74487CA42}"/>
              </a:ext>
            </a:extLst>
          </p:cNvPr>
          <p:cNvGrpSpPr/>
          <p:nvPr/>
        </p:nvGrpSpPr>
        <p:grpSpPr>
          <a:xfrm>
            <a:off x="8501732" y="2206127"/>
            <a:ext cx="787062" cy="879929"/>
            <a:chOff x="2685144" y="1677485"/>
            <a:chExt cx="789214" cy="879929"/>
          </a:xfrm>
        </p:grpSpPr>
        <p:sp>
          <p:nvSpPr>
            <p:cNvPr id="28" name="Chevron 27">
              <a:extLst>
                <a:ext uri="{FF2B5EF4-FFF2-40B4-BE49-F238E27FC236}">
                  <a16:creationId xmlns:a16="http://schemas.microsoft.com/office/drawing/2014/main" id="{4014F232-B1E1-D849-B5B0-C54ACC5AC2C0}"/>
                </a:ext>
              </a:extLst>
            </p:cNvPr>
            <p:cNvSpPr/>
            <p:nvPr/>
          </p:nvSpPr>
          <p:spPr>
            <a:xfrm>
              <a:off x="2685144" y="1759857"/>
              <a:ext cx="789214" cy="734786"/>
            </a:xfrm>
            <a:prstGeom prst="chevron">
              <a:avLst>
                <a:gd name="adj" fmla="val 1811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D255F46-72C3-7147-859C-CEDE4A23A18F}"/>
                </a:ext>
              </a:extLst>
            </p:cNvPr>
            <p:cNvSpPr txBox="1"/>
            <p:nvPr/>
          </p:nvSpPr>
          <p:spPr>
            <a:xfrm rot="18302850">
              <a:off x="2621643" y="1990492"/>
              <a:ext cx="87992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dirty="0">
                  <a:solidFill>
                    <a:srgbClr val="FFFFFF"/>
                  </a:solidFill>
                </a:rPr>
                <a:t>Fusion</a:t>
              </a:r>
            </a:p>
          </p:txBody>
        </p:sp>
      </p:grpSp>
      <p:sp>
        <p:nvSpPr>
          <p:cNvPr id="30" name="Can 29">
            <a:extLst>
              <a:ext uri="{FF2B5EF4-FFF2-40B4-BE49-F238E27FC236}">
                <a16:creationId xmlns:a16="http://schemas.microsoft.com/office/drawing/2014/main" id="{93FCE21A-2F39-D043-87F3-F62CA9283A5E}"/>
              </a:ext>
            </a:extLst>
          </p:cNvPr>
          <p:cNvSpPr/>
          <p:nvPr/>
        </p:nvSpPr>
        <p:spPr>
          <a:xfrm>
            <a:off x="9609338" y="3356089"/>
            <a:ext cx="1247282" cy="1212383"/>
          </a:xfrm>
          <a:prstGeom prst="can">
            <a:avLst/>
          </a:prstGeom>
          <a:solidFill>
            <a:srgbClr val="FF6600"/>
          </a:solidFill>
          <a:ln>
            <a:solidFill>
              <a:srgbClr val="E3722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/>
          </a:p>
          <a:p>
            <a:pPr algn="ctr"/>
            <a:r>
              <a:rPr lang="en-GB" sz="1400" b="1" dirty="0"/>
              <a:t>L2H</a:t>
            </a:r>
          </a:p>
          <a:p>
            <a:pPr algn="ctr"/>
            <a:endParaRPr lang="en-GB" sz="1400" dirty="0"/>
          </a:p>
          <a:p>
            <a:pPr algn="ctr"/>
            <a:r>
              <a:rPr lang="en-GB" sz="1400" dirty="0"/>
              <a:t>S10</a:t>
            </a:r>
          </a:p>
          <a:p>
            <a:pPr algn="ctr"/>
            <a:r>
              <a:rPr lang="en-GB" sz="1400" dirty="0"/>
              <a:t>L30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DB5AE95-4844-A843-AE57-C0C0D2CC01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49" y="3524574"/>
            <a:ext cx="1533592" cy="865004"/>
          </a:xfrm>
          <a:prstGeom prst="rect">
            <a:avLst/>
          </a:prstGeom>
        </p:spPr>
      </p:pic>
      <p:pic>
        <p:nvPicPr>
          <p:cNvPr id="32" name="Picture 31" descr="S2.png">
            <a:extLst>
              <a:ext uri="{FF2B5EF4-FFF2-40B4-BE49-F238E27FC236}">
                <a16:creationId xmlns:a16="http://schemas.microsoft.com/office/drawing/2014/main" id="{CA553F5A-7D4C-0C48-A0FC-F97885D5B1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469" y="2226055"/>
            <a:ext cx="1048106" cy="753257"/>
          </a:xfrm>
          <a:prstGeom prst="rect">
            <a:avLst/>
          </a:prstGeom>
        </p:spPr>
      </p:pic>
      <p:sp>
        <p:nvSpPr>
          <p:cNvPr id="33" name="Chevron 32">
            <a:extLst>
              <a:ext uri="{FF2B5EF4-FFF2-40B4-BE49-F238E27FC236}">
                <a16:creationId xmlns:a16="http://schemas.microsoft.com/office/drawing/2014/main" id="{E3FEEE85-E706-A943-A1A3-00016574F8AA}"/>
              </a:ext>
            </a:extLst>
          </p:cNvPr>
          <p:cNvSpPr/>
          <p:nvPr/>
        </p:nvSpPr>
        <p:spPr>
          <a:xfrm>
            <a:off x="4563426" y="2305589"/>
            <a:ext cx="787062" cy="734786"/>
          </a:xfrm>
          <a:prstGeom prst="chevron">
            <a:avLst>
              <a:gd name="adj" fmla="val 1811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chemeClr val="bg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ED7F5B2-8624-8148-82BD-E15AD85D2866}"/>
              </a:ext>
            </a:extLst>
          </p:cNvPr>
          <p:cNvGrpSpPr/>
          <p:nvPr/>
        </p:nvGrpSpPr>
        <p:grpSpPr>
          <a:xfrm>
            <a:off x="5262518" y="2247931"/>
            <a:ext cx="787062" cy="879929"/>
            <a:chOff x="2685144" y="1713768"/>
            <a:chExt cx="789214" cy="879929"/>
          </a:xfrm>
        </p:grpSpPr>
        <p:sp>
          <p:nvSpPr>
            <p:cNvPr id="35" name="Chevron 34">
              <a:extLst>
                <a:ext uri="{FF2B5EF4-FFF2-40B4-BE49-F238E27FC236}">
                  <a16:creationId xmlns:a16="http://schemas.microsoft.com/office/drawing/2014/main" id="{C6B5007B-028D-5B49-B280-CAA6D45C9DC7}"/>
                </a:ext>
              </a:extLst>
            </p:cNvPr>
            <p:cNvSpPr/>
            <p:nvPr/>
          </p:nvSpPr>
          <p:spPr>
            <a:xfrm>
              <a:off x="2685144" y="1759857"/>
              <a:ext cx="789214" cy="734786"/>
            </a:xfrm>
            <a:prstGeom prst="chevron">
              <a:avLst>
                <a:gd name="adj" fmla="val 18116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accent6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1F107A-6F61-8E41-B0F4-C8F0B06F6109}"/>
                </a:ext>
              </a:extLst>
            </p:cNvPr>
            <p:cNvSpPr txBox="1"/>
            <p:nvPr/>
          </p:nvSpPr>
          <p:spPr>
            <a:xfrm rot="18302850">
              <a:off x="2676071" y="1984456"/>
              <a:ext cx="87992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>
                  <a:solidFill>
                    <a:srgbClr val="FFFFFF"/>
                  </a:solidFill>
                </a:rPr>
                <a:t>Geometric Processing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FCC728A-B4E4-AE43-876B-C7A268100191}"/>
              </a:ext>
            </a:extLst>
          </p:cNvPr>
          <p:cNvGrpSpPr/>
          <p:nvPr/>
        </p:nvGrpSpPr>
        <p:grpSpPr>
          <a:xfrm>
            <a:off x="5957303" y="2222190"/>
            <a:ext cx="787062" cy="879929"/>
            <a:chOff x="2685144" y="1689842"/>
            <a:chExt cx="789214" cy="879929"/>
          </a:xfrm>
        </p:grpSpPr>
        <p:sp>
          <p:nvSpPr>
            <p:cNvPr id="38" name="Chevron 37">
              <a:extLst>
                <a:ext uri="{FF2B5EF4-FFF2-40B4-BE49-F238E27FC236}">
                  <a16:creationId xmlns:a16="http://schemas.microsoft.com/office/drawing/2014/main" id="{2384CCE5-5816-CE43-8E0D-B6D0E7D8BAEB}"/>
                </a:ext>
              </a:extLst>
            </p:cNvPr>
            <p:cNvSpPr/>
            <p:nvPr/>
          </p:nvSpPr>
          <p:spPr>
            <a:xfrm>
              <a:off x="2685144" y="1759857"/>
              <a:ext cx="789214" cy="734786"/>
            </a:xfrm>
            <a:prstGeom prst="chevron">
              <a:avLst>
                <a:gd name="adj" fmla="val 18116"/>
              </a:avLst>
            </a:prstGeom>
            <a:solidFill>
              <a:schemeClr val="bg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816CEE1-207D-294D-9C4F-9DE9BDC0B9F8}"/>
                </a:ext>
              </a:extLst>
            </p:cNvPr>
            <p:cNvSpPr txBox="1"/>
            <p:nvPr/>
          </p:nvSpPr>
          <p:spPr>
            <a:xfrm rot="18302850">
              <a:off x="2634000" y="1960530"/>
              <a:ext cx="8799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>
                  <a:solidFill>
                    <a:srgbClr val="FFFFFF"/>
                  </a:solidFill>
                </a:rPr>
                <a:t>Atmospheric Correction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6CDED43-3FD7-4B4B-96CA-19B6E6057202}"/>
              </a:ext>
            </a:extLst>
          </p:cNvPr>
          <p:cNvSpPr txBox="1"/>
          <p:nvPr/>
        </p:nvSpPr>
        <p:spPr>
          <a:xfrm rot="18302850">
            <a:off x="4564725" y="2544178"/>
            <a:ext cx="879929" cy="214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>
                <a:solidFill>
                  <a:srgbClr val="FFFFFF"/>
                </a:solidFill>
              </a:rPr>
              <a:t>Stitching</a:t>
            </a:r>
          </a:p>
        </p:txBody>
      </p:sp>
      <p:sp>
        <p:nvSpPr>
          <p:cNvPr id="41" name="Chevron 40">
            <a:extLst>
              <a:ext uri="{FF2B5EF4-FFF2-40B4-BE49-F238E27FC236}">
                <a16:creationId xmlns:a16="http://schemas.microsoft.com/office/drawing/2014/main" id="{C58DFF26-2BE9-6040-A89E-E3FB070F666E}"/>
              </a:ext>
            </a:extLst>
          </p:cNvPr>
          <p:cNvSpPr/>
          <p:nvPr/>
        </p:nvSpPr>
        <p:spPr>
          <a:xfrm>
            <a:off x="4485354" y="3591804"/>
            <a:ext cx="734436" cy="748042"/>
          </a:xfrm>
          <a:prstGeom prst="chevron">
            <a:avLst>
              <a:gd name="adj" fmla="val 1811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DA11800-9A2C-2B4C-B622-B1194B4DF699}"/>
              </a:ext>
            </a:extLst>
          </p:cNvPr>
          <p:cNvSpPr txBox="1"/>
          <p:nvPr/>
        </p:nvSpPr>
        <p:spPr>
          <a:xfrm rot="18302850">
            <a:off x="4469960" y="3854029"/>
            <a:ext cx="879929" cy="214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>
                <a:solidFill>
                  <a:srgbClr val="FFFFFF"/>
                </a:solidFill>
              </a:rPr>
              <a:t>Stitching</a:t>
            </a:r>
          </a:p>
        </p:txBody>
      </p: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F98DF77B-A8CA-0D45-9625-FF50650F8D5D}"/>
              </a:ext>
            </a:extLst>
          </p:cNvPr>
          <p:cNvCxnSpPr>
            <a:cxnSpLocks/>
            <a:stCxn id="23" idx="3"/>
            <a:endCxn id="30" idx="2"/>
          </p:cNvCxnSpPr>
          <p:nvPr/>
        </p:nvCxnSpPr>
        <p:spPr>
          <a:xfrm>
            <a:off x="8000188" y="3956127"/>
            <a:ext cx="1609150" cy="6154"/>
          </a:xfrm>
          <a:prstGeom prst="bentConnector3">
            <a:avLst>
              <a:gd name="adj1" fmla="val 50000"/>
            </a:avLst>
          </a:prstGeom>
          <a:ln w="3175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4AF4B953-761C-5447-80CB-46416112C25D}"/>
              </a:ext>
            </a:extLst>
          </p:cNvPr>
          <p:cNvCxnSpPr>
            <a:cxnSpLocks/>
            <a:stCxn id="8" idx="4"/>
            <a:endCxn id="33" idx="1"/>
          </p:cNvCxnSpPr>
          <p:nvPr/>
        </p:nvCxnSpPr>
        <p:spPr>
          <a:xfrm>
            <a:off x="3993734" y="2669725"/>
            <a:ext cx="702445" cy="326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20EDD86B-F361-0F47-807B-F9949E87CF13}"/>
              </a:ext>
            </a:extLst>
          </p:cNvPr>
          <p:cNvCxnSpPr>
            <a:cxnSpLocks/>
          </p:cNvCxnSpPr>
          <p:nvPr/>
        </p:nvCxnSpPr>
        <p:spPr>
          <a:xfrm>
            <a:off x="7444366" y="2645951"/>
            <a:ext cx="2164972" cy="1308016"/>
          </a:xfrm>
          <a:prstGeom prst="bentConnector3">
            <a:avLst>
              <a:gd name="adj1" fmla="val 37850"/>
            </a:avLst>
          </a:prstGeom>
          <a:ln w="254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F6FD876-1D44-3440-B8D9-71B054802239}"/>
              </a:ext>
            </a:extLst>
          </p:cNvPr>
          <p:cNvSpPr txBox="1"/>
          <p:nvPr/>
        </p:nvSpPr>
        <p:spPr>
          <a:xfrm>
            <a:off x="155646" y="5331113"/>
            <a:ext cx="2490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800" b="1" dirty="0">
                <a:latin typeface="+mj-lt"/>
              </a:rPr>
              <a:t>2 new </a:t>
            </a:r>
            <a:r>
              <a:rPr lang="en-IT" sz="1800" b="1" u="sng" dirty="0">
                <a:latin typeface="+mj-lt"/>
              </a:rPr>
              <a:t>ARD products</a:t>
            </a:r>
          </a:p>
        </p:txBody>
      </p:sp>
      <p:sp>
        <p:nvSpPr>
          <p:cNvPr id="47" name="Left Brace 46">
            <a:extLst>
              <a:ext uri="{FF2B5EF4-FFF2-40B4-BE49-F238E27FC236}">
                <a16:creationId xmlns:a16="http://schemas.microsoft.com/office/drawing/2014/main" id="{07F83EA8-94FB-CD4C-83FD-8B92D9DB31D5}"/>
              </a:ext>
            </a:extLst>
          </p:cNvPr>
          <p:cNvSpPr/>
          <p:nvPr/>
        </p:nvSpPr>
        <p:spPr>
          <a:xfrm>
            <a:off x="2516266" y="4727119"/>
            <a:ext cx="260150" cy="1627425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8" name="Can 47">
            <a:extLst>
              <a:ext uri="{FF2B5EF4-FFF2-40B4-BE49-F238E27FC236}">
                <a16:creationId xmlns:a16="http://schemas.microsoft.com/office/drawing/2014/main" id="{EA3F0D5E-6790-5444-8C9B-36F253A4C8B5}"/>
              </a:ext>
            </a:extLst>
          </p:cNvPr>
          <p:cNvSpPr/>
          <p:nvPr/>
        </p:nvSpPr>
        <p:spPr>
          <a:xfrm>
            <a:off x="9634568" y="2050989"/>
            <a:ext cx="1247283" cy="1205086"/>
          </a:xfrm>
          <a:prstGeom prst="can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/>
          </a:p>
          <a:p>
            <a:pPr algn="ctr"/>
            <a:r>
              <a:rPr lang="en-GB" sz="1400" b="1" dirty="0"/>
              <a:t>L2F</a:t>
            </a:r>
          </a:p>
          <a:p>
            <a:pPr algn="ctr"/>
            <a:endParaRPr lang="en-GB" sz="1400" dirty="0"/>
          </a:p>
          <a:p>
            <a:pPr algn="ctr"/>
            <a:r>
              <a:rPr lang="en-GB" sz="1400" dirty="0"/>
              <a:t>S10</a:t>
            </a:r>
          </a:p>
          <a:p>
            <a:pPr algn="ctr"/>
            <a:r>
              <a:rPr lang="en-GB" sz="1400" dirty="0"/>
              <a:t>L10</a:t>
            </a:r>
          </a:p>
        </p:txBody>
      </p:sp>
    </p:spTree>
    <p:extLst>
      <p:ext uri="{BB962C8B-B14F-4D97-AF65-F5344CB8AC3E}">
        <p14:creationId xmlns:p14="http://schemas.microsoft.com/office/powerpoint/2010/main" val="1140768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D0005-1348-814A-A520-730FC4304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Sentinel-2 / Way Forward/ L2H and L2F</a:t>
            </a:r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B816C6-53CB-854F-9DD1-AA5DE8401DB4}"/>
              </a:ext>
            </a:extLst>
          </p:cNvPr>
          <p:cNvSpPr txBox="1"/>
          <p:nvPr/>
        </p:nvSpPr>
        <p:spPr>
          <a:xfrm>
            <a:off x="795050" y="5923962"/>
            <a:ext cx="4696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L2H</a:t>
            </a:r>
            <a:r>
              <a:rPr lang="en-GB" dirty="0"/>
              <a:t> </a:t>
            </a:r>
            <a:r>
              <a:rPr lang="en-GB" b="1" dirty="0"/>
              <a:t>L9</a:t>
            </a:r>
            <a:r>
              <a:rPr lang="en-GB" dirty="0"/>
              <a:t> – 22/03/2022 (30m)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F622D0-8BB0-E44A-9C70-8ABA5DD44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80" y="1485631"/>
            <a:ext cx="5157310" cy="4305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8FA5FF-084B-8E41-94E1-288A334C5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820" y="1485630"/>
            <a:ext cx="5157310" cy="42979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9A91D8-44D0-164B-BF76-045FE100B83F}"/>
              </a:ext>
            </a:extLst>
          </p:cNvPr>
          <p:cNvSpPr txBox="1"/>
          <p:nvPr/>
        </p:nvSpPr>
        <p:spPr>
          <a:xfrm>
            <a:off x="6700093" y="5905695"/>
            <a:ext cx="4696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L2F</a:t>
            </a:r>
            <a:r>
              <a:rPr lang="en-GB" dirty="0"/>
              <a:t> </a:t>
            </a:r>
            <a:r>
              <a:rPr lang="en-GB" b="1" dirty="0"/>
              <a:t>L9</a:t>
            </a:r>
            <a:r>
              <a:rPr lang="en-GB" dirty="0"/>
              <a:t> – 22/03/2022 (10m)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76EC70-DEC4-6248-BF3C-5C40446ECF8E}"/>
              </a:ext>
            </a:extLst>
          </p:cNvPr>
          <p:cNvSpPr txBox="1"/>
          <p:nvPr/>
        </p:nvSpPr>
        <p:spPr>
          <a:xfrm>
            <a:off x="685800" y="1649629"/>
            <a:ext cx="105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B02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ED61C2-00FD-4043-8938-8859D6022199}"/>
              </a:ext>
            </a:extLst>
          </p:cNvPr>
          <p:cNvSpPr txBox="1"/>
          <p:nvPr/>
        </p:nvSpPr>
        <p:spPr>
          <a:xfrm>
            <a:off x="6621712" y="1653274"/>
            <a:ext cx="105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B02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1F17BC4B-F32D-C947-8A5E-9ACBA2E8AFE0}"/>
              </a:ext>
            </a:extLst>
          </p:cNvPr>
          <p:cNvSpPr/>
          <p:nvPr/>
        </p:nvSpPr>
        <p:spPr>
          <a:xfrm>
            <a:off x="5605222" y="3374745"/>
            <a:ext cx="950586" cy="57451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600" dirty="0"/>
              <a:t>fusion</a:t>
            </a:r>
          </a:p>
        </p:txBody>
      </p:sp>
    </p:spTree>
    <p:extLst>
      <p:ext uri="{BB962C8B-B14F-4D97-AF65-F5344CB8AC3E}">
        <p14:creationId xmlns:p14="http://schemas.microsoft.com/office/powerpoint/2010/main" val="3623421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C07E6-4D9C-0E4B-AD6B-2E838D4E0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S2-Landsat Harmonised and Fused Products</a:t>
            </a:r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7B18BF-39E6-774B-AD3E-B5E7E5530D1F}"/>
              </a:ext>
            </a:extLst>
          </p:cNvPr>
          <p:cNvSpPr txBox="1">
            <a:spLocks/>
          </p:cNvSpPr>
          <p:nvPr/>
        </p:nvSpPr>
        <p:spPr>
          <a:xfrm>
            <a:off x="123568" y="1164513"/>
            <a:ext cx="7475838" cy="222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algn="just">
              <a:buFont typeface="Wingdings" pitchFamily="2" charset="2"/>
              <a:buChar char="ü"/>
            </a:pPr>
            <a:r>
              <a:rPr lang="en-GB" sz="2000" b="1" dirty="0">
                <a:solidFill>
                  <a:srgbClr val="335E6E"/>
                </a:solidFill>
              </a:rPr>
              <a:t>Sen2Like</a:t>
            </a:r>
            <a:r>
              <a:rPr lang="en-GB" sz="2000" dirty="0">
                <a:solidFill>
                  <a:srgbClr val="335E6E"/>
                </a:solidFill>
              </a:rPr>
              <a:t> version 3.3 featuring the following improvements:</a:t>
            </a:r>
          </a:p>
          <a:p>
            <a:pPr lvl="1" indent="-457200" algn="just">
              <a:buFont typeface="Wingdings" pitchFamily="2" charset="2"/>
              <a:buChar char="§"/>
            </a:pPr>
            <a:r>
              <a:rPr lang="en-GB" sz="1600" dirty="0">
                <a:solidFill>
                  <a:srgbClr val="335E6E"/>
                </a:solidFill>
              </a:rPr>
              <a:t>BRDF correction (in NBAR) can use VJB coefficient in place of ROY;</a:t>
            </a:r>
          </a:p>
          <a:p>
            <a:pPr lvl="1" indent="-457200" algn="just">
              <a:buFont typeface="Wingdings" pitchFamily="2" charset="2"/>
              <a:buChar char="§"/>
            </a:pPr>
            <a:r>
              <a:rPr lang="en-GB" sz="1600" dirty="0">
                <a:solidFill>
                  <a:srgbClr val="335E6E"/>
                </a:solidFill>
              </a:rPr>
              <a:t>Add a new module for intercalibration correction;</a:t>
            </a:r>
          </a:p>
          <a:p>
            <a:pPr lvl="1" indent="-457200" algn="just">
              <a:buFont typeface="Wingdings" pitchFamily="2" charset="2"/>
              <a:buChar char="§"/>
            </a:pPr>
            <a:r>
              <a:rPr lang="en-GB" sz="1600" dirty="0">
                <a:solidFill>
                  <a:srgbClr val="335E6E"/>
                </a:solidFill>
              </a:rPr>
              <a:t>Use SCL files from L2A, if exist, to compute validity mask;</a:t>
            </a:r>
          </a:p>
          <a:p>
            <a:pPr lvl="1" indent="-457200" algn="just">
              <a:buFont typeface="Wingdings" pitchFamily="2" charset="2"/>
              <a:buChar char="§"/>
            </a:pPr>
            <a:r>
              <a:rPr lang="en-GB" sz="1600" dirty="0">
                <a:solidFill>
                  <a:srgbClr val="335E6E"/>
                </a:solidFill>
              </a:rPr>
              <a:t>Add a fusion auto check and his result in intermediate product and output;</a:t>
            </a:r>
          </a:p>
          <a:p>
            <a:pPr lvl="1" indent="-457200" algn="just">
              <a:buFont typeface="Wingdings" pitchFamily="2" charset="2"/>
              <a:buChar char="§"/>
            </a:pPr>
            <a:r>
              <a:rPr lang="en-GB" sz="1600" dirty="0">
                <a:solidFill>
                  <a:srgbClr val="335E6E"/>
                </a:solidFill>
              </a:rPr>
              <a:t>Local product are now filter by cloud cover as CREODIAS product;</a:t>
            </a:r>
          </a:p>
          <a:p>
            <a:pPr lvl="1" indent="-457200" algn="just">
              <a:buFont typeface="Wingdings" pitchFamily="2" charset="2"/>
              <a:buChar char="§"/>
            </a:pPr>
            <a:r>
              <a:rPr lang="en-GB" sz="1600" dirty="0">
                <a:solidFill>
                  <a:srgbClr val="335E6E"/>
                </a:solidFill>
              </a:rPr>
              <a:t>Automatic Copernicus DEM download and usage.</a:t>
            </a:r>
          </a:p>
          <a:p>
            <a:pPr marL="342900" algn="just">
              <a:buFont typeface="Wingdings" pitchFamily="2" charset="2"/>
              <a:buChar char="ü"/>
            </a:pPr>
            <a:endParaRPr lang="en-GB" sz="2000" dirty="0">
              <a:solidFill>
                <a:srgbClr val="335E6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C978CB-E3D7-0542-8ACD-B26EBF907150}"/>
              </a:ext>
            </a:extLst>
          </p:cNvPr>
          <p:cNvSpPr/>
          <p:nvPr/>
        </p:nvSpPr>
        <p:spPr>
          <a:xfrm>
            <a:off x="7769467" y="1345163"/>
            <a:ext cx="4142629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Processor (Sen2Like 3.3) available on GitHub: </a:t>
            </a:r>
            <a:r>
              <a:rPr lang="en-US" sz="1600" u="sng" dirty="0">
                <a:solidFill>
                  <a:schemeClr val="tx2"/>
                </a:solidFill>
                <a:hlinkClick r:id="rId2"/>
              </a:rPr>
              <a:t>https://github.com/senbox-org/sen2like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336D1D-534E-624C-9384-E739CD33D8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9467" y="2262162"/>
            <a:ext cx="4142629" cy="25744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3B75C1-A90F-1B47-9840-B1127F20FC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622" y="4232168"/>
            <a:ext cx="1732449" cy="866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56F6D2-98DA-0641-AD71-E424819A7A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8580" y="4134873"/>
            <a:ext cx="1464653" cy="1046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141F0D-33DD-644E-AF91-69A0193254B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406" y="4232168"/>
            <a:ext cx="851593" cy="851593"/>
          </a:xfrm>
          <a:prstGeom prst="rect">
            <a:avLst/>
          </a:prstGeom>
        </p:spPr>
      </p:pic>
      <p:pic>
        <p:nvPicPr>
          <p:cNvPr id="10" name="Image 4">
            <a:extLst>
              <a:ext uri="{FF2B5EF4-FFF2-40B4-BE49-F238E27FC236}">
                <a16:creationId xmlns:a16="http://schemas.microsoft.com/office/drawing/2014/main" id="{600417CF-47DA-6743-BAF3-25924E46F73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604" y="5402439"/>
            <a:ext cx="866225" cy="8662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00C9CC-FB80-B04B-9E99-BEF84D3704E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590" y="5337207"/>
            <a:ext cx="1234203" cy="105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67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035C0-AE31-4E8F-BB74-2F239F769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Copernicus Sentinel-2 Mission</a:t>
            </a:r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F0626ED-7AF3-C44C-B173-2B594A6FA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075" y="1203325"/>
            <a:ext cx="11764963" cy="5006975"/>
          </a:xfrm>
        </p:spPr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GB" sz="1867" dirty="0">
                <a:solidFill>
                  <a:schemeClr val="tx1"/>
                </a:solidFill>
              </a:rPr>
              <a:t>Optical multi-spectral mission for the monitoring of land and coastal regions.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GB" sz="1867" dirty="0">
                <a:solidFill>
                  <a:schemeClr val="tx1"/>
                </a:solidFill>
              </a:rPr>
              <a:t>Constellation of two satellites (Sentinel-2A and Sentinel-2B).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GB" sz="1867" dirty="0">
                <a:solidFill>
                  <a:schemeClr val="tx1"/>
                </a:solidFill>
              </a:rPr>
              <a:t>Polar sun-synchronous orbit at an altitude of 786km, with LTDN 10h30.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GB" sz="1867" dirty="0">
                <a:solidFill>
                  <a:schemeClr val="tx1"/>
                </a:solidFill>
              </a:rPr>
              <a:t>Swath of 294km.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endParaRPr lang="en-GB" sz="1867" dirty="0">
              <a:solidFill>
                <a:schemeClr val="tx1"/>
              </a:solidFill>
            </a:endParaRPr>
          </a:p>
          <a:p>
            <a:pPr indent="0" algn="just">
              <a:lnSpc>
                <a:spcPct val="150000"/>
              </a:lnSpc>
              <a:spcBef>
                <a:spcPts val="0"/>
              </a:spcBef>
            </a:pPr>
            <a:endParaRPr lang="en-GB" sz="2400" dirty="0">
              <a:solidFill>
                <a:schemeClr val="tx1"/>
              </a:solidFill>
            </a:endParaRPr>
          </a:p>
          <a:p>
            <a:pPr indent="0" algn="just">
              <a:lnSpc>
                <a:spcPct val="150000"/>
              </a:lnSpc>
              <a:spcBef>
                <a:spcPts val="0"/>
              </a:spcBef>
            </a:pPr>
            <a:endParaRPr lang="en-GB" sz="3200" dirty="0">
              <a:solidFill>
                <a:schemeClr val="tx1"/>
              </a:solidFill>
            </a:endParaRPr>
          </a:p>
          <a:p>
            <a:pPr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GB" sz="2400" dirty="0">
              <a:solidFill>
                <a:schemeClr val="tx1"/>
              </a:solidFill>
            </a:endParaRPr>
          </a:p>
          <a:p>
            <a:pPr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chemeClr val="tx1"/>
              </a:solidFill>
            </a:endParaRPr>
          </a:p>
          <a:p>
            <a:pPr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chemeClr val="tx1"/>
              </a:solidFill>
            </a:endParaRPr>
          </a:p>
          <a:p>
            <a:pPr marL="0" lvl="1" indent="-457189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GB" sz="1867" dirty="0">
                <a:solidFill>
                  <a:schemeClr val="tx1"/>
                </a:solidFill>
              </a:rPr>
              <a:t>Free &amp; open products for feeding a large range of applications.</a:t>
            </a:r>
            <a:endParaRPr lang="en-GB" sz="2667" dirty="0">
              <a:solidFill>
                <a:schemeClr val="tx1"/>
              </a:solidFill>
            </a:endParaRPr>
          </a:p>
          <a:p>
            <a:pPr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GB" sz="1867" dirty="0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C398636-C469-5E4E-B6AF-D01A427D038B}"/>
              </a:ext>
            </a:extLst>
          </p:cNvPr>
          <p:cNvGrpSpPr/>
          <p:nvPr/>
        </p:nvGrpSpPr>
        <p:grpSpPr>
          <a:xfrm rot="987291">
            <a:off x="9579804" y="2437604"/>
            <a:ext cx="1634053" cy="3370669"/>
            <a:chOff x="6615149" y="1810762"/>
            <a:chExt cx="1393816" cy="27697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8261E9-EDAA-174C-96ED-FBC71277F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629299">
              <a:off x="6895430" y="3994206"/>
              <a:ext cx="684220" cy="48844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B73ACFB-3B1B-A04E-A72C-AE4EF7A28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8181157">
              <a:off x="6956300" y="1911729"/>
              <a:ext cx="705736" cy="50380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35BFD42-F2C5-C243-A37A-165432F3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825300">
              <a:off x="6615149" y="2496786"/>
              <a:ext cx="1393816" cy="139381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0ABAC27-0C34-1148-ACAD-ED8B7C807A79}"/>
              </a:ext>
            </a:extLst>
          </p:cNvPr>
          <p:cNvGrpSpPr/>
          <p:nvPr/>
        </p:nvGrpSpPr>
        <p:grpSpPr>
          <a:xfrm>
            <a:off x="1462952" y="3018521"/>
            <a:ext cx="6359668" cy="2947655"/>
            <a:chOff x="1372487" y="2232421"/>
            <a:chExt cx="4769751" cy="2367027"/>
          </a:xfrm>
        </p:grpSpPr>
        <p:pic>
          <p:nvPicPr>
            <p:cNvPr id="10" name="Picture 2" descr="Q:\users\mmk\Landsat.v.Sentinel-2.png">
              <a:extLst>
                <a:ext uri="{FF2B5EF4-FFF2-40B4-BE49-F238E27FC236}">
                  <a16:creationId xmlns:a16="http://schemas.microsoft.com/office/drawing/2014/main" id="{65A77C98-2656-4849-812F-71338FA61A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1" b="8170"/>
            <a:stretch/>
          </p:blipFill>
          <p:spPr bwMode="auto">
            <a:xfrm>
              <a:off x="1372487" y="2232421"/>
              <a:ext cx="4769751" cy="2367027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C49C8E1-D396-C64B-896F-73F6BBEDC6FB}"/>
                </a:ext>
              </a:extLst>
            </p:cNvPr>
            <p:cNvSpPr/>
            <p:nvPr/>
          </p:nvSpPr>
          <p:spPr>
            <a:xfrm>
              <a:off x="1555139" y="2282251"/>
              <a:ext cx="2298149" cy="1555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/>
            </a:p>
          </p:txBody>
        </p:sp>
      </p:grpSp>
    </p:spTree>
    <p:extLst>
      <p:ext uri="{BB962C8B-B14F-4D97-AF65-F5344CB8AC3E}">
        <p14:creationId xmlns:p14="http://schemas.microsoft.com/office/powerpoint/2010/main" val="1110419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5C586-D4D1-1E48-A50D-A02151AD1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Sentinel-2 &amp; CEOS ARD Conclusion</a:t>
            </a:r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9FA8FF-AC1A-A749-853F-D002524BAB0B}"/>
              </a:ext>
            </a:extLst>
          </p:cNvPr>
          <p:cNvSpPr/>
          <p:nvPr/>
        </p:nvSpPr>
        <p:spPr>
          <a:xfrm>
            <a:off x="181117" y="982177"/>
            <a:ext cx="8974458" cy="4105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GB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GB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Sentinel-2 products </a:t>
            </a:r>
            <a:r>
              <a:rPr lang="en-GB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compliant with CEOS ARD threshold 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requirements on 25</a:t>
            </a:r>
            <a:r>
              <a:rPr lang="en-GB" sz="16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January 2022, with the inclusion of a DOI (Digital Object Identifier) in the metadata and Geometric Refinement.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endParaRPr lang="en-GB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16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ESA active involvement in the defining process of the </a:t>
            </a:r>
            <a:r>
              <a:rPr lang="en-GB" sz="16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CEOS ARD Product Family Specifications document;</a:t>
            </a:r>
            <a:endParaRPr lang="en-GB" sz="16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endParaRPr lang="en-GB" sz="16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 to be initiated to certify the Sentinel-2 Level-2A products compliance to CEOS ARD Surface Reflectance PFS at Target level.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23D7A8-76D3-4B47-8398-8D8D526818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04"/>
          <a:stretch/>
        </p:blipFill>
        <p:spPr>
          <a:xfrm>
            <a:off x="9640805" y="1053782"/>
            <a:ext cx="1934734" cy="1530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420632-8340-B943-B07D-D752A02E603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842" y="2931956"/>
            <a:ext cx="1406971" cy="58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907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D2E7B-9263-F74F-8D82-B6BAF0E91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CDC67F-6447-6C47-B868-9DF5874742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5E320-0034-4F42-A137-E3B2550F23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520"/>
          <a:stretch/>
        </p:blipFill>
        <p:spPr>
          <a:xfrm>
            <a:off x="0" y="0"/>
            <a:ext cx="12191999" cy="64171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DE8114-1D0F-D74B-B59C-0636BC505B5B}"/>
              </a:ext>
            </a:extLst>
          </p:cNvPr>
          <p:cNvSpPr txBox="1"/>
          <p:nvPr/>
        </p:nvSpPr>
        <p:spPr>
          <a:xfrm>
            <a:off x="8629521" y="244206"/>
            <a:ext cx="3354879" cy="537180"/>
          </a:xfrm>
          <a:prstGeom prst="rect">
            <a:avLst/>
          </a:prstGeom>
          <a:solidFill>
            <a:schemeClr val="accent6"/>
          </a:solidFill>
        </p:spPr>
        <p:txBody>
          <a:bodyPr wrap="square" lIns="121585" tIns="60792" rIns="121585" bIns="60792" rtlCol="0">
            <a:spAutoFit/>
          </a:bodyPr>
          <a:lstStyle/>
          <a:p>
            <a:pPr algn="ctr"/>
            <a:r>
              <a:rPr lang="en-US" sz="2693" b="1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0EE98C-9C66-5944-9C5A-1AC332181E02}"/>
              </a:ext>
            </a:extLst>
          </p:cNvPr>
          <p:cNvSpPr txBox="1"/>
          <p:nvPr/>
        </p:nvSpPr>
        <p:spPr>
          <a:xfrm>
            <a:off x="0" y="5812971"/>
            <a:ext cx="4474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Barranquilla, Colombia</a:t>
            </a:r>
          </a:p>
        </p:txBody>
      </p:sp>
    </p:spTree>
    <p:extLst>
      <p:ext uri="{BB962C8B-B14F-4D97-AF65-F5344CB8AC3E}">
        <p14:creationId xmlns:p14="http://schemas.microsoft.com/office/powerpoint/2010/main" val="3654426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9D3A-EA36-964E-865D-C0AA60999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Copernicus Sentinel-2 Products</a:t>
            </a:r>
            <a:endParaRPr lang="en-IT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6198B91-08B8-2BC8-6161-636109643A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115062"/>
              </p:ext>
            </p:extLst>
          </p:nvPr>
        </p:nvGraphicFramePr>
        <p:xfrm>
          <a:off x="0" y="1179555"/>
          <a:ext cx="7528322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0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6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9545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Product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Measurement Provided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Production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615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2"/>
                          </a:solidFill>
                        </a:rPr>
                        <a:t>Level</a:t>
                      </a:r>
                      <a:r>
                        <a:rPr lang="en-GB" sz="1800" b="1" baseline="0" dirty="0">
                          <a:solidFill>
                            <a:schemeClr val="bg2"/>
                          </a:solidFill>
                        </a:rPr>
                        <a:t>-1B</a:t>
                      </a:r>
                      <a:endParaRPr lang="en-GB" sz="1800" b="1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bg2"/>
                          </a:solidFill>
                        </a:rPr>
                        <a:t>Top-of-atmosphere radiance in sensor</a:t>
                      </a:r>
                      <a:r>
                        <a:rPr lang="en-GB" sz="1800" baseline="0" dirty="0">
                          <a:solidFill>
                            <a:schemeClr val="bg2"/>
                          </a:solidFill>
                        </a:rPr>
                        <a:t> geometry</a:t>
                      </a:r>
                      <a:endParaRPr lang="en-GB" sz="18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bg2"/>
                          </a:solidFill>
                        </a:rPr>
                        <a:t>Expert users (planned)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bg2"/>
                          </a:solidFill>
                        </a:rPr>
                        <a:t>Systematic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1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bg2"/>
                          </a:solidFill>
                        </a:rPr>
                        <a:t>Level</a:t>
                      </a:r>
                      <a:r>
                        <a:rPr lang="en-GB" sz="1800" b="1" baseline="0" dirty="0">
                          <a:solidFill>
                            <a:schemeClr val="bg2"/>
                          </a:solidFill>
                        </a:rPr>
                        <a:t>-1C</a:t>
                      </a:r>
                      <a:endParaRPr lang="en-GB" sz="1800" b="1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chemeClr val="bg2"/>
                          </a:solidFill>
                        </a:rPr>
                        <a:t>Top-of-atmosphere</a:t>
                      </a:r>
                      <a:r>
                        <a:rPr lang="en-GB" sz="1800" baseline="0" dirty="0">
                          <a:solidFill>
                            <a:schemeClr val="bg2"/>
                          </a:solidFill>
                        </a:rPr>
                        <a:t> reflectance </a:t>
                      </a:r>
                      <a:r>
                        <a:rPr lang="en-GB" sz="1800" dirty="0">
                          <a:solidFill>
                            <a:schemeClr val="bg2"/>
                          </a:solidFill>
                        </a:rPr>
                        <a:t>in cartographic </a:t>
                      </a:r>
                      <a:r>
                        <a:rPr lang="en-GB" sz="1800" baseline="0" dirty="0">
                          <a:solidFill>
                            <a:schemeClr val="bg2"/>
                          </a:solidFill>
                        </a:rPr>
                        <a:t>geometry</a:t>
                      </a:r>
                      <a:endParaRPr lang="en-GB" sz="18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bg2"/>
                          </a:solidFill>
                        </a:rPr>
                        <a:t>Public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chemeClr val="bg2"/>
                          </a:solidFill>
                        </a:rPr>
                        <a:t>Systematic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61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bg2"/>
                          </a:solidFill>
                        </a:rPr>
                        <a:t>Level</a:t>
                      </a:r>
                      <a:r>
                        <a:rPr lang="en-GB" sz="1800" b="1" baseline="0" dirty="0">
                          <a:solidFill>
                            <a:schemeClr val="bg2"/>
                          </a:solidFill>
                        </a:rPr>
                        <a:t>-2A</a:t>
                      </a:r>
                      <a:endParaRPr lang="en-GB" sz="1800" b="1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chemeClr val="bg2"/>
                          </a:solidFill>
                        </a:rPr>
                        <a:t>Surface reflectance</a:t>
                      </a:r>
                      <a:br>
                        <a:rPr lang="en-GB" sz="1800" dirty="0">
                          <a:solidFill>
                            <a:schemeClr val="bg2"/>
                          </a:solidFill>
                        </a:rPr>
                      </a:br>
                      <a:r>
                        <a:rPr lang="en-GB" sz="1800" dirty="0">
                          <a:solidFill>
                            <a:schemeClr val="bg2"/>
                          </a:solidFill>
                        </a:rPr>
                        <a:t>and pixel classification </a:t>
                      </a:r>
                      <a:br>
                        <a:rPr lang="en-GB" sz="1800" dirty="0">
                          <a:solidFill>
                            <a:schemeClr val="bg2"/>
                          </a:solidFill>
                        </a:rPr>
                      </a:br>
                      <a:r>
                        <a:rPr lang="en-GB" sz="1800" dirty="0">
                          <a:solidFill>
                            <a:schemeClr val="bg2"/>
                          </a:solidFill>
                        </a:rPr>
                        <a:t>in cartographic </a:t>
                      </a:r>
                      <a:r>
                        <a:rPr lang="en-GB" sz="1800" baseline="0" dirty="0">
                          <a:solidFill>
                            <a:schemeClr val="bg2"/>
                          </a:solidFill>
                        </a:rPr>
                        <a:t>geometry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baseline="0" dirty="0">
                          <a:solidFill>
                            <a:schemeClr val="bg2"/>
                          </a:solidFill>
                        </a:rPr>
                        <a:t>Analysis Ready Data (ARD)</a:t>
                      </a:r>
                      <a:endParaRPr lang="en-GB" sz="1800" b="1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chemeClr val="bg2"/>
                          </a:solidFill>
                        </a:rPr>
                        <a:t>Public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chemeClr val="bg2"/>
                          </a:solidFill>
                        </a:rPr>
                        <a:t>Systematic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chemeClr val="bg2"/>
                          </a:solidFill>
                        </a:rPr>
                        <a:t>+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chemeClr val="bg2"/>
                          </a:solidFill>
                          <a:hlinkClick r:id="rId2"/>
                        </a:rPr>
                        <a:t>SNAP</a:t>
                      </a:r>
                      <a:endParaRPr lang="en-GB" sz="18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011B76D-BB0C-254A-1596-791EB91F2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22" y="1430651"/>
            <a:ext cx="4460478" cy="3103249"/>
          </a:xfrm>
          <a:prstGeom prst="rect">
            <a:avLst/>
          </a:prstGeom>
        </p:spPr>
      </p:pic>
      <p:sp>
        <p:nvSpPr>
          <p:cNvPr id="7" name="Titre 4">
            <a:extLst>
              <a:ext uri="{FF2B5EF4-FFF2-40B4-BE49-F238E27FC236}">
                <a16:creationId xmlns:a16="http://schemas.microsoft.com/office/drawing/2014/main" id="{2FAB04AF-CAD3-4754-4739-451C0C926208}"/>
              </a:ext>
            </a:extLst>
          </p:cNvPr>
          <p:cNvSpPr txBox="1">
            <a:spLocks/>
          </p:cNvSpPr>
          <p:nvPr/>
        </p:nvSpPr>
        <p:spPr bwMode="auto">
          <a:xfrm>
            <a:off x="7528322" y="4272290"/>
            <a:ext cx="2808790" cy="26161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1100" dirty="0">
                <a:solidFill>
                  <a:schemeClr val="tx1"/>
                </a:solidFill>
              </a:rPr>
              <a:t>Lake St. Clair</a:t>
            </a:r>
          </a:p>
        </p:txBody>
      </p:sp>
    </p:spTree>
    <p:extLst>
      <p:ext uri="{BB962C8B-B14F-4D97-AF65-F5344CB8AC3E}">
        <p14:creationId xmlns:p14="http://schemas.microsoft.com/office/powerpoint/2010/main" val="3553713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1E110-6352-4F4D-87DE-6B8938A7A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Copernicus Sentinel-2 Products</a:t>
            </a:r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3673D7-96FA-2242-A2EE-3DCA7ADE4948}"/>
              </a:ext>
            </a:extLst>
          </p:cNvPr>
          <p:cNvSpPr txBox="1"/>
          <p:nvPr/>
        </p:nvSpPr>
        <p:spPr>
          <a:xfrm>
            <a:off x="6904289" y="5803591"/>
            <a:ext cx="3703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B11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7351E6-89FA-8C44-9336-E20BA2E28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50" y="1402154"/>
            <a:ext cx="11417300" cy="45974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DDC283D-7692-7041-83DF-F3CF6C57C13F}"/>
              </a:ext>
            </a:extLst>
          </p:cNvPr>
          <p:cNvSpPr/>
          <p:nvPr/>
        </p:nvSpPr>
        <p:spPr>
          <a:xfrm>
            <a:off x="1388962" y="3339144"/>
            <a:ext cx="1493134" cy="27200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68E9A5-06F4-DF47-8364-BD3FC65146ED}"/>
              </a:ext>
            </a:extLst>
          </p:cNvPr>
          <p:cNvSpPr txBox="1"/>
          <p:nvPr/>
        </p:nvSpPr>
        <p:spPr>
          <a:xfrm>
            <a:off x="1524964" y="6077430"/>
            <a:ext cx="1357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ARD Products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D59718-9887-EB41-9448-0698F36E2DA8}"/>
              </a:ext>
            </a:extLst>
          </p:cNvPr>
          <p:cNvSpPr/>
          <p:nvPr/>
        </p:nvSpPr>
        <p:spPr>
          <a:xfrm>
            <a:off x="7141029" y="4669683"/>
            <a:ext cx="740228" cy="337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30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17A6B-1057-D844-BB47-C591765D0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Sentinel-2 Level-1C and Level-2A Products</a:t>
            </a:r>
            <a:endParaRPr lang="en-IT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CA7218-F7B3-6948-8087-4448D1596EC2}"/>
              </a:ext>
            </a:extLst>
          </p:cNvPr>
          <p:cNvGrpSpPr/>
          <p:nvPr/>
        </p:nvGrpSpPr>
        <p:grpSpPr>
          <a:xfrm>
            <a:off x="1042486" y="1099750"/>
            <a:ext cx="9893244" cy="5271777"/>
            <a:chOff x="78658" y="705649"/>
            <a:chExt cx="11418681" cy="57029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0944C2D-95B8-B64C-846A-46B11319D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450" y="861154"/>
              <a:ext cx="10000161" cy="554744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35B2A6-5193-F049-A10E-1DE60CC15B6E}"/>
                </a:ext>
              </a:extLst>
            </p:cNvPr>
            <p:cNvSpPr txBox="1"/>
            <p:nvPr/>
          </p:nvSpPr>
          <p:spPr>
            <a:xfrm>
              <a:off x="6904289" y="707265"/>
              <a:ext cx="33294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</a:rPr>
                <a:t>+ Cloud &amp; Snow Confidence QI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42912AA-B325-DA4C-9A68-C86DF2CC98DE}"/>
                </a:ext>
              </a:extLst>
            </p:cNvPr>
            <p:cNvSpPr/>
            <p:nvPr/>
          </p:nvSpPr>
          <p:spPr>
            <a:xfrm>
              <a:off x="933450" y="2377440"/>
              <a:ext cx="2554333" cy="30697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F9C9AF7-7D05-A64F-AC8F-DF8BB8513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01"/>
            <a:stretch/>
          </p:blipFill>
          <p:spPr>
            <a:xfrm>
              <a:off x="190782" y="1935191"/>
              <a:ext cx="2293082" cy="28575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C075954-4F70-B84D-8F26-78BF3C622A55}"/>
                </a:ext>
              </a:extLst>
            </p:cNvPr>
            <p:cNvSpPr/>
            <p:nvPr/>
          </p:nvSpPr>
          <p:spPr>
            <a:xfrm>
              <a:off x="3239589" y="3135086"/>
              <a:ext cx="927462" cy="9666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1D3DE877-DF23-4D4A-8959-44C189346E53}"/>
                </a:ext>
              </a:extLst>
            </p:cNvPr>
            <p:cNvSpPr/>
            <p:nvPr/>
          </p:nvSpPr>
          <p:spPr>
            <a:xfrm>
              <a:off x="2621703" y="3252651"/>
              <a:ext cx="1326324" cy="496388"/>
            </a:xfrm>
            <a:prstGeom prst="righ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840468-39FE-1A45-BF98-B771FA1D7AA8}"/>
                </a:ext>
              </a:extLst>
            </p:cNvPr>
            <p:cNvSpPr txBox="1"/>
            <p:nvPr/>
          </p:nvSpPr>
          <p:spPr>
            <a:xfrm>
              <a:off x="2510276" y="2774647"/>
              <a:ext cx="15453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Sen2Cor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DBAC8A4-340D-4645-826E-F9686E6D2ED1}"/>
                </a:ext>
              </a:extLst>
            </p:cNvPr>
            <p:cNvSpPr txBox="1"/>
            <p:nvPr/>
          </p:nvSpPr>
          <p:spPr>
            <a:xfrm>
              <a:off x="429098" y="5065067"/>
              <a:ext cx="18728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Level-1C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4419086-1BEF-1149-BE86-7022E47848F0}"/>
                </a:ext>
              </a:extLst>
            </p:cNvPr>
            <p:cNvSpPr txBox="1"/>
            <p:nvPr/>
          </p:nvSpPr>
          <p:spPr>
            <a:xfrm>
              <a:off x="9624251" y="5808434"/>
              <a:ext cx="18728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Level-2A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9BBB72F6-AB3A-374B-BB5A-8F8E471A7BAE}"/>
                </a:ext>
              </a:extLst>
            </p:cNvPr>
            <p:cNvSpPr/>
            <p:nvPr/>
          </p:nvSpPr>
          <p:spPr>
            <a:xfrm>
              <a:off x="78658" y="1764342"/>
              <a:ext cx="2481664" cy="3854246"/>
            </a:xfrm>
            <a:prstGeom prst="roundRect">
              <a:avLst>
                <a:gd name="adj" fmla="val 112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CE2A4821-7E96-3049-A9C8-74ABD98369F9}"/>
                </a:ext>
              </a:extLst>
            </p:cNvPr>
            <p:cNvSpPr/>
            <p:nvPr/>
          </p:nvSpPr>
          <p:spPr>
            <a:xfrm>
              <a:off x="4051290" y="705649"/>
              <a:ext cx="7446049" cy="5702949"/>
            </a:xfrm>
            <a:prstGeom prst="roundRect">
              <a:avLst>
                <a:gd name="adj" fmla="val 551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5" descr="D:\L2A-data\S2\special\S2VT4_output-example\S2A_MSIL2A_20190822T101031_N0213_R022_T33UUU_20190822T143621_AOT_640x480.png">
            <a:extLst>
              <a:ext uri="{FF2B5EF4-FFF2-40B4-BE49-F238E27FC236}">
                <a16:creationId xmlns:a16="http://schemas.microsoft.com/office/drawing/2014/main" id="{B4893A14-97F4-7921-92A6-8B34B4A1F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572"/>
          <a:stretch/>
        </p:blipFill>
        <p:spPr bwMode="auto">
          <a:xfrm>
            <a:off x="4651848" y="3913042"/>
            <a:ext cx="1875951" cy="200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:\L2A-data\S2\special\S2VT4_output-example\S2A_MSIL2A_20190822T101031_N0213_R022_T33UUU_20190822T143621_WV_640x480.png">
            <a:extLst>
              <a:ext uri="{FF2B5EF4-FFF2-40B4-BE49-F238E27FC236}">
                <a16:creationId xmlns:a16="http://schemas.microsoft.com/office/drawing/2014/main" id="{2F83E44C-94A7-B33C-1363-E18454F0E4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572"/>
          <a:stretch/>
        </p:blipFill>
        <p:spPr bwMode="auto">
          <a:xfrm>
            <a:off x="7028727" y="3913043"/>
            <a:ext cx="1808424" cy="200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356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64CB0-AE5D-CDD7-7B25-1A7050352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New sen2cor 2.10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87E81E5-B0E0-AD4E-CC2B-0300F9533A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51"/>
          <a:stretch/>
        </p:blipFill>
        <p:spPr>
          <a:xfrm>
            <a:off x="0" y="966056"/>
            <a:ext cx="12225338" cy="49258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130675-0268-5BE7-86CD-5C760269D510}"/>
              </a:ext>
            </a:extLst>
          </p:cNvPr>
          <p:cNvSpPr/>
          <p:nvPr/>
        </p:nvSpPr>
        <p:spPr>
          <a:xfrm>
            <a:off x="4690988" y="1708229"/>
            <a:ext cx="5921814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IT" dirty="0">
                <a:solidFill>
                  <a:schemeClr val="bg1"/>
                </a:solidFill>
              </a:rPr>
              <a:t>https://step.esa.int/main/snap-supported-plugins/sen2cor/sen2cor-v2-10/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920B13-6350-93B7-54C0-4F7689A26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404" y="4578588"/>
            <a:ext cx="1608996" cy="22794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6BE732-5E6D-90C4-4B6F-7FCB2AAB6B1E}"/>
              </a:ext>
            </a:extLst>
          </p:cNvPr>
          <p:cNvSpPr txBox="1"/>
          <p:nvPr/>
        </p:nvSpPr>
        <p:spPr>
          <a:xfrm>
            <a:off x="1499728" y="5968723"/>
            <a:ext cx="10440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 b="1" dirty="0"/>
              <a:t>L2 ATBD </a:t>
            </a:r>
            <a:r>
              <a:rPr lang="en-US" sz="1600" b="1" dirty="0">
                <a:solidFill>
                  <a:srgbClr val="003249"/>
                </a:solidFill>
                <a:latin typeface="Verdana" charset="0"/>
                <a:ea typeface="MS PGothic" charset="-128"/>
              </a:rPr>
              <a:t>(Algorithm Theoretical Basis Document) v2.10 </a:t>
            </a:r>
            <a:r>
              <a:rPr lang="en-US" sz="1600" dirty="0">
                <a:solidFill>
                  <a:srgbClr val="003249"/>
                </a:solidFill>
                <a:latin typeface="Verdana" charset="0"/>
                <a:ea typeface="MS PGothic" charset="-128"/>
              </a:rPr>
              <a:t>was published online.</a:t>
            </a:r>
            <a:r>
              <a:rPr lang="en-US" sz="16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36367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7CC7B-269E-F94E-A335-2F192D28D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Sentinel-2 Products - Self-assessment to CEOS ARD</a:t>
            </a:r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4803025-56B8-344B-9764-5888EB99DB19}"/>
              </a:ext>
            </a:extLst>
          </p:cNvPr>
          <p:cNvSpPr txBox="1">
            <a:spLocks/>
          </p:cNvSpPr>
          <p:nvPr/>
        </p:nvSpPr>
        <p:spPr>
          <a:xfrm>
            <a:off x="-370703" y="1023106"/>
            <a:ext cx="12192000" cy="906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algn="ctr">
              <a:lnSpc>
                <a:spcPct val="150000"/>
              </a:lnSpc>
              <a:spcBef>
                <a:spcPts val="0"/>
              </a:spcBef>
            </a:pPr>
            <a:r>
              <a:rPr lang="en-GB" sz="1600" dirty="0">
                <a:solidFill>
                  <a:schemeClr val="tx1"/>
                </a:solidFill>
              </a:rPr>
              <a:t>ESA has performed a self-assessment of the Sentinel-2 Level-2A product </a:t>
            </a:r>
            <a:r>
              <a:rPr lang="en-GB" sz="1600" dirty="0" err="1">
                <a:solidFill>
                  <a:schemeClr val="tx1"/>
                </a:solidFill>
              </a:rPr>
              <a:t>w.r.t.</a:t>
            </a:r>
            <a:r>
              <a:rPr lang="en-GB" sz="1600" dirty="0">
                <a:solidFill>
                  <a:schemeClr val="tx1"/>
                </a:solidFill>
              </a:rPr>
              <a:t> the CEOS ARD specifications for Surface Reflectance</a:t>
            </a:r>
          </a:p>
        </p:txBody>
      </p:sp>
      <p:pic>
        <p:nvPicPr>
          <p:cNvPr id="5" name="Picture 4" descr="C:\Users\u65672\Pictures\CEOS ARD.PNG">
            <a:extLst>
              <a:ext uri="{FF2B5EF4-FFF2-40B4-BE49-F238E27FC236}">
                <a16:creationId xmlns:a16="http://schemas.microsoft.com/office/drawing/2014/main" id="{0D677C1D-4651-4049-A70D-3406E1041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73" y="1818398"/>
            <a:ext cx="8790314" cy="44418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95FDF9-199D-6646-9762-8FAFBF8610BC}"/>
              </a:ext>
            </a:extLst>
          </p:cNvPr>
          <p:cNvSpPr/>
          <p:nvPr/>
        </p:nvSpPr>
        <p:spPr>
          <a:xfrm>
            <a:off x="267901" y="3791419"/>
            <a:ext cx="2241253" cy="338554"/>
          </a:xfrm>
          <a:prstGeom prst="rect">
            <a:avLst/>
          </a:prstGeom>
          <a:solidFill>
            <a:srgbClr val="747678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http://</a:t>
            </a:r>
            <a:r>
              <a:rPr lang="en-US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ceos.org</a:t>
            </a:r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US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ard</a:t>
            </a:r>
            <a:endParaRPr lang="en-US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A2DD3A-46A9-4F40-9B81-C3B3AF1A4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34" y="4321868"/>
            <a:ext cx="1292185" cy="51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76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7B9FB-313E-C840-90AC-5598BBB47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Sentinel-2 Products - Self-assessment to CEOS ARD</a:t>
            </a:r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C2B06A-D0B1-0B42-96BD-4125CF9453BD}"/>
              </a:ext>
            </a:extLst>
          </p:cNvPr>
          <p:cNvSpPr txBox="1">
            <a:spLocks/>
          </p:cNvSpPr>
          <p:nvPr/>
        </p:nvSpPr>
        <p:spPr>
          <a:xfrm>
            <a:off x="0" y="1085895"/>
            <a:ext cx="12192000" cy="906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algn="ctr">
              <a:lnSpc>
                <a:spcPct val="150000"/>
              </a:lnSpc>
              <a:spcBef>
                <a:spcPts val="0"/>
              </a:spcBef>
            </a:pPr>
            <a:r>
              <a:rPr lang="en-GB" sz="1600">
                <a:solidFill>
                  <a:schemeClr val="tx1"/>
                </a:solidFill>
              </a:rPr>
              <a:t>ESA has performed a self-assessment of the Sentinel-2 Level-2A product w.r.t. the CEOS ARD specifications for Surface Reflectance</a:t>
            </a:r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C27E63-0186-7849-B3D0-45E02BEA6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2" y="2173567"/>
            <a:ext cx="12192000" cy="40568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E10B5F-E939-DB43-8D7D-FEDC73A1A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82" y="2326789"/>
            <a:ext cx="1292185" cy="5117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542186-E4B9-DE49-9D4B-1EF0D75BF11C}"/>
              </a:ext>
            </a:extLst>
          </p:cNvPr>
          <p:cNvSpPr/>
          <p:nvPr/>
        </p:nvSpPr>
        <p:spPr>
          <a:xfrm>
            <a:off x="9946785" y="1789477"/>
            <a:ext cx="2241253" cy="338554"/>
          </a:xfrm>
          <a:prstGeom prst="rect">
            <a:avLst/>
          </a:prstGeom>
          <a:solidFill>
            <a:srgbClr val="747678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http://</a:t>
            </a:r>
            <a:r>
              <a:rPr lang="en-US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ceos.org</a:t>
            </a:r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US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ard</a:t>
            </a:r>
            <a:endParaRPr lang="en-US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D34B56B-F1B2-694A-A64F-8E6E909FF434}"/>
              </a:ext>
            </a:extLst>
          </p:cNvPr>
          <p:cNvSpPr/>
          <p:nvPr/>
        </p:nvSpPr>
        <p:spPr>
          <a:xfrm>
            <a:off x="1057619" y="3923792"/>
            <a:ext cx="2159306" cy="5398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4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3B6C8-BF66-914C-BAA3-C52701489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CEOS Analysis Ready Data for Land – CEOS ARD</a:t>
            </a:r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A5EDB6-292C-5245-920B-F8123F8BF897}"/>
              </a:ext>
            </a:extLst>
          </p:cNvPr>
          <p:cNvSpPr txBox="1"/>
          <p:nvPr/>
        </p:nvSpPr>
        <p:spPr>
          <a:xfrm>
            <a:off x="6953717" y="5630593"/>
            <a:ext cx="3703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7DECC-6059-C04E-9BC6-C6FB2E4C7BE0}"/>
              </a:ext>
            </a:extLst>
          </p:cNvPr>
          <p:cNvSpPr/>
          <p:nvPr/>
        </p:nvSpPr>
        <p:spPr>
          <a:xfrm>
            <a:off x="230545" y="1031559"/>
            <a:ext cx="115556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CEOS ARD Product Family Specifications (PFS) for Surface Reflectance </a:t>
            </a:r>
            <a:r>
              <a:rPr lang="en-GB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include requirements regarding: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998FC8-D7A2-E243-891A-B0BD0DD54CD2}"/>
              </a:ext>
            </a:extLst>
          </p:cNvPr>
          <p:cNvSpPr/>
          <p:nvPr/>
        </p:nvSpPr>
        <p:spPr>
          <a:xfrm>
            <a:off x="369441" y="1481915"/>
            <a:ext cx="7299767" cy="1698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General metadata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Per-pixel metadata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Radiometric and atmospheric correction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Geometric correction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38D5B7-CFCE-7343-8379-EAE928242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45" y="3426192"/>
            <a:ext cx="5949387" cy="29197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6D5127-BBA4-5442-B281-70FD3F3F3D1B}"/>
              </a:ext>
            </a:extLst>
          </p:cNvPr>
          <p:cNvSpPr/>
          <p:nvPr/>
        </p:nvSpPr>
        <p:spPr>
          <a:xfrm>
            <a:off x="6477236" y="3744404"/>
            <a:ext cx="3491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For each requirement: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6F2CEC-A151-924C-B701-C2408CB97760}"/>
              </a:ext>
            </a:extLst>
          </p:cNvPr>
          <p:cNvSpPr/>
          <p:nvPr/>
        </p:nvSpPr>
        <p:spPr>
          <a:xfrm>
            <a:off x="6477236" y="4380481"/>
            <a:ext cx="47996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itchFamily="2" charset="2"/>
              <a:buChar char="§"/>
            </a:pPr>
            <a:r>
              <a:rPr lang="en-GB" sz="1800" dirty="0">
                <a:solidFill>
                  <a:srgbClr val="00324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THRESHOLD – minimum requirement considered sufficient to render the product  ready for analysis; </a:t>
            </a:r>
          </a:p>
          <a:p>
            <a:pPr lvl="0" algn="just"/>
            <a:endParaRPr lang="en-GB" sz="1800" dirty="0">
              <a:solidFill>
                <a:srgbClr val="003249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 algn="just">
              <a:buFont typeface="Wingdings" pitchFamily="2" charset="2"/>
              <a:buChar char="§"/>
            </a:pPr>
            <a:r>
              <a:rPr lang="en-GB" sz="1800" dirty="0">
                <a:solidFill>
                  <a:srgbClr val="00324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TARGET – more stringent requirement that further improves the product quality/usefulness.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A721D1-5D63-5840-92C0-6B9024F0E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842" y="1525456"/>
            <a:ext cx="1776154" cy="25127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BAF600A-A0D7-2E4A-BF73-BB8AE95018F2}"/>
              </a:ext>
            </a:extLst>
          </p:cNvPr>
          <p:cNvSpPr/>
          <p:nvPr/>
        </p:nvSpPr>
        <p:spPr>
          <a:xfrm>
            <a:off x="10000175" y="3775182"/>
            <a:ext cx="2225163" cy="338554"/>
          </a:xfrm>
          <a:prstGeom prst="rect">
            <a:avLst/>
          </a:prstGeom>
          <a:solidFill>
            <a:srgbClr val="747678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http://</a:t>
            </a:r>
            <a:r>
              <a:rPr lang="en-US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ceos.org</a:t>
            </a:r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US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ard</a:t>
            </a:r>
            <a:endParaRPr lang="en-US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8F2A49-2695-694D-AEC9-58835CB0B8C3}"/>
              </a:ext>
            </a:extLst>
          </p:cNvPr>
          <p:cNvSpPr/>
          <p:nvPr/>
        </p:nvSpPr>
        <p:spPr>
          <a:xfrm>
            <a:off x="6477236" y="4304991"/>
            <a:ext cx="4941599" cy="10378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CA294F-F4D6-FA49-94D7-E9E945DDACF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785" y="1525456"/>
            <a:ext cx="1224774" cy="5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473204"/>
      </p:ext>
    </p:extLst>
  </p:cSld>
  <p:clrMapOvr>
    <a:masterClrMapping/>
  </p:clrMapOvr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1426</Words>
  <Application>Microsoft Macintosh PowerPoint</Application>
  <PresentationFormat>Custom</PresentationFormat>
  <Paragraphs>230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Cambria</vt:lpstr>
      <vt:lpstr>Georgia</vt:lpstr>
      <vt:lpstr>Verdana</vt:lpstr>
      <vt:lpstr>Wingdings</vt:lpstr>
      <vt:lpstr>ESA_Presentation_DARK</vt:lpstr>
      <vt:lpstr>ESA_Presentation_CLEAR</vt:lpstr>
      <vt:lpstr>ESA_Presentation_DARK_BG</vt:lpstr>
      <vt:lpstr>ESA_Presentation_CLEAR_BG</vt:lpstr>
      <vt:lpstr>PowerPoint Presentation</vt:lpstr>
      <vt:lpstr>Copernicus Sentinel-2 Mission</vt:lpstr>
      <vt:lpstr>Copernicus Sentinel-2 Products</vt:lpstr>
      <vt:lpstr>Copernicus Sentinel-2 Products</vt:lpstr>
      <vt:lpstr>Sentinel-2 Level-1C and Level-2A Products</vt:lpstr>
      <vt:lpstr>New sen2cor 2.10</vt:lpstr>
      <vt:lpstr>Sentinel-2 Products - Self-assessment to CEOS ARD</vt:lpstr>
      <vt:lpstr>Sentinel-2 Products - Self-assessment to CEOS ARD</vt:lpstr>
      <vt:lpstr>CEOS Analysis Ready Data for Land – CEOS ARD</vt:lpstr>
      <vt:lpstr>Sentinel-2 &amp; CEOS ARD PFS Surface Reflectance </vt:lpstr>
      <vt:lpstr>Sentinel-2 &amp; CEOS ARD PFS Surface Reflectance </vt:lpstr>
      <vt:lpstr>Sentinel-2 &amp; CEOS ARD PFS Surface Reflectance </vt:lpstr>
      <vt:lpstr>Sentinel-2 &amp; CEOS ARD PFS Assessment</vt:lpstr>
      <vt:lpstr>Sentinel-2 &amp; CEOS ARD PFS Assessment</vt:lpstr>
      <vt:lpstr>Sentinel-2 &amp; CEOS ARD PFS Assessment</vt:lpstr>
      <vt:lpstr>Generation of Sentinel-2 Collection-1</vt:lpstr>
      <vt:lpstr>Sentinel-2 / Way Forward/ L2H and L2F</vt:lpstr>
      <vt:lpstr>Sentinel-2 / Way Forward/ L2H and L2F</vt:lpstr>
      <vt:lpstr>S2-Landsat Harmonised and Fused Products</vt:lpstr>
      <vt:lpstr>Sentinel-2 &amp; CEOS ARD 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PowerPoint Presentation</dc:subject>
  <dc:creator>Sabrina Lodadio</dc:creator>
  <cp:lastModifiedBy>Rosario Quirino Iannone</cp:lastModifiedBy>
  <cp:revision>24</cp:revision>
  <dcterms:created xsi:type="dcterms:W3CDTF">2021-10-20T13:53:20Z</dcterms:created>
  <dcterms:modified xsi:type="dcterms:W3CDTF">2022-05-26T14:27:36Z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Sabrina Lodadio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–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2021-10-19T22:00:00Z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9d36ad26-c4c2-44b3-9145-582895d752c1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PKKMWAM5UKCP-1108600927-1254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