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3" r:id="rId1"/>
    <p:sldMasterId id="214748392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1" r:id="rId4"/>
    <p:sldId id="282" r:id="rId5"/>
    <p:sldId id="293" r:id="rId6"/>
    <p:sldId id="295" r:id="rId7"/>
    <p:sldId id="297" r:id="rId8"/>
    <p:sldId id="296" r:id="rId9"/>
    <p:sldId id="280" r:id="rId10"/>
    <p:sldId id="285" r:id="rId11"/>
    <p:sldId id="286" r:id="rId12"/>
    <p:sldId id="290" r:id="rId13"/>
    <p:sldId id="292" r:id="rId14"/>
    <p:sldId id="289" r:id="rId15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772" userDrawn="1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593" userDrawn="1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B"/>
    <a:srgbClr val="003249"/>
    <a:srgbClr val="F1666A"/>
    <a:srgbClr val="960136"/>
    <a:srgbClr val="FBAB18"/>
    <a:srgbClr val="76C8AE"/>
    <a:srgbClr val="335E6F"/>
    <a:srgbClr val="E8E9E4"/>
    <a:srgbClr val="8197A6"/>
    <a:srgbClr val="ED1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" autoAdjust="0"/>
    <p:restoredTop sz="91445"/>
  </p:normalViewPr>
  <p:slideViewPr>
    <p:cSldViewPr snapToGrid="0">
      <p:cViewPr varScale="1">
        <p:scale>
          <a:sx n="107" d="100"/>
          <a:sy n="107" d="100"/>
        </p:scale>
        <p:origin x="1152" y="168"/>
      </p:cViewPr>
      <p:guideLst>
        <p:guide orient="horz" pos="731"/>
        <p:guide orient="horz" pos="2772"/>
        <p:guide orient="horz" pos="3113"/>
        <p:guide orient="horz" pos="3543"/>
        <p:guide orient="horz" pos="1593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‹N°›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5/29/22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‹N°›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2544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479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273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411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925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087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4593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7" y="-2"/>
            <a:ext cx="12210137" cy="6858002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2673680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104150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37" name="Graphique 36">
            <a:extLst>
              <a:ext uri="{FF2B5EF4-FFF2-40B4-BE49-F238E27FC236}">
                <a16:creationId xmlns:a16="http://schemas.microsoft.com/office/drawing/2014/main" id="{F9B11D9B-8A08-104B-BB94-8BDDF8A39A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4171" y="668234"/>
            <a:ext cx="1209567" cy="1010140"/>
          </a:xfrm>
          <a:prstGeom prst="rect">
            <a:avLst/>
          </a:prstGeom>
        </p:spPr>
      </p:pic>
      <p:grpSp>
        <p:nvGrpSpPr>
          <p:cNvPr id="38" name="Group 68">
            <a:extLst>
              <a:ext uri="{FF2B5EF4-FFF2-40B4-BE49-F238E27FC236}">
                <a16:creationId xmlns:a16="http://schemas.microsoft.com/office/drawing/2014/main" id="{69724156-1AF2-2135-E94F-BFB660A46719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39" name="Picture 69" descr="de.png">
              <a:extLst>
                <a:ext uri="{FF2B5EF4-FFF2-40B4-BE49-F238E27FC236}">
                  <a16:creationId xmlns:a16="http://schemas.microsoft.com/office/drawing/2014/main" id="{C8227CA4-A2EA-FD4C-7147-8362A4E94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70" descr="at.png">
              <a:extLst>
                <a:ext uri="{FF2B5EF4-FFF2-40B4-BE49-F238E27FC236}">
                  <a16:creationId xmlns:a16="http://schemas.microsoft.com/office/drawing/2014/main" id="{EBE55F85-A397-30FB-FF65-0C4ED500B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71" descr="be.png">
              <a:extLst>
                <a:ext uri="{FF2B5EF4-FFF2-40B4-BE49-F238E27FC236}">
                  <a16:creationId xmlns:a16="http://schemas.microsoft.com/office/drawing/2014/main" id="{418E493F-339A-0E79-5F21-B6B1714D2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72" descr="dk.png">
              <a:extLst>
                <a:ext uri="{FF2B5EF4-FFF2-40B4-BE49-F238E27FC236}">
                  <a16:creationId xmlns:a16="http://schemas.microsoft.com/office/drawing/2014/main" id="{C08E1D83-CC1E-709A-2FA4-E4C79DC80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73" descr="es.png">
              <a:extLst>
                <a:ext uri="{FF2B5EF4-FFF2-40B4-BE49-F238E27FC236}">
                  <a16:creationId xmlns:a16="http://schemas.microsoft.com/office/drawing/2014/main" id="{A9D58A36-1D11-1D1E-B10E-8B6A96418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74" descr="ee.png">
              <a:extLst>
                <a:ext uri="{FF2B5EF4-FFF2-40B4-BE49-F238E27FC236}">
                  <a16:creationId xmlns:a16="http://schemas.microsoft.com/office/drawing/2014/main" id="{D69DF490-AB58-1736-C9C9-9D769AEF2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75" descr="fi.png">
              <a:extLst>
                <a:ext uri="{FF2B5EF4-FFF2-40B4-BE49-F238E27FC236}">
                  <a16:creationId xmlns:a16="http://schemas.microsoft.com/office/drawing/2014/main" id="{8CC28F51-76DD-7B26-2BE4-798170107C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76" descr="fr.png">
              <a:extLst>
                <a:ext uri="{FF2B5EF4-FFF2-40B4-BE49-F238E27FC236}">
                  <a16:creationId xmlns:a16="http://schemas.microsoft.com/office/drawing/2014/main" id="{D723CDC9-B5B2-FD97-F5AB-30BA1C665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77" descr="gr.png">
              <a:extLst>
                <a:ext uri="{FF2B5EF4-FFF2-40B4-BE49-F238E27FC236}">
                  <a16:creationId xmlns:a16="http://schemas.microsoft.com/office/drawing/2014/main" id="{34FEAB92-C35F-B495-5650-DF4A6BEC6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78" descr="hu.png">
              <a:extLst>
                <a:ext uri="{FF2B5EF4-FFF2-40B4-BE49-F238E27FC236}">
                  <a16:creationId xmlns:a16="http://schemas.microsoft.com/office/drawing/2014/main" id="{23F98A12-DAF5-C2AE-4C87-C0B23236B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79" descr="ie.png">
              <a:extLst>
                <a:ext uri="{FF2B5EF4-FFF2-40B4-BE49-F238E27FC236}">
                  <a16:creationId xmlns:a16="http://schemas.microsoft.com/office/drawing/2014/main" id="{57452C3E-5336-5C72-CD9F-68951B3E1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80" descr="it.png">
              <a:extLst>
                <a:ext uri="{FF2B5EF4-FFF2-40B4-BE49-F238E27FC236}">
                  <a16:creationId xmlns:a16="http://schemas.microsoft.com/office/drawing/2014/main" id="{76045497-E149-A77A-D4C9-C0E396617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81" descr="lu.png">
              <a:extLst>
                <a:ext uri="{FF2B5EF4-FFF2-40B4-BE49-F238E27FC236}">
                  <a16:creationId xmlns:a16="http://schemas.microsoft.com/office/drawing/2014/main" id="{F5A34B6A-2CF1-9EBF-A142-DAB13753F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82" descr="no.png">
              <a:extLst>
                <a:ext uri="{FF2B5EF4-FFF2-40B4-BE49-F238E27FC236}">
                  <a16:creationId xmlns:a16="http://schemas.microsoft.com/office/drawing/2014/main" id="{86C89981-EC52-DFFE-8649-0F1DA3FB1C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83" descr="nl.png">
              <a:extLst>
                <a:ext uri="{FF2B5EF4-FFF2-40B4-BE49-F238E27FC236}">
                  <a16:creationId xmlns:a16="http://schemas.microsoft.com/office/drawing/2014/main" id="{951BD031-D28D-6CEC-04EB-98A021AAEE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84" descr="pl.png">
              <a:extLst>
                <a:ext uri="{FF2B5EF4-FFF2-40B4-BE49-F238E27FC236}">
                  <a16:creationId xmlns:a16="http://schemas.microsoft.com/office/drawing/2014/main" id="{ECE3973E-DB1D-B78B-19C1-1E9A1E3FA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85" descr="pt.png">
              <a:extLst>
                <a:ext uri="{FF2B5EF4-FFF2-40B4-BE49-F238E27FC236}">
                  <a16:creationId xmlns:a16="http://schemas.microsoft.com/office/drawing/2014/main" id="{B1DFC6A3-7DC2-2523-FCC3-21B3A2899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86" descr="cz.png">
              <a:extLst>
                <a:ext uri="{FF2B5EF4-FFF2-40B4-BE49-F238E27FC236}">
                  <a16:creationId xmlns:a16="http://schemas.microsoft.com/office/drawing/2014/main" id="{5315539A-9005-2804-B20A-5A58A4A1F6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87" descr="ro.png">
              <a:extLst>
                <a:ext uri="{FF2B5EF4-FFF2-40B4-BE49-F238E27FC236}">
                  <a16:creationId xmlns:a16="http://schemas.microsoft.com/office/drawing/2014/main" id="{C14FB642-A2DD-6633-FEFE-57FD2CE8A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88" descr="se.png">
              <a:extLst>
                <a:ext uri="{FF2B5EF4-FFF2-40B4-BE49-F238E27FC236}">
                  <a16:creationId xmlns:a16="http://schemas.microsoft.com/office/drawing/2014/main" id="{95DF6A94-5115-83EC-A0A0-B20A9B4F8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89" descr="ch.png">
              <a:extLst>
                <a:ext uri="{FF2B5EF4-FFF2-40B4-BE49-F238E27FC236}">
                  <a16:creationId xmlns:a16="http://schemas.microsoft.com/office/drawing/2014/main" id="{DCEF5A6B-6A2D-8BBB-FC46-7314F5669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90" descr="uk.png">
              <a:extLst>
                <a:ext uri="{FF2B5EF4-FFF2-40B4-BE49-F238E27FC236}">
                  <a16:creationId xmlns:a16="http://schemas.microsoft.com/office/drawing/2014/main" id="{7FB19482-009B-C031-E612-C5AE7936C9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91">
              <a:extLst>
                <a:ext uri="{FF2B5EF4-FFF2-40B4-BE49-F238E27FC236}">
                  <a16:creationId xmlns:a16="http://schemas.microsoft.com/office/drawing/2014/main" id="{7FD790F0-9F43-D331-BD79-E2A8F3DC2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3" name="Picture 92">
              <a:extLst>
                <a:ext uri="{FF2B5EF4-FFF2-40B4-BE49-F238E27FC236}">
                  <a16:creationId xmlns:a16="http://schemas.microsoft.com/office/drawing/2014/main" id="{F0F44960-EE28-AE99-3367-EAB0CBA7FC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4" name="Picture 93" descr="ca.png">
              <a:extLst>
                <a:ext uri="{FF2B5EF4-FFF2-40B4-BE49-F238E27FC236}">
                  <a16:creationId xmlns:a16="http://schemas.microsoft.com/office/drawing/2014/main" id="{73E323EE-164D-65EA-C357-8B1DE75A0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94" descr="si.png">
              <a:extLst>
                <a:ext uri="{FF2B5EF4-FFF2-40B4-BE49-F238E27FC236}">
                  <a16:creationId xmlns:a16="http://schemas.microsoft.com/office/drawing/2014/main" id="{CAA171F1-F658-20C7-B899-E3156B54F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6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3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emf"/><Relationship Id="rId4" Type="http://schemas.openxmlformats.org/officeDocument/2006/relationships/image" Target="../media/image3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1100" b="1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‹N°›</a:t>
            </a:fld>
            <a:endParaRPr lang="en-GB" sz="1100" b="1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1100" b="1" noProof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‹N°›</a:t>
            </a:fld>
            <a:endParaRPr lang="en-GB" sz="1100" b="1" i="0" noProof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que 34">
            <a:extLst>
              <a:ext uri="{FF2B5EF4-FFF2-40B4-BE49-F238E27FC236}">
                <a16:creationId xmlns:a16="http://schemas.microsoft.com/office/drawing/2014/main" id="{1060F88A-012E-D94F-8E33-52DEC3D9E8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4171" y="668234"/>
            <a:ext cx="1209567" cy="1010140"/>
          </a:xfrm>
          <a:prstGeom prst="rect">
            <a:avLst/>
          </a:prstGeom>
        </p:spPr>
      </p:pic>
      <p:grpSp>
        <p:nvGrpSpPr>
          <p:cNvPr id="36" name="Group 68">
            <a:extLst>
              <a:ext uri="{FF2B5EF4-FFF2-40B4-BE49-F238E27FC236}">
                <a16:creationId xmlns:a16="http://schemas.microsoft.com/office/drawing/2014/main" id="{A3DEB3FE-070D-7195-CE9D-6DCF3E47304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37" name="Picture 69" descr="de.png">
              <a:extLst>
                <a:ext uri="{FF2B5EF4-FFF2-40B4-BE49-F238E27FC236}">
                  <a16:creationId xmlns:a16="http://schemas.microsoft.com/office/drawing/2014/main" id="{B8CA72CB-7C76-71AF-EE24-52E90F738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70" descr="at.png">
              <a:extLst>
                <a:ext uri="{FF2B5EF4-FFF2-40B4-BE49-F238E27FC236}">
                  <a16:creationId xmlns:a16="http://schemas.microsoft.com/office/drawing/2014/main" id="{330964B7-78D1-E757-B179-0D1DF373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71" descr="be.png">
              <a:extLst>
                <a:ext uri="{FF2B5EF4-FFF2-40B4-BE49-F238E27FC236}">
                  <a16:creationId xmlns:a16="http://schemas.microsoft.com/office/drawing/2014/main" id="{FCDCD2A9-2F58-9914-2864-DFF66D977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72" descr="dk.png">
              <a:extLst>
                <a:ext uri="{FF2B5EF4-FFF2-40B4-BE49-F238E27FC236}">
                  <a16:creationId xmlns:a16="http://schemas.microsoft.com/office/drawing/2014/main" id="{862D3AE2-774A-AA51-446F-57250B46A3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73" descr="es.png">
              <a:extLst>
                <a:ext uri="{FF2B5EF4-FFF2-40B4-BE49-F238E27FC236}">
                  <a16:creationId xmlns:a16="http://schemas.microsoft.com/office/drawing/2014/main" id="{338B64F1-F3A7-5D0F-E09A-DAFC53398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74" descr="ee.png">
              <a:extLst>
                <a:ext uri="{FF2B5EF4-FFF2-40B4-BE49-F238E27FC236}">
                  <a16:creationId xmlns:a16="http://schemas.microsoft.com/office/drawing/2014/main" id="{1D5C4C94-EBE1-1658-4FC9-0633E372D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75" descr="fi.png">
              <a:extLst>
                <a:ext uri="{FF2B5EF4-FFF2-40B4-BE49-F238E27FC236}">
                  <a16:creationId xmlns:a16="http://schemas.microsoft.com/office/drawing/2014/main" id="{801F6DED-F6D9-1258-9028-B67919BF4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76" descr="fr.png">
              <a:extLst>
                <a:ext uri="{FF2B5EF4-FFF2-40B4-BE49-F238E27FC236}">
                  <a16:creationId xmlns:a16="http://schemas.microsoft.com/office/drawing/2014/main" id="{35F08F26-51AC-FEE8-5414-594974275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77" descr="gr.png">
              <a:extLst>
                <a:ext uri="{FF2B5EF4-FFF2-40B4-BE49-F238E27FC236}">
                  <a16:creationId xmlns:a16="http://schemas.microsoft.com/office/drawing/2014/main" id="{EA9C1C02-1081-430D-9E58-A8A58DA51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78" descr="hu.png">
              <a:extLst>
                <a:ext uri="{FF2B5EF4-FFF2-40B4-BE49-F238E27FC236}">
                  <a16:creationId xmlns:a16="http://schemas.microsoft.com/office/drawing/2014/main" id="{E173E1B7-87D5-8C8B-F453-46DB9B5EF2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79" descr="ie.png">
              <a:extLst>
                <a:ext uri="{FF2B5EF4-FFF2-40B4-BE49-F238E27FC236}">
                  <a16:creationId xmlns:a16="http://schemas.microsoft.com/office/drawing/2014/main" id="{704F9E4F-61AF-A0F2-1EC7-744FE5EB6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80" descr="it.png">
              <a:extLst>
                <a:ext uri="{FF2B5EF4-FFF2-40B4-BE49-F238E27FC236}">
                  <a16:creationId xmlns:a16="http://schemas.microsoft.com/office/drawing/2014/main" id="{3C036C84-66CD-BBEA-229C-4E877FC94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81" descr="lu.png">
              <a:extLst>
                <a:ext uri="{FF2B5EF4-FFF2-40B4-BE49-F238E27FC236}">
                  <a16:creationId xmlns:a16="http://schemas.microsoft.com/office/drawing/2014/main" id="{C88C259A-3506-C40A-67DD-5264E9E40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82" descr="no.png">
              <a:extLst>
                <a:ext uri="{FF2B5EF4-FFF2-40B4-BE49-F238E27FC236}">
                  <a16:creationId xmlns:a16="http://schemas.microsoft.com/office/drawing/2014/main" id="{B5C2EBA9-F956-A80D-FFC8-A0C449C4B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83" descr="nl.png">
              <a:extLst>
                <a:ext uri="{FF2B5EF4-FFF2-40B4-BE49-F238E27FC236}">
                  <a16:creationId xmlns:a16="http://schemas.microsoft.com/office/drawing/2014/main" id="{2098C638-B359-D0E7-BDE9-5C3EC31BDF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84" descr="pl.png">
              <a:extLst>
                <a:ext uri="{FF2B5EF4-FFF2-40B4-BE49-F238E27FC236}">
                  <a16:creationId xmlns:a16="http://schemas.microsoft.com/office/drawing/2014/main" id="{23E2FAE7-4E7B-D734-451F-E7FDFB20E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85" descr="pt.png">
              <a:extLst>
                <a:ext uri="{FF2B5EF4-FFF2-40B4-BE49-F238E27FC236}">
                  <a16:creationId xmlns:a16="http://schemas.microsoft.com/office/drawing/2014/main" id="{AC19A781-A356-D69B-2821-0E59D9B276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86" descr="cz.png">
              <a:extLst>
                <a:ext uri="{FF2B5EF4-FFF2-40B4-BE49-F238E27FC236}">
                  <a16:creationId xmlns:a16="http://schemas.microsoft.com/office/drawing/2014/main" id="{15CDCA30-C553-A35E-231A-B3B759DE0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87" descr="ro.png">
              <a:extLst>
                <a:ext uri="{FF2B5EF4-FFF2-40B4-BE49-F238E27FC236}">
                  <a16:creationId xmlns:a16="http://schemas.microsoft.com/office/drawing/2014/main" id="{82970AC9-A783-23B1-9E59-84B38C07C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88" descr="se.png">
              <a:extLst>
                <a:ext uri="{FF2B5EF4-FFF2-40B4-BE49-F238E27FC236}">
                  <a16:creationId xmlns:a16="http://schemas.microsoft.com/office/drawing/2014/main" id="{F4A9CEF9-935F-3A32-9555-639ECAFF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89" descr="ch.png">
              <a:extLst>
                <a:ext uri="{FF2B5EF4-FFF2-40B4-BE49-F238E27FC236}">
                  <a16:creationId xmlns:a16="http://schemas.microsoft.com/office/drawing/2014/main" id="{6BFFDABF-9A5F-1CBD-01C8-E38085A83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90" descr="uk.png">
              <a:extLst>
                <a:ext uri="{FF2B5EF4-FFF2-40B4-BE49-F238E27FC236}">
                  <a16:creationId xmlns:a16="http://schemas.microsoft.com/office/drawing/2014/main" id="{69B25108-4500-1C9E-B64D-6DDEF8AAC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91">
              <a:extLst>
                <a:ext uri="{FF2B5EF4-FFF2-40B4-BE49-F238E27FC236}">
                  <a16:creationId xmlns:a16="http://schemas.microsoft.com/office/drawing/2014/main" id="{A023E22B-7809-D77A-D97F-7B17B4F6F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2" name="Picture 92">
              <a:extLst>
                <a:ext uri="{FF2B5EF4-FFF2-40B4-BE49-F238E27FC236}">
                  <a16:creationId xmlns:a16="http://schemas.microsoft.com/office/drawing/2014/main" id="{097198CE-860E-0478-1AE7-81F0CEF5A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3" name="Picture 93" descr="ca.png">
              <a:extLst>
                <a:ext uri="{FF2B5EF4-FFF2-40B4-BE49-F238E27FC236}">
                  <a16:creationId xmlns:a16="http://schemas.microsoft.com/office/drawing/2014/main" id="{23062941-3D8C-90D5-6B9B-2C5AEB21E0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94" descr="si.png">
              <a:extLst>
                <a:ext uri="{FF2B5EF4-FFF2-40B4-BE49-F238E27FC236}">
                  <a16:creationId xmlns:a16="http://schemas.microsoft.com/office/drawing/2014/main" id="{A4EECAB7-EF2F-BB20-77CE-B4196C853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a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sv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 a family of SAR ARD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F978-949D-1140-97B1-417FBE44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051" y="2876001"/>
            <a:ext cx="11574384" cy="134049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GB" sz="2400" b="1" dirty="0"/>
              <a:t>Clément Albinet</a:t>
            </a:r>
            <a:r>
              <a:rPr lang="en-GB" sz="2400" b="1" baseline="30000" dirty="0"/>
              <a:t>1</a:t>
            </a:r>
            <a:r>
              <a:rPr lang="en-GB" sz="2400" b="1" dirty="0"/>
              <a:t>, Anna Wendleder</a:t>
            </a:r>
            <a:r>
              <a:rPr lang="en-GB" sz="2400" b="1" baseline="30000" dirty="0"/>
              <a:t>2</a:t>
            </a:r>
            <a:r>
              <a:rPr lang="en-GB" sz="2400" dirty="0"/>
              <a:t>, John Truckenbrodt</a:t>
            </a:r>
            <a:r>
              <a:rPr lang="en-GB" sz="2400" baseline="30000" dirty="0"/>
              <a:t>3</a:t>
            </a:r>
            <a:r>
              <a:rPr lang="en-GB" sz="2400" dirty="0"/>
              <a:t>, Jonas Eberle</a:t>
            </a:r>
            <a:r>
              <a:rPr lang="en-GB" sz="2400" baseline="30000" dirty="0"/>
              <a:t>2</a:t>
            </a:r>
            <a:r>
              <a:rPr lang="en-GB" sz="2400" dirty="0"/>
              <a:t>, Katrin Molch</a:t>
            </a:r>
            <a:r>
              <a:rPr lang="en-GB" sz="2400" baseline="30000" dirty="0"/>
              <a:t>2</a:t>
            </a:r>
            <a:r>
              <a:rPr lang="en-GB" sz="2400" dirty="0"/>
              <a:t>, Achim Roth</a:t>
            </a:r>
            <a:r>
              <a:rPr lang="en-GB" sz="2400" baseline="30000" dirty="0"/>
              <a:t>2</a:t>
            </a:r>
            <a:r>
              <a:rPr lang="en-GB" sz="2400" dirty="0"/>
              <a:t>, Antonio Valentino</a:t>
            </a:r>
            <a:r>
              <a:rPr lang="en-GB" sz="2400" baseline="30000" dirty="0"/>
              <a:t>4</a:t>
            </a:r>
            <a:r>
              <a:rPr lang="en-GB" sz="2400" dirty="0"/>
              <a:t>, Sabrina Pinori</a:t>
            </a:r>
            <a:r>
              <a:rPr lang="en-GB" sz="2400" baseline="30000" dirty="0"/>
              <a:t>5</a:t>
            </a:r>
            <a:r>
              <a:rPr lang="en-GB" sz="2400" dirty="0"/>
              <a:t>, Kajal Haria</a:t>
            </a:r>
            <a:r>
              <a:rPr lang="en-GB" sz="2400" baseline="30000" dirty="0"/>
              <a:t>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DDC330-0B92-4E45-8A5F-C2AAADD51C31}"/>
              </a:ext>
            </a:extLst>
          </p:cNvPr>
          <p:cNvSpPr txBox="1">
            <a:spLocks/>
          </p:cNvSpPr>
          <p:nvPr/>
        </p:nvSpPr>
        <p:spPr bwMode="auto">
          <a:xfrm>
            <a:off x="216425" y="198860"/>
            <a:ext cx="11574384" cy="3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1" i="1" kern="0" dirty="0"/>
              <a:t>Living Planet Symposium 2022 in Bonn</a:t>
            </a:r>
            <a:endParaRPr lang="en-GB" sz="1800" i="1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C4B9DE-0E1C-684B-A0B0-E779D775932D}"/>
              </a:ext>
            </a:extLst>
          </p:cNvPr>
          <p:cNvSpPr txBox="1">
            <a:spLocks/>
          </p:cNvSpPr>
          <p:nvPr/>
        </p:nvSpPr>
        <p:spPr bwMode="auto">
          <a:xfrm>
            <a:off x="10256256" y="6024864"/>
            <a:ext cx="1701179" cy="3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800" kern="0" dirty="0"/>
              <a:t>27</a:t>
            </a:r>
            <a:r>
              <a:rPr lang="en-GB" sz="1800" kern="0" baseline="30000" dirty="0"/>
              <a:t>th</a:t>
            </a:r>
            <a:r>
              <a:rPr lang="en-GB" sz="1800" kern="0" dirty="0"/>
              <a:t> May 2022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56E5AC-5034-BE48-8FAB-00255E3449E6}"/>
              </a:ext>
            </a:extLst>
          </p:cNvPr>
          <p:cNvSpPr txBox="1">
            <a:spLocks/>
          </p:cNvSpPr>
          <p:nvPr/>
        </p:nvSpPr>
        <p:spPr bwMode="auto">
          <a:xfrm>
            <a:off x="234565" y="4495479"/>
            <a:ext cx="5957891" cy="15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000" i="1" kern="0" dirty="0"/>
              <a:t>1 ESA - European Space Research Institute, Italy</a:t>
            </a:r>
            <a:endParaRPr lang="fr-IT" sz="2000" i="1" kern="0" dirty="0"/>
          </a:p>
          <a:p>
            <a:r>
              <a:rPr lang="en-US" sz="2000" i="1" kern="0" dirty="0"/>
              <a:t>2 DLR, Germany</a:t>
            </a:r>
            <a:endParaRPr lang="fr-IT" sz="2000" i="1" kern="0" dirty="0"/>
          </a:p>
          <a:p>
            <a:r>
              <a:rPr lang="en-US" sz="2000" i="1" kern="0" dirty="0"/>
              <a:t>3 University of Jena / DLR, Germany</a:t>
            </a:r>
            <a:endParaRPr lang="fr-IT" sz="2000" i="1" kern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A95D98-7B33-B348-B6CC-4CD85404A624}"/>
              </a:ext>
            </a:extLst>
          </p:cNvPr>
          <p:cNvSpPr txBox="1">
            <a:spLocks/>
          </p:cNvSpPr>
          <p:nvPr/>
        </p:nvSpPr>
        <p:spPr bwMode="auto">
          <a:xfrm>
            <a:off x="7106856" y="4499981"/>
            <a:ext cx="3253572" cy="15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000" i="1" kern="0" dirty="0"/>
              <a:t>4 RHEA, Italy</a:t>
            </a:r>
            <a:endParaRPr lang="fr-IT" sz="2000" i="1" kern="0" dirty="0"/>
          </a:p>
          <a:p>
            <a:r>
              <a:rPr lang="en-US" sz="2000" i="1" kern="0" dirty="0"/>
              <a:t>5 Serco, Italy</a:t>
            </a:r>
            <a:endParaRPr lang="fr-IT" sz="2000" i="1" kern="0" dirty="0"/>
          </a:p>
          <a:p>
            <a:r>
              <a:rPr lang="en-US" sz="2000" i="1" kern="0" dirty="0"/>
              <a:t>6 Telespazio VEGA, U.K.</a:t>
            </a:r>
            <a:endParaRPr lang="fr-IT" sz="2000" i="1" kern="0" dirty="0"/>
          </a:p>
        </p:txBody>
      </p:sp>
    </p:spTree>
    <p:extLst>
      <p:ext uri="{BB962C8B-B14F-4D97-AF65-F5344CB8AC3E}">
        <p14:creationId xmlns:p14="http://schemas.microsoft.com/office/powerpoint/2010/main" val="57441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1C02E6B-8F48-7CDA-50CC-68BBD9FF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61" y="711320"/>
            <a:ext cx="5345925" cy="33221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825767-03EA-EA9D-BA48-6CC4957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3"/>
            <a:ext cx="10113228" cy="553998"/>
          </a:xfrm>
        </p:spPr>
        <p:txBody>
          <a:bodyPr/>
          <a:lstStyle/>
          <a:p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and validation</a:t>
            </a:r>
            <a:endParaRPr lang="fr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D1D1B-3A41-BAA1-D59B-17CFF5ED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56" y="4594171"/>
            <a:ext cx="7216544" cy="1828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Comparison</a:t>
            </a:r>
            <a:r>
              <a:rPr lang="fr-FR" dirty="0"/>
              <a:t> of Sigma0 and Gamma0 for </a:t>
            </a:r>
            <a:r>
              <a:rPr lang="fr-FR" dirty="0" err="1"/>
              <a:t>soil</a:t>
            </a:r>
            <a:r>
              <a:rPr lang="fr-FR" dirty="0"/>
              <a:t> </a:t>
            </a:r>
            <a:r>
              <a:rPr lang="fr-FR" dirty="0" err="1"/>
              <a:t>moisture</a:t>
            </a:r>
            <a:r>
              <a:rPr lang="fr-FR" dirty="0"/>
              <a:t> inversion: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gamma </a:t>
            </a:r>
            <a:r>
              <a:rPr lang="fr-FR" dirty="0" err="1"/>
              <a:t>naught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sigma </a:t>
            </a:r>
            <a:r>
              <a:rPr lang="fr-FR" dirty="0" err="1"/>
              <a:t>naught</a:t>
            </a:r>
            <a:r>
              <a:rPr lang="fr-FR" dirty="0"/>
              <a:t> if </a:t>
            </a:r>
            <a:r>
              <a:rPr lang="fr-FR" dirty="0" err="1"/>
              <a:t>working</a:t>
            </a:r>
            <a:r>
              <a:rPr lang="fr-FR" dirty="0"/>
              <a:t> on </a:t>
            </a:r>
            <a:r>
              <a:rPr lang="fr-FR" dirty="0" err="1"/>
              <a:t>small</a:t>
            </a:r>
            <a:r>
              <a:rPr lang="fr-FR" dirty="0"/>
              <a:t> plots or at pixel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radiometric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the data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gamma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sigma.</a:t>
            </a:r>
            <a:endParaRPr lang="fr-IT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D7D3CB-35B4-E679-D71C-5AF815851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4330" y="1690863"/>
            <a:ext cx="2724520" cy="24644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E702FD-F44D-D084-C279-3F7EEE7AD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61" t="23753" r="10004" b="21668"/>
          <a:stretch/>
        </p:blipFill>
        <p:spPr>
          <a:xfrm>
            <a:off x="9854886" y="731577"/>
            <a:ext cx="1138399" cy="280797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659E5E-9139-400A-757D-3C37A260D778}"/>
              </a:ext>
            </a:extLst>
          </p:cNvPr>
          <p:cNvSpPr txBox="1">
            <a:spLocks/>
          </p:cNvSpPr>
          <p:nvPr/>
        </p:nvSpPr>
        <p:spPr bwMode="auto">
          <a:xfrm>
            <a:off x="4238168" y="3890553"/>
            <a:ext cx="5657969" cy="5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/>
            <a:r>
              <a:rPr lang="fr-FR" sz="1400" i="1" kern="0" dirty="0"/>
              <a:t>Location of the </a:t>
            </a:r>
            <a:r>
              <a:rPr lang="fr-FR" sz="1400" i="1" kern="0" dirty="0" err="1"/>
              <a:t>study</a:t>
            </a:r>
            <a:r>
              <a:rPr lang="fr-FR" sz="1400" i="1" kern="0" dirty="0"/>
              <a:t> site in France (in </a:t>
            </a:r>
            <a:r>
              <a:rPr lang="fr-FR" sz="1400" i="1" kern="0" dirty="0" err="1"/>
              <a:t>red</a:t>
            </a:r>
            <a:r>
              <a:rPr lang="fr-FR" sz="1400" i="1" kern="0" dirty="0"/>
              <a:t>, the plots </a:t>
            </a:r>
            <a:r>
              <a:rPr lang="fr-FR" sz="1400" i="1" kern="0" dirty="0" err="1"/>
              <a:t>where</a:t>
            </a:r>
            <a:r>
              <a:rPr lang="fr-FR" sz="1400" i="1" kern="0" dirty="0"/>
              <a:t> the in-situ data </a:t>
            </a:r>
            <a:r>
              <a:rPr lang="fr-FR" sz="1400" i="1" kern="0" dirty="0" err="1"/>
              <a:t>was</a:t>
            </a:r>
            <a:r>
              <a:rPr lang="fr-FR" sz="1400" i="1" kern="0" dirty="0"/>
              <a:t> </a:t>
            </a:r>
            <a:r>
              <a:rPr lang="fr-FR" sz="1400" i="1" kern="0" dirty="0" err="1"/>
              <a:t>collected</a:t>
            </a:r>
            <a:r>
              <a:rPr lang="fr-FR" sz="1400" i="1" kern="0" dirty="0"/>
              <a:t>) and </a:t>
            </a:r>
            <a:r>
              <a:rPr lang="fr-FR" sz="1400" i="1" kern="0" dirty="0" err="1"/>
              <a:t>characteristics</a:t>
            </a:r>
            <a:r>
              <a:rPr lang="fr-FR" sz="1400" i="1" kern="0" dirty="0"/>
              <a:t> of the </a:t>
            </a:r>
            <a:r>
              <a:rPr lang="fr-FR" sz="1400" i="1" kern="0" dirty="0" err="1"/>
              <a:t>study</a:t>
            </a:r>
            <a:r>
              <a:rPr lang="fr-FR" sz="1400" i="1" kern="0" dirty="0"/>
              <a:t> area </a:t>
            </a:r>
            <a:r>
              <a:rPr lang="fr-FR" sz="1400" i="1" kern="0" dirty="0" err="1"/>
              <a:t>database</a:t>
            </a:r>
            <a:r>
              <a:rPr lang="fr-FR" sz="1400" i="1" kern="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6324A1-5F2D-C184-B742-99D365154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1" y="831335"/>
            <a:ext cx="3783047" cy="4927600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57C85BD-5A2B-3D0B-DDE7-8000B99B181C}"/>
              </a:ext>
            </a:extLst>
          </p:cNvPr>
          <p:cNvSpPr txBox="1">
            <a:spLocks/>
          </p:cNvSpPr>
          <p:nvPr/>
        </p:nvSpPr>
        <p:spPr bwMode="auto">
          <a:xfrm>
            <a:off x="20187" y="5822676"/>
            <a:ext cx="3647573" cy="3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/>
            <a:r>
              <a:rPr lang="fr-FR" sz="1400" i="1" kern="0" dirty="0"/>
              <a:t>Example of </a:t>
            </a:r>
            <a:r>
              <a:rPr lang="fr-FR" sz="1400" i="1" kern="0" dirty="0" err="1"/>
              <a:t>product</a:t>
            </a:r>
            <a:r>
              <a:rPr lang="fr-FR" sz="1400" i="1" kern="0" dirty="0"/>
              <a:t> (La Palma - Spain)</a:t>
            </a:r>
          </a:p>
        </p:txBody>
      </p:sp>
    </p:spTree>
    <p:extLst>
      <p:ext uri="{BB962C8B-B14F-4D97-AF65-F5344CB8AC3E}">
        <p14:creationId xmlns:p14="http://schemas.microsoft.com/office/powerpoint/2010/main" val="131369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49D22-687D-3358-F891-51F0A213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dirty="0"/>
              <a:t>Other</a:t>
            </a:r>
            <a:r>
              <a:rPr lang="fr-FR" dirty="0"/>
              <a:t> SAR ARD </a:t>
            </a:r>
            <a:r>
              <a:rPr lang="en-US" dirty="0"/>
              <a:t>products</a:t>
            </a:r>
            <a:r>
              <a:rPr lang="fr-FR" dirty="0"/>
              <a:t> in </a:t>
            </a:r>
            <a:r>
              <a:rPr lang="en-US" dirty="0"/>
              <a:t>development</a:t>
            </a:r>
            <a:r>
              <a:rPr lang="fr-FR" dirty="0"/>
              <a:t> at ESA &amp; DLR</a:t>
            </a:r>
            <a:endParaRPr lang="fr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DC23FC-4C19-BC2C-DA8E-E150F9E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134547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C-band SAR NRB </a:t>
            </a:r>
            <a:r>
              <a:rPr lang="fr-FR" dirty="0" err="1"/>
              <a:t>product</a:t>
            </a:r>
            <a:r>
              <a:rPr lang="fr-FR" dirty="0"/>
              <a:t> for ERS-1, ERS-2 SAR and ENVISAT ASAR.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b="1" i="1" u="sng" dirty="0"/>
              <a:t>Poster:</a:t>
            </a:r>
            <a:r>
              <a:rPr lang="fr-FR" sz="1600" i="1" u="sng" dirty="0"/>
              <a:t> </a:t>
            </a:r>
            <a:r>
              <a:rPr lang="fr-FR" sz="1600" i="1" dirty="0"/>
              <a:t>Tuesday – 24.05.2022 - 05:57 pm - Poster Session Day 2</a:t>
            </a:r>
          </a:p>
          <a:p>
            <a:pPr marL="457200" lvl="1" indent="0"/>
            <a:r>
              <a:rPr lang="fr-FR" sz="1600" i="1" dirty="0"/>
              <a:t>	</a:t>
            </a:r>
            <a:r>
              <a:rPr lang="fr-FR" sz="1600" i="1" dirty="0" err="1"/>
              <a:t>Kajal</a:t>
            </a:r>
            <a:r>
              <a:rPr lang="fr-FR" sz="1600" i="1" dirty="0"/>
              <a:t> </a:t>
            </a:r>
            <a:r>
              <a:rPr lang="fr-FR" sz="1600" i="1" dirty="0" err="1"/>
              <a:t>Haria</a:t>
            </a:r>
            <a:r>
              <a:rPr lang="fr-FR" sz="1600" i="1" dirty="0"/>
              <a:t> | </a:t>
            </a:r>
            <a:r>
              <a:rPr lang="fr-FR" sz="1600" i="1" dirty="0" err="1"/>
              <a:t>Telespazio</a:t>
            </a:r>
            <a:r>
              <a:rPr lang="fr-FR" sz="1600" i="1" dirty="0"/>
              <a:t> UK</a:t>
            </a:r>
          </a:p>
          <a:p>
            <a:pPr marL="457200" lvl="1" indent="0"/>
            <a:r>
              <a:rPr lang="fr-FR" sz="1600" i="1" dirty="0"/>
              <a:t>	LPS22: B4.01 </a:t>
            </a:r>
            <a:r>
              <a:rPr lang="fr-FR" sz="1600" i="1" dirty="0" err="1"/>
              <a:t>Heritage</a:t>
            </a:r>
            <a:r>
              <a:rPr lang="fr-FR" sz="1600" i="1" dirty="0"/>
              <a:t> Missions and Long Time Data </a:t>
            </a:r>
            <a:r>
              <a:rPr lang="fr-FR" sz="1600" i="1" dirty="0" err="1"/>
              <a:t>Series</a:t>
            </a:r>
            <a:r>
              <a:rPr lang="fr-FR" sz="1600" i="1" dirty="0"/>
              <a:t>: ERS-1/2 SAR and ENVISAT ASAR CARD4L NRB 	Product </a:t>
            </a:r>
            <a:r>
              <a:rPr lang="fr-FR" sz="1600" i="1" dirty="0" err="1"/>
              <a:t>Development</a:t>
            </a:r>
            <a:r>
              <a:rPr lang="fr-FR" sz="1600" i="1" dirty="0"/>
              <a:t> Project, ID64603</a:t>
            </a:r>
          </a:p>
          <a:p>
            <a:pPr marL="457200" lvl="1" indent="0"/>
            <a:endParaRPr lang="fr-F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we make Polarimetry Analysis Ready? (Sentinel-1, RADARSAT </a:t>
            </a:r>
            <a:r>
              <a:rPr lang="en-US"/>
              <a:t>and TerraSAR-X)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sz="1600" b="1" i="1" u="sng" dirty="0"/>
              <a:t>Poster:</a:t>
            </a:r>
            <a:r>
              <a:rPr lang="fr-FR" sz="1600" i="1" u="sng" dirty="0"/>
              <a:t> </a:t>
            </a:r>
            <a:r>
              <a:rPr lang="fr-FR" sz="1600" i="1" dirty="0"/>
              <a:t>Friday – 27.05.2022 - 01:04 pm - Poster Session Day 5</a:t>
            </a:r>
          </a:p>
          <a:p>
            <a:pPr marL="457200" lvl="1" indent="0"/>
            <a:r>
              <a:rPr lang="fr-FR" sz="1600" i="1" dirty="0"/>
              <a:t>	Birgit Wessel | </a:t>
            </a:r>
            <a:r>
              <a:rPr lang="de-DE" sz="1600" dirty="0"/>
              <a:t>German Aerospace Center (DLR)</a:t>
            </a:r>
            <a:endParaRPr lang="fr-FR" sz="1600" i="1" dirty="0"/>
          </a:p>
          <a:p>
            <a:pPr marL="457200" lvl="1" indent="0"/>
            <a:r>
              <a:rPr lang="fr-FR" sz="1600" i="1" dirty="0"/>
              <a:t>	LPS22: </a:t>
            </a:r>
            <a:r>
              <a:rPr lang="en-US" sz="1600" dirty="0"/>
              <a:t>B1.07 Analysis Ready Data: are we there yet?</a:t>
            </a:r>
          </a:p>
          <a:p>
            <a:pPr marL="0" indent="-7938"/>
            <a:endParaRPr lang="fr-F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SAR ARD </a:t>
            </a:r>
            <a:r>
              <a:rPr lang="en-US" dirty="0"/>
              <a:t>products planned </a:t>
            </a:r>
            <a:r>
              <a:rPr lang="fr-FR" dirty="0"/>
              <a:t>for HRWS (High-</a:t>
            </a:r>
            <a:r>
              <a:rPr lang="fr-FR" dirty="0" err="1"/>
              <a:t>Resolution</a:t>
            </a:r>
            <a:r>
              <a:rPr lang="fr-FR" dirty="0"/>
              <a:t> Wide </a:t>
            </a:r>
            <a:r>
              <a:rPr lang="fr-FR" dirty="0" err="1"/>
              <a:t>Swath</a:t>
            </a:r>
            <a:r>
              <a:rPr lang="fr-FR" dirty="0"/>
              <a:t>) mission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r-IT" dirty="0"/>
              <a:t>Potential P-band SAR NRB product could be defined and generated for the BIOMASS mission.</a:t>
            </a:r>
          </a:p>
          <a:p>
            <a:pPr>
              <a:buFont typeface="Arial" panose="020B0604020202020204" pitchFamily="34" charset="0"/>
              <a:buChar char="•"/>
            </a:pPr>
            <a:endParaRPr lang="fr-IT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r-IT" dirty="0"/>
              <a:t>L-band SAR NRB product requested for ROSE-L in the Mission Requirement Document.</a:t>
            </a:r>
          </a:p>
        </p:txBody>
      </p:sp>
    </p:spTree>
    <p:extLst>
      <p:ext uri="{BB962C8B-B14F-4D97-AF65-F5344CB8AC3E}">
        <p14:creationId xmlns:p14="http://schemas.microsoft.com/office/powerpoint/2010/main" val="405918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7AE0988-AD74-3E4B-941B-A97EB7D9B432}"/>
              </a:ext>
            </a:extLst>
          </p:cNvPr>
          <p:cNvCxnSpPr/>
          <p:nvPr/>
        </p:nvCxnSpPr>
        <p:spPr>
          <a:xfrm>
            <a:off x="2720174" y="2077776"/>
            <a:ext cx="0" cy="4348267"/>
          </a:xfrm>
          <a:prstGeom prst="line">
            <a:avLst/>
          </a:prstGeom>
          <a:ln w="28575">
            <a:solidFill>
              <a:srgbClr val="ED1B2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A718D0-E5F9-F14B-026C-DB5F07C2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9119912" cy="553998"/>
          </a:xfrm>
        </p:spPr>
        <p:txBody>
          <a:bodyPr/>
          <a:lstStyle/>
          <a:p>
            <a:r>
              <a:rPr lang="fr-FR" dirty="0"/>
              <a:t>Time </a:t>
            </a:r>
            <a:r>
              <a:rPr lang="fr-FR" dirty="0" err="1"/>
              <a:t>schedule</a:t>
            </a:r>
            <a:r>
              <a:rPr lang="fr-FR" dirty="0"/>
              <a:t> and </a:t>
            </a:r>
            <a:r>
              <a:rPr lang="fr-FR" dirty="0" err="1"/>
              <a:t>access</a:t>
            </a:r>
            <a:r>
              <a:rPr lang="fr-FR" dirty="0"/>
              <a:t> for </a:t>
            </a:r>
            <a:r>
              <a:rPr lang="fr-FR" dirty="0" err="1"/>
              <a:t>users</a:t>
            </a:r>
            <a:r>
              <a:rPr lang="fr-FR" dirty="0"/>
              <a:t> to ARD NRB</a:t>
            </a:r>
            <a:endParaRPr lang="fr-IT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692ED3-E6BD-DD5B-F51F-A6F89E270833}"/>
              </a:ext>
            </a:extLst>
          </p:cNvPr>
          <p:cNvSpPr txBox="1">
            <a:spLocks/>
          </p:cNvSpPr>
          <p:nvPr/>
        </p:nvSpPr>
        <p:spPr bwMode="auto">
          <a:xfrm>
            <a:off x="0" y="1245242"/>
            <a:ext cx="715593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2021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B1FCCD3-117B-90F2-0846-10BB629CA800}"/>
              </a:ext>
            </a:extLst>
          </p:cNvPr>
          <p:cNvSpPr txBox="1">
            <a:spLocks/>
          </p:cNvSpPr>
          <p:nvPr/>
        </p:nvSpPr>
        <p:spPr bwMode="auto">
          <a:xfrm>
            <a:off x="1599812" y="1212931"/>
            <a:ext cx="715593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2022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FE206D2E-53E2-587D-9E6B-D2D020D3DCDB}"/>
              </a:ext>
            </a:extLst>
          </p:cNvPr>
          <p:cNvSpPr txBox="1">
            <a:spLocks/>
          </p:cNvSpPr>
          <p:nvPr/>
        </p:nvSpPr>
        <p:spPr bwMode="auto">
          <a:xfrm>
            <a:off x="3199624" y="1245242"/>
            <a:ext cx="715591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2023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2E1A015F-6602-63FD-E1E6-C0C443776185}"/>
              </a:ext>
            </a:extLst>
          </p:cNvPr>
          <p:cNvSpPr txBox="1">
            <a:spLocks/>
          </p:cNvSpPr>
          <p:nvPr/>
        </p:nvSpPr>
        <p:spPr bwMode="auto">
          <a:xfrm>
            <a:off x="4799434" y="1245242"/>
            <a:ext cx="715593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2024		</a:t>
            </a:r>
          </a:p>
        </p:txBody>
      </p:sp>
      <p:sp>
        <p:nvSpPr>
          <p:cNvPr id="9" name="Flèche droite rayée 8">
            <a:extLst>
              <a:ext uri="{FF2B5EF4-FFF2-40B4-BE49-F238E27FC236}">
                <a16:creationId xmlns:a16="http://schemas.microsoft.com/office/drawing/2014/main" id="{DEB15C86-ECEC-73C5-A36C-AB9A28E55302}"/>
              </a:ext>
            </a:extLst>
          </p:cNvPr>
          <p:cNvSpPr/>
          <p:nvPr/>
        </p:nvSpPr>
        <p:spPr>
          <a:xfrm>
            <a:off x="180233" y="1413859"/>
            <a:ext cx="10729608" cy="914400"/>
          </a:xfrm>
          <a:prstGeom prst="striped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IT"/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AA3798D2-CACF-88BC-772D-013844CC53E8}"/>
              </a:ext>
            </a:extLst>
          </p:cNvPr>
          <p:cNvSpPr txBox="1">
            <a:spLocks/>
          </p:cNvSpPr>
          <p:nvPr/>
        </p:nvSpPr>
        <p:spPr bwMode="auto">
          <a:xfrm>
            <a:off x="58258" y="2636557"/>
            <a:ext cx="5914657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ESA S1 ARD definition and developement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92B95A4A-EC4C-7CBE-2A6D-CA244301637C}"/>
              </a:ext>
            </a:extLst>
          </p:cNvPr>
          <p:cNvSpPr txBox="1">
            <a:spLocks/>
          </p:cNvSpPr>
          <p:nvPr/>
        </p:nvSpPr>
        <p:spPr bwMode="auto">
          <a:xfrm>
            <a:off x="6399246" y="1212929"/>
            <a:ext cx="715593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2025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41539488-D870-C3D9-2B0F-3AD96AA3A5C5}"/>
              </a:ext>
            </a:extLst>
          </p:cNvPr>
          <p:cNvSpPr txBox="1">
            <a:spLocks/>
          </p:cNvSpPr>
          <p:nvPr/>
        </p:nvSpPr>
        <p:spPr bwMode="auto">
          <a:xfrm>
            <a:off x="7999058" y="1212929"/>
            <a:ext cx="715593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2026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70EA9A89-2CE0-C04B-A5E9-957DCF03A342}"/>
              </a:ext>
            </a:extLst>
          </p:cNvPr>
          <p:cNvSpPr txBox="1">
            <a:spLocks/>
          </p:cNvSpPr>
          <p:nvPr/>
        </p:nvSpPr>
        <p:spPr bwMode="auto">
          <a:xfrm>
            <a:off x="9598869" y="1204821"/>
            <a:ext cx="715593" cy="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IT" kern="0" dirty="0"/>
              <a:t>2027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2E9DCC6-2027-0297-3BE9-4CB3A3CC61CC}"/>
              </a:ext>
            </a:extLst>
          </p:cNvPr>
          <p:cNvSpPr txBox="1">
            <a:spLocks/>
          </p:cNvSpPr>
          <p:nvPr/>
        </p:nvSpPr>
        <p:spPr bwMode="auto">
          <a:xfrm>
            <a:off x="5972917" y="2636557"/>
            <a:ext cx="4936924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ESA S1 ARD Systematic generation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1D4D776A-506F-C09E-09F8-40AABE1EF578}"/>
              </a:ext>
            </a:extLst>
          </p:cNvPr>
          <p:cNvSpPr txBox="1">
            <a:spLocks/>
          </p:cNvSpPr>
          <p:nvPr/>
        </p:nvSpPr>
        <p:spPr bwMode="auto">
          <a:xfrm>
            <a:off x="5199541" y="4657031"/>
            <a:ext cx="1481556" cy="787110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BIOMASS ARD definition and developement</a:t>
            </a:r>
          </a:p>
        </p:txBody>
      </p:sp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id="{924EB3C0-8BF1-051B-16F7-1824F9FD809F}"/>
              </a:ext>
            </a:extLst>
          </p:cNvPr>
          <p:cNvSpPr txBox="1">
            <a:spLocks/>
          </p:cNvSpPr>
          <p:nvPr/>
        </p:nvSpPr>
        <p:spPr bwMode="auto">
          <a:xfrm>
            <a:off x="6681096" y="4877417"/>
            <a:ext cx="4254398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BIOMASS ARD Systematic generation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4D3332A2-E88E-865A-53BF-F3897E525A35}"/>
              </a:ext>
            </a:extLst>
          </p:cNvPr>
          <p:cNvSpPr txBox="1">
            <a:spLocks/>
          </p:cNvSpPr>
          <p:nvPr/>
        </p:nvSpPr>
        <p:spPr bwMode="auto">
          <a:xfrm>
            <a:off x="83914" y="3347977"/>
            <a:ext cx="3469184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DLR S1 ARD definition and developement</a:t>
            </a:r>
          </a:p>
        </p:txBody>
      </p: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id="{EE4607D6-DD29-1C47-3DA1-DD04462AF89F}"/>
              </a:ext>
            </a:extLst>
          </p:cNvPr>
          <p:cNvSpPr txBox="1">
            <a:spLocks/>
          </p:cNvSpPr>
          <p:nvPr/>
        </p:nvSpPr>
        <p:spPr bwMode="auto">
          <a:xfrm>
            <a:off x="3553098" y="3345079"/>
            <a:ext cx="7382396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DLR S1 ARD Systematic generation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id="{D20047E4-A788-5F86-80C2-1921FB862F64}"/>
              </a:ext>
            </a:extLst>
          </p:cNvPr>
          <p:cNvSpPr txBox="1">
            <a:spLocks/>
          </p:cNvSpPr>
          <p:nvPr/>
        </p:nvSpPr>
        <p:spPr bwMode="auto">
          <a:xfrm>
            <a:off x="2031064" y="4004715"/>
            <a:ext cx="3052710" cy="531872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ERS-1/2 and ENVISAT ARD definition and developement</a:t>
            </a:r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45A9B44E-B6DB-B9CD-49BF-FA918E449C4A}"/>
              </a:ext>
            </a:extLst>
          </p:cNvPr>
          <p:cNvSpPr txBox="1">
            <a:spLocks/>
          </p:cNvSpPr>
          <p:nvPr/>
        </p:nvSpPr>
        <p:spPr bwMode="auto">
          <a:xfrm>
            <a:off x="5083774" y="4077183"/>
            <a:ext cx="4254398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ERS1/2 and ENVISAT ARD generation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696D3FE1-778F-711E-DAD1-13DE8E6A419B}"/>
              </a:ext>
            </a:extLst>
          </p:cNvPr>
          <p:cNvSpPr txBox="1">
            <a:spLocks/>
          </p:cNvSpPr>
          <p:nvPr/>
        </p:nvSpPr>
        <p:spPr bwMode="auto">
          <a:xfrm>
            <a:off x="6757043" y="5726468"/>
            <a:ext cx="3194144" cy="344738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ROSE-L ARD definition and developement</a:t>
            </a:r>
          </a:p>
        </p:txBody>
      </p: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CBA71B9B-B97E-7106-E255-82B90936C38F}"/>
              </a:ext>
            </a:extLst>
          </p:cNvPr>
          <p:cNvSpPr txBox="1">
            <a:spLocks/>
          </p:cNvSpPr>
          <p:nvPr/>
        </p:nvSpPr>
        <p:spPr bwMode="auto">
          <a:xfrm>
            <a:off x="9951186" y="5627272"/>
            <a:ext cx="2056249" cy="565924"/>
          </a:xfrm>
          <a:prstGeom prst="rect">
            <a:avLst/>
          </a:prstGeom>
          <a:noFill/>
          <a:ln w="28575">
            <a:solidFill>
              <a:srgbClr val="0032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fr-IT" sz="1200" kern="0" dirty="0"/>
              <a:t>ROSE-L ARD Systematic generation</a:t>
            </a:r>
          </a:p>
        </p:txBody>
      </p:sp>
    </p:spTree>
    <p:extLst>
      <p:ext uri="{BB962C8B-B14F-4D97-AF65-F5344CB8AC3E}">
        <p14:creationId xmlns:p14="http://schemas.microsoft.com/office/powerpoint/2010/main" val="415168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54861-91E4-AD88-117A-BCA12A2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IT" dirty="0"/>
              <a:t>Conclusion</a:t>
            </a:r>
            <a:endParaRPr lang="fr-IT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E85DE8-5FE0-F77C-F1F9-057F125A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1" y="711322"/>
            <a:ext cx="11327415" cy="5540779"/>
          </a:xfrm>
        </p:spPr>
        <p:txBody>
          <a:bodyPr/>
          <a:lstStyle/>
          <a:p>
            <a:r>
              <a:rPr lang="fr-IT" u="sng" dirty="0"/>
              <a:t>Outlook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IT" dirty="0"/>
              <a:t>The proposed family of SAR ARD products will ease data analysis and exploitation by being « cloud-computing compliant », </a:t>
            </a:r>
            <a:r>
              <a:rPr lang="fr-FR" dirty="0"/>
              <a:t>open SAR data to new </a:t>
            </a:r>
            <a:r>
              <a:rPr lang="fr-FR" dirty="0" err="1"/>
              <a:t>communities</a:t>
            </a:r>
            <a:r>
              <a:rPr lang="fr-FR" dirty="0"/>
              <a:t>, and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interoperability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.</a:t>
            </a:r>
            <a:endParaRPr lang="fr-IT" dirty="0"/>
          </a:p>
          <a:p>
            <a:pPr>
              <a:buFont typeface="Arial" panose="020B0604020202020204" pitchFamily="34" charset="0"/>
              <a:buChar char="•"/>
            </a:pPr>
            <a:endParaRPr lang="fr-IT" sz="500" u="sng" dirty="0"/>
          </a:p>
          <a:p>
            <a:r>
              <a:rPr lang="fr-IT" u="sng" dirty="0"/>
              <a:t>Way forward: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IT" dirty="0"/>
              <a:t>Definition of a SAR ARD product for Ocean (following the CEOS related guidelines).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Processing</a:t>
            </a:r>
            <a:r>
              <a:rPr lang="fr-FR" dirty="0"/>
              <a:t> of </a:t>
            </a:r>
            <a:r>
              <a:rPr lang="en-US" dirty="0"/>
              <a:t>historical</a:t>
            </a:r>
            <a:r>
              <a:rPr lang="fr-FR" dirty="0"/>
              <a:t> Sentinel </a:t>
            </a:r>
            <a:r>
              <a:rPr lang="en-US" dirty="0"/>
              <a:t>data (DLR).</a:t>
            </a:r>
            <a:endParaRPr lang="fr-IT" dirty="0"/>
          </a:p>
          <a:p>
            <a:pPr>
              <a:buFont typeface="Arial" panose="020B0604020202020204" pitchFamily="34" charset="0"/>
              <a:buChar char="•"/>
            </a:pPr>
            <a:r>
              <a:rPr lang="fr-IT" u="sng" dirty="0"/>
              <a:t>Operational product format and corrections applied could diverge from the prototype.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fr-IT" sz="500" dirty="0"/>
          </a:p>
          <a:p>
            <a:r>
              <a:rPr lang="fr-FR" u="sng" dirty="0" err="1"/>
              <a:t>Related</a:t>
            </a:r>
            <a:r>
              <a:rPr lang="fr-FR" u="sng" dirty="0"/>
              <a:t> </a:t>
            </a:r>
            <a:r>
              <a:rPr lang="fr-FR" u="sng" dirty="0" err="1"/>
              <a:t>activities</a:t>
            </a:r>
            <a:r>
              <a:rPr lang="fr-FR" u="sng" dirty="0"/>
              <a:t> </a:t>
            </a:r>
            <a:r>
              <a:rPr lang="fr-FR" u="sng" dirty="0" err="1"/>
              <a:t>under</a:t>
            </a:r>
            <a:r>
              <a:rPr lang="fr-FR" u="sng" dirty="0"/>
              <a:t> </a:t>
            </a:r>
            <a:r>
              <a:rPr lang="fr-FR" u="sng" dirty="0" err="1"/>
              <a:t>definition</a:t>
            </a:r>
            <a:r>
              <a:rPr lang="fr-FR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Follow-on ETAD activities: Investigation of no-latency geolocation improvement, i.e., with PREORB and (TBC) independent of L1A (or L0)</a:t>
            </a:r>
            <a:endParaRPr lang="en-GB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b="1" i="1" u="sng" dirty="0"/>
              <a:t>Poster:</a:t>
            </a:r>
            <a:r>
              <a:rPr lang="fr-FR" sz="1600" i="1" dirty="0"/>
              <a:t> Monday – 23.05.2022 - Antonio Valentino | RHEA for ESA | B1.06 - </a:t>
            </a:r>
            <a:r>
              <a:rPr lang="fr-FR" sz="1600" i="1" dirty="0" err="1"/>
              <a:t>Towards</a:t>
            </a:r>
            <a:r>
              <a:rPr lang="fr-FR" sz="1600" i="1" dirty="0"/>
              <a:t> NRT Sentinel-1 ARD </a:t>
            </a:r>
            <a:r>
              <a:rPr lang="fr-FR" sz="1600" i="1" dirty="0" err="1"/>
              <a:t>products</a:t>
            </a:r>
            <a:r>
              <a:rPr lang="fr-FR" sz="1600" i="1" dirty="0"/>
              <a:t>: model </a:t>
            </a:r>
            <a:r>
              <a:rPr lang="fr-FR" sz="1600" i="1" dirty="0" err="1"/>
              <a:t>based</a:t>
            </a:r>
            <a:r>
              <a:rPr lang="fr-FR" sz="1600" i="1" dirty="0"/>
              <a:t> </a:t>
            </a:r>
            <a:r>
              <a:rPr lang="fr-FR" sz="1600" i="1" dirty="0" err="1"/>
              <a:t>atmospheric</a:t>
            </a:r>
            <a:r>
              <a:rPr lang="fr-FR" sz="1600" i="1" dirty="0"/>
              <a:t> corrections for </a:t>
            </a:r>
            <a:r>
              <a:rPr lang="fr-FR" sz="1600" i="1" dirty="0" err="1"/>
              <a:t>improved</a:t>
            </a:r>
            <a:r>
              <a:rPr lang="fr-FR" sz="1600" i="1" dirty="0"/>
              <a:t> </a:t>
            </a:r>
            <a:r>
              <a:rPr lang="fr-FR" sz="1600" i="1" dirty="0" err="1"/>
              <a:t>geolocation</a:t>
            </a:r>
            <a:endParaRPr lang="fr-FR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Open, </a:t>
            </a:r>
            <a:r>
              <a:rPr lang="fr-FR" dirty="0" err="1"/>
              <a:t>validated</a:t>
            </a:r>
            <a:r>
              <a:rPr lang="fr-FR" dirty="0"/>
              <a:t>, </a:t>
            </a:r>
            <a:r>
              <a:rPr lang="fr-FR" dirty="0" err="1"/>
              <a:t>optimised</a:t>
            </a:r>
            <a:r>
              <a:rPr lang="fr-FR" dirty="0"/>
              <a:t>, and </a:t>
            </a:r>
            <a:r>
              <a:rPr lang="fr-FR" dirty="0" err="1"/>
              <a:t>documented</a:t>
            </a:r>
            <a:r>
              <a:rPr lang="fr-FR" dirty="0"/>
              <a:t> RTC processor (</a:t>
            </a:r>
            <a:r>
              <a:rPr lang="fr-FR" dirty="0" err="1"/>
              <a:t>with</a:t>
            </a:r>
            <a:r>
              <a:rPr lang="fr-FR" dirty="0"/>
              <a:t> D. Small).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Fundamental Data Record - FDR: </a:t>
            </a:r>
            <a:r>
              <a:rPr lang="fr-FR" dirty="0" err="1"/>
              <a:t>Backscatter</a:t>
            </a:r>
            <a:r>
              <a:rPr lang="fr-FR" dirty="0"/>
              <a:t> composites </a:t>
            </a:r>
            <a:r>
              <a:rPr lang="fr-FR" dirty="0" err="1"/>
              <a:t>from</a:t>
            </a:r>
            <a:r>
              <a:rPr lang="fr-FR" dirty="0"/>
              <a:t> Sentinel-1 and </a:t>
            </a:r>
            <a:r>
              <a:rPr lang="fr-FR" dirty="0" err="1"/>
              <a:t>Radarsat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69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A4912-6576-DE48-A2B5-E1D5C09E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  <a:endParaRPr lang="fr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24A3F-00EF-7E4D-8512-3FEE706A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091" y="781456"/>
            <a:ext cx="7025818" cy="5295088"/>
          </a:xfrm>
        </p:spPr>
        <p:txBody>
          <a:bodyPr/>
          <a:lstStyle/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Introduction: W</a:t>
            </a:r>
            <a:r>
              <a:rPr lang="en-US" sz="2000" dirty="0" err="1"/>
              <a:t>hy</a:t>
            </a:r>
            <a:r>
              <a:rPr lang="en-US" sz="2000" dirty="0"/>
              <a:t> joint DLR and ESA product?</a:t>
            </a:r>
            <a:endParaRPr lang="de-DE" sz="2000" dirty="0"/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Sentinel-1 ARD</a:t>
            </a:r>
          </a:p>
          <a:p>
            <a:pPr marL="941388" lvl="3" indent="-3429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Product definition</a:t>
            </a:r>
          </a:p>
          <a:p>
            <a:pPr marL="941388" lvl="3" indent="-3429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Processing steps</a:t>
            </a:r>
            <a:endParaRPr lang="en-GB" sz="2000" dirty="0"/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DLR processor for Sentinel-1</a:t>
            </a:r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ESA Sentinel-1 ARD prototype</a:t>
            </a:r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ESA-DLR coordination</a:t>
            </a:r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Other SAR ARD products in development at ESA &amp; DLR</a:t>
            </a:r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Time </a:t>
            </a:r>
            <a:r>
              <a:rPr lang="fr-FR" sz="2000" dirty="0" err="1"/>
              <a:t>schedule</a:t>
            </a:r>
            <a:r>
              <a:rPr lang="fr-FR" sz="2000" dirty="0"/>
              <a:t> and </a:t>
            </a:r>
            <a:r>
              <a:rPr lang="fr-FR" sz="2000" dirty="0" err="1"/>
              <a:t>access</a:t>
            </a:r>
            <a:r>
              <a:rPr lang="fr-FR" sz="2000" dirty="0"/>
              <a:t> for </a:t>
            </a:r>
            <a:r>
              <a:rPr lang="fr-FR" sz="2000" dirty="0" err="1"/>
              <a:t>users</a:t>
            </a:r>
            <a:r>
              <a:rPr lang="fr-FR" sz="2000" dirty="0"/>
              <a:t> to S1 ARD NRB</a:t>
            </a:r>
            <a:endParaRPr lang="en-GB" sz="2000" dirty="0"/>
          </a:p>
          <a:p>
            <a:pPr marL="3429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7025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3EB9F-8344-4BF3-B5F3-920DC52B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: </a:t>
            </a:r>
            <a:r>
              <a:rPr lang="en-US" dirty="0"/>
              <a:t>Why joint ESA and DLR product?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CEA7DF-72D2-4418-A5DF-B94068C27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 CEOS Analysis Ready Data (ARD):</a:t>
            </a:r>
            <a:br>
              <a:rPr lang="en-US" b="1" dirty="0"/>
            </a:br>
            <a:r>
              <a:rPr lang="en-US" i="1" dirty="0"/>
              <a:t>“[…] data that have been processed to a minimum set of requirements and organized into a form </a:t>
            </a:r>
          </a:p>
          <a:p>
            <a:r>
              <a:rPr lang="en-US" i="1" dirty="0"/>
              <a:t>      that allows </a:t>
            </a:r>
            <a:r>
              <a:rPr lang="en-US" b="1" i="1" dirty="0"/>
              <a:t>immediate analysis </a:t>
            </a:r>
            <a:r>
              <a:rPr lang="en-US" i="1" dirty="0"/>
              <a:t>with a minimum of additional user effort and </a:t>
            </a:r>
            <a:r>
              <a:rPr lang="en-US" b="1" i="1" dirty="0"/>
              <a:t>interoperability</a:t>
            </a:r>
            <a:r>
              <a:rPr lang="en-US" i="1" dirty="0"/>
              <a:t> both </a:t>
            </a:r>
          </a:p>
          <a:p>
            <a:r>
              <a:rPr lang="en-US" i="1" dirty="0"/>
              <a:t>      through time and with other datasets.”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http://ceos.org/ard</a:t>
            </a:r>
            <a:r>
              <a:rPr lang="en-US" dirty="0"/>
              <a:t> )</a:t>
            </a:r>
          </a:p>
          <a:p>
            <a:endParaRPr lang="en-US" sz="800" b="1" dirty="0"/>
          </a:p>
          <a:p>
            <a:pPr marL="0" indent="0"/>
            <a:r>
              <a:rPr lang="en-US" b="1" dirty="0"/>
              <a:t>Main benefits of an ARD product: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need for larger data preprocessing by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 gridding and projections of different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Considering requirements of users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b="1" dirty="0"/>
              <a:t>Joint DLR and ESA Sentinel-1 ARD Normalized Radar Backscatter (NRB) product: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at DLR (</a:t>
            </a:r>
            <a:r>
              <a:rPr lang="en-US" dirty="0" err="1"/>
              <a:t>terrabyte</a:t>
            </a:r>
            <a:r>
              <a:rPr lang="en-US" dirty="0"/>
              <a:t>) and ESA (COPA)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Coordinated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SAR ARD </a:t>
            </a:r>
            <a:r>
              <a:rPr lang="de-DE" dirty="0" err="1"/>
              <a:t>products</a:t>
            </a:r>
            <a:r>
              <a:rPr lang="de-DE" dirty="0"/>
              <a:t> and same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Applied on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missions</a:t>
            </a:r>
            <a:r>
              <a:rPr lang="de-DE" dirty="0"/>
              <a:t> like Sentinel-1, ERS-1/2, and ENVISAT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Extended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missions</a:t>
            </a:r>
            <a:r>
              <a:rPr lang="de-DE" dirty="0"/>
              <a:t> like Sentinel-1 NG, HRWS, Tandem-L, ROSE-L, BIOMASS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4" name="Grafik 3" descr="C:\Users\schw_ma\AppData\Local\Microsoft\Windows\INetCache\Content.Word\terrabyte_logo_color.png">
            <a:extLst>
              <a:ext uri="{FF2B5EF4-FFF2-40B4-BE49-F238E27FC236}">
                <a16:creationId xmlns:a16="http://schemas.microsoft.com/office/drawing/2014/main" id="{C4FFA9ED-4ABD-4EC3-9184-C973C96DC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5845" y="3652581"/>
            <a:ext cx="1837237" cy="198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B5D083-2CFA-D145-1451-F03C075DB7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928" y="2253540"/>
            <a:ext cx="2335072" cy="13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5663709" cy="553998"/>
          </a:xfrm>
        </p:spPr>
        <p:txBody>
          <a:bodyPr/>
          <a:lstStyle/>
          <a:p>
            <a:r>
              <a:rPr lang="fr-IT" dirty="0"/>
              <a:t>A </a:t>
            </a:r>
            <a:r>
              <a:rPr lang="en-GB" dirty="0"/>
              <a:t>family of SAR ARD products</a:t>
            </a:r>
            <a:r>
              <a:rPr lang="fr-IT" dirty="0"/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E9E504A7-42C6-D96A-5D9C-CBAFD642861B}"/>
              </a:ext>
            </a:extLst>
          </p:cNvPr>
          <p:cNvSpPr/>
          <p:nvPr/>
        </p:nvSpPr>
        <p:spPr>
          <a:xfrm>
            <a:off x="5881970" y="1089041"/>
            <a:ext cx="3097953" cy="883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Sentinel-2</a:t>
            </a: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8363C76A-336C-95AE-40E2-BB13B5681A76}"/>
              </a:ext>
            </a:extLst>
          </p:cNvPr>
          <p:cNvSpPr/>
          <p:nvPr/>
        </p:nvSpPr>
        <p:spPr>
          <a:xfrm>
            <a:off x="5881970" y="2170027"/>
            <a:ext cx="3097953" cy="883113"/>
          </a:xfrm>
          <a:prstGeom prst="chevron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Sentinel-1</a:t>
            </a: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20B80138-3CE7-307B-7052-ED736CA2F3DF}"/>
              </a:ext>
            </a:extLst>
          </p:cNvPr>
          <p:cNvSpPr/>
          <p:nvPr/>
        </p:nvSpPr>
        <p:spPr>
          <a:xfrm>
            <a:off x="3083823" y="2179768"/>
            <a:ext cx="3097953" cy="883113"/>
          </a:xfrm>
          <a:prstGeom prst="chevron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ENVISAT</a:t>
            </a: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59CAF72F-D292-7F12-299F-892EBB070C3A}"/>
              </a:ext>
            </a:extLst>
          </p:cNvPr>
          <p:cNvSpPr/>
          <p:nvPr/>
        </p:nvSpPr>
        <p:spPr>
          <a:xfrm>
            <a:off x="276336" y="2179767"/>
            <a:ext cx="3097953" cy="883113"/>
          </a:xfrm>
          <a:prstGeom prst="chevron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ERS-1/2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03905CE5-C430-B32D-59D3-10F368E00D28}"/>
              </a:ext>
            </a:extLst>
          </p:cNvPr>
          <p:cNvSpPr/>
          <p:nvPr/>
        </p:nvSpPr>
        <p:spPr>
          <a:xfrm>
            <a:off x="8680117" y="2176297"/>
            <a:ext cx="3097953" cy="883113"/>
          </a:xfrm>
          <a:prstGeom prst="chevron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Sentinel-1 NG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D4665300-ACD5-E1C2-5E17-A3E2F6BB43EF}"/>
              </a:ext>
            </a:extLst>
          </p:cNvPr>
          <p:cNvSpPr/>
          <p:nvPr/>
        </p:nvSpPr>
        <p:spPr>
          <a:xfrm>
            <a:off x="8680117" y="3212476"/>
            <a:ext cx="3097953" cy="88311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BIOMASS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4DFF5CB8-2697-DFB7-2815-48FF44E15822}"/>
              </a:ext>
            </a:extLst>
          </p:cNvPr>
          <p:cNvSpPr/>
          <p:nvPr/>
        </p:nvSpPr>
        <p:spPr>
          <a:xfrm>
            <a:off x="8680117" y="4302860"/>
            <a:ext cx="3097953" cy="88311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ROSE-L</a:t>
            </a:r>
          </a:p>
        </p:txBody>
      </p:sp>
      <p:sp>
        <p:nvSpPr>
          <p:cNvPr id="16" name="Flèche vers le bas 15">
            <a:extLst>
              <a:ext uri="{FF2B5EF4-FFF2-40B4-BE49-F238E27FC236}">
                <a16:creationId xmlns:a16="http://schemas.microsoft.com/office/drawing/2014/main" id="{FDEA2476-AF9E-BA4F-9BDF-457CFE669F34}"/>
              </a:ext>
            </a:extLst>
          </p:cNvPr>
          <p:cNvSpPr/>
          <p:nvPr/>
        </p:nvSpPr>
        <p:spPr>
          <a:xfrm rot="20385483">
            <a:off x="7604535" y="3090261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2A74D5D3-6B10-8B4C-AC9C-93CD2FBEB9A2}"/>
              </a:ext>
            </a:extLst>
          </p:cNvPr>
          <p:cNvSpPr/>
          <p:nvPr/>
        </p:nvSpPr>
        <p:spPr>
          <a:xfrm>
            <a:off x="7148484" y="1727621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3F4566D8-E9BA-F34D-9347-39AC46F17404}"/>
              </a:ext>
            </a:extLst>
          </p:cNvPr>
          <p:cNvSpPr/>
          <p:nvPr/>
        </p:nvSpPr>
        <p:spPr>
          <a:xfrm rot="5400000">
            <a:off x="5806632" y="2275917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33ADEC15-4626-2041-8254-D5703D3F387E}"/>
              </a:ext>
            </a:extLst>
          </p:cNvPr>
          <p:cNvSpPr/>
          <p:nvPr/>
        </p:nvSpPr>
        <p:spPr>
          <a:xfrm rot="5400000">
            <a:off x="3096496" y="2285657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49E6A735-5361-AA4C-AFC7-9B29480FE36D}"/>
              </a:ext>
            </a:extLst>
          </p:cNvPr>
          <p:cNvSpPr/>
          <p:nvPr/>
        </p:nvSpPr>
        <p:spPr>
          <a:xfrm rot="16200000">
            <a:off x="8781123" y="2289715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>
            <a:extLst>
              <a:ext uri="{FF2B5EF4-FFF2-40B4-BE49-F238E27FC236}">
                <a16:creationId xmlns:a16="http://schemas.microsoft.com/office/drawing/2014/main" id="{4E12F03B-8230-C140-A7A1-210F677F4202}"/>
              </a:ext>
            </a:extLst>
          </p:cNvPr>
          <p:cNvSpPr/>
          <p:nvPr/>
        </p:nvSpPr>
        <p:spPr>
          <a:xfrm rot="18417468">
            <a:off x="8416547" y="2821109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33D02962-7AFC-72BF-7BE4-E9904C359EF1}"/>
              </a:ext>
            </a:extLst>
          </p:cNvPr>
          <p:cNvSpPr/>
          <p:nvPr/>
        </p:nvSpPr>
        <p:spPr>
          <a:xfrm>
            <a:off x="8680117" y="5393244"/>
            <a:ext cx="3097953" cy="883113"/>
          </a:xfrm>
          <a:prstGeom prst="chevron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HRWS</a:t>
            </a:r>
            <a:endParaRPr lang="fr-IT" sz="2800" dirty="0">
              <a:solidFill>
                <a:schemeClr val="bg1"/>
              </a:solidFill>
            </a:endParaRPr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59CE8FC9-A541-B59D-C139-52308409E9E5}"/>
              </a:ext>
            </a:extLst>
          </p:cNvPr>
          <p:cNvSpPr/>
          <p:nvPr/>
        </p:nvSpPr>
        <p:spPr>
          <a:xfrm rot="19318912">
            <a:off x="8030797" y="2998529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5BFA3436-D5B5-C8F9-72CD-7440466E9EB3}"/>
              </a:ext>
            </a:extLst>
          </p:cNvPr>
          <p:cNvSpPr/>
          <p:nvPr/>
        </p:nvSpPr>
        <p:spPr>
          <a:xfrm>
            <a:off x="5881970" y="109565"/>
            <a:ext cx="3097953" cy="883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IT" sz="2800" dirty="0">
                <a:solidFill>
                  <a:schemeClr val="bg1"/>
                </a:solidFill>
              </a:rPr>
              <a:t>Landsat</a:t>
            </a:r>
          </a:p>
        </p:txBody>
      </p:sp>
      <p:sp>
        <p:nvSpPr>
          <p:cNvPr id="26" name="Flèche vers le bas 25">
            <a:extLst>
              <a:ext uri="{FF2B5EF4-FFF2-40B4-BE49-F238E27FC236}">
                <a16:creationId xmlns:a16="http://schemas.microsoft.com/office/drawing/2014/main" id="{8B407706-78C9-428B-57E6-2E2589CE3828}"/>
              </a:ext>
            </a:extLst>
          </p:cNvPr>
          <p:cNvSpPr/>
          <p:nvPr/>
        </p:nvSpPr>
        <p:spPr>
          <a:xfrm rot="10800000">
            <a:off x="7148483" y="693537"/>
            <a:ext cx="555585" cy="671332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" grpId="0" animBg="1"/>
      <p:bldP spid="10" grpId="0" animBg="1"/>
      <p:bldP spid="12" grpId="1" animBg="1"/>
      <p:bldP spid="13" grpId="1" animBg="1"/>
      <p:bldP spid="14" grpId="1" animBg="1"/>
      <p:bldP spid="15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918D6-FBEB-4A36-AAC5-278CC788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3"/>
            <a:ext cx="10113228" cy="553998"/>
          </a:xfrm>
        </p:spPr>
        <p:txBody>
          <a:bodyPr/>
          <a:lstStyle/>
          <a:p>
            <a:r>
              <a:rPr lang="de-DE" dirty="0"/>
              <a:t>Sentinel-1: </a:t>
            </a:r>
            <a:r>
              <a:rPr lang="de-DE" dirty="0" err="1"/>
              <a:t>Product</a:t>
            </a:r>
            <a:r>
              <a:rPr lang="de-DE" dirty="0"/>
              <a:t> d</a:t>
            </a:r>
            <a:r>
              <a:rPr lang="en-US" dirty="0" err="1"/>
              <a:t>efinition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612656-C3FB-41F5-B432-E9E61BFE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6792138" cy="5540779"/>
          </a:xfrm>
        </p:spPr>
        <p:txBody>
          <a:bodyPr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dirty="0"/>
              <a:t>Based on </a:t>
            </a:r>
            <a:r>
              <a:rPr lang="en-GB" b="1" dirty="0"/>
              <a:t>CEOS CARD4L </a:t>
            </a:r>
            <a:r>
              <a:rPr lang="en-GB" dirty="0"/>
              <a:t>NRB guidelines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b="1" dirty="0"/>
              <a:t>Input data: </a:t>
            </a:r>
            <a:r>
              <a:rPr lang="en-GB" dirty="0"/>
              <a:t>Sentinel-1 SLC and Copernicus DEM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Mandatory output: </a:t>
            </a:r>
          </a:p>
          <a:p>
            <a:pPr marL="750888" lvl="1" indent="-285750">
              <a:buFont typeface="Arial" panose="020B0604020202020204" pitchFamily="34" charset="0"/>
              <a:buChar char="•"/>
            </a:pPr>
            <a:r>
              <a:rPr lang="fr-IT" dirty="0"/>
              <a:t>Measurement (Gamma</a:t>
            </a:r>
            <a:r>
              <a:rPr lang="de-DE" dirty="0"/>
              <a:t> </a:t>
            </a:r>
            <a:r>
              <a:rPr lang="de-DE" dirty="0" err="1"/>
              <a:t>Naught</a:t>
            </a:r>
            <a:r>
              <a:rPr lang="de-DE" dirty="0"/>
              <a:t> </a:t>
            </a:r>
            <a:r>
              <a:rPr lang="fr-IT" dirty="0"/>
              <a:t>RTC)</a:t>
            </a:r>
          </a:p>
          <a:p>
            <a:pPr marL="750888" lvl="1" indent="-285750">
              <a:buFont typeface="Arial" panose="020B0604020202020204" pitchFamily="34" charset="0"/>
              <a:buChar char="•"/>
            </a:pPr>
            <a:r>
              <a:rPr lang="fr-IT" dirty="0"/>
              <a:t>Local incidence angle</a:t>
            </a:r>
            <a:endParaRPr lang="fr-FR" dirty="0"/>
          </a:p>
          <a:p>
            <a:pPr marL="750888" lvl="1" indent="-285750">
              <a:buFont typeface="Arial" panose="020B0604020202020204" pitchFamily="34" charset="0"/>
              <a:buChar char="•"/>
            </a:pPr>
            <a:r>
              <a:rPr lang="fr-FR" dirty="0"/>
              <a:t>D</a:t>
            </a:r>
            <a:r>
              <a:rPr lang="fr-IT" dirty="0"/>
              <a:t>ata mask (few MB)</a:t>
            </a:r>
          </a:p>
          <a:p>
            <a:pPr marL="750888" lvl="1" indent="-285750">
              <a:buFont typeface="Arial" panose="020B0604020202020204" pitchFamily="34" charset="0"/>
              <a:buChar char="•"/>
            </a:pPr>
            <a:r>
              <a:rPr lang="fr-FR" dirty="0"/>
              <a:t>A</a:t>
            </a:r>
            <a:r>
              <a:rPr lang="fr-IT" dirty="0"/>
              <a:t>quisition id (few hundreds kB)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Product</a:t>
            </a:r>
            <a:r>
              <a:rPr lang="de-DE" b="1" dirty="0"/>
              <a:t> </a:t>
            </a:r>
            <a:r>
              <a:rPr lang="de-DE" b="1" dirty="0" err="1"/>
              <a:t>organisation</a:t>
            </a:r>
            <a:r>
              <a:rPr lang="de-DE" b="1" dirty="0"/>
              <a:t> and </a:t>
            </a:r>
            <a:r>
              <a:rPr lang="de-DE" b="1" dirty="0" err="1"/>
              <a:t>name</a:t>
            </a:r>
            <a:r>
              <a:rPr lang="de-DE" b="1" dirty="0"/>
              <a:t> </a:t>
            </a:r>
            <a:r>
              <a:rPr lang="de-DE" b="1" dirty="0" err="1"/>
              <a:t>convention</a:t>
            </a:r>
            <a:r>
              <a:rPr lang="de-DE" b="1" dirty="0"/>
              <a:t>: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COPA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fr-IT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b="1" dirty="0"/>
              <a:t>Target </a:t>
            </a:r>
            <a:r>
              <a:rPr lang="fr-IT" b="1" dirty="0"/>
              <a:t>geometric accuracy</a:t>
            </a:r>
            <a:r>
              <a:rPr lang="de-DE" b="1" dirty="0"/>
              <a:t>:</a:t>
            </a:r>
            <a:endParaRPr lang="fr-IT" dirty="0"/>
          </a:p>
          <a:p>
            <a:pPr marL="0" indent="0"/>
            <a:r>
              <a:rPr lang="fr-FR" i="1" dirty="0"/>
              <a:t>      « Output </a:t>
            </a:r>
            <a:r>
              <a:rPr lang="fr-FR" i="1" dirty="0" err="1"/>
              <a:t>product</a:t>
            </a:r>
            <a:r>
              <a:rPr lang="fr-FR" i="1" dirty="0"/>
              <a:t> </a:t>
            </a:r>
            <a:r>
              <a:rPr lang="fr-FR" i="1" dirty="0" err="1"/>
              <a:t>sub-sample</a:t>
            </a:r>
            <a:r>
              <a:rPr lang="fr-FR" i="1" dirty="0"/>
              <a:t> </a:t>
            </a:r>
            <a:r>
              <a:rPr lang="fr-FR" i="1" dirty="0" err="1"/>
              <a:t>accuracy</a:t>
            </a:r>
            <a:r>
              <a:rPr lang="fr-FR" i="1" dirty="0"/>
              <a:t> </a:t>
            </a:r>
            <a:r>
              <a:rPr lang="fr-FR" i="1" dirty="0" err="1"/>
              <a:t>should</a:t>
            </a:r>
            <a:r>
              <a:rPr lang="fr-FR" i="1" dirty="0"/>
              <a:t>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less</a:t>
            </a:r>
            <a:r>
              <a:rPr lang="fr-FR" i="1" dirty="0"/>
              <a:t> </a:t>
            </a:r>
            <a:r>
              <a:rPr lang="fr-FR" i="1" dirty="0" err="1"/>
              <a:t>than</a:t>
            </a:r>
            <a:r>
              <a:rPr lang="fr-FR" i="1" dirty="0"/>
              <a:t> </a:t>
            </a:r>
          </a:p>
          <a:p>
            <a:pPr marL="0" indent="0"/>
            <a:r>
              <a:rPr lang="fr-FR" i="1" dirty="0"/>
              <a:t>       or </a:t>
            </a:r>
            <a:r>
              <a:rPr lang="fr-FR" i="1" dirty="0" err="1"/>
              <a:t>equal</a:t>
            </a:r>
            <a:r>
              <a:rPr lang="fr-FR" i="1" dirty="0"/>
              <a:t> to 0.1-pixel radial root </a:t>
            </a:r>
            <a:r>
              <a:rPr lang="fr-FR" i="1" dirty="0" err="1"/>
              <a:t>mean</a:t>
            </a:r>
            <a:r>
              <a:rPr lang="fr-FR" i="1" dirty="0"/>
              <a:t> square </a:t>
            </a:r>
            <a:r>
              <a:rPr lang="fr-FR" i="1" dirty="0" err="1"/>
              <a:t>error</a:t>
            </a:r>
            <a:r>
              <a:rPr lang="fr-FR" i="1" dirty="0"/>
              <a:t>. »</a:t>
            </a:r>
            <a:endParaRPr lang="fr-IT" i="1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b="1" dirty="0"/>
              <a:t>Gridding: </a:t>
            </a:r>
            <a:r>
              <a:rPr lang="en-GB" dirty="0"/>
              <a:t>Same tiling system as Sentinel-2 (MGRS)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b="1" dirty="0"/>
              <a:t>Cloud-Optimised: </a:t>
            </a:r>
            <a:r>
              <a:rPr lang="en-GB" dirty="0" err="1"/>
              <a:t>GeoTIFF</a:t>
            </a:r>
            <a:r>
              <a:rPr lang="en-GB" dirty="0"/>
              <a:t>, VRT, XML, and STAC</a:t>
            </a:r>
          </a:p>
        </p:txBody>
      </p:sp>
      <p:pic>
        <p:nvPicPr>
          <p:cNvPr id="4" name="Image 8">
            <a:extLst>
              <a:ext uri="{FF2B5EF4-FFF2-40B4-BE49-F238E27FC236}">
                <a16:creationId xmlns:a16="http://schemas.microsoft.com/office/drawing/2014/main" id="{BD133299-B8AB-EC46-A675-FC440C8E1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716" y="1990864"/>
            <a:ext cx="5063220" cy="43835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" descr="page8image9416688">
            <a:extLst>
              <a:ext uri="{FF2B5EF4-FFF2-40B4-BE49-F238E27FC236}">
                <a16:creationId xmlns:a16="http://schemas.microsoft.com/office/drawing/2014/main" id="{FE75827C-624C-4CD7-AA62-E41D357CC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0204" y="1732483"/>
            <a:ext cx="5106764" cy="49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4AD0A6D-D24F-3637-58BB-1CED071CB8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543" y="157323"/>
            <a:ext cx="3280065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8392C-8F30-4B24-A4AC-9E852E27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373538" cy="553998"/>
          </a:xfrm>
        </p:spPr>
        <p:txBody>
          <a:bodyPr/>
          <a:lstStyle/>
          <a:p>
            <a:r>
              <a:rPr lang="de-DE" dirty="0"/>
              <a:t>Sentinel-1: P</a:t>
            </a:r>
            <a:r>
              <a:rPr lang="en-US" dirty="0" err="1"/>
              <a:t>rocessing</a:t>
            </a:r>
            <a:r>
              <a:rPr lang="en-US" dirty="0"/>
              <a:t> steps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5282EF9-0D19-4AF3-8E80-709379F74642}"/>
              </a:ext>
            </a:extLst>
          </p:cNvPr>
          <p:cNvGrpSpPr/>
          <p:nvPr/>
        </p:nvGrpSpPr>
        <p:grpSpPr>
          <a:xfrm>
            <a:off x="740236" y="2258963"/>
            <a:ext cx="4169002" cy="3335046"/>
            <a:chOff x="664035" y="1199229"/>
            <a:chExt cx="4169002" cy="3335046"/>
          </a:xfrm>
          <a:solidFill>
            <a:srgbClr val="005075">
              <a:alpha val="80000"/>
            </a:srgbClr>
          </a:solidFill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9821DFC8-FCDB-4EDA-96CE-9E833C9D2142}"/>
                </a:ext>
              </a:extLst>
            </p:cNvPr>
            <p:cNvSpPr/>
            <p:nvPr/>
          </p:nvSpPr>
          <p:spPr>
            <a:xfrm>
              <a:off x="664035" y="1199229"/>
              <a:ext cx="4169002" cy="581251"/>
            </a:xfrm>
            <a:prstGeom prst="roundRect">
              <a:avLst/>
            </a:prstGeom>
            <a:grp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Apply Orbit Files</a:t>
              </a: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5080BCA5-9470-4832-BCEC-7AE423B74E01}"/>
                </a:ext>
              </a:extLst>
            </p:cNvPr>
            <p:cNvSpPr/>
            <p:nvPr/>
          </p:nvSpPr>
          <p:spPr>
            <a:xfrm>
              <a:off x="664035" y="1868270"/>
              <a:ext cx="4169002" cy="581251"/>
            </a:xfrm>
            <a:prstGeom prst="roundRect">
              <a:avLst/>
            </a:prstGeom>
            <a:grp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Thermal Noise </a:t>
              </a:r>
              <a:r>
                <a:rPr lang="de-DE" dirty="0" err="1"/>
                <a:t>Removal</a:t>
              </a:r>
              <a:endParaRPr lang="de-DE" dirty="0"/>
            </a:p>
          </p:txBody>
        </p:sp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698F8207-45A3-4283-A786-43FE19388EC1}"/>
                </a:ext>
              </a:extLst>
            </p:cNvPr>
            <p:cNvSpPr/>
            <p:nvPr/>
          </p:nvSpPr>
          <p:spPr>
            <a:xfrm>
              <a:off x="664035" y="2559853"/>
              <a:ext cx="4169002" cy="581251"/>
            </a:xfrm>
            <a:prstGeom prst="roundRect">
              <a:avLst/>
            </a:prstGeom>
            <a:grp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Radiometric Calibration</a:t>
              </a:r>
            </a:p>
          </p:txBody>
        </p:sp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F4BF2193-FF2B-445D-BF07-E6C6FCE361B3}"/>
                </a:ext>
              </a:extLst>
            </p:cNvPr>
            <p:cNvSpPr/>
            <p:nvPr/>
          </p:nvSpPr>
          <p:spPr>
            <a:xfrm>
              <a:off x="664035" y="3251436"/>
              <a:ext cx="4169002" cy="581251"/>
            </a:xfrm>
            <a:prstGeom prst="roundRect">
              <a:avLst/>
            </a:prstGeom>
            <a:grp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Terrain </a:t>
              </a:r>
              <a:r>
                <a:rPr lang="de-DE" dirty="0" err="1"/>
                <a:t>Flattening</a:t>
              </a:r>
              <a:endParaRPr lang="de-DE" dirty="0"/>
            </a:p>
          </p:txBody>
        </p:sp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8812F6D4-2892-439C-BF54-CFFCA5485CB1}"/>
                </a:ext>
              </a:extLst>
            </p:cNvPr>
            <p:cNvSpPr/>
            <p:nvPr/>
          </p:nvSpPr>
          <p:spPr>
            <a:xfrm>
              <a:off x="664035" y="3953024"/>
              <a:ext cx="4169002" cy="581251"/>
            </a:xfrm>
            <a:prstGeom prst="roundRect">
              <a:avLst/>
            </a:prstGeom>
            <a:grp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Terrain </a:t>
              </a:r>
              <a:r>
                <a:rPr lang="de-DE" dirty="0" err="1"/>
                <a:t>Correction</a:t>
              </a:r>
              <a:endParaRPr lang="de-DE" dirty="0"/>
            </a:p>
          </p:txBody>
        </p:sp>
      </p:grp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352583B4-29EF-4C01-BBED-03A84217E8D3}"/>
              </a:ext>
            </a:extLst>
          </p:cNvPr>
          <p:cNvSpPr/>
          <p:nvPr/>
        </p:nvSpPr>
        <p:spPr>
          <a:xfrm>
            <a:off x="5176156" y="2258963"/>
            <a:ext cx="5470073" cy="58125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using available orbit file (precise or restituted)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DAAA6589-CF51-4E1B-AB50-DAB8C29958E0}"/>
              </a:ext>
            </a:extLst>
          </p:cNvPr>
          <p:cNvSpPr/>
          <p:nvPr/>
        </p:nvSpPr>
        <p:spPr>
          <a:xfrm>
            <a:off x="5176157" y="2925173"/>
            <a:ext cx="5861960" cy="58125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using algorithm of ESA Specification or Park et al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77ECE258-F692-4B47-BB89-33C0756317F1}"/>
              </a:ext>
            </a:extLst>
          </p:cNvPr>
          <p:cNvSpPr/>
          <p:nvPr/>
        </p:nvSpPr>
        <p:spPr>
          <a:xfrm>
            <a:off x="5170488" y="3610898"/>
            <a:ext cx="6433680" cy="58125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converting DN to radiometrically calibrated backscatter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04AC0515-EA2D-4E39-9475-C06C1445452B}"/>
              </a:ext>
            </a:extLst>
          </p:cNvPr>
          <p:cNvSpPr/>
          <p:nvPr/>
        </p:nvSpPr>
        <p:spPr>
          <a:xfrm>
            <a:off x="5170488" y="4306012"/>
            <a:ext cx="6428008" cy="58125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correct terrain-influenced radiometry (gamma naught)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DA02A81-0C1A-4C06-A2F0-585DF69100AC}"/>
              </a:ext>
            </a:extLst>
          </p:cNvPr>
          <p:cNvSpPr/>
          <p:nvPr/>
        </p:nvSpPr>
        <p:spPr>
          <a:xfrm>
            <a:off x="5170488" y="5001126"/>
            <a:ext cx="4763625" cy="58125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using Copernicus DEM (1 arc seconds)</a:t>
            </a:r>
          </a:p>
        </p:txBody>
      </p:sp>
    </p:spTree>
    <p:extLst>
      <p:ext uri="{BB962C8B-B14F-4D97-AF65-F5344CB8AC3E}">
        <p14:creationId xmlns:p14="http://schemas.microsoft.com/office/powerpoint/2010/main" val="40828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D6E35-74B0-4499-9A1A-E093DAE8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 dirty="0"/>
              <a:t>DLR processor for Sentinel-1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AA4521-2F4E-4392-A6EE-8FC589CC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Processor Multi-SAR System: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Processor developed at DLR (based on C/C++)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Pre-processing system for all SAR data from level 1 to level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Supports data from ERS-1/2, Envisat ASAR, RADARSAT-1/2, ALOS PALSAR-1/2, TSX, and Sentinel-1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Adjustments and extensions for Sentinel-1 ARD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Processing environment HPDA (High Performance Data Analytics) </a:t>
            </a:r>
            <a:r>
              <a:rPr lang="en-US" b="1" dirty="0" err="1"/>
              <a:t>terrabyte</a:t>
            </a:r>
            <a:r>
              <a:rPr lang="en-US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Cooperation between DLR Earth Observation Center (EOC) and Leibniz Supercomputing Center (LRZ)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Cloud/HPC-based data processing environment with 36 </a:t>
            </a:r>
            <a:r>
              <a:rPr lang="en-US" dirty="0" err="1"/>
              <a:t>Pbyte</a:t>
            </a:r>
            <a:r>
              <a:rPr lang="en-US" dirty="0"/>
              <a:t> storage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processing: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Global up-to-date processing to 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User-specific systematic and individual processing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storage: Sentinel, Landsat, MODIS,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management: Cloud-optimized data formats, </a:t>
            </a:r>
            <a:r>
              <a:rPr lang="de-DE" dirty="0" err="1"/>
              <a:t>SpatioTemporal</a:t>
            </a:r>
            <a:r>
              <a:rPr lang="de-DE" dirty="0"/>
              <a:t> Asset Catalog (STAC) </a:t>
            </a:r>
            <a:r>
              <a:rPr lang="de-DE" dirty="0" err="1"/>
              <a:t>metadata</a:t>
            </a:r>
            <a:br>
              <a:rPr lang="de-DE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20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76094-6B04-EE1E-FD92-F4C1EAA1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fr-FR" dirty="0"/>
              <a:t>ESA Sentinel-1 ARD prototype</a:t>
            </a:r>
            <a:endParaRPr lang="fr-IT" dirty="0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24D1F3B9-0466-B1F8-53EA-BEBB127BA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65" r="1412"/>
          <a:stretch/>
        </p:blipFill>
        <p:spPr>
          <a:xfrm>
            <a:off x="5729470" y="0"/>
            <a:ext cx="5023412" cy="68580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C519EDF-DF1B-DEF4-9377-5CBD99DC2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64"/>
          <a:stretch/>
        </p:blipFill>
        <p:spPr bwMode="auto">
          <a:xfrm>
            <a:off x="3031536" y="5846195"/>
            <a:ext cx="1771062" cy="66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302066-D5CF-7ACA-7B02-5F4F34D329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483" y="1883161"/>
            <a:ext cx="1229852" cy="7368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8490A4-7D9C-6FD6-6A3A-79177CCF0C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1190" y="2782365"/>
            <a:ext cx="1062439" cy="373194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E64EAA-069C-7D32-67DC-5CE62A694B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2" b="3601"/>
          <a:stretch/>
        </p:blipFill>
        <p:spPr bwMode="auto">
          <a:xfrm>
            <a:off x="11036614" y="3317906"/>
            <a:ext cx="1011591" cy="33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CA0B49-2FF0-0F3C-A25D-E2E60BDD02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7483" y="3812260"/>
            <a:ext cx="1229853" cy="2232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0A2677-68D8-2060-E453-B1400B4F56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61" t="23753" r="10004" b="21668"/>
          <a:stretch/>
        </p:blipFill>
        <p:spPr>
          <a:xfrm>
            <a:off x="11190136" y="4197889"/>
            <a:ext cx="704546" cy="17378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0C96F-316B-60DF-B351-9949A6840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46567"/>
            <a:ext cx="5707525" cy="55407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IT" dirty="0"/>
              <a:t>Current activity aims at developing a prototype processor and validate it through a test dataset over a few use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IT" dirty="0"/>
              <a:t>Further operationalisation of this processor, and integration in the Sentinel-1 ground segment is targetted for end of 2024, in order to have a </a:t>
            </a:r>
            <a:r>
              <a:rPr lang="fr-IT" b="1" dirty="0"/>
              <a:t>systematic generation </a:t>
            </a:r>
            <a:r>
              <a:rPr lang="fr-IT" dirty="0"/>
              <a:t>of this product (</a:t>
            </a:r>
            <a:r>
              <a:rPr lang="fr-IT" b="1" dirty="0"/>
              <a:t>with</a:t>
            </a:r>
            <a:r>
              <a:rPr lang="fr-IT" dirty="0"/>
              <a:t> </a:t>
            </a:r>
            <a:r>
              <a:rPr lang="fr-IT" b="1" dirty="0"/>
              <a:t>NRT</a:t>
            </a:r>
            <a:r>
              <a:rPr lang="fr-IT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considering</a:t>
            </a:r>
            <a:r>
              <a:rPr lang="fr-FR" dirty="0"/>
              <a:t> a non-copy </a:t>
            </a:r>
            <a:r>
              <a:rPr lang="fr-FR" dirty="0" err="1"/>
              <a:t>left</a:t>
            </a:r>
            <a:r>
              <a:rPr lang="fr-FR" dirty="0"/>
              <a:t> type of open-source licence (Apache 2) for the </a:t>
            </a:r>
            <a:r>
              <a:rPr lang="fr-FR" dirty="0" err="1"/>
              <a:t>operational</a:t>
            </a:r>
            <a:r>
              <a:rPr lang="fr-FR" dirty="0"/>
              <a:t> processor.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600" dirty="0"/>
          </a:p>
          <a:p>
            <a:pPr>
              <a:buFont typeface="Wingdings" pitchFamily="2" charset="2"/>
              <a:buChar char="Ø"/>
            </a:pPr>
            <a:r>
              <a:rPr lang="fr-FR" dirty="0" err="1"/>
              <a:t>Based</a:t>
            </a:r>
            <a:r>
              <a:rPr lang="fr-FR" dirty="0"/>
              <a:t> on SNAP and PyroSAR.</a:t>
            </a:r>
          </a:p>
          <a:p>
            <a:pPr>
              <a:buFont typeface="Wingdings" pitchFamily="2" charset="2"/>
              <a:buChar char="Ø"/>
            </a:pPr>
            <a:r>
              <a:rPr lang="fr-FR" dirty="0" err="1"/>
              <a:t>Currently</a:t>
            </a:r>
            <a:r>
              <a:rPr lang="fr-FR" dirty="0"/>
              <a:t> not </a:t>
            </a:r>
            <a:r>
              <a:rPr lang="fr-FR" dirty="0" err="1"/>
              <a:t>optimised</a:t>
            </a:r>
            <a:r>
              <a:rPr lang="fr-FR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Prototype processor </a:t>
            </a:r>
            <a:r>
              <a:rPr lang="fr-FR" dirty="0" err="1"/>
              <a:t>available</a:t>
            </a:r>
            <a:r>
              <a:rPr lang="fr-FR" dirty="0"/>
              <a:t> for on the </a:t>
            </a:r>
            <a:r>
              <a:rPr lang="fr-FR" dirty="0" err="1"/>
              <a:t>fly</a:t>
            </a:r>
            <a:r>
              <a:rPr lang="fr-FR" dirty="0"/>
              <a:t> data </a:t>
            </a:r>
            <a:r>
              <a:rPr lang="fr-FR" dirty="0" err="1"/>
              <a:t>generation</a:t>
            </a:r>
            <a:r>
              <a:rPr lang="fr-FR" dirty="0"/>
              <a:t> on the Costal </a:t>
            </a:r>
            <a:r>
              <a:rPr lang="fr-FR" dirty="0" err="1"/>
              <a:t>Thematic</a:t>
            </a:r>
            <a:r>
              <a:rPr lang="fr-FR" dirty="0"/>
              <a:t> Exploitation Platform (C-TEP).</a:t>
            </a:r>
          </a:p>
          <a:p>
            <a:pPr mar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66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B0EEF-667D-9D3B-7357-ED6CFD6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fr-FR" dirty="0"/>
              <a:t>ESA-DLR coordination </a:t>
            </a:r>
            <a:r>
              <a:rPr lang="fr-FR" dirty="0" err="1"/>
              <a:t>around</a:t>
            </a:r>
            <a:r>
              <a:rPr lang="fr-FR" dirty="0"/>
              <a:t> 5 axes</a:t>
            </a:r>
            <a:endParaRPr lang="fr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595BD-8315-9E60-C891-BC7F7382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2" y="882192"/>
            <a:ext cx="11530511" cy="5540779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1900" u="sng" dirty="0"/>
              <a:t>Joint Sentinel-1 ARD NRB product: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900" i="1" dirty="0"/>
              <a:t>Objective to have ESA and DLR product definitions aligned.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1900" u="sng" dirty="0"/>
              <a:t>Joint ESA and DLR Sentinel-1 ARD NRB processor: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900" i="1" dirty="0"/>
              <a:t>Exchanges of modules and code developed.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900" i="1" dirty="0"/>
              <a:t>Share the new modules developed (e.g. file packaging).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1900" u="sng" dirty="0"/>
              <a:t>Coordination on use cases: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900" i="1" dirty="0"/>
              <a:t>Complementary use cases in terms of spatial and temporal coverage, and instruments.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1900" u="sng" dirty="0"/>
              <a:t>Coordination on validation: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900" i="1" dirty="0"/>
              <a:t>Complementary validations  in term of radiometry, geometry, processing modules, etc.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1900" u="sng" dirty="0"/>
              <a:t>Exchange of information related to internal ESA and DLR activities: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900" i="1" dirty="0"/>
              <a:t>Monthly coordination meetings.</a:t>
            </a:r>
          </a:p>
        </p:txBody>
      </p:sp>
    </p:spTree>
    <p:extLst>
      <p:ext uri="{BB962C8B-B14F-4D97-AF65-F5344CB8AC3E}">
        <p14:creationId xmlns:p14="http://schemas.microsoft.com/office/powerpoint/2010/main" val="289350669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1432</TotalTime>
  <Words>1284</Words>
  <Application>Microsoft Macintosh PowerPoint</Application>
  <PresentationFormat>Grand écran</PresentationFormat>
  <Paragraphs>166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Wingdings</vt:lpstr>
      <vt:lpstr>ESA_Presentation_DARK</vt:lpstr>
      <vt:lpstr>ESA_Presentation_CLEAR</vt:lpstr>
      <vt:lpstr>Toward a family of SAR ARD products</vt:lpstr>
      <vt:lpstr>Content</vt:lpstr>
      <vt:lpstr>Introduction: Why joint ESA and DLR product?</vt:lpstr>
      <vt:lpstr>A family of SAR ARD products </vt:lpstr>
      <vt:lpstr>Sentinel-1: Product definition</vt:lpstr>
      <vt:lpstr>Sentinel-1: Processing steps</vt:lpstr>
      <vt:lpstr>DLR processor for Sentinel-1</vt:lpstr>
      <vt:lpstr>ESA Sentinel-1 ARD prototype</vt:lpstr>
      <vt:lpstr>ESA-DLR coordination around 5 axes</vt:lpstr>
      <vt:lpstr>Examples of products and validation</vt:lpstr>
      <vt:lpstr>Other SAR ARD products in development at ESA &amp; DLR</vt:lpstr>
      <vt:lpstr>Time schedule and access for users to ARD NRB</vt:lpstr>
      <vt:lpstr>Conclusion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Surname</dc:creator>
  <cp:lastModifiedBy>Clément Albinet</cp:lastModifiedBy>
  <cp:revision>1454</cp:revision>
  <cp:lastPrinted>2019-04-05T12:22:34Z</cp:lastPrinted>
  <dcterms:created xsi:type="dcterms:W3CDTF">2015-07-01T15:01:13Z</dcterms:created>
  <dcterms:modified xsi:type="dcterms:W3CDTF">2022-05-29T19:36:48Z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