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5"/>
  </p:notesMasterIdLst>
  <p:sldIdLst>
    <p:sldId id="256" r:id="rId2"/>
    <p:sldId id="286" r:id="rId3"/>
    <p:sldId id="291" r:id="rId4"/>
    <p:sldId id="301" r:id="rId5"/>
    <p:sldId id="287" r:id="rId6"/>
    <p:sldId id="310" r:id="rId7"/>
    <p:sldId id="309" r:id="rId8"/>
    <p:sldId id="280" r:id="rId9"/>
    <p:sldId id="307" r:id="rId10"/>
    <p:sldId id="282" r:id="rId11"/>
    <p:sldId id="285" r:id="rId12"/>
    <p:sldId id="306" r:id="rId13"/>
    <p:sldId id="297" r:id="rId14"/>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1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792"/>
    <p:restoredTop sz="96005"/>
  </p:normalViewPr>
  <p:slideViewPr>
    <p:cSldViewPr>
      <p:cViewPr varScale="1">
        <p:scale>
          <a:sx n="127" d="100"/>
          <a:sy n="127" d="100"/>
        </p:scale>
        <p:origin x="1600" y="17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Good morning, good day and good evening again</a:t>
            </a:r>
          </a:p>
          <a:p>
            <a:endParaRPr lang="en-GB" dirty="0"/>
          </a:p>
          <a:p>
            <a:r>
              <a:rPr lang="en-GB" dirty="0"/>
              <a:t>My name is Ake Rosenqvist and I represent JAXA and the Committee on EO satellites – CEOS</a:t>
            </a:r>
          </a:p>
          <a:p>
            <a:endParaRPr lang="en-GB" dirty="0"/>
          </a:p>
          <a:p>
            <a:r>
              <a:rPr lang="en-GB" dirty="0"/>
              <a:t>On behalf of the SAR expert colleagues listed here, I will provide an overview of </a:t>
            </a:r>
            <a:r>
              <a:rPr lang="en-AU" sz="2400" dirty="0">
                <a:solidFill>
                  <a:schemeClr val="bg1"/>
                </a:solidFill>
                <a:latin typeface="+mn-lt"/>
                <a:ea typeface="+mn-ea"/>
                <a:cs typeface="+mn-cs"/>
                <a:sym typeface="Avenir Roman"/>
              </a:rPr>
              <a:t>CEOS Analysis-Ready Data for Land (CARD4L) Product Specifications for Synthetic Aperture Radar (SAR)</a:t>
            </a:r>
            <a:endParaRPr lang="en-GB" dirty="0"/>
          </a:p>
        </p:txBody>
      </p:sp>
    </p:spTree>
    <p:extLst>
      <p:ext uri="{BB962C8B-B14F-4D97-AF65-F5344CB8AC3E}">
        <p14:creationId xmlns:p14="http://schemas.microsoft.com/office/powerpoint/2010/main" val="1873289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600"/>
              </a:spcBef>
              <a:spcAft>
                <a:spcPts val="600"/>
              </a:spcAft>
            </a:pPr>
            <a:r>
              <a:rPr lang="en-AU" sz="2400" dirty="0">
                <a:solidFill>
                  <a:schemeClr val="tx2"/>
                </a:solidFill>
              </a:rPr>
              <a:t>Single Look Complex (SLC) is the standard Level-1 SAR image product. It comprises information about the </a:t>
            </a:r>
            <a:r>
              <a:rPr lang="en-AU" sz="2400" i="1" dirty="0">
                <a:solidFill>
                  <a:schemeClr val="tx2"/>
                </a:solidFill>
              </a:rPr>
              <a:t>amplitude</a:t>
            </a:r>
            <a:r>
              <a:rPr lang="en-AU" sz="2400" dirty="0">
                <a:solidFill>
                  <a:schemeClr val="tx2"/>
                </a:solidFill>
              </a:rPr>
              <a:t> and </a:t>
            </a:r>
            <a:r>
              <a:rPr lang="en-AU" sz="2400" i="1" dirty="0">
                <a:solidFill>
                  <a:schemeClr val="tx2"/>
                </a:solidFill>
              </a:rPr>
              <a:t>phase</a:t>
            </a:r>
            <a:r>
              <a:rPr lang="en-AU" sz="2400" dirty="0">
                <a:solidFill>
                  <a:schemeClr val="tx2"/>
                </a:solidFill>
              </a:rPr>
              <a:t> of the received radar energy, provided as a complex number. </a:t>
            </a:r>
          </a:p>
          <a:p>
            <a:pPr algn="l">
              <a:spcBef>
                <a:spcPts val="600"/>
              </a:spcBef>
              <a:spcAft>
                <a:spcPts val="600"/>
              </a:spcAft>
            </a:pPr>
            <a:endParaRPr lang="en-AU" sz="2400" dirty="0">
              <a:solidFill>
                <a:schemeClr val="tx2"/>
              </a:solidFill>
            </a:endParaRPr>
          </a:p>
          <a:p>
            <a:pPr algn="l">
              <a:spcBef>
                <a:spcPts val="600"/>
              </a:spcBef>
              <a:spcAft>
                <a:spcPts val="600"/>
              </a:spcAft>
            </a:pPr>
            <a:r>
              <a:rPr lang="en-AU" sz="2400" dirty="0">
                <a:solidFill>
                  <a:schemeClr val="tx2"/>
                </a:solidFill>
              </a:rPr>
              <a:t>SLC are given in slant range geometry and require additional processing software and a fair amount of radar expert knowledge to be used.</a:t>
            </a:r>
          </a:p>
          <a:p>
            <a:pPr algn="l">
              <a:spcBef>
                <a:spcPts val="600"/>
              </a:spcBef>
              <a:spcAft>
                <a:spcPts val="600"/>
              </a:spcAft>
            </a:pPr>
            <a:endParaRPr lang="en-US" sz="2800" dirty="0">
              <a:solidFill>
                <a:schemeClr val="tx2"/>
              </a:solidFill>
            </a:endParaRPr>
          </a:p>
          <a:p>
            <a:pPr algn="l">
              <a:spcBef>
                <a:spcPts val="600"/>
              </a:spcBef>
              <a:spcAft>
                <a:spcPts val="600"/>
              </a:spcAft>
            </a:pPr>
            <a:r>
              <a:rPr lang="en-AU" sz="2400" dirty="0">
                <a:solidFill>
                  <a:schemeClr val="tx2"/>
                </a:solidFill>
              </a:rPr>
              <a:t>The </a:t>
            </a:r>
            <a:r>
              <a:rPr lang="en-AU" sz="2400" dirty="0">
                <a:solidFill>
                  <a:schemeClr val="accent2"/>
                </a:solidFill>
              </a:rPr>
              <a:t>CARD4L GSLC </a:t>
            </a:r>
            <a:r>
              <a:rPr lang="en-AU" sz="2400" dirty="0">
                <a:solidFill>
                  <a:schemeClr val="tx2"/>
                </a:solidFill>
              </a:rPr>
              <a:t>product on the other hand, is an enhanced pre-processed version of the SLC, that describes the complex radar signal at each point on the ground surface with all average propagational phases removed, so that the amplitude and phase values represent properties of the ground surface, without influence by the radar instrument</a:t>
            </a:r>
          </a:p>
          <a:p>
            <a:pPr algn="l">
              <a:spcBef>
                <a:spcPts val="600"/>
              </a:spcBef>
              <a:spcAft>
                <a:spcPts val="600"/>
              </a:spcAft>
            </a:pPr>
            <a:endParaRPr lang="en-AU" sz="2400" dirty="0">
              <a:solidFill>
                <a:schemeClr val="tx2"/>
              </a:solidFill>
            </a:endParaRPr>
          </a:p>
          <a:p>
            <a:pPr algn="l">
              <a:spcBef>
                <a:spcPts val="600"/>
              </a:spcBef>
              <a:spcAft>
                <a:spcPts val="600"/>
              </a:spcAft>
            </a:pPr>
            <a:r>
              <a:rPr lang="en-AU" sz="2400" dirty="0">
                <a:solidFill>
                  <a:schemeClr val="tx2"/>
                </a:solidFill>
              </a:rPr>
              <a:t>CARD4L GSLC products are presented in a common geographical coordinate system – such as e.g. UTM - rather than in slant range radar coordinates, to facilitate use by non-radar-specialists</a:t>
            </a:r>
          </a:p>
          <a:p>
            <a:pPr algn="l">
              <a:spcBef>
                <a:spcPts val="600"/>
              </a:spcBef>
              <a:spcAft>
                <a:spcPts val="600"/>
              </a:spcAft>
            </a:pPr>
            <a:endParaRPr lang="en-AU" sz="2400" dirty="0">
              <a:solidFill>
                <a:schemeClr val="tx2"/>
              </a:solidFill>
            </a:endParaRPr>
          </a:p>
          <a:p>
            <a:pPr algn="l">
              <a:spcBef>
                <a:spcPts val="600"/>
              </a:spcBef>
              <a:spcAft>
                <a:spcPts val="600"/>
              </a:spcAft>
            </a:pPr>
            <a:r>
              <a:rPr lang="en-AU" sz="2400" dirty="0">
                <a:solidFill>
                  <a:schemeClr val="tx2"/>
                </a:solidFill>
              </a:rPr>
              <a:t>The CARD4L GSLC product specification is still under development and we expect it to be completed within the next few months. </a:t>
            </a:r>
          </a:p>
          <a:p>
            <a:endParaRPr lang="en-GB" dirty="0"/>
          </a:p>
        </p:txBody>
      </p:sp>
    </p:spTree>
    <p:extLst>
      <p:ext uri="{BB962C8B-B14F-4D97-AF65-F5344CB8AC3E}">
        <p14:creationId xmlns:p14="http://schemas.microsoft.com/office/powerpoint/2010/main" val="1930605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600"/>
              </a:spcBef>
              <a:spcAft>
                <a:spcPts val="600"/>
              </a:spcAft>
            </a:pPr>
            <a:r>
              <a:rPr lang="en-AU" sz="1800" dirty="0">
                <a:solidFill>
                  <a:schemeClr val="tx2"/>
                </a:solidFill>
              </a:rPr>
              <a:t>CARD4L INSAR product specifies a suite of three products generated by InSAR processing of two observations of the same geographic area at different times:</a:t>
            </a:r>
          </a:p>
          <a:p>
            <a:pPr algn="l">
              <a:spcBef>
                <a:spcPts val="600"/>
              </a:spcBef>
              <a:spcAft>
                <a:spcPts val="600"/>
              </a:spcAft>
            </a:pPr>
            <a:endParaRPr lang="en-AU" sz="1800" dirty="0">
              <a:solidFill>
                <a:schemeClr val="tx2"/>
              </a:solidFill>
            </a:endParaRPr>
          </a:p>
          <a:p>
            <a:pPr lvl="1" algn="l">
              <a:spcBef>
                <a:spcPts val="600"/>
              </a:spcBef>
              <a:spcAft>
                <a:spcPts val="600"/>
              </a:spcAft>
            </a:pPr>
            <a:r>
              <a:rPr lang="en-AU" sz="1600" b="1" dirty="0"/>
              <a:t>Wrapped interferogram is an i</a:t>
            </a:r>
            <a:r>
              <a:rPr lang="en-AU" sz="1600" dirty="0"/>
              <a:t>mage showing the differential phase signals between the two complex images. The signal is ‘wrapped’ in quantities of 2*</a:t>
            </a:r>
            <a:r>
              <a:rPr lang="en-AU" dirty="0">
                <a:latin typeface="Symbol" pitchFamily="2" charset="2"/>
              </a:rPr>
              <a:t>pi</a:t>
            </a:r>
            <a:r>
              <a:rPr lang="en-AU" dirty="0"/>
              <a:t> </a:t>
            </a:r>
            <a:r>
              <a:rPr lang="en-AU" sz="1600" dirty="0"/>
              <a:t>radians, giving an image with ‘fringes’.</a:t>
            </a:r>
          </a:p>
          <a:p>
            <a:pPr lvl="1" algn="l">
              <a:spcBef>
                <a:spcPts val="600"/>
              </a:spcBef>
              <a:spcAft>
                <a:spcPts val="600"/>
              </a:spcAft>
            </a:pPr>
            <a:endParaRPr lang="en-AU" sz="1600" b="1" dirty="0"/>
          </a:p>
          <a:p>
            <a:pPr lvl="1" algn="l">
              <a:spcBef>
                <a:spcPts val="600"/>
              </a:spcBef>
              <a:spcAft>
                <a:spcPts val="600"/>
              </a:spcAft>
            </a:pPr>
            <a:r>
              <a:rPr lang="en-AU" sz="1600" b="1" dirty="0"/>
              <a:t>The Unwrapped interferogram is an i</a:t>
            </a:r>
            <a:r>
              <a:rPr lang="en-AU" sz="1600" dirty="0"/>
              <a:t>mage where the wrapped fringes have been added up to give a continuous phase signal across the image. There are different approaches to do this unwrapping and CARD4L does not prescribe which methods to use.</a:t>
            </a:r>
            <a:r>
              <a:rPr lang="en-GB" sz="1600" dirty="0"/>
              <a:t> </a:t>
            </a:r>
          </a:p>
          <a:p>
            <a:pPr lvl="1" algn="l">
              <a:spcBef>
                <a:spcPts val="600"/>
              </a:spcBef>
              <a:spcAft>
                <a:spcPts val="600"/>
              </a:spcAft>
            </a:pPr>
            <a:endParaRPr lang="en-AU" sz="1600" b="1" dirty="0"/>
          </a:p>
          <a:p>
            <a:pPr lvl="1" algn="l">
              <a:spcBef>
                <a:spcPts val="600"/>
              </a:spcBef>
              <a:spcAft>
                <a:spcPts val="600"/>
              </a:spcAft>
            </a:pPr>
            <a:r>
              <a:rPr lang="en-AU" sz="1600" b="1" dirty="0"/>
              <a:t>Interferometric coherence is an i</a:t>
            </a:r>
            <a:r>
              <a:rPr lang="en-AU" sz="1600" dirty="0"/>
              <a:t>mage of phase coherence between two SLC images. </a:t>
            </a:r>
            <a:endParaRPr lang="en-AU" sz="1600" dirty="0">
              <a:solidFill>
                <a:schemeClr val="tx2"/>
              </a:solidFill>
            </a:endParaRPr>
          </a:p>
          <a:p>
            <a:endParaRPr lang="en-GB" dirty="0"/>
          </a:p>
          <a:p>
            <a:endParaRPr lang="en-GB" dirty="0"/>
          </a:p>
          <a:p>
            <a:pPr marL="0" marR="0" lvl="0" indent="0" algn="l" defTabSz="457200" eaLnBrk="1" fontAlgn="auto" latinLnBrk="0" hangingPunct="1">
              <a:lnSpc>
                <a:spcPct val="125000"/>
              </a:lnSpc>
              <a:spcBef>
                <a:spcPts val="0"/>
              </a:spcBef>
              <a:spcAft>
                <a:spcPts val="0"/>
              </a:spcAft>
              <a:buClrTx/>
              <a:buSzTx/>
              <a:buFontTx/>
              <a:buNone/>
              <a:tabLst/>
              <a:defRPr/>
            </a:pPr>
            <a:r>
              <a:rPr lang="en-AU" sz="2400" dirty="0">
                <a:solidFill>
                  <a:schemeClr val="tx2"/>
                </a:solidFill>
              </a:rPr>
              <a:t>The CARD4L INSAR product specification also is still under development, and expected to be completed in the second half of 2021</a:t>
            </a:r>
          </a:p>
          <a:p>
            <a:endParaRPr lang="en-GB" dirty="0"/>
          </a:p>
        </p:txBody>
      </p:sp>
    </p:spTree>
    <p:extLst>
      <p:ext uri="{BB962C8B-B14F-4D97-AF65-F5344CB8AC3E}">
        <p14:creationId xmlns:p14="http://schemas.microsoft.com/office/powerpoint/2010/main" val="1580686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8029ee8e4b_8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500"/>
              </a:spcBef>
              <a:spcAft>
                <a:spcPts val="0"/>
              </a:spcAft>
              <a:buNone/>
            </a:pPr>
            <a:r>
              <a:rPr lang="en-AU" sz="2400" b="1" dirty="0">
                <a:solidFill>
                  <a:srgbClr val="1F497D"/>
                </a:solidFill>
                <a:latin typeface="Arial"/>
                <a:ea typeface="Arial"/>
                <a:cs typeface="Arial"/>
                <a:sym typeface="Arial"/>
              </a:rPr>
              <a:t>What are the steps a data provider needs to go though to have a product approved as CARD4L compliant :</a:t>
            </a:r>
            <a:endParaRPr lang="en-AU" sz="800" b="1" dirty="0">
              <a:solidFill>
                <a:srgbClr val="1F497D"/>
              </a:solidFill>
              <a:latin typeface="Arial"/>
              <a:ea typeface="Arial"/>
              <a:cs typeface="Arial"/>
              <a:sym typeface="Arial"/>
            </a:endParaRPr>
          </a:p>
          <a:p>
            <a:pPr marL="0" lvl="0" indent="0" algn="l" rtl="0">
              <a:lnSpc>
                <a:spcPct val="115000"/>
              </a:lnSpc>
              <a:spcBef>
                <a:spcPts val="500"/>
              </a:spcBef>
              <a:spcAft>
                <a:spcPts val="0"/>
              </a:spcAft>
              <a:buNone/>
            </a:pPr>
            <a:endParaRPr lang="en-AU" sz="800" b="1" dirty="0">
              <a:solidFill>
                <a:srgbClr val="1F497D"/>
              </a:solidFill>
              <a:latin typeface="Arial"/>
              <a:ea typeface="Arial"/>
              <a:cs typeface="Arial"/>
              <a:sym typeface="Arial"/>
            </a:endParaRPr>
          </a:p>
          <a:p>
            <a:pPr marL="457200" lvl="0" indent="-330200" algn="l" rtl="0">
              <a:lnSpc>
                <a:spcPct val="115000"/>
              </a:lnSpc>
              <a:spcBef>
                <a:spcPts val="500"/>
              </a:spcBef>
              <a:spcAft>
                <a:spcPts val="0"/>
              </a:spcAft>
              <a:buClr>
                <a:srgbClr val="1F497D"/>
              </a:buClr>
              <a:buSzPts val="1600"/>
              <a:buChar char="•"/>
            </a:pPr>
            <a:r>
              <a:rPr lang="en-AU" sz="800" b="0" dirty="0">
                <a:solidFill>
                  <a:srgbClr val="1F497D"/>
                </a:solidFill>
                <a:latin typeface="Arial"/>
                <a:ea typeface="Arial"/>
                <a:cs typeface="Arial"/>
                <a:sym typeface="Arial"/>
              </a:rPr>
              <a:t>Download the latest CARD4L specs from the CEOS ARD </a:t>
            </a:r>
            <a:r>
              <a:rPr lang="en-AU" sz="800" b="0" dirty="0" err="1">
                <a:solidFill>
                  <a:srgbClr val="1F497D"/>
                </a:solidFill>
                <a:latin typeface="Arial"/>
                <a:ea typeface="Arial"/>
                <a:cs typeface="Arial"/>
                <a:sym typeface="Arial"/>
              </a:rPr>
              <a:t>webisite</a:t>
            </a:r>
            <a:endParaRPr lang="en-AU" sz="800" b="0" dirty="0">
              <a:solidFill>
                <a:srgbClr val="1F497D"/>
              </a:solidFill>
              <a:latin typeface="Arial"/>
              <a:ea typeface="Arial"/>
              <a:cs typeface="Arial"/>
              <a:sym typeface="Arial"/>
            </a:endParaRPr>
          </a:p>
          <a:p>
            <a:pPr marL="457200" lvl="0" indent="-330200" algn="l" rtl="0">
              <a:lnSpc>
                <a:spcPct val="115000"/>
              </a:lnSpc>
              <a:spcBef>
                <a:spcPts val="500"/>
              </a:spcBef>
              <a:spcAft>
                <a:spcPts val="0"/>
              </a:spcAft>
              <a:buClr>
                <a:srgbClr val="1F497D"/>
              </a:buClr>
              <a:buSzPts val="1600"/>
              <a:buChar char="•"/>
            </a:pPr>
            <a:endParaRPr lang="en-AU" sz="800" b="0" dirty="0">
              <a:solidFill>
                <a:srgbClr val="1F497D"/>
              </a:solidFill>
              <a:latin typeface="Arial"/>
              <a:ea typeface="Arial"/>
              <a:cs typeface="Arial"/>
              <a:sym typeface="Arial"/>
            </a:endParaRPr>
          </a:p>
          <a:p>
            <a:pPr marL="457200" lvl="0" indent="-330200" algn="l" rtl="0">
              <a:lnSpc>
                <a:spcPct val="115000"/>
              </a:lnSpc>
              <a:spcBef>
                <a:spcPts val="500"/>
              </a:spcBef>
              <a:spcAft>
                <a:spcPts val="0"/>
              </a:spcAft>
              <a:buClr>
                <a:srgbClr val="1F497D"/>
              </a:buClr>
              <a:buSzPts val="1600"/>
              <a:buChar char="•"/>
            </a:pPr>
            <a:r>
              <a:rPr lang="en-AU" sz="800" b="0" dirty="0">
                <a:solidFill>
                  <a:srgbClr val="1F497D"/>
                </a:solidFill>
                <a:latin typeface="Arial"/>
                <a:ea typeface="Arial"/>
                <a:cs typeface="Arial"/>
                <a:sym typeface="Arial"/>
              </a:rPr>
              <a:t>Undertake product self-assessment with respect to each of the CARD4L parameters  and indicate compliance status (non-compliant / Threshold or Target compliant) in CARD4L check list) </a:t>
            </a:r>
          </a:p>
          <a:p>
            <a:pPr marL="457200" lvl="0" indent="-330200" algn="l" rtl="0">
              <a:lnSpc>
                <a:spcPct val="115000"/>
              </a:lnSpc>
              <a:spcBef>
                <a:spcPts val="500"/>
              </a:spcBef>
              <a:spcAft>
                <a:spcPts val="0"/>
              </a:spcAft>
              <a:buClr>
                <a:srgbClr val="1F497D"/>
              </a:buClr>
              <a:buSzPts val="1600"/>
              <a:buChar char="•"/>
            </a:pPr>
            <a:endParaRPr lang="en-AU" sz="800" b="0" dirty="0">
              <a:solidFill>
                <a:srgbClr val="1F497D"/>
              </a:solidFill>
              <a:latin typeface="Arial"/>
              <a:ea typeface="Arial"/>
              <a:cs typeface="Arial"/>
              <a:sym typeface="Arial"/>
            </a:endParaRPr>
          </a:p>
          <a:p>
            <a:pPr indent="-330200" rtl="0">
              <a:lnSpc>
                <a:spcPct val="115000"/>
              </a:lnSpc>
              <a:spcBef>
                <a:spcPts val="500"/>
              </a:spcBef>
              <a:buClr>
                <a:srgbClr val="1F497D"/>
              </a:buClr>
              <a:buSzPts val="1600"/>
            </a:pPr>
            <a:r>
              <a:rPr lang="en-AU" sz="800" dirty="0">
                <a:solidFill>
                  <a:srgbClr val="1F497D"/>
                </a:solidFill>
                <a:latin typeface="Arial"/>
                <a:ea typeface="Arial"/>
                <a:cs typeface="Arial"/>
                <a:sym typeface="Arial"/>
              </a:rPr>
              <a:t>Rectify any non-compliant parameter/issue </a:t>
            </a:r>
          </a:p>
          <a:p>
            <a:pPr indent="-330200" rtl="0">
              <a:lnSpc>
                <a:spcPct val="115000"/>
              </a:lnSpc>
              <a:spcBef>
                <a:spcPts val="500"/>
              </a:spcBef>
              <a:buClr>
                <a:srgbClr val="1F497D"/>
              </a:buClr>
              <a:buSzPts val="1600"/>
            </a:pPr>
            <a:r>
              <a:rPr lang="en-AU" sz="800" dirty="0">
                <a:solidFill>
                  <a:srgbClr val="1F497D"/>
                </a:solidFill>
                <a:latin typeface="Arial"/>
                <a:ea typeface="Arial"/>
                <a:cs typeface="Arial"/>
                <a:sym typeface="Arial"/>
              </a:rPr>
              <a:t>Once </a:t>
            </a:r>
            <a:r>
              <a:rPr lang="en-AU" sz="800" b="0" dirty="0">
                <a:solidFill>
                  <a:srgbClr val="1F497D"/>
                </a:solidFill>
                <a:latin typeface="Arial"/>
                <a:ea typeface="Arial"/>
                <a:cs typeface="Arial"/>
                <a:sym typeface="Arial"/>
              </a:rPr>
              <a:t>all parameters are deemed compliant at either Threshold or Target level, contact the CEOS LSI-VC point of contact, who will initiate a</a:t>
            </a:r>
            <a:r>
              <a:rPr lang="en-AU" sz="800" b="0" dirty="0">
                <a:solidFill>
                  <a:srgbClr val="1F497D"/>
                </a:solidFill>
                <a:latin typeface="Arial"/>
                <a:ea typeface="Arial"/>
                <a:cs typeface="Arial"/>
                <a:sym typeface="Wingdings" pitchFamily="2" charset="2"/>
              </a:rPr>
              <a:t> Formal peer review by WG </a:t>
            </a:r>
            <a:r>
              <a:rPr lang="en-AU" sz="800" b="0" dirty="0" err="1">
                <a:solidFill>
                  <a:srgbClr val="1F497D"/>
                </a:solidFill>
                <a:latin typeface="Arial"/>
                <a:ea typeface="Arial"/>
                <a:cs typeface="Arial"/>
                <a:sym typeface="Wingdings" pitchFamily="2" charset="2"/>
              </a:rPr>
              <a:t>CalV</a:t>
            </a:r>
            <a:r>
              <a:rPr lang="en-AU" sz="800" b="0" dirty="0">
                <a:solidFill>
                  <a:srgbClr val="1F497D"/>
                </a:solidFill>
                <a:latin typeface="Arial"/>
                <a:ea typeface="Arial"/>
                <a:cs typeface="Arial"/>
                <a:sym typeface="Wingdings" pitchFamily="2" charset="2"/>
              </a:rPr>
              <a:t> al</a:t>
            </a:r>
          </a:p>
          <a:p>
            <a:pPr marL="457200" lvl="0" indent="-330200" algn="l" rtl="0">
              <a:lnSpc>
                <a:spcPct val="115000"/>
              </a:lnSpc>
              <a:spcBef>
                <a:spcPts val="500"/>
              </a:spcBef>
              <a:spcAft>
                <a:spcPts val="0"/>
              </a:spcAft>
              <a:buClr>
                <a:srgbClr val="1F497D"/>
              </a:buClr>
              <a:buSzPts val="1600"/>
              <a:buChar char="•"/>
            </a:pPr>
            <a:r>
              <a:rPr lang="en-AU" sz="800" b="0" dirty="0">
                <a:solidFill>
                  <a:srgbClr val="1F497D"/>
                </a:solidFill>
                <a:latin typeface="Arial"/>
                <a:ea typeface="Arial"/>
                <a:cs typeface="Arial"/>
                <a:sym typeface="Wingdings" pitchFamily="2" charset="2"/>
              </a:rPr>
              <a:t>Products passing the WGCV review are considered </a:t>
            </a:r>
            <a:r>
              <a:rPr lang="en-AU" sz="800" b="1" dirty="0">
                <a:solidFill>
                  <a:schemeClr val="accent3">
                    <a:lumMod val="75000"/>
                  </a:schemeClr>
                </a:solidFill>
                <a:latin typeface="Arial"/>
                <a:ea typeface="Arial"/>
                <a:cs typeface="Arial"/>
                <a:sym typeface="Wingdings" pitchFamily="2" charset="2"/>
              </a:rPr>
              <a:t>CARD4L compliant</a:t>
            </a:r>
            <a:endParaRPr lang="en-AU" sz="100" b="1" dirty="0">
              <a:solidFill>
                <a:schemeClr val="accent3">
                  <a:lumMod val="75000"/>
                </a:schemeClr>
              </a:solidFill>
              <a:latin typeface="Arial"/>
              <a:ea typeface="Arial"/>
              <a:cs typeface="Arial"/>
              <a:sym typeface="Arial"/>
            </a:endParaRPr>
          </a:p>
          <a:p>
            <a:endParaRPr dirty="0"/>
          </a:p>
        </p:txBody>
      </p:sp>
      <p:sp>
        <p:nvSpPr>
          <p:cNvPr id="314" name="Google Shape;314;g8029ee8e4b_8_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2277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8029ee8e4b_8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AU" dirty="0"/>
              <a:t>A number satellite data providers are working to develop CARD4L compliant SAR products to include in their product catalogues.  We will hear from a few of them here today in the following presentations. </a:t>
            </a:r>
          </a:p>
          <a:p>
            <a:endParaRPr lang="en-AU" dirty="0"/>
          </a:p>
          <a:p>
            <a:r>
              <a:rPr lang="en-AU" dirty="0"/>
              <a:t>Thank you for your attention.</a:t>
            </a:r>
            <a:endParaRPr dirty="0"/>
          </a:p>
        </p:txBody>
      </p:sp>
      <p:sp>
        <p:nvSpPr>
          <p:cNvPr id="314" name="Google Shape;314;g8029ee8e4b_8_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9885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8029ee8e4b_8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sz="2400" dirty="0">
                <a:effectLst/>
                <a:latin typeface="+mn-lt"/>
                <a:ea typeface="+mn-ea"/>
                <a:cs typeface="+mn-cs"/>
                <a:sym typeface="Avenir Roman"/>
              </a:rPr>
              <a:t>So what is “Analysis Ready Data”?</a:t>
            </a:r>
          </a:p>
          <a:p>
            <a:endParaRPr lang="en-GB" sz="2400" dirty="0">
              <a:effectLst/>
              <a:latin typeface="+mn-lt"/>
              <a:ea typeface="+mn-ea"/>
              <a:cs typeface="+mn-cs"/>
              <a:sym typeface="Avenir Roman"/>
            </a:endParaRPr>
          </a:p>
          <a:p>
            <a:pPr lvl="1" indent="-355600" defTabSz="914400" rtl="0">
              <a:lnSpc>
                <a:spcPct val="115000"/>
              </a:lnSpc>
              <a:spcBef>
                <a:spcPts val="400"/>
              </a:spcBef>
              <a:buSzPts val="2000"/>
            </a:pPr>
            <a:r>
              <a:rPr lang="en-GB" sz="2400" dirty="0">
                <a:effectLst/>
                <a:latin typeface="+mn-lt"/>
                <a:ea typeface="+mn-ea"/>
                <a:cs typeface="+mn-cs"/>
                <a:sym typeface="Avenir Roman"/>
              </a:rPr>
              <a:t>ARD is a term used widely by satellite data providers nowadays. A common definition is lacking, but it broadly refers to a data product provided at a processing level that accommodates utilisation for the application(s) the data provider in question has in mind. Without coordination however, it follows that while ARD products from one data provider can be expected to be internally consistent, ARD products from different providers most probably cannot. </a:t>
            </a:r>
            <a:r>
              <a:rPr lang="en-GB" sz="1400" dirty="0"/>
              <a:t>The lack of common standards </a:t>
            </a:r>
            <a:r>
              <a:rPr lang="en-GB" sz="1400" dirty="0">
                <a:sym typeface="Wingdings" pitchFamily="2" charset="2"/>
              </a:rPr>
              <a:t>is a lost </a:t>
            </a:r>
            <a:r>
              <a:rPr lang="en-GB" sz="1400" dirty="0"/>
              <a:t>opportunity for interoperability</a:t>
            </a:r>
            <a:endParaRPr lang="en-GB" sz="700" dirty="0"/>
          </a:p>
          <a:p>
            <a:endParaRPr lang="en-GB" sz="2400" dirty="0">
              <a:effectLst/>
              <a:latin typeface="+mn-lt"/>
              <a:ea typeface="+mn-ea"/>
              <a:cs typeface="+mn-cs"/>
              <a:sym typeface="Avenir Roman"/>
            </a:endParaRPr>
          </a:p>
          <a:p>
            <a:r>
              <a:rPr lang="en-GB" sz="2400" dirty="0">
                <a:effectLst/>
                <a:latin typeface="+mn-lt"/>
                <a:ea typeface="+mn-ea"/>
                <a:cs typeface="+mn-cs"/>
                <a:sym typeface="Avenir Roman"/>
              </a:rPr>
              <a:t>CEOS Analysis-Ready Data for Land, CARD4L, is a joint effort by CEOS to develop a set of well- defined ARD specifications that data providers can opt to include in their suites of satellite data products offered to users. A CARD4L product is defined as “satellite data that have been processed to a minimum set of requirements and organised into a form that allows immediate analysis with a minimum of additional user effort, and provides interoperability both through time and with other datasets” [1]. </a:t>
            </a:r>
            <a:endParaRPr lang="en-GB" dirty="0"/>
          </a:p>
          <a:p>
            <a:endParaRPr lang="en-GB" sz="2400" dirty="0">
              <a:effectLst/>
              <a:latin typeface="+mn-lt"/>
              <a:ea typeface="+mn-ea"/>
              <a:cs typeface="+mn-cs"/>
              <a:sym typeface="Avenir Roman"/>
            </a:endParaRPr>
          </a:p>
          <a:p>
            <a:r>
              <a:rPr lang="en-GB" sz="2400" dirty="0">
                <a:effectLst/>
                <a:latin typeface="+mn-lt"/>
                <a:ea typeface="+mn-ea"/>
                <a:cs typeface="+mn-cs"/>
                <a:sym typeface="Avenir Roman"/>
              </a:rPr>
              <a:t>A specific objective of CARD4L is to broaden the EO user community by provision of data products that do not require expert knowledge to ingest and analyse. This is perhaps particularly relevant for Synthetic Aperture Radar, where the potential to contribute to today’s great environmental challenges with unique information is significant, but with the SAR user community remaining small and expert-oriented even after 25 years of operational SAR missions. </a:t>
            </a:r>
            <a:endParaRPr lang="en-GB" dirty="0"/>
          </a:p>
          <a:p>
            <a:endParaRPr dirty="0"/>
          </a:p>
        </p:txBody>
      </p:sp>
      <p:sp>
        <p:nvSpPr>
          <p:cNvPr id="314" name="Google Shape;314;g8029ee8e4b_8_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705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8029ee8e4b_8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dirty="0"/>
          </a:p>
        </p:txBody>
      </p:sp>
      <p:sp>
        <p:nvSpPr>
          <p:cNvPr id="314" name="Google Shape;314;g8029ee8e4b_8_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3304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8029ee8e4b_8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spcBef>
                <a:spcPts val="600"/>
              </a:spcBef>
              <a:spcAft>
                <a:spcPts val="600"/>
              </a:spcAft>
            </a:pPr>
            <a:r>
              <a:rPr lang="en-US" dirty="0">
                <a:solidFill>
                  <a:schemeClr val="tx2"/>
                </a:solidFill>
              </a:rPr>
              <a:t>So what do the CARD4L specs look like?</a:t>
            </a:r>
          </a:p>
          <a:p>
            <a:pPr>
              <a:spcBef>
                <a:spcPts val="600"/>
              </a:spcBef>
              <a:spcAft>
                <a:spcPts val="600"/>
              </a:spcAft>
            </a:pPr>
            <a:endParaRPr lang="en-US" dirty="0">
              <a:solidFill>
                <a:schemeClr val="tx2"/>
              </a:solidFill>
            </a:endParaRPr>
          </a:p>
          <a:p>
            <a:pPr>
              <a:spcBef>
                <a:spcPts val="600"/>
              </a:spcBef>
              <a:spcAft>
                <a:spcPts val="600"/>
              </a:spcAft>
            </a:pPr>
            <a:r>
              <a:rPr lang="en-US" dirty="0">
                <a:solidFill>
                  <a:schemeClr val="tx2"/>
                </a:solidFill>
              </a:rPr>
              <a:t>The specification documents - referred to as “Product Family Specifications” – can be seen as guidance documents for Data Providers aiming to develop CARD4L compliant SAR products.</a:t>
            </a:r>
          </a:p>
          <a:p>
            <a:pPr>
              <a:spcBef>
                <a:spcPts val="600"/>
              </a:spcBef>
              <a:spcAft>
                <a:spcPts val="600"/>
              </a:spcAft>
            </a:pPr>
            <a:endParaRPr lang="en-US" dirty="0">
              <a:solidFill>
                <a:schemeClr val="tx2"/>
              </a:solidFill>
            </a:endParaRPr>
          </a:p>
          <a:p>
            <a:pPr>
              <a:spcBef>
                <a:spcPts val="600"/>
              </a:spcBef>
              <a:spcAft>
                <a:spcPts val="600"/>
              </a:spcAft>
            </a:pPr>
            <a:r>
              <a:rPr lang="en-US" dirty="0">
                <a:solidFill>
                  <a:schemeClr val="tx2"/>
                </a:solidFill>
              </a:rPr>
              <a:t>The CARD4L specifications detail 'Threshold’ and 'Target’ requirements for geometric and radiometric corrections, general metadata (such as what is shown to the left), and per-pixel (or image-) metadata,.</a:t>
            </a:r>
          </a:p>
          <a:p>
            <a:pPr>
              <a:spcBef>
                <a:spcPts val="600"/>
              </a:spcBef>
              <a:spcAft>
                <a:spcPts val="600"/>
              </a:spcAft>
            </a:pPr>
            <a:endParaRPr lang="en-US" dirty="0">
              <a:solidFill>
                <a:schemeClr val="tx2"/>
              </a:solidFill>
            </a:endParaRPr>
          </a:p>
          <a:p>
            <a:pPr>
              <a:spcBef>
                <a:spcPts val="600"/>
              </a:spcBef>
              <a:spcAft>
                <a:spcPts val="600"/>
              </a:spcAft>
            </a:pPr>
            <a:r>
              <a:rPr lang="en-US" dirty="0">
                <a:solidFill>
                  <a:schemeClr val="tx2"/>
                </a:solidFill>
              </a:rPr>
              <a:t>In order for a product to be approved as “CARD4L compliant”, all </a:t>
            </a:r>
            <a:r>
              <a:rPr lang="en-US" b="1" dirty="0">
                <a:solidFill>
                  <a:schemeClr val="tx2"/>
                </a:solidFill>
              </a:rPr>
              <a:t>Threshold</a:t>
            </a:r>
            <a:r>
              <a:rPr lang="en-US" dirty="0">
                <a:solidFill>
                  <a:schemeClr val="tx2"/>
                </a:solidFill>
              </a:rPr>
              <a:t> </a:t>
            </a:r>
            <a:r>
              <a:rPr lang="en-US" b="1" dirty="0">
                <a:solidFill>
                  <a:schemeClr val="tx2"/>
                </a:solidFill>
              </a:rPr>
              <a:t>requirements</a:t>
            </a:r>
            <a:r>
              <a:rPr lang="en-US" dirty="0">
                <a:solidFill>
                  <a:schemeClr val="tx2"/>
                </a:solidFill>
              </a:rPr>
              <a:t> must be met (for the NRB there are 44 requirements specified). </a:t>
            </a:r>
            <a:r>
              <a:rPr lang="en-US" b="1" dirty="0">
                <a:solidFill>
                  <a:schemeClr val="tx2"/>
                </a:solidFill>
              </a:rPr>
              <a:t>Target requirements </a:t>
            </a:r>
            <a:r>
              <a:rPr lang="en-US" dirty="0">
                <a:solidFill>
                  <a:schemeClr val="tx2"/>
                </a:solidFill>
              </a:rPr>
              <a:t>are optional for the data provider</a:t>
            </a:r>
            <a:endParaRPr lang="en-AU" dirty="0"/>
          </a:p>
        </p:txBody>
      </p:sp>
      <p:sp>
        <p:nvSpPr>
          <p:cNvPr id="314" name="Google Shape;314;g8029ee8e4b_8_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0672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8029ee8e4b_8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dirty="0"/>
          </a:p>
        </p:txBody>
      </p:sp>
      <p:sp>
        <p:nvSpPr>
          <p:cNvPr id="314" name="Google Shape;314;g8029ee8e4b_8_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0454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8029ee8e4b_8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dirty="0"/>
          </a:p>
        </p:txBody>
      </p:sp>
      <p:sp>
        <p:nvSpPr>
          <p:cNvPr id="314" name="Google Shape;314;g8029ee8e4b_8_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0566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8029ee8e4b_8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500"/>
              </a:spcBef>
              <a:spcAft>
                <a:spcPts val="0"/>
              </a:spcAft>
              <a:buNone/>
            </a:pPr>
            <a:r>
              <a:rPr lang="en-GB" sz="1800" dirty="0">
                <a:solidFill>
                  <a:srgbClr val="1F497D"/>
                </a:solidFill>
                <a:latin typeface="Arial"/>
                <a:ea typeface="Arial"/>
                <a:cs typeface="Arial"/>
                <a:sym typeface="Arial"/>
              </a:rPr>
              <a:t>Polarimetric Radar (POL) – objective to make radar polarimetry accessible</a:t>
            </a:r>
          </a:p>
          <a:p>
            <a:pPr marL="0" lvl="0" indent="0" algn="l" rtl="0">
              <a:lnSpc>
                <a:spcPct val="115000"/>
              </a:lnSpc>
              <a:spcBef>
                <a:spcPts val="500"/>
              </a:spcBef>
              <a:spcAft>
                <a:spcPts val="0"/>
              </a:spcAft>
              <a:buNone/>
            </a:pPr>
            <a:r>
              <a:rPr lang="en-GB" sz="800" dirty="0">
                <a:solidFill>
                  <a:srgbClr val="1F497D"/>
                </a:solidFill>
                <a:latin typeface="Arial"/>
                <a:ea typeface="Arial"/>
                <a:cs typeface="Arial"/>
                <a:sym typeface="Arial"/>
              </a:rPr>
              <a:t>to enable users to explore </a:t>
            </a:r>
            <a:endParaRPr lang="en-GB" sz="600" dirty="0">
              <a:solidFill>
                <a:srgbClr val="1F497D"/>
              </a:solidFill>
              <a:latin typeface="Arial"/>
              <a:ea typeface="Arial"/>
              <a:cs typeface="Arial"/>
              <a:sym typeface="Arial"/>
            </a:endParaRPr>
          </a:p>
          <a:p>
            <a:pPr marL="0" lvl="0" indent="0" algn="l" rtl="0">
              <a:lnSpc>
                <a:spcPct val="115000"/>
              </a:lnSpc>
              <a:spcBef>
                <a:spcPts val="500"/>
              </a:spcBef>
              <a:spcAft>
                <a:spcPts val="0"/>
              </a:spcAft>
              <a:buNone/>
            </a:pPr>
            <a:endParaRPr lang="en-GB" sz="600" dirty="0">
              <a:solidFill>
                <a:srgbClr val="1F497D"/>
              </a:solidFill>
              <a:latin typeface="Arial"/>
              <a:ea typeface="Arial"/>
              <a:cs typeface="Arial"/>
              <a:sym typeface="Arial"/>
            </a:endParaRPr>
          </a:p>
          <a:p>
            <a:pPr marL="457200" lvl="0" indent="-330200" algn="l" rtl="0">
              <a:lnSpc>
                <a:spcPct val="115000"/>
              </a:lnSpc>
              <a:spcBef>
                <a:spcPts val="500"/>
              </a:spcBef>
              <a:spcAft>
                <a:spcPts val="0"/>
              </a:spcAft>
              <a:buClr>
                <a:srgbClr val="1F497D"/>
              </a:buClr>
              <a:buSzPts val="1600"/>
              <a:buChar char="•"/>
            </a:pPr>
            <a:r>
              <a:rPr lang="en-GB" sz="1600" b="0" dirty="0">
                <a:solidFill>
                  <a:schemeClr val="tx2"/>
                </a:solidFill>
                <a:latin typeface="Arial"/>
                <a:ea typeface="Arial"/>
                <a:cs typeface="Arial"/>
                <a:sym typeface="Arial"/>
              </a:rPr>
              <a:t>CARD4L POL covers two product types:</a:t>
            </a:r>
            <a:endParaRPr lang="en-GB" sz="100" b="0" dirty="0">
              <a:solidFill>
                <a:schemeClr val="tx2"/>
              </a:solidFill>
              <a:latin typeface="Arial"/>
              <a:ea typeface="Arial"/>
              <a:cs typeface="Arial"/>
              <a:sym typeface="Arial"/>
            </a:endParaRPr>
          </a:p>
          <a:p>
            <a:pPr marL="457200" lvl="0" indent="-330200" algn="l" rtl="0">
              <a:lnSpc>
                <a:spcPct val="115000"/>
              </a:lnSpc>
              <a:spcBef>
                <a:spcPts val="500"/>
              </a:spcBef>
              <a:spcAft>
                <a:spcPts val="0"/>
              </a:spcAft>
              <a:buClr>
                <a:srgbClr val="1F497D"/>
              </a:buClr>
              <a:buSzPts val="1600"/>
              <a:buChar char="•"/>
            </a:pPr>
            <a:endParaRPr lang="en-GB" sz="100" b="0" dirty="0">
              <a:solidFill>
                <a:schemeClr val="tx2"/>
              </a:solidFill>
              <a:latin typeface="Arial"/>
              <a:ea typeface="Arial"/>
              <a:cs typeface="Arial"/>
              <a:sym typeface="Arial"/>
            </a:endParaRPr>
          </a:p>
          <a:p>
            <a:pPr lvl="1" indent="-330200" rtl="0">
              <a:lnSpc>
                <a:spcPct val="115000"/>
              </a:lnSpc>
              <a:spcBef>
                <a:spcPts val="0"/>
              </a:spcBef>
              <a:buClr>
                <a:srgbClr val="C0504D"/>
              </a:buClr>
              <a:buSzPts val="1600"/>
            </a:pPr>
            <a:r>
              <a:rPr lang="en-GB" sz="1600" dirty="0">
                <a:solidFill>
                  <a:schemeClr val="tx2"/>
                </a:solidFill>
                <a:latin typeface="Arial"/>
                <a:ea typeface="Arial"/>
                <a:cs typeface="Arial"/>
                <a:sym typeface="Arial"/>
              </a:rPr>
              <a:t>The first one is Polarimetric Decomposition product – which is comparable to the standard backscatter product, but where the polarimetric information has been enhanced – for instance to separate different scattering mechanisms from each other – by the use of various decomposition techniques. Which decompositions to include is not prescribed in the CARD4L specification, but for </a:t>
            </a:r>
            <a:r>
              <a:rPr lang="en-GB" sz="1400" dirty="0">
                <a:solidFill>
                  <a:schemeClr val="tx2"/>
                </a:solidFill>
                <a:latin typeface="Arial"/>
                <a:cs typeface="Arial"/>
                <a:sym typeface="Arial"/>
              </a:rPr>
              <a:t>Data Providers to decide.   which ones to offer to users (e.g. Eigen value; Pauli, Freeman-D; Yamaguchi, etc.)</a:t>
            </a:r>
            <a:endParaRPr lang="en-GB" sz="900" dirty="0">
              <a:solidFill>
                <a:schemeClr val="tx2"/>
              </a:solidFill>
              <a:latin typeface="Arial"/>
              <a:cs typeface="Arial"/>
              <a:sym typeface="Arial"/>
            </a:endParaRPr>
          </a:p>
          <a:p>
            <a:pPr lvl="2" indent="-330200" rtl="0">
              <a:lnSpc>
                <a:spcPct val="115000"/>
              </a:lnSpc>
              <a:spcBef>
                <a:spcPts val="0"/>
              </a:spcBef>
              <a:buClr>
                <a:srgbClr val="C0504D"/>
              </a:buClr>
              <a:buSzPts val="1600"/>
            </a:pPr>
            <a:endParaRPr lang="en-GB" sz="900" dirty="0">
              <a:solidFill>
                <a:schemeClr val="tx2"/>
              </a:solidFill>
              <a:latin typeface="Arial"/>
              <a:ea typeface="Arial"/>
              <a:cs typeface="Arial"/>
              <a:sym typeface="Arial"/>
            </a:endParaRPr>
          </a:p>
          <a:p>
            <a:pPr lvl="1" indent="-330200" rtl="0">
              <a:lnSpc>
                <a:spcPct val="115000"/>
              </a:lnSpc>
              <a:spcBef>
                <a:spcPts val="0"/>
              </a:spcBef>
              <a:buClr>
                <a:srgbClr val="C0504D"/>
              </a:buClr>
              <a:buSzPts val="1600"/>
            </a:pPr>
            <a:r>
              <a:rPr lang="en-GB" sz="1600" dirty="0">
                <a:solidFill>
                  <a:schemeClr val="tx2"/>
                </a:solidFill>
                <a:latin typeface="Arial"/>
                <a:ea typeface="Arial"/>
                <a:cs typeface="Arial"/>
                <a:sym typeface="Arial"/>
              </a:rPr>
              <a:t>The second POL product is the Polarimetric Covariance Matrix, which is a set of complex images from which the full p</a:t>
            </a:r>
            <a:r>
              <a:rPr lang="en-GB" sz="1400" dirty="0">
                <a:solidFill>
                  <a:schemeClr val="tx2"/>
                </a:solidFill>
                <a:latin typeface="Arial"/>
                <a:ea typeface="Arial"/>
                <a:cs typeface="Arial"/>
                <a:sym typeface="Arial"/>
              </a:rPr>
              <a:t>olarimetric phase and amplitude can be derived. It is for a bit more advanced users, and can be applied for</a:t>
            </a:r>
            <a:r>
              <a:rPr lang="en-GB" sz="1400" b="0" dirty="0">
                <a:solidFill>
                  <a:schemeClr val="tx2"/>
                </a:solidFill>
                <a:latin typeface="Arial"/>
                <a:ea typeface="Arial"/>
                <a:cs typeface="Arial"/>
                <a:sym typeface="Arial"/>
              </a:rPr>
              <a:t> e.g. </a:t>
            </a:r>
            <a:r>
              <a:rPr lang="en-GB" sz="1400" dirty="0">
                <a:solidFill>
                  <a:schemeClr val="tx2"/>
                </a:solidFill>
                <a:latin typeface="Arial"/>
                <a:ea typeface="Arial"/>
                <a:cs typeface="Arial"/>
                <a:sym typeface="Arial"/>
              </a:rPr>
              <a:t>polarimetric time-series analysis and Pol-InSAR applications</a:t>
            </a:r>
            <a:endParaRPr lang="en-GB" sz="1600" b="0" dirty="0">
              <a:solidFill>
                <a:schemeClr val="tx2"/>
              </a:solidFill>
              <a:latin typeface="Arial"/>
              <a:ea typeface="Arial"/>
              <a:cs typeface="Arial"/>
              <a:sym typeface="Arial"/>
            </a:endParaRPr>
          </a:p>
          <a:p>
            <a:pPr marL="914400" lvl="0" indent="0" algn="l" rtl="0">
              <a:lnSpc>
                <a:spcPct val="115000"/>
              </a:lnSpc>
              <a:spcBef>
                <a:spcPts val="500"/>
              </a:spcBef>
              <a:spcAft>
                <a:spcPts val="0"/>
              </a:spcAft>
              <a:buNone/>
            </a:pPr>
            <a:endParaRPr lang="en-GB" sz="500" b="0" dirty="0">
              <a:solidFill>
                <a:schemeClr val="tx2"/>
              </a:solidFill>
              <a:latin typeface="Arial"/>
              <a:ea typeface="Arial"/>
              <a:cs typeface="Arial"/>
              <a:sym typeface="Arial"/>
            </a:endParaRPr>
          </a:p>
          <a:p>
            <a:pPr marL="457200" lvl="0" indent="-330200" algn="l" rtl="0">
              <a:lnSpc>
                <a:spcPct val="115000"/>
              </a:lnSpc>
              <a:spcBef>
                <a:spcPts val="500"/>
              </a:spcBef>
              <a:spcAft>
                <a:spcPts val="0"/>
              </a:spcAft>
              <a:buClr>
                <a:srgbClr val="1F497D"/>
              </a:buClr>
              <a:buSzPts val="1600"/>
              <a:buChar char="•"/>
            </a:pPr>
            <a:r>
              <a:rPr lang="en-GB" sz="1600" b="0" dirty="0">
                <a:solidFill>
                  <a:schemeClr val="tx2"/>
                </a:solidFill>
                <a:latin typeface="Arial"/>
                <a:ea typeface="Arial"/>
                <a:cs typeface="Arial"/>
                <a:sym typeface="Arial"/>
              </a:rPr>
              <a:t>The CARD4L POL structure is based on NRB, with similar requirements for geometric and radiometric accuracy, and general and per-pixel metadata.  </a:t>
            </a:r>
          </a:p>
          <a:p>
            <a:pPr marL="0" lvl="0" indent="0" algn="l" rtl="0">
              <a:lnSpc>
                <a:spcPct val="115000"/>
              </a:lnSpc>
              <a:spcBef>
                <a:spcPts val="500"/>
              </a:spcBef>
              <a:spcAft>
                <a:spcPts val="0"/>
              </a:spcAft>
              <a:buNone/>
            </a:pPr>
            <a:endParaRPr lang="en-GB" sz="500" b="0" dirty="0">
              <a:solidFill>
                <a:srgbClr val="1F497D"/>
              </a:solidFill>
              <a:latin typeface="Arial"/>
              <a:ea typeface="Arial"/>
              <a:cs typeface="Arial"/>
              <a:sym typeface="Arial"/>
            </a:endParaRPr>
          </a:p>
          <a:p>
            <a:pPr marL="0" lvl="0" indent="0" algn="l" rtl="0">
              <a:spcBef>
                <a:spcPts val="0"/>
              </a:spcBef>
              <a:spcAft>
                <a:spcPts val="0"/>
              </a:spcAft>
              <a:buNone/>
            </a:pPr>
            <a:endParaRPr dirty="0"/>
          </a:p>
        </p:txBody>
      </p:sp>
      <p:sp>
        <p:nvSpPr>
          <p:cNvPr id="394" name="Google Shape;394;g8029ee8e4b_8_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8473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8029ee8e4b_8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500"/>
              </a:spcBef>
              <a:spcAft>
                <a:spcPts val="0"/>
              </a:spcAft>
              <a:buNone/>
            </a:pPr>
            <a:r>
              <a:rPr lang="en-GB" sz="1800" dirty="0">
                <a:solidFill>
                  <a:srgbClr val="1F497D"/>
                </a:solidFill>
                <a:latin typeface="Arial"/>
                <a:ea typeface="Arial"/>
                <a:cs typeface="Arial"/>
                <a:sym typeface="Arial"/>
              </a:rPr>
              <a:t>Polarimetric Radar (POL) – objective to make radar polarimetry accessible</a:t>
            </a:r>
          </a:p>
          <a:p>
            <a:pPr marL="0" lvl="0" indent="0" algn="l" rtl="0">
              <a:lnSpc>
                <a:spcPct val="115000"/>
              </a:lnSpc>
              <a:spcBef>
                <a:spcPts val="500"/>
              </a:spcBef>
              <a:spcAft>
                <a:spcPts val="0"/>
              </a:spcAft>
              <a:buNone/>
            </a:pPr>
            <a:r>
              <a:rPr lang="en-GB" sz="800" dirty="0">
                <a:solidFill>
                  <a:srgbClr val="1F497D"/>
                </a:solidFill>
                <a:latin typeface="Arial"/>
                <a:ea typeface="Arial"/>
                <a:cs typeface="Arial"/>
                <a:sym typeface="Arial"/>
              </a:rPr>
              <a:t>to enable users to explore </a:t>
            </a:r>
            <a:endParaRPr lang="en-GB" sz="600" dirty="0">
              <a:solidFill>
                <a:srgbClr val="1F497D"/>
              </a:solidFill>
              <a:latin typeface="Arial"/>
              <a:ea typeface="Arial"/>
              <a:cs typeface="Arial"/>
              <a:sym typeface="Arial"/>
            </a:endParaRPr>
          </a:p>
          <a:p>
            <a:pPr marL="0" lvl="0" indent="0" algn="l" rtl="0">
              <a:lnSpc>
                <a:spcPct val="115000"/>
              </a:lnSpc>
              <a:spcBef>
                <a:spcPts val="500"/>
              </a:spcBef>
              <a:spcAft>
                <a:spcPts val="0"/>
              </a:spcAft>
              <a:buNone/>
            </a:pPr>
            <a:endParaRPr lang="en-GB" sz="600" dirty="0">
              <a:solidFill>
                <a:srgbClr val="1F497D"/>
              </a:solidFill>
              <a:latin typeface="Arial"/>
              <a:ea typeface="Arial"/>
              <a:cs typeface="Arial"/>
              <a:sym typeface="Arial"/>
            </a:endParaRPr>
          </a:p>
          <a:p>
            <a:pPr marL="457200" lvl="0" indent="-330200" algn="l" rtl="0">
              <a:lnSpc>
                <a:spcPct val="115000"/>
              </a:lnSpc>
              <a:spcBef>
                <a:spcPts val="500"/>
              </a:spcBef>
              <a:spcAft>
                <a:spcPts val="0"/>
              </a:spcAft>
              <a:buClr>
                <a:srgbClr val="1F497D"/>
              </a:buClr>
              <a:buSzPts val="1600"/>
              <a:buChar char="•"/>
            </a:pPr>
            <a:r>
              <a:rPr lang="en-GB" sz="1600" b="0" dirty="0">
                <a:solidFill>
                  <a:schemeClr val="tx2"/>
                </a:solidFill>
                <a:latin typeface="Arial"/>
                <a:ea typeface="Arial"/>
                <a:cs typeface="Arial"/>
                <a:sym typeface="Arial"/>
              </a:rPr>
              <a:t>CARD4L POL covers two product types:</a:t>
            </a:r>
            <a:endParaRPr lang="en-GB" sz="100" b="0" dirty="0">
              <a:solidFill>
                <a:schemeClr val="tx2"/>
              </a:solidFill>
              <a:latin typeface="Arial"/>
              <a:ea typeface="Arial"/>
              <a:cs typeface="Arial"/>
              <a:sym typeface="Arial"/>
            </a:endParaRPr>
          </a:p>
          <a:p>
            <a:pPr marL="457200" lvl="0" indent="-330200" algn="l" rtl="0">
              <a:lnSpc>
                <a:spcPct val="115000"/>
              </a:lnSpc>
              <a:spcBef>
                <a:spcPts val="500"/>
              </a:spcBef>
              <a:spcAft>
                <a:spcPts val="0"/>
              </a:spcAft>
              <a:buClr>
                <a:srgbClr val="1F497D"/>
              </a:buClr>
              <a:buSzPts val="1600"/>
              <a:buChar char="•"/>
            </a:pPr>
            <a:endParaRPr lang="en-GB" sz="100" b="0" dirty="0">
              <a:solidFill>
                <a:schemeClr val="tx2"/>
              </a:solidFill>
              <a:latin typeface="Arial"/>
              <a:ea typeface="Arial"/>
              <a:cs typeface="Arial"/>
              <a:sym typeface="Arial"/>
            </a:endParaRPr>
          </a:p>
          <a:p>
            <a:pPr lvl="1" indent="-330200" rtl="0">
              <a:lnSpc>
                <a:spcPct val="115000"/>
              </a:lnSpc>
              <a:spcBef>
                <a:spcPts val="0"/>
              </a:spcBef>
              <a:buClr>
                <a:srgbClr val="C0504D"/>
              </a:buClr>
              <a:buSzPts val="1600"/>
            </a:pPr>
            <a:r>
              <a:rPr lang="en-GB" sz="1600" dirty="0">
                <a:solidFill>
                  <a:schemeClr val="tx2"/>
                </a:solidFill>
                <a:latin typeface="Arial"/>
                <a:ea typeface="Arial"/>
                <a:cs typeface="Arial"/>
                <a:sym typeface="Arial"/>
              </a:rPr>
              <a:t>The first one is Polarimetric Decomposition product – which is comparable to the standard backscatter product, but where the polarimetric information has been enhanced – for instance to separate different scattering mechanisms from each other – by the use of various decomposition techniques. Which decompositions to include is not prescribed in the CARD4L specification, but for </a:t>
            </a:r>
            <a:r>
              <a:rPr lang="en-GB" sz="1400" dirty="0">
                <a:solidFill>
                  <a:schemeClr val="tx2"/>
                </a:solidFill>
                <a:latin typeface="Arial"/>
                <a:cs typeface="Arial"/>
                <a:sym typeface="Arial"/>
              </a:rPr>
              <a:t>Data Providers to decide.   which ones to offer to users (e.g. Eigen value; Pauli, Freeman-D; Yamaguchi, etc.)</a:t>
            </a:r>
            <a:endParaRPr lang="en-GB" sz="900" dirty="0">
              <a:solidFill>
                <a:schemeClr val="tx2"/>
              </a:solidFill>
              <a:latin typeface="Arial"/>
              <a:cs typeface="Arial"/>
              <a:sym typeface="Arial"/>
            </a:endParaRPr>
          </a:p>
          <a:p>
            <a:pPr lvl="2" indent="-330200" rtl="0">
              <a:lnSpc>
                <a:spcPct val="115000"/>
              </a:lnSpc>
              <a:spcBef>
                <a:spcPts val="0"/>
              </a:spcBef>
              <a:buClr>
                <a:srgbClr val="C0504D"/>
              </a:buClr>
              <a:buSzPts val="1600"/>
            </a:pPr>
            <a:endParaRPr lang="en-GB" sz="900" dirty="0">
              <a:solidFill>
                <a:schemeClr val="tx2"/>
              </a:solidFill>
              <a:latin typeface="Arial"/>
              <a:ea typeface="Arial"/>
              <a:cs typeface="Arial"/>
              <a:sym typeface="Arial"/>
            </a:endParaRPr>
          </a:p>
          <a:p>
            <a:pPr lvl="1" indent="-330200" rtl="0">
              <a:lnSpc>
                <a:spcPct val="115000"/>
              </a:lnSpc>
              <a:spcBef>
                <a:spcPts val="0"/>
              </a:spcBef>
              <a:buClr>
                <a:srgbClr val="C0504D"/>
              </a:buClr>
              <a:buSzPts val="1600"/>
            </a:pPr>
            <a:r>
              <a:rPr lang="en-GB" sz="1600" dirty="0">
                <a:solidFill>
                  <a:schemeClr val="tx2"/>
                </a:solidFill>
                <a:latin typeface="Arial"/>
                <a:ea typeface="Arial"/>
                <a:cs typeface="Arial"/>
                <a:sym typeface="Arial"/>
              </a:rPr>
              <a:t>The second POL product is the Polarimetric Covariance Matrix, which is a set of complex images from which the full p</a:t>
            </a:r>
            <a:r>
              <a:rPr lang="en-GB" sz="1400" dirty="0">
                <a:solidFill>
                  <a:schemeClr val="tx2"/>
                </a:solidFill>
                <a:latin typeface="Arial"/>
                <a:ea typeface="Arial"/>
                <a:cs typeface="Arial"/>
                <a:sym typeface="Arial"/>
              </a:rPr>
              <a:t>olarimetric phase and amplitude can be derived. It is for a bit more advanced users, and can be applied for</a:t>
            </a:r>
            <a:r>
              <a:rPr lang="en-GB" sz="1400" b="0" dirty="0">
                <a:solidFill>
                  <a:schemeClr val="tx2"/>
                </a:solidFill>
                <a:latin typeface="Arial"/>
                <a:ea typeface="Arial"/>
                <a:cs typeface="Arial"/>
                <a:sym typeface="Arial"/>
              </a:rPr>
              <a:t> e.g. </a:t>
            </a:r>
            <a:r>
              <a:rPr lang="en-GB" sz="1400" dirty="0">
                <a:solidFill>
                  <a:schemeClr val="tx2"/>
                </a:solidFill>
                <a:latin typeface="Arial"/>
                <a:ea typeface="Arial"/>
                <a:cs typeface="Arial"/>
                <a:sym typeface="Arial"/>
              </a:rPr>
              <a:t>polarimetric time-series analysis and Pol-InSAR applications</a:t>
            </a:r>
            <a:endParaRPr lang="en-GB" sz="1600" b="0" dirty="0">
              <a:solidFill>
                <a:schemeClr val="tx2"/>
              </a:solidFill>
              <a:latin typeface="Arial"/>
              <a:ea typeface="Arial"/>
              <a:cs typeface="Arial"/>
              <a:sym typeface="Arial"/>
            </a:endParaRPr>
          </a:p>
          <a:p>
            <a:pPr marL="914400" lvl="0" indent="0" algn="l" rtl="0">
              <a:lnSpc>
                <a:spcPct val="115000"/>
              </a:lnSpc>
              <a:spcBef>
                <a:spcPts val="500"/>
              </a:spcBef>
              <a:spcAft>
                <a:spcPts val="0"/>
              </a:spcAft>
              <a:buNone/>
            </a:pPr>
            <a:endParaRPr lang="en-GB" sz="500" b="0" dirty="0">
              <a:solidFill>
                <a:schemeClr val="tx2"/>
              </a:solidFill>
              <a:latin typeface="Arial"/>
              <a:ea typeface="Arial"/>
              <a:cs typeface="Arial"/>
              <a:sym typeface="Arial"/>
            </a:endParaRPr>
          </a:p>
          <a:p>
            <a:pPr marL="457200" lvl="0" indent="-330200" algn="l" rtl="0">
              <a:lnSpc>
                <a:spcPct val="115000"/>
              </a:lnSpc>
              <a:spcBef>
                <a:spcPts val="500"/>
              </a:spcBef>
              <a:spcAft>
                <a:spcPts val="0"/>
              </a:spcAft>
              <a:buClr>
                <a:srgbClr val="1F497D"/>
              </a:buClr>
              <a:buSzPts val="1600"/>
              <a:buChar char="•"/>
            </a:pPr>
            <a:r>
              <a:rPr lang="en-GB" sz="1600" b="0" dirty="0">
                <a:solidFill>
                  <a:schemeClr val="tx2"/>
                </a:solidFill>
                <a:latin typeface="Arial"/>
                <a:ea typeface="Arial"/>
                <a:cs typeface="Arial"/>
                <a:sym typeface="Arial"/>
              </a:rPr>
              <a:t>The CARD4L POL structure is based on NRB, with similar requirements for geometric and radiometric accuracy, and general and per-pixel metadata.  </a:t>
            </a:r>
          </a:p>
          <a:p>
            <a:pPr marL="0" lvl="0" indent="0" algn="l" rtl="0">
              <a:lnSpc>
                <a:spcPct val="115000"/>
              </a:lnSpc>
              <a:spcBef>
                <a:spcPts val="500"/>
              </a:spcBef>
              <a:spcAft>
                <a:spcPts val="0"/>
              </a:spcAft>
              <a:buNone/>
            </a:pPr>
            <a:endParaRPr lang="en-GB" sz="500" b="0" dirty="0">
              <a:solidFill>
                <a:srgbClr val="1F497D"/>
              </a:solidFill>
              <a:latin typeface="Arial"/>
              <a:ea typeface="Arial"/>
              <a:cs typeface="Arial"/>
              <a:sym typeface="Arial"/>
            </a:endParaRPr>
          </a:p>
          <a:p>
            <a:pPr marL="0" lvl="0" indent="0" algn="l" rtl="0">
              <a:spcBef>
                <a:spcPts val="0"/>
              </a:spcBef>
              <a:spcAft>
                <a:spcPts val="0"/>
              </a:spcAft>
              <a:buNone/>
            </a:pPr>
            <a:endParaRPr dirty="0"/>
          </a:p>
        </p:txBody>
      </p:sp>
      <p:sp>
        <p:nvSpPr>
          <p:cNvPr id="394" name="Google Shape;394;g8029ee8e4b_8_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0469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8029ee8e4b_8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500"/>
              </a:spcBef>
              <a:spcAft>
                <a:spcPts val="0"/>
              </a:spcAft>
              <a:buNone/>
            </a:pPr>
            <a:r>
              <a:rPr lang="en-GB" sz="1800" dirty="0">
                <a:solidFill>
                  <a:srgbClr val="1F497D"/>
                </a:solidFill>
                <a:latin typeface="Arial"/>
                <a:ea typeface="Arial"/>
                <a:cs typeface="Arial"/>
                <a:sym typeface="Arial"/>
              </a:rPr>
              <a:t>Polarimetric Radar (POL) – objective to make radar polarimetry accessible</a:t>
            </a:r>
          </a:p>
          <a:p>
            <a:pPr marL="0" lvl="0" indent="0" algn="l" rtl="0">
              <a:lnSpc>
                <a:spcPct val="115000"/>
              </a:lnSpc>
              <a:spcBef>
                <a:spcPts val="500"/>
              </a:spcBef>
              <a:spcAft>
                <a:spcPts val="0"/>
              </a:spcAft>
              <a:buNone/>
            </a:pPr>
            <a:r>
              <a:rPr lang="en-GB" sz="800" dirty="0">
                <a:solidFill>
                  <a:srgbClr val="1F497D"/>
                </a:solidFill>
                <a:latin typeface="Arial"/>
                <a:ea typeface="Arial"/>
                <a:cs typeface="Arial"/>
                <a:sym typeface="Arial"/>
              </a:rPr>
              <a:t>to enable users to explore </a:t>
            </a:r>
            <a:endParaRPr lang="en-GB" sz="600" dirty="0">
              <a:solidFill>
                <a:srgbClr val="1F497D"/>
              </a:solidFill>
              <a:latin typeface="Arial"/>
              <a:ea typeface="Arial"/>
              <a:cs typeface="Arial"/>
              <a:sym typeface="Arial"/>
            </a:endParaRPr>
          </a:p>
          <a:p>
            <a:pPr marL="0" lvl="0" indent="0" algn="l" rtl="0">
              <a:lnSpc>
                <a:spcPct val="115000"/>
              </a:lnSpc>
              <a:spcBef>
                <a:spcPts val="500"/>
              </a:spcBef>
              <a:spcAft>
                <a:spcPts val="0"/>
              </a:spcAft>
              <a:buNone/>
            </a:pPr>
            <a:endParaRPr lang="en-GB" sz="600" dirty="0">
              <a:solidFill>
                <a:srgbClr val="1F497D"/>
              </a:solidFill>
              <a:latin typeface="Arial"/>
              <a:ea typeface="Arial"/>
              <a:cs typeface="Arial"/>
              <a:sym typeface="Arial"/>
            </a:endParaRPr>
          </a:p>
          <a:p>
            <a:pPr marL="457200" lvl="0" indent="-330200" algn="l" rtl="0">
              <a:lnSpc>
                <a:spcPct val="115000"/>
              </a:lnSpc>
              <a:spcBef>
                <a:spcPts val="500"/>
              </a:spcBef>
              <a:spcAft>
                <a:spcPts val="0"/>
              </a:spcAft>
              <a:buClr>
                <a:srgbClr val="1F497D"/>
              </a:buClr>
              <a:buSzPts val="1600"/>
              <a:buChar char="•"/>
            </a:pPr>
            <a:r>
              <a:rPr lang="en-GB" sz="1600" b="0" dirty="0">
                <a:solidFill>
                  <a:schemeClr val="tx2"/>
                </a:solidFill>
                <a:latin typeface="Arial"/>
                <a:ea typeface="Arial"/>
                <a:cs typeface="Arial"/>
                <a:sym typeface="Arial"/>
              </a:rPr>
              <a:t>CARD4L POL covers two product types:</a:t>
            </a:r>
            <a:endParaRPr lang="en-GB" sz="100" b="0" dirty="0">
              <a:solidFill>
                <a:schemeClr val="tx2"/>
              </a:solidFill>
              <a:latin typeface="Arial"/>
              <a:ea typeface="Arial"/>
              <a:cs typeface="Arial"/>
              <a:sym typeface="Arial"/>
            </a:endParaRPr>
          </a:p>
          <a:p>
            <a:pPr marL="457200" lvl="0" indent="-330200" algn="l" rtl="0">
              <a:lnSpc>
                <a:spcPct val="115000"/>
              </a:lnSpc>
              <a:spcBef>
                <a:spcPts val="500"/>
              </a:spcBef>
              <a:spcAft>
                <a:spcPts val="0"/>
              </a:spcAft>
              <a:buClr>
                <a:srgbClr val="1F497D"/>
              </a:buClr>
              <a:buSzPts val="1600"/>
              <a:buChar char="•"/>
            </a:pPr>
            <a:endParaRPr lang="en-GB" sz="100" b="0" dirty="0">
              <a:solidFill>
                <a:schemeClr val="tx2"/>
              </a:solidFill>
              <a:latin typeface="Arial"/>
              <a:ea typeface="Arial"/>
              <a:cs typeface="Arial"/>
              <a:sym typeface="Arial"/>
            </a:endParaRPr>
          </a:p>
          <a:p>
            <a:pPr lvl="1" indent="-330200" rtl="0">
              <a:lnSpc>
                <a:spcPct val="115000"/>
              </a:lnSpc>
              <a:spcBef>
                <a:spcPts val="0"/>
              </a:spcBef>
              <a:buClr>
                <a:srgbClr val="C0504D"/>
              </a:buClr>
              <a:buSzPts val="1600"/>
            </a:pPr>
            <a:r>
              <a:rPr lang="en-GB" sz="1600" dirty="0">
                <a:solidFill>
                  <a:schemeClr val="tx2"/>
                </a:solidFill>
                <a:latin typeface="Arial"/>
                <a:ea typeface="Arial"/>
                <a:cs typeface="Arial"/>
                <a:sym typeface="Arial"/>
              </a:rPr>
              <a:t>The first one is Polarimetric Decomposition product – which is comparable to the standard backscatter product, but where the polarimetric information has been enhanced – for instance to separate different scattering mechanisms from each other – by the use of various decomposition techniques. Which decompositions to include is not prescribed in the CARD4L specification, but for </a:t>
            </a:r>
            <a:r>
              <a:rPr lang="en-GB" sz="1400" dirty="0">
                <a:solidFill>
                  <a:schemeClr val="tx2"/>
                </a:solidFill>
                <a:latin typeface="Arial"/>
                <a:cs typeface="Arial"/>
                <a:sym typeface="Arial"/>
              </a:rPr>
              <a:t>Data Providers to decide.   which ones to offer to users (e.g. Eigen value; Pauli, Freeman-D; Yamaguchi, etc.)</a:t>
            </a:r>
            <a:endParaRPr lang="en-GB" sz="900" dirty="0">
              <a:solidFill>
                <a:schemeClr val="tx2"/>
              </a:solidFill>
              <a:latin typeface="Arial"/>
              <a:cs typeface="Arial"/>
              <a:sym typeface="Arial"/>
            </a:endParaRPr>
          </a:p>
          <a:p>
            <a:pPr lvl="2" indent="-330200" rtl="0">
              <a:lnSpc>
                <a:spcPct val="115000"/>
              </a:lnSpc>
              <a:spcBef>
                <a:spcPts val="0"/>
              </a:spcBef>
              <a:buClr>
                <a:srgbClr val="C0504D"/>
              </a:buClr>
              <a:buSzPts val="1600"/>
            </a:pPr>
            <a:endParaRPr lang="en-GB" sz="900" dirty="0">
              <a:solidFill>
                <a:schemeClr val="tx2"/>
              </a:solidFill>
              <a:latin typeface="Arial"/>
              <a:ea typeface="Arial"/>
              <a:cs typeface="Arial"/>
              <a:sym typeface="Arial"/>
            </a:endParaRPr>
          </a:p>
          <a:p>
            <a:pPr lvl="1" indent="-330200" rtl="0">
              <a:lnSpc>
                <a:spcPct val="115000"/>
              </a:lnSpc>
              <a:spcBef>
                <a:spcPts val="0"/>
              </a:spcBef>
              <a:buClr>
                <a:srgbClr val="C0504D"/>
              </a:buClr>
              <a:buSzPts val="1600"/>
            </a:pPr>
            <a:r>
              <a:rPr lang="en-GB" sz="1600" dirty="0">
                <a:solidFill>
                  <a:schemeClr val="tx2"/>
                </a:solidFill>
                <a:latin typeface="Arial"/>
                <a:ea typeface="Arial"/>
                <a:cs typeface="Arial"/>
                <a:sym typeface="Arial"/>
              </a:rPr>
              <a:t>The second POL product is the Polarimetric Covariance Matrix, which is a set of complex images from which the full p</a:t>
            </a:r>
            <a:r>
              <a:rPr lang="en-GB" sz="1400" dirty="0">
                <a:solidFill>
                  <a:schemeClr val="tx2"/>
                </a:solidFill>
                <a:latin typeface="Arial"/>
                <a:ea typeface="Arial"/>
                <a:cs typeface="Arial"/>
                <a:sym typeface="Arial"/>
              </a:rPr>
              <a:t>olarimetric phase and amplitude can be derived. It is for a bit more advanced users, and can be applied for</a:t>
            </a:r>
            <a:r>
              <a:rPr lang="en-GB" sz="1400" b="0" dirty="0">
                <a:solidFill>
                  <a:schemeClr val="tx2"/>
                </a:solidFill>
                <a:latin typeface="Arial"/>
                <a:ea typeface="Arial"/>
                <a:cs typeface="Arial"/>
                <a:sym typeface="Arial"/>
              </a:rPr>
              <a:t> e.g. </a:t>
            </a:r>
            <a:r>
              <a:rPr lang="en-GB" sz="1400" dirty="0">
                <a:solidFill>
                  <a:schemeClr val="tx2"/>
                </a:solidFill>
                <a:latin typeface="Arial"/>
                <a:ea typeface="Arial"/>
                <a:cs typeface="Arial"/>
                <a:sym typeface="Arial"/>
              </a:rPr>
              <a:t>polarimetric time-series analysis and Pol-InSAR applications</a:t>
            </a:r>
            <a:endParaRPr lang="en-GB" sz="1600" b="0" dirty="0">
              <a:solidFill>
                <a:schemeClr val="tx2"/>
              </a:solidFill>
              <a:latin typeface="Arial"/>
              <a:ea typeface="Arial"/>
              <a:cs typeface="Arial"/>
              <a:sym typeface="Arial"/>
            </a:endParaRPr>
          </a:p>
          <a:p>
            <a:pPr marL="914400" lvl="0" indent="0" algn="l" rtl="0">
              <a:lnSpc>
                <a:spcPct val="115000"/>
              </a:lnSpc>
              <a:spcBef>
                <a:spcPts val="500"/>
              </a:spcBef>
              <a:spcAft>
                <a:spcPts val="0"/>
              </a:spcAft>
              <a:buNone/>
            </a:pPr>
            <a:endParaRPr lang="en-GB" sz="500" b="0" dirty="0">
              <a:solidFill>
                <a:schemeClr val="tx2"/>
              </a:solidFill>
              <a:latin typeface="Arial"/>
              <a:ea typeface="Arial"/>
              <a:cs typeface="Arial"/>
              <a:sym typeface="Arial"/>
            </a:endParaRPr>
          </a:p>
          <a:p>
            <a:pPr marL="457200" lvl="0" indent="-330200" algn="l" rtl="0">
              <a:lnSpc>
                <a:spcPct val="115000"/>
              </a:lnSpc>
              <a:spcBef>
                <a:spcPts val="500"/>
              </a:spcBef>
              <a:spcAft>
                <a:spcPts val="0"/>
              </a:spcAft>
              <a:buClr>
                <a:srgbClr val="1F497D"/>
              </a:buClr>
              <a:buSzPts val="1600"/>
              <a:buChar char="•"/>
            </a:pPr>
            <a:r>
              <a:rPr lang="en-GB" sz="1600" b="0" dirty="0">
                <a:solidFill>
                  <a:schemeClr val="tx2"/>
                </a:solidFill>
                <a:latin typeface="Arial"/>
                <a:ea typeface="Arial"/>
                <a:cs typeface="Arial"/>
                <a:sym typeface="Arial"/>
              </a:rPr>
              <a:t>The CARD4L POL structure is based on NRB, with similar requirements for geometric and radiometric accuracy, and general and per-pixel metadata.  </a:t>
            </a:r>
          </a:p>
          <a:p>
            <a:pPr marL="0" lvl="0" indent="0" algn="l" rtl="0">
              <a:lnSpc>
                <a:spcPct val="115000"/>
              </a:lnSpc>
              <a:spcBef>
                <a:spcPts val="500"/>
              </a:spcBef>
              <a:spcAft>
                <a:spcPts val="0"/>
              </a:spcAft>
              <a:buNone/>
            </a:pPr>
            <a:endParaRPr lang="en-GB" sz="500" b="0" dirty="0">
              <a:solidFill>
                <a:srgbClr val="1F497D"/>
              </a:solidFill>
              <a:latin typeface="Arial"/>
              <a:ea typeface="Arial"/>
              <a:cs typeface="Arial"/>
              <a:sym typeface="Arial"/>
            </a:endParaRPr>
          </a:p>
          <a:p>
            <a:pPr marL="0" lvl="0" indent="0" algn="l" rtl="0">
              <a:spcBef>
                <a:spcPts val="0"/>
              </a:spcBef>
              <a:spcAft>
                <a:spcPts val="0"/>
              </a:spcAft>
              <a:buNone/>
            </a:pPr>
            <a:endParaRPr dirty="0"/>
          </a:p>
        </p:txBody>
      </p:sp>
      <p:sp>
        <p:nvSpPr>
          <p:cNvPr id="394" name="Google Shape;394;g8029ee8e4b_8_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12343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1780674" y="163399"/>
            <a:ext cx="5864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15"/>
          <p:cNvSpPr txBox="1">
            <a:spLocks noGrp="1"/>
          </p:cNvSpPr>
          <p:nvPr>
            <p:ph type="body" idx="1"/>
          </p:nvPr>
        </p:nvSpPr>
        <p:spPr>
          <a:xfrm>
            <a:off x="96253" y="1600201"/>
            <a:ext cx="8958300" cy="48717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rgbClr val="002569"/>
              </a:buClr>
              <a:buSzPts val="1800"/>
              <a:buChar char="•"/>
              <a:defRPr/>
            </a:lvl1pPr>
            <a:lvl2pPr marL="914400" lvl="1" indent="-342900" algn="l">
              <a:spcBef>
                <a:spcPts val="360"/>
              </a:spcBef>
              <a:spcAft>
                <a:spcPts val="0"/>
              </a:spcAft>
              <a:buClr>
                <a:srgbClr val="002569"/>
              </a:buClr>
              <a:buSzPts val="1800"/>
              <a:buChar char="–"/>
              <a:defRPr/>
            </a:lvl2pPr>
            <a:lvl3pPr marL="1371600" lvl="2" indent="-342900" algn="l">
              <a:spcBef>
                <a:spcPts val="360"/>
              </a:spcBef>
              <a:spcAft>
                <a:spcPts val="0"/>
              </a:spcAft>
              <a:buClr>
                <a:srgbClr val="002569"/>
              </a:buClr>
              <a:buSzPts val="1800"/>
              <a:buChar char="•"/>
              <a:defRPr/>
            </a:lvl3pPr>
            <a:lvl4pPr marL="1828800" lvl="3" indent="-342900" algn="l">
              <a:spcBef>
                <a:spcPts val="360"/>
              </a:spcBef>
              <a:spcAft>
                <a:spcPts val="0"/>
              </a:spcAft>
              <a:buClr>
                <a:srgbClr val="002569"/>
              </a:buClr>
              <a:buSzPts val="1800"/>
              <a:buChar char="–"/>
              <a:defRPr/>
            </a:lvl4pPr>
            <a:lvl5pPr marL="2286000" lvl="4" indent="-342900" algn="l">
              <a:spcBef>
                <a:spcPts val="360"/>
              </a:spcBef>
              <a:spcAft>
                <a:spcPts val="0"/>
              </a:spcAft>
              <a:buClr>
                <a:srgbClr val="002569"/>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9" name="Google Shape;69;p15"/>
          <p:cNvSpPr>
            <a:spLocks noGrp="1"/>
          </p:cNvSpPr>
          <p:nvPr>
            <p:ph type="sldNum" idx="12"/>
          </p:nvPr>
        </p:nvSpPr>
        <p:spPr>
          <a:xfrm>
            <a:off x="8796528" y="6596619"/>
            <a:ext cx="260400" cy="249600"/>
          </a:xfrm>
          <a:prstGeom prst="roundRect">
            <a:avLst>
              <a:gd name="adj" fmla="val 16667"/>
            </a:avLst>
          </a:prstGeom>
          <a:solidFill>
            <a:schemeClr val="lt1">
              <a:alpha val="48235"/>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noAutofit/>
          </a:bodyPr>
          <a:lstStyle>
            <a:lvl1pPr marL="0" marR="0" lvl="0" indent="0" algn="ctr">
              <a:spcBef>
                <a:spcPts val="0"/>
              </a:spcBef>
              <a:buClr>
                <a:schemeClr val="dk2"/>
              </a:buClr>
              <a:buSzPts val="1100"/>
              <a:buFont typeface="Helvetica Neue"/>
              <a:buNone/>
              <a:defRPr sz="1100" b="0" i="1" u="none" strike="noStrike" cap="none">
                <a:solidFill>
                  <a:schemeClr val="dk2"/>
                </a:solidFill>
                <a:latin typeface="Helvetica Neue"/>
                <a:ea typeface="Helvetica Neue"/>
                <a:cs typeface="Helvetica Neue"/>
                <a:sym typeface="Helvetica Neue"/>
              </a:defRPr>
            </a:lvl1pPr>
            <a:lvl2pPr marL="0" marR="0" lvl="1" indent="0" algn="ctr">
              <a:spcBef>
                <a:spcPts val="0"/>
              </a:spcBef>
              <a:buClr>
                <a:schemeClr val="dk2"/>
              </a:buClr>
              <a:buSzPts val="1100"/>
              <a:buFont typeface="Helvetica Neue"/>
              <a:buNone/>
              <a:defRPr sz="1100" b="0" i="1" u="none" strike="noStrike" cap="none">
                <a:solidFill>
                  <a:schemeClr val="dk2"/>
                </a:solidFill>
                <a:latin typeface="Helvetica Neue"/>
                <a:ea typeface="Helvetica Neue"/>
                <a:cs typeface="Helvetica Neue"/>
                <a:sym typeface="Helvetica Neue"/>
              </a:defRPr>
            </a:lvl2pPr>
            <a:lvl3pPr marL="0" marR="0" lvl="2" indent="0" algn="ctr">
              <a:spcBef>
                <a:spcPts val="0"/>
              </a:spcBef>
              <a:buClr>
                <a:schemeClr val="dk2"/>
              </a:buClr>
              <a:buSzPts val="1100"/>
              <a:buFont typeface="Helvetica Neue"/>
              <a:buNone/>
              <a:defRPr sz="1100" b="0" i="1" u="none" strike="noStrike" cap="none">
                <a:solidFill>
                  <a:schemeClr val="dk2"/>
                </a:solidFill>
                <a:latin typeface="Helvetica Neue"/>
                <a:ea typeface="Helvetica Neue"/>
                <a:cs typeface="Helvetica Neue"/>
                <a:sym typeface="Helvetica Neue"/>
              </a:defRPr>
            </a:lvl3pPr>
            <a:lvl4pPr marL="0" marR="0" lvl="3" indent="0" algn="ctr">
              <a:spcBef>
                <a:spcPts val="0"/>
              </a:spcBef>
              <a:buClr>
                <a:schemeClr val="dk2"/>
              </a:buClr>
              <a:buSzPts val="1100"/>
              <a:buFont typeface="Helvetica Neue"/>
              <a:buNone/>
              <a:defRPr sz="1100" b="0" i="1" u="none" strike="noStrike" cap="none">
                <a:solidFill>
                  <a:schemeClr val="dk2"/>
                </a:solidFill>
                <a:latin typeface="Helvetica Neue"/>
                <a:ea typeface="Helvetica Neue"/>
                <a:cs typeface="Helvetica Neue"/>
                <a:sym typeface="Helvetica Neue"/>
              </a:defRPr>
            </a:lvl4pPr>
            <a:lvl5pPr marL="0" marR="0" lvl="4" indent="0" algn="ctr">
              <a:spcBef>
                <a:spcPts val="0"/>
              </a:spcBef>
              <a:buClr>
                <a:schemeClr val="dk2"/>
              </a:buClr>
              <a:buSzPts val="1100"/>
              <a:buFont typeface="Helvetica Neue"/>
              <a:buNone/>
              <a:defRPr sz="1100" b="0" i="1" u="none" strike="noStrike" cap="none">
                <a:solidFill>
                  <a:schemeClr val="dk2"/>
                </a:solidFill>
                <a:latin typeface="Helvetica Neue"/>
                <a:ea typeface="Helvetica Neue"/>
                <a:cs typeface="Helvetica Neue"/>
                <a:sym typeface="Helvetica Neue"/>
              </a:defRPr>
            </a:lvl5pPr>
            <a:lvl6pPr marL="0" marR="0" lvl="5" indent="0" algn="ctr">
              <a:spcBef>
                <a:spcPts val="0"/>
              </a:spcBef>
              <a:buClr>
                <a:schemeClr val="dk2"/>
              </a:buClr>
              <a:buSzPts val="1100"/>
              <a:buFont typeface="Helvetica Neue"/>
              <a:buNone/>
              <a:defRPr sz="1100" b="0" i="1" u="none" strike="noStrike" cap="none">
                <a:solidFill>
                  <a:schemeClr val="dk2"/>
                </a:solidFill>
                <a:latin typeface="Helvetica Neue"/>
                <a:ea typeface="Helvetica Neue"/>
                <a:cs typeface="Helvetica Neue"/>
                <a:sym typeface="Helvetica Neue"/>
              </a:defRPr>
            </a:lvl6pPr>
            <a:lvl7pPr marL="0" marR="0" lvl="6" indent="0" algn="ctr">
              <a:spcBef>
                <a:spcPts val="0"/>
              </a:spcBef>
              <a:buClr>
                <a:schemeClr val="dk2"/>
              </a:buClr>
              <a:buSzPts val="1100"/>
              <a:buFont typeface="Helvetica Neue"/>
              <a:buNone/>
              <a:defRPr sz="1100" b="0" i="1" u="none" strike="noStrike" cap="none">
                <a:solidFill>
                  <a:schemeClr val="dk2"/>
                </a:solidFill>
                <a:latin typeface="Helvetica Neue"/>
                <a:ea typeface="Helvetica Neue"/>
                <a:cs typeface="Helvetica Neue"/>
                <a:sym typeface="Helvetica Neue"/>
              </a:defRPr>
            </a:lvl7pPr>
            <a:lvl8pPr marL="0" marR="0" lvl="7" indent="0" algn="ctr">
              <a:spcBef>
                <a:spcPts val="0"/>
              </a:spcBef>
              <a:buClr>
                <a:schemeClr val="dk2"/>
              </a:buClr>
              <a:buSzPts val="1100"/>
              <a:buFont typeface="Helvetica Neue"/>
              <a:buNone/>
              <a:defRPr sz="1100" b="0" i="1" u="none" strike="noStrike" cap="none">
                <a:solidFill>
                  <a:schemeClr val="dk2"/>
                </a:solidFill>
                <a:latin typeface="Helvetica Neue"/>
                <a:ea typeface="Helvetica Neue"/>
                <a:cs typeface="Helvetica Neue"/>
                <a:sym typeface="Helvetica Neue"/>
              </a:defRPr>
            </a:lvl8pPr>
            <a:lvl9pPr marL="0" marR="0" lvl="8" indent="0" algn="ctr">
              <a:spcBef>
                <a:spcPts val="0"/>
              </a:spcBef>
              <a:buClr>
                <a:schemeClr val="dk2"/>
              </a:buClr>
              <a:buSzPts val="1100"/>
              <a:buFont typeface="Helvetica Neue"/>
              <a:buNone/>
              <a:defRPr sz="1100" b="0" i="1" u="none" strike="noStrike" cap="none">
                <a:solidFill>
                  <a:schemeClr val="dk2"/>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
              <a:t>‹#›</a:t>
            </a:fld>
            <a:endParaRPr/>
          </a:p>
        </p:txBody>
      </p:sp>
      <p:pic>
        <p:nvPicPr>
          <p:cNvPr id="5" name="Picture 4">
            <a:extLst>
              <a:ext uri="{FF2B5EF4-FFF2-40B4-BE49-F238E27FC236}">
                <a16:creationId xmlns:a16="http://schemas.microsoft.com/office/drawing/2014/main" id="{D584D81F-5B09-094F-9A2F-4D4B2FEBB7F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24800" y="5826288"/>
            <a:ext cx="1120877" cy="914400"/>
          </a:xfrm>
          <a:prstGeom prst="rect">
            <a:avLst/>
          </a:prstGeom>
        </p:spPr>
      </p:pic>
    </p:spTree>
    <p:extLst>
      <p:ext uri="{BB962C8B-B14F-4D97-AF65-F5344CB8AC3E}">
        <p14:creationId xmlns:p14="http://schemas.microsoft.com/office/powerpoint/2010/main" val="3380849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8763000" y="6629400"/>
            <a:ext cx="304800" cy="187285"/>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2"/>
                </a:solidFill>
                <a:latin typeface="+mj-lt"/>
                <a:ea typeface="+mj-ea"/>
                <a:cs typeface="Proxima Nova Regular"/>
              </a:defRPr>
            </a:lvl1pPr>
          </a:lstStyle>
          <a:p>
            <a:pPr defTabSz="914400"/>
            <a:fld id="{86CB4B4D-7CA3-9044-876B-883B54F8677D}" type="slidenum">
              <a:rPr lang="uk-UA" smtClean="0"/>
              <a:pPr defTabSz="914400"/>
              <a:t>‹#›</a:t>
            </a:fld>
            <a:endParaRPr lang="uk-UA" dirty="0"/>
          </a:p>
        </p:txBody>
      </p:sp>
      <p:sp>
        <p:nvSpPr>
          <p:cNvPr id="3" name="Content Placeholder 2"/>
          <p:cNvSpPr>
            <a:spLocks noGrp="1"/>
          </p:cNvSpPr>
          <p:nvPr>
            <p:ph sz="quarter" idx="10"/>
          </p:nvPr>
        </p:nvSpPr>
        <p:spPr>
          <a:xfrm>
            <a:off x="457200" y="1600200"/>
            <a:ext cx="8153400" cy="4724400"/>
          </a:xfrm>
          <a:prstGeom prst="rect">
            <a:avLst/>
          </a:prstGeom>
        </p:spPr>
        <p:txBody>
          <a:bodyPr/>
          <a:lstStyle>
            <a:lvl1pPr>
              <a:defRPr sz="2000">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11" hasCustomPrompt="1"/>
          </p:nvPr>
        </p:nvSpPr>
        <p:spPr>
          <a:xfrm>
            <a:off x="2057400" y="304800"/>
            <a:ext cx="4953000" cy="533400"/>
          </a:xfrm>
          <a:prstGeom prst="rect">
            <a:avLst/>
          </a:prstGeom>
        </p:spPr>
        <p:txBody>
          <a:bodyPr/>
          <a:lstStyle>
            <a:lvl1pPr marL="0" indent="0">
              <a:buNone/>
              <a:defRPr>
                <a:solidFill>
                  <a:schemeClr val="bg1"/>
                </a:solidFill>
                <a:latin typeface="+mj-lt"/>
              </a:defRPr>
            </a:lvl1pPr>
          </a:lstStyle>
          <a:p>
            <a:pPr marL="342900" marR="0" lvl="0" indent="-342900" defTabSz="914400" eaLnBrk="1" fontAlgn="auto" latinLnBrk="0" hangingPunct="1">
              <a:lnSpc>
                <a:spcPct val="100000"/>
              </a:lnSpc>
              <a:spcBef>
                <a:spcPts val="500"/>
              </a:spcBef>
              <a:spcAft>
                <a:spcPts val="0"/>
              </a:spcAft>
              <a:buClrTx/>
              <a:buSzPct val="100000"/>
              <a:tabLst/>
              <a:defRPr/>
            </a:pPr>
            <a:r>
              <a:rPr lang="en-US" dirty="0"/>
              <a:t>Title TBA</a:t>
            </a:r>
          </a:p>
        </p:txBody>
      </p:sp>
    </p:spTree>
    <p:extLst>
      <p:ext uri="{BB962C8B-B14F-4D97-AF65-F5344CB8AC3E}">
        <p14:creationId xmlns:p14="http://schemas.microsoft.com/office/powerpoint/2010/main" val="3983979744"/>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5"/>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Lst>
  <p:transitio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ftp://ftp.ccrs.nrcan.gc.ca/ad/Charbonneau/CARD4L/" TargetMode="External"/><Relationship Id="rId5" Type="http://schemas.openxmlformats.org/officeDocument/2006/relationships/hyperlink" Target="https://registry.opendata.aws/deafrica-sentinel-1/" TargetMode="External"/><Relationship Id="rId4" Type="http://schemas.openxmlformats.org/officeDocument/2006/relationships/hyperlink" Target="https://www.eorc.jaxa.jp/ALOS/en/dataset/fnf_e.ht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3.png"/><Relationship Id="rId7"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30.tiff"/><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tiff"/><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304800" y="2362200"/>
            <a:ext cx="7010400" cy="8407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latin typeface="Droid Serif"/>
                <a:ea typeface="Droid Serif"/>
                <a:cs typeface="Droid Serif"/>
                <a:sym typeface="Droid Serif"/>
              </a:defRPr>
            </a:lvl1pPr>
          </a:lstStyle>
          <a:p>
            <a:pPr lvl="0">
              <a:defRPr sz="1800" b="0">
                <a:solidFill>
                  <a:srgbClr val="000000"/>
                </a:solidFill>
              </a:defRPr>
            </a:pPr>
            <a:r>
              <a:rPr lang="en-AU" sz="2400" dirty="0">
                <a:solidFill>
                  <a:schemeClr val="bg1"/>
                </a:solidFill>
                <a:latin typeface="+mj-lt"/>
              </a:rPr>
              <a:t>Guidelines for CEOS Analysis-Ready Data (CARD)</a:t>
            </a:r>
            <a:br>
              <a:rPr lang="en-AU" sz="2400" dirty="0">
                <a:solidFill>
                  <a:schemeClr val="bg1"/>
                </a:solidFill>
                <a:latin typeface="+mj-lt"/>
              </a:rPr>
            </a:br>
            <a:r>
              <a:rPr lang="en-AU" sz="2400" dirty="0">
                <a:solidFill>
                  <a:schemeClr val="bg1"/>
                </a:solidFill>
                <a:latin typeface="+mj-lt"/>
              </a:rPr>
              <a:t>Radar Product Specifications </a:t>
            </a:r>
            <a:br>
              <a:rPr lang="en-AU" sz="2400" dirty="0">
                <a:solidFill>
                  <a:schemeClr val="bg1"/>
                </a:solidFill>
                <a:latin typeface="+mj-lt"/>
              </a:rPr>
            </a:br>
            <a:br>
              <a:rPr lang="en-AU" sz="2400" dirty="0">
                <a:solidFill>
                  <a:schemeClr val="bg1"/>
                </a:solidFill>
                <a:latin typeface="+mj-lt"/>
              </a:rPr>
            </a:br>
            <a:br>
              <a:rPr lang="en-AU" sz="2400" dirty="0">
                <a:solidFill>
                  <a:schemeClr val="bg1"/>
                </a:solidFill>
                <a:latin typeface="+mj-lt"/>
              </a:rPr>
            </a:br>
            <a:br>
              <a:rPr lang="en-AU" sz="4000" b="1" dirty="0">
                <a:solidFill>
                  <a:schemeClr val="bg1"/>
                </a:solidFill>
                <a:latin typeface="+mj-lt"/>
              </a:rPr>
            </a:br>
            <a:endParaRPr sz="4000" b="1" dirty="0">
              <a:solidFill>
                <a:schemeClr val="bg1">
                  <a:lumMod val="75000"/>
                </a:schemeClr>
              </a:solidFill>
              <a:latin typeface="+mj-lt"/>
            </a:endParaRPr>
          </a:p>
        </p:txBody>
      </p:sp>
      <p:pic>
        <p:nvPicPr>
          <p:cNvPr id="12" name="ceos_logo.png"/>
          <p:cNvPicPr/>
          <p:nvPr/>
        </p:nvPicPr>
        <p:blipFill>
          <a:blip r:embed="rId3" cstate="screen">
            <a:extLst>
              <a:ext uri="{28A0092B-C50C-407E-A947-70E740481C1C}">
                <a14:useLocalDpi xmlns:a14="http://schemas.microsoft.com/office/drawing/2010/main"/>
              </a:ext>
            </a:extLst>
          </a:blip>
          <a:stretch>
            <a:fillRect/>
          </a:stretch>
        </p:blipFill>
        <p:spPr>
          <a:xfrm>
            <a:off x="622789" y="303005"/>
            <a:ext cx="2507906" cy="993132"/>
          </a:xfrm>
          <a:prstGeom prst="rect">
            <a:avLst/>
          </a:prstGeom>
          <a:ln w="12700">
            <a:miter lim="400000"/>
          </a:ln>
        </p:spPr>
      </p:pic>
      <p:sp>
        <p:nvSpPr>
          <p:cNvPr id="5" name="Shape 10"/>
          <p:cNvSpPr txBox="1">
            <a:spLocks/>
          </p:cNvSpPr>
          <p:nvPr/>
        </p:nvSpPr>
        <p:spPr>
          <a:xfrm>
            <a:off x="622789" y="1332234"/>
            <a:ext cx="2806211" cy="2101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a:solidFill>
                  <a:schemeClr val="bg1">
                    <a:lumMod val="20000"/>
                    <a:lumOff val="80000"/>
                  </a:schemeClr>
                </a:solidFill>
                <a:latin typeface="+mj-lt"/>
              </a:rPr>
              <a:t>Committee on Earth Observation Satellites</a:t>
            </a:r>
          </a:p>
        </p:txBody>
      </p:sp>
      <p:sp>
        <p:nvSpPr>
          <p:cNvPr id="7" name="Shape 10">
            <a:extLst>
              <a:ext uri="{FF2B5EF4-FFF2-40B4-BE49-F238E27FC236}">
                <a16:creationId xmlns:a16="http://schemas.microsoft.com/office/drawing/2014/main" id="{977A161D-00E9-E841-A64C-FB2AA720FF87}"/>
              </a:ext>
            </a:extLst>
          </p:cNvPr>
          <p:cNvSpPr txBox="1">
            <a:spLocks/>
          </p:cNvSpPr>
          <p:nvPr/>
        </p:nvSpPr>
        <p:spPr>
          <a:xfrm>
            <a:off x="387495" y="3733800"/>
            <a:ext cx="5486399" cy="2516498"/>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685800">
              <a:defRPr sz="1800" b="0">
                <a:solidFill>
                  <a:srgbClr val="000000"/>
                </a:solidFill>
              </a:defRPr>
            </a:pPr>
            <a:r>
              <a:rPr lang="en-AU" sz="1400" dirty="0">
                <a:solidFill>
                  <a:schemeClr val="bg1">
                    <a:lumMod val="75000"/>
                  </a:schemeClr>
                </a:solidFill>
                <a:latin typeface="Helvetica" pitchFamily="2" charset="0"/>
              </a:rPr>
              <a:t>Ake Rosenqvist</a:t>
            </a:r>
            <a:r>
              <a:rPr lang="en-AU" sz="1400" baseline="30000" dirty="0">
                <a:solidFill>
                  <a:schemeClr val="bg1">
                    <a:lumMod val="75000"/>
                  </a:schemeClr>
                </a:solidFill>
                <a:latin typeface="Helvetica" pitchFamily="2" charset="0"/>
              </a:rPr>
              <a:t>1,2</a:t>
            </a:r>
            <a:r>
              <a:rPr lang="en-AU" sz="1400" b="0" dirty="0">
                <a:solidFill>
                  <a:schemeClr val="bg1">
                    <a:lumMod val="75000"/>
                  </a:schemeClr>
                </a:solidFill>
                <a:latin typeface="Helvetica" pitchFamily="2" charset="0"/>
              </a:rPr>
              <a:t>, Bruce Chapman</a:t>
            </a:r>
            <a:r>
              <a:rPr lang="en-AU" sz="1400" b="0" baseline="30000" dirty="0">
                <a:solidFill>
                  <a:schemeClr val="bg1">
                    <a:lumMod val="75000"/>
                  </a:schemeClr>
                </a:solidFill>
                <a:latin typeface="Helvetica" pitchFamily="2" charset="0"/>
              </a:rPr>
              <a:t>3</a:t>
            </a:r>
            <a:r>
              <a:rPr lang="en-AU" sz="1400" b="0" dirty="0">
                <a:solidFill>
                  <a:schemeClr val="bg1">
                    <a:lumMod val="75000"/>
                  </a:schemeClr>
                </a:solidFill>
                <a:latin typeface="Helvetica" pitchFamily="2" charset="0"/>
              </a:rPr>
              <a:t>, Clément Albinet</a:t>
            </a:r>
            <a:r>
              <a:rPr lang="en-AU" sz="1400" b="0" baseline="30000" dirty="0">
                <a:solidFill>
                  <a:schemeClr val="bg1">
                    <a:lumMod val="75000"/>
                  </a:schemeClr>
                </a:solidFill>
                <a:latin typeface="Helvetica" pitchFamily="2" charset="0"/>
              </a:rPr>
              <a:t>4</a:t>
            </a:r>
            <a:r>
              <a:rPr lang="en-AU" sz="1400" b="0" dirty="0">
                <a:solidFill>
                  <a:schemeClr val="bg1">
                    <a:lumMod val="75000"/>
                  </a:schemeClr>
                </a:solidFill>
                <a:latin typeface="Helvetica" pitchFamily="2" charset="0"/>
              </a:rPr>
              <a:t>, Danilo Dadamia</a:t>
            </a:r>
            <a:r>
              <a:rPr lang="en-AU" sz="1400" b="0" baseline="30000" dirty="0">
                <a:solidFill>
                  <a:schemeClr val="bg1">
                    <a:lumMod val="75000"/>
                  </a:schemeClr>
                </a:solidFill>
                <a:latin typeface="Helvetica" pitchFamily="2" charset="0"/>
              </a:rPr>
              <a:t>5</a:t>
            </a:r>
            <a:r>
              <a:rPr lang="en-AU" sz="1400" b="0" dirty="0">
                <a:solidFill>
                  <a:schemeClr val="bg1">
                    <a:lumMod val="75000"/>
                  </a:schemeClr>
                </a:solidFill>
                <a:latin typeface="Helvetica" pitchFamily="2" charset="0"/>
              </a:rPr>
              <a:t>, Francois Charbonneau</a:t>
            </a:r>
            <a:r>
              <a:rPr lang="en-AU" sz="1400" b="0" baseline="30000" dirty="0">
                <a:solidFill>
                  <a:schemeClr val="bg1">
                    <a:lumMod val="75000"/>
                  </a:schemeClr>
                </a:solidFill>
                <a:latin typeface="Helvetica" pitchFamily="2" charset="0"/>
              </a:rPr>
              <a:t>6</a:t>
            </a:r>
            <a:r>
              <a:rPr lang="en-AU" sz="1400" b="0" dirty="0">
                <a:solidFill>
                  <a:schemeClr val="bg1">
                    <a:lumMod val="75000"/>
                  </a:schemeClr>
                </a:solidFill>
                <a:latin typeface="Helvetica" pitchFamily="2" charset="0"/>
              </a:rPr>
              <a:t>, Matt Garthwaite</a:t>
            </a:r>
            <a:r>
              <a:rPr lang="en-AU" sz="1400" b="0" baseline="30000" dirty="0">
                <a:solidFill>
                  <a:schemeClr val="bg1">
                    <a:lumMod val="75000"/>
                  </a:schemeClr>
                </a:solidFill>
                <a:latin typeface="Helvetica" pitchFamily="2" charset="0"/>
              </a:rPr>
              <a:t>7</a:t>
            </a:r>
            <a:r>
              <a:rPr lang="en-AU" sz="1400" b="0" dirty="0">
                <a:solidFill>
                  <a:schemeClr val="bg1">
                    <a:lumMod val="75000"/>
                  </a:schemeClr>
                </a:solidFill>
                <a:latin typeface="Helvetica" pitchFamily="2" charset="0"/>
              </a:rPr>
              <a:t>, Guillaume Hajdush</a:t>
            </a:r>
            <a:r>
              <a:rPr lang="en-AU" sz="1400" b="0" baseline="30000" dirty="0">
                <a:solidFill>
                  <a:schemeClr val="bg1">
                    <a:lumMod val="75000"/>
                  </a:schemeClr>
                </a:solidFill>
                <a:latin typeface="Helvetica" pitchFamily="2" charset="0"/>
              </a:rPr>
              <a:t>8</a:t>
            </a:r>
            <a:r>
              <a:rPr lang="en-AU" sz="1400" b="0" dirty="0">
                <a:solidFill>
                  <a:schemeClr val="bg1">
                    <a:lumMod val="75000"/>
                  </a:schemeClr>
                </a:solidFill>
                <a:latin typeface="Helvetica" pitchFamily="2" charset="0"/>
              </a:rPr>
              <a:t>, Josef Kellndorfer</a:t>
            </a:r>
            <a:r>
              <a:rPr lang="en-AU" sz="1400" b="0" baseline="30000" dirty="0">
                <a:solidFill>
                  <a:schemeClr val="bg1">
                    <a:lumMod val="75000"/>
                  </a:schemeClr>
                </a:solidFill>
                <a:latin typeface="Helvetica" pitchFamily="2" charset="0"/>
              </a:rPr>
              <a:t>9</a:t>
            </a:r>
            <a:r>
              <a:rPr lang="en-AU" sz="1400" b="0" dirty="0">
                <a:solidFill>
                  <a:schemeClr val="bg1">
                    <a:lumMod val="75000"/>
                  </a:schemeClr>
                </a:solidFill>
                <a:latin typeface="Helvetica" pitchFamily="2" charset="0"/>
              </a:rPr>
              <a:t>, Marco Lavalle</a:t>
            </a:r>
            <a:r>
              <a:rPr lang="en-AU" sz="1400" b="0" baseline="30000" dirty="0">
                <a:solidFill>
                  <a:schemeClr val="bg1">
                    <a:lumMod val="75000"/>
                  </a:schemeClr>
                </a:solidFill>
                <a:latin typeface="Helvetica" pitchFamily="2" charset="0"/>
              </a:rPr>
              <a:t>3</a:t>
            </a:r>
            <a:r>
              <a:rPr lang="en-AU" sz="1400" b="0" dirty="0">
                <a:solidFill>
                  <a:schemeClr val="bg1">
                    <a:lumMod val="75000"/>
                  </a:schemeClr>
                </a:solidFill>
                <a:latin typeface="Helvetica" pitchFamily="2" charset="0"/>
              </a:rPr>
              <a:t>, Tom Logan</a:t>
            </a:r>
            <a:r>
              <a:rPr lang="en-AU" sz="1400" b="0" baseline="30000" dirty="0">
                <a:solidFill>
                  <a:schemeClr val="bg1">
                    <a:lumMod val="75000"/>
                  </a:schemeClr>
                </a:solidFill>
                <a:latin typeface="Helvetica" pitchFamily="2" charset="0"/>
              </a:rPr>
              <a:t>10</a:t>
            </a:r>
            <a:r>
              <a:rPr lang="en-AU" sz="1400" b="0" dirty="0">
                <a:solidFill>
                  <a:schemeClr val="bg1">
                    <a:lumMod val="75000"/>
                  </a:schemeClr>
                </a:solidFill>
                <a:latin typeface="Helvetica" pitchFamily="2" charset="0"/>
              </a:rPr>
              <a:t>, Franz Meyer</a:t>
            </a:r>
            <a:r>
              <a:rPr lang="en-AU" sz="1400" b="0" baseline="30000" dirty="0">
                <a:solidFill>
                  <a:schemeClr val="bg1">
                    <a:lumMod val="75000"/>
                  </a:schemeClr>
                </a:solidFill>
                <a:latin typeface="Helvetica" pitchFamily="2" charset="0"/>
              </a:rPr>
              <a:t>10</a:t>
            </a:r>
            <a:r>
              <a:rPr lang="en-AU" sz="1400" b="0" dirty="0">
                <a:solidFill>
                  <a:schemeClr val="bg1">
                    <a:lumMod val="75000"/>
                  </a:schemeClr>
                </a:solidFill>
                <a:latin typeface="Helvetica" pitchFamily="2" charset="0"/>
              </a:rPr>
              <a:t>, Nuno Miranda</a:t>
            </a:r>
            <a:r>
              <a:rPr lang="en-AU" sz="1400" b="0" baseline="30000" dirty="0">
                <a:solidFill>
                  <a:schemeClr val="bg1">
                    <a:lumMod val="75000"/>
                  </a:schemeClr>
                </a:solidFill>
                <a:latin typeface="Helvetica" pitchFamily="2" charset="0"/>
              </a:rPr>
              <a:t>4</a:t>
            </a:r>
            <a:r>
              <a:rPr lang="en-AU" sz="1400" b="0" dirty="0">
                <a:solidFill>
                  <a:schemeClr val="bg1">
                    <a:lumMod val="75000"/>
                  </a:schemeClr>
                </a:solidFill>
                <a:latin typeface="Helvetica" pitchFamily="2" charset="0"/>
              </a:rPr>
              <a:t>, Katrin Molch</a:t>
            </a:r>
            <a:r>
              <a:rPr lang="en-AU" sz="1400" b="0" baseline="30000" dirty="0">
                <a:solidFill>
                  <a:schemeClr val="bg1">
                    <a:lumMod val="75000"/>
                  </a:schemeClr>
                </a:solidFill>
                <a:latin typeface="Helvetica" pitchFamily="2" charset="0"/>
              </a:rPr>
              <a:t>11</a:t>
            </a:r>
            <a:r>
              <a:rPr lang="en-AU" sz="1400" b="0" dirty="0">
                <a:solidFill>
                  <a:schemeClr val="bg1">
                    <a:lumMod val="75000"/>
                  </a:schemeClr>
                </a:solidFill>
                <a:latin typeface="Helvetica" pitchFamily="2" charset="0"/>
              </a:rPr>
              <a:t>, Paolo Pasquali</a:t>
            </a:r>
            <a:r>
              <a:rPr lang="en-AU" sz="1400" b="0" baseline="30000" dirty="0">
                <a:solidFill>
                  <a:schemeClr val="bg1">
                    <a:lumMod val="75000"/>
                  </a:schemeClr>
                </a:solidFill>
                <a:latin typeface="Helvetica" pitchFamily="2" charset="0"/>
              </a:rPr>
              <a:t>12</a:t>
            </a:r>
            <a:r>
              <a:rPr lang="en-AU" sz="1400" b="0" dirty="0">
                <a:solidFill>
                  <a:schemeClr val="bg1">
                    <a:lumMod val="75000"/>
                  </a:schemeClr>
                </a:solidFill>
                <a:latin typeface="Helvetica" pitchFamily="2" charset="0"/>
              </a:rPr>
              <a:t>; Marko Repse</a:t>
            </a:r>
            <a:r>
              <a:rPr lang="en-AU" sz="1400" b="0" baseline="30000" dirty="0">
                <a:solidFill>
                  <a:schemeClr val="bg1">
                    <a:lumMod val="75000"/>
                  </a:schemeClr>
                </a:solidFill>
                <a:latin typeface="Helvetica" pitchFamily="2" charset="0"/>
              </a:rPr>
              <a:t>13</a:t>
            </a:r>
            <a:r>
              <a:rPr lang="en-AU" sz="1400" b="0" dirty="0">
                <a:solidFill>
                  <a:schemeClr val="bg1">
                    <a:lumMod val="75000"/>
                  </a:schemeClr>
                </a:solidFill>
                <a:latin typeface="Helvetica" pitchFamily="2" charset="0"/>
              </a:rPr>
              <a:t>, Andreia Siqueira</a:t>
            </a:r>
            <a:r>
              <a:rPr lang="en-AU" sz="1400" b="0" baseline="30000" dirty="0">
                <a:solidFill>
                  <a:schemeClr val="bg1">
                    <a:lumMod val="75000"/>
                  </a:schemeClr>
                </a:solidFill>
                <a:latin typeface="Helvetica" pitchFamily="2" charset="0"/>
              </a:rPr>
              <a:t>7</a:t>
            </a:r>
            <a:r>
              <a:rPr lang="en-AU" sz="1400" b="0" dirty="0">
                <a:solidFill>
                  <a:schemeClr val="bg1">
                    <a:lumMod val="75000"/>
                  </a:schemeClr>
                </a:solidFill>
                <a:latin typeface="Helvetica" pitchFamily="2" charset="0"/>
              </a:rPr>
              <a:t>; David Small</a:t>
            </a:r>
            <a:r>
              <a:rPr lang="en-AU" sz="1400" b="0" baseline="30000" dirty="0">
                <a:solidFill>
                  <a:schemeClr val="bg1">
                    <a:lumMod val="75000"/>
                  </a:schemeClr>
                </a:solidFill>
                <a:latin typeface="Helvetica" pitchFamily="2" charset="0"/>
              </a:rPr>
              <a:t>14</a:t>
            </a:r>
            <a:r>
              <a:rPr lang="en-AU" sz="1400" b="0" dirty="0">
                <a:solidFill>
                  <a:schemeClr val="bg1">
                    <a:lumMod val="75000"/>
                  </a:schemeClr>
                </a:solidFill>
                <a:latin typeface="Helvetica" pitchFamily="2" charset="0"/>
              </a:rPr>
              <a:t>, Takeo Tadono</a:t>
            </a:r>
            <a:r>
              <a:rPr lang="en-AU" sz="1400" b="0" baseline="30000" dirty="0">
                <a:solidFill>
                  <a:schemeClr val="bg1">
                    <a:lumMod val="75000"/>
                  </a:schemeClr>
                </a:solidFill>
                <a:latin typeface="Helvetica" pitchFamily="2" charset="0"/>
              </a:rPr>
              <a:t>2</a:t>
            </a:r>
            <a:r>
              <a:rPr lang="en-AU" sz="1400" b="0" dirty="0">
                <a:solidFill>
                  <a:schemeClr val="bg1">
                    <a:lumMod val="75000"/>
                  </a:schemeClr>
                </a:solidFill>
                <a:latin typeface="Helvetica" pitchFamily="2" charset="0"/>
              </a:rPr>
              <a:t>,     Medhavy Thankappan</a:t>
            </a:r>
            <a:r>
              <a:rPr lang="en-AU" sz="1400" b="0" baseline="30000" dirty="0">
                <a:solidFill>
                  <a:schemeClr val="bg1">
                    <a:lumMod val="75000"/>
                  </a:schemeClr>
                </a:solidFill>
                <a:latin typeface="Helvetica" pitchFamily="2" charset="0"/>
              </a:rPr>
              <a:t>7</a:t>
            </a:r>
            <a:r>
              <a:rPr lang="en-AU" sz="1400" b="0" dirty="0">
                <a:solidFill>
                  <a:schemeClr val="bg1">
                    <a:lumMod val="75000"/>
                  </a:schemeClr>
                </a:solidFill>
                <a:latin typeface="Helvetica" pitchFamily="2" charset="0"/>
              </a:rPr>
              <a:t>, John Truckenbrodt</a:t>
            </a:r>
            <a:r>
              <a:rPr lang="en-AU" sz="1400" b="0" baseline="30000" dirty="0">
                <a:solidFill>
                  <a:schemeClr val="bg1">
                    <a:lumMod val="75000"/>
                  </a:schemeClr>
                </a:solidFill>
                <a:latin typeface="Helvetica" pitchFamily="2" charset="0"/>
              </a:rPr>
              <a:t>15</a:t>
            </a:r>
            <a:r>
              <a:rPr lang="en-AU" sz="1400" b="0" dirty="0">
                <a:solidFill>
                  <a:schemeClr val="bg1">
                    <a:lumMod val="75000"/>
                  </a:schemeClr>
                </a:solidFill>
                <a:latin typeface="Helvetica" pitchFamily="2" charset="0"/>
              </a:rPr>
              <a:t>, Fang Yuan</a:t>
            </a:r>
            <a:r>
              <a:rPr lang="en-AU" sz="1400" b="0" baseline="30000" dirty="0">
                <a:solidFill>
                  <a:schemeClr val="bg1">
                    <a:lumMod val="75000"/>
                  </a:schemeClr>
                </a:solidFill>
                <a:latin typeface="Helvetica" pitchFamily="2" charset="0"/>
              </a:rPr>
              <a:t>7</a:t>
            </a:r>
            <a:r>
              <a:rPr lang="en-AU" sz="1400" b="0" dirty="0">
                <a:solidFill>
                  <a:schemeClr val="bg1">
                    <a:lumMod val="75000"/>
                  </a:schemeClr>
                </a:solidFill>
                <a:latin typeface="Helvetica" pitchFamily="2" charset="0"/>
              </a:rPr>
              <a:t>,         Howard Zebker</a:t>
            </a:r>
            <a:r>
              <a:rPr lang="en-AU" sz="1400" b="0" baseline="30000" dirty="0">
                <a:solidFill>
                  <a:schemeClr val="bg1">
                    <a:lumMod val="75000"/>
                  </a:schemeClr>
                </a:solidFill>
                <a:latin typeface="Helvetica" pitchFamily="2" charset="0"/>
              </a:rPr>
              <a:t>16</a:t>
            </a:r>
            <a:r>
              <a:rPr lang="en-AU" sz="1400" b="0" dirty="0">
                <a:solidFill>
                  <a:schemeClr val="bg1">
                    <a:lumMod val="75000"/>
                  </a:schemeClr>
                </a:solidFill>
                <a:latin typeface="Helvetica" pitchFamily="2" charset="0"/>
              </a:rPr>
              <a:t>, Zheng-Shu Zhou</a:t>
            </a:r>
            <a:r>
              <a:rPr lang="en-AU" sz="1400" b="0" baseline="30000" dirty="0">
                <a:solidFill>
                  <a:schemeClr val="bg1">
                    <a:lumMod val="75000"/>
                  </a:schemeClr>
                </a:solidFill>
                <a:latin typeface="Helvetica" pitchFamily="2" charset="0"/>
              </a:rPr>
              <a:t>17</a:t>
            </a:r>
            <a:br>
              <a:rPr lang="en-AU" sz="1400" b="0" dirty="0">
                <a:solidFill>
                  <a:schemeClr val="bg1">
                    <a:lumMod val="75000"/>
                  </a:schemeClr>
                </a:solidFill>
                <a:latin typeface="+mj-lt"/>
              </a:rPr>
            </a:br>
            <a:br>
              <a:rPr lang="en-AU" sz="1400" b="0" dirty="0">
                <a:solidFill>
                  <a:schemeClr val="bg1">
                    <a:lumMod val="75000"/>
                  </a:schemeClr>
                </a:solidFill>
                <a:latin typeface="+mj-lt"/>
              </a:rPr>
            </a:br>
            <a:r>
              <a:rPr lang="en-AU" sz="1300" b="0" dirty="0">
                <a:solidFill>
                  <a:schemeClr val="bg1">
                    <a:lumMod val="75000"/>
                  </a:schemeClr>
                </a:solidFill>
                <a:latin typeface="Helvetica" pitchFamily="2" charset="0"/>
              </a:rPr>
              <a:t>1 – soloEO; 2 – JAXA; 3 – NASA JPL; 4 – ESA; 5 – CONAE;                      6 – NRCan; 7 – Geoscience Australia ; 8 – CLS group; 9 – EBD;                  10 – ASF; 11 – EC/DG-DEFIS; 12 – sarmap; 13 – Sinergise;                       14 – Univ. Zürich; 15 – FSU Jena; 16 – Stanford Univ; 17 – CSIRO</a:t>
            </a:r>
          </a:p>
          <a:p>
            <a:pPr defTabSz="685800">
              <a:defRPr sz="1800" b="0">
                <a:solidFill>
                  <a:srgbClr val="000000"/>
                </a:solidFill>
              </a:defRPr>
            </a:pPr>
            <a:endParaRPr lang="en-AU" sz="1400" b="0" dirty="0">
              <a:solidFill>
                <a:schemeClr val="bg1">
                  <a:lumMod val="75000"/>
                </a:schemeClr>
              </a:solidFill>
              <a:latin typeface="+mj-lt"/>
            </a:endParaRPr>
          </a:p>
          <a:p>
            <a:pPr defTabSz="685800">
              <a:defRPr sz="1800" b="0">
                <a:solidFill>
                  <a:srgbClr val="000000"/>
                </a:solidFill>
              </a:defRPr>
            </a:pPr>
            <a:br>
              <a:rPr lang="en-AU" sz="1400" b="0" dirty="0">
                <a:solidFill>
                  <a:schemeClr val="bg1">
                    <a:lumMod val="75000"/>
                  </a:schemeClr>
                </a:solidFill>
                <a:latin typeface="+mj-lt"/>
              </a:rPr>
            </a:br>
            <a:endParaRPr lang="en-AU" sz="1400" b="0" dirty="0">
              <a:solidFill>
                <a:schemeClr val="bg1">
                  <a:lumMod val="75000"/>
                </a:schemeClr>
              </a:solidFill>
              <a:latin typeface="+mj-lt"/>
            </a:endParaRPr>
          </a:p>
          <a:p>
            <a:pPr defTabSz="685800">
              <a:defRPr sz="1800" b="0">
                <a:solidFill>
                  <a:srgbClr val="000000"/>
                </a:solidFill>
              </a:defRPr>
            </a:pPr>
            <a:br>
              <a:rPr lang="en-AU" sz="1400" b="0" dirty="0">
                <a:solidFill>
                  <a:schemeClr val="bg1">
                    <a:lumMod val="75000"/>
                  </a:schemeClr>
                </a:solidFill>
                <a:latin typeface="+mj-lt"/>
              </a:rPr>
            </a:br>
            <a:br>
              <a:rPr lang="en-AU" sz="1800" b="0" dirty="0">
                <a:solidFill>
                  <a:schemeClr val="bg1">
                    <a:lumMod val="75000"/>
                  </a:schemeClr>
                </a:solidFill>
                <a:latin typeface="+mj-lt"/>
              </a:rPr>
            </a:br>
            <a:endParaRPr lang="en-AU" sz="1800" b="0" dirty="0">
              <a:solidFill>
                <a:schemeClr val="bg1">
                  <a:lumMod val="75000"/>
                </a:schemeClr>
              </a:solidFill>
              <a:latin typeface="+mj-lt"/>
            </a:endParaRPr>
          </a:p>
          <a:p>
            <a:pPr defTabSz="685800">
              <a:defRPr sz="1800" b="0">
                <a:solidFill>
                  <a:srgbClr val="000000"/>
                </a:solidFill>
              </a:defRPr>
            </a:pPr>
            <a:br>
              <a:rPr lang="en-AU" sz="1800" b="0" dirty="0">
                <a:solidFill>
                  <a:schemeClr val="bg1">
                    <a:lumMod val="75000"/>
                  </a:schemeClr>
                </a:solidFill>
                <a:latin typeface="+mj-lt"/>
              </a:rPr>
            </a:br>
            <a:br>
              <a:rPr lang="en-AU" sz="1800" b="0" dirty="0">
                <a:solidFill>
                  <a:schemeClr val="bg1">
                    <a:lumMod val="75000"/>
                  </a:schemeClr>
                </a:solidFill>
                <a:latin typeface="+mj-lt"/>
              </a:rPr>
            </a:br>
            <a:r>
              <a:rPr lang="en-AU" sz="1800" b="0" dirty="0">
                <a:solidFill>
                  <a:schemeClr val="bg1">
                    <a:lumMod val="75000"/>
                  </a:schemeClr>
                </a:solidFill>
                <a:latin typeface="+mj-lt"/>
              </a:rPr>
              <a:t>WGCV SAR workshop, Nov 2-4, 2021</a:t>
            </a:r>
            <a:endParaRPr lang="en-AU" sz="4000" dirty="0">
              <a:solidFill>
                <a:schemeClr val="bg1">
                  <a:lumMod val="75000"/>
                </a:schemeClr>
              </a:solidFill>
              <a:latin typeface="+mj-lt"/>
            </a:endParaRPr>
          </a:p>
        </p:txBody>
      </p:sp>
      <p:pic>
        <p:nvPicPr>
          <p:cNvPr id="6" name="Picture 5">
            <a:extLst>
              <a:ext uri="{FF2B5EF4-FFF2-40B4-BE49-F238E27FC236}">
                <a16:creationId xmlns:a16="http://schemas.microsoft.com/office/drawing/2014/main" id="{B55EE531-809E-9D43-885F-DE260751B117}"/>
              </a:ext>
            </a:extLst>
          </p:cNvPr>
          <p:cNvPicPr>
            <a:picLocks noChangeAspect="1"/>
          </p:cNvPicPr>
          <p:nvPr/>
        </p:nvPicPr>
        <p:blipFill>
          <a:blip r:embed="rId4"/>
          <a:stretch>
            <a:fillRect/>
          </a:stretch>
        </p:blipFill>
        <p:spPr>
          <a:xfrm>
            <a:off x="5410200" y="758791"/>
            <a:ext cx="2830529" cy="537346"/>
          </a:xfrm>
          <a:prstGeom prst="rect">
            <a:avLst/>
          </a:prstGeom>
          <a:ln>
            <a:solidFill>
              <a:schemeClr val="bg1">
                <a:lumMod val="50000"/>
              </a:schemeClr>
            </a:solidFill>
          </a:ln>
          <a:effectLst>
            <a:outerShdw blurRad="50800" dist="103286" dir="2700000" algn="tl" rotWithShape="0">
              <a:schemeClr val="tx1">
                <a:alpha val="40000"/>
              </a:schemeClr>
            </a:outerShdw>
          </a:effectLst>
        </p:spPr>
      </p:pic>
    </p:spTree>
  </p:cSld>
  <p:clrMapOvr>
    <a:masterClrMapping/>
  </p:clrMapOvr>
  <p:transition spd="med" advTm="24263"/>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35550" y="1551123"/>
            <a:ext cx="5277622" cy="4724400"/>
          </a:xfrm>
        </p:spPr>
        <p:txBody>
          <a:bodyPr/>
          <a:lstStyle/>
          <a:p>
            <a:pPr marL="0" indent="0" algn="l">
              <a:spcBef>
                <a:spcPts val="600"/>
              </a:spcBef>
              <a:spcAft>
                <a:spcPts val="600"/>
              </a:spcAft>
              <a:buNone/>
            </a:pPr>
            <a:r>
              <a:rPr lang="en-US" b="1" dirty="0">
                <a:solidFill>
                  <a:schemeClr val="tx2"/>
                </a:solidFill>
              </a:rPr>
              <a:t>Geocoded Single-Look Complex (GSLC)</a:t>
            </a:r>
            <a:endParaRPr lang="en-US" sz="100" b="1" dirty="0">
              <a:solidFill>
                <a:schemeClr val="tx2"/>
              </a:solidFill>
            </a:endParaRPr>
          </a:p>
          <a:p>
            <a:pPr marL="0" indent="0" algn="l">
              <a:spcBef>
                <a:spcPts val="600"/>
              </a:spcBef>
              <a:spcAft>
                <a:spcPts val="600"/>
              </a:spcAft>
              <a:buNone/>
            </a:pPr>
            <a:endParaRPr lang="en-AU" sz="100" dirty="0">
              <a:solidFill>
                <a:schemeClr val="tx2"/>
              </a:solidFill>
            </a:endParaRPr>
          </a:p>
          <a:p>
            <a:pPr algn="l">
              <a:spcBef>
                <a:spcPts val="600"/>
              </a:spcBef>
              <a:spcAft>
                <a:spcPts val="600"/>
              </a:spcAft>
            </a:pPr>
            <a:r>
              <a:rPr lang="en-AU" sz="1600" dirty="0">
                <a:solidFill>
                  <a:schemeClr val="tx2"/>
                </a:solidFill>
              </a:rPr>
              <a:t>The </a:t>
            </a:r>
            <a:r>
              <a:rPr lang="en-AU" sz="1600" dirty="0">
                <a:solidFill>
                  <a:schemeClr val="accent2"/>
                </a:solidFill>
              </a:rPr>
              <a:t>CARD GSLC </a:t>
            </a:r>
            <a:r>
              <a:rPr lang="en-AU" sz="1600" dirty="0">
                <a:solidFill>
                  <a:schemeClr val="tx2"/>
                </a:solidFill>
              </a:rPr>
              <a:t>product describes the complex radar reflectivity (amplitude &amp; phase) at each point on the surface with all average propagational phases removed. </a:t>
            </a:r>
          </a:p>
          <a:p>
            <a:pPr algn="l">
              <a:spcBef>
                <a:spcPts val="600"/>
              </a:spcBef>
              <a:spcAft>
                <a:spcPts val="600"/>
              </a:spcAft>
            </a:pPr>
            <a:r>
              <a:rPr lang="en-AU" sz="1600" dirty="0">
                <a:solidFill>
                  <a:schemeClr val="tx2"/>
                </a:solidFill>
              </a:rPr>
              <a:t>GSLC data are presented in a common, often user-defined, </a:t>
            </a:r>
            <a:r>
              <a:rPr lang="en-AU" sz="1600" u="sng" dirty="0">
                <a:solidFill>
                  <a:schemeClr val="tx2"/>
                </a:solidFill>
              </a:rPr>
              <a:t>ground based coordinate system </a:t>
            </a:r>
            <a:r>
              <a:rPr lang="en-AU" sz="1600" dirty="0">
                <a:solidFill>
                  <a:schemeClr val="tx2"/>
                </a:solidFill>
              </a:rPr>
              <a:t>(rather than in slant range), to facilitate use by non-radar-specialists.</a:t>
            </a:r>
          </a:p>
          <a:p>
            <a:pPr algn="l">
              <a:spcBef>
                <a:spcPts val="600"/>
              </a:spcBef>
              <a:spcAft>
                <a:spcPts val="600"/>
              </a:spcAft>
            </a:pPr>
            <a:r>
              <a:rPr lang="en-AU" sz="1600" dirty="0">
                <a:solidFill>
                  <a:schemeClr val="tx2"/>
                </a:solidFill>
              </a:rPr>
              <a:t>Same structure as the CARD4L NRB.</a:t>
            </a:r>
          </a:p>
          <a:p>
            <a:pPr algn="l">
              <a:spcBef>
                <a:spcPts val="600"/>
              </a:spcBef>
              <a:spcAft>
                <a:spcPts val="600"/>
              </a:spcAft>
            </a:pPr>
            <a:r>
              <a:rPr lang="en-AU" sz="1600" dirty="0">
                <a:solidFill>
                  <a:schemeClr val="tx2"/>
                </a:solidFill>
              </a:rPr>
              <a:t>The CARD4L GSLC product specification is under development. Completion/ &amp; release foreseen in 2023</a:t>
            </a:r>
          </a:p>
        </p:txBody>
      </p:sp>
      <p:sp>
        <p:nvSpPr>
          <p:cNvPr id="3" name="Slide Number Placeholder 2"/>
          <p:cNvSpPr>
            <a:spLocks noGrp="1"/>
          </p:cNvSpPr>
          <p:nvPr>
            <p:ph type="sldNum" sz="quarter" idx="2"/>
          </p:nvPr>
        </p:nvSpPr>
        <p:spPr/>
        <p:txBody>
          <a:bodyPr/>
          <a:lstStyle/>
          <a:p>
            <a:pPr lvl="0"/>
            <a:fld id="{86CB4B4D-7CA3-9044-876B-883B54F8677D}" type="slidenum">
              <a:rPr lang="uk-UA" smtClean="0"/>
              <a:t>10</a:t>
            </a:fld>
            <a:endParaRPr lang="uk-UA"/>
          </a:p>
        </p:txBody>
      </p:sp>
      <p:grpSp>
        <p:nvGrpSpPr>
          <p:cNvPr id="8" name="Group 7">
            <a:extLst>
              <a:ext uri="{FF2B5EF4-FFF2-40B4-BE49-F238E27FC236}">
                <a16:creationId xmlns:a16="http://schemas.microsoft.com/office/drawing/2014/main" id="{9EDFA588-17EA-404E-AE10-282C370C9713}"/>
              </a:ext>
            </a:extLst>
          </p:cNvPr>
          <p:cNvGrpSpPr/>
          <p:nvPr/>
        </p:nvGrpSpPr>
        <p:grpSpPr>
          <a:xfrm>
            <a:off x="5731690" y="2133600"/>
            <a:ext cx="3183710" cy="3124200"/>
            <a:chOff x="845080" y="183445"/>
            <a:chExt cx="7250287" cy="7657502"/>
          </a:xfrm>
          <a:scene3d>
            <a:camera prst="isometricOffAxis1Right"/>
            <a:lightRig rig="threePt" dir="t"/>
          </a:scene3d>
        </p:grpSpPr>
        <p:pic>
          <p:nvPicPr>
            <p:cNvPr id="9" name="Picture 8" descr="SAR_Kilauea.jpg">
              <a:extLst>
                <a:ext uri="{FF2B5EF4-FFF2-40B4-BE49-F238E27FC236}">
                  <a16:creationId xmlns:a16="http://schemas.microsoft.com/office/drawing/2014/main" id="{EE42726C-8F71-B74D-B64B-1747570DB0F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5080" y="183445"/>
              <a:ext cx="3135487" cy="3542702"/>
            </a:xfrm>
            <a:prstGeom prst="rect">
              <a:avLst/>
            </a:prstGeom>
          </p:spPr>
        </p:pic>
        <p:sp>
          <p:nvSpPr>
            <p:cNvPr id="10" name="TextBox 9">
              <a:extLst>
                <a:ext uri="{FF2B5EF4-FFF2-40B4-BE49-F238E27FC236}">
                  <a16:creationId xmlns:a16="http://schemas.microsoft.com/office/drawing/2014/main" id="{CABC00B4-5A75-CA4B-AD25-B23F9B19C34D}"/>
                </a:ext>
              </a:extLst>
            </p:cNvPr>
            <p:cNvSpPr txBox="1"/>
            <p:nvPr/>
          </p:nvSpPr>
          <p:spPr>
            <a:xfrm>
              <a:off x="2301022" y="2543016"/>
              <a:ext cx="254148" cy="707886"/>
            </a:xfrm>
            <a:prstGeom prst="rect">
              <a:avLst/>
            </a:prstGeom>
            <a:noFill/>
          </p:spPr>
          <p:txBody>
            <a:bodyPr wrap="square" rtlCol="0">
              <a:spAutoFit/>
            </a:bodyPr>
            <a:lstStyle/>
            <a:p>
              <a:endParaRPr lang="en-US" sz="4000" dirty="0"/>
            </a:p>
          </p:txBody>
        </p:sp>
        <p:pic>
          <p:nvPicPr>
            <p:cNvPr id="11" name="Picture 10" descr="SAR_Kilauea.jpg">
              <a:extLst>
                <a:ext uri="{FF2B5EF4-FFF2-40B4-BE49-F238E27FC236}">
                  <a16:creationId xmlns:a16="http://schemas.microsoft.com/office/drawing/2014/main" id="{8C5B0375-56F0-2B43-960B-DFF2967A062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7480" y="335845"/>
              <a:ext cx="3135487" cy="3542702"/>
            </a:xfrm>
            <a:prstGeom prst="rect">
              <a:avLst/>
            </a:prstGeom>
          </p:spPr>
        </p:pic>
        <p:pic>
          <p:nvPicPr>
            <p:cNvPr id="12" name="Picture 11" descr="SAR_Kilauea.jpg">
              <a:extLst>
                <a:ext uri="{FF2B5EF4-FFF2-40B4-BE49-F238E27FC236}">
                  <a16:creationId xmlns:a16="http://schemas.microsoft.com/office/drawing/2014/main" id="{670D64F8-DAFE-324D-B853-725F2C19C4D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49880" y="488245"/>
              <a:ext cx="3135487" cy="3542702"/>
            </a:xfrm>
            <a:prstGeom prst="rect">
              <a:avLst/>
            </a:prstGeom>
          </p:spPr>
        </p:pic>
        <p:pic>
          <p:nvPicPr>
            <p:cNvPr id="13" name="Picture 12" descr="SAR_Kilauea.jpg">
              <a:extLst>
                <a:ext uri="{FF2B5EF4-FFF2-40B4-BE49-F238E27FC236}">
                  <a16:creationId xmlns:a16="http://schemas.microsoft.com/office/drawing/2014/main" id="{EB2FB4C7-0FE6-EE42-A0E8-C6051BB5F62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02280" y="640645"/>
              <a:ext cx="3135487" cy="3542702"/>
            </a:xfrm>
            <a:prstGeom prst="rect">
              <a:avLst/>
            </a:prstGeom>
          </p:spPr>
        </p:pic>
        <p:pic>
          <p:nvPicPr>
            <p:cNvPr id="14" name="Picture 13" descr="SAR_Kilauea.jpg">
              <a:extLst>
                <a:ext uri="{FF2B5EF4-FFF2-40B4-BE49-F238E27FC236}">
                  <a16:creationId xmlns:a16="http://schemas.microsoft.com/office/drawing/2014/main" id="{43A0B3F2-374D-B44C-80B6-0006BAFF290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54680" y="793045"/>
              <a:ext cx="3135487" cy="3542702"/>
            </a:xfrm>
            <a:prstGeom prst="rect">
              <a:avLst/>
            </a:prstGeom>
          </p:spPr>
        </p:pic>
        <p:pic>
          <p:nvPicPr>
            <p:cNvPr id="15" name="Picture 14" descr="SAR_Kilauea.jpg">
              <a:extLst>
                <a:ext uri="{FF2B5EF4-FFF2-40B4-BE49-F238E27FC236}">
                  <a16:creationId xmlns:a16="http://schemas.microsoft.com/office/drawing/2014/main" id="{8D8CECBC-F089-D94C-965A-8F05098D379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07080" y="945445"/>
              <a:ext cx="3135487" cy="3542702"/>
            </a:xfrm>
            <a:prstGeom prst="rect">
              <a:avLst/>
            </a:prstGeom>
          </p:spPr>
        </p:pic>
        <p:pic>
          <p:nvPicPr>
            <p:cNvPr id="16" name="Picture 15" descr="SAR_Kilauea.jpg">
              <a:extLst>
                <a:ext uri="{FF2B5EF4-FFF2-40B4-BE49-F238E27FC236}">
                  <a16:creationId xmlns:a16="http://schemas.microsoft.com/office/drawing/2014/main" id="{695485B8-5959-3145-8DBA-73AED105AA5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59480" y="1097845"/>
              <a:ext cx="3135487" cy="3542702"/>
            </a:xfrm>
            <a:prstGeom prst="rect">
              <a:avLst/>
            </a:prstGeom>
          </p:spPr>
        </p:pic>
        <p:pic>
          <p:nvPicPr>
            <p:cNvPr id="17" name="Picture 16" descr="SAR_Kilauea.jpg">
              <a:extLst>
                <a:ext uri="{FF2B5EF4-FFF2-40B4-BE49-F238E27FC236}">
                  <a16:creationId xmlns:a16="http://schemas.microsoft.com/office/drawing/2014/main" id="{23F126A1-3D6B-DE49-B985-DAD56864EC4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11880" y="1250245"/>
              <a:ext cx="3135487" cy="3542702"/>
            </a:xfrm>
            <a:prstGeom prst="rect">
              <a:avLst/>
            </a:prstGeom>
          </p:spPr>
        </p:pic>
        <p:pic>
          <p:nvPicPr>
            <p:cNvPr id="18" name="Picture 17" descr="SAR_Kilauea.jpg">
              <a:extLst>
                <a:ext uri="{FF2B5EF4-FFF2-40B4-BE49-F238E27FC236}">
                  <a16:creationId xmlns:a16="http://schemas.microsoft.com/office/drawing/2014/main" id="{1E2F4B14-1826-2444-B32D-FB4D7D29732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64280" y="1402645"/>
              <a:ext cx="3135487" cy="3542702"/>
            </a:xfrm>
            <a:prstGeom prst="rect">
              <a:avLst/>
            </a:prstGeom>
          </p:spPr>
        </p:pic>
        <p:pic>
          <p:nvPicPr>
            <p:cNvPr id="19" name="Picture 18" descr="SAR_Kilauea.jpg">
              <a:extLst>
                <a:ext uri="{FF2B5EF4-FFF2-40B4-BE49-F238E27FC236}">
                  <a16:creationId xmlns:a16="http://schemas.microsoft.com/office/drawing/2014/main" id="{1534A50F-B723-1B48-985D-3C5D7FA370A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16680" y="1555045"/>
              <a:ext cx="3135487" cy="3542702"/>
            </a:xfrm>
            <a:prstGeom prst="rect">
              <a:avLst/>
            </a:prstGeom>
          </p:spPr>
        </p:pic>
        <p:pic>
          <p:nvPicPr>
            <p:cNvPr id="20" name="Picture 19" descr="SAR_Kilauea.jpg">
              <a:extLst>
                <a:ext uri="{FF2B5EF4-FFF2-40B4-BE49-F238E27FC236}">
                  <a16:creationId xmlns:a16="http://schemas.microsoft.com/office/drawing/2014/main" id="{95B2B98D-57FD-F445-B9F6-0610529E498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69080" y="1707445"/>
              <a:ext cx="3135487" cy="3542702"/>
            </a:xfrm>
            <a:prstGeom prst="rect">
              <a:avLst/>
            </a:prstGeom>
          </p:spPr>
        </p:pic>
        <p:pic>
          <p:nvPicPr>
            <p:cNvPr id="21" name="Picture 20" descr="SAR_Kilauea.jpg">
              <a:extLst>
                <a:ext uri="{FF2B5EF4-FFF2-40B4-BE49-F238E27FC236}">
                  <a16:creationId xmlns:a16="http://schemas.microsoft.com/office/drawing/2014/main" id="{A11AE535-92D2-C241-9BAA-C140B957DE5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21480" y="1859845"/>
              <a:ext cx="3135487" cy="3542702"/>
            </a:xfrm>
            <a:prstGeom prst="rect">
              <a:avLst/>
            </a:prstGeom>
          </p:spPr>
        </p:pic>
        <p:pic>
          <p:nvPicPr>
            <p:cNvPr id="22" name="Picture 21" descr="SAR_Kilauea.jpg">
              <a:extLst>
                <a:ext uri="{FF2B5EF4-FFF2-40B4-BE49-F238E27FC236}">
                  <a16:creationId xmlns:a16="http://schemas.microsoft.com/office/drawing/2014/main" id="{72791130-8DD3-EB40-8C8E-5D447C4DFA3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73880" y="2012245"/>
              <a:ext cx="3135487" cy="3542702"/>
            </a:xfrm>
            <a:prstGeom prst="rect">
              <a:avLst/>
            </a:prstGeom>
          </p:spPr>
        </p:pic>
        <p:pic>
          <p:nvPicPr>
            <p:cNvPr id="23" name="Picture 22" descr="SAR_Kilauea.jpg">
              <a:extLst>
                <a:ext uri="{FF2B5EF4-FFF2-40B4-BE49-F238E27FC236}">
                  <a16:creationId xmlns:a16="http://schemas.microsoft.com/office/drawing/2014/main" id="{A58D5458-408D-E14B-BC61-63A4AD268AA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26280" y="2164645"/>
              <a:ext cx="3135487" cy="3542702"/>
            </a:xfrm>
            <a:prstGeom prst="rect">
              <a:avLst/>
            </a:prstGeom>
          </p:spPr>
        </p:pic>
        <p:pic>
          <p:nvPicPr>
            <p:cNvPr id="24" name="Picture 23" descr="SAR_Kilauea.jpg">
              <a:extLst>
                <a:ext uri="{FF2B5EF4-FFF2-40B4-BE49-F238E27FC236}">
                  <a16:creationId xmlns:a16="http://schemas.microsoft.com/office/drawing/2014/main" id="{30533439-CEDC-4842-88DE-A8D7EE6BF7B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78680" y="2317045"/>
              <a:ext cx="3135487" cy="3542702"/>
            </a:xfrm>
            <a:prstGeom prst="rect">
              <a:avLst/>
            </a:prstGeom>
          </p:spPr>
        </p:pic>
        <p:pic>
          <p:nvPicPr>
            <p:cNvPr id="25" name="Picture 24" descr="SAR_Kilauea.jpg">
              <a:extLst>
                <a:ext uri="{FF2B5EF4-FFF2-40B4-BE49-F238E27FC236}">
                  <a16:creationId xmlns:a16="http://schemas.microsoft.com/office/drawing/2014/main" id="{2B85514D-5F89-2A46-8D02-7ACE606FA36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31080" y="2469445"/>
              <a:ext cx="3135487" cy="3542702"/>
            </a:xfrm>
            <a:prstGeom prst="rect">
              <a:avLst/>
            </a:prstGeom>
          </p:spPr>
        </p:pic>
        <p:pic>
          <p:nvPicPr>
            <p:cNvPr id="26" name="Picture 25" descr="SAR_Kilauea.jpg">
              <a:extLst>
                <a:ext uri="{FF2B5EF4-FFF2-40B4-BE49-F238E27FC236}">
                  <a16:creationId xmlns:a16="http://schemas.microsoft.com/office/drawing/2014/main" id="{69BC4AF8-1EF2-214D-A9C2-F8EA08B92A6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83480" y="2621845"/>
              <a:ext cx="3135487" cy="3542702"/>
            </a:xfrm>
            <a:prstGeom prst="rect">
              <a:avLst/>
            </a:prstGeom>
          </p:spPr>
        </p:pic>
        <p:pic>
          <p:nvPicPr>
            <p:cNvPr id="27" name="Picture 26" descr="SAR_Kilauea.jpg">
              <a:extLst>
                <a:ext uri="{FF2B5EF4-FFF2-40B4-BE49-F238E27FC236}">
                  <a16:creationId xmlns:a16="http://schemas.microsoft.com/office/drawing/2014/main" id="{FF92047C-F391-3E43-9583-ECC4A70DB53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35880" y="2774245"/>
              <a:ext cx="3135487" cy="3542702"/>
            </a:xfrm>
            <a:prstGeom prst="rect">
              <a:avLst/>
            </a:prstGeom>
          </p:spPr>
        </p:pic>
        <p:pic>
          <p:nvPicPr>
            <p:cNvPr id="28" name="Picture 27" descr="SAR_Kilauea.jpg">
              <a:extLst>
                <a:ext uri="{FF2B5EF4-FFF2-40B4-BE49-F238E27FC236}">
                  <a16:creationId xmlns:a16="http://schemas.microsoft.com/office/drawing/2014/main" id="{A31C4D09-AC78-464C-9C9D-DDD355A6DF8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88280" y="2926645"/>
              <a:ext cx="3135487" cy="3542702"/>
            </a:xfrm>
            <a:prstGeom prst="rect">
              <a:avLst/>
            </a:prstGeom>
          </p:spPr>
        </p:pic>
        <p:pic>
          <p:nvPicPr>
            <p:cNvPr id="29" name="Picture 28" descr="SAR_Kilauea.jpg">
              <a:extLst>
                <a:ext uri="{FF2B5EF4-FFF2-40B4-BE49-F238E27FC236}">
                  <a16:creationId xmlns:a16="http://schemas.microsoft.com/office/drawing/2014/main" id="{6DEE13D4-1BA2-E545-9F86-386ED3309D0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40680" y="3079045"/>
              <a:ext cx="3135487" cy="3542702"/>
            </a:xfrm>
            <a:prstGeom prst="rect">
              <a:avLst/>
            </a:prstGeom>
          </p:spPr>
        </p:pic>
        <p:pic>
          <p:nvPicPr>
            <p:cNvPr id="30" name="Picture 29" descr="SAR_Kilauea.jpg">
              <a:extLst>
                <a:ext uri="{FF2B5EF4-FFF2-40B4-BE49-F238E27FC236}">
                  <a16:creationId xmlns:a16="http://schemas.microsoft.com/office/drawing/2014/main" id="{600BF68C-4F05-ED4C-A457-4E828A3B3E0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93080" y="3231445"/>
              <a:ext cx="3135487" cy="3542702"/>
            </a:xfrm>
            <a:prstGeom prst="rect">
              <a:avLst/>
            </a:prstGeom>
          </p:spPr>
        </p:pic>
        <p:pic>
          <p:nvPicPr>
            <p:cNvPr id="31" name="Picture 30" descr="SAR_Kilauea.jpg">
              <a:extLst>
                <a:ext uri="{FF2B5EF4-FFF2-40B4-BE49-F238E27FC236}">
                  <a16:creationId xmlns:a16="http://schemas.microsoft.com/office/drawing/2014/main" id="{E4C29900-3594-4E43-992F-418A608329A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45480" y="3383845"/>
              <a:ext cx="3135487" cy="3542702"/>
            </a:xfrm>
            <a:prstGeom prst="rect">
              <a:avLst/>
            </a:prstGeom>
          </p:spPr>
        </p:pic>
        <p:pic>
          <p:nvPicPr>
            <p:cNvPr id="32" name="Picture 31" descr="SAR_Kilauea.jpg">
              <a:extLst>
                <a:ext uri="{FF2B5EF4-FFF2-40B4-BE49-F238E27FC236}">
                  <a16:creationId xmlns:a16="http://schemas.microsoft.com/office/drawing/2014/main" id="{3CDB1B46-DE3D-8248-B436-1CC937CBFA3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97880" y="3536245"/>
              <a:ext cx="3135487" cy="3542702"/>
            </a:xfrm>
            <a:prstGeom prst="rect">
              <a:avLst/>
            </a:prstGeom>
          </p:spPr>
        </p:pic>
        <p:pic>
          <p:nvPicPr>
            <p:cNvPr id="33" name="Picture 32" descr="SAR_Kilauea.jpg">
              <a:extLst>
                <a:ext uri="{FF2B5EF4-FFF2-40B4-BE49-F238E27FC236}">
                  <a16:creationId xmlns:a16="http://schemas.microsoft.com/office/drawing/2014/main" id="{FE8A2272-C786-5B42-9B56-AC4D27F396C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50280" y="3688645"/>
              <a:ext cx="3135487" cy="3542702"/>
            </a:xfrm>
            <a:prstGeom prst="rect">
              <a:avLst/>
            </a:prstGeom>
          </p:spPr>
        </p:pic>
        <p:pic>
          <p:nvPicPr>
            <p:cNvPr id="34" name="Picture 33" descr="SAR_Kilauea.jpg">
              <a:extLst>
                <a:ext uri="{FF2B5EF4-FFF2-40B4-BE49-F238E27FC236}">
                  <a16:creationId xmlns:a16="http://schemas.microsoft.com/office/drawing/2014/main" id="{DD2C0CAC-00A4-BF4F-88D1-69656BE8F4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02680" y="3841045"/>
              <a:ext cx="3135487" cy="3542702"/>
            </a:xfrm>
            <a:prstGeom prst="rect">
              <a:avLst/>
            </a:prstGeom>
          </p:spPr>
        </p:pic>
        <p:pic>
          <p:nvPicPr>
            <p:cNvPr id="35" name="Picture 34" descr="SAR_Kilauea.jpg">
              <a:extLst>
                <a:ext uri="{FF2B5EF4-FFF2-40B4-BE49-F238E27FC236}">
                  <a16:creationId xmlns:a16="http://schemas.microsoft.com/office/drawing/2014/main" id="{67889EF3-7062-8546-83DF-7C6B0F3EC5E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55080" y="3993445"/>
              <a:ext cx="3135487" cy="3542702"/>
            </a:xfrm>
            <a:prstGeom prst="rect">
              <a:avLst/>
            </a:prstGeom>
          </p:spPr>
        </p:pic>
        <p:pic>
          <p:nvPicPr>
            <p:cNvPr id="36" name="Picture 35" descr="SAR_Kilauea.jpg">
              <a:extLst>
                <a:ext uri="{FF2B5EF4-FFF2-40B4-BE49-F238E27FC236}">
                  <a16:creationId xmlns:a16="http://schemas.microsoft.com/office/drawing/2014/main" id="{6A5DE1F9-42FE-A440-A364-DEDB37AE7E7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07480" y="4145845"/>
              <a:ext cx="3135487" cy="3542702"/>
            </a:xfrm>
            <a:prstGeom prst="rect">
              <a:avLst/>
            </a:prstGeom>
          </p:spPr>
        </p:pic>
        <p:pic>
          <p:nvPicPr>
            <p:cNvPr id="37" name="Picture 36" descr="SAR_Kilauea.jpg">
              <a:extLst>
                <a:ext uri="{FF2B5EF4-FFF2-40B4-BE49-F238E27FC236}">
                  <a16:creationId xmlns:a16="http://schemas.microsoft.com/office/drawing/2014/main" id="{3DFDFD89-83C8-6849-933A-94771D79339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59880" y="4298245"/>
              <a:ext cx="3135487" cy="3542702"/>
            </a:xfrm>
            <a:prstGeom prst="rect">
              <a:avLst/>
            </a:prstGeom>
          </p:spPr>
        </p:pic>
      </p:grpSp>
      <p:sp>
        <p:nvSpPr>
          <p:cNvPr id="38" name="Rectangle 37">
            <a:extLst>
              <a:ext uri="{FF2B5EF4-FFF2-40B4-BE49-F238E27FC236}">
                <a16:creationId xmlns:a16="http://schemas.microsoft.com/office/drawing/2014/main" id="{A83492B5-C495-7A4A-9688-81892FA5403E}"/>
              </a:ext>
            </a:extLst>
          </p:cNvPr>
          <p:cNvSpPr/>
          <p:nvPr/>
        </p:nvSpPr>
        <p:spPr>
          <a:xfrm>
            <a:off x="6286267" y="5376305"/>
            <a:ext cx="2447577" cy="461665"/>
          </a:xfrm>
          <a:prstGeom prst="rect">
            <a:avLst/>
          </a:prstGeom>
        </p:spPr>
        <p:txBody>
          <a:bodyPr wrap="square">
            <a:spAutoFit/>
          </a:bodyPr>
          <a:lstStyle/>
          <a:p>
            <a:r>
              <a:rPr lang="en-AU" sz="1200" dirty="0">
                <a:solidFill>
                  <a:schemeClr val="tx2"/>
                </a:solidFill>
              </a:rPr>
              <a:t>Stack of geocoded SLC images</a:t>
            </a:r>
          </a:p>
          <a:p>
            <a:r>
              <a:rPr lang="en-AU" sz="1200" dirty="0">
                <a:solidFill>
                  <a:schemeClr val="tx2"/>
                </a:solidFill>
              </a:rPr>
              <a:t>(Zebker et al, 2018)</a:t>
            </a:r>
            <a:endParaRPr lang="en-GB" sz="1200" dirty="0"/>
          </a:p>
        </p:txBody>
      </p:sp>
      <p:sp>
        <p:nvSpPr>
          <p:cNvPr id="40" name="Google Shape;396;p62">
            <a:extLst>
              <a:ext uri="{FF2B5EF4-FFF2-40B4-BE49-F238E27FC236}">
                <a16:creationId xmlns:a16="http://schemas.microsoft.com/office/drawing/2014/main" id="{4A2C3F91-2332-6E45-9B84-D37AF4E2FAC9}"/>
              </a:ext>
            </a:extLst>
          </p:cNvPr>
          <p:cNvSpPr txBox="1">
            <a:spLocks/>
          </p:cNvSpPr>
          <p:nvPr/>
        </p:nvSpPr>
        <p:spPr>
          <a:xfrm>
            <a:off x="1812574" y="-1"/>
            <a:ext cx="5864400" cy="1143000"/>
          </a:xfrm>
          <a:prstGeom prst="rect">
            <a:avLst/>
          </a:prstGeom>
          <a:noFill/>
          <a:ln>
            <a:noFill/>
          </a:ln>
        </p:spPr>
        <p:txBody>
          <a:bodyPr spcFirstLastPara="1" wrap="square" lIns="91425" tIns="45700" rIns="91425" bIns="45700" anchor="ctr" anchorCtr="0">
            <a:no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ctr" defTabSz="914400" rtl="0">
              <a:buClr>
                <a:schemeClr val="dk1"/>
              </a:buClr>
              <a:buSzPts val="1100"/>
              <a:buFont typeface="Arial"/>
              <a:buNone/>
            </a:pPr>
            <a:r>
              <a:rPr lang="en" sz="2800" dirty="0"/>
              <a:t>CEOS ARD – SAR</a:t>
            </a:r>
          </a:p>
          <a:p>
            <a:pPr algn="ctr" defTabSz="914400" rtl="0">
              <a:buClr>
                <a:schemeClr val="dk1"/>
              </a:buClr>
              <a:buSzPts val="1100"/>
              <a:buFont typeface="Arial"/>
              <a:buNone/>
            </a:pPr>
            <a:r>
              <a:rPr lang="en-GB" sz="2400" dirty="0"/>
              <a:t>Geocoded SLC (GSLC)</a:t>
            </a:r>
            <a:r>
              <a:rPr lang="en-GB" sz="1000" dirty="0">
                <a:solidFill>
                  <a:schemeClr val="dk1"/>
                </a:solidFill>
                <a:latin typeface="Arial"/>
                <a:ea typeface="Arial"/>
                <a:cs typeface="Arial"/>
                <a:sym typeface="Arial"/>
              </a:rPr>
              <a:t> </a:t>
            </a:r>
            <a:endParaRPr lang="en-GB" sz="2400" dirty="0"/>
          </a:p>
        </p:txBody>
      </p:sp>
    </p:spTree>
    <p:extLst>
      <p:ext uri="{BB962C8B-B14F-4D97-AF65-F5344CB8AC3E}">
        <p14:creationId xmlns:p14="http://schemas.microsoft.com/office/powerpoint/2010/main" val="446823825"/>
      </p:ext>
    </p:extLst>
  </p:cSld>
  <p:clrMapOvr>
    <a:masterClrMapping/>
  </p:clrMapOvr>
  <p:transition spd="med" advTm="82916"/>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81001" y="1447800"/>
            <a:ext cx="5181599" cy="4724400"/>
          </a:xfrm>
        </p:spPr>
        <p:txBody>
          <a:bodyPr/>
          <a:lstStyle/>
          <a:p>
            <a:pPr marL="0" indent="0" algn="l">
              <a:spcBef>
                <a:spcPts val="600"/>
              </a:spcBef>
              <a:spcAft>
                <a:spcPts val="600"/>
              </a:spcAft>
              <a:buNone/>
            </a:pPr>
            <a:r>
              <a:rPr lang="en-US" b="1" dirty="0">
                <a:solidFill>
                  <a:schemeClr val="tx2"/>
                </a:solidFill>
              </a:rPr>
              <a:t>Interferometric Radar (INSAR)</a:t>
            </a:r>
            <a:endParaRPr lang="en-US" sz="100" b="1" dirty="0">
              <a:solidFill>
                <a:schemeClr val="tx2"/>
              </a:solidFill>
            </a:endParaRPr>
          </a:p>
          <a:p>
            <a:pPr marL="0" indent="0" algn="l">
              <a:spcBef>
                <a:spcPts val="600"/>
              </a:spcBef>
              <a:spcAft>
                <a:spcPts val="600"/>
              </a:spcAft>
              <a:buNone/>
            </a:pPr>
            <a:endParaRPr lang="en-AU" sz="100" dirty="0">
              <a:solidFill>
                <a:schemeClr val="tx2"/>
              </a:solidFill>
            </a:endParaRPr>
          </a:p>
          <a:p>
            <a:pPr algn="l">
              <a:spcBef>
                <a:spcPts val="600"/>
              </a:spcBef>
              <a:spcAft>
                <a:spcPts val="600"/>
              </a:spcAft>
            </a:pPr>
            <a:r>
              <a:rPr lang="en-AU" sz="1800" dirty="0">
                <a:solidFill>
                  <a:schemeClr val="tx2"/>
                </a:solidFill>
              </a:rPr>
              <a:t>A suite of three products generated from an InSAR pair, or a stack:</a:t>
            </a:r>
          </a:p>
          <a:p>
            <a:pPr lvl="1" algn="l">
              <a:spcBef>
                <a:spcPts val="600"/>
              </a:spcBef>
              <a:spcAft>
                <a:spcPts val="600"/>
              </a:spcAft>
            </a:pPr>
            <a:r>
              <a:rPr lang="en-AU" sz="1600" b="1" dirty="0"/>
              <a:t>Wrapped interferogram</a:t>
            </a:r>
            <a:r>
              <a:rPr lang="en-AU" sz="1600" dirty="0"/>
              <a:t>: Image of differential phase signals between two SLC images</a:t>
            </a:r>
          </a:p>
          <a:p>
            <a:pPr lvl="1" algn="l">
              <a:spcBef>
                <a:spcPts val="600"/>
              </a:spcBef>
              <a:spcAft>
                <a:spcPts val="600"/>
              </a:spcAft>
            </a:pPr>
            <a:r>
              <a:rPr lang="en-AU" sz="1600" b="1" dirty="0"/>
              <a:t>Unwrapped interferogram</a:t>
            </a:r>
            <a:r>
              <a:rPr lang="en-AU" sz="1600" dirty="0"/>
              <a:t>: Image of differential phase signals where the wrapped fringes are summed (“unwrapped”) to give a continuous phase signal across the image</a:t>
            </a:r>
            <a:r>
              <a:rPr lang="en-GB" sz="1600" dirty="0"/>
              <a:t> </a:t>
            </a:r>
          </a:p>
          <a:p>
            <a:pPr lvl="1" algn="l">
              <a:spcBef>
                <a:spcPts val="600"/>
              </a:spcBef>
              <a:spcAft>
                <a:spcPts val="600"/>
              </a:spcAft>
            </a:pPr>
            <a:r>
              <a:rPr lang="en-AU" sz="1600" b="1" dirty="0"/>
              <a:t>Interferometric coherence</a:t>
            </a:r>
            <a:r>
              <a:rPr lang="en-AU" sz="1600" dirty="0"/>
              <a:t>: Image of phase coherence between the two images.</a:t>
            </a:r>
            <a:endParaRPr lang="en-AU" sz="1400" dirty="0">
              <a:solidFill>
                <a:schemeClr val="tx2"/>
              </a:solidFill>
            </a:endParaRPr>
          </a:p>
          <a:p>
            <a:pPr algn="l">
              <a:spcBef>
                <a:spcPts val="600"/>
              </a:spcBef>
              <a:spcAft>
                <a:spcPts val="600"/>
              </a:spcAft>
            </a:pPr>
            <a:r>
              <a:rPr lang="en-AU" sz="1600" dirty="0">
                <a:solidFill>
                  <a:schemeClr val="tx2"/>
                </a:solidFill>
              </a:rPr>
              <a:t>The </a:t>
            </a:r>
            <a:r>
              <a:rPr lang="en-AU" sz="1600" dirty="0">
                <a:solidFill>
                  <a:srgbClr val="C00000"/>
                </a:solidFill>
              </a:rPr>
              <a:t>CARD INSAR </a:t>
            </a:r>
            <a:r>
              <a:rPr lang="en-AU" sz="1600" dirty="0">
                <a:solidFill>
                  <a:schemeClr val="tx2"/>
                </a:solidFill>
              </a:rPr>
              <a:t>product specification is under development. Completion/release foreseen in 2023.</a:t>
            </a:r>
            <a:endParaRPr lang="en-AU" sz="1100" dirty="0">
              <a:solidFill>
                <a:schemeClr val="tx2"/>
              </a:solidFill>
            </a:endParaRPr>
          </a:p>
          <a:p>
            <a:pPr lvl="1" algn="l">
              <a:spcBef>
                <a:spcPts val="600"/>
              </a:spcBef>
              <a:spcAft>
                <a:spcPts val="600"/>
              </a:spcAft>
            </a:pPr>
            <a:endParaRPr lang="en-AU" sz="1800" dirty="0">
              <a:solidFill>
                <a:schemeClr val="tx2"/>
              </a:solidFill>
            </a:endParaRPr>
          </a:p>
          <a:p>
            <a:pPr>
              <a:spcBef>
                <a:spcPts val="600"/>
              </a:spcBef>
              <a:spcAft>
                <a:spcPts val="600"/>
              </a:spcAft>
            </a:pPr>
            <a:endParaRPr lang="en-US" dirty="0">
              <a:solidFill>
                <a:schemeClr val="tx2"/>
              </a:solidFill>
            </a:endParaRPr>
          </a:p>
          <a:p>
            <a:pPr>
              <a:spcBef>
                <a:spcPts val="600"/>
              </a:spcBef>
              <a:spcAft>
                <a:spcPts val="600"/>
              </a:spcAft>
            </a:pPr>
            <a:endParaRPr lang="en-US" dirty="0">
              <a:solidFill>
                <a:schemeClr val="tx2"/>
              </a:solidFill>
            </a:endParaRPr>
          </a:p>
        </p:txBody>
      </p:sp>
      <p:sp>
        <p:nvSpPr>
          <p:cNvPr id="3" name="Slide Number Placeholder 2"/>
          <p:cNvSpPr>
            <a:spLocks noGrp="1"/>
          </p:cNvSpPr>
          <p:nvPr>
            <p:ph type="sldNum" sz="quarter" idx="2"/>
          </p:nvPr>
        </p:nvSpPr>
        <p:spPr/>
        <p:txBody>
          <a:bodyPr/>
          <a:lstStyle/>
          <a:p>
            <a:pPr lvl="0"/>
            <a:fld id="{86CB4B4D-7CA3-9044-876B-883B54F8677D}" type="slidenum">
              <a:rPr lang="uk-UA" smtClean="0"/>
              <a:t>11</a:t>
            </a:fld>
            <a:endParaRPr lang="uk-UA"/>
          </a:p>
        </p:txBody>
      </p:sp>
      <p:sp>
        <p:nvSpPr>
          <p:cNvPr id="8" name="Google Shape;284;p50">
            <a:extLst>
              <a:ext uri="{FF2B5EF4-FFF2-40B4-BE49-F238E27FC236}">
                <a16:creationId xmlns:a16="http://schemas.microsoft.com/office/drawing/2014/main" id="{F2C4CEDA-48B1-7E41-980A-BB3E4D47F2ED}"/>
              </a:ext>
            </a:extLst>
          </p:cNvPr>
          <p:cNvSpPr txBox="1">
            <a:spLocks noChangeAspect="1"/>
          </p:cNvSpPr>
          <p:nvPr/>
        </p:nvSpPr>
        <p:spPr>
          <a:xfrm>
            <a:off x="6041950" y="6019800"/>
            <a:ext cx="2568650" cy="471433"/>
          </a:xfrm>
          <a:prstGeom prst="rect">
            <a:avLst/>
          </a:prstGeom>
          <a:noFill/>
          <a:ln>
            <a:noFill/>
          </a:ln>
        </p:spPr>
        <p:txBody>
          <a:bodyPr spcFirstLastPara="1" wrap="square" lIns="91425" tIns="45700" rIns="91425" bIns="45700" anchor="t" anchorCtr="0">
            <a:noAutofit/>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ctr" defTabSz="914400" rtl="0">
              <a:lnSpc>
                <a:spcPct val="115000"/>
              </a:lnSpc>
              <a:spcBef>
                <a:spcPts val="0"/>
              </a:spcBef>
              <a:buFont typeface="Arial"/>
              <a:buNone/>
            </a:pPr>
            <a:r>
              <a:rPr lang="en-GB" sz="1200" dirty="0">
                <a:solidFill>
                  <a:srgbClr val="1F497D"/>
                </a:solidFill>
                <a:latin typeface="Arial"/>
                <a:ea typeface="Arial"/>
                <a:cs typeface="Arial"/>
                <a:sym typeface="Arial"/>
              </a:rPr>
              <a:t>Sentinel 1 interferometric products (Geoscience Australia team)</a:t>
            </a:r>
            <a:endParaRPr lang="en-GB" sz="1600" dirty="0">
              <a:solidFill>
                <a:srgbClr val="1F497D"/>
              </a:solidFill>
            </a:endParaRPr>
          </a:p>
        </p:txBody>
      </p:sp>
      <p:pic>
        <p:nvPicPr>
          <p:cNvPr id="11" name="Google Shape;285;p50">
            <a:extLst>
              <a:ext uri="{FF2B5EF4-FFF2-40B4-BE49-F238E27FC236}">
                <a16:creationId xmlns:a16="http://schemas.microsoft.com/office/drawing/2014/main" id="{A13D122F-E7E3-2C43-80AC-3BFABA5C6361}"/>
              </a:ext>
            </a:extLst>
          </p:cNvPr>
          <p:cNvPicPr preferRelativeResize="0">
            <a:picLocks noChangeAspect="1"/>
          </p:cNvPicPr>
          <p:nvPr/>
        </p:nvPicPr>
        <p:blipFill>
          <a:blip r:embed="rId3">
            <a:alphaModFix/>
          </a:blip>
          <a:stretch>
            <a:fillRect/>
          </a:stretch>
        </p:blipFill>
        <p:spPr>
          <a:xfrm>
            <a:off x="6293743" y="1553925"/>
            <a:ext cx="1997309" cy="4389675"/>
          </a:xfrm>
          <a:prstGeom prst="rect">
            <a:avLst/>
          </a:prstGeom>
          <a:noFill/>
          <a:ln>
            <a:noFill/>
          </a:ln>
        </p:spPr>
      </p:pic>
      <p:sp>
        <p:nvSpPr>
          <p:cNvPr id="14" name="Google Shape;396;p62">
            <a:extLst>
              <a:ext uri="{FF2B5EF4-FFF2-40B4-BE49-F238E27FC236}">
                <a16:creationId xmlns:a16="http://schemas.microsoft.com/office/drawing/2014/main" id="{DB0C3E29-FFEB-5D4D-9D7C-CD68B1D02DE9}"/>
              </a:ext>
            </a:extLst>
          </p:cNvPr>
          <p:cNvSpPr txBox="1">
            <a:spLocks/>
          </p:cNvSpPr>
          <p:nvPr/>
        </p:nvSpPr>
        <p:spPr>
          <a:xfrm>
            <a:off x="1812574" y="-1"/>
            <a:ext cx="5864400" cy="1143000"/>
          </a:xfrm>
          <a:prstGeom prst="rect">
            <a:avLst/>
          </a:prstGeom>
          <a:noFill/>
          <a:ln>
            <a:noFill/>
          </a:ln>
        </p:spPr>
        <p:txBody>
          <a:bodyPr spcFirstLastPara="1" wrap="square" lIns="91425" tIns="45700" rIns="91425" bIns="45700" anchor="ctr" anchorCtr="0">
            <a:no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ctr" defTabSz="914400" rtl="0">
              <a:buClr>
                <a:schemeClr val="dk1"/>
              </a:buClr>
              <a:buSzPts val="1100"/>
              <a:buFont typeface="Arial"/>
              <a:buNone/>
            </a:pPr>
            <a:r>
              <a:rPr lang="en" sz="2800" dirty="0"/>
              <a:t>CEOS ARD – SAR</a:t>
            </a:r>
          </a:p>
          <a:p>
            <a:pPr algn="ctr" defTabSz="914400" rtl="0">
              <a:buClr>
                <a:schemeClr val="dk1"/>
              </a:buClr>
              <a:buSzPts val="1100"/>
              <a:buFont typeface="Arial"/>
              <a:buNone/>
            </a:pPr>
            <a:r>
              <a:rPr lang="en-GB" sz="2400" dirty="0"/>
              <a:t>Interferometric Radar (INSAR)</a:t>
            </a:r>
            <a:r>
              <a:rPr lang="en-GB" sz="1000" dirty="0">
                <a:solidFill>
                  <a:schemeClr val="dk1"/>
                </a:solidFill>
                <a:latin typeface="Arial"/>
                <a:ea typeface="Arial"/>
                <a:cs typeface="Arial"/>
                <a:sym typeface="Arial"/>
              </a:rPr>
              <a:t> </a:t>
            </a:r>
            <a:endParaRPr lang="en-GB" sz="2400" dirty="0"/>
          </a:p>
        </p:txBody>
      </p:sp>
    </p:spTree>
    <p:extLst>
      <p:ext uri="{BB962C8B-B14F-4D97-AF65-F5344CB8AC3E}">
        <p14:creationId xmlns:p14="http://schemas.microsoft.com/office/powerpoint/2010/main" val="1484049431"/>
      </p:ext>
    </p:extLst>
  </p:cSld>
  <p:clrMapOvr>
    <a:masterClrMapping/>
  </p:clrMapOvr>
  <p:transition spd="med" advTm="69036"/>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12" name="Picture 11">
            <a:extLst>
              <a:ext uri="{FF2B5EF4-FFF2-40B4-BE49-F238E27FC236}">
                <a16:creationId xmlns:a16="http://schemas.microsoft.com/office/drawing/2014/main" id="{D412F95F-A083-8646-9D8E-6449E22EB79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24800" y="5626100"/>
            <a:ext cx="1217966" cy="1231900"/>
          </a:xfrm>
          <a:prstGeom prst="rect">
            <a:avLst/>
          </a:prstGeom>
        </p:spPr>
      </p:pic>
      <p:sp>
        <p:nvSpPr>
          <p:cNvPr id="41" name="Google Shape;317;p54">
            <a:extLst>
              <a:ext uri="{FF2B5EF4-FFF2-40B4-BE49-F238E27FC236}">
                <a16:creationId xmlns:a16="http://schemas.microsoft.com/office/drawing/2014/main" id="{7DB5271D-AE43-074F-810E-1F2C38162DB3}"/>
              </a:ext>
            </a:extLst>
          </p:cNvPr>
          <p:cNvSpPr>
            <a:spLocks noGrp="1"/>
          </p:cNvSpPr>
          <p:nvPr>
            <p:ph type="sldNum" idx="12"/>
          </p:nvPr>
        </p:nvSpPr>
        <p:spPr>
          <a:xfrm>
            <a:off x="8839200" y="6553200"/>
            <a:ext cx="195300" cy="187200"/>
          </a:xfrm>
          <a:prstGeom prst="roundRect">
            <a:avLst>
              <a:gd name="adj" fmla="val 16667"/>
            </a:avLst>
          </a:prstGeom>
          <a:solidFill>
            <a:schemeClr val="lt1">
              <a:alpha val="48240"/>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noAutofit/>
          </a:bodyPr>
          <a:lstStyle/>
          <a:p>
            <a:fld id="{00000000-1234-1234-1234-123412341234}" type="slidenum">
              <a:rPr lang="en"/>
              <a:pPr/>
              <a:t>12</a:t>
            </a:fld>
            <a:endParaRPr dirty="0"/>
          </a:p>
        </p:txBody>
      </p:sp>
      <p:sp>
        <p:nvSpPr>
          <p:cNvPr id="37" name="Google Shape;266;p48">
            <a:extLst>
              <a:ext uri="{FF2B5EF4-FFF2-40B4-BE49-F238E27FC236}">
                <a16:creationId xmlns:a16="http://schemas.microsoft.com/office/drawing/2014/main" id="{D81BD754-DA6C-0948-B893-FA7359DBA1FE}"/>
              </a:ext>
            </a:extLst>
          </p:cNvPr>
          <p:cNvSpPr txBox="1">
            <a:spLocks noGrp="1"/>
          </p:cNvSpPr>
          <p:nvPr>
            <p:ph type="title"/>
          </p:nvPr>
        </p:nvSpPr>
        <p:spPr>
          <a:xfrm>
            <a:off x="1812574" y="-1"/>
            <a:ext cx="5807426"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en-AU" sz="2800" dirty="0">
                <a:solidFill>
                  <a:srgbClr val="FFFFFF"/>
                </a:solidFill>
              </a:rPr>
              <a:t>CEOS ARD Radar Access</a:t>
            </a:r>
            <a:endParaRPr sz="2800" dirty="0"/>
          </a:p>
        </p:txBody>
      </p:sp>
      <p:sp>
        <p:nvSpPr>
          <p:cNvPr id="10" name="Google Shape;368;p58">
            <a:extLst>
              <a:ext uri="{FF2B5EF4-FFF2-40B4-BE49-F238E27FC236}">
                <a16:creationId xmlns:a16="http://schemas.microsoft.com/office/drawing/2014/main" id="{6B36658F-F7B8-854B-842C-3CDB79A37126}"/>
              </a:ext>
            </a:extLst>
          </p:cNvPr>
          <p:cNvSpPr txBox="1">
            <a:spLocks noGrp="1"/>
          </p:cNvSpPr>
          <p:nvPr>
            <p:ph type="body" idx="1"/>
          </p:nvPr>
        </p:nvSpPr>
        <p:spPr>
          <a:xfrm>
            <a:off x="609600" y="1301108"/>
            <a:ext cx="7924800" cy="4255784"/>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500"/>
              </a:spcBef>
              <a:spcAft>
                <a:spcPts val="0"/>
              </a:spcAft>
              <a:buNone/>
            </a:pPr>
            <a:endParaRPr lang="en-AU" sz="700" b="1" dirty="0">
              <a:solidFill>
                <a:srgbClr val="1F497D"/>
              </a:solidFill>
              <a:latin typeface="Arial"/>
              <a:ea typeface="Arial"/>
              <a:cs typeface="Arial"/>
              <a:sym typeface="Arial"/>
            </a:endParaRPr>
          </a:p>
          <a:p>
            <a:pPr marL="457200" lvl="0" indent="-330200" algn="l" rtl="0">
              <a:lnSpc>
                <a:spcPct val="115000"/>
              </a:lnSpc>
              <a:spcBef>
                <a:spcPts val="500"/>
              </a:spcBef>
              <a:spcAft>
                <a:spcPts val="0"/>
              </a:spcAft>
              <a:buClr>
                <a:srgbClr val="1F497D"/>
              </a:buClr>
              <a:buSzPts val="1600"/>
              <a:buChar char="•"/>
            </a:pPr>
            <a:r>
              <a:rPr lang="en-AU" sz="1800" b="0" dirty="0">
                <a:solidFill>
                  <a:srgbClr val="1F497D"/>
                </a:solidFill>
                <a:latin typeface="Arial"/>
                <a:ea typeface="Arial"/>
                <a:cs typeface="Arial"/>
                <a:sym typeface="Arial"/>
              </a:rPr>
              <a:t>CEOS ARD specifications for </a:t>
            </a:r>
            <a:r>
              <a:rPr lang="en-AU" sz="1800" b="0" dirty="0">
                <a:solidFill>
                  <a:srgbClr val="C00000"/>
                </a:solidFill>
                <a:latin typeface="Arial"/>
                <a:ea typeface="Arial"/>
                <a:cs typeface="Arial"/>
                <a:sym typeface="Arial"/>
              </a:rPr>
              <a:t>Normalised Radar Backscatter </a:t>
            </a:r>
            <a:r>
              <a:rPr lang="en-AU" sz="1800" b="0" dirty="0">
                <a:solidFill>
                  <a:srgbClr val="1F497D"/>
                </a:solidFill>
                <a:latin typeface="Arial"/>
                <a:ea typeface="Arial"/>
                <a:cs typeface="Arial"/>
                <a:sym typeface="Arial"/>
              </a:rPr>
              <a:t>and </a:t>
            </a:r>
            <a:r>
              <a:rPr lang="en-AU" sz="1800" b="0" dirty="0">
                <a:solidFill>
                  <a:srgbClr val="C00000"/>
                </a:solidFill>
                <a:latin typeface="Arial"/>
                <a:ea typeface="Arial"/>
                <a:cs typeface="Arial"/>
                <a:sym typeface="Arial"/>
              </a:rPr>
              <a:t>Polarimetric Radar </a:t>
            </a:r>
            <a:r>
              <a:rPr lang="en-AU" sz="1800" b="0" dirty="0">
                <a:solidFill>
                  <a:srgbClr val="1F497D"/>
                </a:solidFill>
                <a:latin typeface="Arial"/>
                <a:ea typeface="Arial"/>
                <a:cs typeface="Arial"/>
                <a:sym typeface="Arial"/>
              </a:rPr>
              <a:t>endorsed by CEOS. Latest updates: Dec 2021</a:t>
            </a:r>
          </a:p>
          <a:p>
            <a:pPr marL="457200" lvl="0" indent="-330200" algn="l" rtl="0">
              <a:lnSpc>
                <a:spcPct val="115000"/>
              </a:lnSpc>
              <a:spcBef>
                <a:spcPts val="500"/>
              </a:spcBef>
              <a:spcAft>
                <a:spcPts val="0"/>
              </a:spcAft>
              <a:buClr>
                <a:srgbClr val="1F497D"/>
              </a:buClr>
              <a:buSzPts val="1600"/>
              <a:buChar char="•"/>
            </a:pPr>
            <a:r>
              <a:rPr lang="en-AU" sz="1800" dirty="0">
                <a:solidFill>
                  <a:srgbClr val="1F497D"/>
                </a:solidFill>
                <a:latin typeface="Arial"/>
                <a:ea typeface="Arial"/>
                <a:cs typeface="Arial"/>
                <a:sym typeface="Arial"/>
              </a:rPr>
              <a:t>Further SAR CARD products under development (ORB, GSLC, INSAR)</a:t>
            </a:r>
            <a:endParaRPr lang="en-AU" sz="600" dirty="0">
              <a:solidFill>
                <a:srgbClr val="1F497D"/>
              </a:solidFill>
              <a:latin typeface="Arial"/>
              <a:ea typeface="Arial"/>
              <a:cs typeface="Arial"/>
              <a:sym typeface="Arial"/>
            </a:endParaRPr>
          </a:p>
          <a:p>
            <a:pPr marL="457200" lvl="0" indent="-330200" algn="l" rtl="0">
              <a:lnSpc>
                <a:spcPct val="115000"/>
              </a:lnSpc>
              <a:spcBef>
                <a:spcPts val="500"/>
              </a:spcBef>
              <a:spcAft>
                <a:spcPts val="0"/>
              </a:spcAft>
              <a:buClr>
                <a:srgbClr val="1F497D"/>
              </a:buClr>
              <a:buSzPts val="1600"/>
              <a:buChar char="•"/>
            </a:pPr>
            <a:endParaRPr lang="en-AU" sz="600" b="0" dirty="0">
              <a:solidFill>
                <a:srgbClr val="1F497D"/>
              </a:solidFill>
              <a:latin typeface="Arial"/>
              <a:ea typeface="Arial"/>
              <a:cs typeface="Arial"/>
              <a:sym typeface="Arial"/>
            </a:endParaRPr>
          </a:p>
          <a:p>
            <a:pPr marL="457200" lvl="0" indent="-330200" algn="l" rtl="0">
              <a:lnSpc>
                <a:spcPct val="115000"/>
              </a:lnSpc>
              <a:spcBef>
                <a:spcPts val="500"/>
              </a:spcBef>
              <a:spcAft>
                <a:spcPts val="0"/>
              </a:spcAft>
              <a:buClr>
                <a:srgbClr val="1F497D"/>
              </a:buClr>
              <a:buSzPts val="1600"/>
              <a:buChar char="•"/>
            </a:pPr>
            <a:r>
              <a:rPr lang="en-AU" sz="1800" dirty="0">
                <a:solidFill>
                  <a:srgbClr val="1F497D"/>
                </a:solidFill>
                <a:latin typeface="Arial"/>
                <a:ea typeface="Arial"/>
                <a:cs typeface="Arial"/>
                <a:sym typeface="Arial"/>
              </a:rPr>
              <a:t>Public open </a:t>
            </a:r>
            <a:r>
              <a:rPr lang="en-AU" sz="1800" dirty="0">
                <a:solidFill>
                  <a:srgbClr val="CD1E00"/>
                </a:solidFill>
                <a:latin typeface="Arial"/>
                <a:ea typeface="Arial"/>
                <a:cs typeface="Arial"/>
                <a:sym typeface="Arial"/>
              </a:rPr>
              <a:t>CARD NRB products </a:t>
            </a:r>
            <a:r>
              <a:rPr lang="en-AU" sz="1800" dirty="0">
                <a:solidFill>
                  <a:srgbClr val="1F497D"/>
                </a:solidFill>
                <a:latin typeface="Arial"/>
                <a:ea typeface="Arial"/>
                <a:cs typeface="Arial"/>
                <a:sym typeface="Arial"/>
              </a:rPr>
              <a:t>(NRB compliance presently under assessment by CEOS WG </a:t>
            </a:r>
            <a:r>
              <a:rPr lang="en-AU" sz="1800" dirty="0" err="1">
                <a:solidFill>
                  <a:srgbClr val="1F497D"/>
                </a:solidFill>
                <a:latin typeface="Arial"/>
                <a:ea typeface="Arial"/>
                <a:cs typeface="Arial"/>
                <a:sym typeface="Arial"/>
              </a:rPr>
              <a:t>CalVal</a:t>
            </a:r>
            <a:r>
              <a:rPr lang="en-AU" sz="1800" dirty="0">
                <a:solidFill>
                  <a:srgbClr val="1F497D"/>
                </a:solidFill>
                <a:latin typeface="Arial"/>
                <a:ea typeface="Arial"/>
                <a:cs typeface="Arial"/>
                <a:sym typeface="Arial"/>
              </a:rPr>
              <a:t>) :</a:t>
            </a:r>
          </a:p>
          <a:p>
            <a:pPr lvl="1" indent="-330200" rtl="0">
              <a:lnSpc>
                <a:spcPct val="115000"/>
              </a:lnSpc>
              <a:spcBef>
                <a:spcPts val="500"/>
              </a:spcBef>
              <a:buClr>
                <a:srgbClr val="1F497D"/>
              </a:buClr>
              <a:buSzPts val="1600"/>
              <a:buChar char="•"/>
            </a:pPr>
            <a:r>
              <a:rPr lang="en-AU" sz="1600" dirty="0">
                <a:solidFill>
                  <a:srgbClr val="1F497D"/>
                </a:solidFill>
                <a:latin typeface="Arial"/>
                <a:ea typeface="Arial"/>
                <a:cs typeface="Arial"/>
                <a:sym typeface="Arial"/>
              </a:rPr>
              <a:t>ALOS-2 PALSAR-2 (Global mosaic products) – JAXA</a:t>
            </a:r>
          </a:p>
          <a:p>
            <a:pPr marL="1041400" lvl="2" indent="0" rtl="0">
              <a:lnSpc>
                <a:spcPct val="115000"/>
              </a:lnSpc>
              <a:spcBef>
                <a:spcPts val="500"/>
              </a:spcBef>
              <a:buClr>
                <a:srgbClr val="1F497D"/>
              </a:buClr>
              <a:buSzPts val="1600"/>
              <a:buNone/>
            </a:pPr>
            <a:r>
              <a:rPr lang="en-AU" sz="1600" dirty="0">
                <a:solidFill>
                  <a:srgbClr val="1F497D"/>
                </a:solidFill>
                <a:latin typeface="Arial"/>
                <a:ea typeface="Arial"/>
                <a:cs typeface="Arial"/>
                <a:sym typeface="Arial"/>
                <a:hlinkClick r:id="rId4"/>
              </a:rPr>
              <a:t>https://www.eorc.jaxa.jp/ALOS/en/dataset/fnf_e.htm</a:t>
            </a:r>
            <a:endParaRPr lang="en-AU" sz="600" dirty="0">
              <a:solidFill>
                <a:srgbClr val="1F497D"/>
              </a:solidFill>
              <a:latin typeface="Arial"/>
              <a:ea typeface="Arial"/>
              <a:cs typeface="Arial"/>
              <a:sym typeface="Arial"/>
            </a:endParaRPr>
          </a:p>
          <a:p>
            <a:pPr lvl="1" indent="-330200" rtl="0">
              <a:lnSpc>
                <a:spcPct val="115000"/>
              </a:lnSpc>
              <a:spcBef>
                <a:spcPts val="500"/>
              </a:spcBef>
              <a:buClr>
                <a:srgbClr val="1F497D"/>
              </a:buClr>
              <a:buSzPts val="1600"/>
              <a:buChar char="•"/>
            </a:pPr>
            <a:endParaRPr lang="en-AU" sz="600" dirty="0">
              <a:solidFill>
                <a:srgbClr val="1F497D"/>
              </a:solidFill>
              <a:latin typeface="Arial"/>
              <a:ea typeface="Arial"/>
              <a:cs typeface="Arial"/>
              <a:sym typeface="Arial"/>
            </a:endParaRPr>
          </a:p>
          <a:p>
            <a:pPr lvl="1" indent="-330200" rtl="0">
              <a:lnSpc>
                <a:spcPct val="115000"/>
              </a:lnSpc>
              <a:spcBef>
                <a:spcPts val="500"/>
              </a:spcBef>
              <a:buClr>
                <a:srgbClr val="1F497D"/>
              </a:buClr>
              <a:buSzPts val="1600"/>
              <a:buChar char="•"/>
            </a:pPr>
            <a:r>
              <a:rPr lang="en-AU" sz="1600" dirty="0">
                <a:solidFill>
                  <a:srgbClr val="1F497D"/>
                </a:solidFill>
                <a:latin typeface="Arial"/>
                <a:ea typeface="Arial"/>
                <a:cs typeface="Arial"/>
                <a:sym typeface="Arial"/>
              </a:rPr>
              <a:t>Sentinel-1 (Digital Earth Africa) – </a:t>
            </a:r>
            <a:r>
              <a:rPr lang="en-AU" sz="1600" dirty="0" err="1">
                <a:solidFill>
                  <a:srgbClr val="1F497D"/>
                </a:solidFill>
                <a:latin typeface="Arial"/>
                <a:ea typeface="Arial"/>
                <a:cs typeface="Arial"/>
                <a:sym typeface="Arial"/>
              </a:rPr>
              <a:t>Sinergise</a:t>
            </a:r>
            <a:r>
              <a:rPr lang="en-AU" sz="1600" dirty="0">
                <a:solidFill>
                  <a:srgbClr val="1F497D"/>
                </a:solidFill>
                <a:latin typeface="Arial"/>
                <a:ea typeface="Arial"/>
                <a:cs typeface="Arial"/>
                <a:sym typeface="Arial"/>
              </a:rPr>
              <a:t> (CARD4L approved last week!)</a:t>
            </a:r>
          </a:p>
          <a:p>
            <a:pPr marL="1041400" lvl="2" indent="0" rtl="0">
              <a:lnSpc>
                <a:spcPct val="115000"/>
              </a:lnSpc>
              <a:spcBef>
                <a:spcPts val="500"/>
              </a:spcBef>
              <a:buClr>
                <a:srgbClr val="1F497D"/>
              </a:buClr>
              <a:buSzPts val="1600"/>
              <a:buNone/>
            </a:pPr>
            <a:r>
              <a:rPr lang="en-AU" sz="1600" dirty="0">
                <a:solidFill>
                  <a:srgbClr val="1F497D"/>
                </a:solidFill>
                <a:latin typeface="Arial"/>
                <a:ea typeface="Arial"/>
                <a:cs typeface="Arial"/>
                <a:sym typeface="Arial"/>
                <a:hlinkClick r:id="rId5"/>
              </a:rPr>
              <a:t>https://registry.opendata.aws/deafrica-sentinel-1/</a:t>
            </a:r>
            <a:endParaRPr lang="en-AU" sz="200" dirty="0">
              <a:solidFill>
                <a:srgbClr val="1F497D"/>
              </a:solidFill>
              <a:latin typeface="Arial"/>
              <a:ea typeface="Arial"/>
              <a:cs typeface="Arial"/>
              <a:sym typeface="Arial"/>
            </a:endParaRPr>
          </a:p>
          <a:p>
            <a:pPr lvl="1" indent="-330200" rtl="0">
              <a:lnSpc>
                <a:spcPct val="115000"/>
              </a:lnSpc>
              <a:spcBef>
                <a:spcPts val="500"/>
              </a:spcBef>
              <a:buClr>
                <a:srgbClr val="1F497D"/>
              </a:buClr>
              <a:buSzPts val="1600"/>
              <a:buChar char="•"/>
            </a:pPr>
            <a:endParaRPr lang="en-AU" sz="300" dirty="0">
              <a:solidFill>
                <a:srgbClr val="1F497D"/>
              </a:solidFill>
              <a:latin typeface="Arial"/>
              <a:ea typeface="Arial"/>
              <a:cs typeface="Arial"/>
              <a:sym typeface="Arial"/>
            </a:endParaRPr>
          </a:p>
          <a:p>
            <a:pPr indent="-330200" rtl="0">
              <a:lnSpc>
                <a:spcPct val="115000"/>
              </a:lnSpc>
              <a:spcBef>
                <a:spcPts val="500"/>
              </a:spcBef>
              <a:buClr>
                <a:srgbClr val="1F497D"/>
              </a:buClr>
              <a:buSzPts val="1600"/>
            </a:pPr>
            <a:r>
              <a:rPr lang="en-AU" sz="1800" dirty="0">
                <a:solidFill>
                  <a:srgbClr val="1F497D"/>
                </a:solidFill>
                <a:latin typeface="Arial"/>
                <a:ea typeface="Arial"/>
                <a:cs typeface="Arial"/>
                <a:sym typeface="Arial"/>
              </a:rPr>
              <a:t>Public open </a:t>
            </a:r>
            <a:r>
              <a:rPr lang="en-AU" sz="1800" dirty="0">
                <a:solidFill>
                  <a:srgbClr val="C00000"/>
                </a:solidFill>
                <a:latin typeface="Arial"/>
                <a:ea typeface="Arial"/>
                <a:cs typeface="Arial"/>
                <a:sym typeface="Arial"/>
              </a:rPr>
              <a:t>CARD POL sample product </a:t>
            </a:r>
            <a:r>
              <a:rPr lang="en-AU" sz="1800" dirty="0">
                <a:solidFill>
                  <a:srgbClr val="1F497D"/>
                </a:solidFill>
                <a:latin typeface="Arial"/>
                <a:ea typeface="Arial"/>
                <a:cs typeface="Arial"/>
                <a:sym typeface="Arial"/>
              </a:rPr>
              <a:t>available at:</a:t>
            </a:r>
          </a:p>
          <a:p>
            <a:pPr lvl="1" indent="-330200" rtl="0">
              <a:lnSpc>
                <a:spcPct val="115000"/>
              </a:lnSpc>
              <a:spcBef>
                <a:spcPts val="500"/>
              </a:spcBef>
              <a:buClr>
                <a:srgbClr val="1F497D"/>
              </a:buClr>
              <a:buSzPts val="1600"/>
            </a:pPr>
            <a:r>
              <a:rPr lang="en-AU" sz="1600" dirty="0">
                <a:solidFill>
                  <a:srgbClr val="1F497D"/>
                </a:solidFill>
                <a:latin typeface="Arial"/>
                <a:ea typeface="Arial"/>
                <a:cs typeface="Arial"/>
                <a:sym typeface="Arial"/>
              </a:rPr>
              <a:t>RADARSAT-2 – NRCan</a:t>
            </a:r>
          </a:p>
          <a:p>
            <a:pPr marL="1041400" lvl="2" indent="0" rtl="0">
              <a:lnSpc>
                <a:spcPct val="115000"/>
              </a:lnSpc>
              <a:spcBef>
                <a:spcPts val="500"/>
              </a:spcBef>
              <a:buClr>
                <a:srgbClr val="1F497D"/>
              </a:buClr>
              <a:buSzPts val="1600"/>
              <a:buNone/>
            </a:pPr>
            <a:r>
              <a:rPr lang="en-AU" sz="1600" dirty="0">
                <a:solidFill>
                  <a:srgbClr val="0070C0"/>
                </a:solidFill>
                <a:latin typeface="Arial"/>
                <a:ea typeface="Arial"/>
                <a:cs typeface="Arial"/>
                <a:sym typeface="Arial"/>
                <a:hlinkClick r:id="rId6"/>
              </a:rPr>
              <a:t>ftp://ftp.ccrs.nrcan.gc.ca/ad/Charbonneau/CARD4L/</a:t>
            </a:r>
            <a:endParaRPr lang="en-AU" sz="1600" dirty="0">
              <a:solidFill>
                <a:srgbClr val="0070C0"/>
              </a:solidFill>
              <a:latin typeface="Arial"/>
              <a:ea typeface="Arial"/>
              <a:cs typeface="Arial"/>
              <a:sym typeface="Arial"/>
            </a:endParaRPr>
          </a:p>
          <a:p>
            <a:pPr marL="584200" lvl="1" indent="0" rtl="0">
              <a:lnSpc>
                <a:spcPct val="115000"/>
              </a:lnSpc>
              <a:spcBef>
                <a:spcPts val="500"/>
              </a:spcBef>
              <a:buClr>
                <a:srgbClr val="1F497D"/>
              </a:buClr>
              <a:buSzPts val="1600"/>
              <a:buNone/>
            </a:pPr>
            <a:endParaRPr lang="en-AU" sz="1600" dirty="0">
              <a:solidFill>
                <a:srgbClr val="0070C0"/>
              </a:solidFill>
              <a:latin typeface="Arial"/>
              <a:ea typeface="Arial"/>
              <a:cs typeface="Arial"/>
              <a:sym typeface="Arial"/>
            </a:endParaRPr>
          </a:p>
          <a:p>
            <a:pPr lvl="1" indent="-330200" rtl="0">
              <a:lnSpc>
                <a:spcPct val="115000"/>
              </a:lnSpc>
              <a:spcBef>
                <a:spcPts val="500"/>
              </a:spcBef>
              <a:buClr>
                <a:srgbClr val="1F497D"/>
              </a:buClr>
              <a:buSzPts val="1600"/>
              <a:buChar char="•"/>
            </a:pPr>
            <a:endParaRPr lang="en-AU" sz="1800" dirty="0">
              <a:solidFill>
                <a:srgbClr val="1F497D"/>
              </a:solidFill>
              <a:latin typeface="Arial"/>
              <a:ea typeface="Arial"/>
              <a:cs typeface="Arial"/>
              <a:sym typeface="Arial"/>
            </a:endParaRPr>
          </a:p>
          <a:p>
            <a:pPr marL="457200" lvl="0" indent="0" algn="l" rtl="0">
              <a:lnSpc>
                <a:spcPct val="115000"/>
              </a:lnSpc>
              <a:spcBef>
                <a:spcPts val="500"/>
              </a:spcBef>
              <a:spcAft>
                <a:spcPts val="0"/>
              </a:spcAft>
              <a:buNone/>
            </a:pPr>
            <a:endParaRPr sz="1800" dirty="0">
              <a:solidFill>
                <a:srgbClr val="1F497D"/>
              </a:solidFill>
              <a:latin typeface="Arial"/>
              <a:ea typeface="Arial"/>
              <a:cs typeface="Arial"/>
              <a:sym typeface="Arial"/>
            </a:endParaRPr>
          </a:p>
        </p:txBody>
      </p:sp>
      <p:pic>
        <p:nvPicPr>
          <p:cNvPr id="7" name="Picture 6">
            <a:extLst>
              <a:ext uri="{FF2B5EF4-FFF2-40B4-BE49-F238E27FC236}">
                <a16:creationId xmlns:a16="http://schemas.microsoft.com/office/drawing/2014/main" id="{E216B6E7-A846-A048-BCB7-09AE5948CBC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827345" y="5410199"/>
            <a:ext cx="1412876" cy="1143001"/>
          </a:xfrm>
          <a:prstGeom prst="rect">
            <a:avLst/>
          </a:prstGeom>
        </p:spPr>
      </p:pic>
    </p:spTree>
    <p:extLst>
      <p:ext uri="{BB962C8B-B14F-4D97-AF65-F5344CB8AC3E}">
        <p14:creationId xmlns:p14="http://schemas.microsoft.com/office/powerpoint/2010/main" val="2714728999"/>
      </p:ext>
    </p:extLst>
  </p:cSld>
  <p:clrMapOvr>
    <a:masterClrMapping/>
  </p:clrMapOvr>
  <mc:AlternateContent xmlns:mc="http://schemas.openxmlformats.org/markup-compatibility/2006" xmlns:p14="http://schemas.microsoft.com/office/powerpoint/2010/main">
    <mc:Choice Requires="p14">
      <p:transition spd="slow" p14:dur="2000" advTm="66766"/>
    </mc:Choice>
    <mc:Fallback xmlns="">
      <p:transition spd="slow" advTm="66766"/>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8" name="Picture 7">
            <a:extLst>
              <a:ext uri="{FF2B5EF4-FFF2-40B4-BE49-F238E27FC236}">
                <a16:creationId xmlns:a16="http://schemas.microsoft.com/office/drawing/2014/main" id="{C45D2AEF-2AB8-E546-9A58-B18B16753A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4800" y="5626100"/>
            <a:ext cx="1217966" cy="1231900"/>
          </a:xfrm>
          <a:prstGeom prst="rect">
            <a:avLst/>
          </a:prstGeom>
        </p:spPr>
      </p:pic>
      <p:sp>
        <p:nvSpPr>
          <p:cNvPr id="41" name="Google Shape;317;p54">
            <a:extLst>
              <a:ext uri="{FF2B5EF4-FFF2-40B4-BE49-F238E27FC236}">
                <a16:creationId xmlns:a16="http://schemas.microsoft.com/office/drawing/2014/main" id="{7DB5271D-AE43-074F-810E-1F2C38162DB3}"/>
              </a:ext>
            </a:extLst>
          </p:cNvPr>
          <p:cNvSpPr>
            <a:spLocks noGrp="1"/>
          </p:cNvSpPr>
          <p:nvPr>
            <p:ph type="sldNum" idx="12"/>
          </p:nvPr>
        </p:nvSpPr>
        <p:spPr>
          <a:xfrm>
            <a:off x="8839200" y="6553200"/>
            <a:ext cx="195300" cy="187200"/>
          </a:xfrm>
          <a:prstGeom prst="roundRect">
            <a:avLst>
              <a:gd name="adj" fmla="val 16667"/>
            </a:avLst>
          </a:prstGeom>
          <a:solidFill>
            <a:schemeClr val="lt1">
              <a:alpha val="48240"/>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noAutofit/>
          </a:bodyPr>
          <a:lstStyle/>
          <a:p>
            <a:fld id="{00000000-1234-1234-1234-123412341234}" type="slidenum">
              <a:rPr lang="en"/>
              <a:pPr/>
              <a:t>13</a:t>
            </a:fld>
            <a:endParaRPr dirty="0"/>
          </a:p>
        </p:txBody>
      </p:sp>
      <p:sp>
        <p:nvSpPr>
          <p:cNvPr id="6" name="Google Shape;250;p46">
            <a:extLst>
              <a:ext uri="{FF2B5EF4-FFF2-40B4-BE49-F238E27FC236}">
                <a16:creationId xmlns:a16="http://schemas.microsoft.com/office/drawing/2014/main" id="{492E5BDD-B144-C247-8A1A-526DFE5EFC99}"/>
              </a:ext>
            </a:extLst>
          </p:cNvPr>
          <p:cNvSpPr txBox="1">
            <a:spLocks noGrp="1"/>
          </p:cNvSpPr>
          <p:nvPr>
            <p:ph type="title"/>
          </p:nvPr>
        </p:nvSpPr>
        <p:spPr>
          <a:xfrm>
            <a:off x="1812574" y="-1"/>
            <a:ext cx="5864400" cy="1143000"/>
          </a:xfrm>
          <a:prstGeom prst="rect">
            <a:avLst/>
          </a:prstGeom>
          <a:noFill/>
          <a:ln>
            <a:noFill/>
          </a:ln>
        </p:spPr>
        <p:txBody>
          <a:bodyPr spcFirstLastPara="1" wrap="square" lIns="91425" tIns="45700" rIns="91425" bIns="45700" anchor="ctr" anchorCtr="0">
            <a:noAutofit/>
          </a:bodyPr>
          <a:lstStyle/>
          <a:p>
            <a:pPr lvl="0" rtl="0">
              <a:buClr>
                <a:schemeClr val="dk1"/>
              </a:buClr>
              <a:buSzPts val="1100"/>
            </a:pPr>
            <a:r>
              <a:rPr lang="en" sz="2400" dirty="0"/>
              <a:t>CEOS ARD </a:t>
            </a:r>
            <a:br>
              <a:rPr lang="en" sz="2400" dirty="0"/>
            </a:br>
            <a:r>
              <a:rPr lang="en" sz="2400" dirty="0"/>
              <a:t>Synthetic Aperture Radar</a:t>
            </a:r>
            <a:endParaRPr sz="2400" dirty="0"/>
          </a:p>
        </p:txBody>
      </p:sp>
      <p:sp>
        <p:nvSpPr>
          <p:cNvPr id="7" name="Google Shape;268;p48">
            <a:extLst>
              <a:ext uri="{FF2B5EF4-FFF2-40B4-BE49-F238E27FC236}">
                <a16:creationId xmlns:a16="http://schemas.microsoft.com/office/drawing/2014/main" id="{A1F556D5-CD80-4E42-9B89-C26C1687D64F}"/>
              </a:ext>
            </a:extLst>
          </p:cNvPr>
          <p:cNvSpPr txBox="1">
            <a:spLocks/>
          </p:cNvSpPr>
          <p:nvPr/>
        </p:nvSpPr>
        <p:spPr>
          <a:xfrm>
            <a:off x="1467026" y="1121663"/>
            <a:ext cx="6291546" cy="533401"/>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342900" marR="0" lvl="0" indent="-257175" algn="l" rtl="0">
              <a:lnSpc>
                <a:spcPct val="100000"/>
              </a:lnSpc>
              <a:spcBef>
                <a:spcPts val="270"/>
              </a:spcBef>
              <a:spcAft>
                <a:spcPts val="0"/>
              </a:spcAft>
              <a:buClr>
                <a:srgbClr val="002569"/>
              </a:buClr>
              <a:buSzPts val="1800"/>
              <a:buFont typeface="Arial"/>
              <a:buChar char="•"/>
              <a:defRPr sz="2400" b="1" i="0" u="none" strike="noStrike" cap="none">
                <a:solidFill>
                  <a:srgbClr val="002569"/>
                </a:solidFill>
                <a:latin typeface="Calibri"/>
                <a:ea typeface="Calibri"/>
                <a:cs typeface="Calibri"/>
                <a:sym typeface="Calibri"/>
              </a:defRPr>
            </a:lvl1pPr>
            <a:lvl2pPr marL="685800" marR="0" lvl="1" indent="-257175" algn="l" rtl="0">
              <a:lnSpc>
                <a:spcPct val="100000"/>
              </a:lnSpc>
              <a:spcBef>
                <a:spcPts val="270"/>
              </a:spcBef>
              <a:spcAft>
                <a:spcPts val="0"/>
              </a:spcAft>
              <a:buClr>
                <a:srgbClr val="002569"/>
              </a:buClr>
              <a:buSzPts val="1800"/>
              <a:buFont typeface="Arial"/>
              <a:buChar char="–"/>
              <a:defRPr sz="2000" b="0" i="0" u="none" strike="noStrike" cap="none">
                <a:solidFill>
                  <a:srgbClr val="002569"/>
                </a:solidFill>
                <a:latin typeface="Calibri"/>
                <a:ea typeface="Calibri"/>
                <a:cs typeface="Calibri"/>
                <a:sym typeface="Calibri"/>
              </a:defRPr>
            </a:lvl2pPr>
            <a:lvl3pPr marL="1028700" marR="0" lvl="2" indent="-257175" algn="l" rtl="0">
              <a:lnSpc>
                <a:spcPct val="100000"/>
              </a:lnSpc>
              <a:spcBef>
                <a:spcPts val="270"/>
              </a:spcBef>
              <a:spcAft>
                <a:spcPts val="0"/>
              </a:spcAft>
              <a:buClr>
                <a:srgbClr val="002569"/>
              </a:buClr>
              <a:buSzPts val="1800"/>
              <a:buFont typeface="Arial"/>
              <a:buChar char="•"/>
              <a:defRPr sz="1800" b="0" i="0" u="none" strike="noStrike" cap="none">
                <a:solidFill>
                  <a:srgbClr val="002569"/>
                </a:solidFill>
                <a:latin typeface="Calibri"/>
                <a:ea typeface="Calibri"/>
                <a:cs typeface="Calibri"/>
                <a:sym typeface="Calibri"/>
              </a:defRPr>
            </a:lvl3pPr>
            <a:lvl4pPr marL="1371600" marR="0" lvl="3"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4pPr>
            <a:lvl5pPr marL="1714500" marR="0" lvl="4"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lnSpc>
                <a:spcPct val="150000"/>
              </a:lnSpc>
              <a:spcBef>
                <a:spcPts val="300"/>
              </a:spcBef>
              <a:buNone/>
            </a:pPr>
            <a:r>
              <a:rPr lang="en-GB" sz="2000" dirty="0">
                <a:solidFill>
                  <a:srgbClr val="1F497D"/>
                </a:solidFill>
                <a:latin typeface="Arial" panose="020B0604020202020204" pitchFamily="34" charset="0"/>
                <a:ea typeface="Arial"/>
                <a:cs typeface="Arial" panose="020B0604020202020204" pitchFamily="34" charset="0"/>
                <a:sym typeface="Arial"/>
              </a:rPr>
              <a:t>More information at </a:t>
            </a:r>
            <a:r>
              <a:rPr lang="en-GB" sz="2000" dirty="0">
                <a:solidFill>
                  <a:srgbClr val="0070C0"/>
                </a:solidFill>
                <a:latin typeface="Arial" panose="020B0604020202020204" pitchFamily="34" charset="0"/>
                <a:cs typeface="Arial" panose="020B0604020202020204" pitchFamily="34" charset="0"/>
              </a:rPr>
              <a:t>http://</a:t>
            </a:r>
            <a:r>
              <a:rPr lang="en-GB" sz="2000" dirty="0" err="1">
                <a:solidFill>
                  <a:srgbClr val="0070C0"/>
                </a:solidFill>
                <a:latin typeface="Arial" panose="020B0604020202020204" pitchFamily="34" charset="0"/>
                <a:cs typeface="Arial" panose="020B0604020202020204" pitchFamily="34" charset="0"/>
              </a:rPr>
              <a:t>ceos.org</a:t>
            </a:r>
            <a:r>
              <a:rPr lang="en-GB" sz="2000" dirty="0">
                <a:solidFill>
                  <a:srgbClr val="0070C0"/>
                </a:solidFill>
                <a:latin typeface="Arial" panose="020B0604020202020204" pitchFamily="34" charset="0"/>
                <a:cs typeface="Arial" panose="020B0604020202020204" pitchFamily="34" charset="0"/>
              </a:rPr>
              <a:t>/</a:t>
            </a:r>
            <a:r>
              <a:rPr lang="en-GB" sz="2000" dirty="0" err="1">
                <a:solidFill>
                  <a:srgbClr val="0070C0"/>
                </a:solidFill>
                <a:latin typeface="Arial" panose="020B0604020202020204" pitchFamily="34" charset="0"/>
                <a:cs typeface="Arial" panose="020B0604020202020204" pitchFamily="34" charset="0"/>
              </a:rPr>
              <a:t>ard</a:t>
            </a:r>
            <a:endParaRPr lang="en-GB" dirty="0">
              <a:solidFill>
                <a:srgbClr val="1F497D"/>
              </a:solidFill>
              <a:latin typeface="Arial" panose="020B0604020202020204" pitchFamily="34" charset="0"/>
              <a:ea typeface="Arial"/>
              <a:cs typeface="Arial" panose="020B0604020202020204" pitchFamily="34" charset="0"/>
              <a:sym typeface="Arial"/>
            </a:endParaRPr>
          </a:p>
        </p:txBody>
      </p:sp>
      <p:pic>
        <p:nvPicPr>
          <p:cNvPr id="2" name="Picture 1">
            <a:extLst>
              <a:ext uri="{FF2B5EF4-FFF2-40B4-BE49-F238E27FC236}">
                <a16:creationId xmlns:a16="http://schemas.microsoft.com/office/drawing/2014/main" id="{230F4C4F-06B5-3047-91DC-604275A72B92}"/>
              </a:ext>
            </a:extLst>
          </p:cNvPr>
          <p:cNvPicPr>
            <a:picLocks noChangeAspect="1"/>
          </p:cNvPicPr>
          <p:nvPr/>
        </p:nvPicPr>
        <p:blipFill>
          <a:blip r:embed="rId4"/>
          <a:stretch>
            <a:fillRect/>
          </a:stretch>
        </p:blipFill>
        <p:spPr>
          <a:xfrm>
            <a:off x="1253774" y="1655064"/>
            <a:ext cx="7331426" cy="5171911"/>
          </a:xfrm>
          <a:prstGeom prst="rect">
            <a:avLst/>
          </a:prstGeom>
        </p:spPr>
      </p:pic>
    </p:spTree>
    <p:extLst>
      <p:ext uri="{BB962C8B-B14F-4D97-AF65-F5344CB8AC3E}">
        <p14:creationId xmlns:p14="http://schemas.microsoft.com/office/powerpoint/2010/main" val="1135549662"/>
      </p:ext>
    </p:extLst>
  </p:cSld>
  <p:clrMapOvr>
    <a:masterClrMapping/>
  </p:clrMapOvr>
  <mc:AlternateContent xmlns:mc="http://schemas.openxmlformats.org/markup-compatibility/2006" xmlns:p14="http://schemas.microsoft.com/office/powerpoint/2010/main">
    <mc:Choice Requires="p14">
      <p:transition spd="slow" p14:dur="2000" advTm="17989"/>
    </mc:Choice>
    <mc:Fallback xmlns="">
      <p:transition spd="slow" advTm="1798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41" name="Google Shape;317;p54">
            <a:extLst>
              <a:ext uri="{FF2B5EF4-FFF2-40B4-BE49-F238E27FC236}">
                <a16:creationId xmlns:a16="http://schemas.microsoft.com/office/drawing/2014/main" id="{7DB5271D-AE43-074F-810E-1F2C38162DB3}"/>
              </a:ext>
            </a:extLst>
          </p:cNvPr>
          <p:cNvSpPr>
            <a:spLocks noGrp="1"/>
          </p:cNvSpPr>
          <p:nvPr>
            <p:ph type="sldNum" idx="12"/>
          </p:nvPr>
        </p:nvSpPr>
        <p:spPr>
          <a:xfrm>
            <a:off x="8839200" y="6553200"/>
            <a:ext cx="195300" cy="187200"/>
          </a:xfrm>
          <a:prstGeom prst="roundRect">
            <a:avLst>
              <a:gd name="adj" fmla="val 16667"/>
            </a:avLst>
          </a:prstGeom>
          <a:solidFill>
            <a:schemeClr val="lt1">
              <a:alpha val="48240"/>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noAutofit/>
          </a:bodyPr>
          <a:lstStyle/>
          <a:p>
            <a:fld id="{00000000-1234-1234-1234-123412341234}" type="slidenum">
              <a:rPr lang="en"/>
              <a:pPr/>
              <a:t>2</a:t>
            </a:fld>
            <a:endParaRPr dirty="0"/>
          </a:p>
        </p:txBody>
      </p:sp>
      <p:sp>
        <p:nvSpPr>
          <p:cNvPr id="6" name="Google Shape;250;p46">
            <a:extLst>
              <a:ext uri="{FF2B5EF4-FFF2-40B4-BE49-F238E27FC236}">
                <a16:creationId xmlns:a16="http://schemas.microsoft.com/office/drawing/2014/main" id="{492E5BDD-B144-C247-8A1A-526DFE5EFC99}"/>
              </a:ext>
            </a:extLst>
          </p:cNvPr>
          <p:cNvSpPr txBox="1">
            <a:spLocks noGrp="1"/>
          </p:cNvSpPr>
          <p:nvPr>
            <p:ph type="title"/>
          </p:nvPr>
        </p:nvSpPr>
        <p:spPr>
          <a:xfrm>
            <a:off x="1812574" y="-1"/>
            <a:ext cx="5864400" cy="1143000"/>
          </a:xfrm>
          <a:prstGeom prst="rect">
            <a:avLst/>
          </a:prstGeom>
          <a:noFill/>
          <a:ln>
            <a:noFill/>
          </a:ln>
        </p:spPr>
        <p:txBody>
          <a:bodyPr spcFirstLastPara="1" wrap="square" lIns="91425" tIns="45700" rIns="91425" bIns="45700" anchor="ctr" anchorCtr="0">
            <a:noAutofit/>
          </a:bodyPr>
          <a:lstStyle/>
          <a:p>
            <a:pPr lvl="0" rtl="0">
              <a:buClr>
                <a:schemeClr val="dk1"/>
              </a:buClr>
              <a:buSzPts val="1100"/>
            </a:pPr>
            <a:r>
              <a:rPr lang="en" sz="2400" dirty="0"/>
              <a:t>Analysis Ready Data (ARD) &amp;</a:t>
            </a:r>
            <a:br>
              <a:rPr lang="en" sz="2400" dirty="0"/>
            </a:br>
            <a:r>
              <a:rPr lang="en" sz="2400" dirty="0"/>
              <a:t>CEOS </a:t>
            </a:r>
            <a:r>
              <a:rPr lang="en" sz="2400" dirty="0">
                <a:solidFill>
                  <a:srgbClr val="FFFFFF"/>
                </a:solidFill>
              </a:rPr>
              <a:t>Analysis Ready Data (CARD)</a:t>
            </a:r>
            <a:endParaRPr sz="2400" dirty="0"/>
          </a:p>
        </p:txBody>
      </p:sp>
      <p:sp>
        <p:nvSpPr>
          <p:cNvPr id="10" name="Google Shape;251;p46">
            <a:extLst>
              <a:ext uri="{FF2B5EF4-FFF2-40B4-BE49-F238E27FC236}">
                <a16:creationId xmlns:a16="http://schemas.microsoft.com/office/drawing/2014/main" id="{D889F072-184B-AB4A-A6B0-6BE7D53D4FF0}"/>
              </a:ext>
            </a:extLst>
          </p:cNvPr>
          <p:cNvSpPr txBox="1">
            <a:spLocks/>
          </p:cNvSpPr>
          <p:nvPr/>
        </p:nvSpPr>
        <p:spPr>
          <a:xfrm>
            <a:off x="252640" y="1295400"/>
            <a:ext cx="8697300" cy="1233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1pPr>
            <a:lvl2pPr marL="914400" lvl="1"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2pPr>
            <a:lvl3pPr marL="1371600" lvl="2"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3pPr>
            <a:lvl4pPr marL="1828800" lvl="3"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4pPr>
            <a:lvl5pPr marL="2286000" lvl="4"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5pPr>
            <a:lvl6pPr marL="2743200" lvl="5"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6pPr>
            <a:lvl7pPr marL="3200400" lvl="6"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7pPr>
            <a:lvl8pPr marL="3657600" lvl="7"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8pPr>
            <a:lvl9pPr marL="4114800" lvl="8"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9pPr>
          </a:lstStyle>
          <a:p>
            <a:pPr marL="0" indent="0" defTabSz="914400" rtl="0">
              <a:lnSpc>
                <a:spcPct val="150000"/>
              </a:lnSpc>
              <a:spcBef>
                <a:spcPts val="400"/>
              </a:spcBef>
              <a:buFont typeface="Arial"/>
              <a:buNone/>
            </a:pPr>
            <a:r>
              <a:rPr lang="en-GB" sz="1400" b="1" dirty="0">
                <a:solidFill>
                  <a:srgbClr val="1F497D"/>
                </a:solidFill>
              </a:rPr>
              <a:t>Why Analysis Ready Data?</a:t>
            </a:r>
            <a:endParaRPr lang="en-GB" sz="1400" b="1" dirty="0"/>
          </a:p>
          <a:p>
            <a:pPr indent="-355600" defTabSz="914400" rtl="0">
              <a:lnSpc>
                <a:spcPct val="115000"/>
              </a:lnSpc>
              <a:spcBef>
                <a:spcPts val="400"/>
              </a:spcBef>
              <a:buSzPts val="2000"/>
            </a:pPr>
            <a:r>
              <a:rPr lang="en-GB" sz="1400" dirty="0"/>
              <a:t>Recognition by satellite data providers of the need – and expectations – for EO products that do not require expert knowledge to ingest and analyse.</a:t>
            </a:r>
            <a:endParaRPr lang="en-GB" sz="700" dirty="0"/>
          </a:p>
          <a:p>
            <a:pPr indent="-355600" defTabSz="914400" rtl="0">
              <a:lnSpc>
                <a:spcPct val="115000"/>
              </a:lnSpc>
              <a:spcBef>
                <a:spcPts val="400"/>
              </a:spcBef>
              <a:buSzPts val="2000"/>
            </a:pPr>
            <a:endParaRPr lang="en-GB" sz="700" dirty="0"/>
          </a:p>
          <a:p>
            <a:pPr indent="-355600" defTabSz="914400" rtl="0">
              <a:lnSpc>
                <a:spcPct val="115000"/>
              </a:lnSpc>
              <a:spcBef>
                <a:spcPts val="400"/>
              </a:spcBef>
              <a:buSzPts val="2000"/>
            </a:pPr>
            <a:r>
              <a:rPr lang="en-GB" sz="1400" dirty="0"/>
              <a:t>EO user community:</a:t>
            </a:r>
          </a:p>
          <a:p>
            <a:pPr lvl="1" indent="-355600" defTabSz="914400" rtl="0">
              <a:lnSpc>
                <a:spcPct val="115000"/>
              </a:lnSpc>
              <a:spcBef>
                <a:spcPts val="400"/>
              </a:spcBef>
              <a:buSzPts val="2000"/>
            </a:pPr>
            <a:r>
              <a:rPr lang="en-GB" sz="1400" dirty="0"/>
              <a:t>Increase in non-expert users</a:t>
            </a:r>
          </a:p>
          <a:p>
            <a:pPr lvl="1" indent="-355600" defTabSz="914400" rtl="0">
              <a:lnSpc>
                <a:spcPct val="115000"/>
              </a:lnSpc>
              <a:spcBef>
                <a:spcPts val="400"/>
              </a:spcBef>
              <a:buSzPts val="2000"/>
            </a:pPr>
            <a:r>
              <a:rPr lang="en-GB" sz="1400" dirty="0"/>
              <a:t>Move from R&amp;D towards operational applications with requirements for Big Data (e.g. time-series analysis over national-global scales, Data Cubes)</a:t>
            </a:r>
            <a:endParaRPr lang="en-GB" sz="800" dirty="0"/>
          </a:p>
          <a:p>
            <a:pPr lvl="1" indent="-355600" defTabSz="914400" rtl="0">
              <a:lnSpc>
                <a:spcPct val="115000"/>
              </a:lnSpc>
              <a:spcBef>
                <a:spcPts val="400"/>
              </a:spcBef>
              <a:buSzPts val="2000"/>
            </a:pPr>
            <a:endParaRPr lang="en-GB" sz="800" dirty="0"/>
          </a:p>
          <a:p>
            <a:pPr indent="-355600" defTabSz="914400" rtl="0">
              <a:lnSpc>
                <a:spcPct val="115000"/>
              </a:lnSpc>
              <a:spcBef>
                <a:spcPts val="400"/>
              </a:spcBef>
              <a:buSzPts val="2000"/>
            </a:pPr>
            <a:r>
              <a:rPr lang="en-GB" sz="1400" dirty="0"/>
              <a:t>Analysis Ready Data (ARD) </a:t>
            </a:r>
          </a:p>
          <a:p>
            <a:pPr lvl="1" indent="-355600" defTabSz="914400" rtl="0">
              <a:lnSpc>
                <a:spcPct val="115000"/>
              </a:lnSpc>
              <a:spcBef>
                <a:spcPts val="400"/>
              </a:spcBef>
              <a:buSzPts val="2000"/>
            </a:pPr>
            <a:r>
              <a:rPr lang="en-GB" sz="1400" dirty="0"/>
              <a:t>Term frequently used by satellite data providers today but common ARD standard lacking</a:t>
            </a:r>
          </a:p>
          <a:p>
            <a:pPr lvl="1" indent="-355600" defTabSz="914400" rtl="0">
              <a:lnSpc>
                <a:spcPct val="115000"/>
              </a:lnSpc>
              <a:spcBef>
                <a:spcPts val="400"/>
              </a:spcBef>
              <a:buSzPts val="2000"/>
            </a:pPr>
            <a:r>
              <a:rPr lang="en-GB" sz="1400" dirty="0"/>
              <a:t>No common standards </a:t>
            </a:r>
            <a:r>
              <a:rPr lang="en-GB" sz="1400" dirty="0">
                <a:sym typeface="Wingdings" pitchFamily="2" charset="2"/>
              </a:rPr>
              <a:t> lost </a:t>
            </a:r>
            <a:r>
              <a:rPr lang="en-GB" sz="1400" dirty="0"/>
              <a:t>opportunity for interoperability</a:t>
            </a:r>
            <a:endParaRPr lang="en-GB" sz="700" dirty="0"/>
          </a:p>
          <a:p>
            <a:pPr lvl="1" indent="-355600" defTabSz="914400" rtl="0">
              <a:lnSpc>
                <a:spcPct val="115000"/>
              </a:lnSpc>
              <a:spcBef>
                <a:spcPts val="400"/>
              </a:spcBef>
              <a:buSzPts val="2000"/>
            </a:pPr>
            <a:endParaRPr lang="en-GB" sz="700" dirty="0"/>
          </a:p>
          <a:p>
            <a:pPr indent="-355600" defTabSz="914400" rtl="0">
              <a:lnSpc>
                <a:spcPct val="115000"/>
              </a:lnSpc>
              <a:spcBef>
                <a:spcPts val="400"/>
              </a:spcBef>
              <a:buSzPts val="2000"/>
            </a:pPr>
            <a:r>
              <a:rPr lang="en-GB" sz="1400" dirty="0">
                <a:solidFill>
                  <a:schemeClr val="accent2"/>
                </a:solidFill>
              </a:rPr>
              <a:t>CEOS Analysis Ready Data</a:t>
            </a:r>
            <a:r>
              <a:rPr lang="en-GB" sz="1400" dirty="0"/>
              <a:t> (CARD)</a:t>
            </a:r>
          </a:p>
          <a:p>
            <a:pPr lvl="1" indent="-355600" defTabSz="914400" rtl="0">
              <a:lnSpc>
                <a:spcPct val="115000"/>
              </a:lnSpc>
              <a:spcBef>
                <a:spcPts val="400"/>
              </a:spcBef>
              <a:buSzPts val="2000"/>
            </a:pPr>
            <a:r>
              <a:rPr lang="en-GB" sz="1400" dirty="0"/>
              <a:t>CEOS effort to develop a set of well-defined </a:t>
            </a:r>
            <a:r>
              <a:rPr lang="en-GB" sz="1400" u="sng" dirty="0"/>
              <a:t>ARD specifications </a:t>
            </a:r>
            <a:r>
              <a:rPr lang="en-GB" sz="1400" dirty="0"/>
              <a:t>for key sensor types (optical, SAR, Lidar) which </a:t>
            </a:r>
            <a:r>
              <a:rPr lang="en-GB" sz="1400" u="sng" dirty="0"/>
              <a:t>data providers </a:t>
            </a:r>
            <a:r>
              <a:rPr lang="en-GB" sz="1400" dirty="0"/>
              <a:t>– CEOS organisations and private sector – </a:t>
            </a:r>
            <a:r>
              <a:rPr lang="en-GB" sz="1400" u="sng" dirty="0"/>
              <a:t>can opt </a:t>
            </a:r>
            <a:r>
              <a:rPr lang="en-GB" sz="1400" dirty="0"/>
              <a:t>to include in their suites of satellite data products offered to users. </a:t>
            </a:r>
          </a:p>
          <a:p>
            <a:pPr lvl="1" indent="-355600" defTabSz="914400" rtl="0">
              <a:lnSpc>
                <a:spcPct val="115000"/>
              </a:lnSpc>
              <a:spcBef>
                <a:spcPts val="400"/>
              </a:spcBef>
              <a:buSzPts val="2000"/>
            </a:pPr>
            <a:r>
              <a:rPr lang="en-GB" sz="1400" dirty="0"/>
              <a:t>Key driver – help broaden the EO user community (especially important for SAR!)</a:t>
            </a:r>
          </a:p>
        </p:txBody>
      </p:sp>
    </p:spTree>
    <p:extLst>
      <p:ext uri="{BB962C8B-B14F-4D97-AF65-F5344CB8AC3E}">
        <p14:creationId xmlns:p14="http://schemas.microsoft.com/office/powerpoint/2010/main" val="1585534067"/>
      </p:ext>
    </p:extLst>
  </p:cSld>
  <p:clrMapOvr>
    <a:masterClrMapping/>
  </p:clrMapOvr>
  <mc:AlternateContent xmlns:mc="http://schemas.openxmlformats.org/markup-compatibility/2006" xmlns:p14="http://schemas.microsoft.com/office/powerpoint/2010/main">
    <mc:Choice Requires="p14">
      <p:transition spd="slow" p14:dur="2000" advTm="105891"/>
    </mc:Choice>
    <mc:Fallback xmlns="">
      <p:transition spd="slow" advTm="10589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10" name="Picture 9">
            <a:extLst>
              <a:ext uri="{FF2B5EF4-FFF2-40B4-BE49-F238E27FC236}">
                <a16:creationId xmlns:a16="http://schemas.microsoft.com/office/drawing/2014/main" id="{B94AF66E-B7AF-FC44-8F17-5119C88D63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4800" y="5626100"/>
            <a:ext cx="1217966" cy="1231900"/>
          </a:xfrm>
          <a:prstGeom prst="rect">
            <a:avLst/>
          </a:prstGeom>
        </p:spPr>
      </p:pic>
      <p:sp>
        <p:nvSpPr>
          <p:cNvPr id="41" name="Google Shape;317;p54">
            <a:extLst>
              <a:ext uri="{FF2B5EF4-FFF2-40B4-BE49-F238E27FC236}">
                <a16:creationId xmlns:a16="http://schemas.microsoft.com/office/drawing/2014/main" id="{7DB5271D-AE43-074F-810E-1F2C38162DB3}"/>
              </a:ext>
            </a:extLst>
          </p:cNvPr>
          <p:cNvSpPr>
            <a:spLocks noGrp="1"/>
          </p:cNvSpPr>
          <p:nvPr>
            <p:ph type="sldNum" idx="12"/>
          </p:nvPr>
        </p:nvSpPr>
        <p:spPr>
          <a:xfrm>
            <a:off x="8839200" y="6553200"/>
            <a:ext cx="195300" cy="187200"/>
          </a:xfrm>
          <a:prstGeom prst="roundRect">
            <a:avLst>
              <a:gd name="adj" fmla="val 16667"/>
            </a:avLst>
          </a:prstGeom>
          <a:solidFill>
            <a:schemeClr val="lt1">
              <a:alpha val="48240"/>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noAutofit/>
          </a:bodyPr>
          <a:lstStyle/>
          <a:p>
            <a:fld id="{00000000-1234-1234-1234-123412341234}" type="slidenum">
              <a:rPr lang="en"/>
              <a:pPr/>
              <a:t>3</a:t>
            </a:fld>
            <a:endParaRPr dirty="0"/>
          </a:p>
        </p:txBody>
      </p:sp>
      <p:sp>
        <p:nvSpPr>
          <p:cNvPr id="39" name="Google Shape;250;p46">
            <a:extLst>
              <a:ext uri="{FF2B5EF4-FFF2-40B4-BE49-F238E27FC236}">
                <a16:creationId xmlns:a16="http://schemas.microsoft.com/office/drawing/2014/main" id="{7E2FA341-6340-1448-BE7D-EBAC3BE932A3}"/>
              </a:ext>
            </a:extLst>
          </p:cNvPr>
          <p:cNvSpPr txBox="1">
            <a:spLocks/>
          </p:cNvSpPr>
          <p:nvPr/>
        </p:nvSpPr>
        <p:spPr>
          <a:xfrm>
            <a:off x="1812574" y="-1"/>
            <a:ext cx="5864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FFFFFF"/>
              </a:buClr>
              <a:buSzPts val="1800"/>
              <a:buNone/>
              <a:defRPr sz="3200">
                <a:solidFill>
                  <a:srgbClr val="FFFFFF"/>
                </a:solidFill>
                <a:latin typeface="Arial Bold"/>
                <a:ea typeface="Arial Bold"/>
                <a:cs typeface="Arial Bold"/>
                <a:sym typeface="Arial Bold"/>
              </a:defRPr>
            </a:lvl1pPr>
            <a:lvl2pPr lvl="1" algn="r">
              <a:spcBef>
                <a:spcPts val="0"/>
              </a:spcBef>
              <a:spcAft>
                <a:spcPts val="0"/>
              </a:spcAft>
              <a:buSzPts val="1400"/>
              <a:buNone/>
              <a:defRPr sz="3200">
                <a:solidFill>
                  <a:srgbClr val="FFFFFF"/>
                </a:solidFill>
                <a:latin typeface="Arial Bold"/>
                <a:ea typeface="Arial Bold"/>
                <a:cs typeface="Arial Bold"/>
                <a:sym typeface="Arial Bold"/>
              </a:defRPr>
            </a:lvl2pPr>
            <a:lvl3pPr lvl="2" algn="r">
              <a:spcBef>
                <a:spcPts val="0"/>
              </a:spcBef>
              <a:spcAft>
                <a:spcPts val="0"/>
              </a:spcAft>
              <a:buSzPts val="1400"/>
              <a:buNone/>
              <a:defRPr sz="3200">
                <a:solidFill>
                  <a:srgbClr val="FFFFFF"/>
                </a:solidFill>
                <a:latin typeface="Arial Bold"/>
                <a:ea typeface="Arial Bold"/>
                <a:cs typeface="Arial Bold"/>
                <a:sym typeface="Arial Bold"/>
              </a:defRPr>
            </a:lvl3pPr>
            <a:lvl4pPr lvl="3" algn="r">
              <a:spcBef>
                <a:spcPts val="0"/>
              </a:spcBef>
              <a:spcAft>
                <a:spcPts val="0"/>
              </a:spcAft>
              <a:buSzPts val="1400"/>
              <a:buNone/>
              <a:defRPr sz="3200">
                <a:solidFill>
                  <a:srgbClr val="FFFFFF"/>
                </a:solidFill>
                <a:latin typeface="Arial Bold"/>
                <a:ea typeface="Arial Bold"/>
                <a:cs typeface="Arial Bold"/>
                <a:sym typeface="Arial Bold"/>
              </a:defRPr>
            </a:lvl4pPr>
            <a:lvl5pPr lvl="4" algn="r">
              <a:spcBef>
                <a:spcPts val="0"/>
              </a:spcBef>
              <a:spcAft>
                <a:spcPts val="0"/>
              </a:spcAft>
              <a:buSzPts val="1400"/>
              <a:buNone/>
              <a:defRPr sz="3200">
                <a:solidFill>
                  <a:srgbClr val="FFFFFF"/>
                </a:solidFill>
                <a:latin typeface="Arial Bold"/>
                <a:ea typeface="Arial Bold"/>
                <a:cs typeface="Arial Bold"/>
                <a:sym typeface="Arial Bold"/>
              </a:defRPr>
            </a:lvl5pPr>
            <a:lvl6pPr lvl="5" indent="457200" algn="r">
              <a:spcBef>
                <a:spcPts val="0"/>
              </a:spcBef>
              <a:spcAft>
                <a:spcPts val="0"/>
              </a:spcAft>
              <a:buSzPts val="1400"/>
              <a:buNone/>
              <a:defRPr sz="3200">
                <a:solidFill>
                  <a:srgbClr val="FFFFFF"/>
                </a:solidFill>
                <a:latin typeface="Arial Bold"/>
                <a:ea typeface="Arial Bold"/>
                <a:cs typeface="Arial Bold"/>
                <a:sym typeface="Arial Bold"/>
              </a:defRPr>
            </a:lvl6pPr>
            <a:lvl7pPr lvl="6" indent="914400" algn="r">
              <a:spcBef>
                <a:spcPts val="0"/>
              </a:spcBef>
              <a:spcAft>
                <a:spcPts val="0"/>
              </a:spcAft>
              <a:buSzPts val="1400"/>
              <a:buNone/>
              <a:defRPr sz="3200">
                <a:solidFill>
                  <a:srgbClr val="FFFFFF"/>
                </a:solidFill>
                <a:latin typeface="Arial Bold"/>
                <a:ea typeface="Arial Bold"/>
                <a:cs typeface="Arial Bold"/>
                <a:sym typeface="Arial Bold"/>
              </a:defRPr>
            </a:lvl7pPr>
            <a:lvl8pPr lvl="7" indent="1371600" algn="r">
              <a:spcBef>
                <a:spcPts val="0"/>
              </a:spcBef>
              <a:spcAft>
                <a:spcPts val="0"/>
              </a:spcAft>
              <a:buSzPts val="1400"/>
              <a:buNone/>
              <a:defRPr sz="3200">
                <a:solidFill>
                  <a:srgbClr val="FFFFFF"/>
                </a:solidFill>
                <a:latin typeface="Arial Bold"/>
                <a:ea typeface="Arial Bold"/>
                <a:cs typeface="Arial Bold"/>
                <a:sym typeface="Arial Bold"/>
              </a:defRPr>
            </a:lvl8pPr>
            <a:lvl9pPr lvl="8" indent="1828800" algn="r">
              <a:spcBef>
                <a:spcPts val="0"/>
              </a:spcBef>
              <a:spcAft>
                <a:spcPts val="0"/>
              </a:spcAft>
              <a:buSzPts val="1400"/>
              <a:buNone/>
              <a:defRPr sz="3200">
                <a:solidFill>
                  <a:srgbClr val="FFFFFF"/>
                </a:solidFill>
                <a:latin typeface="Arial Bold"/>
                <a:ea typeface="Arial Bold"/>
                <a:cs typeface="Arial Bold"/>
                <a:sym typeface="Arial Bold"/>
              </a:defRPr>
            </a:lvl9pPr>
          </a:lstStyle>
          <a:p>
            <a:pPr defTabSz="914400" rtl="0">
              <a:buClr>
                <a:schemeClr val="dk1"/>
              </a:buClr>
              <a:buSzPts val="1100"/>
              <a:buFont typeface="Arial"/>
              <a:buNone/>
            </a:pPr>
            <a:r>
              <a:rPr lang="en-GB" sz="2800" dirty="0"/>
              <a:t>CARD Radar products</a:t>
            </a:r>
          </a:p>
          <a:p>
            <a:pPr defTabSz="914400" rtl="0">
              <a:buSzPts val="2400"/>
              <a:buFont typeface="Helvetica Neue"/>
              <a:buNone/>
            </a:pPr>
            <a:r>
              <a:rPr lang="en-GB" sz="2800" dirty="0"/>
              <a:t>Current status</a:t>
            </a:r>
          </a:p>
        </p:txBody>
      </p:sp>
      <p:sp>
        <p:nvSpPr>
          <p:cNvPr id="7" name="Google Shape;268;p48">
            <a:extLst>
              <a:ext uri="{FF2B5EF4-FFF2-40B4-BE49-F238E27FC236}">
                <a16:creationId xmlns:a16="http://schemas.microsoft.com/office/drawing/2014/main" id="{866B3939-218A-254A-903C-927F96C527C4}"/>
              </a:ext>
            </a:extLst>
          </p:cNvPr>
          <p:cNvSpPr txBox="1">
            <a:spLocks/>
          </p:cNvSpPr>
          <p:nvPr/>
        </p:nvSpPr>
        <p:spPr>
          <a:xfrm>
            <a:off x="228600" y="1219201"/>
            <a:ext cx="7024256" cy="1066800"/>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342900" marR="0" lvl="0" indent="-257175" algn="l" rtl="0">
              <a:lnSpc>
                <a:spcPct val="100000"/>
              </a:lnSpc>
              <a:spcBef>
                <a:spcPts val="270"/>
              </a:spcBef>
              <a:spcAft>
                <a:spcPts val="0"/>
              </a:spcAft>
              <a:buClr>
                <a:srgbClr val="002569"/>
              </a:buClr>
              <a:buSzPts val="1800"/>
              <a:buFont typeface="Arial"/>
              <a:buChar char="•"/>
              <a:defRPr sz="2400" b="1" i="0" u="none" strike="noStrike" cap="none">
                <a:solidFill>
                  <a:srgbClr val="002569"/>
                </a:solidFill>
                <a:latin typeface="Calibri"/>
                <a:ea typeface="Calibri"/>
                <a:cs typeface="Calibri"/>
                <a:sym typeface="Calibri"/>
              </a:defRPr>
            </a:lvl1pPr>
            <a:lvl2pPr marL="685800" marR="0" lvl="1" indent="-257175" algn="l" rtl="0">
              <a:lnSpc>
                <a:spcPct val="100000"/>
              </a:lnSpc>
              <a:spcBef>
                <a:spcPts val="270"/>
              </a:spcBef>
              <a:spcAft>
                <a:spcPts val="0"/>
              </a:spcAft>
              <a:buClr>
                <a:srgbClr val="002569"/>
              </a:buClr>
              <a:buSzPts val="1800"/>
              <a:buFont typeface="Arial"/>
              <a:buChar char="–"/>
              <a:defRPr sz="2000" b="0" i="0" u="none" strike="noStrike" cap="none">
                <a:solidFill>
                  <a:srgbClr val="002569"/>
                </a:solidFill>
                <a:latin typeface="Calibri"/>
                <a:ea typeface="Calibri"/>
                <a:cs typeface="Calibri"/>
                <a:sym typeface="Calibri"/>
              </a:defRPr>
            </a:lvl2pPr>
            <a:lvl3pPr marL="1028700" marR="0" lvl="2" indent="-257175" algn="l" rtl="0">
              <a:lnSpc>
                <a:spcPct val="100000"/>
              </a:lnSpc>
              <a:spcBef>
                <a:spcPts val="270"/>
              </a:spcBef>
              <a:spcAft>
                <a:spcPts val="0"/>
              </a:spcAft>
              <a:buClr>
                <a:srgbClr val="002569"/>
              </a:buClr>
              <a:buSzPts val="1800"/>
              <a:buFont typeface="Arial"/>
              <a:buChar char="•"/>
              <a:defRPr sz="1800" b="0" i="0" u="none" strike="noStrike" cap="none">
                <a:solidFill>
                  <a:srgbClr val="002569"/>
                </a:solidFill>
                <a:latin typeface="Calibri"/>
                <a:ea typeface="Calibri"/>
                <a:cs typeface="Calibri"/>
                <a:sym typeface="Calibri"/>
              </a:defRPr>
            </a:lvl3pPr>
            <a:lvl4pPr marL="1371600" marR="0" lvl="3"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4pPr>
            <a:lvl5pPr marL="1714500" marR="0" lvl="4"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50000"/>
              </a:lnSpc>
              <a:spcBef>
                <a:spcPts val="300"/>
              </a:spcBef>
              <a:buFont typeface="Arial"/>
              <a:buNone/>
            </a:pPr>
            <a:r>
              <a:rPr lang="en-GB" sz="1800" dirty="0">
                <a:solidFill>
                  <a:srgbClr val="1F497D"/>
                </a:solidFill>
                <a:latin typeface="Arial" panose="020B0604020202020204" pitchFamily="34" charset="0"/>
                <a:ea typeface="Arial"/>
                <a:cs typeface="Arial" panose="020B0604020202020204" pitchFamily="34" charset="0"/>
                <a:sym typeface="Arial"/>
              </a:rPr>
              <a:t>CEOS ARD specifications (CARD4L) for SAR products:</a:t>
            </a:r>
          </a:p>
          <a:p>
            <a:pPr marL="0" indent="0">
              <a:lnSpc>
                <a:spcPct val="150000"/>
              </a:lnSpc>
              <a:spcBef>
                <a:spcPts val="300"/>
              </a:spcBef>
              <a:buNone/>
            </a:pPr>
            <a:r>
              <a:rPr lang="en-GB" sz="1600" dirty="0">
                <a:solidFill>
                  <a:srgbClr val="1F497D"/>
                </a:solidFill>
                <a:latin typeface="Arial" panose="020B0604020202020204" pitchFamily="34" charset="0"/>
                <a:ea typeface="Arial"/>
                <a:cs typeface="Arial" panose="020B0604020202020204" pitchFamily="34" charset="0"/>
                <a:sym typeface="Arial"/>
              </a:rPr>
              <a:t>Endorsed and available at </a:t>
            </a:r>
            <a:r>
              <a:rPr lang="en-GB" sz="1600" dirty="0">
                <a:solidFill>
                  <a:srgbClr val="0070C0"/>
                </a:solidFill>
                <a:latin typeface="Arial" panose="020B0604020202020204" pitchFamily="34" charset="0"/>
                <a:cs typeface="Arial" panose="020B0604020202020204" pitchFamily="34" charset="0"/>
              </a:rPr>
              <a:t>http://</a:t>
            </a:r>
            <a:r>
              <a:rPr lang="en-GB" sz="1600" dirty="0" err="1">
                <a:solidFill>
                  <a:srgbClr val="0070C0"/>
                </a:solidFill>
                <a:latin typeface="Arial" panose="020B0604020202020204" pitchFamily="34" charset="0"/>
                <a:cs typeface="Arial" panose="020B0604020202020204" pitchFamily="34" charset="0"/>
              </a:rPr>
              <a:t>ceos.org</a:t>
            </a:r>
            <a:r>
              <a:rPr lang="en-GB" sz="1600" dirty="0">
                <a:solidFill>
                  <a:srgbClr val="0070C0"/>
                </a:solidFill>
                <a:latin typeface="Arial" panose="020B0604020202020204" pitchFamily="34" charset="0"/>
                <a:cs typeface="Arial" panose="020B0604020202020204" pitchFamily="34" charset="0"/>
              </a:rPr>
              <a:t>/</a:t>
            </a:r>
            <a:r>
              <a:rPr lang="en-GB" sz="1600" dirty="0" err="1">
                <a:solidFill>
                  <a:srgbClr val="0070C0"/>
                </a:solidFill>
                <a:latin typeface="Arial" panose="020B0604020202020204" pitchFamily="34" charset="0"/>
                <a:cs typeface="Arial" panose="020B0604020202020204" pitchFamily="34" charset="0"/>
              </a:rPr>
              <a:t>ard</a:t>
            </a:r>
            <a:endParaRPr lang="en-GB" sz="1800" dirty="0">
              <a:solidFill>
                <a:srgbClr val="1F497D"/>
              </a:solidFill>
              <a:latin typeface="Arial" panose="020B0604020202020204" pitchFamily="34" charset="0"/>
              <a:ea typeface="Arial"/>
              <a:cs typeface="Arial" panose="020B0604020202020204" pitchFamily="34" charset="0"/>
              <a:sym typeface="Arial"/>
            </a:endParaRPr>
          </a:p>
        </p:txBody>
      </p:sp>
      <p:sp>
        <p:nvSpPr>
          <p:cNvPr id="9" name="Google Shape;268;p48">
            <a:extLst>
              <a:ext uri="{FF2B5EF4-FFF2-40B4-BE49-F238E27FC236}">
                <a16:creationId xmlns:a16="http://schemas.microsoft.com/office/drawing/2014/main" id="{F3B374D8-2B79-4645-B5BC-111614B6FE29}"/>
              </a:ext>
            </a:extLst>
          </p:cNvPr>
          <p:cNvSpPr txBox="1">
            <a:spLocks/>
          </p:cNvSpPr>
          <p:nvPr/>
        </p:nvSpPr>
        <p:spPr>
          <a:xfrm>
            <a:off x="176360" y="2286001"/>
            <a:ext cx="4421819" cy="3505200"/>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342900" marR="0" lvl="0" indent="-257175" algn="l" rtl="0">
              <a:lnSpc>
                <a:spcPct val="100000"/>
              </a:lnSpc>
              <a:spcBef>
                <a:spcPts val="270"/>
              </a:spcBef>
              <a:spcAft>
                <a:spcPts val="0"/>
              </a:spcAft>
              <a:buClr>
                <a:srgbClr val="002569"/>
              </a:buClr>
              <a:buSzPts val="1800"/>
              <a:buFont typeface="Arial"/>
              <a:buChar char="•"/>
              <a:defRPr sz="2400" b="1" i="0" u="none" strike="noStrike" cap="none">
                <a:solidFill>
                  <a:srgbClr val="002569"/>
                </a:solidFill>
                <a:latin typeface="Calibri"/>
                <a:ea typeface="Calibri"/>
                <a:cs typeface="Calibri"/>
                <a:sym typeface="Calibri"/>
              </a:defRPr>
            </a:lvl1pPr>
            <a:lvl2pPr marL="685800" marR="0" lvl="1" indent="-257175" algn="l" rtl="0">
              <a:lnSpc>
                <a:spcPct val="100000"/>
              </a:lnSpc>
              <a:spcBef>
                <a:spcPts val="270"/>
              </a:spcBef>
              <a:spcAft>
                <a:spcPts val="0"/>
              </a:spcAft>
              <a:buClr>
                <a:srgbClr val="002569"/>
              </a:buClr>
              <a:buSzPts val="1800"/>
              <a:buFont typeface="Arial"/>
              <a:buChar char="–"/>
              <a:defRPr sz="2000" b="0" i="0" u="none" strike="noStrike" cap="none">
                <a:solidFill>
                  <a:srgbClr val="002569"/>
                </a:solidFill>
                <a:latin typeface="Calibri"/>
                <a:ea typeface="Calibri"/>
                <a:cs typeface="Calibri"/>
                <a:sym typeface="Calibri"/>
              </a:defRPr>
            </a:lvl2pPr>
            <a:lvl3pPr marL="1028700" marR="0" lvl="2" indent="-257175" algn="l" rtl="0">
              <a:lnSpc>
                <a:spcPct val="100000"/>
              </a:lnSpc>
              <a:spcBef>
                <a:spcPts val="270"/>
              </a:spcBef>
              <a:spcAft>
                <a:spcPts val="0"/>
              </a:spcAft>
              <a:buClr>
                <a:srgbClr val="002569"/>
              </a:buClr>
              <a:buSzPts val="1800"/>
              <a:buFont typeface="Arial"/>
              <a:buChar char="•"/>
              <a:defRPr sz="1800" b="0" i="0" u="none" strike="noStrike" cap="none">
                <a:solidFill>
                  <a:srgbClr val="002569"/>
                </a:solidFill>
                <a:latin typeface="Calibri"/>
                <a:ea typeface="Calibri"/>
                <a:cs typeface="Calibri"/>
                <a:sym typeface="Calibri"/>
              </a:defRPr>
            </a:lvl3pPr>
            <a:lvl4pPr marL="1371600" marR="0" lvl="3"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4pPr>
            <a:lvl5pPr marL="1714500" marR="0" lvl="4"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indent="-238125">
              <a:lnSpc>
                <a:spcPct val="115000"/>
              </a:lnSpc>
              <a:spcBef>
                <a:spcPts val="375"/>
              </a:spcBef>
              <a:buClr>
                <a:srgbClr val="1F497D"/>
              </a:buClr>
              <a:buSzPts val="1400"/>
            </a:pPr>
            <a:r>
              <a:rPr lang="en-GB" sz="1600" b="0" dirty="0">
                <a:solidFill>
                  <a:srgbClr val="1F497D"/>
                </a:solidFill>
                <a:latin typeface="Arial" panose="020B0604020202020204" pitchFamily="34" charset="0"/>
                <a:ea typeface="Arial"/>
                <a:cs typeface="Arial" panose="020B0604020202020204" pitchFamily="34" charset="0"/>
                <a:sym typeface="Arial"/>
              </a:rPr>
              <a:t>Normalised Radar Backscatter (NRB)</a:t>
            </a:r>
            <a:endParaRPr lang="en-GB" sz="800" dirty="0">
              <a:solidFill>
                <a:srgbClr val="1F497D"/>
              </a:solidFill>
              <a:latin typeface="Arial" panose="020B0604020202020204" pitchFamily="34" charset="0"/>
              <a:ea typeface="Arial"/>
              <a:cs typeface="Arial" panose="020B0604020202020204" pitchFamily="34" charset="0"/>
              <a:sym typeface="Arial"/>
            </a:endParaRPr>
          </a:p>
          <a:p>
            <a:pPr indent="-238125">
              <a:lnSpc>
                <a:spcPct val="115000"/>
              </a:lnSpc>
              <a:spcBef>
                <a:spcPts val="375"/>
              </a:spcBef>
              <a:buClr>
                <a:srgbClr val="1F497D"/>
              </a:buClr>
              <a:buSzPts val="1400"/>
            </a:pPr>
            <a:r>
              <a:rPr lang="en-GB" sz="1600" b="0" dirty="0">
                <a:solidFill>
                  <a:srgbClr val="1F497D"/>
                </a:solidFill>
                <a:latin typeface="Arial" panose="020B0604020202020204" pitchFamily="34" charset="0"/>
                <a:ea typeface="Arial"/>
                <a:cs typeface="Arial" panose="020B0604020202020204" pitchFamily="34" charset="0"/>
                <a:sym typeface="Arial"/>
              </a:rPr>
              <a:t>Polarimetric Radar (POL)</a:t>
            </a:r>
          </a:p>
          <a:p>
            <a:pPr indent="-238125">
              <a:lnSpc>
                <a:spcPct val="115000"/>
              </a:lnSpc>
              <a:spcBef>
                <a:spcPts val="375"/>
              </a:spcBef>
              <a:buClr>
                <a:srgbClr val="1F497D"/>
              </a:buClr>
              <a:buSzPts val="1400"/>
            </a:pPr>
            <a:r>
              <a:rPr lang="en-GB" sz="1600" b="0" dirty="0">
                <a:solidFill>
                  <a:schemeClr val="bg1">
                    <a:lumMod val="65000"/>
                  </a:schemeClr>
                </a:solidFill>
                <a:latin typeface="Arial" panose="020B0604020202020204" pitchFamily="34" charset="0"/>
                <a:ea typeface="Arial"/>
                <a:cs typeface="Arial" panose="020B0604020202020204" pitchFamily="34" charset="0"/>
                <a:sym typeface="Arial"/>
              </a:rPr>
              <a:t>Surface Reflectance (SR)</a:t>
            </a:r>
          </a:p>
          <a:p>
            <a:pPr indent="-238125">
              <a:lnSpc>
                <a:spcPct val="115000"/>
              </a:lnSpc>
              <a:spcBef>
                <a:spcPts val="375"/>
              </a:spcBef>
              <a:buClr>
                <a:srgbClr val="1F497D"/>
              </a:buClr>
              <a:buSzPts val="1400"/>
            </a:pPr>
            <a:r>
              <a:rPr lang="en-GB" sz="1600" b="0" dirty="0">
                <a:solidFill>
                  <a:schemeClr val="bg1">
                    <a:lumMod val="65000"/>
                  </a:schemeClr>
                </a:solidFill>
                <a:latin typeface="Arial" panose="020B0604020202020204" pitchFamily="34" charset="0"/>
                <a:ea typeface="Arial"/>
                <a:cs typeface="Arial" panose="020B0604020202020204" pitchFamily="34" charset="0"/>
                <a:sym typeface="Arial"/>
              </a:rPr>
              <a:t>Surface Temperature (ST)</a:t>
            </a:r>
            <a:endParaRPr lang="en-GB" sz="700" b="0" dirty="0">
              <a:solidFill>
                <a:schemeClr val="bg1">
                  <a:lumMod val="65000"/>
                </a:schemeClr>
              </a:solidFill>
              <a:latin typeface="Arial" panose="020B0604020202020204" pitchFamily="34" charset="0"/>
              <a:ea typeface="Arial"/>
              <a:cs typeface="Arial" panose="020B0604020202020204" pitchFamily="34" charset="0"/>
              <a:sym typeface="Arial"/>
            </a:endParaRPr>
          </a:p>
          <a:p>
            <a:pPr indent="-238125">
              <a:lnSpc>
                <a:spcPct val="115000"/>
              </a:lnSpc>
              <a:spcBef>
                <a:spcPts val="375"/>
              </a:spcBef>
              <a:buClr>
                <a:srgbClr val="1F497D"/>
              </a:buClr>
              <a:buSzPts val="1400"/>
            </a:pPr>
            <a:endParaRPr lang="en-GB" sz="700" dirty="0">
              <a:solidFill>
                <a:srgbClr val="1F497D"/>
              </a:solidFill>
              <a:latin typeface="Arial" panose="020B0604020202020204" pitchFamily="34" charset="0"/>
              <a:cs typeface="Arial" panose="020B0604020202020204" pitchFamily="34" charset="0"/>
              <a:sym typeface="Arial"/>
            </a:endParaRPr>
          </a:p>
          <a:p>
            <a:pPr marL="0" indent="0">
              <a:lnSpc>
                <a:spcPct val="150000"/>
              </a:lnSpc>
              <a:spcBef>
                <a:spcPts val="300"/>
              </a:spcBef>
              <a:buNone/>
            </a:pPr>
            <a:r>
              <a:rPr lang="en-GB" sz="1600" dirty="0">
                <a:solidFill>
                  <a:srgbClr val="1F497D"/>
                </a:solidFill>
                <a:latin typeface="Arial" panose="020B0604020202020204" pitchFamily="34" charset="0"/>
                <a:cs typeface="Arial" panose="020B0604020202020204" pitchFamily="34" charset="0"/>
                <a:sym typeface="Arial"/>
              </a:rPr>
              <a:t>In the pipeline:</a:t>
            </a:r>
            <a:endParaRPr lang="en-GB" sz="800" b="0" dirty="0">
              <a:solidFill>
                <a:srgbClr val="1F497D"/>
              </a:solidFill>
              <a:latin typeface="Arial" panose="020B0604020202020204" pitchFamily="34" charset="0"/>
              <a:ea typeface="Arial"/>
              <a:cs typeface="Arial" panose="020B0604020202020204" pitchFamily="34" charset="0"/>
              <a:sym typeface="Arial"/>
            </a:endParaRPr>
          </a:p>
          <a:p>
            <a:pPr indent="-238125">
              <a:lnSpc>
                <a:spcPct val="115000"/>
              </a:lnSpc>
              <a:spcBef>
                <a:spcPts val="375"/>
              </a:spcBef>
              <a:buClr>
                <a:srgbClr val="1F497D"/>
              </a:buClr>
              <a:buSzPts val="1400"/>
            </a:pPr>
            <a:r>
              <a:rPr lang="en-GB" sz="1600" b="0" dirty="0">
                <a:solidFill>
                  <a:srgbClr val="1F497D"/>
                </a:solidFill>
                <a:latin typeface="Arial" panose="020B0604020202020204" pitchFamily="34" charset="0"/>
                <a:ea typeface="Arial"/>
                <a:cs typeface="Arial" panose="020B0604020202020204" pitchFamily="34" charset="0"/>
                <a:sym typeface="Arial"/>
              </a:rPr>
              <a:t>Ocean Radar Backscatter (ORB)</a:t>
            </a:r>
          </a:p>
          <a:p>
            <a:pPr indent="-238125">
              <a:lnSpc>
                <a:spcPct val="115000"/>
              </a:lnSpc>
              <a:spcBef>
                <a:spcPts val="375"/>
              </a:spcBef>
              <a:buClr>
                <a:srgbClr val="1F497D"/>
              </a:buClr>
              <a:buSzPts val="1400"/>
            </a:pPr>
            <a:r>
              <a:rPr lang="en-GB" sz="1600" b="0" dirty="0">
                <a:solidFill>
                  <a:srgbClr val="1F497D"/>
                </a:solidFill>
                <a:latin typeface="Arial" panose="020B0604020202020204" pitchFamily="34" charset="0"/>
                <a:ea typeface="Arial"/>
                <a:cs typeface="Arial" panose="020B0604020202020204" pitchFamily="34" charset="0"/>
                <a:sym typeface="Arial"/>
              </a:rPr>
              <a:t>Geocoded SLC (GSLC)</a:t>
            </a:r>
            <a:endParaRPr lang="en-GB" sz="800" b="0" dirty="0">
              <a:solidFill>
                <a:srgbClr val="1F497D"/>
              </a:solidFill>
              <a:latin typeface="Arial" panose="020B0604020202020204" pitchFamily="34" charset="0"/>
              <a:ea typeface="Arial"/>
              <a:cs typeface="Arial" panose="020B0604020202020204" pitchFamily="34" charset="0"/>
              <a:sym typeface="Arial"/>
            </a:endParaRPr>
          </a:p>
          <a:p>
            <a:pPr indent="-238125">
              <a:lnSpc>
                <a:spcPct val="115000"/>
              </a:lnSpc>
              <a:spcBef>
                <a:spcPts val="375"/>
              </a:spcBef>
              <a:buClr>
                <a:srgbClr val="1F497D"/>
              </a:buClr>
              <a:buSzPts val="1400"/>
            </a:pPr>
            <a:r>
              <a:rPr lang="en-GB" sz="1600" b="0" dirty="0">
                <a:solidFill>
                  <a:srgbClr val="1F497D"/>
                </a:solidFill>
                <a:latin typeface="Arial" panose="020B0604020202020204" pitchFamily="34" charset="0"/>
                <a:ea typeface="Arial"/>
                <a:cs typeface="Arial" panose="020B0604020202020204" pitchFamily="34" charset="0"/>
                <a:sym typeface="Arial"/>
              </a:rPr>
              <a:t>Interferometric Radar (INSAR)</a:t>
            </a:r>
            <a:endParaRPr lang="en-GB" sz="1600" b="0" dirty="0">
              <a:solidFill>
                <a:schemeClr val="bg1">
                  <a:lumMod val="65000"/>
                </a:schemeClr>
              </a:solidFill>
              <a:latin typeface="Arial" panose="020B0604020202020204" pitchFamily="34" charset="0"/>
              <a:ea typeface="Arial"/>
              <a:cs typeface="Arial" panose="020B0604020202020204" pitchFamily="34" charset="0"/>
              <a:sym typeface="Arial"/>
            </a:endParaRPr>
          </a:p>
          <a:p>
            <a:pPr indent="-238125">
              <a:lnSpc>
                <a:spcPct val="115000"/>
              </a:lnSpc>
              <a:spcBef>
                <a:spcPts val="375"/>
              </a:spcBef>
              <a:buClr>
                <a:srgbClr val="1F497D"/>
              </a:buClr>
              <a:buSzPts val="1400"/>
            </a:pPr>
            <a:r>
              <a:rPr lang="en-GB" sz="1600" b="0" dirty="0">
                <a:solidFill>
                  <a:schemeClr val="bg1">
                    <a:lumMod val="65000"/>
                  </a:schemeClr>
                </a:solidFill>
                <a:latin typeface="Arial" panose="020B0604020202020204" pitchFamily="34" charset="0"/>
                <a:ea typeface="Arial"/>
                <a:cs typeface="Arial" panose="020B0604020202020204" pitchFamily="34" charset="0"/>
                <a:sym typeface="Arial"/>
              </a:rPr>
              <a:t>Nightlight Radiance</a:t>
            </a:r>
          </a:p>
          <a:p>
            <a:pPr indent="-238125">
              <a:lnSpc>
                <a:spcPct val="115000"/>
              </a:lnSpc>
              <a:spcBef>
                <a:spcPts val="375"/>
              </a:spcBef>
              <a:buClr>
                <a:srgbClr val="1F497D"/>
              </a:buClr>
              <a:buSzPts val="1400"/>
            </a:pPr>
            <a:r>
              <a:rPr lang="en-GB" sz="1600" b="0" dirty="0">
                <a:solidFill>
                  <a:schemeClr val="bg1">
                    <a:lumMod val="65000"/>
                  </a:schemeClr>
                </a:solidFill>
                <a:latin typeface="Arial" panose="020B0604020202020204" pitchFamily="34" charset="0"/>
                <a:ea typeface="Arial"/>
                <a:cs typeface="Arial" panose="020B0604020202020204" pitchFamily="34" charset="0"/>
                <a:sym typeface="Arial"/>
              </a:rPr>
              <a:t>Aquatic Reflectance </a:t>
            </a:r>
          </a:p>
          <a:p>
            <a:pPr indent="-238125">
              <a:lnSpc>
                <a:spcPct val="115000"/>
              </a:lnSpc>
              <a:spcBef>
                <a:spcPts val="375"/>
              </a:spcBef>
              <a:buClr>
                <a:srgbClr val="1F497D"/>
              </a:buClr>
              <a:buSzPts val="1400"/>
            </a:pPr>
            <a:r>
              <a:rPr lang="en-GB" sz="1600" b="0" dirty="0">
                <a:solidFill>
                  <a:schemeClr val="bg1">
                    <a:lumMod val="65000"/>
                  </a:schemeClr>
                </a:solidFill>
                <a:latin typeface="Arial" panose="020B0604020202020204" pitchFamily="34" charset="0"/>
                <a:ea typeface="Arial"/>
                <a:cs typeface="Arial" panose="020B0604020202020204" pitchFamily="34" charset="0"/>
                <a:sym typeface="Arial"/>
              </a:rPr>
              <a:t>Lidar Terrain &amp; Canopy Height</a:t>
            </a:r>
          </a:p>
        </p:txBody>
      </p:sp>
      <p:pic>
        <p:nvPicPr>
          <p:cNvPr id="11" name="Picture 10">
            <a:extLst>
              <a:ext uri="{FF2B5EF4-FFF2-40B4-BE49-F238E27FC236}">
                <a16:creationId xmlns:a16="http://schemas.microsoft.com/office/drawing/2014/main" id="{68996983-67BA-CD49-B262-E1A5F3C609B3}"/>
              </a:ext>
            </a:extLst>
          </p:cNvPr>
          <p:cNvPicPr>
            <a:picLocks noChangeAspect="1"/>
          </p:cNvPicPr>
          <p:nvPr/>
        </p:nvPicPr>
        <p:blipFill>
          <a:blip r:embed="rId4"/>
          <a:stretch>
            <a:fillRect/>
          </a:stretch>
        </p:blipFill>
        <p:spPr>
          <a:xfrm>
            <a:off x="3733800" y="2743200"/>
            <a:ext cx="5303309" cy="3844800"/>
          </a:xfrm>
          <a:prstGeom prst="rect">
            <a:avLst/>
          </a:prstGeom>
        </p:spPr>
      </p:pic>
    </p:spTree>
    <p:extLst>
      <p:ext uri="{BB962C8B-B14F-4D97-AF65-F5344CB8AC3E}">
        <p14:creationId xmlns:p14="http://schemas.microsoft.com/office/powerpoint/2010/main" val="4291937112"/>
      </p:ext>
    </p:extLst>
  </p:cSld>
  <p:clrMapOvr>
    <a:masterClrMapping/>
  </p:clrMapOvr>
  <mc:AlternateContent xmlns:mc="http://schemas.openxmlformats.org/markup-compatibility/2006" xmlns:p14="http://schemas.microsoft.com/office/powerpoint/2010/main">
    <mc:Choice Requires="p14">
      <p:transition spd="slow" p14:dur="2000" advTm="87035"/>
    </mc:Choice>
    <mc:Fallback xmlns="">
      <p:transition spd="slow" advTm="8703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41" name="Google Shape;317;p54">
            <a:extLst>
              <a:ext uri="{FF2B5EF4-FFF2-40B4-BE49-F238E27FC236}">
                <a16:creationId xmlns:a16="http://schemas.microsoft.com/office/drawing/2014/main" id="{7DB5271D-AE43-074F-810E-1F2C38162DB3}"/>
              </a:ext>
            </a:extLst>
          </p:cNvPr>
          <p:cNvSpPr>
            <a:spLocks noGrp="1"/>
          </p:cNvSpPr>
          <p:nvPr>
            <p:ph type="sldNum" idx="12"/>
          </p:nvPr>
        </p:nvSpPr>
        <p:spPr>
          <a:xfrm>
            <a:off x="8839200" y="6553200"/>
            <a:ext cx="195300" cy="187200"/>
          </a:xfrm>
          <a:prstGeom prst="roundRect">
            <a:avLst>
              <a:gd name="adj" fmla="val 16667"/>
            </a:avLst>
          </a:prstGeom>
          <a:solidFill>
            <a:schemeClr val="lt1">
              <a:alpha val="48240"/>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noAutofit/>
          </a:bodyPr>
          <a:lstStyle/>
          <a:p>
            <a:fld id="{00000000-1234-1234-1234-123412341234}" type="slidenum">
              <a:rPr lang="en"/>
              <a:pPr/>
              <a:t>4</a:t>
            </a:fld>
            <a:endParaRPr dirty="0"/>
          </a:p>
        </p:txBody>
      </p:sp>
      <p:sp>
        <p:nvSpPr>
          <p:cNvPr id="10" name="Google Shape;368;p58">
            <a:extLst>
              <a:ext uri="{FF2B5EF4-FFF2-40B4-BE49-F238E27FC236}">
                <a16:creationId xmlns:a16="http://schemas.microsoft.com/office/drawing/2014/main" id="{6B36658F-F7B8-854B-842C-3CDB79A37126}"/>
              </a:ext>
            </a:extLst>
          </p:cNvPr>
          <p:cNvSpPr txBox="1">
            <a:spLocks noGrp="1"/>
          </p:cNvSpPr>
          <p:nvPr>
            <p:ph type="body" idx="1"/>
          </p:nvPr>
        </p:nvSpPr>
        <p:spPr>
          <a:xfrm>
            <a:off x="4593450" y="1349793"/>
            <a:ext cx="4343400" cy="91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500"/>
              </a:spcBef>
              <a:spcAft>
                <a:spcPts val="0"/>
              </a:spcAft>
              <a:buNone/>
            </a:pPr>
            <a:r>
              <a:rPr lang="en-AU" sz="1800" b="1" dirty="0">
                <a:solidFill>
                  <a:srgbClr val="1F497D"/>
                </a:solidFill>
                <a:latin typeface="Arial"/>
                <a:ea typeface="Arial"/>
                <a:cs typeface="Arial"/>
                <a:sym typeface="Arial"/>
              </a:rPr>
              <a:t>CARD specs (Product Family Specifications – PFS)</a:t>
            </a:r>
            <a:endParaRPr lang="en-AU" sz="700" b="1" dirty="0">
              <a:solidFill>
                <a:srgbClr val="1F497D"/>
              </a:solidFill>
              <a:latin typeface="Arial"/>
              <a:ea typeface="Arial"/>
              <a:cs typeface="Arial"/>
              <a:sym typeface="Arial"/>
            </a:endParaRPr>
          </a:p>
          <a:p>
            <a:pPr marL="0" lvl="0" indent="0" algn="l" rtl="0">
              <a:lnSpc>
                <a:spcPct val="115000"/>
              </a:lnSpc>
              <a:spcBef>
                <a:spcPts val="500"/>
              </a:spcBef>
              <a:spcAft>
                <a:spcPts val="0"/>
              </a:spcAft>
              <a:buNone/>
            </a:pPr>
            <a:endParaRPr lang="en-AU" sz="700" b="1" dirty="0">
              <a:solidFill>
                <a:srgbClr val="1F497D"/>
              </a:solidFill>
              <a:latin typeface="Arial"/>
              <a:ea typeface="Arial"/>
              <a:cs typeface="Arial"/>
              <a:sym typeface="Arial"/>
            </a:endParaRPr>
          </a:p>
          <a:p>
            <a:pPr marL="457200" lvl="0" indent="-330200" algn="l" rtl="0">
              <a:lnSpc>
                <a:spcPct val="115000"/>
              </a:lnSpc>
              <a:spcBef>
                <a:spcPts val="500"/>
              </a:spcBef>
              <a:spcAft>
                <a:spcPts val="0"/>
              </a:spcAft>
              <a:buClr>
                <a:srgbClr val="1F497D"/>
              </a:buClr>
              <a:buSzPts val="1600"/>
              <a:buChar char="•"/>
            </a:pPr>
            <a:r>
              <a:rPr lang="en-AU" sz="1800" b="0" dirty="0">
                <a:solidFill>
                  <a:srgbClr val="1F497D"/>
                </a:solidFill>
                <a:latin typeface="Arial"/>
                <a:ea typeface="Arial"/>
                <a:cs typeface="Arial"/>
                <a:sym typeface="Arial"/>
              </a:rPr>
              <a:t>“Guidance document” for data providers:</a:t>
            </a:r>
          </a:p>
          <a:p>
            <a:pPr lvl="1" indent="-330200" rtl="0">
              <a:lnSpc>
                <a:spcPct val="115000"/>
              </a:lnSpc>
              <a:spcBef>
                <a:spcPts val="500"/>
              </a:spcBef>
              <a:buClr>
                <a:srgbClr val="1F497D"/>
              </a:buClr>
              <a:buSzPts val="1600"/>
              <a:buChar char="•"/>
            </a:pPr>
            <a:r>
              <a:rPr lang="en-AU" sz="1600" dirty="0">
                <a:solidFill>
                  <a:srgbClr val="1F497D"/>
                </a:solidFill>
                <a:latin typeface="Arial"/>
                <a:ea typeface="Arial"/>
                <a:cs typeface="Arial"/>
                <a:sym typeface="Arial"/>
              </a:rPr>
              <a:t>Geometric corrections</a:t>
            </a:r>
          </a:p>
          <a:p>
            <a:pPr lvl="1" indent="-330200" rtl="0">
              <a:lnSpc>
                <a:spcPct val="115000"/>
              </a:lnSpc>
              <a:spcBef>
                <a:spcPts val="500"/>
              </a:spcBef>
              <a:buClr>
                <a:srgbClr val="1F497D"/>
              </a:buClr>
              <a:buSzPts val="1600"/>
              <a:buChar char="•"/>
            </a:pPr>
            <a:r>
              <a:rPr lang="en-AU" sz="1600" b="0" dirty="0">
                <a:solidFill>
                  <a:srgbClr val="1F497D"/>
                </a:solidFill>
                <a:latin typeface="Arial"/>
                <a:ea typeface="Arial"/>
                <a:cs typeface="Arial"/>
                <a:sym typeface="Arial"/>
              </a:rPr>
              <a:t>Radiometric corrections</a:t>
            </a:r>
          </a:p>
          <a:p>
            <a:pPr lvl="1" indent="-330200" rtl="0">
              <a:lnSpc>
                <a:spcPct val="115000"/>
              </a:lnSpc>
              <a:spcBef>
                <a:spcPts val="500"/>
              </a:spcBef>
              <a:buClr>
                <a:srgbClr val="1F497D"/>
              </a:buClr>
              <a:buSzPts val="1600"/>
              <a:buChar char="•"/>
            </a:pPr>
            <a:r>
              <a:rPr lang="en-AU" sz="1600" dirty="0">
                <a:solidFill>
                  <a:srgbClr val="1F497D"/>
                </a:solidFill>
                <a:latin typeface="Arial"/>
                <a:ea typeface="Arial"/>
                <a:cs typeface="Arial"/>
                <a:sym typeface="Arial"/>
              </a:rPr>
              <a:t>General meta (ancillary) data</a:t>
            </a:r>
          </a:p>
          <a:p>
            <a:pPr lvl="1" indent="-330200" rtl="0">
              <a:lnSpc>
                <a:spcPct val="115000"/>
              </a:lnSpc>
              <a:spcBef>
                <a:spcPts val="500"/>
              </a:spcBef>
              <a:buClr>
                <a:srgbClr val="1F497D"/>
              </a:buClr>
              <a:buSzPts val="1600"/>
              <a:buChar char="•"/>
            </a:pPr>
            <a:r>
              <a:rPr lang="en-AU" sz="1600" dirty="0">
                <a:solidFill>
                  <a:srgbClr val="1F497D"/>
                </a:solidFill>
                <a:latin typeface="Arial"/>
                <a:ea typeface="Arial"/>
                <a:cs typeface="Arial"/>
                <a:sym typeface="Arial"/>
              </a:rPr>
              <a:t>Per-pixel (image) meta data</a:t>
            </a:r>
          </a:p>
          <a:p>
            <a:pPr marL="457200" lvl="0" indent="-330200" algn="l" rtl="0">
              <a:lnSpc>
                <a:spcPct val="115000"/>
              </a:lnSpc>
              <a:spcBef>
                <a:spcPts val="500"/>
              </a:spcBef>
              <a:spcAft>
                <a:spcPts val="0"/>
              </a:spcAft>
              <a:buClr>
                <a:srgbClr val="1F497D"/>
              </a:buClr>
              <a:buSzPts val="1600"/>
              <a:buChar char="•"/>
            </a:pPr>
            <a:r>
              <a:rPr lang="en-AU" sz="1800" b="0" dirty="0">
                <a:solidFill>
                  <a:srgbClr val="1F497D"/>
                </a:solidFill>
                <a:latin typeface="Arial"/>
                <a:ea typeface="Arial"/>
                <a:cs typeface="Arial"/>
                <a:sym typeface="Arial"/>
              </a:rPr>
              <a:t>Two levels of requirements</a:t>
            </a:r>
          </a:p>
          <a:p>
            <a:pPr lvl="1" indent="-330200" rtl="0">
              <a:lnSpc>
                <a:spcPct val="115000"/>
              </a:lnSpc>
              <a:spcBef>
                <a:spcPts val="500"/>
              </a:spcBef>
              <a:buClr>
                <a:srgbClr val="1F497D"/>
              </a:buClr>
              <a:buSzPts val="1600"/>
              <a:buChar char="•"/>
            </a:pPr>
            <a:r>
              <a:rPr lang="en-AU" sz="1600" b="0" dirty="0">
                <a:solidFill>
                  <a:srgbClr val="1F497D"/>
                </a:solidFill>
                <a:latin typeface="Arial"/>
                <a:ea typeface="Arial"/>
                <a:cs typeface="Arial"/>
                <a:sym typeface="Arial"/>
              </a:rPr>
              <a:t>Threshold (mandatory) requirement</a:t>
            </a:r>
          </a:p>
          <a:p>
            <a:pPr lvl="1" indent="-330200" rtl="0">
              <a:lnSpc>
                <a:spcPct val="115000"/>
              </a:lnSpc>
              <a:spcBef>
                <a:spcPts val="500"/>
              </a:spcBef>
              <a:buClr>
                <a:srgbClr val="1F497D"/>
              </a:buClr>
              <a:buSzPts val="1600"/>
              <a:buChar char="•"/>
            </a:pPr>
            <a:r>
              <a:rPr lang="en-AU" sz="1600" b="0" dirty="0">
                <a:solidFill>
                  <a:srgbClr val="1F497D"/>
                </a:solidFill>
                <a:latin typeface="Arial"/>
                <a:ea typeface="Arial"/>
                <a:cs typeface="Arial"/>
                <a:sym typeface="Arial"/>
              </a:rPr>
              <a:t>Target (desired) requirement</a:t>
            </a:r>
          </a:p>
          <a:p>
            <a:pPr marL="457200" lvl="0" indent="0" algn="l" rtl="0">
              <a:lnSpc>
                <a:spcPct val="115000"/>
              </a:lnSpc>
              <a:spcBef>
                <a:spcPts val="500"/>
              </a:spcBef>
              <a:spcAft>
                <a:spcPts val="0"/>
              </a:spcAft>
              <a:buNone/>
            </a:pPr>
            <a:endParaRPr sz="1800" dirty="0">
              <a:solidFill>
                <a:srgbClr val="1F497D"/>
              </a:solidFill>
              <a:latin typeface="Arial"/>
              <a:ea typeface="Arial"/>
              <a:cs typeface="Arial"/>
              <a:sym typeface="Arial"/>
            </a:endParaRPr>
          </a:p>
        </p:txBody>
      </p:sp>
      <p:pic>
        <p:nvPicPr>
          <p:cNvPr id="3" name="Picture 2">
            <a:extLst>
              <a:ext uri="{FF2B5EF4-FFF2-40B4-BE49-F238E27FC236}">
                <a16:creationId xmlns:a16="http://schemas.microsoft.com/office/drawing/2014/main" id="{DB6513B1-103D-BD4E-B0F8-DAD16FE7974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6938" y="2095533"/>
            <a:ext cx="3888260" cy="4383657"/>
          </a:xfrm>
          <a:prstGeom prst="rect">
            <a:avLst/>
          </a:prstGeom>
        </p:spPr>
      </p:pic>
      <p:sp>
        <p:nvSpPr>
          <p:cNvPr id="11" name="Google Shape;266;p48">
            <a:extLst>
              <a:ext uri="{FF2B5EF4-FFF2-40B4-BE49-F238E27FC236}">
                <a16:creationId xmlns:a16="http://schemas.microsoft.com/office/drawing/2014/main" id="{706AA748-C5FA-5F45-85C4-F1A0591FFA16}"/>
              </a:ext>
            </a:extLst>
          </p:cNvPr>
          <p:cNvSpPr txBox="1">
            <a:spLocks noGrp="1"/>
          </p:cNvSpPr>
          <p:nvPr>
            <p:ph type="title"/>
          </p:nvPr>
        </p:nvSpPr>
        <p:spPr>
          <a:xfrm>
            <a:off x="1812574" y="-1"/>
            <a:ext cx="5864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en" sz="2400" dirty="0">
                <a:solidFill>
                  <a:srgbClr val="FFFFFF"/>
                </a:solidFill>
              </a:rPr>
              <a:t>CEOS ARD – SAR</a:t>
            </a:r>
            <a:endParaRPr sz="2400" dirty="0">
              <a:solidFill>
                <a:srgbClr val="FFFFFF"/>
              </a:solidFill>
            </a:endParaRPr>
          </a:p>
          <a:p>
            <a:pPr marL="0" lvl="0" indent="0" algn="ctr" rtl="0">
              <a:spcBef>
                <a:spcPts val="0"/>
              </a:spcBef>
              <a:spcAft>
                <a:spcPts val="0"/>
              </a:spcAft>
              <a:buClr>
                <a:srgbClr val="FFFFFF"/>
              </a:buClr>
              <a:buSzPts val="2400"/>
              <a:buFont typeface="Helvetica Neue"/>
              <a:buNone/>
            </a:pPr>
            <a:r>
              <a:rPr lang="en" sz="2400" dirty="0"/>
              <a:t>Specifications for Data Providers</a:t>
            </a:r>
            <a:endParaRPr sz="2400" dirty="0"/>
          </a:p>
        </p:txBody>
      </p:sp>
      <p:sp>
        <p:nvSpPr>
          <p:cNvPr id="13" name="Google Shape;319;p54">
            <a:extLst>
              <a:ext uri="{FF2B5EF4-FFF2-40B4-BE49-F238E27FC236}">
                <a16:creationId xmlns:a16="http://schemas.microsoft.com/office/drawing/2014/main" id="{EF448692-594D-AC40-8FF7-CD57DA2799DB}"/>
              </a:ext>
            </a:extLst>
          </p:cNvPr>
          <p:cNvSpPr txBox="1">
            <a:spLocks/>
          </p:cNvSpPr>
          <p:nvPr/>
        </p:nvSpPr>
        <p:spPr>
          <a:xfrm>
            <a:off x="771243" y="6479190"/>
            <a:ext cx="3343558" cy="335219"/>
          </a:xfrm>
          <a:prstGeom prst="rect">
            <a:avLst/>
          </a:prstGeom>
          <a:noFill/>
          <a:ln>
            <a:noFill/>
          </a:ln>
        </p:spPr>
        <p:txBody>
          <a:bodyPr spcFirstLastPara="1" wrap="square" lIns="68569" tIns="34275" rIns="68569" bIns="34275" anchor="t" anchorCtr="0">
            <a:noAutofit/>
          </a:bodyPr>
          <a:lstStyle>
            <a:lvl1pPr marL="457200" lvl="0"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1pPr>
            <a:lvl2pPr marL="914400" lvl="1"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2pPr>
            <a:lvl3pPr marL="1371600" lvl="2"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3pPr>
            <a:lvl4pPr marL="1828800" lvl="3"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4pPr>
            <a:lvl5pPr marL="2286000" lvl="4"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5pPr>
            <a:lvl6pPr marL="2743200" lvl="5"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6pPr>
            <a:lvl7pPr marL="3200400" lvl="6"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7pPr>
            <a:lvl8pPr marL="3657600" lvl="7"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8pPr>
            <a:lvl9pPr marL="4114800" lvl="8"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9pPr>
          </a:lstStyle>
          <a:p>
            <a:pPr marL="0" indent="0" algn="ctr" defTabSz="914400">
              <a:lnSpc>
                <a:spcPct val="115000"/>
              </a:lnSpc>
              <a:spcBef>
                <a:spcPts val="375"/>
              </a:spcBef>
              <a:buFont typeface="Arial"/>
              <a:buNone/>
            </a:pPr>
            <a:r>
              <a:rPr lang="en-GB" sz="900" dirty="0">
                <a:solidFill>
                  <a:srgbClr val="1F497D"/>
                </a:solidFill>
                <a:latin typeface="Arial"/>
                <a:ea typeface="Arial"/>
                <a:cs typeface="Arial"/>
                <a:sym typeface="Arial"/>
              </a:rPr>
              <a:t>Extract from CARD4L NRB specification document</a:t>
            </a:r>
          </a:p>
        </p:txBody>
      </p:sp>
      <p:pic>
        <p:nvPicPr>
          <p:cNvPr id="6" name="Picture 5">
            <a:extLst>
              <a:ext uri="{FF2B5EF4-FFF2-40B4-BE49-F238E27FC236}">
                <a16:creationId xmlns:a16="http://schemas.microsoft.com/office/drawing/2014/main" id="{60280B8B-AE44-0E48-8033-2AE2408A6505}"/>
              </a:ext>
            </a:extLst>
          </p:cNvPr>
          <p:cNvPicPr>
            <a:picLocks noChangeAspect="1"/>
          </p:cNvPicPr>
          <p:nvPr/>
        </p:nvPicPr>
        <p:blipFill>
          <a:blip r:embed="rId4"/>
          <a:stretch>
            <a:fillRect/>
          </a:stretch>
        </p:blipFill>
        <p:spPr>
          <a:xfrm>
            <a:off x="457198" y="1344492"/>
            <a:ext cx="3888000" cy="636708"/>
          </a:xfrm>
          <a:prstGeom prst="rect">
            <a:avLst/>
          </a:prstGeom>
        </p:spPr>
      </p:pic>
    </p:spTree>
    <p:extLst>
      <p:ext uri="{BB962C8B-B14F-4D97-AF65-F5344CB8AC3E}">
        <p14:creationId xmlns:p14="http://schemas.microsoft.com/office/powerpoint/2010/main" val="2674942653"/>
      </p:ext>
    </p:extLst>
  </p:cSld>
  <p:clrMapOvr>
    <a:masterClrMapping/>
  </p:clrMapOvr>
  <mc:AlternateContent xmlns:mc="http://schemas.openxmlformats.org/markup-compatibility/2006" xmlns:p14="http://schemas.microsoft.com/office/powerpoint/2010/main">
    <mc:Choice Requires="p14">
      <p:transition spd="slow" p14:dur="2000" advTm="58060"/>
    </mc:Choice>
    <mc:Fallback xmlns="">
      <p:transition spd="slow" advTm="5806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41" name="Google Shape;317;p54">
            <a:extLst>
              <a:ext uri="{FF2B5EF4-FFF2-40B4-BE49-F238E27FC236}">
                <a16:creationId xmlns:a16="http://schemas.microsoft.com/office/drawing/2014/main" id="{7DB5271D-AE43-074F-810E-1F2C38162DB3}"/>
              </a:ext>
            </a:extLst>
          </p:cNvPr>
          <p:cNvSpPr>
            <a:spLocks noGrp="1"/>
          </p:cNvSpPr>
          <p:nvPr>
            <p:ph type="sldNum" idx="12"/>
          </p:nvPr>
        </p:nvSpPr>
        <p:spPr>
          <a:xfrm>
            <a:off x="8839200" y="6553200"/>
            <a:ext cx="195300" cy="187200"/>
          </a:xfrm>
          <a:prstGeom prst="roundRect">
            <a:avLst>
              <a:gd name="adj" fmla="val 16667"/>
            </a:avLst>
          </a:prstGeom>
          <a:solidFill>
            <a:schemeClr val="lt1">
              <a:alpha val="48240"/>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noAutofit/>
          </a:bodyPr>
          <a:lstStyle/>
          <a:p>
            <a:fld id="{00000000-1234-1234-1234-123412341234}" type="slidenum">
              <a:rPr lang="en"/>
              <a:pPr/>
              <a:t>5</a:t>
            </a:fld>
            <a:endParaRPr dirty="0"/>
          </a:p>
        </p:txBody>
      </p:sp>
      <p:sp>
        <p:nvSpPr>
          <p:cNvPr id="37" name="Google Shape;266;p48">
            <a:extLst>
              <a:ext uri="{FF2B5EF4-FFF2-40B4-BE49-F238E27FC236}">
                <a16:creationId xmlns:a16="http://schemas.microsoft.com/office/drawing/2014/main" id="{D81BD754-DA6C-0948-B893-FA7359DBA1FE}"/>
              </a:ext>
            </a:extLst>
          </p:cNvPr>
          <p:cNvSpPr txBox="1">
            <a:spLocks noGrp="1"/>
          </p:cNvSpPr>
          <p:nvPr>
            <p:ph type="title"/>
          </p:nvPr>
        </p:nvSpPr>
        <p:spPr>
          <a:xfrm>
            <a:off x="1812574" y="-1"/>
            <a:ext cx="5864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en" sz="2800" dirty="0">
                <a:solidFill>
                  <a:srgbClr val="FFFFFF"/>
                </a:solidFill>
              </a:rPr>
              <a:t>CARD Radar</a:t>
            </a:r>
            <a:endParaRPr sz="2800" dirty="0">
              <a:solidFill>
                <a:srgbClr val="FFFFFF"/>
              </a:solidFill>
            </a:endParaRPr>
          </a:p>
          <a:p>
            <a:pPr marL="0" lvl="0" indent="0" algn="ctr" rtl="0">
              <a:spcBef>
                <a:spcPts val="0"/>
              </a:spcBef>
              <a:spcAft>
                <a:spcPts val="0"/>
              </a:spcAft>
              <a:buClr>
                <a:srgbClr val="FFFFFF"/>
              </a:buClr>
              <a:buSzPts val="2400"/>
              <a:buFont typeface="Helvetica Neue"/>
              <a:buNone/>
            </a:pPr>
            <a:r>
              <a:rPr lang="en" sz="2800" dirty="0">
                <a:solidFill>
                  <a:srgbClr val="FFFFFF"/>
                </a:solidFill>
              </a:rPr>
              <a:t>Metadata specs</a:t>
            </a:r>
            <a:endParaRPr sz="2800" dirty="0"/>
          </a:p>
        </p:txBody>
      </p:sp>
      <p:sp>
        <p:nvSpPr>
          <p:cNvPr id="9" name="Google Shape;368;p58">
            <a:extLst>
              <a:ext uri="{FF2B5EF4-FFF2-40B4-BE49-F238E27FC236}">
                <a16:creationId xmlns:a16="http://schemas.microsoft.com/office/drawing/2014/main" id="{6BE86902-26EE-F442-B3D6-60A1B9800D1B}"/>
              </a:ext>
            </a:extLst>
          </p:cNvPr>
          <p:cNvSpPr txBox="1">
            <a:spLocks noGrp="1"/>
          </p:cNvSpPr>
          <p:nvPr>
            <p:ph type="body" idx="1"/>
          </p:nvPr>
        </p:nvSpPr>
        <p:spPr>
          <a:xfrm>
            <a:off x="5179548" y="1371600"/>
            <a:ext cx="3780000" cy="4871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500"/>
              </a:spcBef>
              <a:spcAft>
                <a:spcPts val="0"/>
              </a:spcAft>
              <a:buNone/>
            </a:pPr>
            <a:r>
              <a:rPr lang="en" sz="1800" dirty="0">
                <a:solidFill>
                  <a:srgbClr val="1F497D"/>
                </a:solidFill>
                <a:latin typeface="Arial"/>
                <a:ea typeface="Arial"/>
                <a:cs typeface="Arial"/>
                <a:sym typeface="Arial"/>
              </a:rPr>
              <a:t>Metadata Specifications</a:t>
            </a:r>
            <a:endParaRPr sz="600" dirty="0">
              <a:solidFill>
                <a:srgbClr val="1F497D"/>
              </a:solidFill>
              <a:latin typeface="Arial"/>
              <a:ea typeface="Arial"/>
              <a:cs typeface="Arial"/>
              <a:sym typeface="Arial"/>
            </a:endParaRPr>
          </a:p>
          <a:p>
            <a:pPr marL="0" lvl="0" indent="0" algn="l" rtl="0">
              <a:lnSpc>
                <a:spcPct val="115000"/>
              </a:lnSpc>
              <a:spcBef>
                <a:spcPts val="500"/>
              </a:spcBef>
              <a:spcAft>
                <a:spcPts val="0"/>
              </a:spcAft>
              <a:buNone/>
            </a:pPr>
            <a:endParaRPr sz="600" dirty="0">
              <a:solidFill>
                <a:srgbClr val="1F497D"/>
              </a:solidFill>
              <a:latin typeface="Arial"/>
              <a:ea typeface="Arial"/>
              <a:cs typeface="Arial"/>
              <a:sym typeface="Arial"/>
            </a:endParaRPr>
          </a:p>
          <a:p>
            <a:pPr marL="457200" lvl="0" indent="-330200" algn="l" rtl="0">
              <a:lnSpc>
                <a:spcPct val="115000"/>
              </a:lnSpc>
              <a:spcBef>
                <a:spcPts val="500"/>
              </a:spcBef>
              <a:spcAft>
                <a:spcPts val="0"/>
              </a:spcAft>
              <a:buClr>
                <a:srgbClr val="1F497D"/>
              </a:buClr>
              <a:buSzPts val="1600"/>
              <a:buChar char="•"/>
            </a:pPr>
            <a:r>
              <a:rPr lang="en" sz="1400" b="0" dirty="0">
                <a:solidFill>
                  <a:srgbClr val="1F497D"/>
                </a:solidFill>
                <a:latin typeface="Arial"/>
                <a:ea typeface="Arial"/>
                <a:cs typeface="Arial"/>
                <a:sym typeface="Arial"/>
              </a:rPr>
              <a:t>Metadata specification developed to accompany each Radar PSF</a:t>
            </a:r>
            <a:endParaRPr sz="500" dirty="0">
              <a:solidFill>
                <a:srgbClr val="1F497D"/>
              </a:solidFill>
              <a:latin typeface="Arial"/>
              <a:ea typeface="Arial"/>
              <a:cs typeface="Arial"/>
              <a:sym typeface="Arial"/>
            </a:endParaRPr>
          </a:p>
          <a:p>
            <a:pPr marL="914400" lvl="0" indent="0" algn="l" rtl="0">
              <a:lnSpc>
                <a:spcPct val="115000"/>
              </a:lnSpc>
              <a:spcBef>
                <a:spcPts val="500"/>
              </a:spcBef>
              <a:spcAft>
                <a:spcPts val="0"/>
              </a:spcAft>
              <a:buNone/>
            </a:pPr>
            <a:endParaRPr sz="500" b="0" dirty="0">
              <a:solidFill>
                <a:srgbClr val="1F497D"/>
              </a:solidFill>
              <a:latin typeface="Arial"/>
              <a:ea typeface="Arial"/>
              <a:cs typeface="Arial"/>
              <a:sym typeface="Arial"/>
            </a:endParaRPr>
          </a:p>
          <a:p>
            <a:pPr lvl="0" indent="-330200" rtl="0">
              <a:lnSpc>
                <a:spcPct val="115000"/>
              </a:lnSpc>
              <a:spcBef>
                <a:spcPts val="500"/>
              </a:spcBef>
              <a:buClr>
                <a:srgbClr val="1F497D"/>
              </a:buClr>
              <a:buSzPts val="1600"/>
            </a:pPr>
            <a:r>
              <a:rPr lang="en-GB" sz="1400" dirty="0">
                <a:solidFill>
                  <a:srgbClr val="1F497D"/>
                </a:solidFill>
                <a:latin typeface="Arial"/>
                <a:ea typeface="Arial"/>
                <a:cs typeface="Arial"/>
                <a:sym typeface="Arial"/>
              </a:rPr>
              <a:t>Consistent mapping of parameter names between PFS and metadata</a:t>
            </a:r>
            <a:endParaRPr lang="en-GB" sz="500" dirty="0">
              <a:solidFill>
                <a:srgbClr val="1F497D"/>
              </a:solidFill>
              <a:latin typeface="Arial"/>
              <a:ea typeface="Arial"/>
              <a:cs typeface="Arial"/>
              <a:sym typeface="Arial"/>
            </a:endParaRPr>
          </a:p>
          <a:p>
            <a:pPr marL="914400" lvl="0" indent="0" rtl="0">
              <a:lnSpc>
                <a:spcPct val="115000"/>
              </a:lnSpc>
              <a:spcBef>
                <a:spcPts val="500"/>
              </a:spcBef>
              <a:buNone/>
            </a:pPr>
            <a:endParaRPr lang="en-GB" sz="500" dirty="0">
              <a:solidFill>
                <a:srgbClr val="1F497D"/>
              </a:solidFill>
              <a:latin typeface="Arial"/>
              <a:ea typeface="Arial"/>
              <a:cs typeface="Arial"/>
              <a:sym typeface="Arial"/>
            </a:endParaRPr>
          </a:p>
          <a:p>
            <a:pPr indent="-330200" rtl="0">
              <a:lnSpc>
                <a:spcPct val="115000"/>
              </a:lnSpc>
              <a:spcBef>
                <a:spcPts val="500"/>
              </a:spcBef>
              <a:buClr>
                <a:srgbClr val="1F497D"/>
              </a:buClr>
              <a:buSzPts val="1600"/>
            </a:pPr>
            <a:r>
              <a:rPr lang="en-GB" sz="1400" dirty="0">
                <a:solidFill>
                  <a:srgbClr val="1F497D"/>
                </a:solidFill>
                <a:latin typeface="Arial"/>
                <a:ea typeface="Arial"/>
                <a:cs typeface="Arial"/>
                <a:sym typeface="Arial"/>
              </a:rPr>
              <a:t>S</a:t>
            </a:r>
            <a:r>
              <a:rPr lang="en" sz="1400" b="0" dirty="0">
                <a:solidFill>
                  <a:srgbClr val="1F497D"/>
                </a:solidFill>
                <a:latin typeface="Arial"/>
                <a:ea typeface="Arial"/>
                <a:cs typeface="Arial"/>
                <a:sym typeface="Arial"/>
              </a:rPr>
              <a:t>pecs for XML format but data provider may select other metadata formats (</a:t>
            </a:r>
            <a:r>
              <a:rPr lang="en" sz="1400" b="0" dirty="0" err="1">
                <a:solidFill>
                  <a:srgbClr val="1F497D"/>
                </a:solidFill>
                <a:latin typeface="Arial"/>
                <a:ea typeface="Arial"/>
                <a:cs typeface="Arial"/>
                <a:sym typeface="Arial"/>
              </a:rPr>
              <a:t>yaml</a:t>
            </a:r>
            <a:r>
              <a:rPr lang="en" sz="1400" b="0" dirty="0">
                <a:solidFill>
                  <a:srgbClr val="1F497D"/>
                </a:solidFill>
                <a:latin typeface="Arial"/>
                <a:ea typeface="Arial"/>
                <a:cs typeface="Arial"/>
                <a:sym typeface="Arial"/>
              </a:rPr>
              <a:t>, json, etc.)</a:t>
            </a:r>
            <a:endParaRPr sz="500" dirty="0">
              <a:solidFill>
                <a:schemeClr val="dk2"/>
              </a:solidFill>
              <a:latin typeface="Arial"/>
              <a:ea typeface="Arial"/>
              <a:cs typeface="Arial"/>
              <a:sym typeface="Arial"/>
            </a:endParaRPr>
          </a:p>
          <a:p>
            <a:pPr marL="914400" lvl="0" indent="0" algn="l" rtl="0">
              <a:lnSpc>
                <a:spcPct val="115000"/>
              </a:lnSpc>
              <a:spcBef>
                <a:spcPts val="500"/>
              </a:spcBef>
              <a:spcAft>
                <a:spcPts val="0"/>
              </a:spcAft>
              <a:buNone/>
            </a:pPr>
            <a:endParaRPr sz="500" b="0" dirty="0">
              <a:solidFill>
                <a:schemeClr val="dk2"/>
              </a:solidFill>
              <a:latin typeface="Arial"/>
              <a:ea typeface="Arial"/>
              <a:cs typeface="Arial"/>
              <a:sym typeface="Arial"/>
            </a:endParaRPr>
          </a:p>
          <a:p>
            <a:pPr marL="457200" lvl="0" indent="-330200" algn="l" rtl="0">
              <a:lnSpc>
                <a:spcPct val="115000"/>
              </a:lnSpc>
              <a:spcBef>
                <a:spcPts val="500"/>
              </a:spcBef>
              <a:spcAft>
                <a:spcPts val="0"/>
              </a:spcAft>
              <a:buClr>
                <a:schemeClr val="dk2"/>
              </a:buClr>
              <a:buSzPts val="1600"/>
              <a:buChar char="•"/>
            </a:pPr>
            <a:r>
              <a:rPr lang="en" sz="1400" b="0" dirty="0">
                <a:solidFill>
                  <a:schemeClr val="dk2"/>
                </a:solidFill>
                <a:latin typeface="Arial"/>
                <a:ea typeface="Arial"/>
                <a:cs typeface="Arial"/>
                <a:sym typeface="Arial"/>
              </a:rPr>
              <a:t>Non-mandatory (Target req.)</a:t>
            </a:r>
            <a:endParaRPr sz="1400" b="0" dirty="0">
              <a:solidFill>
                <a:schemeClr val="dk2"/>
              </a:solidFill>
              <a:latin typeface="Arial"/>
              <a:ea typeface="Arial"/>
              <a:cs typeface="Arial"/>
              <a:sym typeface="Arial"/>
            </a:endParaRPr>
          </a:p>
          <a:p>
            <a:pPr marL="0" lvl="0" indent="0" algn="l" rtl="0">
              <a:lnSpc>
                <a:spcPct val="115000"/>
              </a:lnSpc>
              <a:spcBef>
                <a:spcPts val="500"/>
              </a:spcBef>
              <a:spcAft>
                <a:spcPts val="0"/>
              </a:spcAft>
              <a:buNone/>
            </a:pPr>
            <a:endParaRPr sz="1050" b="0" dirty="0">
              <a:solidFill>
                <a:schemeClr val="dk2"/>
              </a:solidFill>
              <a:latin typeface="Arial"/>
              <a:ea typeface="Arial"/>
              <a:cs typeface="Arial"/>
              <a:sym typeface="Arial"/>
            </a:endParaRPr>
          </a:p>
          <a:p>
            <a:pPr marL="0" lvl="0" indent="0" algn="l" rtl="0">
              <a:lnSpc>
                <a:spcPct val="115000"/>
              </a:lnSpc>
              <a:spcBef>
                <a:spcPts val="500"/>
              </a:spcBef>
              <a:spcAft>
                <a:spcPts val="0"/>
              </a:spcAft>
              <a:buNone/>
            </a:pPr>
            <a:endParaRPr lang="en-AU" sz="1100" b="0" dirty="0">
              <a:solidFill>
                <a:srgbClr val="1F497D"/>
              </a:solidFill>
              <a:latin typeface="Arial"/>
              <a:ea typeface="Arial"/>
              <a:cs typeface="Arial"/>
              <a:sym typeface="Arial"/>
            </a:endParaRPr>
          </a:p>
          <a:p>
            <a:pPr marL="0" lvl="0" indent="0" algn="l" rtl="0">
              <a:lnSpc>
                <a:spcPct val="115000"/>
              </a:lnSpc>
              <a:spcBef>
                <a:spcPts val="500"/>
              </a:spcBef>
              <a:spcAft>
                <a:spcPts val="0"/>
              </a:spcAft>
              <a:buNone/>
            </a:pPr>
            <a:endParaRPr sz="1100" b="0" dirty="0">
              <a:solidFill>
                <a:srgbClr val="1F497D"/>
              </a:solidFill>
              <a:latin typeface="Arial"/>
              <a:ea typeface="Arial"/>
              <a:cs typeface="Arial"/>
              <a:sym typeface="Arial"/>
            </a:endParaRPr>
          </a:p>
          <a:p>
            <a:pPr marL="0" lvl="0" indent="0" algn="l" rtl="0">
              <a:lnSpc>
                <a:spcPct val="115000"/>
              </a:lnSpc>
              <a:spcBef>
                <a:spcPts val="500"/>
              </a:spcBef>
              <a:spcAft>
                <a:spcPts val="0"/>
              </a:spcAft>
              <a:buNone/>
            </a:pPr>
            <a:endParaRPr sz="1500" b="0" dirty="0">
              <a:solidFill>
                <a:srgbClr val="1F497D"/>
              </a:solidFill>
              <a:latin typeface="Arial"/>
              <a:ea typeface="Arial"/>
              <a:cs typeface="Arial"/>
              <a:sym typeface="Arial"/>
            </a:endParaRPr>
          </a:p>
        </p:txBody>
      </p:sp>
      <p:sp>
        <p:nvSpPr>
          <p:cNvPr id="7" name="Google Shape;319;p54">
            <a:extLst>
              <a:ext uri="{FF2B5EF4-FFF2-40B4-BE49-F238E27FC236}">
                <a16:creationId xmlns:a16="http://schemas.microsoft.com/office/drawing/2014/main" id="{FD598B00-F576-CB43-94DA-9B1B438C8E02}"/>
              </a:ext>
            </a:extLst>
          </p:cNvPr>
          <p:cNvSpPr txBox="1">
            <a:spLocks/>
          </p:cNvSpPr>
          <p:nvPr/>
        </p:nvSpPr>
        <p:spPr>
          <a:xfrm>
            <a:off x="771242" y="6479190"/>
            <a:ext cx="3859035" cy="335219"/>
          </a:xfrm>
          <a:prstGeom prst="rect">
            <a:avLst/>
          </a:prstGeom>
          <a:noFill/>
          <a:ln>
            <a:noFill/>
          </a:ln>
        </p:spPr>
        <p:txBody>
          <a:bodyPr spcFirstLastPara="1" wrap="square" lIns="68569" tIns="34275" rIns="68569" bIns="34275" anchor="t" anchorCtr="0">
            <a:noAutofit/>
          </a:bodyPr>
          <a:lstStyle>
            <a:lvl1pPr marL="457200" lvl="0"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1pPr>
            <a:lvl2pPr marL="914400" lvl="1"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2pPr>
            <a:lvl3pPr marL="1371600" lvl="2"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3pPr>
            <a:lvl4pPr marL="1828800" lvl="3"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4pPr>
            <a:lvl5pPr marL="2286000" lvl="4"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5pPr>
            <a:lvl6pPr marL="2743200" lvl="5"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6pPr>
            <a:lvl7pPr marL="3200400" lvl="6"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7pPr>
            <a:lvl8pPr marL="3657600" lvl="7"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8pPr>
            <a:lvl9pPr marL="4114800" lvl="8"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9pPr>
          </a:lstStyle>
          <a:p>
            <a:pPr marL="0" indent="0" algn="ctr" defTabSz="914400">
              <a:lnSpc>
                <a:spcPct val="115000"/>
              </a:lnSpc>
              <a:spcBef>
                <a:spcPts val="375"/>
              </a:spcBef>
              <a:buFont typeface="Arial"/>
              <a:buNone/>
            </a:pPr>
            <a:r>
              <a:rPr lang="en-GB" sz="900" dirty="0">
                <a:solidFill>
                  <a:srgbClr val="1F497D"/>
                </a:solidFill>
                <a:latin typeface="Arial"/>
                <a:ea typeface="Arial"/>
                <a:cs typeface="Arial"/>
                <a:sym typeface="Arial"/>
              </a:rPr>
              <a:t>Extract from XML metadata file for a  POL CARD4L product</a:t>
            </a:r>
          </a:p>
        </p:txBody>
      </p:sp>
      <p:pic>
        <p:nvPicPr>
          <p:cNvPr id="11" name="Google Shape;1212;p132">
            <a:extLst>
              <a:ext uri="{FF2B5EF4-FFF2-40B4-BE49-F238E27FC236}">
                <a16:creationId xmlns:a16="http://schemas.microsoft.com/office/drawing/2014/main" id="{9F945734-1ECC-3F46-946B-BFB53D139836}"/>
              </a:ext>
            </a:extLst>
          </p:cNvPr>
          <p:cNvPicPr preferRelativeResize="0">
            <a:picLocks noChangeAspect="1"/>
          </p:cNvPicPr>
          <p:nvPr/>
        </p:nvPicPr>
        <p:blipFill rotWithShape="1">
          <a:blip r:embed="rId3">
            <a:alphaModFix/>
          </a:blip>
          <a:srcRect b="56587"/>
          <a:stretch/>
        </p:blipFill>
        <p:spPr>
          <a:xfrm>
            <a:off x="35048" y="4191000"/>
            <a:ext cx="4928839" cy="2667000"/>
          </a:xfrm>
          <a:prstGeom prst="rect">
            <a:avLst/>
          </a:prstGeom>
          <a:noFill/>
          <a:ln>
            <a:noFill/>
          </a:ln>
        </p:spPr>
      </p:pic>
      <p:pic>
        <p:nvPicPr>
          <p:cNvPr id="12" name="Google Shape;1213;p132">
            <a:extLst>
              <a:ext uri="{FF2B5EF4-FFF2-40B4-BE49-F238E27FC236}">
                <a16:creationId xmlns:a16="http://schemas.microsoft.com/office/drawing/2014/main" id="{212A362C-86F4-8A4D-B57D-0833559AB010}"/>
              </a:ext>
            </a:extLst>
          </p:cNvPr>
          <p:cNvPicPr preferRelativeResize="0">
            <a:picLocks noChangeAspect="1"/>
          </p:cNvPicPr>
          <p:nvPr/>
        </p:nvPicPr>
        <p:blipFill>
          <a:blip r:embed="rId4">
            <a:alphaModFix/>
          </a:blip>
          <a:stretch>
            <a:fillRect/>
          </a:stretch>
        </p:blipFill>
        <p:spPr>
          <a:xfrm>
            <a:off x="0" y="1142076"/>
            <a:ext cx="5081126" cy="3236244"/>
          </a:xfrm>
          <a:prstGeom prst="rect">
            <a:avLst/>
          </a:prstGeom>
          <a:noFill/>
          <a:ln>
            <a:noFill/>
          </a:ln>
        </p:spPr>
      </p:pic>
      <p:pic>
        <p:nvPicPr>
          <p:cNvPr id="14" name="Google Shape;1218;p132">
            <a:extLst>
              <a:ext uri="{FF2B5EF4-FFF2-40B4-BE49-F238E27FC236}">
                <a16:creationId xmlns:a16="http://schemas.microsoft.com/office/drawing/2014/main" id="{403026AA-4CFE-7F44-9C84-1F73B4973A2D}"/>
              </a:ext>
            </a:extLst>
          </p:cNvPr>
          <p:cNvPicPr preferRelativeResize="0"/>
          <p:nvPr/>
        </p:nvPicPr>
        <p:blipFill>
          <a:blip r:embed="rId5">
            <a:alphaModFix/>
          </a:blip>
          <a:stretch>
            <a:fillRect/>
          </a:stretch>
        </p:blipFill>
        <p:spPr>
          <a:xfrm>
            <a:off x="5794397" y="4953000"/>
            <a:ext cx="2550301" cy="820239"/>
          </a:xfrm>
          <a:prstGeom prst="rect">
            <a:avLst/>
          </a:prstGeom>
          <a:noFill/>
          <a:ln>
            <a:noFill/>
          </a:ln>
        </p:spPr>
      </p:pic>
    </p:spTree>
    <p:extLst>
      <p:ext uri="{BB962C8B-B14F-4D97-AF65-F5344CB8AC3E}">
        <p14:creationId xmlns:p14="http://schemas.microsoft.com/office/powerpoint/2010/main" val="1253510805"/>
      </p:ext>
    </p:extLst>
  </p:cSld>
  <p:clrMapOvr>
    <a:masterClrMapping/>
  </p:clrMapOvr>
  <mc:AlternateContent xmlns:mc="http://schemas.openxmlformats.org/markup-compatibility/2006" xmlns:p14="http://schemas.microsoft.com/office/powerpoint/2010/main">
    <mc:Choice Requires="p14">
      <p:transition spd="slow" p14:dur="2000" advTm="87035"/>
    </mc:Choice>
    <mc:Fallback xmlns="">
      <p:transition spd="slow" advTm="8703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9" name="Google Shape;319;p54"/>
          <p:cNvSpPr txBox="1">
            <a:spLocks noGrp="1"/>
          </p:cNvSpPr>
          <p:nvPr>
            <p:ph type="body" idx="1"/>
          </p:nvPr>
        </p:nvSpPr>
        <p:spPr>
          <a:xfrm>
            <a:off x="6354823" y="6339191"/>
            <a:ext cx="1692909" cy="518809"/>
          </a:xfrm>
          <a:prstGeom prst="rect">
            <a:avLst/>
          </a:prstGeom>
          <a:noFill/>
          <a:ln>
            <a:noFill/>
          </a:ln>
        </p:spPr>
        <p:txBody>
          <a:bodyPr spcFirstLastPara="1" wrap="square" lIns="68569" tIns="34275" rIns="68569" bIns="34275" anchor="t" anchorCtr="0">
            <a:noAutofit/>
          </a:bodyPr>
          <a:lstStyle/>
          <a:p>
            <a:pPr marL="0" indent="0" algn="r">
              <a:lnSpc>
                <a:spcPct val="115000"/>
              </a:lnSpc>
              <a:spcBef>
                <a:spcPts val="375"/>
              </a:spcBef>
              <a:buNone/>
            </a:pPr>
            <a:r>
              <a:rPr lang="en" sz="800" dirty="0">
                <a:solidFill>
                  <a:srgbClr val="1F497D"/>
                </a:solidFill>
                <a:latin typeface="Arial"/>
                <a:ea typeface="Arial"/>
                <a:cs typeface="Arial"/>
                <a:sym typeface="Arial"/>
              </a:rPr>
              <a:t>CARD4L NRB sample   (Processing: Z-S Zhou, CSIRO)</a:t>
            </a:r>
            <a:endParaRPr sz="800" dirty="0">
              <a:solidFill>
                <a:srgbClr val="1F497D"/>
              </a:solidFill>
              <a:latin typeface="Arial"/>
              <a:ea typeface="Arial"/>
              <a:cs typeface="Arial"/>
              <a:sym typeface="Arial"/>
            </a:endParaRPr>
          </a:p>
        </p:txBody>
      </p:sp>
      <p:sp>
        <p:nvSpPr>
          <p:cNvPr id="323" name="Google Shape;323;p54"/>
          <p:cNvSpPr txBox="1">
            <a:spLocks noGrp="1"/>
          </p:cNvSpPr>
          <p:nvPr>
            <p:ph type="body" idx="1"/>
          </p:nvPr>
        </p:nvSpPr>
        <p:spPr>
          <a:xfrm>
            <a:off x="5542361" y="1371600"/>
            <a:ext cx="2791986" cy="281925"/>
          </a:xfrm>
          <a:prstGeom prst="rect">
            <a:avLst/>
          </a:prstGeom>
          <a:noFill/>
          <a:ln>
            <a:noFill/>
          </a:ln>
        </p:spPr>
        <p:txBody>
          <a:bodyPr spcFirstLastPara="1" wrap="square" lIns="68569" tIns="34275" rIns="68569" bIns="34275" anchor="t" anchorCtr="0">
            <a:noAutofit/>
          </a:bodyPr>
          <a:lstStyle/>
          <a:p>
            <a:pPr marL="0" indent="0">
              <a:lnSpc>
                <a:spcPct val="115000"/>
              </a:lnSpc>
              <a:spcBef>
                <a:spcPts val="375"/>
              </a:spcBef>
              <a:buNone/>
            </a:pPr>
            <a:r>
              <a:rPr lang="en" sz="1200" b="1" dirty="0">
                <a:solidFill>
                  <a:srgbClr val="1F497D"/>
                </a:solidFill>
                <a:latin typeface="Arial"/>
                <a:ea typeface="Arial"/>
                <a:cs typeface="Arial"/>
                <a:sym typeface="Arial"/>
              </a:rPr>
              <a:t>2. Per-Pixel Metadata (image data) (NRB example)</a:t>
            </a:r>
            <a:endParaRPr sz="1100" b="1" dirty="0">
              <a:solidFill>
                <a:srgbClr val="1F497D"/>
              </a:solidFill>
              <a:latin typeface="Arial"/>
              <a:ea typeface="Arial"/>
              <a:cs typeface="Arial"/>
              <a:sym typeface="Arial"/>
            </a:endParaRPr>
          </a:p>
        </p:txBody>
      </p:sp>
      <p:grpSp>
        <p:nvGrpSpPr>
          <p:cNvPr id="9" name="Group 8">
            <a:extLst>
              <a:ext uri="{FF2B5EF4-FFF2-40B4-BE49-F238E27FC236}">
                <a16:creationId xmlns:a16="http://schemas.microsoft.com/office/drawing/2014/main" id="{24CEE712-3A06-6842-A0AF-B48C3F3280DA}"/>
              </a:ext>
            </a:extLst>
          </p:cNvPr>
          <p:cNvGrpSpPr/>
          <p:nvPr/>
        </p:nvGrpSpPr>
        <p:grpSpPr>
          <a:xfrm>
            <a:off x="4980413" y="1919486"/>
            <a:ext cx="3353934" cy="4100314"/>
            <a:chOff x="6518970" y="1413792"/>
            <a:chExt cx="2484940" cy="3436284"/>
          </a:xfrm>
        </p:grpSpPr>
        <p:pic>
          <p:nvPicPr>
            <p:cNvPr id="11" name="Google Shape;335;p55">
              <a:extLst>
                <a:ext uri="{FF2B5EF4-FFF2-40B4-BE49-F238E27FC236}">
                  <a16:creationId xmlns:a16="http://schemas.microsoft.com/office/drawing/2014/main" id="{1EB0F859-06C9-1C4D-BFD6-4A4703FBE5CB}"/>
                </a:ext>
              </a:extLst>
            </p:cNvPr>
            <p:cNvPicPr preferRelativeResize="0">
              <a:picLocks noChangeAspect="1"/>
            </p:cNvPicPr>
            <p:nvPr/>
          </p:nvPicPr>
          <p:blipFill>
            <a:blip r:embed="rId3">
              <a:alphaModFix/>
            </a:blip>
            <a:stretch>
              <a:fillRect/>
            </a:stretch>
          </p:blipFill>
          <p:spPr>
            <a:xfrm>
              <a:off x="6559873" y="1413792"/>
              <a:ext cx="2325215" cy="936000"/>
            </a:xfrm>
            <a:prstGeom prst="rect">
              <a:avLst/>
            </a:prstGeom>
            <a:noFill/>
            <a:ln>
              <a:noFill/>
            </a:ln>
          </p:spPr>
        </p:pic>
        <p:grpSp>
          <p:nvGrpSpPr>
            <p:cNvPr id="12" name="Group 11">
              <a:extLst>
                <a:ext uri="{FF2B5EF4-FFF2-40B4-BE49-F238E27FC236}">
                  <a16:creationId xmlns:a16="http://schemas.microsoft.com/office/drawing/2014/main" id="{2DFCABFB-E9EE-2B46-8A15-225E66E4679E}"/>
                </a:ext>
              </a:extLst>
            </p:cNvPr>
            <p:cNvGrpSpPr>
              <a:grpSpLocks noChangeAspect="1"/>
            </p:cNvGrpSpPr>
            <p:nvPr/>
          </p:nvGrpSpPr>
          <p:grpSpPr>
            <a:xfrm>
              <a:off x="6529121" y="2558373"/>
              <a:ext cx="2384441" cy="936000"/>
              <a:chOff x="1337850" y="2067150"/>
              <a:chExt cx="6548851" cy="2570718"/>
            </a:xfrm>
          </p:grpSpPr>
          <p:pic>
            <p:nvPicPr>
              <p:cNvPr id="13" name="Google Shape;346;p56">
                <a:extLst>
                  <a:ext uri="{FF2B5EF4-FFF2-40B4-BE49-F238E27FC236}">
                    <a16:creationId xmlns:a16="http://schemas.microsoft.com/office/drawing/2014/main" id="{2411A28E-0DE6-534E-9760-54BDC459DE73}"/>
                  </a:ext>
                </a:extLst>
              </p:cNvPr>
              <p:cNvPicPr preferRelativeResize="0">
                <a:picLocks noChangeAspect="1"/>
              </p:cNvPicPr>
              <p:nvPr/>
            </p:nvPicPr>
            <p:blipFill>
              <a:blip r:embed="rId4">
                <a:alphaModFix/>
              </a:blip>
              <a:stretch>
                <a:fillRect/>
              </a:stretch>
            </p:blipFill>
            <p:spPr>
              <a:xfrm>
                <a:off x="1337850" y="2067150"/>
                <a:ext cx="3269398" cy="2570718"/>
              </a:xfrm>
              <a:prstGeom prst="rect">
                <a:avLst/>
              </a:prstGeom>
              <a:noFill/>
              <a:ln>
                <a:noFill/>
              </a:ln>
            </p:spPr>
          </p:pic>
          <p:pic>
            <p:nvPicPr>
              <p:cNvPr id="14" name="Google Shape;347;p56">
                <a:extLst>
                  <a:ext uri="{FF2B5EF4-FFF2-40B4-BE49-F238E27FC236}">
                    <a16:creationId xmlns:a16="http://schemas.microsoft.com/office/drawing/2014/main" id="{8F7B4591-D4F1-C849-B62A-1493824F46D2}"/>
                  </a:ext>
                </a:extLst>
              </p:cNvPr>
              <p:cNvPicPr preferRelativeResize="0">
                <a:picLocks noChangeAspect="1"/>
              </p:cNvPicPr>
              <p:nvPr/>
            </p:nvPicPr>
            <p:blipFill>
              <a:blip r:embed="rId5">
                <a:alphaModFix/>
              </a:blip>
              <a:stretch>
                <a:fillRect/>
              </a:stretch>
            </p:blipFill>
            <p:spPr>
              <a:xfrm>
                <a:off x="4623132" y="2068238"/>
                <a:ext cx="3263569" cy="2568356"/>
              </a:xfrm>
              <a:prstGeom prst="rect">
                <a:avLst/>
              </a:prstGeom>
              <a:noFill/>
              <a:ln>
                <a:noFill/>
              </a:ln>
            </p:spPr>
          </p:pic>
        </p:grpSp>
        <p:grpSp>
          <p:nvGrpSpPr>
            <p:cNvPr id="18" name="Group 17">
              <a:extLst>
                <a:ext uri="{FF2B5EF4-FFF2-40B4-BE49-F238E27FC236}">
                  <a16:creationId xmlns:a16="http://schemas.microsoft.com/office/drawing/2014/main" id="{3DB3EB16-6848-6747-98CD-653F278364CA}"/>
                </a:ext>
              </a:extLst>
            </p:cNvPr>
            <p:cNvGrpSpPr>
              <a:grpSpLocks noChangeAspect="1"/>
            </p:cNvGrpSpPr>
            <p:nvPr/>
          </p:nvGrpSpPr>
          <p:grpSpPr>
            <a:xfrm>
              <a:off x="6518970" y="3720543"/>
              <a:ext cx="2403991" cy="936000"/>
              <a:chOff x="1294219" y="2209842"/>
              <a:chExt cx="6592482" cy="2565851"/>
            </a:xfrm>
          </p:grpSpPr>
          <p:pic>
            <p:nvPicPr>
              <p:cNvPr id="19" name="Google Shape;358;p57">
                <a:extLst>
                  <a:ext uri="{FF2B5EF4-FFF2-40B4-BE49-F238E27FC236}">
                    <a16:creationId xmlns:a16="http://schemas.microsoft.com/office/drawing/2014/main" id="{3F3766A9-91FE-8A48-805D-9C925193C31F}"/>
                  </a:ext>
                </a:extLst>
              </p:cNvPr>
              <p:cNvPicPr preferRelativeResize="0">
                <a:picLocks noChangeAspect="1"/>
              </p:cNvPicPr>
              <p:nvPr/>
            </p:nvPicPr>
            <p:blipFill>
              <a:blip r:embed="rId6">
                <a:alphaModFix/>
              </a:blip>
              <a:stretch>
                <a:fillRect/>
              </a:stretch>
            </p:blipFill>
            <p:spPr>
              <a:xfrm>
                <a:off x="4623133" y="2211790"/>
                <a:ext cx="3263568" cy="2563903"/>
              </a:xfrm>
              <a:prstGeom prst="rect">
                <a:avLst/>
              </a:prstGeom>
              <a:noFill/>
              <a:ln>
                <a:noFill/>
              </a:ln>
            </p:spPr>
          </p:pic>
          <p:pic>
            <p:nvPicPr>
              <p:cNvPr id="20" name="Google Shape;360;p57">
                <a:extLst>
                  <a:ext uri="{FF2B5EF4-FFF2-40B4-BE49-F238E27FC236}">
                    <a16:creationId xmlns:a16="http://schemas.microsoft.com/office/drawing/2014/main" id="{C0F96CB7-D20A-DB41-BA32-5119F98FA3B2}"/>
                  </a:ext>
                </a:extLst>
              </p:cNvPr>
              <p:cNvPicPr preferRelativeResize="0">
                <a:picLocks noChangeAspect="1"/>
              </p:cNvPicPr>
              <p:nvPr/>
            </p:nvPicPr>
            <p:blipFill>
              <a:blip r:embed="rId7">
                <a:alphaModFix/>
              </a:blip>
              <a:stretch>
                <a:fillRect/>
              </a:stretch>
            </p:blipFill>
            <p:spPr>
              <a:xfrm>
                <a:off x="1294219" y="2209842"/>
                <a:ext cx="3439624" cy="2563908"/>
              </a:xfrm>
              <a:prstGeom prst="rect">
                <a:avLst/>
              </a:prstGeom>
              <a:noFill/>
              <a:ln>
                <a:noFill/>
              </a:ln>
            </p:spPr>
          </p:pic>
        </p:grpSp>
        <p:sp>
          <p:nvSpPr>
            <p:cNvPr id="28" name="Google Shape;323;p54">
              <a:extLst>
                <a:ext uri="{FF2B5EF4-FFF2-40B4-BE49-F238E27FC236}">
                  <a16:creationId xmlns:a16="http://schemas.microsoft.com/office/drawing/2014/main" id="{41352C85-BFFF-3E4A-B7FA-2608C9566A2E}"/>
                </a:ext>
              </a:extLst>
            </p:cNvPr>
            <p:cNvSpPr txBox="1">
              <a:spLocks/>
            </p:cNvSpPr>
            <p:nvPr/>
          </p:nvSpPr>
          <p:spPr>
            <a:xfrm>
              <a:off x="7808261" y="2223603"/>
              <a:ext cx="991350" cy="281925"/>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342900" marR="0" lvl="0" indent="-257175" algn="l" rtl="0">
                <a:lnSpc>
                  <a:spcPct val="100000"/>
                </a:lnSpc>
                <a:spcBef>
                  <a:spcPts val="270"/>
                </a:spcBef>
                <a:spcAft>
                  <a:spcPts val="0"/>
                </a:spcAft>
                <a:buClr>
                  <a:srgbClr val="002569"/>
                </a:buClr>
                <a:buSzPts val="1800"/>
                <a:buFont typeface="Arial"/>
                <a:buChar char="•"/>
                <a:defRPr sz="2400" b="1" i="0" u="none" strike="noStrike" cap="none">
                  <a:solidFill>
                    <a:srgbClr val="002569"/>
                  </a:solidFill>
                  <a:latin typeface="Calibri"/>
                  <a:ea typeface="Calibri"/>
                  <a:cs typeface="Calibri"/>
                  <a:sym typeface="Calibri"/>
                </a:defRPr>
              </a:lvl1pPr>
              <a:lvl2pPr marL="685800" marR="0" lvl="1" indent="-257175" algn="l" rtl="0">
                <a:lnSpc>
                  <a:spcPct val="100000"/>
                </a:lnSpc>
                <a:spcBef>
                  <a:spcPts val="270"/>
                </a:spcBef>
                <a:spcAft>
                  <a:spcPts val="0"/>
                </a:spcAft>
                <a:buClr>
                  <a:srgbClr val="002569"/>
                </a:buClr>
                <a:buSzPts val="1800"/>
                <a:buFont typeface="Arial"/>
                <a:buChar char="–"/>
                <a:defRPr sz="2000" b="0" i="0" u="none" strike="noStrike" cap="none">
                  <a:solidFill>
                    <a:srgbClr val="002569"/>
                  </a:solidFill>
                  <a:latin typeface="Calibri"/>
                  <a:ea typeface="Calibri"/>
                  <a:cs typeface="Calibri"/>
                  <a:sym typeface="Calibri"/>
                </a:defRPr>
              </a:lvl2pPr>
              <a:lvl3pPr marL="1028700" marR="0" lvl="2" indent="-257175" algn="l" rtl="0">
                <a:lnSpc>
                  <a:spcPct val="100000"/>
                </a:lnSpc>
                <a:spcBef>
                  <a:spcPts val="270"/>
                </a:spcBef>
                <a:spcAft>
                  <a:spcPts val="0"/>
                </a:spcAft>
                <a:buClr>
                  <a:srgbClr val="002569"/>
                </a:buClr>
                <a:buSzPts val="1800"/>
                <a:buFont typeface="Arial"/>
                <a:buChar char="•"/>
                <a:defRPr sz="1800" b="0" i="0" u="none" strike="noStrike" cap="none">
                  <a:solidFill>
                    <a:srgbClr val="002569"/>
                  </a:solidFill>
                  <a:latin typeface="Calibri"/>
                  <a:ea typeface="Calibri"/>
                  <a:cs typeface="Calibri"/>
                  <a:sym typeface="Calibri"/>
                </a:defRPr>
              </a:lvl3pPr>
              <a:lvl4pPr marL="1371600" marR="0" lvl="3"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4pPr>
              <a:lvl5pPr marL="1714500" marR="0" lvl="4"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15000"/>
                </a:lnSpc>
                <a:spcBef>
                  <a:spcPts val="375"/>
                </a:spcBef>
                <a:buNone/>
              </a:pPr>
              <a:r>
                <a:rPr lang="en-GB" sz="900" i="1" dirty="0">
                  <a:solidFill>
                    <a:srgbClr val="1F497D"/>
                  </a:solidFill>
                  <a:latin typeface="Arial"/>
                  <a:ea typeface="Arial"/>
                  <a:cs typeface="Arial"/>
                  <a:sym typeface="Arial"/>
                </a:rPr>
                <a:t>Local Inc Angle</a:t>
              </a:r>
              <a:endParaRPr lang="en-GB" sz="825" i="1" dirty="0">
                <a:solidFill>
                  <a:srgbClr val="1F497D"/>
                </a:solidFill>
                <a:latin typeface="Arial"/>
                <a:ea typeface="Arial"/>
                <a:cs typeface="Arial"/>
                <a:sym typeface="Arial"/>
              </a:endParaRPr>
            </a:p>
          </p:txBody>
        </p:sp>
        <p:sp>
          <p:nvSpPr>
            <p:cNvPr id="29" name="Google Shape;324;p54">
              <a:extLst>
                <a:ext uri="{FF2B5EF4-FFF2-40B4-BE49-F238E27FC236}">
                  <a16:creationId xmlns:a16="http://schemas.microsoft.com/office/drawing/2014/main" id="{881C0484-9607-9243-B145-B89911C1FD97}"/>
                </a:ext>
              </a:extLst>
            </p:cNvPr>
            <p:cNvSpPr txBox="1">
              <a:spLocks/>
            </p:cNvSpPr>
            <p:nvPr/>
          </p:nvSpPr>
          <p:spPr>
            <a:xfrm>
              <a:off x="6545925" y="2223603"/>
              <a:ext cx="991350" cy="281925"/>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342900" marR="0" lvl="0" indent="-257175" algn="l" rtl="0">
                <a:lnSpc>
                  <a:spcPct val="100000"/>
                </a:lnSpc>
                <a:spcBef>
                  <a:spcPts val="270"/>
                </a:spcBef>
                <a:spcAft>
                  <a:spcPts val="0"/>
                </a:spcAft>
                <a:buClr>
                  <a:srgbClr val="002569"/>
                </a:buClr>
                <a:buSzPts val="1800"/>
                <a:buFont typeface="Arial"/>
                <a:buChar char="•"/>
                <a:defRPr sz="2400" b="1" i="0" u="none" strike="noStrike" cap="none">
                  <a:solidFill>
                    <a:srgbClr val="002569"/>
                  </a:solidFill>
                  <a:latin typeface="Calibri"/>
                  <a:ea typeface="Calibri"/>
                  <a:cs typeface="Calibri"/>
                  <a:sym typeface="Calibri"/>
                </a:defRPr>
              </a:lvl1pPr>
              <a:lvl2pPr marL="685800" marR="0" lvl="1" indent="-257175" algn="l" rtl="0">
                <a:lnSpc>
                  <a:spcPct val="100000"/>
                </a:lnSpc>
                <a:spcBef>
                  <a:spcPts val="270"/>
                </a:spcBef>
                <a:spcAft>
                  <a:spcPts val="0"/>
                </a:spcAft>
                <a:buClr>
                  <a:srgbClr val="002569"/>
                </a:buClr>
                <a:buSzPts val="1800"/>
                <a:buFont typeface="Arial"/>
                <a:buChar char="–"/>
                <a:defRPr sz="2000" b="0" i="0" u="none" strike="noStrike" cap="none">
                  <a:solidFill>
                    <a:srgbClr val="002569"/>
                  </a:solidFill>
                  <a:latin typeface="Calibri"/>
                  <a:ea typeface="Calibri"/>
                  <a:cs typeface="Calibri"/>
                  <a:sym typeface="Calibri"/>
                </a:defRPr>
              </a:lvl2pPr>
              <a:lvl3pPr marL="1028700" marR="0" lvl="2" indent="-257175" algn="l" rtl="0">
                <a:lnSpc>
                  <a:spcPct val="100000"/>
                </a:lnSpc>
                <a:spcBef>
                  <a:spcPts val="270"/>
                </a:spcBef>
                <a:spcAft>
                  <a:spcPts val="0"/>
                </a:spcAft>
                <a:buClr>
                  <a:srgbClr val="002569"/>
                </a:buClr>
                <a:buSzPts val="1800"/>
                <a:buFont typeface="Arial"/>
                <a:buChar char="•"/>
                <a:defRPr sz="1800" b="0" i="0" u="none" strike="noStrike" cap="none">
                  <a:solidFill>
                    <a:srgbClr val="002569"/>
                  </a:solidFill>
                  <a:latin typeface="Calibri"/>
                  <a:ea typeface="Calibri"/>
                  <a:cs typeface="Calibri"/>
                  <a:sym typeface="Calibri"/>
                </a:defRPr>
              </a:lvl3pPr>
              <a:lvl4pPr marL="1371600" marR="0" lvl="3"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4pPr>
              <a:lvl5pPr marL="1714500" marR="0" lvl="4"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15000"/>
                </a:lnSpc>
                <a:spcBef>
                  <a:spcPts val="375"/>
                </a:spcBef>
                <a:buNone/>
              </a:pPr>
              <a:r>
                <a:rPr lang="en-GB" sz="900" i="1" dirty="0">
                  <a:solidFill>
                    <a:srgbClr val="1F497D"/>
                  </a:solidFill>
                  <a:latin typeface="Arial"/>
                  <a:ea typeface="Arial"/>
                  <a:cs typeface="Arial"/>
                  <a:sym typeface="Arial"/>
                </a:rPr>
                <a:t>Scattering Area</a:t>
              </a:r>
              <a:endParaRPr lang="en-GB" sz="825" i="1" dirty="0">
                <a:solidFill>
                  <a:srgbClr val="1F497D"/>
                </a:solidFill>
                <a:latin typeface="Arial"/>
                <a:ea typeface="Arial"/>
                <a:cs typeface="Arial"/>
                <a:sym typeface="Arial"/>
              </a:endParaRPr>
            </a:p>
          </p:txBody>
        </p:sp>
        <p:sp>
          <p:nvSpPr>
            <p:cNvPr id="30" name="Google Shape;323;p54">
              <a:extLst>
                <a:ext uri="{FF2B5EF4-FFF2-40B4-BE49-F238E27FC236}">
                  <a16:creationId xmlns:a16="http://schemas.microsoft.com/office/drawing/2014/main" id="{C989D7BD-9AF5-884E-AC94-2C81E09B22D2}"/>
                </a:ext>
              </a:extLst>
            </p:cNvPr>
            <p:cNvSpPr txBox="1">
              <a:spLocks/>
            </p:cNvSpPr>
            <p:nvPr/>
          </p:nvSpPr>
          <p:spPr>
            <a:xfrm>
              <a:off x="7783685" y="3378894"/>
              <a:ext cx="1111682" cy="281925"/>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342900" marR="0" lvl="0" indent="-257175" algn="l" rtl="0">
                <a:lnSpc>
                  <a:spcPct val="100000"/>
                </a:lnSpc>
                <a:spcBef>
                  <a:spcPts val="270"/>
                </a:spcBef>
                <a:spcAft>
                  <a:spcPts val="0"/>
                </a:spcAft>
                <a:buClr>
                  <a:srgbClr val="002569"/>
                </a:buClr>
                <a:buSzPts val="1800"/>
                <a:buFont typeface="Arial"/>
                <a:buChar char="•"/>
                <a:defRPr sz="2400" b="1" i="0" u="none" strike="noStrike" cap="none">
                  <a:solidFill>
                    <a:srgbClr val="002569"/>
                  </a:solidFill>
                  <a:latin typeface="Calibri"/>
                  <a:ea typeface="Calibri"/>
                  <a:cs typeface="Calibri"/>
                  <a:sym typeface="Calibri"/>
                </a:defRPr>
              </a:lvl1pPr>
              <a:lvl2pPr marL="685800" marR="0" lvl="1" indent="-257175" algn="l" rtl="0">
                <a:lnSpc>
                  <a:spcPct val="100000"/>
                </a:lnSpc>
                <a:spcBef>
                  <a:spcPts val="270"/>
                </a:spcBef>
                <a:spcAft>
                  <a:spcPts val="0"/>
                </a:spcAft>
                <a:buClr>
                  <a:srgbClr val="002569"/>
                </a:buClr>
                <a:buSzPts val="1800"/>
                <a:buFont typeface="Arial"/>
                <a:buChar char="–"/>
                <a:defRPr sz="2000" b="0" i="0" u="none" strike="noStrike" cap="none">
                  <a:solidFill>
                    <a:srgbClr val="002569"/>
                  </a:solidFill>
                  <a:latin typeface="Calibri"/>
                  <a:ea typeface="Calibri"/>
                  <a:cs typeface="Calibri"/>
                  <a:sym typeface="Calibri"/>
                </a:defRPr>
              </a:lvl2pPr>
              <a:lvl3pPr marL="1028700" marR="0" lvl="2" indent="-257175" algn="l" rtl="0">
                <a:lnSpc>
                  <a:spcPct val="100000"/>
                </a:lnSpc>
                <a:spcBef>
                  <a:spcPts val="270"/>
                </a:spcBef>
                <a:spcAft>
                  <a:spcPts val="0"/>
                </a:spcAft>
                <a:buClr>
                  <a:srgbClr val="002569"/>
                </a:buClr>
                <a:buSzPts val="1800"/>
                <a:buFont typeface="Arial"/>
                <a:buChar char="•"/>
                <a:defRPr sz="1800" b="0" i="0" u="none" strike="noStrike" cap="none">
                  <a:solidFill>
                    <a:srgbClr val="002569"/>
                  </a:solidFill>
                  <a:latin typeface="Calibri"/>
                  <a:ea typeface="Calibri"/>
                  <a:cs typeface="Calibri"/>
                  <a:sym typeface="Calibri"/>
                </a:defRPr>
              </a:lvl3pPr>
              <a:lvl4pPr marL="1371600" marR="0" lvl="3"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4pPr>
              <a:lvl5pPr marL="1714500" marR="0" lvl="4"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15000"/>
                </a:lnSpc>
                <a:spcBef>
                  <a:spcPts val="375"/>
                </a:spcBef>
                <a:buNone/>
              </a:pPr>
              <a:r>
                <a:rPr lang="en-GB" sz="900" i="1" dirty="0">
                  <a:solidFill>
                    <a:srgbClr val="1F497D"/>
                  </a:solidFill>
                  <a:latin typeface="Arial"/>
                  <a:ea typeface="Arial"/>
                  <a:cs typeface="Arial"/>
                  <a:sym typeface="Arial"/>
                </a:rPr>
                <a:t>Sigma-to-Gamma</a:t>
              </a:r>
              <a:endParaRPr lang="en-GB" sz="825" i="1" dirty="0">
                <a:solidFill>
                  <a:srgbClr val="1F497D"/>
                </a:solidFill>
                <a:latin typeface="Arial"/>
                <a:ea typeface="Arial"/>
                <a:cs typeface="Arial"/>
                <a:sym typeface="Arial"/>
              </a:endParaRPr>
            </a:p>
          </p:txBody>
        </p:sp>
        <p:sp>
          <p:nvSpPr>
            <p:cNvPr id="31" name="Google Shape;324;p54">
              <a:extLst>
                <a:ext uri="{FF2B5EF4-FFF2-40B4-BE49-F238E27FC236}">
                  <a16:creationId xmlns:a16="http://schemas.microsoft.com/office/drawing/2014/main" id="{CBB0E17E-618A-5C47-BE6E-A1435E013605}"/>
                </a:ext>
              </a:extLst>
            </p:cNvPr>
            <p:cNvSpPr txBox="1">
              <a:spLocks/>
            </p:cNvSpPr>
            <p:nvPr/>
          </p:nvSpPr>
          <p:spPr>
            <a:xfrm>
              <a:off x="6639333" y="3398558"/>
              <a:ext cx="991350" cy="281925"/>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342900" marR="0" lvl="0" indent="-257175" algn="l" rtl="0">
                <a:lnSpc>
                  <a:spcPct val="100000"/>
                </a:lnSpc>
                <a:spcBef>
                  <a:spcPts val="270"/>
                </a:spcBef>
                <a:spcAft>
                  <a:spcPts val="0"/>
                </a:spcAft>
                <a:buClr>
                  <a:srgbClr val="002569"/>
                </a:buClr>
                <a:buSzPts val="1800"/>
                <a:buFont typeface="Arial"/>
                <a:buChar char="•"/>
                <a:defRPr sz="2400" b="1" i="0" u="none" strike="noStrike" cap="none">
                  <a:solidFill>
                    <a:srgbClr val="002569"/>
                  </a:solidFill>
                  <a:latin typeface="Calibri"/>
                  <a:ea typeface="Calibri"/>
                  <a:cs typeface="Calibri"/>
                  <a:sym typeface="Calibri"/>
                </a:defRPr>
              </a:lvl1pPr>
              <a:lvl2pPr marL="685800" marR="0" lvl="1" indent="-257175" algn="l" rtl="0">
                <a:lnSpc>
                  <a:spcPct val="100000"/>
                </a:lnSpc>
                <a:spcBef>
                  <a:spcPts val="270"/>
                </a:spcBef>
                <a:spcAft>
                  <a:spcPts val="0"/>
                </a:spcAft>
                <a:buClr>
                  <a:srgbClr val="002569"/>
                </a:buClr>
                <a:buSzPts val="1800"/>
                <a:buFont typeface="Arial"/>
                <a:buChar char="–"/>
                <a:defRPr sz="2000" b="0" i="0" u="none" strike="noStrike" cap="none">
                  <a:solidFill>
                    <a:srgbClr val="002569"/>
                  </a:solidFill>
                  <a:latin typeface="Calibri"/>
                  <a:ea typeface="Calibri"/>
                  <a:cs typeface="Calibri"/>
                  <a:sym typeface="Calibri"/>
                </a:defRPr>
              </a:lvl2pPr>
              <a:lvl3pPr marL="1028700" marR="0" lvl="2" indent="-257175" algn="l" rtl="0">
                <a:lnSpc>
                  <a:spcPct val="100000"/>
                </a:lnSpc>
                <a:spcBef>
                  <a:spcPts val="270"/>
                </a:spcBef>
                <a:spcAft>
                  <a:spcPts val="0"/>
                </a:spcAft>
                <a:buClr>
                  <a:srgbClr val="002569"/>
                </a:buClr>
                <a:buSzPts val="1800"/>
                <a:buFont typeface="Arial"/>
                <a:buChar char="•"/>
                <a:defRPr sz="1800" b="0" i="0" u="none" strike="noStrike" cap="none">
                  <a:solidFill>
                    <a:srgbClr val="002569"/>
                  </a:solidFill>
                  <a:latin typeface="Calibri"/>
                  <a:ea typeface="Calibri"/>
                  <a:cs typeface="Calibri"/>
                  <a:sym typeface="Calibri"/>
                </a:defRPr>
              </a:lvl3pPr>
              <a:lvl4pPr marL="1371600" marR="0" lvl="3"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4pPr>
              <a:lvl5pPr marL="1714500" marR="0" lvl="4"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15000"/>
                </a:lnSpc>
                <a:spcBef>
                  <a:spcPts val="375"/>
                </a:spcBef>
                <a:buNone/>
              </a:pPr>
              <a:r>
                <a:rPr lang="en-GB" sz="900" i="1" dirty="0">
                  <a:solidFill>
                    <a:srgbClr val="1F497D"/>
                  </a:solidFill>
                  <a:latin typeface="Arial"/>
                  <a:ea typeface="Arial"/>
                  <a:cs typeface="Arial"/>
                  <a:sym typeface="Arial"/>
                </a:rPr>
                <a:t>Data Mask</a:t>
              </a:r>
              <a:endParaRPr lang="en-GB" sz="825" i="1" dirty="0">
                <a:solidFill>
                  <a:srgbClr val="1F497D"/>
                </a:solidFill>
                <a:latin typeface="Arial"/>
                <a:ea typeface="Arial"/>
                <a:cs typeface="Arial"/>
                <a:sym typeface="Arial"/>
              </a:endParaRPr>
            </a:p>
          </p:txBody>
        </p:sp>
        <p:sp>
          <p:nvSpPr>
            <p:cNvPr id="32" name="Google Shape;323;p54">
              <a:extLst>
                <a:ext uri="{FF2B5EF4-FFF2-40B4-BE49-F238E27FC236}">
                  <a16:creationId xmlns:a16="http://schemas.microsoft.com/office/drawing/2014/main" id="{BF1AD29C-8718-6A41-ADB7-FE2EB9BA68EE}"/>
                </a:ext>
              </a:extLst>
            </p:cNvPr>
            <p:cNvSpPr txBox="1">
              <a:spLocks/>
            </p:cNvSpPr>
            <p:nvPr/>
          </p:nvSpPr>
          <p:spPr>
            <a:xfrm>
              <a:off x="7783684" y="4568151"/>
              <a:ext cx="1220226" cy="281925"/>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342900" marR="0" lvl="0" indent="-257175" algn="l" rtl="0">
                <a:lnSpc>
                  <a:spcPct val="100000"/>
                </a:lnSpc>
                <a:spcBef>
                  <a:spcPts val="270"/>
                </a:spcBef>
                <a:spcAft>
                  <a:spcPts val="0"/>
                </a:spcAft>
                <a:buClr>
                  <a:srgbClr val="002569"/>
                </a:buClr>
                <a:buSzPts val="1800"/>
                <a:buFont typeface="Arial"/>
                <a:buChar char="•"/>
                <a:defRPr sz="2400" b="1" i="0" u="none" strike="noStrike" cap="none">
                  <a:solidFill>
                    <a:srgbClr val="002569"/>
                  </a:solidFill>
                  <a:latin typeface="Calibri"/>
                  <a:ea typeface="Calibri"/>
                  <a:cs typeface="Calibri"/>
                  <a:sym typeface="Calibri"/>
                </a:defRPr>
              </a:lvl1pPr>
              <a:lvl2pPr marL="685800" marR="0" lvl="1" indent="-257175" algn="l" rtl="0">
                <a:lnSpc>
                  <a:spcPct val="100000"/>
                </a:lnSpc>
                <a:spcBef>
                  <a:spcPts val="270"/>
                </a:spcBef>
                <a:spcAft>
                  <a:spcPts val="0"/>
                </a:spcAft>
                <a:buClr>
                  <a:srgbClr val="002569"/>
                </a:buClr>
                <a:buSzPts val="1800"/>
                <a:buFont typeface="Arial"/>
                <a:buChar char="–"/>
                <a:defRPr sz="2000" b="0" i="0" u="none" strike="noStrike" cap="none">
                  <a:solidFill>
                    <a:srgbClr val="002569"/>
                  </a:solidFill>
                  <a:latin typeface="Calibri"/>
                  <a:ea typeface="Calibri"/>
                  <a:cs typeface="Calibri"/>
                  <a:sym typeface="Calibri"/>
                </a:defRPr>
              </a:lvl2pPr>
              <a:lvl3pPr marL="1028700" marR="0" lvl="2" indent="-257175" algn="l" rtl="0">
                <a:lnSpc>
                  <a:spcPct val="100000"/>
                </a:lnSpc>
                <a:spcBef>
                  <a:spcPts val="270"/>
                </a:spcBef>
                <a:spcAft>
                  <a:spcPts val="0"/>
                </a:spcAft>
                <a:buClr>
                  <a:srgbClr val="002569"/>
                </a:buClr>
                <a:buSzPts val="1800"/>
                <a:buFont typeface="Arial"/>
                <a:buChar char="•"/>
                <a:defRPr sz="1800" b="0" i="0" u="none" strike="noStrike" cap="none">
                  <a:solidFill>
                    <a:srgbClr val="002569"/>
                  </a:solidFill>
                  <a:latin typeface="Calibri"/>
                  <a:ea typeface="Calibri"/>
                  <a:cs typeface="Calibri"/>
                  <a:sym typeface="Calibri"/>
                </a:defRPr>
              </a:lvl3pPr>
              <a:lvl4pPr marL="1371600" marR="0" lvl="3"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4pPr>
              <a:lvl5pPr marL="1714500" marR="0" lvl="4"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15000"/>
                </a:lnSpc>
                <a:spcBef>
                  <a:spcPts val="375"/>
                </a:spcBef>
                <a:buNone/>
              </a:pPr>
              <a:r>
                <a:rPr lang="en-GB" sz="900" i="1" dirty="0">
                  <a:solidFill>
                    <a:srgbClr val="1F497D"/>
                  </a:solidFill>
                  <a:latin typeface="Arial"/>
                  <a:ea typeface="Arial"/>
                  <a:cs typeface="Arial"/>
                  <a:sym typeface="Arial"/>
                </a:rPr>
                <a:t>Ellipsoid  Inc Angle</a:t>
              </a:r>
              <a:endParaRPr lang="en-GB" sz="825" i="1" dirty="0">
                <a:solidFill>
                  <a:srgbClr val="1F497D"/>
                </a:solidFill>
                <a:latin typeface="Arial"/>
                <a:ea typeface="Arial"/>
                <a:cs typeface="Arial"/>
                <a:sym typeface="Arial"/>
              </a:endParaRPr>
            </a:p>
          </p:txBody>
        </p:sp>
        <p:sp>
          <p:nvSpPr>
            <p:cNvPr id="33" name="Google Shape;324;p54">
              <a:extLst>
                <a:ext uri="{FF2B5EF4-FFF2-40B4-BE49-F238E27FC236}">
                  <a16:creationId xmlns:a16="http://schemas.microsoft.com/office/drawing/2014/main" id="{540B3E4B-C2DA-F94F-8B20-B57D8EBE7E52}"/>
                </a:ext>
              </a:extLst>
            </p:cNvPr>
            <p:cNvSpPr txBox="1">
              <a:spLocks/>
            </p:cNvSpPr>
            <p:nvPr/>
          </p:nvSpPr>
          <p:spPr>
            <a:xfrm>
              <a:off x="6668829" y="4568151"/>
              <a:ext cx="991350" cy="281925"/>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342900" marR="0" lvl="0" indent="-257175" algn="l" rtl="0">
                <a:lnSpc>
                  <a:spcPct val="100000"/>
                </a:lnSpc>
                <a:spcBef>
                  <a:spcPts val="270"/>
                </a:spcBef>
                <a:spcAft>
                  <a:spcPts val="0"/>
                </a:spcAft>
                <a:buClr>
                  <a:srgbClr val="002569"/>
                </a:buClr>
                <a:buSzPts val="1800"/>
                <a:buFont typeface="Arial"/>
                <a:buChar char="•"/>
                <a:defRPr sz="2400" b="1" i="0" u="none" strike="noStrike" cap="none">
                  <a:solidFill>
                    <a:srgbClr val="002569"/>
                  </a:solidFill>
                  <a:latin typeface="Calibri"/>
                  <a:ea typeface="Calibri"/>
                  <a:cs typeface="Calibri"/>
                  <a:sym typeface="Calibri"/>
                </a:defRPr>
              </a:lvl1pPr>
              <a:lvl2pPr marL="685800" marR="0" lvl="1" indent="-257175" algn="l" rtl="0">
                <a:lnSpc>
                  <a:spcPct val="100000"/>
                </a:lnSpc>
                <a:spcBef>
                  <a:spcPts val="270"/>
                </a:spcBef>
                <a:spcAft>
                  <a:spcPts val="0"/>
                </a:spcAft>
                <a:buClr>
                  <a:srgbClr val="002569"/>
                </a:buClr>
                <a:buSzPts val="1800"/>
                <a:buFont typeface="Arial"/>
                <a:buChar char="–"/>
                <a:defRPr sz="2000" b="0" i="0" u="none" strike="noStrike" cap="none">
                  <a:solidFill>
                    <a:srgbClr val="002569"/>
                  </a:solidFill>
                  <a:latin typeface="Calibri"/>
                  <a:ea typeface="Calibri"/>
                  <a:cs typeface="Calibri"/>
                  <a:sym typeface="Calibri"/>
                </a:defRPr>
              </a:lvl2pPr>
              <a:lvl3pPr marL="1028700" marR="0" lvl="2" indent="-257175" algn="l" rtl="0">
                <a:lnSpc>
                  <a:spcPct val="100000"/>
                </a:lnSpc>
                <a:spcBef>
                  <a:spcPts val="270"/>
                </a:spcBef>
                <a:spcAft>
                  <a:spcPts val="0"/>
                </a:spcAft>
                <a:buClr>
                  <a:srgbClr val="002569"/>
                </a:buClr>
                <a:buSzPts val="1800"/>
                <a:buFont typeface="Arial"/>
                <a:buChar char="•"/>
                <a:defRPr sz="1800" b="0" i="0" u="none" strike="noStrike" cap="none">
                  <a:solidFill>
                    <a:srgbClr val="002569"/>
                  </a:solidFill>
                  <a:latin typeface="Calibri"/>
                  <a:ea typeface="Calibri"/>
                  <a:cs typeface="Calibri"/>
                  <a:sym typeface="Calibri"/>
                </a:defRPr>
              </a:lvl3pPr>
              <a:lvl4pPr marL="1371600" marR="0" lvl="3"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4pPr>
              <a:lvl5pPr marL="1714500" marR="0" lvl="4"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15000"/>
                </a:lnSpc>
                <a:spcBef>
                  <a:spcPts val="375"/>
                </a:spcBef>
                <a:buNone/>
              </a:pPr>
              <a:r>
                <a:rPr lang="en-GB" sz="900" i="1" dirty="0">
                  <a:solidFill>
                    <a:srgbClr val="1F497D"/>
                  </a:solidFill>
                  <a:latin typeface="Arial"/>
                  <a:ea typeface="Arial"/>
                  <a:cs typeface="Arial"/>
                  <a:sym typeface="Arial"/>
                </a:rPr>
                <a:t>Noise Power</a:t>
              </a:r>
              <a:endParaRPr lang="en-GB" sz="825" i="1" dirty="0">
                <a:solidFill>
                  <a:srgbClr val="1F497D"/>
                </a:solidFill>
                <a:latin typeface="Arial"/>
                <a:ea typeface="Arial"/>
                <a:cs typeface="Arial"/>
                <a:sym typeface="Arial"/>
              </a:endParaRPr>
            </a:p>
          </p:txBody>
        </p:sp>
      </p:grpSp>
      <p:sp>
        <p:nvSpPr>
          <p:cNvPr id="35" name="Google Shape;323;p54">
            <a:extLst>
              <a:ext uri="{FF2B5EF4-FFF2-40B4-BE49-F238E27FC236}">
                <a16:creationId xmlns:a16="http://schemas.microsoft.com/office/drawing/2014/main" id="{59C19138-2E62-AF43-8D5B-FB9F67950FE8}"/>
              </a:ext>
            </a:extLst>
          </p:cNvPr>
          <p:cNvSpPr txBox="1">
            <a:spLocks/>
          </p:cNvSpPr>
          <p:nvPr/>
        </p:nvSpPr>
        <p:spPr>
          <a:xfrm>
            <a:off x="765032" y="3296596"/>
            <a:ext cx="3024918" cy="281925"/>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342900" marR="0" lvl="0" indent="-257175" algn="l" rtl="0">
              <a:lnSpc>
                <a:spcPct val="100000"/>
              </a:lnSpc>
              <a:spcBef>
                <a:spcPts val="270"/>
              </a:spcBef>
              <a:spcAft>
                <a:spcPts val="0"/>
              </a:spcAft>
              <a:buClr>
                <a:srgbClr val="002569"/>
              </a:buClr>
              <a:buSzPts val="1800"/>
              <a:buFont typeface="Arial"/>
              <a:buChar char="•"/>
              <a:defRPr sz="2400" b="1" i="0" u="none" strike="noStrike" cap="none">
                <a:solidFill>
                  <a:srgbClr val="002569"/>
                </a:solidFill>
                <a:latin typeface="Calibri"/>
                <a:ea typeface="Calibri"/>
                <a:cs typeface="Calibri"/>
                <a:sym typeface="Calibri"/>
              </a:defRPr>
            </a:lvl1pPr>
            <a:lvl2pPr marL="685800" marR="0" lvl="1" indent="-257175" algn="l" rtl="0">
              <a:lnSpc>
                <a:spcPct val="100000"/>
              </a:lnSpc>
              <a:spcBef>
                <a:spcPts val="270"/>
              </a:spcBef>
              <a:spcAft>
                <a:spcPts val="0"/>
              </a:spcAft>
              <a:buClr>
                <a:srgbClr val="002569"/>
              </a:buClr>
              <a:buSzPts val="1800"/>
              <a:buFont typeface="Arial"/>
              <a:buChar char="–"/>
              <a:defRPr sz="2000" b="0" i="0" u="none" strike="noStrike" cap="none">
                <a:solidFill>
                  <a:srgbClr val="002569"/>
                </a:solidFill>
                <a:latin typeface="Calibri"/>
                <a:ea typeface="Calibri"/>
                <a:cs typeface="Calibri"/>
                <a:sym typeface="Calibri"/>
              </a:defRPr>
            </a:lvl2pPr>
            <a:lvl3pPr marL="1028700" marR="0" lvl="2" indent="-257175" algn="l" rtl="0">
              <a:lnSpc>
                <a:spcPct val="100000"/>
              </a:lnSpc>
              <a:spcBef>
                <a:spcPts val="270"/>
              </a:spcBef>
              <a:spcAft>
                <a:spcPts val="0"/>
              </a:spcAft>
              <a:buClr>
                <a:srgbClr val="002569"/>
              </a:buClr>
              <a:buSzPts val="1800"/>
              <a:buFont typeface="Arial"/>
              <a:buChar char="•"/>
              <a:defRPr sz="1800" b="0" i="0" u="none" strike="noStrike" cap="none">
                <a:solidFill>
                  <a:srgbClr val="002569"/>
                </a:solidFill>
                <a:latin typeface="Calibri"/>
                <a:ea typeface="Calibri"/>
                <a:cs typeface="Calibri"/>
                <a:sym typeface="Calibri"/>
              </a:defRPr>
            </a:lvl3pPr>
            <a:lvl4pPr marL="1371600" marR="0" lvl="3"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4pPr>
            <a:lvl5pPr marL="1714500" marR="0" lvl="4"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15000"/>
              </a:lnSpc>
              <a:spcBef>
                <a:spcPts val="375"/>
              </a:spcBef>
              <a:buNone/>
            </a:pPr>
            <a:r>
              <a:rPr lang="en-GB" sz="1200" dirty="0">
                <a:solidFill>
                  <a:srgbClr val="1F497D"/>
                </a:solidFill>
                <a:latin typeface="Arial"/>
                <a:ea typeface="Arial"/>
                <a:cs typeface="Arial"/>
                <a:sym typeface="Arial"/>
              </a:rPr>
              <a:t>3. General Metadata</a:t>
            </a:r>
            <a:endParaRPr lang="en-GB" sz="1100" b="0" dirty="0">
              <a:solidFill>
                <a:srgbClr val="1F497D"/>
              </a:solidFill>
              <a:latin typeface="Arial"/>
              <a:ea typeface="Arial"/>
              <a:cs typeface="Arial"/>
              <a:sym typeface="Arial"/>
            </a:endParaRPr>
          </a:p>
        </p:txBody>
      </p:sp>
      <p:sp>
        <p:nvSpPr>
          <p:cNvPr id="36" name="Google Shape;323;p54">
            <a:extLst>
              <a:ext uri="{FF2B5EF4-FFF2-40B4-BE49-F238E27FC236}">
                <a16:creationId xmlns:a16="http://schemas.microsoft.com/office/drawing/2014/main" id="{AA64FFB7-550A-DB4A-BC61-7A23E63B0742}"/>
              </a:ext>
            </a:extLst>
          </p:cNvPr>
          <p:cNvSpPr txBox="1">
            <a:spLocks/>
          </p:cNvSpPr>
          <p:nvPr/>
        </p:nvSpPr>
        <p:spPr>
          <a:xfrm>
            <a:off x="930424" y="1373520"/>
            <a:ext cx="2650976" cy="281925"/>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342900" marR="0" lvl="0" indent="-257175" algn="l" rtl="0">
              <a:lnSpc>
                <a:spcPct val="100000"/>
              </a:lnSpc>
              <a:spcBef>
                <a:spcPts val="270"/>
              </a:spcBef>
              <a:spcAft>
                <a:spcPts val="0"/>
              </a:spcAft>
              <a:buClr>
                <a:srgbClr val="002569"/>
              </a:buClr>
              <a:buSzPts val="1800"/>
              <a:buFont typeface="Arial"/>
              <a:buChar char="•"/>
              <a:defRPr sz="2400" b="1" i="0" u="none" strike="noStrike" cap="none">
                <a:solidFill>
                  <a:srgbClr val="002569"/>
                </a:solidFill>
                <a:latin typeface="Calibri"/>
                <a:ea typeface="Calibri"/>
                <a:cs typeface="Calibri"/>
                <a:sym typeface="Calibri"/>
              </a:defRPr>
            </a:lvl1pPr>
            <a:lvl2pPr marL="685800" marR="0" lvl="1" indent="-257175" algn="l" rtl="0">
              <a:lnSpc>
                <a:spcPct val="100000"/>
              </a:lnSpc>
              <a:spcBef>
                <a:spcPts val="270"/>
              </a:spcBef>
              <a:spcAft>
                <a:spcPts val="0"/>
              </a:spcAft>
              <a:buClr>
                <a:srgbClr val="002569"/>
              </a:buClr>
              <a:buSzPts val="1800"/>
              <a:buFont typeface="Arial"/>
              <a:buChar char="–"/>
              <a:defRPr sz="2000" b="0" i="0" u="none" strike="noStrike" cap="none">
                <a:solidFill>
                  <a:srgbClr val="002569"/>
                </a:solidFill>
                <a:latin typeface="Calibri"/>
                <a:ea typeface="Calibri"/>
                <a:cs typeface="Calibri"/>
                <a:sym typeface="Calibri"/>
              </a:defRPr>
            </a:lvl2pPr>
            <a:lvl3pPr marL="1028700" marR="0" lvl="2" indent="-257175" algn="l" rtl="0">
              <a:lnSpc>
                <a:spcPct val="100000"/>
              </a:lnSpc>
              <a:spcBef>
                <a:spcPts val="270"/>
              </a:spcBef>
              <a:spcAft>
                <a:spcPts val="0"/>
              </a:spcAft>
              <a:buClr>
                <a:srgbClr val="002569"/>
              </a:buClr>
              <a:buSzPts val="1800"/>
              <a:buFont typeface="Arial"/>
              <a:buChar char="•"/>
              <a:defRPr sz="1800" b="0" i="0" u="none" strike="noStrike" cap="none">
                <a:solidFill>
                  <a:srgbClr val="002569"/>
                </a:solidFill>
                <a:latin typeface="Calibri"/>
                <a:ea typeface="Calibri"/>
                <a:cs typeface="Calibri"/>
                <a:sym typeface="Calibri"/>
              </a:defRPr>
            </a:lvl3pPr>
            <a:lvl4pPr marL="1371600" marR="0" lvl="3"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4pPr>
            <a:lvl5pPr marL="1714500" marR="0" lvl="4"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lnSpc>
                <a:spcPct val="115000"/>
              </a:lnSpc>
              <a:spcBef>
                <a:spcPts val="375"/>
              </a:spcBef>
              <a:buNone/>
            </a:pPr>
            <a:r>
              <a:rPr lang="en-GB" sz="1200" dirty="0">
                <a:solidFill>
                  <a:srgbClr val="1F497D"/>
                </a:solidFill>
                <a:latin typeface="Arial"/>
                <a:ea typeface="Arial"/>
                <a:cs typeface="Arial"/>
                <a:sym typeface="Arial"/>
              </a:rPr>
              <a:t>1. Radar Measurement </a:t>
            </a:r>
          </a:p>
          <a:p>
            <a:pPr marL="0" indent="0" algn="ctr">
              <a:lnSpc>
                <a:spcPct val="115000"/>
              </a:lnSpc>
              <a:spcBef>
                <a:spcPts val="375"/>
              </a:spcBef>
              <a:buNone/>
            </a:pPr>
            <a:r>
              <a:rPr lang="en-GB" sz="1200" dirty="0">
                <a:solidFill>
                  <a:srgbClr val="1F497D"/>
                </a:solidFill>
                <a:latin typeface="Arial"/>
                <a:ea typeface="Arial"/>
                <a:cs typeface="Arial"/>
                <a:sym typeface="Arial"/>
              </a:rPr>
              <a:t>Geometric and Radiometric specs</a:t>
            </a:r>
            <a:endParaRPr lang="en-GB" sz="1100" b="0" dirty="0">
              <a:solidFill>
                <a:srgbClr val="1F497D"/>
              </a:solidFill>
              <a:latin typeface="Arial"/>
              <a:ea typeface="Arial"/>
              <a:cs typeface="Arial"/>
              <a:sym typeface="Arial"/>
            </a:endParaRPr>
          </a:p>
        </p:txBody>
      </p:sp>
      <p:sp>
        <p:nvSpPr>
          <p:cNvPr id="41" name="Google Shape;317;p54">
            <a:extLst>
              <a:ext uri="{FF2B5EF4-FFF2-40B4-BE49-F238E27FC236}">
                <a16:creationId xmlns:a16="http://schemas.microsoft.com/office/drawing/2014/main" id="{7DB5271D-AE43-074F-810E-1F2C38162DB3}"/>
              </a:ext>
            </a:extLst>
          </p:cNvPr>
          <p:cNvSpPr>
            <a:spLocks noGrp="1"/>
          </p:cNvSpPr>
          <p:nvPr>
            <p:ph type="sldNum" idx="12"/>
          </p:nvPr>
        </p:nvSpPr>
        <p:spPr>
          <a:xfrm>
            <a:off x="8839200" y="6553200"/>
            <a:ext cx="195300" cy="187200"/>
          </a:xfrm>
          <a:prstGeom prst="roundRect">
            <a:avLst>
              <a:gd name="adj" fmla="val 16667"/>
            </a:avLst>
          </a:prstGeom>
          <a:solidFill>
            <a:schemeClr val="lt1">
              <a:alpha val="48240"/>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noAutofit/>
          </a:bodyPr>
          <a:lstStyle/>
          <a:p>
            <a:fld id="{00000000-1234-1234-1234-123412341234}" type="slidenum">
              <a:rPr lang="en"/>
              <a:pPr/>
              <a:t>6</a:t>
            </a:fld>
            <a:endParaRPr dirty="0"/>
          </a:p>
        </p:txBody>
      </p:sp>
      <p:sp>
        <p:nvSpPr>
          <p:cNvPr id="37" name="Google Shape;266;p48">
            <a:extLst>
              <a:ext uri="{FF2B5EF4-FFF2-40B4-BE49-F238E27FC236}">
                <a16:creationId xmlns:a16="http://schemas.microsoft.com/office/drawing/2014/main" id="{D81BD754-DA6C-0948-B893-FA7359DBA1FE}"/>
              </a:ext>
            </a:extLst>
          </p:cNvPr>
          <p:cNvSpPr txBox="1">
            <a:spLocks noGrp="1"/>
          </p:cNvSpPr>
          <p:nvPr>
            <p:ph type="title"/>
          </p:nvPr>
        </p:nvSpPr>
        <p:spPr>
          <a:xfrm>
            <a:off x="1812574" y="-1"/>
            <a:ext cx="5864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en" sz="2800" dirty="0">
                <a:solidFill>
                  <a:srgbClr val="FFFFFF"/>
                </a:solidFill>
              </a:rPr>
              <a:t>CARD Radar</a:t>
            </a:r>
            <a:endParaRPr sz="2800" dirty="0">
              <a:solidFill>
                <a:srgbClr val="FFFFFF"/>
              </a:solidFill>
            </a:endParaRPr>
          </a:p>
          <a:p>
            <a:pPr marL="0" lvl="0" indent="0" algn="ctr" rtl="0">
              <a:spcBef>
                <a:spcPts val="0"/>
              </a:spcBef>
              <a:spcAft>
                <a:spcPts val="0"/>
              </a:spcAft>
              <a:buClr>
                <a:srgbClr val="FFFFFF"/>
              </a:buClr>
              <a:buSzPts val="2400"/>
              <a:buFont typeface="Helvetica Neue"/>
              <a:buNone/>
            </a:pPr>
            <a:r>
              <a:rPr lang="en" sz="2800" dirty="0">
                <a:solidFill>
                  <a:srgbClr val="FFFFFF"/>
                </a:solidFill>
              </a:rPr>
              <a:t>General PFS structure</a:t>
            </a:r>
            <a:endParaRPr sz="2800" dirty="0"/>
          </a:p>
        </p:txBody>
      </p:sp>
      <p:pic>
        <p:nvPicPr>
          <p:cNvPr id="26" name="Google Shape;322;p54">
            <a:extLst>
              <a:ext uri="{FF2B5EF4-FFF2-40B4-BE49-F238E27FC236}">
                <a16:creationId xmlns:a16="http://schemas.microsoft.com/office/drawing/2014/main" id="{D4907FE1-CCEA-3C4C-A0F2-8E2142C22448}"/>
              </a:ext>
            </a:extLst>
          </p:cNvPr>
          <p:cNvPicPr preferRelativeResize="0">
            <a:picLocks noChangeAspect="1"/>
          </p:cNvPicPr>
          <p:nvPr/>
        </p:nvPicPr>
        <p:blipFill>
          <a:blip r:embed="rId8">
            <a:alphaModFix/>
          </a:blip>
          <a:stretch>
            <a:fillRect/>
          </a:stretch>
        </p:blipFill>
        <p:spPr>
          <a:xfrm>
            <a:off x="571992" y="1953438"/>
            <a:ext cx="3181385" cy="1246962"/>
          </a:xfrm>
          <a:prstGeom prst="rect">
            <a:avLst/>
          </a:prstGeom>
          <a:noFill/>
          <a:ln>
            <a:noFill/>
          </a:ln>
        </p:spPr>
      </p:pic>
      <p:sp>
        <p:nvSpPr>
          <p:cNvPr id="24" name="Google Shape;324;p54">
            <a:extLst>
              <a:ext uri="{FF2B5EF4-FFF2-40B4-BE49-F238E27FC236}">
                <a16:creationId xmlns:a16="http://schemas.microsoft.com/office/drawing/2014/main" id="{E15585A6-8F8E-B641-9A66-80A174163FEF}"/>
              </a:ext>
            </a:extLst>
          </p:cNvPr>
          <p:cNvSpPr txBox="1">
            <a:spLocks/>
          </p:cNvSpPr>
          <p:nvPr/>
        </p:nvSpPr>
        <p:spPr>
          <a:xfrm>
            <a:off x="5182678" y="6057897"/>
            <a:ext cx="1338029" cy="33640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342900" marR="0" lvl="0" indent="-257175" algn="l" rtl="0">
              <a:lnSpc>
                <a:spcPct val="100000"/>
              </a:lnSpc>
              <a:spcBef>
                <a:spcPts val="270"/>
              </a:spcBef>
              <a:spcAft>
                <a:spcPts val="0"/>
              </a:spcAft>
              <a:buClr>
                <a:srgbClr val="002569"/>
              </a:buClr>
              <a:buSzPts val="1800"/>
              <a:buFont typeface="Arial"/>
              <a:buChar char="•"/>
              <a:defRPr sz="2400" b="1" i="0" u="none" strike="noStrike" cap="none">
                <a:solidFill>
                  <a:srgbClr val="002569"/>
                </a:solidFill>
                <a:latin typeface="Calibri"/>
                <a:ea typeface="Calibri"/>
                <a:cs typeface="Calibri"/>
                <a:sym typeface="Calibri"/>
              </a:defRPr>
            </a:lvl1pPr>
            <a:lvl2pPr marL="685800" marR="0" lvl="1" indent="-257175" algn="l" rtl="0">
              <a:lnSpc>
                <a:spcPct val="100000"/>
              </a:lnSpc>
              <a:spcBef>
                <a:spcPts val="270"/>
              </a:spcBef>
              <a:spcAft>
                <a:spcPts val="0"/>
              </a:spcAft>
              <a:buClr>
                <a:srgbClr val="002569"/>
              </a:buClr>
              <a:buSzPts val="1800"/>
              <a:buFont typeface="Arial"/>
              <a:buChar char="–"/>
              <a:defRPr sz="2000" b="0" i="0" u="none" strike="noStrike" cap="none">
                <a:solidFill>
                  <a:srgbClr val="002569"/>
                </a:solidFill>
                <a:latin typeface="Calibri"/>
                <a:ea typeface="Calibri"/>
                <a:cs typeface="Calibri"/>
                <a:sym typeface="Calibri"/>
              </a:defRPr>
            </a:lvl2pPr>
            <a:lvl3pPr marL="1028700" marR="0" lvl="2" indent="-257175" algn="l" rtl="0">
              <a:lnSpc>
                <a:spcPct val="100000"/>
              </a:lnSpc>
              <a:spcBef>
                <a:spcPts val="270"/>
              </a:spcBef>
              <a:spcAft>
                <a:spcPts val="0"/>
              </a:spcAft>
              <a:buClr>
                <a:srgbClr val="002569"/>
              </a:buClr>
              <a:buSzPts val="1800"/>
              <a:buFont typeface="Arial"/>
              <a:buChar char="•"/>
              <a:defRPr sz="1800" b="0" i="0" u="none" strike="noStrike" cap="none">
                <a:solidFill>
                  <a:srgbClr val="002569"/>
                </a:solidFill>
                <a:latin typeface="Calibri"/>
                <a:ea typeface="Calibri"/>
                <a:cs typeface="Calibri"/>
                <a:sym typeface="Calibri"/>
              </a:defRPr>
            </a:lvl3pPr>
            <a:lvl4pPr marL="1371600" marR="0" lvl="3"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4pPr>
            <a:lvl5pPr marL="1714500" marR="0" lvl="4"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15000"/>
              </a:lnSpc>
              <a:spcBef>
                <a:spcPts val="375"/>
              </a:spcBef>
              <a:buNone/>
            </a:pPr>
            <a:r>
              <a:rPr lang="en-GB" sz="900" i="1" dirty="0">
                <a:solidFill>
                  <a:srgbClr val="1F497D"/>
                </a:solidFill>
                <a:latin typeface="Arial"/>
                <a:ea typeface="Arial"/>
                <a:cs typeface="Arial"/>
                <a:sym typeface="Arial"/>
              </a:rPr>
              <a:t>Acquisition ID</a:t>
            </a:r>
            <a:endParaRPr lang="en-GB" sz="825" i="1" dirty="0">
              <a:solidFill>
                <a:srgbClr val="1F497D"/>
              </a:solidFill>
              <a:latin typeface="Arial"/>
              <a:ea typeface="Arial"/>
              <a:cs typeface="Arial"/>
              <a:sym typeface="Arial"/>
            </a:endParaRPr>
          </a:p>
        </p:txBody>
      </p:sp>
      <p:sp>
        <p:nvSpPr>
          <p:cNvPr id="25" name="Google Shape;324;p54">
            <a:extLst>
              <a:ext uri="{FF2B5EF4-FFF2-40B4-BE49-F238E27FC236}">
                <a16:creationId xmlns:a16="http://schemas.microsoft.com/office/drawing/2014/main" id="{9A0F0AE5-F078-0647-807C-A09BDCA59A04}"/>
              </a:ext>
            </a:extLst>
          </p:cNvPr>
          <p:cNvSpPr txBox="1">
            <a:spLocks/>
          </p:cNvSpPr>
          <p:nvPr/>
        </p:nvSpPr>
        <p:spPr>
          <a:xfrm>
            <a:off x="5182678" y="6301094"/>
            <a:ext cx="1338029" cy="33640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342900" marR="0" lvl="0" indent="-257175" algn="l" rtl="0">
              <a:lnSpc>
                <a:spcPct val="100000"/>
              </a:lnSpc>
              <a:spcBef>
                <a:spcPts val="270"/>
              </a:spcBef>
              <a:spcAft>
                <a:spcPts val="0"/>
              </a:spcAft>
              <a:buClr>
                <a:srgbClr val="002569"/>
              </a:buClr>
              <a:buSzPts val="1800"/>
              <a:buFont typeface="Arial"/>
              <a:buChar char="•"/>
              <a:defRPr sz="2400" b="1" i="0" u="none" strike="noStrike" cap="none">
                <a:solidFill>
                  <a:srgbClr val="002569"/>
                </a:solidFill>
                <a:latin typeface="Calibri"/>
                <a:ea typeface="Calibri"/>
                <a:cs typeface="Calibri"/>
                <a:sym typeface="Calibri"/>
              </a:defRPr>
            </a:lvl1pPr>
            <a:lvl2pPr marL="685800" marR="0" lvl="1" indent="-257175" algn="l" rtl="0">
              <a:lnSpc>
                <a:spcPct val="100000"/>
              </a:lnSpc>
              <a:spcBef>
                <a:spcPts val="270"/>
              </a:spcBef>
              <a:spcAft>
                <a:spcPts val="0"/>
              </a:spcAft>
              <a:buClr>
                <a:srgbClr val="002569"/>
              </a:buClr>
              <a:buSzPts val="1800"/>
              <a:buFont typeface="Arial"/>
              <a:buChar char="–"/>
              <a:defRPr sz="2000" b="0" i="0" u="none" strike="noStrike" cap="none">
                <a:solidFill>
                  <a:srgbClr val="002569"/>
                </a:solidFill>
                <a:latin typeface="Calibri"/>
                <a:ea typeface="Calibri"/>
                <a:cs typeface="Calibri"/>
                <a:sym typeface="Calibri"/>
              </a:defRPr>
            </a:lvl2pPr>
            <a:lvl3pPr marL="1028700" marR="0" lvl="2" indent="-257175" algn="l" rtl="0">
              <a:lnSpc>
                <a:spcPct val="100000"/>
              </a:lnSpc>
              <a:spcBef>
                <a:spcPts val="270"/>
              </a:spcBef>
              <a:spcAft>
                <a:spcPts val="0"/>
              </a:spcAft>
              <a:buClr>
                <a:srgbClr val="002569"/>
              </a:buClr>
              <a:buSzPts val="1800"/>
              <a:buFont typeface="Arial"/>
              <a:buChar char="•"/>
              <a:defRPr sz="1800" b="0" i="0" u="none" strike="noStrike" cap="none">
                <a:solidFill>
                  <a:srgbClr val="002569"/>
                </a:solidFill>
                <a:latin typeface="Calibri"/>
                <a:ea typeface="Calibri"/>
                <a:cs typeface="Calibri"/>
                <a:sym typeface="Calibri"/>
              </a:defRPr>
            </a:lvl3pPr>
            <a:lvl4pPr marL="1371600" marR="0" lvl="3"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4pPr>
            <a:lvl5pPr marL="1714500" marR="0" lvl="4"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15000"/>
              </a:lnSpc>
              <a:spcBef>
                <a:spcPts val="375"/>
              </a:spcBef>
              <a:buNone/>
            </a:pPr>
            <a:r>
              <a:rPr lang="en-GB" sz="900" i="1" dirty="0">
                <a:solidFill>
                  <a:srgbClr val="1F497D"/>
                </a:solidFill>
                <a:latin typeface="Arial"/>
                <a:ea typeface="Arial"/>
                <a:cs typeface="Arial"/>
                <a:sym typeface="Arial"/>
              </a:rPr>
              <a:t>Per-pixel DEM</a:t>
            </a:r>
            <a:endParaRPr lang="en-GB" sz="825" i="1" dirty="0">
              <a:solidFill>
                <a:srgbClr val="1F497D"/>
              </a:solidFill>
              <a:latin typeface="Arial"/>
              <a:ea typeface="Arial"/>
              <a:cs typeface="Arial"/>
              <a:sym typeface="Arial"/>
            </a:endParaRPr>
          </a:p>
        </p:txBody>
      </p:sp>
      <p:pic>
        <p:nvPicPr>
          <p:cNvPr id="27" name="Google Shape;1212;p132">
            <a:extLst>
              <a:ext uri="{FF2B5EF4-FFF2-40B4-BE49-F238E27FC236}">
                <a16:creationId xmlns:a16="http://schemas.microsoft.com/office/drawing/2014/main" id="{56219D9F-64D7-514C-BD65-BDAF9B039DBF}"/>
              </a:ext>
            </a:extLst>
          </p:cNvPr>
          <p:cNvPicPr preferRelativeResize="0">
            <a:picLocks noChangeAspect="1"/>
          </p:cNvPicPr>
          <p:nvPr/>
        </p:nvPicPr>
        <p:blipFill rotWithShape="1">
          <a:blip r:embed="rId9">
            <a:alphaModFix/>
          </a:blip>
          <a:srcRect b="27206"/>
          <a:stretch/>
        </p:blipFill>
        <p:spPr>
          <a:xfrm>
            <a:off x="562611" y="3629723"/>
            <a:ext cx="3558092" cy="3228277"/>
          </a:xfrm>
          <a:prstGeom prst="rect">
            <a:avLst/>
          </a:prstGeom>
          <a:noFill/>
          <a:ln>
            <a:noFill/>
          </a:ln>
        </p:spPr>
      </p:pic>
    </p:spTree>
    <p:extLst>
      <p:ext uri="{BB962C8B-B14F-4D97-AF65-F5344CB8AC3E}">
        <p14:creationId xmlns:p14="http://schemas.microsoft.com/office/powerpoint/2010/main" val="2146833329"/>
      </p:ext>
    </p:extLst>
  </p:cSld>
  <p:clrMapOvr>
    <a:masterClrMapping/>
  </p:clrMapOvr>
  <mc:AlternateContent xmlns:mc="http://schemas.openxmlformats.org/markup-compatibility/2006" xmlns:p14="http://schemas.microsoft.com/office/powerpoint/2010/main">
    <mc:Choice Requires="p14">
      <p:transition spd="slow" p14:dur="2000" advTm="87035"/>
    </mc:Choice>
    <mc:Fallback xmlns="">
      <p:transition spd="slow" advTm="8703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62"/>
          <p:cNvSpPr txBox="1">
            <a:spLocks noGrp="1"/>
          </p:cNvSpPr>
          <p:nvPr>
            <p:ph type="title"/>
          </p:nvPr>
        </p:nvSpPr>
        <p:spPr>
          <a:xfrm>
            <a:off x="1812574" y="-1"/>
            <a:ext cx="5864400" cy="1143000"/>
          </a:xfrm>
          <a:prstGeom prst="rect">
            <a:avLst/>
          </a:prstGeom>
          <a:noFill/>
          <a:ln>
            <a:noFill/>
          </a:ln>
        </p:spPr>
        <p:txBody>
          <a:bodyPr spcFirstLastPara="1" wrap="square" lIns="91425" tIns="45700" rIns="91425" bIns="45700" anchor="ctr" anchorCtr="0">
            <a:noAutofit/>
          </a:bodyPr>
          <a:lstStyle/>
          <a:p>
            <a:pPr lvl="0" rtl="0">
              <a:buClr>
                <a:schemeClr val="dk1"/>
              </a:buClr>
              <a:buSzPts val="1100"/>
            </a:pPr>
            <a:r>
              <a:rPr lang="en" sz="2800" dirty="0"/>
              <a:t>CEOS ARD – SAR</a:t>
            </a:r>
            <a:br>
              <a:rPr lang="en" sz="2800" dirty="0"/>
            </a:br>
            <a:r>
              <a:rPr lang="en" sz="2400" dirty="0">
                <a:solidFill>
                  <a:srgbClr val="FFFFFF"/>
                </a:solidFill>
              </a:rPr>
              <a:t>Normalised Radar Backscatter (NRB)</a:t>
            </a:r>
            <a:r>
              <a:rPr lang="en" sz="1000" b="0" dirty="0">
                <a:solidFill>
                  <a:schemeClr val="dk1"/>
                </a:solidFill>
                <a:latin typeface="Arial"/>
                <a:ea typeface="Arial"/>
                <a:cs typeface="Arial"/>
                <a:sym typeface="Arial"/>
              </a:rPr>
              <a:t> </a:t>
            </a:r>
            <a:endParaRPr sz="2400" dirty="0"/>
          </a:p>
        </p:txBody>
      </p:sp>
      <p:sp>
        <p:nvSpPr>
          <p:cNvPr id="397" name="Google Shape;397;p62"/>
          <p:cNvSpPr>
            <a:spLocks noGrp="1"/>
          </p:cNvSpPr>
          <p:nvPr>
            <p:ph type="sldNum" idx="12"/>
          </p:nvPr>
        </p:nvSpPr>
        <p:spPr>
          <a:xfrm>
            <a:off x="8796528" y="6596619"/>
            <a:ext cx="260400" cy="249600"/>
          </a:xfrm>
          <a:prstGeom prst="roundRect">
            <a:avLst>
              <a:gd name="adj" fmla="val 16667"/>
            </a:avLst>
          </a:prstGeom>
          <a:solidFill>
            <a:schemeClr val="lt1">
              <a:alpha val="48240"/>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noAutofit/>
          </a:bodyPr>
          <a:lstStyle/>
          <a:p>
            <a:pPr marL="0" marR="0" lvl="0" indent="0" algn="ctr" rtl="0">
              <a:spcBef>
                <a:spcPts val="0"/>
              </a:spcBef>
              <a:spcAft>
                <a:spcPts val="0"/>
              </a:spcAft>
              <a:buClr>
                <a:schemeClr val="dk2"/>
              </a:buClr>
              <a:buSzPts val="1100"/>
              <a:buFont typeface="Helvetica Neue"/>
              <a:buNone/>
            </a:pPr>
            <a:fld id="{00000000-1234-1234-1234-123412341234}" type="slidenum">
              <a:rPr lang="en" sz="1100" b="0" i="1" u="none" strike="noStrike" cap="none">
                <a:solidFill>
                  <a:schemeClr val="dk2"/>
                </a:solidFill>
                <a:latin typeface="Helvetica Neue"/>
                <a:ea typeface="Helvetica Neue"/>
                <a:cs typeface="Helvetica Neue"/>
                <a:sym typeface="Helvetica Neue"/>
              </a:rPr>
              <a:t>7</a:t>
            </a:fld>
            <a:endParaRPr sz="1100" b="0" i="1" u="none" strike="noStrike" cap="none">
              <a:solidFill>
                <a:schemeClr val="dk2"/>
              </a:solidFill>
              <a:latin typeface="Helvetica Neue"/>
              <a:ea typeface="Helvetica Neue"/>
              <a:cs typeface="Helvetica Neue"/>
              <a:sym typeface="Helvetica Neue"/>
            </a:endParaRPr>
          </a:p>
        </p:txBody>
      </p:sp>
      <p:pic>
        <p:nvPicPr>
          <p:cNvPr id="9" name="Picture 8">
            <a:extLst>
              <a:ext uri="{FF2B5EF4-FFF2-40B4-BE49-F238E27FC236}">
                <a16:creationId xmlns:a16="http://schemas.microsoft.com/office/drawing/2014/main" id="{40C8E853-2F3F-7A4C-9FB3-0D9C65AB0F8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24800" y="5826288"/>
            <a:ext cx="1120877" cy="914400"/>
          </a:xfrm>
          <a:prstGeom prst="rect">
            <a:avLst/>
          </a:prstGeom>
        </p:spPr>
      </p:pic>
      <p:sp>
        <p:nvSpPr>
          <p:cNvPr id="17" name="Google Shape;399;p62">
            <a:extLst>
              <a:ext uri="{FF2B5EF4-FFF2-40B4-BE49-F238E27FC236}">
                <a16:creationId xmlns:a16="http://schemas.microsoft.com/office/drawing/2014/main" id="{BC50B5A0-48BA-164D-8234-989DBEA0EA48}"/>
              </a:ext>
            </a:extLst>
          </p:cNvPr>
          <p:cNvSpPr txBox="1">
            <a:spLocks noGrp="1"/>
          </p:cNvSpPr>
          <p:nvPr>
            <p:ph type="body" idx="1"/>
          </p:nvPr>
        </p:nvSpPr>
        <p:spPr>
          <a:xfrm>
            <a:off x="248887" y="1596777"/>
            <a:ext cx="4766422" cy="4646398"/>
          </a:xfrm>
          <a:prstGeom prst="rect">
            <a:avLst/>
          </a:prstGeom>
          <a:noFill/>
          <a:ln>
            <a:noFill/>
          </a:ln>
        </p:spPr>
        <p:txBody>
          <a:bodyPr spcFirstLastPara="1" wrap="square" lIns="91425" tIns="45700" rIns="91425" bIns="45700" anchor="t" anchorCtr="0">
            <a:noAutofit/>
          </a:bodyPr>
          <a:lstStyle/>
          <a:p>
            <a:pPr marL="457200" lvl="0" indent="-330200" algn="l" rtl="0">
              <a:lnSpc>
                <a:spcPct val="115000"/>
              </a:lnSpc>
              <a:spcBef>
                <a:spcPts val="500"/>
              </a:spcBef>
              <a:spcAft>
                <a:spcPts val="0"/>
              </a:spcAft>
              <a:buClr>
                <a:schemeClr val="tx2"/>
              </a:buClr>
              <a:buSzPts val="1600"/>
              <a:buChar char="•"/>
            </a:pPr>
            <a:r>
              <a:rPr lang="en" sz="1200" b="0" dirty="0">
                <a:solidFill>
                  <a:schemeClr val="tx2"/>
                </a:solidFill>
                <a:latin typeface="Arial"/>
                <a:ea typeface="Arial"/>
                <a:cs typeface="Arial"/>
                <a:sym typeface="Arial"/>
              </a:rPr>
              <a:t>Radar Measurement data:</a:t>
            </a:r>
            <a:endParaRPr sz="100" b="0" dirty="0">
              <a:solidFill>
                <a:schemeClr val="tx2"/>
              </a:solidFill>
              <a:latin typeface="Arial"/>
              <a:ea typeface="Arial"/>
              <a:cs typeface="Arial"/>
              <a:sym typeface="Arial"/>
            </a:endParaRPr>
          </a:p>
          <a:p>
            <a:pPr lvl="1" indent="-330200" rtl="0">
              <a:lnSpc>
                <a:spcPct val="115000"/>
              </a:lnSpc>
              <a:spcBef>
                <a:spcPts val="0"/>
              </a:spcBef>
              <a:buClr>
                <a:schemeClr val="tx2"/>
              </a:buClr>
              <a:buSzPts val="1600"/>
            </a:pPr>
            <a:r>
              <a:rPr lang="en" sz="1200" dirty="0">
                <a:solidFill>
                  <a:schemeClr val="tx2"/>
                </a:solidFill>
                <a:latin typeface="Arial"/>
                <a:ea typeface="Arial"/>
                <a:cs typeface="Arial"/>
                <a:sym typeface="Arial"/>
              </a:rPr>
              <a:t>Geometric Terrain Correction (ortho)</a:t>
            </a:r>
          </a:p>
          <a:p>
            <a:pPr lvl="1" indent="-330200" rtl="0">
              <a:lnSpc>
                <a:spcPct val="115000"/>
              </a:lnSpc>
              <a:spcBef>
                <a:spcPts val="0"/>
              </a:spcBef>
              <a:buClr>
                <a:schemeClr val="tx2"/>
              </a:buClr>
              <a:buSzPts val="1600"/>
            </a:pPr>
            <a:r>
              <a:rPr lang="en" sz="1200" dirty="0">
                <a:solidFill>
                  <a:schemeClr val="tx2"/>
                </a:solidFill>
                <a:latin typeface="Arial"/>
                <a:ea typeface="Arial"/>
                <a:cs typeface="Arial"/>
                <a:sym typeface="Arial"/>
              </a:rPr>
              <a:t>Radiometric Slope Correction</a:t>
            </a:r>
          </a:p>
          <a:p>
            <a:pPr lvl="1" indent="-330200" rtl="0">
              <a:lnSpc>
                <a:spcPct val="115000"/>
              </a:lnSpc>
              <a:spcBef>
                <a:spcPts val="0"/>
              </a:spcBef>
              <a:buClr>
                <a:schemeClr val="tx2"/>
              </a:buClr>
              <a:buSzPts val="1600"/>
            </a:pPr>
            <a:r>
              <a:rPr lang="en-GB" sz="1200" dirty="0">
                <a:solidFill>
                  <a:srgbClr val="1F497D"/>
                </a:solidFill>
                <a:latin typeface="Arial"/>
                <a:ea typeface="Arial"/>
                <a:cs typeface="Arial"/>
                <a:sym typeface="Arial"/>
              </a:rPr>
              <a:t>Backscatter expressed as gamma-nought, </a:t>
            </a:r>
            <a:r>
              <a:rPr lang="el-GR" sz="1200" dirty="0">
                <a:solidFill>
                  <a:srgbClr val="1F497D"/>
                </a:solidFill>
                <a:latin typeface="Arial"/>
                <a:ea typeface="Arial"/>
                <a:cs typeface="Arial"/>
                <a:sym typeface="Arial"/>
              </a:rPr>
              <a:t>γ</a:t>
            </a:r>
            <a:r>
              <a:rPr lang="el-GR" sz="1200" baseline="30000" dirty="0">
                <a:solidFill>
                  <a:srgbClr val="1F497D"/>
                </a:solidFill>
                <a:latin typeface="Arial"/>
                <a:ea typeface="Arial"/>
                <a:cs typeface="Arial"/>
                <a:sym typeface="Arial"/>
              </a:rPr>
              <a:t>0</a:t>
            </a:r>
            <a:r>
              <a:rPr lang="el-GR" sz="1100" dirty="0">
                <a:solidFill>
                  <a:srgbClr val="1F497D"/>
                </a:solidFill>
                <a:latin typeface="Arial"/>
                <a:ea typeface="Arial"/>
                <a:cs typeface="Arial"/>
                <a:sym typeface="Arial"/>
              </a:rPr>
              <a:t> </a:t>
            </a:r>
            <a:endParaRPr lang="en-GB" sz="200" i="1" dirty="0">
              <a:solidFill>
                <a:srgbClr val="1F497D"/>
              </a:solidFill>
              <a:latin typeface="Arial"/>
              <a:ea typeface="Arial"/>
              <a:cs typeface="Arial"/>
              <a:sym typeface="Arial"/>
            </a:endParaRPr>
          </a:p>
          <a:p>
            <a:pPr lvl="1" indent="-330200" rtl="0">
              <a:lnSpc>
                <a:spcPct val="115000"/>
              </a:lnSpc>
              <a:spcBef>
                <a:spcPts val="0"/>
              </a:spcBef>
              <a:buClr>
                <a:srgbClr val="C0504D"/>
              </a:buClr>
              <a:buSzPts val="1600"/>
            </a:pPr>
            <a:endParaRPr lang="en" sz="100" dirty="0">
              <a:solidFill>
                <a:schemeClr val="tx2"/>
              </a:solidFill>
              <a:latin typeface="Arial"/>
              <a:ea typeface="Arial"/>
              <a:cs typeface="Arial"/>
              <a:sym typeface="Arial"/>
            </a:endParaRPr>
          </a:p>
          <a:p>
            <a:pPr lvl="0" indent="-330200" rtl="0">
              <a:lnSpc>
                <a:spcPct val="115000"/>
              </a:lnSpc>
              <a:spcBef>
                <a:spcPts val="500"/>
              </a:spcBef>
              <a:buClr>
                <a:schemeClr val="tx2"/>
              </a:buClr>
              <a:buSzPts val="1600"/>
            </a:pPr>
            <a:r>
              <a:rPr lang="en-GB" sz="1200" dirty="0">
                <a:solidFill>
                  <a:schemeClr val="tx2"/>
                </a:solidFill>
                <a:latin typeface="Arial"/>
                <a:ea typeface="Arial"/>
                <a:cs typeface="Arial"/>
                <a:sym typeface="Arial"/>
              </a:rPr>
              <a:t>Per-pixel metadata:</a:t>
            </a:r>
            <a:endParaRPr lang="en-GB" sz="100" dirty="0">
              <a:solidFill>
                <a:schemeClr val="tx2"/>
              </a:solidFill>
              <a:latin typeface="Arial"/>
              <a:ea typeface="Arial"/>
              <a:cs typeface="Arial"/>
              <a:sym typeface="Arial"/>
            </a:endParaRPr>
          </a:p>
          <a:p>
            <a:pPr lvl="1" indent="-330200" rtl="0">
              <a:lnSpc>
                <a:spcPct val="115000"/>
              </a:lnSpc>
              <a:spcBef>
                <a:spcPts val="0"/>
              </a:spcBef>
              <a:buClr>
                <a:schemeClr val="tx2"/>
              </a:buClr>
              <a:buSzPts val="1600"/>
            </a:pPr>
            <a:r>
              <a:rPr lang="en-GB" sz="1200" dirty="0">
                <a:solidFill>
                  <a:schemeClr val="tx2"/>
                </a:solidFill>
                <a:latin typeface="Arial"/>
                <a:ea typeface="Arial"/>
                <a:cs typeface="Arial"/>
                <a:sym typeface="Arial"/>
              </a:rPr>
              <a:t>Threshold (required):</a:t>
            </a:r>
          </a:p>
          <a:p>
            <a:pPr lvl="2" indent="-330200" rtl="0">
              <a:lnSpc>
                <a:spcPct val="115000"/>
              </a:lnSpc>
              <a:spcBef>
                <a:spcPts val="0"/>
              </a:spcBef>
              <a:buClr>
                <a:schemeClr val="tx2"/>
              </a:buClr>
              <a:buSzPts val="1600"/>
            </a:pPr>
            <a:r>
              <a:rPr lang="en-GB" sz="1100" dirty="0">
                <a:solidFill>
                  <a:schemeClr val="tx2"/>
                </a:solidFill>
                <a:latin typeface="Arial"/>
                <a:ea typeface="Arial"/>
                <a:cs typeface="Arial"/>
                <a:sym typeface="Arial"/>
              </a:rPr>
              <a:t>Local Incidence Angle image</a:t>
            </a:r>
          </a:p>
          <a:p>
            <a:pPr lvl="2" indent="-330200" rtl="0">
              <a:lnSpc>
                <a:spcPct val="115000"/>
              </a:lnSpc>
              <a:spcBef>
                <a:spcPts val="0"/>
              </a:spcBef>
              <a:buClr>
                <a:schemeClr val="tx2"/>
              </a:buClr>
              <a:buSzPts val="1600"/>
            </a:pPr>
            <a:r>
              <a:rPr lang="en-GB" sz="1100" dirty="0">
                <a:solidFill>
                  <a:schemeClr val="tx2"/>
                </a:solidFill>
                <a:latin typeface="Arial"/>
                <a:ea typeface="Arial"/>
                <a:cs typeface="Arial"/>
                <a:sym typeface="Arial"/>
              </a:rPr>
              <a:t>Mask image</a:t>
            </a:r>
          </a:p>
          <a:p>
            <a:pPr lvl="2" indent="-330200" rtl="0">
              <a:lnSpc>
                <a:spcPct val="115000"/>
              </a:lnSpc>
              <a:spcBef>
                <a:spcPts val="0"/>
              </a:spcBef>
              <a:buClr>
                <a:schemeClr val="tx2"/>
              </a:buClr>
              <a:buSzPts val="1600"/>
            </a:pPr>
            <a:r>
              <a:rPr lang="en-AU" sz="1100" dirty="0">
                <a:solidFill>
                  <a:srgbClr val="1F497D"/>
                </a:solidFill>
                <a:latin typeface="Arial"/>
                <a:ea typeface="Arial"/>
                <a:cs typeface="Arial"/>
                <a:sym typeface="Arial"/>
              </a:rPr>
              <a:t>Acquisition ID image (for composite products)</a:t>
            </a:r>
            <a:endParaRPr lang="el-GR" sz="1100" i="1" dirty="0">
              <a:solidFill>
                <a:srgbClr val="1F497D"/>
              </a:solidFill>
              <a:latin typeface="Arial"/>
              <a:ea typeface="Arial"/>
              <a:cs typeface="Arial"/>
              <a:sym typeface="Arial"/>
            </a:endParaRPr>
          </a:p>
          <a:p>
            <a:pPr lvl="1" indent="-330200" rtl="0">
              <a:lnSpc>
                <a:spcPct val="115000"/>
              </a:lnSpc>
              <a:spcBef>
                <a:spcPts val="0"/>
              </a:spcBef>
              <a:buClr>
                <a:schemeClr val="tx2"/>
              </a:buClr>
              <a:buSzPts val="1600"/>
            </a:pPr>
            <a:r>
              <a:rPr lang="en-GB" sz="1200" dirty="0">
                <a:solidFill>
                  <a:schemeClr val="tx2"/>
                </a:solidFill>
                <a:latin typeface="Arial"/>
                <a:ea typeface="Arial"/>
                <a:cs typeface="Arial"/>
                <a:sym typeface="Arial"/>
              </a:rPr>
              <a:t>Target (desired):</a:t>
            </a:r>
          </a:p>
          <a:p>
            <a:pPr lvl="2" indent="-330200" rtl="0">
              <a:lnSpc>
                <a:spcPct val="115000"/>
              </a:lnSpc>
              <a:spcBef>
                <a:spcPts val="0"/>
              </a:spcBef>
              <a:buClr>
                <a:schemeClr val="tx2"/>
              </a:buClr>
              <a:buSzPts val="1600"/>
            </a:pPr>
            <a:r>
              <a:rPr lang="en-GB" sz="1100" dirty="0">
                <a:solidFill>
                  <a:schemeClr val="tx2"/>
                </a:solidFill>
                <a:latin typeface="Arial"/>
                <a:ea typeface="Arial"/>
                <a:cs typeface="Arial"/>
                <a:sym typeface="Arial"/>
              </a:rPr>
              <a:t>Scattering Area image</a:t>
            </a:r>
          </a:p>
          <a:p>
            <a:pPr lvl="2" indent="-330200" rtl="0">
              <a:lnSpc>
                <a:spcPct val="115000"/>
              </a:lnSpc>
              <a:spcBef>
                <a:spcPts val="0"/>
              </a:spcBef>
              <a:buClr>
                <a:schemeClr val="tx2"/>
              </a:buClr>
              <a:buSzPts val="1600"/>
            </a:pPr>
            <a:r>
              <a:rPr lang="en-GB" sz="1100" dirty="0">
                <a:solidFill>
                  <a:schemeClr val="tx2"/>
                </a:solidFill>
                <a:latin typeface="Arial"/>
                <a:ea typeface="Arial"/>
                <a:cs typeface="Arial"/>
                <a:sym typeface="Arial"/>
              </a:rPr>
              <a:t>Gamma-to-Sigma ratio image</a:t>
            </a:r>
          </a:p>
          <a:p>
            <a:pPr lvl="2" indent="-330200" rtl="0">
              <a:lnSpc>
                <a:spcPct val="115000"/>
              </a:lnSpc>
              <a:spcBef>
                <a:spcPts val="0"/>
              </a:spcBef>
              <a:buClr>
                <a:schemeClr val="tx2"/>
              </a:buClr>
              <a:buSzPts val="1600"/>
            </a:pPr>
            <a:r>
              <a:rPr lang="en-AU" sz="1100" dirty="0">
                <a:solidFill>
                  <a:srgbClr val="1F497D"/>
                </a:solidFill>
                <a:latin typeface="Arial"/>
                <a:ea typeface="Arial"/>
                <a:cs typeface="Arial"/>
                <a:sym typeface="Arial"/>
              </a:rPr>
              <a:t>Ellipsoid Inc. Angle image</a:t>
            </a:r>
          </a:p>
          <a:p>
            <a:pPr lvl="2" indent="-330200" rtl="0">
              <a:lnSpc>
                <a:spcPct val="115000"/>
              </a:lnSpc>
              <a:spcBef>
                <a:spcPts val="0"/>
              </a:spcBef>
              <a:buClr>
                <a:schemeClr val="tx2"/>
              </a:buClr>
              <a:buSzPts val="1600"/>
            </a:pPr>
            <a:r>
              <a:rPr lang="en-AU" sz="1100" dirty="0">
                <a:solidFill>
                  <a:srgbClr val="1F497D"/>
                </a:solidFill>
                <a:latin typeface="Arial"/>
                <a:ea typeface="Arial"/>
                <a:cs typeface="Arial"/>
                <a:sym typeface="Arial"/>
              </a:rPr>
              <a:t>Noise power image (if applied)</a:t>
            </a:r>
          </a:p>
          <a:p>
            <a:pPr lvl="2" indent="-330200" rtl="0">
              <a:lnSpc>
                <a:spcPct val="115000"/>
              </a:lnSpc>
              <a:spcBef>
                <a:spcPts val="0"/>
              </a:spcBef>
              <a:buClr>
                <a:schemeClr val="tx2"/>
              </a:buClr>
              <a:buSzPts val="1600"/>
            </a:pPr>
            <a:r>
              <a:rPr lang="en-AU" sz="1100" dirty="0">
                <a:solidFill>
                  <a:srgbClr val="1F497D"/>
                </a:solidFill>
                <a:latin typeface="Arial"/>
                <a:ea typeface="Arial"/>
                <a:cs typeface="Arial"/>
                <a:sym typeface="Arial"/>
              </a:rPr>
              <a:t>Per-pixel DEM</a:t>
            </a:r>
          </a:p>
          <a:p>
            <a:pPr lvl="0" indent="-330200" rtl="0">
              <a:lnSpc>
                <a:spcPct val="115000"/>
              </a:lnSpc>
              <a:spcBef>
                <a:spcPts val="500"/>
              </a:spcBef>
              <a:buClr>
                <a:schemeClr val="tx2"/>
              </a:buClr>
              <a:buSzPts val="1600"/>
            </a:pPr>
            <a:r>
              <a:rPr lang="en-GB" sz="1200" dirty="0">
                <a:solidFill>
                  <a:schemeClr val="tx2"/>
                </a:solidFill>
                <a:latin typeface="Arial"/>
                <a:ea typeface="Arial"/>
                <a:cs typeface="Arial"/>
                <a:sym typeface="Arial"/>
              </a:rPr>
              <a:t>General metadata:</a:t>
            </a:r>
            <a:endParaRPr lang="en-GB" sz="100" dirty="0">
              <a:solidFill>
                <a:schemeClr val="tx2"/>
              </a:solidFill>
              <a:latin typeface="Arial"/>
              <a:ea typeface="Arial"/>
              <a:cs typeface="Arial"/>
              <a:sym typeface="Arial"/>
            </a:endParaRPr>
          </a:p>
          <a:p>
            <a:pPr lvl="1" indent="-330200" rtl="0">
              <a:lnSpc>
                <a:spcPct val="115000"/>
              </a:lnSpc>
              <a:spcBef>
                <a:spcPts val="0"/>
              </a:spcBef>
              <a:buClr>
                <a:schemeClr val="tx2"/>
              </a:buClr>
              <a:buSzPts val="1600"/>
            </a:pPr>
            <a:r>
              <a:rPr lang="en-GB" sz="1200" dirty="0">
                <a:solidFill>
                  <a:schemeClr val="tx2"/>
                </a:solidFill>
                <a:latin typeface="Arial"/>
                <a:ea typeface="Arial"/>
                <a:cs typeface="Arial"/>
                <a:sym typeface="Arial"/>
              </a:rPr>
              <a:t>Detailed specs about source data and (CARD) product (44 entries).</a:t>
            </a:r>
          </a:p>
          <a:p>
            <a:pPr lvl="1" indent="-330200" rtl="0">
              <a:lnSpc>
                <a:spcPct val="115000"/>
              </a:lnSpc>
              <a:spcBef>
                <a:spcPts val="0"/>
              </a:spcBef>
              <a:buClr>
                <a:schemeClr val="tx2"/>
              </a:buClr>
              <a:buSzPts val="1600"/>
            </a:pPr>
            <a:r>
              <a:rPr lang="en-GB" sz="1200" dirty="0">
                <a:solidFill>
                  <a:schemeClr val="tx2"/>
                </a:solidFill>
                <a:latin typeface="Arial"/>
                <a:ea typeface="Arial"/>
                <a:cs typeface="Arial"/>
                <a:sym typeface="Arial"/>
              </a:rPr>
              <a:t>Metadata XML format spec provided (Target)</a:t>
            </a:r>
            <a:endParaRPr lang="en-GB" sz="500" dirty="0">
              <a:solidFill>
                <a:schemeClr val="tx2"/>
              </a:solidFill>
              <a:latin typeface="Arial"/>
              <a:ea typeface="Arial"/>
              <a:cs typeface="Arial"/>
              <a:sym typeface="Arial"/>
            </a:endParaRPr>
          </a:p>
          <a:p>
            <a:pPr lvl="1" indent="-330200" rtl="0">
              <a:lnSpc>
                <a:spcPct val="115000"/>
              </a:lnSpc>
              <a:spcBef>
                <a:spcPts val="0"/>
              </a:spcBef>
              <a:buClr>
                <a:schemeClr val="tx2"/>
              </a:buClr>
              <a:buSzPts val="1600"/>
            </a:pPr>
            <a:endParaRPr lang="en-GB" sz="500" dirty="0">
              <a:solidFill>
                <a:schemeClr val="tx2"/>
              </a:solidFill>
              <a:latin typeface="Arial"/>
              <a:ea typeface="Arial"/>
              <a:cs typeface="Arial"/>
              <a:sym typeface="Arial"/>
            </a:endParaRPr>
          </a:p>
          <a:p>
            <a:pPr lvl="2" indent="-330200" rtl="0">
              <a:lnSpc>
                <a:spcPct val="115000"/>
              </a:lnSpc>
              <a:spcBef>
                <a:spcPts val="0"/>
              </a:spcBef>
              <a:buClr>
                <a:schemeClr val="tx2"/>
              </a:buClr>
              <a:buSzPts val="1600"/>
            </a:pPr>
            <a:endParaRPr sz="1200" b="0" dirty="0">
              <a:solidFill>
                <a:srgbClr val="0066FF"/>
              </a:solidFill>
              <a:latin typeface="Arial"/>
              <a:ea typeface="Arial"/>
              <a:cs typeface="Arial"/>
              <a:sym typeface="Arial"/>
            </a:endParaRPr>
          </a:p>
        </p:txBody>
      </p:sp>
      <p:sp>
        <p:nvSpPr>
          <p:cNvPr id="33" name="Google Shape;319;p54">
            <a:extLst>
              <a:ext uri="{FF2B5EF4-FFF2-40B4-BE49-F238E27FC236}">
                <a16:creationId xmlns:a16="http://schemas.microsoft.com/office/drawing/2014/main" id="{71B2BB1D-FE2B-2F40-A72D-ED30FA275E4B}"/>
              </a:ext>
            </a:extLst>
          </p:cNvPr>
          <p:cNvSpPr txBox="1">
            <a:spLocks/>
          </p:cNvSpPr>
          <p:nvPr/>
        </p:nvSpPr>
        <p:spPr>
          <a:xfrm>
            <a:off x="7098023" y="1136479"/>
            <a:ext cx="1995390" cy="335219"/>
          </a:xfrm>
          <a:prstGeom prst="rect">
            <a:avLst/>
          </a:prstGeom>
          <a:noFill/>
          <a:ln>
            <a:noFill/>
          </a:ln>
        </p:spPr>
        <p:txBody>
          <a:bodyPr spcFirstLastPara="1" wrap="square" lIns="68569" tIns="34275" rIns="68569" bIns="34275" anchor="t" anchorCtr="0">
            <a:noAutofit/>
          </a:bodyPr>
          <a:lstStyle>
            <a:lvl1pPr marL="457200" lvl="0"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1pPr>
            <a:lvl2pPr marL="914400" lvl="1"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2pPr>
            <a:lvl3pPr marL="1371600" lvl="2"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3pPr>
            <a:lvl4pPr marL="1828800" lvl="3"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4pPr>
            <a:lvl5pPr marL="2286000" lvl="4"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5pPr>
            <a:lvl6pPr marL="2743200" lvl="5"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6pPr>
            <a:lvl7pPr marL="3200400" lvl="6"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7pPr>
            <a:lvl8pPr marL="3657600" lvl="7"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8pPr>
            <a:lvl9pPr marL="4114800" lvl="8"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9pPr>
          </a:lstStyle>
          <a:p>
            <a:pPr marL="0" indent="0" algn="r" defTabSz="914400">
              <a:lnSpc>
                <a:spcPct val="115000"/>
              </a:lnSpc>
              <a:spcBef>
                <a:spcPts val="375"/>
              </a:spcBef>
              <a:buFont typeface="Arial"/>
              <a:buNone/>
            </a:pPr>
            <a:r>
              <a:rPr lang="en-GB" sz="800" dirty="0">
                <a:solidFill>
                  <a:srgbClr val="1F497D"/>
                </a:solidFill>
                <a:latin typeface="Arial"/>
                <a:ea typeface="Arial"/>
                <a:cs typeface="Arial"/>
                <a:sym typeface="Arial"/>
              </a:rPr>
              <a:t>ALOS-2 PALSAR-2 (Global mosaic) Processing: JAXA EORC</a:t>
            </a:r>
          </a:p>
        </p:txBody>
      </p:sp>
      <p:grpSp>
        <p:nvGrpSpPr>
          <p:cNvPr id="2" name="Group 1">
            <a:extLst>
              <a:ext uri="{FF2B5EF4-FFF2-40B4-BE49-F238E27FC236}">
                <a16:creationId xmlns:a16="http://schemas.microsoft.com/office/drawing/2014/main" id="{37D1A872-3AAA-394E-BB16-FE2490D83817}"/>
              </a:ext>
            </a:extLst>
          </p:cNvPr>
          <p:cNvGrpSpPr/>
          <p:nvPr/>
        </p:nvGrpSpPr>
        <p:grpSpPr>
          <a:xfrm>
            <a:off x="4977085" y="1600200"/>
            <a:ext cx="3871985" cy="5177048"/>
            <a:chOff x="4977085" y="1421928"/>
            <a:chExt cx="3871985" cy="5177048"/>
          </a:xfrm>
        </p:grpSpPr>
        <p:sp>
          <p:nvSpPr>
            <p:cNvPr id="18" name="Google Shape;323;p54">
              <a:extLst>
                <a:ext uri="{FF2B5EF4-FFF2-40B4-BE49-F238E27FC236}">
                  <a16:creationId xmlns:a16="http://schemas.microsoft.com/office/drawing/2014/main" id="{2B7C3058-85A9-994A-B4A2-96B3A0393CFE}"/>
                </a:ext>
              </a:extLst>
            </p:cNvPr>
            <p:cNvSpPr txBox="1">
              <a:spLocks/>
            </p:cNvSpPr>
            <p:nvPr/>
          </p:nvSpPr>
          <p:spPr>
            <a:xfrm>
              <a:off x="4977085" y="5473289"/>
              <a:ext cx="1500442" cy="33640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342900" marR="0" lvl="0" indent="-257175" algn="l" rtl="0">
                <a:lnSpc>
                  <a:spcPct val="100000"/>
                </a:lnSpc>
                <a:spcBef>
                  <a:spcPts val="270"/>
                </a:spcBef>
                <a:spcAft>
                  <a:spcPts val="0"/>
                </a:spcAft>
                <a:buClr>
                  <a:srgbClr val="002569"/>
                </a:buClr>
                <a:buSzPts val="1800"/>
                <a:buFont typeface="Arial"/>
                <a:buChar char="•"/>
                <a:defRPr sz="2400" b="1" i="0" u="none" strike="noStrike" cap="none">
                  <a:solidFill>
                    <a:srgbClr val="002569"/>
                  </a:solidFill>
                  <a:latin typeface="Calibri"/>
                  <a:ea typeface="Calibri"/>
                  <a:cs typeface="Calibri"/>
                  <a:sym typeface="Calibri"/>
                </a:defRPr>
              </a:lvl1pPr>
              <a:lvl2pPr marL="685800" marR="0" lvl="1" indent="-257175" algn="l" rtl="0">
                <a:lnSpc>
                  <a:spcPct val="100000"/>
                </a:lnSpc>
                <a:spcBef>
                  <a:spcPts val="270"/>
                </a:spcBef>
                <a:spcAft>
                  <a:spcPts val="0"/>
                </a:spcAft>
                <a:buClr>
                  <a:srgbClr val="002569"/>
                </a:buClr>
                <a:buSzPts val="1800"/>
                <a:buFont typeface="Arial"/>
                <a:buChar char="–"/>
                <a:defRPr sz="2000" b="0" i="0" u="none" strike="noStrike" cap="none">
                  <a:solidFill>
                    <a:srgbClr val="002569"/>
                  </a:solidFill>
                  <a:latin typeface="Calibri"/>
                  <a:ea typeface="Calibri"/>
                  <a:cs typeface="Calibri"/>
                  <a:sym typeface="Calibri"/>
                </a:defRPr>
              </a:lvl2pPr>
              <a:lvl3pPr marL="1028700" marR="0" lvl="2" indent="-257175" algn="l" rtl="0">
                <a:lnSpc>
                  <a:spcPct val="100000"/>
                </a:lnSpc>
                <a:spcBef>
                  <a:spcPts val="270"/>
                </a:spcBef>
                <a:spcAft>
                  <a:spcPts val="0"/>
                </a:spcAft>
                <a:buClr>
                  <a:srgbClr val="002569"/>
                </a:buClr>
                <a:buSzPts val="1800"/>
                <a:buFont typeface="Arial"/>
                <a:buChar char="•"/>
                <a:defRPr sz="1800" b="0" i="0" u="none" strike="noStrike" cap="none">
                  <a:solidFill>
                    <a:srgbClr val="002569"/>
                  </a:solidFill>
                  <a:latin typeface="Calibri"/>
                  <a:ea typeface="Calibri"/>
                  <a:cs typeface="Calibri"/>
                  <a:sym typeface="Calibri"/>
                </a:defRPr>
              </a:lvl3pPr>
              <a:lvl4pPr marL="1371600" marR="0" lvl="3"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4pPr>
              <a:lvl5pPr marL="1714500" marR="0" lvl="4"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15000"/>
                </a:lnSpc>
                <a:spcBef>
                  <a:spcPts val="375"/>
                </a:spcBef>
                <a:buNone/>
              </a:pPr>
              <a:r>
                <a:rPr lang="en-GB" sz="900" i="1" dirty="0">
                  <a:solidFill>
                    <a:srgbClr val="1F497D"/>
                  </a:solidFill>
                  <a:latin typeface="Arial"/>
                  <a:ea typeface="Arial"/>
                  <a:cs typeface="Arial"/>
                  <a:sym typeface="Arial"/>
                </a:rPr>
                <a:t>Local Inc. Angle</a:t>
              </a:r>
              <a:endParaRPr lang="en-GB" sz="825" i="1" dirty="0">
                <a:solidFill>
                  <a:srgbClr val="1F497D"/>
                </a:solidFill>
                <a:latin typeface="Arial"/>
                <a:ea typeface="Arial"/>
                <a:cs typeface="Arial"/>
                <a:sym typeface="Arial"/>
              </a:endParaRPr>
            </a:p>
          </p:txBody>
        </p:sp>
        <p:sp>
          <p:nvSpPr>
            <p:cNvPr id="19" name="Google Shape;324;p54">
              <a:extLst>
                <a:ext uri="{FF2B5EF4-FFF2-40B4-BE49-F238E27FC236}">
                  <a16:creationId xmlns:a16="http://schemas.microsoft.com/office/drawing/2014/main" id="{B1789121-8E1B-7B48-A4EB-8908BD15436A}"/>
                </a:ext>
              </a:extLst>
            </p:cNvPr>
            <p:cNvSpPr txBox="1">
              <a:spLocks/>
            </p:cNvSpPr>
            <p:nvPr/>
          </p:nvSpPr>
          <p:spPr>
            <a:xfrm>
              <a:off x="7881326" y="5503322"/>
              <a:ext cx="941142" cy="33640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342900" marR="0" lvl="0" indent="-257175" algn="l" rtl="0">
                <a:lnSpc>
                  <a:spcPct val="100000"/>
                </a:lnSpc>
                <a:spcBef>
                  <a:spcPts val="270"/>
                </a:spcBef>
                <a:spcAft>
                  <a:spcPts val="0"/>
                </a:spcAft>
                <a:buClr>
                  <a:srgbClr val="002569"/>
                </a:buClr>
                <a:buSzPts val="1800"/>
                <a:buFont typeface="Arial"/>
                <a:buChar char="•"/>
                <a:defRPr sz="2400" b="1" i="0" u="none" strike="noStrike" cap="none">
                  <a:solidFill>
                    <a:srgbClr val="002569"/>
                  </a:solidFill>
                  <a:latin typeface="Calibri"/>
                  <a:ea typeface="Calibri"/>
                  <a:cs typeface="Calibri"/>
                  <a:sym typeface="Calibri"/>
                </a:defRPr>
              </a:lvl1pPr>
              <a:lvl2pPr marL="685800" marR="0" lvl="1" indent="-257175" algn="l" rtl="0">
                <a:lnSpc>
                  <a:spcPct val="100000"/>
                </a:lnSpc>
                <a:spcBef>
                  <a:spcPts val="270"/>
                </a:spcBef>
                <a:spcAft>
                  <a:spcPts val="0"/>
                </a:spcAft>
                <a:buClr>
                  <a:srgbClr val="002569"/>
                </a:buClr>
                <a:buSzPts val="1800"/>
                <a:buFont typeface="Arial"/>
                <a:buChar char="–"/>
                <a:defRPr sz="2000" b="0" i="0" u="none" strike="noStrike" cap="none">
                  <a:solidFill>
                    <a:srgbClr val="002569"/>
                  </a:solidFill>
                  <a:latin typeface="Calibri"/>
                  <a:ea typeface="Calibri"/>
                  <a:cs typeface="Calibri"/>
                  <a:sym typeface="Calibri"/>
                </a:defRPr>
              </a:lvl2pPr>
              <a:lvl3pPr marL="1028700" marR="0" lvl="2" indent="-257175" algn="l" rtl="0">
                <a:lnSpc>
                  <a:spcPct val="100000"/>
                </a:lnSpc>
                <a:spcBef>
                  <a:spcPts val="270"/>
                </a:spcBef>
                <a:spcAft>
                  <a:spcPts val="0"/>
                </a:spcAft>
                <a:buClr>
                  <a:srgbClr val="002569"/>
                </a:buClr>
                <a:buSzPts val="1800"/>
                <a:buFont typeface="Arial"/>
                <a:buChar char="•"/>
                <a:defRPr sz="1800" b="0" i="0" u="none" strike="noStrike" cap="none">
                  <a:solidFill>
                    <a:srgbClr val="002569"/>
                  </a:solidFill>
                  <a:latin typeface="Calibri"/>
                  <a:ea typeface="Calibri"/>
                  <a:cs typeface="Calibri"/>
                  <a:sym typeface="Calibri"/>
                </a:defRPr>
              </a:lvl3pPr>
              <a:lvl4pPr marL="1371600" marR="0" lvl="3"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4pPr>
              <a:lvl5pPr marL="1714500" marR="0" lvl="4"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r">
                <a:lnSpc>
                  <a:spcPct val="115000"/>
                </a:lnSpc>
                <a:spcBef>
                  <a:spcPts val="375"/>
                </a:spcBef>
                <a:buNone/>
              </a:pPr>
              <a:r>
                <a:rPr lang="en-GB" sz="900" i="1" dirty="0">
                  <a:solidFill>
                    <a:srgbClr val="1F497D"/>
                  </a:solidFill>
                  <a:latin typeface="Arial"/>
                  <a:ea typeface="Arial"/>
                  <a:cs typeface="Arial"/>
                  <a:sym typeface="Arial"/>
                </a:rPr>
                <a:t>Acquisition ID</a:t>
              </a:r>
              <a:endParaRPr lang="en-GB" sz="825" i="1" dirty="0">
                <a:solidFill>
                  <a:srgbClr val="1F497D"/>
                </a:solidFill>
                <a:latin typeface="Arial"/>
                <a:ea typeface="Arial"/>
                <a:cs typeface="Arial"/>
                <a:sym typeface="Arial"/>
              </a:endParaRPr>
            </a:p>
          </p:txBody>
        </p:sp>
        <p:sp>
          <p:nvSpPr>
            <p:cNvPr id="20" name="Google Shape;323;p54">
              <a:extLst>
                <a:ext uri="{FF2B5EF4-FFF2-40B4-BE49-F238E27FC236}">
                  <a16:creationId xmlns:a16="http://schemas.microsoft.com/office/drawing/2014/main" id="{B45ECAF7-6432-A44B-A032-570702C2145F}"/>
                </a:ext>
              </a:extLst>
            </p:cNvPr>
            <p:cNvSpPr txBox="1">
              <a:spLocks/>
            </p:cNvSpPr>
            <p:nvPr/>
          </p:nvSpPr>
          <p:spPr>
            <a:xfrm>
              <a:off x="7348628" y="3225515"/>
              <a:ext cx="1500442" cy="33640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342900" marR="0" lvl="0" indent="-257175" algn="l" rtl="0">
                <a:lnSpc>
                  <a:spcPct val="100000"/>
                </a:lnSpc>
                <a:spcBef>
                  <a:spcPts val="270"/>
                </a:spcBef>
                <a:spcAft>
                  <a:spcPts val="0"/>
                </a:spcAft>
                <a:buClr>
                  <a:srgbClr val="002569"/>
                </a:buClr>
                <a:buSzPts val="1800"/>
                <a:buFont typeface="Arial"/>
                <a:buChar char="•"/>
                <a:defRPr sz="2400" b="1" i="0" u="none" strike="noStrike" cap="none">
                  <a:solidFill>
                    <a:srgbClr val="002569"/>
                  </a:solidFill>
                  <a:latin typeface="Calibri"/>
                  <a:ea typeface="Calibri"/>
                  <a:cs typeface="Calibri"/>
                  <a:sym typeface="Calibri"/>
                </a:defRPr>
              </a:lvl1pPr>
              <a:lvl2pPr marL="685800" marR="0" lvl="1" indent="-257175" algn="l" rtl="0">
                <a:lnSpc>
                  <a:spcPct val="100000"/>
                </a:lnSpc>
                <a:spcBef>
                  <a:spcPts val="270"/>
                </a:spcBef>
                <a:spcAft>
                  <a:spcPts val="0"/>
                </a:spcAft>
                <a:buClr>
                  <a:srgbClr val="002569"/>
                </a:buClr>
                <a:buSzPts val="1800"/>
                <a:buFont typeface="Arial"/>
                <a:buChar char="–"/>
                <a:defRPr sz="2000" b="0" i="0" u="none" strike="noStrike" cap="none">
                  <a:solidFill>
                    <a:srgbClr val="002569"/>
                  </a:solidFill>
                  <a:latin typeface="Calibri"/>
                  <a:ea typeface="Calibri"/>
                  <a:cs typeface="Calibri"/>
                  <a:sym typeface="Calibri"/>
                </a:defRPr>
              </a:lvl2pPr>
              <a:lvl3pPr marL="1028700" marR="0" lvl="2" indent="-257175" algn="l" rtl="0">
                <a:lnSpc>
                  <a:spcPct val="100000"/>
                </a:lnSpc>
                <a:spcBef>
                  <a:spcPts val="270"/>
                </a:spcBef>
                <a:spcAft>
                  <a:spcPts val="0"/>
                </a:spcAft>
                <a:buClr>
                  <a:srgbClr val="002569"/>
                </a:buClr>
                <a:buSzPts val="1800"/>
                <a:buFont typeface="Arial"/>
                <a:buChar char="•"/>
                <a:defRPr sz="1800" b="0" i="0" u="none" strike="noStrike" cap="none">
                  <a:solidFill>
                    <a:srgbClr val="002569"/>
                  </a:solidFill>
                  <a:latin typeface="Calibri"/>
                  <a:ea typeface="Calibri"/>
                  <a:cs typeface="Calibri"/>
                  <a:sym typeface="Calibri"/>
                </a:defRPr>
              </a:lvl3pPr>
              <a:lvl4pPr marL="1371600" marR="0" lvl="3"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4pPr>
              <a:lvl5pPr marL="1714500" marR="0" lvl="4"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r">
                <a:lnSpc>
                  <a:spcPct val="115000"/>
                </a:lnSpc>
                <a:spcBef>
                  <a:spcPts val="375"/>
                </a:spcBef>
                <a:buNone/>
              </a:pPr>
              <a:r>
                <a:rPr lang="el-GR" sz="900" dirty="0">
                  <a:solidFill>
                    <a:srgbClr val="1F497D"/>
                  </a:solidFill>
                  <a:latin typeface="Arial"/>
                  <a:ea typeface="Arial"/>
                  <a:cs typeface="Arial"/>
                  <a:sym typeface="Arial"/>
                </a:rPr>
                <a:t>γ</a:t>
              </a:r>
              <a:r>
                <a:rPr lang="el-GR" sz="900" baseline="30000" dirty="0">
                  <a:solidFill>
                    <a:srgbClr val="1F497D"/>
                  </a:solidFill>
                  <a:latin typeface="Arial"/>
                  <a:ea typeface="Arial"/>
                  <a:cs typeface="Arial"/>
                  <a:sym typeface="Arial"/>
                </a:rPr>
                <a:t>0</a:t>
              </a:r>
              <a:r>
                <a:rPr lang="el-GR" sz="900" dirty="0">
                  <a:solidFill>
                    <a:srgbClr val="1F497D"/>
                  </a:solidFill>
                  <a:latin typeface="Arial"/>
                  <a:ea typeface="Arial"/>
                  <a:cs typeface="Arial"/>
                  <a:sym typeface="Arial"/>
                </a:rPr>
                <a:t> </a:t>
              </a:r>
              <a:r>
                <a:rPr lang="en-GB" sz="900" i="1" dirty="0">
                  <a:solidFill>
                    <a:srgbClr val="1F497D"/>
                  </a:solidFill>
                  <a:latin typeface="Arial"/>
                  <a:ea typeface="Arial"/>
                  <a:cs typeface="Arial"/>
                  <a:sym typeface="Arial"/>
                </a:rPr>
                <a:t>Backscatter (HV)</a:t>
              </a:r>
              <a:endParaRPr lang="en-GB" sz="825" i="1" dirty="0">
                <a:solidFill>
                  <a:srgbClr val="1F497D"/>
                </a:solidFill>
                <a:latin typeface="Arial"/>
                <a:ea typeface="Arial"/>
                <a:cs typeface="Arial"/>
                <a:sym typeface="Arial"/>
              </a:endParaRPr>
            </a:p>
          </p:txBody>
        </p:sp>
        <p:sp>
          <p:nvSpPr>
            <p:cNvPr id="21" name="Google Shape;324;p54">
              <a:extLst>
                <a:ext uri="{FF2B5EF4-FFF2-40B4-BE49-F238E27FC236}">
                  <a16:creationId xmlns:a16="http://schemas.microsoft.com/office/drawing/2014/main" id="{B586D2E1-8D4B-4C4F-99D2-69E758706631}"/>
                </a:ext>
              </a:extLst>
            </p:cNvPr>
            <p:cNvSpPr txBox="1">
              <a:spLocks/>
            </p:cNvSpPr>
            <p:nvPr/>
          </p:nvSpPr>
          <p:spPr>
            <a:xfrm>
              <a:off x="5045199" y="3234898"/>
              <a:ext cx="1338029" cy="33640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342900" marR="0" lvl="0" indent="-257175" algn="l" rtl="0">
                <a:lnSpc>
                  <a:spcPct val="100000"/>
                </a:lnSpc>
                <a:spcBef>
                  <a:spcPts val="270"/>
                </a:spcBef>
                <a:spcAft>
                  <a:spcPts val="0"/>
                </a:spcAft>
                <a:buClr>
                  <a:srgbClr val="002569"/>
                </a:buClr>
                <a:buSzPts val="1800"/>
                <a:buFont typeface="Arial"/>
                <a:buChar char="•"/>
                <a:defRPr sz="2400" b="1" i="0" u="none" strike="noStrike" cap="none">
                  <a:solidFill>
                    <a:srgbClr val="002569"/>
                  </a:solidFill>
                  <a:latin typeface="Calibri"/>
                  <a:ea typeface="Calibri"/>
                  <a:cs typeface="Calibri"/>
                  <a:sym typeface="Calibri"/>
                </a:defRPr>
              </a:lvl1pPr>
              <a:lvl2pPr marL="685800" marR="0" lvl="1" indent="-257175" algn="l" rtl="0">
                <a:lnSpc>
                  <a:spcPct val="100000"/>
                </a:lnSpc>
                <a:spcBef>
                  <a:spcPts val="270"/>
                </a:spcBef>
                <a:spcAft>
                  <a:spcPts val="0"/>
                </a:spcAft>
                <a:buClr>
                  <a:srgbClr val="002569"/>
                </a:buClr>
                <a:buSzPts val="1800"/>
                <a:buFont typeface="Arial"/>
                <a:buChar char="–"/>
                <a:defRPr sz="2000" b="0" i="0" u="none" strike="noStrike" cap="none">
                  <a:solidFill>
                    <a:srgbClr val="002569"/>
                  </a:solidFill>
                  <a:latin typeface="Calibri"/>
                  <a:ea typeface="Calibri"/>
                  <a:cs typeface="Calibri"/>
                  <a:sym typeface="Calibri"/>
                </a:defRPr>
              </a:lvl2pPr>
              <a:lvl3pPr marL="1028700" marR="0" lvl="2" indent="-257175" algn="l" rtl="0">
                <a:lnSpc>
                  <a:spcPct val="100000"/>
                </a:lnSpc>
                <a:spcBef>
                  <a:spcPts val="270"/>
                </a:spcBef>
                <a:spcAft>
                  <a:spcPts val="0"/>
                </a:spcAft>
                <a:buClr>
                  <a:srgbClr val="002569"/>
                </a:buClr>
                <a:buSzPts val="1800"/>
                <a:buFont typeface="Arial"/>
                <a:buChar char="•"/>
                <a:defRPr sz="1800" b="0" i="0" u="none" strike="noStrike" cap="none">
                  <a:solidFill>
                    <a:srgbClr val="002569"/>
                  </a:solidFill>
                  <a:latin typeface="Calibri"/>
                  <a:ea typeface="Calibri"/>
                  <a:cs typeface="Calibri"/>
                  <a:sym typeface="Calibri"/>
                </a:defRPr>
              </a:lvl3pPr>
              <a:lvl4pPr marL="1371600" marR="0" lvl="3"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4pPr>
              <a:lvl5pPr marL="1714500" marR="0" lvl="4"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15000"/>
                </a:lnSpc>
                <a:spcBef>
                  <a:spcPts val="375"/>
                </a:spcBef>
                <a:buNone/>
              </a:pPr>
              <a:r>
                <a:rPr lang="el-GR" sz="900" dirty="0">
                  <a:solidFill>
                    <a:srgbClr val="1F497D"/>
                  </a:solidFill>
                  <a:latin typeface="Arial"/>
                  <a:ea typeface="Arial"/>
                  <a:cs typeface="Arial"/>
                  <a:sym typeface="Arial"/>
                </a:rPr>
                <a:t>γ</a:t>
              </a:r>
              <a:r>
                <a:rPr lang="el-GR" sz="900" baseline="30000" dirty="0">
                  <a:solidFill>
                    <a:srgbClr val="1F497D"/>
                  </a:solidFill>
                  <a:latin typeface="Arial"/>
                  <a:ea typeface="Arial"/>
                  <a:cs typeface="Arial"/>
                  <a:sym typeface="Arial"/>
                </a:rPr>
                <a:t>0 </a:t>
              </a:r>
              <a:r>
                <a:rPr lang="en-GB" sz="900" i="1" dirty="0">
                  <a:solidFill>
                    <a:srgbClr val="1F497D"/>
                  </a:solidFill>
                  <a:latin typeface="Arial"/>
                  <a:ea typeface="Arial"/>
                  <a:cs typeface="Arial"/>
                  <a:sym typeface="Arial"/>
                </a:rPr>
                <a:t>Backscatter (HH)</a:t>
              </a:r>
              <a:endParaRPr lang="en-GB" sz="825" i="1" dirty="0">
                <a:solidFill>
                  <a:srgbClr val="1F497D"/>
                </a:solidFill>
                <a:latin typeface="Arial"/>
                <a:ea typeface="Arial"/>
                <a:cs typeface="Arial"/>
                <a:sym typeface="Arial"/>
              </a:endParaRPr>
            </a:p>
          </p:txBody>
        </p:sp>
        <p:pic>
          <p:nvPicPr>
            <p:cNvPr id="16" name="Picture 15">
              <a:extLst>
                <a:ext uri="{FF2B5EF4-FFF2-40B4-BE49-F238E27FC236}">
                  <a16:creationId xmlns:a16="http://schemas.microsoft.com/office/drawing/2014/main" id="{C8ADF166-98D9-184B-A8DF-B8D246F4C3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2468" y="1425873"/>
              <a:ext cx="1800000" cy="1800000"/>
            </a:xfrm>
            <a:prstGeom prst="rect">
              <a:avLst/>
            </a:prstGeom>
          </p:spPr>
        </p:pic>
        <p:pic>
          <p:nvPicPr>
            <p:cNvPr id="23" name="Picture 22">
              <a:extLst>
                <a:ext uri="{FF2B5EF4-FFF2-40B4-BE49-F238E27FC236}">
                  <a16:creationId xmlns:a16="http://schemas.microsoft.com/office/drawing/2014/main" id="{8EF4EEFD-2D1D-5F4E-9AAE-F2FEBBA9CAE4}"/>
                </a:ext>
              </a:extLst>
            </p:cNvPr>
            <p:cNvPicPr>
              <a:picLocks noChangeAspect="1"/>
            </p:cNvPicPr>
            <p:nvPr/>
          </p:nvPicPr>
          <p:blipFill>
            <a:blip r:embed="rId5"/>
            <a:stretch>
              <a:fillRect/>
            </a:stretch>
          </p:blipFill>
          <p:spPr>
            <a:xfrm>
              <a:off x="5054802" y="1421928"/>
              <a:ext cx="1809951" cy="1803600"/>
            </a:xfrm>
            <a:prstGeom prst="rect">
              <a:avLst/>
            </a:prstGeom>
          </p:spPr>
        </p:pic>
        <p:pic>
          <p:nvPicPr>
            <p:cNvPr id="30" name="Picture 29">
              <a:extLst>
                <a:ext uri="{FF2B5EF4-FFF2-40B4-BE49-F238E27FC236}">
                  <a16:creationId xmlns:a16="http://schemas.microsoft.com/office/drawing/2014/main" id="{72B8E58F-1121-E44D-BF1C-C0FF53CBFB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8826" y="3673289"/>
              <a:ext cx="1793642" cy="1800000"/>
            </a:xfrm>
            <a:prstGeom prst="rect">
              <a:avLst/>
            </a:prstGeom>
            <a:ln w="3175">
              <a:solidFill>
                <a:schemeClr val="bg1">
                  <a:lumMod val="50000"/>
                </a:schemeClr>
              </a:solidFill>
            </a:ln>
          </p:spPr>
        </p:pic>
        <p:pic>
          <p:nvPicPr>
            <p:cNvPr id="31" name="Picture 30">
              <a:extLst>
                <a:ext uri="{FF2B5EF4-FFF2-40B4-BE49-F238E27FC236}">
                  <a16:creationId xmlns:a16="http://schemas.microsoft.com/office/drawing/2014/main" id="{C12B81AE-4C7D-0440-B49F-C8D7F031B6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54802" y="3645262"/>
              <a:ext cx="1784044" cy="1800000"/>
            </a:xfrm>
            <a:prstGeom prst="rect">
              <a:avLst/>
            </a:prstGeom>
          </p:spPr>
        </p:pic>
        <p:pic>
          <p:nvPicPr>
            <p:cNvPr id="32" name="Picture 31">
              <a:extLst>
                <a:ext uri="{FF2B5EF4-FFF2-40B4-BE49-F238E27FC236}">
                  <a16:creationId xmlns:a16="http://schemas.microsoft.com/office/drawing/2014/main" id="{F5DEC244-E759-3B4B-BD3F-E12FAA95F7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21546" y="4507738"/>
              <a:ext cx="1800000" cy="1800000"/>
            </a:xfrm>
            <a:prstGeom prst="rect">
              <a:avLst/>
            </a:prstGeom>
            <a:ln w="6350">
              <a:solidFill>
                <a:schemeClr val="bg1">
                  <a:lumMod val="50000"/>
                </a:schemeClr>
              </a:solidFill>
            </a:ln>
          </p:spPr>
        </p:pic>
        <p:sp>
          <p:nvSpPr>
            <p:cNvPr id="34" name="Google Shape;324;p54">
              <a:extLst>
                <a:ext uri="{FF2B5EF4-FFF2-40B4-BE49-F238E27FC236}">
                  <a16:creationId xmlns:a16="http://schemas.microsoft.com/office/drawing/2014/main" id="{A712E1BE-7355-2C4B-B38C-A95368F17779}"/>
                </a:ext>
              </a:extLst>
            </p:cNvPr>
            <p:cNvSpPr txBox="1">
              <a:spLocks/>
            </p:cNvSpPr>
            <p:nvPr/>
          </p:nvSpPr>
          <p:spPr>
            <a:xfrm>
              <a:off x="6537686" y="6262572"/>
              <a:ext cx="810942" cy="33640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342900" marR="0" lvl="0" indent="-257175" algn="l" rtl="0">
                <a:lnSpc>
                  <a:spcPct val="100000"/>
                </a:lnSpc>
                <a:spcBef>
                  <a:spcPts val="270"/>
                </a:spcBef>
                <a:spcAft>
                  <a:spcPts val="0"/>
                </a:spcAft>
                <a:buClr>
                  <a:srgbClr val="002569"/>
                </a:buClr>
                <a:buSzPts val="1800"/>
                <a:buFont typeface="Arial"/>
                <a:buChar char="•"/>
                <a:defRPr sz="2400" b="1" i="0" u="none" strike="noStrike" cap="none">
                  <a:solidFill>
                    <a:srgbClr val="002569"/>
                  </a:solidFill>
                  <a:latin typeface="Calibri"/>
                  <a:ea typeface="Calibri"/>
                  <a:cs typeface="Calibri"/>
                  <a:sym typeface="Calibri"/>
                </a:defRPr>
              </a:lvl1pPr>
              <a:lvl2pPr marL="685800" marR="0" lvl="1" indent="-257175" algn="l" rtl="0">
                <a:lnSpc>
                  <a:spcPct val="100000"/>
                </a:lnSpc>
                <a:spcBef>
                  <a:spcPts val="270"/>
                </a:spcBef>
                <a:spcAft>
                  <a:spcPts val="0"/>
                </a:spcAft>
                <a:buClr>
                  <a:srgbClr val="002569"/>
                </a:buClr>
                <a:buSzPts val="1800"/>
                <a:buFont typeface="Arial"/>
                <a:buChar char="–"/>
                <a:defRPr sz="2000" b="0" i="0" u="none" strike="noStrike" cap="none">
                  <a:solidFill>
                    <a:srgbClr val="002569"/>
                  </a:solidFill>
                  <a:latin typeface="Calibri"/>
                  <a:ea typeface="Calibri"/>
                  <a:cs typeface="Calibri"/>
                  <a:sym typeface="Calibri"/>
                </a:defRPr>
              </a:lvl2pPr>
              <a:lvl3pPr marL="1028700" marR="0" lvl="2" indent="-257175" algn="l" rtl="0">
                <a:lnSpc>
                  <a:spcPct val="100000"/>
                </a:lnSpc>
                <a:spcBef>
                  <a:spcPts val="270"/>
                </a:spcBef>
                <a:spcAft>
                  <a:spcPts val="0"/>
                </a:spcAft>
                <a:buClr>
                  <a:srgbClr val="002569"/>
                </a:buClr>
                <a:buSzPts val="1800"/>
                <a:buFont typeface="Arial"/>
                <a:buChar char="•"/>
                <a:defRPr sz="1800" b="0" i="0" u="none" strike="noStrike" cap="none">
                  <a:solidFill>
                    <a:srgbClr val="002569"/>
                  </a:solidFill>
                  <a:latin typeface="Calibri"/>
                  <a:ea typeface="Calibri"/>
                  <a:cs typeface="Calibri"/>
                  <a:sym typeface="Calibri"/>
                </a:defRPr>
              </a:lvl3pPr>
              <a:lvl4pPr marL="1371600" marR="0" lvl="3"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4pPr>
              <a:lvl5pPr marL="1714500" marR="0" lvl="4"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15000"/>
                </a:lnSpc>
                <a:spcBef>
                  <a:spcPts val="375"/>
                </a:spcBef>
                <a:buNone/>
              </a:pPr>
              <a:r>
                <a:rPr lang="en-GB" sz="900" i="1" dirty="0">
                  <a:solidFill>
                    <a:srgbClr val="1F497D"/>
                  </a:solidFill>
                  <a:latin typeface="Arial"/>
                  <a:ea typeface="Arial"/>
                  <a:cs typeface="Arial"/>
                  <a:sym typeface="Arial"/>
                </a:rPr>
                <a:t>Data Mask</a:t>
              </a:r>
              <a:endParaRPr lang="en-GB" sz="825" i="1" dirty="0">
                <a:solidFill>
                  <a:srgbClr val="1F497D"/>
                </a:solidFill>
                <a:latin typeface="Arial"/>
                <a:ea typeface="Arial"/>
                <a:cs typeface="Arial"/>
                <a:sym typeface="Arial"/>
              </a:endParaRPr>
            </a:p>
          </p:txBody>
        </p:sp>
      </p:grpSp>
      <p:sp>
        <p:nvSpPr>
          <p:cNvPr id="35" name="TextBox 34">
            <a:extLst>
              <a:ext uri="{FF2B5EF4-FFF2-40B4-BE49-F238E27FC236}">
                <a16:creationId xmlns:a16="http://schemas.microsoft.com/office/drawing/2014/main" id="{0BE27EA0-000A-8145-B07A-6912330B0C94}"/>
              </a:ext>
            </a:extLst>
          </p:cNvPr>
          <p:cNvSpPr txBox="1"/>
          <p:nvPr/>
        </p:nvSpPr>
        <p:spPr>
          <a:xfrm>
            <a:off x="261857" y="1296009"/>
            <a:ext cx="4572000" cy="35137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marL="0" lvl="0" indent="0" algn="ctr" rtl="0">
              <a:lnSpc>
                <a:spcPct val="115000"/>
              </a:lnSpc>
              <a:spcBef>
                <a:spcPts val="500"/>
              </a:spcBef>
              <a:spcAft>
                <a:spcPts val="0"/>
              </a:spcAft>
              <a:buNone/>
            </a:pPr>
            <a:r>
              <a:rPr lang="en-GB" sz="1600" dirty="0">
                <a:solidFill>
                  <a:srgbClr val="C00000"/>
                </a:solidFill>
                <a:latin typeface="Arial"/>
                <a:ea typeface="Arial"/>
                <a:cs typeface="Arial"/>
                <a:sym typeface="Arial"/>
              </a:rPr>
              <a:t>CARD NRB</a:t>
            </a:r>
            <a:endParaRPr lang="en-GB" sz="500" dirty="0">
              <a:solidFill>
                <a:srgbClr val="C00000"/>
              </a:solidFill>
              <a:latin typeface="Arial"/>
              <a:ea typeface="Arial"/>
              <a:cs typeface="Arial"/>
              <a:sym typeface="Arial"/>
            </a:endParaRPr>
          </a:p>
        </p:txBody>
      </p:sp>
    </p:spTree>
    <p:extLst>
      <p:ext uri="{BB962C8B-B14F-4D97-AF65-F5344CB8AC3E}">
        <p14:creationId xmlns:p14="http://schemas.microsoft.com/office/powerpoint/2010/main" val="3715339162"/>
      </p:ext>
    </p:extLst>
  </p:cSld>
  <p:clrMapOvr>
    <a:masterClrMapping/>
  </p:clrMapOvr>
  <p:transition spd="med" advTm="78727"/>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62"/>
          <p:cNvSpPr txBox="1">
            <a:spLocks noGrp="1"/>
          </p:cNvSpPr>
          <p:nvPr>
            <p:ph type="title"/>
          </p:nvPr>
        </p:nvSpPr>
        <p:spPr>
          <a:xfrm>
            <a:off x="1812574" y="-1"/>
            <a:ext cx="5864400" cy="1143000"/>
          </a:xfrm>
          <a:prstGeom prst="rect">
            <a:avLst/>
          </a:prstGeom>
          <a:noFill/>
          <a:ln>
            <a:noFill/>
          </a:ln>
        </p:spPr>
        <p:txBody>
          <a:bodyPr spcFirstLastPara="1" wrap="square" lIns="91425" tIns="45700" rIns="91425" bIns="45700" anchor="ctr" anchorCtr="0">
            <a:noAutofit/>
          </a:bodyPr>
          <a:lstStyle/>
          <a:p>
            <a:pPr lvl="0" rtl="0">
              <a:buClr>
                <a:schemeClr val="dk1"/>
              </a:buClr>
              <a:buSzPts val="1100"/>
            </a:pPr>
            <a:r>
              <a:rPr lang="en" sz="2800" dirty="0"/>
              <a:t>CEOS ARD – SAR</a:t>
            </a:r>
            <a:br>
              <a:rPr lang="en" sz="2800" dirty="0"/>
            </a:br>
            <a:r>
              <a:rPr lang="en" sz="2400" dirty="0">
                <a:solidFill>
                  <a:srgbClr val="FFFFFF"/>
                </a:solidFill>
              </a:rPr>
              <a:t>Polarimetric Radar (POL)</a:t>
            </a:r>
            <a:r>
              <a:rPr lang="en" sz="1000" b="0" dirty="0">
                <a:solidFill>
                  <a:schemeClr val="dk1"/>
                </a:solidFill>
                <a:latin typeface="Arial"/>
                <a:ea typeface="Arial"/>
                <a:cs typeface="Arial"/>
                <a:sym typeface="Arial"/>
              </a:rPr>
              <a:t> </a:t>
            </a:r>
            <a:endParaRPr sz="2400" dirty="0"/>
          </a:p>
        </p:txBody>
      </p:sp>
      <p:sp>
        <p:nvSpPr>
          <p:cNvPr id="397" name="Google Shape;397;p62"/>
          <p:cNvSpPr>
            <a:spLocks noGrp="1"/>
          </p:cNvSpPr>
          <p:nvPr>
            <p:ph type="sldNum" idx="12"/>
          </p:nvPr>
        </p:nvSpPr>
        <p:spPr>
          <a:xfrm>
            <a:off x="8796528" y="6596619"/>
            <a:ext cx="260400" cy="249600"/>
          </a:xfrm>
          <a:prstGeom prst="roundRect">
            <a:avLst>
              <a:gd name="adj" fmla="val 16667"/>
            </a:avLst>
          </a:prstGeom>
          <a:solidFill>
            <a:schemeClr val="lt1">
              <a:alpha val="48240"/>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noAutofit/>
          </a:bodyPr>
          <a:lstStyle/>
          <a:p>
            <a:pPr marL="0" marR="0" lvl="0" indent="0" algn="ctr" rtl="0">
              <a:spcBef>
                <a:spcPts val="0"/>
              </a:spcBef>
              <a:spcAft>
                <a:spcPts val="0"/>
              </a:spcAft>
              <a:buClr>
                <a:schemeClr val="dk2"/>
              </a:buClr>
              <a:buSzPts val="1100"/>
              <a:buFont typeface="Helvetica Neue"/>
              <a:buNone/>
            </a:pPr>
            <a:fld id="{00000000-1234-1234-1234-123412341234}" type="slidenum">
              <a:rPr lang="en" sz="1100" b="0" i="1" u="none" strike="noStrike" cap="none">
                <a:solidFill>
                  <a:schemeClr val="dk2"/>
                </a:solidFill>
                <a:latin typeface="Helvetica Neue"/>
                <a:ea typeface="Helvetica Neue"/>
                <a:cs typeface="Helvetica Neue"/>
                <a:sym typeface="Helvetica Neue"/>
              </a:rPr>
              <a:t>8</a:t>
            </a:fld>
            <a:endParaRPr sz="1100" b="0" i="1" u="none" strike="noStrike" cap="none">
              <a:solidFill>
                <a:schemeClr val="dk2"/>
              </a:solidFill>
              <a:latin typeface="Helvetica Neue"/>
              <a:ea typeface="Helvetica Neue"/>
              <a:cs typeface="Helvetica Neue"/>
              <a:sym typeface="Helvetica Neue"/>
            </a:endParaRPr>
          </a:p>
        </p:txBody>
      </p:sp>
      <p:pic>
        <p:nvPicPr>
          <p:cNvPr id="7" name="Google Shape;417;p64">
            <a:extLst>
              <a:ext uri="{FF2B5EF4-FFF2-40B4-BE49-F238E27FC236}">
                <a16:creationId xmlns:a16="http://schemas.microsoft.com/office/drawing/2014/main" id="{77134B6B-9C4F-0448-B722-CC6442A472B7}"/>
              </a:ext>
            </a:extLst>
          </p:cNvPr>
          <p:cNvPicPr preferRelativeResize="0">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a:off x="5943600" y="1187126"/>
            <a:ext cx="2779132" cy="3129815"/>
          </a:xfrm>
          <a:prstGeom prst="rect">
            <a:avLst/>
          </a:prstGeom>
          <a:noFill/>
          <a:ln>
            <a:noFill/>
          </a:ln>
        </p:spPr>
      </p:pic>
      <p:sp>
        <p:nvSpPr>
          <p:cNvPr id="8" name="Google Shape;418;p64">
            <a:extLst>
              <a:ext uri="{FF2B5EF4-FFF2-40B4-BE49-F238E27FC236}">
                <a16:creationId xmlns:a16="http://schemas.microsoft.com/office/drawing/2014/main" id="{CE5848F5-10E2-9947-B021-06C969AA25C4}"/>
              </a:ext>
            </a:extLst>
          </p:cNvPr>
          <p:cNvSpPr txBox="1">
            <a:spLocks/>
          </p:cNvSpPr>
          <p:nvPr/>
        </p:nvSpPr>
        <p:spPr>
          <a:xfrm>
            <a:off x="5521164" y="6324600"/>
            <a:ext cx="2839500" cy="457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1pPr>
            <a:lvl2pPr marL="914400" lvl="1"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2pPr>
            <a:lvl3pPr marL="1371600" lvl="2"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3pPr>
            <a:lvl4pPr marL="1828800" lvl="3"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4pPr>
            <a:lvl5pPr marL="2286000" lvl="4"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5pPr>
            <a:lvl6pPr marL="2743200" lvl="5"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6pPr>
            <a:lvl7pPr marL="3200400" lvl="6"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7pPr>
            <a:lvl8pPr marL="3657600" lvl="7"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8pPr>
            <a:lvl9pPr marL="4114800" lvl="8"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9pPr>
          </a:lstStyle>
          <a:p>
            <a:pPr marL="0" indent="0" defTabSz="914400" rtl="0">
              <a:lnSpc>
                <a:spcPct val="115000"/>
              </a:lnSpc>
              <a:spcBef>
                <a:spcPts val="500"/>
              </a:spcBef>
              <a:buFont typeface="Arial"/>
              <a:buNone/>
            </a:pPr>
            <a:r>
              <a:rPr lang="en-GB" sz="1100" dirty="0">
                <a:solidFill>
                  <a:srgbClr val="1F497D"/>
                </a:solidFill>
                <a:latin typeface="Arial"/>
                <a:ea typeface="Arial"/>
                <a:cs typeface="Arial"/>
                <a:sym typeface="Arial"/>
              </a:rPr>
              <a:t>RADARSAT-2 </a:t>
            </a:r>
            <a:r>
              <a:rPr lang="en-GB" sz="1050" dirty="0">
                <a:solidFill>
                  <a:srgbClr val="1F497D"/>
                </a:solidFill>
                <a:latin typeface="Arial"/>
                <a:ea typeface="Arial"/>
                <a:cs typeface="Arial"/>
                <a:sym typeface="Arial"/>
              </a:rPr>
              <a:t>(MDA)                      Processing: F. Charbonneau (NRCan)</a:t>
            </a:r>
          </a:p>
        </p:txBody>
      </p:sp>
      <p:pic>
        <p:nvPicPr>
          <p:cNvPr id="9" name="Picture 8">
            <a:extLst>
              <a:ext uri="{FF2B5EF4-FFF2-40B4-BE49-F238E27FC236}">
                <a16:creationId xmlns:a16="http://schemas.microsoft.com/office/drawing/2014/main" id="{40C8E853-2F3F-7A4C-9FB3-0D9C65AB0F8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24800" y="5826288"/>
            <a:ext cx="1120877" cy="914400"/>
          </a:xfrm>
          <a:prstGeom prst="rect">
            <a:avLst/>
          </a:prstGeom>
        </p:spPr>
      </p:pic>
      <p:pic>
        <p:nvPicPr>
          <p:cNvPr id="13" name="Google Shape;431;p65">
            <a:extLst>
              <a:ext uri="{FF2B5EF4-FFF2-40B4-BE49-F238E27FC236}">
                <a16:creationId xmlns:a16="http://schemas.microsoft.com/office/drawing/2014/main" id="{0CA28CE6-CB9C-BC4B-B722-F318BE4E6015}"/>
              </a:ext>
            </a:extLst>
          </p:cNvPr>
          <p:cNvPicPr preferRelativeResize="0">
            <a:picLocks noChangeAspect="1"/>
          </p:cNvPicPr>
          <p:nvPr/>
        </p:nvPicPr>
        <p:blipFill>
          <a:blip r:embed="rId5" cstate="print">
            <a:alphaModFix/>
            <a:extLst>
              <a:ext uri="{28A0092B-C50C-407E-A947-70E740481C1C}">
                <a14:useLocalDpi xmlns:a14="http://schemas.microsoft.com/office/drawing/2010/main"/>
              </a:ext>
            </a:extLst>
          </a:blip>
          <a:stretch>
            <a:fillRect/>
          </a:stretch>
        </p:blipFill>
        <p:spPr>
          <a:xfrm>
            <a:off x="4452663" y="4361068"/>
            <a:ext cx="4698882" cy="2496932"/>
          </a:xfrm>
          <a:prstGeom prst="rect">
            <a:avLst/>
          </a:prstGeom>
          <a:noFill/>
          <a:ln>
            <a:noFill/>
          </a:ln>
        </p:spPr>
      </p:pic>
      <p:sp>
        <p:nvSpPr>
          <p:cNvPr id="14" name="Google Shape;428;p65">
            <a:extLst>
              <a:ext uri="{FF2B5EF4-FFF2-40B4-BE49-F238E27FC236}">
                <a16:creationId xmlns:a16="http://schemas.microsoft.com/office/drawing/2014/main" id="{59FA6652-F2D6-B44D-8A0D-6FABB2D5B114}"/>
              </a:ext>
            </a:extLst>
          </p:cNvPr>
          <p:cNvSpPr txBox="1">
            <a:spLocks/>
          </p:cNvSpPr>
          <p:nvPr/>
        </p:nvSpPr>
        <p:spPr>
          <a:xfrm>
            <a:off x="7864031" y="1110926"/>
            <a:ext cx="1267263" cy="65084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1pPr>
            <a:lvl2pPr marL="914400" lvl="1"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2pPr>
            <a:lvl3pPr marL="1371600" lvl="2"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3pPr>
            <a:lvl4pPr marL="1828800" lvl="3"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4pPr>
            <a:lvl5pPr marL="2286000" lvl="4"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5pPr>
            <a:lvl6pPr marL="2743200" lvl="5"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6pPr>
            <a:lvl7pPr marL="3200400" lvl="6"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7pPr>
            <a:lvl8pPr marL="3657600" lvl="7"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8pPr>
            <a:lvl9pPr marL="4114800" lvl="8"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9pPr>
          </a:lstStyle>
          <a:p>
            <a:pPr marL="0" indent="0" defTabSz="914400" rtl="0">
              <a:lnSpc>
                <a:spcPct val="115000"/>
              </a:lnSpc>
              <a:spcBef>
                <a:spcPts val="500"/>
              </a:spcBef>
              <a:buFont typeface="Arial"/>
              <a:buNone/>
            </a:pPr>
            <a:r>
              <a:rPr lang="en-GB" sz="900" dirty="0">
                <a:solidFill>
                  <a:srgbClr val="1F497D"/>
                </a:solidFill>
                <a:latin typeface="Arial"/>
                <a:ea typeface="Arial"/>
                <a:cs typeface="Arial"/>
                <a:sym typeface="Arial"/>
              </a:rPr>
              <a:t>RADARSAT-2 </a:t>
            </a:r>
            <a:r>
              <a:rPr lang="en-GB" sz="800" dirty="0">
                <a:solidFill>
                  <a:srgbClr val="1F497D"/>
                </a:solidFill>
                <a:latin typeface="Arial"/>
                <a:ea typeface="Arial"/>
                <a:cs typeface="Arial"/>
                <a:sym typeface="Arial"/>
              </a:rPr>
              <a:t>(MDA)                      Processing:                                F. Charbonneau (NRCan)</a:t>
            </a:r>
          </a:p>
        </p:txBody>
      </p:sp>
      <p:sp>
        <p:nvSpPr>
          <p:cNvPr id="17" name="Google Shape;399;p62">
            <a:extLst>
              <a:ext uri="{FF2B5EF4-FFF2-40B4-BE49-F238E27FC236}">
                <a16:creationId xmlns:a16="http://schemas.microsoft.com/office/drawing/2014/main" id="{BC50B5A0-48BA-164D-8234-989DBEA0EA48}"/>
              </a:ext>
            </a:extLst>
          </p:cNvPr>
          <p:cNvSpPr txBox="1">
            <a:spLocks noGrp="1"/>
          </p:cNvSpPr>
          <p:nvPr>
            <p:ph type="body" idx="1"/>
          </p:nvPr>
        </p:nvSpPr>
        <p:spPr>
          <a:xfrm>
            <a:off x="228600" y="1367127"/>
            <a:ext cx="5105400" cy="4871700"/>
          </a:xfrm>
          <a:prstGeom prst="rect">
            <a:avLst/>
          </a:prstGeom>
          <a:noFill/>
          <a:ln>
            <a:noFill/>
          </a:ln>
        </p:spPr>
        <p:txBody>
          <a:bodyPr spcFirstLastPara="1" wrap="square" lIns="91425" tIns="45700" rIns="91425" bIns="45700" anchor="t" anchorCtr="0">
            <a:noAutofit/>
          </a:bodyPr>
          <a:lstStyle/>
          <a:p>
            <a:pPr marL="285750" indent="-285750" rtl="0">
              <a:lnSpc>
                <a:spcPct val="115000"/>
              </a:lnSpc>
              <a:spcBef>
                <a:spcPts val="500"/>
              </a:spcBef>
            </a:pPr>
            <a:r>
              <a:rPr lang="en" sz="1400" dirty="0">
                <a:solidFill>
                  <a:srgbClr val="C00000"/>
                </a:solidFill>
                <a:latin typeface="Arial"/>
                <a:ea typeface="Arial"/>
                <a:cs typeface="Arial"/>
                <a:sym typeface="Arial"/>
              </a:rPr>
              <a:t>CARD POL </a:t>
            </a:r>
            <a:r>
              <a:rPr lang="en" sz="1400" dirty="0">
                <a:solidFill>
                  <a:srgbClr val="1F497D"/>
                </a:solidFill>
                <a:latin typeface="Arial"/>
                <a:ea typeface="Arial"/>
                <a:cs typeface="Arial"/>
                <a:sym typeface="Arial"/>
              </a:rPr>
              <a:t>structure based on CARD Normalised Radar Backscatter</a:t>
            </a:r>
          </a:p>
          <a:p>
            <a:pPr marL="742950" lvl="1" indent="-285750" rtl="0">
              <a:lnSpc>
                <a:spcPct val="115000"/>
              </a:lnSpc>
              <a:spcBef>
                <a:spcPts val="500"/>
              </a:spcBef>
            </a:pPr>
            <a:r>
              <a:rPr lang="en" sz="1400" dirty="0">
                <a:solidFill>
                  <a:srgbClr val="1F497D"/>
                </a:solidFill>
                <a:latin typeface="Arial"/>
                <a:ea typeface="Arial"/>
                <a:cs typeface="Arial"/>
                <a:sym typeface="Arial"/>
              </a:rPr>
              <a:t>General Metadata, Per-pixel Metadata, Geometric &amp; Radiometric corrections near-identical to NRB</a:t>
            </a:r>
          </a:p>
          <a:p>
            <a:pPr marL="742950" lvl="1" indent="-285750" rtl="0">
              <a:lnSpc>
                <a:spcPct val="115000"/>
              </a:lnSpc>
              <a:spcBef>
                <a:spcPts val="500"/>
              </a:spcBef>
            </a:pPr>
            <a:r>
              <a:rPr lang="en" sz="1400" dirty="0">
                <a:solidFill>
                  <a:srgbClr val="1F497D"/>
                </a:solidFill>
                <a:latin typeface="Arial"/>
                <a:ea typeface="Arial"/>
                <a:cs typeface="Arial"/>
                <a:sym typeface="Arial"/>
              </a:rPr>
              <a:t>Main difference in Measurement data</a:t>
            </a:r>
          </a:p>
          <a:p>
            <a:pPr marL="0" lvl="0" indent="0" algn="l" rtl="0">
              <a:lnSpc>
                <a:spcPct val="115000"/>
              </a:lnSpc>
              <a:spcBef>
                <a:spcPts val="500"/>
              </a:spcBef>
              <a:spcAft>
                <a:spcPts val="0"/>
              </a:spcAft>
              <a:buNone/>
            </a:pPr>
            <a:endParaRPr sz="500" dirty="0">
              <a:solidFill>
                <a:srgbClr val="1F497D"/>
              </a:solidFill>
              <a:latin typeface="Arial"/>
              <a:ea typeface="Arial"/>
              <a:cs typeface="Arial"/>
              <a:sym typeface="Arial"/>
            </a:endParaRPr>
          </a:p>
          <a:p>
            <a:pPr marL="457200" lvl="0" indent="-330200" algn="l" rtl="0">
              <a:lnSpc>
                <a:spcPct val="115000"/>
              </a:lnSpc>
              <a:spcBef>
                <a:spcPts val="500"/>
              </a:spcBef>
              <a:spcAft>
                <a:spcPts val="0"/>
              </a:spcAft>
              <a:buClr>
                <a:schemeClr val="tx2"/>
              </a:buClr>
              <a:buSzPts val="1600"/>
              <a:buChar char="•"/>
            </a:pPr>
            <a:r>
              <a:rPr lang="en" sz="1400" b="0" dirty="0">
                <a:solidFill>
                  <a:schemeClr val="tx2"/>
                </a:solidFill>
                <a:latin typeface="Arial"/>
                <a:ea typeface="Arial"/>
                <a:cs typeface="Arial"/>
                <a:sym typeface="Arial"/>
              </a:rPr>
              <a:t>POL Measurement Data covers two product types:</a:t>
            </a:r>
            <a:endParaRPr lang="en" sz="100" b="0" dirty="0">
              <a:solidFill>
                <a:schemeClr val="tx2"/>
              </a:solidFill>
              <a:latin typeface="Arial"/>
              <a:ea typeface="Arial"/>
              <a:cs typeface="Arial"/>
              <a:sym typeface="Arial"/>
            </a:endParaRPr>
          </a:p>
          <a:p>
            <a:pPr marL="457200" lvl="0" indent="-330200" algn="l" rtl="0">
              <a:lnSpc>
                <a:spcPct val="115000"/>
              </a:lnSpc>
              <a:spcBef>
                <a:spcPts val="500"/>
              </a:spcBef>
              <a:spcAft>
                <a:spcPts val="0"/>
              </a:spcAft>
              <a:buClr>
                <a:schemeClr val="tx2"/>
              </a:buClr>
              <a:buSzPts val="1600"/>
              <a:buChar char="•"/>
            </a:pPr>
            <a:endParaRPr sz="100" b="0" dirty="0">
              <a:solidFill>
                <a:schemeClr val="tx2"/>
              </a:solidFill>
              <a:latin typeface="Arial"/>
              <a:ea typeface="Arial"/>
              <a:cs typeface="Arial"/>
              <a:sym typeface="Arial"/>
            </a:endParaRPr>
          </a:p>
          <a:p>
            <a:pPr lvl="1" indent="-330200" rtl="0">
              <a:lnSpc>
                <a:spcPct val="115000"/>
              </a:lnSpc>
              <a:spcBef>
                <a:spcPts val="0"/>
              </a:spcBef>
              <a:buClr>
                <a:schemeClr val="tx2"/>
              </a:buClr>
              <a:buSzPts val="1600"/>
            </a:pPr>
            <a:r>
              <a:rPr lang="en" sz="1400" dirty="0">
                <a:solidFill>
                  <a:schemeClr val="tx2"/>
                </a:solidFill>
                <a:latin typeface="Arial"/>
                <a:ea typeface="Arial"/>
                <a:cs typeface="Arial"/>
                <a:sym typeface="Arial"/>
              </a:rPr>
              <a:t>Polarimetric Decomposition</a:t>
            </a:r>
            <a:endParaRPr lang="en" sz="1200" dirty="0">
              <a:solidFill>
                <a:schemeClr val="tx2"/>
              </a:solidFill>
              <a:latin typeface="Arial"/>
              <a:ea typeface="Arial"/>
              <a:cs typeface="Arial"/>
              <a:sym typeface="Arial"/>
            </a:endParaRPr>
          </a:p>
          <a:p>
            <a:pPr lvl="2" indent="-330200" rtl="0">
              <a:lnSpc>
                <a:spcPct val="115000"/>
              </a:lnSpc>
              <a:spcBef>
                <a:spcPts val="0"/>
              </a:spcBef>
              <a:buClr>
                <a:schemeClr val="tx2"/>
              </a:buClr>
              <a:buSzPts val="1600"/>
            </a:pPr>
            <a:r>
              <a:rPr lang="en" sz="1200" dirty="0">
                <a:solidFill>
                  <a:schemeClr val="tx2"/>
                </a:solidFill>
                <a:latin typeface="Arial"/>
                <a:cs typeface="Arial"/>
                <a:sym typeface="Arial"/>
              </a:rPr>
              <a:t>Data Providers to decide what decompositions to offer to users (e.g. Eigen value; Pauli, Freeman-D; Yamaguchi, etc.)</a:t>
            </a:r>
            <a:endParaRPr lang="en" sz="800" dirty="0">
              <a:solidFill>
                <a:schemeClr val="tx2"/>
              </a:solidFill>
              <a:latin typeface="Arial"/>
              <a:cs typeface="Arial"/>
              <a:sym typeface="Arial"/>
            </a:endParaRPr>
          </a:p>
          <a:p>
            <a:pPr lvl="2" indent="-330200" rtl="0">
              <a:lnSpc>
                <a:spcPct val="115000"/>
              </a:lnSpc>
              <a:spcBef>
                <a:spcPts val="0"/>
              </a:spcBef>
              <a:buClr>
                <a:schemeClr val="tx2"/>
              </a:buClr>
              <a:buSzPts val="1600"/>
            </a:pPr>
            <a:endParaRPr lang="en" sz="800" dirty="0">
              <a:solidFill>
                <a:schemeClr val="tx2"/>
              </a:solidFill>
              <a:latin typeface="Arial"/>
              <a:ea typeface="Arial"/>
              <a:cs typeface="Arial"/>
              <a:sym typeface="Arial"/>
            </a:endParaRPr>
          </a:p>
          <a:p>
            <a:pPr lvl="1" indent="-330200" rtl="0">
              <a:lnSpc>
                <a:spcPct val="115000"/>
              </a:lnSpc>
              <a:spcBef>
                <a:spcPts val="0"/>
              </a:spcBef>
              <a:buClr>
                <a:schemeClr val="tx2"/>
              </a:buClr>
              <a:buSzPts val="1600"/>
            </a:pPr>
            <a:r>
              <a:rPr lang="en" sz="1400" dirty="0">
                <a:solidFill>
                  <a:schemeClr val="tx2"/>
                </a:solidFill>
                <a:latin typeface="Arial"/>
                <a:ea typeface="Arial"/>
                <a:cs typeface="Arial"/>
                <a:sym typeface="Arial"/>
              </a:rPr>
              <a:t>Polarimetric Covariance Matrix </a:t>
            </a:r>
            <a:endParaRPr lang="en" sz="1200" dirty="0">
              <a:solidFill>
                <a:schemeClr val="tx2"/>
              </a:solidFill>
              <a:latin typeface="Arial"/>
              <a:ea typeface="Arial"/>
              <a:cs typeface="Arial"/>
              <a:sym typeface="Arial"/>
            </a:endParaRPr>
          </a:p>
          <a:p>
            <a:pPr lvl="2" indent="-330200" rtl="0">
              <a:lnSpc>
                <a:spcPct val="115000"/>
              </a:lnSpc>
              <a:spcBef>
                <a:spcPts val="0"/>
              </a:spcBef>
              <a:buClr>
                <a:schemeClr val="tx2"/>
              </a:buClr>
              <a:buSzPts val="1600"/>
            </a:pPr>
            <a:r>
              <a:rPr lang="en-GB" sz="1200" dirty="0">
                <a:solidFill>
                  <a:schemeClr val="tx2"/>
                </a:solidFill>
                <a:latin typeface="Arial"/>
                <a:ea typeface="Arial"/>
                <a:cs typeface="Arial"/>
                <a:sym typeface="Arial"/>
              </a:rPr>
              <a:t>Polarimetric phase and amplitude preserved</a:t>
            </a:r>
          </a:p>
          <a:p>
            <a:pPr lvl="2" indent="-330200" rtl="0">
              <a:lnSpc>
                <a:spcPct val="115000"/>
              </a:lnSpc>
              <a:spcBef>
                <a:spcPts val="0"/>
              </a:spcBef>
              <a:buClr>
                <a:schemeClr val="tx2"/>
              </a:buClr>
              <a:buSzPts val="1600"/>
            </a:pPr>
            <a:r>
              <a:rPr lang="en-GB" sz="1200" b="0" dirty="0">
                <a:solidFill>
                  <a:schemeClr val="tx2"/>
                </a:solidFill>
                <a:latin typeface="Arial"/>
                <a:ea typeface="Arial"/>
                <a:cs typeface="Arial"/>
                <a:sym typeface="Arial"/>
              </a:rPr>
              <a:t>For </a:t>
            </a:r>
            <a:r>
              <a:rPr lang="en-GB" sz="1200" dirty="0">
                <a:solidFill>
                  <a:schemeClr val="tx2"/>
                </a:solidFill>
                <a:latin typeface="Arial"/>
                <a:ea typeface="Arial"/>
                <a:cs typeface="Arial"/>
                <a:sym typeface="Arial"/>
              </a:rPr>
              <a:t>polarimetric time-series and Pol-InSAR applications</a:t>
            </a:r>
            <a:endParaRPr sz="1400" b="0" dirty="0">
              <a:solidFill>
                <a:schemeClr val="tx2"/>
              </a:solidFill>
              <a:latin typeface="Arial"/>
              <a:ea typeface="Arial"/>
              <a:cs typeface="Arial"/>
              <a:sym typeface="Arial"/>
            </a:endParaRPr>
          </a:p>
          <a:p>
            <a:pPr marL="0" lvl="0" indent="0" algn="l" rtl="0">
              <a:lnSpc>
                <a:spcPct val="115000"/>
              </a:lnSpc>
              <a:spcBef>
                <a:spcPts val="500"/>
              </a:spcBef>
              <a:spcAft>
                <a:spcPts val="0"/>
              </a:spcAft>
              <a:buNone/>
            </a:pPr>
            <a:endParaRPr sz="1400" b="0" dirty="0">
              <a:solidFill>
                <a:srgbClr val="0066FF"/>
              </a:solidFill>
              <a:latin typeface="Arial"/>
              <a:ea typeface="Arial"/>
              <a:cs typeface="Arial"/>
              <a:sym typeface="Arial"/>
            </a:endParaRPr>
          </a:p>
        </p:txBody>
      </p:sp>
      <p:pic>
        <p:nvPicPr>
          <p:cNvPr id="10" name="Picture 9">
            <a:extLst>
              <a:ext uri="{FF2B5EF4-FFF2-40B4-BE49-F238E27FC236}">
                <a16:creationId xmlns:a16="http://schemas.microsoft.com/office/drawing/2014/main" id="{7E58A64B-BA35-2E43-A4D6-A125800A589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67127"/>
          <a:stretch/>
        </p:blipFill>
        <p:spPr>
          <a:xfrm>
            <a:off x="759758" y="5398419"/>
            <a:ext cx="3559588" cy="1447800"/>
          </a:xfrm>
          <a:prstGeom prst="rect">
            <a:avLst/>
          </a:prstGeom>
        </p:spPr>
      </p:pic>
    </p:spTree>
    <p:extLst>
      <p:ext uri="{BB962C8B-B14F-4D97-AF65-F5344CB8AC3E}">
        <p14:creationId xmlns:p14="http://schemas.microsoft.com/office/powerpoint/2010/main" val="2778457921"/>
      </p:ext>
    </p:extLst>
  </p:cSld>
  <p:clrMapOvr>
    <a:masterClrMapping/>
  </p:clrMapOvr>
  <p:transition spd="med" advTm="78727"/>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62"/>
          <p:cNvSpPr txBox="1">
            <a:spLocks noGrp="1"/>
          </p:cNvSpPr>
          <p:nvPr>
            <p:ph type="title"/>
          </p:nvPr>
        </p:nvSpPr>
        <p:spPr>
          <a:xfrm>
            <a:off x="1812574" y="-1"/>
            <a:ext cx="5864400" cy="1143000"/>
          </a:xfrm>
          <a:prstGeom prst="rect">
            <a:avLst/>
          </a:prstGeom>
          <a:noFill/>
          <a:ln>
            <a:noFill/>
          </a:ln>
        </p:spPr>
        <p:txBody>
          <a:bodyPr spcFirstLastPara="1" wrap="square" lIns="91425" tIns="45700" rIns="91425" bIns="45700" anchor="ctr" anchorCtr="0">
            <a:noAutofit/>
          </a:bodyPr>
          <a:lstStyle/>
          <a:p>
            <a:pPr lvl="0" rtl="0">
              <a:buClr>
                <a:schemeClr val="dk1"/>
              </a:buClr>
              <a:buSzPts val="1100"/>
            </a:pPr>
            <a:r>
              <a:rPr lang="en" sz="2800" dirty="0"/>
              <a:t>CEOS ARD – SAR</a:t>
            </a:r>
            <a:br>
              <a:rPr lang="en" sz="2800" dirty="0"/>
            </a:br>
            <a:r>
              <a:rPr lang="en" sz="2400" dirty="0">
                <a:solidFill>
                  <a:srgbClr val="FFFFFF"/>
                </a:solidFill>
              </a:rPr>
              <a:t>Ocean Radar Backscatter (ORB)</a:t>
            </a:r>
            <a:r>
              <a:rPr lang="en" sz="1000" b="0" dirty="0">
                <a:solidFill>
                  <a:schemeClr val="dk1"/>
                </a:solidFill>
                <a:latin typeface="Arial"/>
                <a:ea typeface="Arial"/>
                <a:cs typeface="Arial"/>
                <a:sym typeface="Arial"/>
              </a:rPr>
              <a:t> </a:t>
            </a:r>
            <a:endParaRPr sz="2400" dirty="0"/>
          </a:p>
        </p:txBody>
      </p:sp>
      <p:sp>
        <p:nvSpPr>
          <p:cNvPr id="397" name="Google Shape;397;p62"/>
          <p:cNvSpPr>
            <a:spLocks noGrp="1"/>
          </p:cNvSpPr>
          <p:nvPr>
            <p:ph type="sldNum" idx="12"/>
          </p:nvPr>
        </p:nvSpPr>
        <p:spPr>
          <a:xfrm>
            <a:off x="8796528" y="6596619"/>
            <a:ext cx="260400" cy="249600"/>
          </a:xfrm>
          <a:prstGeom prst="roundRect">
            <a:avLst>
              <a:gd name="adj" fmla="val 16667"/>
            </a:avLst>
          </a:prstGeom>
          <a:solidFill>
            <a:schemeClr val="lt1">
              <a:alpha val="48240"/>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noAutofit/>
          </a:bodyPr>
          <a:lstStyle/>
          <a:p>
            <a:pPr marL="0" marR="0" lvl="0" indent="0" algn="ctr" rtl="0">
              <a:spcBef>
                <a:spcPts val="0"/>
              </a:spcBef>
              <a:spcAft>
                <a:spcPts val="0"/>
              </a:spcAft>
              <a:buClr>
                <a:schemeClr val="dk2"/>
              </a:buClr>
              <a:buSzPts val="1100"/>
              <a:buFont typeface="Helvetica Neue"/>
              <a:buNone/>
            </a:pPr>
            <a:fld id="{00000000-1234-1234-1234-123412341234}" type="slidenum">
              <a:rPr lang="en" sz="1100" b="0" i="1" u="none" strike="noStrike" cap="none">
                <a:solidFill>
                  <a:schemeClr val="dk2"/>
                </a:solidFill>
                <a:latin typeface="Helvetica Neue"/>
                <a:ea typeface="Helvetica Neue"/>
                <a:cs typeface="Helvetica Neue"/>
                <a:sym typeface="Helvetica Neue"/>
              </a:rPr>
              <a:t>9</a:t>
            </a:fld>
            <a:endParaRPr sz="1100" b="0" i="1" u="none" strike="noStrike" cap="none">
              <a:solidFill>
                <a:schemeClr val="dk2"/>
              </a:solidFill>
              <a:latin typeface="Helvetica Neue"/>
              <a:ea typeface="Helvetica Neue"/>
              <a:cs typeface="Helvetica Neue"/>
              <a:sym typeface="Helvetica Neue"/>
            </a:endParaRPr>
          </a:p>
        </p:txBody>
      </p:sp>
      <p:pic>
        <p:nvPicPr>
          <p:cNvPr id="9" name="Picture 8">
            <a:extLst>
              <a:ext uri="{FF2B5EF4-FFF2-40B4-BE49-F238E27FC236}">
                <a16:creationId xmlns:a16="http://schemas.microsoft.com/office/drawing/2014/main" id="{40C8E853-2F3F-7A4C-9FB3-0D9C65AB0F8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24800" y="5826288"/>
            <a:ext cx="1120877" cy="914400"/>
          </a:xfrm>
          <a:prstGeom prst="rect">
            <a:avLst/>
          </a:prstGeom>
        </p:spPr>
      </p:pic>
      <p:sp>
        <p:nvSpPr>
          <p:cNvPr id="17" name="Google Shape;399;p62">
            <a:extLst>
              <a:ext uri="{FF2B5EF4-FFF2-40B4-BE49-F238E27FC236}">
                <a16:creationId xmlns:a16="http://schemas.microsoft.com/office/drawing/2014/main" id="{BC50B5A0-48BA-164D-8234-989DBEA0EA48}"/>
              </a:ext>
            </a:extLst>
          </p:cNvPr>
          <p:cNvSpPr txBox="1">
            <a:spLocks noGrp="1"/>
          </p:cNvSpPr>
          <p:nvPr>
            <p:ph type="body" idx="1"/>
          </p:nvPr>
        </p:nvSpPr>
        <p:spPr>
          <a:xfrm>
            <a:off x="228600" y="1367127"/>
            <a:ext cx="5046728" cy="4871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500"/>
              </a:spcBef>
              <a:spcAft>
                <a:spcPts val="0"/>
              </a:spcAft>
              <a:buNone/>
            </a:pPr>
            <a:r>
              <a:rPr lang="en" sz="1600" dirty="0">
                <a:solidFill>
                  <a:srgbClr val="C00000"/>
                </a:solidFill>
                <a:latin typeface="Arial"/>
                <a:ea typeface="Arial"/>
                <a:cs typeface="Arial"/>
                <a:sym typeface="Arial"/>
              </a:rPr>
              <a:t>CARD ORB </a:t>
            </a:r>
            <a:r>
              <a:rPr lang="en" sz="1600" b="0" dirty="0">
                <a:solidFill>
                  <a:schemeClr val="tx2"/>
                </a:solidFill>
                <a:latin typeface="Arial"/>
                <a:ea typeface="Arial"/>
                <a:cs typeface="Arial"/>
                <a:sym typeface="Arial"/>
              </a:rPr>
              <a:t>– Simplified version of the CARD NRB product for ocean applications</a:t>
            </a:r>
          </a:p>
          <a:p>
            <a:pPr lvl="0" indent="-330200" rtl="0">
              <a:lnSpc>
                <a:spcPct val="115000"/>
              </a:lnSpc>
              <a:spcBef>
                <a:spcPts val="500"/>
              </a:spcBef>
              <a:buClr>
                <a:schemeClr val="tx2"/>
              </a:buClr>
              <a:buSzPts val="1600"/>
            </a:pPr>
            <a:r>
              <a:rPr lang="en-GB" sz="1200" dirty="0">
                <a:solidFill>
                  <a:schemeClr val="tx2"/>
                </a:solidFill>
                <a:latin typeface="Arial"/>
                <a:ea typeface="Arial"/>
                <a:cs typeface="Arial"/>
                <a:sym typeface="Arial"/>
              </a:rPr>
              <a:t>Radar Measurement data:</a:t>
            </a:r>
            <a:endParaRPr lang="en-GB" sz="100" dirty="0">
              <a:solidFill>
                <a:schemeClr val="tx2"/>
              </a:solidFill>
              <a:latin typeface="Arial"/>
              <a:ea typeface="Arial"/>
              <a:cs typeface="Arial"/>
              <a:sym typeface="Arial"/>
            </a:endParaRPr>
          </a:p>
          <a:p>
            <a:pPr lvl="0" indent="-330200" rtl="0">
              <a:lnSpc>
                <a:spcPct val="115000"/>
              </a:lnSpc>
              <a:spcBef>
                <a:spcPts val="500"/>
              </a:spcBef>
              <a:buClr>
                <a:schemeClr val="tx2"/>
              </a:buClr>
              <a:buSzPts val="1600"/>
            </a:pPr>
            <a:endParaRPr lang="en-GB" sz="100" dirty="0">
              <a:solidFill>
                <a:schemeClr val="tx2"/>
              </a:solidFill>
              <a:latin typeface="Arial"/>
              <a:ea typeface="Arial"/>
              <a:cs typeface="Arial"/>
              <a:sym typeface="Arial"/>
            </a:endParaRPr>
          </a:p>
          <a:p>
            <a:pPr lvl="1" indent="-330200" rtl="0">
              <a:lnSpc>
                <a:spcPct val="115000"/>
              </a:lnSpc>
              <a:spcBef>
                <a:spcPts val="0"/>
              </a:spcBef>
              <a:buClr>
                <a:schemeClr val="tx2"/>
              </a:buClr>
              <a:buSzPts val="1600"/>
            </a:pPr>
            <a:r>
              <a:rPr lang="en-GB" sz="1200" dirty="0">
                <a:solidFill>
                  <a:schemeClr val="tx2"/>
                </a:solidFill>
                <a:latin typeface="Arial"/>
                <a:ea typeface="Arial"/>
                <a:cs typeface="Arial"/>
                <a:sym typeface="Arial"/>
              </a:rPr>
              <a:t>Geoid-corrected backscatter</a:t>
            </a:r>
          </a:p>
          <a:p>
            <a:pPr lvl="1" indent="-330200" rtl="0">
              <a:lnSpc>
                <a:spcPct val="115000"/>
              </a:lnSpc>
              <a:spcBef>
                <a:spcPts val="0"/>
              </a:spcBef>
              <a:buClr>
                <a:schemeClr val="tx2"/>
              </a:buClr>
              <a:buSzPts val="1600"/>
            </a:pPr>
            <a:r>
              <a:rPr lang="en-GB" sz="1200" dirty="0">
                <a:solidFill>
                  <a:schemeClr val="tx2"/>
                </a:solidFill>
                <a:latin typeface="Arial"/>
                <a:ea typeface="Arial"/>
                <a:cs typeface="Arial"/>
                <a:sym typeface="Arial"/>
              </a:rPr>
              <a:t>Expressed as </a:t>
            </a:r>
            <a:r>
              <a:rPr lang="en-AU" sz="1400" dirty="0">
                <a:solidFill>
                  <a:srgbClr val="1F497D"/>
                </a:solidFill>
                <a:latin typeface="Symbol" pitchFamily="2" charset="2"/>
                <a:ea typeface="Arial"/>
                <a:cs typeface="Arial"/>
                <a:sym typeface="Arial"/>
              </a:rPr>
              <a:t>s</a:t>
            </a:r>
            <a:r>
              <a:rPr lang="el-GR" sz="1400" baseline="30000" dirty="0">
                <a:solidFill>
                  <a:srgbClr val="1F497D"/>
                </a:solidFill>
                <a:latin typeface="Arial"/>
                <a:ea typeface="Arial"/>
                <a:cs typeface="Arial"/>
                <a:sym typeface="Arial"/>
              </a:rPr>
              <a:t>0</a:t>
            </a:r>
            <a:r>
              <a:rPr lang="el-GR" sz="1200" dirty="0">
                <a:solidFill>
                  <a:srgbClr val="1F497D"/>
                </a:solidFill>
                <a:latin typeface="Arial"/>
                <a:ea typeface="Arial"/>
                <a:cs typeface="Arial"/>
                <a:sym typeface="Arial"/>
              </a:rPr>
              <a:t> </a:t>
            </a:r>
            <a:endParaRPr lang="en-GB" sz="1400" i="1" dirty="0">
              <a:solidFill>
                <a:srgbClr val="1F497D"/>
              </a:solidFill>
              <a:latin typeface="Arial"/>
              <a:ea typeface="Arial"/>
              <a:cs typeface="Arial"/>
              <a:sym typeface="Arial"/>
            </a:endParaRPr>
          </a:p>
          <a:p>
            <a:pPr lvl="0" indent="-330200" rtl="0">
              <a:lnSpc>
                <a:spcPct val="115000"/>
              </a:lnSpc>
              <a:spcBef>
                <a:spcPts val="500"/>
              </a:spcBef>
              <a:buClr>
                <a:schemeClr val="tx2"/>
              </a:buClr>
              <a:buSzPts val="1600"/>
            </a:pPr>
            <a:r>
              <a:rPr lang="en-GB" sz="1200" dirty="0">
                <a:solidFill>
                  <a:schemeClr val="tx2"/>
                </a:solidFill>
                <a:latin typeface="Arial"/>
                <a:ea typeface="Arial"/>
                <a:cs typeface="Arial"/>
                <a:sym typeface="Arial"/>
              </a:rPr>
              <a:t>Per-pixel metadata:</a:t>
            </a:r>
            <a:endParaRPr lang="en-GB" sz="100" dirty="0">
              <a:solidFill>
                <a:schemeClr val="tx2"/>
              </a:solidFill>
              <a:latin typeface="Arial"/>
              <a:ea typeface="Arial"/>
              <a:cs typeface="Arial"/>
              <a:sym typeface="Arial"/>
            </a:endParaRPr>
          </a:p>
          <a:p>
            <a:pPr lvl="0" indent="-330200" rtl="0">
              <a:lnSpc>
                <a:spcPct val="115000"/>
              </a:lnSpc>
              <a:spcBef>
                <a:spcPts val="500"/>
              </a:spcBef>
              <a:buClr>
                <a:schemeClr val="tx2"/>
              </a:buClr>
              <a:buSzPts val="1600"/>
            </a:pPr>
            <a:endParaRPr lang="en-GB" sz="100" dirty="0">
              <a:solidFill>
                <a:schemeClr val="tx2"/>
              </a:solidFill>
              <a:latin typeface="Arial"/>
              <a:ea typeface="Arial"/>
              <a:cs typeface="Arial"/>
              <a:sym typeface="Arial"/>
            </a:endParaRPr>
          </a:p>
          <a:p>
            <a:pPr lvl="1" indent="-330200" rtl="0">
              <a:lnSpc>
                <a:spcPct val="115000"/>
              </a:lnSpc>
              <a:spcBef>
                <a:spcPts val="0"/>
              </a:spcBef>
              <a:buClr>
                <a:schemeClr val="tx2"/>
              </a:buClr>
              <a:buSzPts val="1600"/>
            </a:pPr>
            <a:r>
              <a:rPr lang="en-GB" sz="1200" dirty="0">
                <a:solidFill>
                  <a:schemeClr val="tx2"/>
                </a:solidFill>
                <a:latin typeface="Arial"/>
                <a:ea typeface="Arial"/>
                <a:cs typeface="Arial"/>
                <a:sym typeface="Arial"/>
              </a:rPr>
              <a:t>Threshold (required):</a:t>
            </a:r>
          </a:p>
          <a:p>
            <a:pPr lvl="2" indent="-330200" rtl="0">
              <a:lnSpc>
                <a:spcPct val="115000"/>
              </a:lnSpc>
              <a:spcBef>
                <a:spcPts val="0"/>
              </a:spcBef>
              <a:buClr>
                <a:schemeClr val="tx2"/>
              </a:buClr>
              <a:buSzPts val="1600"/>
            </a:pPr>
            <a:r>
              <a:rPr lang="en-GB" sz="1100" dirty="0">
                <a:solidFill>
                  <a:schemeClr val="tx2"/>
                </a:solidFill>
                <a:latin typeface="Arial"/>
                <a:ea typeface="Arial"/>
                <a:cs typeface="Arial"/>
                <a:sym typeface="Arial"/>
              </a:rPr>
              <a:t>Geoid Incidence Angle image</a:t>
            </a:r>
          </a:p>
          <a:p>
            <a:pPr lvl="2" indent="-330200" rtl="0">
              <a:lnSpc>
                <a:spcPct val="115000"/>
              </a:lnSpc>
              <a:spcBef>
                <a:spcPts val="0"/>
              </a:spcBef>
              <a:buClr>
                <a:schemeClr val="tx2"/>
              </a:buClr>
              <a:buSzPts val="1600"/>
            </a:pPr>
            <a:r>
              <a:rPr lang="en-GB" sz="1100" dirty="0">
                <a:solidFill>
                  <a:schemeClr val="tx2"/>
                </a:solidFill>
                <a:latin typeface="Arial"/>
                <a:ea typeface="Arial"/>
                <a:cs typeface="Arial"/>
                <a:sym typeface="Arial"/>
              </a:rPr>
              <a:t>Mask image (including land mask)</a:t>
            </a:r>
          </a:p>
          <a:p>
            <a:pPr lvl="2" indent="-330200" rtl="0">
              <a:lnSpc>
                <a:spcPct val="115000"/>
              </a:lnSpc>
              <a:spcBef>
                <a:spcPts val="0"/>
              </a:spcBef>
              <a:buClr>
                <a:schemeClr val="tx2"/>
              </a:buClr>
              <a:buSzPts val="1600"/>
            </a:pPr>
            <a:r>
              <a:rPr lang="en-AU" sz="1100" dirty="0">
                <a:solidFill>
                  <a:srgbClr val="1F497D"/>
                </a:solidFill>
                <a:latin typeface="Arial"/>
                <a:ea typeface="Arial"/>
                <a:cs typeface="Arial"/>
                <a:sym typeface="Arial"/>
              </a:rPr>
              <a:t>Acquisition ID image (for composite products)</a:t>
            </a:r>
            <a:endParaRPr lang="el-GR" sz="1100" i="1" dirty="0">
              <a:solidFill>
                <a:srgbClr val="1F497D"/>
              </a:solidFill>
              <a:latin typeface="Arial"/>
              <a:ea typeface="Arial"/>
              <a:cs typeface="Arial"/>
              <a:sym typeface="Arial"/>
            </a:endParaRPr>
          </a:p>
          <a:p>
            <a:pPr lvl="1" indent="-330200" rtl="0">
              <a:lnSpc>
                <a:spcPct val="115000"/>
              </a:lnSpc>
              <a:spcBef>
                <a:spcPts val="0"/>
              </a:spcBef>
              <a:buClr>
                <a:schemeClr val="tx2"/>
              </a:buClr>
              <a:buSzPts val="1600"/>
            </a:pPr>
            <a:r>
              <a:rPr lang="en-GB" sz="1200" dirty="0">
                <a:solidFill>
                  <a:schemeClr val="tx2"/>
                </a:solidFill>
                <a:latin typeface="Arial"/>
                <a:ea typeface="Arial"/>
                <a:cs typeface="Arial"/>
                <a:sym typeface="Arial"/>
              </a:rPr>
              <a:t>Target (desired):</a:t>
            </a:r>
          </a:p>
          <a:p>
            <a:pPr lvl="2" indent="-330200" rtl="0">
              <a:lnSpc>
                <a:spcPct val="115000"/>
              </a:lnSpc>
              <a:spcBef>
                <a:spcPts val="0"/>
              </a:spcBef>
              <a:buClr>
                <a:schemeClr val="tx2"/>
              </a:buClr>
              <a:buSzPts val="1600"/>
            </a:pPr>
            <a:r>
              <a:rPr lang="en-AU" sz="1100" dirty="0">
                <a:solidFill>
                  <a:srgbClr val="1F497D"/>
                </a:solidFill>
                <a:latin typeface="Arial"/>
                <a:ea typeface="Arial"/>
                <a:cs typeface="Arial"/>
                <a:sym typeface="Arial"/>
              </a:rPr>
              <a:t>Noise power image (if applied)</a:t>
            </a:r>
          </a:p>
          <a:p>
            <a:pPr lvl="2" indent="-330200" rtl="0">
              <a:lnSpc>
                <a:spcPct val="115000"/>
              </a:lnSpc>
              <a:spcBef>
                <a:spcPts val="0"/>
              </a:spcBef>
              <a:buClr>
                <a:schemeClr val="tx2"/>
              </a:buClr>
              <a:buSzPts val="1600"/>
            </a:pPr>
            <a:r>
              <a:rPr lang="en-AU" sz="1100" dirty="0">
                <a:solidFill>
                  <a:srgbClr val="1F497D"/>
                </a:solidFill>
                <a:latin typeface="Arial"/>
                <a:ea typeface="Arial"/>
                <a:cs typeface="Arial"/>
                <a:sym typeface="Arial"/>
              </a:rPr>
              <a:t>Per-pixel Geoid</a:t>
            </a:r>
          </a:p>
          <a:p>
            <a:pPr lvl="2" indent="-330200" rtl="0">
              <a:lnSpc>
                <a:spcPct val="115000"/>
              </a:lnSpc>
              <a:spcBef>
                <a:spcPts val="0"/>
              </a:spcBef>
              <a:buClr>
                <a:schemeClr val="tx2"/>
              </a:buClr>
              <a:buSzPts val="1600"/>
            </a:pPr>
            <a:r>
              <a:rPr lang="en-AU" sz="1100" dirty="0">
                <a:solidFill>
                  <a:srgbClr val="1F497D"/>
                </a:solidFill>
                <a:latin typeface="Arial"/>
                <a:ea typeface="Arial"/>
                <a:cs typeface="Arial"/>
                <a:sym typeface="Arial"/>
              </a:rPr>
              <a:t>Look Direction image</a:t>
            </a:r>
          </a:p>
          <a:p>
            <a:pPr marL="914400" lvl="0" indent="0" algn="l" rtl="0">
              <a:lnSpc>
                <a:spcPct val="115000"/>
              </a:lnSpc>
              <a:spcBef>
                <a:spcPts val="500"/>
              </a:spcBef>
              <a:spcAft>
                <a:spcPts val="0"/>
              </a:spcAft>
              <a:buNone/>
            </a:pPr>
            <a:endParaRPr sz="500" b="0" dirty="0">
              <a:solidFill>
                <a:schemeClr val="tx2"/>
              </a:solidFill>
              <a:latin typeface="Arial"/>
              <a:ea typeface="Arial"/>
              <a:cs typeface="Arial"/>
              <a:sym typeface="Arial"/>
            </a:endParaRPr>
          </a:p>
          <a:p>
            <a:pPr>
              <a:spcBef>
                <a:spcPts val="600"/>
              </a:spcBef>
              <a:spcAft>
                <a:spcPts val="600"/>
              </a:spcAft>
            </a:pPr>
            <a:r>
              <a:rPr lang="en-AU" sz="1400" dirty="0">
                <a:solidFill>
                  <a:schemeClr val="tx2"/>
                </a:solidFill>
              </a:rPr>
              <a:t>The </a:t>
            </a:r>
            <a:r>
              <a:rPr lang="en-AU" sz="1400" dirty="0">
                <a:solidFill>
                  <a:srgbClr val="C00000"/>
                </a:solidFill>
              </a:rPr>
              <a:t>CARD ORB </a:t>
            </a:r>
            <a:r>
              <a:rPr lang="en-AU" sz="1400" dirty="0">
                <a:solidFill>
                  <a:schemeClr val="tx2"/>
                </a:solidFill>
              </a:rPr>
              <a:t>product specification is under development. Completion/release foreseen for             Q3-Q4/2022.</a:t>
            </a:r>
            <a:endParaRPr lang="en-AU" sz="1050" dirty="0">
              <a:solidFill>
                <a:schemeClr val="tx2"/>
              </a:solidFill>
            </a:endParaRPr>
          </a:p>
          <a:p>
            <a:pPr marL="0" lvl="0" indent="0" algn="l" rtl="0">
              <a:lnSpc>
                <a:spcPct val="115000"/>
              </a:lnSpc>
              <a:spcBef>
                <a:spcPts val="500"/>
              </a:spcBef>
              <a:spcAft>
                <a:spcPts val="0"/>
              </a:spcAft>
              <a:buNone/>
            </a:pPr>
            <a:endParaRPr sz="500" b="0" dirty="0">
              <a:solidFill>
                <a:srgbClr val="1F497D"/>
              </a:solidFill>
              <a:latin typeface="Arial"/>
              <a:ea typeface="Arial"/>
              <a:cs typeface="Arial"/>
              <a:sym typeface="Arial"/>
            </a:endParaRPr>
          </a:p>
          <a:p>
            <a:pPr marL="0" lvl="0" indent="0" algn="l" rtl="0">
              <a:lnSpc>
                <a:spcPct val="115000"/>
              </a:lnSpc>
              <a:spcBef>
                <a:spcPts val="500"/>
              </a:spcBef>
              <a:spcAft>
                <a:spcPts val="0"/>
              </a:spcAft>
              <a:buNone/>
            </a:pPr>
            <a:endParaRPr sz="1600" b="0" dirty="0">
              <a:solidFill>
                <a:srgbClr val="0066FF"/>
              </a:solidFill>
              <a:latin typeface="Arial"/>
              <a:ea typeface="Arial"/>
              <a:cs typeface="Arial"/>
              <a:sym typeface="Arial"/>
            </a:endParaRPr>
          </a:p>
        </p:txBody>
      </p:sp>
      <p:pic>
        <p:nvPicPr>
          <p:cNvPr id="10" name="Picture 9">
            <a:extLst>
              <a:ext uri="{FF2B5EF4-FFF2-40B4-BE49-F238E27FC236}">
                <a16:creationId xmlns:a16="http://schemas.microsoft.com/office/drawing/2014/main" id="{D450D4DD-5931-F54C-B393-4C7D833DC13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67127"/>
          <a:stretch/>
        </p:blipFill>
        <p:spPr>
          <a:xfrm>
            <a:off x="856067" y="5639897"/>
            <a:ext cx="3559588" cy="1447800"/>
          </a:xfrm>
          <a:prstGeom prst="rect">
            <a:avLst/>
          </a:prstGeom>
        </p:spPr>
      </p:pic>
      <p:grpSp>
        <p:nvGrpSpPr>
          <p:cNvPr id="2" name="Group 1">
            <a:extLst>
              <a:ext uri="{FF2B5EF4-FFF2-40B4-BE49-F238E27FC236}">
                <a16:creationId xmlns:a16="http://schemas.microsoft.com/office/drawing/2014/main" id="{DA243F73-59A6-5D45-944A-5DF93503B2D3}"/>
              </a:ext>
            </a:extLst>
          </p:cNvPr>
          <p:cNvGrpSpPr/>
          <p:nvPr/>
        </p:nvGrpSpPr>
        <p:grpSpPr>
          <a:xfrm>
            <a:off x="4728347" y="1367127"/>
            <a:ext cx="4229081" cy="4652673"/>
            <a:chOff x="4825324" y="1295400"/>
            <a:chExt cx="4132104" cy="4576891"/>
          </a:xfrm>
        </p:grpSpPr>
        <p:pic>
          <p:nvPicPr>
            <p:cNvPr id="3" name="Picture 2">
              <a:extLst>
                <a:ext uri="{FF2B5EF4-FFF2-40B4-BE49-F238E27FC236}">
                  <a16:creationId xmlns:a16="http://schemas.microsoft.com/office/drawing/2014/main" id="{A83B7FB0-4478-9E43-B275-2EE28C9F9C6A}"/>
                </a:ext>
              </a:extLst>
            </p:cNvPr>
            <p:cNvPicPr>
              <a:picLocks noChangeAspect="1"/>
            </p:cNvPicPr>
            <p:nvPr/>
          </p:nvPicPr>
          <p:blipFill>
            <a:blip r:embed="rId5"/>
            <a:stretch>
              <a:fillRect/>
            </a:stretch>
          </p:blipFill>
          <p:spPr>
            <a:xfrm>
              <a:off x="4825324" y="1446328"/>
              <a:ext cx="2066847" cy="1909473"/>
            </a:xfrm>
            <a:prstGeom prst="rect">
              <a:avLst/>
            </a:prstGeom>
          </p:spPr>
        </p:pic>
        <p:pic>
          <p:nvPicPr>
            <p:cNvPr id="5" name="Picture 4">
              <a:extLst>
                <a:ext uri="{FF2B5EF4-FFF2-40B4-BE49-F238E27FC236}">
                  <a16:creationId xmlns:a16="http://schemas.microsoft.com/office/drawing/2014/main" id="{FBEEAFDE-36A8-AA4D-917D-C35011A0C2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2171" y="1295400"/>
              <a:ext cx="2065257" cy="1908000"/>
            </a:xfrm>
            <a:prstGeom prst="rect">
              <a:avLst/>
            </a:prstGeom>
          </p:spPr>
        </p:pic>
        <p:pic>
          <p:nvPicPr>
            <p:cNvPr id="11" name="Picture 10">
              <a:extLst>
                <a:ext uri="{FF2B5EF4-FFF2-40B4-BE49-F238E27FC236}">
                  <a16:creationId xmlns:a16="http://schemas.microsoft.com/office/drawing/2014/main" id="{C3B7FFF7-0012-594B-A187-B0382E69E9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6918" y="3648314"/>
              <a:ext cx="2065253" cy="1908000"/>
            </a:xfrm>
            <a:prstGeom prst="rect">
              <a:avLst/>
            </a:prstGeom>
          </p:spPr>
        </p:pic>
        <p:pic>
          <p:nvPicPr>
            <p:cNvPr id="12" name="Picture 11">
              <a:extLst>
                <a:ext uri="{FF2B5EF4-FFF2-40B4-BE49-F238E27FC236}">
                  <a16:creationId xmlns:a16="http://schemas.microsoft.com/office/drawing/2014/main" id="{57436AC2-15D2-2648-9CC4-A74BA4F85441}"/>
                </a:ext>
              </a:extLst>
            </p:cNvPr>
            <p:cNvPicPr>
              <a:picLocks noChangeAspect="1"/>
            </p:cNvPicPr>
            <p:nvPr/>
          </p:nvPicPr>
          <p:blipFill>
            <a:blip r:embed="rId8"/>
            <a:stretch>
              <a:fillRect/>
            </a:stretch>
          </p:blipFill>
          <p:spPr>
            <a:xfrm>
              <a:off x="6826195" y="3506729"/>
              <a:ext cx="2065253" cy="1908000"/>
            </a:xfrm>
            <a:prstGeom prst="rect">
              <a:avLst/>
            </a:prstGeom>
          </p:spPr>
        </p:pic>
        <p:sp>
          <p:nvSpPr>
            <p:cNvPr id="18" name="Google Shape;323;p54">
              <a:extLst>
                <a:ext uri="{FF2B5EF4-FFF2-40B4-BE49-F238E27FC236}">
                  <a16:creationId xmlns:a16="http://schemas.microsoft.com/office/drawing/2014/main" id="{2B7C3058-85A9-994A-B4A2-96B3A0393CFE}"/>
                </a:ext>
              </a:extLst>
            </p:cNvPr>
            <p:cNvSpPr txBox="1">
              <a:spLocks/>
            </p:cNvSpPr>
            <p:nvPr/>
          </p:nvSpPr>
          <p:spPr>
            <a:xfrm>
              <a:off x="7102273" y="5512423"/>
              <a:ext cx="1500442" cy="33640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342900" marR="0" lvl="0" indent="-257175" algn="l" rtl="0">
                <a:lnSpc>
                  <a:spcPct val="100000"/>
                </a:lnSpc>
                <a:spcBef>
                  <a:spcPts val="270"/>
                </a:spcBef>
                <a:spcAft>
                  <a:spcPts val="0"/>
                </a:spcAft>
                <a:buClr>
                  <a:srgbClr val="002569"/>
                </a:buClr>
                <a:buSzPts val="1800"/>
                <a:buFont typeface="Arial"/>
                <a:buChar char="•"/>
                <a:defRPr sz="2400" b="1" i="0" u="none" strike="noStrike" cap="none">
                  <a:solidFill>
                    <a:srgbClr val="002569"/>
                  </a:solidFill>
                  <a:latin typeface="Calibri"/>
                  <a:ea typeface="Calibri"/>
                  <a:cs typeface="Calibri"/>
                  <a:sym typeface="Calibri"/>
                </a:defRPr>
              </a:lvl1pPr>
              <a:lvl2pPr marL="685800" marR="0" lvl="1" indent="-257175" algn="l" rtl="0">
                <a:lnSpc>
                  <a:spcPct val="100000"/>
                </a:lnSpc>
                <a:spcBef>
                  <a:spcPts val="270"/>
                </a:spcBef>
                <a:spcAft>
                  <a:spcPts val="0"/>
                </a:spcAft>
                <a:buClr>
                  <a:srgbClr val="002569"/>
                </a:buClr>
                <a:buSzPts val="1800"/>
                <a:buFont typeface="Arial"/>
                <a:buChar char="–"/>
                <a:defRPr sz="2000" b="0" i="0" u="none" strike="noStrike" cap="none">
                  <a:solidFill>
                    <a:srgbClr val="002569"/>
                  </a:solidFill>
                  <a:latin typeface="Calibri"/>
                  <a:ea typeface="Calibri"/>
                  <a:cs typeface="Calibri"/>
                  <a:sym typeface="Calibri"/>
                </a:defRPr>
              </a:lvl2pPr>
              <a:lvl3pPr marL="1028700" marR="0" lvl="2" indent="-257175" algn="l" rtl="0">
                <a:lnSpc>
                  <a:spcPct val="100000"/>
                </a:lnSpc>
                <a:spcBef>
                  <a:spcPts val="270"/>
                </a:spcBef>
                <a:spcAft>
                  <a:spcPts val="0"/>
                </a:spcAft>
                <a:buClr>
                  <a:srgbClr val="002569"/>
                </a:buClr>
                <a:buSzPts val="1800"/>
                <a:buFont typeface="Arial"/>
                <a:buChar char="•"/>
                <a:defRPr sz="1800" b="0" i="0" u="none" strike="noStrike" cap="none">
                  <a:solidFill>
                    <a:srgbClr val="002569"/>
                  </a:solidFill>
                  <a:latin typeface="Calibri"/>
                  <a:ea typeface="Calibri"/>
                  <a:cs typeface="Calibri"/>
                  <a:sym typeface="Calibri"/>
                </a:defRPr>
              </a:lvl3pPr>
              <a:lvl4pPr marL="1371600" marR="0" lvl="3"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4pPr>
              <a:lvl5pPr marL="1714500" marR="0" lvl="4"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15000"/>
                </a:lnSpc>
                <a:spcBef>
                  <a:spcPts val="375"/>
                </a:spcBef>
                <a:buNone/>
              </a:pPr>
              <a:r>
                <a:rPr lang="en-GB" sz="900" i="1" dirty="0">
                  <a:solidFill>
                    <a:srgbClr val="1F497D"/>
                  </a:solidFill>
                  <a:latin typeface="Arial"/>
                  <a:ea typeface="Arial"/>
                  <a:cs typeface="Arial"/>
                  <a:sym typeface="Arial"/>
                </a:rPr>
                <a:t>Geoid Inc. Angle image</a:t>
              </a:r>
              <a:endParaRPr lang="en-GB" sz="825" i="1" dirty="0">
                <a:solidFill>
                  <a:srgbClr val="1F497D"/>
                </a:solidFill>
                <a:latin typeface="Arial"/>
                <a:ea typeface="Arial"/>
                <a:cs typeface="Arial"/>
                <a:sym typeface="Arial"/>
              </a:endParaRPr>
            </a:p>
          </p:txBody>
        </p:sp>
        <p:sp>
          <p:nvSpPr>
            <p:cNvPr id="19" name="Google Shape;324;p54">
              <a:extLst>
                <a:ext uri="{FF2B5EF4-FFF2-40B4-BE49-F238E27FC236}">
                  <a16:creationId xmlns:a16="http://schemas.microsoft.com/office/drawing/2014/main" id="{B1789121-8E1B-7B48-A4EB-8908BD15436A}"/>
                </a:ext>
              </a:extLst>
            </p:cNvPr>
            <p:cNvSpPr txBox="1">
              <a:spLocks/>
            </p:cNvSpPr>
            <p:nvPr/>
          </p:nvSpPr>
          <p:spPr>
            <a:xfrm>
              <a:off x="5557736" y="5535887"/>
              <a:ext cx="1338029" cy="33640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342900" marR="0" lvl="0" indent="-257175" algn="l" rtl="0">
                <a:lnSpc>
                  <a:spcPct val="100000"/>
                </a:lnSpc>
                <a:spcBef>
                  <a:spcPts val="270"/>
                </a:spcBef>
                <a:spcAft>
                  <a:spcPts val="0"/>
                </a:spcAft>
                <a:buClr>
                  <a:srgbClr val="002569"/>
                </a:buClr>
                <a:buSzPts val="1800"/>
                <a:buFont typeface="Arial"/>
                <a:buChar char="•"/>
                <a:defRPr sz="2400" b="1" i="0" u="none" strike="noStrike" cap="none">
                  <a:solidFill>
                    <a:srgbClr val="002569"/>
                  </a:solidFill>
                  <a:latin typeface="Calibri"/>
                  <a:ea typeface="Calibri"/>
                  <a:cs typeface="Calibri"/>
                  <a:sym typeface="Calibri"/>
                </a:defRPr>
              </a:lvl1pPr>
              <a:lvl2pPr marL="685800" marR="0" lvl="1" indent="-257175" algn="l" rtl="0">
                <a:lnSpc>
                  <a:spcPct val="100000"/>
                </a:lnSpc>
                <a:spcBef>
                  <a:spcPts val="270"/>
                </a:spcBef>
                <a:spcAft>
                  <a:spcPts val="0"/>
                </a:spcAft>
                <a:buClr>
                  <a:srgbClr val="002569"/>
                </a:buClr>
                <a:buSzPts val="1800"/>
                <a:buFont typeface="Arial"/>
                <a:buChar char="–"/>
                <a:defRPr sz="2000" b="0" i="0" u="none" strike="noStrike" cap="none">
                  <a:solidFill>
                    <a:srgbClr val="002569"/>
                  </a:solidFill>
                  <a:latin typeface="Calibri"/>
                  <a:ea typeface="Calibri"/>
                  <a:cs typeface="Calibri"/>
                  <a:sym typeface="Calibri"/>
                </a:defRPr>
              </a:lvl2pPr>
              <a:lvl3pPr marL="1028700" marR="0" lvl="2" indent="-257175" algn="l" rtl="0">
                <a:lnSpc>
                  <a:spcPct val="100000"/>
                </a:lnSpc>
                <a:spcBef>
                  <a:spcPts val="270"/>
                </a:spcBef>
                <a:spcAft>
                  <a:spcPts val="0"/>
                </a:spcAft>
                <a:buClr>
                  <a:srgbClr val="002569"/>
                </a:buClr>
                <a:buSzPts val="1800"/>
                <a:buFont typeface="Arial"/>
                <a:buChar char="•"/>
                <a:defRPr sz="1800" b="0" i="0" u="none" strike="noStrike" cap="none">
                  <a:solidFill>
                    <a:srgbClr val="002569"/>
                  </a:solidFill>
                  <a:latin typeface="Calibri"/>
                  <a:ea typeface="Calibri"/>
                  <a:cs typeface="Calibri"/>
                  <a:sym typeface="Calibri"/>
                </a:defRPr>
              </a:lvl3pPr>
              <a:lvl4pPr marL="1371600" marR="0" lvl="3"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4pPr>
              <a:lvl5pPr marL="1714500" marR="0" lvl="4"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15000"/>
                </a:lnSpc>
                <a:spcBef>
                  <a:spcPts val="375"/>
                </a:spcBef>
                <a:buNone/>
              </a:pPr>
              <a:r>
                <a:rPr lang="en-GB" sz="900" i="1" dirty="0">
                  <a:solidFill>
                    <a:srgbClr val="1F497D"/>
                  </a:solidFill>
                  <a:latin typeface="Arial"/>
                  <a:ea typeface="Arial"/>
                  <a:cs typeface="Arial"/>
                  <a:sym typeface="Arial"/>
                </a:rPr>
                <a:t>Data Mask image</a:t>
              </a:r>
              <a:endParaRPr lang="en-GB" sz="825" i="1" dirty="0">
                <a:solidFill>
                  <a:srgbClr val="1F497D"/>
                </a:solidFill>
                <a:latin typeface="Arial"/>
                <a:ea typeface="Arial"/>
                <a:cs typeface="Arial"/>
                <a:sym typeface="Arial"/>
              </a:endParaRPr>
            </a:p>
          </p:txBody>
        </p:sp>
        <p:sp>
          <p:nvSpPr>
            <p:cNvPr id="20" name="Google Shape;323;p54">
              <a:extLst>
                <a:ext uri="{FF2B5EF4-FFF2-40B4-BE49-F238E27FC236}">
                  <a16:creationId xmlns:a16="http://schemas.microsoft.com/office/drawing/2014/main" id="{B45ECAF7-6432-A44B-A032-570702C2145F}"/>
                </a:ext>
              </a:extLst>
            </p:cNvPr>
            <p:cNvSpPr txBox="1">
              <a:spLocks/>
            </p:cNvSpPr>
            <p:nvPr/>
          </p:nvSpPr>
          <p:spPr>
            <a:xfrm>
              <a:off x="7174579" y="3185155"/>
              <a:ext cx="1500442" cy="33640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342900" marR="0" lvl="0" indent="-257175" algn="l" rtl="0">
                <a:lnSpc>
                  <a:spcPct val="100000"/>
                </a:lnSpc>
                <a:spcBef>
                  <a:spcPts val="270"/>
                </a:spcBef>
                <a:spcAft>
                  <a:spcPts val="0"/>
                </a:spcAft>
                <a:buClr>
                  <a:srgbClr val="002569"/>
                </a:buClr>
                <a:buSzPts val="1800"/>
                <a:buFont typeface="Arial"/>
                <a:buChar char="•"/>
                <a:defRPr sz="2400" b="1" i="0" u="none" strike="noStrike" cap="none">
                  <a:solidFill>
                    <a:srgbClr val="002569"/>
                  </a:solidFill>
                  <a:latin typeface="Calibri"/>
                  <a:ea typeface="Calibri"/>
                  <a:cs typeface="Calibri"/>
                  <a:sym typeface="Calibri"/>
                </a:defRPr>
              </a:lvl1pPr>
              <a:lvl2pPr marL="685800" marR="0" lvl="1" indent="-257175" algn="l" rtl="0">
                <a:lnSpc>
                  <a:spcPct val="100000"/>
                </a:lnSpc>
                <a:spcBef>
                  <a:spcPts val="270"/>
                </a:spcBef>
                <a:spcAft>
                  <a:spcPts val="0"/>
                </a:spcAft>
                <a:buClr>
                  <a:srgbClr val="002569"/>
                </a:buClr>
                <a:buSzPts val="1800"/>
                <a:buFont typeface="Arial"/>
                <a:buChar char="–"/>
                <a:defRPr sz="2000" b="0" i="0" u="none" strike="noStrike" cap="none">
                  <a:solidFill>
                    <a:srgbClr val="002569"/>
                  </a:solidFill>
                  <a:latin typeface="Calibri"/>
                  <a:ea typeface="Calibri"/>
                  <a:cs typeface="Calibri"/>
                  <a:sym typeface="Calibri"/>
                </a:defRPr>
              </a:lvl2pPr>
              <a:lvl3pPr marL="1028700" marR="0" lvl="2" indent="-257175" algn="l" rtl="0">
                <a:lnSpc>
                  <a:spcPct val="100000"/>
                </a:lnSpc>
                <a:spcBef>
                  <a:spcPts val="270"/>
                </a:spcBef>
                <a:spcAft>
                  <a:spcPts val="0"/>
                </a:spcAft>
                <a:buClr>
                  <a:srgbClr val="002569"/>
                </a:buClr>
                <a:buSzPts val="1800"/>
                <a:buFont typeface="Arial"/>
                <a:buChar char="•"/>
                <a:defRPr sz="1800" b="0" i="0" u="none" strike="noStrike" cap="none">
                  <a:solidFill>
                    <a:srgbClr val="002569"/>
                  </a:solidFill>
                  <a:latin typeface="Calibri"/>
                  <a:ea typeface="Calibri"/>
                  <a:cs typeface="Calibri"/>
                  <a:sym typeface="Calibri"/>
                </a:defRPr>
              </a:lvl3pPr>
              <a:lvl4pPr marL="1371600" marR="0" lvl="3"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4pPr>
              <a:lvl5pPr marL="1714500" marR="0" lvl="4"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15000"/>
                </a:lnSpc>
                <a:spcBef>
                  <a:spcPts val="375"/>
                </a:spcBef>
                <a:buNone/>
              </a:pPr>
              <a:r>
                <a:rPr lang="en-AU" sz="900" dirty="0">
                  <a:solidFill>
                    <a:srgbClr val="1F497D"/>
                  </a:solidFill>
                  <a:latin typeface="Symbol" pitchFamily="2" charset="2"/>
                  <a:ea typeface="Arial"/>
                  <a:cs typeface="Arial"/>
                  <a:sym typeface="Arial"/>
                </a:rPr>
                <a:t>s</a:t>
              </a:r>
              <a:r>
                <a:rPr lang="el-GR" sz="900" baseline="30000" dirty="0">
                  <a:solidFill>
                    <a:srgbClr val="1F497D"/>
                  </a:solidFill>
                  <a:latin typeface="Arial"/>
                  <a:ea typeface="Arial"/>
                  <a:cs typeface="Arial"/>
                  <a:sym typeface="Arial"/>
                </a:rPr>
                <a:t>0</a:t>
              </a:r>
              <a:r>
                <a:rPr lang="el-GR" sz="900" dirty="0">
                  <a:solidFill>
                    <a:srgbClr val="1F497D"/>
                  </a:solidFill>
                  <a:latin typeface="Arial"/>
                  <a:ea typeface="Arial"/>
                  <a:cs typeface="Arial"/>
                  <a:sym typeface="Arial"/>
                </a:rPr>
                <a:t> </a:t>
              </a:r>
              <a:r>
                <a:rPr lang="en-GB" sz="900" i="1" dirty="0">
                  <a:solidFill>
                    <a:srgbClr val="1F497D"/>
                  </a:solidFill>
                  <a:latin typeface="Arial"/>
                  <a:ea typeface="Arial"/>
                  <a:cs typeface="Arial"/>
                  <a:sym typeface="Arial"/>
                </a:rPr>
                <a:t>Backscatter (VH)</a:t>
              </a:r>
              <a:endParaRPr lang="en-GB" sz="825" i="1" dirty="0">
                <a:solidFill>
                  <a:srgbClr val="1F497D"/>
                </a:solidFill>
                <a:latin typeface="Arial"/>
                <a:ea typeface="Arial"/>
                <a:cs typeface="Arial"/>
                <a:sym typeface="Arial"/>
              </a:endParaRPr>
            </a:p>
          </p:txBody>
        </p:sp>
        <p:sp>
          <p:nvSpPr>
            <p:cNvPr id="21" name="Google Shape;324;p54">
              <a:extLst>
                <a:ext uri="{FF2B5EF4-FFF2-40B4-BE49-F238E27FC236}">
                  <a16:creationId xmlns:a16="http://schemas.microsoft.com/office/drawing/2014/main" id="{B586D2E1-8D4B-4C4F-99D2-69E758706631}"/>
                </a:ext>
              </a:extLst>
            </p:cNvPr>
            <p:cNvSpPr txBox="1">
              <a:spLocks/>
            </p:cNvSpPr>
            <p:nvPr/>
          </p:nvSpPr>
          <p:spPr>
            <a:xfrm>
              <a:off x="5630042" y="3208619"/>
              <a:ext cx="1338029" cy="33640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342900" marR="0" lvl="0" indent="-257175" algn="l" rtl="0">
                <a:lnSpc>
                  <a:spcPct val="100000"/>
                </a:lnSpc>
                <a:spcBef>
                  <a:spcPts val="270"/>
                </a:spcBef>
                <a:spcAft>
                  <a:spcPts val="0"/>
                </a:spcAft>
                <a:buClr>
                  <a:srgbClr val="002569"/>
                </a:buClr>
                <a:buSzPts val="1800"/>
                <a:buFont typeface="Arial"/>
                <a:buChar char="•"/>
                <a:defRPr sz="2400" b="1" i="0" u="none" strike="noStrike" cap="none">
                  <a:solidFill>
                    <a:srgbClr val="002569"/>
                  </a:solidFill>
                  <a:latin typeface="Calibri"/>
                  <a:ea typeface="Calibri"/>
                  <a:cs typeface="Calibri"/>
                  <a:sym typeface="Calibri"/>
                </a:defRPr>
              </a:lvl1pPr>
              <a:lvl2pPr marL="685800" marR="0" lvl="1" indent="-257175" algn="l" rtl="0">
                <a:lnSpc>
                  <a:spcPct val="100000"/>
                </a:lnSpc>
                <a:spcBef>
                  <a:spcPts val="270"/>
                </a:spcBef>
                <a:spcAft>
                  <a:spcPts val="0"/>
                </a:spcAft>
                <a:buClr>
                  <a:srgbClr val="002569"/>
                </a:buClr>
                <a:buSzPts val="1800"/>
                <a:buFont typeface="Arial"/>
                <a:buChar char="–"/>
                <a:defRPr sz="2000" b="0" i="0" u="none" strike="noStrike" cap="none">
                  <a:solidFill>
                    <a:srgbClr val="002569"/>
                  </a:solidFill>
                  <a:latin typeface="Calibri"/>
                  <a:ea typeface="Calibri"/>
                  <a:cs typeface="Calibri"/>
                  <a:sym typeface="Calibri"/>
                </a:defRPr>
              </a:lvl2pPr>
              <a:lvl3pPr marL="1028700" marR="0" lvl="2" indent="-257175" algn="l" rtl="0">
                <a:lnSpc>
                  <a:spcPct val="100000"/>
                </a:lnSpc>
                <a:spcBef>
                  <a:spcPts val="270"/>
                </a:spcBef>
                <a:spcAft>
                  <a:spcPts val="0"/>
                </a:spcAft>
                <a:buClr>
                  <a:srgbClr val="002569"/>
                </a:buClr>
                <a:buSzPts val="1800"/>
                <a:buFont typeface="Arial"/>
                <a:buChar char="•"/>
                <a:defRPr sz="1800" b="0" i="0" u="none" strike="noStrike" cap="none">
                  <a:solidFill>
                    <a:srgbClr val="002569"/>
                  </a:solidFill>
                  <a:latin typeface="Calibri"/>
                  <a:ea typeface="Calibri"/>
                  <a:cs typeface="Calibri"/>
                  <a:sym typeface="Calibri"/>
                </a:defRPr>
              </a:lvl3pPr>
              <a:lvl4pPr marL="1371600" marR="0" lvl="3"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4pPr>
              <a:lvl5pPr marL="1714500" marR="0" lvl="4"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15000"/>
                </a:lnSpc>
                <a:spcBef>
                  <a:spcPts val="375"/>
                </a:spcBef>
                <a:buNone/>
              </a:pPr>
              <a:r>
                <a:rPr lang="en-AU" sz="900" dirty="0">
                  <a:solidFill>
                    <a:srgbClr val="1F497D"/>
                  </a:solidFill>
                  <a:latin typeface="Symbol" pitchFamily="2" charset="2"/>
                  <a:ea typeface="Arial"/>
                  <a:cs typeface="Arial"/>
                  <a:sym typeface="Arial"/>
                </a:rPr>
                <a:t>s</a:t>
              </a:r>
              <a:r>
                <a:rPr lang="el-GR" sz="900" baseline="30000" dirty="0">
                  <a:solidFill>
                    <a:srgbClr val="1F497D"/>
                  </a:solidFill>
                  <a:latin typeface="Arial"/>
                  <a:ea typeface="Arial"/>
                  <a:cs typeface="Arial"/>
                  <a:sym typeface="Arial"/>
                </a:rPr>
                <a:t>0</a:t>
              </a:r>
              <a:r>
                <a:rPr lang="el-GR" sz="900" dirty="0">
                  <a:solidFill>
                    <a:srgbClr val="1F497D"/>
                  </a:solidFill>
                  <a:latin typeface="Arial"/>
                  <a:ea typeface="Arial"/>
                  <a:cs typeface="Arial"/>
                  <a:sym typeface="Arial"/>
                </a:rPr>
                <a:t> </a:t>
              </a:r>
              <a:r>
                <a:rPr lang="en-GB" sz="900" i="1" dirty="0">
                  <a:solidFill>
                    <a:srgbClr val="1F497D"/>
                  </a:solidFill>
                  <a:latin typeface="Arial"/>
                  <a:ea typeface="Arial"/>
                  <a:cs typeface="Arial"/>
                  <a:sym typeface="Arial"/>
                </a:rPr>
                <a:t>Backscatter (VV)</a:t>
              </a:r>
              <a:endParaRPr lang="en-GB" sz="825" i="1" dirty="0">
                <a:solidFill>
                  <a:srgbClr val="1F497D"/>
                </a:solidFill>
                <a:latin typeface="Arial"/>
                <a:ea typeface="Arial"/>
                <a:cs typeface="Arial"/>
                <a:sym typeface="Arial"/>
              </a:endParaRPr>
            </a:p>
          </p:txBody>
        </p:sp>
      </p:grpSp>
      <p:sp>
        <p:nvSpPr>
          <p:cNvPr id="22" name="Google Shape;319;p54">
            <a:extLst>
              <a:ext uri="{FF2B5EF4-FFF2-40B4-BE49-F238E27FC236}">
                <a16:creationId xmlns:a16="http://schemas.microsoft.com/office/drawing/2014/main" id="{BB61187E-354D-1349-A981-496375858CC6}"/>
              </a:ext>
            </a:extLst>
          </p:cNvPr>
          <p:cNvSpPr txBox="1">
            <a:spLocks/>
          </p:cNvSpPr>
          <p:nvPr/>
        </p:nvSpPr>
        <p:spPr>
          <a:xfrm>
            <a:off x="6118141" y="6019800"/>
            <a:ext cx="1761756" cy="335219"/>
          </a:xfrm>
          <a:prstGeom prst="rect">
            <a:avLst/>
          </a:prstGeom>
          <a:noFill/>
          <a:ln>
            <a:noFill/>
          </a:ln>
        </p:spPr>
        <p:txBody>
          <a:bodyPr spcFirstLastPara="1" wrap="square" lIns="68569" tIns="34275" rIns="68569" bIns="34275" anchor="t" anchorCtr="0">
            <a:noAutofit/>
          </a:bodyPr>
          <a:lstStyle>
            <a:lvl1pPr marL="457200" lvl="0"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1pPr>
            <a:lvl2pPr marL="914400" lvl="1"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2pPr>
            <a:lvl3pPr marL="1371600" lvl="2"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3pPr>
            <a:lvl4pPr marL="1828800" lvl="3"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4pPr>
            <a:lvl5pPr marL="2286000" lvl="4"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5pPr>
            <a:lvl6pPr marL="2743200" lvl="5"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6pPr>
            <a:lvl7pPr marL="3200400" lvl="6"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7pPr>
            <a:lvl8pPr marL="3657600" lvl="7"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8pPr>
            <a:lvl9pPr marL="4114800" lvl="8"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9pPr>
          </a:lstStyle>
          <a:p>
            <a:pPr marL="0" indent="0" algn="ctr" defTabSz="914400">
              <a:lnSpc>
                <a:spcPct val="115000"/>
              </a:lnSpc>
              <a:spcBef>
                <a:spcPts val="375"/>
              </a:spcBef>
              <a:buNone/>
            </a:pPr>
            <a:r>
              <a:rPr lang="en-GB" sz="800" dirty="0">
                <a:solidFill>
                  <a:srgbClr val="1F497D"/>
                </a:solidFill>
                <a:latin typeface="Arial"/>
                <a:ea typeface="Arial"/>
                <a:cs typeface="Arial"/>
                <a:sym typeface="Arial"/>
              </a:rPr>
              <a:t>Sentinel-1 IWS                                      CARD ORB (mock-up)   (Processing: soloEO)</a:t>
            </a:r>
          </a:p>
        </p:txBody>
      </p:sp>
    </p:spTree>
    <p:extLst>
      <p:ext uri="{BB962C8B-B14F-4D97-AF65-F5344CB8AC3E}">
        <p14:creationId xmlns:p14="http://schemas.microsoft.com/office/powerpoint/2010/main" val="4054905055"/>
      </p:ext>
    </p:extLst>
  </p:cSld>
  <p:clrMapOvr>
    <a:masterClrMapping/>
  </p:clrMapOvr>
  <p:transition spd="med" advTm="78727"/>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33753</TotalTime>
  <Words>2799</Words>
  <Application>Microsoft Macintosh PowerPoint</Application>
  <PresentationFormat>On-screen Show (4:3)</PresentationFormat>
  <Paragraphs>276</Paragraphs>
  <Slides>13</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Arial Bold</vt:lpstr>
      <vt:lpstr>Arial</vt:lpstr>
      <vt:lpstr>Avenir Roman</vt:lpstr>
      <vt:lpstr>Calibri</vt:lpstr>
      <vt:lpstr>Courier New</vt:lpstr>
      <vt:lpstr>Helvetica</vt:lpstr>
      <vt:lpstr>Helvetica Neue</vt:lpstr>
      <vt:lpstr>Symbol</vt:lpstr>
      <vt:lpstr>Wingdings</vt:lpstr>
      <vt:lpstr>Default</vt:lpstr>
      <vt:lpstr>Guidelines for CEOS Analysis-Ready Data (CARD) Radar Product Specifications     </vt:lpstr>
      <vt:lpstr>Analysis Ready Data (ARD) &amp; CEOS Analysis Ready Data (CARD)</vt:lpstr>
      <vt:lpstr>PowerPoint Presentation</vt:lpstr>
      <vt:lpstr>CEOS ARD – SAR Specifications for Data Providers</vt:lpstr>
      <vt:lpstr>CARD Radar Metadata specs</vt:lpstr>
      <vt:lpstr>CARD Radar General PFS structure</vt:lpstr>
      <vt:lpstr>CEOS ARD – SAR Normalised Radar Backscatter (NRB) </vt:lpstr>
      <vt:lpstr>CEOS ARD – SAR Polarimetric Radar (POL) </vt:lpstr>
      <vt:lpstr>CEOS ARD – SAR Ocean Radar Backscatter (ORB) </vt:lpstr>
      <vt:lpstr>PowerPoint Presentation</vt:lpstr>
      <vt:lpstr>PowerPoint Presentation</vt:lpstr>
      <vt:lpstr>CEOS ARD Radar Access</vt:lpstr>
      <vt:lpstr>CEOS ARD  Synthetic Aperture Radar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Ake Ros</cp:lastModifiedBy>
  <cp:revision>430</cp:revision>
  <cp:lastPrinted>2019-09-23T10:22:21Z</cp:lastPrinted>
  <dcterms:modified xsi:type="dcterms:W3CDTF">2022-05-26T00:24:44Z</dcterms:modified>
</cp:coreProperties>
</file>