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25" r:id="rId2"/>
    <p:sldId id="479" r:id="rId3"/>
    <p:sldId id="526" r:id="rId4"/>
    <p:sldId id="481" r:id="rId5"/>
    <p:sldId id="482" r:id="rId6"/>
    <p:sldId id="489" r:id="rId7"/>
    <p:sldId id="494" r:id="rId8"/>
    <p:sldId id="490" r:id="rId9"/>
    <p:sldId id="528" r:id="rId10"/>
    <p:sldId id="521" r:id="rId11"/>
    <p:sldId id="466" r:id="rId12"/>
    <p:sldId id="517" r:id="rId13"/>
    <p:sldId id="531" r:id="rId14"/>
    <p:sldId id="465" r:id="rId15"/>
    <p:sldId id="477" r:id="rId16"/>
  </p:sldIdLst>
  <p:sldSz cx="9144000" cy="6858000" type="screen4x3"/>
  <p:notesSz cx="6794500" cy="99314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CC99"/>
    <a:srgbClr val="006600"/>
    <a:srgbClr val="FFFFCC"/>
    <a:srgbClr val="000099"/>
    <a:srgbClr val="0033CC"/>
    <a:srgbClr val="0000FF"/>
    <a:srgbClr val="CCFFFF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96822" autoAdjust="0"/>
  </p:normalViewPr>
  <p:slideViewPr>
    <p:cSldViewPr>
      <p:cViewPr varScale="1">
        <p:scale>
          <a:sx n="67" d="100"/>
          <a:sy n="67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485" cy="496031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497" y="1"/>
            <a:ext cx="2944485" cy="496031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613BBA-A5B8-420F-B566-B27508594ECB}" type="datetimeFigureOut">
              <a:rPr lang="en-US"/>
              <a:pPr>
                <a:defRPr/>
              </a:pPr>
              <a:t>4/18/2013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3829"/>
            <a:ext cx="2944485" cy="496031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497" y="9433829"/>
            <a:ext cx="2944485" cy="496031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2D0144-13B7-4DB3-86FA-A3F0A1EBBD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30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485" cy="496031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497" y="1"/>
            <a:ext cx="2944485" cy="496031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175610-7A16-4F77-8D14-DD977B33DA5B}" type="datetimeFigureOut">
              <a:rPr lang="en-US"/>
              <a:pPr>
                <a:defRPr/>
              </a:pPr>
              <a:t>4/18/2013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48" y="4716914"/>
            <a:ext cx="5436208" cy="4468899"/>
          </a:xfrm>
          <a:prstGeom prst="rect">
            <a:avLst/>
          </a:prstGeom>
        </p:spPr>
        <p:txBody>
          <a:bodyPr vert="horz" lIns="95561" tIns="47781" rIns="95561" bIns="47781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3829"/>
            <a:ext cx="2944485" cy="496031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497" y="9433829"/>
            <a:ext cx="2944485" cy="496031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1286DC-705A-48CC-90E8-AC3F04FD4F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5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286DC-705A-48CC-90E8-AC3F04FD4FE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11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" name="Picture 32" descr="ghg_CC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-127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F01C-431A-4075-8994-B2238A6B8987}" type="datetime1">
              <a:rPr lang="en-US" smtClean="0"/>
              <a:t>4/18/2013</a:t>
            </a:fld>
            <a:endParaRPr lang="en-GB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>
            <a:lvl1pPr>
              <a:defRPr sz="1600" baseline="0"/>
            </a:lvl1pPr>
          </a:lstStyle>
          <a:p>
            <a:pPr>
              <a:defRPr/>
            </a:pPr>
            <a:fld id="{3F43D30B-A765-4A4E-8DD5-C433BC519C8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64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C857-3FD3-452D-9DC7-FD88D70FD673}" type="datetime1">
              <a:rPr lang="en-US" smtClean="0"/>
              <a:t>4/18/2013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BCE8-EE29-44B7-9C20-907935F489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48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50811-38DC-42B7-9990-119341E25D10}" type="datetime1">
              <a:rPr lang="en-US" smtClean="0"/>
              <a:t>4/18/2013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405DF-524A-4261-B84E-7C43502ADC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92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0218-756C-4401-AB10-9FA22C5B6F52}" type="datetime1">
              <a:rPr lang="en-US" smtClean="0"/>
              <a:t>4/18/2013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9F9C-717F-40FE-A351-BFC04367EE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3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EB4F-2BFE-4D07-BD60-762F3E9FCC79}" type="datetime1">
              <a:rPr lang="en-US" smtClean="0"/>
              <a:t>4/18/2013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CDDE2-B4E4-4FAF-A745-881DB58A7A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43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D1AD4-2ABF-46A7-9650-82DAEE5250BF}" type="datetime1">
              <a:rPr lang="en-US" smtClean="0"/>
              <a:t>4/18/2013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E7CB-79FE-4886-A1CD-2A54A203D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31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0955-FAD3-4CFB-A8EE-245C743BED9F}" type="datetime1">
              <a:rPr lang="en-US" smtClean="0"/>
              <a:t>4/18/2013</a:t>
            </a:fld>
            <a:endParaRPr lang="en-GB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26239-240A-4232-9DF4-CEEF858925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99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EFD24-6BA8-40DE-9FDA-45A246E37F76}" type="datetime1">
              <a:rPr lang="en-US" smtClean="0"/>
              <a:t>4/18/2013</a:t>
            </a:fld>
            <a:endParaRPr lang="en-GB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4030-1D38-4E93-81BD-B668D2754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82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AAC3-1E0A-413D-AC47-83092D36B284}" type="datetime1">
              <a:rPr lang="en-US" smtClean="0"/>
              <a:t>4/18/2013</a:t>
            </a:fld>
            <a:endParaRPr lang="en-GB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2E15-6946-4476-B705-02DC59E387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34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2F08-1437-463C-A397-F052B943C196}" type="datetime1">
              <a:rPr lang="en-US" smtClean="0"/>
              <a:t>4/18/2013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34A4-6F0F-4296-A67B-9E4B8FC060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1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CB48-31E2-431F-997F-57E8D981EFFA}" type="datetime1">
              <a:rPr lang="en-US" smtClean="0"/>
              <a:t>4/18/2013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B4FD-A7A4-4D92-BAC6-0493B3C811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13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GB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287362-3C33-45C4-BED4-1E2D664B1B7E}" type="datetime1">
              <a:rPr lang="en-US" smtClean="0"/>
              <a:t>4/18/2013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1ED839-BB80-4E0C-B34A-0EBDA79C99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2.wmf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4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a-ghg-cci.org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sa-ghg-cci.org/" TargetMode="Externa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-ghg-cci.org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sa-ghg-cci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726956"/>
            <a:ext cx="1465851" cy="1014412"/>
          </a:xfrm>
          <a:prstGeom prst="rect">
            <a:avLst/>
          </a:prstGeom>
        </p:spPr>
      </p:pic>
      <p:pic>
        <p:nvPicPr>
          <p:cNvPr id="3074" name="Grafik 23" descr="esa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0350"/>
            <a:ext cx="15001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8318500" y="6167438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76" name="Textfeld 23"/>
          <p:cNvSpPr txBox="1">
            <a:spLocks noChangeArrowheads="1"/>
          </p:cNvSpPr>
          <p:nvPr/>
        </p:nvSpPr>
        <p:spPr bwMode="auto">
          <a:xfrm>
            <a:off x="1952625" y="1641475"/>
            <a:ext cx="5138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600">
                <a:solidFill>
                  <a:prstClr val="white"/>
                </a:solidFill>
              </a:rPr>
              <a:t>CCI Integration Meeting, ECMWF, 14-16 March 2011</a:t>
            </a:r>
          </a:p>
        </p:txBody>
      </p:sp>
      <p:sp>
        <p:nvSpPr>
          <p:cNvPr id="25" name="Rectangle 10"/>
          <p:cNvSpPr txBox="1">
            <a:spLocks noChangeArrowheads="1"/>
          </p:cNvSpPr>
          <p:nvPr/>
        </p:nvSpPr>
        <p:spPr>
          <a:xfrm>
            <a:off x="0" y="76200"/>
            <a:ext cx="9144000" cy="796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5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GHG-CCI</a:t>
            </a:r>
            <a:endParaRPr lang="it-IT" sz="5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9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48634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81" name="Object 2"/>
          <p:cNvGraphicFramePr>
            <a:graphicFrameLocks noChangeAspect="1"/>
          </p:cNvGraphicFramePr>
          <p:nvPr/>
        </p:nvGraphicFramePr>
        <p:xfrm>
          <a:off x="174625" y="5086350"/>
          <a:ext cx="19161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CorelDRAW" r:id="rId6" imgW="9506712" imgH="1676400" progId="CorelDraw.Graphic.10">
                  <p:embed/>
                </p:oleObj>
              </mc:Choice>
              <mc:Fallback>
                <p:oleObj name="CorelDRAW" r:id="rId6" imgW="9506712" imgH="1676400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5086350"/>
                        <a:ext cx="19161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7"/>
          <p:cNvSpPr>
            <a:spLocks noChangeArrowheads="1"/>
          </p:cNvSpPr>
          <p:nvPr/>
        </p:nvSpPr>
        <p:spPr bwMode="auto">
          <a:xfrm>
            <a:off x="8318500" y="6119813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083" name="Grafik 11" descr="ULE_unilogo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537200"/>
            <a:ext cx="15875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Grafik 12" descr="Sron-Logo_10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6161088"/>
            <a:ext cx="222726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Grafik 13" descr="717px-DLR_Logo.sv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541963"/>
            <a:ext cx="857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Grafik 15" descr="800px-KIT_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51550"/>
            <a:ext cx="12144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Grafik 20" descr="17532699logo-aeronomie300dpi-jp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326063"/>
            <a:ext cx="7747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Grafik 18" descr="logo_empa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39" y="5195202"/>
            <a:ext cx="129063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Grafik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465638"/>
            <a:ext cx="584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D49C-64F4-4D15-9223-196311EDAC8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23" name="Picture 37" descr="https://encrypted-tbn3.gstatic.com/images?q=tbn:ANd9GcS9uW8SeqwXv5ajlhYu5cAY2poWvE4AWJKwvYMfmH2nGGizckdqy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70" y="4030532"/>
            <a:ext cx="1040110" cy="127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45" y="5881456"/>
            <a:ext cx="864499" cy="86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feld 4"/>
          <p:cNvSpPr txBox="1">
            <a:spLocks noChangeArrowheads="1"/>
          </p:cNvSpPr>
          <p:nvPr/>
        </p:nvSpPr>
        <p:spPr bwMode="auto">
          <a:xfrm>
            <a:off x="0" y="4634704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1600" dirty="0"/>
              <a:t>Michael </a:t>
            </a:r>
            <a:r>
              <a:rPr lang="de-DE" sz="1600" dirty="0" err="1"/>
              <a:t>Buchwitz</a:t>
            </a:r>
            <a:r>
              <a:rPr lang="de-DE" sz="1600" dirty="0"/>
              <a:t>,</a:t>
            </a:r>
          </a:p>
          <a:p>
            <a:pPr algn="ctr" eaLnBrk="1" hangingPunct="1"/>
            <a:r>
              <a:rPr lang="de-DE" sz="1600" dirty="0"/>
              <a:t>Institute </a:t>
            </a:r>
            <a:r>
              <a:rPr lang="de-DE" sz="1600" dirty="0" err="1"/>
              <a:t>of</a:t>
            </a:r>
            <a:r>
              <a:rPr lang="de-DE" sz="1600" dirty="0"/>
              <a:t> Environmental </a:t>
            </a:r>
            <a:r>
              <a:rPr lang="de-DE" sz="1600" dirty="0" err="1"/>
              <a:t>Physics</a:t>
            </a:r>
            <a:r>
              <a:rPr lang="de-DE" sz="1600" dirty="0"/>
              <a:t> (IUP), </a:t>
            </a:r>
          </a:p>
          <a:p>
            <a:pPr algn="ctr" eaLnBrk="1" hangingPunct="1"/>
            <a:r>
              <a:rPr lang="de-DE" sz="1600" dirty="0"/>
              <a:t>University </a:t>
            </a:r>
            <a:r>
              <a:rPr lang="de-DE" sz="1600" dirty="0" err="1"/>
              <a:t>of</a:t>
            </a:r>
            <a:r>
              <a:rPr lang="de-DE" sz="1600" dirty="0"/>
              <a:t> Bremen, Bremen, Germany</a:t>
            </a:r>
          </a:p>
          <a:p>
            <a:pPr algn="ctr" eaLnBrk="1" hangingPunct="1"/>
            <a:endParaRPr lang="de-DE" sz="800" i="1" dirty="0"/>
          </a:p>
          <a:p>
            <a:pPr algn="ctr" eaLnBrk="1" hangingPunct="1"/>
            <a:r>
              <a:rPr lang="de-DE" sz="1600" i="1" dirty="0" err="1"/>
              <a:t>and</a:t>
            </a:r>
            <a:r>
              <a:rPr lang="de-DE" sz="1600" i="1" dirty="0"/>
              <a:t> </a:t>
            </a:r>
            <a:r>
              <a:rPr lang="de-DE" sz="1600" i="1" dirty="0" err="1"/>
              <a:t>the</a:t>
            </a:r>
            <a:r>
              <a:rPr lang="de-DE" sz="1600" i="1" dirty="0"/>
              <a:t> GHG-CCI </a:t>
            </a:r>
            <a:r>
              <a:rPr lang="de-DE" sz="1600" i="1" dirty="0" err="1"/>
              <a:t>team</a:t>
            </a:r>
            <a:endParaRPr lang="en-GB" sz="1600" i="1" dirty="0"/>
          </a:p>
        </p:txBody>
      </p:sp>
      <p:sp>
        <p:nvSpPr>
          <p:cNvPr id="27" name="Abgerundetes Rechteck 26"/>
          <p:cNvSpPr/>
          <p:nvPr/>
        </p:nvSpPr>
        <p:spPr>
          <a:xfrm>
            <a:off x="260350" y="1340768"/>
            <a:ext cx="8596313" cy="22322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GHG-CCI project of ESA’s Climate Change Initiative: Overview and Status</a:t>
            </a:r>
          </a:p>
        </p:txBody>
      </p:sp>
      <p:pic>
        <p:nvPicPr>
          <p:cNvPr id="28" name="Grafik 18" descr="esa_wetland2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3683166"/>
            <a:ext cx="11906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Grafik 19" descr="pp_esa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3695866"/>
            <a:ext cx="11874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rafik 20" descr="wald_es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694279"/>
            <a:ext cx="1193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fik 21" descr="chimney_es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3695866"/>
            <a:ext cx="5191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0" y="-13529"/>
            <a:ext cx="7956550" cy="11205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GHG-CCI Round Robin: </a:t>
            </a:r>
          </a:p>
          <a:p>
            <a:pPr algn="ctr">
              <a:defRPr/>
            </a:pPr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Validation Results</a:t>
            </a:r>
            <a:endParaRPr lang="it-IT" sz="3600" b="1" baseline="-250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184576" y="1268760"/>
            <a:ext cx="37079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Round Robin Validation @ TCCON </a:t>
            </a:r>
            <a:r>
              <a:rPr lang="de-DE" b="1" dirty="0" err="1" smtClean="0">
                <a:solidFill>
                  <a:srgbClr val="0070C0"/>
                </a:solidFill>
              </a:rPr>
              <a:t>sites</a:t>
            </a:r>
            <a:r>
              <a:rPr lang="de-DE" b="1" dirty="0" smtClean="0">
                <a:solidFill>
                  <a:srgbClr val="0070C0"/>
                </a:solidFill>
              </a:rPr>
              <a:t>:</a:t>
            </a:r>
          </a:p>
          <a:p>
            <a:endParaRPr lang="de-DE" sz="800" b="1" dirty="0" smtClean="0">
              <a:solidFill>
                <a:srgbClr val="0070C0"/>
              </a:solidFill>
            </a:endParaRPr>
          </a:p>
          <a:p>
            <a:r>
              <a:rPr lang="de-DE" b="1" dirty="0"/>
              <a:t>K</a:t>
            </a:r>
            <a:r>
              <a:rPr lang="de-DE" b="1" dirty="0" smtClean="0"/>
              <a:t>ey </a:t>
            </a:r>
            <a:r>
              <a:rPr lang="de-DE" b="1" dirty="0" err="1" smtClean="0"/>
              <a:t>results</a:t>
            </a:r>
            <a:r>
              <a:rPr lang="de-DE" b="1" dirty="0" smtClean="0"/>
              <a:t>:</a:t>
            </a:r>
          </a:p>
          <a:p>
            <a:endParaRPr lang="de-DE" sz="800" dirty="0"/>
          </a:p>
          <a:p>
            <a:r>
              <a:rPr lang="de-DE" sz="1600" b="1" dirty="0" smtClean="0">
                <a:solidFill>
                  <a:srgbClr val="FF0000"/>
                </a:solidFill>
              </a:rPr>
              <a:t>SCIAMACHY XCH</a:t>
            </a:r>
            <a:r>
              <a:rPr lang="de-DE" sz="1600" b="1" baseline="-25000" dirty="0" smtClean="0">
                <a:solidFill>
                  <a:srgbClr val="FF0000"/>
                </a:solidFill>
              </a:rPr>
              <a:t>4</a:t>
            </a:r>
            <a:r>
              <a:rPr lang="de-DE" sz="1600" b="1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err="1" smtClean="0"/>
              <a:t>Both</a:t>
            </a:r>
            <a:r>
              <a:rPr lang="de-DE" sz="1400" dirty="0" smtClean="0"/>
              <a:t> </a:t>
            </a:r>
            <a:r>
              <a:rPr lang="de-DE" sz="1400" dirty="0" err="1" smtClean="0"/>
              <a:t>algorithms</a:t>
            </a:r>
            <a:r>
              <a:rPr lang="de-DE" sz="1400" dirty="0" smtClean="0"/>
              <a:t> </a:t>
            </a:r>
            <a:r>
              <a:rPr lang="de-DE" sz="1400" dirty="0" err="1" smtClean="0"/>
              <a:t>similar</a:t>
            </a:r>
            <a:r>
              <a:rPr lang="de-DE" sz="1400" dirty="0" smtClean="0"/>
              <a:t> </a:t>
            </a:r>
            <a:r>
              <a:rPr lang="de-DE" sz="1400" dirty="0" err="1" smtClean="0"/>
              <a:t>biases</a:t>
            </a:r>
            <a:r>
              <a:rPr lang="de-DE" sz="1400" dirty="0" smtClean="0"/>
              <a:t> &amp; </a:t>
            </a:r>
            <a:r>
              <a:rPr lang="de-DE" sz="1400" dirty="0" err="1" smtClean="0"/>
              <a:t>scatter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2003-2005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err="1" smtClean="0"/>
              <a:t>Up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30 ppb </a:t>
            </a:r>
            <a:r>
              <a:rPr lang="de-DE" sz="1400" dirty="0" err="1" smtClean="0"/>
              <a:t>biases</a:t>
            </a:r>
            <a:r>
              <a:rPr lang="de-DE" sz="1400" dirty="0" smtClean="0"/>
              <a:t> </a:t>
            </a:r>
            <a:r>
              <a:rPr lang="de-DE" sz="1400" dirty="0" err="1" smtClean="0"/>
              <a:t>at</a:t>
            </a:r>
            <a:r>
              <a:rPr lang="de-DE" sz="1400" dirty="0" smtClean="0"/>
              <a:t> SH </a:t>
            </a:r>
            <a:r>
              <a:rPr lang="de-DE" sz="1400" dirty="0" err="1" smtClean="0"/>
              <a:t>sites</a:t>
            </a:r>
            <a:r>
              <a:rPr lang="de-DE" sz="1400" dirty="0" smtClean="0"/>
              <a:t> !?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/>
              <a:t>After 2005 (</a:t>
            </a:r>
            <a:r>
              <a:rPr lang="de-DE" sz="1400" dirty="0" err="1" smtClean="0"/>
              <a:t>instrument</a:t>
            </a:r>
            <a:r>
              <a:rPr lang="de-DE" sz="1400" dirty="0" smtClean="0"/>
              <a:t> </a:t>
            </a:r>
            <a:r>
              <a:rPr lang="de-DE" sz="1400" dirty="0" err="1" smtClean="0"/>
              <a:t>degradation</a:t>
            </a:r>
            <a:r>
              <a:rPr lang="de-DE" sz="1400" dirty="0" smtClean="0"/>
              <a:t>) IMAP </a:t>
            </a:r>
            <a:r>
              <a:rPr lang="de-DE" sz="1400" dirty="0" err="1" smtClean="0"/>
              <a:t>lower</a:t>
            </a:r>
            <a:r>
              <a:rPr lang="de-DE" sz="1400" dirty="0" smtClean="0"/>
              <a:t> </a:t>
            </a:r>
            <a:r>
              <a:rPr lang="de-DE" sz="1400" dirty="0" err="1" smtClean="0"/>
              <a:t>scatter</a:t>
            </a:r>
            <a:endParaRPr lang="de-DE" sz="1400" dirty="0" smtClean="0"/>
          </a:p>
          <a:p>
            <a:endParaRPr lang="de-DE" sz="800" dirty="0"/>
          </a:p>
          <a:p>
            <a:r>
              <a:rPr lang="de-DE" sz="1600" b="1" dirty="0" smtClean="0">
                <a:solidFill>
                  <a:srgbClr val="FF0000"/>
                </a:solidFill>
              </a:rPr>
              <a:t>GOSAT XCH</a:t>
            </a:r>
            <a:r>
              <a:rPr lang="de-DE" sz="1600" b="1" baseline="-25000" dirty="0" smtClean="0">
                <a:solidFill>
                  <a:srgbClr val="FF0000"/>
                </a:solidFill>
              </a:rPr>
              <a:t>4</a:t>
            </a:r>
            <a:r>
              <a:rPr lang="de-DE" sz="1600" b="1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/>
              <a:t>All 4 </a:t>
            </a:r>
            <a:r>
              <a:rPr lang="de-DE" sz="1400" dirty="0" err="1" smtClean="0"/>
              <a:t>similar</a:t>
            </a:r>
            <a:r>
              <a:rPr lang="de-DE" sz="1400" dirty="0" smtClean="0"/>
              <a:t> </a:t>
            </a:r>
            <a:r>
              <a:rPr lang="de-DE" sz="1400" dirty="0" smtClean="0"/>
              <a:t> (</a:t>
            </a:r>
            <a:r>
              <a:rPr lang="de-DE" sz="1400" dirty="0" smtClean="0"/>
              <a:t>but OCFP </a:t>
            </a:r>
            <a:r>
              <a:rPr lang="de-DE" sz="1400" dirty="0" err="1" smtClean="0"/>
              <a:t>largest</a:t>
            </a:r>
            <a:r>
              <a:rPr lang="de-DE" sz="1400" dirty="0" smtClean="0"/>
              <a:t> </a:t>
            </a:r>
            <a:r>
              <a:rPr lang="de-DE" sz="1400" dirty="0" err="1" smtClean="0"/>
              <a:t>biases</a:t>
            </a:r>
            <a:r>
              <a:rPr lang="de-DE" sz="1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/>
              <a:t>GOSAT </a:t>
            </a:r>
            <a:r>
              <a:rPr lang="de-DE" sz="1400" dirty="0" err="1" smtClean="0"/>
              <a:t>has</a:t>
            </a:r>
            <a:r>
              <a:rPr lang="de-DE" sz="1400" dirty="0" smtClean="0"/>
              <a:t> </a:t>
            </a:r>
            <a:r>
              <a:rPr lang="de-DE" sz="1400" dirty="0" err="1" smtClean="0"/>
              <a:t>better</a:t>
            </a:r>
            <a:r>
              <a:rPr lang="de-DE" sz="1400" dirty="0" smtClean="0"/>
              <a:t> </a:t>
            </a:r>
            <a:r>
              <a:rPr lang="de-DE" sz="1400" dirty="0" err="1" smtClean="0"/>
              <a:t>precision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single</a:t>
            </a:r>
            <a:r>
              <a:rPr lang="de-DE" sz="1400" dirty="0" smtClean="0"/>
              <a:t> </a:t>
            </a:r>
            <a:r>
              <a:rPr lang="de-DE" sz="1400" dirty="0" err="1"/>
              <a:t>o</a:t>
            </a:r>
            <a:r>
              <a:rPr lang="de-DE" sz="1400" dirty="0" err="1" smtClean="0"/>
              <a:t>bs</a:t>
            </a:r>
            <a:r>
              <a:rPr lang="de-DE" sz="1400" dirty="0" smtClean="0"/>
              <a:t>. </a:t>
            </a:r>
            <a:r>
              <a:rPr lang="de-DE" sz="1400" dirty="0" err="1" smtClean="0"/>
              <a:t>than</a:t>
            </a:r>
            <a:r>
              <a:rPr lang="de-DE" sz="1400" dirty="0" smtClean="0"/>
              <a:t> SCIA (but SCIA </a:t>
            </a:r>
            <a:r>
              <a:rPr lang="de-DE" sz="1400" dirty="0" err="1" smtClean="0"/>
              <a:t>has</a:t>
            </a:r>
            <a:r>
              <a:rPr lang="de-DE" sz="1400" dirty="0" smtClean="0"/>
              <a:t> </a:t>
            </a:r>
            <a:r>
              <a:rPr lang="de-DE" sz="1400" dirty="0" err="1" smtClean="0"/>
              <a:t>much</a:t>
            </a:r>
            <a:r>
              <a:rPr lang="de-DE" sz="1400" dirty="0" smtClean="0"/>
              <a:t> </a:t>
            </a:r>
            <a:r>
              <a:rPr lang="de-DE" sz="1400" dirty="0" err="1" smtClean="0"/>
              <a:t>more</a:t>
            </a:r>
            <a:r>
              <a:rPr lang="de-DE" sz="1400" dirty="0" smtClean="0"/>
              <a:t> </a:t>
            </a:r>
            <a:r>
              <a:rPr lang="de-DE" sz="1400" dirty="0" err="1" smtClean="0"/>
              <a:t>data</a:t>
            </a:r>
            <a:r>
              <a:rPr lang="de-DE" sz="1400" dirty="0" smtClean="0"/>
              <a:t>) </a:t>
            </a:r>
          </a:p>
          <a:p>
            <a:endParaRPr lang="de-DE" sz="800" dirty="0"/>
          </a:p>
          <a:p>
            <a:r>
              <a:rPr lang="de-DE" sz="1600" b="1" dirty="0" smtClean="0">
                <a:solidFill>
                  <a:srgbClr val="FF0000"/>
                </a:solidFill>
              </a:rPr>
              <a:t>SCIAMACHY XCO</a:t>
            </a:r>
            <a:r>
              <a:rPr lang="de-DE" sz="1600" b="1" baseline="-25000" dirty="0">
                <a:solidFill>
                  <a:srgbClr val="FF0000"/>
                </a:solidFill>
              </a:rPr>
              <a:t>2</a:t>
            </a:r>
            <a:r>
              <a:rPr lang="de-DE" sz="1600" b="1" dirty="0" smtClean="0">
                <a:solidFill>
                  <a:srgbClr val="FF0000"/>
                </a:solidFill>
              </a:rPr>
              <a:t>:</a:t>
            </a:r>
            <a:endParaRPr lang="de-DE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/>
              <a:t>BESD </a:t>
            </a:r>
            <a:r>
              <a:rPr lang="de-DE" sz="1400" dirty="0" err="1" smtClean="0"/>
              <a:t>has</a:t>
            </a:r>
            <a:r>
              <a:rPr lang="de-DE" sz="1400" dirty="0" smtClean="0"/>
              <a:t> </a:t>
            </a:r>
            <a:r>
              <a:rPr lang="de-DE" sz="1400" dirty="0" err="1" smtClean="0"/>
              <a:t>better</a:t>
            </a:r>
            <a:r>
              <a:rPr lang="de-DE" sz="1400" dirty="0" smtClean="0"/>
              <a:t> </a:t>
            </a:r>
            <a:r>
              <a:rPr lang="de-DE" sz="1400" dirty="0" err="1" smtClean="0"/>
              <a:t>precision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accuracy</a:t>
            </a:r>
            <a:r>
              <a:rPr lang="de-DE" sz="1400" dirty="0" smtClean="0"/>
              <a:t> </a:t>
            </a:r>
            <a:r>
              <a:rPr lang="de-DE" sz="1400" dirty="0" err="1" smtClean="0"/>
              <a:t>than</a:t>
            </a:r>
            <a:r>
              <a:rPr lang="de-DE" sz="1400" dirty="0" smtClean="0"/>
              <a:t> WFMD (but WFMD x4 </a:t>
            </a:r>
            <a:r>
              <a:rPr lang="de-DE" sz="1400" dirty="0" err="1" smtClean="0"/>
              <a:t>more</a:t>
            </a:r>
            <a:r>
              <a:rPr lang="de-DE" sz="1400" dirty="0" smtClean="0"/>
              <a:t> </a:t>
            </a:r>
            <a:r>
              <a:rPr lang="de-DE" sz="1400" dirty="0" err="1" smtClean="0"/>
              <a:t>data</a:t>
            </a:r>
            <a:r>
              <a:rPr lang="de-DE" sz="1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/>
              <a:t>SCIA/BESD same </a:t>
            </a:r>
            <a:r>
              <a:rPr lang="de-DE" sz="1400" dirty="0" err="1" smtClean="0"/>
              <a:t>precision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accuracy</a:t>
            </a:r>
            <a:r>
              <a:rPr lang="de-DE" sz="1400" dirty="0" smtClean="0"/>
              <a:t> </a:t>
            </a:r>
            <a:r>
              <a:rPr lang="de-DE" sz="1400" dirty="0" err="1" smtClean="0"/>
              <a:t>than</a:t>
            </a:r>
            <a:r>
              <a:rPr lang="de-DE" sz="1400" dirty="0" smtClean="0"/>
              <a:t> GOSAT (but </a:t>
            </a:r>
            <a:r>
              <a:rPr lang="de-DE" sz="1400" dirty="0" err="1" smtClean="0"/>
              <a:t>more</a:t>
            </a:r>
            <a:r>
              <a:rPr lang="de-DE" sz="1400" dirty="0" smtClean="0"/>
              <a:t> </a:t>
            </a:r>
            <a:r>
              <a:rPr lang="de-DE" sz="1400" dirty="0" err="1" smtClean="0"/>
              <a:t>data</a:t>
            </a:r>
            <a:r>
              <a:rPr lang="de-DE" sz="1400" dirty="0" smtClean="0"/>
              <a:t>)</a:t>
            </a:r>
            <a:endParaRPr lang="de-DE" sz="1400" dirty="0"/>
          </a:p>
          <a:p>
            <a:endParaRPr lang="de-DE" sz="800" dirty="0"/>
          </a:p>
          <a:p>
            <a:r>
              <a:rPr lang="de-DE" sz="1600" b="1" dirty="0" smtClean="0">
                <a:solidFill>
                  <a:srgbClr val="FF0000"/>
                </a:solidFill>
              </a:rPr>
              <a:t>GOSAT XCO</a:t>
            </a:r>
            <a:r>
              <a:rPr lang="de-DE" sz="1600" b="1" baseline="-25000" dirty="0" smtClean="0">
                <a:solidFill>
                  <a:srgbClr val="FF0000"/>
                </a:solidFill>
              </a:rPr>
              <a:t>2</a:t>
            </a:r>
            <a:r>
              <a:rPr lang="de-DE" sz="1600" b="1" dirty="0">
                <a:solidFill>
                  <a:srgbClr val="FF0000"/>
                </a:solidFill>
              </a:rPr>
              <a:t>:</a:t>
            </a:r>
            <a:endParaRPr lang="de-DE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err="1" smtClean="0"/>
              <a:t>Both</a:t>
            </a:r>
            <a:r>
              <a:rPr lang="de-DE" sz="1400" dirty="0" smtClean="0"/>
              <a:t> </a:t>
            </a:r>
            <a:r>
              <a:rPr lang="de-DE" sz="1400" dirty="0" err="1" smtClean="0"/>
              <a:t>algorithms</a:t>
            </a:r>
            <a:r>
              <a:rPr lang="de-DE" sz="1400" dirty="0" smtClean="0"/>
              <a:t> </a:t>
            </a:r>
            <a:r>
              <a:rPr lang="de-DE" sz="1400" dirty="0" err="1" smtClean="0"/>
              <a:t>similar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sp>
        <p:nvSpPr>
          <p:cNvPr id="6" name="Rechteck 5"/>
          <p:cNvSpPr/>
          <p:nvPr/>
        </p:nvSpPr>
        <p:spPr>
          <a:xfrm>
            <a:off x="295818" y="1196752"/>
            <a:ext cx="4608512" cy="53245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6" y="1264703"/>
            <a:ext cx="4320887" cy="518457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599488" y="6556375"/>
            <a:ext cx="5445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94542931-1C79-4162-ADE5-169AEAACA617}" type="slidenum">
              <a:rPr lang="en-GB"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10</a:t>
            </a:fld>
            <a:endParaRPr lang="en-GB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3528" y="6511489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0070C0"/>
                </a:solidFill>
              </a:rPr>
              <a:t>Buchwitz</a:t>
            </a:r>
            <a:r>
              <a:rPr lang="de-DE" sz="1400" dirty="0" smtClean="0">
                <a:solidFill>
                  <a:srgbClr val="0070C0"/>
                </a:solidFill>
              </a:rPr>
              <a:t> et al., RSE </a:t>
            </a:r>
            <a:r>
              <a:rPr lang="de-DE" sz="1400" dirty="0" smtClean="0">
                <a:solidFill>
                  <a:srgbClr val="0070C0"/>
                </a:solidFill>
              </a:rPr>
              <a:t>(</a:t>
            </a:r>
            <a:r>
              <a:rPr lang="de-DE" sz="1400" dirty="0" err="1" smtClean="0">
                <a:solidFill>
                  <a:srgbClr val="0070C0"/>
                </a:solidFill>
              </a:rPr>
              <a:t>accepted</a:t>
            </a:r>
            <a:r>
              <a:rPr lang="de-DE" sz="1400" dirty="0" smtClean="0">
                <a:solidFill>
                  <a:srgbClr val="0070C0"/>
                </a:solidFill>
              </a:rPr>
              <a:t>), 2013</a:t>
            </a:r>
            <a:endParaRPr lang="de-DE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0" y="76200"/>
            <a:ext cx="7956550" cy="104854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GHG-CCI: Key performance estimates (status @ end of Round Robin)</a:t>
            </a:r>
            <a:endParaRPr lang="it-IT" sz="3200" b="1" baseline="-250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3528" y="1286843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70C0"/>
                </a:solidFill>
              </a:rPr>
              <a:t>GHG-CCI ECV Core Data Products: </a:t>
            </a:r>
            <a:r>
              <a:rPr lang="de-DE" sz="2000" b="1" dirty="0" err="1" smtClean="0">
                <a:solidFill>
                  <a:srgbClr val="0070C0"/>
                </a:solidFill>
              </a:rPr>
              <a:t>Estimated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data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quality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baseline="30000" dirty="0" smtClean="0">
                <a:solidFill>
                  <a:srgbClr val="0070C0"/>
                </a:solidFill>
              </a:rPr>
              <a:t>#)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03387"/>
              </p:ext>
            </p:extLst>
          </p:nvPr>
        </p:nvGraphicFramePr>
        <p:xfrm>
          <a:off x="251520" y="1700808"/>
          <a:ext cx="8641854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427"/>
                <a:gridCol w="1421853"/>
                <a:gridCol w="1224136"/>
                <a:gridCol w="1528929"/>
                <a:gridCol w="1830712"/>
                <a:gridCol w="1537797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latin typeface="Arial" pitchFamily="34" charset="0"/>
                          <a:cs typeface="Arial" pitchFamily="34" charset="0"/>
                        </a:rPr>
                        <a:t>Product</a:t>
                      </a:r>
                      <a:endParaRPr 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Sensor</a:t>
                      </a:r>
                      <a:endParaRPr 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latin typeface="Arial" pitchFamily="34" charset="0"/>
                          <a:cs typeface="Arial" pitchFamily="34" charset="0"/>
                        </a:rPr>
                        <a:t>Algorithm</a:t>
                      </a:r>
                      <a:endParaRPr 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Precision</a:t>
                      </a:r>
                    </a:p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Single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observation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Precision</a:t>
                      </a:r>
                    </a:p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Regional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Relative </a:t>
                      </a:r>
                    </a:p>
                    <a:p>
                      <a:pPr algn="ctr"/>
                      <a:r>
                        <a:rPr lang="de-DE" sz="1600" dirty="0" err="1" smtClean="0">
                          <a:latin typeface="Arial" pitchFamily="34" charset="0"/>
                          <a:cs typeface="Arial" pitchFamily="34" charset="0"/>
                        </a:rPr>
                        <a:t>accuracy</a:t>
                      </a:r>
                      <a:endParaRPr 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XCH</a:t>
                      </a:r>
                      <a:r>
                        <a:rPr lang="de-DE" sz="20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de-DE" sz="20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de-DE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[ppb]</a:t>
                      </a:r>
                      <a:endParaRPr lang="de-DE" sz="2400" b="1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SCIAMACHY </a:t>
                      </a:r>
                    </a:p>
                    <a:p>
                      <a:r>
                        <a:rPr lang="de-DE" sz="1400" baseline="30000" dirty="0" smtClean="0">
                          <a:latin typeface="Arial" pitchFamily="34" charset="0"/>
                          <a:cs typeface="Arial" pitchFamily="34" charset="0"/>
                        </a:rPr>
                        <a:t>2003-2005</a:t>
                      </a:r>
                      <a:r>
                        <a:rPr lang="de-DE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400" baseline="30000" dirty="0" smtClean="0">
                          <a:latin typeface="Arial" pitchFamily="34" charset="0"/>
                          <a:cs typeface="Arial" pitchFamily="34" charset="0"/>
                        </a:rPr>
                        <a:t>(&gt; 2005)</a:t>
                      </a:r>
                      <a:endParaRPr lang="de-DE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IMAP</a:t>
                      </a:r>
                    </a:p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WFMD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30 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(50)</a:t>
                      </a:r>
                    </a:p>
                    <a:p>
                      <a:pPr algn="ctr"/>
                      <a:r>
                        <a:rPr lang="de-DE" sz="14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(70)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(&lt;15)</a:t>
                      </a:r>
                    </a:p>
                    <a:p>
                      <a:pPr algn="ctr"/>
                      <a:r>
                        <a:rPr lang="de-DE" sz="14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(13-16)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de-DE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(2003-2009)</a:t>
                      </a:r>
                    </a:p>
                    <a:p>
                      <a:pPr algn="ctr"/>
                      <a:r>
                        <a:rPr lang="de-DE" sz="14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de-DE" sz="1400" b="1" baseline="0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de-DE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(2003-2009)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400" b="1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TANSO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OCPR</a:t>
                      </a:r>
                      <a:endParaRPr lang="de-DE" sz="1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de-DE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SRFP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  <a:p>
                      <a:pPr algn="ctr"/>
                      <a:r>
                        <a:rPr lang="de-DE" sz="14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de-DE" sz="1400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de-DE" sz="14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de-DE" sz="1400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de-DE" sz="14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de-DE" sz="1400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Required</a:t>
                      </a: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 (URD):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&lt; 34 (T)</a:t>
                      </a:r>
                    </a:p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17 (B)</a:t>
                      </a:r>
                    </a:p>
                    <a:p>
                      <a:pPr algn="ctr"/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&lt; 9 (G)</a:t>
                      </a:r>
                      <a:endParaRPr lang="de-DE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&lt; 11 (T)</a:t>
                      </a:r>
                    </a:p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5 (B)</a:t>
                      </a:r>
                    </a:p>
                    <a:p>
                      <a:pPr algn="ctr"/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&lt; 3 (G)</a:t>
                      </a:r>
                      <a:endParaRPr lang="de-DE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&lt; 10 (T)</a:t>
                      </a:r>
                    </a:p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5 (B)</a:t>
                      </a:r>
                    </a:p>
                    <a:p>
                      <a:pPr algn="ctr"/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&lt; 1 (G)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XCO</a:t>
                      </a:r>
                      <a:r>
                        <a:rPr lang="de-DE" sz="20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de-DE" sz="2000" b="1" baseline="-25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[ppm]</a:t>
                      </a:r>
                    </a:p>
                    <a:p>
                      <a:endParaRPr lang="de-DE" sz="1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SCIAMACHY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BESD </a:t>
                      </a:r>
                    </a:p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WFMD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</a:p>
                    <a:p>
                      <a:pPr algn="ctr"/>
                      <a:r>
                        <a:rPr lang="de-DE" sz="14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4.3</a:t>
                      </a:r>
                      <a:endParaRPr lang="de-DE" sz="1400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  <a:p>
                      <a:pPr algn="ctr"/>
                      <a:r>
                        <a:rPr lang="de-DE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lang="de-DE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</a:p>
                    <a:p>
                      <a:pPr algn="ctr"/>
                      <a:r>
                        <a:rPr lang="de-DE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de-DE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1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TANSO</a:t>
                      </a:r>
                    </a:p>
                    <a:p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OCFP</a:t>
                      </a:r>
                    </a:p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SRFP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Required</a:t>
                      </a: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 (URD):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&lt; 8 (T)</a:t>
                      </a:r>
                    </a:p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3 (B)</a:t>
                      </a:r>
                    </a:p>
                    <a:p>
                      <a:pPr algn="ctr"/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&lt; 1 (G)</a:t>
                      </a:r>
                      <a:endParaRPr lang="de-DE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&lt; 1.3 (T)</a:t>
                      </a:r>
                    </a:p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1.0 (B)</a:t>
                      </a:r>
                    </a:p>
                    <a:p>
                      <a:pPr algn="ctr"/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&lt; 0.3 (G)</a:t>
                      </a:r>
                      <a:endParaRPr lang="de-DE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&lt; 0.5 (T)</a:t>
                      </a:r>
                    </a:p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0.3 (B)</a:t>
                      </a:r>
                    </a:p>
                    <a:p>
                      <a:pPr algn="ctr"/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&lt; 0.2 (G)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87524" y="5805264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#) </a:t>
            </a:r>
            <a:r>
              <a:rPr lang="de-DE" sz="1400" dirty="0" err="1" smtClean="0"/>
              <a:t>Typical</a:t>
            </a:r>
            <a:r>
              <a:rPr lang="de-DE" sz="1400" dirty="0" smtClean="0"/>
              <a:t> </a:t>
            </a:r>
            <a:r>
              <a:rPr lang="de-DE" sz="1400" dirty="0" err="1" smtClean="0"/>
              <a:t>values</a:t>
            </a:r>
            <a:r>
              <a:rPr lang="de-DE" sz="1400" dirty="0" smtClean="0"/>
              <a:t> </a:t>
            </a:r>
            <a:r>
              <a:rPr lang="de-DE" sz="1400" dirty="0" err="1" smtClean="0"/>
              <a:t>obtained</a:t>
            </a:r>
            <a:r>
              <a:rPr lang="de-DE" sz="1400" dirty="0" smtClean="0"/>
              <a:t> </a:t>
            </a:r>
            <a:r>
              <a:rPr lang="de-DE" sz="1400" dirty="0" err="1" smtClean="0"/>
              <a:t>using</a:t>
            </a:r>
            <a:r>
              <a:rPr lang="de-DE" sz="1400" dirty="0" smtClean="0"/>
              <a:t> different </a:t>
            </a:r>
            <a:r>
              <a:rPr lang="de-DE" sz="1400" dirty="0" err="1" smtClean="0"/>
              <a:t>methods</a:t>
            </a:r>
            <a:r>
              <a:rPr lang="de-DE" sz="1400" dirty="0" smtClean="0"/>
              <a:t> </a:t>
            </a:r>
            <a:r>
              <a:rPr lang="de-DE" sz="1400" dirty="0" err="1" smtClean="0"/>
              <a:t>mainly</a:t>
            </a:r>
            <a:r>
              <a:rPr lang="de-DE" sz="1400" dirty="0" smtClean="0"/>
              <a:t> </a:t>
            </a:r>
            <a:r>
              <a:rPr lang="de-DE" sz="1400" dirty="0" err="1" smtClean="0"/>
              <a:t>based</a:t>
            </a:r>
            <a:r>
              <a:rPr lang="de-DE" sz="1400" dirty="0" smtClean="0"/>
              <a:t> on </a:t>
            </a:r>
            <a:r>
              <a:rPr lang="de-DE" sz="1400" dirty="0" err="1" smtClean="0"/>
              <a:t>comparisons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TCCON (</a:t>
            </a:r>
            <a:r>
              <a:rPr lang="de-DE" sz="1400" dirty="0" err="1" smtClean="0"/>
              <a:t>esp</a:t>
            </a:r>
            <a:r>
              <a:rPr lang="de-DE" sz="1400" dirty="0" smtClean="0"/>
              <a:t>. rel. </a:t>
            </a:r>
            <a:r>
              <a:rPr lang="de-DE" sz="1400" dirty="0" err="1"/>
              <a:t>a</a:t>
            </a:r>
            <a:r>
              <a:rPr lang="de-DE" sz="1400" dirty="0" err="1" smtClean="0"/>
              <a:t>ccuracy</a:t>
            </a:r>
            <a:r>
              <a:rPr lang="de-DE" sz="1400" dirty="0" smtClean="0"/>
              <a:t> not </a:t>
            </a:r>
            <a:r>
              <a:rPr lang="de-DE" sz="1400" dirty="0" err="1" smtClean="0"/>
              <a:t>fully</a:t>
            </a:r>
            <a:r>
              <a:rPr lang="de-DE" sz="1400" dirty="0" smtClean="0"/>
              <a:t> </a:t>
            </a:r>
            <a:r>
              <a:rPr lang="de-DE" sz="1400" dirty="0" err="1" smtClean="0"/>
              <a:t>representative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all </a:t>
            </a:r>
            <a:r>
              <a:rPr lang="de-DE" sz="1400" dirty="0" err="1" smtClean="0"/>
              <a:t>conditions</a:t>
            </a:r>
            <a:r>
              <a:rPr lang="de-DE" sz="1400" dirty="0" smtClean="0"/>
              <a:t>). </a:t>
            </a:r>
            <a:r>
              <a:rPr lang="de-DE" sz="1400" dirty="0" err="1" smtClean="0"/>
              <a:t>From</a:t>
            </a:r>
            <a:r>
              <a:rPr lang="de-DE" sz="1400" dirty="0" smtClean="0"/>
              <a:t>: GHG-CCI </a:t>
            </a:r>
            <a:r>
              <a:rPr lang="de-DE" sz="1400" dirty="0" err="1" smtClean="0"/>
              <a:t>Algorithm</a:t>
            </a:r>
            <a:r>
              <a:rPr lang="de-DE" sz="1400" dirty="0" smtClean="0"/>
              <a:t> </a:t>
            </a:r>
            <a:r>
              <a:rPr lang="de-DE" sz="1400" dirty="0" err="1" smtClean="0"/>
              <a:t>Selection</a:t>
            </a:r>
            <a:r>
              <a:rPr lang="de-DE" sz="1400" dirty="0" smtClean="0"/>
              <a:t> Report (ASR, </a:t>
            </a:r>
            <a:r>
              <a:rPr lang="de-DE" sz="1400" dirty="0" smtClean="0">
                <a:hlinkClick r:id="rId2"/>
              </a:rPr>
              <a:t>http</a:t>
            </a:r>
            <a:r>
              <a:rPr lang="de-DE" sz="1400" dirty="0">
                <a:hlinkClick r:id="rId2"/>
              </a:rPr>
              <a:t>://www.esa-ghg-cci.org</a:t>
            </a:r>
            <a:r>
              <a:rPr lang="de-DE" sz="1400" dirty="0" smtClean="0">
                <a:hlinkClick r:id="rId2"/>
              </a:rPr>
              <a:t>/</a:t>
            </a:r>
            <a:r>
              <a:rPr lang="de-DE" sz="1400" dirty="0" smtClean="0"/>
              <a:t>)</a:t>
            </a:r>
            <a:endParaRPr lang="de-DE" sz="1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D30B-A765-4A4E-8DD5-C433BC519C8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3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0" y="76200"/>
            <a:ext cx="7956550" cy="796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Ensemble algorithm ”EMMA”</a:t>
            </a:r>
            <a:endParaRPr lang="it-IT" sz="3200" b="1" baseline="-250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D30B-A765-4A4E-8DD5-C433BC519C80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76960"/>
            <a:ext cx="5514402" cy="3473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9" y="4612192"/>
            <a:ext cx="8446579" cy="18411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5496" y="6460086"/>
            <a:ext cx="305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</a:rPr>
              <a:t>Reuter et al., ACP, 2013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796136" y="1164808"/>
            <a:ext cx="3051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„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comparison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tool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global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satellite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XCO</a:t>
            </a:r>
            <a:r>
              <a:rPr lang="de-DE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truth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unknown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!?)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de-D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„robust“ Level 2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product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on „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merging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 individual XCO</a:t>
            </a:r>
            <a:r>
              <a:rPr lang="de-DE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products</a:t>
            </a:r>
            <a:endParaRPr lang="de-D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removal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outliers</a:t>
            </a:r>
            <a:endParaRPr lang="de-DE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realistic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error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estimates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ensemble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spread</a:t>
            </a:r>
            <a:endParaRPr lang="de-DE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91845"/>
            <a:ext cx="4656638" cy="396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0" y="76200"/>
            <a:ext cx="7956550" cy="796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GHG-CCI: Status overview &amp; CRDP</a:t>
            </a:r>
            <a:endParaRPr lang="it-IT" sz="3200" b="1" baseline="-250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7885" y="1196753"/>
            <a:ext cx="510218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GHG-CCI Phase 1: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b="1" dirty="0" smtClean="0">
                <a:solidFill>
                  <a:srgbClr val="FF0000"/>
                </a:solidFill>
              </a:rPr>
              <a:t>Round Robin </a:t>
            </a:r>
            <a:r>
              <a:rPr lang="de-DE" sz="1400" b="1" dirty="0" err="1" smtClean="0">
                <a:solidFill>
                  <a:srgbClr val="FF0000"/>
                </a:solidFill>
              </a:rPr>
              <a:t>finished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>
                <a:solidFill>
                  <a:srgbClr val="0070C0"/>
                </a:solidFill>
              </a:rPr>
              <a:t>(</a:t>
            </a:r>
            <a:r>
              <a:rPr lang="de-DE" sz="1400" dirty="0" err="1" smtClean="0">
                <a:solidFill>
                  <a:srgbClr val="0070C0"/>
                </a:solidFill>
              </a:rPr>
              <a:t>as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</a:rPr>
              <a:t>planned</a:t>
            </a:r>
            <a:r>
              <a:rPr lang="de-DE" sz="1400" dirty="0" smtClean="0">
                <a:solidFill>
                  <a:srgbClr val="0070C0"/>
                </a:solidFill>
              </a:rPr>
              <a:t> Aug 2012)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b="1" dirty="0" smtClean="0">
                <a:solidFill>
                  <a:srgbClr val="FF0000"/>
                </a:solidFill>
              </a:rPr>
              <a:t>CRDP </a:t>
            </a:r>
            <a:r>
              <a:rPr lang="de-DE" sz="1400" b="1" dirty="0" err="1" smtClean="0">
                <a:solidFill>
                  <a:srgbClr val="FF0000"/>
                </a:solidFill>
              </a:rPr>
              <a:t>generation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finished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>
                <a:solidFill>
                  <a:srgbClr val="0070C0"/>
                </a:solidFill>
              </a:rPr>
              <a:t>(</a:t>
            </a:r>
            <a:r>
              <a:rPr lang="de-DE" sz="1400" dirty="0" err="1" smtClean="0">
                <a:solidFill>
                  <a:srgbClr val="0070C0"/>
                </a:solidFill>
              </a:rPr>
              <a:t>as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</a:rPr>
              <a:t>planned</a:t>
            </a:r>
            <a:r>
              <a:rPr lang="de-DE" sz="1400" dirty="0" smtClean="0">
                <a:solidFill>
                  <a:srgbClr val="0070C0"/>
                </a:solidFill>
              </a:rPr>
              <a:t> Feb 2013)</a:t>
            </a:r>
            <a:endParaRPr lang="de-DE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 smtClean="0">
                <a:solidFill>
                  <a:srgbClr val="0070C0"/>
                </a:solidFill>
              </a:rPr>
              <a:t>Ongoing</a:t>
            </a:r>
            <a:r>
              <a:rPr lang="de-DE" sz="1600" dirty="0" smtClean="0">
                <a:solidFill>
                  <a:srgbClr val="0070C0"/>
                </a:solidFill>
              </a:rPr>
              <a:t>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600" b="1" dirty="0" smtClean="0">
                <a:solidFill>
                  <a:srgbClr val="FF0000"/>
                </a:solidFill>
              </a:rPr>
              <a:t>CRDP </a:t>
            </a:r>
            <a:r>
              <a:rPr lang="de-DE" sz="1600" b="1" dirty="0" err="1" smtClean="0">
                <a:solidFill>
                  <a:srgbClr val="FF0000"/>
                </a:solidFill>
              </a:rPr>
              <a:t>validation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 smtClean="0">
                <a:solidFill>
                  <a:srgbClr val="FF0000"/>
                </a:solidFill>
              </a:rPr>
              <a:t>&amp; </a:t>
            </a:r>
            <a:r>
              <a:rPr lang="de-DE" sz="1600" b="1" dirty="0" err="1" smtClean="0">
                <a:solidFill>
                  <a:srgbClr val="FF0000"/>
                </a:solidFill>
              </a:rPr>
              <a:t>user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assessment</a:t>
            </a:r>
            <a:endParaRPr lang="de-DE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600" b="1" dirty="0" err="1" smtClean="0">
                <a:solidFill>
                  <a:srgbClr val="FF0000"/>
                </a:solidFill>
              </a:rPr>
              <a:t>Afterwards</a:t>
            </a:r>
            <a:r>
              <a:rPr lang="de-DE" sz="1600" b="1" dirty="0" smtClean="0">
                <a:solidFill>
                  <a:srgbClr val="FF0000"/>
                </a:solidFill>
              </a:rPr>
              <a:t> CRDP will </a:t>
            </a:r>
            <a:r>
              <a:rPr lang="de-DE" sz="1600" b="1" dirty="0" err="1" smtClean="0">
                <a:solidFill>
                  <a:srgbClr val="FF0000"/>
                </a:solidFill>
              </a:rPr>
              <a:t>be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publicly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available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dirty="0" smtClean="0">
                <a:solidFill>
                  <a:srgbClr val="0070C0"/>
                </a:solidFill>
              </a:rPr>
              <a:t>(plan: Sept 2013)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600" dirty="0" err="1" smtClean="0">
                <a:solidFill>
                  <a:srgbClr val="0070C0"/>
                </a:solidFill>
              </a:rPr>
              <a:t>Available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already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now</a:t>
            </a:r>
            <a:r>
              <a:rPr lang="de-DE" sz="1600" dirty="0" smtClean="0">
                <a:solidFill>
                  <a:srgbClr val="0070C0"/>
                </a:solidFill>
              </a:rPr>
              <a:t> on </a:t>
            </a:r>
            <a:r>
              <a:rPr lang="de-DE" sz="1600" dirty="0" err="1" smtClean="0">
                <a:solidFill>
                  <a:srgbClr val="0070C0"/>
                </a:solidFill>
              </a:rPr>
              <a:t>request</a:t>
            </a:r>
            <a:endParaRPr lang="de-DE" sz="1600" dirty="0" smtClean="0">
              <a:solidFill>
                <a:srgbClr val="0070C0"/>
              </a:solidFill>
            </a:endParaRPr>
          </a:p>
          <a:p>
            <a:pPr lvl="1"/>
            <a:r>
              <a:rPr lang="de-DE" sz="1600" dirty="0" smtClean="0">
                <a:solidFill>
                  <a:srgbClr val="0070C0"/>
                </a:solidFill>
              </a:rPr>
              <a:t>http://www.esa-ghg-cci.org/?q=node/84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D30B-A765-4A4E-8DD5-C433BC519C8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8" y="4116634"/>
            <a:ext cx="1800200" cy="2034545"/>
          </a:xfrm>
          <a:prstGeom prst="rect">
            <a:avLst/>
          </a:prstGeom>
        </p:spPr>
      </p:pic>
      <p:pic>
        <p:nvPicPr>
          <p:cNvPr id="12" name="Grafik 94" descr="Screenshot-GHG-CC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007" y="4389392"/>
            <a:ext cx="1765983" cy="169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1934598" y="4116634"/>
            <a:ext cx="202577" cy="11560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1934598" y="5542420"/>
            <a:ext cx="202577" cy="6087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134398" y="4846745"/>
            <a:ext cx="71097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67263" y="47926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New !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9" name="Textfeld 7"/>
          <p:cNvSpPr txBox="1">
            <a:spLocks noChangeArrowheads="1"/>
          </p:cNvSpPr>
          <p:nvPr/>
        </p:nvSpPr>
        <p:spPr bwMode="auto">
          <a:xfrm>
            <a:off x="91462" y="3660558"/>
            <a:ext cx="34832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hlinkClick r:id="rId5"/>
              </a:rPr>
              <a:t>www.esa-ghg-cci.org/</a:t>
            </a:r>
            <a:r>
              <a:rPr lang="en-GB" sz="2000" b="1" dirty="0"/>
              <a:t> </a:t>
            </a:r>
          </a:p>
        </p:txBody>
      </p:sp>
      <p:sp>
        <p:nvSpPr>
          <p:cNvPr id="2" name="Rechteck 1"/>
          <p:cNvSpPr/>
          <p:nvPr/>
        </p:nvSpPr>
        <p:spPr>
          <a:xfrm>
            <a:off x="4877828" y="2060848"/>
            <a:ext cx="3942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Climate Research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Data </a:t>
            </a:r>
            <a:r>
              <a:rPr lang="en-US" sz="2400" b="1" dirty="0">
                <a:solidFill>
                  <a:srgbClr val="0000FF"/>
                </a:solidFill>
              </a:rPr>
              <a:t>Package (CRDP)</a:t>
            </a:r>
            <a:endParaRPr lang="de-DE" sz="2400" dirty="0">
              <a:solidFill>
                <a:srgbClr val="0000FF"/>
              </a:solidFill>
            </a:endParaRPr>
          </a:p>
        </p:txBody>
      </p:sp>
      <p:sp>
        <p:nvSpPr>
          <p:cNvPr id="13" name="Nach oben gekrümmter Pfeil 12"/>
          <p:cNvSpPr/>
          <p:nvPr/>
        </p:nvSpPr>
        <p:spPr>
          <a:xfrm rot="19953019" flipV="1">
            <a:off x="3243737" y="3735695"/>
            <a:ext cx="792088" cy="465238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0" y="76200"/>
            <a:ext cx="7956550" cy="94798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GHG-CCI: Scientific progress</a:t>
            </a:r>
          </a:p>
          <a:p>
            <a:pPr algn="ctr">
              <a:defRPr/>
            </a:pPr>
            <a:r>
              <a:rPr lang="de-DE" b="1" dirty="0" err="1" smtClean="0">
                <a:solidFill>
                  <a:schemeClr val="bg1"/>
                </a:solidFill>
              </a:rPr>
              <a:t>as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documented</a:t>
            </a:r>
            <a:r>
              <a:rPr lang="de-DE" b="1" dirty="0">
                <a:solidFill>
                  <a:schemeClr val="bg1"/>
                </a:solidFill>
              </a:rPr>
              <a:t> via peer-</a:t>
            </a:r>
            <a:r>
              <a:rPr lang="de-DE" b="1" dirty="0" err="1">
                <a:solidFill>
                  <a:schemeClr val="bg1"/>
                </a:solidFill>
              </a:rPr>
              <a:t>reviewed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publications</a:t>
            </a:r>
            <a:r>
              <a:rPr lang="de-DE" b="1" dirty="0">
                <a:solidFill>
                  <a:schemeClr val="bg1"/>
                </a:solidFill>
              </a:rPr>
              <a:t>:</a:t>
            </a:r>
          </a:p>
          <a:p>
            <a:pPr algn="ctr">
              <a:defRPr/>
            </a:pPr>
            <a:endParaRPr lang="it-IT" b="1" baseline="-250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2270" y="1152454"/>
            <a:ext cx="89222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8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SCIAMACHY/ENVISAT XCH</a:t>
            </a:r>
            <a:r>
              <a:rPr lang="de-DE" b="1" baseline="-25000" dirty="0" smtClean="0">
                <a:solidFill>
                  <a:srgbClr val="0070C0"/>
                </a:solidFill>
              </a:rPr>
              <a:t>4</a:t>
            </a:r>
            <a:r>
              <a:rPr lang="de-DE" b="1" dirty="0" smtClean="0">
                <a:solidFill>
                  <a:srgbClr val="0070C0"/>
                </a:solidFill>
              </a:rPr>
              <a:t>: </a:t>
            </a:r>
            <a:r>
              <a:rPr lang="de-DE" dirty="0" err="1" smtClean="0">
                <a:solidFill>
                  <a:srgbClr val="FF0000"/>
                </a:solidFill>
              </a:rPr>
              <a:t>Longer</a:t>
            </a:r>
            <a:r>
              <a:rPr lang="de-DE" dirty="0" smtClean="0">
                <a:solidFill>
                  <a:srgbClr val="FF0000"/>
                </a:solidFill>
              </a:rPr>
              <a:t> time </a:t>
            </a:r>
            <a:r>
              <a:rPr lang="de-DE" dirty="0" err="1" smtClean="0">
                <a:solidFill>
                  <a:srgbClr val="FF0000"/>
                </a:solidFill>
              </a:rPr>
              <a:t>series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with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improved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quality</a:t>
            </a:r>
            <a:r>
              <a:rPr lang="de-DE" dirty="0" smtClean="0">
                <a:solidFill>
                  <a:srgbClr val="FF0000"/>
                </a:solidFill>
              </a:rPr>
              <a:t>: </a:t>
            </a:r>
            <a:r>
              <a:rPr lang="de-DE" dirty="0" smtClean="0"/>
              <a:t>	</a:t>
            </a:r>
            <a:r>
              <a:rPr lang="de-DE" sz="1600" dirty="0" err="1" smtClean="0"/>
              <a:t>Schneising</a:t>
            </a:r>
            <a:r>
              <a:rPr lang="de-DE" sz="1600" dirty="0" smtClean="0"/>
              <a:t> et al., 2011, 2012, Frankenberg et al., 2011</a:t>
            </a:r>
          </a:p>
          <a:p>
            <a:endParaRPr lang="de-DE" sz="800" b="1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SCIAMACHY/ENVISAT XCO</a:t>
            </a:r>
            <a:r>
              <a:rPr lang="de-DE" b="1" baseline="-25000" dirty="0">
                <a:solidFill>
                  <a:srgbClr val="0070C0"/>
                </a:solidFill>
              </a:rPr>
              <a:t>2</a:t>
            </a:r>
            <a:r>
              <a:rPr lang="de-DE" b="1" dirty="0" smtClean="0">
                <a:solidFill>
                  <a:srgbClr val="0070C0"/>
                </a:solidFill>
              </a:rPr>
              <a:t>: </a:t>
            </a:r>
            <a:r>
              <a:rPr lang="de-DE" dirty="0" err="1">
                <a:solidFill>
                  <a:srgbClr val="FF0000"/>
                </a:solidFill>
              </a:rPr>
              <a:t>Longer</a:t>
            </a:r>
            <a:r>
              <a:rPr lang="de-DE" dirty="0">
                <a:solidFill>
                  <a:srgbClr val="FF0000"/>
                </a:solidFill>
              </a:rPr>
              <a:t> time </a:t>
            </a:r>
            <a:r>
              <a:rPr lang="de-DE" dirty="0" err="1">
                <a:solidFill>
                  <a:srgbClr val="FF0000"/>
                </a:solidFill>
              </a:rPr>
              <a:t>series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with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improved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quality</a:t>
            </a:r>
            <a:r>
              <a:rPr lang="de-DE" dirty="0">
                <a:solidFill>
                  <a:srgbClr val="FF0000"/>
                </a:solidFill>
              </a:rPr>
              <a:t>: 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/>
              <a:t>	</a:t>
            </a:r>
            <a:r>
              <a:rPr lang="de-DE" sz="1600" dirty="0"/>
              <a:t> Heymann et al., </a:t>
            </a:r>
            <a:r>
              <a:rPr lang="de-DE" sz="1600" dirty="0" smtClean="0"/>
              <a:t>2012a/2012b, </a:t>
            </a:r>
            <a:r>
              <a:rPr lang="de-DE" sz="1600" dirty="0" err="1"/>
              <a:t>Schneising</a:t>
            </a:r>
            <a:r>
              <a:rPr lang="de-DE" sz="1600" dirty="0"/>
              <a:t> et al., 2011, </a:t>
            </a:r>
            <a:r>
              <a:rPr lang="de-DE" sz="1600" dirty="0" smtClean="0"/>
              <a:t>2012, Reuter et al., 2011 </a:t>
            </a:r>
          </a:p>
          <a:p>
            <a:endParaRPr lang="de-DE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TANSO/GOSAT XCH</a:t>
            </a:r>
            <a:r>
              <a:rPr lang="de-DE" b="1" baseline="-25000" dirty="0" smtClean="0">
                <a:solidFill>
                  <a:srgbClr val="0070C0"/>
                </a:solidFill>
              </a:rPr>
              <a:t>4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smtClean="0">
                <a:solidFill>
                  <a:srgbClr val="0070C0"/>
                </a:solidFill>
              </a:rPr>
              <a:t>&amp; XCO</a:t>
            </a:r>
            <a:r>
              <a:rPr lang="de-DE" b="1" baseline="-25000" dirty="0" smtClean="0">
                <a:solidFill>
                  <a:srgbClr val="0070C0"/>
                </a:solidFill>
              </a:rPr>
              <a:t>2</a:t>
            </a:r>
            <a:r>
              <a:rPr lang="de-DE" b="1" dirty="0" smtClean="0">
                <a:solidFill>
                  <a:srgbClr val="0070C0"/>
                </a:solidFill>
              </a:rPr>
              <a:t>: </a:t>
            </a:r>
            <a:r>
              <a:rPr lang="de-DE" dirty="0">
                <a:solidFill>
                  <a:srgbClr val="FF0000"/>
                </a:solidFill>
              </a:rPr>
              <a:t>1</a:t>
            </a:r>
            <a:r>
              <a:rPr lang="de-DE" baseline="30000" dirty="0">
                <a:solidFill>
                  <a:srgbClr val="FF0000"/>
                </a:solidFill>
              </a:rPr>
              <a:t>st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published</a:t>
            </a:r>
            <a:r>
              <a:rPr lang="de-DE" dirty="0" smtClean="0">
                <a:solidFill>
                  <a:srgbClr val="FF0000"/>
                </a:solidFill>
              </a:rPr>
              <a:t> global </a:t>
            </a:r>
            <a:r>
              <a:rPr lang="de-DE" dirty="0" err="1" smtClean="0">
                <a:solidFill>
                  <a:srgbClr val="FF0000"/>
                </a:solidFill>
              </a:rPr>
              <a:t>data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sets</a:t>
            </a:r>
            <a:r>
              <a:rPr lang="de-DE" dirty="0" smtClean="0">
                <a:solidFill>
                  <a:srgbClr val="FF0000"/>
                </a:solidFill>
              </a:rPr>
              <a:t> incl. inverse 					</a:t>
            </a:r>
            <a:r>
              <a:rPr lang="de-DE" dirty="0" err="1" smtClean="0">
                <a:solidFill>
                  <a:srgbClr val="FF0000"/>
                </a:solidFill>
              </a:rPr>
              <a:t>modeling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results</a:t>
            </a:r>
            <a:r>
              <a:rPr lang="de-DE" dirty="0" smtClean="0">
                <a:solidFill>
                  <a:srgbClr val="FF0000"/>
                </a:solidFill>
              </a:rPr>
              <a:t>: </a:t>
            </a:r>
          </a:p>
          <a:p>
            <a:r>
              <a:rPr lang="de-DE" dirty="0">
                <a:solidFill>
                  <a:srgbClr val="FF0000"/>
                </a:solidFill>
              </a:rPr>
              <a:t>	</a:t>
            </a:r>
            <a:r>
              <a:rPr lang="de-DE" sz="1600" dirty="0" err="1" smtClean="0"/>
              <a:t>Guerlet</a:t>
            </a:r>
            <a:r>
              <a:rPr lang="de-DE" sz="1600" dirty="0" smtClean="0"/>
              <a:t> et al., 2013, </a:t>
            </a:r>
            <a:r>
              <a:rPr lang="de-DE" sz="1600" dirty="0" err="1" smtClean="0"/>
              <a:t>Basu</a:t>
            </a:r>
            <a:r>
              <a:rPr lang="de-DE" sz="1600" dirty="0" smtClean="0"/>
              <a:t> et al., (ACPD), 2013, </a:t>
            </a:r>
            <a:r>
              <a:rPr lang="de-DE" sz="1600" dirty="0" err="1" smtClean="0"/>
              <a:t>Cogan</a:t>
            </a:r>
            <a:r>
              <a:rPr lang="de-DE" sz="1600" dirty="0" smtClean="0"/>
              <a:t> et al., 2012, </a:t>
            </a:r>
          </a:p>
          <a:p>
            <a:r>
              <a:rPr lang="de-DE" sz="1600" dirty="0"/>
              <a:t> </a:t>
            </a:r>
            <a:r>
              <a:rPr lang="de-DE" sz="1600" dirty="0" smtClean="0"/>
              <a:t> 	</a:t>
            </a:r>
            <a:r>
              <a:rPr lang="de-DE" sz="1600" dirty="0" err="1" smtClean="0"/>
              <a:t>Schepers</a:t>
            </a:r>
            <a:r>
              <a:rPr lang="de-DE" sz="1600" dirty="0" smtClean="0"/>
              <a:t> </a:t>
            </a:r>
            <a:r>
              <a:rPr lang="de-DE" sz="1600" dirty="0"/>
              <a:t>et al., </a:t>
            </a:r>
            <a:r>
              <a:rPr lang="de-DE" sz="1600" dirty="0" smtClean="0"/>
              <a:t>2012, Parker et al., 2011, Butz et al., 2011 </a:t>
            </a:r>
          </a:p>
          <a:p>
            <a:endParaRPr lang="de-DE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SCIA/GOSAT XCO</a:t>
            </a:r>
            <a:r>
              <a:rPr lang="de-DE" b="1" baseline="-25000" dirty="0" smtClean="0">
                <a:solidFill>
                  <a:srgbClr val="0070C0"/>
                </a:solidFill>
              </a:rPr>
              <a:t>2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merged</a:t>
            </a:r>
            <a:r>
              <a:rPr lang="de-DE" b="1" dirty="0" smtClean="0">
                <a:solidFill>
                  <a:srgbClr val="0070C0"/>
                </a:solidFill>
              </a:rPr>
              <a:t>:</a:t>
            </a:r>
            <a:r>
              <a:rPr lang="de-DE" b="1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New </a:t>
            </a:r>
            <a:r>
              <a:rPr lang="de-DE" dirty="0">
                <a:solidFill>
                  <a:srgbClr val="FF0000"/>
                </a:solidFill>
              </a:rPr>
              <a:t>i</a:t>
            </a:r>
            <a:r>
              <a:rPr lang="de-DE" dirty="0" smtClean="0">
                <a:solidFill>
                  <a:srgbClr val="FF0000"/>
                </a:solidFill>
              </a:rPr>
              <a:t>nnovative </a:t>
            </a:r>
            <a:r>
              <a:rPr lang="de-DE" dirty="0" err="1" smtClean="0">
                <a:solidFill>
                  <a:srgbClr val="FF0000"/>
                </a:solidFill>
              </a:rPr>
              <a:t>ensemble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product</a:t>
            </a:r>
            <a:r>
              <a:rPr lang="de-DE" dirty="0" smtClean="0">
                <a:solidFill>
                  <a:srgbClr val="FF0000"/>
                </a:solidFill>
              </a:rPr>
              <a:t>:</a:t>
            </a:r>
          </a:p>
          <a:p>
            <a:r>
              <a:rPr lang="de-DE" dirty="0"/>
              <a:t>	</a:t>
            </a:r>
            <a:r>
              <a:rPr lang="de-DE" sz="1600" dirty="0" smtClean="0"/>
              <a:t>Reuter et al., 2013</a:t>
            </a:r>
            <a:endParaRPr lang="de-DE" sz="8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solidFill>
                  <a:srgbClr val="0070C0"/>
                </a:solidFill>
              </a:rPr>
              <a:t>&amp; </a:t>
            </a:r>
            <a:r>
              <a:rPr lang="de-DE" dirty="0" err="1" smtClean="0">
                <a:solidFill>
                  <a:srgbClr val="0070C0"/>
                </a:solidFill>
              </a:rPr>
              <a:t>more</a:t>
            </a:r>
            <a:r>
              <a:rPr lang="de-DE" dirty="0" smtClean="0">
                <a:solidFill>
                  <a:srgbClr val="0070C0"/>
                </a:solidFill>
              </a:rPr>
              <a:t> …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D30B-A765-4A4E-8DD5-C433BC519C80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815974"/>
            <a:ext cx="2934505" cy="192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81" y="4646127"/>
            <a:ext cx="2493189" cy="169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094" y="4253614"/>
            <a:ext cx="3357262" cy="25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0" y="12540"/>
            <a:ext cx="7956550" cy="110669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2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B</a:t>
            </a:r>
            <a:r>
              <a:rPr lang="da-DK" sz="3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eyond ENVISAT ?</a:t>
            </a:r>
          </a:p>
          <a:p>
            <a:pPr algn="ctr">
              <a:defRPr/>
            </a:pPr>
            <a:r>
              <a:rPr lang="da-DK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For CarbonSat Please see talk A. Bombelli </a:t>
            </a:r>
          </a:p>
          <a:p>
            <a:pPr algn="ctr">
              <a:defRPr/>
            </a:pPr>
            <a:r>
              <a:rPr lang="da-DK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using slides provided by IUP, Univ. Bremen</a:t>
            </a:r>
            <a:endParaRPr lang="it-IT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D30B-A765-4A4E-8DD5-C433BC519C80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2898"/>
            <a:ext cx="9144000" cy="568863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621677" y="261576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</a:rPr>
              <a:t>Earth Explorer 8 (EE8)</a:t>
            </a:r>
          </a:p>
          <a:p>
            <a:pPr algn="ctr"/>
            <a:r>
              <a:rPr lang="de-DE" sz="2000" b="1" dirty="0" err="1" smtClean="0">
                <a:solidFill>
                  <a:srgbClr val="FFFF00"/>
                </a:solidFill>
              </a:rPr>
              <a:t>Candidate</a:t>
            </a:r>
            <a:r>
              <a:rPr lang="de-DE" sz="2000" b="1" dirty="0" smtClean="0">
                <a:solidFill>
                  <a:srgbClr val="FFFF00"/>
                </a:solidFill>
              </a:rPr>
              <a:t> Mission </a:t>
            </a:r>
            <a:endParaRPr lang="de-DE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0" y="34635"/>
            <a:ext cx="7956550" cy="796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ESA Climate Change Initiative (CCI</a:t>
            </a:r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)</a:t>
            </a:r>
          </a:p>
          <a:p>
            <a:pPr algn="ctr">
              <a:defRPr/>
            </a:pPr>
            <a:r>
              <a:rPr lang="da-DK" sz="3600" b="1" baseline="-250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</a:t>
            </a:r>
            <a:r>
              <a:rPr lang="da-DK" sz="3600" b="1" baseline="-250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o generate Essential Climate Variables (ECVs)</a:t>
            </a:r>
            <a:endParaRPr lang="it-IT" sz="3600" b="1" baseline="-250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3" name="Grafik 94" descr="Screenshot-GHG-CC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20863"/>
            <a:ext cx="5121275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feld 7"/>
          <p:cNvSpPr txBox="1">
            <a:spLocks noChangeArrowheads="1"/>
          </p:cNvSpPr>
          <p:nvPr/>
        </p:nvSpPr>
        <p:spPr bwMode="auto">
          <a:xfrm>
            <a:off x="188913" y="1196975"/>
            <a:ext cx="511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b="1" dirty="0">
                <a:hlinkClick r:id="rId3"/>
              </a:rPr>
              <a:t>www.esa-ghg-cci.org/</a:t>
            </a:r>
            <a:r>
              <a:rPr lang="en-GB" sz="3200" b="1" dirty="0"/>
              <a:t> </a:t>
            </a:r>
          </a:p>
        </p:txBody>
      </p:sp>
      <p:sp>
        <p:nvSpPr>
          <p:cNvPr id="5125" name="Textfeld 5"/>
          <p:cNvSpPr txBox="1">
            <a:spLocks noChangeArrowheads="1"/>
          </p:cNvSpPr>
          <p:nvPr/>
        </p:nvSpPr>
        <p:spPr bwMode="auto">
          <a:xfrm>
            <a:off x="5300663" y="1277619"/>
            <a:ext cx="400005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0070C0"/>
                </a:solidFill>
              </a:rPr>
              <a:t>ESA P</a:t>
            </a:r>
            <a:r>
              <a:rPr lang="en-GB" b="1" dirty="0" smtClean="0">
                <a:solidFill>
                  <a:srgbClr val="0070C0"/>
                </a:solidFill>
              </a:rPr>
              <a:t>rogramme</a:t>
            </a:r>
            <a:r>
              <a:rPr lang="en-GB" b="1" dirty="0" smtClean="0"/>
              <a:t> </a:t>
            </a:r>
            <a:r>
              <a:rPr lang="en-GB" sz="1400" dirty="0" smtClean="0"/>
              <a:t>led </a:t>
            </a:r>
            <a:r>
              <a:rPr lang="en-GB" sz="1400" dirty="0"/>
              <a:t>by Mark </a:t>
            </a:r>
            <a:r>
              <a:rPr lang="en-GB" sz="1400" dirty="0" smtClean="0"/>
              <a:t>Doherty</a:t>
            </a:r>
          </a:p>
          <a:p>
            <a:pPr eaLnBrk="1" hangingPunct="1"/>
            <a:r>
              <a:rPr lang="en-GB" sz="1400" dirty="0" smtClean="0"/>
              <a:t> </a:t>
            </a:r>
            <a:r>
              <a:rPr lang="en-GB" sz="1400" b="1" dirty="0" smtClean="0">
                <a:solidFill>
                  <a:srgbClr val="0070C0"/>
                </a:solidFill>
              </a:rPr>
              <a:t>GHG-CCI: </a:t>
            </a:r>
            <a:r>
              <a:rPr lang="en-GB" sz="1400" dirty="0" smtClean="0"/>
              <a:t>TO C. </a:t>
            </a:r>
            <a:r>
              <a:rPr lang="en-GB" sz="1400" dirty="0" err="1" smtClean="0"/>
              <a:t>Zehner</a:t>
            </a:r>
            <a:endParaRPr lang="en-GB" sz="1400" dirty="0"/>
          </a:p>
          <a:p>
            <a:pPr eaLnBrk="1" hangingPunct="1"/>
            <a:endParaRPr lang="en-GB" sz="1400" dirty="0" smtClean="0"/>
          </a:p>
          <a:p>
            <a:pPr eaLnBrk="1" hangingPunct="1"/>
            <a:endParaRPr lang="en-GB" sz="800" b="1" dirty="0">
              <a:solidFill>
                <a:srgbClr val="0070C0"/>
              </a:solidFill>
            </a:endParaRPr>
          </a:p>
          <a:p>
            <a:pPr eaLnBrk="1" hangingPunct="1"/>
            <a:r>
              <a:rPr lang="en-GB" b="1" dirty="0">
                <a:solidFill>
                  <a:srgbClr val="0070C0"/>
                </a:solidFill>
              </a:rPr>
              <a:t>Currently </a:t>
            </a:r>
            <a:r>
              <a:rPr lang="en-GB" b="1" dirty="0" smtClean="0">
                <a:solidFill>
                  <a:srgbClr val="0070C0"/>
                </a:solidFill>
              </a:rPr>
              <a:t>13 ECV </a:t>
            </a:r>
            <a:r>
              <a:rPr lang="en-GB" b="1" dirty="0">
                <a:solidFill>
                  <a:srgbClr val="0070C0"/>
                </a:solidFill>
              </a:rPr>
              <a:t>projects:</a:t>
            </a:r>
            <a:endParaRPr lang="en-GB" sz="1400" b="1" dirty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1400" dirty="0"/>
              <a:t> Aerosol-CCI</a:t>
            </a:r>
          </a:p>
          <a:p>
            <a:pPr eaLnBrk="1" hangingPunct="1">
              <a:buFont typeface="Arial" charset="0"/>
              <a:buChar char="•"/>
            </a:pPr>
            <a:r>
              <a:rPr lang="en-GB" sz="1400" dirty="0"/>
              <a:t> Cloud-CCI</a:t>
            </a:r>
          </a:p>
          <a:p>
            <a:pPr eaLnBrk="1" hangingPunct="1">
              <a:buFont typeface="Arial" charset="0"/>
              <a:buChar char="•"/>
            </a:pPr>
            <a:r>
              <a:rPr lang="en-GB" sz="1400" dirty="0"/>
              <a:t> Fire-CCI</a:t>
            </a:r>
          </a:p>
          <a:p>
            <a:pPr eaLnBrk="1" hangingPunct="1">
              <a:buFont typeface="Arial" charset="0"/>
              <a:buChar char="•"/>
            </a:pPr>
            <a:r>
              <a:rPr lang="en-GB" sz="1400" dirty="0"/>
              <a:t> </a:t>
            </a:r>
            <a:r>
              <a:rPr lang="en-GB" sz="1400" b="1" dirty="0">
                <a:solidFill>
                  <a:srgbClr val="FF0000"/>
                </a:solidFill>
              </a:rPr>
              <a:t>GHG-CCI - CO</a:t>
            </a:r>
            <a:r>
              <a:rPr lang="en-GB" sz="1400" b="1" baseline="-25000" dirty="0">
                <a:solidFill>
                  <a:srgbClr val="FF0000"/>
                </a:solidFill>
              </a:rPr>
              <a:t>2</a:t>
            </a:r>
            <a:r>
              <a:rPr lang="en-GB" sz="1400" b="1" dirty="0">
                <a:solidFill>
                  <a:srgbClr val="FF0000"/>
                </a:solidFill>
              </a:rPr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>&amp; </a:t>
            </a:r>
            <a:r>
              <a:rPr lang="en-GB" sz="1400" b="1" dirty="0">
                <a:solidFill>
                  <a:srgbClr val="FF0000"/>
                </a:solidFill>
              </a:rPr>
              <a:t>CH</a:t>
            </a:r>
            <a:r>
              <a:rPr lang="en-GB" sz="1400" b="1" baseline="-25000" dirty="0">
                <a:solidFill>
                  <a:srgbClr val="FF0000"/>
                </a:solidFill>
              </a:rPr>
              <a:t>4</a:t>
            </a:r>
            <a:endParaRPr lang="en-GB" sz="1400" b="1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1400" dirty="0"/>
              <a:t> Glaciers-CCI</a:t>
            </a:r>
          </a:p>
          <a:p>
            <a:pPr eaLnBrk="1" hangingPunct="1">
              <a:buFont typeface="Arial" charset="0"/>
              <a:buChar char="•"/>
            </a:pPr>
            <a:r>
              <a:rPr lang="en-GB" sz="1400" dirty="0"/>
              <a:t> </a:t>
            </a:r>
            <a:r>
              <a:rPr lang="en-GB" sz="1400" dirty="0" err="1"/>
              <a:t>LandCover</a:t>
            </a:r>
            <a:r>
              <a:rPr lang="en-GB" sz="1400" dirty="0"/>
              <a:t>-CCI</a:t>
            </a:r>
          </a:p>
          <a:p>
            <a:pPr eaLnBrk="1" hangingPunct="1">
              <a:buFont typeface="Arial" charset="0"/>
              <a:buChar char="•"/>
            </a:pPr>
            <a:r>
              <a:rPr lang="en-GB" sz="1400" dirty="0"/>
              <a:t> </a:t>
            </a:r>
            <a:r>
              <a:rPr lang="en-GB" sz="1400" dirty="0" err="1"/>
              <a:t>OceanColour</a:t>
            </a:r>
            <a:r>
              <a:rPr lang="en-GB" sz="1400" dirty="0"/>
              <a:t>-CCI</a:t>
            </a:r>
          </a:p>
          <a:p>
            <a:pPr eaLnBrk="1" hangingPunct="1">
              <a:buFont typeface="Arial" charset="0"/>
              <a:buChar char="•"/>
            </a:pPr>
            <a:r>
              <a:rPr lang="en-GB" sz="1400" dirty="0"/>
              <a:t> Ozone-CCI</a:t>
            </a:r>
          </a:p>
          <a:p>
            <a:pPr eaLnBrk="1" hangingPunct="1">
              <a:buFont typeface="Arial" charset="0"/>
              <a:buChar char="•"/>
            </a:pPr>
            <a:r>
              <a:rPr lang="en-GB" sz="1400" dirty="0"/>
              <a:t> </a:t>
            </a:r>
            <a:r>
              <a:rPr lang="en-GB" sz="1400" dirty="0" err="1"/>
              <a:t>SeaLevel</a:t>
            </a:r>
            <a:r>
              <a:rPr lang="en-GB" sz="1400" dirty="0"/>
              <a:t>-CCI</a:t>
            </a:r>
          </a:p>
          <a:p>
            <a:pPr eaLnBrk="1" hangingPunct="1">
              <a:buFont typeface="Arial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SST-CCI </a:t>
            </a:r>
          </a:p>
          <a:p>
            <a:pPr eaLnBrk="1" hangingPunct="1">
              <a:buFont typeface="Arial" charset="0"/>
              <a:buChar char="•"/>
            </a:pPr>
            <a:r>
              <a:rPr lang="en-GB" sz="1400" dirty="0"/>
              <a:t> </a:t>
            </a:r>
            <a:r>
              <a:rPr lang="en-GB" sz="1400" dirty="0" err="1" smtClean="0"/>
              <a:t>SoilMoisture</a:t>
            </a:r>
            <a:r>
              <a:rPr lang="en-GB" sz="1400" dirty="0" smtClean="0"/>
              <a:t>-CCI</a:t>
            </a:r>
            <a:endParaRPr lang="en-GB" sz="1400" dirty="0"/>
          </a:p>
          <a:p>
            <a:pPr eaLnBrk="1" hangingPunct="1">
              <a:buFont typeface="Arial" charset="0"/>
              <a:buChar char="•"/>
            </a:pPr>
            <a:r>
              <a:rPr lang="en-GB" sz="1400" dirty="0"/>
              <a:t> </a:t>
            </a:r>
            <a:r>
              <a:rPr lang="en-GB" sz="1400" dirty="0" err="1"/>
              <a:t>SeaIce</a:t>
            </a:r>
            <a:r>
              <a:rPr lang="en-GB" sz="1400" dirty="0"/>
              <a:t>-CCI</a:t>
            </a:r>
          </a:p>
          <a:p>
            <a:pPr eaLnBrk="1" hangingPunct="1">
              <a:buFont typeface="Arial" charset="0"/>
              <a:buChar char="•"/>
            </a:pPr>
            <a:r>
              <a:rPr lang="en-GB" sz="1400" dirty="0"/>
              <a:t> </a:t>
            </a:r>
            <a:r>
              <a:rPr lang="en-GB" sz="1400" dirty="0" err="1"/>
              <a:t>IceSheets</a:t>
            </a:r>
            <a:r>
              <a:rPr lang="en-GB" sz="1400" dirty="0"/>
              <a:t>-CCI</a:t>
            </a:r>
          </a:p>
          <a:p>
            <a:pPr eaLnBrk="1" hangingPunct="1"/>
            <a:endParaRPr lang="en-GB" sz="800" dirty="0"/>
          </a:p>
          <a:p>
            <a:pPr eaLnBrk="1" hangingPunct="1"/>
            <a:r>
              <a:rPr lang="en-GB" dirty="0"/>
              <a:t>+ </a:t>
            </a:r>
            <a:r>
              <a:rPr lang="en-GB" b="1" dirty="0">
                <a:solidFill>
                  <a:srgbClr val="0070C0"/>
                </a:solidFill>
              </a:rPr>
              <a:t>CMUG</a:t>
            </a:r>
            <a:r>
              <a:rPr lang="en-GB" dirty="0"/>
              <a:t> (Climate Modelling User Group)</a:t>
            </a:r>
            <a:endParaRPr lang="en-GB" sz="1400" dirty="0"/>
          </a:p>
          <a:p>
            <a:pPr eaLnBrk="1" hangingPunct="1">
              <a:buFont typeface="Arial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 Lead</a:t>
            </a:r>
            <a:r>
              <a:rPr lang="en-GB" sz="1400" dirty="0"/>
              <a:t>: </a:t>
            </a:r>
            <a:r>
              <a:rPr lang="en-GB" sz="1400" dirty="0" smtClean="0"/>
              <a:t>Roger </a:t>
            </a:r>
            <a:r>
              <a:rPr lang="en-GB" sz="1400" dirty="0"/>
              <a:t>Saunders </a:t>
            </a:r>
            <a:r>
              <a:rPr lang="en-GB" sz="1400" dirty="0" smtClean="0"/>
              <a:t>(UK Met Office)</a:t>
            </a:r>
            <a:endParaRPr lang="en-GB" sz="1400" dirty="0"/>
          </a:p>
          <a:p>
            <a:pPr eaLnBrk="1" hangingPunct="1">
              <a:buFont typeface="Arial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 Hadley </a:t>
            </a:r>
            <a:r>
              <a:rPr lang="en-GB" sz="1400" dirty="0"/>
              <a:t>Centre, ECMWF, MPI-Meteorology, </a:t>
            </a:r>
            <a:r>
              <a:rPr lang="en-GB" sz="1400" dirty="0" smtClean="0"/>
              <a:t>   </a:t>
            </a:r>
            <a:r>
              <a:rPr lang="en-GB" sz="1400" dirty="0" err="1" smtClean="0"/>
              <a:t>Météo</a:t>
            </a:r>
            <a:r>
              <a:rPr lang="en-GB" sz="1400" dirty="0" smtClean="0"/>
              <a:t> </a:t>
            </a:r>
            <a:r>
              <a:rPr lang="en-GB" sz="1400" dirty="0"/>
              <a:t>France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599488" y="6556375"/>
            <a:ext cx="5445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94542931-1C79-4162-ADE5-169AEAACA617}" type="slidenum">
              <a:rPr lang="en-GB"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</a:t>
            </a:fld>
            <a:endParaRPr lang="en-GB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599488" y="6556375"/>
            <a:ext cx="5445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B1C9C73B-8C2B-4C1E-B631-0C448DFBB8C9}" type="slidenum">
              <a:rPr lang="en-GB"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n-GB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0" y="76200"/>
            <a:ext cx="7858125" cy="796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First CCI overview paper</a:t>
            </a:r>
            <a:endParaRPr lang="it-IT" sz="3600" b="1" baseline="-250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1504"/>
            <a:ext cx="363458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4596"/>
            <a:ext cx="3369185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29062" y="1268760"/>
            <a:ext cx="467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Hollmann et al., BAMS, 2013 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49" y="1679596"/>
            <a:ext cx="3978399" cy="48546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040234" y="1736149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SCIAMACHY/WFMD XCO</a:t>
            </a:r>
            <a:r>
              <a:rPr lang="de-DE" sz="1600" b="1" baseline="-25000" dirty="0" smtClean="0"/>
              <a:t>2</a:t>
            </a:r>
            <a:r>
              <a:rPr lang="de-DE" sz="1600" b="1" dirty="0" smtClean="0"/>
              <a:t> 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040234" y="4212131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SCIAMACHY/WFMD XCH</a:t>
            </a:r>
            <a:r>
              <a:rPr lang="de-DE" sz="1600" b="1" baseline="-25000" dirty="0"/>
              <a:t>4</a:t>
            </a:r>
            <a:r>
              <a:rPr lang="de-DE" sz="1600" b="1" dirty="0" smtClean="0"/>
              <a:t> 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5840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gende mit Pfeil nach unten 12"/>
          <p:cNvSpPr/>
          <p:nvPr/>
        </p:nvSpPr>
        <p:spPr>
          <a:xfrm>
            <a:off x="142875" y="1355725"/>
            <a:ext cx="8858250" cy="3643313"/>
          </a:xfrm>
          <a:prstGeom prst="downArrowCallout">
            <a:avLst>
              <a:gd name="adj1" fmla="val 14915"/>
              <a:gd name="adj2" fmla="val 20733"/>
              <a:gd name="adj3" fmla="val 8882"/>
              <a:gd name="adj4" fmla="val 86969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171" name="Grafik 4" descr="cs_fu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514600"/>
            <a:ext cx="310515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/>
          <p:cNvSpPr txBox="1">
            <a:spLocks noChangeArrowheads="1"/>
          </p:cNvSpPr>
          <p:nvPr/>
        </p:nvSpPr>
        <p:spPr>
          <a:xfrm>
            <a:off x="0" y="76200"/>
            <a:ext cx="9144000" cy="796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52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ECV GHG ?</a:t>
            </a:r>
            <a:endParaRPr lang="it-IT" sz="52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174" name="Textfeld 8"/>
          <p:cNvSpPr txBox="1">
            <a:spLocks noChangeArrowheads="1"/>
          </p:cNvSpPr>
          <p:nvPr/>
        </p:nvSpPr>
        <p:spPr bwMode="auto">
          <a:xfrm>
            <a:off x="4070350" y="1595438"/>
            <a:ext cx="48577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Reliable climate prediction requires a good understanding of the natural and anthropogenic (surface) </a:t>
            </a:r>
            <a:r>
              <a:rPr lang="en-GB" sz="1600" b="1">
                <a:solidFill>
                  <a:srgbClr val="0070C0"/>
                </a:solidFill>
              </a:rPr>
              <a:t>sources and sinks of CO</a:t>
            </a:r>
            <a:r>
              <a:rPr lang="en-GB" sz="1600" b="1" baseline="-25000">
                <a:solidFill>
                  <a:srgbClr val="0070C0"/>
                </a:solidFill>
              </a:rPr>
              <a:t>2</a:t>
            </a:r>
            <a:r>
              <a:rPr lang="en-GB" sz="1600" b="1">
                <a:solidFill>
                  <a:srgbClr val="0070C0"/>
                </a:solidFill>
              </a:rPr>
              <a:t> and CH</a:t>
            </a:r>
            <a:r>
              <a:rPr lang="en-GB" sz="1600" b="1" baseline="-25000">
                <a:solidFill>
                  <a:srgbClr val="0070C0"/>
                </a:solidFill>
              </a:rPr>
              <a:t>4</a:t>
            </a:r>
            <a:r>
              <a:rPr lang="en-GB" sz="1600"/>
              <a:t>. </a:t>
            </a:r>
          </a:p>
          <a:p>
            <a:pPr eaLnBrk="1" hangingPunct="1"/>
            <a:endParaRPr lang="en-GB" sz="800"/>
          </a:p>
          <a:p>
            <a:pPr eaLnBrk="1" hangingPunct="1"/>
            <a:r>
              <a:rPr lang="en-GB" sz="1600"/>
              <a:t>Important questions are, for example</a:t>
            </a:r>
          </a:p>
          <a:p>
            <a:pPr eaLnBrk="1" hangingPunct="1"/>
            <a:endParaRPr lang="en-GB" sz="800"/>
          </a:p>
          <a:p>
            <a:pPr lvl="1" eaLnBrk="1" hangingPunct="1">
              <a:buFont typeface="Arial" charset="0"/>
              <a:buChar char="•"/>
            </a:pPr>
            <a:r>
              <a:rPr lang="en-GB" sz="1600"/>
              <a:t> Where are they ?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1600"/>
              <a:t> How strong are they ?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1600"/>
              <a:t> How do they respond to a changing climate ?</a:t>
            </a:r>
          </a:p>
          <a:p>
            <a:pPr eaLnBrk="1" hangingPunct="1"/>
            <a:endParaRPr lang="en-GB" sz="800"/>
          </a:p>
          <a:p>
            <a:pPr eaLnBrk="1" hangingPunct="1"/>
            <a:r>
              <a:rPr lang="en-GB" sz="1600"/>
              <a:t>A better understanding requires appropriate global observations and (inverse) modelling. </a:t>
            </a:r>
          </a:p>
        </p:txBody>
      </p:sp>
      <p:sp>
        <p:nvSpPr>
          <p:cNvPr id="7175" name="Textfeld 14"/>
          <p:cNvSpPr txBox="1">
            <a:spLocks noChangeArrowheads="1"/>
          </p:cNvSpPr>
          <p:nvPr/>
        </p:nvSpPr>
        <p:spPr bwMode="auto">
          <a:xfrm>
            <a:off x="203200" y="1411288"/>
            <a:ext cx="3854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0000"/>
                </a:solidFill>
              </a:rPr>
              <a:t>CO</a:t>
            </a:r>
            <a:r>
              <a:rPr lang="en-GB" sz="1600" b="1" baseline="-25000">
                <a:solidFill>
                  <a:srgbClr val="FF0000"/>
                </a:solidFill>
              </a:rPr>
              <a:t>2</a:t>
            </a:r>
            <a:r>
              <a:rPr lang="en-GB" sz="1600" b="1">
                <a:solidFill>
                  <a:srgbClr val="FF0000"/>
                </a:solidFill>
              </a:rPr>
              <a:t> and CH</a:t>
            </a:r>
            <a:r>
              <a:rPr lang="en-GB" sz="1600" b="1" baseline="-25000">
                <a:solidFill>
                  <a:srgbClr val="FF0000"/>
                </a:solidFill>
              </a:rPr>
              <a:t>4</a:t>
            </a:r>
            <a:r>
              <a:rPr lang="en-GB" sz="1600" b="1">
                <a:solidFill>
                  <a:srgbClr val="FF0000"/>
                </a:solidFill>
              </a:rPr>
              <a:t> are the two most important anthropogenic greenhouse gases and increasing concentrations result in global warming.</a:t>
            </a: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203200" y="5042248"/>
            <a:ext cx="8715375" cy="1252115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ECV </a:t>
            </a:r>
            <a:r>
              <a:rPr lang="de-DE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GHG (GCOS-154</a:t>
            </a:r>
            <a:r>
              <a:rPr lang="de-DE" sz="2400" b="1" baseline="30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*)</a:t>
            </a:r>
            <a:r>
              <a:rPr lang="de-DE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): </a:t>
            </a:r>
            <a:endParaRPr lang="de-DE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“Retrievals of greenhouse </a:t>
            </a:r>
            <a:r>
              <a:rPr lang="en-GB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GB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ases</a:t>
            </a:r>
            <a:r>
              <a:rPr lang="en-GB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such as CO</a:t>
            </a:r>
            <a:r>
              <a:rPr lang="en-GB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and CH</a:t>
            </a:r>
            <a:r>
              <a:rPr lang="en-GB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GB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sufficient quality to estimate </a:t>
            </a:r>
            <a:r>
              <a:rPr lang="en-GB" sz="20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regional</a:t>
            </a:r>
            <a:r>
              <a:rPr lang="en-GB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sources and sinks</a:t>
            </a:r>
            <a:r>
              <a:rPr lang="en-GB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.”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76907" y="6340384"/>
            <a:ext cx="8543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*) „</a:t>
            </a:r>
            <a:r>
              <a:rPr lang="en-US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SYSTEMATIC OBSERVATION REQUIREMENTS FOR SATELLITE-BASED DATA PRODUCTS FOR CLIMATE</a:t>
            </a:r>
            <a:r>
              <a:rPr lang="de-DE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de-DE" sz="1200" dirty="0">
              <a:solidFill>
                <a:srgbClr val="0070C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599488" y="6556375"/>
            <a:ext cx="5445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94542931-1C79-4162-ADE5-169AEAACA617}" type="slidenum">
              <a:rPr lang="en-GB"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</a:t>
            </a:fld>
            <a:endParaRPr lang="en-GB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95" name="Rectangle 26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8196" name="Picture 32" descr="ghg_C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-12700"/>
            <a:ext cx="58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>
          <a:xfrm>
            <a:off x="0" y="3929063"/>
            <a:ext cx="3286125" cy="29289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98" name="Titel 1"/>
          <p:cNvSpPr>
            <a:spLocks noGrp="1"/>
          </p:cNvSpPr>
          <p:nvPr>
            <p:ph type="ctrTitle" idx="4294967295"/>
          </p:nvPr>
        </p:nvSpPr>
        <p:spPr>
          <a:xfrm>
            <a:off x="0" y="-46038"/>
            <a:ext cx="6143625" cy="714376"/>
          </a:xfrm>
        </p:spPr>
        <p:txBody>
          <a:bodyPr/>
          <a:lstStyle/>
          <a:p>
            <a:pPr eaLnBrk="1" hangingPunct="1"/>
            <a:r>
              <a:rPr lang="de-DE" sz="2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How to achieve this ?</a:t>
            </a:r>
            <a:endParaRPr lang="en-GB" sz="28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8199" name="Grafik 11" descr="er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000625"/>
            <a:ext cx="227012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iger Pfeil 15"/>
          <p:cNvSpPr/>
          <p:nvPr/>
        </p:nvSpPr>
        <p:spPr>
          <a:xfrm rot="660000">
            <a:off x="1411288" y="4724400"/>
            <a:ext cx="679450" cy="701675"/>
          </a:xfrm>
          <a:prstGeom prst="bentArrow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chteckiger Pfeil 16"/>
          <p:cNvSpPr/>
          <p:nvPr/>
        </p:nvSpPr>
        <p:spPr>
          <a:xfrm rot="9900000">
            <a:off x="1822450" y="5227638"/>
            <a:ext cx="630238" cy="646112"/>
          </a:xfrm>
          <a:prstGeom prst="bentArrow">
            <a:avLst/>
          </a:prstGeom>
          <a:noFill/>
          <a:ln w="1016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 rot="21300000">
            <a:off x="1233488" y="3935413"/>
            <a:ext cx="1214437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3730" b="1" dirty="0">
                <a:solidFill>
                  <a:srgbClr val="FF0000"/>
                </a:solidFill>
              </a:rPr>
              <a:t>CO</a:t>
            </a:r>
            <a:r>
              <a:rPr lang="de-DE" sz="3730" b="1" baseline="-25000" dirty="0">
                <a:solidFill>
                  <a:srgbClr val="FF0000"/>
                </a:solidFill>
              </a:rPr>
              <a:t>2</a:t>
            </a:r>
            <a:endParaRPr lang="en-GB" sz="3730" b="1" baseline="-250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 rot="1500000">
            <a:off x="2317750" y="4760913"/>
            <a:ext cx="1214438" cy="65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3640" b="1" dirty="0">
                <a:solidFill>
                  <a:srgbClr val="00FF00"/>
                </a:solidFill>
              </a:rPr>
              <a:t>CO</a:t>
            </a:r>
            <a:r>
              <a:rPr lang="de-DE" sz="3640" b="1" baseline="-25000" dirty="0">
                <a:solidFill>
                  <a:srgbClr val="00FF00"/>
                </a:solidFill>
              </a:rPr>
              <a:t>2</a:t>
            </a:r>
            <a:endParaRPr lang="en-GB" sz="3640" b="1" baseline="-25000" dirty="0">
              <a:solidFill>
                <a:srgbClr val="00FF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rot="19980000">
            <a:off x="333375" y="4371975"/>
            <a:ext cx="1214438" cy="654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3650" b="1" dirty="0">
                <a:solidFill>
                  <a:srgbClr val="FF0000"/>
                </a:solidFill>
              </a:rPr>
              <a:t>CH</a:t>
            </a:r>
            <a:r>
              <a:rPr lang="de-DE" sz="3650" b="1" baseline="-25000" dirty="0">
                <a:solidFill>
                  <a:srgbClr val="FF0000"/>
                </a:solidFill>
              </a:rPr>
              <a:t>4</a:t>
            </a:r>
            <a:endParaRPr lang="en-GB" sz="3650" b="1" baseline="-25000" dirty="0">
              <a:solidFill>
                <a:srgbClr val="FF0000"/>
              </a:solidFill>
            </a:endParaRPr>
          </a:p>
        </p:txBody>
      </p:sp>
      <p:sp>
        <p:nvSpPr>
          <p:cNvPr id="8205" name="Textfeld 20"/>
          <p:cNvSpPr txBox="1">
            <a:spLocks noChangeArrowheads="1"/>
          </p:cNvSpPr>
          <p:nvPr/>
        </p:nvSpPr>
        <p:spPr bwMode="auto">
          <a:xfrm rot="-1560000">
            <a:off x="2290763" y="5756275"/>
            <a:ext cx="1214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3200" b="1">
                <a:solidFill>
                  <a:srgbClr val="00FF00"/>
                </a:solidFill>
              </a:rPr>
              <a:t>CH</a:t>
            </a:r>
            <a:r>
              <a:rPr lang="de-DE" sz="3200" b="1" baseline="-25000">
                <a:solidFill>
                  <a:srgbClr val="00FF00"/>
                </a:solidFill>
              </a:rPr>
              <a:t>4</a:t>
            </a:r>
            <a:endParaRPr lang="en-GB" sz="3200" b="1" baseline="-25000">
              <a:solidFill>
                <a:srgbClr val="00FF00"/>
              </a:solidFill>
            </a:endParaRPr>
          </a:p>
        </p:txBody>
      </p:sp>
      <p:grpSp>
        <p:nvGrpSpPr>
          <p:cNvPr id="8206" name="Gruppieren 52"/>
          <p:cNvGrpSpPr>
            <a:grpSpLocks/>
          </p:cNvGrpSpPr>
          <p:nvPr/>
        </p:nvGrpSpPr>
        <p:grpSpPr bwMode="auto">
          <a:xfrm>
            <a:off x="71438" y="642938"/>
            <a:ext cx="6203950" cy="3214687"/>
            <a:chOff x="71438" y="642938"/>
            <a:chExt cx="6203315" cy="3214687"/>
          </a:xfrm>
        </p:grpSpPr>
        <p:sp>
          <p:nvSpPr>
            <p:cNvPr id="47" name="Abgerundetes Rechteck 46"/>
            <p:cNvSpPr/>
            <p:nvPr/>
          </p:nvSpPr>
          <p:spPr>
            <a:xfrm>
              <a:off x="71438" y="642938"/>
              <a:ext cx="6142996" cy="27860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5101710" y="1500188"/>
              <a:ext cx="930180" cy="17145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4" name="Grafik 13" descr="envisat_gr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 bwMode="auto">
            <a:xfrm>
              <a:off x="230129" y="1489359"/>
              <a:ext cx="2258310" cy="1714512"/>
            </a:xfrm>
            <a:prstGeom prst="roundRect">
              <a:avLst>
                <a:gd name="adj" fmla="val 8251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8238" name="Textfeld 20"/>
            <p:cNvSpPr txBox="1">
              <a:spLocks noChangeArrowheads="1"/>
            </p:cNvSpPr>
            <p:nvPr/>
          </p:nvSpPr>
          <p:spPr bwMode="auto">
            <a:xfrm>
              <a:off x="244158" y="1489075"/>
              <a:ext cx="22002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400" b="1">
                  <a:solidFill>
                    <a:srgbClr val="FFFF00"/>
                  </a:solidFill>
                </a:rPr>
                <a:t>SCIAMACHY/ENVISAT</a:t>
              </a:r>
              <a:endParaRPr lang="en-GB" sz="1400" b="1">
                <a:solidFill>
                  <a:srgbClr val="FFFF00"/>
                </a:solidFill>
              </a:endParaRPr>
            </a:p>
          </p:txBody>
        </p:sp>
        <p:sp>
          <p:nvSpPr>
            <p:cNvPr id="8239" name="Textfeld 23"/>
            <p:cNvSpPr txBox="1">
              <a:spLocks noChangeArrowheads="1"/>
            </p:cNvSpPr>
            <p:nvPr/>
          </p:nvSpPr>
          <p:spPr bwMode="auto">
            <a:xfrm>
              <a:off x="1316038" y="658813"/>
              <a:ext cx="3429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b="1">
                  <a:solidFill>
                    <a:schemeClr val="bg1"/>
                  </a:solidFill>
                </a:rPr>
                <a:t>Global satellite observations</a:t>
              </a:r>
            </a:p>
          </p:txBody>
        </p:sp>
        <p:sp>
          <p:nvSpPr>
            <p:cNvPr id="8240" name="Textfeld 24"/>
            <p:cNvSpPr txBox="1">
              <a:spLocks noChangeArrowheads="1"/>
            </p:cNvSpPr>
            <p:nvPr/>
          </p:nvSpPr>
          <p:spPr bwMode="auto">
            <a:xfrm>
              <a:off x="402844" y="1055688"/>
              <a:ext cx="45006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bg1"/>
                  </a:solidFill>
                </a:rPr>
                <a:t>Global information on near-surface CO</a:t>
              </a:r>
              <a:r>
                <a:rPr lang="de-DE" sz="1600" baseline="-25000">
                  <a:solidFill>
                    <a:schemeClr val="bg1"/>
                  </a:solidFill>
                </a:rPr>
                <a:t>2</a:t>
              </a:r>
              <a:r>
                <a:rPr lang="de-DE" sz="1600">
                  <a:solidFill>
                    <a:schemeClr val="bg1"/>
                  </a:solidFill>
                </a:rPr>
                <a:t> &amp; CH</a:t>
              </a:r>
              <a:r>
                <a:rPr lang="de-DE" sz="1600" baseline="-25000">
                  <a:solidFill>
                    <a:schemeClr val="bg1"/>
                  </a:solidFill>
                </a:rPr>
                <a:t>4</a:t>
              </a:r>
            </a:p>
          </p:txBody>
        </p:sp>
        <p:pic>
          <p:nvPicPr>
            <p:cNvPr id="26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56857" y="1500174"/>
              <a:ext cx="2286016" cy="1714500"/>
            </a:xfrm>
            <a:prstGeom prst="roundRect">
              <a:avLst>
                <a:gd name="adj" fmla="val 9394"/>
              </a:avLst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242" name="Textfeld 20"/>
            <p:cNvSpPr txBox="1">
              <a:spLocks noChangeArrowheads="1"/>
            </p:cNvSpPr>
            <p:nvPr/>
          </p:nvSpPr>
          <p:spPr bwMode="auto">
            <a:xfrm>
              <a:off x="2707005" y="1500823"/>
              <a:ext cx="1628775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400" b="1">
                  <a:solidFill>
                    <a:srgbClr val="FFFF00"/>
                  </a:solidFill>
                </a:rPr>
                <a:t>TANSO/GOSAT</a:t>
              </a:r>
              <a:endParaRPr lang="en-GB" sz="1400" b="1">
                <a:solidFill>
                  <a:srgbClr val="FFFF00"/>
                </a:solidFill>
              </a:endParaRPr>
            </a:p>
          </p:txBody>
        </p:sp>
        <p:sp>
          <p:nvSpPr>
            <p:cNvPr id="8243" name="Textfeld 27"/>
            <p:cNvSpPr txBox="1">
              <a:spLocks noChangeArrowheads="1"/>
            </p:cNvSpPr>
            <p:nvPr/>
          </p:nvSpPr>
          <p:spPr bwMode="auto">
            <a:xfrm>
              <a:off x="4872990" y="857250"/>
              <a:ext cx="14017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sz="1600">
                  <a:solidFill>
                    <a:schemeClr val="bg1"/>
                  </a:solidFill>
                </a:rPr>
                <a:t>Upper layer </a:t>
              </a:r>
            </a:p>
            <a:p>
              <a:pPr algn="ctr" eaLnBrk="1" hangingPunct="1"/>
              <a:r>
                <a:rPr lang="de-DE" sz="1600">
                  <a:solidFill>
                    <a:schemeClr val="bg1"/>
                  </a:solidFill>
                </a:rPr>
                <a:t>CO</a:t>
              </a:r>
              <a:r>
                <a:rPr lang="de-DE" sz="1600" baseline="-25000">
                  <a:solidFill>
                    <a:schemeClr val="bg1"/>
                  </a:solidFill>
                </a:rPr>
                <a:t>2</a:t>
              </a:r>
              <a:r>
                <a:rPr lang="de-DE" sz="1600">
                  <a:solidFill>
                    <a:schemeClr val="bg1"/>
                  </a:solidFill>
                </a:rPr>
                <a:t> &amp; CH</a:t>
              </a:r>
              <a:r>
                <a:rPr lang="de-DE" sz="1600" baseline="-250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8244" name="Textfeld 28"/>
            <p:cNvSpPr txBox="1">
              <a:spLocks noChangeArrowheads="1"/>
            </p:cNvSpPr>
            <p:nvPr/>
          </p:nvSpPr>
          <p:spPr bwMode="auto">
            <a:xfrm>
              <a:off x="5076230" y="1567120"/>
              <a:ext cx="1142539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400" b="1">
                  <a:solidFill>
                    <a:srgbClr val="FFFF00"/>
                  </a:solidFill>
                </a:rPr>
                <a:t>IASI, </a:t>
              </a:r>
            </a:p>
            <a:p>
              <a:pPr eaLnBrk="1" hangingPunct="1"/>
              <a:r>
                <a:rPr lang="de-DE" sz="1400" b="1">
                  <a:solidFill>
                    <a:srgbClr val="FFFF00"/>
                  </a:solidFill>
                </a:rPr>
                <a:t>MIPAS,</a:t>
              </a:r>
            </a:p>
            <a:p>
              <a:pPr eaLnBrk="1" hangingPunct="1"/>
              <a:r>
                <a:rPr lang="de-DE" sz="1400" b="1">
                  <a:solidFill>
                    <a:srgbClr val="FFFF00"/>
                  </a:solidFill>
                </a:rPr>
                <a:t>SCIA/occ,</a:t>
              </a:r>
            </a:p>
            <a:p>
              <a:pPr eaLnBrk="1" hangingPunct="1"/>
              <a:r>
                <a:rPr lang="de-DE" sz="1400" b="1">
                  <a:solidFill>
                    <a:srgbClr val="FFFF00"/>
                  </a:solidFill>
                </a:rPr>
                <a:t>AIRS,</a:t>
              </a:r>
            </a:p>
            <a:p>
              <a:pPr eaLnBrk="1" hangingPunct="1"/>
              <a:r>
                <a:rPr lang="de-DE" sz="1400" b="1">
                  <a:solidFill>
                    <a:srgbClr val="FFFF00"/>
                  </a:solidFill>
                </a:rPr>
                <a:t>ACE-FTS,</a:t>
              </a:r>
            </a:p>
            <a:p>
              <a:pPr eaLnBrk="1" hangingPunct="1"/>
              <a:r>
                <a:rPr lang="de-DE" sz="1400" b="1">
                  <a:solidFill>
                    <a:srgbClr val="FFFF00"/>
                  </a:solidFill>
                </a:rPr>
                <a:t> …</a:t>
              </a:r>
              <a:endParaRPr lang="en-GB" sz="1400" b="1">
                <a:solidFill>
                  <a:srgbClr val="FFFF00"/>
                </a:solidFill>
              </a:endParaRPr>
            </a:p>
          </p:txBody>
        </p:sp>
        <p:sp>
          <p:nvSpPr>
            <p:cNvPr id="8245" name="Textfeld 33"/>
            <p:cNvSpPr txBox="1">
              <a:spLocks noChangeArrowheads="1"/>
            </p:cNvSpPr>
            <p:nvPr/>
          </p:nvSpPr>
          <p:spPr bwMode="auto">
            <a:xfrm>
              <a:off x="1728788" y="3514725"/>
              <a:ext cx="17859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400">
                  <a:solidFill>
                    <a:srgbClr val="0070C0"/>
                  </a:solidFill>
                </a:rPr>
                <a:t>Global observations</a:t>
              </a:r>
              <a:endParaRPr lang="en-GB" sz="1400">
                <a:solidFill>
                  <a:srgbClr val="0070C0"/>
                </a:solidFill>
              </a:endParaRPr>
            </a:p>
          </p:txBody>
        </p:sp>
        <p:sp>
          <p:nvSpPr>
            <p:cNvPr id="38" name="Pfeil nach unten 37"/>
            <p:cNvSpPr/>
            <p:nvPr/>
          </p:nvSpPr>
          <p:spPr>
            <a:xfrm>
              <a:off x="1142890" y="3286125"/>
              <a:ext cx="571442" cy="571500"/>
            </a:xfrm>
            <a:prstGeom prst="downArrow">
              <a:avLst>
                <a:gd name="adj1" fmla="val 25758"/>
                <a:gd name="adj2" fmla="val 354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8207" name="Gruppieren 54"/>
          <p:cNvGrpSpPr>
            <a:grpSpLocks/>
          </p:cNvGrpSpPr>
          <p:nvPr/>
        </p:nvGrpSpPr>
        <p:grpSpPr bwMode="auto">
          <a:xfrm>
            <a:off x="6261100" y="106363"/>
            <a:ext cx="2740025" cy="1870075"/>
            <a:chOff x="6260554" y="106597"/>
            <a:chExt cx="2740908" cy="1870416"/>
          </a:xfrm>
        </p:grpSpPr>
        <p:sp>
          <p:nvSpPr>
            <p:cNvPr id="48" name="Abgerundetes Rechteck 47"/>
            <p:cNvSpPr/>
            <p:nvPr/>
          </p:nvSpPr>
          <p:spPr>
            <a:xfrm>
              <a:off x="6544809" y="889377"/>
              <a:ext cx="2429658" cy="10876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Rechteckiger Pfeil 38"/>
            <p:cNvSpPr/>
            <p:nvPr/>
          </p:nvSpPr>
          <p:spPr>
            <a:xfrm rot="2602595">
              <a:off x="6260554" y="106597"/>
              <a:ext cx="981391" cy="936796"/>
            </a:xfrm>
            <a:prstGeom prst="bentArrow">
              <a:avLst>
                <a:gd name="adj1" fmla="val 24732"/>
                <a:gd name="adj2" fmla="val 21290"/>
                <a:gd name="adj3" fmla="val 19477"/>
                <a:gd name="adj4" fmla="val 652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232" name="Textfeld 39"/>
            <p:cNvSpPr txBox="1">
              <a:spLocks noChangeArrowheads="1"/>
            </p:cNvSpPr>
            <p:nvPr/>
          </p:nvSpPr>
          <p:spPr bwMode="auto">
            <a:xfrm>
              <a:off x="6667500" y="890008"/>
              <a:ext cx="22002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600" b="1">
                  <a:solidFill>
                    <a:schemeClr val="bg1"/>
                  </a:solidFill>
                </a:rPr>
                <a:t>Calibrated radiances</a:t>
              </a:r>
              <a:endParaRPr lang="en-GB" sz="1600" b="1">
                <a:solidFill>
                  <a:schemeClr val="bg1"/>
                </a:solidFill>
              </a:endParaRPr>
            </a:p>
          </p:txBody>
        </p:sp>
        <p:sp>
          <p:nvSpPr>
            <p:cNvPr id="8233" name="Textfeld 48"/>
            <p:cNvSpPr txBox="1">
              <a:spLocks noChangeArrowheads="1"/>
            </p:cNvSpPr>
            <p:nvPr/>
          </p:nvSpPr>
          <p:spPr bwMode="auto">
            <a:xfrm>
              <a:off x="7286752" y="585500"/>
              <a:ext cx="1714710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400" b="1">
                  <a:solidFill>
                    <a:srgbClr val="FF0000"/>
                  </a:solidFill>
                </a:rPr>
                <a:t>Calibration (L 0-1)</a:t>
              </a:r>
            </a:p>
          </p:txBody>
        </p:sp>
        <p:pic>
          <p:nvPicPr>
            <p:cNvPr id="823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75" y="1286018"/>
              <a:ext cx="17859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8" name="Gruppieren 56"/>
          <p:cNvGrpSpPr>
            <a:grpSpLocks/>
          </p:cNvGrpSpPr>
          <p:nvPr/>
        </p:nvGrpSpPr>
        <p:grpSpPr bwMode="auto">
          <a:xfrm>
            <a:off x="3521075" y="3663950"/>
            <a:ext cx="3016250" cy="1443038"/>
            <a:chOff x="3576320" y="3663950"/>
            <a:chExt cx="3016569" cy="1443038"/>
          </a:xfrm>
        </p:grpSpPr>
        <p:sp>
          <p:nvSpPr>
            <p:cNvPr id="50" name="Abgerundetes Rechteck 49"/>
            <p:cNvSpPr/>
            <p:nvPr/>
          </p:nvSpPr>
          <p:spPr>
            <a:xfrm>
              <a:off x="3576320" y="3678238"/>
              <a:ext cx="1857571" cy="1428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226" name="Textfeld 50"/>
            <p:cNvSpPr txBox="1">
              <a:spLocks noChangeArrowheads="1"/>
            </p:cNvSpPr>
            <p:nvPr/>
          </p:nvSpPr>
          <p:spPr bwMode="auto">
            <a:xfrm>
              <a:off x="3631883" y="3663950"/>
              <a:ext cx="178593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sz="1600" b="1">
                  <a:solidFill>
                    <a:schemeClr val="bg1"/>
                  </a:solidFill>
                </a:rPr>
                <a:t>Reference observations</a:t>
              </a:r>
              <a:endParaRPr lang="en-GB" sz="1600" b="1">
                <a:solidFill>
                  <a:schemeClr val="bg1"/>
                </a:solidFill>
              </a:endParaRPr>
            </a:p>
          </p:txBody>
        </p:sp>
        <p:sp>
          <p:nvSpPr>
            <p:cNvPr id="52" name="Pfeil nach links und rechts 51"/>
            <p:cNvSpPr/>
            <p:nvPr/>
          </p:nvSpPr>
          <p:spPr>
            <a:xfrm>
              <a:off x="5632350" y="4445000"/>
              <a:ext cx="714451" cy="35718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8228" name="Grafik 52" descr="tccon_sites_080723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233" y="4265613"/>
              <a:ext cx="1460500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9" name="Textfeld 35"/>
            <p:cNvSpPr txBox="1">
              <a:spLocks noChangeArrowheads="1"/>
            </p:cNvSpPr>
            <p:nvPr/>
          </p:nvSpPr>
          <p:spPr bwMode="auto">
            <a:xfrm>
              <a:off x="5419730" y="3817938"/>
              <a:ext cx="11731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600" b="1">
                  <a:solidFill>
                    <a:srgbClr val="FF0000"/>
                  </a:solidFill>
                </a:rPr>
                <a:t>Validation</a:t>
              </a:r>
            </a:p>
          </p:txBody>
        </p:sp>
      </p:grpSp>
      <p:grpSp>
        <p:nvGrpSpPr>
          <p:cNvPr id="8209" name="Gruppieren 57"/>
          <p:cNvGrpSpPr>
            <a:grpSpLocks/>
          </p:cNvGrpSpPr>
          <p:nvPr/>
        </p:nvGrpSpPr>
        <p:grpSpPr bwMode="auto">
          <a:xfrm>
            <a:off x="3500438" y="5432425"/>
            <a:ext cx="5021262" cy="1347788"/>
            <a:chOff x="3501073" y="5432448"/>
            <a:chExt cx="5021262" cy="1347765"/>
          </a:xfrm>
        </p:grpSpPr>
        <p:sp>
          <p:nvSpPr>
            <p:cNvPr id="8219" name="Textfeld 42"/>
            <p:cNvSpPr txBox="1">
              <a:spLocks noChangeArrowheads="1"/>
            </p:cNvSpPr>
            <p:nvPr/>
          </p:nvSpPr>
          <p:spPr bwMode="auto">
            <a:xfrm>
              <a:off x="6930073" y="5432448"/>
              <a:ext cx="147478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sz="1600" b="1">
                  <a:solidFill>
                    <a:srgbClr val="FF0000"/>
                  </a:solidFill>
                </a:rPr>
                <a:t>Inverse modelling</a:t>
              </a:r>
            </a:p>
            <a:p>
              <a:pPr algn="ctr" eaLnBrk="1" hangingPunct="1"/>
              <a:r>
                <a:rPr lang="de-DE" sz="1600" b="1">
                  <a:solidFill>
                    <a:srgbClr val="FF0000"/>
                  </a:solidFill>
                </a:rPr>
                <a:t>(L 2-4)</a:t>
              </a:r>
              <a:endParaRPr lang="en-GB" sz="1600" b="1">
                <a:solidFill>
                  <a:srgbClr val="FF0000"/>
                </a:solidFill>
              </a:endParaRPr>
            </a:p>
          </p:txBody>
        </p:sp>
        <p:sp>
          <p:nvSpPr>
            <p:cNvPr id="44" name="Rechteckiger Pfeil 43"/>
            <p:cNvSpPr/>
            <p:nvPr/>
          </p:nvSpPr>
          <p:spPr>
            <a:xfrm rot="10800000">
              <a:off x="6928485" y="5480072"/>
              <a:ext cx="1593850" cy="1219179"/>
            </a:xfrm>
            <a:prstGeom prst="bentArrow">
              <a:avLst>
                <a:gd name="adj1" fmla="val 18565"/>
                <a:gd name="adj2" fmla="val 24085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Abgerundetes Rechteck 53"/>
            <p:cNvSpPr/>
            <p:nvPr/>
          </p:nvSpPr>
          <p:spPr>
            <a:xfrm>
              <a:off x="3607435" y="5445148"/>
              <a:ext cx="3214688" cy="13350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8222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168" y="6015673"/>
              <a:ext cx="1143000" cy="69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feld 54"/>
            <p:cNvSpPr txBox="1">
              <a:spLocks noChangeArrowheads="1"/>
            </p:cNvSpPr>
            <p:nvPr/>
          </p:nvSpPr>
          <p:spPr bwMode="auto">
            <a:xfrm>
              <a:off x="3501073" y="5434013"/>
              <a:ext cx="3429000" cy="58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sz="1600" b="1">
                  <a:solidFill>
                    <a:schemeClr val="bg1"/>
                  </a:solidFill>
                </a:rPr>
                <a:t>Improved information on </a:t>
              </a:r>
            </a:p>
            <a:p>
              <a:pPr algn="ctr" eaLnBrk="1" hangingPunct="1"/>
              <a:r>
                <a:rPr lang="de-DE" sz="1600" b="1">
                  <a:solidFill>
                    <a:schemeClr val="bg1"/>
                  </a:solidFill>
                </a:rPr>
                <a:t>GHG sources &amp; sinks</a:t>
              </a:r>
              <a:endParaRPr lang="en-GB" sz="1600" b="1">
                <a:solidFill>
                  <a:schemeClr val="bg1"/>
                </a:solidFill>
              </a:endParaRPr>
            </a:p>
          </p:txBody>
        </p:sp>
        <p:pic>
          <p:nvPicPr>
            <p:cNvPr id="8224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115" y="6012498"/>
              <a:ext cx="785813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0" name="Textfeld 45"/>
          <p:cNvSpPr txBox="1">
            <a:spLocks noChangeArrowheads="1"/>
          </p:cNvSpPr>
          <p:nvPr/>
        </p:nvSpPr>
        <p:spPr bwMode="auto">
          <a:xfrm rot="-480000">
            <a:off x="855663" y="3838575"/>
            <a:ext cx="754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4400" b="1">
                <a:solidFill>
                  <a:srgbClr val="FF0000"/>
                </a:solidFill>
              </a:rPr>
              <a:t>?</a:t>
            </a:r>
            <a:endParaRPr lang="en-GB" sz="4400" b="1">
              <a:solidFill>
                <a:srgbClr val="FF0000"/>
              </a:solidFill>
            </a:endParaRPr>
          </a:p>
        </p:txBody>
      </p:sp>
      <p:sp>
        <p:nvSpPr>
          <p:cNvPr id="8211" name="Textfeld 48"/>
          <p:cNvSpPr txBox="1">
            <a:spLocks noChangeArrowheads="1"/>
          </p:cNvSpPr>
          <p:nvPr/>
        </p:nvSpPr>
        <p:spPr bwMode="auto">
          <a:xfrm rot="780000">
            <a:off x="2409825" y="5208588"/>
            <a:ext cx="755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4800" b="1">
                <a:solidFill>
                  <a:srgbClr val="00FF00"/>
                </a:solidFill>
              </a:rPr>
              <a:t>?</a:t>
            </a:r>
            <a:endParaRPr lang="en-GB" sz="4800" b="1">
              <a:solidFill>
                <a:srgbClr val="00FF00"/>
              </a:solidFill>
            </a:endParaRPr>
          </a:p>
        </p:txBody>
      </p:sp>
      <p:grpSp>
        <p:nvGrpSpPr>
          <p:cNvPr id="8212" name="Gruppieren 55"/>
          <p:cNvGrpSpPr>
            <a:grpSpLocks/>
          </p:cNvGrpSpPr>
          <p:nvPr/>
        </p:nvGrpSpPr>
        <p:grpSpPr bwMode="auto">
          <a:xfrm>
            <a:off x="6459538" y="2000250"/>
            <a:ext cx="2592387" cy="3357563"/>
            <a:chOff x="6459538" y="2000231"/>
            <a:chExt cx="2592387" cy="3357582"/>
          </a:xfrm>
        </p:grpSpPr>
        <p:sp>
          <p:nvSpPr>
            <p:cNvPr id="45" name="Abgerundetes Rechteck 44"/>
            <p:cNvSpPr/>
            <p:nvPr/>
          </p:nvSpPr>
          <p:spPr>
            <a:xfrm>
              <a:off x="6500813" y="2714610"/>
              <a:ext cx="2517775" cy="26432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215" name="Textfeld 40"/>
            <p:cNvSpPr txBox="1">
              <a:spLocks noChangeArrowheads="1"/>
            </p:cNvSpPr>
            <p:nvPr/>
          </p:nvSpPr>
          <p:spPr bwMode="auto">
            <a:xfrm>
              <a:off x="6459538" y="2811463"/>
              <a:ext cx="25923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sz="2000" b="1">
                  <a:solidFill>
                    <a:schemeClr val="bg1"/>
                  </a:solidFill>
                </a:rPr>
                <a:t>Atmospheric GHG</a:t>
              </a:r>
            </a:p>
            <a:p>
              <a:pPr algn="ctr" eaLnBrk="1" hangingPunct="1"/>
              <a:r>
                <a:rPr lang="de-DE" sz="2000" b="1">
                  <a:solidFill>
                    <a:schemeClr val="bg1"/>
                  </a:solidFill>
                </a:rPr>
                <a:t>distributions</a:t>
              </a:r>
              <a:endParaRPr lang="en-GB" sz="2000" b="1">
                <a:solidFill>
                  <a:schemeClr val="bg1"/>
                </a:solidFill>
              </a:endParaRPr>
            </a:p>
          </p:txBody>
        </p:sp>
        <p:pic>
          <p:nvPicPr>
            <p:cNvPr id="8216" name="Picture 12" descr="scia_xch4_v1_2003-2005_anom_cyl_gimp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5438" y="3613150"/>
              <a:ext cx="2124075" cy="150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7" name="Textfeld 45"/>
            <p:cNvSpPr txBox="1">
              <a:spLocks noChangeArrowheads="1"/>
            </p:cNvSpPr>
            <p:nvPr/>
          </p:nvSpPr>
          <p:spPr bwMode="auto">
            <a:xfrm>
              <a:off x="6641539" y="2000231"/>
              <a:ext cx="1609725" cy="70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2400" b="1">
                  <a:solidFill>
                    <a:srgbClr val="FF0000"/>
                  </a:solidFill>
                </a:rPr>
                <a:t>Retrieval</a:t>
              </a:r>
            </a:p>
            <a:p>
              <a:pPr eaLnBrk="1" hangingPunct="1"/>
              <a:r>
                <a:rPr lang="de-DE" sz="1600" b="1">
                  <a:solidFill>
                    <a:srgbClr val="FF0000"/>
                  </a:solidFill>
                </a:rPr>
                <a:t>(L 1-2)</a:t>
              </a:r>
            </a:p>
          </p:txBody>
        </p:sp>
        <p:sp>
          <p:nvSpPr>
            <p:cNvPr id="51" name="Pfeil nach unten 50"/>
            <p:cNvSpPr/>
            <p:nvPr/>
          </p:nvSpPr>
          <p:spPr>
            <a:xfrm>
              <a:off x="8199438" y="2101832"/>
              <a:ext cx="428625" cy="5000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5" name="Textfeld 54"/>
          <p:cNvSpPr txBox="1"/>
          <p:nvPr/>
        </p:nvSpPr>
        <p:spPr>
          <a:xfrm>
            <a:off x="8599488" y="6556375"/>
            <a:ext cx="5445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94542931-1C79-4162-ADE5-169AEAACA617}" type="slidenum">
              <a:rPr lang="en-GB"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en-GB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0" y="76200"/>
            <a:ext cx="7956550" cy="796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GHG-CCI Project Team</a:t>
            </a:r>
            <a:endParaRPr lang="it-IT" sz="4000" b="1" baseline="-250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D30B-A765-4A4E-8DD5-C433BC519C8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Rechteck 5"/>
          <p:cNvSpPr/>
          <p:nvPr/>
        </p:nvSpPr>
        <p:spPr>
          <a:xfrm>
            <a:off x="69850" y="1327150"/>
            <a:ext cx="9001125" cy="5316538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500313" y="1470025"/>
            <a:ext cx="6429375" cy="267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154863" y="5692775"/>
            <a:ext cx="1658937" cy="64293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DLR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929063" y="5632450"/>
            <a:ext cx="2659062" cy="71278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LSCE, JRC, </a:t>
            </a:r>
            <a:r>
              <a:rPr lang="de-DE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FastOpt</a:t>
            </a:r>
            <a:endParaRPr lang="de-DE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715000" y="1509713"/>
            <a:ext cx="3143250" cy="1571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Management  Team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M. </a:t>
            </a:r>
            <a:r>
              <a:rPr lang="de-DE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Buchwitz</a:t>
            </a:r>
            <a:r>
              <a:rPr lang="de-DE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(IUP, Science Leader)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H. Bösch (</a:t>
            </a:r>
            <a:r>
              <a:rPr lang="de-DE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Univ.Leicester</a:t>
            </a:r>
            <a:r>
              <a:rPr lang="de-DE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Project Manager)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M. Reuter (IUP, </a:t>
            </a:r>
            <a:r>
              <a:rPr lang="de-DE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Deputy</a:t>
            </a:r>
            <a:r>
              <a:rPr lang="de-DE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PM)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O. </a:t>
            </a:r>
            <a:r>
              <a:rPr lang="de-DE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Hasekamp</a:t>
            </a:r>
            <a:r>
              <a:rPr lang="de-DE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(SRON)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J. </a:t>
            </a:r>
            <a:r>
              <a:rPr lang="de-DE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Notholt</a:t>
            </a:r>
            <a:r>
              <a:rPr lang="de-DE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(IUP-V, Validation Lead)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de-DE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Chevallier</a:t>
            </a:r>
            <a:r>
              <a:rPr lang="de-DE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(LSCE, CRG Lead)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14313" y="1452563"/>
            <a:ext cx="2071687" cy="1073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b="1" dirty="0">
              <a:solidFill>
                <a:schemeClr val="tx1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 rot="16200000" flipH="1">
            <a:off x="3028950" y="3260725"/>
            <a:ext cx="2357438" cy="14288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10800000">
            <a:off x="2682875" y="4438650"/>
            <a:ext cx="5327650" cy="1588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>
            <a:off x="7627144" y="4758532"/>
            <a:ext cx="714375" cy="1587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6872288" y="4660900"/>
            <a:ext cx="2068512" cy="107156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 Engineering Team (SET)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G. Lichtenberg, DLR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b="1" dirty="0">
              <a:solidFill>
                <a:schemeClr val="tx1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 rot="10800000">
            <a:off x="4187825" y="3602038"/>
            <a:ext cx="3214688" cy="1587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5800725" y="3173413"/>
            <a:ext cx="3000375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Manager</a:t>
            </a: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H. Bösch (</a:t>
            </a:r>
            <a:r>
              <a:rPr lang="de-D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Univ.Leicester</a:t>
            </a: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Deputy</a:t>
            </a:r>
            <a:r>
              <a:rPr lang="de-DE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M. Reuter (IUP)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539875"/>
            <a:ext cx="15001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Gerade Verbindung 19"/>
          <p:cNvCxnSpPr/>
          <p:nvPr/>
        </p:nvCxnSpPr>
        <p:spPr>
          <a:xfrm rot="5400000">
            <a:off x="5005388" y="4700588"/>
            <a:ext cx="539750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3859213" y="4660900"/>
            <a:ext cx="2847975" cy="107156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Climate</a:t>
            </a:r>
            <a:r>
              <a:rPr lang="de-D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Research Group (CRG)</a:t>
            </a: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Lead: F. </a:t>
            </a:r>
            <a:r>
              <a:rPr lang="de-DE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Chevallier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LSCE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674938" y="1612900"/>
            <a:ext cx="2928937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Science Leader</a:t>
            </a:r>
            <a:endParaRPr lang="en-GB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M. </a:t>
            </a:r>
            <a:r>
              <a:rPr lang="de-D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Buchwitz</a:t>
            </a: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(IUP)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55588" y="3643313"/>
            <a:ext cx="3459162" cy="28575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EOST1: SCIAMACHY &amp; GOSAT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Lead: M. </a:t>
            </a:r>
            <a:r>
              <a:rPr lang="de-DE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Buchwitz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IUP, </a:t>
            </a:r>
            <a:r>
              <a:rPr lang="de-DE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Univ.Leicester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SRON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EOST2: TIR (IASI, MIPAS, …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Lead: C. </a:t>
            </a:r>
            <a:r>
              <a:rPr lang="de-DE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Crevoisier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LMD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LMD, KIT, IUP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VALT: Validation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Lead: J. </a:t>
            </a:r>
            <a:r>
              <a:rPr lang="de-DE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Notholt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IUP, KIT, BIRA, EMPA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39700" y="2652713"/>
            <a:ext cx="3717925" cy="107156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EO Science Team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(EOST)</a:t>
            </a:r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ch unten gekrümmter Pfeil 1"/>
          <p:cNvSpPr/>
          <p:nvPr/>
        </p:nvSpPr>
        <p:spPr>
          <a:xfrm rot="883655">
            <a:off x="2340294" y="1120033"/>
            <a:ext cx="1242764" cy="576287"/>
          </a:xfrm>
          <a:prstGeom prst="curvedDownArrow">
            <a:avLst>
              <a:gd name="adj1" fmla="val 39199"/>
              <a:gd name="adj2" fmla="val 8283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599488" y="6556375"/>
            <a:ext cx="5445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95CAEA67-3A05-4E58-B447-E8F700BF2003}" type="slidenum">
              <a:rPr lang="en-GB"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7</a:t>
            </a:fld>
            <a:endParaRPr lang="en-GB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341439"/>
            <a:ext cx="2401007" cy="34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59954"/>
            <a:ext cx="5590944" cy="488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0" y="76200"/>
            <a:ext cx="7858125" cy="796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User Requirements</a:t>
            </a:r>
            <a:endParaRPr lang="it-IT" sz="3600" b="1" baseline="-250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6264283" y="4018919"/>
            <a:ext cx="2042652" cy="1772490"/>
            <a:chOff x="6264283" y="4018919"/>
            <a:chExt cx="2042652" cy="1772490"/>
          </a:xfrm>
        </p:grpSpPr>
        <p:grpSp>
          <p:nvGrpSpPr>
            <p:cNvPr id="5" name="Gruppieren 4"/>
            <p:cNvGrpSpPr/>
            <p:nvPr/>
          </p:nvGrpSpPr>
          <p:grpSpPr>
            <a:xfrm>
              <a:off x="6264283" y="4018919"/>
              <a:ext cx="872295" cy="1697749"/>
              <a:chOff x="6264283" y="4018919"/>
              <a:chExt cx="872295" cy="1697749"/>
            </a:xfrm>
          </p:grpSpPr>
          <p:sp>
            <p:nvSpPr>
              <p:cNvPr id="3" name="Ellipse 2"/>
              <p:cNvSpPr/>
              <p:nvPr/>
            </p:nvSpPr>
            <p:spPr>
              <a:xfrm>
                <a:off x="6264283" y="4018919"/>
                <a:ext cx="864096" cy="36004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err="1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6272482" y="5356628"/>
                <a:ext cx="864096" cy="36004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err="1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Textfeld 9"/>
            <p:cNvSpPr txBox="1"/>
            <p:nvPr/>
          </p:nvSpPr>
          <p:spPr>
            <a:xfrm>
              <a:off x="7063087" y="4062855"/>
              <a:ext cx="12438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FF0000"/>
                  </a:solidFill>
                </a:rPr>
                <a:t>~0.12%</a:t>
              </a:r>
              <a:endParaRPr lang="de-DE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061446" y="5452855"/>
              <a:ext cx="12438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FF0000"/>
                  </a:solidFill>
                </a:rPr>
                <a:t>~0.5%</a:t>
              </a:r>
              <a:endParaRPr lang="de-DE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feld 1"/>
          <p:cNvSpPr txBox="1">
            <a:spLocks noChangeArrowheads="1"/>
          </p:cNvSpPr>
          <p:nvPr/>
        </p:nvSpPr>
        <p:spPr bwMode="auto">
          <a:xfrm>
            <a:off x="0" y="4869160"/>
            <a:ext cx="29878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/>
              <a:t>on </a:t>
            </a:r>
            <a:endParaRPr lang="de-DE" dirty="0" smtClean="0"/>
          </a:p>
          <a:p>
            <a:pPr algn="ctr" eaLnBrk="1" hangingPunct="1"/>
            <a:r>
              <a:rPr lang="de-DE" dirty="0" smtClean="0">
                <a:hlinkClick r:id="rId4"/>
              </a:rPr>
              <a:t>http</a:t>
            </a:r>
            <a:r>
              <a:rPr lang="de-DE" dirty="0">
                <a:hlinkClick r:id="rId4"/>
              </a:rPr>
              <a:t>://www.esa-ghg-cci.org/</a:t>
            </a:r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3783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0" y="76200"/>
            <a:ext cx="7858125" cy="796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GHG-CCI Phase 1 Schedule</a:t>
            </a:r>
            <a:endParaRPr lang="it-IT" sz="3600" b="1" baseline="-250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599488" y="6556375"/>
            <a:ext cx="5445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DE4D3632-CFB7-42A9-B931-F208591F5614}" type="slidenum">
              <a:rPr lang="en-GB"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en-GB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464766"/>
              </p:ext>
            </p:extLst>
          </p:nvPr>
        </p:nvGraphicFramePr>
        <p:xfrm>
          <a:off x="250825" y="2285578"/>
          <a:ext cx="8621712" cy="375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52"/>
                <a:gridCol w="1436952"/>
                <a:gridCol w="1436952"/>
                <a:gridCol w="1436952"/>
                <a:gridCol w="1436952"/>
                <a:gridCol w="1436952"/>
              </a:tblGrid>
              <a:tr h="370871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Arial" pitchFamily="34" charset="0"/>
                          <a:cs typeface="Arial" pitchFamily="34" charset="0"/>
                        </a:rPr>
                        <a:t>Year 1</a:t>
                      </a: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Arial" pitchFamily="34" charset="0"/>
                          <a:cs typeface="Arial" pitchFamily="34" charset="0"/>
                        </a:rPr>
                        <a:t>Year 2</a:t>
                      </a: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Arial" pitchFamily="34" charset="0"/>
                          <a:cs typeface="Arial" pitchFamily="34" charset="0"/>
                        </a:rPr>
                        <a:t>Year 3</a:t>
                      </a: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1463164">
                <a:tc>
                  <a:txBody>
                    <a:bodyPr/>
                    <a:lstStyle/>
                    <a:p>
                      <a:endParaRPr lang="de-DE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de-DE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de-DE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de-DE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</a:tr>
              <a:tr h="640134">
                <a:tc>
                  <a:txBody>
                    <a:bodyPr/>
                    <a:lstStyle/>
                    <a:p>
                      <a:endParaRPr lang="de-DE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</a:tr>
              <a:tr h="640134">
                <a:tc>
                  <a:txBody>
                    <a:bodyPr/>
                    <a:lstStyle/>
                    <a:p>
                      <a:endParaRPr lang="de-DE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</a:tr>
              <a:tr h="640134">
                <a:tc>
                  <a:txBody>
                    <a:bodyPr/>
                    <a:lstStyle/>
                    <a:p>
                      <a:endParaRPr lang="de-DE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  <a:tc>
                  <a:txBody>
                    <a:bodyPr/>
                    <a:lstStyle/>
                    <a:p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24" marB="45724"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323850" y="2717378"/>
            <a:ext cx="5616575" cy="136842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58788" y="2795165"/>
            <a:ext cx="1722437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Round Robin</a:t>
            </a:r>
          </a:p>
        </p:txBody>
      </p:sp>
      <p:sp>
        <p:nvSpPr>
          <p:cNvPr id="9" name="Nach unten gekrümmter Pfeil 8"/>
          <p:cNvSpPr/>
          <p:nvPr/>
        </p:nvSpPr>
        <p:spPr>
          <a:xfrm rot="10800000">
            <a:off x="384175" y="3658765"/>
            <a:ext cx="1439863" cy="3603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Nach unten gekrümmter Pfeil 9"/>
          <p:cNvSpPr/>
          <p:nvPr/>
        </p:nvSpPr>
        <p:spPr>
          <a:xfrm>
            <a:off x="446088" y="3268240"/>
            <a:ext cx="1439862" cy="3603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Nach unten gekrümmter Pfeil 10"/>
          <p:cNvSpPr/>
          <p:nvPr/>
        </p:nvSpPr>
        <p:spPr>
          <a:xfrm rot="10800000">
            <a:off x="1862138" y="3661940"/>
            <a:ext cx="1439862" cy="3603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Nach unten gekrümmter Pfeil 11"/>
          <p:cNvSpPr/>
          <p:nvPr/>
        </p:nvSpPr>
        <p:spPr>
          <a:xfrm>
            <a:off x="1924050" y="3271415"/>
            <a:ext cx="1439863" cy="3603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Nach unten gekrümmter Pfeil 12"/>
          <p:cNvSpPr/>
          <p:nvPr/>
        </p:nvSpPr>
        <p:spPr>
          <a:xfrm rot="10800000">
            <a:off x="3357563" y="3661940"/>
            <a:ext cx="1439862" cy="3603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Nach unten gekrümmter Pfeil 13"/>
          <p:cNvSpPr/>
          <p:nvPr/>
        </p:nvSpPr>
        <p:spPr>
          <a:xfrm>
            <a:off x="3419475" y="3271415"/>
            <a:ext cx="1439863" cy="3603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5413" name="Textfeld 7"/>
          <p:cNvSpPr txBox="1">
            <a:spLocks noChangeArrowheads="1"/>
          </p:cNvSpPr>
          <p:nvPr/>
        </p:nvSpPr>
        <p:spPr bwMode="auto">
          <a:xfrm>
            <a:off x="2162175" y="2698328"/>
            <a:ext cx="3633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1400"/>
              <a:t>Several cycles: </a:t>
            </a:r>
          </a:p>
          <a:p>
            <a:pPr algn="ctr" eaLnBrk="1" hangingPunct="1"/>
            <a:r>
              <a:rPr lang="de-DE" sz="1400"/>
              <a:t>(Re)processing  - analysis - improvements</a:t>
            </a:r>
          </a:p>
        </p:txBody>
      </p:sp>
      <p:sp>
        <p:nvSpPr>
          <p:cNvPr id="15" name="Rechteckige Legende 14"/>
          <p:cNvSpPr/>
          <p:nvPr/>
        </p:nvSpPr>
        <p:spPr>
          <a:xfrm>
            <a:off x="250825" y="1399753"/>
            <a:ext cx="996950" cy="574675"/>
          </a:xfrm>
          <a:prstGeom prst="wedgeRectCallout">
            <a:avLst>
              <a:gd name="adj1" fmla="val -48630"/>
              <a:gd name="adj2" fmla="val 103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>
                <a:latin typeface="Arial" pitchFamily="34" charset="0"/>
                <a:cs typeface="Arial" pitchFamily="34" charset="0"/>
              </a:rPr>
              <a:t>1 Sep 2010</a:t>
            </a:r>
          </a:p>
        </p:txBody>
      </p:sp>
      <p:sp>
        <p:nvSpPr>
          <p:cNvPr id="18" name="Rechteckige Legende 17"/>
          <p:cNvSpPr/>
          <p:nvPr/>
        </p:nvSpPr>
        <p:spPr>
          <a:xfrm>
            <a:off x="7524328" y="1400444"/>
            <a:ext cx="864096" cy="574675"/>
          </a:xfrm>
          <a:prstGeom prst="wedgeRectCallout">
            <a:avLst>
              <a:gd name="adj1" fmla="val -14513"/>
              <a:gd name="adj2" fmla="val 1045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Now</a:t>
            </a:r>
            <a:endParaRPr lang="de-DE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981700" y="4146128"/>
            <a:ext cx="1414463" cy="59372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222750" y="4235028"/>
            <a:ext cx="227647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CRDP </a:t>
            </a:r>
            <a:r>
              <a:rPr lang="de-DE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generation</a:t>
            </a:r>
            <a:endParaRPr lang="de-DE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feil nach unten 15"/>
          <p:cNvSpPr/>
          <p:nvPr/>
        </p:nvSpPr>
        <p:spPr>
          <a:xfrm>
            <a:off x="5832475" y="3531765"/>
            <a:ext cx="215900" cy="581025"/>
          </a:xfrm>
          <a:prstGeom prst="downArrow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420" name="Textfeld 21"/>
          <p:cNvSpPr txBox="1">
            <a:spLocks noChangeArrowheads="1"/>
          </p:cNvSpPr>
          <p:nvPr/>
        </p:nvSpPr>
        <p:spPr bwMode="auto">
          <a:xfrm>
            <a:off x="5838825" y="3450803"/>
            <a:ext cx="132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1400"/>
              <a:t>Selected</a:t>
            </a:r>
          </a:p>
          <a:p>
            <a:pPr algn="ctr" eaLnBrk="1" hangingPunct="1"/>
            <a:r>
              <a:rPr lang="de-DE" sz="1400"/>
              <a:t>algorithms</a:t>
            </a:r>
          </a:p>
        </p:txBody>
      </p:sp>
      <p:sp>
        <p:nvSpPr>
          <p:cNvPr id="23" name="Pfeil nach unten 22"/>
          <p:cNvSpPr/>
          <p:nvPr/>
        </p:nvSpPr>
        <p:spPr>
          <a:xfrm>
            <a:off x="7308850" y="4147715"/>
            <a:ext cx="215900" cy="581025"/>
          </a:xfrm>
          <a:prstGeom prst="downArrow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7450138" y="4793828"/>
            <a:ext cx="981227" cy="59372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5963184" y="4866853"/>
            <a:ext cx="2151063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CRDP </a:t>
            </a:r>
            <a:r>
              <a:rPr lang="de-DE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validation</a:t>
            </a:r>
            <a:endParaRPr lang="de-DE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143875" y="5428828"/>
            <a:ext cx="706438" cy="5921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5627688" y="5489153"/>
            <a:ext cx="2890837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CRDP </a:t>
            </a:r>
            <a:r>
              <a:rPr lang="de-DE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user</a:t>
            </a:r>
            <a:r>
              <a:rPr lang="de-DE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assessment</a:t>
            </a:r>
            <a:endParaRPr lang="de-DE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feil nach unten 27"/>
          <p:cNvSpPr/>
          <p:nvPr/>
        </p:nvSpPr>
        <p:spPr>
          <a:xfrm>
            <a:off x="8360838" y="4806528"/>
            <a:ext cx="215900" cy="581025"/>
          </a:xfrm>
          <a:prstGeom prst="downArrow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429" name="Textfeld 30"/>
          <p:cNvSpPr txBox="1">
            <a:spLocks noChangeArrowheads="1"/>
          </p:cNvSpPr>
          <p:nvPr/>
        </p:nvSpPr>
        <p:spPr bwMode="auto">
          <a:xfrm>
            <a:off x="4686300" y="3296815"/>
            <a:ext cx="132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1200"/>
              <a:t>Final assessment &amp; decision</a:t>
            </a:r>
          </a:p>
        </p:txBody>
      </p:sp>
      <p:sp>
        <p:nvSpPr>
          <p:cNvPr id="15430" name="Textfeld 31"/>
          <p:cNvSpPr txBox="1">
            <a:spLocks noChangeArrowheads="1"/>
          </p:cNvSpPr>
          <p:nvPr/>
        </p:nvSpPr>
        <p:spPr bwMode="auto">
          <a:xfrm>
            <a:off x="7370763" y="4314403"/>
            <a:ext cx="915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1400" dirty="0"/>
              <a:t>CRDP</a:t>
            </a:r>
          </a:p>
        </p:txBody>
      </p:sp>
      <p:sp>
        <p:nvSpPr>
          <p:cNvPr id="15431" name="Textfeld 32"/>
          <p:cNvSpPr txBox="1">
            <a:spLocks noChangeArrowheads="1"/>
          </p:cNvSpPr>
          <p:nvPr/>
        </p:nvSpPr>
        <p:spPr bwMode="auto">
          <a:xfrm>
            <a:off x="8431365" y="4927447"/>
            <a:ext cx="704849" cy="31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1400" dirty="0"/>
              <a:t>PVIR</a:t>
            </a:r>
          </a:p>
        </p:txBody>
      </p:sp>
      <p:sp>
        <p:nvSpPr>
          <p:cNvPr id="15432" name="Textfeld 33"/>
          <p:cNvSpPr txBox="1">
            <a:spLocks noChangeArrowheads="1"/>
          </p:cNvSpPr>
          <p:nvPr/>
        </p:nvSpPr>
        <p:spPr bwMode="auto">
          <a:xfrm>
            <a:off x="8480425" y="6073353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1400"/>
              <a:t>CAR</a:t>
            </a:r>
          </a:p>
        </p:txBody>
      </p:sp>
      <p:sp>
        <p:nvSpPr>
          <p:cNvPr id="35" name="Pfeil nach unten 34"/>
          <p:cNvSpPr/>
          <p:nvPr/>
        </p:nvSpPr>
        <p:spPr>
          <a:xfrm>
            <a:off x="8748713" y="5416128"/>
            <a:ext cx="215900" cy="581025"/>
          </a:xfrm>
          <a:prstGeom prst="downArrow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Textfeld 31"/>
          <p:cNvSpPr txBox="1">
            <a:spLocks noChangeArrowheads="1"/>
          </p:cNvSpPr>
          <p:nvPr/>
        </p:nvSpPr>
        <p:spPr bwMode="auto">
          <a:xfrm>
            <a:off x="611525" y="4307085"/>
            <a:ext cx="34702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1400" dirty="0" smtClean="0"/>
              <a:t>CRDP = </a:t>
            </a:r>
            <a:r>
              <a:rPr lang="de-DE" sz="1400" dirty="0" err="1" smtClean="0"/>
              <a:t>Climate</a:t>
            </a:r>
            <a:r>
              <a:rPr lang="de-DE" sz="1400" dirty="0" smtClean="0"/>
              <a:t> Research Data Package</a:t>
            </a:r>
            <a:endParaRPr lang="de-DE" sz="1400" dirty="0"/>
          </a:p>
        </p:txBody>
      </p:sp>
      <p:sp>
        <p:nvSpPr>
          <p:cNvPr id="36" name="Textfeld 31"/>
          <p:cNvSpPr txBox="1">
            <a:spLocks noChangeArrowheads="1"/>
          </p:cNvSpPr>
          <p:nvPr/>
        </p:nvSpPr>
        <p:spPr bwMode="auto">
          <a:xfrm>
            <a:off x="719666" y="4927447"/>
            <a:ext cx="4737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1400" dirty="0" smtClean="0"/>
              <a:t>PVIR = </a:t>
            </a:r>
            <a:r>
              <a:rPr lang="de-DE" sz="1400" dirty="0" err="1" smtClean="0"/>
              <a:t>Product</a:t>
            </a:r>
            <a:r>
              <a:rPr lang="de-DE" sz="1400" dirty="0" smtClean="0"/>
              <a:t> Validation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Intercomparison</a:t>
            </a:r>
            <a:r>
              <a:rPr lang="de-DE" sz="1400" dirty="0" smtClean="0"/>
              <a:t> Report</a:t>
            </a:r>
            <a:endParaRPr lang="de-DE" sz="1400" dirty="0"/>
          </a:p>
        </p:txBody>
      </p:sp>
      <p:sp>
        <p:nvSpPr>
          <p:cNvPr id="37" name="Textfeld 31"/>
          <p:cNvSpPr txBox="1">
            <a:spLocks noChangeArrowheads="1"/>
          </p:cNvSpPr>
          <p:nvPr/>
        </p:nvSpPr>
        <p:spPr bwMode="auto">
          <a:xfrm>
            <a:off x="1938147" y="5566896"/>
            <a:ext cx="40149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1400" dirty="0" smtClean="0"/>
              <a:t>CAR = </a:t>
            </a:r>
            <a:r>
              <a:rPr lang="de-DE" sz="1400" dirty="0" err="1" smtClean="0"/>
              <a:t>Climate</a:t>
            </a:r>
            <a:r>
              <a:rPr lang="de-DE" sz="1400" dirty="0" smtClean="0"/>
              <a:t> Assessment Report</a:t>
            </a:r>
            <a:endParaRPr lang="de-DE" sz="1400" dirty="0"/>
          </a:p>
        </p:txBody>
      </p:sp>
      <p:sp>
        <p:nvSpPr>
          <p:cNvPr id="40" name="Rechteckige Legende 39"/>
          <p:cNvSpPr/>
          <p:nvPr/>
        </p:nvSpPr>
        <p:spPr>
          <a:xfrm>
            <a:off x="6023322" y="1398921"/>
            <a:ext cx="996950" cy="574675"/>
          </a:xfrm>
          <a:prstGeom prst="wedgeRectCallout">
            <a:avLst>
              <a:gd name="adj1" fmla="val -48630"/>
              <a:gd name="adj2" fmla="val 103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>
                <a:latin typeface="Arial" pitchFamily="34" charset="0"/>
                <a:cs typeface="Arial" pitchFamily="34" charset="0"/>
              </a:rPr>
              <a:t>1 Sep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2012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hteckige Legende 40"/>
          <p:cNvSpPr/>
          <p:nvPr/>
        </p:nvSpPr>
        <p:spPr>
          <a:xfrm>
            <a:off x="3131840" y="1385066"/>
            <a:ext cx="996950" cy="574675"/>
          </a:xfrm>
          <a:prstGeom prst="wedgeRectCallout">
            <a:avLst>
              <a:gd name="adj1" fmla="val -48630"/>
              <a:gd name="adj2" fmla="val 103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>
                <a:latin typeface="Arial" pitchFamily="34" charset="0"/>
                <a:cs typeface="Arial" pitchFamily="34" charset="0"/>
              </a:rPr>
              <a:t>1 Sep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2011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476250" y="5613672"/>
            <a:ext cx="8272463" cy="1055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142581"/>
              </p:ext>
            </p:extLst>
          </p:nvPr>
        </p:nvGraphicFramePr>
        <p:xfrm>
          <a:off x="168275" y="1914525"/>
          <a:ext cx="8837616" cy="3621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341"/>
                <a:gridCol w="1224136"/>
                <a:gridCol w="936104"/>
                <a:gridCol w="1076216"/>
                <a:gridCol w="940008"/>
                <a:gridCol w="936104"/>
                <a:gridCol w="936104"/>
                <a:gridCol w="936104"/>
                <a:gridCol w="905499"/>
              </a:tblGrid>
              <a:tr h="518253">
                <a:tc>
                  <a:txBody>
                    <a:bodyPr/>
                    <a:lstStyle/>
                    <a:p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latin typeface="Arial" pitchFamily="34" charset="0"/>
                          <a:cs typeface="Arial" pitchFamily="34" charset="0"/>
                        </a:rPr>
                        <a:t>IUP</a:t>
                      </a:r>
                    </a:p>
                  </a:txBody>
                  <a:tcPr marL="91442" marR="91442" marT="45728" marB="45728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800" dirty="0" err="1" smtClean="0">
                          <a:latin typeface="Arial" pitchFamily="34" charset="0"/>
                          <a:cs typeface="Arial" pitchFamily="34" charset="0"/>
                        </a:rPr>
                        <a:t>UoL</a:t>
                      </a:r>
                      <a:endParaRPr lang="de-DE" sz="2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/>
                </a:tc>
                <a:tc hMerge="1">
                  <a:txBody>
                    <a:bodyPr/>
                    <a:lstStyle/>
                    <a:p>
                      <a:pPr algn="ctr"/>
                      <a:endParaRPr lang="de-DE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latin typeface="Arial" pitchFamily="34" charset="0"/>
                          <a:cs typeface="Arial" pitchFamily="34" charset="0"/>
                        </a:rPr>
                        <a:t>SRON</a:t>
                      </a:r>
                    </a:p>
                  </a:txBody>
                  <a:tcPr marL="91442" marR="91442" marT="45728" marB="45728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NIES</a:t>
                      </a:r>
                      <a:endParaRPr lang="en-GB" sz="18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NASA</a:t>
                      </a:r>
                    </a:p>
                  </a:txBody>
                  <a:tcPr marL="91442" marR="91442" marT="45728" marB="45728"/>
                </a:tc>
              </a:tr>
              <a:tr h="640195"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BESD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WFMD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OCPR</a:t>
                      </a:r>
                      <a:endParaRPr lang="en-GB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OCFP</a:t>
                      </a:r>
                      <a:endParaRPr lang="de-DE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SRPR</a:t>
                      </a:r>
                    </a:p>
                  </a:txBody>
                  <a:tcPr marL="91442" marR="9144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SRFP</a:t>
                      </a:r>
                      <a:endParaRPr lang="en-GB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Official GOSAT &amp; PPDF</a:t>
                      </a:r>
                      <a:endParaRPr lang="en-GB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ACOS</a:t>
                      </a:r>
                      <a:endParaRPr lang="en-GB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/>
                </a:tc>
              </a:tr>
              <a:tr h="57922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atin typeface="Arial" pitchFamily="34" charset="0"/>
                          <a:cs typeface="Arial" pitchFamily="34" charset="0"/>
                        </a:rPr>
                        <a:t>SCIA</a:t>
                      </a:r>
                    </a:p>
                    <a:p>
                      <a:pPr algn="ctr"/>
                      <a:r>
                        <a:rPr lang="de-DE" sz="1600" b="1" dirty="0" smtClean="0">
                          <a:latin typeface="Arial" pitchFamily="34" charset="0"/>
                          <a:cs typeface="Arial" pitchFamily="34" charset="0"/>
                        </a:rPr>
                        <a:t>XCO</a:t>
                      </a:r>
                      <a:r>
                        <a:rPr lang="de-DE" sz="16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600" b="1" baseline="-25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ECV?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ECV?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CC"/>
                    </a:solidFill>
                  </a:tcPr>
                </a:tc>
              </a:tr>
              <a:tr h="634478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atin typeface="Arial" pitchFamily="34" charset="0"/>
                          <a:cs typeface="Arial" pitchFamily="34" charset="0"/>
                        </a:rPr>
                        <a:t>SCIA</a:t>
                      </a:r>
                    </a:p>
                    <a:p>
                      <a:pPr algn="ctr"/>
                      <a:r>
                        <a:rPr lang="de-DE" sz="1600" b="1" dirty="0" smtClean="0">
                          <a:latin typeface="Arial" pitchFamily="34" charset="0"/>
                          <a:cs typeface="Arial" pitchFamily="34" charset="0"/>
                        </a:rPr>
                        <a:t>XCH</a:t>
                      </a:r>
                      <a:r>
                        <a:rPr lang="de-DE" sz="1600" b="1" baseline="-25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1600" b="1" baseline="-25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ECV?</a:t>
                      </a:r>
                      <a:endParaRPr lang="en-GB" sz="20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ECV?</a:t>
                      </a:r>
                      <a:endParaRPr lang="de-DE" sz="3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(IMAP)</a:t>
                      </a:r>
                    </a:p>
                  </a:txBody>
                  <a:tcPr marL="91442" marR="91442" marT="45728" marB="4572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99"/>
                    </a:solidFill>
                  </a:tcPr>
                </a:tc>
              </a:tr>
              <a:tr h="57922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atin typeface="Arial" pitchFamily="34" charset="0"/>
                          <a:cs typeface="Arial" pitchFamily="34" charset="0"/>
                        </a:rPr>
                        <a:t>GOSAT</a:t>
                      </a:r>
                    </a:p>
                    <a:p>
                      <a:pPr algn="ctr"/>
                      <a:r>
                        <a:rPr lang="de-DE" sz="1600" b="1" dirty="0" smtClean="0">
                          <a:latin typeface="Arial" pitchFamily="34" charset="0"/>
                          <a:cs typeface="Arial" pitchFamily="34" charset="0"/>
                        </a:rPr>
                        <a:t>XCO</a:t>
                      </a:r>
                      <a:r>
                        <a:rPr lang="de-DE" sz="16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600" b="1" baseline="-25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ECV?</a:t>
                      </a:r>
                      <a:endParaRPr kumimoji="0" lang="de-DE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OCO)</a:t>
                      </a:r>
                    </a:p>
                  </a:txBody>
                  <a:tcPr marL="91442" marR="91442" marT="45728" marB="4572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ECV?</a:t>
                      </a:r>
                      <a:endParaRPr kumimoji="0" lang="de-DE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de-DE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RemoTeC</a:t>
                      </a: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91442" marR="91442" marT="45728" marB="4572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cmp</a:t>
                      </a:r>
                      <a:endParaRPr lang="en-GB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cmp</a:t>
                      </a:r>
                      <a:endParaRPr lang="en-GB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CC"/>
                    </a:solidFill>
                  </a:tcPr>
                </a:tc>
              </a:tr>
              <a:tr h="57922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atin typeface="Arial" pitchFamily="34" charset="0"/>
                          <a:cs typeface="Arial" pitchFamily="34" charset="0"/>
                        </a:rPr>
                        <a:t>GOSAT</a:t>
                      </a:r>
                    </a:p>
                    <a:p>
                      <a:pPr algn="ctr"/>
                      <a:r>
                        <a:rPr lang="de-DE" sz="1600" b="1" dirty="0" smtClean="0">
                          <a:latin typeface="Arial" pitchFamily="34" charset="0"/>
                          <a:cs typeface="Arial" pitchFamily="34" charset="0"/>
                        </a:rPr>
                        <a:t>XCH</a:t>
                      </a:r>
                      <a:r>
                        <a:rPr lang="de-DE" sz="1600" b="1" baseline="-25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1600" b="1" baseline="-25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ECV?</a:t>
                      </a:r>
                      <a:endParaRPr kumimoji="0" lang="de-DE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OCO)</a:t>
                      </a:r>
                    </a:p>
                  </a:txBody>
                  <a:tcPr marL="91442" marR="91442" marT="45728" marB="4572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ECV?</a:t>
                      </a:r>
                      <a:endParaRPr kumimoji="0" lang="de-DE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OCO)</a:t>
                      </a:r>
                    </a:p>
                  </a:txBody>
                  <a:tcPr marL="91442" marR="91442" marT="45728" marB="4572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ECV?</a:t>
                      </a:r>
                      <a:endParaRPr kumimoji="0" lang="de-DE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de-DE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RemoTeC</a:t>
                      </a: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de-DE" sz="20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ECV?</a:t>
                      </a:r>
                      <a:endParaRPr kumimoji="0" lang="de-DE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de-DE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RemoTeC</a:t>
                      </a: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de-DE" sz="20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cmp</a:t>
                      </a:r>
                      <a:endParaRPr lang="en-GB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9282" name="Textfeld 6"/>
          <p:cNvSpPr txBox="1">
            <a:spLocks noChangeArrowheads="1"/>
          </p:cNvSpPr>
          <p:nvPr/>
        </p:nvSpPr>
        <p:spPr bwMode="auto">
          <a:xfrm>
            <a:off x="603250" y="5589267"/>
            <a:ext cx="8013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1600" b="1" dirty="0" smtClean="0">
                <a:solidFill>
                  <a:prstClr val="black"/>
                </a:solidFill>
              </a:rPr>
              <a:t>Additional </a:t>
            </a:r>
            <a:r>
              <a:rPr lang="de-DE" sz="1600" b="1" dirty="0" err="1" smtClean="0">
                <a:solidFill>
                  <a:prstClr val="black"/>
                </a:solidFill>
              </a:rPr>
              <a:t>Constraints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Algorithms</a:t>
            </a:r>
            <a:r>
              <a:rPr lang="de-DE" sz="1600" b="1" dirty="0" smtClean="0">
                <a:solidFill>
                  <a:prstClr val="black"/>
                </a:solidFill>
              </a:rPr>
              <a:t> (ACAs) / </a:t>
            </a:r>
            <a:r>
              <a:rPr lang="de-DE" sz="1600" b="1" dirty="0" err="1" smtClean="0">
                <a:solidFill>
                  <a:prstClr val="black"/>
                </a:solidFill>
              </a:rPr>
              <a:t>data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products</a:t>
            </a:r>
            <a:r>
              <a:rPr lang="de-DE" sz="1600" b="1" dirty="0" smtClean="0">
                <a:solidFill>
                  <a:prstClr val="black"/>
                </a:solidFill>
              </a:rPr>
              <a:t>: </a:t>
            </a:r>
          </a:p>
          <a:p>
            <a:pPr algn="ctr" eaLnBrk="1" hangingPunct="1">
              <a:defRPr/>
            </a:pPr>
            <a:r>
              <a:rPr lang="de-DE" sz="1600" dirty="0" smtClean="0">
                <a:solidFill>
                  <a:prstClr val="black"/>
                </a:solidFill>
              </a:rPr>
              <a:t>	LMD</a:t>
            </a:r>
            <a:r>
              <a:rPr lang="de-DE" sz="1600" dirty="0" smtClean="0">
                <a:solidFill>
                  <a:srgbClr val="0070C0"/>
                </a:solidFill>
              </a:rPr>
              <a:t>: AIRS CO</a:t>
            </a:r>
            <a:r>
              <a:rPr lang="de-DE" sz="1600" baseline="-25000" dirty="0" smtClean="0">
                <a:solidFill>
                  <a:srgbClr val="0070C0"/>
                </a:solidFill>
              </a:rPr>
              <a:t>2</a:t>
            </a:r>
            <a:r>
              <a:rPr lang="de-DE" sz="1600" dirty="0" smtClean="0">
                <a:solidFill>
                  <a:srgbClr val="0070C0"/>
                </a:solidFill>
              </a:rPr>
              <a:t>, IASI CO</a:t>
            </a:r>
            <a:r>
              <a:rPr lang="de-DE" sz="1600" baseline="-25000" dirty="0" smtClean="0">
                <a:solidFill>
                  <a:srgbClr val="0070C0"/>
                </a:solidFill>
              </a:rPr>
              <a:t>2</a:t>
            </a:r>
            <a:r>
              <a:rPr lang="de-DE" sz="1600" dirty="0" smtClean="0">
                <a:solidFill>
                  <a:srgbClr val="0070C0"/>
                </a:solidFill>
              </a:rPr>
              <a:t>&amp;CH</a:t>
            </a:r>
            <a:r>
              <a:rPr lang="de-DE" sz="1600" baseline="-25000" dirty="0" smtClean="0">
                <a:solidFill>
                  <a:srgbClr val="0070C0"/>
                </a:solidFill>
              </a:rPr>
              <a:t>4</a:t>
            </a:r>
            <a:r>
              <a:rPr lang="de-DE" sz="1600" dirty="0" smtClean="0">
                <a:solidFill>
                  <a:srgbClr val="0070C0"/>
                </a:solidFill>
              </a:rPr>
              <a:t>, ACE-FTS CO</a:t>
            </a:r>
            <a:r>
              <a:rPr lang="de-DE" sz="1600" baseline="-25000" dirty="0" smtClean="0">
                <a:solidFill>
                  <a:srgbClr val="0070C0"/>
                </a:solidFill>
              </a:rPr>
              <a:t>2</a:t>
            </a:r>
            <a:r>
              <a:rPr lang="de-DE" sz="1600" dirty="0" smtClean="0">
                <a:solidFill>
                  <a:srgbClr val="0070C0"/>
                </a:solidFill>
              </a:rPr>
              <a:t>, …, </a:t>
            </a:r>
          </a:p>
          <a:p>
            <a:pPr algn="ctr" eaLnBrk="1" hangingPunct="1">
              <a:defRPr/>
            </a:pPr>
            <a:r>
              <a:rPr lang="de-DE" sz="1600" dirty="0" smtClean="0">
                <a:solidFill>
                  <a:prstClr val="black"/>
                </a:solidFill>
              </a:rPr>
              <a:t>	KIT: </a:t>
            </a:r>
            <a:r>
              <a:rPr lang="de-DE" sz="1600" dirty="0" smtClean="0">
                <a:solidFill>
                  <a:srgbClr val="0070C0"/>
                </a:solidFill>
              </a:rPr>
              <a:t>MIPAS CH</a:t>
            </a:r>
            <a:r>
              <a:rPr lang="de-DE" sz="1600" baseline="-25000" dirty="0" smtClean="0">
                <a:solidFill>
                  <a:srgbClr val="0070C0"/>
                </a:solidFill>
              </a:rPr>
              <a:t>4</a:t>
            </a:r>
            <a:r>
              <a:rPr lang="de-DE" sz="1600" dirty="0" smtClean="0">
                <a:solidFill>
                  <a:prstClr val="black"/>
                </a:solidFill>
              </a:rPr>
              <a:t>, IUP: </a:t>
            </a:r>
            <a:r>
              <a:rPr lang="de-DE" sz="1600" dirty="0" smtClean="0">
                <a:solidFill>
                  <a:srgbClr val="0070C0"/>
                </a:solidFill>
              </a:rPr>
              <a:t>SCIAMACHY/solar-</a:t>
            </a:r>
            <a:r>
              <a:rPr lang="de-DE" sz="1600" dirty="0" err="1" smtClean="0">
                <a:solidFill>
                  <a:srgbClr val="0070C0"/>
                </a:solidFill>
              </a:rPr>
              <a:t>occultation</a:t>
            </a:r>
            <a:r>
              <a:rPr lang="de-DE" sz="1600" dirty="0" smtClean="0">
                <a:solidFill>
                  <a:srgbClr val="0070C0"/>
                </a:solidFill>
              </a:rPr>
              <a:t> CH</a:t>
            </a:r>
            <a:r>
              <a:rPr lang="de-DE" sz="1600" baseline="-25000" dirty="0" smtClean="0">
                <a:solidFill>
                  <a:srgbClr val="0070C0"/>
                </a:solidFill>
              </a:rPr>
              <a:t>4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smtClean="0">
                <a:solidFill>
                  <a:srgbClr val="0070C0"/>
                </a:solidFill>
              </a:rPr>
              <a:t>&amp; CO</a:t>
            </a:r>
            <a:r>
              <a:rPr lang="de-DE" sz="1600" baseline="-25000" dirty="0" smtClean="0">
                <a:solidFill>
                  <a:srgbClr val="0070C0"/>
                </a:solidFill>
              </a:rPr>
              <a:t>2</a:t>
            </a:r>
            <a:r>
              <a:rPr lang="de-DE" sz="1600" dirty="0" smtClean="0">
                <a:solidFill>
                  <a:srgbClr val="0070C0"/>
                </a:solidFill>
              </a:rPr>
              <a:t>, … </a:t>
            </a:r>
          </a:p>
          <a:p>
            <a:pPr algn="ctr" eaLnBrk="1" hangingPunct="1">
              <a:defRPr/>
            </a:pPr>
            <a:r>
              <a:rPr lang="de-DE" sz="1600" b="1" dirty="0" smtClean="0">
                <a:solidFill>
                  <a:prstClr val="black"/>
                </a:solidFill>
              </a:rPr>
              <a:t>FCDR: </a:t>
            </a:r>
            <a:r>
              <a:rPr lang="de-DE" sz="1600" dirty="0" smtClean="0">
                <a:solidFill>
                  <a:prstClr val="black"/>
                </a:solidFill>
              </a:rPr>
              <a:t>DLR: </a:t>
            </a:r>
            <a:r>
              <a:rPr lang="de-DE" sz="1600" dirty="0" smtClean="0">
                <a:solidFill>
                  <a:srgbClr val="0070C0"/>
                </a:solidFill>
              </a:rPr>
              <a:t>SCIA L1 (in coop. </a:t>
            </a:r>
            <a:r>
              <a:rPr lang="de-DE" sz="1600" dirty="0" err="1" smtClean="0">
                <a:solidFill>
                  <a:srgbClr val="0070C0"/>
                </a:solidFill>
              </a:rPr>
              <a:t>with</a:t>
            </a:r>
            <a:r>
              <a:rPr lang="de-DE" sz="1600" dirty="0" smtClean="0">
                <a:solidFill>
                  <a:srgbClr val="0070C0"/>
                </a:solidFill>
              </a:rPr>
              <a:t> SQWG)</a:t>
            </a:r>
            <a:r>
              <a:rPr lang="de-DE" sz="1600" dirty="0" smtClean="0">
                <a:solidFill>
                  <a:prstClr val="black"/>
                </a:solidFill>
              </a:rPr>
              <a:t>, </a:t>
            </a:r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</a:rPr>
              <a:t>JAXA: GOSAT L1, …</a:t>
            </a:r>
            <a:endParaRPr lang="en-GB" sz="1600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168400" y="1368425"/>
            <a:ext cx="5995988" cy="546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GHG-CCI ECV Core </a:t>
            </a:r>
            <a:r>
              <a:rPr lang="de-DE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Algos</a:t>
            </a:r>
            <a:r>
              <a:rPr lang="de-DE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(ECAs)</a:t>
            </a:r>
            <a:endParaRPr lang="en-GB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68562" y="1368467"/>
            <a:ext cx="989686" cy="16792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de-DE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Core</a:t>
            </a:r>
          </a:p>
          <a:p>
            <a:pPr algn="ctr">
              <a:defRPr/>
            </a:pPr>
            <a:r>
              <a:rPr lang="de-DE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Products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334250" y="1292225"/>
            <a:ext cx="14398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prstClr val="white">
                    <a:lumMod val="50000"/>
                  </a:prstClr>
                </a:solidFill>
              </a:rPr>
              <a:t>For comparison</a:t>
            </a:r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0" y="76200"/>
            <a:ext cx="7858125" cy="1216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Algorithms &amp; </a:t>
            </a:r>
            <a:r>
              <a:rPr lang="da-DK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Products </a:t>
            </a:r>
          </a:p>
          <a:p>
            <a:pPr algn="ctr">
              <a:defRPr/>
            </a:pPr>
            <a:r>
              <a:rPr lang="da-DK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compared during Round Robin (RR)</a:t>
            </a:r>
            <a:endParaRPr lang="it-IT" sz="3200" b="1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599488" y="6556375"/>
            <a:ext cx="5445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94542931-1C79-4162-ADE5-169AEAACA617}" type="slidenum">
              <a:rPr lang="en-GB" sz="120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9</a:t>
            </a:fld>
            <a:endParaRPr lang="en-GB" sz="1200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Microsoft Office PowerPoint</Application>
  <PresentationFormat>On-screen Show (4:3)</PresentationFormat>
  <Paragraphs>359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Larissa-Design</vt:lpstr>
      <vt:lpstr>CorelDRAW</vt:lpstr>
      <vt:lpstr>PowerPoint Presentation</vt:lpstr>
      <vt:lpstr>PowerPoint Presentation</vt:lpstr>
      <vt:lpstr>PowerPoint Presentation</vt:lpstr>
      <vt:lpstr>PowerPoint Presentation</vt:lpstr>
      <vt:lpstr>How to achieve this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buch</dc:creator>
  <cp:lastModifiedBy>Claus Zehner</cp:lastModifiedBy>
  <cp:revision>1114</cp:revision>
  <cp:lastPrinted>2012-10-17T06:25:35Z</cp:lastPrinted>
  <dcterms:created xsi:type="dcterms:W3CDTF">2010-06-09T07:52:05Z</dcterms:created>
  <dcterms:modified xsi:type="dcterms:W3CDTF">2013-04-18T20:38:55Z</dcterms:modified>
</cp:coreProperties>
</file>