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4" r:id="rId1"/>
    <p:sldMasterId id="2147483660" r:id="rId2"/>
    <p:sldMasterId id="2147483671" r:id="rId3"/>
  </p:sldMasterIdLst>
  <p:notesMasterIdLst>
    <p:notesMasterId r:id="rId5"/>
  </p:notesMasterIdLst>
  <p:handoutMasterIdLst>
    <p:handoutMasterId r:id="rId6"/>
  </p:handoutMasterIdLst>
  <p:sldIdLst>
    <p:sldId id="682" r:id="rId4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4F9D1"/>
    <a:srgbClr val="F0D341"/>
    <a:srgbClr val="F0E291"/>
    <a:srgbClr val="CCD9E7"/>
    <a:srgbClr val="D7E4F3"/>
    <a:srgbClr val="636C99"/>
    <a:srgbClr val="C6D8EC"/>
    <a:srgbClr val="8E98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24" y="-72"/>
      </p:cViewPr>
      <p:guideLst>
        <p:guide orient="horz" pos="2304"/>
        <p:guide orient="horz" pos="3696"/>
        <p:guide orient="horz" pos="3984"/>
        <p:guide orient="horz" pos="22"/>
        <p:guide orient="horz" pos="1891"/>
        <p:guide pos="3289"/>
        <p:guide pos="672"/>
        <p:guide pos="46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3256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537EB9F-A5EF-6043-B9F2-C2458DE56B9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2152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39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2150" y="611188"/>
            <a:ext cx="5473700" cy="4105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932363"/>
            <a:ext cx="5486400" cy="3525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8B85870-115C-9645-81C9-72B9FD52C74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62093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B85870-115C-9645-81C9-72B9FD52C74C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9208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44BE-2620-BB43-9592-5647B01E7748}" type="datetimeFigureOut">
              <a:rPr lang="en-US" smtClean="0"/>
              <a:t>4/19/2013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97DA-98CC-924F-8B4C-F05C1990C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153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44BE-2620-BB43-9592-5647B01E7748}" type="datetimeFigureOut">
              <a:rPr lang="en-US" smtClean="0"/>
              <a:t>4/19/2013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97DA-98CC-924F-8B4C-F05C1990C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8151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44BE-2620-BB43-9592-5647B01E7748}" type="datetimeFigureOut">
              <a:rPr lang="en-US" smtClean="0"/>
              <a:t>4/19/2013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97DA-98CC-924F-8B4C-F05C1990C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172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2" descr="signatur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271" t="-8163"/>
          <a:stretch>
            <a:fillRect/>
          </a:stretch>
        </p:blipFill>
        <p:spPr bwMode="auto">
          <a:xfrm>
            <a:off x="7705725" y="6202363"/>
            <a:ext cx="1438275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4" descr="PPT_Header0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5" descr="PPT_Header01" hidden="1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27"/>
          <p:cNvSpPr txBox="1">
            <a:spLocks noChangeArrowheads="1"/>
          </p:cNvSpPr>
          <p:nvPr userDrawn="1"/>
        </p:nvSpPr>
        <p:spPr bwMode="auto">
          <a:xfrm>
            <a:off x="251520" y="6519446"/>
            <a:ext cx="723731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800" baseline="0" dirty="0" smtClean="0">
                <a:solidFill>
                  <a:srgbClr val="000000"/>
                </a:solidFill>
                <a:latin typeface="Verdana" charset="0"/>
              </a:rPr>
              <a:t>CEOS ACC-9 MEETING | Page  </a:t>
            </a:r>
            <a:fld id="{4CAB2040-3194-AE40-9516-9E9F02990523}" type="slidenum">
              <a:rPr lang="en-US" sz="800" baseline="0" smtClean="0">
                <a:solidFill>
                  <a:srgbClr val="000000"/>
                </a:solidFill>
                <a:latin typeface="Verdana" charset="0"/>
              </a:rPr>
              <a:t>‹#›</a:t>
            </a:fld>
            <a:r>
              <a:rPr lang="en-US" sz="800" baseline="0" dirty="0" smtClean="0">
                <a:solidFill>
                  <a:srgbClr val="000000"/>
                </a:solidFill>
                <a:latin typeface="Verdana" charset="0"/>
              </a:rPr>
              <a:t>                                                                                   </a:t>
            </a:r>
            <a:r>
              <a:rPr lang="en-US" sz="800" dirty="0" smtClean="0">
                <a:solidFill>
                  <a:srgbClr val="000000"/>
                </a:solidFill>
                <a:latin typeface="Verdana" charset="0"/>
              </a:rPr>
              <a:t>ESA </a:t>
            </a:r>
            <a:r>
              <a:rPr lang="en-US" sz="800" dirty="0">
                <a:solidFill>
                  <a:srgbClr val="000000"/>
                </a:solidFill>
                <a:latin typeface="Verdana" charset="0"/>
              </a:rPr>
              <a:t>UNCLASSIFIED – For Official </a:t>
            </a:r>
            <a:r>
              <a:rPr lang="en-US" sz="800" dirty="0" smtClean="0">
                <a:solidFill>
                  <a:srgbClr val="000000"/>
                </a:solidFill>
                <a:latin typeface="Verdana" charset="0"/>
              </a:rPr>
              <a:t>Use</a:t>
            </a:r>
            <a:endParaRPr lang="en-GB" sz="800" dirty="0">
              <a:solidFill>
                <a:srgbClr val="000000"/>
              </a:solidFill>
              <a:latin typeface="Verdana" charset="0"/>
            </a:endParaRPr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4361" y="3886200"/>
            <a:ext cx="7948800" cy="419100"/>
          </a:xfrm>
        </p:spPr>
        <p:txBody>
          <a:bodyPr>
            <a:spAutoFit/>
          </a:bodyPr>
          <a:lstStyle>
            <a:lvl1pPr marL="0" indent="0">
              <a:buFont typeface="Verdana" pitchFamily="34" charset="0"/>
              <a:buNone/>
              <a:defRPr sz="18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56325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87374" y="2574925"/>
            <a:ext cx="7947025" cy="579438"/>
          </a:xfrm>
        </p:spPr>
        <p:txBody>
          <a:bodyPr/>
          <a:lstStyle>
            <a:lvl1pPr>
              <a:defRPr sz="32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</p:spTree>
    <p:extLst>
      <p:ext uri="{BB962C8B-B14F-4D97-AF65-F5344CB8AC3E}">
        <p14:creationId xmlns:p14="http://schemas.microsoft.com/office/powerpoint/2010/main" val="177997661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8508204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4406898"/>
            <a:ext cx="7789050" cy="1323439"/>
          </a:xfrm>
        </p:spPr>
        <p:txBody>
          <a:bodyPr anchor="t"/>
          <a:lstStyle>
            <a:lvl1pPr algn="l">
              <a:defRPr sz="4000" b="1" cap="all">
                <a:solidFill>
                  <a:srgbClr val="0098DB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2000" y="2906713"/>
            <a:ext cx="77890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9913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5950" y="1673225"/>
            <a:ext cx="3889376" cy="4318000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7723" y="1673225"/>
            <a:ext cx="3888000" cy="4318000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7915025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400" y="381600"/>
            <a:ext cx="6105600" cy="4284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123" y="1666800"/>
            <a:ext cx="3895200" cy="496800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66875"/>
            <a:ext cx="3896416" cy="495324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898900" cy="3816350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7" name="Content Placeholder 5"/>
          <p:cNvSpPr>
            <a:spLocks noGrp="1"/>
          </p:cNvSpPr>
          <p:nvPr>
            <p:ph sz="quarter" idx="10"/>
          </p:nvPr>
        </p:nvSpPr>
        <p:spPr>
          <a:xfrm>
            <a:off x="619200" y="2174400"/>
            <a:ext cx="3898900" cy="3816350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02217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50870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8517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66874"/>
            <a:ext cx="4968875" cy="4324351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125" y="1666800"/>
            <a:ext cx="2846388" cy="4324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02841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44BE-2620-BB43-9592-5647B01E7748}" type="datetimeFigureOut">
              <a:rPr lang="en-US" smtClean="0"/>
              <a:t>4/19/2013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97DA-98CC-924F-8B4C-F05C1990C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215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4234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2000" y="5069086"/>
            <a:ext cx="5932800" cy="307777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01787" y="1666873"/>
            <a:ext cx="5932488" cy="339090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2000" y="5372100"/>
            <a:ext cx="5932800" cy="6191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67407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97" y="310813"/>
            <a:ext cx="6200042" cy="4308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03385" y="1673225"/>
            <a:ext cx="7760677" cy="4318000"/>
          </a:xfrm>
        </p:spPr>
        <p:txBody>
          <a:bodyPr/>
          <a:lstStyle/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2701543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2" descr="signatur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271" t="-8163"/>
          <a:stretch>
            <a:fillRect/>
          </a:stretch>
        </p:blipFill>
        <p:spPr bwMode="auto">
          <a:xfrm>
            <a:off x="7705725" y="6202363"/>
            <a:ext cx="1438275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4" descr="PPT_Header0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5" descr="PPT_Header01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27"/>
          <p:cNvSpPr txBox="1">
            <a:spLocks noChangeArrowheads="1"/>
          </p:cNvSpPr>
          <p:nvPr userDrawn="1"/>
        </p:nvSpPr>
        <p:spPr bwMode="auto">
          <a:xfrm>
            <a:off x="631825" y="6429375"/>
            <a:ext cx="50165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sz="800">
              <a:solidFill>
                <a:srgbClr val="000000"/>
              </a:solidFill>
              <a:latin typeface="Verdana" charset="0"/>
            </a:endParaRPr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4361" y="3886200"/>
            <a:ext cx="7948800" cy="419100"/>
          </a:xfrm>
        </p:spPr>
        <p:txBody>
          <a:bodyPr>
            <a:spAutoFit/>
          </a:bodyPr>
          <a:lstStyle>
            <a:lvl1pPr marL="0" indent="0">
              <a:buFont typeface="Verdana" pitchFamily="34" charset="0"/>
              <a:buNone/>
              <a:defRPr sz="18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56325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87374" y="2574925"/>
            <a:ext cx="7947025" cy="579438"/>
          </a:xfrm>
        </p:spPr>
        <p:txBody>
          <a:bodyPr/>
          <a:lstStyle>
            <a:lvl1pPr>
              <a:defRPr sz="32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</p:spTree>
    <p:extLst>
      <p:ext uri="{BB962C8B-B14F-4D97-AF65-F5344CB8AC3E}">
        <p14:creationId xmlns:p14="http://schemas.microsoft.com/office/powerpoint/2010/main" val="2319639451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247477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4406898"/>
            <a:ext cx="7789050" cy="1323439"/>
          </a:xfrm>
        </p:spPr>
        <p:txBody>
          <a:bodyPr anchor="t"/>
          <a:lstStyle>
            <a:lvl1pPr algn="l">
              <a:defRPr sz="4000" b="1" cap="all">
                <a:solidFill>
                  <a:srgbClr val="0098DB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2000" y="2906713"/>
            <a:ext cx="77890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79330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5950" y="1673225"/>
            <a:ext cx="3889376" cy="4318000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7723" y="1673225"/>
            <a:ext cx="3888000" cy="4318000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352367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400" y="381600"/>
            <a:ext cx="6105600" cy="4284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123" y="1666800"/>
            <a:ext cx="3895200" cy="496800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66875"/>
            <a:ext cx="3896416" cy="495324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898900" cy="3816350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7" name="Content Placeholder 5"/>
          <p:cNvSpPr>
            <a:spLocks noGrp="1"/>
          </p:cNvSpPr>
          <p:nvPr>
            <p:ph sz="quarter" idx="10"/>
          </p:nvPr>
        </p:nvSpPr>
        <p:spPr>
          <a:xfrm>
            <a:off x="619200" y="2174400"/>
            <a:ext cx="3898900" cy="3816350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96381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403086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9433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44BE-2620-BB43-9592-5647B01E7748}" type="datetimeFigureOut">
              <a:rPr lang="en-US" smtClean="0"/>
              <a:t>4/19/2013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97DA-98CC-924F-8B4C-F05C1990C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504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400" y="409890"/>
            <a:ext cx="6105600" cy="40011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66874"/>
            <a:ext cx="4968875" cy="4324351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125" y="1666800"/>
            <a:ext cx="2846388" cy="4324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7703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2000" y="5069086"/>
            <a:ext cx="5932800" cy="307777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01787" y="1666873"/>
            <a:ext cx="5932488" cy="339090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2000" y="5372100"/>
            <a:ext cx="5932800" cy="6191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1855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44BE-2620-BB43-9592-5647B01E7748}" type="datetimeFigureOut">
              <a:rPr lang="en-US" smtClean="0"/>
              <a:t>4/19/2013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97DA-98CC-924F-8B4C-F05C1990C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146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44BE-2620-BB43-9592-5647B01E7748}" type="datetimeFigureOut">
              <a:rPr lang="en-US" smtClean="0"/>
              <a:t>4/19/2013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97DA-98CC-924F-8B4C-F05C1990C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93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44BE-2620-BB43-9592-5647B01E7748}" type="datetimeFigureOut">
              <a:rPr lang="en-US" smtClean="0"/>
              <a:t>4/19/2013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97DA-98CC-924F-8B4C-F05C1990C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581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44BE-2620-BB43-9592-5647B01E7748}" type="datetimeFigureOut">
              <a:rPr lang="en-US" smtClean="0"/>
              <a:t>4/19/2013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97DA-98CC-924F-8B4C-F05C1990C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407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44BE-2620-BB43-9592-5647B01E7748}" type="datetimeFigureOut">
              <a:rPr lang="en-US" smtClean="0"/>
              <a:t>4/19/2013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97DA-98CC-924F-8B4C-F05C1990C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716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44BE-2620-BB43-9592-5647B01E7748}" type="datetimeFigureOut">
              <a:rPr lang="en-US" smtClean="0"/>
              <a:t>4/19/2013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97DA-98CC-924F-8B4C-F05C1990C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18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27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944BE-2620-BB43-9592-5647B01E7748}" type="datetimeFigureOut">
              <a:rPr lang="en-US" smtClean="0"/>
              <a:t>4/19/2013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WMO Volcanic Ash Workshop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B97DA-98CC-924F-8B4C-F05C1990CE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626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5" descr="PPT_Header0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6" descr="PPT_Header01" hidden="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22" descr="signature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271" t="-8163"/>
          <a:stretch>
            <a:fillRect/>
          </a:stretch>
        </p:blipFill>
        <p:spPr bwMode="auto">
          <a:xfrm>
            <a:off x="7705725" y="6454775"/>
            <a:ext cx="1438275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5950" y="1673225"/>
            <a:ext cx="7905750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25475" y="381000"/>
            <a:ext cx="610552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103" name="Text Box 34"/>
          <p:cNvSpPr txBox="1">
            <a:spLocks noChangeAspect="1" noChangeArrowheads="1"/>
          </p:cNvSpPr>
          <p:nvPr userDrawn="1"/>
        </p:nvSpPr>
        <p:spPr bwMode="auto">
          <a:xfrm>
            <a:off x="255588" y="6589713"/>
            <a:ext cx="6977062" cy="147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eaLnBrk="0" hangingPunct="0">
              <a:tabLst>
                <a:tab pos="6729413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tabLst>
                <a:tab pos="6729413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tabLst>
                <a:tab pos="6729413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tabLst>
                <a:tab pos="6729413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tabLst>
                <a:tab pos="6729413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29413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29413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29413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29413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800" noProof="1" smtClean="0">
                <a:solidFill>
                  <a:srgbClr val="4D4F53"/>
                </a:solidFill>
                <a:latin typeface="Verdana" charset="0"/>
              </a:rPr>
              <a:t>CEOS</a:t>
            </a:r>
            <a:r>
              <a:rPr lang="en-US" sz="800" baseline="0" noProof="1" smtClean="0">
                <a:solidFill>
                  <a:srgbClr val="4D4F53"/>
                </a:solidFill>
                <a:latin typeface="Verdana" charset="0"/>
              </a:rPr>
              <a:t> ACC-9 MEETING</a:t>
            </a:r>
            <a:r>
              <a:rPr sz="800" noProof="1" smtClean="0">
                <a:solidFill>
                  <a:srgbClr val="4D4F53"/>
                </a:solidFill>
                <a:latin typeface="Verdana" charset="0"/>
              </a:rPr>
              <a:t> </a:t>
            </a:r>
            <a:r>
              <a:rPr sz="800" noProof="1">
                <a:solidFill>
                  <a:srgbClr val="4D4F53"/>
                </a:solidFill>
                <a:latin typeface="Verdana" charset="0"/>
              </a:rPr>
              <a:t>| Page </a:t>
            </a:r>
            <a:fld id="{237E50E2-28B9-3741-B236-345D1E6A8B50}" type="slidenum">
              <a:rPr sz="800" noProof="1">
                <a:solidFill>
                  <a:srgbClr val="4D4F53"/>
                </a:solidFill>
                <a:latin typeface="Verdana" charset="0"/>
              </a:rPr>
              <a:pPr eaLnBrk="1" hangingPunct="1">
                <a:spcBef>
                  <a:spcPct val="50000"/>
                </a:spcBef>
              </a:pPr>
              <a:t>‹#›</a:t>
            </a:fld>
            <a:r>
              <a:rPr sz="800" noProof="1">
                <a:solidFill>
                  <a:srgbClr val="4D4F53"/>
                </a:solidFill>
                <a:latin typeface="Verdana" charset="0"/>
              </a:rPr>
              <a:t>	ESA Unclassified – For Official Use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26" r:id="rId9"/>
    <p:sldLayoutId id="2147483701" r:id="rId10"/>
    <p:sldLayoutId id="2147483702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  <a:ea typeface="ＭＳ Ｐゴシック" charset="0"/>
          <a:cs typeface="ＭＳ Ｐゴシック" charset="0"/>
        </a:defRPr>
      </a:lvl2pPr>
      <a:lvl3pPr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  <a:ea typeface="ＭＳ Ｐゴシック" charset="0"/>
          <a:cs typeface="ＭＳ Ｐゴシック" charset="0"/>
        </a:defRPr>
      </a:lvl3pPr>
      <a:lvl4pPr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  <a:ea typeface="ＭＳ Ｐゴシック" charset="0"/>
          <a:cs typeface="ＭＳ Ｐゴシック" charset="0"/>
        </a:defRPr>
      </a:lvl4pPr>
      <a:lvl5pPr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fontAlgn="base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charset="0"/>
        <a:buAutoNum type="arabicPeriod"/>
        <a:defRPr sz="1600">
          <a:solidFill>
            <a:schemeClr val="bg2"/>
          </a:solidFill>
          <a:latin typeface="+mn-lt"/>
          <a:ea typeface="ＭＳ Ｐゴシック" charset="0"/>
          <a:cs typeface="ＭＳ Ｐゴシック" charset="0"/>
        </a:defRPr>
      </a:lvl1pPr>
      <a:lvl2pPr marL="1227138" indent="-419100" algn="l" rtl="0" fontAlgn="base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charset="0"/>
        <a:buAutoNum type="alphaLcPeriod"/>
        <a:defRPr sz="1600">
          <a:solidFill>
            <a:schemeClr val="bg2"/>
          </a:solidFill>
          <a:latin typeface="+mn-lt"/>
          <a:ea typeface="ＭＳ Ｐゴシック" charset="0"/>
        </a:defRPr>
      </a:lvl2pPr>
      <a:lvl3pPr marL="1825625" indent="-419100" algn="l" rtl="0" fontAlgn="base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charset="0"/>
        <a:buChar char="–"/>
        <a:defRPr sz="1600">
          <a:solidFill>
            <a:schemeClr val="bg2"/>
          </a:solidFill>
          <a:latin typeface="+mn-lt"/>
          <a:ea typeface="ＭＳ Ｐゴシック" charset="0"/>
        </a:defRPr>
      </a:lvl3pPr>
      <a:lvl4pPr marL="2424113" indent="-419100" algn="l" rtl="0" fontAlgn="base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charset="0"/>
        <a:buChar char="–"/>
        <a:defRPr sz="1600">
          <a:solidFill>
            <a:schemeClr val="bg2"/>
          </a:solidFill>
          <a:latin typeface="+mn-lt"/>
          <a:ea typeface="ＭＳ Ｐゴシック" charset="0"/>
        </a:defRPr>
      </a:lvl4pPr>
      <a:lvl5pPr marL="3022600" indent="-419100" algn="l" rtl="0" fontAlgn="base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charset="0"/>
        <a:buChar char="–"/>
        <a:defRPr sz="1600">
          <a:solidFill>
            <a:schemeClr val="bg2"/>
          </a:solidFill>
          <a:latin typeface="+mn-lt"/>
          <a:ea typeface="ＭＳ Ｐゴシック" charset="0"/>
        </a:defRPr>
      </a:lvl5pPr>
      <a:lvl6pPr marL="34798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6pPr>
      <a:lvl7pPr marL="39370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7pPr>
      <a:lvl8pPr marL="43942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8pPr>
      <a:lvl9pPr marL="48514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5" descr="PPT_Header0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6" descr="PPT_Header0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22" descr="signatur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271" t="-8163"/>
          <a:stretch>
            <a:fillRect/>
          </a:stretch>
        </p:blipFill>
        <p:spPr bwMode="auto">
          <a:xfrm>
            <a:off x="7705725" y="6202363"/>
            <a:ext cx="1438275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5950" y="1673225"/>
            <a:ext cx="7905750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25475" y="381000"/>
            <a:ext cx="610552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127" name="Text Box 34"/>
          <p:cNvSpPr txBox="1">
            <a:spLocks noChangeAspect="1" noChangeArrowheads="1"/>
          </p:cNvSpPr>
          <p:nvPr/>
        </p:nvSpPr>
        <p:spPr bwMode="auto">
          <a:xfrm>
            <a:off x="630238" y="6197600"/>
            <a:ext cx="6977062" cy="14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sz="800" noProof="1">
              <a:solidFill>
                <a:srgbClr val="4D4F53"/>
              </a:solidFill>
              <a:latin typeface="Verdana" charset="0"/>
            </a:endParaRPr>
          </a:p>
        </p:txBody>
      </p:sp>
      <p:sp>
        <p:nvSpPr>
          <p:cNvPr id="5128" name="Text Box 38"/>
          <p:cNvSpPr txBox="1">
            <a:spLocks noChangeArrowheads="1"/>
          </p:cNvSpPr>
          <p:nvPr/>
        </p:nvSpPr>
        <p:spPr bwMode="auto">
          <a:xfrm>
            <a:off x="631825" y="6429375"/>
            <a:ext cx="50165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sz="800">
              <a:solidFill>
                <a:srgbClr val="000000"/>
              </a:solidFill>
              <a:latin typeface="Verdana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  <a:ea typeface="ＭＳ Ｐゴシック" charset="0"/>
          <a:cs typeface="ＭＳ Ｐゴシック" charset="0"/>
        </a:defRPr>
      </a:lvl2pPr>
      <a:lvl3pPr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  <a:ea typeface="ＭＳ Ｐゴシック" charset="0"/>
          <a:cs typeface="ＭＳ Ｐゴシック" charset="0"/>
        </a:defRPr>
      </a:lvl3pPr>
      <a:lvl4pPr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  <a:ea typeface="ＭＳ Ｐゴシック" charset="0"/>
          <a:cs typeface="ＭＳ Ｐゴシック" charset="0"/>
        </a:defRPr>
      </a:lvl4pPr>
      <a:lvl5pPr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fontAlgn="base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charset="0"/>
        <a:buAutoNum type="arabicPeriod"/>
        <a:defRPr sz="1600">
          <a:solidFill>
            <a:schemeClr val="bg2"/>
          </a:solidFill>
          <a:latin typeface="+mn-lt"/>
          <a:ea typeface="ＭＳ Ｐゴシック" charset="0"/>
          <a:cs typeface="ＭＳ Ｐゴシック" charset="0"/>
        </a:defRPr>
      </a:lvl1pPr>
      <a:lvl2pPr marL="1227138" indent="-419100" algn="l" rtl="0" fontAlgn="base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charset="0"/>
        <a:buAutoNum type="alphaLcPeriod"/>
        <a:defRPr sz="1600">
          <a:solidFill>
            <a:schemeClr val="bg2"/>
          </a:solidFill>
          <a:latin typeface="+mn-lt"/>
          <a:ea typeface="ＭＳ Ｐゴシック" charset="0"/>
        </a:defRPr>
      </a:lvl2pPr>
      <a:lvl3pPr marL="1825625" indent="-419100" algn="l" rtl="0" fontAlgn="base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charset="0"/>
        <a:buChar char="–"/>
        <a:defRPr sz="1600">
          <a:solidFill>
            <a:schemeClr val="bg2"/>
          </a:solidFill>
          <a:latin typeface="+mn-lt"/>
          <a:ea typeface="ＭＳ Ｐゴシック" charset="0"/>
        </a:defRPr>
      </a:lvl3pPr>
      <a:lvl4pPr marL="2424113" indent="-419100" algn="l" rtl="0" fontAlgn="base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charset="0"/>
        <a:buChar char="–"/>
        <a:defRPr sz="1600">
          <a:solidFill>
            <a:schemeClr val="bg2"/>
          </a:solidFill>
          <a:latin typeface="+mn-lt"/>
          <a:ea typeface="ＭＳ Ｐゴシック" charset="0"/>
        </a:defRPr>
      </a:lvl4pPr>
      <a:lvl5pPr marL="3022600" indent="-419100" algn="l" rtl="0" fontAlgn="base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charset="0"/>
        <a:buChar char="–"/>
        <a:defRPr sz="1600">
          <a:solidFill>
            <a:schemeClr val="bg2"/>
          </a:solidFill>
          <a:latin typeface="+mn-lt"/>
          <a:ea typeface="ＭＳ Ｐゴシック" charset="0"/>
        </a:defRPr>
      </a:lvl5pPr>
      <a:lvl6pPr marL="34798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6pPr>
      <a:lvl7pPr marL="39370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7pPr>
      <a:lvl8pPr marL="43942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8pPr>
      <a:lvl9pPr marL="48514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>
          <a:xfrm>
            <a:off x="179512" y="461626"/>
            <a:ext cx="7560840" cy="430887"/>
          </a:xfrm>
        </p:spPr>
        <p:txBody>
          <a:bodyPr/>
          <a:lstStyle/>
          <a:p>
            <a:r>
              <a:rPr lang="en-GB" dirty="0" smtClean="0">
                <a:latin typeface="Verdana" charset="0"/>
              </a:rPr>
              <a:t>GHG Satellite Constellation?</a:t>
            </a:r>
            <a:endParaRPr lang="en-GB" dirty="0">
              <a:latin typeface="Verdana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1196752"/>
            <a:ext cx="9144000" cy="488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endParaRPr lang="hu-HU" sz="1800" dirty="0" smtClean="0"/>
          </a:p>
          <a:p>
            <a:pPr marL="0" indent="0" eaLnBrk="1" hangingPunct="1">
              <a:defRPr/>
            </a:pPr>
            <a:endParaRPr lang="en-GB" sz="700" dirty="0"/>
          </a:p>
          <a:p>
            <a:pPr marL="285750">
              <a:lnSpc>
                <a:spcPct val="93000"/>
              </a:lnSpc>
              <a:buFont typeface="Arial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dirty="0" smtClean="0"/>
              <a:t> </a:t>
            </a:r>
            <a:r>
              <a:rPr lang="en-GB" sz="2800" dirty="0" smtClean="0"/>
              <a:t>Is a CEOS GHG Satellite Constellation needed?</a:t>
            </a:r>
            <a:endParaRPr lang="en-GB" sz="2800" dirty="0"/>
          </a:p>
          <a:p>
            <a:pPr marL="285750">
              <a:lnSpc>
                <a:spcPct val="93000"/>
              </a:lnSpc>
              <a:buFont typeface="Arial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US" sz="2800" dirty="0" smtClean="0"/>
              <a:t> Could such a </a:t>
            </a:r>
            <a:r>
              <a:rPr lang="en-US" sz="2800" dirty="0" smtClean="0"/>
              <a:t>Constellation help to get funding </a:t>
            </a:r>
            <a:r>
              <a:rPr lang="en-US" sz="2800" dirty="0" smtClean="0"/>
              <a:t>for </a:t>
            </a:r>
            <a:r>
              <a:rPr lang="en-US" sz="2800" dirty="0" smtClean="0"/>
              <a:t>	scientific projects </a:t>
            </a:r>
            <a:r>
              <a:rPr lang="en-US" sz="2800" dirty="0" smtClean="0"/>
              <a:t>and future GHG missions?</a:t>
            </a:r>
          </a:p>
          <a:p>
            <a:pPr marL="285750">
              <a:lnSpc>
                <a:spcPct val="93000"/>
              </a:lnSpc>
              <a:buFont typeface="Arial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US" sz="2800" dirty="0" smtClean="0"/>
              <a:t> Interaction with </a:t>
            </a:r>
            <a:r>
              <a:rPr lang="en-US" sz="2800" dirty="0" smtClean="0"/>
              <a:t>other ongoing 	international activities </a:t>
            </a:r>
            <a:r>
              <a:rPr lang="en-US" sz="2800" dirty="0" smtClean="0"/>
              <a:t>(e.g</a:t>
            </a:r>
            <a:r>
              <a:rPr lang="en-US" sz="2800" dirty="0" smtClean="0"/>
              <a:t>. </a:t>
            </a:r>
            <a:r>
              <a:rPr lang="en-US" sz="2800" dirty="0" smtClean="0"/>
              <a:t>	GEO </a:t>
            </a:r>
            <a:r>
              <a:rPr lang="en-US" sz="2800" dirty="0" smtClean="0"/>
              <a:t>Task CL02)</a:t>
            </a:r>
            <a:r>
              <a:rPr lang="en-US" sz="2800" dirty="0"/>
              <a:t>?</a:t>
            </a:r>
            <a:endParaRPr lang="en-US" sz="2800" dirty="0" smtClean="0"/>
          </a:p>
          <a:p>
            <a:pPr marL="285750">
              <a:lnSpc>
                <a:spcPct val="93000"/>
              </a:lnSpc>
              <a:buFont typeface="Arial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US" sz="2800" dirty="0"/>
              <a:t> </a:t>
            </a:r>
            <a:r>
              <a:rPr lang="en-US" sz="2800" dirty="0" smtClean="0"/>
              <a:t>What would the activities be (short term, long term – e.g. 	sponsoring of </a:t>
            </a:r>
            <a:r>
              <a:rPr lang="en-US" sz="2800" dirty="0"/>
              <a:t>International Workshops on Greenhouse Gas </a:t>
            </a:r>
            <a:r>
              <a:rPr lang="en-US" sz="2800" dirty="0" smtClean="0"/>
              <a:t>	Measurements </a:t>
            </a:r>
            <a:r>
              <a:rPr lang="en-US" sz="2800" dirty="0"/>
              <a:t>from </a:t>
            </a:r>
            <a:r>
              <a:rPr lang="en-US" sz="2800" dirty="0" smtClean="0"/>
              <a:t>Space activities, algorithm 	</a:t>
            </a:r>
            <a:r>
              <a:rPr lang="en-US" sz="2800" dirty="0" err="1" smtClean="0"/>
              <a:t>intercomparison</a:t>
            </a:r>
            <a:r>
              <a:rPr lang="en-US" sz="2800" dirty="0" smtClean="0"/>
              <a:t>, generate </a:t>
            </a:r>
            <a:r>
              <a:rPr lang="en-US" sz="2800" dirty="0" smtClean="0"/>
              <a:t>of common </a:t>
            </a:r>
            <a:r>
              <a:rPr lang="en-US" sz="2800" dirty="0" smtClean="0"/>
              <a:t>products) </a:t>
            </a:r>
          </a:p>
          <a:p>
            <a:pPr marL="285750">
              <a:lnSpc>
                <a:spcPct val="93000"/>
              </a:lnSpc>
              <a:buFont typeface="Arial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US" sz="2800" dirty="0" smtClean="0"/>
              <a:t> Writing of a brief (10-20 pages) White Paper to define </a:t>
            </a:r>
            <a:r>
              <a:rPr lang="en-US" sz="2800" smtClean="0"/>
              <a:t>	</a:t>
            </a:r>
            <a:r>
              <a:rPr lang="en-US" sz="2800" smtClean="0"/>
              <a:t>these</a:t>
            </a:r>
            <a:r>
              <a:rPr lang="en-US" sz="28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46730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ESA Presentation">
  <a:themeElements>
    <a:clrScheme name="Esa presentation 7">
      <a:dk1>
        <a:srgbClr val="000000"/>
      </a:dk1>
      <a:lt1>
        <a:srgbClr val="FFFFFF"/>
      </a:lt1>
      <a:dk2>
        <a:srgbClr val="747678"/>
      </a:dk2>
      <a:lt2>
        <a:srgbClr val="4D4F53"/>
      </a:lt2>
      <a:accent1>
        <a:srgbClr val="0098DB"/>
      </a:accent1>
      <a:accent2>
        <a:srgbClr val="D5D6D2"/>
      </a:accent2>
      <a:accent3>
        <a:srgbClr val="FFFFFF"/>
      </a:accent3>
      <a:accent4>
        <a:srgbClr val="000000"/>
      </a:accent4>
      <a:accent5>
        <a:srgbClr val="AACAEA"/>
      </a:accent5>
      <a:accent6>
        <a:srgbClr val="C1C2BE"/>
      </a:accent6>
      <a:hlink>
        <a:srgbClr val="8B8D8E"/>
      </a:hlink>
      <a:folHlink>
        <a:srgbClr val="9A9B9C"/>
      </a:folHlink>
    </a:clrScheme>
    <a:fontScheme name="Esa pre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a presentation 1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338D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ADC5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2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98DB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CAEA"/>
        </a:accent5>
        <a:accent6>
          <a:srgbClr val="00783B"/>
        </a:accent6>
        <a:hlink>
          <a:srgbClr val="E37222"/>
        </a:hlink>
        <a:folHlink>
          <a:srgbClr val="00338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3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8542"/>
        </a:accent1>
        <a:accent2>
          <a:srgbClr val="003397"/>
        </a:accent2>
        <a:accent3>
          <a:srgbClr val="FFFFFF"/>
        </a:accent3>
        <a:accent4>
          <a:srgbClr val="404246"/>
        </a:accent4>
        <a:accent5>
          <a:srgbClr val="AAC2B0"/>
        </a:accent5>
        <a:accent6>
          <a:srgbClr val="002D88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4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E37222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FBCAB"/>
        </a:accent5>
        <a:accent6>
          <a:srgbClr val="00783B"/>
        </a:accent6>
        <a:hlink>
          <a:srgbClr val="00338D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5">
        <a:dk1>
          <a:srgbClr val="4D4F53"/>
        </a:dk1>
        <a:lt1>
          <a:srgbClr val="FFFFFF"/>
        </a:lt1>
        <a:dk2>
          <a:srgbClr val="00338D"/>
        </a:dk2>
        <a:lt2>
          <a:srgbClr val="000000"/>
        </a:lt2>
        <a:accent1>
          <a:srgbClr val="D0103A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4AAAE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6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338D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ADC5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7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98DB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AEA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8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854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2B0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9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E3722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FBCAB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10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D0103A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4AAAE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11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8B8D8E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C4C5C6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ESA Presentation">
  <a:themeElements>
    <a:clrScheme name="Esa presentation 7">
      <a:dk1>
        <a:srgbClr val="000000"/>
      </a:dk1>
      <a:lt1>
        <a:srgbClr val="FFFFFF"/>
      </a:lt1>
      <a:dk2>
        <a:srgbClr val="747678"/>
      </a:dk2>
      <a:lt2>
        <a:srgbClr val="4D4F53"/>
      </a:lt2>
      <a:accent1>
        <a:srgbClr val="0098DB"/>
      </a:accent1>
      <a:accent2>
        <a:srgbClr val="D5D6D2"/>
      </a:accent2>
      <a:accent3>
        <a:srgbClr val="FFFFFF"/>
      </a:accent3>
      <a:accent4>
        <a:srgbClr val="000000"/>
      </a:accent4>
      <a:accent5>
        <a:srgbClr val="AACAEA"/>
      </a:accent5>
      <a:accent6>
        <a:srgbClr val="C1C2BE"/>
      </a:accent6>
      <a:hlink>
        <a:srgbClr val="8B8D8E"/>
      </a:hlink>
      <a:folHlink>
        <a:srgbClr val="9A9B9C"/>
      </a:folHlink>
    </a:clrScheme>
    <a:fontScheme name="Esa pre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a presentation 1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338D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ADC5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2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98DB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CAEA"/>
        </a:accent5>
        <a:accent6>
          <a:srgbClr val="00783B"/>
        </a:accent6>
        <a:hlink>
          <a:srgbClr val="E37222"/>
        </a:hlink>
        <a:folHlink>
          <a:srgbClr val="00338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3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8542"/>
        </a:accent1>
        <a:accent2>
          <a:srgbClr val="003397"/>
        </a:accent2>
        <a:accent3>
          <a:srgbClr val="FFFFFF"/>
        </a:accent3>
        <a:accent4>
          <a:srgbClr val="404246"/>
        </a:accent4>
        <a:accent5>
          <a:srgbClr val="AAC2B0"/>
        </a:accent5>
        <a:accent6>
          <a:srgbClr val="002D88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4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E37222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FBCAB"/>
        </a:accent5>
        <a:accent6>
          <a:srgbClr val="00783B"/>
        </a:accent6>
        <a:hlink>
          <a:srgbClr val="00338D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5">
        <a:dk1>
          <a:srgbClr val="4D4F53"/>
        </a:dk1>
        <a:lt1>
          <a:srgbClr val="FFFFFF"/>
        </a:lt1>
        <a:dk2>
          <a:srgbClr val="00338D"/>
        </a:dk2>
        <a:lt2>
          <a:srgbClr val="000000"/>
        </a:lt2>
        <a:accent1>
          <a:srgbClr val="D0103A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4AAAE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6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338D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ADC5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7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98DB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AEA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8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854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2B0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9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E3722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FBCAB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10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D0103A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4AAAE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11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8B8D8E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C4C5C6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HD:Users:plecomte:Documents:Office Folders:Visite to D Delegation:CMUG_slides_for_ESA_RS_AL_P.ppt</Template>
  <TotalTime>0</TotalTime>
  <Words>24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Custom Design</vt:lpstr>
      <vt:lpstr>ESA Presentation</vt:lpstr>
      <vt:lpstr>1_ESA Presentation</vt:lpstr>
      <vt:lpstr>GHG Satellite Constellation?</vt:lpstr>
    </vt:vector>
  </TitlesOfParts>
  <Company>CD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DD</dc:creator>
  <cp:lastModifiedBy>Claus Zehner</cp:lastModifiedBy>
  <cp:revision>1083</cp:revision>
  <cp:lastPrinted>2004-02-03T08:35:42Z</cp:lastPrinted>
  <dcterms:created xsi:type="dcterms:W3CDTF">2003-10-01T09:44:24Z</dcterms:created>
  <dcterms:modified xsi:type="dcterms:W3CDTF">2013-04-19T06:23:41Z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ojekt">
    <vt:lpwstr>DLR allgemein</vt:lpwstr>
  </property>
</Properties>
</file>