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embeddings/oleObject1.bin" ContentType="application/vnd.openxmlformats-officedocument.oleObject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4057" r:id="rId2"/>
    <p:sldMasterId id="2147484083" r:id="rId3"/>
    <p:sldMasterId id="2147484101" r:id="rId4"/>
  </p:sldMasterIdLst>
  <p:notesMasterIdLst>
    <p:notesMasterId r:id="rId19"/>
  </p:notesMasterIdLst>
  <p:handoutMasterIdLst>
    <p:handoutMasterId r:id="rId20"/>
  </p:handoutMasterIdLst>
  <p:sldIdLst>
    <p:sldId id="1912" r:id="rId5"/>
    <p:sldId id="2039" r:id="rId6"/>
    <p:sldId id="1995" r:id="rId7"/>
    <p:sldId id="2007" r:id="rId8"/>
    <p:sldId id="2066" r:id="rId9"/>
    <p:sldId id="2069" r:id="rId10"/>
    <p:sldId id="2011" r:id="rId11"/>
    <p:sldId id="2070" r:id="rId12"/>
    <p:sldId id="1970" r:id="rId13"/>
    <p:sldId id="1973" r:id="rId14"/>
    <p:sldId id="2002" r:id="rId15"/>
    <p:sldId id="2071" r:id="rId16"/>
    <p:sldId id="1918" r:id="rId17"/>
    <p:sldId id="1692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1pPr>
    <a:lvl2pPr marL="456819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2pPr>
    <a:lvl3pPr marL="913642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3pPr>
    <a:lvl4pPr marL="137046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4pPr>
    <a:lvl5pPr marL="182728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5pPr>
    <a:lvl6pPr marL="2284105" algn="l" defTabSz="456819" rtl="0" eaLnBrk="1" latinLnBrk="0" hangingPunct="1"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6pPr>
    <a:lvl7pPr marL="2740926" algn="l" defTabSz="456819" rtl="0" eaLnBrk="1" latinLnBrk="0" hangingPunct="1"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7pPr>
    <a:lvl8pPr marL="3197744" algn="l" defTabSz="456819" rtl="0" eaLnBrk="1" latinLnBrk="0" hangingPunct="1"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8pPr>
    <a:lvl9pPr marL="3654567" algn="l" defTabSz="456819" rtl="0" eaLnBrk="1" latinLnBrk="0" hangingPunct="1">
      <a:defRPr sz="2400" kern="1200">
        <a:solidFill>
          <a:schemeClr val="tx1"/>
        </a:solidFill>
        <a:latin typeface="Verdana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6F"/>
    <a:srgbClr val="80241F"/>
    <a:srgbClr val="C48176"/>
    <a:srgbClr val="B71F95"/>
    <a:srgbClr val="61FFFC"/>
    <a:srgbClr val="FF0000"/>
    <a:srgbClr val="BFCEC6"/>
    <a:srgbClr val="426D67"/>
    <a:srgbClr val="376D52"/>
    <a:srgbClr val="020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83" autoAdjust="0"/>
  </p:normalViewPr>
  <p:slideViewPr>
    <p:cSldViewPr snapToGrid="0">
      <p:cViewPr>
        <p:scale>
          <a:sx n="100" d="100"/>
          <a:sy n="100" d="100"/>
        </p:scale>
        <p:origin x="-76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B98D164E-191C-A84E-8C97-629C32CBA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99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C53EF9C1-0C44-6841-8AFD-F6566153C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9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6" charset="-128"/>
        <a:cs typeface="ＭＳ Ｐゴシック" pitchFamily="-106" charset="-128"/>
      </a:defRPr>
    </a:lvl1pPr>
    <a:lvl2pPr marL="4568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364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-128"/>
      </a:defRPr>
    </a:lvl3pPr>
    <a:lvl4pPr marL="1370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4pPr>
    <a:lvl5pPr marL="182728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5pPr>
    <a:lvl6pPr marL="2284105" algn="l" defTabSz="4568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26" algn="l" defTabSz="4568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44" algn="l" defTabSz="4568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67" algn="l" defTabSz="4568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Decoupling the OSSE modules will also help divi-up the work between instrument and modeling groups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Will allow more OSSEs to be performed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Different instrument groups can also check each others Observation Simulator assumptions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E52A00BA-8724-B542-849B-D800516C829F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0AF11663-F751-8148-85F1-9EE3CA8632D3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0AF11663-F751-8148-85F1-9EE3CA8632D3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0AF11663-F751-8148-85F1-9EE3CA8632D3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0AF11663-F751-8148-85F1-9EE3CA8632D3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0AF11663-F751-8148-85F1-9EE3CA8632D3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6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0AF11663-F751-8148-85F1-9EE3CA8632D3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8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We now have the basic OSSE frameworks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Learnt some things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Now we need to get more sophisticated and focus in on new developments for the various OSSE modules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Necessary to get to the point where OSSEs can truly be used as a component of tradeoff studies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Start with the Observation Simulator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F6626FB8-14E0-A845-98F3-2721FBA89B54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9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Major limitation of the OSSEs to-date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Likely to make a difference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Because AK differences depend on surface characterization, might expect geographical biases</a:t>
            </a: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Again, we can use heritage measurements to tell us how important this is</a:t>
            </a:r>
          </a:p>
          <a:p>
            <a:pPr marL="171450" indent="-171450" eaLnBrk="1" hangingPunct="1">
              <a:buFontTx/>
              <a:buChar char="•"/>
            </a:pPr>
            <a:endParaRPr lang="en-US" b="1">
              <a:latin typeface="Arial" charset="0"/>
              <a:ea typeface="ＭＳ Ｐゴシック" charset="0"/>
              <a:cs typeface="Arial" charset="0"/>
            </a:endParaRPr>
          </a:p>
          <a:p>
            <a:pPr marL="171450" indent="-171450" eaLnBrk="1" hangingPunct="1">
              <a:buFontTx/>
              <a:buChar char="•"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Go back to slide 8: Perhaps we can short-circuit this calculation loop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fld id="{0DD12316-9409-4246-A41B-C2D55967D771}" type="slidenum">
              <a:rPr lang="en-US" sz="1200">
                <a:solidFill>
                  <a:srgbClr val="000000"/>
                </a:solidFill>
                <a:latin typeface="Times" charset="0"/>
              </a:rPr>
              <a:pPr/>
              <a:t>10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 vert="horz" lIns="91360" tIns="45682" rIns="91360" bIns="4568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 vert="horz" lIns="91360" tIns="45682" rIns="91360" bIns="45682"/>
          <a:lstStyle>
            <a:lvl1pPr marL="0" indent="0" algn="ctr">
              <a:buNone/>
              <a:defRPr/>
            </a:lvl1pPr>
            <a:lvl2pPr marL="456819" indent="0" algn="ctr">
              <a:buNone/>
              <a:defRPr/>
            </a:lvl2pPr>
            <a:lvl3pPr marL="913642" indent="0" algn="ctr">
              <a:buNone/>
              <a:defRPr/>
            </a:lvl3pPr>
            <a:lvl4pPr marL="1370464" indent="0" algn="ctr">
              <a:buNone/>
              <a:defRPr/>
            </a:lvl4pPr>
            <a:lvl5pPr marL="1827283" indent="0" algn="ctr">
              <a:buNone/>
              <a:defRPr/>
            </a:lvl5pPr>
            <a:lvl6pPr marL="2284105" indent="0" algn="ctr">
              <a:buNone/>
              <a:defRPr/>
            </a:lvl6pPr>
            <a:lvl7pPr marL="2740926" indent="0" algn="ctr">
              <a:buNone/>
              <a:defRPr/>
            </a:lvl7pPr>
            <a:lvl8pPr marL="3197744" indent="0" algn="ctr">
              <a:buNone/>
              <a:defRPr/>
            </a:lvl8pPr>
            <a:lvl9pPr marL="36545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1D7B0-3C98-D44C-B020-11EE293B9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87048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C6DD6-23B5-1349-9C7A-4C51AC4C2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37719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76448-E2C2-514E-AB9F-41A9E7EA89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87531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6A551-063A-B24B-85B2-0A2D46B59E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40432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D5F32-01DB-434E-AE71-AA59907630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90593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E26A5-0F05-4544-BDF6-D710485AB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41077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24808-3D4D-AC49-8370-4EFC666B9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37360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30256-0D67-9B42-B9D3-A031E27C64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69078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E8ECF-F057-EE44-B1D3-F16E134E2D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23843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F6553-7130-ED42-8BF1-E69D0E845F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77256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56273-95ED-7143-B806-FA96EC1A80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26656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60" tIns="45682" rIns="91360" bIns="4568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60" tIns="45682" rIns="91360" bIns="4568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50773-B1D1-FD4B-B25F-8B8BE561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11906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D6924-CCF3-3547-8618-1D60AF9710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51669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EA081-1C75-3046-A48F-2C32921D8F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5620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C580F-04A7-E74D-BE25-DF2D4101F6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71468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0C098-27A9-BC4B-A44E-5AA6851CBF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70598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63F5B-3323-C241-8BE0-1EEC289AB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2409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0AE21-246B-9442-B022-CE4B22918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46234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15A65-50D0-894A-A7F4-53FC93CE96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456288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A1819-B9A1-E040-B696-980F7B6E4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42236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5425" y="304800"/>
            <a:ext cx="2001838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6287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90917-5256-7D40-AFB0-44E55B1846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07088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63F05-C98C-344E-8398-A3AE3F43C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16005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B050B-A732-C141-8D90-8A4FA45A4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02493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A0784-A865-6C49-A863-E0DD151060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54167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017BB-1784-F64C-A0C4-55C5313492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74017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3F5EB-8C28-BB40-9419-D63EDAAA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39531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45C2F-8EF2-1046-899F-0EFA4A9A5E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18699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41E84-BC5F-CA47-8BE1-E9FFD33DD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14242"/>
      </p:ext>
    </p:extLst>
  </p:cSld>
  <p:clrMapOvr>
    <a:masterClrMapping/>
  </p:clrMapOvr>
  <p:transition xmlns:p14="http://schemas.microsoft.com/office/powerpoint/2010/main"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0" tIns="45682" rIns="91360" bIns="45682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charset="0"/>
              </a:defRPr>
            </a:lvl1pPr>
          </a:lstStyle>
          <a:p>
            <a:pPr>
              <a:defRPr/>
            </a:pPr>
            <a:fld id="{AD45D671-6F18-4244-B008-02F4D6786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60" tIns="45682" rIns="91360" bIns="45682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 smtClean="0">
              <a:latin typeface="Times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/>
          <a:lstStyle/>
          <a:p>
            <a:endParaRPr lang="en-US" sz="1400">
              <a:latin typeface="Times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/>
          <a:lstStyle/>
          <a:p>
            <a:pPr algn="ctr"/>
            <a:endParaRPr lang="en-US" sz="1400">
              <a:latin typeface="Times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/>
          <a:lstStyle/>
          <a:p>
            <a:pPr algn="r"/>
            <a:endParaRPr lang="en-US" sz="1400"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5pPr>
      <a:lvl6pPr marL="45681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364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046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728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615" indent="-34261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334" indent="-28551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054" indent="-22841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598874" indent="-22841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695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2516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69337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6158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2978" indent="-22841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defTabSz="4568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charset="0"/>
              </a:defRPr>
            </a:lvl1pPr>
          </a:lstStyle>
          <a:p>
            <a:pPr>
              <a:defRPr/>
            </a:pPr>
            <a:fld id="{4F676B1D-CA63-8C4B-8C02-5E220B33D3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9EDEC2B5-E0BA-344C-938D-1379836A02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694488" y="6613525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000" smtClean="0">
                <a:solidFill>
                  <a:srgbClr val="0000CC"/>
                </a:solidFill>
                <a:latin typeface="Times" charset="0"/>
              </a:rPr>
              <a:t>.</a:t>
            </a:r>
            <a:endParaRPr lang="en-US" sz="10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40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32" name="Rectangle 11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en-US" sz="1400" smtClean="0">
              <a:solidFill>
                <a:srgbClr val="000000"/>
              </a:solidFill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</p:sldLayoutIdLst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06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40936A7-CB05-4F41-A2EA-7A059BC5810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 userDrawn="1"/>
        </p:nvGraphicFramePr>
        <p:xfrm>
          <a:off x="7924800" y="304800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hoto Editor Photo" r:id="rId14" imgW="5982535" imgH="4944165" progId="MSPhotoEd.3">
                  <p:embed/>
                </p:oleObj>
              </mc:Choice>
              <mc:Fallback>
                <p:oleObj name="Photo Editor Photo" r:id="rId1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04800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6" charset="-128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http://ncar.ucar.edu/home" TargetMode="Externa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7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20.png"/><Relationship Id="rId13" Type="http://schemas.openxmlformats.org/officeDocument/2006/relationships/image" Target="../media/image21.jpeg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13.emf"/><Relationship Id="rId16" Type="http://schemas.openxmlformats.org/officeDocument/2006/relationships/oleObject" Target="../embeddings/oleObject5.bin"/><Relationship Id="rId17" Type="http://schemas.openxmlformats.org/officeDocument/2006/relationships/image" Target="../media/image14.emf"/><Relationship Id="rId18" Type="http://schemas.openxmlformats.org/officeDocument/2006/relationships/oleObject" Target="../embeddings/oleObject6.bin"/><Relationship Id="rId19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6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emf"/><Relationship Id="rId7" Type="http://schemas.openxmlformats.org/officeDocument/2006/relationships/image" Target="../media/image17.jpeg"/><Relationship Id="rId8" Type="http://schemas.openxmlformats.org/officeDocument/2006/relationships/image" Target="../media/image18.png"/><Relationship Id="rId9" Type="http://schemas.openxmlformats.org/officeDocument/2006/relationships/image" Target="../media/image19.jpeg"/><Relationship Id="rId10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Poster_B copy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8" descr="Plu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26924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85801" y="596900"/>
            <a:ext cx="3175000" cy="2311400"/>
          </a:xfrm>
          <a:prstGeom prst="rect">
            <a:avLst/>
          </a:prstGeom>
          <a:solidFill>
            <a:schemeClr val="tx1"/>
          </a:solidFill>
          <a:ln w="889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370" tIns="45687" rIns="91370" bIns="45687" numCol="1" rtlCol="0" anchor="t" anchorCtr="0" compatLnSpc="1">
            <a:prstTxWarp prst="textNoShape">
              <a:avLst/>
            </a:prstTxWarp>
          </a:bodyPr>
          <a:lstStyle/>
          <a:p>
            <a:pPr defTabSz="913737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83767"/>
            <a:ext cx="2658479" cy="1810133"/>
          </a:xfrm>
          <a:prstGeom prst="rect">
            <a:avLst/>
          </a:prstGeom>
        </p:spPr>
      </p:pic>
      <p:pic>
        <p:nvPicPr>
          <p:cNvPr id="15" name="Picture 8" descr="Hom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" y="6266263"/>
            <a:ext cx="1743650" cy="591737"/>
          </a:xfrm>
          <a:prstGeom prst="rect">
            <a:avLst/>
          </a:prstGeom>
          <a:noFill/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739900" y="6374368"/>
            <a:ext cx="581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 i="1" dirty="0" smtClean="0">
                <a:latin typeface="Arial" charset="0"/>
                <a:ea typeface="ＭＳ Ｐゴシック" charset="0"/>
              </a:rPr>
              <a:t> </a:t>
            </a:r>
            <a:r>
              <a:rPr lang="en-US" sz="1800" b="1" i="1" dirty="0">
                <a:latin typeface="Arial" charset="0"/>
                <a:ea typeface="ＭＳ Ｐゴシック" charset="0"/>
              </a:rPr>
              <a:t>is sponsored by the National Science Foundation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14300" y="4137025"/>
            <a:ext cx="45339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David Edwards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1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Helen Worden </a:t>
            </a:r>
            <a:r>
              <a:rPr lang="en-US" sz="1600" b="1" i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(NCAR) with input from CEOS/MACC-II OSSE Workshop and the GEO-CAPE SWG 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225800" y="552450"/>
            <a:ext cx="5524500" cy="1443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 global GEO OSSE activity for CEOS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1765" r="3537" b="9412"/>
          <a:stretch>
            <a:fillRect/>
          </a:stretch>
        </p:blipFill>
        <p:spPr bwMode="auto">
          <a:xfrm>
            <a:off x="156716" y="2501526"/>
            <a:ext cx="2649984" cy="13465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738957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metop_flyb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b="72183"/>
          <a:stretch>
            <a:fillRect/>
          </a:stretch>
        </p:blipFill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1"/>
          <p:cNvSpPr txBox="1">
            <a:spLocks noChangeArrowheads="1"/>
          </p:cNvSpPr>
          <p:nvPr/>
        </p:nvSpPr>
        <p:spPr bwMode="auto">
          <a:xfrm>
            <a:off x="114300" y="946150"/>
            <a:ext cx="883920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Observation Simulator measurement &amp; retrieval characteristics are represented by the Averaging Kernel (AK) and retrieval error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However, running the full Observation Simulator in the OSSE is expensive and very involved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CO and O</a:t>
            </a:r>
            <a:r>
              <a:rPr lang="en-US" sz="2000" b="1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OSSEs have been simplified by assuming all observations can be represented with a few AK cases and these are used to sample the Nature Run model everywhere/all day</a:t>
            </a:r>
          </a:p>
          <a:p>
            <a:pPr>
              <a:buSzPct val="120000"/>
              <a:buFont typeface="Arial" charset="0"/>
              <a:buChar char="•"/>
              <a:defRPr/>
            </a:pPr>
            <a:endParaRPr lang="en-US" sz="18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0" indent="0">
              <a:buSzPct val="120000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But AKs vary a lot…. 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28600" y="195263"/>
            <a:ext cx="873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Retrieval Averaging Kernels</a:t>
            </a:r>
          </a:p>
        </p:txBody>
      </p:sp>
      <p:pic>
        <p:nvPicPr>
          <p:cNvPr id="45061" name="Picture 5" descr="AK_spread_asia_srf_500_lin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" b="-2"/>
          <a:stretch>
            <a:fillRect/>
          </a:stretch>
        </p:blipFill>
        <p:spPr bwMode="auto">
          <a:xfrm>
            <a:off x="3975100" y="3198813"/>
            <a:ext cx="49085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Box 21"/>
          <p:cNvSpPr txBox="1">
            <a:spLocks noChangeArrowheads="1"/>
          </p:cNvSpPr>
          <p:nvPr/>
        </p:nvSpPr>
        <p:spPr bwMode="auto">
          <a:xfrm>
            <a:off x="177800" y="3692525"/>
            <a:ext cx="36861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SzPct val="120000"/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Depend on surface characteristics, temperatures, clouds, aerosol loadings, trace gas loadings, viewing and solar angles</a:t>
            </a:r>
          </a:p>
          <a:p>
            <a:pPr>
              <a:buSzPct val="120000"/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Realistic OSSEs need to account for this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908800" y="3352800"/>
            <a:ext cx="1803400" cy="1477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Spread in MOPITT AKs for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surface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&amp;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500 </a:t>
            </a:r>
            <a:r>
              <a:rPr lang="en-U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hPa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 retrievals</a:t>
            </a:r>
          </a:p>
        </p:txBody>
      </p:sp>
    </p:spTree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6" descr="metop_flyb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b="72183"/>
          <a:stretch>
            <a:fillRect/>
          </a:stretch>
        </p:blipFill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3795" name="TextBox 21"/>
          <p:cNvSpPr txBox="1">
            <a:spLocks noChangeArrowheads="1"/>
          </p:cNvSpPr>
          <p:nvPr/>
        </p:nvSpPr>
        <p:spPr bwMode="auto">
          <a:xfrm>
            <a:off x="127000" y="800100"/>
            <a:ext cx="86518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>
              <a:buSzPct val="120000"/>
              <a:defRPr/>
            </a:pPr>
            <a:r>
              <a:rPr lang="en-US" sz="1800" b="1" dirty="0">
                <a:solidFill>
                  <a:srgbClr val="FFFF00"/>
                </a:solidFill>
                <a:latin typeface="Arial" charset="0"/>
                <a:cs typeface="Arial" charset="0"/>
              </a:rPr>
              <a:t>Goal: Decouple OSSE Observation Simulator and Modeling modules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Develop a fast and easy-to-use predictive tool to estimate scene-dependent AKs for a given candidate observation 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AK description can be simplified by using a PC representation AK-PC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Tool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can be passed from instrument groups to modeling groups</a:t>
            </a:r>
          </a:p>
          <a:p>
            <a:pPr>
              <a:buSzPct val="120000"/>
              <a:buFont typeface="Arial" charset="0"/>
              <a:buChar char="•"/>
              <a:defRPr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Approach:- </a:t>
            </a:r>
          </a:p>
          <a:p>
            <a:pPr marL="685729">
              <a:buSzPct val="100000"/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Observation Simulator models produce a large ‘training set’ of AKs for characterized </a:t>
            </a:r>
            <a:r>
              <a:rPr lang="en-US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scenes</a:t>
            </a:r>
            <a:endParaRPr lang="en-US" sz="16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marL="685729">
              <a:buSzPct val="100000"/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Use a AK-PC representation - small number (~ DFS) components</a:t>
            </a:r>
          </a:p>
          <a:p>
            <a:pPr marL="685729">
              <a:buSzPct val="100000"/>
              <a:buFont typeface="+mj-lt"/>
              <a:buAutoNum type="arabicPeriod"/>
              <a:defRPr/>
            </a:pPr>
            <a:r>
              <a:rPr lang="en-US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Train a regression model between AK-PC training set and scene ‘predictors’ 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88900" y="106363"/>
            <a:ext cx="873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OSSE Development of AK prediction tool</a:t>
            </a:r>
          </a:p>
        </p:txBody>
      </p:sp>
      <p:pic>
        <p:nvPicPr>
          <p:cNvPr id="101381" name="Picture 2" descr="ND_AK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733800"/>
            <a:ext cx="54483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3721100"/>
            <a:ext cx="3657600" cy="313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marL="177782">
              <a:spcAft>
                <a:spcPts val="60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ÇlÇr ñæí©" charset="0"/>
                <a:cs typeface="Arial"/>
              </a:rPr>
              <a:t>Example of A) the original AK and B) rotated AK-PC for a MOPITT  multispectral (TIR+NIR) retrieval  sampled over New Delhi. The numbers associated with the 3 leading components of the rotated AK correspond to the fraction of DFS explained by each component</a:t>
            </a:r>
          </a:p>
          <a:p>
            <a:pPr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19863"/>
            <a:ext cx="36957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From Arellano et al., sub. JGR, 2011</a:t>
            </a:r>
            <a:endParaRPr lang="en-US" sz="16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etop_flyb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b="72183"/>
          <a:stretch>
            <a:fillRect/>
          </a:stretch>
        </p:blipFill>
        <p:spPr bwMode="auto">
          <a:xfrm>
            <a:off x="0" y="0"/>
            <a:ext cx="91440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0" y="203200"/>
            <a:ext cx="9004300" cy="64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Infrastructure: Assimilation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79400" y="1473200"/>
            <a:ext cx="8686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Independent but related data assimilation systems allow us to test the robustness of answers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DA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approaches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: 4D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-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Var, KF, DART </a:t>
            </a:r>
            <a:r>
              <a:rPr lang="en-US" sz="20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EnKF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h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ybrid </a:t>
            </a:r>
            <a:r>
              <a:rPr lang="en-US" sz="20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variational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Retrieval assimilation versus radiance assimilation: Pragmatic considerations will lead to range of approaches because of the different instrumentation involved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021704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lobe_west_2048.jpg"/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482600" y="457200"/>
            <a:ext cx="7772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b="1">
              <a:solidFill>
                <a:srgbClr val="CCCC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123825" y="749300"/>
            <a:ext cx="85248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120000"/>
              <a:buFont typeface="Wingdings" charset="0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OSSEs need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to account for realistic atmospheric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variability: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Requires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evaluation of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NR with observations 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120000"/>
              <a:buFont typeface="Wingdings" charset="0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OSSEs require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realistic variability in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measurement simulations generated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from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NR: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Requires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incorporation of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sensitivities due to cloud, aerosol,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trace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gases,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surface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UV-visible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reflectivity, and IR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emissivity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120000"/>
              <a:buFont typeface="Wingdings" charset="0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Simulated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retrievals must include realistic range of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sensitivities: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Requires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generation of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scene-dependent AKs and errors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120000"/>
              <a:buFont typeface="Wingdings" charset="0"/>
              <a:buChar char="Ø"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OSSEs for relative performance between instruments/viewing scenarios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may be more reliable: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If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comparing a next generation, we need high accuracy and full system evaluation with the existing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observing system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120000"/>
              <a:buFont typeface="Wingdings" charset="0"/>
              <a:buChar char="Ø"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NWP experience: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OSSE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-based decisions have international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stakeholders and experiments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should be developed as joint global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projects.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ommunity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ownership and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oversight of OSSE capability is also important for maintaining credibility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120000"/>
              <a:buFont typeface="Wingdings" charset="0"/>
              <a:buChar char="Ø"/>
            </a:pP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120000"/>
              <a:buFont typeface="Wingdings" charset="0"/>
              <a:buChar char="Ø"/>
            </a:pPr>
            <a:endParaRPr lang="en-US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6261" name="Group 11"/>
          <p:cNvGrpSpPr>
            <a:grpSpLocks/>
          </p:cNvGrpSpPr>
          <p:nvPr/>
        </p:nvGrpSpPr>
        <p:grpSpPr bwMode="auto">
          <a:xfrm>
            <a:off x="0" y="6172200"/>
            <a:ext cx="9144000" cy="685800"/>
            <a:chOff x="0" y="0"/>
            <a:chExt cx="9144000" cy="889000"/>
          </a:xfrm>
        </p:grpSpPr>
        <p:pic>
          <p:nvPicPr>
            <p:cNvPr id="96263" name="Picture 9" descr="bluemarblebig_ORIG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64"/>
            <a:stretch>
              <a:fillRect/>
            </a:stretch>
          </p:blipFill>
          <p:spPr bwMode="auto">
            <a:xfrm>
              <a:off x="0" y="0"/>
              <a:ext cx="91440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64" name="Text Box 9"/>
            <p:cNvSpPr txBox="1">
              <a:spLocks noChangeArrowheads="1"/>
            </p:cNvSpPr>
            <p:nvPr/>
          </p:nvSpPr>
          <p:spPr bwMode="auto">
            <a:xfrm>
              <a:off x="1473200" y="174625"/>
              <a:ext cx="7277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FFFFFF"/>
                  </a:solidFill>
                  <a:latin typeface="Arial" charset="0"/>
                </a:rPr>
                <a:t>Atmospheric Composition Remote Sensing &amp; Prediction</a:t>
              </a:r>
              <a:endParaRPr lang="en-US" sz="1800" b="1">
                <a:solidFill>
                  <a:srgbClr val="FFFFFF"/>
                </a:solidFill>
                <a:latin typeface="Times" charset="0"/>
              </a:endParaRPr>
            </a:p>
          </p:txBody>
        </p:sp>
        <p:pic>
          <p:nvPicPr>
            <p:cNvPr id="9626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" y="152400"/>
              <a:ext cx="1155700" cy="34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6262" name="Straight Connector 10"/>
          <p:cNvCxnSpPr>
            <a:cxnSpLocks noChangeShapeType="1"/>
          </p:cNvCxnSpPr>
          <p:nvPr/>
        </p:nvCxnSpPr>
        <p:spPr bwMode="auto">
          <a:xfrm>
            <a:off x="0" y="6197600"/>
            <a:ext cx="9144000" cy="38100"/>
          </a:xfrm>
          <a:prstGeom prst="line">
            <a:avLst/>
          </a:prstGeom>
          <a:noFill/>
          <a:ln w="15875" cmpd="thinThick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31800" y="119063"/>
            <a:ext cx="8051800" cy="64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/>
          <a:p>
            <a:pPr algn="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Summary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582503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Poster_B copy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8" descr="Plu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27305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30300" y="6550033"/>
            <a:ext cx="5219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682" rIns="91360" bIns="45682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 i="1">
                <a:solidFill>
                  <a:schemeClr val="bg1"/>
                </a:solidFill>
                <a:latin typeface="Arial" charset="0"/>
                <a:cs typeface="Arial" charset="0"/>
              </a:rPr>
              <a:t>NCAR is sponsored by the National Science Foundation</a:t>
            </a:r>
          </a:p>
        </p:txBody>
      </p:sp>
      <p:pic>
        <p:nvPicPr>
          <p:cNvPr id="10" name="Picture 10" descr="nsf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83" y="6248401"/>
            <a:ext cx="6064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85801" y="596900"/>
            <a:ext cx="3175000" cy="2311400"/>
          </a:xfrm>
          <a:prstGeom prst="rect">
            <a:avLst/>
          </a:prstGeom>
          <a:solidFill>
            <a:schemeClr val="tx1"/>
          </a:solidFill>
          <a:ln w="889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370" tIns="45687" rIns="91370" bIns="45687" numCol="1" rtlCol="0" anchor="t" anchorCtr="0" compatLnSpc="1">
            <a:prstTxWarp prst="textNoShape">
              <a:avLst/>
            </a:prstTxWarp>
          </a:bodyPr>
          <a:lstStyle/>
          <a:p>
            <a:pPr defTabSz="913737"/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50900" y="1708151"/>
            <a:ext cx="7442200" cy="8797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12" tIns="44413" rIns="90412" bIns="44413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Thank You!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2" y="444507"/>
            <a:ext cx="2018919" cy="137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74903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etop_flyb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b="72183"/>
          <a:stretch>
            <a:fillRect/>
          </a:stretch>
        </p:blipFill>
        <p:spPr bwMode="auto">
          <a:xfrm>
            <a:off x="0" y="0"/>
            <a:ext cx="9144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1765" r="3537" b="9412"/>
          <a:stretch>
            <a:fillRect/>
          </a:stretch>
        </p:blipFill>
        <p:spPr bwMode="auto">
          <a:xfrm>
            <a:off x="7230616" y="127000"/>
            <a:ext cx="1824484" cy="927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39700" y="0"/>
            <a:ext cx="8813800" cy="120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Observation System Simulation Experiments (OSSEs)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28600" y="1314589"/>
            <a:ext cx="8826500" cy="570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Observing System Simulation Experiments (OSSEs) have been extensively used by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NWP community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in order to help develop and optimize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contemporary meteorological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satellite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instruments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OSSEs are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now also increasingly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used in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other fields of earth observation </a:t>
            </a:r>
            <a:endParaRPr lang="en-US" sz="20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OSSEs assess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the impact of </a:t>
            </a:r>
            <a:r>
              <a:rPr lang="en-US" sz="20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hypothetical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observations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on a model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analysis/forecast/inversion and provide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a means to generalize on the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limited conclusions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of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case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-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studies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CEOS/ACC whitepaper </a:t>
            </a:r>
            <a:r>
              <a:rPr lang="en-US" sz="20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A </a:t>
            </a:r>
            <a:r>
              <a:rPr lang="en-US" sz="20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>Geostationary Satellite Constellation for Observing Global Air Quality: An International Path </a:t>
            </a:r>
            <a:r>
              <a:rPr lang="en-US" sz="20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Forward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called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</a:t>
            </a:r>
            <a:r>
              <a:rPr lang="en-US" sz="20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“(OSSE) cooperation </a:t>
            </a:r>
            <a:r>
              <a:rPr lang="en-US" sz="20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to define, conduct, and analyze common </a:t>
            </a:r>
            <a:r>
              <a:rPr lang="en-US" sz="20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scenarios </a:t>
            </a:r>
            <a:r>
              <a:rPr lang="en-US" sz="20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….align </a:t>
            </a:r>
            <a:r>
              <a:rPr lang="en-US" sz="20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and extend the ongoing regional studies and to systematically incorporate them into global studies</a:t>
            </a:r>
            <a:r>
              <a:rPr lang="en-US" sz="20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.”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C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ollaboration opportunity between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the planned and proposed geostationary Earth orbit (GEO) missions from NASA GEO-CAPE/TEMPO, French MAGEAQ, ESA Sentinel 4, Korean GEMS and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Japan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endParaRPr lang="en-US" sz="2000" b="1" i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57342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6" descr="metop_flyb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b="72183"/>
          <a:stretch>
            <a:fillRect/>
          </a:stretch>
        </p:blipFill>
        <p:spPr bwMode="auto">
          <a:xfrm>
            <a:off x="0" y="0"/>
            <a:ext cx="9144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2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325D47">
                  <a:alpha val="4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7044" name="Rectangle 7"/>
          <p:cNvSpPr>
            <a:spLocks noChangeArrowheads="1"/>
          </p:cNvSpPr>
          <p:nvPr/>
        </p:nvSpPr>
        <p:spPr bwMode="auto">
          <a:xfrm>
            <a:off x="0" y="0"/>
            <a:ext cx="9144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4820" name="Rectangle 34"/>
          <p:cNvSpPr>
            <a:spLocks noChangeArrowheads="1"/>
          </p:cNvSpPr>
          <p:nvPr/>
        </p:nvSpPr>
        <p:spPr bwMode="auto">
          <a:xfrm>
            <a:off x="177800" y="0"/>
            <a:ext cx="8966200" cy="954088"/>
          </a:xfrm>
          <a:prstGeom prst="rect">
            <a:avLst/>
          </a:prstGeom>
          <a:noFill/>
          <a:ln w="889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 Chemical Observation System Simulation Experiment (OSSE) for Lowermost Atmosphere CO</a:t>
            </a:r>
          </a:p>
        </p:txBody>
      </p:sp>
      <p:pic>
        <p:nvPicPr>
          <p:cNvPr id="87046" name="Picture 1" descr="OSSE_ExtraNotes co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93663" y="2506663"/>
            <a:ext cx="2835275" cy="3968750"/>
            <a:chOff x="92976" y="2507383"/>
            <a:chExt cx="2836626" cy="3968656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2976" y="2507383"/>
              <a:ext cx="2836626" cy="3968656"/>
            </a:xfrm>
            <a:prstGeom prst="rect">
              <a:avLst/>
            </a:prstGeom>
            <a:solidFill>
              <a:srgbClr val="FFFF00">
                <a:alpha val="6588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round/>
                  <a:headEnd type="triangle" w="med" len="med"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196212" y="2618505"/>
              <a:ext cx="2306148" cy="1384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02040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Nature &amp; Control Runs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033713" y="1096963"/>
            <a:ext cx="3352800" cy="3630612"/>
            <a:chOff x="3033630" y="1097500"/>
            <a:chExt cx="3353653" cy="3630638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033630" y="1097500"/>
              <a:ext cx="3353653" cy="3630638"/>
            </a:xfrm>
            <a:prstGeom prst="rect">
              <a:avLst/>
            </a:prstGeom>
            <a:solidFill>
              <a:srgbClr val="FFFF00">
                <a:alpha val="6392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round/>
                  <a:headEnd type="triangle" w="med" len="med"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3290870" y="2758037"/>
              <a:ext cx="2305636" cy="954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02040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Instrument Simulator</a:t>
              </a: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527425" y="4865688"/>
            <a:ext cx="5475288" cy="1890712"/>
            <a:chOff x="3527030" y="4866462"/>
            <a:chExt cx="5475519" cy="1889228"/>
          </a:xfrm>
        </p:grpSpPr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3527030" y="4866462"/>
              <a:ext cx="5475519" cy="1889228"/>
            </a:xfrm>
            <a:prstGeom prst="rect">
              <a:avLst/>
            </a:prstGeom>
            <a:solidFill>
              <a:srgbClr val="FFFF00">
                <a:alpha val="6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round/>
                  <a:headEnd type="triangle" w="med" len="med"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3731827" y="5020328"/>
              <a:ext cx="2305147" cy="95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020403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Data Assimilation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etop_flyb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b="7218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39700" y="0"/>
            <a:ext cx="8839200" cy="120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ECMWF Workshop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on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Atmospheric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Composition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OSSEs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Picture 1" descr="MACC-meeting-15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3556000"/>
            <a:ext cx="4953000" cy="3302001"/>
          </a:xfrm>
          <a:prstGeom prst="rect">
            <a:avLst/>
          </a:prstGeom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88900" y="1238389"/>
            <a:ext cx="9055100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 CEOS/MACC-II International chemical OSSE Workshop was held at ECMWF in October 2012 attracting 30 participants sharing expertise toward developing common approaches and experiments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The meeting aimed at reviewing experience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from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NWP, reporting on existing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work worldwide on OSSEs for "chemical" satellite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instruments, discussing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best practices and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defining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needed infrastructure in order to set up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reliable experiments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114300" y="3511689"/>
            <a:ext cx="4152900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Goal: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Define experiments to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document the impact of GEO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instruments alone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, together over different parts of the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globe, and in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conjunction with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LEO assets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endParaRPr lang="en-US" sz="20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Organizers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: 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J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. Al-</a:t>
            </a:r>
            <a:r>
              <a:rPr lang="en-US" sz="16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Saadi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(NASA, USA</a:t>
            </a:r>
            <a:r>
              <a:rPr lang="en-US" sz="1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D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. Edwards </a:t>
            </a:r>
            <a:r>
              <a:rPr lang="en-US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(NCAR, USA</a:t>
            </a:r>
            <a:r>
              <a:rPr lang="en-US" sz="1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Y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. Kasai </a:t>
            </a:r>
            <a:r>
              <a:rPr lang="en-US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(NICT, Japan</a:t>
            </a:r>
            <a:r>
              <a:rPr lang="en-US" sz="1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, V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.-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H. </a:t>
            </a:r>
            <a:r>
              <a:rPr lang="en-US" sz="16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Peuch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(ECMWF, UK</a:t>
            </a:r>
            <a:r>
              <a:rPr lang="en-US" sz="1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), 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cs typeface="Arial" charset="0"/>
              </a:rPr>
              <a:t>. H. Song </a:t>
            </a:r>
            <a:r>
              <a:rPr lang="en-US" sz="1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(GIST, Korea)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1003300" y="1147256"/>
            <a:ext cx="6223000" cy="5555367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softEdge rad="88900"/>
          </a:effectLst>
          <a:ex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>
              <a:spcAft>
                <a:spcPts val="600"/>
              </a:spcAft>
              <a:buSzPct val="120000"/>
              <a:defRPr/>
            </a:pPr>
            <a:endParaRPr lang="en-US" sz="20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228600" lvl="1" indent="0">
              <a:spcAft>
                <a:spcPts val="600"/>
              </a:spcAft>
              <a:buClr>
                <a:srgbClr val="FFFF00"/>
              </a:buClr>
              <a:buSzPct val="120000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Agenda:</a:t>
            </a:r>
          </a:p>
          <a:p>
            <a:pPr marL="635000" lvl="1" indent="-406400">
              <a:spcAft>
                <a:spcPts val="600"/>
              </a:spcAft>
              <a:buClr>
                <a:srgbClr val="FFFF00"/>
              </a:buClr>
              <a:buSzPct val="120000"/>
              <a:buFont typeface="Wingdings" charset="2"/>
              <a:buChar char="Ø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Discussion on what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makes a good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OSSE</a:t>
            </a:r>
          </a:p>
          <a:p>
            <a:pPr marL="635000" lvl="1" indent="-406400">
              <a:spcAft>
                <a:spcPts val="600"/>
              </a:spcAft>
              <a:buClr>
                <a:srgbClr val="FFFF00"/>
              </a:buClr>
              <a:buSzPct val="120000"/>
              <a:buFont typeface="Wingdings" charset="2"/>
              <a:buChar char="Ø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Talks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by ECMWF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meteorological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OSSE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experts describing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experience and contrasting with chemical OSSEs</a:t>
            </a:r>
          </a:p>
          <a:p>
            <a:pPr marL="635000" lvl="1" indent="-406400">
              <a:spcAft>
                <a:spcPts val="600"/>
              </a:spcAft>
              <a:buClr>
                <a:srgbClr val="FFFF00"/>
              </a:buClr>
              <a:buSzPct val="120000"/>
              <a:buFont typeface="Wingdings" charset="2"/>
              <a:buChar char="Ø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Reports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on OSSE activities to-date under GEO-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CAPE/TEMPO,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MAGEAQ, Sentinel 4, Korea GEMS and Japan – primarily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GEO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635000" lvl="1" indent="-406400">
              <a:spcAft>
                <a:spcPts val="600"/>
              </a:spcAft>
              <a:buClr>
                <a:srgbClr val="FFFF00"/>
              </a:buClr>
              <a:buSzPct val="120000"/>
              <a:buFont typeface="Wingdings" charset="2"/>
              <a:buChar char="Ø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Breakout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groups for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the OSSE elements: Simulators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, Nature/Control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runs and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Assimilation </a:t>
            </a:r>
          </a:p>
          <a:p>
            <a:pPr marL="457200" lvl="1" indent="0">
              <a:spcAft>
                <a:spcPts val="600"/>
              </a:spcAft>
              <a:buClr>
                <a:srgbClr val="FFFF00"/>
              </a:buClr>
              <a:buSzPct val="120000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Highlighted pragmatic approaches: These are computationally expensive experiments requiring a breadth of expertise</a:t>
            </a:r>
          </a:p>
          <a:p>
            <a:pPr marL="457200" lvl="1" indent="0">
              <a:spcAft>
                <a:spcPts val="600"/>
              </a:spcAft>
              <a:buClr>
                <a:srgbClr val="FFFF00"/>
              </a:buClr>
              <a:buSzPct val="120000"/>
              <a:defRPr/>
            </a:pPr>
            <a:endParaRPr lang="en-US" sz="20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14421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etop_flyb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b="72183"/>
          <a:stretch>
            <a:fillRect/>
          </a:stretch>
        </p:blipFill>
        <p:spPr bwMode="auto">
          <a:xfrm>
            <a:off x="0" y="0"/>
            <a:ext cx="9144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65100" y="0"/>
            <a:ext cx="8813800" cy="64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Experiments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139700" y="687080"/>
            <a:ext cx="8851900" cy="617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Regional: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Aimed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at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trade-offs between different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instrumentation and observing strategies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in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regional models – these are funded and in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progress in several countries e.g. ESA/ISOTROP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Global: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D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emonstrate value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of the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CEOS GEO constellation,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quantifying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regional gains &amp; impact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of losing one or more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members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For practical reasons, OSSEs will be performed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using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global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models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at high resolution instead of a regional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model,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and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will be designed to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minimize the impact of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this assumption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Two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main categories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of OSSE are identified: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800100" lvl="1" indent="-342900">
              <a:spcAft>
                <a:spcPts val="600"/>
              </a:spcAft>
              <a:buSzPct val="120000"/>
              <a:buFont typeface="Wingdings" charset="2"/>
              <a:buChar char="Ø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Forward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problem: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What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is the impact of a proposed measurement system(s) for improving analysis and forecast of the pollutant distribution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?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800100" lvl="1" indent="-342900">
              <a:spcAft>
                <a:spcPts val="600"/>
              </a:spcAft>
              <a:buSzPct val="120000"/>
              <a:buFont typeface="Wingdings" charset="2"/>
              <a:buChar char="Ø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Inverse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problem: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How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does a proposed measurement system(s) help in constraining the upwind precursor emissions and boundary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conditions through </a:t>
            </a:r>
            <a:r>
              <a:rPr lang="en-US" sz="20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adjoint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analysis? 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First step: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Consider a primarily tracer study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for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aerosol and/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or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CO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to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investigate the impact of long-range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transport;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Second Step: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Expand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this to include ozone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chemistry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33465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etop_flyb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b="72183"/>
          <a:stretch>
            <a:fillRect/>
          </a:stretch>
        </p:blipFill>
        <p:spPr bwMode="auto">
          <a:xfrm>
            <a:off x="0" y="0"/>
            <a:ext cx="91440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90500" y="203200"/>
            <a:ext cx="8813800" cy="64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Infrastructure: NR and CR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92100" y="1120368"/>
            <a:ext cx="8686800" cy="570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SzPct val="120000"/>
              <a:buFont typeface="Arial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Determine appropriate Earth system model(s):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Which model(s) best represents the atmosphere (and/or surface etc.) for addressing the scales and physical processes relevant to the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OSSE science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goal? </a:t>
            </a:r>
          </a:p>
          <a:p>
            <a:pPr>
              <a:buSzPct val="120000"/>
              <a:buFont typeface="Arial" charset="0"/>
              <a:buChar char="•"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Characteristics of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NR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&amp;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CR: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Should mimic the difference between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prior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atmospheric information input to a retrieval scheme and the actual atmospheric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state</a:t>
            </a:r>
          </a:p>
          <a:p>
            <a:pPr>
              <a:buSzPct val="120000"/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NR and CR differ in initial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conditions, meteorology, emissions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…</a:t>
            </a:r>
            <a:endParaRPr lang="en-US" sz="20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Validation of the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NR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is Essential: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gainst global observations and field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campaigns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Adoption of a common NR should be considered: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Different groups can still use their own CR and Assimilation packages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endParaRPr lang="en-US" sz="20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May leverage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activities already underway at NASA/GMAO to develop a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10 km global chemistry NR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Cloud fields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with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sub-grid information based on MODIS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simulator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Available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CR models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to run at 50 km horizontal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resolution so that sub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-grid information will be available from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NR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54338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GEOS-5 Global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10 km Nature Run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000090"/>
                </a:solidFill>
              </a:rPr>
              <a:t>Components</a:t>
            </a:r>
          </a:p>
          <a:p>
            <a:pPr lvl="1">
              <a:defRPr/>
            </a:pPr>
            <a:r>
              <a:rPr lang="en-US" sz="1600" dirty="0"/>
              <a:t>Atmospheric GCM on cubed-</a:t>
            </a:r>
            <a:r>
              <a:rPr lang="en-US" sz="1600" dirty="0" smtClean="0"/>
              <a:t>sphere, </a:t>
            </a:r>
            <a:r>
              <a:rPr lang="en-US" sz="1200" dirty="0" smtClean="0">
                <a:solidFill>
                  <a:schemeClr val="accent6"/>
                </a:solidFill>
              </a:rPr>
              <a:t>non-hydrostatic</a:t>
            </a:r>
            <a:endParaRPr lang="en-US" sz="1200" dirty="0">
              <a:solidFill>
                <a:schemeClr val="accent6"/>
              </a:solidFill>
            </a:endParaRPr>
          </a:p>
          <a:p>
            <a:pPr lvl="1">
              <a:defRPr/>
            </a:pPr>
            <a:r>
              <a:rPr lang="en-US" sz="1600" dirty="0"/>
              <a:t>Prescribed SST, sea-ice</a:t>
            </a:r>
          </a:p>
          <a:p>
            <a:pPr lvl="1">
              <a:defRPr/>
            </a:pPr>
            <a:r>
              <a:rPr lang="en-US" sz="1600" dirty="0"/>
              <a:t>Constituents</a:t>
            </a:r>
          </a:p>
          <a:p>
            <a:pPr lvl="2">
              <a:defRPr/>
            </a:pPr>
            <a:r>
              <a:rPr lang="en-US" sz="1400" dirty="0" err="1"/>
              <a:t>Radiatively</a:t>
            </a:r>
            <a:r>
              <a:rPr lang="en-US" sz="1400" dirty="0"/>
              <a:t> coupled aerosols</a:t>
            </a:r>
          </a:p>
          <a:p>
            <a:pPr lvl="2">
              <a:defRPr/>
            </a:pPr>
            <a:r>
              <a:rPr lang="en-US" sz="1400" dirty="0" smtClean="0"/>
              <a:t>Carbon species</a:t>
            </a:r>
          </a:p>
          <a:p>
            <a:pPr lvl="2">
              <a:defRPr/>
            </a:pPr>
            <a:r>
              <a:rPr lang="en-US" sz="1400" dirty="0" smtClean="0"/>
              <a:t>GMI Combo Chemistry (*)</a:t>
            </a:r>
            <a:endParaRPr lang="en-US" sz="1400" dirty="0"/>
          </a:p>
          <a:p>
            <a:pPr>
              <a:defRPr/>
            </a:pPr>
            <a:r>
              <a:rPr lang="en-US" sz="1800" b="1" dirty="0">
                <a:solidFill>
                  <a:srgbClr val="000090"/>
                </a:solidFill>
              </a:rPr>
              <a:t>Emissions</a:t>
            </a:r>
          </a:p>
          <a:p>
            <a:pPr lvl="1">
              <a:defRPr/>
            </a:pPr>
            <a:r>
              <a:rPr lang="en-US" sz="1600" dirty="0"/>
              <a:t>Prescribed daily biomass-burning emissions</a:t>
            </a:r>
          </a:p>
          <a:p>
            <a:pPr lvl="1">
              <a:defRPr/>
            </a:pPr>
            <a:r>
              <a:rPr lang="en-US" sz="1600" dirty="0" smtClean="0"/>
              <a:t>New 10 </a:t>
            </a:r>
            <a:r>
              <a:rPr lang="en-US" sz="1600" dirty="0"/>
              <a:t>km dust source </a:t>
            </a:r>
            <a:r>
              <a:rPr lang="en-US" sz="1600" dirty="0" smtClean="0"/>
              <a:t>function from </a:t>
            </a:r>
            <a:r>
              <a:rPr lang="en-US" sz="1600" dirty="0" err="1" smtClean="0"/>
              <a:t>Ginoux</a:t>
            </a:r>
            <a:endParaRPr lang="en-US" sz="1600" dirty="0"/>
          </a:p>
          <a:p>
            <a:pPr lvl="1">
              <a:defRPr/>
            </a:pPr>
            <a:r>
              <a:rPr lang="en-US" sz="1600" dirty="0"/>
              <a:t>Anthropogenic inventories downscaled to 10km</a:t>
            </a:r>
            <a:endParaRPr lang="en-US" sz="1800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 smtClean="0">
                <a:solidFill>
                  <a:srgbClr val="000090"/>
                </a:solidFill>
              </a:rPr>
              <a:t>GEOS-5 2013 NR</a:t>
            </a:r>
          </a:p>
          <a:p>
            <a:pPr lvl="1">
              <a:defRPr/>
            </a:pPr>
            <a:r>
              <a:rPr lang="en-US" sz="1600" dirty="0" smtClean="0"/>
              <a:t>Global, 10 km</a:t>
            </a:r>
          </a:p>
          <a:p>
            <a:pPr lvl="1">
              <a:defRPr/>
            </a:pPr>
            <a:r>
              <a:rPr lang="en-US" sz="1600" dirty="0" smtClean="0"/>
              <a:t>Aerosol, parameterized Chemistry</a:t>
            </a:r>
          </a:p>
          <a:p>
            <a:pPr lvl="2">
              <a:defRPr/>
            </a:pPr>
            <a:r>
              <a:rPr lang="en-US" sz="1400" dirty="0" smtClean="0"/>
              <a:t>~2 year simulation</a:t>
            </a:r>
          </a:p>
          <a:p>
            <a:pPr lvl="1">
              <a:defRPr/>
            </a:pPr>
            <a:r>
              <a:rPr lang="en-US" sz="1600" dirty="0" smtClean="0"/>
              <a:t>Aerosol, full chemistry</a:t>
            </a:r>
          </a:p>
          <a:p>
            <a:pPr lvl="2">
              <a:defRPr/>
            </a:pPr>
            <a:r>
              <a:rPr lang="en-US" sz="1400" dirty="0" smtClean="0"/>
              <a:t>~ 1 month (TBD)</a:t>
            </a:r>
          </a:p>
          <a:p>
            <a:pPr lvl="1">
              <a:defRPr/>
            </a:pPr>
            <a:r>
              <a:rPr lang="en-US" sz="1600" dirty="0" smtClean="0"/>
              <a:t>Availability</a:t>
            </a:r>
          </a:p>
          <a:p>
            <a:pPr lvl="2">
              <a:defRPr/>
            </a:pPr>
            <a:r>
              <a:rPr lang="en-US" sz="1400" dirty="0" smtClean="0"/>
              <a:t>Free, on-line</a:t>
            </a:r>
          </a:p>
          <a:p>
            <a:pPr lvl="2">
              <a:defRPr/>
            </a:pPr>
            <a:r>
              <a:rPr lang="en-US" sz="1400" dirty="0" smtClean="0"/>
              <a:t>~ 6 months</a:t>
            </a:r>
          </a:p>
          <a:p>
            <a:pPr>
              <a:defRPr/>
            </a:pPr>
            <a:r>
              <a:rPr lang="en-US" sz="1800" b="1" dirty="0" smtClean="0">
                <a:solidFill>
                  <a:srgbClr val="000090"/>
                </a:solidFill>
              </a:rPr>
              <a:t>GEOS-5 2016+ NR</a:t>
            </a:r>
          </a:p>
          <a:p>
            <a:pPr lvl="1">
              <a:defRPr/>
            </a:pPr>
            <a:r>
              <a:rPr lang="en-US" sz="1600" dirty="0" smtClean="0"/>
              <a:t>Global, 3.5 km</a:t>
            </a:r>
          </a:p>
          <a:p>
            <a:pPr lvl="1">
              <a:defRPr/>
            </a:pPr>
            <a:r>
              <a:rPr lang="en-US" sz="1600" dirty="0" smtClean="0"/>
              <a:t>Improved model</a:t>
            </a:r>
          </a:p>
          <a:p>
            <a:pPr lvl="1">
              <a:defRPr/>
            </a:pPr>
            <a:r>
              <a:rPr lang="en-US" sz="1600" dirty="0" smtClean="0"/>
              <a:t>Cloud-aerosol microphysics, etc.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BF1D3F5-CFA8-B143-ABC9-B75B466F49C0}" type="slidenum">
              <a:rPr lang="en-US" sz="1200">
                <a:solidFill>
                  <a:srgbClr val="000000"/>
                </a:solidFill>
              </a:rPr>
              <a:pPr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838200" y="6324600"/>
            <a:ext cx="553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00000"/>
                </a:solidFill>
              </a:rPr>
              <a:t>(*) GMI combo chemistry used for short experiments only</a:t>
            </a:r>
            <a:r>
              <a:rPr lang="en-US" sz="180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84200" y="6324600"/>
            <a:ext cx="8043863" cy="369888"/>
          </a:xfrm>
          <a:prstGeom prst="rect">
            <a:avLst/>
          </a:prstGeom>
          <a:solidFill>
            <a:srgbClr val="FDFF6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 smtClean="0">
                <a:solidFill>
                  <a:srgbClr val="000000"/>
                </a:solidFill>
              </a:rPr>
              <a:t>GEOS-5 10km Global Mesoscale Simulation: SST, aerosol emissions</a:t>
            </a:r>
          </a:p>
        </p:txBody>
      </p:sp>
      <p:pic>
        <p:nvPicPr>
          <p:cNvPr id="9" name="aerosols.mo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2600"/>
            <a:ext cx="876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etop_flyby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b="72183"/>
          <a:stretch>
            <a:fillRect/>
          </a:stretch>
        </p:blipFill>
        <p:spPr bwMode="auto">
          <a:xfrm>
            <a:off x="0" y="0"/>
            <a:ext cx="91440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0" y="203200"/>
            <a:ext cx="9004300" cy="64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0" tIns="45682" rIns="91360" bIns="45682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Infrastructure: Measurement Simulation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79400" y="939800"/>
            <a:ext cx="8483600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Essential to verify the simulator’s baseline: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Compare simulated versus real world performance of existing systems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Forward 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model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development: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Calculations must be fast for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OSSE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applications -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ull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forward model/retrieval calculations are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generally too expensive</a:t>
            </a:r>
            <a:endParaRPr lang="en-US" sz="2000" b="1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Full list of parameters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required from NR: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Cloud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features, surface albedo, thermal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contrast, interfering species…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Full description of instrument: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spectral resolution,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SNR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, instrument line shape, viewing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geometry….</a:t>
            </a:r>
          </a:p>
          <a:p>
            <a:pPr marL="800100" lvl="1" indent="-342900">
              <a:spcAft>
                <a:spcPts val="600"/>
              </a:spcAft>
              <a:buSzPct val="120000"/>
              <a:buFont typeface="Wingdings" charset="2"/>
              <a:buChar char="Ø"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Foster links with instrument builders at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space agencies or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aerospace companies to help in modeling specific simulators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Clouds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: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Consider </a:t>
            </a: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only cloud-free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scenes and identify any resulting biases </a:t>
            </a:r>
            <a:endParaRPr lang="en-US" sz="20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800100" lvl="1" indent="-342900">
              <a:spcAft>
                <a:spcPts val="600"/>
              </a:spcAft>
              <a:buSzPct val="120000"/>
              <a:buFont typeface="Wingdings" charset="2"/>
              <a:buChar char="Ø"/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cs typeface="Arial" charset="0"/>
              </a:rPr>
              <a:t>Sensitivity to clouds depends on instrumentation: can change the definition of a “cloud-free” scene </a:t>
            </a:r>
          </a:p>
          <a:p>
            <a:pPr>
              <a:spcAft>
                <a:spcPts val="600"/>
              </a:spcAft>
              <a:buSzPct val="120000"/>
              <a:buFont typeface="Arial" charset="0"/>
              <a:buChar char="•"/>
              <a:defRPr/>
            </a:pPr>
            <a:endParaRPr lang="en-US" sz="2000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762000" y="6277114"/>
            <a:ext cx="7835900" cy="400110"/>
          </a:xfrm>
          <a:prstGeom prst="rect">
            <a:avLst/>
          </a:prstGeom>
          <a:solidFill>
            <a:srgbClr val="0000FF">
              <a:alpha val="36078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indent="0">
              <a:spcAft>
                <a:spcPts val="600"/>
              </a:spcAft>
              <a:buSzPct val="120000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Scene-dependent measurement simulations are </a:t>
            </a:r>
            <a:r>
              <a:rPr lang="en-US" sz="2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essential !!!</a:t>
            </a:r>
            <a:endParaRPr lang="en-US" sz="20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48035"/>
      </p:ext>
    </p:extLst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65100" y="157163"/>
            <a:ext cx="873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The Observation Simulator</a:t>
            </a:r>
          </a:p>
        </p:txBody>
      </p:sp>
      <p:grpSp>
        <p:nvGrpSpPr>
          <p:cNvPr id="38915" name="Group 5"/>
          <p:cNvGrpSpPr>
            <a:grpSpLocks/>
          </p:cNvGrpSpPr>
          <p:nvPr/>
        </p:nvGrpSpPr>
        <p:grpSpPr bwMode="auto">
          <a:xfrm>
            <a:off x="230188" y="309563"/>
            <a:ext cx="3008312" cy="1658937"/>
            <a:chOff x="192088" y="334963"/>
            <a:chExt cx="3008312" cy="1658937"/>
          </a:xfrm>
        </p:grpSpPr>
        <p:pic>
          <p:nvPicPr>
            <p:cNvPr id="38937" name="Picture 3" descr="CSU_apr10 cop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30556" r="55296" b="37593"/>
            <a:stretch>
              <a:fillRect/>
            </a:stretch>
          </p:blipFill>
          <p:spPr bwMode="auto">
            <a:xfrm>
              <a:off x="558800" y="334963"/>
              <a:ext cx="2641600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38" name="Group 31"/>
            <p:cNvGrpSpPr>
              <a:grpSpLocks/>
            </p:cNvGrpSpPr>
            <p:nvPr/>
          </p:nvGrpSpPr>
          <p:grpSpPr bwMode="auto">
            <a:xfrm>
              <a:off x="192088" y="1246187"/>
              <a:ext cx="2411412" cy="646331"/>
              <a:chOff x="4802188" y="5806182"/>
              <a:chExt cx="2411412" cy="644965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4802188" y="5806183"/>
                <a:ext cx="2411412" cy="644746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1270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1. Nature Run Model </a:t>
                </a:r>
                <a:r>
                  <a:rPr lang="en-US" sz="1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Required state:</a:t>
                </a:r>
              </a:p>
            </p:txBody>
          </p:sp>
          <p:graphicFrame>
            <p:nvGraphicFramePr>
              <p:cNvPr id="38940" name="Object 7"/>
              <p:cNvGraphicFramePr>
                <a:graphicFrameLocks noChangeAspect="1"/>
              </p:cNvGraphicFramePr>
              <p:nvPr/>
            </p:nvGraphicFramePr>
            <p:xfrm>
              <a:off x="6621463" y="6134100"/>
              <a:ext cx="276225" cy="2460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22" name="Equation" r:id="rId5" imgW="114300" imgH="101600" progId="Equation.3">
                      <p:embed/>
                    </p:oleObj>
                  </mc:Choice>
                  <mc:Fallback>
                    <p:oleObj name="Equation" r:id="rId5" imgW="114300" imgH="101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21463" y="6134100"/>
                            <a:ext cx="276225" cy="24606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38916" name="Picture 2" descr="computer_pi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4876800"/>
            <a:ext cx="1951037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Group 2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572125"/>
            <a:ext cx="20002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8" name="Group 7"/>
          <p:cNvGrpSpPr>
            <a:grpSpLocks/>
          </p:cNvGrpSpPr>
          <p:nvPr/>
        </p:nvGrpSpPr>
        <p:grpSpPr bwMode="auto">
          <a:xfrm>
            <a:off x="927100" y="2603500"/>
            <a:ext cx="3124200" cy="2025650"/>
            <a:chOff x="1079500" y="2692400"/>
            <a:chExt cx="3124200" cy="2025650"/>
          </a:xfrm>
        </p:grpSpPr>
        <p:pic>
          <p:nvPicPr>
            <p:cNvPr id="38933" name="Picture 3" descr="MOZAIC_Delhi_test1_0.1base_20040903SRIR_AKavg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1" t="13107" r="14484" b="-1924"/>
            <a:stretch>
              <a:fillRect/>
            </a:stretch>
          </p:blipFill>
          <p:spPr bwMode="auto">
            <a:xfrm>
              <a:off x="1079500" y="2819400"/>
              <a:ext cx="2025650" cy="189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34" name="Group 4"/>
            <p:cNvGrpSpPr>
              <a:grpSpLocks/>
            </p:cNvGrpSpPr>
            <p:nvPr/>
          </p:nvGrpSpPr>
          <p:grpSpPr bwMode="auto">
            <a:xfrm>
              <a:off x="2311400" y="2692400"/>
              <a:ext cx="1892300" cy="1477963"/>
              <a:chOff x="2311400" y="2692400"/>
              <a:chExt cx="1892300" cy="1477963"/>
            </a:xfrm>
          </p:grpSpPr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2311400" y="2692400"/>
                <a:ext cx="1892300" cy="1477963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127000" dir="2700000">
                  <a:srgbClr val="000000">
                    <a:alpha val="43000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4. Retrieved  Products:               </a:t>
                </a:r>
              </a:p>
              <a:p>
                <a:pPr>
                  <a:defRPr/>
                </a:pPr>
                <a:endPara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  <a:p>
                <a:pPr>
                  <a:defRPr/>
                </a:pPr>
                <a:endPara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  <a:p>
                <a:pPr>
                  <a:defRPr/>
                </a:pPr>
                <a:endPara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endParaRPr>
              </a:p>
            </p:txBody>
          </p:sp>
          <p:graphicFrame>
            <p:nvGraphicFramePr>
              <p:cNvPr id="38936" name="Object 2"/>
              <p:cNvGraphicFramePr>
                <a:graphicFrameLocks noChangeAspect="1"/>
              </p:cNvGraphicFramePr>
              <p:nvPr/>
            </p:nvGraphicFramePr>
            <p:xfrm>
              <a:off x="2503048" y="3357851"/>
              <a:ext cx="1443745" cy="6934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23" name="Equation" r:id="rId10" imgW="1016000" imgH="431800" progId="Equation.DSMT4">
                      <p:embed/>
                    </p:oleObj>
                  </mc:Choice>
                  <mc:Fallback>
                    <p:oleObj name="Equation" r:id="rId10" imgW="1016000" imgH="4318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03048" y="3357851"/>
                            <a:ext cx="1443745" cy="69340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38919" name="Group 11"/>
          <p:cNvGrpSpPr>
            <a:grpSpLocks/>
          </p:cNvGrpSpPr>
          <p:nvPr/>
        </p:nvGrpSpPr>
        <p:grpSpPr bwMode="auto">
          <a:xfrm>
            <a:off x="4724400" y="787400"/>
            <a:ext cx="4152900" cy="5778500"/>
            <a:chOff x="355600" y="825500"/>
            <a:chExt cx="4152900" cy="5778500"/>
          </a:xfrm>
        </p:grpSpPr>
        <p:pic>
          <p:nvPicPr>
            <p:cNvPr id="38924" name="Picture 1" descr="OSSE_ExtraNotesX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0" t="33888" r="34721" b="15372"/>
            <a:stretch>
              <a:fillRect/>
            </a:stretch>
          </p:blipFill>
          <p:spPr bwMode="auto">
            <a:xfrm>
              <a:off x="558800" y="3754256"/>
              <a:ext cx="3505200" cy="2595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757488" y="3937000"/>
              <a:ext cx="1268412" cy="646113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Radiative</a:t>
              </a: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Transfer</a:t>
              </a:r>
            </a:p>
          </p:txBody>
        </p:sp>
        <p:pic>
          <p:nvPicPr>
            <p:cNvPr id="38926" name="Picture 54" descr="DI63G2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0" t="28613" r="23250" b="42181"/>
            <a:stretch>
              <a:fillRect/>
            </a:stretch>
          </p:blipFill>
          <p:spPr bwMode="auto">
            <a:xfrm>
              <a:off x="2514600" y="1906912"/>
              <a:ext cx="1993900" cy="152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36588" y="2108200"/>
              <a:ext cx="1598612" cy="923925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Instrument </a:t>
              </a:r>
              <a:r>
                <a:rPr lang="en-US" sz="1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DescriptionNoise</a:t>
              </a: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: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82588" y="889000"/>
              <a:ext cx="4087812" cy="923925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2. The Forward Model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Simulated signal: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Measurement Sensitivity:</a:t>
              </a:r>
            </a:p>
          </p:txBody>
        </p:sp>
        <p:graphicFrame>
          <p:nvGraphicFramePr>
            <p:cNvPr id="38929" name="Object 8"/>
            <p:cNvGraphicFramePr>
              <a:graphicFrameLocks noChangeAspect="1"/>
            </p:cNvGraphicFramePr>
            <p:nvPr/>
          </p:nvGraphicFramePr>
          <p:xfrm>
            <a:off x="1693730" y="2730500"/>
            <a:ext cx="282707" cy="280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4" name="Equation" r:id="rId14" imgW="215900" imgH="215900" progId="Equation.3">
                    <p:embed/>
                  </p:oleObj>
                </mc:Choice>
                <mc:Fallback>
                  <p:oleObj name="Equation" r:id="rId14" imgW="2159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3730" y="2730500"/>
                          <a:ext cx="282707" cy="2809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30" name="Object 4"/>
            <p:cNvGraphicFramePr>
              <a:graphicFrameLocks noChangeAspect="1"/>
            </p:cNvGraphicFramePr>
            <p:nvPr/>
          </p:nvGraphicFramePr>
          <p:xfrm>
            <a:off x="3035300" y="1051845"/>
            <a:ext cx="1238250" cy="2737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5" name="Equation" r:id="rId16" imgW="749300" imgH="165100" progId="Equation.3">
                    <p:embed/>
                  </p:oleObj>
                </mc:Choice>
                <mc:Fallback>
                  <p:oleObj name="Equation" r:id="rId16" imgW="7493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5300" y="1051845"/>
                          <a:ext cx="1238250" cy="27371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31" name="Object 5"/>
            <p:cNvGraphicFramePr>
              <a:graphicFrameLocks noChangeAspect="1"/>
            </p:cNvGraphicFramePr>
            <p:nvPr/>
          </p:nvGraphicFramePr>
          <p:xfrm>
            <a:off x="3454400" y="1318319"/>
            <a:ext cx="812799" cy="470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6" name="Equation" r:id="rId18" imgW="558800" imgH="431800" progId="Equation.DSMT4">
                    <p:embed/>
                  </p:oleObj>
                </mc:Choice>
                <mc:Fallback>
                  <p:oleObj name="Equation" r:id="rId18" imgW="558800" imgH="431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4400" y="1318319"/>
                          <a:ext cx="812799" cy="47079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32" name="Rectangle 9"/>
            <p:cNvSpPr>
              <a:spLocks noChangeArrowheads="1"/>
            </p:cNvSpPr>
            <p:nvPr/>
          </p:nvSpPr>
          <p:spPr bwMode="auto">
            <a:xfrm>
              <a:off x="355600" y="825500"/>
              <a:ext cx="4152900" cy="5778500"/>
            </a:xfrm>
            <a:prstGeom prst="rect">
              <a:avLst/>
            </a:prstGeom>
            <a:noFill/>
            <a:ln w="889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8920" name="Right Arrow 32"/>
          <p:cNvSpPr>
            <a:spLocks noChangeArrowheads="1"/>
          </p:cNvSpPr>
          <p:nvPr/>
        </p:nvSpPr>
        <p:spPr bwMode="auto">
          <a:xfrm rot="-5400000">
            <a:off x="869950" y="4914900"/>
            <a:ext cx="889000" cy="3810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CCFFCC"/>
          </a:solidFill>
          <a:ln w="88900">
            <a:solidFill>
              <a:srgbClr val="CCFFCC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21" name="Right Arrow 33"/>
          <p:cNvSpPr>
            <a:spLocks noChangeArrowheads="1"/>
          </p:cNvSpPr>
          <p:nvPr/>
        </p:nvSpPr>
        <p:spPr bwMode="auto">
          <a:xfrm>
            <a:off x="3289300" y="1358900"/>
            <a:ext cx="1333500" cy="3810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CCFFCC"/>
          </a:solidFill>
          <a:ln w="88900">
            <a:solidFill>
              <a:srgbClr val="CCFFCC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22" name="Right Arrow 34"/>
          <p:cNvSpPr>
            <a:spLocks noChangeArrowheads="1"/>
          </p:cNvSpPr>
          <p:nvPr/>
        </p:nvSpPr>
        <p:spPr bwMode="auto">
          <a:xfrm rot="10800000">
            <a:off x="3962400" y="5829300"/>
            <a:ext cx="660400" cy="3810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CCFFCC"/>
          </a:solidFill>
          <a:ln w="88900">
            <a:solidFill>
              <a:srgbClr val="CCFFCC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1" name="Bent-Up Arrow 30"/>
          <p:cNvSpPr/>
          <p:nvPr/>
        </p:nvSpPr>
        <p:spPr bwMode="auto">
          <a:xfrm rot="5400000">
            <a:off x="-190500" y="2489200"/>
            <a:ext cx="1549400" cy="584200"/>
          </a:xfrm>
          <a:prstGeom prst="bentUpArrow">
            <a:avLst>
              <a:gd name="adj1" fmla="val 25000"/>
              <a:gd name="adj2" fmla="val 29955"/>
              <a:gd name="adj3" fmla="val 20146"/>
            </a:avLst>
          </a:prstGeom>
          <a:pattFill prst="wdDnDiag">
            <a:fgClr>
              <a:srgbClr val="CCFFCC"/>
            </a:fgClr>
            <a:bgClr>
              <a:schemeClr val="tx1"/>
            </a:bgClr>
          </a:pattFill>
          <a:ln w="88900" cap="flat" cmpd="sng" algn="ctr">
            <a:solidFill>
              <a:srgbClr val="CCFFCC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88900" cap="flat" cmpd="sng" algn="ctr">
          <a:solidFill>
            <a:srgbClr val="339966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18974</TotalTime>
  <Words>1729</Words>
  <Application>Microsoft Macintosh PowerPoint</Application>
  <PresentationFormat>On-screen Show (4:3)</PresentationFormat>
  <Paragraphs>149</Paragraphs>
  <Slides>14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Blank Presentation</vt:lpstr>
      <vt:lpstr>1_Blank Presentation</vt:lpstr>
      <vt:lpstr>2_Blank Presentation</vt:lpstr>
      <vt:lpstr>Profile</vt:lpstr>
      <vt:lpstr>Photo Editor Photo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GEOS-5 Global  10 km Nature Run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David Edwards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P. Edwards</cp:lastModifiedBy>
  <cp:revision>999</cp:revision>
  <cp:lastPrinted>2009-10-26T23:39:47Z</cp:lastPrinted>
  <dcterms:created xsi:type="dcterms:W3CDTF">2010-09-21T15:19:39Z</dcterms:created>
  <dcterms:modified xsi:type="dcterms:W3CDTF">2013-04-18T13:56:06Z</dcterms:modified>
</cp:coreProperties>
</file>