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14" r:id="rId2"/>
    <p:sldMasterId id="2147483660" r:id="rId3"/>
    <p:sldMasterId id="2147483671" r:id="rId4"/>
  </p:sldMasterIdLst>
  <p:notesMasterIdLst>
    <p:notesMasterId r:id="rId22"/>
  </p:notesMasterIdLst>
  <p:handoutMasterIdLst>
    <p:handoutMasterId r:id="rId23"/>
  </p:handoutMasterIdLst>
  <p:sldIdLst>
    <p:sldId id="645" r:id="rId5"/>
    <p:sldId id="642" r:id="rId6"/>
    <p:sldId id="646" r:id="rId7"/>
    <p:sldId id="682" r:id="rId8"/>
    <p:sldId id="684" r:id="rId9"/>
    <p:sldId id="655" r:id="rId10"/>
    <p:sldId id="662" r:id="rId11"/>
    <p:sldId id="663" r:id="rId12"/>
    <p:sldId id="683" r:id="rId13"/>
    <p:sldId id="664" r:id="rId14"/>
    <p:sldId id="667" r:id="rId15"/>
    <p:sldId id="668" r:id="rId16"/>
    <p:sldId id="688" r:id="rId17"/>
    <p:sldId id="654" r:id="rId18"/>
    <p:sldId id="685" r:id="rId19"/>
    <p:sldId id="686" r:id="rId20"/>
    <p:sldId id="687" r:id="rId2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4F9D1"/>
    <a:srgbClr val="F0D341"/>
    <a:srgbClr val="F0E291"/>
    <a:srgbClr val="CCD9E7"/>
    <a:srgbClr val="D7E4F3"/>
    <a:srgbClr val="636C99"/>
    <a:srgbClr val="C6D8EC"/>
    <a:srgbClr val="8E9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24" y="336"/>
      </p:cViewPr>
      <p:guideLst>
        <p:guide orient="horz" pos="2304"/>
        <p:guide orient="horz" pos="3696"/>
        <p:guide orient="horz" pos="3984"/>
        <p:guide orient="horz" pos="22"/>
        <p:guide orient="horz" pos="1891"/>
        <p:guide pos="3289"/>
        <p:guide pos="672"/>
        <p:guide pos="46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256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537EB9F-A5EF-6043-B9F2-C2458DE56B9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2152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2150" y="611188"/>
            <a:ext cx="5473700" cy="4105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932363"/>
            <a:ext cx="5486400" cy="352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8B85870-115C-9645-81C9-72B9FD52C7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6209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B85870-115C-9645-81C9-72B9FD52C74C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5698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>
              <a:latin typeface="Calibri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77BD223-3C85-B34E-A5B4-3CD1DED0A13C}" type="slidenum">
              <a:rPr lang="fr-BE"/>
              <a:pPr eaLnBrk="1" hangingPunct="1"/>
              <a:t>13</a:t>
            </a:fld>
            <a:endParaRPr lang="fr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>
              <a:latin typeface="Calibri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C8CBC50-E75A-F544-A8C8-4AC4B18E18CB}" type="slidenum">
              <a:rPr lang="fr-BE"/>
              <a:pPr eaLnBrk="1" hangingPunct="1"/>
              <a:t>5</a:t>
            </a:fld>
            <a:endParaRPr lang="fr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>
              <a:latin typeface="Calibri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77BD223-3C85-B34E-A5B4-3CD1DED0A13C}" type="slidenum">
              <a:rPr lang="fr-BE"/>
              <a:pPr eaLnBrk="1" hangingPunct="1"/>
              <a:t>6</a:t>
            </a:fld>
            <a:endParaRPr lang="fr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>
              <a:latin typeface="Calibri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77BD223-3C85-B34E-A5B4-3CD1DED0A13C}" type="slidenum">
              <a:rPr lang="fr-BE"/>
              <a:pPr eaLnBrk="1" hangingPunct="1"/>
              <a:t>7</a:t>
            </a:fld>
            <a:endParaRPr lang="fr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>
              <a:latin typeface="Calibri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77BD223-3C85-B34E-A5B4-3CD1DED0A13C}" type="slidenum">
              <a:rPr lang="fr-BE"/>
              <a:pPr eaLnBrk="1" hangingPunct="1"/>
              <a:t>8</a:t>
            </a:fld>
            <a:endParaRPr lang="fr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>
              <a:latin typeface="Calibri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77BD223-3C85-B34E-A5B4-3CD1DED0A13C}" type="slidenum">
              <a:rPr lang="fr-BE"/>
              <a:pPr eaLnBrk="1" hangingPunct="1"/>
              <a:t>9</a:t>
            </a:fld>
            <a:endParaRPr lang="fr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>
              <a:latin typeface="Calibri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77BD223-3C85-B34E-A5B4-3CD1DED0A13C}" type="slidenum">
              <a:rPr lang="fr-BE"/>
              <a:pPr eaLnBrk="1" hangingPunct="1"/>
              <a:t>10</a:t>
            </a:fld>
            <a:endParaRPr lang="fr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>
              <a:latin typeface="Calibri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77BD223-3C85-B34E-A5B4-3CD1DED0A13C}" type="slidenum">
              <a:rPr lang="fr-BE"/>
              <a:pPr eaLnBrk="1" hangingPunct="1"/>
              <a:t>11</a:t>
            </a:fld>
            <a:endParaRPr lang="fr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>
              <a:latin typeface="Calibri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77BD223-3C85-B34E-A5B4-3CD1DED0A13C}" type="slidenum">
              <a:rPr lang="fr-BE"/>
              <a:pPr eaLnBrk="1" hangingPunct="1"/>
              <a:t>12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4925"/>
            <a:ext cx="6096000" cy="1117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223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838200"/>
            <a:ext cx="1943100" cy="52578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76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4474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17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44BE-2620-BB43-9592-5647B01E7748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97DA-98CC-924F-8B4C-F05C1990C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53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44BE-2620-BB43-9592-5647B01E7748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97DA-98CC-924F-8B4C-F05C1990C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15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44BE-2620-BB43-9592-5647B01E7748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97DA-98CC-924F-8B4C-F05C1990C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04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44BE-2620-BB43-9592-5647B01E7748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97DA-98CC-924F-8B4C-F05C1990C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6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44BE-2620-BB43-9592-5647B01E7748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97DA-98CC-924F-8B4C-F05C1990C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44BE-2620-BB43-9592-5647B01E7748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97DA-98CC-924F-8B4C-F05C1990C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81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44BE-2620-BB43-9592-5647B01E7748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97DA-98CC-924F-8B4C-F05C1990C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07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44BE-2620-BB43-9592-5647B01E7748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97DA-98CC-924F-8B4C-F05C1990C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1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3760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44BE-2620-BB43-9592-5647B01E7748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97DA-98CC-924F-8B4C-F05C1990C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18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44BE-2620-BB43-9592-5647B01E7748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97DA-98CC-924F-8B4C-F05C1990C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15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44BE-2620-BB43-9592-5647B01E7748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97DA-98CC-924F-8B4C-F05C1990C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72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signatur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202363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PPT_Header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PPT_Header01" hidden="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7"/>
          <p:cNvSpPr txBox="1">
            <a:spLocks noChangeArrowheads="1"/>
          </p:cNvSpPr>
          <p:nvPr userDrawn="1"/>
        </p:nvSpPr>
        <p:spPr bwMode="auto">
          <a:xfrm>
            <a:off x="251520" y="6519446"/>
            <a:ext cx="723731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 baseline="0" dirty="0" smtClean="0">
                <a:solidFill>
                  <a:srgbClr val="000000"/>
                </a:solidFill>
                <a:latin typeface="Verdana" charset="0"/>
              </a:rPr>
              <a:t>CEOS ACC-9 MEETING | Page  </a:t>
            </a:r>
            <a:fld id="{4CAB2040-3194-AE40-9516-9E9F02990523}" type="slidenum">
              <a:rPr lang="en-US" sz="800" baseline="0" smtClean="0">
                <a:solidFill>
                  <a:srgbClr val="000000"/>
                </a:solidFill>
                <a:latin typeface="Verdana" charset="0"/>
              </a:rPr>
              <a:t>‹#›</a:t>
            </a:fld>
            <a:r>
              <a:rPr lang="en-US" sz="800" baseline="0" dirty="0" smtClean="0">
                <a:solidFill>
                  <a:srgbClr val="000000"/>
                </a:solidFill>
                <a:latin typeface="Verdana" charset="0"/>
              </a:rPr>
              <a:t>                                                                                   </a:t>
            </a:r>
            <a:r>
              <a:rPr lang="en-US" sz="800" dirty="0" smtClean="0">
                <a:solidFill>
                  <a:srgbClr val="000000"/>
                </a:solidFill>
                <a:latin typeface="Verdana" charset="0"/>
              </a:rPr>
              <a:t>ESA </a:t>
            </a:r>
            <a:r>
              <a:rPr lang="en-US" sz="800" dirty="0">
                <a:solidFill>
                  <a:srgbClr val="000000"/>
                </a:solidFill>
                <a:latin typeface="Verdana" charset="0"/>
              </a:rPr>
              <a:t>UNCLASSIFIED – For Official </a:t>
            </a:r>
            <a:r>
              <a:rPr lang="en-US" sz="800" dirty="0" smtClean="0">
                <a:solidFill>
                  <a:srgbClr val="000000"/>
                </a:solidFill>
                <a:latin typeface="Verdana" charset="0"/>
              </a:rPr>
              <a:t>Use</a:t>
            </a:r>
            <a:endParaRPr lang="en-GB" sz="800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7799766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50820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06898"/>
            <a:ext cx="7789050" cy="1323439"/>
          </a:xfrm>
        </p:spPr>
        <p:txBody>
          <a:bodyPr anchor="t"/>
          <a:lstStyle>
            <a:lvl1pPr algn="l">
              <a:defRPr sz="4000" b="1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2906713"/>
            <a:ext cx="77890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991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889376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5"/>
            <a:ext cx="3888000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91502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381600"/>
            <a:ext cx="6105600" cy="428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02217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0870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517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4925"/>
            <a:ext cx="6096000" cy="1117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8112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0284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423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740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97" y="310813"/>
            <a:ext cx="6200042" cy="430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03385" y="1673225"/>
            <a:ext cx="7760677" cy="4318000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70154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signatur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202363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PPT_Header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PPT_Header0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7"/>
          <p:cNvSpPr txBox="1">
            <a:spLocks noChangeArrowheads="1"/>
          </p:cNvSpPr>
          <p:nvPr userDrawn="1"/>
        </p:nvSpPr>
        <p:spPr bwMode="auto">
          <a:xfrm>
            <a:off x="631825" y="642937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80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1963945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47477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06898"/>
            <a:ext cx="7789050" cy="1323439"/>
          </a:xfrm>
        </p:spPr>
        <p:txBody>
          <a:bodyPr anchor="t"/>
          <a:lstStyle>
            <a:lvl1pPr algn="l">
              <a:defRPr sz="4000" b="1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2906713"/>
            <a:ext cx="77890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7933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889376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5"/>
            <a:ext cx="3888000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52367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381600"/>
            <a:ext cx="6105600" cy="428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6381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03086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3691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433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409890"/>
            <a:ext cx="61056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7703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855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4925"/>
            <a:ext cx="6096000" cy="1117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2633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6684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8280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5448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4925"/>
            <a:ext cx="6096000" cy="1117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8967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454545"/>
          </a:solidFill>
          <a:latin typeface="Arial" charset="0"/>
          <a:ea typeface="ＭＳ Ｐゴシック" charset="0"/>
        </a:defRPr>
      </a:lvl6pPr>
      <a:lvl7pPr marL="9144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454545"/>
          </a:solidFill>
          <a:latin typeface="Arial" charset="0"/>
          <a:ea typeface="ＭＳ Ｐゴシック" charset="0"/>
        </a:defRPr>
      </a:lvl7pPr>
      <a:lvl8pPr marL="13716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454545"/>
          </a:solidFill>
          <a:latin typeface="Arial" charset="0"/>
          <a:ea typeface="ＭＳ Ｐゴシック" charset="0"/>
        </a:defRPr>
      </a:lvl8pPr>
      <a:lvl9pPr marL="18288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454545"/>
          </a:solidFill>
          <a:latin typeface="Arial" charset="0"/>
          <a:ea typeface="ＭＳ Ｐゴシック" charset="0"/>
        </a:defRPr>
      </a:lvl9pPr>
    </p:titleStyle>
    <p:bodyStyle>
      <a:lvl1pPr marL="381000" indent="-381000" algn="l" rtl="0" eaLnBrk="0" fontAlgn="base" hangingPunct="0">
        <a:spcBef>
          <a:spcPct val="25000"/>
        </a:spcBef>
        <a:spcAft>
          <a:spcPct val="0"/>
        </a:spcAft>
        <a:buSzPct val="90000"/>
        <a:buFont typeface="Wingdings" charset="0"/>
        <a:buChar char="§"/>
        <a:defRPr sz="2000" b="1">
          <a:solidFill>
            <a:srgbClr val="00338D"/>
          </a:solidFill>
          <a:latin typeface="Verdana" charset="0"/>
          <a:ea typeface="+mn-ea"/>
          <a:cs typeface="ＭＳ Ｐゴシック" charset="0"/>
        </a:defRPr>
      </a:lvl1pPr>
      <a:lvl2pPr marL="950913" indent="-379413" algn="l" rtl="0" eaLnBrk="0" fontAlgn="base" hangingPunct="0">
        <a:spcBef>
          <a:spcPct val="25000"/>
        </a:spcBef>
        <a:spcAft>
          <a:spcPct val="0"/>
        </a:spcAft>
        <a:buSzPct val="90000"/>
        <a:buChar char="-"/>
        <a:defRPr>
          <a:solidFill>
            <a:srgbClr val="00338D"/>
          </a:solidFill>
          <a:latin typeface="Verdana" charset="0"/>
          <a:ea typeface="+mn-ea"/>
        </a:defRPr>
      </a:lvl2pPr>
      <a:lvl3pPr marL="1520825" indent="-379413" algn="l" rtl="0" eaLnBrk="0" fontAlgn="base" hangingPunct="0">
        <a:spcBef>
          <a:spcPct val="25000"/>
        </a:spcBef>
        <a:spcAft>
          <a:spcPct val="0"/>
        </a:spcAft>
        <a:buSzPct val="90000"/>
        <a:buFont typeface="Times" charset="0"/>
        <a:buChar char="•"/>
        <a:defRPr sz="1600" i="1">
          <a:solidFill>
            <a:srgbClr val="00338D"/>
          </a:solidFill>
          <a:latin typeface="Verdana" charset="0"/>
          <a:ea typeface="+mn-ea"/>
        </a:defRPr>
      </a:lvl3pPr>
      <a:lvl4pPr marL="2092325" indent="-381000" algn="l" rtl="0" eaLnBrk="0" fontAlgn="base" hangingPunct="0">
        <a:spcBef>
          <a:spcPct val="25000"/>
        </a:spcBef>
        <a:spcAft>
          <a:spcPct val="0"/>
        </a:spcAft>
        <a:buSzPct val="90000"/>
        <a:buChar char="-"/>
        <a:defRPr sz="1400">
          <a:solidFill>
            <a:srgbClr val="00338D"/>
          </a:solidFill>
          <a:latin typeface="Verdana" charset="0"/>
          <a:ea typeface="+mn-ea"/>
        </a:defRPr>
      </a:lvl4pPr>
      <a:lvl5pPr marL="2663825" indent="-381000" algn="l" rtl="0" eaLnBrk="0" fontAlgn="base" hangingPunct="0">
        <a:spcBef>
          <a:spcPct val="25000"/>
        </a:spcBef>
        <a:spcAft>
          <a:spcPct val="0"/>
        </a:spcAft>
        <a:buSzPct val="90000"/>
        <a:buFont typeface="Wingdings" charset="0"/>
        <a:buChar char=""/>
        <a:defRPr sz="1200" i="1">
          <a:solidFill>
            <a:srgbClr val="00338D"/>
          </a:solidFill>
          <a:latin typeface="Verdana" charset="0"/>
          <a:ea typeface="+mn-ea"/>
        </a:defRPr>
      </a:lvl5pPr>
      <a:lvl6pPr marL="3121025" indent="-381000" algn="l" rtl="0" fontAlgn="base">
        <a:spcBef>
          <a:spcPct val="25000"/>
        </a:spcBef>
        <a:spcAft>
          <a:spcPct val="0"/>
        </a:spcAft>
        <a:buSzPct val="90000"/>
        <a:buBlip>
          <a:blip r:embed="rId13"/>
        </a:buBlip>
        <a:defRPr>
          <a:solidFill>
            <a:schemeClr val="tx1"/>
          </a:solidFill>
          <a:latin typeface="+mn-lt"/>
          <a:ea typeface="+mn-ea"/>
        </a:defRPr>
      </a:lvl6pPr>
      <a:lvl7pPr marL="3578225" indent="-381000" algn="l" rtl="0" fontAlgn="base">
        <a:spcBef>
          <a:spcPct val="25000"/>
        </a:spcBef>
        <a:spcAft>
          <a:spcPct val="0"/>
        </a:spcAft>
        <a:buSzPct val="90000"/>
        <a:buBlip>
          <a:blip r:embed="rId13"/>
        </a:buBlip>
        <a:defRPr>
          <a:solidFill>
            <a:schemeClr val="tx1"/>
          </a:solidFill>
          <a:latin typeface="+mn-lt"/>
          <a:ea typeface="+mn-ea"/>
        </a:defRPr>
      </a:lvl7pPr>
      <a:lvl8pPr marL="4035425" indent="-381000" algn="l" rtl="0" fontAlgn="base">
        <a:spcBef>
          <a:spcPct val="25000"/>
        </a:spcBef>
        <a:spcAft>
          <a:spcPct val="0"/>
        </a:spcAft>
        <a:buSzPct val="90000"/>
        <a:buBlip>
          <a:blip r:embed="rId13"/>
        </a:buBlip>
        <a:defRPr>
          <a:solidFill>
            <a:schemeClr val="tx1"/>
          </a:solidFill>
          <a:latin typeface="+mn-lt"/>
          <a:ea typeface="+mn-ea"/>
        </a:defRPr>
      </a:lvl8pPr>
      <a:lvl9pPr marL="4492625" indent="-381000" algn="l" rtl="0" fontAlgn="base">
        <a:spcBef>
          <a:spcPct val="25000"/>
        </a:spcBef>
        <a:spcAft>
          <a:spcPct val="0"/>
        </a:spcAft>
        <a:buSzPct val="90000"/>
        <a:buBlip>
          <a:blip r:embed="rId13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944BE-2620-BB43-9592-5647B01E7748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WMO Volcanic Ash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B97DA-98CC-924F-8B4C-F05C1990CE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62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5" descr="PPT_Header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6" descr="PPT_Header01" hidden="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2" descr="signatur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454775"/>
            <a:ext cx="14382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1673225"/>
            <a:ext cx="790575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25475" y="381000"/>
            <a:ext cx="6105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103" name="Text Box 34"/>
          <p:cNvSpPr txBox="1">
            <a:spLocks noChangeAspect="1" noChangeArrowheads="1"/>
          </p:cNvSpPr>
          <p:nvPr userDrawn="1"/>
        </p:nvSpPr>
        <p:spPr bwMode="auto">
          <a:xfrm>
            <a:off x="255588" y="6589713"/>
            <a:ext cx="6977062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tabLst>
                <a:tab pos="6729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6729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tabLst>
                <a:tab pos="6729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tabLst>
                <a:tab pos="6729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tabLst>
                <a:tab pos="6729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29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29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29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29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 noProof="1" smtClean="0">
                <a:solidFill>
                  <a:srgbClr val="4D4F53"/>
                </a:solidFill>
                <a:latin typeface="Verdana" charset="0"/>
              </a:rPr>
              <a:t>CEOS</a:t>
            </a:r>
            <a:r>
              <a:rPr lang="en-US" sz="800" baseline="0" noProof="1" smtClean="0">
                <a:solidFill>
                  <a:srgbClr val="4D4F53"/>
                </a:solidFill>
                <a:latin typeface="Verdana" charset="0"/>
              </a:rPr>
              <a:t> ACC-9 MEETING</a:t>
            </a:r>
            <a:r>
              <a:rPr sz="800" noProof="1" smtClean="0">
                <a:solidFill>
                  <a:srgbClr val="4D4F53"/>
                </a:solidFill>
                <a:latin typeface="Verdana" charset="0"/>
              </a:rPr>
              <a:t> </a:t>
            </a:r>
            <a:r>
              <a:rPr sz="800" noProof="1">
                <a:solidFill>
                  <a:srgbClr val="4D4F53"/>
                </a:solidFill>
                <a:latin typeface="Verdana" charset="0"/>
              </a:rPr>
              <a:t>| Page </a:t>
            </a:r>
            <a:fld id="{237E50E2-28B9-3741-B236-345D1E6A8B50}" type="slidenum">
              <a:rPr sz="800" noProof="1">
                <a:solidFill>
                  <a:srgbClr val="4D4F53"/>
                </a:solidFill>
                <a:latin typeface="Verdana" charset="0"/>
              </a:rPr>
              <a:pPr eaLnBrk="1" hangingPunct="1">
                <a:spcBef>
                  <a:spcPct val="50000"/>
                </a:spcBef>
              </a:pPr>
              <a:t>‹#›</a:t>
            </a:fld>
            <a:r>
              <a:rPr sz="800" noProof="1">
                <a:solidFill>
                  <a:srgbClr val="4D4F53"/>
                </a:solidFill>
                <a:latin typeface="Verdana" charset="0"/>
              </a:rPr>
              <a:t>	ESA Unclassified – For Official Use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26" r:id="rId9"/>
    <p:sldLayoutId id="2147483701" r:id="rId10"/>
    <p:sldLayoutId id="2147483702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buAutoNum type="arabicPeriod"/>
        <a:defRPr sz="1600">
          <a:solidFill>
            <a:schemeClr val="bg2"/>
          </a:solidFill>
          <a:latin typeface="+mn-lt"/>
          <a:ea typeface="ＭＳ Ｐゴシック" charset="0"/>
          <a:cs typeface="ＭＳ Ｐゴシック" charset="0"/>
        </a:defRPr>
      </a:lvl1pPr>
      <a:lvl2pPr marL="1227138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buAutoNum type="alphaLcPeriod"/>
        <a:defRPr sz="1600">
          <a:solidFill>
            <a:schemeClr val="bg2"/>
          </a:solidFill>
          <a:latin typeface="+mn-lt"/>
          <a:ea typeface="ＭＳ Ｐゴシック" charset="0"/>
        </a:defRPr>
      </a:lvl2pPr>
      <a:lvl3pPr marL="1825625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buChar char="–"/>
        <a:defRPr sz="1600">
          <a:solidFill>
            <a:schemeClr val="bg2"/>
          </a:solidFill>
          <a:latin typeface="+mn-lt"/>
          <a:ea typeface="ＭＳ Ｐゴシック" charset="0"/>
        </a:defRPr>
      </a:lvl3pPr>
      <a:lvl4pPr marL="2424113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buChar char="–"/>
        <a:defRPr sz="1600">
          <a:solidFill>
            <a:schemeClr val="bg2"/>
          </a:solidFill>
          <a:latin typeface="+mn-lt"/>
          <a:ea typeface="ＭＳ Ｐゴシック" charset="0"/>
        </a:defRPr>
      </a:lvl4pPr>
      <a:lvl5pPr marL="30226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buChar char="–"/>
        <a:defRPr sz="1600">
          <a:solidFill>
            <a:schemeClr val="bg2"/>
          </a:solidFill>
          <a:latin typeface="+mn-lt"/>
          <a:ea typeface="ＭＳ Ｐゴシック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5" descr="PPT_Header0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6" descr="PPT_Header0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2" descr="signatur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202363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1673225"/>
            <a:ext cx="790575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25475" y="381000"/>
            <a:ext cx="6105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127" name="Text Box 34"/>
          <p:cNvSpPr txBox="1">
            <a:spLocks noChangeAspect="1" noChangeArrowheads="1"/>
          </p:cNvSpPr>
          <p:nvPr/>
        </p:nvSpPr>
        <p:spPr bwMode="auto">
          <a:xfrm>
            <a:off x="630238" y="6197600"/>
            <a:ext cx="6977062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sz="800" noProof="1">
              <a:solidFill>
                <a:srgbClr val="4D4F53"/>
              </a:solidFill>
              <a:latin typeface="Verdana" charset="0"/>
            </a:endParaRPr>
          </a:p>
        </p:txBody>
      </p:sp>
      <p:sp>
        <p:nvSpPr>
          <p:cNvPr id="5128" name="Text Box 38"/>
          <p:cNvSpPr txBox="1">
            <a:spLocks noChangeArrowheads="1"/>
          </p:cNvSpPr>
          <p:nvPr/>
        </p:nvSpPr>
        <p:spPr bwMode="auto">
          <a:xfrm>
            <a:off x="631825" y="642937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800">
              <a:solidFill>
                <a:srgbClr val="000000"/>
              </a:solidFill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buAutoNum type="arabicPeriod"/>
        <a:defRPr sz="1600">
          <a:solidFill>
            <a:schemeClr val="bg2"/>
          </a:solidFill>
          <a:latin typeface="+mn-lt"/>
          <a:ea typeface="ＭＳ Ｐゴシック" charset="0"/>
          <a:cs typeface="ＭＳ Ｐゴシック" charset="0"/>
        </a:defRPr>
      </a:lvl1pPr>
      <a:lvl2pPr marL="1227138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buAutoNum type="alphaLcPeriod"/>
        <a:defRPr sz="1600">
          <a:solidFill>
            <a:schemeClr val="bg2"/>
          </a:solidFill>
          <a:latin typeface="+mn-lt"/>
          <a:ea typeface="ＭＳ Ｐゴシック" charset="0"/>
        </a:defRPr>
      </a:lvl2pPr>
      <a:lvl3pPr marL="1825625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buChar char="–"/>
        <a:defRPr sz="1600">
          <a:solidFill>
            <a:schemeClr val="bg2"/>
          </a:solidFill>
          <a:latin typeface="+mn-lt"/>
          <a:ea typeface="ＭＳ Ｐゴシック" charset="0"/>
        </a:defRPr>
      </a:lvl3pPr>
      <a:lvl4pPr marL="2424113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buChar char="–"/>
        <a:defRPr sz="1600">
          <a:solidFill>
            <a:schemeClr val="bg2"/>
          </a:solidFill>
          <a:latin typeface="+mn-lt"/>
          <a:ea typeface="ＭＳ Ｐゴシック" charset="0"/>
        </a:defRPr>
      </a:lvl4pPr>
      <a:lvl5pPr marL="30226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buChar char="–"/>
        <a:defRPr sz="1600">
          <a:solidFill>
            <a:schemeClr val="bg2"/>
          </a:solidFill>
          <a:latin typeface="+mn-lt"/>
          <a:ea typeface="ＭＳ Ｐゴシック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0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acs.aeronomie.be/" TargetMode="External"/><Relationship Id="rId2" Type="http://schemas.openxmlformats.org/officeDocument/2006/relationships/hyperlink" Target="http://vast.nilu.no/" TargetMode="External"/><Relationship Id="rId1" Type="http://schemas.openxmlformats.org/officeDocument/2006/relationships/slideLayout" Target="../slideLayouts/slideLayout28.xml"/><Relationship Id="rId4" Type="http://schemas.openxmlformats.org/officeDocument/2006/relationships/hyperlink" Target="http://www.evoss.eu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7.jpe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11" Type="http://schemas.openxmlformats.org/officeDocument/2006/relationships/image" Target="../media/image15.png"/><Relationship Id="rId5" Type="http://schemas.openxmlformats.org/officeDocument/2006/relationships/image" Target="../media/image11.jpe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43408"/>
            <a:ext cx="9577388" cy="72739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european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space agency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113" y="5157788"/>
            <a:ext cx="6096000" cy="1117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Claus Zehner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5" name="Picture 2" descr="esalogop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91440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3528" y="188640"/>
            <a:ext cx="8820471" cy="623914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54545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54545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54545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54545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Monitoring Volcanic Ash from Space</a:t>
            </a:r>
          </a:p>
          <a:p>
            <a:pPr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Activities at the European Space Agency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95288" y="1628775"/>
            <a:ext cx="8137525" cy="22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fr-BE" sz="1600" dirty="0">
              <a:latin typeface="+mj-lt"/>
              <a:ea typeface="+mn-ea"/>
              <a:cs typeface="+mn-cs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fr-BE" sz="4000" dirty="0" smtClean="0">
              <a:latin typeface="+mj-lt"/>
              <a:ea typeface="+mn-ea"/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fr-BE" dirty="0">
              <a:latin typeface="+mj-lt"/>
              <a:ea typeface="+mn-ea"/>
              <a:cs typeface="+mn-cs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fr-BE" dirty="0">
              <a:latin typeface="+mj-lt"/>
              <a:ea typeface="+mn-ea"/>
              <a:cs typeface="+mn-cs"/>
            </a:endParaRPr>
          </a:p>
        </p:txBody>
      </p:sp>
      <p:pic>
        <p:nvPicPr>
          <p:cNvPr id="2053" name="Picture 3" descr="D:\work\Images &amp; icones\icones\logoSACS_squa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" y="1"/>
            <a:ext cx="1692011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11760" y="260648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b="1" dirty="0">
                <a:solidFill>
                  <a:schemeClr val="bg1"/>
                </a:solidFill>
              </a:rPr>
              <a:t>Support to Aviation Control </a:t>
            </a:r>
            <a:r>
              <a:rPr lang="fr-BE" b="1" dirty="0" smtClean="0">
                <a:solidFill>
                  <a:schemeClr val="bg1"/>
                </a:solidFill>
              </a:rPr>
              <a:t>Service</a:t>
            </a:r>
            <a:endParaRPr lang="fr-BE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6" t="10390" r="51750" b="9779"/>
          <a:stretch>
            <a:fillRect/>
          </a:stretch>
        </p:blipFill>
        <p:spPr bwMode="auto">
          <a:xfrm>
            <a:off x="251520" y="1700808"/>
            <a:ext cx="250825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915816" y="1538288"/>
            <a:ext cx="622818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BE" b="1" dirty="0"/>
              <a:t>First overpass </a:t>
            </a:r>
            <a:r>
              <a:rPr lang="fr-BE" dirty="0"/>
              <a:t>: AIRS, </a:t>
            </a:r>
            <a:r>
              <a:rPr lang="fr-BE" u="sng" dirty="0"/>
              <a:t>1h46</a:t>
            </a:r>
            <a:r>
              <a:rPr lang="fr-BE" dirty="0"/>
              <a:t> after the start of the eruption.</a:t>
            </a:r>
          </a:p>
          <a:p>
            <a:r>
              <a:rPr lang="fr-BE" b="1" dirty="0"/>
              <a:t>SACS e-mail warning</a:t>
            </a:r>
            <a:r>
              <a:rPr lang="fr-BE" dirty="0"/>
              <a:t>: </a:t>
            </a:r>
            <a:r>
              <a:rPr lang="fr-BE" u="sng" dirty="0"/>
              <a:t>4h23</a:t>
            </a:r>
            <a:r>
              <a:rPr lang="fr-BE" dirty="0"/>
              <a:t> after the start </a:t>
            </a:r>
            <a:r>
              <a:rPr lang="fr-BE" dirty="0" smtClean="0"/>
              <a:t>of</a:t>
            </a:r>
          </a:p>
          <a:p>
            <a:r>
              <a:rPr lang="fr-BE" dirty="0" smtClean="0"/>
              <a:t> </a:t>
            </a:r>
            <a:r>
              <a:rPr lang="fr-BE" dirty="0"/>
              <a:t>the eruption.</a:t>
            </a:r>
          </a:p>
          <a:p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pic>
        <p:nvPicPr>
          <p:cNvPr id="16" name="Picture 2" descr="D:\work\Presentation\SMASH\201303_VASTwshop\figs\airs_dbt20130202pm_310_l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40968"/>
            <a:ext cx="4856162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work\Presentation\SMASH\201303_VASTwshop\figs\gome2_vcd20130203_310_lr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3501008"/>
            <a:ext cx="4198937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0" y="1124744"/>
            <a:ext cx="8532168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3000" b="1" dirty="0" err="1" smtClean="0"/>
              <a:t>Example</a:t>
            </a:r>
            <a:r>
              <a:rPr lang="fr-BE" sz="3000" b="1" dirty="0" smtClean="0"/>
              <a:t> </a:t>
            </a:r>
            <a:r>
              <a:rPr lang="fr-BE" sz="3000" b="1" dirty="0"/>
              <a:t>warning: Paluweh </a:t>
            </a:r>
            <a:r>
              <a:rPr lang="fr-BE" sz="3000" b="1" dirty="0" smtClean="0"/>
              <a:t>eruption: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98637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bannerlinks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2492375"/>
            <a:ext cx="2794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95288" y="1628775"/>
            <a:ext cx="8137525" cy="22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fr-BE" sz="1600" dirty="0">
              <a:latin typeface="+mj-lt"/>
              <a:ea typeface="+mn-ea"/>
              <a:cs typeface="+mn-cs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fr-BE" sz="4000" dirty="0" smtClean="0">
              <a:latin typeface="+mj-lt"/>
              <a:ea typeface="+mn-ea"/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fr-BE" dirty="0">
              <a:latin typeface="+mj-lt"/>
              <a:ea typeface="+mn-ea"/>
              <a:cs typeface="+mn-cs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fr-BE" dirty="0">
              <a:latin typeface="+mj-lt"/>
              <a:ea typeface="+mn-ea"/>
              <a:cs typeface="+mn-cs"/>
            </a:endParaRPr>
          </a:p>
        </p:txBody>
      </p:sp>
      <p:pic>
        <p:nvPicPr>
          <p:cNvPr id="2053" name="Picture 3" descr="D:\work\Images &amp; icones\icones\logoSACS_squa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" y="1"/>
            <a:ext cx="1692011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11760" y="260648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b="1" dirty="0">
                <a:solidFill>
                  <a:schemeClr val="bg1"/>
                </a:solidFill>
              </a:rPr>
              <a:t>Support to Aviation Control </a:t>
            </a:r>
            <a:r>
              <a:rPr lang="fr-BE" b="1" dirty="0" smtClean="0">
                <a:solidFill>
                  <a:schemeClr val="bg1"/>
                </a:solidFill>
              </a:rPr>
              <a:t>Service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124744"/>
            <a:ext cx="90364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BE" sz="2200" b="1" dirty="0" smtClean="0"/>
              <a:t>New </a:t>
            </a:r>
            <a:r>
              <a:rPr lang="fr-BE" sz="2200" b="1" dirty="0"/>
              <a:t>satellite products for plume </a:t>
            </a:r>
            <a:r>
              <a:rPr lang="fr-BE" sz="2200" b="1" dirty="0" smtClean="0"/>
              <a:t>detection -  IASI and AIRS ash products:</a:t>
            </a:r>
            <a:endParaRPr lang="fr-BE" sz="2200" dirty="0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980728"/>
            <a:ext cx="939653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fr-BE" sz="2200" dirty="0" smtClean="0">
              <a:solidFill>
                <a:schemeClr val="tx2"/>
              </a:solidFill>
            </a:endParaRPr>
          </a:p>
          <a:p>
            <a:endParaRPr lang="fr-BE" sz="2200" dirty="0" smtClean="0">
              <a:solidFill>
                <a:schemeClr val="tx2"/>
              </a:solidFill>
            </a:endParaRPr>
          </a:p>
          <a:p>
            <a:r>
              <a:rPr lang="fr-BE" sz="2200" dirty="0" smtClean="0"/>
              <a:t>AIRS</a:t>
            </a:r>
            <a:r>
              <a:rPr lang="fr-BE" sz="2200" dirty="0"/>
              <a:t>: on-line </a:t>
            </a:r>
            <a:r>
              <a:rPr lang="fr-BE" sz="2200" dirty="0" err="1"/>
              <a:t>since</a:t>
            </a:r>
            <a:r>
              <a:rPr lang="fr-BE" sz="2200" dirty="0"/>
              <a:t> </a:t>
            </a:r>
            <a:r>
              <a:rPr lang="fr-BE" sz="2200" dirty="0" smtClean="0"/>
              <a:t>2 </a:t>
            </a:r>
            <a:r>
              <a:rPr lang="fr-BE" sz="2200" dirty="0" err="1" smtClean="0"/>
              <a:t>months</a:t>
            </a:r>
            <a:r>
              <a:rPr lang="fr-BE" sz="2200" smtClean="0"/>
              <a:t> (</a:t>
            </a:r>
            <a:r>
              <a:rPr lang="fr-BE" sz="2200" dirty="0" smtClean="0"/>
              <a:t>F. Prata algorithms)</a:t>
            </a:r>
          </a:p>
          <a:p>
            <a:r>
              <a:rPr lang="fr-BE" sz="2200" dirty="0" smtClean="0"/>
              <a:t>IASI</a:t>
            </a:r>
            <a:r>
              <a:rPr lang="fr-BE" sz="2200" dirty="0"/>
              <a:t>: on-line </a:t>
            </a:r>
            <a:r>
              <a:rPr lang="fr-BE" sz="2200" dirty="0" smtClean="0"/>
              <a:t>soon (L. Clarisse </a:t>
            </a:r>
            <a:r>
              <a:rPr lang="fr-BE" sz="2200" dirty="0" err="1" smtClean="0"/>
              <a:t>algorithms</a:t>
            </a:r>
            <a:r>
              <a:rPr lang="fr-BE" sz="2200" dirty="0" smtClean="0"/>
              <a:t>)</a:t>
            </a:r>
            <a:endParaRPr lang="fr-BE" sz="2200" dirty="0"/>
          </a:p>
        </p:txBody>
      </p:sp>
      <p:pic>
        <p:nvPicPr>
          <p:cNvPr id="18" name="Picture 17" descr="D:\work\Presentation\SMASH\201303_VASTwshop\figs\iasi_ash20110606dc_000_x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7284"/>
            <a:ext cx="7740352" cy="450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40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95288" y="1628775"/>
            <a:ext cx="8137525" cy="22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fr-BE" sz="1600" dirty="0">
              <a:latin typeface="+mj-lt"/>
              <a:ea typeface="+mn-ea"/>
              <a:cs typeface="+mn-cs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fr-BE" sz="4000" dirty="0" smtClean="0">
              <a:latin typeface="+mj-lt"/>
              <a:ea typeface="+mn-ea"/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fr-BE" dirty="0">
              <a:latin typeface="+mj-lt"/>
              <a:ea typeface="+mn-ea"/>
              <a:cs typeface="+mn-cs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fr-BE" dirty="0">
              <a:latin typeface="+mj-lt"/>
              <a:ea typeface="+mn-ea"/>
              <a:cs typeface="+mn-cs"/>
            </a:endParaRPr>
          </a:p>
        </p:txBody>
      </p:sp>
      <p:pic>
        <p:nvPicPr>
          <p:cNvPr id="2053" name="Picture 3" descr="D:\work\Images &amp; icones\icones\logoSACS_squa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" y="1"/>
            <a:ext cx="1692011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11760" y="260648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b="1" dirty="0">
                <a:solidFill>
                  <a:schemeClr val="bg1"/>
                </a:solidFill>
              </a:rPr>
              <a:t>Support to Aviation Control </a:t>
            </a:r>
            <a:r>
              <a:rPr lang="fr-BE" b="1" dirty="0" smtClean="0">
                <a:solidFill>
                  <a:schemeClr val="bg1"/>
                </a:solidFill>
              </a:rPr>
              <a:t>Service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 rot="10800000" flipV="1">
            <a:off x="1475656" y="1305759"/>
            <a:ext cx="6120532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sym typeface="Wingdings" charset="0"/>
              </a:rPr>
              <a:t>Snapshot of the future SACS NRT webpage  </a:t>
            </a:r>
            <a:endParaRPr lang="fr-BE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6" t="9528" r="18135" b="12466"/>
          <a:stretch>
            <a:fillRect/>
          </a:stretch>
        </p:blipFill>
        <p:spPr bwMode="auto">
          <a:xfrm>
            <a:off x="251520" y="1916832"/>
            <a:ext cx="8640960" cy="58285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78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95288" y="1628775"/>
            <a:ext cx="8137525" cy="22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fr-BE" sz="1600" dirty="0">
              <a:latin typeface="+mj-lt"/>
              <a:ea typeface="+mn-ea"/>
              <a:cs typeface="+mn-cs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fr-BE" sz="4000" dirty="0" smtClean="0">
              <a:latin typeface="+mj-lt"/>
              <a:ea typeface="+mn-ea"/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fr-BE" dirty="0">
              <a:latin typeface="+mj-lt"/>
              <a:ea typeface="+mn-ea"/>
              <a:cs typeface="+mn-cs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fr-BE" dirty="0">
              <a:latin typeface="+mj-lt"/>
              <a:ea typeface="+mn-ea"/>
              <a:cs typeface="+mn-cs"/>
            </a:endParaRPr>
          </a:p>
        </p:txBody>
      </p:sp>
      <p:pic>
        <p:nvPicPr>
          <p:cNvPr id="2053" name="Picture 3" descr="D:\work\Images &amp; icones\icones\logoSACS_squa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" y="1"/>
            <a:ext cx="1692011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11760" y="260648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b="1" dirty="0">
                <a:solidFill>
                  <a:schemeClr val="bg1"/>
                </a:solidFill>
              </a:rPr>
              <a:t>Support to Aviation Control </a:t>
            </a:r>
            <a:r>
              <a:rPr lang="fr-BE" b="1" dirty="0" smtClean="0">
                <a:solidFill>
                  <a:schemeClr val="bg1"/>
                </a:solidFill>
              </a:rPr>
              <a:t>Service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707" y="1109654"/>
            <a:ext cx="600305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BE" sz="2200" b="1" dirty="0" smtClean="0"/>
              <a:t>Further improvement of the notification system:</a:t>
            </a:r>
            <a:endParaRPr lang="fr-BE" sz="2200" dirty="0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235132" y="1612892"/>
            <a:ext cx="4881562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r-BE" sz="2200" u="sng" dirty="0"/>
              <a:t>Warning </a:t>
            </a:r>
            <a:r>
              <a:rPr lang="fr-BE" sz="2200" u="sng" dirty="0" err="1"/>
              <a:t>levels</a:t>
            </a:r>
            <a:endParaRPr lang="fr-BE" sz="2200" u="sng" dirty="0"/>
          </a:p>
          <a:p>
            <a:pPr eaLnBrk="1" hangingPunct="1"/>
            <a:endParaRPr lang="fr-BE" sz="2200" u="sng" dirty="0"/>
          </a:p>
          <a:p>
            <a:pPr eaLnBrk="1" hangingPunct="1"/>
            <a:r>
              <a:rPr lang="fr-BE" sz="2200" dirty="0"/>
              <a:t>* </a:t>
            </a:r>
            <a:r>
              <a:rPr lang="fr-BE" sz="2200" b="1" dirty="0" err="1"/>
              <a:t>Level</a:t>
            </a:r>
            <a:r>
              <a:rPr lang="fr-BE" sz="2200" b="1" dirty="0"/>
              <a:t> A</a:t>
            </a:r>
            <a:r>
              <a:rPr lang="fr-BE" sz="2200" dirty="0"/>
              <a:t>: Aviation-relevant </a:t>
            </a:r>
            <a:r>
              <a:rPr lang="fr-BE" sz="2200" dirty="0" err="1"/>
              <a:t>emissions</a:t>
            </a:r>
            <a:r>
              <a:rPr lang="fr-BE" sz="2200" dirty="0"/>
              <a:t> </a:t>
            </a:r>
            <a:r>
              <a:rPr lang="fr-BE" sz="2200" dirty="0" err="1"/>
              <a:t>detected</a:t>
            </a:r>
            <a:r>
              <a:rPr lang="fr-BE" sz="2200" dirty="0"/>
              <a:t> by IASI/AIRS and </a:t>
            </a:r>
            <a:r>
              <a:rPr lang="fr-BE" sz="2200" dirty="0" err="1"/>
              <a:t>eventually</a:t>
            </a:r>
            <a:r>
              <a:rPr lang="fr-BE" sz="2200" dirty="0"/>
              <a:t> OMI/GOME-2.</a:t>
            </a:r>
          </a:p>
          <a:p>
            <a:pPr eaLnBrk="1" hangingPunct="1"/>
            <a:endParaRPr lang="fr-BE" sz="2200" dirty="0"/>
          </a:p>
          <a:p>
            <a:pPr eaLnBrk="1" hangingPunct="1"/>
            <a:r>
              <a:rPr lang="fr-BE" sz="2200" dirty="0"/>
              <a:t>* </a:t>
            </a:r>
            <a:r>
              <a:rPr lang="fr-BE" sz="2200" b="1" dirty="0" err="1"/>
              <a:t>Level</a:t>
            </a:r>
            <a:r>
              <a:rPr lang="fr-BE" sz="2200" b="1" dirty="0"/>
              <a:t> B</a:t>
            </a:r>
            <a:r>
              <a:rPr lang="fr-BE" sz="2200" dirty="0"/>
              <a:t>: </a:t>
            </a:r>
            <a:r>
              <a:rPr lang="fr-BE" sz="2200" dirty="0" err="1"/>
              <a:t>Degassing</a:t>
            </a:r>
            <a:r>
              <a:rPr lang="fr-BE" sz="2200" dirty="0"/>
              <a:t> </a:t>
            </a:r>
            <a:r>
              <a:rPr lang="fr-BE" sz="2200" dirty="0" err="1"/>
              <a:t>emissions</a:t>
            </a:r>
            <a:r>
              <a:rPr lang="fr-BE" sz="2200" dirty="0"/>
              <a:t> (</a:t>
            </a:r>
            <a:r>
              <a:rPr lang="fr-FR" sz="2200" dirty="0" err="1"/>
              <a:t>low</a:t>
            </a:r>
            <a:r>
              <a:rPr lang="fr-FR" sz="2200" dirty="0"/>
              <a:t> altitude) </a:t>
            </a:r>
            <a:r>
              <a:rPr lang="fr-FR" sz="2200" dirty="0" err="1"/>
              <a:t>only</a:t>
            </a:r>
            <a:r>
              <a:rPr lang="fr-FR" sz="2200" dirty="0"/>
              <a:t> </a:t>
            </a:r>
            <a:r>
              <a:rPr lang="fr-FR" sz="2200" dirty="0" err="1"/>
              <a:t>detected</a:t>
            </a:r>
            <a:r>
              <a:rPr lang="fr-FR" sz="2200" dirty="0"/>
              <a:t> by </a:t>
            </a:r>
            <a:r>
              <a:rPr lang="fr-BE" sz="2200" dirty="0"/>
              <a:t>OMI/GOME-2.</a:t>
            </a:r>
          </a:p>
          <a:p>
            <a:pPr eaLnBrk="1" hangingPunct="1"/>
            <a:endParaRPr lang="fr-BE" sz="2200" dirty="0"/>
          </a:p>
        </p:txBody>
      </p:sp>
      <p:pic>
        <p:nvPicPr>
          <p:cNvPr id="11" name="Picture 2" descr="D:\work\Presentation\SMASH\201303_VASTwshop\figs\iasi_vcd20110606dc_405_l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96462"/>
            <a:ext cx="4067944" cy="299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57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179512" y="292349"/>
            <a:ext cx="7560840" cy="769441"/>
          </a:xfrm>
        </p:spPr>
        <p:txBody>
          <a:bodyPr/>
          <a:lstStyle/>
          <a:p>
            <a:r>
              <a:rPr lang="en-GB" dirty="0" smtClean="0">
                <a:latin typeface="Verdana" charset="0"/>
              </a:rPr>
              <a:t>ESA Projects on Volcanic Emission Monitoring</a:t>
            </a:r>
            <a:endParaRPr lang="en-GB" dirty="0">
              <a:latin typeface="Verdana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268760"/>
            <a:ext cx="9144000" cy="512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b="1" dirty="0" smtClean="0"/>
              <a:t>Interaction and complementarity among the 3 projects:</a:t>
            </a:r>
          </a:p>
          <a:p>
            <a:pPr marL="0" indent="0" eaLnBrk="1" hangingPunct="1">
              <a:defRPr/>
            </a:pPr>
            <a:endParaRPr lang="en-GB" dirty="0"/>
          </a:p>
          <a:p>
            <a:pPr marL="285750" eaLnBrk="1" hangingPunct="1">
              <a:lnSpc>
                <a:spcPct val="93000"/>
              </a:lnSpc>
              <a:buFont typeface="Arial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000" dirty="0" smtClean="0"/>
              <a:t> All 3 projects have the same Technical Officer from ESA</a:t>
            </a:r>
          </a:p>
          <a:p>
            <a:pPr marL="285750" eaLnBrk="1" hangingPunct="1">
              <a:lnSpc>
                <a:spcPct val="93000"/>
              </a:lnSpc>
              <a:buFont typeface="Arial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000" dirty="0" smtClean="0"/>
              <a:t> Exchange of expertise and results: The AIRS algorithm of F. </a:t>
            </a:r>
            <a:r>
              <a:rPr lang="en-GB" sz="2000" dirty="0" err="1" smtClean="0"/>
              <a:t>Prata</a:t>
            </a:r>
            <a:r>
              <a:rPr lang="en-GB" sz="2000" dirty="0" smtClean="0"/>
              <a:t> (VAST) has 	been implemented recently into the SACS web-based warning system</a:t>
            </a:r>
          </a:p>
          <a:p>
            <a:pPr marL="285750" eaLnBrk="1" hangingPunct="1">
              <a:lnSpc>
                <a:spcPct val="93000"/>
              </a:lnSpc>
              <a:buFont typeface="Arial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000" dirty="0" smtClean="0"/>
              <a:t> Different consortia include differ</a:t>
            </a:r>
            <a:r>
              <a:rPr lang="en-US" sz="2000" dirty="0" smtClean="0"/>
              <a:t>e</a:t>
            </a:r>
            <a:r>
              <a:rPr lang="en-GB" sz="2000" dirty="0" err="1" smtClean="0"/>
              <a:t>nt</a:t>
            </a:r>
            <a:r>
              <a:rPr lang="en-GB" sz="2000" dirty="0" smtClean="0"/>
              <a:t> satellite retrieval experts (e.g. SEVIRI  -  	NILU,</a:t>
            </a:r>
            <a:r>
              <a:rPr lang="en-US" sz="2000" dirty="0" smtClean="0"/>
              <a:t> </a:t>
            </a:r>
            <a:r>
              <a:rPr lang="en-GB" sz="2000" dirty="0" smtClean="0"/>
              <a:t>AATSR </a:t>
            </a:r>
            <a:r>
              <a:rPr lang="en-US" sz="2000" dirty="0" smtClean="0"/>
              <a:t>–</a:t>
            </a:r>
            <a:r>
              <a:rPr lang="en-GB" sz="2000" dirty="0" smtClean="0"/>
              <a:t>FMI, IASI </a:t>
            </a:r>
            <a:r>
              <a:rPr lang="en-US" sz="2000" dirty="0" smtClean="0"/>
              <a:t>–</a:t>
            </a:r>
            <a:r>
              <a:rPr lang="en-GB" sz="2000" dirty="0" smtClean="0"/>
              <a:t> ULB, MODIS - INGV) and background knowledge</a:t>
            </a:r>
          </a:p>
          <a:p>
            <a:pPr marL="285750" eaLnBrk="1" hangingPunct="1">
              <a:lnSpc>
                <a:spcPct val="93000"/>
              </a:lnSpc>
              <a:buFont typeface="Arial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000" dirty="0" smtClean="0"/>
              <a:t> There are complementary approaches being developed on the derivation of 	improved eruption source	information</a:t>
            </a:r>
            <a:endParaRPr lang="hu-HU" sz="2000" dirty="0"/>
          </a:p>
          <a:p>
            <a:pPr marL="285750">
              <a:lnSpc>
                <a:spcPct val="93000"/>
              </a:lnSpc>
              <a:buFont typeface="Arial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hu-HU" sz="2000" dirty="0" smtClean="0"/>
              <a:t> All 3 projects will provide input data to a volcanic </a:t>
            </a:r>
            <a:r>
              <a:rPr lang="hu-HU" sz="2000" dirty="0"/>
              <a:t>eruption database (e.g. </a:t>
            </a:r>
            <a:r>
              <a:rPr lang="hu-HU" sz="2000" dirty="0" smtClean="0"/>
              <a:t>	SMASH: INGV </a:t>
            </a:r>
            <a:r>
              <a:rPr lang="hu-HU" sz="2000" dirty="0"/>
              <a:t>Etna groundbased data</a:t>
            </a:r>
            <a:r>
              <a:rPr lang="hu-HU" sz="2000" dirty="0" smtClean="0"/>
              <a:t>)</a:t>
            </a:r>
          </a:p>
          <a:p>
            <a:pPr marL="285750" eaLnBrk="1" hangingPunct="1">
              <a:lnSpc>
                <a:spcPct val="93000"/>
              </a:lnSpc>
              <a:buFont typeface="Arial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hu-HU" sz="2000" dirty="0" smtClean="0"/>
              <a:t> SACS and NILU satellite products will feed into an </a:t>
            </a:r>
            <a:r>
              <a:rPr lang="hu-HU" sz="2000" dirty="0"/>
              <a:t>operational demonstration  </a:t>
            </a:r>
            <a:r>
              <a:rPr lang="hu-HU" sz="2000" dirty="0" smtClean="0"/>
              <a:t>	volcanic </a:t>
            </a:r>
            <a:r>
              <a:rPr lang="hu-HU" sz="2000" dirty="0"/>
              <a:t>ash forecasting </a:t>
            </a:r>
            <a:r>
              <a:rPr lang="hu-HU" sz="2000" dirty="0" smtClean="0"/>
              <a:t>service </a:t>
            </a:r>
          </a:p>
          <a:p>
            <a:pPr marL="285750" eaLnBrk="1" hangingPunct="1">
              <a:lnSpc>
                <a:spcPct val="93000"/>
              </a:lnSpc>
              <a:buFont typeface="Arial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hu-HU" sz="2000" dirty="0">
                <a:cs typeface="Arial" charset="0"/>
              </a:rPr>
              <a:t> </a:t>
            </a:r>
            <a:r>
              <a:rPr lang="hu-HU" sz="2000" dirty="0" smtClean="0">
                <a:cs typeface="Arial" charset="0"/>
              </a:rPr>
              <a:t>The SMASH consortoium will define</a:t>
            </a:r>
            <a:r>
              <a:rPr lang="en-US" sz="2000" dirty="0" smtClean="0">
                <a:cs typeface="Arial" charset="0"/>
              </a:rPr>
              <a:t> a </a:t>
            </a:r>
            <a:r>
              <a:rPr lang="en-US" sz="2000" dirty="0">
                <a:cs typeface="Arial" charset="0"/>
              </a:rPr>
              <a:t>‘best’  future end-to-end volcanic ash </a:t>
            </a:r>
            <a:r>
              <a:rPr lang="en-US" sz="2000" dirty="0" smtClean="0">
                <a:cs typeface="Arial" charset="0"/>
              </a:rPr>
              <a:t>	monitoring </a:t>
            </a:r>
            <a:r>
              <a:rPr lang="en-US" sz="2000" dirty="0">
                <a:cs typeface="Arial" charset="0"/>
              </a:rPr>
              <a:t>system  in </a:t>
            </a:r>
            <a:r>
              <a:rPr lang="en-US" sz="2000" dirty="0" smtClean="0">
                <a:cs typeface="Arial" charset="0"/>
              </a:rPr>
              <a:t>Europe</a:t>
            </a:r>
          </a:p>
          <a:p>
            <a:pPr marL="285750" eaLnBrk="1" hangingPunct="1">
              <a:lnSpc>
                <a:spcPct val="93000"/>
              </a:lnSpc>
              <a:buFont typeface="Arial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000" dirty="0" smtClean="0">
                <a:cs typeface="Arial" charset="0"/>
              </a:rPr>
              <a:t> VAST has </a:t>
            </a:r>
            <a:r>
              <a:rPr lang="en-US" sz="2000" dirty="0" err="1" smtClean="0">
                <a:cs typeface="Arial" charset="0"/>
              </a:rPr>
              <a:t>organised</a:t>
            </a:r>
            <a:r>
              <a:rPr lang="en-US" sz="2000" dirty="0" smtClean="0">
                <a:cs typeface="Arial" charset="0"/>
              </a:rPr>
              <a:t> a workshop with SMASH and  SACS support at Dublin 	during early March 2013</a:t>
            </a:r>
            <a:endParaRPr lang="en-GB" sz="2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14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179512" y="-331940"/>
            <a:ext cx="8712968" cy="1384995"/>
          </a:xfrm>
        </p:spPr>
        <p:txBody>
          <a:bodyPr/>
          <a:lstStyle/>
          <a:p>
            <a:r>
              <a:rPr lang="en-GB" dirty="0" smtClean="0">
                <a:latin typeface="Verdana" charset="0"/>
              </a:rPr>
              <a:t/>
            </a:r>
            <a:br>
              <a:rPr lang="en-GB" dirty="0" smtClean="0">
                <a:latin typeface="Verdana" charset="0"/>
              </a:rPr>
            </a:br>
            <a:r>
              <a:rPr lang="en-GB" dirty="0">
                <a:latin typeface="Verdana" charset="0"/>
              </a:rPr>
              <a:t/>
            </a:r>
            <a:br>
              <a:rPr lang="en-GB" dirty="0">
                <a:latin typeface="Verdana" charset="0"/>
              </a:rPr>
            </a:br>
            <a:r>
              <a:rPr lang="en-GB" dirty="0" smtClean="0">
                <a:latin typeface="Verdana" charset="0"/>
              </a:rPr>
              <a:t>Volcanic Ash Workshop: Dublin M</a:t>
            </a:r>
            <a:r>
              <a:rPr lang="en-US" dirty="0" smtClean="0">
                <a:latin typeface="Verdana" charset="0"/>
              </a:rPr>
              <a:t>a</a:t>
            </a:r>
            <a:r>
              <a:rPr lang="en-GB" dirty="0" err="1" smtClean="0">
                <a:latin typeface="Verdana" charset="0"/>
              </a:rPr>
              <a:t>rch</a:t>
            </a:r>
            <a:r>
              <a:rPr lang="en-GB" dirty="0" smtClean="0">
                <a:latin typeface="Verdana" charset="0"/>
              </a:rPr>
              <a:t> 04-06</a:t>
            </a:r>
            <a:br>
              <a:rPr lang="en-GB" dirty="0" smtClean="0">
                <a:latin typeface="Verdana" charset="0"/>
              </a:rPr>
            </a:br>
            <a:r>
              <a:rPr lang="fi-FI" sz="1800" dirty="0">
                <a:latin typeface="Verdana" charset="0"/>
              </a:rPr>
              <a:t>http://vast.nilu.no/UserWorkshop/tabid/10873/Default.aspx</a:t>
            </a:r>
            <a:endParaRPr lang="en-GB" sz="1800" dirty="0">
              <a:latin typeface="Verdana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268760"/>
            <a:ext cx="9144000" cy="4850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b="1" dirty="0" smtClean="0"/>
              <a:t>Participants (~50):</a:t>
            </a:r>
          </a:p>
          <a:p>
            <a:pPr eaLnBrk="1" hangingPunct="1">
              <a:defRPr/>
            </a:pPr>
            <a:endParaRPr lang="en-GB" sz="3200" dirty="0"/>
          </a:p>
          <a:p>
            <a:pPr marL="285750" eaLnBrk="1" hangingPunct="1">
              <a:lnSpc>
                <a:spcPct val="93000"/>
              </a:lnSpc>
              <a:buFont typeface="Arial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800" dirty="0" smtClean="0"/>
              <a:t> Regulators (e.g. IAA)</a:t>
            </a:r>
          </a:p>
          <a:p>
            <a:pPr marL="285750" eaLnBrk="1" hangingPunct="1">
              <a:lnSpc>
                <a:spcPct val="93000"/>
              </a:lnSpc>
              <a:buFont typeface="Arial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800" dirty="0" smtClean="0"/>
              <a:t> Airlines (e.g. </a:t>
            </a:r>
            <a:r>
              <a:rPr lang="en-GB" sz="2800" dirty="0" err="1" smtClean="0"/>
              <a:t>Aer</a:t>
            </a:r>
            <a:r>
              <a:rPr lang="en-GB" sz="2800" dirty="0" smtClean="0"/>
              <a:t> Lingus, </a:t>
            </a:r>
            <a:r>
              <a:rPr lang="en-GB" sz="2800" dirty="0" err="1" smtClean="0"/>
              <a:t>easyjet</a:t>
            </a:r>
            <a:r>
              <a:rPr lang="en-GB" sz="2800" dirty="0" smtClean="0"/>
              <a:t>)</a:t>
            </a:r>
          </a:p>
          <a:p>
            <a:pPr marL="285750" eaLnBrk="1" hangingPunct="1">
              <a:lnSpc>
                <a:spcPct val="93000"/>
              </a:lnSpc>
              <a:buFont typeface="Arial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800" dirty="0"/>
              <a:t> </a:t>
            </a:r>
            <a:r>
              <a:rPr lang="en-GB" sz="2800" dirty="0" smtClean="0"/>
              <a:t>Constructors (e.g. Rolls-Royce)</a:t>
            </a:r>
          </a:p>
          <a:p>
            <a:pPr marL="285750" eaLnBrk="1" hangingPunct="1">
              <a:lnSpc>
                <a:spcPct val="93000"/>
              </a:lnSpc>
              <a:buFont typeface="Arial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800" dirty="0"/>
              <a:t> </a:t>
            </a:r>
            <a:r>
              <a:rPr lang="en-GB" sz="2800" dirty="0" smtClean="0"/>
              <a:t>Flight Captain (e.g. German </a:t>
            </a:r>
            <a:r>
              <a:rPr lang="en-GB" sz="2800" dirty="0"/>
              <a:t>P</a:t>
            </a:r>
            <a:r>
              <a:rPr lang="en-GB" sz="2800" dirty="0" smtClean="0"/>
              <a:t>ilot </a:t>
            </a:r>
            <a:r>
              <a:rPr lang="en-GB" sz="2800" dirty="0"/>
              <a:t>A</a:t>
            </a:r>
            <a:r>
              <a:rPr lang="en-GB" sz="2800" dirty="0" smtClean="0"/>
              <a:t>ssociation)</a:t>
            </a:r>
          </a:p>
          <a:p>
            <a:pPr marL="285750" eaLnBrk="1" hangingPunct="1">
              <a:lnSpc>
                <a:spcPct val="93000"/>
              </a:lnSpc>
              <a:buFont typeface="Arial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800" dirty="0" smtClean="0"/>
              <a:t> Space Agencies (e.g. </a:t>
            </a:r>
            <a:r>
              <a:rPr lang="en-GB" sz="2800" dirty="0" err="1" smtClean="0"/>
              <a:t>Eumetsat</a:t>
            </a:r>
            <a:r>
              <a:rPr lang="en-GB" sz="2800" dirty="0" smtClean="0"/>
              <a:t>, NASA, ESA)</a:t>
            </a:r>
          </a:p>
          <a:p>
            <a:pPr marL="285750" eaLnBrk="1" hangingPunct="1">
              <a:lnSpc>
                <a:spcPct val="93000"/>
              </a:lnSpc>
              <a:buFont typeface="Arial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800" dirty="0"/>
              <a:t> </a:t>
            </a:r>
            <a:r>
              <a:rPr lang="en-GB" sz="2800" dirty="0" smtClean="0"/>
              <a:t>Satellite, ground-based and airborne Retrieval Experts</a:t>
            </a:r>
          </a:p>
          <a:p>
            <a:pPr marL="285750" eaLnBrk="1" hangingPunct="1">
              <a:lnSpc>
                <a:spcPct val="93000"/>
              </a:lnSpc>
              <a:buFont typeface="Arial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800" dirty="0"/>
              <a:t> </a:t>
            </a:r>
            <a:r>
              <a:rPr lang="en-GB" sz="2800" dirty="0" smtClean="0"/>
              <a:t>Modellers</a:t>
            </a:r>
          </a:p>
          <a:p>
            <a:pPr marL="285750" eaLnBrk="1" hangingPunct="1">
              <a:lnSpc>
                <a:spcPct val="93000"/>
              </a:lnSpc>
              <a:buFont typeface="Arial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800" dirty="0"/>
              <a:t> </a:t>
            </a:r>
            <a:r>
              <a:rPr lang="en-GB" sz="2800" dirty="0" smtClean="0"/>
              <a:t>Representatives of the Alaska VAAC </a:t>
            </a:r>
          </a:p>
          <a:p>
            <a:pPr marL="285750" eaLnBrk="1" hangingPunct="1">
              <a:lnSpc>
                <a:spcPct val="93000"/>
              </a:lnSpc>
              <a:buFont typeface="Arial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sz="2800" dirty="0" smtClean="0"/>
          </a:p>
          <a:p>
            <a:pPr marL="285750" eaLnBrk="1" hangingPunct="1">
              <a:lnSpc>
                <a:spcPct val="93000"/>
              </a:lnSpc>
              <a:buFont typeface="Arial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sz="2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15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179512" y="-331940"/>
            <a:ext cx="8712968" cy="1384995"/>
          </a:xfrm>
        </p:spPr>
        <p:txBody>
          <a:bodyPr/>
          <a:lstStyle/>
          <a:p>
            <a:r>
              <a:rPr lang="en-GB" dirty="0" smtClean="0">
                <a:latin typeface="Verdana" charset="0"/>
              </a:rPr>
              <a:t/>
            </a:r>
            <a:br>
              <a:rPr lang="en-GB" dirty="0" smtClean="0">
                <a:latin typeface="Verdana" charset="0"/>
              </a:rPr>
            </a:br>
            <a:r>
              <a:rPr lang="en-GB" dirty="0">
                <a:latin typeface="Verdana" charset="0"/>
              </a:rPr>
              <a:t/>
            </a:r>
            <a:br>
              <a:rPr lang="en-GB" dirty="0">
                <a:latin typeface="Verdana" charset="0"/>
              </a:rPr>
            </a:br>
            <a:r>
              <a:rPr lang="en-GB" dirty="0" smtClean="0">
                <a:latin typeface="Verdana" charset="0"/>
              </a:rPr>
              <a:t>Volcanic Ash Workshop: Dublin M</a:t>
            </a:r>
            <a:r>
              <a:rPr lang="en-US" dirty="0" smtClean="0">
                <a:latin typeface="Verdana" charset="0"/>
              </a:rPr>
              <a:t>a</a:t>
            </a:r>
            <a:r>
              <a:rPr lang="en-GB" dirty="0" err="1" smtClean="0">
                <a:latin typeface="Verdana" charset="0"/>
              </a:rPr>
              <a:t>rch</a:t>
            </a:r>
            <a:r>
              <a:rPr lang="en-GB" dirty="0" smtClean="0">
                <a:latin typeface="Verdana" charset="0"/>
              </a:rPr>
              <a:t> 04-06</a:t>
            </a:r>
            <a:br>
              <a:rPr lang="en-GB" dirty="0" smtClean="0">
                <a:latin typeface="Verdana" charset="0"/>
              </a:rPr>
            </a:br>
            <a:endParaRPr lang="en-GB" sz="1800" dirty="0">
              <a:latin typeface="Verdana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268760"/>
            <a:ext cx="9144000" cy="5889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b="1" dirty="0" smtClean="0"/>
              <a:t>Some </a:t>
            </a:r>
            <a:r>
              <a:rPr lang="en-GB" b="1" dirty="0"/>
              <a:t>d</a:t>
            </a:r>
            <a:r>
              <a:rPr lang="en-GB" b="1" dirty="0" smtClean="0"/>
              <a:t>iscussion points - changes since to 2010</a:t>
            </a:r>
            <a:r>
              <a:rPr lang="en-GB" sz="2800" b="1" dirty="0" smtClean="0"/>
              <a:t>:</a:t>
            </a:r>
          </a:p>
          <a:p>
            <a:pPr eaLnBrk="1" hangingPunct="1">
              <a:defRPr/>
            </a:pPr>
            <a:endParaRPr lang="en-GB" sz="3600" dirty="0"/>
          </a:p>
          <a:p>
            <a:pPr marL="285750">
              <a:lnSpc>
                <a:spcPct val="93000"/>
              </a:lnSpc>
              <a:buFont typeface="Arial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000" dirty="0" smtClean="0">
                <a:latin typeface="Times New Roman"/>
                <a:cs typeface="Times New Roman"/>
              </a:rPr>
              <a:t> </a:t>
            </a:r>
            <a:r>
              <a:rPr lang="en-GB" dirty="0" smtClean="0">
                <a:latin typeface="Times New Roman"/>
                <a:cs typeface="Times New Roman"/>
              </a:rPr>
              <a:t>IAA: </a:t>
            </a:r>
            <a:r>
              <a:rPr lang="en-IE" dirty="0" smtClean="0">
                <a:latin typeface="Times New Roman"/>
                <a:cs typeface="Times New Roman"/>
              </a:rPr>
              <a:t>based on improved knowledge complete airspace closing is not 	anymore neces</a:t>
            </a:r>
            <a:r>
              <a:rPr lang="en-US" dirty="0" smtClean="0">
                <a:latin typeface="Times New Roman"/>
                <a:cs typeface="Times New Roman"/>
              </a:rPr>
              <a:t>s</a:t>
            </a:r>
            <a:r>
              <a:rPr lang="en-IE" dirty="0" smtClean="0">
                <a:latin typeface="Times New Roman"/>
                <a:cs typeface="Times New Roman"/>
              </a:rPr>
              <a:t>ary, decision </a:t>
            </a:r>
            <a:r>
              <a:rPr lang="en-IE" dirty="0">
                <a:latin typeface="Times New Roman"/>
                <a:cs typeface="Times New Roman"/>
              </a:rPr>
              <a:t>to operate </a:t>
            </a:r>
            <a:r>
              <a:rPr lang="en-IE" dirty="0" smtClean="0">
                <a:latin typeface="Times New Roman"/>
                <a:cs typeface="Times New Roman"/>
              </a:rPr>
              <a:t>is now </a:t>
            </a:r>
            <a:r>
              <a:rPr lang="en-IE" dirty="0">
                <a:latin typeface="Times New Roman"/>
                <a:cs typeface="Times New Roman"/>
              </a:rPr>
              <a:t>with </a:t>
            </a:r>
            <a:r>
              <a:rPr lang="en-IE" dirty="0" smtClean="0">
                <a:latin typeface="Times New Roman"/>
                <a:cs typeface="Times New Roman"/>
              </a:rPr>
              <a:t>Airlines </a:t>
            </a:r>
            <a:endParaRPr lang="en-GB" dirty="0">
              <a:latin typeface="Times New Roman"/>
              <a:cs typeface="Times New Roman"/>
            </a:endParaRPr>
          </a:p>
          <a:p>
            <a:pPr marL="285750">
              <a:lnSpc>
                <a:spcPct val="93000"/>
              </a:lnSpc>
              <a:buFont typeface="Arial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 smtClean="0">
                <a:latin typeface="Times New Roman"/>
                <a:cs typeface="Times New Roman"/>
              </a:rPr>
              <a:t> </a:t>
            </a:r>
            <a:r>
              <a:rPr lang="en-GB" dirty="0" err="1" smtClean="0">
                <a:latin typeface="Times New Roman"/>
                <a:cs typeface="Times New Roman"/>
              </a:rPr>
              <a:t>Aer</a:t>
            </a:r>
            <a:r>
              <a:rPr lang="en-GB" dirty="0" smtClean="0">
                <a:latin typeface="Times New Roman"/>
                <a:cs typeface="Times New Roman"/>
              </a:rPr>
              <a:t> Lingus: need for European </a:t>
            </a:r>
            <a:r>
              <a:rPr lang="en-GB" dirty="0">
                <a:latin typeface="Times New Roman"/>
                <a:cs typeface="Times New Roman"/>
              </a:rPr>
              <a:t>Ash data derived in a consistent </a:t>
            </a:r>
            <a:r>
              <a:rPr lang="en-GB" dirty="0" smtClean="0">
                <a:latin typeface="Times New Roman"/>
                <a:cs typeface="Times New Roman"/>
              </a:rPr>
              <a:t>	manner </a:t>
            </a:r>
            <a:r>
              <a:rPr lang="en-GB" dirty="0">
                <a:latin typeface="Times New Roman"/>
                <a:cs typeface="Times New Roman"/>
              </a:rPr>
              <a:t>and presented in a standardised </a:t>
            </a:r>
            <a:r>
              <a:rPr lang="en-GB" dirty="0" smtClean="0">
                <a:latin typeface="Times New Roman"/>
                <a:cs typeface="Times New Roman"/>
              </a:rPr>
              <a:t>format to prevent 	unnecessary airspace </a:t>
            </a:r>
            <a:r>
              <a:rPr lang="en-GB" dirty="0">
                <a:latin typeface="Times New Roman"/>
                <a:cs typeface="Times New Roman"/>
              </a:rPr>
              <a:t>closures </a:t>
            </a:r>
            <a:r>
              <a:rPr lang="en-GB" dirty="0" smtClean="0">
                <a:latin typeface="Times New Roman"/>
                <a:cs typeface="Times New Roman"/>
              </a:rPr>
              <a:t>and to give </a:t>
            </a:r>
            <a:r>
              <a:rPr lang="en-GB" dirty="0">
                <a:latin typeface="Times New Roman"/>
                <a:cs typeface="Times New Roman"/>
              </a:rPr>
              <a:t>Airlines, </a:t>
            </a:r>
            <a:r>
              <a:rPr lang="en-GB" dirty="0" smtClean="0">
                <a:latin typeface="Times New Roman"/>
                <a:cs typeface="Times New Roman"/>
              </a:rPr>
              <a:t>and </a:t>
            </a:r>
            <a:r>
              <a:rPr lang="en-GB" dirty="0">
                <a:latin typeface="Times New Roman"/>
                <a:cs typeface="Times New Roman"/>
              </a:rPr>
              <a:t>Regulators </a:t>
            </a:r>
            <a:r>
              <a:rPr lang="en-GB" dirty="0" smtClean="0">
                <a:latin typeface="Times New Roman"/>
                <a:cs typeface="Times New Roman"/>
              </a:rPr>
              <a:t>	reliable </a:t>
            </a:r>
            <a:r>
              <a:rPr lang="en-GB" dirty="0">
                <a:latin typeface="Times New Roman"/>
                <a:cs typeface="Times New Roman"/>
              </a:rPr>
              <a:t>data to safely make Responsible </a:t>
            </a:r>
            <a:r>
              <a:rPr lang="en-GB" dirty="0" smtClean="0">
                <a:latin typeface="Times New Roman"/>
                <a:cs typeface="Times New Roman"/>
              </a:rPr>
              <a:t>Decisions</a:t>
            </a:r>
          </a:p>
          <a:p>
            <a:pPr marL="285750">
              <a:lnSpc>
                <a:spcPct val="93000"/>
              </a:lnSpc>
              <a:buFont typeface="Arial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>
                <a:latin typeface="Times New Roman"/>
                <a:cs typeface="Times New Roman"/>
              </a:rPr>
              <a:t> </a:t>
            </a:r>
            <a:r>
              <a:rPr lang="en-GB" dirty="0" smtClean="0">
                <a:latin typeface="Times New Roman"/>
                <a:cs typeface="Times New Roman"/>
              </a:rPr>
              <a:t>Flight Captain: </a:t>
            </a:r>
            <a:r>
              <a:rPr lang="en-US" dirty="0" smtClean="0">
                <a:latin typeface="Times New Roman"/>
                <a:cs typeface="Times New Roman"/>
              </a:rPr>
              <a:t>need for clear </a:t>
            </a:r>
            <a:r>
              <a:rPr lang="en-US" dirty="0">
                <a:latin typeface="Times New Roman"/>
                <a:cs typeface="Times New Roman"/>
              </a:rPr>
              <a:t>and easy to understand doc´</a:t>
            </a:r>
            <a:r>
              <a:rPr lang="en-US" dirty="0" smtClean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and 	volcanic ash satellite </a:t>
            </a:r>
            <a:r>
              <a:rPr lang="en-US" dirty="0">
                <a:latin typeface="Times New Roman"/>
                <a:cs typeface="Times New Roman"/>
              </a:rPr>
              <a:t>pictures with height and concentration </a:t>
            </a:r>
            <a:r>
              <a:rPr lang="en-US" dirty="0" smtClean="0">
                <a:latin typeface="Times New Roman"/>
                <a:cs typeface="Times New Roman"/>
              </a:rPr>
              <a:t>info, 	need for SO</a:t>
            </a:r>
            <a:r>
              <a:rPr lang="en-US" baseline="-25000" dirty="0" smtClean="0">
                <a:latin typeface="Times New Roman"/>
                <a:cs typeface="Times New Roman"/>
              </a:rPr>
              <a:t>2</a:t>
            </a:r>
            <a:r>
              <a:rPr lang="en-US" dirty="0">
                <a:latin typeface="Times New Roman"/>
                <a:cs typeface="Times New Roman"/>
              </a:rPr>
              <a:t>- </a:t>
            </a:r>
            <a:r>
              <a:rPr lang="en-US" dirty="0" smtClean="0">
                <a:latin typeface="Times New Roman"/>
                <a:cs typeface="Times New Roman"/>
              </a:rPr>
              <a:t>charts (also </a:t>
            </a:r>
            <a:r>
              <a:rPr lang="en-US" dirty="0">
                <a:latin typeface="Times New Roman"/>
                <a:cs typeface="Times New Roman"/>
              </a:rPr>
              <a:t>as </a:t>
            </a:r>
            <a:r>
              <a:rPr lang="en-US" dirty="0" smtClean="0">
                <a:latin typeface="Times New Roman"/>
                <a:cs typeface="Times New Roman"/>
              </a:rPr>
              <a:t>forecasts)</a:t>
            </a:r>
          </a:p>
          <a:p>
            <a:pPr marL="285750">
              <a:lnSpc>
                <a:spcPct val="93000"/>
              </a:lnSpc>
              <a:buFont typeface="Arial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 smtClean="0"/>
              <a:t> Rolls</a:t>
            </a:r>
            <a:r>
              <a:rPr lang="en-GB" dirty="0"/>
              <a:t>-Royce: if you fly through an SO</a:t>
            </a:r>
            <a:r>
              <a:rPr lang="en-GB" baseline="-25000" dirty="0"/>
              <a:t>2</a:t>
            </a:r>
            <a:r>
              <a:rPr lang="en-GB" dirty="0"/>
              <a:t> cloud the engine should be </a:t>
            </a:r>
            <a:r>
              <a:rPr lang="en-GB" dirty="0" smtClean="0"/>
              <a:t>	replaced </a:t>
            </a:r>
            <a:r>
              <a:rPr lang="en-GB" dirty="0"/>
              <a:t>after 2 months</a:t>
            </a:r>
          </a:p>
          <a:p>
            <a:pPr marL="285750">
              <a:lnSpc>
                <a:spcPct val="93000"/>
              </a:lnSpc>
              <a:buFont typeface="Arial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dirty="0" smtClean="0">
              <a:latin typeface="Times New Roman"/>
              <a:cs typeface="Times New Roman"/>
            </a:endParaRPr>
          </a:p>
          <a:p>
            <a:pPr marL="285750" eaLnBrk="1" hangingPunct="1">
              <a:lnSpc>
                <a:spcPct val="93000"/>
              </a:lnSpc>
              <a:buFont typeface="Arial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sz="2800" dirty="0" smtClean="0"/>
          </a:p>
          <a:p>
            <a:pPr marL="285750" eaLnBrk="1" hangingPunct="1">
              <a:lnSpc>
                <a:spcPct val="93000"/>
              </a:lnSpc>
              <a:buFont typeface="Arial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sz="2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7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179512" y="-331940"/>
            <a:ext cx="8712968" cy="1384995"/>
          </a:xfrm>
        </p:spPr>
        <p:txBody>
          <a:bodyPr/>
          <a:lstStyle/>
          <a:p>
            <a:r>
              <a:rPr lang="en-GB" dirty="0" smtClean="0">
                <a:latin typeface="Verdana" charset="0"/>
              </a:rPr>
              <a:t/>
            </a:r>
            <a:br>
              <a:rPr lang="en-GB" dirty="0" smtClean="0">
                <a:latin typeface="Verdana" charset="0"/>
              </a:rPr>
            </a:br>
            <a:r>
              <a:rPr lang="en-GB" dirty="0">
                <a:latin typeface="Verdana" charset="0"/>
              </a:rPr>
              <a:t/>
            </a:r>
            <a:br>
              <a:rPr lang="en-GB" dirty="0">
                <a:latin typeface="Verdana" charset="0"/>
              </a:rPr>
            </a:br>
            <a:r>
              <a:rPr lang="en-GB" dirty="0" smtClean="0">
                <a:latin typeface="Verdana" charset="0"/>
              </a:rPr>
              <a:t>Volcanic Ash Workshop: Dublin M</a:t>
            </a:r>
            <a:r>
              <a:rPr lang="en-US" dirty="0" smtClean="0">
                <a:latin typeface="Verdana" charset="0"/>
              </a:rPr>
              <a:t>a</a:t>
            </a:r>
            <a:r>
              <a:rPr lang="en-GB" dirty="0" err="1" smtClean="0">
                <a:latin typeface="Verdana" charset="0"/>
              </a:rPr>
              <a:t>rch</a:t>
            </a:r>
            <a:r>
              <a:rPr lang="en-GB" dirty="0" smtClean="0">
                <a:latin typeface="Verdana" charset="0"/>
              </a:rPr>
              <a:t> 04-06</a:t>
            </a:r>
            <a:br>
              <a:rPr lang="en-GB" dirty="0" smtClean="0">
                <a:latin typeface="Verdana" charset="0"/>
              </a:rPr>
            </a:br>
            <a:endParaRPr lang="en-GB" sz="1800" dirty="0">
              <a:latin typeface="Verdana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358362"/>
            <a:ext cx="9144000" cy="90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ＭＳ Ｐゴシック" charset="0"/>
                <a:cs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ＭＳ Ｐゴシック" charset="0"/>
                <a:cs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ＭＳ Ｐゴシック" charset="0"/>
                <a:cs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 defTabSz="457200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Arial" charset="0"/>
              </a:rPr>
              <a:t>Outcome: Delta Report to the one from 2010</a:t>
            </a:r>
            <a:br>
              <a:rPr lang="en-GB" sz="2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GB" sz="2800" dirty="0" smtClean="0">
                <a:solidFill>
                  <a:srgbClr val="000000"/>
                </a:solidFill>
                <a:latin typeface="Arial" charset="0"/>
              </a:rPr>
              <a:t> (about 10-20 pages)</a:t>
            </a:r>
            <a:endParaRPr lang="en-GB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3"/>
          <p:cNvSpPr txBox="1">
            <a:spLocks noChangeAspect="1" noChangeArrowheads="1"/>
          </p:cNvSpPr>
          <p:nvPr/>
        </p:nvSpPr>
        <p:spPr bwMode="auto">
          <a:xfrm>
            <a:off x="395536" y="2492896"/>
            <a:ext cx="8064500" cy="381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AutoNum type="arabicPeriod"/>
              <a:defRPr sz="1600">
                <a:solidFill>
                  <a:schemeClr val="bg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227138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AutoNum type="alphaLcPeriod"/>
              <a:defRPr sz="1600">
                <a:solidFill>
                  <a:schemeClr val="bg2"/>
                </a:solidFill>
                <a:latin typeface="+mn-lt"/>
                <a:ea typeface="ＭＳ Ｐゴシック" charset="0"/>
              </a:defRPr>
            </a:lvl2pPr>
            <a:lvl3pPr marL="1825625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Char char="–"/>
              <a:defRPr sz="1600">
                <a:solidFill>
                  <a:schemeClr val="bg2"/>
                </a:solidFill>
                <a:latin typeface="+mn-lt"/>
                <a:ea typeface="ＭＳ Ｐゴシック" charset="0"/>
              </a:defRPr>
            </a:lvl3pPr>
            <a:lvl4pPr marL="2424113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Char char="–"/>
              <a:defRPr sz="1600">
                <a:solidFill>
                  <a:schemeClr val="bg2"/>
                </a:solidFill>
                <a:latin typeface="+mn-lt"/>
                <a:ea typeface="ＭＳ Ｐゴシック" charset="0"/>
              </a:defRPr>
            </a:lvl4pPr>
            <a:lvl5pPr marL="30226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Char char="–"/>
              <a:defRPr sz="1600">
                <a:solidFill>
                  <a:schemeClr val="bg2"/>
                </a:solidFill>
                <a:latin typeface="+mn-lt"/>
                <a:ea typeface="ＭＳ Ｐゴシック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defTabSz="457200">
              <a:lnSpc>
                <a:spcPct val="93000"/>
              </a:lnSpc>
              <a:buFont typeface="Arial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 case we have an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Eyjafjoll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eruption tomorrow - is the situation today different as compared to the one in 2010? </a:t>
            </a:r>
          </a:p>
          <a:p>
            <a:pPr defTabSz="457200">
              <a:lnSpc>
                <a:spcPct val="93000"/>
              </a:lnSpc>
              <a:buFont typeface="Arial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hu-HU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User Requirements: What has changed during the last 3 years? </a:t>
            </a: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defTabSz="457200">
              <a:lnSpc>
                <a:spcPct val="93000"/>
              </a:lnSpc>
              <a:buFont typeface="Arial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hu-HU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Observations/Models </a:t>
            </a:r>
            <a:r>
              <a:rPr lang="hu-HU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Interaction</a:t>
            </a:r>
            <a:r>
              <a:rPr lang="en-GB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?</a:t>
            </a: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defTabSz="457200">
              <a:lnSpc>
                <a:spcPct val="93000"/>
              </a:lnSpc>
              <a:buFont typeface="Arial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hu-HU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What is the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‘best’  future end-to-end volcanic ash monitoring system in Europe (where are the gaps)</a:t>
            </a:r>
            <a:r>
              <a:rPr lang="hu-HU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? </a:t>
            </a: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defTabSz="457200">
              <a:lnSpc>
                <a:spcPct val="93000"/>
              </a:lnSpc>
              <a:buFont typeface="Arial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What are the priorities for future actions </a:t>
            </a:r>
            <a:r>
              <a:rPr lang="hu-HU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(EU - Horizon 2020)? </a:t>
            </a:r>
            <a:endParaRPr lang="hu-HU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00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414338" y="461963"/>
            <a:ext cx="6200775" cy="430212"/>
          </a:xfrm>
        </p:spPr>
        <p:txBody>
          <a:bodyPr/>
          <a:lstStyle/>
          <a:p>
            <a:r>
              <a:rPr lang="en-GB">
                <a:latin typeface="Verdana" charset="0"/>
              </a:rPr>
              <a:t>The ESA Earth Observation “fleet”</a:t>
            </a:r>
          </a:p>
        </p:txBody>
      </p:sp>
      <p:pic>
        <p:nvPicPr>
          <p:cNvPr id="11266" name="Picture 2" descr="C:\Users\asoucek\Desktop\EOEP_graphic\EOEP_graph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2875" y="1111250"/>
            <a:ext cx="14716125" cy="584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jya)meris_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252520" cy="6336704"/>
          </a:xfrm>
          <a:prstGeom prst="rect">
            <a:avLst/>
          </a:prstGeom>
        </p:spPr>
      </p:pic>
      <p:pic>
        <p:nvPicPr>
          <p:cNvPr id="3" name="Picture 2" descr="ASH_Wkshop_cove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720" y="2780928"/>
            <a:ext cx="2959280" cy="3888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675455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Font typeface="Arial" charset="0"/>
              <a:buNone/>
              <a:defRPr/>
            </a:pPr>
            <a:endParaRPr lang="pl-PL" b="1" dirty="0" smtClean="0">
              <a:latin typeface="Arial" charset="0"/>
            </a:endParaRPr>
          </a:p>
          <a:p>
            <a:pPr lvl="1" algn="ctr">
              <a:buFont typeface="Arial" charset="0"/>
              <a:buNone/>
              <a:defRPr/>
            </a:pPr>
            <a:endParaRPr lang="pl-PL" b="1" dirty="0">
              <a:latin typeface="Arial" charset="0"/>
            </a:endParaRPr>
          </a:p>
          <a:p>
            <a:pPr lvl="1" algn="ctr">
              <a:buFont typeface="Arial" charset="0"/>
              <a:buNone/>
              <a:defRPr/>
            </a:pPr>
            <a:r>
              <a:rPr lang="pl-PL" sz="2000" b="1" dirty="0" smtClean="0">
                <a:latin typeface="Arial" charset="0"/>
              </a:rPr>
              <a:t>http</a:t>
            </a:r>
            <a:r>
              <a:rPr lang="pl-PL" sz="2000" b="1" dirty="0">
                <a:latin typeface="Arial" charset="0"/>
              </a:rPr>
              <a:t>://</a:t>
            </a:r>
            <a:r>
              <a:rPr lang="pl-PL" sz="2000" b="1" dirty="0" err="1">
                <a:latin typeface="Arial" charset="0"/>
              </a:rPr>
              <a:t>earth.eo.esa.int</a:t>
            </a:r>
            <a:r>
              <a:rPr lang="pl-PL" sz="2000" b="1" dirty="0">
                <a:latin typeface="Arial" charset="0"/>
              </a:rPr>
              <a:t>/</a:t>
            </a:r>
            <a:r>
              <a:rPr lang="pl-PL" sz="2000" b="1" dirty="0" err="1">
                <a:latin typeface="Arial" charset="0"/>
              </a:rPr>
              <a:t>workshops</a:t>
            </a:r>
            <a:r>
              <a:rPr lang="pl-PL" sz="2000" b="1" dirty="0">
                <a:latin typeface="Arial" charset="0"/>
              </a:rPr>
              <a:t>/Volcano/</a:t>
            </a:r>
            <a:r>
              <a:rPr lang="pl-PL" sz="2000" b="1" dirty="0" err="1">
                <a:latin typeface="Arial" charset="0"/>
              </a:rPr>
              <a:t>files</a:t>
            </a:r>
            <a:r>
              <a:rPr lang="pl-PL" sz="2000" b="1" dirty="0">
                <a:latin typeface="Arial" charset="0"/>
              </a:rPr>
              <a:t>/STM_280_web.pdf</a:t>
            </a:r>
            <a:endParaRPr lang="nb-NO" sz="20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51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179512" y="292349"/>
            <a:ext cx="7560840" cy="769441"/>
          </a:xfrm>
        </p:spPr>
        <p:txBody>
          <a:bodyPr/>
          <a:lstStyle/>
          <a:p>
            <a:r>
              <a:rPr lang="en-GB" dirty="0" smtClean="0">
                <a:latin typeface="Verdana" charset="0"/>
              </a:rPr>
              <a:t>ESA Projects on Volcanic Emission Monitoring</a:t>
            </a:r>
            <a:endParaRPr lang="en-GB" dirty="0">
              <a:latin typeface="Verdana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396536" cy="679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en-GB" b="1" dirty="0" smtClean="0"/>
          </a:p>
          <a:p>
            <a:pPr eaLnBrk="1" hangingPunct="1">
              <a:defRPr/>
            </a:pPr>
            <a:endParaRPr lang="en-GB" b="1" dirty="0"/>
          </a:p>
          <a:p>
            <a:pPr eaLnBrk="1" hangingPunct="1">
              <a:defRPr/>
            </a:pPr>
            <a:endParaRPr lang="en-GB" b="1" dirty="0" smtClean="0"/>
          </a:p>
          <a:p>
            <a:pPr eaLnBrk="1" hangingPunct="1">
              <a:defRPr/>
            </a:pPr>
            <a:r>
              <a:rPr lang="en-GB" b="1" dirty="0" smtClean="0"/>
              <a:t>Extension of </a:t>
            </a:r>
            <a:r>
              <a:rPr lang="en-GB" b="1" dirty="0" err="1" smtClean="0"/>
              <a:t>ongoing</a:t>
            </a:r>
            <a:r>
              <a:rPr lang="en-GB" b="1" dirty="0" smtClean="0"/>
              <a:t> activities by 3 </a:t>
            </a:r>
            <a:r>
              <a:rPr lang="en-GB" b="1" dirty="0"/>
              <a:t>projects </a:t>
            </a:r>
            <a:r>
              <a:rPr lang="en-GB" b="1" dirty="0" smtClean="0"/>
              <a:t>during </a:t>
            </a:r>
            <a:r>
              <a:rPr lang="en-GB" b="1" dirty="0"/>
              <a:t>2012</a:t>
            </a:r>
            <a:r>
              <a:rPr lang="en-GB" b="1" dirty="0" smtClean="0"/>
              <a:t>:</a:t>
            </a:r>
          </a:p>
          <a:p>
            <a:pPr eaLnBrk="1" hangingPunct="1">
              <a:defRPr/>
            </a:pPr>
            <a:endParaRPr lang="en-GB" sz="1800" dirty="0"/>
          </a:p>
          <a:p>
            <a:pPr marL="0" indent="0" eaLnBrk="1" hangingPunct="1">
              <a:defRPr/>
            </a:pPr>
            <a:r>
              <a:rPr lang="en-GB" sz="1800" dirty="0"/>
              <a:t>VAST - </a:t>
            </a:r>
            <a:r>
              <a:rPr lang="fi-FI" sz="1800" dirty="0">
                <a:hlinkClick r:id="rId2"/>
              </a:rPr>
              <a:t>http://vast.nilu.no/</a:t>
            </a:r>
            <a:r>
              <a:rPr lang="fi-FI" sz="1800" dirty="0"/>
              <a:t> -  3 </a:t>
            </a:r>
            <a:r>
              <a:rPr lang="fi-FI" sz="1800" dirty="0" err="1" smtClean="0"/>
              <a:t>years</a:t>
            </a:r>
            <a:r>
              <a:rPr lang="fi-FI" sz="1800" dirty="0" smtClean="0"/>
              <a:t> </a:t>
            </a:r>
            <a:r>
              <a:rPr lang="en-US" sz="1800" dirty="0" smtClean="0"/>
              <a:t>–</a:t>
            </a:r>
            <a:r>
              <a:rPr lang="fi-FI" sz="1800" dirty="0" smtClean="0"/>
              <a:t> </a:t>
            </a:r>
            <a:r>
              <a:rPr lang="fi-FI" sz="1800" dirty="0" err="1" smtClean="0"/>
              <a:t>lead</a:t>
            </a:r>
            <a:r>
              <a:rPr lang="fi-FI" sz="1800" dirty="0" smtClean="0"/>
              <a:t> </a:t>
            </a:r>
            <a:r>
              <a:rPr lang="fi-FI" sz="1800" dirty="0" err="1" smtClean="0"/>
              <a:t>by</a:t>
            </a:r>
            <a:r>
              <a:rPr lang="fi-FI" sz="1800" dirty="0" smtClean="0"/>
              <a:t> NILU (F. </a:t>
            </a:r>
            <a:r>
              <a:rPr lang="fi-FI" sz="1800" dirty="0" err="1" smtClean="0"/>
              <a:t>Prata</a:t>
            </a:r>
            <a:r>
              <a:rPr lang="fi-FI" sz="1800" dirty="0" smtClean="0"/>
              <a:t>)</a:t>
            </a:r>
          </a:p>
          <a:p>
            <a:pPr marL="0" indent="0" eaLnBrk="1" hangingPunct="1">
              <a:defRPr/>
            </a:pPr>
            <a:endParaRPr lang="en-US" sz="1800" dirty="0"/>
          </a:p>
          <a:p>
            <a:pPr marL="0" indent="0" eaLnBrk="1" hangingPunct="1">
              <a:defRPr/>
            </a:pPr>
            <a:r>
              <a:rPr lang="en-GB" sz="1800" dirty="0" smtClean="0"/>
              <a:t>SACS2 </a:t>
            </a:r>
            <a:r>
              <a:rPr lang="en-GB" sz="1800" dirty="0"/>
              <a:t>- </a:t>
            </a:r>
            <a:r>
              <a:rPr lang="hu-HU" sz="1800" dirty="0">
                <a:hlinkClick r:id="rId3"/>
              </a:rPr>
              <a:t>http://sacs.aeronomie.be/</a:t>
            </a:r>
            <a:r>
              <a:rPr lang="hu-HU" sz="1800" dirty="0"/>
              <a:t> - 18 </a:t>
            </a:r>
            <a:r>
              <a:rPr lang="hu-HU" sz="1800" dirty="0" smtClean="0"/>
              <a:t>month</a:t>
            </a:r>
            <a:r>
              <a:rPr lang="en-US" sz="1800" dirty="0" smtClean="0"/>
              <a:t>–</a:t>
            </a:r>
            <a:r>
              <a:rPr lang="hu-HU" sz="1800" dirty="0" smtClean="0"/>
              <a:t> lead by BIRA/IASB (N. Theys)</a:t>
            </a:r>
          </a:p>
          <a:p>
            <a:pPr marL="0" indent="0" eaLnBrk="1" hangingPunct="1">
              <a:defRPr/>
            </a:pPr>
            <a:endParaRPr lang="hu-HU" sz="1800" dirty="0" smtClean="0"/>
          </a:p>
          <a:p>
            <a:pPr marL="0" indent="0" eaLnBrk="1" hangingPunct="1">
              <a:defRPr/>
            </a:pPr>
            <a:r>
              <a:rPr lang="en-GB" sz="1800" dirty="0" smtClean="0"/>
              <a:t>SMASH </a:t>
            </a:r>
            <a:r>
              <a:rPr lang="en-US" sz="1800" dirty="0"/>
              <a:t>–</a:t>
            </a:r>
            <a:r>
              <a:rPr lang="en-GB" sz="1800" dirty="0"/>
              <a:t> based on the EU </a:t>
            </a:r>
            <a:r>
              <a:rPr lang="pl-PL" sz="1800" dirty="0">
                <a:hlinkClick r:id="rId4"/>
              </a:rPr>
              <a:t>www.</a:t>
            </a:r>
            <a:r>
              <a:rPr lang="pl-PL" sz="1800" b="1" dirty="0">
                <a:hlinkClick r:id="rId4"/>
              </a:rPr>
              <a:t>evoss</a:t>
            </a:r>
            <a:r>
              <a:rPr lang="pl-PL" sz="1800" dirty="0">
                <a:hlinkClick r:id="rId4"/>
              </a:rPr>
              <a:t>.eu/</a:t>
            </a:r>
            <a:r>
              <a:rPr lang="pl-PL" sz="1800" dirty="0"/>
              <a:t> </a:t>
            </a:r>
            <a:r>
              <a:rPr lang="pl-PL" sz="1800" dirty="0" err="1"/>
              <a:t>project</a:t>
            </a:r>
            <a:r>
              <a:rPr lang="pl-PL" sz="1800" dirty="0"/>
              <a:t> </a:t>
            </a:r>
            <a:r>
              <a:rPr lang="pl-PL" sz="1800" i="1" dirty="0"/>
              <a:t>- </a:t>
            </a:r>
            <a:r>
              <a:rPr lang="hu-HU" sz="1800" dirty="0"/>
              <a:t>18 month </a:t>
            </a:r>
            <a:r>
              <a:rPr lang="hu-HU" sz="1800" dirty="0" smtClean="0"/>
              <a:t>lead by CGS (L. Tampellini)</a:t>
            </a:r>
            <a:r>
              <a:rPr lang="hu-HU" sz="1800" dirty="0"/>
              <a:t>	</a:t>
            </a:r>
            <a:endParaRPr lang="hu-HU" sz="1800" dirty="0" smtClean="0"/>
          </a:p>
          <a:p>
            <a:pPr marL="0" indent="0" eaLnBrk="1" hangingPunct="1">
              <a:defRPr/>
            </a:pPr>
            <a:endParaRPr lang="en-GB" sz="800" dirty="0"/>
          </a:p>
          <a:p>
            <a:pPr marL="285750">
              <a:lnSpc>
                <a:spcPct val="93000"/>
              </a:lnSpc>
              <a:buFont typeface="Arial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000" dirty="0" smtClean="0"/>
              <a:t> Enhance </a:t>
            </a:r>
            <a:r>
              <a:rPr lang="en-GB" sz="2000" dirty="0"/>
              <a:t>the usage of EO satellite data for volcanic ash monitoring</a:t>
            </a:r>
          </a:p>
          <a:p>
            <a:pPr marL="285750">
              <a:lnSpc>
                <a:spcPct val="93000"/>
              </a:lnSpc>
              <a:buFont typeface="Arial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000" dirty="0" smtClean="0"/>
              <a:t> Update </a:t>
            </a:r>
            <a:r>
              <a:rPr lang="en-GB" sz="2000" dirty="0"/>
              <a:t>existing user requirements</a:t>
            </a:r>
          </a:p>
          <a:p>
            <a:pPr marL="285750">
              <a:lnSpc>
                <a:spcPct val="93000"/>
              </a:lnSpc>
              <a:buFont typeface="Arial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000" dirty="0" smtClean="0"/>
              <a:t> Provision </a:t>
            </a:r>
            <a:r>
              <a:rPr lang="en-GB" sz="2000" dirty="0"/>
              <a:t>of improved satellite based volcanic </a:t>
            </a:r>
            <a:r>
              <a:rPr lang="en-GB" sz="2000" dirty="0" smtClean="0"/>
              <a:t>emission information </a:t>
            </a:r>
            <a:r>
              <a:rPr lang="en-US" sz="2000" dirty="0"/>
              <a:t>based </a:t>
            </a:r>
            <a:r>
              <a:rPr lang="en-US" sz="2000" dirty="0" smtClean="0"/>
              <a:t>on </a:t>
            </a:r>
            <a:r>
              <a:rPr lang="en-US" sz="2000" dirty="0"/>
              <a:t>e.g. </a:t>
            </a:r>
            <a:r>
              <a:rPr lang="en-US" sz="2000" dirty="0" smtClean="0"/>
              <a:t>	SEVIRI</a:t>
            </a:r>
            <a:r>
              <a:rPr lang="en-US" sz="2000" dirty="0"/>
              <a:t>, AATSR, MODIS, GOME2, IASI, OMI, AIRS </a:t>
            </a:r>
            <a:r>
              <a:rPr lang="en-US" sz="2000" dirty="0" smtClean="0"/>
              <a:t>measurements</a:t>
            </a:r>
            <a:endParaRPr lang="en-US" sz="2000" dirty="0"/>
          </a:p>
          <a:p>
            <a:pPr marL="285750">
              <a:lnSpc>
                <a:spcPct val="93000"/>
              </a:lnSpc>
              <a:buFont typeface="Arial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000" dirty="0" smtClean="0"/>
              <a:t> </a:t>
            </a:r>
            <a:r>
              <a:rPr lang="en-GB" sz="2000" dirty="0"/>
              <a:t>Provision of </a:t>
            </a:r>
            <a:r>
              <a:rPr lang="en-US" sz="2000" dirty="0"/>
              <a:t>i</a:t>
            </a:r>
            <a:r>
              <a:rPr lang="en-US" sz="2000" dirty="0" smtClean="0"/>
              <a:t>mproved eruption source information</a:t>
            </a:r>
          </a:p>
          <a:p>
            <a:pPr marL="285750">
              <a:lnSpc>
                <a:spcPct val="93000"/>
              </a:lnSpc>
              <a:buFont typeface="Arial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000" dirty="0" smtClean="0"/>
              <a:t> Establishment </a:t>
            </a:r>
            <a:r>
              <a:rPr lang="en-US" sz="2000" dirty="0"/>
              <a:t>of </a:t>
            </a:r>
            <a:r>
              <a:rPr lang="en-US" sz="2000" dirty="0" smtClean="0"/>
              <a:t> an operational LIDAR network in Ireland (national co-funding)</a:t>
            </a:r>
          </a:p>
          <a:p>
            <a:pPr marL="285750">
              <a:lnSpc>
                <a:spcPct val="93000"/>
              </a:lnSpc>
              <a:buFont typeface="Arial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000" dirty="0" smtClean="0"/>
              <a:t> Establishment of a database for historic eruptions (satellite, ground-based, airborne, 	modeling data)</a:t>
            </a:r>
            <a:endParaRPr lang="hu-HU" sz="2000" dirty="0"/>
          </a:p>
          <a:p>
            <a:pPr marL="285750">
              <a:lnSpc>
                <a:spcPct val="93000"/>
              </a:lnSpc>
              <a:buFont typeface="Arial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hu-HU" sz="2000" dirty="0" smtClean="0"/>
              <a:t> Development </a:t>
            </a:r>
            <a:r>
              <a:rPr lang="hu-HU" sz="2000" dirty="0"/>
              <a:t>of an operational demonstration  volcanic ash forecasting 	service </a:t>
            </a:r>
            <a:r>
              <a:rPr lang="hu-HU" sz="2000" dirty="0" smtClean="0"/>
              <a:t>	(</a:t>
            </a:r>
            <a:r>
              <a:rPr lang="hu-HU" sz="2000" dirty="0"/>
              <a:t>open source code operated at ZAMG) that could be </a:t>
            </a:r>
            <a:r>
              <a:rPr lang="hu-HU" sz="2000" dirty="0" smtClean="0"/>
              <a:t>implemented </a:t>
            </a:r>
            <a:r>
              <a:rPr lang="hu-HU" sz="2000" dirty="0"/>
              <a:t>at VAACs or </a:t>
            </a:r>
            <a:r>
              <a:rPr lang="hu-HU" sz="2000" dirty="0" smtClean="0"/>
              <a:t>	elsewhere</a:t>
            </a:r>
            <a:endParaRPr lang="hu-HU" sz="2000" dirty="0"/>
          </a:p>
          <a:p>
            <a:pPr marL="285750">
              <a:lnSpc>
                <a:spcPct val="93000"/>
              </a:lnSpc>
              <a:buFont typeface="Arial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000" dirty="0" smtClean="0">
                <a:cs typeface="Arial" charset="0"/>
              </a:rPr>
              <a:t> Define </a:t>
            </a:r>
            <a:r>
              <a:rPr lang="en-US" sz="2000" dirty="0">
                <a:cs typeface="Arial" charset="0"/>
              </a:rPr>
              <a:t>a ‘best’  future end-to-end volcanic ash monitoring </a:t>
            </a:r>
            <a:r>
              <a:rPr lang="en-US" sz="2000" dirty="0" smtClean="0">
                <a:cs typeface="Arial" charset="0"/>
              </a:rPr>
              <a:t>system</a:t>
            </a:r>
            <a:endParaRPr lang="en-GB" sz="2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73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bannerlinkst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2492375"/>
            <a:ext cx="2794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1259632" y="1484784"/>
            <a:ext cx="8568581" cy="49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BE" sz="1600" dirty="0"/>
          </a:p>
          <a:p>
            <a:pPr eaLnBrk="1" hangingPunct="1"/>
            <a:r>
              <a:rPr lang="fr-BE" sz="1600" dirty="0"/>
              <a:t>N</a:t>
            </a:r>
            <a:r>
              <a:rPr lang="fr-BE" sz="1600" dirty="0" smtClean="0"/>
              <a:t>. </a:t>
            </a:r>
            <a:r>
              <a:rPr lang="fr-BE" sz="1600" dirty="0"/>
              <a:t>T</a:t>
            </a:r>
            <a:r>
              <a:rPr lang="fr-BE" sz="1600" dirty="0" smtClean="0"/>
              <a:t>heys, H</a:t>
            </a:r>
            <a:r>
              <a:rPr lang="fr-BE" sz="1600" dirty="0"/>
              <a:t>. Brenot, J. van Gent, M. Van Roozendael (BIRA-IASB)</a:t>
            </a:r>
          </a:p>
          <a:p>
            <a:pPr eaLnBrk="1" hangingPunct="1"/>
            <a:endParaRPr lang="fr-BE" sz="1200" dirty="0"/>
          </a:p>
          <a:p>
            <a:pPr eaLnBrk="1" hangingPunct="1">
              <a:lnSpc>
                <a:spcPct val="150000"/>
              </a:lnSpc>
            </a:pPr>
            <a:r>
              <a:rPr lang="fr-BE" sz="1600" dirty="0"/>
              <a:t>L. Clarisse, D. Hurtmans, P.-F. Coheur, C. Clerbaux (ULB-LATMOS)</a:t>
            </a:r>
          </a:p>
          <a:p>
            <a:pPr eaLnBrk="1" hangingPunct="1">
              <a:lnSpc>
                <a:spcPct val="150000"/>
              </a:lnSpc>
            </a:pPr>
            <a:endParaRPr lang="fr-BE" sz="1200" dirty="0"/>
          </a:p>
          <a:p>
            <a:pPr eaLnBrk="1" hangingPunct="1">
              <a:lnSpc>
                <a:spcPct val="150000"/>
              </a:lnSpc>
            </a:pPr>
            <a:r>
              <a:rPr lang="fr-BE" sz="1600" dirty="0"/>
              <a:t>R. van der A, P. Wang, J. van Geffen (KNMI)</a:t>
            </a:r>
          </a:p>
          <a:p>
            <a:pPr eaLnBrk="1" hangingPunct="1">
              <a:lnSpc>
                <a:spcPct val="150000"/>
              </a:lnSpc>
            </a:pPr>
            <a:endParaRPr lang="fr-BE" sz="1200" dirty="0"/>
          </a:p>
          <a:p>
            <a:pPr eaLnBrk="1" hangingPunct="1">
              <a:lnSpc>
                <a:spcPct val="150000"/>
              </a:lnSpc>
            </a:pPr>
            <a:r>
              <a:rPr lang="fr-BE" sz="1600" dirty="0"/>
              <a:t>P. Valks, P. Hedelt (DLR)</a:t>
            </a:r>
          </a:p>
          <a:p>
            <a:pPr eaLnBrk="1" hangingPunct="1">
              <a:lnSpc>
                <a:spcPct val="150000"/>
              </a:lnSpc>
            </a:pPr>
            <a:endParaRPr lang="fr-BE" sz="1200" dirty="0"/>
          </a:p>
          <a:p>
            <a:pPr eaLnBrk="1" hangingPunct="1">
              <a:lnSpc>
                <a:spcPct val="150000"/>
              </a:lnSpc>
            </a:pPr>
            <a:r>
              <a:rPr lang="fr-BE" sz="1600" dirty="0"/>
              <a:t>R. Siddans, C. Poulsen (RAL)</a:t>
            </a:r>
          </a:p>
          <a:p>
            <a:pPr eaLnBrk="1" hangingPunct="1">
              <a:lnSpc>
                <a:spcPct val="150000"/>
              </a:lnSpc>
            </a:pPr>
            <a:endParaRPr lang="fr-BE" sz="1200" dirty="0"/>
          </a:p>
          <a:p>
            <a:pPr eaLnBrk="1" hangingPunct="1">
              <a:lnSpc>
                <a:spcPct val="150000"/>
              </a:lnSpc>
            </a:pPr>
            <a:r>
              <a:rPr lang="fr-BE" sz="1600" dirty="0"/>
              <a:t>D. Balis, M. Koukouli (AUTH)</a:t>
            </a:r>
          </a:p>
          <a:p>
            <a:pPr eaLnBrk="1" hangingPunct="1">
              <a:lnSpc>
                <a:spcPct val="150000"/>
              </a:lnSpc>
            </a:pPr>
            <a:endParaRPr lang="fr-BE" sz="1200" dirty="0"/>
          </a:p>
          <a:p>
            <a:pPr eaLnBrk="1" hangingPunct="1">
              <a:lnSpc>
                <a:spcPct val="150000"/>
              </a:lnSpc>
            </a:pPr>
            <a:r>
              <a:rPr lang="fr-BE" sz="1600" dirty="0"/>
              <a:t>F. Prata (NILU)</a:t>
            </a:r>
          </a:p>
          <a:p>
            <a:pPr eaLnBrk="1" hangingPunct="1">
              <a:lnSpc>
                <a:spcPct val="150000"/>
              </a:lnSpc>
            </a:pPr>
            <a:endParaRPr lang="fr-BE" sz="1200" dirty="0" smtClean="0"/>
          </a:p>
          <a:p>
            <a:pPr eaLnBrk="1" hangingPunct="1">
              <a:lnSpc>
                <a:spcPct val="150000"/>
              </a:lnSpc>
            </a:pPr>
            <a:r>
              <a:rPr lang="en-US" sz="1600" dirty="0" smtClean="0"/>
              <a:t>D</a:t>
            </a:r>
            <a:r>
              <a:rPr lang="fr-BE" sz="1600" dirty="0" smtClean="0"/>
              <a:t>ata Providers:</a:t>
            </a:r>
            <a:endParaRPr lang="fr-BE" sz="1600" dirty="0"/>
          </a:p>
        </p:txBody>
      </p:sp>
      <p:pic>
        <p:nvPicPr>
          <p:cNvPr id="3080" name="Picture 9" descr="ulbnor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3667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logo_iasb_b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01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82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0632030"/>
              </p:ext>
            </p:extLst>
          </p:nvPr>
        </p:nvGraphicFramePr>
        <p:xfrm>
          <a:off x="323528" y="2852936"/>
          <a:ext cx="4191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ClipArt" r:id="rId7" imgW="7875727" imgH="6676034" progId="MS_ClipArt_Gallery.2">
                  <p:embed/>
                </p:oleObj>
              </mc:Choice>
              <mc:Fallback>
                <p:oleObj name="ClipArt" r:id="rId7" imgW="7875727" imgH="6676034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852936"/>
                        <a:ext cx="4191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3" name="Picture 11" descr="dlr_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320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9" descr="D:\work\Images &amp; icones\icones\RAL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6477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0" descr="D:\work\Images &amp; icones\icones\AUTH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97152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0" descr="esa_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165304"/>
            <a:ext cx="795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4" descr="D:\work\Images &amp; icones\icones\NILU_logo_200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73216"/>
            <a:ext cx="3302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 descr="nas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949280"/>
            <a:ext cx="611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8" descr="EUMETSAT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165304"/>
            <a:ext cx="1492249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9" descr="FMI_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021288"/>
            <a:ext cx="48418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2" name="Text Box 21"/>
          <p:cNvSpPr txBox="1">
            <a:spLocks noChangeArrowheads="1"/>
          </p:cNvSpPr>
          <p:nvPr/>
        </p:nvSpPr>
        <p:spPr bwMode="auto">
          <a:xfrm>
            <a:off x="4283968" y="6453336"/>
            <a:ext cx="6683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dirty="0" smtClean="0"/>
              <a:t>  FMI</a:t>
            </a:r>
            <a:endParaRPr lang="en-US" sz="1400" dirty="0"/>
          </a:p>
        </p:txBody>
      </p:sp>
      <p:pic>
        <p:nvPicPr>
          <p:cNvPr id="21" name="Picture 3" descr="D:\work\Images &amp; icones\icones\logoSACS_square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" y="1"/>
            <a:ext cx="1692011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411760" y="260648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b="1" dirty="0">
                <a:solidFill>
                  <a:schemeClr val="bg1"/>
                </a:solidFill>
              </a:rPr>
              <a:t>Support to Aviation Control </a:t>
            </a:r>
            <a:r>
              <a:rPr lang="fr-BE" b="1" dirty="0" smtClean="0">
                <a:solidFill>
                  <a:schemeClr val="bg1"/>
                </a:solidFill>
              </a:rPr>
              <a:t>Service</a:t>
            </a:r>
            <a:endParaRPr lang="fr-B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2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bannerlinks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2492375"/>
            <a:ext cx="2794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95288" y="1628775"/>
            <a:ext cx="8137525" cy="22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fr-BE" sz="1600" dirty="0">
              <a:latin typeface="+mj-lt"/>
              <a:ea typeface="+mn-ea"/>
              <a:cs typeface="+mn-cs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fr-BE" sz="4000" dirty="0" smtClean="0">
              <a:latin typeface="+mj-lt"/>
              <a:ea typeface="+mn-ea"/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fr-BE" dirty="0">
              <a:latin typeface="+mj-lt"/>
              <a:ea typeface="+mn-ea"/>
              <a:cs typeface="+mn-cs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fr-BE" dirty="0">
              <a:latin typeface="+mj-lt"/>
              <a:ea typeface="+mn-ea"/>
              <a:cs typeface="+mn-cs"/>
            </a:endParaRPr>
          </a:p>
        </p:txBody>
      </p:sp>
      <p:pic>
        <p:nvPicPr>
          <p:cNvPr id="2053" name="Picture 3" descr="D:\work\Images &amp; icones\icones\logoSACS_squa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" y="1"/>
            <a:ext cx="1692011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11760" y="260648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b="1" dirty="0">
                <a:solidFill>
                  <a:schemeClr val="bg1"/>
                </a:solidFill>
              </a:rPr>
              <a:t>Support to Aviation Control </a:t>
            </a:r>
            <a:r>
              <a:rPr lang="fr-BE" b="1" dirty="0" smtClean="0">
                <a:solidFill>
                  <a:schemeClr val="bg1"/>
                </a:solidFill>
              </a:rPr>
              <a:t>Service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s</a:t>
            </a:r>
            <a:r>
              <a:rPr lang="fr-BE" b="1" dirty="0" smtClean="0">
                <a:solidFill>
                  <a:schemeClr val="bg1"/>
                </a:solidFill>
              </a:rPr>
              <a:t>acs.aeronomie.be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179" y="1268760"/>
            <a:ext cx="8928992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BE" sz="2000" dirty="0" smtClean="0"/>
              <a:t> Web-based multi satellite </a:t>
            </a:r>
            <a:r>
              <a:rPr lang="fr-BE" sz="2000" dirty="0" err="1" smtClean="0"/>
              <a:t>sensor</a:t>
            </a:r>
            <a:r>
              <a:rPr lang="fr-BE" sz="2000" dirty="0" smtClean="0"/>
              <a:t> notification system (</a:t>
            </a:r>
            <a:r>
              <a:rPr lang="fr-BE" sz="2000" dirty="0"/>
              <a:t>AIRS, GOME2, IASI, </a:t>
            </a:r>
            <a:r>
              <a:rPr lang="fr-BE" sz="2000" dirty="0" smtClean="0"/>
              <a:t>OMI)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BE" sz="2000" dirty="0" smtClean="0"/>
              <a:t> Development </a:t>
            </a:r>
            <a:r>
              <a:rPr lang="fr-BE" sz="2000" dirty="0"/>
              <a:t>of improved </a:t>
            </a:r>
            <a:r>
              <a:rPr lang="fr-BE" sz="2000" dirty="0" smtClean="0"/>
              <a:t>products (ash, height information)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BE" sz="2000" dirty="0"/>
              <a:t> </a:t>
            </a:r>
            <a:r>
              <a:rPr lang="fr-BE" sz="2000" dirty="0">
                <a:solidFill>
                  <a:srgbClr val="000000"/>
                </a:solidFill>
              </a:rPr>
              <a:t>Number of subscribed users : </a:t>
            </a:r>
            <a:r>
              <a:rPr lang="fr-BE" sz="2000" u="sng" dirty="0">
                <a:solidFill>
                  <a:srgbClr val="000000"/>
                </a:solidFill>
              </a:rPr>
              <a:t>150</a:t>
            </a:r>
            <a:r>
              <a:rPr lang="fr-BE" sz="2000" dirty="0">
                <a:solidFill>
                  <a:srgbClr val="000000"/>
                </a:solidFill>
              </a:rPr>
              <a:t>  </a:t>
            </a:r>
            <a:r>
              <a:rPr lang="fr-BE" sz="2000" dirty="0" smtClean="0">
                <a:solidFill>
                  <a:srgbClr val="000000"/>
                </a:solidFill>
              </a:rPr>
              <a:t>(e.g. VAACs, aviation companies, pilots, 	observatories, researchers)</a:t>
            </a:r>
            <a:endParaRPr lang="fr-BE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fr-BE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fr-BE" sz="2000" dirty="0"/>
          </a:p>
          <a:p>
            <a:pPr eaLnBrk="1" hangingPunct="1">
              <a:spcBef>
                <a:spcPct val="50000"/>
              </a:spcBef>
            </a:pPr>
            <a:endParaRPr lang="fr-BE" sz="1400" dirty="0"/>
          </a:p>
          <a:p>
            <a:pPr eaLnBrk="1" hangingPunct="1">
              <a:spcBef>
                <a:spcPct val="50000"/>
              </a:spcBef>
            </a:pPr>
            <a:endParaRPr lang="fr-BE" sz="3000" dirty="0"/>
          </a:p>
          <a:p>
            <a:pPr eaLnBrk="1" hangingPunct="1">
              <a:spcBef>
                <a:spcPct val="50000"/>
              </a:spcBef>
            </a:pP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10" name="Picture 2" descr="iasi_VCDash20110616_NabroPuyehue_l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27364"/>
            <a:ext cx="4824536" cy="369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79512" y="3645024"/>
            <a:ext cx="324036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GB" sz="1400" i="1" dirty="0" smtClean="0"/>
          </a:p>
          <a:p>
            <a:endParaRPr lang="en-GB" sz="1400" i="1" dirty="0"/>
          </a:p>
          <a:p>
            <a:r>
              <a:rPr lang="en-GB" sz="1400" i="1" dirty="0" smtClean="0"/>
              <a:t>SO</a:t>
            </a:r>
            <a:r>
              <a:rPr lang="en-GB" sz="1400" i="1" baseline="-25000" dirty="0" smtClean="0"/>
              <a:t>2</a:t>
            </a:r>
            <a:r>
              <a:rPr lang="en-GB" sz="1400" i="1" dirty="0" smtClean="0"/>
              <a:t> </a:t>
            </a:r>
            <a:r>
              <a:rPr lang="en-GB" sz="1400" i="1" dirty="0"/>
              <a:t>and ash from </a:t>
            </a:r>
            <a:r>
              <a:rPr lang="en-GB" sz="1400" i="1" dirty="0" err="1"/>
              <a:t>Nabro</a:t>
            </a:r>
            <a:r>
              <a:rPr lang="en-GB" sz="1400" i="1" dirty="0"/>
              <a:t> (Eritrea</a:t>
            </a:r>
            <a:r>
              <a:rPr lang="en-GB" sz="1400" i="1" dirty="0" smtClean="0"/>
              <a:t>)</a:t>
            </a:r>
          </a:p>
          <a:p>
            <a:r>
              <a:rPr lang="en-GB" sz="1400" i="1" dirty="0" smtClean="0"/>
              <a:t> </a:t>
            </a:r>
            <a:r>
              <a:rPr lang="en-GB" sz="1400" i="1" dirty="0"/>
              <a:t>and </a:t>
            </a:r>
            <a:r>
              <a:rPr lang="en-GB" sz="1400" i="1" dirty="0" err="1"/>
              <a:t>Puyehue</a:t>
            </a:r>
            <a:r>
              <a:rPr lang="en-GB" sz="1400" i="1" dirty="0"/>
              <a:t> (</a:t>
            </a:r>
            <a:r>
              <a:rPr lang="en-GB" sz="1400" i="1" dirty="0" smtClean="0"/>
              <a:t>Chile) </a:t>
            </a:r>
            <a:r>
              <a:rPr lang="en-GB" sz="1400" i="1" dirty="0"/>
              <a:t>detected </a:t>
            </a:r>
            <a:endParaRPr lang="en-GB" sz="1400" i="1" dirty="0" smtClean="0"/>
          </a:p>
          <a:p>
            <a:r>
              <a:rPr lang="en-GB" sz="1400" i="1" dirty="0" smtClean="0"/>
              <a:t>by </a:t>
            </a:r>
            <a:r>
              <a:rPr lang="en-GB" sz="1400" i="1" dirty="0"/>
              <a:t>IASI (16</a:t>
            </a:r>
            <a:r>
              <a:rPr lang="en-GB" sz="1400" i="1" baseline="30000" dirty="0"/>
              <a:t> </a:t>
            </a:r>
            <a:r>
              <a:rPr lang="en-GB" sz="1400" i="1" dirty="0"/>
              <a:t>June 2011)</a:t>
            </a:r>
            <a:endParaRPr lang="fr-BE" sz="1400" i="1" dirty="0"/>
          </a:p>
        </p:txBody>
      </p:sp>
    </p:spTree>
    <p:extLst>
      <p:ext uri="{BB962C8B-B14F-4D97-AF65-F5344CB8AC3E}">
        <p14:creationId xmlns:p14="http://schemas.microsoft.com/office/powerpoint/2010/main" val="168562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bannerlinks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2492375"/>
            <a:ext cx="2794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95288" y="1628775"/>
            <a:ext cx="8137525" cy="22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fr-BE" sz="1600" dirty="0">
              <a:latin typeface="+mj-lt"/>
              <a:ea typeface="+mn-ea"/>
              <a:cs typeface="+mn-cs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fr-BE" sz="4000" dirty="0" smtClean="0">
              <a:latin typeface="+mj-lt"/>
              <a:ea typeface="+mn-ea"/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fr-BE" dirty="0">
              <a:latin typeface="+mj-lt"/>
              <a:ea typeface="+mn-ea"/>
              <a:cs typeface="+mn-cs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fr-BE" dirty="0">
              <a:latin typeface="+mj-lt"/>
              <a:ea typeface="+mn-ea"/>
              <a:cs typeface="+mn-cs"/>
            </a:endParaRPr>
          </a:p>
        </p:txBody>
      </p:sp>
      <p:pic>
        <p:nvPicPr>
          <p:cNvPr id="2053" name="Picture 3" descr="D:\work\Images &amp; icones\icones\logoSACS_squa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" y="1"/>
            <a:ext cx="1692011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11760" y="260648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b="1" dirty="0">
                <a:solidFill>
                  <a:schemeClr val="bg1"/>
                </a:solidFill>
              </a:rPr>
              <a:t>Support to Aviation Control </a:t>
            </a:r>
            <a:r>
              <a:rPr lang="fr-BE" b="1" dirty="0" smtClean="0">
                <a:solidFill>
                  <a:schemeClr val="bg1"/>
                </a:solidFill>
              </a:rPr>
              <a:t>Service</a:t>
            </a:r>
            <a:endParaRPr lang="fr-BE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413"/>
            <a:ext cx="727280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" name="Multiply 12"/>
          <p:cNvSpPr/>
          <p:nvPr/>
        </p:nvSpPr>
        <p:spPr>
          <a:xfrm>
            <a:off x="4716016" y="2564904"/>
            <a:ext cx="720725" cy="625475"/>
          </a:xfrm>
          <a:prstGeom prst="mathMultiply">
            <a:avLst/>
          </a:prstGeom>
          <a:solidFill>
            <a:schemeClr val="bg1">
              <a:lumMod val="65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14" name="Multiply 13"/>
          <p:cNvSpPr/>
          <p:nvPr/>
        </p:nvSpPr>
        <p:spPr>
          <a:xfrm>
            <a:off x="5220072" y="2564904"/>
            <a:ext cx="720725" cy="625475"/>
          </a:xfrm>
          <a:prstGeom prst="mathMultiply">
            <a:avLst/>
          </a:prstGeom>
          <a:solidFill>
            <a:schemeClr val="bg1">
              <a:lumMod val="65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15" name="Multiply 14"/>
          <p:cNvSpPr/>
          <p:nvPr/>
        </p:nvSpPr>
        <p:spPr>
          <a:xfrm>
            <a:off x="5724128" y="2564904"/>
            <a:ext cx="720725" cy="625475"/>
          </a:xfrm>
          <a:prstGeom prst="mathMultiply">
            <a:avLst/>
          </a:prstGeom>
          <a:solidFill>
            <a:schemeClr val="bg1">
              <a:lumMod val="65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7882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bannerlinks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2492375"/>
            <a:ext cx="2794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95288" y="1628775"/>
            <a:ext cx="8137525" cy="22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fr-BE" sz="1600" dirty="0">
              <a:latin typeface="+mj-lt"/>
              <a:ea typeface="+mn-ea"/>
              <a:cs typeface="+mn-cs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fr-BE" sz="4000" dirty="0" smtClean="0">
              <a:latin typeface="+mj-lt"/>
              <a:ea typeface="+mn-ea"/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fr-BE" dirty="0">
              <a:latin typeface="+mj-lt"/>
              <a:ea typeface="+mn-ea"/>
              <a:cs typeface="+mn-cs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fr-BE" dirty="0">
              <a:latin typeface="+mj-lt"/>
              <a:ea typeface="+mn-ea"/>
              <a:cs typeface="+mn-cs"/>
            </a:endParaRPr>
          </a:p>
        </p:txBody>
      </p:sp>
      <p:pic>
        <p:nvPicPr>
          <p:cNvPr id="2053" name="Picture 3" descr="D:\work\Images &amp; icones\icones\logoSACS_squa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" y="1"/>
            <a:ext cx="1692011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11760" y="260648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b="1" dirty="0">
                <a:solidFill>
                  <a:schemeClr val="bg1"/>
                </a:solidFill>
              </a:rPr>
              <a:t>Support to Aviation Control </a:t>
            </a:r>
            <a:r>
              <a:rPr lang="fr-BE" b="1" dirty="0" smtClean="0">
                <a:solidFill>
                  <a:schemeClr val="bg1"/>
                </a:solidFill>
              </a:rPr>
              <a:t>Service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10" name="Text Box 214"/>
          <p:cNvSpPr txBox="1">
            <a:spLocks noChangeArrowheads="1"/>
          </p:cNvSpPr>
          <p:nvPr/>
        </p:nvSpPr>
        <p:spPr bwMode="auto">
          <a:xfrm>
            <a:off x="0" y="1196752"/>
            <a:ext cx="73083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b="1" u="sng" dirty="0"/>
              <a:t>Main </a:t>
            </a:r>
            <a:r>
              <a:rPr lang="fr-BE" b="1" u="sng" dirty="0" smtClean="0"/>
              <a:t>Service Features - </a:t>
            </a:r>
            <a:r>
              <a:rPr lang="hu-HU" b="1" u="sng" dirty="0" smtClean="0"/>
              <a:t>http</a:t>
            </a:r>
            <a:r>
              <a:rPr lang="hu-HU" b="1" u="sng" dirty="0"/>
              <a:t>://sacs.aeronomie.be</a:t>
            </a:r>
            <a:r>
              <a:rPr lang="fr-BE" b="1" u="sng" dirty="0" smtClean="0"/>
              <a:t>:</a:t>
            </a:r>
            <a:endParaRPr lang="fr-BE" b="1" u="sng" dirty="0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251520" y="1557338"/>
            <a:ext cx="8352928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333399"/>
              </a:buClr>
              <a:buSzPct val="100000"/>
              <a:buFont typeface="Arial"/>
              <a:buChar char="•"/>
            </a:pPr>
            <a:r>
              <a:rPr lang="en-GB" dirty="0" smtClean="0"/>
              <a:t>One </a:t>
            </a:r>
            <a:r>
              <a:rPr lang="en-GB" dirty="0"/>
              <a:t>e-mail is sent per 12 hours and per </a:t>
            </a:r>
            <a:r>
              <a:rPr lang="en-GB" dirty="0" smtClean="0"/>
              <a:t>30°x 30</a:t>
            </a:r>
            <a:r>
              <a:rPr lang="en-GB" dirty="0"/>
              <a:t>° predefined  region </a:t>
            </a:r>
            <a:r>
              <a:rPr lang="en-GB" dirty="0" smtClean="0"/>
              <a:t>(</a:t>
            </a:r>
            <a:r>
              <a:rPr lang="en-GB" dirty="0"/>
              <a:t>first instrument to detect SO</a:t>
            </a:r>
            <a:r>
              <a:rPr lang="en-GB" baseline="-25000" dirty="0"/>
              <a:t>2</a:t>
            </a:r>
            <a:r>
              <a:rPr lang="en-GB" dirty="0"/>
              <a:t>)</a:t>
            </a:r>
            <a:r>
              <a:rPr lang="en-GB" dirty="0" smtClean="0"/>
              <a:t>.</a:t>
            </a:r>
          </a:p>
          <a:p>
            <a:pPr marL="342900" indent="-342900">
              <a:buClr>
                <a:srgbClr val="333399"/>
              </a:buClr>
              <a:buSzPct val="100000"/>
              <a:buFont typeface="Arial"/>
              <a:buChar char="•"/>
            </a:pPr>
            <a:endParaRPr lang="en-GB" dirty="0"/>
          </a:p>
          <a:p>
            <a:pPr marL="342900" indent="-342900">
              <a:buClr>
                <a:srgbClr val="333399"/>
              </a:buClr>
              <a:buSzPct val="100000"/>
              <a:buFont typeface="Arial"/>
              <a:buChar char="•"/>
            </a:pPr>
            <a:endParaRPr lang="en-GB" dirty="0" smtClean="0"/>
          </a:p>
          <a:p>
            <a:pPr marL="342900" indent="-342900">
              <a:buClr>
                <a:srgbClr val="333399"/>
              </a:buClr>
              <a:buSzPct val="100000"/>
              <a:buFont typeface="Arial"/>
              <a:buChar char="•"/>
            </a:pPr>
            <a:endParaRPr lang="en-GB" dirty="0"/>
          </a:p>
          <a:p>
            <a:pPr marL="342900" indent="-342900">
              <a:buClr>
                <a:srgbClr val="333399"/>
              </a:buClr>
              <a:buSzPct val="100000"/>
              <a:buFont typeface="Arial"/>
              <a:buChar char="•"/>
            </a:pPr>
            <a:endParaRPr lang="en-GB" dirty="0" smtClean="0"/>
          </a:p>
          <a:p>
            <a:pPr marL="342900" indent="-342900">
              <a:buClr>
                <a:srgbClr val="333399"/>
              </a:buClr>
              <a:buSzPct val="100000"/>
              <a:buFont typeface="Arial"/>
              <a:buChar char="•"/>
            </a:pPr>
            <a:endParaRPr lang="en-GB" dirty="0"/>
          </a:p>
          <a:p>
            <a:pPr marL="342900" indent="-342900">
              <a:buClr>
                <a:srgbClr val="333399"/>
              </a:buClr>
              <a:buSzPct val="100000"/>
              <a:buFont typeface="Arial"/>
              <a:buChar char="•"/>
            </a:pPr>
            <a:endParaRPr lang="en-GB" dirty="0" smtClean="0"/>
          </a:p>
          <a:p>
            <a:pPr marL="342900" indent="-342900">
              <a:buClr>
                <a:srgbClr val="333399"/>
              </a:buClr>
              <a:buSzPct val="100000"/>
              <a:buFont typeface="Arial"/>
              <a:buChar char="•"/>
            </a:pPr>
            <a:endParaRPr lang="en-GB" dirty="0" smtClean="0"/>
          </a:p>
          <a:p>
            <a:pPr marL="342900" indent="-342900">
              <a:buClr>
                <a:srgbClr val="333399"/>
              </a:buClr>
              <a:buSzPct val="100000"/>
              <a:buFont typeface="Arial"/>
              <a:buChar char="•"/>
            </a:pPr>
            <a:r>
              <a:rPr lang="en-GB" dirty="0" smtClean="0"/>
              <a:t>System </a:t>
            </a:r>
            <a:r>
              <a:rPr lang="en-GB" dirty="0"/>
              <a:t>optimized to </a:t>
            </a:r>
            <a:r>
              <a:rPr lang="en-GB" dirty="0">
                <a:solidFill>
                  <a:srgbClr val="FF0000"/>
                </a:solidFill>
              </a:rPr>
              <a:t>avoid false </a:t>
            </a:r>
            <a:r>
              <a:rPr lang="en-GB" dirty="0" smtClean="0">
                <a:solidFill>
                  <a:srgbClr val="FF0000"/>
                </a:solidFill>
              </a:rPr>
              <a:t>notifications</a:t>
            </a:r>
            <a:r>
              <a:rPr lang="en-GB" dirty="0" smtClean="0"/>
              <a:t> </a:t>
            </a:r>
            <a:r>
              <a:rPr lang="en-GB" dirty="0"/>
              <a:t>(e.g., anthropogenic </a:t>
            </a:r>
            <a:r>
              <a:rPr lang="en-GB" dirty="0" smtClean="0"/>
              <a:t>SO</a:t>
            </a:r>
            <a:r>
              <a:rPr lang="en-GB" baseline="-25000" dirty="0" smtClean="0"/>
              <a:t>2</a:t>
            </a:r>
            <a:r>
              <a:rPr lang="en-GB" dirty="0"/>
              <a:t>) – success rate: &gt;95%</a:t>
            </a:r>
          </a:p>
          <a:p>
            <a:pPr marL="342900" indent="-342900">
              <a:buClr>
                <a:srgbClr val="333399"/>
              </a:buClr>
              <a:buSzPct val="100000"/>
              <a:buFont typeface="Arial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After </a:t>
            </a:r>
            <a:r>
              <a:rPr lang="en-GB" dirty="0">
                <a:solidFill>
                  <a:srgbClr val="000000"/>
                </a:solidFill>
              </a:rPr>
              <a:t>a notification, </a:t>
            </a:r>
            <a:r>
              <a:rPr lang="en-GB" dirty="0">
                <a:solidFill>
                  <a:srgbClr val="FF0000"/>
                </a:solidFill>
              </a:rPr>
              <a:t>all other </a:t>
            </a:r>
            <a:r>
              <a:rPr lang="en-GB" dirty="0" smtClean="0">
                <a:solidFill>
                  <a:srgbClr val="FF0000"/>
                </a:solidFill>
              </a:rPr>
              <a:t>notifications </a:t>
            </a:r>
            <a:r>
              <a:rPr lang="en-GB" dirty="0">
                <a:solidFill>
                  <a:srgbClr val="000000"/>
                </a:solidFill>
              </a:rPr>
              <a:t>(confirmation during the </a:t>
            </a:r>
            <a:r>
              <a:rPr lang="en-GB" dirty="0" smtClean="0">
                <a:solidFill>
                  <a:srgbClr val="000000"/>
                </a:solidFill>
              </a:rPr>
              <a:t>next </a:t>
            </a:r>
            <a:r>
              <a:rPr lang="en-GB" dirty="0">
                <a:solidFill>
                  <a:srgbClr val="000000"/>
                </a:solidFill>
              </a:rPr>
              <a:t>12h) are available  </a:t>
            </a:r>
            <a:r>
              <a:rPr lang="en-GB" dirty="0" smtClean="0">
                <a:solidFill>
                  <a:srgbClr val="000000"/>
                </a:solidFill>
              </a:rPr>
              <a:t>through </a:t>
            </a:r>
            <a:r>
              <a:rPr lang="en-GB" dirty="0">
                <a:solidFill>
                  <a:srgbClr val="000000"/>
                </a:solidFill>
              </a:rPr>
              <a:t>the </a:t>
            </a:r>
            <a:r>
              <a:rPr lang="en-GB" dirty="0">
                <a:solidFill>
                  <a:srgbClr val="FF0000"/>
                </a:solidFill>
              </a:rPr>
              <a:t>webpage</a:t>
            </a:r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t="5597" r="5869" b="5104"/>
          <a:stretch>
            <a:fillRect/>
          </a:stretch>
        </p:blipFill>
        <p:spPr bwMode="auto">
          <a:xfrm>
            <a:off x="2439988" y="2706688"/>
            <a:ext cx="3841750" cy="204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07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bannerlinks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2492375"/>
            <a:ext cx="2794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95288" y="1628775"/>
            <a:ext cx="8137525" cy="22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fr-BE" sz="1600" dirty="0">
              <a:latin typeface="+mj-lt"/>
              <a:ea typeface="+mn-ea"/>
              <a:cs typeface="+mn-cs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fr-BE" sz="4000" dirty="0" smtClean="0">
              <a:latin typeface="+mj-lt"/>
              <a:ea typeface="+mn-ea"/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fr-BE" dirty="0">
              <a:latin typeface="+mj-lt"/>
              <a:ea typeface="+mn-ea"/>
              <a:cs typeface="+mn-cs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fr-BE" dirty="0">
              <a:latin typeface="+mj-lt"/>
              <a:ea typeface="+mn-ea"/>
              <a:cs typeface="+mn-cs"/>
            </a:endParaRPr>
          </a:p>
        </p:txBody>
      </p:sp>
      <p:pic>
        <p:nvPicPr>
          <p:cNvPr id="2053" name="Picture 3" descr="D:\work\Images &amp; icones\icones\logoSACS_squa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" y="1"/>
            <a:ext cx="1692011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3" r="26315" b="41220"/>
          <a:stretch>
            <a:fillRect/>
          </a:stretch>
        </p:blipFill>
        <p:spPr bwMode="auto">
          <a:xfrm>
            <a:off x="160338" y="1773238"/>
            <a:ext cx="5219700" cy="309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7504" y="1196752"/>
            <a:ext cx="30963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BE" dirty="0"/>
              <a:t>Bezymianny eruption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0" t="9605" r="24113" b="12943"/>
          <a:stretch>
            <a:fillRect/>
          </a:stretch>
        </p:blipFill>
        <p:spPr bwMode="auto">
          <a:xfrm>
            <a:off x="4499992" y="1196752"/>
            <a:ext cx="4545012" cy="532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11760" y="260648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b="1" dirty="0">
                <a:solidFill>
                  <a:schemeClr val="bg1"/>
                </a:solidFill>
              </a:rPr>
              <a:t>Support to Aviation Control </a:t>
            </a:r>
            <a:r>
              <a:rPr lang="fr-BE" b="1" dirty="0" smtClean="0">
                <a:solidFill>
                  <a:schemeClr val="bg1"/>
                </a:solidFill>
              </a:rPr>
              <a:t>Service</a:t>
            </a:r>
            <a:endParaRPr lang="fr-B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HD:Users:plecomte:Documents:Office Folders:Visite to D Delegation:CMUG_slides_for_ESA_RS_AL_P.ppt</Template>
  <TotalTime>0</TotalTime>
  <Words>709</Words>
  <Application>Microsoft Office PowerPoint</Application>
  <PresentationFormat>On-screen Show (4:3)</PresentationFormat>
  <Paragraphs>159</Paragraphs>
  <Slides>17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Standarddesign</vt:lpstr>
      <vt:lpstr>Custom Design</vt:lpstr>
      <vt:lpstr>ESA Presentation</vt:lpstr>
      <vt:lpstr>1_ESA Presentation</vt:lpstr>
      <vt:lpstr>ClipArt</vt:lpstr>
      <vt:lpstr>  Claus Zehner</vt:lpstr>
      <vt:lpstr>The ESA Earth Observation “fleet”</vt:lpstr>
      <vt:lpstr>PowerPoint Presentation</vt:lpstr>
      <vt:lpstr>ESA Projects on Volcanic Emission Monitoring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ESA Projects on Volcanic Emission Monitoring</vt:lpstr>
      <vt:lpstr>  Volcanic Ash Workshop: Dublin March 04-06 http://vast.nilu.no/UserWorkshop/tabid/10873/Default.aspx</vt:lpstr>
      <vt:lpstr>  Volcanic Ash Workshop: Dublin March 04-06 </vt:lpstr>
      <vt:lpstr>  Volcanic Ash Workshop: Dublin March 04-06 </vt:lpstr>
    </vt:vector>
  </TitlesOfParts>
  <Company>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DD</dc:creator>
  <cp:lastModifiedBy>Claus Zehner</cp:lastModifiedBy>
  <cp:revision>1079</cp:revision>
  <cp:lastPrinted>2004-02-03T08:35:42Z</cp:lastPrinted>
  <dcterms:created xsi:type="dcterms:W3CDTF">2003-10-01T09:44:24Z</dcterms:created>
  <dcterms:modified xsi:type="dcterms:W3CDTF">2013-04-19T06:20:56Z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jekt">
    <vt:lpwstr>DLR allgemein</vt:lpwstr>
  </property>
</Properties>
</file>