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8" r:id="rId3"/>
    <p:sldId id="298" r:id="rId4"/>
    <p:sldId id="264" r:id="rId5"/>
    <p:sldId id="262" r:id="rId6"/>
    <p:sldId id="269" r:id="rId7"/>
    <p:sldId id="265" r:id="rId8"/>
    <p:sldId id="273" r:id="rId9"/>
    <p:sldId id="279" r:id="rId10"/>
    <p:sldId id="299" r:id="rId11"/>
    <p:sldId id="276" r:id="rId12"/>
    <p:sldId id="277" r:id="rId13"/>
    <p:sldId id="280" r:id="rId14"/>
    <p:sldId id="281" r:id="rId15"/>
    <p:sldId id="282" r:id="rId16"/>
    <p:sldId id="320" r:id="rId17"/>
    <p:sldId id="318" r:id="rId18"/>
    <p:sldId id="319" r:id="rId19"/>
    <p:sldId id="316" r:id="rId20"/>
    <p:sldId id="317" r:id="rId21"/>
    <p:sldId id="292" r:id="rId22"/>
    <p:sldId id="296" r:id="rId23"/>
    <p:sldId id="293" r:id="rId24"/>
    <p:sldId id="294" r:id="rId25"/>
    <p:sldId id="295" r:id="rId26"/>
    <p:sldId id="321" r:id="rId27"/>
    <p:sldId id="322" r:id="rId28"/>
    <p:sldId id="278" r:id="rId29"/>
    <p:sldId id="314" r:id="rId30"/>
    <p:sldId id="315" r:id="rId31"/>
    <p:sldId id="300" r:id="rId32"/>
    <p:sldId id="301" r:id="rId33"/>
    <p:sldId id="323"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39FFE1"/>
    <a:srgbClr val="414A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1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44"/>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44.wmf"/><Relationship Id="rId1" Type="http://schemas.openxmlformats.org/officeDocument/2006/relationships/image" Target="../media/image41.wmf"/><Relationship Id="rId2"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5" Type="http://schemas.openxmlformats.org/officeDocument/2006/relationships/image" Target="../media/image56.wmf"/><Relationship Id="rId6" Type="http://schemas.openxmlformats.org/officeDocument/2006/relationships/image" Target="../media/image57.wmf"/><Relationship Id="rId7" Type="http://schemas.openxmlformats.org/officeDocument/2006/relationships/image" Target="../media/image58.wmf"/><Relationship Id="rId8" Type="http://schemas.openxmlformats.org/officeDocument/2006/relationships/image" Target="../media/image59.wmf"/><Relationship Id="rId1" Type="http://schemas.openxmlformats.org/officeDocument/2006/relationships/image" Target="../media/image52.wmf"/><Relationship Id="rId2"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072F33-87B0-5E40-B32C-AD1E5CD779DB}" type="datetimeFigureOut">
              <a:rPr lang="en-US" smtClean="0"/>
              <a:t>13. 4. 19.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D74410-BC32-2E4A-BB7E-20A4E5833BCA}" type="slidenum">
              <a:rPr lang="en-US" smtClean="0"/>
              <a:t>‹#›</a:t>
            </a:fld>
            <a:endParaRPr lang="en-US"/>
          </a:p>
        </p:txBody>
      </p:sp>
    </p:spTree>
    <p:extLst>
      <p:ext uri="{BB962C8B-B14F-4D97-AF65-F5344CB8AC3E}">
        <p14:creationId xmlns:p14="http://schemas.microsoft.com/office/powerpoint/2010/main" val="38972760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image" Target="../media/image69.gif"/></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dirty="0" smtClean="0"/>
              <a:t>Formaldehyde (HCHO) is important as a tracer for </a:t>
            </a:r>
            <a:r>
              <a:rPr lang="en-US" dirty="0" err="1" smtClean="0"/>
              <a:t>HOx</a:t>
            </a:r>
            <a:r>
              <a:rPr lang="en-US" dirty="0" smtClean="0"/>
              <a:t> production,1 and has the potential to provide insight into the nature of convective events. It is one of the most abundant gas phase carbonyls in the atmosphere;2 tropospheric mixing ratios vary typically from 0.2 parts per billion by volume (</a:t>
            </a:r>
            <a:r>
              <a:rPr lang="en-US" dirty="0" err="1" smtClean="0"/>
              <a:t>ppbv</a:t>
            </a:r>
            <a:r>
              <a:rPr lang="en-US" dirty="0" smtClean="0"/>
              <a:t>) to 20 ppbv,3 depending on elevation and geography, and can reach as high as 60 ppbv.4 Stratospheric HCHO background concentrations are estimated to be much lower (~0.02 </a:t>
            </a:r>
            <a:r>
              <a:rPr lang="en-US" dirty="0" err="1" smtClean="0"/>
              <a:t>ppbv</a:t>
            </a:r>
            <a:r>
              <a:rPr lang="en-US" dirty="0" smtClean="0"/>
              <a:t>), but current methods lack sufficient sensitivity for a direct measurement. The dominant sources in urban areas include primary emissions from combustion and industrial processing and photochemical oxidation of numerous anthropogenic volatile organic compounds (AVOCs).2,5 Oxidation of biogenic VOCs (BVOCs) becomes important as a source in rural areas,2,5 while methane oxidation provides a source of HCHO (Fig. 1) in the remote troposphere and in the stratosphere.5</a:t>
            </a:r>
          </a:p>
          <a:p>
            <a:pPr marL="0" marR="0" indent="0" algn="l" defTabSz="914400" rtl="0" eaLnBrk="1" fontAlgn="auto" latinLnBrk="1"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dirty="0" smtClean="0"/>
              <a:t>HCHO is fairly short-lived (</a:t>
            </a:r>
            <a:r>
              <a:rPr lang="en-US" dirty="0" err="1" smtClean="0"/>
              <a:t>τ</a:t>
            </a:r>
            <a:r>
              <a:rPr lang="en-US" dirty="0" smtClean="0"/>
              <a:t> ≈ 3 hours)6,7 and is removed from the atmosphere primarily by reaction with OH and by photolysis.2,3 Both of these processes produce HO2,3,6,8,9 and result in a net production of ozone (O3) in the presence of </a:t>
            </a:r>
            <a:r>
              <a:rPr lang="en-US" dirty="0" err="1" smtClean="0"/>
              <a:t>NOx</a:t>
            </a:r>
            <a:r>
              <a:rPr lang="en-US" dirty="0" smtClean="0"/>
              <a:t> (such as found in polluted urban areas).2 The interaction of HCHO in </a:t>
            </a:r>
            <a:r>
              <a:rPr lang="en-US" dirty="0" err="1" smtClean="0"/>
              <a:t>HOx</a:t>
            </a:r>
            <a:r>
              <a:rPr lang="en-US" dirty="0" smtClean="0"/>
              <a:t> chemistry has wide-reaching significance. </a:t>
            </a:r>
            <a:r>
              <a:rPr lang="en-US" dirty="0" err="1" smtClean="0"/>
              <a:t>HOx</a:t>
            </a:r>
            <a:r>
              <a:rPr lang="en-US" dirty="0" smtClean="0"/>
              <a:t> is a major oxidizer throughout the entire atmosphere and is central to catalytic cycles generating O3 in the troposphere and as well as those destroying O3 in the stratosphere, making accurate estimates of these species crucial to atmospheric modeling on both local and global scales.</a:t>
            </a:r>
          </a:p>
          <a:p>
            <a:pPr marL="0" marR="0" indent="0" algn="l" defTabSz="914400" rtl="0" eaLnBrk="1" fontAlgn="auto" latinLnBrk="1"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dirty="0" smtClean="0"/>
              <a:t>Because of its implication in </a:t>
            </a:r>
            <a:r>
              <a:rPr lang="en-US" dirty="0" err="1" smtClean="0"/>
              <a:t>HOx</a:t>
            </a:r>
            <a:r>
              <a:rPr lang="en-US" dirty="0" smtClean="0"/>
              <a:t> cycling, as well as its role as an intermediate in the oxidation of numerous VOCs, HCHO is a useful tracer of the oxidative capacity of the atmosphere. HCHO may provide insight into oxidation processes in complex environments such as the atmosphere above snow-pack, where unexpectedly high OH concentrations have been observed,10 and that within forest canopies.11,12 For the second application, knowledge of HCHO fluxes would be especially useful. Fluxes can be approximated using </a:t>
            </a:r>
            <a:r>
              <a:rPr lang="en-US" dirty="0" err="1" smtClean="0"/>
              <a:t>Monin-Obukhov</a:t>
            </a:r>
            <a:r>
              <a:rPr lang="en-US" dirty="0" smtClean="0"/>
              <a:t> similarity theory,13 but because of the assumptions required for similarity theory direct HCHO flux measurement by eddy correlation is more desirable, leading to a more accurate closed budget of the species of interest.14–17</a:t>
            </a:r>
            <a:endParaRPr lang="en-US" dirty="0"/>
          </a:p>
        </p:txBody>
      </p:sp>
      <p:sp>
        <p:nvSpPr>
          <p:cNvPr id="4" name="Slide Number Placeholder 3"/>
          <p:cNvSpPr>
            <a:spLocks noGrp="1"/>
          </p:cNvSpPr>
          <p:nvPr>
            <p:ph type="sldNum" sz="quarter" idx="10"/>
          </p:nvPr>
        </p:nvSpPr>
        <p:spPr/>
        <p:txBody>
          <a:bodyPr/>
          <a:lstStyle/>
          <a:p>
            <a:fld id="{8BA88237-1F84-4AFC-9F5D-C3790152E9AB}" type="slidenum">
              <a:rPr lang="ko-KR" altLang="en-US" smtClean="0">
                <a:solidFill>
                  <a:prstClr val="black"/>
                </a:solidFill>
                <a:latin typeface="Calibri"/>
                <a:ea typeface="맑은 고딕"/>
              </a:rPr>
              <a:pPr/>
              <a:t>5</a:t>
            </a:fld>
            <a:endParaRPr lang="ko-KR" altLang="en-US">
              <a:solidFill>
                <a:prstClr val="black"/>
              </a:solidFill>
              <a:latin typeface="Calibri"/>
              <a:ea typeface="맑은 고딕"/>
            </a:endParaRPr>
          </a:p>
        </p:txBody>
      </p:sp>
    </p:spTree>
    <p:extLst>
      <p:ext uri="{BB962C8B-B14F-4D97-AF65-F5344CB8AC3E}">
        <p14:creationId xmlns:p14="http://schemas.microsoft.com/office/powerpoint/2010/main" val="1981059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Arial Narrow" charset="0"/>
                <a:ea typeface="HY헤드라인M" charset="0"/>
                <a:cs typeface="HY헤드라인M" charset="0"/>
              </a:defRPr>
            </a:lvl1pPr>
            <a:lvl2pPr marL="735818" indent="-283007" eaLnBrk="0" hangingPunct="0">
              <a:defRPr kumimoji="1" sz="1600">
                <a:solidFill>
                  <a:schemeClr val="tx1"/>
                </a:solidFill>
                <a:latin typeface="Arial Narrow" charset="0"/>
                <a:ea typeface="HY헤드라인M" charset="0"/>
                <a:cs typeface="HY헤드라인M" charset="0"/>
              </a:defRPr>
            </a:lvl2pPr>
            <a:lvl3pPr marL="1132027" indent="-226405" eaLnBrk="0" hangingPunct="0">
              <a:defRPr kumimoji="1" sz="1600">
                <a:solidFill>
                  <a:schemeClr val="tx1"/>
                </a:solidFill>
                <a:latin typeface="Arial Narrow" charset="0"/>
                <a:ea typeface="HY헤드라인M" charset="0"/>
                <a:cs typeface="HY헤드라인M" charset="0"/>
              </a:defRPr>
            </a:lvl3pPr>
            <a:lvl4pPr marL="1584838" indent="-226405" eaLnBrk="0" hangingPunct="0">
              <a:defRPr kumimoji="1" sz="1600">
                <a:solidFill>
                  <a:schemeClr val="tx1"/>
                </a:solidFill>
                <a:latin typeface="Arial Narrow" charset="0"/>
                <a:ea typeface="HY헤드라인M" charset="0"/>
                <a:cs typeface="HY헤드라인M" charset="0"/>
              </a:defRPr>
            </a:lvl4pPr>
            <a:lvl5pPr marL="2037649" indent="-226405" eaLnBrk="0" hangingPunct="0">
              <a:defRPr kumimoji="1" sz="1600">
                <a:solidFill>
                  <a:schemeClr val="tx1"/>
                </a:solidFill>
                <a:latin typeface="Arial Narrow" charset="0"/>
                <a:ea typeface="HY헤드라인M" charset="0"/>
                <a:cs typeface="HY헤드라인M" charset="0"/>
              </a:defRPr>
            </a:lvl5pPr>
            <a:lvl6pPr marL="2490460" indent="-226405" algn="ctr" eaLnBrk="0" fontAlgn="base" latinLnBrk="1" hangingPunct="0">
              <a:spcBef>
                <a:spcPct val="0"/>
              </a:spcBef>
              <a:spcAft>
                <a:spcPct val="0"/>
              </a:spcAft>
              <a:defRPr kumimoji="1" sz="1600">
                <a:solidFill>
                  <a:schemeClr val="tx1"/>
                </a:solidFill>
                <a:latin typeface="Arial Narrow" charset="0"/>
                <a:ea typeface="HY헤드라인M" charset="0"/>
                <a:cs typeface="HY헤드라인M" charset="0"/>
              </a:defRPr>
            </a:lvl6pPr>
            <a:lvl7pPr marL="2943271" indent="-226405" algn="ctr" eaLnBrk="0" fontAlgn="base" latinLnBrk="1" hangingPunct="0">
              <a:spcBef>
                <a:spcPct val="0"/>
              </a:spcBef>
              <a:spcAft>
                <a:spcPct val="0"/>
              </a:spcAft>
              <a:defRPr kumimoji="1" sz="1600">
                <a:solidFill>
                  <a:schemeClr val="tx1"/>
                </a:solidFill>
                <a:latin typeface="Arial Narrow" charset="0"/>
                <a:ea typeface="HY헤드라인M" charset="0"/>
                <a:cs typeface="HY헤드라인M" charset="0"/>
              </a:defRPr>
            </a:lvl7pPr>
            <a:lvl8pPr marL="3396082" indent="-226405" algn="ctr" eaLnBrk="0" fontAlgn="base" latinLnBrk="1" hangingPunct="0">
              <a:spcBef>
                <a:spcPct val="0"/>
              </a:spcBef>
              <a:spcAft>
                <a:spcPct val="0"/>
              </a:spcAft>
              <a:defRPr kumimoji="1" sz="1600">
                <a:solidFill>
                  <a:schemeClr val="tx1"/>
                </a:solidFill>
                <a:latin typeface="Arial Narrow" charset="0"/>
                <a:ea typeface="HY헤드라인M" charset="0"/>
                <a:cs typeface="HY헤드라인M" charset="0"/>
              </a:defRPr>
            </a:lvl8pPr>
            <a:lvl9pPr marL="3848892" indent="-226405" algn="ctr" eaLnBrk="0" fontAlgn="base" latinLnBrk="1" hangingPunct="0">
              <a:spcBef>
                <a:spcPct val="0"/>
              </a:spcBef>
              <a:spcAft>
                <a:spcPct val="0"/>
              </a:spcAft>
              <a:defRPr kumimoji="1" sz="1600">
                <a:solidFill>
                  <a:schemeClr val="tx1"/>
                </a:solidFill>
                <a:latin typeface="Arial Narrow" charset="0"/>
                <a:ea typeface="HY헤드라인M" charset="0"/>
                <a:cs typeface="HY헤드라인M" charset="0"/>
              </a:defRPr>
            </a:lvl9pPr>
          </a:lstStyle>
          <a:p>
            <a:pPr eaLnBrk="1" hangingPunct="1"/>
            <a:fld id="{269EF9E2-214C-0F4B-AFFC-95A15E6834CB}" type="slidenum">
              <a:rPr lang="en-US" altLang="ko-KR" sz="1200">
                <a:solidFill>
                  <a:prstClr val="black"/>
                </a:solidFill>
                <a:latin typeface="굴림" charset="0"/>
                <a:ea typeface="굴림" charset="0"/>
                <a:cs typeface="굴림" charset="0"/>
              </a:rPr>
              <a:pPr eaLnBrk="1" hangingPunct="1"/>
              <a:t>34</a:t>
            </a:fld>
            <a:endParaRPr lang="en-US" altLang="ko-KR" sz="1200">
              <a:solidFill>
                <a:prstClr val="black"/>
              </a:solidFill>
              <a:latin typeface="굴림" charset="0"/>
              <a:ea typeface="굴림" charset="0"/>
              <a:cs typeface="굴림"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굴림" charset="0"/>
              <a:ea typeface="굴림"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p:txBody>
          <a:bodyPr/>
          <a:lstStyle/>
          <a:p>
            <a:pPr eaLnBrk="1" hangingPunct="1">
              <a:defRPr/>
            </a:pPr>
            <a:endParaRPr lang="ko-KR"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E5E97-D43E-4323-B8A0-34493F1017D5}" type="slidenum">
              <a:rPr lang="en-US" altLang="ko-KR">
                <a:solidFill>
                  <a:prstClr val="black"/>
                </a:solidFill>
                <a:latin typeface="Calibri"/>
                <a:ea typeface="맑은 고딕"/>
              </a:rPr>
              <a:pPr/>
              <a:t>38</a:t>
            </a:fld>
            <a:endParaRPr lang="en-US" altLang="ko-KR">
              <a:solidFill>
                <a:prstClr val="black"/>
              </a:solidFill>
              <a:latin typeface="Calibri"/>
              <a:ea typeface="맑은 고딕"/>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a:spcBef>
                <a:spcPct val="0"/>
              </a:spcBef>
            </a:pPr>
            <a:r>
              <a:rPr lang="ko-KR" altLang="en-US"/>
              <a:t>지상용 </a:t>
            </a:r>
            <a:r>
              <a:rPr lang="en-US" altLang="ko-KR"/>
              <a:t>DOAS</a:t>
            </a:r>
            <a:r>
              <a:rPr lang="ko-KR" altLang="en-US"/>
              <a:t>분석 프로그램인 </a:t>
            </a:r>
            <a:r>
              <a:rPr lang="en-US" altLang="ko-KR"/>
              <a:t>Windoas(</a:t>
            </a:r>
            <a:r>
              <a:rPr lang="ko-KR" altLang="en-US"/>
              <a:t>윈도아스</a:t>
            </a:r>
            <a:r>
              <a:rPr lang="en-US" altLang="ko-KR"/>
              <a:t>)</a:t>
            </a:r>
            <a:r>
              <a:rPr lang="ko-KR" altLang="en-US"/>
              <a:t>를 바탕으로 </a:t>
            </a:r>
            <a:r>
              <a:rPr lang="en-US" altLang="ko-KR"/>
              <a:t>scd(</a:t>
            </a:r>
            <a:r>
              <a:rPr lang="ko-KR" altLang="en-US"/>
              <a:t>경사컬럼농도</a:t>
            </a:r>
            <a:r>
              <a:rPr lang="en-US" altLang="ko-KR"/>
              <a:t>)</a:t>
            </a:r>
            <a:r>
              <a:rPr lang="ko-KR" altLang="en-US"/>
              <a:t>를 계산하고서 모델</a:t>
            </a:r>
            <a:r>
              <a:rPr lang="en-US" altLang="ko-KR"/>
              <a:t>(CTM, RTM)</a:t>
            </a:r>
            <a:r>
              <a:rPr lang="ko-KR" altLang="en-US"/>
              <a:t>을 이용하여 </a:t>
            </a:r>
            <a:r>
              <a:rPr lang="en-US" altLang="ko-KR"/>
              <a:t>AMF</a:t>
            </a:r>
            <a:r>
              <a:rPr lang="ko-KR" altLang="en-US"/>
              <a:t>를 산정하여 최종적으로 </a:t>
            </a:r>
            <a:r>
              <a:rPr lang="en-US" altLang="ko-KR"/>
              <a:t>VCD(</a:t>
            </a:r>
            <a:r>
              <a:rPr lang="ko-KR" altLang="en-US"/>
              <a:t>수직컬럼농도</a:t>
            </a:r>
            <a:r>
              <a:rPr lang="en-US" altLang="ko-KR"/>
              <a:t>)</a:t>
            </a:r>
            <a:r>
              <a:rPr lang="ko-KR" altLang="en-US"/>
              <a:t>를 산출하게 된다</a:t>
            </a:r>
            <a:r>
              <a:rPr lang="en-US" altLang="ko-KR"/>
              <a:t>. </a:t>
            </a:r>
            <a:r>
              <a:rPr lang="ko-KR" altLang="en-US"/>
              <a:t>산출된 최종 결과물은 항공관측 또는 지상측자료와의 비교를 통해 검보정을 수행된다</a:t>
            </a:r>
            <a:r>
              <a:rPr lang="en-US" altLang="ko-KR"/>
              <a:t>. </a:t>
            </a:r>
          </a:p>
          <a:p>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Blip>
                <a:blip r:embed="rId3"/>
              </a:buBlip>
            </a:pPr>
            <a:r>
              <a:rPr lang="en-US" altLang="ko-KR" sz="1200" b="1" kern="1200" dirty="0" smtClean="0">
                <a:solidFill>
                  <a:schemeClr val="tx1"/>
                </a:solidFill>
                <a:latin typeface="Arial" pitchFamily="34" charset="0"/>
                <a:ea typeface="+mn-ea"/>
                <a:cs typeface="Arial" pitchFamily="34" charset="0"/>
              </a:rPr>
              <a:t> </a:t>
            </a:r>
            <a:r>
              <a:rPr lang="en-US" altLang="ko-KR" sz="1200" b="1" kern="1200" dirty="0" smtClean="0">
                <a:solidFill>
                  <a:schemeClr val="tx1"/>
                </a:solidFill>
                <a:latin typeface="Arial Rounded MT Bold" pitchFamily="34" charset="0"/>
                <a:ea typeface="+mn-ea"/>
                <a:cs typeface="Arial" pitchFamily="34" charset="0"/>
              </a:rPr>
              <a:t>Averaging kernels (AK) :</a:t>
            </a:r>
            <a:r>
              <a:rPr lang="de-DE" altLang="ko-KR" sz="1200" b="1"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the</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sensitivity</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of</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the</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retrieved</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ozone</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at</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each</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layer</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to</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the</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perturbation</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of</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ozone</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at</a:t>
            </a:r>
            <a:r>
              <a:rPr lang="de-DE" altLang="ko-KR" sz="1200" kern="1200" dirty="0" smtClean="0">
                <a:solidFill>
                  <a:schemeClr val="tx1"/>
                </a:solidFill>
                <a:latin typeface="Arial Rounded MT Bold" pitchFamily="34" charset="0"/>
                <a:ea typeface="+mn-ea"/>
                <a:cs typeface="Arial" pitchFamily="34" charset="0"/>
              </a:rPr>
              <a:t> all </a:t>
            </a:r>
            <a:r>
              <a:rPr lang="de-DE" altLang="ko-KR" sz="1200" kern="1200" dirty="0" err="1" smtClean="0">
                <a:solidFill>
                  <a:schemeClr val="tx1"/>
                </a:solidFill>
                <a:latin typeface="Arial Rounded MT Bold" pitchFamily="34" charset="0"/>
                <a:ea typeface="+mn-ea"/>
                <a:cs typeface="Arial" pitchFamily="34" charset="0"/>
              </a:rPr>
              <a:t>layers</a:t>
            </a:r>
            <a:r>
              <a:rPr lang="en-US" altLang="ko-KR" sz="1200" kern="1200" dirty="0" smtClean="0">
                <a:solidFill>
                  <a:schemeClr val="tx1"/>
                </a:solidFill>
                <a:latin typeface="Arial Rounded MT Bold" pitchFamily="34" charset="0"/>
                <a:ea typeface="+mn-ea"/>
                <a:cs typeface="Arial" pitchFamily="34" charset="0"/>
              </a:rPr>
              <a:t> </a:t>
            </a:r>
          </a:p>
          <a:p>
            <a:pPr marL="171450" indent="-171450">
              <a:buBlip>
                <a:blip r:embed="rId3"/>
              </a:buBlip>
            </a:pPr>
            <a:r>
              <a:rPr lang="en-US" altLang="ko-KR" sz="1200" kern="1200" dirty="0" smtClean="0">
                <a:solidFill>
                  <a:schemeClr val="tx1"/>
                </a:solidFill>
                <a:latin typeface="Arial Rounded MT Bold" pitchFamily="34" charset="0"/>
                <a:ea typeface="+mn-ea"/>
                <a:cs typeface="Arial" pitchFamily="34" charset="0"/>
              </a:rPr>
              <a:t> </a:t>
            </a:r>
            <a:r>
              <a:rPr lang="en-US" altLang="ko-KR" sz="1200" b="1" kern="1200" dirty="0" smtClean="0">
                <a:solidFill>
                  <a:schemeClr val="tx1"/>
                </a:solidFill>
                <a:latin typeface="Arial Rounded MT Bold" pitchFamily="34" charset="0"/>
                <a:ea typeface="+mn-ea"/>
                <a:cs typeface="Arial" pitchFamily="34" charset="0"/>
              </a:rPr>
              <a:t>Degree of freedoms for signal (DFS) : </a:t>
            </a:r>
            <a:r>
              <a:rPr lang="de-DE" altLang="ko-KR" sz="1200" kern="1200" dirty="0" err="1" smtClean="0">
                <a:solidFill>
                  <a:schemeClr val="tx1"/>
                </a:solidFill>
                <a:latin typeface="Arial Rounded MT Bold" pitchFamily="34" charset="0"/>
                <a:ea typeface="+mn-ea"/>
                <a:cs typeface="Arial" pitchFamily="34" charset="0"/>
              </a:rPr>
              <a:t>the</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number</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of</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independent</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pieces</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of</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information</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available</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at</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that</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layer</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from</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measurements</a:t>
            </a:r>
            <a:r>
              <a:rPr lang="de-DE" altLang="ko-KR" sz="1200" kern="1200" dirty="0" smtClean="0">
                <a:solidFill>
                  <a:schemeClr val="tx1"/>
                </a:solidFill>
                <a:latin typeface="Arial Rounded MT Bold" pitchFamily="34" charset="0"/>
                <a:ea typeface="+mn-ea"/>
                <a:cs typeface="Arial" pitchFamily="34" charset="0"/>
              </a:rPr>
              <a:t> ( Diagonal </a:t>
            </a:r>
            <a:r>
              <a:rPr lang="de-DE" altLang="ko-KR" sz="1200" kern="1200" dirty="0" err="1" smtClean="0">
                <a:solidFill>
                  <a:schemeClr val="tx1"/>
                </a:solidFill>
                <a:latin typeface="Arial Rounded MT Bold" pitchFamily="34" charset="0"/>
                <a:ea typeface="+mn-ea"/>
                <a:cs typeface="Arial" pitchFamily="34" charset="0"/>
              </a:rPr>
              <a:t>element</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of</a:t>
            </a:r>
            <a:r>
              <a:rPr lang="de-DE" altLang="ko-KR" sz="1200" kern="1200" dirty="0" smtClean="0">
                <a:solidFill>
                  <a:schemeClr val="tx1"/>
                </a:solidFill>
                <a:latin typeface="Arial Rounded MT Bold" pitchFamily="34" charset="0"/>
                <a:ea typeface="+mn-ea"/>
                <a:cs typeface="Arial" pitchFamily="34" charset="0"/>
              </a:rPr>
              <a:t> </a:t>
            </a:r>
            <a:r>
              <a:rPr lang="de-DE" altLang="ko-KR" sz="1200" kern="1200" dirty="0" err="1" smtClean="0">
                <a:solidFill>
                  <a:schemeClr val="tx1"/>
                </a:solidFill>
                <a:latin typeface="Arial Rounded MT Bold" pitchFamily="34" charset="0"/>
                <a:ea typeface="+mn-ea"/>
                <a:cs typeface="Arial" pitchFamily="34" charset="0"/>
              </a:rPr>
              <a:t>the</a:t>
            </a:r>
            <a:r>
              <a:rPr lang="de-DE" altLang="ko-KR" sz="1200" kern="1200" dirty="0" smtClean="0">
                <a:solidFill>
                  <a:schemeClr val="tx1"/>
                </a:solidFill>
                <a:latin typeface="Arial Rounded MT Bold" pitchFamily="34" charset="0"/>
                <a:ea typeface="+mn-ea"/>
                <a:cs typeface="Arial" pitchFamily="34" charset="0"/>
              </a:rPr>
              <a:t> AK </a:t>
            </a:r>
            <a:r>
              <a:rPr lang="de-DE" altLang="ko-KR" sz="1200" kern="1200" dirty="0" err="1" smtClean="0">
                <a:solidFill>
                  <a:schemeClr val="tx1"/>
                </a:solidFill>
                <a:latin typeface="Arial Rounded MT Bold" pitchFamily="34" charset="0"/>
                <a:ea typeface="+mn-ea"/>
                <a:cs typeface="Arial" pitchFamily="34" charset="0"/>
              </a:rPr>
              <a:t>matrix</a:t>
            </a:r>
            <a:r>
              <a:rPr lang="de-DE" altLang="ko-KR" sz="1200" kern="1200" dirty="0" smtClean="0">
                <a:solidFill>
                  <a:schemeClr val="tx1"/>
                </a:solidFill>
                <a:latin typeface="Arial Rounded MT Bold" pitchFamily="34" charset="0"/>
                <a:ea typeface="+mn-ea"/>
                <a:cs typeface="Arial" pitchFamily="34" charset="0"/>
              </a:rPr>
              <a:t>)</a:t>
            </a:r>
            <a:endParaRPr lang="en-US" altLang="ko-KR" sz="1200" kern="1200" dirty="0" smtClean="0">
              <a:solidFill>
                <a:schemeClr val="tx1"/>
              </a:solidFill>
              <a:latin typeface="Arial Rounded MT Bold" pitchFamily="34" charset="0"/>
              <a:ea typeface="+mn-ea"/>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17401403-9349-3A4B-A8BA-62125E9E9827}" type="slidenum">
              <a:rPr lang="en-US" smtClean="0"/>
              <a:t>40</a:t>
            </a:fld>
            <a:endParaRPr lang="en-US"/>
          </a:p>
        </p:txBody>
      </p:sp>
    </p:spTree>
    <p:extLst>
      <p:ext uri="{BB962C8B-B14F-4D97-AF65-F5344CB8AC3E}">
        <p14:creationId xmlns:p14="http://schemas.microsoft.com/office/powerpoint/2010/main" val="1026059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3B2814E-024C-4062-9D3B-CB1CBCB83141}" type="slidenum">
              <a:rPr lang="ko-KR" altLang="en-US" smtClean="0"/>
              <a:pPr/>
              <a:t>41</a:t>
            </a:fld>
            <a:endParaRPr lang="ko-KR" altLang="en-US"/>
          </a:p>
        </p:txBody>
      </p:sp>
    </p:spTree>
    <p:extLst>
      <p:ext uri="{BB962C8B-B14F-4D97-AF65-F5344CB8AC3E}">
        <p14:creationId xmlns:p14="http://schemas.microsoft.com/office/powerpoint/2010/main" val="362044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Height</a:t>
            </a:r>
            <a:r>
              <a:rPr lang="ko-KR" altLang="en-US" dirty="0" smtClean="0"/>
              <a:t>의 민감도를 보게 될 경우</a:t>
            </a:r>
            <a:r>
              <a:rPr lang="en-US" altLang="ko-KR" dirty="0" smtClean="0"/>
              <a:t>, </a:t>
            </a:r>
            <a:r>
              <a:rPr lang="ko-KR" altLang="en-US" dirty="0" smtClean="0"/>
              <a:t>전 </a:t>
            </a:r>
            <a:r>
              <a:rPr lang="ko-KR" altLang="en-US" dirty="0" err="1" smtClean="0"/>
              <a:t>흡수대에서</a:t>
            </a:r>
            <a:r>
              <a:rPr lang="ko-KR" altLang="en-US" baseline="0" dirty="0" smtClean="0"/>
              <a:t> </a:t>
            </a:r>
            <a:r>
              <a:rPr lang="en-US" altLang="ko-KR" baseline="0" dirty="0" smtClean="0"/>
              <a:t>Height</a:t>
            </a:r>
            <a:r>
              <a:rPr lang="ko-KR" altLang="en-US" baseline="0" dirty="0" smtClean="0"/>
              <a:t>가 높을수록 </a:t>
            </a:r>
            <a:r>
              <a:rPr lang="en-US" altLang="ko-KR" baseline="0" dirty="0" smtClean="0"/>
              <a:t>O4 SCD</a:t>
            </a:r>
            <a:r>
              <a:rPr lang="ko-KR" altLang="en-US" baseline="0" dirty="0" smtClean="0"/>
              <a:t>가 감소하지만</a:t>
            </a:r>
            <a:r>
              <a:rPr lang="en-US" altLang="ko-KR" baseline="0" dirty="0" smtClean="0"/>
              <a:t>, 340 nm</a:t>
            </a:r>
            <a:r>
              <a:rPr lang="ko-KR" altLang="en-US" baseline="0" dirty="0" smtClean="0"/>
              <a:t>는 </a:t>
            </a:r>
            <a:r>
              <a:rPr lang="en-US" altLang="ko-KR" baseline="0" dirty="0" smtClean="0"/>
              <a:t>DOAS fitting error</a:t>
            </a:r>
            <a:r>
              <a:rPr lang="ko-KR" altLang="en-US" baseline="0" dirty="0" smtClean="0"/>
              <a:t>가 그 민감도보다 크며</a:t>
            </a:r>
            <a:r>
              <a:rPr lang="en-US" altLang="ko-KR" baseline="0" dirty="0" smtClean="0"/>
              <a:t>, 360, 380 nm</a:t>
            </a:r>
            <a:r>
              <a:rPr lang="ko-KR" altLang="en-US" baseline="0" dirty="0" smtClean="0"/>
              <a:t>는 그 민감도가 </a:t>
            </a:r>
            <a:r>
              <a:rPr lang="en-US" altLang="ko-KR" baseline="0" dirty="0" smtClean="0"/>
              <a:t>fitting error</a:t>
            </a:r>
            <a:r>
              <a:rPr lang="ko-KR" altLang="en-US" baseline="0" dirty="0" smtClean="0"/>
              <a:t>보다는 작으나</a:t>
            </a:r>
            <a:r>
              <a:rPr lang="en-US" altLang="ko-KR" baseline="0" dirty="0" smtClean="0"/>
              <a:t>, </a:t>
            </a:r>
            <a:r>
              <a:rPr lang="ko-KR" altLang="en-US" baseline="0" dirty="0" smtClean="0"/>
              <a:t>몇몇 </a:t>
            </a:r>
            <a:r>
              <a:rPr lang="en-US" altLang="ko-KR" baseline="0" dirty="0" smtClean="0"/>
              <a:t>geometry</a:t>
            </a:r>
            <a:r>
              <a:rPr lang="ko-KR" altLang="en-US" baseline="0" dirty="0" smtClean="0"/>
              <a:t>에서 산출이 잘 안되는 문제가 있습니다</a:t>
            </a:r>
            <a:r>
              <a:rPr lang="en-US" altLang="ko-KR" baseline="0" dirty="0" smtClean="0"/>
              <a:t>.</a:t>
            </a:r>
          </a:p>
          <a:p>
            <a:r>
              <a:rPr lang="ko-KR" altLang="en-US" baseline="0" dirty="0" smtClean="0"/>
              <a:t>이 때문에 </a:t>
            </a:r>
            <a:r>
              <a:rPr lang="en-US" altLang="ko-KR" baseline="0" dirty="0" smtClean="0"/>
              <a:t>477 nm</a:t>
            </a:r>
            <a:r>
              <a:rPr lang="ko-KR" altLang="en-US" baseline="0" dirty="0" smtClean="0"/>
              <a:t>가 가장 적합함을 알 수 있습니다</a:t>
            </a:r>
            <a:r>
              <a:rPr lang="en-US" altLang="ko-KR" baseline="0" dirty="0" smtClean="0"/>
              <a:t>.</a:t>
            </a:r>
          </a:p>
        </p:txBody>
      </p:sp>
      <p:sp>
        <p:nvSpPr>
          <p:cNvPr id="4" name="슬라이드 번호 개체 틀 3"/>
          <p:cNvSpPr>
            <a:spLocks noGrp="1"/>
          </p:cNvSpPr>
          <p:nvPr>
            <p:ph type="sldNum" sz="quarter" idx="10"/>
          </p:nvPr>
        </p:nvSpPr>
        <p:spPr/>
        <p:txBody>
          <a:bodyPr/>
          <a:lstStyle/>
          <a:p>
            <a:fld id="{05F11188-F725-4E98-A5B3-7D871E0D688A}" type="slidenum">
              <a:rPr lang="ko-KR" altLang="en-US" smtClean="0"/>
              <a:pPr/>
              <a:t>43</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이를 </a:t>
            </a:r>
            <a:r>
              <a:rPr lang="en-US" altLang="ko-KR" dirty="0" smtClean="0"/>
              <a:t>height</a:t>
            </a:r>
            <a:r>
              <a:rPr lang="ko-KR" altLang="en-US" dirty="0" smtClean="0"/>
              <a:t>에 대해서 </a:t>
            </a:r>
            <a:r>
              <a:rPr lang="en-US" altLang="ko-KR" dirty="0" smtClean="0"/>
              <a:t>error</a:t>
            </a:r>
            <a:r>
              <a:rPr lang="ko-KR" altLang="en-US" dirty="0" smtClean="0"/>
              <a:t>가 얼마나 되는지 요약한 표입니다</a:t>
            </a:r>
            <a:r>
              <a:rPr lang="en-US" altLang="ko-KR" dirty="0" smtClean="0"/>
              <a:t>.</a:t>
            </a:r>
          </a:p>
          <a:p>
            <a:r>
              <a:rPr lang="ko-KR" altLang="en-US" dirty="0" smtClean="0"/>
              <a:t>이 때 가장 큰 영향은 </a:t>
            </a:r>
            <a:r>
              <a:rPr lang="en-US" altLang="ko-KR" dirty="0" smtClean="0"/>
              <a:t>aerosol vertical distribution</a:t>
            </a:r>
            <a:r>
              <a:rPr lang="en-US" altLang="ko-KR" baseline="0" dirty="0" smtClean="0"/>
              <a:t> </a:t>
            </a:r>
            <a:r>
              <a:rPr lang="ko-KR" altLang="en-US" baseline="0" dirty="0" smtClean="0"/>
              <a:t>과 </a:t>
            </a:r>
            <a:r>
              <a:rPr lang="en-US" altLang="ko-KR" baseline="0" dirty="0" smtClean="0"/>
              <a:t>SSA</a:t>
            </a:r>
            <a:r>
              <a:rPr lang="ko-KR" altLang="en-US" baseline="0" dirty="0" smtClean="0"/>
              <a:t>로 </a:t>
            </a:r>
            <a:r>
              <a:rPr lang="ko-KR" altLang="en-US" baseline="0" dirty="0" err="1" smtClean="0"/>
              <a:t>에어러솔의</a:t>
            </a:r>
            <a:r>
              <a:rPr lang="ko-KR" altLang="en-US" baseline="0" dirty="0" smtClean="0"/>
              <a:t> 정보가 매우 중요함을 알 수 있습니다</a:t>
            </a:r>
            <a:r>
              <a:rPr lang="en-US" altLang="ko-KR" baseline="0" dirty="0" smtClean="0"/>
              <a:t>.</a:t>
            </a:r>
          </a:p>
          <a:p>
            <a:r>
              <a:rPr lang="en-US" altLang="ko-KR" baseline="0" dirty="0" smtClean="0"/>
              <a:t>Surface </a:t>
            </a:r>
            <a:r>
              <a:rPr lang="en-US" altLang="ko-KR" baseline="0" dirty="0" err="1" smtClean="0"/>
              <a:t>albedo</a:t>
            </a:r>
            <a:r>
              <a:rPr lang="en-US" altLang="ko-KR" baseline="0" dirty="0" smtClean="0"/>
              <a:t> </a:t>
            </a:r>
            <a:r>
              <a:rPr lang="ko-KR" altLang="en-US" baseline="0" dirty="0" smtClean="0"/>
              <a:t>나 기타 영향은 상대적으로 작음을 알 수 있습니다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05F11188-F725-4E98-A5B3-7D871E0D688A}" type="slidenum">
              <a:rPr lang="ko-KR" altLang="en-US" smtClean="0"/>
              <a:pPr/>
              <a:t>44</a:t>
            </a:fld>
            <a:endParaRPr lang="ko-K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05F11188-F725-4E98-A5B3-7D871E0D688A}" type="slidenum">
              <a:rPr lang="ko-KR" altLang="en-US" smtClean="0"/>
              <a:pPr/>
              <a:t>45</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69920C81-1673-4E74-A6CA-3F67F70B10BB}" type="slidenum">
              <a:rPr lang="ko-KR" altLang="en-US" smtClean="0"/>
              <a:pPr/>
              <a:t>6</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241076-EE35-49D6-B3EF-0D773D8CBB0D}" type="slidenum">
              <a:rPr lang="en-US" altLang="ko-KR">
                <a:solidFill>
                  <a:prstClr val="black"/>
                </a:solidFill>
              </a:rPr>
              <a:pPr fontAlgn="base">
                <a:spcBef>
                  <a:spcPct val="0"/>
                </a:spcBef>
                <a:spcAft>
                  <a:spcPct val="0"/>
                </a:spcAft>
                <a:defRPr/>
              </a:pPr>
              <a:t>22</a:t>
            </a:fld>
            <a:endParaRPr lang="en-US" altLang="ko-KR">
              <a:solidFill>
                <a:prstClr val="black"/>
              </a:solidFill>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ko-KR" dirty="0" smtClean="0"/>
              <a:t>Contingent Valuation Method(CVM)</a:t>
            </a:r>
          </a:p>
          <a:p>
            <a:pPr eaLnBrk="1" hangingPunct="1">
              <a:spcBef>
                <a:spcPct val="0"/>
              </a:spcBef>
            </a:pPr>
            <a:r>
              <a:rPr lang="en-US" altLang="ko-KR" sz="1200" dirty="0" smtClean="0">
                <a:latin typeface="Arial" charset="0"/>
                <a:cs typeface="Arial" charset="0"/>
              </a:rPr>
              <a:t>Averting</a:t>
            </a:r>
            <a:r>
              <a:rPr lang="en-US" altLang="ko-KR" sz="1200" baseline="0" dirty="0" smtClean="0">
                <a:latin typeface="Arial" charset="0"/>
                <a:cs typeface="Arial" charset="0"/>
              </a:rPr>
              <a:t> </a:t>
            </a:r>
            <a:r>
              <a:rPr lang="en-US" altLang="ko-KR" sz="1200" baseline="0" dirty="0" err="1" smtClean="0">
                <a:latin typeface="Arial" charset="0"/>
                <a:cs typeface="Arial" charset="0"/>
              </a:rPr>
              <a:t>Bahavior</a:t>
            </a:r>
            <a:r>
              <a:rPr lang="en-US" altLang="ko-KR" sz="1200" baseline="0" dirty="0" smtClean="0">
                <a:latin typeface="Arial" charset="0"/>
                <a:cs typeface="Arial" charset="0"/>
              </a:rPr>
              <a:t> Method(ABM)</a:t>
            </a:r>
          </a:p>
          <a:p>
            <a:pPr eaLnBrk="1" hangingPunct="1">
              <a:spcBef>
                <a:spcPct val="0"/>
              </a:spcBef>
            </a:pPr>
            <a:r>
              <a:rPr lang="en-US" altLang="ko-KR" sz="1200" baseline="0" dirty="0" smtClean="0">
                <a:latin typeface="Arial" charset="0"/>
                <a:cs typeface="Arial" charset="0"/>
              </a:rPr>
              <a:t>Cost of Savings (COS)</a:t>
            </a:r>
            <a:endParaRPr lang="en-US" altLang="ko-K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슬라이드 이미지 개체 틀 1"/>
          <p:cNvSpPr>
            <a:spLocks noGrp="1" noRot="1" noChangeAspect="1" noTextEdit="1"/>
          </p:cNvSpPr>
          <p:nvPr>
            <p:ph type="sldImg"/>
          </p:nvPr>
        </p:nvSpPr>
        <p:spPr>
          <a:ln/>
        </p:spPr>
      </p:sp>
      <p:sp>
        <p:nvSpPr>
          <p:cNvPr id="46083" name="슬라이드 노트 개체 틀 2"/>
          <p:cNvSpPr>
            <a:spLocks noGrp="1"/>
          </p:cNvSpPr>
          <p:nvPr>
            <p:ph type="body" idx="1"/>
          </p:nvPr>
        </p:nvSpPr>
        <p:spPr>
          <a:noFill/>
          <a:ln/>
        </p:spPr>
        <p:txBody>
          <a:bodyPr/>
          <a:lstStyle/>
          <a:p>
            <a:endParaRPr lang="ko-KR" altLang="ko-KR" dirty="0" smtClean="0"/>
          </a:p>
        </p:txBody>
      </p:sp>
      <p:sp>
        <p:nvSpPr>
          <p:cNvPr id="46084" name="슬라이드 번호 개체 틀 3"/>
          <p:cNvSpPr txBox="1">
            <a:spLocks noGrp="1"/>
          </p:cNvSpPr>
          <p:nvPr/>
        </p:nvSpPr>
        <p:spPr bwMode="auto">
          <a:xfrm>
            <a:off x="3884261" y="8684319"/>
            <a:ext cx="2972209" cy="458264"/>
          </a:xfrm>
          <a:prstGeom prst="rect">
            <a:avLst/>
          </a:prstGeom>
          <a:noFill/>
          <a:ln w="9525">
            <a:noFill/>
            <a:miter lim="800000"/>
            <a:headEnd/>
            <a:tailEnd/>
          </a:ln>
        </p:spPr>
        <p:txBody>
          <a:bodyPr lIns="87455" tIns="43727" rIns="87455" bIns="43727" anchor="b"/>
          <a:lstStyle/>
          <a:p>
            <a:pPr algn="r" fontAlgn="base">
              <a:spcBef>
                <a:spcPct val="0"/>
              </a:spcBef>
              <a:spcAft>
                <a:spcPct val="0"/>
              </a:spcAft>
            </a:pPr>
            <a:fld id="{DC5A780D-D468-430A-935D-4CE8BA4333FF}" type="slidenum">
              <a:rPr kumimoji="1" lang="en-US" altLang="ko-KR" sz="1100">
                <a:solidFill>
                  <a:prstClr val="black"/>
                </a:solidFill>
                <a:latin typeface="굴림" pitchFamily="50" charset="-127"/>
                <a:ea typeface="굴림" pitchFamily="50" charset="-127"/>
              </a:rPr>
              <a:pPr algn="r" fontAlgn="base">
                <a:spcBef>
                  <a:spcPct val="0"/>
                </a:spcBef>
                <a:spcAft>
                  <a:spcPct val="0"/>
                </a:spcAft>
              </a:pPr>
              <a:t>23</a:t>
            </a:fld>
            <a:endParaRPr kumimoji="1" lang="en-US" altLang="ko-KR" sz="1100" dirty="0">
              <a:solidFill>
                <a:prstClr val="black"/>
              </a:solidFill>
              <a:latin typeface="굴림" pitchFamily="50" charset="-127"/>
              <a:ea typeface="굴림" pitchFamily="50" charset="-12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109570"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ko-KR"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smtClean="0"/>
              <a:t>현재 운영되고 있는 환경위성은 극궤도 위성만 존재한다</a:t>
            </a:r>
            <a:r>
              <a:rPr lang="en-US" altLang="ko-KR" dirty="0" smtClean="0"/>
              <a:t>.</a:t>
            </a:r>
          </a:p>
          <a:p>
            <a:r>
              <a:rPr lang="ko-KR" altLang="en-US" dirty="0" smtClean="0"/>
              <a:t>정지위성이 중요한 이유는  더 좋은 공간 해상도와 실시간 모니터링이 가능하다는점</a:t>
            </a:r>
            <a:r>
              <a:rPr lang="en-US" altLang="ko-KR" dirty="0" smtClean="0"/>
              <a:t>,</a:t>
            </a:r>
            <a:r>
              <a:rPr lang="ko-KR" altLang="en-US" dirty="0" smtClean="0"/>
              <a:t> 구름에 덜 영향을 받는다는점</a:t>
            </a:r>
          </a:p>
        </p:txBody>
      </p:sp>
      <p:sp>
        <p:nvSpPr>
          <p:cNvPr id="4" name="Slide Number Placeholder 3"/>
          <p:cNvSpPr>
            <a:spLocks noGrp="1"/>
          </p:cNvSpPr>
          <p:nvPr>
            <p:ph type="sldNum" sz="quarter" idx="10"/>
          </p:nvPr>
        </p:nvSpPr>
        <p:spPr/>
        <p:txBody>
          <a:bodyPr/>
          <a:lstStyle/>
          <a:p>
            <a:fld id="{AE28C686-421F-44D7-9E89-2F5C80581357}" type="slidenum">
              <a:rPr lang="ko-KR" altLang="en-US" smtClean="0">
                <a:solidFill>
                  <a:prstClr val="black"/>
                </a:solidFill>
                <a:latin typeface="Calibri"/>
                <a:ea typeface="맑은 고딕"/>
              </a:rPr>
              <a:pPr/>
              <a:t>27</a:t>
            </a:fld>
            <a:endParaRPr lang="ko-KR" altLang="en-US">
              <a:solidFill>
                <a:prstClr val="black"/>
              </a:solidFill>
              <a:latin typeface="Calibri"/>
              <a:ea typeface="맑은 고딕"/>
            </a:endParaRPr>
          </a:p>
        </p:txBody>
      </p:sp>
    </p:spTree>
    <p:extLst>
      <p:ext uri="{BB962C8B-B14F-4D97-AF65-F5344CB8AC3E}">
        <p14:creationId xmlns:p14="http://schemas.microsoft.com/office/powerpoint/2010/main" val="142144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altLang="ko-KR" dirty="0"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0675BD-04C4-490A-98B1-F694C8522A0B}" type="slidenum">
              <a:rPr lang="ko-KR" altLang="en-US" smtClean="0"/>
              <a:pPr/>
              <a:t>31</a:t>
            </a:fld>
            <a:endParaRPr lang="ko-K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7363E247-42F1-44E8-8ED5-CCE91716EE83}" type="slidenum">
              <a:rPr lang="de-DE" altLang="ko-KR" smtClean="0">
                <a:solidFill>
                  <a:prstClr val="black"/>
                </a:solidFill>
              </a:rPr>
              <a:pPr/>
              <a:t>32</a:t>
            </a:fld>
            <a:endParaRPr lang="de-DE" altLang="ko-KR">
              <a:solidFill>
                <a:prstClr val="black"/>
              </a:solidFill>
            </a:endParaRPr>
          </a:p>
        </p:txBody>
      </p:sp>
    </p:spTree>
    <p:extLst>
      <p:ext uri="{BB962C8B-B14F-4D97-AF65-F5344CB8AC3E}">
        <p14:creationId xmlns:p14="http://schemas.microsoft.com/office/powerpoint/2010/main" val="810438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altLang="ko-KR" dirty="0"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0675BD-04C4-490A-98B1-F694C8522A0B}" type="slidenum">
              <a:rPr lang="ko-KR" altLang="en-US" smtClean="0"/>
              <a:pPr/>
              <a:t>33</a:t>
            </a:fld>
            <a:endParaRPr lang="ko-KR"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ko-K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en-US"/>
          </a:p>
        </p:txBody>
      </p:sp>
    </p:spTree>
    <p:extLst>
      <p:ext uri="{BB962C8B-B14F-4D97-AF65-F5344CB8AC3E}">
        <p14:creationId xmlns:p14="http://schemas.microsoft.com/office/powerpoint/2010/main" val="1096886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Tree>
    <p:extLst>
      <p:ext uri="{BB962C8B-B14F-4D97-AF65-F5344CB8AC3E}">
        <p14:creationId xmlns:p14="http://schemas.microsoft.com/office/powerpoint/2010/main" val="390664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ko-K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Tree>
    <p:extLst>
      <p:ext uri="{BB962C8B-B14F-4D97-AF65-F5344CB8AC3E}">
        <p14:creationId xmlns:p14="http://schemas.microsoft.com/office/powerpoint/2010/main" val="1604752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74638"/>
            <a:ext cx="8229600" cy="585152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286950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1_제목 및 내용">
    <p:spTree>
      <p:nvGrpSpPr>
        <p:cNvPr id="1" name=""/>
        <p:cNvGrpSpPr/>
        <p:nvPr/>
      </p:nvGrpSpPr>
      <p:grpSpPr>
        <a:xfrm>
          <a:off x="0" y="0"/>
          <a:ext cx="0" cy="0"/>
          <a:chOff x="0" y="0"/>
          <a:chExt cx="0" cy="0"/>
        </a:xfrm>
      </p:grpSpPr>
      <p:sp>
        <p:nvSpPr>
          <p:cNvPr id="3" name="내용 개체 틀 2"/>
          <p:cNvSpPr>
            <a:spLocks noGrp="1"/>
          </p:cNvSpPr>
          <p:nvPr>
            <p:ph idx="1"/>
          </p:nvPr>
        </p:nvSpPr>
        <p:spPr>
          <a:xfrm>
            <a:off x="323357" y="1077817"/>
            <a:ext cx="8497286" cy="5290161"/>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pic>
        <p:nvPicPr>
          <p:cNvPr id="7" name="그림 2" descr="PT2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2464"/>
            <a:ext cx="9144000" cy="71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42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Tree>
    <p:extLst>
      <p:ext uri="{BB962C8B-B14F-4D97-AF65-F5344CB8AC3E}">
        <p14:creationId xmlns:p14="http://schemas.microsoft.com/office/powerpoint/2010/main" val="299878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ko-K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Tree>
    <p:extLst>
      <p:ext uri="{BB962C8B-B14F-4D97-AF65-F5344CB8AC3E}">
        <p14:creationId xmlns:p14="http://schemas.microsoft.com/office/powerpoint/2010/main" val="1671680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Tree>
    <p:extLst>
      <p:ext uri="{BB962C8B-B14F-4D97-AF65-F5344CB8AC3E}">
        <p14:creationId xmlns:p14="http://schemas.microsoft.com/office/powerpoint/2010/main" val="286015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Tree>
    <p:extLst>
      <p:ext uri="{BB962C8B-B14F-4D97-AF65-F5344CB8AC3E}">
        <p14:creationId xmlns:p14="http://schemas.microsoft.com/office/powerpoint/2010/main" val="2372229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a:p>
        </p:txBody>
      </p:sp>
    </p:spTree>
    <p:extLst>
      <p:ext uri="{BB962C8B-B14F-4D97-AF65-F5344CB8AC3E}">
        <p14:creationId xmlns:p14="http://schemas.microsoft.com/office/powerpoint/2010/main" val="1886394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03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Tree>
    <p:extLst>
      <p:ext uri="{BB962C8B-B14F-4D97-AF65-F5344CB8AC3E}">
        <p14:creationId xmlns:p14="http://schemas.microsoft.com/office/powerpoint/2010/main" val="173775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Tree>
    <p:extLst>
      <p:ext uri="{BB962C8B-B14F-4D97-AF65-F5344CB8AC3E}">
        <p14:creationId xmlns:p14="http://schemas.microsoft.com/office/powerpoint/2010/main" val="28192027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ko-K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Tree>
    <p:extLst>
      <p:ext uri="{BB962C8B-B14F-4D97-AF65-F5344CB8AC3E}">
        <p14:creationId xmlns:p14="http://schemas.microsoft.com/office/powerpoint/2010/main" val="899084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1" Type="http://schemas.openxmlformats.org/officeDocument/2006/relationships/slide" Target="slide23.xml"/><Relationship Id="rId12" Type="http://schemas.openxmlformats.org/officeDocument/2006/relationships/slide" Target="slide9.xml"/><Relationship Id="rId1" Type="http://schemas.openxmlformats.org/officeDocument/2006/relationships/slideLayout" Target="../slideLayouts/slideLayout1.xml"/><Relationship Id="rId2" Type="http://schemas.openxmlformats.org/officeDocument/2006/relationships/slide" Target="slide6.xml"/><Relationship Id="rId3" Type="http://schemas.openxmlformats.org/officeDocument/2006/relationships/slide" Target="slide8.xml"/><Relationship Id="rId4" Type="http://schemas.openxmlformats.org/officeDocument/2006/relationships/slide" Target="slide10.xml"/><Relationship Id="rId5" Type="http://schemas.openxmlformats.org/officeDocument/2006/relationships/slide" Target="slide11.xml"/><Relationship Id="rId6" Type="http://schemas.openxmlformats.org/officeDocument/2006/relationships/slide" Target="slide12.xml"/><Relationship Id="rId7" Type="http://schemas.openxmlformats.org/officeDocument/2006/relationships/slide" Target="slide13.xml"/><Relationship Id="rId8" Type="http://schemas.openxmlformats.org/officeDocument/2006/relationships/slide" Target="slide14.xml"/><Relationship Id="rId9" Type="http://schemas.openxmlformats.org/officeDocument/2006/relationships/slide" Target="slide17.xml"/><Relationship Id="rId10" Type="http://schemas.openxmlformats.org/officeDocument/2006/relationships/slide" Target="slide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1" Type="http://schemas.openxmlformats.org/officeDocument/2006/relationships/image" Target="../media/image31.gif"/><Relationship Id="rId12"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jpeg"/><Relationship Id="rId10"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1.wmf"/><Relationship Id="rId5" Type="http://schemas.openxmlformats.org/officeDocument/2006/relationships/oleObject" Target="../embeddings/oleObject2.bin"/><Relationship Id="rId6" Type="http://schemas.openxmlformats.org/officeDocument/2006/relationships/image" Target="../media/image42.wmf"/><Relationship Id="rId7" Type="http://schemas.openxmlformats.org/officeDocument/2006/relationships/oleObject" Target="../embeddings/oleObject3.bin"/><Relationship Id="rId8" Type="http://schemas.openxmlformats.org/officeDocument/2006/relationships/image" Target="../media/image43.wmf"/><Relationship Id="rId9" Type="http://schemas.openxmlformats.org/officeDocument/2006/relationships/oleObject" Target="../embeddings/oleObject4.bin"/><Relationship Id="rId10" Type="http://schemas.openxmlformats.org/officeDocument/2006/relationships/image" Target="../media/image44.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wmf"/><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1" Type="http://schemas.openxmlformats.org/officeDocument/2006/relationships/image" Target="../media/image55.wmf"/><Relationship Id="rId12" Type="http://schemas.openxmlformats.org/officeDocument/2006/relationships/oleObject" Target="../embeddings/oleObject9.bin"/><Relationship Id="rId13" Type="http://schemas.openxmlformats.org/officeDocument/2006/relationships/image" Target="../media/image56.wmf"/><Relationship Id="rId14" Type="http://schemas.openxmlformats.org/officeDocument/2006/relationships/oleObject" Target="../embeddings/oleObject10.bin"/><Relationship Id="rId15" Type="http://schemas.openxmlformats.org/officeDocument/2006/relationships/image" Target="../media/image57.wmf"/><Relationship Id="rId16" Type="http://schemas.openxmlformats.org/officeDocument/2006/relationships/oleObject" Target="../embeddings/oleObject11.bin"/><Relationship Id="rId17" Type="http://schemas.openxmlformats.org/officeDocument/2006/relationships/image" Target="../media/image58.wmf"/><Relationship Id="rId18" Type="http://schemas.openxmlformats.org/officeDocument/2006/relationships/oleObject" Target="../embeddings/oleObject12.bin"/><Relationship Id="rId19" Type="http://schemas.openxmlformats.org/officeDocument/2006/relationships/image" Target="../media/image59.wmf"/><Relationship Id="rId1" Type="http://schemas.openxmlformats.org/officeDocument/2006/relationships/vmlDrawing" Target="../drawings/vmlDrawing2.vml"/><Relationship Id="rId2" Type="http://schemas.openxmlformats.org/officeDocument/2006/relationships/slideLayout" Target="../slideLayouts/slideLayout12.xml"/><Relationship Id="rId3" Type="http://schemas.openxmlformats.org/officeDocument/2006/relationships/notesSlide" Target="../notesSlides/notesSlide11.xml"/><Relationship Id="rId4" Type="http://schemas.openxmlformats.org/officeDocument/2006/relationships/oleObject" Target="../embeddings/oleObject5.bin"/><Relationship Id="rId5" Type="http://schemas.openxmlformats.org/officeDocument/2006/relationships/image" Target="../media/image52.wmf"/><Relationship Id="rId6" Type="http://schemas.openxmlformats.org/officeDocument/2006/relationships/oleObject" Target="../embeddings/oleObject6.bin"/><Relationship Id="rId7" Type="http://schemas.openxmlformats.org/officeDocument/2006/relationships/image" Target="../media/image53.wmf"/><Relationship Id="rId8" Type="http://schemas.openxmlformats.org/officeDocument/2006/relationships/oleObject" Target="../embeddings/oleObject7.bin"/><Relationship Id="rId9" Type="http://schemas.openxmlformats.org/officeDocument/2006/relationships/image" Target="../media/image54.wmf"/><Relationship Id="rId10" Type="http://schemas.openxmlformats.org/officeDocument/2006/relationships/oleObject" Target="../embeddings/oleObject8.bin"/></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image" Target="../media/image6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gi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gif"/><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4.tiff"/><Relationship Id="rId4" Type="http://schemas.openxmlformats.org/officeDocument/2006/relationships/image" Target="../media/image75.tiff"/><Relationship Id="rId5" Type="http://schemas.openxmlformats.org/officeDocument/2006/relationships/image" Target="../media/image76.tiff"/><Relationship Id="rId6" Type="http://schemas.openxmlformats.org/officeDocument/2006/relationships/image" Target="../media/image77.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rot="10800000">
            <a:off x="5208003" y="1640252"/>
            <a:ext cx="3311805" cy="702255"/>
          </a:xfrm>
          <a:prstGeom prst="rect">
            <a:avLst/>
          </a:prstGeom>
          <a:gradFill flip="none" rotWithShape="1">
            <a:gsLst>
              <a:gs pos="54000">
                <a:schemeClr val="tx1"/>
              </a:gs>
              <a:gs pos="100000">
                <a:schemeClr val="tx1"/>
              </a:gs>
              <a:gs pos="72000">
                <a:schemeClr val="tx1"/>
              </a:gs>
            </a:gsLst>
            <a:lin ang="10800000" scaled="0"/>
            <a:tileRect/>
          </a:gra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endParaRPr lang="en-US" b="1" dirty="0">
              <a:solidFill>
                <a:srgbClr val="CCFFCC"/>
              </a:solidFill>
              <a:latin typeface="Arial"/>
              <a:cs typeface="Arial"/>
            </a:endParaRPr>
          </a:p>
        </p:txBody>
      </p:sp>
      <p:pic>
        <p:nvPicPr>
          <p:cNvPr id="5" name="Picture 4"/>
          <p:cNvPicPr>
            <a:picLocks noChangeAspect="1"/>
          </p:cNvPicPr>
          <p:nvPr/>
        </p:nvPicPr>
        <p:blipFill>
          <a:blip r:embed="rId2"/>
          <a:stretch>
            <a:fillRect/>
          </a:stretch>
        </p:blipFill>
        <p:spPr>
          <a:xfrm>
            <a:off x="0" y="0"/>
            <a:ext cx="9131300" cy="6858000"/>
          </a:xfrm>
          <a:prstGeom prst="rect">
            <a:avLst/>
          </a:prstGeom>
        </p:spPr>
      </p:pic>
      <p:sp>
        <p:nvSpPr>
          <p:cNvPr id="2" name="Title 1"/>
          <p:cNvSpPr>
            <a:spLocks noGrp="1"/>
          </p:cNvSpPr>
          <p:nvPr>
            <p:ph type="ctrTitle"/>
          </p:nvPr>
        </p:nvSpPr>
        <p:spPr>
          <a:xfrm>
            <a:off x="648804" y="1652084"/>
            <a:ext cx="2470603" cy="591792"/>
          </a:xfrm>
          <a:solidFill>
            <a:schemeClr val="tx1"/>
          </a:solidFill>
        </p:spPr>
        <p:txBody>
          <a:bodyPr>
            <a:noAutofit/>
          </a:bodyPr>
          <a:lstStyle/>
          <a:p>
            <a:pPr algn="r"/>
            <a:r>
              <a:rPr lang="en-US" b="1" dirty="0" smtClean="0">
                <a:solidFill>
                  <a:srgbClr val="CCFFCC"/>
                </a:solidFill>
                <a:latin typeface="Arial"/>
                <a:cs typeface="Arial"/>
              </a:rPr>
              <a:t> </a:t>
            </a:r>
            <a:endParaRPr lang="en-US" b="1" dirty="0">
              <a:solidFill>
                <a:srgbClr val="CCFFCC"/>
              </a:solidFill>
              <a:latin typeface="Arial"/>
              <a:cs typeface="Arial"/>
            </a:endParaRPr>
          </a:p>
        </p:txBody>
      </p:sp>
      <p:sp>
        <p:nvSpPr>
          <p:cNvPr id="3" name="Subtitle 2"/>
          <p:cNvSpPr>
            <a:spLocks noGrp="1"/>
          </p:cNvSpPr>
          <p:nvPr>
            <p:ph type="subTitle" idx="1"/>
          </p:nvPr>
        </p:nvSpPr>
        <p:spPr>
          <a:xfrm>
            <a:off x="1371600" y="4120451"/>
            <a:ext cx="6400800" cy="1752600"/>
          </a:xfrm>
        </p:spPr>
        <p:txBody>
          <a:bodyPr>
            <a:normAutofit fontScale="92500" lnSpcReduction="20000"/>
          </a:bodyPr>
          <a:lstStyle/>
          <a:p>
            <a:r>
              <a:rPr lang="en-US" b="1" dirty="0" smtClean="0">
                <a:solidFill>
                  <a:schemeClr val="accent1">
                    <a:lumMod val="20000"/>
                    <a:lumOff val="80000"/>
                  </a:schemeClr>
                </a:solidFill>
                <a:latin typeface="Arial"/>
                <a:cs typeface="Arial"/>
              </a:rPr>
              <a:t>Jhoon Kim</a:t>
            </a:r>
          </a:p>
          <a:p>
            <a:endParaRPr lang="en-US" b="1" dirty="0">
              <a:solidFill>
                <a:schemeClr val="accent1">
                  <a:lumMod val="20000"/>
                  <a:lumOff val="80000"/>
                </a:schemeClr>
              </a:solidFill>
              <a:latin typeface="Arial"/>
              <a:cs typeface="Arial"/>
            </a:endParaRPr>
          </a:p>
          <a:p>
            <a:r>
              <a:rPr lang="en-US" sz="2600" b="1" dirty="0" smtClean="0">
                <a:solidFill>
                  <a:schemeClr val="tx1"/>
                </a:solidFill>
                <a:latin typeface="Arial"/>
                <a:cs typeface="Arial"/>
              </a:rPr>
              <a:t>P.I., GEMS</a:t>
            </a:r>
          </a:p>
          <a:p>
            <a:r>
              <a:rPr lang="en-US" sz="2600" b="1" dirty="0" err="1" smtClean="0">
                <a:solidFill>
                  <a:schemeClr val="tx1"/>
                </a:solidFill>
                <a:latin typeface="Arial"/>
                <a:cs typeface="Arial"/>
              </a:rPr>
              <a:t>Yonsei</a:t>
            </a:r>
            <a:r>
              <a:rPr lang="en-US" sz="2600" b="1" dirty="0" smtClean="0">
                <a:solidFill>
                  <a:schemeClr val="tx1"/>
                </a:solidFill>
                <a:latin typeface="Arial"/>
                <a:cs typeface="Arial"/>
              </a:rPr>
              <a:t> University, Seoul, Korea</a:t>
            </a:r>
            <a:endParaRPr lang="en-US" sz="2600" b="1" dirty="0">
              <a:solidFill>
                <a:schemeClr val="tx1"/>
              </a:solidFill>
              <a:latin typeface="Arial"/>
              <a:cs typeface="Arial"/>
            </a:endParaRPr>
          </a:p>
        </p:txBody>
      </p:sp>
      <p:sp>
        <p:nvSpPr>
          <p:cNvPr id="6" name="Title 1"/>
          <p:cNvSpPr txBox="1">
            <a:spLocks/>
          </p:cNvSpPr>
          <p:nvPr/>
        </p:nvSpPr>
        <p:spPr>
          <a:xfrm>
            <a:off x="1269958" y="1623223"/>
            <a:ext cx="4709938" cy="591792"/>
          </a:xfrm>
          <a:prstGeom prst="rect">
            <a:avLst/>
          </a:prstGeom>
          <a:gradFill flip="none" rotWithShape="1">
            <a:gsLst>
              <a:gs pos="51000">
                <a:schemeClr val="tx1"/>
              </a:gs>
              <a:gs pos="62000">
                <a:schemeClr val="tx1"/>
              </a:gs>
              <a:gs pos="59000">
                <a:schemeClr val="accent1">
                  <a:lumMod val="40000"/>
                  <a:lumOff val="60000"/>
                </a:schemeClr>
              </a:gs>
            </a:gsLst>
            <a:lin ang="10800000" scaled="0"/>
            <a:tileRect/>
          </a:gra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800" b="1" dirty="0" smtClean="0">
                <a:solidFill>
                  <a:srgbClr val="39FFE1"/>
                </a:solidFill>
                <a:latin typeface="Times New Roman"/>
                <a:cs typeface="Times New Roman"/>
              </a:rPr>
              <a:t>Status of GEMS        </a:t>
            </a:r>
            <a:endParaRPr lang="en-US" sz="4800" b="1" dirty="0">
              <a:solidFill>
                <a:srgbClr val="39FFE1"/>
              </a:solidFill>
              <a:latin typeface="Times New Roman"/>
              <a:cs typeface="Times New Roman"/>
            </a:endParaRPr>
          </a:p>
        </p:txBody>
      </p:sp>
    </p:spTree>
    <p:extLst>
      <p:ext uri="{BB962C8B-B14F-4D97-AF65-F5344CB8AC3E}">
        <p14:creationId xmlns:p14="http://schemas.microsoft.com/office/powerpoint/2010/main" val="22967114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직사각형 106"/>
          <p:cNvSpPr/>
          <p:nvPr/>
        </p:nvSpPr>
        <p:spPr>
          <a:xfrm>
            <a:off x="103670" y="1570223"/>
            <a:ext cx="6938525" cy="2367751"/>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p>
        </p:txBody>
      </p:sp>
      <p:sp>
        <p:nvSpPr>
          <p:cNvPr id="59" name="직사각형 58"/>
          <p:cNvSpPr/>
          <p:nvPr/>
        </p:nvSpPr>
        <p:spPr>
          <a:xfrm>
            <a:off x="103670" y="4339346"/>
            <a:ext cx="6938525" cy="1249894"/>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p>
        </p:txBody>
      </p:sp>
      <p:sp>
        <p:nvSpPr>
          <p:cNvPr id="29" name="직사각형 28"/>
          <p:cNvSpPr/>
          <p:nvPr/>
        </p:nvSpPr>
        <p:spPr>
          <a:xfrm>
            <a:off x="77912" y="141671"/>
            <a:ext cx="6604244" cy="120436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a:p>
        </p:txBody>
      </p:sp>
      <p:sp>
        <p:nvSpPr>
          <p:cNvPr id="4" name="직사각형 3">
            <a:hlinkClick r:id="rId2" action="ppaction://hlinksldjump"/>
          </p:cNvPr>
          <p:cNvSpPr/>
          <p:nvPr/>
        </p:nvSpPr>
        <p:spPr>
          <a:xfrm>
            <a:off x="1831862" y="601255"/>
            <a:ext cx="1152128" cy="360040"/>
          </a:xfrm>
          <a:prstGeom prst="rect">
            <a:avLst/>
          </a:prstGeom>
          <a:ln>
            <a:solidFill>
              <a:schemeClr val="tx1"/>
            </a:solidFill>
          </a:ln>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CTM</a:t>
            </a:r>
            <a:endParaRPr lang="ko-KR" altLang="en-US" sz="1400" b="1" dirty="0"/>
          </a:p>
        </p:txBody>
      </p:sp>
      <p:sp>
        <p:nvSpPr>
          <p:cNvPr id="5" name="직사각형 4">
            <a:hlinkClick r:id="rId3" action="ppaction://hlinksldjump"/>
          </p:cNvPr>
          <p:cNvSpPr/>
          <p:nvPr/>
        </p:nvSpPr>
        <p:spPr>
          <a:xfrm>
            <a:off x="3179522" y="601255"/>
            <a:ext cx="1152128" cy="360040"/>
          </a:xfrm>
          <a:prstGeom prst="rect">
            <a:avLst/>
          </a:prstGeom>
          <a:ln>
            <a:solidFill>
              <a:schemeClr val="tx1"/>
            </a:solidFill>
          </a:ln>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RTM</a:t>
            </a:r>
            <a:endParaRPr lang="ko-KR" altLang="en-US" sz="1400" b="1" dirty="0"/>
          </a:p>
        </p:txBody>
      </p:sp>
      <p:sp>
        <p:nvSpPr>
          <p:cNvPr id="6" name="직사각형 5"/>
          <p:cNvSpPr/>
          <p:nvPr/>
        </p:nvSpPr>
        <p:spPr>
          <a:xfrm>
            <a:off x="4650706" y="601255"/>
            <a:ext cx="1944216" cy="360040"/>
          </a:xfrm>
          <a:prstGeom prst="rect">
            <a:avLst/>
          </a:prstGeom>
          <a:ln>
            <a:solidFill>
              <a:schemeClr val="tx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Radiance spectrum </a:t>
            </a:r>
            <a:r>
              <a:rPr lang="en-US" altLang="ko-KR" sz="1400" b="1" dirty="0" err="1" smtClean="0"/>
              <a:t>Sim</a:t>
            </a:r>
            <a:endParaRPr lang="ko-KR" altLang="en-US" sz="1400" b="1" dirty="0"/>
          </a:p>
        </p:txBody>
      </p:sp>
      <p:sp>
        <p:nvSpPr>
          <p:cNvPr id="7" name="직사각형 6"/>
          <p:cNvSpPr/>
          <p:nvPr/>
        </p:nvSpPr>
        <p:spPr>
          <a:xfrm>
            <a:off x="7350720" y="141671"/>
            <a:ext cx="1656184" cy="1204364"/>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altLang="ko-KR" sz="1600" b="1" dirty="0" smtClean="0"/>
              <a:t>GEMS_Lv1b</a:t>
            </a:r>
          </a:p>
          <a:p>
            <a:pPr algn="ctr"/>
            <a:r>
              <a:rPr lang="en-US" altLang="ko-KR" sz="1600" b="1" dirty="0" smtClean="0"/>
              <a:t>Radiance spectrum</a:t>
            </a:r>
            <a:endParaRPr lang="ko-KR" altLang="en-US" sz="1600" b="1" dirty="0"/>
          </a:p>
        </p:txBody>
      </p:sp>
      <p:sp>
        <p:nvSpPr>
          <p:cNvPr id="10" name="직사각형 9"/>
          <p:cNvSpPr/>
          <p:nvPr/>
        </p:nvSpPr>
        <p:spPr>
          <a:xfrm>
            <a:off x="155186" y="390497"/>
            <a:ext cx="1368152" cy="36004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MET. field</a:t>
            </a:r>
            <a:endParaRPr lang="ko-KR" altLang="en-US" sz="1400" dirty="0"/>
          </a:p>
        </p:txBody>
      </p:sp>
      <p:sp>
        <p:nvSpPr>
          <p:cNvPr id="12" name="직사각형 11"/>
          <p:cNvSpPr/>
          <p:nvPr/>
        </p:nvSpPr>
        <p:spPr>
          <a:xfrm>
            <a:off x="155186" y="894553"/>
            <a:ext cx="1368152" cy="36004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t>Emission</a:t>
            </a:r>
            <a:endParaRPr lang="ko-KR" altLang="en-US" sz="1400" dirty="0"/>
          </a:p>
        </p:txBody>
      </p:sp>
      <p:cxnSp>
        <p:nvCxnSpPr>
          <p:cNvPr id="14" name="직선 화살표 연결선 13"/>
          <p:cNvCxnSpPr>
            <a:stCxn id="10" idx="3"/>
            <a:endCxn id="4" idx="1"/>
          </p:cNvCxnSpPr>
          <p:nvPr/>
        </p:nvCxnSpPr>
        <p:spPr>
          <a:xfrm>
            <a:off x="1523338" y="570517"/>
            <a:ext cx="308524" cy="210758"/>
          </a:xfrm>
          <a:prstGeom prst="straightConnector1">
            <a:avLst/>
          </a:prstGeom>
          <a:ln w="285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 name="직선 화살표 연결선 15"/>
          <p:cNvCxnSpPr>
            <a:stCxn id="12" idx="3"/>
            <a:endCxn id="4" idx="1"/>
          </p:cNvCxnSpPr>
          <p:nvPr/>
        </p:nvCxnSpPr>
        <p:spPr>
          <a:xfrm flipV="1">
            <a:off x="1523338" y="781275"/>
            <a:ext cx="308524" cy="293298"/>
          </a:xfrm>
          <a:prstGeom prst="straightConnector1">
            <a:avLst/>
          </a:prstGeom>
          <a:ln w="285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a:stCxn id="4" idx="3"/>
            <a:endCxn id="5" idx="1"/>
          </p:cNvCxnSpPr>
          <p:nvPr/>
        </p:nvCxnSpPr>
        <p:spPr>
          <a:xfrm>
            <a:off x="2983990" y="781275"/>
            <a:ext cx="195532" cy="0"/>
          </a:xfrm>
          <a:prstGeom prst="straightConnector1">
            <a:avLst/>
          </a:prstGeom>
          <a:ln w="285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a:stCxn id="5" idx="3"/>
            <a:endCxn id="6" idx="1"/>
          </p:cNvCxnSpPr>
          <p:nvPr/>
        </p:nvCxnSpPr>
        <p:spPr>
          <a:xfrm>
            <a:off x="4331650" y="781275"/>
            <a:ext cx="319056" cy="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30739" y="190693"/>
            <a:ext cx="864096" cy="307777"/>
          </a:xfrm>
          <a:prstGeom prst="rect">
            <a:avLst/>
          </a:prstGeom>
          <a:noFill/>
        </p:spPr>
        <p:txBody>
          <a:bodyPr wrap="square" rtlCol="0">
            <a:spAutoFit/>
          </a:bodyPr>
          <a:lstStyle/>
          <a:p>
            <a:r>
              <a:rPr lang="en-US" altLang="ko-KR" sz="1400" dirty="0" err="1" smtClean="0"/>
              <a:t>R</a:t>
            </a:r>
            <a:r>
              <a:rPr lang="en-US" altLang="ko-KR" sz="1400" baseline="-25000" dirty="0" err="1" smtClean="0"/>
              <a:t>λ</a:t>
            </a:r>
            <a:r>
              <a:rPr lang="en-US" altLang="ko-KR" sz="1400" dirty="0" smtClean="0"/>
              <a:t>(Sat.)</a:t>
            </a:r>
            <a:endParaRPr lang="ko-KR" altLang="en-US" sz="1400" dirty="0"/>
          </a:p>
        </p:txBody>
      </p:sp>
      <p:cxnSp>
        <p:nvCxnSpPr>
          <p:cNvPr id="23" name="직선 화살표 연결선 22"/>
          <p:cNvCxnSpPr>
            <a:stCxn id="21" idx="2"/>
          </p:cNvCxnSpPr>
          <p:nvPr/>
        </p:nvCxnSpPr>
        <p:spPr>
          <a:xfrm>
            <a:off x="4462787" y="498470"/>
            <a:ext cx="0" cy="282805"/>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4" name="직사각형 23">
            <a:hlinkClick r:id="rId4" action="ppaction://hlinksldjump"/>
          </p:cNvPr>
          <p:cNvSpPr/>
          <p:nvPr/>
        </p:nvSpPr>
        <p:spPr>
          <a:xfrm>
            <a:off x="4932084" y="2878878"/>
            <a:ext cx="1645200" cy="360000"/>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Surface</a:t>
            </a:r>
          </a:p>
        </p:txBody>
      </p:sp>
      <p:sp>
        <p:nvSpPr>
          <p:cNvPr id="27" name="직사각형 26"/>
          <p:cNvSpPr/>
          <p:nvPr/>
        </p:nvSpPr>
        <p:spPr>
          <a:xfrm>
            <a:off x="2733056" y="2243082"/>
            <a:ext cx="1645200" cy="39383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itchFamily="34" charset="0"/>
              <a:buChar char="•"/>
            </a:pPr>
            <a:r>
              <a:rPr lang="en-US" altLang="ko-KR" sz="1200" dirty="0" smtClean="0"/>
              <a:t>Rad Cloud fraction</a:t>
            </a:r>
          </a:p>
          <a:p>
            <a:pPr marL="171450" indent="-171450" algn="just">
              <a:buFont typeface="Arial" pitchFamily="34" charset="0"/>
              <a:buChar char="•"/>
            </a:pPr>
            <a:r>
              <a:rPr lang="en-US" altLang="ko-KR" sz="1200" dirty="0" smtClean="0"/>
              <a:t>Cloud height</a:t>
            </a:r>
            <a:endParaRPr lang="ko-KR" altLang="en-US" sz="1200" dirty="0"/>
          </a:p>
        </p:txBody>
      </p:sp>
      <p:sp>
        <p:nvSpPr>
          <p:cNvPr id="28" name="직사각형 27">
            <a:hlinkClick r:id="rId5" action="ppaction://hlinksldjump"/>
          </p:cNvPr>
          <p:cNvSpPr/>
          <p:nvPr/>
        </p:nvSpPr>
        <p:spPr>
          <a:xfrm>
            <a:off x="2744473" y="2878878"/>
            <a:ext cx="1645200" cy="360000"/>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Aerosol</a:t>
            </a:r>
            <a:endParaRPr lang="ko-KR" altLang="en-US" sz="1400" b="1" dirty="0"/>
          </a:p>
        </p:txBody>
      </p:sp>
      <p:sp>
        <p:nvSpPr>
          <p:cNvPr id="30" name="왼쪽/오른쪽 화살표 29"/>
          <p:cNvSpPr/>
          <p:nvPr/>
        </p:nvSpPr>
        <p:spPr>
          <a:xfrm>
            <a:off x="6644546" y="584858"/>
            <a:ext cx="706174" cy="360040"/>
          </a:xfrm>
          <a:prstGeom prst="lef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ko-KR" altLang="en-US"/>
          </a:p>
        </p:txBody>
      </p:sp>
      <p:sp>
        <p:nvSpPr>
          <p:cNvPr id="34" name="직사각형 33"/>
          <p:cNvSpPr/>
          <p:nvPr/>
        </p:nvSpPr>
        <p:spPr>
          <a:xfrm>
            <a:off x="4932084" y="3284984"/>
            <a:ext cx="1645200" cy="3600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itchFamily="34" charset="0"/>
              <a:buChar char="•"/>
            </a:pPr>
            <a:r>
              <a:rPr lang="en-US" altLang="ko-KR" sz="1200" dirty="0" smtClean="0"/>
              <a:t>Surface reflectance</a:t>
            </a:r>
            <a:endParaRPr lang="ko-KR" altLang="en-US" sz="1200" dirty="0"/>
          </a:p>
        </p:txBody>
      </p:sp>
      <p:sp>
        <p:nvSpPr>
          <p:cNvPr id="35" name="직사각형 34"/>
          <p:cNvSpPr/>
          <p:nvPr/>
        </p:nvSpPr>
        <p:spPr>
          <a:xfrm>
            <a:off x="2749965" y="3272105"/>
            <a:ext cx="1645200" cy="3600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itchFamily="34" charset="0"/>
              <a:buChar char="•"/>
            </a:pPr>
            <a:r>
              <a:rPr lang="en-US" altLang="ko-KR" sz="1200" dirty="0" smtClean="0"/>
              <a:t>AI, AOD, SSA</a:t>
            </a:r>
            <a:endParaRPr lang="ko-KR" altLang="en-US" sz="1200" dirty="0"/>
          </a:p>
        </p:txBody>
      </p:sp>
      <p:sp>
        <p:nvSpPr>
          <p:cNvPr id="36" name="직사각형 35">
            <a:hlinkClick r:id="rId6" action="ppaction://hlinksldjump"/>
          </p:cNvPr>
          <p:cNvSpPr/>
          <p:nvPr/>
        </p:nvSpPr>
        <p:spPr>
          <a:xfrm>
            <a:off x="149920" y="4659487"/>
            <a:ext cx="1645200" cy="360000"/>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NO</a:t>
            </a:r>
            <a:r>
              <a:rPr lang="en-US" altLang="ko-KR" sz="1400" b="1" baseline="-25000" dirty="0" smtClean="0"/>
              <a:t>2</a:t>
            </a:r>
          </a:p>
        </p:txBody>
      </p:sp>
      <p:sp>
        <p:nvSpPr>
          <p:cNvPr id="37" name="직사각형 36">
            <a:hlinkClick r:id="rId7" action="ppaction://hlinksldjump"/>
          </p:cNvPr>
          <p:cNvSpPr/>
          <p:nvPr/>
        </p:nvSpPr>
        <p:spPr>
          <a:xfrm>
            <a:off x="1889096" y="4659487"/>
            <a:ext cx="1645200" cy="360000"/>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SO</a:t>
            </a:r>
            <a:r>
              <a:rPr lang="en-US" altLang="ko-KR" sz="1400" b="1" baseline="-25000" dirty="0" smtClean="0"/>
              <a:t>2</a:t>
            </a:r>
          </a:p>
        </p:txBody>
      </p:sp>
      <p:sp>
        <p:nvSpPr>
          <p:cNvPr id="38" name="직사각형 37">
            <a:hlinkClick r:id="rId8" action="ppaction://hlinksldjump"/>
          </p:cNvPr>
          <p:cNvSpPr/>
          <p:nvPr/>
        </p:nvSpPr>
        <p:spPr>
          <a:xfrm>
            <a:off x="3606304" y="4659487"/>
            <a:ext cx="1645200" cy="360000"/>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HCHO</a:t>
            </a:r>
          </a:p>
        </p:txBody>
      </p:sp>
      <p:sp>
        <p:nvSpPr>
          <p:cNvPr id="39" name="직사각형 38">
            <a:hlinkClick r:id="rId9" action="ppaction://hlinksldjump"/>
          </p:cNvPr>
          <p:cNvSpPr/>
          <p:nvPr/>
        </p:nvSpPr>
        <p:spPr>
          <a:xfrm>
            <a:off x="5334496" y="4659487"/>
            <a:ext cx="1645200" cy="360000"/>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O</a:t>
            </a:r>
            <a:r>
              <a:rPr lang="en-US" altLang="ko-KR" sz="1400" b="1" baseline="-25000" dirty="0" smtClean="0"/>
              <a:t>3</a:t>
            </a:r>
          </a:p>
        </p:txBody>
      </p:sp>
      <p:sp>
        <p:nvSpPr>
          <p:cNvPr id="40" name="직사각형 39"/>
          <p:cNvSpPr/>
          <p:nvPr/>
        </p:nvSpPr>
        <p:spPr>
          <a:xfrm>
            <a:off x="149920" y="5091535"/>
            <a:ext cx="1645200" cy="3600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itchFamily="34" charset="0"/>
              <a:buChar char="•"/>
            </a:pPr>
            <a:r>
              <a:rPr lang="en-US" altLang="ko-KR" sz="1200" dirty="0" smtClean="0"/>
              <a:t>Trop. NO</a:t>
            </a:r>
            <a:r>
              <a:rPr lang="en-US" altLang="ko-KR" sz="1200" baseline="-25000" dirty="0" smtClean="0"/>
              <a:t>2</a:t>
            </a:r>
            <a:r>
              <a:rPr lang="en-US" altLang="ko-KR" sz="1200" dirty="0" smtClean="0"/>
              <a:t> VCD</a:t>
            </a:r>
            <a:endParaRPr lang="ko-KR" altLang="en-US" sz="1200" dirty="0"/>
          </a:p>
        </p:txBody>
      </p:sp>
      <p:sp>
        <p:nvSpPr>
          <p:cNvPr id="41" name="직사각형 40"/>
          <p:cNvSpPr/>
          <p:nvPr/>
        </p:nvSpPr>
        <p:spPr>
          <a:xfrm>
            <a:off x="1890991" y="5091535"/>
            <a:ext cx="1645200" cy="3600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itchFamily="34" charset="0"/>
              <a:buChar char="•"/>
            </a:pPr>
            <a:r>
              <a:rPr lang="en-US" altLang="ko-KR" sz="1200" dirty="0" smtClean="0"/>
              <a:t>Trop. SO</a:t>
            </a:r>
            <a:r>
              <a:rPr lang="en-US" altLang="ko-KR" sz="1200" baseline="-25000" dirty="0" smtClean="0"/>
              <a:t>2</a:t>
            </a:r>
            <a:r>
              <a:rPr lang="en-US" altLang="ko-KR" sz="1200" dirty="0" smtClean="0"/>
              <a:t> VCD</a:t>
            </a:r>
            <a:endParaRPr lang="ko-KR" altLang="en-US" sz="1200" dirty="0"/>
          </a:p>
        </p:txBody>
      </p:sp>
      <p:sp>
        <p:nvSpPr>
          <p:cNvPr id="42" name="직사각형 41"/>
          <p:cNvSpPr/>
          <p:nvPr/>
        </p:nvSpPr>
        <p:spPr>
          <a:xfrm>
            <a:off x="3608199" y="5091535"/>
            <a:ext cx="1645200" cy="3600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itchFamily="34" charset="0"/>
              <a:buChar char="•"/>
            </a:pPr>
            <a:r>
              <a:rPr lang="en-US" altLang="ko-KR" sz="1200" dirty="0" smtClean="0"/>
              <a:t>HCHO VCD</a:t>
            </a:r>
            <a:endParaRPr lang="ko-KR" altLang="en-US" sz="1200" dirty="0"/>
          </a:p>
        </p:txBody>
      </p:sp>
      <p:sp>
        <p:nvSpPr>
          <p:cNvPr id="43" name="직사각형 42"/>
          <p:cNvSpPr/>
          <p:nvPr/>
        </p:nvSpPr>
        <p:spPr>
          <a:xfrm>
            <a:off x="5339762" y="5091535"/>
            <a:ext cx="1645200" cy="3600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itchFamily="34" charset="0"/>
              <a:buChar char="•"/>
            </a:pPr>
            <a:r>
              <a:rPr lang="en-US" altLang="ko-KR" sz="1200" dirty="0" smtClean="0"/>
              <a:t>Trop. O</a:t>
            </a:r>
            <a:r>
              <a:rPr lang="en-US" altLang="ko-KR" sz="1200" baseline="-25000" dirty="0" smtClean="0"/>
              <a:t>3</a:t>
            </a:r>
            <a:r>
              <a:rPr lang="en-US" altLang="ko-KR" sz="1200" dirty="0" smtClean="0"/>
              <a:t> VCD</a:t>
            </a:r>
          </a:p>
          <a:p>
            <a:pPr marL="171450" indent="-171450" algn="just">
              <a:buFont typeface="Arial" pitchFamily="34" charset="0"/>
              <a:buChar char="•"/>
            </a:pPr>
            <a:r>
              <a:rPr lang="en-US" altLang="ko-KR" sz="1200" dirty="0" smtClean="0"/>
              <a:t>Total O</a:t>
            </a:r>
            <a:r>
              <a:rPr lang="en-US" altLang="ko-KR" sz="1200" baseline="-25000" dirty="0" smtClean="0"/>
              <a:t>3</a:t>
            </a:r>
            <a:r>
              <a:rPr lang="en-US" altLang="ko-KR" sz="1200" dirty="0" smtClean="0"/>
              <a:t> VCD</a:t>
            </a:r>
            <a:endParaRPr lang="ko-KR" altLang="en-US" sz="1200" dirty="0"/>
          </a:p>
        </p:txBody>
      </p:sp>
      <p:sp>
        <p:nvSpPr>
          <p:cNvPr id="44" name="직사각형 43">
            <a:hlinkClick r:id="rId10" action="ppaction://hlinksldjump"/>
          </p:cNvPr>
          <p:cNvSpPr/>
          <p:nvPr/>
        </p:nvSpPr>
        <p:spPr>
          <a:xfrm>
            <a:off x="2252305" y="6165384"/>
            <a:ext cx="2281310" cy="360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altLang="ko-KR" sz="1600" dirty="0" smtClean="0"/>
              <a:t>Data Assimilation</a:t>
            </a:r>
            <a:endParaRPr lang="ko-KR" altLang="en-US" sz="1600" dirty="0"/>
          </a:p>
        </p:txBody>
      </p:sp>
      <p:sp>
        <p:nvSpPr>
          <p:cNvPr id="56" name="TextBox 55"/>
          <p:cNvSpPr txBox="1"/>
          <p:nvPr/>
        </p:nvSpPr>
        <p:spPr>
          <a:xfrm>
            <a:off x="155186" y="26460"/>
            <a:ext cx="1522414" cy="307777"/>
          </a:xfrm>
          <a:prstGeom prst="rect">
            <a:avLst/>
          </a:prstGeom>
          <a:solidFill>
            <a:schemeClr val="bg1">
              <a:lumMod val="95000"/>
            </a:schemeClr>
          </a:solidFill>
          <a:ln>
            <a:solidFill>
              <a:srgbClr val="002060"/>
            </a:solidFill>
            <a:prstDash val="dash"/>
          </a:ln>
        </p:spPr>
        <p:txBody>
          <a:bodyPr wrap="square" rtlCol="0">
            <a:spAutoFit/>
          </a:bodyPr>
          <a:lstStyle/>
          <a:p>
            <a:r>
              <a:rPr lang="en-US" altLang="ko-KR" sz="1400" b="1" i="1" dirty="0" smtClean="0"/>
              <a:t>Before Launch</a:t>
            </a:r>
            <a:endParaRPr lang="ko-KR" altLang="en-US" sz="1400" b="1" i="1" dirty="0"/>
          </a:p>
        </p:txBody>
      </p:sp>
      <p:sp>
        <p:nvSpPr>
          <p:cNvPr id="57" name="TextBox 56"/>
          <p:cNvSpPr txBox="1"/>
          <p:nvPr/>
        </p:nvSpPr>
        <p:spPr>
          <a:xfrm>
            <a:off x="7412482" y="26460"/>
            <a:ext cx="1522414" cy="307777"/>
          </a:xfrm>
          <a:prstGeom prst="rect">
            <a:avLst/>
          </a:prstGeom>
          <a:solidFill>
            <a:schemeClr val="bg1">
              <a:lumMod val="95000"/>
            </a:schemeClr>
          </a:solidFill>
          <a:ln>
            <a:solidFill>
              <a:srgbClr val="002060"/>
            </a:solidFill>
          </a:ln>
        </p:spPr>
        <p:txBody>
          <a:bodyPr wrap="square" rtlCol="0">
            <a:spAutoFit/>
          </a:bodyPr>
          <a:lstStyle/>
          <a:p>
            <a:r>
              <a:rPr lang="en-US" altLang="ko-KR" sz="1400" b="1" i="1" dirty="0" smtClean="0"/>
              <a:t>After Launch</a:t>
            </a:r>
            <a:endParaRPr lang="ko-KR" altLang="en-US" sz="1400" b="1" i="1" dirty="0"/>
          </a:p>
        </p:txBody>
      </p:sp>
      <p:cxnSp>
        <p:nvCxnSpPr>
          <p:cNvPr id="110" name="꺾인 연결선 109"/>
          <p:cNvCxnSpPr>
            <a:stCxn id="39" idx="0"/>
            <a:endCxn id="37" idx="0"/>
          </p:cNvCxnSpPr>
          <p:nvPr/>
        </p:nvCxnSpPr>
        <p:spPr>
          <a:xfrm rot="16200000" flipV="1">
            <a:off x="4434396" y="2936787"/>
            <a:ext cx="12700" cy="3445400"/>
          </a:xfrm>
          <a:prstGeom prst="bentConnector3">
            <a:avLst>
              <a:gd name="adj1" fmla="val 180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꺾인 연결선 111"/>
          <p:cNvCxnSpPr>
            <a:stCxn id="39" idx="0"/>
            <a:endCxn id="38" idx="0"/>
          </p:cNvCxnSpPr>
          <p:nvPr/>
        </p:nvCxnSpPr>
        <p:spPr>
          <a:xfrm rot="16200000" flipV="1">
            <a:off x="5293000" y="3795391"/>
            <a:ext cx="12700" cy="1728192"/>
          </a:xfrm>
          <a:prstGeom prst="bentConnector3">
            <a:avLst>
              <a:gd name="adj1" fmla="val 180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 name="직사각형 113"/>
          <p:cNvSpPr/>
          <p:nvPr/>
        </p:nvSpPr>
        <p:spPr>
          <a:xfrm>
            <a:off x="5070817" y="5949320"/>
            <a:ext cx="1661423" cy="360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altLang="ko-KR" sz="1600" dirty="0" smtClean="0"/>
              <a:t>AQ Forecast</a:t>
            </a:r>
            <a:endParaRPr lang="ko-KR" altLang="en-US" sz="1600" dirty="0"/>
          </a:p>
        </p:txBody>
      </p:sp>
      <p:sp>
        <p:nvSpPr>
          <p:cNvPr id="115" name="직사각형 114"/>
          <p:cNvSpPr/>
          <p:nvPr/>
        </p:nvSpPr>
        <p:spPr>
          <a:xfrm>
            <a:off x="5073164" y="6381368"/>
            <a:ext cx="3969236"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Climate Change Policy</a:t>
            </a:r>
            <a:endParaRPr lang="ko-KR" altLang="en-US" sz="1600" dirty="0"/>
          </a:p>
        </p:txBody>
      </p:sp>
      <p:cxnSp>
        <p:nvCxnSpPr>
          <p:cNvPr id="117" name="직선 화살표 연결선 116"/>
          <p:cNvCxnSpPr>
            <a:stCxn id="44" idx="3"/>
            <a:endCxn id="114" idx="1"/>
          </p:cNvCxnSpPr>
          <p:nvPr/>
        </p:nvCxnSpPr>
        <p:spPr>
          <a:xfrm flipV="1">
            <a:off x="4533615" y="6129320"/>
            <a:ext cx="537202" cy="2160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9" name="직선 화살표 연결선 118"/>
          <p:cNvCxnSpPr>
            <a:stCxn id="44" idx="3"/>
            <a:endCxn id="115" idx="1"/>
          </p:cNvCxnSpPr>
          <p:nvPr/>
        </p:nvCxnSpPr>
        <p:spPr>
          <a:xfrm>
            <a:off x="4533615" y="6345384"/>
            <a:ext cx="539549" cy="21598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직사각형 139">
            <a:hlinkClick r:id="rId11" action="ppaction://hlinksldjump"/>
          </p:cNvPr>
          <p:cNvSpPr/>
          <p:nvPr/>
        </p:nvSpPr>
        <p:spPr>
          <a:xfrm>
            <a:off x="7422728" y="2649188"/>
            <a:ext cx="1619672" cy="2925308"/>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b="1" dirty="0" smtClean="0">
                <a:solidFill>
                  <a:schemeClr val="tx1"/>
                </a:solidFill>
                <a:latin typeface="+mn-ea"/>
                <a:cs typeface="Arial" pitchFamily="34" charset="0"/>
              </a:rPr>
              <a:t>GEMS</a:t>
            </a:r>
          </a:p>
          <a:p>
            <a:pPr algn="ctr"/>
            <a:r>
              <a:rPr lang="en-US" altLang="ko-KR" sz="1600" b="1" dirty="0" smtClean="0">
                <a:solidFill>
                  <a:schemeClr val="tx1"/>
                </a:solidFill>
                <a:latin typeface="+mn-ea"/>
                <a:cs typeface="Arial" pitchFamily="34" charset="0"/>
              </a:rPr>
              <a:t>Instrument</a:t>
            </a:r>
          </a:p>
          <a:p>
            <a:pPr algn="ctr"/>
            <a:r>
              <a:rPr lang="en-US" altLang="ko-KR" sz="1600" b="1" dirty="0" smtClean="0">
                <a:solidFill>
                  <a:schemeClr val="tx1"/>
                </a:solidFill>
                <a:latin typeface="+mn-ea"/>
                <a:cs typeface="Arial" pitchFamily="34" charset="0"/>
              </a:rPr>
              <a:t>Requirement</a:t>
            </a:r>
          </a:p>
          <a:p>
            <a:endParaRPr lang="en-US" altLang="ko-KR" sz="1200" b="1" dirty="0" smtClean="0">
              <a:solidFill>
                <a:prstClr val="black"/>
              </a:solidFill>
              <a:latin typeface="+mn-ea"/>
              <a:cs typeface="Arial" pitchFamily="34" charset="0"/>
            </a:endParaRPr>
          </a:p>
          <a:p>
            <a:r>
              <a:rPr lang="en-US" altLang="ko-KR" sz="1200" b="1" dirty="0" smtClean="0">
                <a:solidFill>
                  <a:prstClr val="black"/>
                </a:solidFill>
                <a:latin typeface="+mn-ea"/>
                <a:cs typeface="Arial" pitchFamily="34" charset="0"/>
              </a:rPr>
              <a:t>Dynamic </a:t>
            </a:r>
            <a:r>
              <a:rPr lang="en-US" altLang="ko-KR" sz="1200" b="1" dirty="0">
                <a:solidFill>
                  <a:prstClr val="black"/>
                </a:solidFill>
                <a:latin typeface="+mn-ea"/>
                <a:cs typeface="Arial" pitchFamily="34" charset="0"/>
              </a:rPr>
              <a:t>range</a:t>
            </a:r>
          </a:p>
          <a:p>
            <a:r>
              <a:rPr lang="en-US" altLang="ko-KR" sz="1200" b="1" dirty="0">
                <a:solidFill>
                  <a:prstClr val="black"/>
                </a:solidFill>
                <a:latin typeface="+mn-ea"/>
                <a:cs typeface="Arial" pitchFamily="34" charset="0"/>
              </a:rPr>
              <a:t>Spectral range</a:t>
            </a:r>
          </a:p>
          <a:p>
            <a:r>
              <a:rPr lang="en-US" altLang="ko-KR" sz="1200" b="1" dirty="0">
                <a:solidFill>
                  <a:prstClr val="black"/>
                </a:solidFill>
                <a:latin typeface="+mn-ea"/>
                <a:cs typeface="Arial" pitchFamily="34" charset="0"/>
              </a:rPr>
              <a:t>Spectral resolution</a:t>
            </a:r>
          </a:p>
          <a:p>
            <a:r>
              <a:rPr lang="en-US" altLang="ko-KR" sz="1200" b="1" dirty="0">
                <a:solidFill>
                  <a:prstClr val="black"/>
                </a:solidFill>
                <a:latin typeface="+mn-ea"/>
                <a:cs typeface="Arial" pitchFamily="34" charset="0"/>
              </a:rPr>
              <a:t>Spatial </a:t>
            </a:r>
            <a:r>
              <a:rPr lang="en-US" altLang="ko-KR" sz="1200" b="1" dirty="0" smtClean="0">
                <a:solidFill>
                  <a:prstClr val="black"/>
                </a:solidFill>
                <a:latin typeface="+mn-ea"/>
                <a:cs typeface="Arial" pitchFamily="34" charset="0"/>
              </a:rPr>
              <a:t>resolution</a:t>
            </a:r>
            <a:endParaRPr lang="en-US" altLang="ko-KR" sz="1200" b="1" dirty="0">
              <a:solidFill>
                <a:prstClr val="black"/>
              </a:solidFill>
              <a:latin typeface="+mn-ea"/>
              <a:cs typeface="Arial" pitchFamily="34" charset="0"/>
            </a:endParaRPr>
          </a:p>
          <a:p>
            <a:r>
              <a:rPr lang="en-US" altLang="ko-KR" sz="1200" b="1" dirty="0">
                <a:solidFill>
                  <a:prstClr val="black"/>
                </a:solidFill>
                <a:latin typeface="+mn-ea"/>
                <a:cs typeface="Arial" pitchFamily="34" charset="0"/>
              </a:rPr>
              <a:t>SNR</a:t>
            </a:r>
          </a:p>
          <a:p>
            <a:r>
              <a:rPr lang="en-US" altLang="ko-KR" sz="1200" b="1" dirty="0" smtClean="0">
                <a:solidFill>
                  <a:prstClr val="black"/>
                </a:solidFill>
                <a:latin typeface="+mn-ea"/>
                <a:cs typeface="Arial" pitchFamily="34" charset="0"/>
              </a:rPr>
              <a:t>MTF</a:t>
            </a:r>
          </a:p>
          <a:p>
            <a:r>
              <a:rPr lang="en-US" altLang="ko-KR" sz="1200" b="1" dirty="0" smtClean="0">
                <a:solidFill>
                  <a:prstClr val="black"/>
                </a:solidFill>
                <a:latin typeface="+mn-ea"/>
                <a:cs typeface="Arial" pitchFamily="34" charset="0"/>
              </a:rPr>
              <a:t>Operation Scenario</a:t>
            </a:r>
          </a:p>
        </p:txBody>
      </p:sp>
      <p:sp>
        <p:nvSpPr>
          <p:cNvPr id="141" name="오른쪽 화살표 140"/>
          <p:cNvSpPr/>
          <p:nvPr/>
        </p:nvSpPr>
        <p:spPr>
          <a:xfrm>
            <a:off x="7104980" y="3284984"/>
            <a:ext cx="248194" cy="155678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ko-KR" altLang="en-US"/>
          </a:p>
        </p:txBody>
      </p:sp>
      <p:sp>
        <p:nvSpPr>
          <p:cNvPr id="54" name="직사각형 53">
            <a:hlinkClick r:id="rId12" action="ppaction://hlinksldjump"/>
          </p:cNvPr>
          <p:cNvSpPr/>
          <p:nvPr/>
        </p:nvSpPr>
        <p:spPr>
          <a:xfrm>
            <a:off x="2733056" y="1815504"/>
            <a:ext cx="1645200" cy="360000"/>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Cloud</a:t>
            </a:r>
            <a:endParaRPr lang="ko-KR" altLang="en-US" sz="1400" b="1" dirty="0"/>
          </a:p>
        </p:txBody>
      </p:sp>
      <p:cxnSp>
        <p:nvCxnSpPr>
          <p:cNvPr id="8" name="직선 화살표 연결선 7"/>
          <p:cNvCxnSpPr>
            <a:stCxn id="17" idx="1"/>
            <a:endCxn id="54" idx="3"/>
          </p:cNvCxnSpPr>
          <p:nvPr/>
        </p:nvCxnSpPr>
        <p:spPr>
          <a:xfrm flipH="1" flipV="1">
            <a:off x="4378256" y="1995504"/>
            <a:ext cx="387844" cy="46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순서도: 판단 16"/>
          <p:cNvSpPr/>
          <p:nvPr/>
        </p:nvSpPr>
        <p:spPr>
          <a:xfrm>
            <a:off x="4766100" y="1654609"/>
            <a:ext cx="1966140" cy="691077"/>
          </a:xfrm>
          <a:prstGeom prst="flowChartDecis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smtClean="0">
                <a:solidFill>
                  <a:schemeClr val="tx1"/>
                </a:solidFill>
              </a:rPr>
              <a:t>Cloud detection</a:t>
            </a:r>
            <a:endParaRPr lang="ko-KR" altLang="en-US" sz="1400" b="1" dirty="0">
              <a:solidFill>
                <a:schemeClr val="tx1"/>
              </a:solidFill>
            </a:endParaRPr>
          </a:p>
        </p:txBody>
      </p:sp>
      <p:sp>
        <p:nvSpPr>
          <p:cNvPr id="25" name="TextBox 24"/>
          <p:cNvSpPr txBox="1"/>
          <p:nvPr/>
        </p:nvSpPr>
        <p:spPr>
          <a:xfrm>
            <a:off x="4340021" y="1760899"/>
            <a:ext cx="619967" cy="276999"/>
          </a:xfrm>
          <a:prstGeom prst="rect">
            <a:avLst/>
          </a:prstGeom>
          <a:noFill/>
        </p:spPr>
        <p:txBody>
          <a:bodyPr wrap="square" rtlCol="0">
            <a:spAutoFit/>
          </a:bodyPr>
          <a:lstStyle/>
          <a:p>
            <a:pPr algn="ctr"/>
            <a:r>
              <a:rPr lang="en-US" altLang="ko-KR" sz="1200" b="1" dirty="0" smtClean="0"/>
              <a:t>YES</a:t>
            </a:r>
            <a:endParaRPr lang="ko-KR" altLang="en-US" sz="1200" b="1" dirty="0"/>
          </a:p>
        </p:txBody>
      </p:sp>
      <p:sp>
        <p:nvSpPr>
          <p:cNvPr id="65" name="TextBox 64"/>
          <p:cNvSpPr txBox="1"/>
          <p:nvPr/>
        </p:nvSpPr>
        <p:spPr>
          <a:xfrm>
            <a:off x="5639057" y="2385139"/>
            <a:ext cx="619967" cy="276999"/>
          </a:xfrm>
          <a:prstGeom prst="rect">
            <a:avLst/>
          </a:prstGeom>
          <a:noFill/>
        </p:spPr>
        <p:txBody>
          <a:bodyPr wrap="square" rtlCol="0">
            <a:spAutoFit/>
          </a:bodyPr>
          <a:lstStyle/>
          <a:p>
            <a:pPr algn="ctr"/>
            <a:r>
              <a:rPr lang="en-US" altLang="ko-KR" sz="1200" b="1" dirty="0" smtClean="0"/>
              <a:t>NO</a:t>
            </a:r>
            <a:endParaRPr lang="ko-KR" altLang="en-US" sz="1200" b="1" dirty="0"/>
          </a:p>
        </p:txBody>
      </p:sp>
      <p:cxnSp>
        <p:nvCxnSpPr>
          <p:cNvPr id="33" name="직선 화살표 연결선 32"/>
          <p:cNvCxnSpPr>
            <a:stCxn id="17" idx="2"/>
            <a:endCxn id="24" idx="0"/>
          </p:cNvCxnSpPr>
          <p:nvPr/>
        </p:nvCxnSpPr>
        <p:spPr>
          <a:xfrm>
            <a:off x="5749170" y="2345686"/>
            <a:ext cx="5514" cy="5331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직선 화살표 연결선 49"/>
          <p:cNvCxnSpPr>
            <a:stCxn id="24" idx="1"/>
            <a:endCxn id="28" idx="3"/>
          </p:cNvCxnSpPr>
          <p:nvPr/>
        </p:nvCxnSpPr>
        <p:spPr>
          <a:xfrm flipH="1">
            <a:off x="4389673" y="3058878"/>
            <a:ext cx="54241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아래쪽 화살표 78"/>
          <p:cNvSpPr/>
          <p:nvPr/>
        </p:nvSpPr>
        <p:spPr>
          <a:xfrm rot="10800000" flipH="1" flipV="1">
            <a:off x="5228586" y="1074574"/>
            <a:ext cx="970006" cy="495649"/>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ko-KR" altLang="en-US"/>
          </a:p>
        </p:txBody>
      </p:sp>
      <p:sp>
        <p:nvSpPr>
          <p:cNvPr id="118" name="아래쪽 화살표 117"/>
          <p:cNvSpPr/>
          <p:nvPr/>
        </p:nvSpPr>
        <p:spPr>
          <a:xfrm rot="10800000" flipH="1" flipV="1">
            <a:off x="3097938" y="5552097"/>
            <a:ext cx="970006" cy="625578"/>
          </a:xfrm>
          <a:prstGeom prst="downArrow">
            <a:avLst>
              <a:gd name="adj1" fmla="val 50000"/>
              <a:gd name="adj2" fmla="val 28932"/>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ko-KR" altLang="en-US"/>
          </a:p>
        </p:txBody>
      </p:sp>
      <p:sp>
        <p:nvSpPr>
          <p:cNvPr id="142" name="아래쪽 화살표 141"/>
          <p:cNvSpPr/>
          <p:nvPr/>
        </p:nvSpPr>
        <p:spPr>
          <a:xfrm rot="10800000" flipH="1" flipV="1">
            <a:off x="3085959" y="3965875"/>
            <a:ext cx="970006" cy="418985"/>
          </a:xfrm>
          <a:prstGeom prst="down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ko-KR" altLang="en-US"/>
          </a:p>
        </p:txBody>
      </p:sp>
      <p:sp>
        <p:nvSpPr>
          <p:cNvPr id="55" name="직사각형 113"/>
          <p:cNvSpPr/>
          <p:nvPr/>
        </p:nvSpPr>
        <p:spPr>
          <a:xfrm>
            <a:off x="7379381" y="5956190"/>
            <a:ext cx="1661423"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Public Service</a:t>
            </a:r>
            <a:endParaRPr lang="ko-KR" altLang="en-US" sz="1600" dirty="0"/>
          </a:p>
        </p:txBody>
      </p:sp>
      <p:cxnSp>
        <p:nvCxnSpPr>
          <p:cNvPr id="58" name="직선 화살표 연결선 19"/>
          <p:cNvCxnSpPr>
            <a:stCxn id="114" idx="3"/>
            <a:endCxn id="55" idx="1"/>
          </p:cNvCxnSpPr>
          <p:nvPr/>
        </p:nvCxnSpPr>
        <p:spPr>
          <a:xfrm>
            <a:off x="6732240" y="6129320"/>
            <a:ext cx="647141" cy="6870"/>
          </a:xfrm>
          <a:prstGeom prst="straightConnector1">
            <a:avLst/>
          </a:prstGeom>
          <a:ln w="285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0" name="직사각형 26"/>
          <p:cNvSpPr/>
          <p:nvPr/>
        </p:nvSpPr>
        <p:spPr>
          <a:xfrm>
            <a:off x="700738" y="3284915"/>
            <a:ext cx="1645200" cy="39383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itchFamily="34" charset="0"/>
              <a:buChar char="•"/>
            </a:pPr>
            <a:r>
              <a:rPr lang="en-US" altLang="ko-KR" sz="1200" dirty="0" smtClean="0"/>
              <a:t>Hourly AMF</a:t>
            </a:r>
          </a:p>
          <a:p>
            <a:pPr marL="171450" indent="-171450" algn="just">
              <a:buFont typeface="Arial" pitchFamily="34" charset="0"/>
              <a:buChar char="•"/>
            </a:pPr>
            <a:r>
              <a:rPr lang="en-US" altLang="ko-KR" sz="1200" dirty="0" smtClean="0"/>
              <a:t>Stratospheric Comp.</a:t>
            </a:r>
            <a:endParaRPr lang="ko-KR" altLang="en-US" sz="1200" dirty="0"/>
          </a:p>
        </p:txBody>
      </p:sp>
      <p:sp>
        <p:nvSpPr>
          <p:cNvPr id="61" name="직사각형 53">
            <a:hlinkClick r:id="rId12" action="ppaction://hlinksldjump"/>
          </p:cNvPr>
          <p:cNvSpPr/>
          <p:nvPr/>
        </p:nvSpPr>
        <p:spPr>
          <a:xfrm>
            <a:off x="700738" y="2857337"/>
            <a:ext cx="1645200" cy="360000"/>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b="1" dirty="0" smtClean="0"/>
              <a:t>AMF</a:t>
            </a:r>
            <a:endParaRPr lang="ko-KR" altLang="en-US" sz="1400" b="1" dirty="0"/>
          </a:p>
        </p:txBody>
      </p:sp>
      <p:cxnSp>
        <p:nvCxnSpPr>
          <p:cNvPr id="62" name="직선 화살표 연결선 32"/>
          <p:cNvCxnSpPr>
            <a:endCxn id="61" idx="0"/>
          </p:cNvCxnSpPr>
          <p:nvPr/>
        </p:nvCxnSpPr>
        <p:spPr>
          <a:xfrm>
            <a:off x="1523338" y="1453002"/>
            <a:ext cx="0" cy="14043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25306" y="948065"/>
            <a:ext cx="0" cy="29329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3741788" y="927924"/>
            <a:ext cx="0" cy="29329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2425306" y="1221222"/>
            <a:ext cx="1316482" cy="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532694" y="1453002"/>
            <a:ext cx="1521220" cy="894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3053914" y="1206305"/>
            <a:ext cx="0" cy="24669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1" name="직선 화살표 연결선 49"/>
          <p:cNvCxnSpPr/>
          <p:nvPr/>
        </p:nvCxnSpPr>
        <p:spPr>
          <a:xfrm flipH="1">
            <a:off x="1819080" y="5862949"/>
            <a:ext cx="147551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2" name="직사각형 43">
            <a:hlinkClick r:id="rId10" action="ppaction://hlinksldjump"/>
          </p:cNvPr>
          <p:cNvSpPr/>
          <p:nvPr/>
        </p:nvSpPr>
        <p:spPr>
          <a:xfrm>
            <a:off x="155186" y="5694931"/>
            <a:ext cx="1639934" cy="360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altLang="ko-KR" sz="1600" b="1" dirty="0" smtClean="0"/>
              <a:t>CAL/VAL</a:t>
            </a:r>
            <a:endParaRPr lang="ko-KR" altLang="en-US" sz="1600" b="1" dirty="0"/>
          </a:p>
        </p:txBody>
      </p:sp>
    </p:spTree>
    <p:extLst>
      <p:ext uri="{BB962C8B-B14F-4D97-AF65-F5344CB8AC3E}">
        <p14:creationId xmlns:p14="http://schemas.microsoft.com/office/powerpoint/2010/main" val="487335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3446" y="293330"/>
            <a:ext cx="4048714" cy="323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3622" y="293330"/>
            <a:ext cx="4048714" cy="323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3446" y="3505483"/>
            <a:ext cx="4048714" cy="323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3622" y="3505483"/>
            <a:ext cx="4048714" cy="323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직선 연결선 4"/>
          <p:cNvCxnSpPr/>
          <p:nvPr/>
        </p:nvCxnSpPr>
        <p:spPr>
          <a:xfrm>
            <a:off x="896508" y="1769168"/>
            <a:ext cx="100965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직선 연결선 9"/>
          <p:cNvCxnSpPr/>
          <p:nvPr/>
        </p:nvCxnSpPr>
        <p:spPr>
          <a:xfrm>
            <a:off x="896508" y="2110707"/>
            <a:ext cx="10096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896508" y="2452246"/>
            <a:ext cx="100965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5536" y="1584502"/>
            <a:ext cx="718538" cy="369332"/>
          </a:xfrm>
          <a:prstGeom prst="rect">
            <a:avLst/>
          </a:prstGeom>
          <a:noFill/>
        </p:spPr>
        <p:txBody>
          <a:bodyPr wrap="square" rtlCol="0">
            <a:spAutoFit/>
          </a:bodyPr>
          <a:lstStyle/>
          <a:p>
            <a:r>
              <a:rPr lang="en-US" altLang="ko-KR" b="1" dirty="0" smtClean="0"/>
              <a:t>50°</a:t>
            </a:r>
            <a:endParaRPr lang="ko-KR" altLang="en-US" b="1" dirty="0"/>
          </a:p>
        </p:txBody>
      </p:sp>
      <p:sp>
        <p:nvSpPr>
          <p:cNvPr id="13" name="TextBox 12"/>
          <p:cNvSpPr txBox="1"/>
          <p:nvPr/>
        </p:nvSpPr>
        <p:spPr>
          <a:xfrm>
            <a:off x="395536" y="1926041"/>
            <a:ext cx="718538" cy="369332"/>
          </a:xfrm>
          <a:prstGeom prst="rect">
            <a:avLst/>
          </a:prstGeom>
          <a:noFill/>
        </p:spPr>
        <p:txBody>
          <a:bodyPr wrap="square" rtlCol="0">
            <a:spAutoFit/>
          </a:bodyPr>
          <a:lstStyle/>
          <a:p>
            <a:r>
              <a:rPr lang="en-US" altLang="ko-KR" b="1" dirty="0"/>
              <a:t>7</a:t>
            </a:r>
            <a:r>
              <a:rPr lang="en-US" altLang="ko-KR" b="1" dirty="0" smtClean="0"/>
              <a:t>0°</a:t>
            </a:r>
            <a:endParaRPr lang="ko-KR" altLang="en-US" b="1" dirty="0"/>
          </a:p>
        </p:txBody>
      </p:sp>
      <p:sp>
        <p:nvSpPr>
          <p:cNvPr id="14" name="TextBox 13"/>
          <p:cNvSpPr txBox="1"/>
          <p:nvPr/>
        </p:nvSpPr>
        <p:spPr>
          <a:xfrm>
            <a:off x="395536" y="2267580"/>
            <a:ext cx="718538" cy="369332"/>
          </a:xfrm>
          <a:prstGeom prst="rect">
            <a:avLst/>
          </a:prstGeom>
          <a:noFill/>
        </p:spPr>
        <p:txBody>
          <a:bodyPr wrap="square" rtlCol="0">
            <a:spAutoFit/>
          </a:bodyPr>
          <a:lstStyle/>
          <a:p>
            <a:r>
              <a:rPr lang="en-US" altLang="ko-KR" b="1" dirty="0"/>
              <a:t>9</a:t>
            </a:r>
            <a:r>
              <a:rPr lang="en-US" altLang="ko-KR" b="1" dirty="0" smtClean="0"/>
              <a:t>0°</a:t>
            </a:r>
            <a:endParaRPr lang="ko-KR" altLang="en-US" b="1" dirty="0"/>
          </a:p>
        </p:txBody>
      </p:sp>
      <p:sp>
        <p:nvSpPr>
          <p:cNvPr id="15" name="TextBox 14"/>
          <p:cNvSpPr txBox="1"/>
          <p:nvPr/>
        </p:nvSpPr>
        <p:spPr>
          <a:xfrm>
            <a:off x="395536" y="1268760"/>
            <a:ext cx="1510626" cy="369332"/>
          </a:xfrm>
          <a:prstGeom prst="rect">
            <a:avLst/>
          </a:prstGeom>
          <a:noFill/>
        </p:spPr>
        <p:txBody>
          <a:bodyPr wrap="square" rtlCol="0">
            <a:spAutoFit/>
          </a:bodyPr>
          <a:lstStyle/>
          <a:p>
            <a:pPr algn="ctr"/>
            <a:r>
              <a:rPr lang="en-US" altLang="ko-KR" b="1" dirty="0" smtClean="0"/>
              <a:t>GEMS SZA</a:t>
            </a:r>
            <a:endParaRPr lang="ko-KR" altLang="en-US" b="1" dirty="0"/>
          </a:p>
        </p:txBody>
      </p:sp>
    </p:spTree>
    <p:extLst>
      <p:ext uri="{BB962C8B-B14F-4D97-AF65-F5344CB8AC3E}">
        <p14:creationId xmlns:p14="http://schemas.microsoft.com/office/powerpoint/2010/main" val="18501394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32656"/>
            <a:ext cx="3868771" cy="309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584" y="332656"/>
            <a:ext cx="3868771" cy="309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322206"/>
            <a:ext cx="3868771" cy="309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584" y="3322206"/>
            <a:ext cx="3868771" cy="309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6682687" y="3723355"/>
            <a:ext cx="1085012" cy="2268534"/>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 name="Rectangle 2"/>
          <p:cNvSpPr/>
          <p:nvPr/>
        </p:nvSpPr>
        <p:spPr bwMode="auto">
          <a:xfrm>
            <a:off x="4956532" y="3784999"/>
            <a:ext cx="1689165" cy="2157573"/>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792359" y="3789451"/>
            <a:ext cx="263398" cy="2157573"/>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064948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700" y="415734"/>
            <a:ext cx="4724400" cy="563562"/>
          </a:xfrm>
        </p:spPr>
        <p:txBody>
          <a:bodyPr>
            <a:noAutofit/>
          </a:bodyPr>
          <a:lstStyle/>
          <a:p>
            <a:r>
              <a:rPr lang="en-US" sz="3200" b="1" dirty="0" smtClean="0">
                <a:latin typeface="Arial"/>
                <a:cs typeface="Arial"/>
              </a:rPr>
              <a:t>Operation mode</a:t>
            </a:r>
            <a:endParaRPr lang="en-US" sz="3200" b="1" dirty="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893428739"/>
              </p:ext>
            </p:extLst>
          </p:nvPr>
        </p:nvGraphicFramePr>
        <p:xfrm>
          <a:off x="755576" y="1556792"/>
          <a:ext cx="7920880" cy="3200400"/>
        </p:xfrm>
        <a:graphic>
          <a:graphicData uri="http://schemas.openxmlformats.org/drawingml/2006/table">
            <a:tbl>
              <a:tblPr firstRow="1" bandRow="1">
                <a:tableStyleId>{F5AB1C69-6EDB-4FF4-983F-18BD219EF322}</a:tableStyleId>
              </a:tblPr>
              <a:tblGrid>
                <a:gridCol w="1049548"/>
                <a:gridCol w="1949160"/>
                <a:gridCol w="1799224"/>
                <a:gridCol w="3122948"/>
              </a:tblGrid>
              <a:tr h="640080">
                <a:tc gridSpan="2">
                  <a:txBody>
                    <a:bodyPr/>
                    <a:lstStyle/>
                    <a:p>
                      <a:pPr algn="ctr"/>
                      <a:r>
                        <a:rPr lang="en-US" dirty="0" smtClean="0"/>
                        <a:t>Operation mode</a:t>
                      </a:r>
                      <a:endParaRPr lang="en-US" b="0" i="0" dirty="0">
                        <a:solidFill>
                          <a:schemeClr val="bg1"/>
                        </a:solidFill>
                        <a:latin typeface="Arial"/>
                        <a:cs typeface="Arial"/>
                      </a:endParaRPr>
                    </a:p>
                  </a:txBody>
                  <a:tcPr/>
                </a:tc>
                <a:tc hMerge="1">
                  <a:txBody>
                    <a:bodyPr/>
                    <a:lstStyle/>
                    <a:p>
                      <a:endParaRPr lang="en-US" dirty="0">
                        <a:solidFill>
                          <a:schemeClr val="tx1"/>
                        </a:solidFill>
                      </a:endParaRPr>
                    </a:p>
                  </a:txBody>
                  <a:tcPr/>
                </a:tc>
                <a:tc>
                  <a:txBody>
                    <a:bodyPr/>
                    <a:lstStyle/>
                    <a:p>
                      <a:pPr algn="ctr"/>
                      <a:r>
                        <a:rPr lang="en-US" dirty="0" smtClean="0"/>
                        <a:t>Observation</a:t>
                      </a:r>
                      <a:r>
                        <a:rPr lang="en-US" baseline="0" dirty="0" smtClean="0"/>
                        <a:t> </a:t>
                      </a:r>
                    </a:p>
                    <a:p>
                      <a:pPr algn="ctr"/>
                      <a:r>
                        <a:rPr lang="en-US" baseline="0" dirty="0" smtClean="0"/>
                        <a:t>Freq. (min)</a:t>
                      </a:r>
                      <a:endParaRPr lang="en-US" b="0" i="0" dirty="0">
                        <a:solidFill>
                          <a:schemeClr val="bg1"/>
                        </a:solidFill>
                        <a:latin typeface="Arial"/>
                        <a:cs typeface="Arial"/>
                      </a:endParaRPr>
                    </a:p>
                  </a:txBody>
                  <a:tcPr/>
                </a:tc>
                <a:tc>
                  <a:txBody>
                    <a:bodyPr/>
                    <a:lstStyle/>
                    <a:p>
                      <a:pPr algn="ctr"/>
                      <a:r>
                        <a:rPr lang="en-US" dirty="0" smtClean="0"/>
                        <a:t>E-W Scan</a:t>
                      </a:r>
                      <a:r>
                        <a:rPr lang="en-US" baseline="0" dirty="0" smtClean="0"/>
                        <a:t> coverage</a:t>
                      </a:r>
                    </a:p>
                    <a:p>
                      <a:pPr algn="ctr"/>
                      <a:r>
                        <a:rPr lang="en-US" baseline="0" dirty="0" smtClean="0"/>
                        <a:t>(@lat. of Seoul)</a:t>
                      </a:r>
                      <a:endParaRPr lang="en-US" b="0" i="0" dirty="0">
                        <a:solidFill>
                          <a:schemeClr val="bg1"/>
                        </a:solidFill>
                        <a:latin typeface="Arial"/>
                        <a:cs typeface="Arial"/>
                      </a:endParaRPr>
                    </a:p>
                  </a:txBody>
                  <a:tcPr/>
                </a:tc>
              </a:tr>
              <a:tr h="640080">
                <a:tc gridSpan="2">
                  <a:txBody>
                    <a:bodyPr/>
                    <a:lstStyle/>
                    <a:p>
                      <a:pPr algn="ctr"/>
                      <a:r>
                        <a:rPr lang="en-US" dirty="0" smtClean="0"/>
                        <a:t>Normal</a:t>
                      </a:r>
                      <a:endParaRPr lang="en-US" b="0" i="0" dirty="0">
                        <a:solidFill>
                          <a:schemeClr val="tx1"/>
                        </a:solidFill>
                        <a:latin typeface="Arial"/>
                        <a:cs typeface="Arial"/>
                      </a:endParaRPr>
                    </a:p>
                  </a:txBody>
                  <a:tcPr/>
                </a:tc>
                <a:tc hMerge="1">
                  <a:txBody>
                    <a:bodyPr/>
                    <a:lstStyle/>
                    <a:p>
                      <a:endParaRPr lang="en-US" dirty="0">
                        <a:solidFill>
                          <a:schemeClr val="tx1"/>
                        </a:solidFill>
                      </a:endParaRPr>
                    </a:p>
                  </a:txBody>
                  <a:tcPr/>
                </a:tc>
                <a:tc>
                  <a:txBody>
                    <a:bodyPr/>
                    <a:lstStyle/>
                    <a:p>
                      <a:pPr algn="ctr"/>
                      <a:r>
                        <a:rPr lang="en-US" dirty="0" smtClean="0"/>
                        <a:t>60*</a:t>
                      </a:r>
                      <a:endParaRPr lang="en-US" b="0" i="0" dirty="0">
                        <a:solidFill>
                          <a:schemeClr val="tx1"/>
                        </a:solidFill>
                        <a:latin typeface="Arial"/>
                        <a:cs typeface="Arial"/>
                      </a:endParaRPr>
                    </a:p>
                  </a:txBody>
                  <a:tcPr/>
                </a:tc>
                <a:tc>
                  <a:txBody>
                    <a:bodyPr/>
                    <a:lstStyle/>
                    <a:p>
                      <a:pPr algn="ctr"/>
                      <a:r>
                        <a:rPr lang="en-US" dirty="0" smtClean="0"/>
                        <a:t>75 E – 145 E (70 </a:t>
                      </a:r>
                      <a:r>
                        <a:rPr lang="en-US" dirty="0" err="1" smtClean="0"/>
                        <a:t>deg</a:t>
                      </a:r>
                      <a:r>
                        <a:rPr lang="en-US" dirty="0" smtClean="0"/>
                        <a:t> wide)</a:t>
                      </a:r>
                      <a:endParaRPr lang="en-US" b="0" i="0" dirty="0">
                        <a:solidFill>
                          <a:schemeClr val="tx1"/>
                        </a:solidFill>
                        <a:latin typeface="Arial"/>
                        <a:cs typeface="Arial"/>
                      </a:endParaRPr>
                    </a:p>
                  </a:txBody>
                  <a:tcPr/>
                </a:tc>
              </a:tr>
              <a:tr h="640080">
                <a:tc rowSpan="3">
                  <a:txBody>
                    <a:bodyPr/>
                    <a:lstStyle/>
                    <a:p>
                      <a:r>
                        <a:rPr lang="en-US" dirty="0" smtClean="0"/>
                        <a:t>Special</a:t>
                      </a:r>
                      <a:endParaRPr lang="en-US" b="0" i="0" dirty="0">
                        <a:solidFill>
                          <a:schemeClr val="tx1"/>
                        </a:solidFill>
                        <a:latin typeface="Arial"/>
                        <a:cs typeface="Arial"/>
                      </a:endParaRPr>
                    </a:p>
                  </a:txBody>
                  <a:tcPr/>
                </a:tc>
                <a:tc>
                  <a:txBody>
                    <a:bodyPr/>
                    <a:lstStyle/>
                    <a:p>
                      <a:pPr algn="ctr"/>
                      <a:r>
                        <a:rPr lang="en-US" dirty="0" smtClean="0"/>
                        <a:t>EA(East Asia)</a:t>
                      </a:r>
                      <a:endParaRPr lang="en-US" b="0" i="0" dirty="0">
                        <a:solidFill>
                          <a:schemeClr val="tx1"/>
                        </a:solidFill>
                        <a:latin typeface="Arial"/>
                        <a:cs typeface="Arial"/>
                      </a:endParaRPr>
                    </a:p>
                  </a:txBody>
                  <a:tcPr/>
                </a:tc>
                <a:tc>
                  <a:txBody>
                    <a:bodyPr/>
                    <a:lstStyle/>
                    <a:p>
                      <a:pPr algn="ctr"/>
                      <a:r>
                        <a:rPr lang="en-US" dirty="0" smtClean="0"/>
                        <a:t>60*</a:t>
                      </a:r>
                      <a:endParaRPr lang="en-US" b="0" i="0" dirty="0">
                        <a:solidFill>
                          <a:schemeClr val="tx1"/>
                        </a:solidFill>
                        <a:latin typeface="Arial"/>
                        <a:cs typeface="Arial"/>
                      </a:endParaRPr>
                    </a:p>
                  </a:txBody>
                  <a:tcPr/>
                </a:tc>
                <a:tc>
                  <a:txBody>
                    <a:bodyPr/>
                    <a:lstStyle/>
                    <a:p>
                      <a:pPr algn="ctr"/>
                      <a:r>
                        <a:rPr lang="en-US" dirty="0" smtClean="0"/>
                        <a:t>110 E – 140 E (30 </a:t>
                      </a:r>
                      <a:r>
                        <a:rPr lang="en-US" dirty="0" err="1" smtClean="0"/>
                        <a:t>deg</a:t>
                      </a:r>
                      <a:r>
                        <a:rPr lang="en-US" dirty="0" smtClean="0"/>
                        <a:t> wide)</a:t>
                      </a:r>
                      <a:endParaRPr lang="en-US" b="0" i="0" dirty="0">
                        <a:solidFill>
                          <a:schemeClr val="tx1"/>
                        </a:solidFill>
                        <a:latin typeface="Arial"/>
                        <a:cs typeface="Arial"/>
                      </a:endParaRPr>
                    </a:p>
                  </a:txBody>
                  <a:tcPr/>
                </a:tc>
              </a:tr>
              <a:tr h="640080">
                <a:tc vMerge="1">
                  <a:txBody>
                    <a:bodyPr/>
                    <a:lstStyle/>
                    <a:p>
                      <a:endParaRPr lang="en-US" dirty="0">
                        <a:solidFill>
                          <a:schemeClr val="tx1"/>
                        </a:solidFill>
                      </a:endParaRPr>
                    </a:p>
                  </a:txBody>
                  <a:tcPr/>
                </a:tc>
                <a:tc>
                  <a:txBody>
                    <a:bodyPr/>
                    <a:lstStyle/>
                    <a:p>
                      <a:pPr algn="ctr"/>
                      <a:r>
                        <a:rPr lang="en-US" dirty="0" smtClean="0"/>
                        <a:t>EEA(Enhanced East Asia)</a:t>
                      </a:r>
                      <a:endParaRPr lang="en-US" b="0" i="0" dirty="0">
                        <a:solidFill>
                          <a:schemeClr val="tx1"/>
                        </a:solidFill>
                        <a:latin typeface="Arial"/>
                        <a:cs typeface="Arial"/>
                      </a:endParaRPr>
                    </a:p>
                  </a:txBody>
                  <a:tcPr/>
                </a:tc>
                <a:tc>
                  <a:txBody>
                    <a:bodyPr/>
                    <a:lstStyle/>
                    <a:p>
                      <a:pPr algn="ctr"/>
                      <a:r>
                        <a:rPr lang="en-US" dirty="0" smtClean="0"/>
                        <a:t>60*</a:t>
                      </a:r>
                      <a:endParaRPr lang="en-US" b="0" i="0" dirty="0">
                        <a:solidFill>
                          <a:schemeClr val="tx1"/>
                        </a:solidFill>
                        <a:latin typeface="Arial"/>
                        <a:cs typeface="Arial"/>
                      </a:endParaRPr>
                    </a:p>
                  </a:txBody>
                  <a:tcPr/>
                </a:tc>
                <a:tc>
                  <a:txBody>
                    <a:bodyPr/>
                    <a:lstStyle/>
                    <a:p>
                      <a:pPr algn="ctr"/>
                      <a:r>
                        <a:rPr lang="en-US" dirty="0" smtClean="0"/>
                        <a:t>115 E – 130 E (15 </a:t>
                      </a:r>
                      <a:r>
                        <a:rPr lang="en-US" dirty="0" err="1" smtClean="0"/>
                        <a:t>deg</a:t>
                      </a:r>
                      <a:r>
                        <a:rPr lang="en-US" dirty="0" smtClean="0"/>
                        <a:t> wide)</a:t>
                      </a:r>
                      <a:endParaRPr lang="en-US" b="0" i="0" dirty="0">
                        <a:solidFill>
                          <a:schemeClr val="tx1"/>
                        </a:solidFill>
                        <a:latin typeface="Arial"/>
                        <a:cs typeface="Arial"/>
                      </a:endParaRPr>
                    </a:p>
                  </a:txBody>
                  <a:tcPr/>
                </a:tc>
              </a:tr>
              <a:tr h="640080">
                <a:tc vMerge="1">
                  <a:txBody>
                    <a:bodyPr/>
                    <a:lstStyle/>
                    <a:p>
                      <a:endParaRPr lang="en-US" dirty="0">
                        <a:solidFill>
                          <a:schemeClr val="tx1"/>
                        </a:solidFill>
                      </a:endParaRPr>
                    </a:p>
                  </a:txBody>
                  <a:tcPr/>
                </a:tc>
                <a:tc>
                  <a:txBody>
                    <a:bodyPr/>
                    <a:lstStyle/>
                    <a:p>
                      <a:pPr algn="ctr"/>
                      <a:r>
                        <a:rPr lang="en-US" dirty="0" smtClean="0"/>
                        <a:t>LA(Local Area)</a:t>
                      </a:r>
                      <a:endParaRPr lang="en-US" b="0" i="0" dirty="0">
                        <a:solidFill>
                          <a:schemeClr val="tx1"/>
                        </a:solidFill>
                        <a:latin typeface="Arial"/>
                        <a:cs typeface="Arial"/>
                      </a:endParaRPr>
                    </a:p>
                  </a:txBody>
                  <a:tcPr/>
                </a:tc>
                <a:tc>
                  <a:txBody>
                    <a:bodyPr/>
                    <a:lstStyle/>
                    <a:p>
                      <a:pPr algn="ctr"/>
                      <a:r>
                        <a:rPr lang="en-US" dirty="0" smtClean="0"/>
                        <a:t>&lt; 30</a:t>
                      </a:r>
                      <a:endParaRPr lang="en-US" b="0" i="0" dirty="0">
                        <a:solidFill>
                          <a:schemeClr val="tx1"/>
                        </a:solidFill>
                        <a:latin typeface="Arial"/>
                        <a:cs typeface="Arial"/>
                      </a:endParaRPr>
                    </a:p>
                  </a:txBody>
                  <a:tcPr/>
                </a:tc>
                <a:tc>
                  <a:txBody>
                    <a:bodyPr/>
                    <a:lstStyle/>
                    <a:p>
                      <a:pPr algn="ctr"/>
                      <a:r>
                        <a:rPr lang="en-US" dirty="0" smtClean="0"/>
                        <a:t>In emergency</a:t>
                      </a:r>
                    </a:p>
                    <a:p>
                      <a:pPr algn="ctr"/>
                      <a:r>
                        <a:rPr lang="en-US" dirty="0" smtClean="0"/>
                        <a:t>by</a:t>
                      </a:r>
                      <a:r>
                        <a:rPr lang="en-US" baseline="0" dirty="0" smtClean="0"/>
                        <a:t> ground command</a:t>
                      </a:r>
                      <a:endParaRPr lang="en-US" b="0" i="0" dirty="0">
                        <a:solidFill>
                          <a:schemeClr val="tx1"/>
                        </a:solidFill>
                        <a:latin typeface="Arial"/>
                        <a:cs typeface="Arial"/>
                      </a:endParaRPr>
                    </a:p>
                  </a:txBody>
                  <a:tcPr/>
                </a:tc>
              </a:tr>
            </a:tbl>
          </a:graphicData>
        </a:graphic>
      </p:graphicFrame>
      <p:sp>
        <p:nvSpPr>
          <p:cNvPr id="4" name="TextBox 3"/>
          <p:cNvSpPr txBox="1"/>
          <p:nvPr/>
        </p:nvSpPr>
        <p:spPr>
          <a:xfrm>
            <a:off x="955479" y="4879684"/>
            <a:ext cx="6584743" cy="646331"/>
          </a:xfrm>
          <a:prstGeom prst="rect">
            <a:avLst/>
          </a:prstGeom>
          <a:noFill/>
        </p:spPr>
        <p:txBody>
          <a:bodyPr wrap="none" rtlCol="0">
            <a:spAutoFit/>
          </a:bodyPr>
          <a:lstStyle/>
          <a:p>
            <a:pPr marL="285750" indent="-285750">
              <a:buFontTx/>
              <a:buChar char="•"/>
            </a:pPr>
            <a:r>
              <a:rPr lang="en-US" dirty="0" smtClean="0"/>
              <a:t>Imaging time 30 minutes + Transmission 30 minutes</a:t>
            </a:r>
          </a:p>
          <a:p>
            <a:r>
              <a:rPr lang="en-US" dirty="0"/>
              <a:t> </a:t>
            </a:r>
            <a:r>
              <a:rPr lang="en-US" dirty="0" smtClean="0"/>
              <a:t>    to avoid mechanical disturbance with GOCI-2</a:t>
            </a:r>
            <a:endParaRPr lang="en-US" dirty="0"/>
          </a:p>
        </p:txBody>
      </p:sp>
    </p:spTree>
    <p:extLst>
      <p:ext uri="{BB962C8B-B14F-4D97-AF65-F5344CB8AC3E}">
        <p14:creationId xmlns:p14="http://schemas.microsoft.com/office/powerpoint/2010/main" val="1163284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28595" y="274638"/>
            <a:ext cx="8237699" cy="563562"/>
          </a:xfrm>
        </p:spPr>
        <p:txBody>
          <a:bodyPr>
            <a:noAutofit/>
          </a:bodyPr>
          <a:lstStyle/>
          <a:p>
            <a:r>
              <a:rPr lang="en-US" altLang="ko-KR" sz="3200" b="1" dirty="0" smtClean="0">
                <a:latin typeface="Arial"/>
                <a:cs typeface="Arial"/>
              </a:rPr>
              <a:t>GEMS</a:t>
            </a:r>
            <a:r>
              <a:rPr lang="ko-KR" altLang="en-US" sz="3200" b="1" dirty="0" smtClean="0">
                <a:latin typeface="Arial"/>
                <a:cs typeface="Arial"/>
              </a:rPr>
              <a:t> </a:t>
            </a:r>
            <a:r>
              <a:rPr lang="en-US" altLang="ko-KR" sz="3200" b="1" dirty="0" smtClean="0">
                <a:latin typeface="Arial"/>
                <a:cs typeface="Arial"/>
              </a:rPr>
              <a:t>Requirements(1/3)</a:t>
            </a:r>
            <a:endParaRPr lang="ko-KR" altLang="en-US" sz="3200" b="1" dirty="0">
              <a:latin typeface="Arial"/>
              <a:cs typeface="Arial"/>
            </a:endParaRPr>
          </a:p>
        </p:txBody>
      </p:sp>
      <p:graphicFrame>
        <p:nvGraphicFramePr>
          <p:cNvPr id="5" name="표 4"/>
          <p:cNvGraphicFramePr>
            <a:graphicFrameLocks noGrp="1"/>
          </p:cNvGraphicFramePr>
          <p:nvPr>
            <p:extLst>
              <p:ext uri="{D42A27DB-BD31-4B8C-83A1-F6EECF244321}">
                <p14:modId xmlns:p14="http://schemas.microsoft.com/office/powerpoint/2010/main" val="1918775605"/>
              </p:ext>
            </p:extLst>
          </p:nvPr>
        </p:nvGraphicFramePr>
        <p:xfrm>
          <a:off x="726685" y="1046826"/>
          <a:ext cx="7786742" cy="5199571"/>
        </p:xfrm>
        <a:graphic>
          <a:graphicData uri="http://schemas.openxmlformats.org/drawingml/2006/table">
            <a:tbl>
              <a:tblPr firstRow="1" bandRow="1">
                <a:tableStyleId>{5C22544A-7EE6-4342-B048-85BDC9FD1C3A}</a:tableStyleId>
              </a:tblPr>
              <a:tblGrid>
                <a:gridCol w="2799604"/>
                <a:gridCol w="4987138"/>
              </a:tblGrid>
              <a:tr h="530754">
                <a:tc>
                  <a:txBody>
                    <a:bodyPr/>
                    <a:lstStyle/>
                    <a:p>
                      <a:pPr marL="0" marR="0" algn="ctr">
                        <a:lnSpc>
                          <a:spcPct val="100000"/>
                        </a:lnSpc>
                        <a:spcBef>
                          <a:spcPts val="0"/>
                        </a:spcBef>
                        <a:spcAft>
                          <a:spcPts val="0"/>
                        </a:spcAft>
                      </a:pPr>
                      <a:r>
                        <a:rPr lang="en-US" sz="1800" dirty="0">
                          <a:latin typeface="Arial"/>
                          <a:cs typeface="Arial"/>
                        </a:rPr>
                        <a:t>System Attributes</a:t>
                      </a:r>
                      <a:endParaRPr lang="en-US" sz="1800" dirty="0">
                        <a:solidFill>
                          <a:srgbClr val="000000"/>
                        </a:solidFill>
                        <a:latin typeface="Arial"/>
                        <a:cs typeface="Arial"/>
                      </a:endParaRPr>
                    </a:p>
                  </a:txBody>
                  <a:tcPr marL="180000" marR="62797" marT="17362" marB="17362" anchor="ctr"/>
                </a:tc>
                <a:tc>
                  <a:txBody>
                    <a:bodyPr/>
                    <a:lstStyle/>
                    <a:p>
                      <a:pPr marL="0" marR="0" algn="ctr">
                        <a:lnSpc>
                          <a:spcPct val="100000"/>
                        </a:lnSpc>
                        <a:spcBef>
                          <a:spcPts val="0"/>
                        </a:spcBef>
                        <a:spcAft>
                          <a:spcPts val="0"/>
                        </a:spcAft>
                      </a:pPr>
                      <a:r>
                        <a:rPr lang="en-US" sz="1800" dirty="0">
                          <a:latin typeface="Arial"/>
                          <a:cs typeface="Arial"/>
                        </a:rPr>
                        <a:t>Requirements</a:t>
                      </a:r>
                      <a:endParaRPr lang="en-US" sz="1800" dirty="0">
                        <a:solidFill>
                          <a:srgbClr val="000000"/>
                        </a:solidFill>
                        <a:latin typeface="Arial"/>
                        <a:cs typeface="Arial"/>
                      </a:endParaRPr>
                    </a:p>
                  </a:txBody>
                  <a:tcPr marL="180000" marR="62797" marT="17362" marB="17362" anchor="ctr"/>
                </a:tc>
              </a:tr>
              <a:tr h="454932">
                <a:tc>
                  <a:txBody>
                    <a:bodyPr/>
                    <a:lstStyle/>
                    <a:p>
                      <a:pPr marL="0" marR="0" algn="just">
                        <a:lnSpc>
                          <a:spcPct val="100000"/>
                        </a:lnSpc>
                        <a:spcBef>
                          <a:spcPts val="0"/>
                        </a:spcBef>
                        <a:spcAft>
                          <a:spcPts val="0"/>
                        </a:spcAft>
                      </a:pPr>
                      <a:r>
                        <a:rPr lang="en-US" sz="1600" dirty="0">
                          <a:latin typeface="Arial"/>
                          <a:cs typeface="Arial"/>
                        </a:rPr>
                        <a:t>Lifetime</a:t>
                      </a:r>
                      <a:endParaRPr lang="en-US" sz="1600" b="0" dirty="0">
                        <a:solidFill>
                          <a:schemeClr val="tx1"/>
                        </a:solidFill>
                        <a:latin typeface="Arial"/>
                        <a:cs typeface="Arial"/>
                      </a:endParaRPr>
                    </a:p>
                  </a:txBody>
                  <a:tcPr marL="180000" marR="62797" marT="17362" marB="17362" anchor="ctr"/>
                </a:tc>
                <a:tc>
                  <a:txBody>
                    <a:bodyPr/>
                    <a:lstStyle/>
                    <a:p>
                      <a:pPr marL="0" marR="0" indent="0" algn="just">
                        <a:lnSpc>
                          <a:spcPct val="100000"/>
                        </a:lnSpc>
                        <a:spcBef>
                          <a:spcPts val="0"/>
                        </a:spcBef>
                        <a:spcAft>
                          <a:spcPts val="0"/>
                        </a:spcAft>
                        <a:buFont typeface="Wingdings" pitchFamily="2" charset="2"/>
                        <a:buNone/>
                      </a:pPr>
                      <a:r>
                        <a:rPr lang="en-US" sz="1600" baseline="0" dirty="0" smtClean="0">
                          <a:latin typeface="Arial"/>
                          <a:cs typeface="Arial"/>
                        </a:rPr>
                        <a:t>&gt; 10 years</a:t>
                      </a:r>
                      <a:endParaRPr lang="en-US" sz="1600" dirty="0">
                        <a:solidFill>
                          <a:schemeClr val="tx1"/>
                        </a:solidFill>
                        <a:latin typeface="Arial"/>
                        <a:cs typeface="Arial"/>
                      </a:endParaRPr>
                    </a:p>
                  </a:txBody>
                  <a:tcPr marL="180000" marR="62797" marT="17362" marB="17362" anchor="ctr"/>
                </a:tc>
              </a:tr>
              <a:tr h="447372">
                <a:tc>
                  <a:txBody>
                    <a:bodyPr/>
                    <a:lstStyle/>
                    <a:p>
                      <a:pPr marL="0" marR="0" algn="just">
                        <a:lnSpc>
                          <a:spcPct val="100000"/>
                        </a:lnSpc>
                        <a:spcBef>
                          <a:spcPts val="0"/>
                        </a:spcBef>
                        <a:spcAft>
                          <a:spcPts val="0"/>
                        </a:spcAft>
                      </a:pPr>
                      <a:r>
                        <a:rPr lang="en-US" sz="1600" dirty="0">
                          <a:latin typeface="Arial"/>
                          <a:cs typeface="Arial"/>
                        </a:rPr>
                        <a:t>Reliability</a:t>
                      </a:r>
                      <a:endParaRPr lang="en-US" sz="1600" b="0" dirty="0">
                        <a:solidFill>
                          <a:schemeClr val="tx1"/>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latin typeface="Arial"/>
                          <a:cs typeface="Arial"/>
                        </a:rPr>
                        <a:t>&gt; 0.85 @7</a:t>
                      </a:r>
                      <a:r>
                        <a:rPr lang="en-US" sz="1600" baseline="0" dirty="0" smtClean="0">
                          <a:latin typeface="Arial"/>
                          <a:cs typeface="Arial"/>
                        </a:rPr>
                        <a:t> </a:t>
                      </a:r>
                      <a:r>
                        <a:rPr lang="en-US" sz="1600" baseline="0" dirty="0" err="1" smtClean="0">
                          <a:latin typeface="Arial"/>
                          <a:cs typeface="Arial"/>
                        </a:rPr>
                        <a:t>yrs</a:t>
                      </a:r>
                      <a:r>
                        <a:rPr lang="en-US" sz="1600" baseline="0" dirty="0" smtClean="0">
                          <a:latin typeface="Arial"/>
                          <a:cs typeface="Arial"/>
                        </a:rPr>
                        <a:t>, TBD@EOL</a:t>
                      </a:r>
                      <a:endParaRPr lang="en-US" sz="1600" dirty="0">
                        <a:solidFill>
                          <a:schemeClr val="tx1"/>
                        </a:solidFill>
                        <a:latin typeface="Arial"/>
                        <a:cs typeface="Arial"/>
                      </a:endParaRPr>
                    </a:p>
                  </a:txBody>
                  <a:tcPr marL="180000" marR="62797" marT="17362" marB="17362" anchor="ctr"/>
                </a:tc>
              </a:tr>
              <a:tr h="806830">
                <a:tc>
                  <a:txBody>
                    <a:bodyPr/>
                    <a:lstStyle/>
                    <a:p>
                      <a:pPr marL="0" marR="0" algn="just">
                        <a:lnSpc>
                          <a:spcPct val="100000"/>
                        </a:lnSpc>
                        <a:spcBef>
                          <a:spcPts val="0"/>
                        </a:spcBef>
                        <a:spcAft>
                          <a:spcPts val="0"/>
                        </a:spcAft>
                      </a:pPr>
                      <a:r>
                        <a:rPr lang="en-US" sz="1600" dirty="0">
                          <a:latin typeface="Arial"/>
                          <a:cs typeface="Arial"/>
                        </a:rPr>
                        <a:t>Field of regard</a:t>
                      </a:r>
                      <a:endParaRPr lang="en-US" sz="1600" b="0" dirty="0">
                        <a:solidFill>
                          <a:schemeClr val="tx1"/>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latin typeface="Arial"/>
                          <a:cs typeface="Arial"/>
                        </a:rPr>
                        <a:t>&gt; 5000 </a:t>
                      </a:r>
                      <a:r>
                        <a:rPr lang="en-US" sz="1600" dirty="0">
                          <a:latin typeface="Arial"/>
                          <a:cs typeface="Arial"/>
                        </a:rPr>
                        <a:t>km </a:t>
                      </a:r>
                      <a:r>
                        <a:rPr lang="en-US" sz="1600" dirty="0" smtClean="0">
                          <a:latin typeface="Arial"/>
                          <a:cs typeface="Arial"/>
                        </a:rPr>
                        <a:t>(N/S) </a:t>
                      </a:r>
                      <a:r>
                        <a:rPr lang="en-US" sz="1600" dirty="0" smtClean="0">
                          <a:latin typeface="Arial"/>
                          <a:cs typeface="Arial"/>
                          <a:sym typeface="Symbol"/>
                        </a:rPr>
                        <a:t> </a:t>
                      </a:r>
                      <a:r>
                        <a:rPr lang="en-US" sz="1600" dirty="0" smtClean="0">
                          <a:latin typeface="Arial"/>
                          <a:cs typeface="Arial"/>
                        </a:rPr>
                        <a:t>5000 </a:t>
                      </a:r>
                      <a:r>
                        <a:rPr lang="en-US" sz="1600" dirty="0">
                          <a:latin typeface="Arial"/>
                          <a:cs typeface="Arial"/>
                        </a:rPr>
                        <a:t>km </a:t>
                      </a:r>
                      <a:r>
                        <a:rPr lang="en-US" sz="1600" dirty="0" smtClean="0">
                          <a:latin typeface="Arial"/>
                          <a:cs typeface="Arial"/>
                        </a:rPr>
                        <a:t>(E/W)</a:t>
                      </a:r>
                    </a:p>
                    <a:p>
                      <a:pPr marL="0" marR="0" algn="just">
                        <a:lnSpc>
                          <a:spcPct val="100000"/>
                        </a:lnSpc>
                        <a:spcBef>
                          <a:spcPts val="0"/>
                        </a:spcBef>
                        <a:spcAft>
                          <a:spcPts val="0"/>
                        </a:spcAft>
                      </a:pPr>
                      <a:r>
                        <a:rPr lang="en-US" sz="1600" dirty="0" smtClean="0">
                          <a:latin typeface="Arial"/>
                          <a:cs typeface="Arial"/>
                        </a:rPr>
                        <a:t>N/S range : 45</a:t>
                      </a:r>
                      <a:r>
                        <a:rPr lang="en-US" sz="1600" dirty="0" smtClean="0">
                          <a:latin typeface="Arial"/>
                          <a:cs typeface="Arial"/>
                          <a:sym typeface="Symbol"/>
                        </a:rPr>
                        <a:t>N~5</a:t>
                      </a:r>
                      <a:r>
                        <a:rPr lang="en-US" altLang="ko-KR" sz="1600" dirty="0" smtClean="0">
                          <a:latin typeface="Arial"/>
                          <a:cs typeface="Arial"/>
                          <a:sym typeface="Symbol"/>
                        </a:rPr>
                        <a:t>S</a:t>
                      </a:r>
                    </a:p>
                    <a:p>
                      <a:pPr marL="0" marR="0" algn="just">
                        <a:lnSpc>
                          <a:spcPct val="100000"/>
                        </a:lnSpc>
                        <a:spcBef>
                          <a:spcPts val="0"/>
                        </a:spcBef>
                        <a:spcAft>
                          <a:spcPts val="0"/>
                        </a:spcAft>
                      </a:pPr>
                      <a:r>
                        <a:rPr lang="en-US" sz="1600" dirty="0" smtClean="0">
                          <a:latin typeface="Arial"/>
                          <a:cs typeface="Arial"/>
                          <a:sym typeface="Symbol"/>
                        </a:rPr>
                        <a:t>E/W range : selectable between</a:t>
                      </a:r>
                      <a:r>
                        <a:rPr lang="en-US" sz="1600" baseline="0" dirty="0" smtClean="0">
                          <a:latin typeface="Arial"/>
                          <a:cs typeface="Arial"/>
                          <a:sym typeface="Symbol"/>
                        </a:rPr>
                        <a:t> 75E~145</a:t>
                      </a:r>
                      <a:r>
                        <a:rPr lang="en-US" altLang="ko-KR" sz="1600" baseline="0" dirty="0" smtClean="0">
                          <a:latin typeface="Arial"/>
                          <a:cs typeface="Arial"/>
                          <a:sym typeface="Symbol"/>
                        </a:rPr>
                        <a:t></a:t>
                      </a:r>
                      <a:r>
                        <a:rPr lang="en-US" sz="1600" baseline="0" dirty="0" smtClean="0">
                          <a:latin typeface="Arial"/>
                          <a:cs typeface="Arial"/>
                          <a:sym typeface="Symbol"/>
                        </a:rPr>
                        <a:t>E</a:t>
                      </a:r>
                    </a:p>
                    <a:p>
                      <a:pPr marL="0" marR="0" algn="just">
                        <a:lnSpc>
                          <a:spcPct val="100000"/>
                        </a:lnSpc>
                        <a:spcBef>
                          <a:spcPts val="0"/>
                        </a:spcBef>
                        <a:spcAft>
                          <a:spcPts val="0"/>
                        </a:spcAft>
                      </a:pPr>
                      <a:r>
                        <a:rPr lang="en-US" sz="1600" baseline="0" dirty="0" smtClean="0">
                          <a:latin typeface="Arial"/>
                          <a:cs typeface="Arial"/>
                          <a:sym typeface="Symbol"/>
                        </a:rPr>
                        <a:t>Orbital position :116.2E&lt;Pos.&lt;128.2E</a:t>
                      </a:r>
                      <a:endParaRPr lang="en-US" sz="1600" dirty="0">
                        <a:solidFill>
                          <a:schemeClr val="tx1"/>
                        </a:solidFill>
                        <a:latin typeface="Arial"/>
                        <a:cs typeface="Arial"/>
                      </a:endParaRPr>
                    </a:p>
                  </a:txBody>
                  <a:tcPr marL="180000" marR="62797" marT="17362" marB="17362" anchor="ctr"/>
                </a:tc>
              </a:tr>
              <a:tr h="858181">
                <a:tc>
                  <a:txBody>
                    <a:bodyPr/>
                    <a:lstStyle/>
                    <a:p>
                      <a:pPr marL="0" marR="0" algn="just">
                        <a:lnSpc>
                          <a:spcPct val="100000"/>
                        </a:lnSpc>
                        <a:spcBef>
                          <a:spcPts val="0"/>
                        </a:spcBef>
                        <a:spcAft>
                          <a:spcPts val="0"/>
                        </a:spcAft>
                      </a:pPr>
                      <a:r>
                        <a:rPr lang="en-US" sz="1600" dirty="0">
                          <a:latin typeface="Arial"/>
                          <a:cs typeface="Arial"/>
                        </a:rPr>
                        <a:t>Duty </a:t>
                      </a:r>
                      <a:r>
                        <a:rPr lang="en-US" sz="1600" dirty="0" smtClean="0">
                          <a:latin typeface="Arial"/>
                          <a:cs typeface="Arial"/>
                        </a:rPr>
                        <a:t>cycle </a:t>
                      </a:r>
                    </a:p>
                    <a:p>
                      <a:pPr marL="0" marR="0" algn="just">
                        <a:lnSpc>
                          <a:spcPct val="100000"/>
                        </a:lnSpc>
                        <a:spcBef>
                          <a:spcPts val="0"/>
                        </a:spcBef>
                        <a:spcAft>
                          <a:spcPts val="0"/>
                        </a:spcAft>
                      </a:pPr>
                      <a:r>
                        <a:rPr lang="en-US" sz="1600" dirty="0" smtClean="0">
                          <a:latin typeface="Arial"/>
                          <a:cs typeface="Arial"/>
                        </a:rPr>
                        <a:t>/ Imaging time</a:t>
                      </a:r>
                      <a:endParaRPr lang="en-US" sz="1600" b="0" dirty="0">
                        <a:solidFill>
                          <a:schemeClr val="tx1"/>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a:latin typeface="Arial"/>
                          <a:cs typeface="Arial"/>
                        </a:rPr>
                        <a:t>8 </a:t>
                      </a:r>
                      <a:r>
                        <a:rPr lang="en-US" sz="1600" dirty="0" smtClean="0">
                          <a:latin typeface="Arial"/>
                          <a:cs typeface="Arial"/>
                        </a:rPr>
                        <a:t>images </a:t>
                      </a:r>
                      <a:r>
                        <a:rPr lang="en-US" sz="1600" dirty="0">
                          <a:latin typeface="Arial"/>
                          <a:cs typeface="Arial"/>
                        </a:rPr>
                        <a:t>during </a:t>
                      </a:r>
                      <a:r>
                        <a:rPr lang="en-US" sz="1600" dirty="0" smtClean="0">
                          <a:latin typeface="Arial"/>
                          <a:cs typeface="Arial"/>
                        </a:rPr>
                        <a:t>daytime</a:t>
                      </a:r>
                    </a:p>
                    <a:p>
                      <a:pPr marL="0" marR="0" algn="just">
                        <a:lnSpc>
                          <a:spcPct val="100000"/>
                        </a:lnSpc>
                        <a:spcBef>
                          <a:spcPts val="0"/>
                        </a:spcBef>
                        <a:spcAft>
                          <a:spcPts val="0"/>
                        </a:spcAft>
                      </a:pPr>
                      <a:r>
                        <a:rPr lang="en-US" sz="1600" dirty="0" smtClean="0">
                          <a:latin typeface="Arial"/>
                          <a:cs typeface="Arial"/>
                        </a:rPr>
                        <a:t>(30 min imaging + 30 min rest) </a:t>
                      </a:r>
                      <a:r>
                        <a:rPr lang="en-US" altLang="ko-KR" sz="1600" dirty="0" smtClean="0">
                          <a:latin typeface="Arial"/>
                          <a:cs typeface="Arial"/>
                          <a:sym typeface="Symbol"/>
                        </a:rPr>
                        <a:t> 8 times / day</a:t>
                      </a:r>
                      <a:endParaRPr lang="en-US" sz="1600" dirty="0">
                        <a:solidFill>
                          <a:schemeClr val="tx1"/>
                        </a:solidFill>
                        <a:latin typeface="Arial"/>
                        <a:cs typeface="Arial"/>
                      </a:endParaRPr>
                    </a:p>
                  </a:txBody>
                  <a:tcPr marL="180000" marR="62797" marT="17362" marB="17362" anchor="ctr"/>
                </a:tc>
              </a:tr>
              <a:tr h="566002">
                <a:tc>
                  <a:txBody>
                    <a:bodyPr/>
                    <a:lstStyle/>
                    <a:p>
                      <a:pPr marL="0" marR="0" algn="just">
                        <a:lnSpc>
                          <a:spcPct val="100000"/>
                        </a:lnSpc>
                        <a:spcBef>
                          <a:spcPts val="0"/>
                        </a:spcBef>
                        <a:spcAft>
                          <a:spcPts val="0"/>
                        </a:spcAft>
                      </a:pPr>
                      <a:r>
                        <a:rPr lang="en-US" sz="1600" dirty="0">
                          <a:latin typeface="Arial"/>
                          <a:cs typeface="Arial"/>
                        </a:rPr>
                        <a:t>Ground </a:t>
                      </a:r>
                      <a:r>
                        <a:rPr lang="en-US" sz="1600" dirty="0" smtClean="0">
                          <a:latin typeface="Arial"/>
                          <a:cs typeface="Arial"/>
                        </a:rPr>
                        <a:t>sampling distance</a:t>
                      </a:r>
                      <a:endParaRPr lang="en-US" sz="1600" b="0" dirty="0">
                        <a:solidFill>
                          <a:schemeClr val="tx1"/>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a:latin typeface="Arial"/>
                          <a:cs typeface="Arial"/>
                        </a:rPr>
                        <a:t>&lt; </a:t>
                      </a:r>
                      <a:r>
                        <a:rPr lang="en-US" sz="1600" dirty="0" smtClean="0">
                          <a:latin typeface="Arial"/>
                          <a:cs typeface="Arial"/>
                        </a:rPr>
                        <a:t>7 km (N/S)</a:t>
                      </a:r>
                      <a:r>
                        <a:rPr lang="en-US" altLang="ko-KR" sz="1600" baseline="0" dirty="0" smtClean="0">
                          <a:latin typeface="Arial"/>
                          <a:cs typeface="Arial"/>
                          <a:sym typeface="Symbol"/>
                        </a:rPr>
                        <a:t> at Seoul </a:t>
                      </a:r>
                      <a:r>
                        <a:rPr lang="en-US" sz="1600" baseline="0" dirty="0" smtClean="0">
                          <a:latin typeface="Arial"/>
                          <a:cs typeface="Arial"/>
                          <a:sym typeface="Symbol"/>
                        </a:rPr>
                        <a:t>GSD area &lt; 56 km</a:t>
                      </a:r>
                      <a:r>
                        <a:rPr lang="en-US" sz="1600" baseline="30000" dirty="0" smtClean="0">
                          <a:latin typeface="Arial"/>
                          <a:cs typeface="Arial"/>
                          <a:sym typeface="Symbol"/>
                        </a:rPr>
                        <a:t>2</a:t>
                      </a:r>
                      <a:r>
                        <a:rPr lang="en-US" sz="1600" baseline="0" dirty="0" smtClean="0">
                          <a:latin typeface="Arial"/>
                          <a:cs typeface="Arial"/>
                          <a:sym typeface="Symbol"/>
                        </a:rPr>
                        <a:t> </a:t>
                      </a:r>
                    </a:p>
                    <a:p>
                      <a:pPr marL="0" marR="0" algn="just">
                        <a:lnSpc>
                          <a:spcPct val="100000"/>
                        </a:lnSpc>
                        <a:spcBef>
                          <a:spcPts val="0"/>
                        </a:spcBef>
                        <a:spcAft>
                          <a:spcPts val="0"/>
                        </a:spcAft>
                      </a:pPr>
                      <a:r>
                        <a:rPr lang="en-US" sz="1600" baseline="0" dirty="0" smtClean="0">
                          <a:latin typeface="Arial"/>
                          <a:cs typeface="Arial"/>
                          <a:sym typeface="Symbol"/>
                        </a:rPr>
                        <a:t>at Seoul</a:t>
                      </a:r>
                      <a:br>
                        <a:rPr lang="en-US" sz="1600" baseline="0" dirty="0" smtClean="0">
                          <a:latin typeface="Arial"/>
                          <a:cs typeface="Arial"/>
                          <a:sym typeface="Symbol"/>
                        </a:rPr>
                      </a:br>
                      <a:r>
                        <a:rPr lang="en-US" sz="1600" baseline="0" dirty="0" smtClean="0">
                          <a:latin typeface="Arial"/>
                          <a:cs typeface="Arial"/>
                          <a:sym typeface="Symbol"/>
                        </a:rPr>
                        <a:t>(Aspect Ratio shall be less than 1:3)</a:t>
                      </a:r>
                      <a:endParaRPr lang="en-US" sz="1600" b="1" dirty="0">
                        <a:solidFill>
                          <a:schemeClr val="tx1"/>
                        </a:solidFill>
                        <a:latin typeface="Arial"/>
                        <a:cs typeface="Arial"/>
                      </a:endParaRPr>
                    </a:p>
                  </a:txBody>
                  <a:tcPr marL="180000" marR="62797" marT="17362" marB="17362" anchor="ctr"/>
                </a:tc>
              </a:tr>
              <a:tr h="566002">
                <a:tc>
                  <a:txBody>
                    <a:bodyPr/>
                    <a:lstStyle/>
                    <a:p>
                      <a:pPr marL="0" marR="0" algn="just">
                        <a:lnSpc>
                          <a:spcPct val="100000"/>
                        </a:lnSpc>
                        <a:spcBef>
                          <a:spcPts val="0"/>
                        </a:spcBef>
                        <a:spcAft>
                          <a:spcPts val="0"/>
                        </a:spcAft>
                      </a:pPr>
                      <a:r>
                        <a:rPr lang="en-US" sz="1600" dirty="0"/>
                        <a:t>Data quantization</a:t>
                      </a:r>
                      <a:endParaRPr lang="en-US" sz="1600" dirty="0">
                        <a:solidFill>
                          <a:srgbClr val="000000"/>
                        </a:solidFill>
                        <a:latin typeface="+mn-lt"/>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sym typeface="Symbol"/>
                        </a:rPr>
                        <a:t> </a:t>
                      </a:r>
                      <a:r>
                        <a:rPr lang="en-US" sz="1600" dirty="0" smtClean="0"/>
                        <a:t>12 bits</a:t>
                      </a:r>
                      <a:endParaRPr lang="en-US" sz="1600" dirty="0">
                        <a:solidFill>
                          <a:srgbClr val="000000"/>
                        </a:solidFill>
                        <a:latin typeface="+mn-lt"/>
                      </a:endParaRPr>
                    </a:p>
                  </a:txBody>
                  <a:tcPr marL="180000" marR="62797" marT="17362" marB="17362" anchor="ctr"/>
                </a:tc>
              </a:tr>
              <a:tr h="566002">
                <a:tc>
                  <a:txBody>
                    <a:bodyPr/>
                    <a:lstStyle/>
                    <a:p>
                      <a:pPr marL="0" marR="0" algn="just">
                        <a:lnSpc>
                          <a:spcPct val="100000"/>
                        </a:lnSpc>
                        <a:spcBef>
                          <a:spcPts val="0"/>
                        </a:spcBef>
                        <a:spcAft>
                          <a:spcPts val="0"/>
                        </a:spcAft>
                      </a:pPr>
                      <a:r>
                        <a:rPr lang="en-US" sz="1600" dirty="0" smtClean="0"/>
                        <a:t>MTF</a:t>
                      </a:r>
                    </a:p>
                    <a:p>
                      <a:pPr marL="0" marR="0" algn="just">
                        <a:lnSpc>
                          <a:spcPct val="100000"/>
                        </a:lnSpc>
                        <a:spcBef>
                          <a:spcPts val="0"/>
                        </a:spcBef>
                        <a:spcAft>
                          <a:spcPts val="0"/>
                        </a:spcAft>
                      </a:pPr>
                      <a:r>
                        <a:rPr lang="en-US" sz="1600" dirty="0" smtClean="0"/>
                        <a:t>(instrument</a:t>
                      </a:r>
                      <a:r>
                        <a:rPr lang="en-US" sz="1600" baseline="0" dirty="0" smtClean="0"/>
                        <a:t> level)</a:t>
                      </a:r>
                      <a:endParaRPr lang="en-US" sz="1600" dirty="0">
                        <a:solidFill>
                          <a:srgbClr val="000000"/>
                        </a:solidFill>
                        <a:latin typeface="+mn-lt"/>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t>&gt; 0.3 in </a:t>
                      </a:r>
                      <a:r>
                        <a:rPr lang="en-US" sz="1600" dirty="0"/>
                        <a:t>N/S direction @</a:t>
                      </a:r>
                      <a:r>
                        <a:rPr lang="en-US" sz="1600" dirty="0" err="1"/>
                        <a:t>Nyquist</a:t>
                      </a:r>
                      <a:r>
                        <a:rPr lang="en-US" sz="1600" dirty="0"/>
                        <a:t> frequency</a:t>
                      </a:r>
                    </a:p>
                    <a:p>
                      <a:pPr marL="0" marR="0" algn="just">
                        <a:lnSpc>
                          <a:spcPct val="100000"/>
                        </a:lnSpc>
                        <a:spcBef>
                          <a:spcPts val="0"/>
                        </a:spcBef>
                        <a:spcAft>
                          <a:spcPts val="0"/>
                        </a:spcAft>
                      </a:pPr>
                      <a:r>
                        <a:rPr lang="en-US" sz="1600" dirty="0" smtClean="0"/>
                        <a:t>&gt; 0.3 in </a:t>
                      </a:r>
                      <a:r>
                        <a:rPr lang="en-US" sz="1600" dirty="0"/>
                        <a:t>E/W direction @</a:t>
                      </a:r>
                      <a:r>
                        <a:rPr lang="en-US" sz="1600" dirty="0" err="1"/>
                        <a:t>Nyquist</a:t>
                      </a:r>
                      <a:r>
                        <a:rPr lang="en-US" sz="1600" dirty="0"/>
                        <a:t> frequency</a:t>
                      </a:r>
                      <a:endParaRPr lang="en-US" sz="1600" dirty="0">
                        <a:solidFill>
                          <a:srgbClr val="000000"/>
                        </a:solidFill>
                        <a:latin typeface="+mn-lt"/>
                      </a:endParaRPr>
                    </a:p>
                  </a:txBody>
                  <a:tcPr marL="180000" marR="62797" marT="17362" marB="17362" anchor="ctr"/>
                </a:tc>
              </a:tr>
            </a:tbl>
          </a:graphicData>
        </a:graphic>
      </p:graphicFrame>
    </p:spTree>
    <p:extLst>
      <p:ext uri="{BB962C8B-B14F-4D97-AF65-F5344CB8AC3E}">
        <p14:creationId xmlns:p14="http://schemas.microsoft.com/office/powerpoint/2010/main" val="326193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500034" y="274638"/>
            <a:ext cx="8001056" cy="563562"/>
          </a:xfrm>
        </p:spPr>
        <p:txBody>
          <a:bodyPr>
            <a:noAutofit/>
          </a:bodyPr>
          <a:lstStyle/>
          <a:p>
            <a:r>
              <a:rPr lang="en-US" altLang="ko-KR" sz="3200" b="1" dirty="0" smtClean="0">
                <a:latin typeface="Arial"/>
                <a:cs typeface="Arial"/>
              </a:rPr>
              <a:t>GEMS</a:t>
            </a:r>
            <a:r>
              <a:rPr lang="ko-KR" altLang="en-US" sz="3200" b="1" dirty="0" smtClean="0">
                <a:latin typeface="Arial"/>
                <a:cs typeface="Arial"/>
              </a:rPr>
              <a:t> </a:t>
            </a:r>
            <a:r>
              <a:rPr lang="en-US" altLang="ko-KR" sz="3200" b="1" dirty="0" smtClean="0">
                <a:latin typeface="Arial"/>
                <a:cs typeface="Arial"/>
              </a:rPr>
              <a:t>Requirements(2/3)</a:t>
            </a:r>
            <a:endParaRPr lang="ko-KR" altLang="en-US" sz="3200" b="1" dirty="0">
              <a:latin typeface="Arial"/>
              <a:cs typeface="Arial"/>
            </a:endParaRPr>
          </a:p>
        </p:txBody>
      </p:sp>
      <p:graphicFrame>
        <p:nvGraphicFramePr>
          <p:cNvPr id="5" name="표 4"/>
          <p:cNvGraphicFramePr>
            <a:graphicFrameLocks noGrp="1"/>
          </p:cNvGraphicFramePr>
          <p:nvPr>
            <p:extLst>
              <p:ext uri="{D42A27DB-BD31-4B8C-83A1-F6EECF244321}">
                <p14:modId xmlns:p14="http://schemas.microsoft.com/office/powerpoint/2010/main" val="4226625225"/>
              </p:ext>
            </p:extLst>
          </p:nvPr>
        </p:nvGraphicFramePr>
        <p:xfrm>
          <a:off x="657469" y="1061133"/>
          <a:ext cx="7880611" cy="5170542"/>
        </p:xfrm>
        <a:graphic>
          <a:graphicData uri="http://schemas.openxmlformats.org/drawingml/2006/table">
            <a:tbl>
              <a:tblPr firstRow="1" bandRow="1">
                <a:tableStyleId>{5C22544A-7EE6-4342-B048-85BDC9FD1C3A}</a:tableStyleId>
              </a:tblPr>
              <a:tblGrid>
                <a:gridCol w="2868820"/>
                <a:gridCol w="5011791"/>
              </a:tblGrid>
              <a:tr h="504056">
                <a:tc>
                  <a:txBody>
                    <a:bodyPr/>
                    <a:lstStyle/>
                    <a:p>
                      <a:pPr marL="0" marR="0" algn="ctr">
                        <a:lnSpc>
                          <a:spcPct val="100000"/>
                        </a:lnSpc>
                        <a:spcBef>
                          <a:spcPts val="0"/>
                        </a:spcBef>
                        <a:spcAft>
                          <a:spcPts val="0"/>
                        </a:spcAft>
                      </a:pPr>
                      <a:r>
                        <a:rPr lang="en-US" sz="1800" dirty="0">
                          <a:latin typeface="Arial"/>
                          <a:cs typeface="Arial"/>
                        </a:rPr>
                        <a:t>System Attributes</a:t>
                      </a:r>
                      <a:endParaRPr lang="en-US" sz="1800" dirty="0">
                        <a:solidFill>
                          <a:srgbClr val="000000"/>
                        </a:solidFill>
                        <a:latin typeface="Arial"/>
                        <a:cs typeface="Arial"/>
                      </a:endParaRPr>
                    </a:p>
                  </a:txBody>
                  <a:tcPr marL="180000" marR="62797" marT="17362" marB="17362" anchor="ctr"/>
                </a:tc>
                <a:tc>
                  <a:txBody>
                    <a:bodyPr/>
                    <a:lstStyle/>
                    <a:p>
                      <a:pPr marL="0" marR="0" algn="ctr">
                        <a:lnSpc>
                          <a:spcPct val="100000"/>
                        </a:lnSpc>
                        <a:spcBef>
                          <a:spcPts val="0"/>
                        </a:spcBef>
                        <a:spcAft>
                          <a:spcPts val="0"/>
                        </a:spcAft>
                      </a:pPr>
                      <a:r>
                        <a:rPr lang="en-US" sz="1800" dirty="0">
                          <a:latin typeface="Arial"/>
                          <a:cs typeface="Arial"/>
                        </a:rPr>
                        <a:t>Requirements</a:t>
                      </a:r>
                      <a:endParaRPr lang="en-US" sz="1800" dirty="0">
                        <a:solidFill>
                          <a:srgbClr val="000000"/>
                        </a:solidFill>
                        <a:latin typeface="Arial"/>
                        <a:cs typeface="Arial"/>
                      </a:endParaRPr>
                    </a:p>
                  </a:txBody>
                  <a:tcPr marL="180000" marR="62797" marT="17362" marB="17362" anchor="ctr"/>
                </a:tc>
              </a:tr>
              <a:tr h="432048">
                <a:tc>
                  <a:txBody>
                    <a:bodyPr/>
                    <a:lstStyle/>
                    <a:p>
                      <a:pPr marL="0" marR="0" algn="just">
                        <a:lnSpc>
                          <a:spcPct val="100000"/>
                        </a:lnSpc>
                        <a:spcBef>
                          <a:spcPts val="0"/>
                        </a:spcBef>
                        <a:spcAft>
                          <a:spcPts val="0"/>
                        </a:spcAft>
                      </a:pPr>
                      <a:r>
                        <a:rPr lang="en-US" sz="1600" dirty="0">
                          <a:latin typeface="Arial"/>
                          <a:cs typeface="Arial"/>
                        </a:rPr>
                        <a:t>Spectral range</a:t>
                      </a:r>
                      <a:endParaRPr lang="en-US" sz="1600" b="0" dirty="0">
                        <a:solidFill>
                          <a:srgbClr val="000000"/>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latin typeface="Arial"/>
                          <a:cs typeface="Arial"/>
                        </a:rPr>
                        <a:t>300 nm </a:t>
                      </a:r>
                      <a:r>
                        <a:rPr lang="en-US" sz="1600" dirty="0">
                          <a:latin typeface="Arial"/>
                          <a:cs typeface="Arial"/>
                        </a:rPr>
                        <a:t>to </a:t>
                      </a:r>
                      <a:r>
                        <a:rPr lang="en-US" sz="1600" dirty="0" smtClean="0">
                          <a:latin typeface="Arial"/>
                          <a:cs typeface="Arial"/>
                        </a:rPr>
                        <a:t>500 nm</a:t>
                      </a:r>
                      <a:endParaRPr lang="en-US" sz="1600" dirty="0" smtClean="0">
                        <a:solidFill>
                          <a:schemeClr val="tx1"/>
                        </a:solidFill>
                        <a:latin typeface="Arial"/>
                        <a:cs typeface="Arial"/>
                      </a:endParaRPr>
                    </a:p>
                  </a:txBody>
                  <a:tcPr marL="180000" marR="62797" marT="17362" marB="17362" anchor="ctr"/>
                </a:tc>
              </a:tr>
              <a:tr h="432048">
                <a:tc>
                  <a:txBody>
                    <a:bodyPr/>
                    <a:lstStyle/>
                    <a:p>
                      <a:pPr marL="0" marR="0" algn="just">
                        <a:lnSpc>
                          <a:spcPct val="100000"/>
                        </a:lnSpc>
                        <a:spcBef>
                          <a:spcPts val="0"/>
                        </a:spcBef>
                        <a:spcAft>
                          <a:spcPts val="0"/>
                        </a:spcAft>
                      </a:pPr>
                      <a:r>
                        <a:rPr lang="en-US" sz="1600" dirty="0">
                          <a:latin typeface="Arial"/>
                          <a:cs typeface="Arial"/>
                        </a:rPr>
                        <a:t>Spectral resolution</a:t>
                      </a:r>
                      <a:endParaRPr lang="en-US" sz="1600" dirty="0">
                        <a:solidFill>
                          <a:srgbClr val="000000"/>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latin typeface="Arial"/>
                          <a:cs typeface="Arial"/>
                        </a:rPr>
                        <a:t>&lt; 0.6 nm</a:t>
                      </a:r>
                      <a:endParaRPr lang="en-US" sz="1600" b="0" dirty="0">
                        <a:solidFill>
                          <a:schemeClr val="tx1"/>
                        </a:solidFill>
                        <a:latin typeface="Arial"/>
                        <a:cs typeface="Arial"/>
                      </a:endParaRPr>
                    </a:p>
                  </a:txBody>
                  <a:tcPr marL="180000" marR="62797" marT="17362" marB="17362" anchor="ctr"/>
                </a:tc>
              </a:tr>
              <a:tr h="389402">
                <a:tc>
                  <a:txBody>
                    <a:bodyPr/>
                    <a:lstStyle/>
                    <a:p>
                      <a:pPr marL="0" marR="0" algn="just">
                        <a:lnSpc>
                          <a:spcPct val="100000"/>
                        </a:lnSpc>
                        <a:spcBef>
                          <a:spcPts val="0"/>
                        </a:spcBef>
                        <a:spcAft>
                          <a:spcPts val="0"/>
                        </a:spcAft>
                      </a:pPr>
                      <a:r>
                        <a:rPr lang="en-US" sz="1600" dirty="0" smtClean="0">
                          <a:latin typeface="Arial"/>
                          <a:cs typeface="Arial"/>
                        </a:rPr>
                        <a:t>Spectral sampling</a:t>
                      </a:r>
                      <a:endParaRPr lang="en-US" sz="1600" dirty="0">
                        <a:solidFill>
                          <a:srgbClr val="000000"/>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latin typeface="Arial"/>
                          <a:cs typeface="Arial"/>
                        </a:rPr>
                        <a:t>&lt; 0.2 nm</a:t>
                      </a:r>
                      <a:endParaRPr lang="en-US" sz="1600" dirty="0">
                        <a:solidFill>
                          <a:srgbClr val="000000"/>
                        </a:solidFill>
                        <a:latin typeface="Arial"/>
                        <a:cs typeface="Arial"/>
                      </a:endParaRPr>
                    </a:p>
                  </a:txBody>
                  <a:tcPr marL="180000" marR="62797" marT="17362" marB="17362" anchor="ctr"/>
                </a:tc>
              </a:tr>
              <a:tr h="273351">
                <a:tc>
                  <a:txBody>
                    <a:bodyPr/>
                    <a:lstStyle/>
                    <a:p>
                      <a:pPr marL="0" marR="0" algn="just">
                        <a:lnSpc>
                          <a:spcPct val="100000"/>
                        </a:lnSpc>
                        <a:spcBef>
                          <a:spcPts val="0"/>
                        </a:spcBef>
                        <a:spcAft>
                          <a:spcPts val="0"/>
                        </a:spcAft>
                      </a:pPr>
                      <a:r>
                        <a:rPr lang="en-US" sz="1600" dirty="0" smtClean="0">
                          <a:latin typeface="Arial"/>
                          <a:cs typeface="Arial"/>
                        </a:rPr>
                        <a:t>Signal-to-noise </a:t>
                      </a:r>
                      <a:r>
                        <a:rPr lang="en-US" sz="1600" dirty="0">
                          <a:latin typeface="Arial"/>
                          <a:cs typeface="Arial"/>
                        </a:rPr>
                        <a:t>ratio</a:t>
                      </a:r>
                      <a:endParaRPr lang="en-US" sz="1600" dirty="0">
                        <a:solidFill>
                          <a:srgbClr val="000000"/>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latin typeface="Arial"/>
                          <a:cs typeface="Arial"/>
                        </a:rPr>
                        <a:t>&gt; 720 @ 320nm </a:t>
                      </a:r>
                    </a:p>
                    <a:p>
                      <a:pPr marL="0" marR="0" algn="just">
                        <a:lnSpc>
                          <a:spcPct val="100000"/>
                        </a:lnSpc>
                        <a:spcBef>
                          <a:spcPts val="0"/>
                        </a:spcBef>
                        <a:spcAft>
                          <a:spcPts val="0"/>
                        </a:spcAft>
                        <a:buFont typeface="Wingdings"/>
                        <a:buNone/>
                      </a:pPr>
                      <a:r>
                        <a:rPr lang="en-US" sz="1600" dirty="0" smtClean="0">
                          <a:latin typeface="Arial"/>
                          <a:cs typeface="Arial"/>
                        </a:rPr>
                        <a:t>&gt; 1500 @ 430nm</a:t>
                      </a:r>
                    </a:p>
                  </a:txBody>
                  <a:tcPr marL="180000" marR="62797" marT="17362" marB="17362" anchor="ctr"/>
                </a:tc>
              </a:tr>
              <a:tr h="273351">
                <a:tc>
                  <a:txBody>
                    <a:bodyPr/>
                    <a:lstStyle/>
                    <a:p>
                      <a:pPr marL="0" marR="0" algn="l">
                        <a:lnSpc>
                          <a:spcPct val="100000"/>
                        </a:lnSpc>
                        <a:spcBef>
                          <a:spcPts val="0"/>
                        </a:spcBef>
                        <a:spcAft>
                          <a:spcPts val="0"/>
                        </a:spcAft>
                      </a:pPr>
                      <a:r>
                        <a:rPr lang="en-US" altLang="ko-KR" sz="1600" dirty="0" smtClean="0">
                          <a:latin typeface="Arial"/>
                          <a:cs typeface="Arial"/>
                        </a:rPr>
                        <a:t>Radiometric</a:t>
                      </a:r>
                      <a:r>
                        <a:rPr lang="en-US" sz="1600" dirty="0" smtClean="0">
                          <a:latin typeface="Arial"/>
                          <a:cs typeface="Arial"/>
                        </a:rPr>
                        <a:t> calibration </a:t>
                      </a:r>
                    </a:p>
                    <a:p>
                      <a:pPr marL="0" marR="0" algn="l">
                        <a:lnSpc>
                          <a:spcPct val="100000"/>
                        </a:lnSpc>
                        <a:spcBef>
                          <a:spcPts val="0"/>
                        </a:spcBef>
                        <a:spcAft>
                          <a:spcPts val="0"/>
                        </a:spcAft>
                      </a:pPr>
                      <a:r>
                        <a:rPr lang="en-US" sz="1600" dirty="0" smtClean="0">
                          <a:latin typeface="Arial"/>
                          <a:cs typeface="Arial"/>
                        </a:rPr>
                        <a:t>accuracy</a:t>
                      </a:r>
                      <a:endParaRPr lang="en-US" sz="1600" dirty="0">
                        <a:solidFill>
                          <a:schemeClr val="tx1"/>
                        </a:solidFill>
                        <a:latin typeface="Arial"/>
                        <a:cs typeface="Arial"/>
                      </a:endParaRPr>
                    </a:p>
                  </a:txBody>
                  <a:tcPr marL="180000" marR="62797" marT="17362" marB="17362" anchor="ctr"/>
                </a:tc>
                <a:tc>
                  <a:txBody>
                    <a:bodyPr/>
                    <a:lstStyle/>
                    <a:p>
                      <a:pPr marL="0" marR="0" algn="l">
                        <a:lnSpc>
                          <a:spcPct val="100000"/>
                        </a:lnSpc>
                        <a:spcBef>
                          <a:spcPts val="0"/>
                        </a:spcBef>
                        <a:spcAft>
                          <a:spcPts val="0"/>
                        </a:spcAft>
                      </a:pPr>
                      <a:r>
                        <a:rPr lang="en-US" sz="1600" dirty="0" smtClean="0">
                          <a:latin typeface="Arial"/>
                          <a:cs typeface="Arial"/>
                        </a:rPr>
                        <a:t>&lt;</a:t>
                      </a:r>
                      <a:r>
                        <a:rPr lang="en-US" sz="1600" baseline="0" dirty="0" smtClean="0">
                          <a:latin typeface="Arial"/>
                          <a:cs typeface="Arial"/>
                        </a:rPr>
                        <a:t> 4% (including </a:t>
                      </a:r>
                      <a:r>
                        <a:rPr lang="en-US" sz="1600" baseline="0" dirty="0" err="1" smtClean="0">
                          <a:latin typeface="Arial"/>
                          <a:cs typeface="Arial"/>
                        </a:rPr>
                        <a:t>std</a:t>
                      </a:r>
                      <a:r>
                        <a:rPr lang="en-US" sz="1600" baseline="0" dirty="0" smtClean="0">
                          <a:latin typeface="Arial"/>
                          <a:cs typeface="Arial"/>
                        </a:rPr>
                        <a:t> lamp uncertainty)</a:t>
                      </a:r>
                      <a:endParaRPr lang="en-US" sz="1600" dirty="0">
                        <a:solidFill>
                          <a:schemeClr val="tx1"/>
                        </a:solidFill>
                        <a:latin typeface="Arial"/>
                        <a:cs typeface="Arial"/>
                      </a:endParaRPr>
                    </a:p>
                  </a:txBody>
                  <a:tcPr marL="180000" marR="62797" marT="17362" marB="17362" anchor="ctr"/>
                </a:tc>
              </a:tr>
              <a:tr h="273351">
                <a:tc>
                  <a:txBody>
                    <a:bodyPr/>
                    <a:lstStyle/>
                    <a:p>
                      <a:pPr marL="0" marR="0" algn="l">
                        <a:lnSpc>
                          <a:spcPct val="100000"/>
                        </a:lnSpc>
                        <a:spcBef>
                          <a:spcPts val="0"/>
                        </a:spcBef>
                        <a:spcAft>
                          <a:spcPts val="0"/>
                        </a:spcAft>
                      </a:pPr>
                      <a:r>
                        <a:rPr lang="en-US" altLang="ko-KR" sz="1600" dirty="0" smtClean="0">
                          <a:latin typeface="Arial"/>
                          <a:cs typeface="Arial"/>
                        </a:rPr>
                        <a:t>Spectral</a:t>
                      </a:r>
                      <a:r>
                        <a:rPr lang="en-US" sz="1600" dirty="0" smtClean="0">
                          <a:latin typeface="Arial"/>
                          <a:cs typeface="Arial"/>
                        </a:rPr>
                        <a:t> calibration </a:t>
                      </a:r>
                    </a:p>
                    <a:p>
                      <a:pPr marL="0" marR="0" algn="l">
                        <a:lnSpc>
                          <a:spcPct val="100000"/>
                        </a:lnSpc>
                        <a:spcBef>
                          <a:spcPts val="0"/>
                        </a:spcBef>
                        <a:spcAft>
                          <a:spcPts val="0"/>
                        </a:spcAft>
                      </a:pPr>
                      <a:r>
                        <a:rPr lang="en-US" sz="1600" dirty="0" smtClean="0">
                          <a:latin typeface="Arial"/>
                          <a:cs typeface="Arial"/>
                        </a:rPr>
                        <a:t>Accuracy</a:t>
                      </a:r>
                      <a:endParaRPr lang="en-US" sz="1600" dirty="0">
                        <a:solidFill>
                          <a:schemeClr val="tx1"/>
                        </a:solidFill>
                        <a:latin typeface="Arial"/>
                        <a:cs typeface="Arial"/>
                      </a:endParaRPr>
                    </a:p>
                  </a:txBody>
                  <a:tcPr marL="180000" marR="62797" marT="17362" marB="17362" anchor="ctr"/>
                </a:tc>
                <a:tc>
                  <a:txBody>
                    <a:bodyPr/>
                    <a:lstStyle/>
                    <a:p>
                      <a:pPr marL="0" marR="0" algn="l">
                        <a:lnSpc>
                          <a:spcPct val="100000"/>
                        </a:lnSpc>
                        <a:spcBef>
                          <a:spcPts val="0"/>
                        </a:spcBef>
                        <a:spcAft>
                          <a:spcPts val="0"/>
                        </a:spcAft>
                      </a:pPr>
                      <a:r>
                        <a:rPr lang="en-US" sz="1600" dirty="0" smtClean="0">
                          <a:latin typeface="Arial"/>
                          <a:cs typeface="Arial"/>
                        </a:rPr>
                        <a:t>&lt; </a:t>
                      </a:r>
                      <a:r>
                        <a:rPr lang="en-US" altLang="ko-KR" sz="1600" baseline="0" dirty="0" smtClean="0">
                          <a:latin typeface="Arial"/>
                          <a:cs typeface="Arial"/>
                        </a:rPr>
                        <a:t>0.02 nm</a:t>
                      </a:r>
                      <a:endParaRPr lang="en-US" sz="1600" dirty="0">
                        <a:solidFill>
                          <a:schemeClr val="tx1"/>
                        </a:solidFill>
                        <a:latin typeface="Arial"/>
                        <a:cs typeface="Arial"/>
                      </a:endParaRPr>
                    </a:p>
                  </a:txBody>
                  <a:tcPr marL="180000" marR="62797" marT="17362" marB="17362" anchor="ctr"/>
                </a:tc>
              </a:tr>
              <a:tr h="273351">
                <a:tc>
                  <a:txBody>
                    <a:bodyPr/>
                    <a:lstStyle/>
                    <a:p>
                      <a:pPr marL="0" marR="0" algn="l">
                        <a:lnSpc>
                          <a:spcPct val="100000"/>
                        </a:lnSpc>
                        <a:spcBef>
                          <a:spcPts val="0"/>
                        </a:spcBef>
                        <a:spcAft>
                          <a:spcPts val="0"/>
                        </a:spcAft>
                      </a:pPr>
                      <a:r>
                        <a:rPr lang="en-US" altLang="ko-KR" sz="1600" dirty="0" smtClean="0">
                          <a:solidFill>
                            <a:srgbClr val="0000FF"/>
                          </a:solidFill>
                          <a:latin typeface="Arial"/>
                          <a:cs typeface="Arial"/>
                        </a:rPr>
                        <a:t>Spectral</a:t>
                      </a:r>
                      <a:r>
                        <a:rPr lang="en-US" sz="1600" dirty="0" smtClean="0">
                          <a:solidFill>
                            <a:srgbClr val="0000FF"/>
                          </a:solidFill>
                          <a:latin typeface="Arial"/>
                          <a:cs typeface="Arial"/>
                        </a:rPr>
                        <a:t> calibration </a:t>
                      </a:r>
                    </a:p>
                    <a:p>
                      <a:pPr marL="0" marR="0" algn="l">
                        <a:lnSpc>
                          <a:spcPct val="100000"/>
                        </a:lnSpc>
                        <a:spcBef>
                          <a:spcPts val="0"/>
                        </a:spcBef>
                        <a:spcAft>
                          <a:spcPts val="0"/>
                        </a:spcAft>
                      </a:pPr>
                      <a:r>
                        <a:rPr lang="en-US" sz="1600" baseline="0" dirty="0" smtClean="0">
                          <a:solidFill>
                            <a:srgbClr val="0000FF"/>
                          </a:solidFill>
                          <a:latin typeface="Arial"/>
                          <a:cs typeface="Arial"/>
                        </a:rPr>
                        <a:t>stability</a:t>
                      </a:r>
                      <a:endParaRPr lang="en-US" sz="1600" dirty="0">
                        <a:solidFill>
                          <a:srgbClr val="0000FF"/>
                        </a:solidFill>
                        <a:latin typeface="Arial"/>
                        <a:cs typeface="Arial"/>
                      </a:endParaRPr>
                    </a:p>
                  </a:txBody>
                  <a:tcPr marL="180000" marR="62797" marT="17362" marB="17362" anchor="ctr"/>
                </a:tc>
                <a:tc>
                  <a:txBody>
                    <a:bodyPr/>
                    <a:lstStyle/>
                    <a:p>
                      <a:pPr marL="0" marR="0" algn="l">
                        <a:lnSpc>
                          <a:spcPct val="100000"/>
                        </a:lnSpc>
                        <a:spcBef>
                          <a:spcPts val="0"/>
                        </a:spcBef>
                        <a:spcAft>
                          <a:spcPts val="0"/>
                        </a:spcAft>
                      </a:pPr>
                      <a:r>
                        <a:rPr lang="en-US" sz="1600" dirty="0" smtClean="0">
                          <a:solidFill>
                            <a:srgbClr val="0000FF"/>
                          </a:solidFill>
                          <a:latin typeface="Arial"/>
                          <a:cs typeface="Arial"/>
                        </a:rPr>
                        <a:t>&lt; </a:t>
                      </a:r>
                      <a:r>
                        <a:rPr lang="en-US" altLang="ko-KR" sz="1600" baseline="0" dirty="0" smtClean="0">
                          <a:solidFill>
                            <a:srgbClr val="0000FF"/>
                          </a:solidFill>
                          <a:latin typeface="Arial"/>
                          <a:cs typeface="Arial"/>
                        </a:rPr>
                        <a:t>0.02 nm (within 24hr)</a:t>
                      </a:r>
                      <a:endParaRPr lang="en-US" sz="1600" dirty="0">
                        <a:solidFill>
                          <a:srgbClr val="0000FF"/>
                        </a:solidFill>
                        <a:latin typeface="Arial"/>
                        <a:cs typeface="Arial"/>
                      </a:endParaRPr>
                    </a:p>
                  </a:txBody>
                  <a:tcPr marL="180000" marR="62797" marT="17362" marB="17362" anchor="ctr"/>
                </a:tc>
              </a:tr>
              <a:tr h="273351">
                <a:tc>
                  <a:txBody>
                    <a:bodyPr/>
                    <a:lstStyle/>
                    <a:p>
                      <a:pPr marL="0" marR="0" algn="l">
                        <a:lnSpc>
                          <a:spcPct val="100000"/>
                        </a:lnSpc>
                        <a:spcBef>
                          <a:spcPts val="0"/>
                        </a:spcBef>
                        <a:spcAft>
                          <a:spcPts val="0"/>
                        </a:spcAft>
                      </a:pPr>
                      <a:r>
                        <a:rPr lang="en-US" sz="1600" dirty="0" smtClean="0">
                          <a:solidFill>
                            <a:srgbClr val="0000FF"/>
                          </a:solidFill>
                          <a:latin typeface="Arial"/>
                          <a:cs typeface="Arial"/>
                        </a:rPr>
                        <a:t>Polarization factor</a:t>
                      </a:r>
                      <a:endParaRPr lang="en-US" sz="1600" b="0" dirty="0">
                        <a:solidFill>
                          <a:srgbClr val="0000FF"/>
                        </a:solidFill>
                        <a:latin typeface="Arial"/>
                        <a:cs typeface="Arial"/>
                      </a:endParaRPr>
                    </a:p>
                  </a:txBody>
                  <a:tcPr marL="180000" marR="62797" marT="17362" marB="17362"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sz="1600" dirty="0" smtClean="0">
                          <a:solidFill>
                            <a:srgbClr val="0000FF"/>
                          </a:solidFill>
                          <a:latin typeface="Arial"/>
                          <a:cs typeface="Arial"/>
                        </a:rPr>
                        <a:t>&lt; 2%</a:t>
                      </a:r>
                    </a:p>
                    <a:p>
                      <a:pPr marL="0" marR="0" indent="0" algn="l" defTabSz="914400" rtl="0" eaLnBrk="1" fontAlgn="auto" latinLnBrk="1" hangingPunct="1">
                        <a:lnSpc>
                          <a:spcPct val="100000"/>
                        </a:lnSpc>
                        <a:spcBef>
                          <a:spcPts val="0"/>
                        </a:spcBef>
                        <a:spcAft>
                          <a:spcPts val="0"/>
                        </a:spcAft>
                        <a:buClrTx/>
                        <a:buSzTx/>
                        <a:buFontTx/>
                        <a:buNone/>
                        <a:tabLst/>
                        <a:defRPr/>
                      </a:pPr>
                      <a:r>
                        <a:rPr lang="en-US" sz="1600" dirty="0" smtClean="0">
                          <a:latin typeface="Arial"/>
                          <a:cs typeface="Arial"/>
                        </a:rPr>
                        <a:t>No inflection point within 20nm</a:t>
                      </a:r>
                      <a:br>
                        <a:rPr lang="en-US" sz="1600" dirty="0" smtClean="0">
                          <a:latin typeface="Arial"/>
                          <a:cs typeface="Arial"/>
                        </a:rPr>
                      </a:br>
                      <a:r>
                        <a:rPr lang="en-US" sz="1600" dirty="0" smtClean="0">
                          <a:latin typeface="Arial"/>
                          <a:cs typeface="Arial"/>
                        </a:rPr>
                        <a:t>for all the wavelength range</a:t>
                      </a:r>
                      <a:endParaRPr lang="en-US" sz="1600" dirty="0" smtClean="0">
                        <a:solidFill>
                          <a:schemeClr val="tx1"/>
                        </a:solidFill>
                        <a:latin typeface="Arial"/>
                        <a:cs typeface="Arial"/>
                      </a:endParaRPr>
                    </a:p>
                  </a:txBody>
                  <a:tcPr marL="180000" marR="62797" marT="17362" marB="17362" anchor="ctr"/>
                </a:tc>
              </a:tr>
              <a:tr h="273351">
                <a:tc>
                  <a:txBody>
                    <a:bodyPr/>
                    <a:lstStyle/>
                    <a:p>
                      <a:pPr marL="0" marR="0" algn="l">
                        <a:lnSpc>
                          <a:spcPct val="100000"/>
                        </a:lnSpc>
                        <a:spcBef>
                          <a:spcPts val="0"/>
                        </a:spcBef>
                        <a:spcAft>
                          <a:spcPts val="0"/>
                        </a:spcAft>
                      </a:pPr>
                      <a:r>
                        <a:rPr lang="en-US" sz="1600" dirty="0" smtClean="0">
                          <a:solidFill>
                            <a:srgbClr val="0000FF"/>
                          </a:solidFill>
                          <a:latin typeface="Arial"/>
                          <a:cs typeface="Arial"/>
                        </a:rPr>
                        <a:t>Spectral Feature</a:t>
                      </a:r>
                      <a:endParaRPr lang="en-US" sz="1600" b="0" dirty="0">
                        <a:solidFill>
                          <a:srgbClr val="0000FF"/>
                        </a:solidFill>
                        <a:latin typeface="Arial"/>
                        <a:cs typeface="Arial"/>
                      </a:endParaRPr>
                    </a:p>
                  </a:txBody>
                  <a:tcPr marL="180000" marR="62797" marT="17362" marB="17362"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sz="1600" dirty="0" smtClean="0">
                          <a:solidFill>
                            <a:srgbClr val="0000FF"/>
                          </a:solidFill>
                          <a:latin typeface="Arial"/>
                          <a:cs typeface="Arial"/>
                        </a:rPr>
                        <a:t>&lt; 0.05% (within 3 nm)</a:t>
                      </a:r>
                    </a:p>
                  </a:txBody>
                  <a:tcPr marL="180000" marR="62797" marT="17362" marB="17362" anchor="ctr"/>
                </a:tc>
              </a:tr>
              <a:tr h="273351">
                <a:tc>
                  <a:txBody>
                    <a:bodyPr/>
                    <a:lstStyle/>
                    <a:p>
                      <a:pPr marL="0" marR="0" algn="l">
                        <a:lnSpc>
                          <a:spcPct val="100000"/>
                        </a:lnSpc>
                        <a:spcBef>
                          <a:spcPts val="0"/>
                        </a:spcBef>
                        <a:spcAft>
                          <a:spcPts val="0"/>
                        </a:spcAft>
                      </a:pPr>
                      <a:r>
                        <a:rPr lang="en-US" sz="1600" dirty="0" smtClean="0">
                          <a:solidFill>
                            <a:srgbClr val="0000FF"/>
                          </a:solidFill>
                          <a:latin typeface="Arial"/>
                          <a:cs typeface="Arial"/>
                        </a:rPr>
                        <a:t>Stray Light</a:t>
                      </a:r>
                      <a:endParaRPr lang="en-US" sz="1600" b="0" dirty="0">
                        <a:solidFill>
                          <a:srgbClr val="0000FF"/>
                        </a:solidFill>
                        <a:latin typeface="Arial"/>
                        <a:cs typeface="Arial"/>
                      </a:endParaRPr>
                    </a:p>
                  </a:txBody>
                  <a:tcPr marL="180000" marR="62797" marT="17362" marB="17362"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sz="1600" dirty="0" smtClean="0">
                          <a:solidFill>
                            <a:srgbClr val="0000FF"/>
                          </a:solidFill>
                          <a:latin typeface="Arial"/>
                          <a:cs typeface="Arial"/>
                        </a:rPr>
                        <a:t>&lt; 2% (310-500 nm)</a:t>
                      </a:r>
                    </a:p>
                  </a:txBody>
                  <a:tcPr marL="180000" marR="62797" marT="17362" marB="17362" anchor="ctr"/>
                </a:tc>
              </a:tr>
            </a:tbl>
          </a:graphicData>
        </a:graphic>
      </p:graphicFrame>
    </p:spTree>
    <p:extLst>
      <p:ext uri="{BB962C8B-B14F-4D97-AF65-F5344CB8AC3E}">
        <p14:creationId xmlns:p14="http://schemas.microsoft.com/office/powerpoint/2010/main" val="299380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482112" y="321670"/>
            <a:ext cx="8160664" cy="563562"/>
          </a:xfrm>
        </p:spPr>
        <p:txBody>
          <a:bodyPr>
            <a:noAutofit/>
          </a:bodyPr>
          <a:lstStyle/>
          <a:p>
            <a:r>
              <a:rPr lang="en-US" altLang="ko-KR" sz="3200" b="1" dirty="0" smtClean="0">
                <a:latin typeface="Arial"/>
                <a:cs typeface="Arial"/>
              </a:rPr>
              <a:t>GEMS</a:t>
            </a:r>
            <a:r>
              <a:rPr lang="ko-KR" altLang="en-US" sz="3200" b="1" dirty="0" smtClean="0">
                <a:latin typeface="Arial"/>
                <a:cs typeface="Arial"/>
              </a:rPr>
              <a:t> </a:t>
            </a:r>
            <a:r>
              <a:rPr lang="en-US" altLang="ko-KR" sz="3200" b="1" dirty="0" smtClean="0">
                <a:latin typeface="Arial"/>
                <a:cs typeface="Arial"/>
              </a:rPr>
              <a:t>Requirements(</a:t>
            </a:r>
            <a:r>
              <a:rPr lang="en-US" altLang="ko-KR" sz="3200" b="1" dirty="0">
                <a:latin typeface="Arial"/>
                <a:cs typeface="Arial"/>
              </a:rPr>
              <a:t>3</a:t>
            </a:r>
            <a:r>
              <a:rPr lang="en-US" altLang="ko-KR" sz="3200" b="1" dirty="0" smtClean="0">
                <a:latin typeface="Arial"/>
                <a:cs typeface="Arial"/>
              </a:rPr>
              <a:t>/</a:t>
            </a:r>
            <a:r>
              <a:rPr lang="en-US" altLang="ko-KR" sz="3200" b="1" dirty="0">
                <a:latin typeface="Arial"/>
                <a:cs typeface="Arial"/>
              </a:rPr>
              <a:t>3</a:t>
            </a:r>
            <a:r>
              <a:rPr lang="en-US" altLang="ko-KR" sz="3200" b="1" dirty="0" smtClean="0">
                <a:latin typeface="Arial"/>
                <a:cs typeface="Arial"/>
              </a:rPr>
              <a:t>)</a:t>
            </a:r>
            <a:endParaRPr lang="ko-KR" altLang="en-US" sz="3200" b="1" dirty="0">
              <a:latin typeface="Arial"/>
              <a:cs typeface="Arial"/>
            </a:endParaRPr>
          </a:p>
        </p:txBody>
      </p:sp>
      <p:graphicFrame>
        <p:nvGraphicFramePr>
          <p:cNvPr id="5" name="표 4"/>
          <p:cNvGraphicFramePr>
            <a:graphicFrameLocks noGrp="1"/>
          </p:cNvGraphicFramePr>
          <p:nvPr>
            <p:extLst>
              <p:ext uri="{D42A27DB-BD31-4B8C-83A1-F6EECF244321}">
                <p14:modId xmlns:p14="http://schemas.microsoft.com/office/powerpoint/2010/main" val="616416680"/>
              </p:ext>
            </p:extLst>
          </p:nvPr>
        </p:nvGraphicFramePr>
        <p:xfrm>
          <a:off x="606628" y="1206781"/>
          <a:ext cx="7839203" cy="4558107"/>
        </p:xfrm>
        <a:graphic>
          <a:graphicData uri="http://schemas.openxmlformats.org/drawingml/2006/table">
            <a:tbl>
              <a:tblPr firstRow="1" bandRow="1">
                <a:tableStyleId>{5C22544A-7EE6-4342-B048-85BDC9FD1C3A}</a:tableStyleId>
              </a:tblPr>
              <a:tblGrid>
                <a:gridCol w="2919661"/>
                <a:gridCol w="4919542"/>
              </a:tblGrid>
              <a:tr h="593251">
                <a:tc>
                  <a:txBody>
                    <a:bodyPr/>
                    <a:lstStyle/>
                    <a:p>
                      <a:pPr marL="0" marR="0" algn="ctr">
                        <a:lnSpc>
                          <a:spcPct val="160000"/>
                        </a:lnSpc>
                        <a:spcBef>
                          <a:spcPts val="0"/>
                        </a:spcBef>
                        <a:spcAft>
                          <a:spcPts val="0"/>
                        </a:spcAft>
                      </a:pPr>
                      <a:r>
                        <a:rPr lang="en-US" sz="1800" dirty="0">
                          <a:latin typeface="Arial"/>
                          <a:cs typeface="Arial"/>
                        </a:rPr>
                        <a:t>System Attributes</a:t>
                      </a:r>
                      <a:endParaRPr lang="en-US" sz="1800" dirty="0">
                        <a:solidFill>
                          <a:srgbClr val="000000"/>
                        </a:solidFill>
                        <a:latin typeface="Arial"/>
                        <a:cs typeface="Arial"/>
                      </a:endParaRPr>
                    </a:p>
                  </a:txBody>
                  <a:tcPr marL="180000" marR="62797" marT="17362" marB="17362" anchor="ctr"/>
                </a:tc>
                <a:tc>
                  <a:txBody>
                    <a:bodyPr/>
                    <a:lstStyle/>
                    <a:p>
                      <a:pPr marL="0" marR="0" algn="ctr">
                        <a:lnSpc>
                          <a:spcPct val="160000"/>
                        </a:lnSpc>
                        <a:spcBef>
                          <a:spcPts val="0"/>
                        </a:spcBef>
                        <a:spcAft>
                          <a:spcPts val="0"/>
                        </a:spcAft>
                      </a:pPr>
                      <a:r>
                        <a:rPr lang="en-US" sz="1800" dirty="0">
                          <a:latin typeface="Arial"/>
                          <a:cs typeface="Arial"/>
                        </a:rPr>
                        <a:t>Requirements</a:t>
                      </a:r>
                      <a:endParaRPr lang="en-US" sz="1800" dirty="0">
                        <a:solidFill>
                          <a:srgbClr val="000000"/>
                        </a:solidFill>
                        <a:latin typeface="Arial"/>
                        <a:cs typeface="Arial"/>
                      </a:endParaRPr>
                    </a:p>
                  </a:txBody>
                  <a:tcPr marL="180000" marR="62797" marT="17362" marB="17362" anchor="ctr"/>
                </a:tc>
              </a:tr>
              <a:tr h="370840">
                <a:tc>
                  <a:txBody>
                    <a:bodyPr/>
                    <a:lstStyle/>
                    <a:p>
                      <a:r>
                        <a:rPr lang="en-US" sz="1600" dirty="0" smtClean="0">
                          <a:latin typeface="Arial"/>
                          <a:cs typeface="Arial"/>
                        </a:rPr>
                        <a:t>Volume</a:t>
                      </a:r>
                      <a:endParaRPr lang="en-US" sz="1600" dirty="0">
                        <a:latin typeface="Arial"/>
                        <a:cs typeface="Arial"/>
                      </a:endParaRPr>
                    </a:p>
                  </a:txBody>
                  <a:tcPr marL="180000" marR="62797" marT="17362" marB="17362" anchor="ctr"/>
                </a:tc>
                <a:tc>
                  <a:txBody>
                    <a:bodyPr/>
                    <a:lstStyle/>
                    <a:p>
                      <a:r>
                        <a:rPr lang="en-US" sz="1600" dirty="0" smtClean="0">
                          <a:latin typeface="Arial"/>
                          <a:cs typeface="Arial"/>
                        </a:rPr>
                        <a:t>&lt; 1050mm(X) x 1200mm(Y) x 900mm(Z)</a:t>
                      </a:r>
                      <a:endParaRPr lang="en-US" sz="1600" dirty="0">
                        <a:latin typeface="Arial"/>
                        <a:cs typeface="Arial"/>
                      </a:endParaRPr>
                    </a:p>
                  </a:txBody>
                  <a:tcPr marL="180000" marR="62797" marT="17362" marB="17362" anchor="ctr"/>
                </a:tc>
              </a:tr>
              <a:tr h="309970">
                <a:tc>
                  <a:txBody>
                    <a:bodyPr/>
                    <a:lstStyle/>
                    <a:p>
                      <a:r>
                        <a:rPr lang="en-US" sz="1600" dirty="0" smtClean="0">
                          <a:latin typeface="Arial"/>
                          <a:cs typeface="Arial"/>
                        </a:rPr>
                        <a:t>Mass</a:t>
                      </a:r>
                      <a:endParaRPr lang="en-US" sz="1600" dirty="0">
                        <a:latin typeface="Arial"/>
                        <a:cs typeface="Arial"/>
                      </a:endParaRPr>
                    </a:p>
                  </a:txBody>
                  <a:tcPr marL="180000" marR="62797" marT="17362" marB="17362" anchor="ctr"/>
                </a:tc>
                <a:tc>
                  <a:txBody>
                    <a:bodyPr/>
                    <a:lstStyle/>
                    <a:p>
                      <a:r>
                        <a:rPr lang="en-US" sz="1600" dirty="0" smtClean="0">
                          <a:latin typeface="Arial"/>
                          <a:cs typeface="Arial"/>
                        </a:rPr>
                        <a:t>&lt; 140 kg (total)</a:t>
                      </a:r>
                    </a:p>
                    <a:p>
                      <a:r>
                        <a:rPr lang="en-US" sz="1600" dirty="0" smtClean="0">
                          <a:latin typeface="Arial"/>
                          <a:cs typeface="Arial"/>
                        </a:rPr>
                        <a:t>&lt; 110 kg (sensor</a:t>
                      </a:r>
                      <a:r>
                        <a:rPr lang="en-US" sz="1600" baseline="0" dirty="0" smtClean="0">
                          <a:latin typeface="Arial"/>
                          <a:cs typeface="Arial"/>
                        </a:rPr>
                        <a:t> unit on top panel)</a:t>
                      </a:r>
                      <a:endParaRPr lang="en-US" sz="1600" dirty="0">
                        <a:latin typeface="Arial"/>
                        <a:cs typeface="Arial"/>
                      </a:endParaRPr>
                    </a:p>
                  </a:txBody>
                  <a:tcPr marL="180000" marR="62797" marT="17362" marB="17362" anchor="ctr"/>
                </a:tc>
              </a:tr>
              <a:tr h="309970">
                <a:tc>
                  <a:txBody>
                    <a:bodyPr/>
                    <a:lstStyle/>
                    <a:p>
                      <a:r>
                        <a:rPr lang="en-US" sz="1600" dirty="0" smtClean="0">
                          <a:latin typeface="Arial"/>
                          <a:cs typeface="Arial"/>
                        </a:rPr>
                        <a:t>Total exchanged flux</a:t>
                      </a:r>
                      <a:endParaRPr lang="en-US" sz="1600" dirty="0">
                        <a:latin typeface="Arial"/>
                        <a:cs typeface="Arial"/>
                      </a:endParaRPr>
                    </a:p>
                  </a:txBody>
                  <a:tcPr marL="180000" marR="62797" marT="17362" marB="17362" anchor="ctr"/>
                </a:tc>
                <a:tc>
                  <a:txBody>
                    <a:bodyPr/>
                    <a:lstStyle/>
                    <a:p>
                      <a:r>
                        <a:rPr lang="en-US" sz="1600" dirty="0" smtClean="0">
                          <a:latin typeface="Arial"/>
                          <a:cs typeface="Arial"/>
                        </a:rPr>
                        <a:t>&lt; </a:t>
                      </a:r>
                      <a:r>
                        <a:rPr lang="en-US" sz="1600" u="sng" dirty="0" smtClean="0">
                          <a:latin typeface="Arial"/>
                          <a:cs typeface="Arial"/>
                        </a:rPr>
                        <a:t>+</a:t>
                      </a:r>
                      <a:r>
                        <a:rPr lang="en-US" sz="1600" dirty="0" smtClean="0">
                          <a:latin typeface="Arial"/>
                          <a:cs typeface="Arial"/>
                        </a:rPr>
                        <a:t>6</a:t>
                      </a:r>
                      <a:r>
                        <a:rPr lang="en-US" sz="1600" baseline="0" dirty="0" smtClean="0">
                          <a:latin typeface="Arial"/>
                          <a:cs typeface="Arial"/>
                        </a:rPr>
                        <a:t> W</a:t>
                      </a:r>
                      <a:endParaRPr lang="en-US" sz="1600" dirty="0">
                        <a:latin typeface="Arial"/>
                        <a:cs typeface="Arial"/>
                      </a:endParaRPr>
                    </a:p>
                  </a:txBody>
                  <a:tcPr marL="180000" marR="62797" marT="17362" marB="17362" anchor="ctr"/>
                </a:tc>
              </a:tr>
              <a:tr h="602578">
                <a:tc>
                  <a:txBody>
                    <a:bodyPr/>
                    <a:lstStyle/>
                    <a:p>
                      <a:r>
                        <a:rPr lang="en-US" sz="1600" dirty="0" smtClean="0">
                          <a:latin typeface="Arial"/>
                          <a:cs typeface="Arial"/>
                        </a:rPr>
                        <a:t>Interface temperature</a:t>
                      </a:r>
                      <a:endParaRPr lang="en-US" sz="1600" dirty="0">
                        <a:latin typeface="Arial"/>
                        <a:cs typeface="Arial"/>
                      </a:endParaRPr>
                    </a:p>
                  </a:txBody>
                  <a:tcPr marL="180000" marR="62797" marT="17362" marB="17362" anchor="ctr"/>
                </a:tc>
                <a:tc>
                  <a:txBody>
                    <a:bodyPr/>
                    <a:lstStyle/>
                    <a:p>
                      <a:r>
                        <a:rPr lang="en-US" sz="1600" dirty="0" smtClean="0">
                          <a:latin typeface="Arial"/>
                          <a:cs typeface="Arial"/>
                        </a:rPr>
                        <a:t>-20 </a:t>
                      </a:r>
                      <a:r>
                        <a:rPr lang="en-US" sz="1600" baseline="30000" dirty="0" err="1" smtClean="0">
                          <a:latin typeface="Arial"/>
                          <a:cs typeface="Arial"/>
                        </a:rPr>
                        <a:t>o</a:t>
                      </a:r>
                      <a:r>
                        <a:rPr lang="en-US" sz="1600" dirty="0" err="1" smtClean="0">
                          <a:latin typeface="Arial"/>
                          <a:cs typeface="Arial"/>
                        </a:rPr>
                        <a:t>C</a:t>
                      </a:r>
                      <a:r>
                        <a:rPr lang="en-US" sz="1600" dirty="0" smtClean="0">
                          <a:latin typeface="Arial"/>
                          <a:cs typeface="Arial"/>
                        </a:rPr>
                        <a:t> ~ +65 </a:t>
                      </a:r>
                      <a:r>
                        <a:rPr lang="en-US" sz="1600" baseline="30000" dirty="0" err="1" smtClean="0">
                          <a:latin typeface="Arial"/>
                          <a:cs typeface="Arial"/>
                        </a:rPr>
                        <a:t>o</a:t>
                      </a:r>
                      <a:r>
                        <a:rPr lang="en-US" sz="1600" dirty="0" err="1" smtClean="0">
                          <a:latin typeface="Arial"/>
                          <a:cs typeface="Arial"/>
                        </a:rPr>
                        <a:t>C</a:t>
                      </a:r>
                      <a:r>
                        <a:rPr lang="en-US" sz="1600" dirty="0" smtClean="0">
                          <a:latin typeface="Arial"/>
                          <a:cs typeface="Arial"/>
                        </a:rPr>
                        <a:t> (operation mode)</a:t>
                      </a:r>
                    </a:p>
                    <a:p>
                      <a:r>
                        <a:rPr lang="en-US" sz="1600" dirty="0" smtClean="0">
                          <a:latin typeface="Arial"/>
                          <a:cs typeface="Arial"/>
                        </a:rPr>
                        <a:t>-40 </a:t>
                      </a:r>
                      <a:r>
                        <a:rPr lang="en-US" sz="1600" baseline="30000" dirty="0" err="1" smtClean="0">
                          <a:latin typeface="Arial"/>
                          <a:cs typeface="Arial"/>
                        </a:rPr>
                        <a:t>o</a:t>
                      </a:r>
                      <a:r>
                        <a:rPr lang="en-US" sz="1600" dirty="0" err="1" smtClean="0">
                          <a:latin typeface="Arial"/>
                          <a:cs typeface="Arial"/>
                        </a:rPr>
                        <a:t>C</a:t>
                      </a:r>
                      <a:r>
                        <a:rPr lang="en-US" sz="1600" dirty="0" smtClean="0">
                          <a:latin typeface="Arial"/>
                          <a:cs typeface="Arial"/>
                        </a:rPr>
                        <a:t> ~ +65 </a:t>
                      </a:r>
                      <a:r>
                        <a:rPr lang="en-US" sz="1600" baseline="30000" dirty="0" err="1" smtClean="0">
                          <a:latin typeface="Arial"/>
                          <a:cs typeface="Arial"/>
                        </a:rPr>
                        <a:t>o</a:t>
                      </a:r>
                      <a:r>
                        <a:rPr lang="en-US" sz="1600" dirty="0" err="1" smtClean="0">
                          <a:latin typeface="Arial"/>
                          <a:cs typeface="Arial"/>
                        </a:rPr>
                        <a:t>C</a:t>
                      </a:r>
                      <a:r>
                        <a:rPr lang="en-US" sz="1600" dirty="0" smtClean="0">
                          <a:latin typeface="Arial"/>
                          <a:cs typeface="Arial"/>
                        </a:rPr>
                        <a:t> (non-operation mode)</a:t>
                      </a:r>
                      <a:endParaRPr lang="en-US" sz="1600" dirty="0">
                        <a:latin typeface="Arial"/>
                        <a:cs typeface="Arial"/>
                      </a:endParaRPr>
                    </a:p>
                  </a:txBody>
                  <a:tcPr marL="180000" marR="62797" marT="17362" marB="17362" anchor="ctr"/>
                </a:tc>
              </a:tr>
              <a:tr h="301289">
                <a:tc>
                  <a:txBody>
                    <a:bodyPr/>
                    <a:lstStyle/>
                    <a:p>
                      <a:r>
                        <a:rPr lang="en-US" sz="1600" dirty="0" smtClean="0">
                          <a:latin typeface="Arial"/>
                          <a:cs typeface="Arial"/>
                        </a:rPr>
                        <a:t>Max temperature variation during imaging</a:t>
                      </a:r>
                      <a:endParaRPr lang="en-US" sz="1600" dirty="0">
                        <a:latin typeface="Arial"/>
                        <a:cs typeface="Arial"/>
                      </a:endParaRPr>
                    </a:p>
                  </a:txBody>
                  <a:tcPr marL="180000" marR="62797" marT="17362" marB="17362" anchor="ctr"/>
                </a:tc>
                <a:tc>
                  <a:txBody>
                    <a:bodyPr/>
                    <a:lstStyle/>
                    <a:p>
                      <a:r>
                        <a:rPr lang="en-US" sz="1600" dirty="0" smtClean="0">
                          <a:latin typeface="Arial"/>
                          <a:cs typeface="Arial"/>
                        </a:rPr>
                        <a:t>&lt; 5 </a:t>
                      </a:r>
                      <a:r>
                        <a:rPr lang="en-US" sz="1600" baseline="30000" dirty="0" err="1" smtClean="0">
                          <a:latin typeface="Arial"/>
                          <a:cs typeface="Arial"/>
                        </a:rPr>
                        <a:t>o</a:t>
                      </a:r>
                      <a:r>
                        <a:rPr lang="en-US" sz="1600" dirty="0" err="1" smtClean="0">
                          <a:latin typeface="Arial"/>
                          <a:cs typeface="Arial"/>
                        </a:rPr>
                        <a:t>C</a:t>
                      </a:r>
                      <a:endParaRPr lang="en-US" sz="1600" dirty="0">
                        <a:latin typeface="Arial"/>
                        <a:cs typeface="Arial"/>
                      </a:endParaRPr>
                    </a:p>
                  </a:txBody>
                  <a:tcPr marL="180000" marR="62797" marT="17362" marB="17362" anchor="ctr"/>
                </a:tc>
              </a:tr>
              <a:tr h="100430">
                <a:tc>
                  <a:txBody>
                    <a:bodyPr/>
                    <a:lstStyle/>
                    <a:p>
                      <a:r>
                        <a:rPr lang="en-US" sz="1600" dirty="0" smtClean="0">
                          <a:latin typeface="Arial"/>
                          <a:cs typeface="Arial"/>
                        </a:rPr>
                        <a:t>Power</a:t>
                      </a:r>
                      <a:endParaRPr lang="en-US" sz="1600" dirty="0">
                        <a:latin typeface="Arial"/>
                        <a:cs typeface="Arial"/>
                      </a:endParaRPr>
                    </a:p>
                  </a:txBody>
                  <a:tcPr marL="180000" marR="62797" marT="17362" marB="17362" anchor="ctr"/>
                </a:tc>
                <a:tc>
                  <a:txBody>
                    <a:bodyPr/>
                    <a:lstStyle/>
                    <a:p>
                      <a:r>
                        <a:rPr lang="en-US" sz="1600" dirty="0" smtClean="0">
                          <a:latin typeface="Arial"/>
                          <a:cs typeface="Arial"/>
                        </a:rPr>
                        <a:t>&lt; 200 W (average,</a:t>
                      </a:r>
                      <a:r>
                        <a:rPr lang="en-US" sz="1600" baseline="0" dirty="0" smtClean="0">
                          <a:latin typeface="Arial"/>
                          <a:cs typeface="Arial"/>
                        </a:rPr>
                        <a:t> operational)</a:t>
                      </a:r>
                    </a:p>
                    <a:p>
                      <a:r>
                        <a:rPr lang="en-US" sz="1600" baseline="0" dirty="0" smtClean="0">
                          <a:latin typeface="Arial"/>
                          <a:cs typeface="Arial"/>
                        </a:rPr>
                        <a:t>&lt; 100 W (average, survival)</a:t>
                      </a:r>
                      <a:endParaRPr lang="en-US" sz="1600" dirty="0">
                        <a:latin typeface="Arial"/>
                        <a:cs typeface="Arial"/>
                      </a:endParaRPr>
                    </a:p>
                  </a:txBody>
                  <a:tcPr marL="180000" marR="62797" marT="17362" marB="17362" anchor="ctr"/>
                </a:tc>
              </a:tr>
              <a:tr h="178134">
                <a:tc>
                  <a:txBody>
                    <a:bodyPr/>
                    <a:lstStyle/>
                    <a:p>
                      <a:r>
                        <a:rPr lang="en-US" sz="1600" dirty="0" smtClean="0">
                          <a:latin typeface="Arial"/>
                          <a:cs typeface="Arial"/>
                        </a:rPr>
                        <a:t>Data rate</a:t>
                      </a:r>
                      <a:endParaRPr lang="en-US" sz="1600" dirty="0">
                        <a:latin typeface="Arial"/>
                        <a:cs typeface="Arial"/>
                      </a:endParaRPr>
                    </a:p>
                  </a:txBody>
                  <a:tcPr marL="180000" marR="62797" marT="17362" marB="17362" anchor="ctr"/>
                </a:tc>
                <a:tc>
                  <a:txBody>
                    <a:bodyPr/>
                    <a:lstStyle/>
                    <a:p>
                      <a:r>
                        <a:rPr lang="en-US" sz="1600" dirty="0" smtClean="0">
                          <a:latin typeface="Arial"/>
                          <a:cs typeface="Arial"/>
                        </a:rPr>
                        <a:t>&lt; 40 Mbps</a:t>
                      </a:r>
                      <a:endParaRPr lang="en-US" sz="1600" dirty="0">
                        <a:latin typeface="Arial"/>
                        <a:cs typeface="Arial"/>
                      </a:endParaRPr>
                    </a:p>
                  </a:txBody>
                  <a:tcPr marL="180000" marR="62797" marT="17362" marB="17362" anchor="ctr"/>
                </a:tc>
              </a:tr>
              <a:tr h="0">
                <a:tc>
                  <a:txBody>
                    <a:bodyPr/>
                    <a:lstStyle/>
                    <a:p>
                      <a:pPr marL="0" marR="0" algn="just">
                        <a:lnSpc>
                          <a:spcPct val="100000"/>
                        </a:lnSpc>
                        <a:spcBef>
                          <a:spcPts val="0"/>
                        </a:spcBef>
                        <a:spcAft>
                          <a:spcPts val="0"/>
                        </a:spcAft>
                      </a:pPr>
                      <a:r>
                        <a:rPr lang="en-US" sz="1600" dirty="0" smtClean="0">
                          <a:latin typeface="Arial"/>
                          <a:cs typeface="Arial"/>
                        </a:rPr>
                        <a:t>Imaging navigation</a:t>
                      </a:r>
                      <a:endParaRPr lang="en-US" sz="1600" dirty="0">
                        <a:solidFill>
                          <a:srgbClr val="FF0000"/>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solidFill>
                            <a:schemeClr val="dk1"/>
                          </a:solidFill>
                          <a:latin typeface="Arial"/>
                          <a:cs typeface="Arial"/>
                        </a:rPr>
                        <a:t>1</a:t>
                      </a:r>
                      <a:r>
                        <a:rPr lang="en-US" sz="1600" baseline="0" dirty="0" smtClean="0">
                          <a:solidFill>
                            <a:schemeClr val="dk1"/>
                          </a:solidFill>
                          <a:latin typeface="Arial"/>
                          <a:cs typeface="Arial"/>
                        </a:rPr>
                        <a:t> pixel (1 s)</a:t>
                      </a:r>
                      <a:endParaRPr lang="en-US" sz="1600" dirty="0">
                        <a:solidFill>
                          <a:srgbClr val="FF0000"/>
                        </a:solidFill>
                        <a:latin typeface="Arial"/>
                        <a:cs typeface="Arial"/>
                      </a:endParaRPr>
                    </a:p>
                  </a:txBody>
                  <a:tcPr marL="180000" marR="62797" marT="17362" marB="17362" anchor="ctr"/>
                </a:tc>
              </a:tr>
              <a:tr h="0">
                <a:tc>
                  <a:txBody>
                    <a:bodyPr/>
                    <a:lstStyle/>
                    <a:p>
                      <a:pPr marL="0" marR="0" algn="just">
                        <a:lnSpc>
                          <a:spcPct val="100000"/>
                        </a:lnSpc>
                        <a:spcBef>
                          <a:spcPts val="0"/>
                        </a:spcBef>
                        <a:spcAft>
                          <a:spcPts val="0"/>
                        </a:spcAft>
                      </a:pPr>
                      <a:r>
                        <a:rPr lang="en-US" sz="1600" dirty="0" smtClean="0">
                          <a:latin typeface="Arial"/>
                          <a:cs typeface="Arial"/>
                        </a:rPr>
                        <a:t>Pointing stability*</a:t>
                      </a:r>
                      <a:endParaRPr lang="en-US" sz="1600" dirty="0">
                        <a:solidFill>
                          <a:srgbClr val="FF0000"/>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latin typeface="Arial"/>
                          <a:cs typeface="Arial"/>
                        </a:rPr>
                        <a:t>48 </a:t>
                      </a:r>
                      <a:r>
                        <a:rPr lang="en-US" sz="1600" dirty="0" err="1" smtClean="0">
                          <a:latin typeface="Arial"/>
                          <a:cs typeface="Arial"/>
                        </a:rPr>
                        <a:t>microrad</a:t>
                      </a:r>
                      <a:r>
                        <a:rPr lang="en-US" sz="1600" dirty="0" smtClean="0">
                          <a:latin typeface="Arial"/>
                          <a:cs typeface="Arial"/>
                        </a:rPr>
                        <a:t>/2s</a:t>
                      </a:r>
                      <a:endParaRPr lang="en-US" sz="1600" dirty="0">
                        <a:solidFill>
                          <a:srgbClr val="FF0000"/>
                        </a:solidFill>
                        <a:latin typeface="Arial"/>
                        <a:cs typeface="Arial"/>
                      </a:endParaRPr>
                    </a:p>
                  </a:txBody>
                  <a:tcPr marL="180000" marR="62797" marT="17362" marB="17362" anchor="ctr"/>
                </a:tc>
              </a:tr>
              <a:tr h="0">
                <a:tc>
                  <a:txBody>
                    <a:bodyPr/>
                    <a:lstStyle/>
                    <a:p>
                      <a:pPr marL="0" marR="0" algn="just">
                        <a:lnSpc>
                          <a:spcPct val="100000"/>
                        </a:lnSpc>
                        <a:spcBef>
                          <a:spcPts val="0"/>
                        </a:spcBef>
                        <a:spcAft>
                          <a:spcPts val="0"/>
                        </a:spcAft>
                      </a:pPr>
                      <a:r>
                        <a:rPr lang="en-US" sz="1600" dirty="0" smtClean="0">
                          <a:latin typeface="Arial"/>
                          <a:cs typeface="Arial"/>
                        </a:rPr>
                        <a:t>Pointing accuracy</a:t>
                      </a:r>
                      <a:endParaRPr lang="en-US" sz="1600" dirty="0">
                        <a:solidFill>
                          <a:srgbClr val="FF0000"/>
                        </a:solidFill>
                        <a:latin typeface="Arial"/>
                        <a:cs typeface="Arial"/>
                      </a:endParaRPr>
                    </a:p>
                  </a:txBody>
                  <a:tcPr marL="180000" marR="62797" marT="17362" marB="17362" anchor="ctr"/>
                </a:tc>
                <a:tc>
                  <a:txBody>
                    <a:bodyPr/>
                    <a:lstStyle/>
                    <a:p>
                      <a:pPr marL="0" marR="0" algn="just">
                        <a:lnSpc>
                          <a:spcPct val="100000"/>
                        </a:lnSpc>
                        <a:spcBef>
                          <a:spcPts val="0"/>
                        </a:spcBef>
                        <a:spcAft>
                          <a:spcPts val="0"/>
                        </a:spcAft>
                      </a:pPr>
                      <a:r>
                        <a:rPr lang="en-US" sz="1600" dirty="0" smtClean="0">
                          <a:latin typeface="Arial"/>
                          <a:cs typeface="Arial"/>
                        </a:rPr>
                        <a:t>0.02 </a:t>
                      </a:r>
                      <a:r>
                        <a:rPr lang="en-US" sz="1600" dirty="0" err="1" smtClean="0">
                          <a:latin typeface="Arial"/>
                          <a:cs typeface="Arial"/>
                        </a:rPr>
                        <a:t>deg</a:t>
                      </a:r>
                      <a:endParaRPr lang="en-US" sz="1600" dirty="0">
                        <a:solidFill>
                          <a:srgbClr val="FF0000"/>
                        </a:solidFill>
                        <a:latin typeface="Arial"/>
                        <a:cs typeface="Arial"/>
                      </a:endParaRPr>
                    </a:p>
                  </a:txBody>
                  <a:tcPr marL="180000" marR="62797" marT="17362" marB="17362" anchor="ctr"/>
                </a:tc>
              </a:tr>
            </a:tbl>
          </a:graphicData>
        </a:graphic>
      </p:graphicFrame>
      <p:sp>
        <p:nvSpPr>
          <p:cNvPr id="1433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Tree>
    <p:extLst>
      <p:ext uri="{BB962C8B-B14F-4D97-AF65-F5344CB8AC3E}">
        <p14:creationId xmlns:p14="http://schemas.microsoft.com/office/powerpoint/2010/main" val="722664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86"/>
            <a:ext cx="8229600" cy="652462"/>
          </a:xfrm>
        </p:spPr>
        <p:txBody>
          <a:bodyPr>
            <a:normAutofit/>
          </a:bodyPr>
          <a:lstStyle/>
          <a:p>
            <a:pPr algn="ctr"/>
            <a:r>
              <a:rPr lang="en-US" sz="3200" b="1" dirty="0" smtClean="0">
                <a:latin typeface="Arial"/>
                <a:cs typeface="Arial"/>
              </a:rPr>
              <a:t>Comparison of Specification</a:t>
            </a:r>
            <a:endParaRPr lang="en-US" sz="3200" b="1" dirty="0">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1288300655"/>
              </p:ext>
            </p:extLst>
          </p:nvPr>
        </p:nvGraphicFramePr>
        <p:xfrm>
          <a:off x="98641" y="1154117"/>
          <a:ext cx="8954127" cy="5597082"/>
        </p:xfrm>
        <a:graphic>
          <a:graphicData uri="http://schemas.openxmlformats.org/drawingml/2006/table">
            <a:tbl>
              <a:tblPr/>
              <a:tblGrid>
                <a:gridCol w="1713822"/>
                <a:gridCol w="789100"/>
                <a:gridCol w="715121"/>
                <a:gridCol w="690462"/>
                <a:gridCol w="752111"/>
                <a:gridCol w="628814"/>
                <a:gridCol w="789099"/>
                <a:gridCol w="715122"/>
                <a:gridCol w="776770"/>
                <a:gridCol w="727451"/>
                <a:gridCol w="656255"/>
              </a:tblGrid>
              <a:tr h="558165">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5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gridSpan="4">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600" b="1" i="0" u="none" strike="noStrike" dirty="0" smtClean="0">
                          <a:solidFill>
                            <a:srgbClr val="000000"/>
                          </a:solidFill>
                          <a:effectLst/>
                          <a:latin typeface="Arial"/>
                          <a:cs typeface="Arial"/>
                        </a:rPr>
                        <a:t>GEMS</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600" b="1" i="0" dirty="0" smtClean="0">
                          <a:latin typeface="Arial"/>
                          <a:cs typeface="Arial"/>
                        </a:rPr>
                        <a:t>GEOCAPE</a:t>
                      </a:r>
                      <a:r>
                        <a:rPr lang="ko-KR" altLang="en-US" sz="1600" b="1" i="0" dirty="0" smtClean="0">
                          <a:latin typeface="Arial"/>
                          <a:cs typeface="Arial"/>
                        </a:rPr>
                        <a:t> </a:t>
                      </a:r>
                      <a:r>
                        <a:rPr lang="en-US" altLang="ko-KR" sz="1600" b="1" i="0" dirty="0" smtClean="0">
                          <a:latin typeface="Arial"/>
                          <a:cs typeface="Arial"/>
                        </a:rPr>
                        <a:t>[TEMPO]</a:t>
                      </a:r>
                      <a:endParaRPr lang="en-US" sz="1600" b="1" i="0" dirty="0" smtClean="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gridSpan="3">
                  <a:txBody>
                    <a:bodyPr/>
                    <a:lstStyle/>
                    <a:p>
                      <a:pPr algn="ctr">
                        <a:lnSpc>
                          <a:spcPct val="80000"/>
                        </a:lnSpc>
                      </a:pPr>
                      <a:r>
                        <a:rPr lang="en-US" sz="1600" b="1" i="0" dirty="0" smtClean="0">
                          <a:latin typeface="Arial"/>
                          <a:cs typeface="Arial"/>
                        </a:rPr>
                        <a:t>Sentinel-4</a:t>
                      </a:r>
                      <a:endParaRPr lang="en-US" sz="1600" b="1" i="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algn="ctr">
                        <a:lnSpc>
                          <a:spcPct val="80000"/>
                        </a:lnSpc>
                      </a:pPr>
                      <a:endParaRPr lang="en-US" sz="16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algn="ctr">
                        <a:lnSpc>
                          <a:spcPct val="80000"/>
                        </a:lnSpc>
                      </a:pPr>
                      <a:endParaRPr lang="en-US" sz="16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r>
              <a:tr h="334330">
                <a:tc>
                  <a:txBody>
                    <a:bodyPr/>
                    <a:lstStyle/>
                    <a:p>
                      <a:pPr algn="ctr" fontAlgn="ctr">
                        <a:lnSpc>
                          <a:spcPct val="80000"/>
                        </a:lnSpc>
                      </a:pPr>
                      <a:r>
                        <a:rPr lang="en-US" sz="1400" b="1" i="0" u="none" strike="noStrike" dirty="0" smtClean="0">
                          <a:solidFill>
                            <a:srgbClr val="000000"/>
                          </a:solidFill>
                          <a:effectLst/>
                          <a:latin typeface="Arial"/>
                          <a:cs typeface="Arial"/>
                        </a:rPr>
                        <a:t>Spectral range(nm)</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300 – 500 nm</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b">
                        <a:lnSpc>
                          <a:spcPct val="80000"/>
                        </a:lnSpc>
                      </a:pPr>
                      <a:r>
                        <a:rPr lang="en-US" sz="1400" b="0" i="0" u="none" strike="noStrike" dirty="0" smtClean="0">
                          <a:solidFill>
                            <a:srgbClr val="000000"/>
                          </a:solidFill>
                          <a:effectLst/>
                          <a:latin typeface="Arial"/>
                          <a:cs typeface="Arial"/>
                        </a:rPr>
                        <a:t>[290 – 690 nm]</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305-500 / 750-775</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Spectral </a:t>
                      </a:r>
                      <a:r>
                        <a:rPr lang="en-US" sz="1400" b="1" i="0" u="none" strike="noStrike" dirty="0" err="1" smtClean="0">
                          <a:solidFill>
                            <a:srgbClr val="000000"/>
                          </a:solidFill>
                          <a:effectLst/>
                          <a:latin typeface="Arial"/>
                          <a:cs typeface="Arial"/>
                        </a:rPr>
                        <a:t>resol</a:t>
                      </a:r>
                      <a:r>
                        <a:rPr lang="en-US" sz="1400" b="1" i="0" u="none" strike="noStrike" dirty="0" smtClean="0">
                          <a:solidFill>
                            <a:srgbClr val="000000"/>
                          </a:solidFill>
                          <a:effectLst/>
                          <a:latin typeface="Arial"/>
                          <a:cs typeface="Arial"/>
                        </a:rPr>
                        <a:t>(nm)</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0.6 (3 samples)</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b">
                        <a:lnSpc>
                          <a:spcPct val="80000"/>
                        </a:lnSpc>
                      </a:pPr>
                      <a:r>
                        <a:rPr lang="en-US" sz="1400" b="0" i="0" u="none" strike="noStrike" dirty="0" smtClean="0">
                          <a:solidFill>
                            <a:srgbClr val="000000"/>
                          </a:solidFill>
                          <a:effectLst/>
                          <a:latin typeface="Arial"/>
                          <a:cs typeface="Arial"/>
                        </a:rPr>
                        <a:t>[0.6]</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0.5 / 0.12 </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Spatial </a:t>
                      </a:r>
                      <a:r>
                        <a:rPr lang="en-US" sz="1400" b="1" i="0" u="none" strike="noStrike" dirty="0" err="1" smtClean="0">
                          <a:solidFill>
                            <a:srgbClr val="000000"/>
                          </a:solidFill>
                          <a:effectLst/>
                          <a:latin typeface="Arial"/>
                          <a:cs typeface="Arial"/>
                        </a:rPr>
                        <a:t>resol</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7 km NS x 8 km EW @ Seoul</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b">
                        <a:lnSpc>
                          <a:spcPct val="80000"/>
                        </a:lnSpc>
                      </a:pPr>
                      <a:r>
                        <a:rPr lang="en-US" sz="1400" b="0" i="0" u="none" strike="noStrike" dirty="0" smtClean="0">
                          <a:solidFill>
                            <a:srgbClr val="000000"/>
                          </a:solidFill>
                          <a:effectLst/>
                          <a:latin typeface="Arial"/>
                          <a:cs typeface="Arial"/>
                        </a:rPr>
                        <a:t>[2.0 km NS x 4.5 km EW]</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8 km @ 45 N</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Spatial coverage</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5 S – 45 N</a:t>
                      </a:r>
                    </a:p>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75 E – 145</a:t>
                      </a:r>
                      <a:r>
                        <a:rPr lang="en-US" sz="1400" b="0" i="0" u="none" strike="noStrike" baseline="0" dirty="0" smtClean="0">
                          <a:solidFill>
                            <a:srgbClr val="000000"/>
                          </a:solidFill>
                          <a:effectLst/>
                          <a:latin typeface="Arial"/>
                          <a:cs typeface="Arial"/>
                        </a:rPr>
                        <a:t> E</a:t>
                      </a: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lnSpc>
                          <a:spcPct val="80000"/>
                        </a:lnSpc>
                      </a:pPr>
                      <a:r>
                        <a:rPr lang="en-US" sz="1400" b="0" i="0" u="none" strike="noStrike" dirty="0" smtClean="0">
                          <a:solidFill>
                            <a:srgbClr val="000000"/>
                          </a:solidFill>
                          <a:effectLst/>
                          <a:latin typeface="Arial"/>
                          <a:cs typeface="Arial"/>
                        </a:rPr>
                        <a:t>30 N - 65 N</a:t>
                      </a:r>
                    </a:p>
                    <a:p>
                      <a:pPr algn="ctr" fontAlgn="b">
                        <a:lnSpc>
                          <a:spcPct val="80000"/>
                        </a:lnSpc>
                      </a:pPr>
                      <a:r>
                        <a:rPr lang="en-US" sz="1400" b="0" i="0" u="none" strike="noStrike" dirty="0" smtClean="0">
                          <a:solidFill>
                            <a:srgbClr val="000000"/>
                          </a:solidFill>
                          <a:effectLst/>
                          <a:latin typeface="Arial"/>
                          <a:cs typeface="Arial"/>
                        </a:rPr>
                        <a:t>40 W – 60 E</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20 N – 60 N</a:t>
                      </a:r>
                    </a:p>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30 W – 150 W</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Obs. time</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30 min</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b">
                        <a:lnSpc>
                          <a:spcPct val="80000"/>
                        </a:lnSpc>
                      </a:pPr>
                      <a:r>
                        <a:rPr lang="en-US" sz="1400" b="0" i="0" u="none" strike="noStrike" dirty="0" smtClean="0">
                          <a:solidFill>
                            <a:srgbClr val="000000"/>
                          </a:solidFill>
                          <a:effectLst/>
                          <a:latin typeface="Arial"/>
                          <a:cs typeface="Arial"/>
                        </a:rPr>
                        <a:t>[1 hour]</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1 hour</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Detector @ T</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CCD @ 278 K</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marL="0" marR="0" indent="0" algn="ctr" defTabSz="457200" rtl="0" eaLnBrk="1" fontAlgn="ctr" latinLnBrk="0"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b">
                        <a:lnSpc>
                          <a:spcPct val="80000"/>
                        </a:lnSpc>
                      </a:pPr>
                      <a:r>
                        <a:rPr lang="en-US" sz="1400" b="0" i="0" u="none" strike="noStrike" dirty="0" smtClean="0">
                          <a:solidFill>
                            <a:srgbClr val="000000"/>
                          </a:solidFill>
                          <a:effectLst/>
                          <a:latin typeface="Arial"/>
                          <a:cs typeface="Arial"/>
                        </a:rPr>
                        <a:t>[CCD @ 278 K]</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CCD @ 230 K</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Onboard calibration</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Solar, </a:t>
                      </a:r>
                      <a:r>
                        <a:rPr lang="en-US" sz="1400" b="0" i="0" u="none" strike="noStrike" dirty="0" err="1" smtClean="0">
                          <a:solidFill>
                            <a:srgbClr val="000000"/>
                          </a:solidFill>
                          <a:effectLst/>
                          <a:latin typeface="Arial"/>
                          <a:cs typeface="Arial"/>
                        </a:rPr>
                        <a:t>cal</a:t>
                      </a:r>
                      <a:r>
                        <a:rPr lang="en-US" sz="1400" b="0" i="0" u="none" strike="noStrike" dirty="0" smtClean="0">
                          <a:solidFill>
                            <a:srgbClr val="000000"/>
                          </a:solidFill>
                          <a:effectLst/>
                          <a:latin typeface="Arial"/>
                          <a:cs typeface="Arial"/>
                        </a:rPr>
                        <a:t> light source</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lnSpc>
                          <a:spcPct val="80000"/>
                        </a:lnSpc>
                      </a:pPr>
                      <a:r>
                        <a:rPr lang="en-US" sz="1400" b="0" i="0" u="none" strike="noStrike" dirty="0" smtClean="0">
                          <a:solidFill>
                            <a:srgbClr val="000000"/>
                          </a:solidFill>
                          <a:effectLst/>
                          <a:latin typeface="Arial"/>
                          <a:cs typeface="Arial"/>
                        </a:rPr>
                        <a:t>[Solar]</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Solar, </a:t>
                      </a:r>
                      <a:r>
                        <a:rPr lang="en-US" sz="1400" b="0" i="0" u="none" strike="noStrike" dirty="0" err="1" smtClean="0">
                          <a:solidFill>
                            <a:srgbClr val="000000"/>
                          </a:solidFill>
                          <a:effectLst/>
                          <a:latin typeface="Arial"/>
                          <a:cs typeface="Arial"/>
                        </a:rPr>
                        <a:t>cal</a:t>
                      </a:r>
                      <a:r>
                        <a:rPr lang="en-US" sz="1400" b="0" i="0" u="none" strike="noStrike" baseline="0" dirty="0" smtClean="0">
                          <a:solidFill>
                            <a:srgbClr val="000000"/>
                          </a:solidFill>
                          <a:effectLst/>
                          <a:latin typeface="Arial"/>
                          <a:cs typeface="Arial"/>
                        </a:rPr>
                        <a:t> light source</a:t>
                      </a: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Volume</a:t>
                      </a:r>
                      <a:r>
                        <a:rPr lang="en-US" sz="1400" b="1" i="0" u="none" strike="noStrike" baseline="0" dirty="0" smtClean="0">
                          <a:solidFill>
                            <a:srgbClr val="000000"/>
                          </a:solidFill>
                          <a:effectLst/>
                          <a:latin typeface="Arial"/>
                          <a:cs typeface="Arial"/>
                        </a:rPr>
                        <a:t> (m</a:t>
                      </a:r>
                      <a:r>
                        <a:rPr lang="en-US" sz="1400" b="1" i="0" u="none" strike="noStrike" baseline="30000" dirty="0" smtClean="0">
                          <a:solidFill>
                            <a:srgbClr val="000000"/>
                          </a:solidFill>
                          <a:effectLst/>
                          <a:latin typeface="Arial"/>
                          <a:cs typeface="Arial"/>
                        </a:rPr>
                        <a:t>3</a:t>
                      </a:r>
                      <a:r>
                        <a:rPr lang="en-US" sz="1400" b="1" i="0" u="none" strike="noStrike" baseline="0" dirty="0" smtClean="0">
                          <a:solidFill>
                            <a:srgbClr val="000000"/>
                          </a:solidFill>
                          <a:effectLst/>
                          <a:latin typeface="Arial"/>
                          <a:cs typeface="Arial"/>
                        </a:rPr>
                        <a:t>)</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ctr">
                        <a:lnSpc>
                          <a:spcPct val="80000"/>
                        </a:lnSpc>
                      </a:pPr>
                      <a:r>
                        <a:rPr lang="en-US" altLang="ko-KR" sz="1400" b="0" i="0" u="none" strike="noStrike" dirty="0" smtClean="0">
                          <a:solidFill>
                            <a:srgbClr val="000000"/>
                          </a:solidFill>
                          <a:effectLst/>
                          <a:latin typeface="Arial"/>
                          <a:cs typeface="Arial"/>
                        </a:rPr>
                        <a:t>1.1</a:t>
                      </a:r>
                      <a:r>
                        <a:rPr lang="ko-KR" altLang="en-US" sz="1400" b="0" i="0" u="none" strike="noStrike" dirty="0" smtClean="0">
                          <a:solidFill>
                            <a:srgbClr val="000000"/>
                          </a:solidFill>
                          <a:effectLst/>
                          <a:latin typeface="Arial"/>
                          <a:cs typeface="Arial"/>
                        </a:rPr>
                        <a:t> </a:t>
                      </a:r>
                      <a:r>
                        <a:rPr lang="en-US" altLang="ko-KR" sz="1400" b="0" i="0" u="none" strike="noStrike" dirty="0" smtClean="0">
                          <a:solidFill>
                            <a:srgbClr val="000000"/>
                          </a:solidFill>
                          <a:effectLst/>
                          <a:latin typeface="Arial"/>
                          <a:cs typeface="Arial"/>
                        </a:rPr>
                        <a:t>x</a:t>
                      </a:r>
                      <a:r>
                        <a:rPr lang="en-US" altLang="ko-KR" sz="1400" b="0" i="0" u="none" strike="noStrike" baseline="0" dirty="0" smtClean="0">
                          <a:solidFill>
                            <a:srgbClr val="000000"/>
                          </a:solidFill>
                          <a:effectLst/>
                          <a:latin typeface="Arial"/>
                          <a:cs typeface="Arial"/>
                        </a:rPr>
                        <a:t> </a:t>
                      </a:r>
                      <a:r>
                        <a:rPr lang="en-US" altLang="ko-KR" sz="1400" b="0" i="0" u="none" strike="noStrike" dirty="0" smtClean="0">
                          <a:solidFill>
                            <a:srgbClr val="000000"/>
                          </a:solidFill>
                          <a:effectLst/>
                          <a:latin typeface="Arial"/>
                          <a:cs typeface="Arial"/>
                        </a:rPr>
                        <a:t>1.2 x </a:t>
                      </a:r>
                      <a:r>
                        <a:rPr lang="en-US" altLang="ko-KR" sz="1400" b="0" i="0" u="none" strike="noStrike" dirty="0" smtClean="0">
                          <a:solidFill>
                            <a:srgbClr val="000000"/>
                          </a:solidFill>
                          <a:effectLst/>
                          <a:latin typeface="Arial"/>
                          <a:cs typeface="Arial"/>
                        </a:rPr>
                        <a:t>0.9</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lnSpc>
                          <a:spcPct val="80000"/>
                        </a:lnSpc>
                      </a:pPr>
                      <a:r>
                        <a:rPr lang="en-US" sz="1400" b="0" i="0" u="none" strike="noStrike" dirty="0" smtClean="0">
                          <a:solidFill>
                            <a:srgbClr val="000000"/>
                          </a:solidFill>
                          <a:effectLst/>
                          <a:latin typeface="Arial"/>
                          <a:cs typeface="Arial"/>
                        </a:rPr>
                        <a:t>[1 x 1.1 x 1]</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~1.1 x 1.2 x 0.9</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Mass (Kg)</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ctr">
                        <a:lnSpc>
                          <a:spcPct val="80000"/>
                        </a:lnSpc>
                      </a:pPr>
                      <a:r>
                        <a:rPr lang="en-US" sz="1400" b="0" i="0" u="none" strike="noStrike" dirty="0" smtClean="0">
                          <a:solidFill>
                            <a:srgbClr val="000000"/>
                          </a:solidFill>
                          <a:effectLst/>
                          <a:latin typeface="Arial"/>
                          <a:cs typeface="Arial"/>
                        </a:rPr>
                        <a:t>110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lnSpc>
                          <a:spcPct val="80000"/>
                        </a:lnSpc>
                      </a:pPr>
                      <a:r>
                        <a:rPr lang="en-US" sz="1400" b="0" i="0" u="none" strike="noStrike" dirty="0" smtClean="0">
                          <a:solidFill>
                            <a:srgbClr val="000000"/>
                          </a:solidFill>
                          <a:effectLst/>
                          <a:latin typeface="Arial"/>
                          <a:cs typeface="Arial"/>
                        </a:rPr>
                        <a:t>[100]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150</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Power (W)</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ctr">
                        <a:lnSpc>
                          <a:spcPct val="80000"/>
                        </a:lnSpc>
                      </a:pPr>
                      <a:r>
                        <a:rPr lang="en-US" sz="1400" b="0" i="0" u="none" strike="noStrike" dirty="0" smtClean="0">
                          <a:solidFill>
                            <a:srgbClr val="000000"/>
                          </a:solidFill>
                          <a:effectLst/>
                          <a:latin typeface="Arial"/>
                          <a:cs typeface="Arial"/>
                        </a:rPr>
                        <a:t>200 (on orbit) / 100 (transfer)</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lnSpc>
                          <a:spcPct val="80000"/>
                        </a:lnSpc>
                      </a:pPr>
                      <a:r>
                        <a:rPr lang="en-US" sz="1400" b="0" i="0" u="none" strike="noStrike" dirty="0" smtClean="0">
                          <a:solidFill>
                            <a:srgbClr val="000000"/>
                          </a:solidFill>
                          <a:effectLst/>
                          <a:latin typeface="Arial"/>
                          <a:cs typeface="Arial"/>
                        </a:rPr>
                        <a:t>[100]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180</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ctr">
                        <a:lnSpc>
                          <a:spcPct val="80000"/>
                        </a:lnSpc>
                      </a:pPr>
                      <a:r>
                        <a:rPr lang="en-US" sz="1400" b="1" i="0" u="none" strike="noStrike" dirty="0" smtClean="0">
                          <a:solidFill>
                            <a:srgbClr val="000000"/>
                          </a:solidFill>
                          <a:effectLst/>
                          <a:latin typeface="Arial"/>
                          <a:cs typeface="Arial"/>
                        </a:rPr>
                        <a:t>Data rate (Mbps)</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fontAlgn="ctr">
                        <a:lnSpc>
                          <a:spcPct val="80000"/>
                        </a:lnSpc>
                      </a:pPr>
                      <a:r>
                        <a:rPr lang="en-US" sz="1400" b="0" i="0" u="none" strike="noStrike" dirty="0" smtClean="0">
                          <a:solidFill>
                            <a:srgbClr val="000000"/>
                          </a:solidFill>
                          <a:effectLst/>
                          <a:latin typeface="Arial"/>
                          <a:cs typeface="Arial"/>
                        </a:rPr>
                        <a:t>20 (up to 40)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lnSpc>
                          <a:spcPct val="80000"/>
                        </a:lnSpc>
                      </a:pPr>
                      <a:r>
                        <a:rPr lang="en-US" sz="1400" b="0" i="0" u="none" strike="noStrike" dirty="0" smtClean="0">
                          <a:solidFill>
                            <a:srgbClr val="000000"/>
                          </a:solidFill>
                          <a:effectLst/>
                          <a:latin typeface="Arial"/>
                          <a:cs typeface="Arial"/>
                        </a:rPr>
                        <a:t>[9]</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25 Mbps</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lnSpc>
                          <a:spcPct val="80000"/>
                        </a:lnSpc>
                      </a:pPr>
                      <a:endParaRPr lang="en-US" sz="16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6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rowSpan="9">
                  <a:txBody>
                    <a:bodyPr/>
                    <a:lstStyle/>
                    <a:p>
                      <a:pPr algn="ctr"/>
                      <a:r>
                        <a:rPr lang="en-US" sz="1400" b="1" dirty="0" smtClean="0">
                          <a:latin typeface="Arial"/>
                          <a:cs typeface="Arial"/>
                        </a:rPr>
                        <a:t>SNR</a:t>
                      </a:r>
                    </a:p>
                    <a:p>
                      <a:pPr algn="ctr"/>
                      <a:r>
                        <a:rPr lang="en-US" sz="1400" b="1" dirty="0" smtClean="0">
                          <a:latin typeface="Arial"/>
                          <a:cs typeface="Arial"/>
                        </a:rPr>
                        <a:t>&amp;</a:t>
                      </a:r>
                    </a:p>
                    <a:p>
                      <a:pPr algn="ctr"/>
                      <a:r>
                        <a:rPr lang="en-US" sz="1400" b="1" dirty="0" smtClean="0">
                          <a:latin typeface="Arial"/>
                          <a:cs typeface="Arial"/>
                        </a:rPr>
                        <a:t>Nominal Radiance</a:t>
                      </a:r>
                      <a:endParaRPr lang="en-US" sz="1400" b="1"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lnSpc>
                          <a:spcPct val="80000"/>
                        </a:lnSpc>
                      </a:pPr>
                      <a:r>
                        <a:rPr lang="en-US" sz="1200" b="0" i="0" u="none" strike="noStrike" dirty="0" smtClean="0">
                          <a:solidFill>
                            <a:schemeClr val="tx1"/>
                          </a:solidFill>
                          <a:effectLst/>
                          <a:latin typeface="Arial"/>
                          <a:cs typeface="Arial"/>
                        </a:rPr>
                        <a:t>Wave-</a:t>
                      </a:r>
                    </a:p>
                    <a:p>
                      <a:pPr algn="ctr" fontAlgn="b">
                        <a:lnSpc>
                          <a:spcPct val="80000"/>
                        </a:lnSpc>
                      </a:pPr>
                      <a:r>
                        <a:rPr lang="en-US" sz="1200" b="0" i="0" u="none" strike="noStrike" dirty="0" smtClean="0">
                          <a:solidFill>
                            <a:schemeClr val="tx1"/>
                          </a:solidFill>
                          <a:effectLst/>
                          <a:latin typeface="Arial"/>
                          <a:cs typeface="Arial"/>
                        </a:rPr>
                        <a:t>length</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a:r>
                        <a:rPr lang="en-US" sz="1200" dirty="0" smtClean="0"/>
                        <a:t>Nominal radiance</a:t>
                      </a:r>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marL="0" marR="0" indent="0" algn="ctr" defTabSz="914400" rtl="0" eaLnBrk="1" fontAlgn="b" latinLnBrk="1" hangingPunct="1">
                        <a:lnSpc>
                          <a:spcPct val="100000"/>
                        </a:lnSpc>
                        <a:spcBef>
                          <a:spcPts val="0"/>
                        </a:spcBef>
                        <a:spcAft>
                          <a:spcPts val="0"/>
                        </a:spcAft>
                        <a:buClrTx/>
                        <a:buSzTx/>
                        <a:buFontTx/>
                        <a:buNone/>
                        <a:tabLst/>
                        <a:defRPr/>
                      </a:pPr>
                      <a:endParaRPr lang="en-US" sz="1600" b="0" i="0" u="none" strike="noStrike" dirty="0" smtClean="0">
                        <a:solidFill>
                          <a:srgbClr val="000000"/>
                        </a:solidFill>
                        <a:effectLst/>
                        <a:latin typeface="Calibri"/>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lnSpc>
                          <a:spcPct val="80000"/>
                        </a:lnSpc>
                      </a:pPr>
                      <a:r>
                        <a:rPr lang="en-US" sz="1200" b="0" i="0" u="none" strike="noStrike" dirty="0" smtClean="0">
                          <a:solidFill>
                            <a:schemeClr val="tx1"/>
                          </a:solidFill>
                          <a:effectLst/>
                          <a:latin typeface="Arial"/>
                          <a:cs typeface="Arial"/>
                        </a:rPr>
                        <a:t>SNR</a:t>
                      </a:r>
                    </a:p>
                    <a:p>
                      <a:pPr algn="ctr" fontAlgn="b">
                        <a:lnSpc>
                          <a:spcPct val="80000"/>
                        </a:lnSpc>
                      </a:pPr>
                      <a:r>
                        <a:rPr lang="en-US" sz="1200" b="0" i="0" u="none" strike="noStrike" dirty="0" smtClean="0">
                          <a:solidFill>
                            <a:schemeClr val="tx1"/>
                          </a:solidFill>
                          <a:effectLst/>
                          <a:latin typeface="Arial"/>
                          <a:cs typeface="Arial"/>
                        </a:rPr>
                        <a:t>@</a:t>
                      </a:r>
                      <a:r>
                        <a:rPr lang="en-US" sz="1200" b="0" i="0" u="none" strike="noStrike" baseline="0" dirty="0" smtClean="0">
                          <a:solidFill>
                            <a:schemeClr val="tx1"/>
                          </a:solidFill>
                          <a:effectLst/>
                          <a:latin typeface="Arial"/>
                          <a:cs typeface="Arial"/>
                        </a:rPr>
                        <a:t> </a:t>
                      </a:r>
                      <a:r>
                        <a:rPr lang="en-US" sz="1200" b="0" i="0" u="none" strike="noStrike" baseline="0" dirty="0" smtClean="0">
                          <a:solidFill>
                            <a:schemeClr val="tx1"/>
                          </a:solidFill>
                          <a:effectLst/>
                          <a:latin typeface="Symbol" charset="2"/>
                          <a:cs typeface="Symbol" charset="2"/>
                        </a:rPr>
                        <a:t>l</a:t>
                      </a:r>
                      <a:r>
                        <a:rPr lang="en-US" sz="1200" b="0" i="0" u="none" strike="noStrike" baseline="0" dirty="0" smtClean="0">
                          <a:solidFill>
                            <a:schemeClr val="tx1"/>
                          </a:solidFill>
                          <a:effectLst/>
                          <a:latin typeface="Arial"/>
                          <a:cs typeface="Arial"/>
                        </a:rPr>
                        <a:t> [nm]</a:t>
                      </a: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lnSpc>
                          <a:spcPct val="80000"/>
                        </a:lnSpc>
                      </a:pPr>
                      <a:r>
                        <a:rPr lang="en-US" sz="1200" b="0" i="0" u="none" strike="noStrike" dirty="0" smtClean="0">
                          <a:solidFill>
                            <a:srgbClr val="000000"/>
                          </a:solidFill>
                          <a:effectLst/>
                          <a:latin typeface="Arial"/>
                          <a:cs typeface="Arial"/>
                        </a:rPr>
                        <a:t>Wave-</a:t>
                      </a:r>
                    </a:p>
                    <a:p>
                      <a:pPr algn="ctr" fontAlgn="b">
                        <a:lnSpc>
                          <a:spcPct val="80000"/>
                        </a:lnSpc>
                      </a:pPr>
                      <a:r>
                        <a:rPr lang="en-US" sz="1200" b="0" i="0" u="none" strike="noStrike" dirty="0" smtClean="0">
                          <a:solidFill>
                            <a:srgbClr val="000000"/>
                          </a:solidFill>
                          <a:effectLst/>
                          <a:latin typeface="Arial"/>
                          <a:cs typeface="Arial"/>
                        </a:rPr>
                        <a:t>length </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lnSpc>
                          <a:spcPct val="80000"/>
                        </a:lnSpc>
                      </a:pPr>
                      <a:r>
                        <a:rPr lang="en-US" sz="1200" b="0" i="0" u="none" strike="noStrike" dirty="0" smtClean="0">
                          <a:solidFill>
                            <a:srgbClr val="000000"/>
                          </a:solidFill>
                          <a:effectLst/>
                          <a:latin typeface="Arial"/>
                          <a:cs typeface="Arial"/>
                        </a:rPr>
                        <a:t>Nominal</a:t>
                      </a:r>
                    </a:p>
                    <a:p>
                      <a:pPr algn="ctr" fontAlgn="b">
                        <a:lnSpc>
                          <a:spcPct val="80000"/>
                        </a:lnSpc>
                      </a:pPr>
                      <a:r>
                        <a:rPr lang="en-US" sz="1200" b="0" i="0" u="none" strike="noStrike" dirty="0" smtClean="0">
                          <a:solidFill>
                            <a:srgbClr val="000000"/>
                          </a:solidFill>
                          <a:effectLst/>
                          <a:latin typeface="Arial"/>
                          <a:cs typeface="Arial"/>
                        </a:rPr>
                        <a:t>radiance</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lnSpc>
                          <a:spcPct val="80000"/>
                        </a:lnSpc>
                      </a:pPr>
                      <a:r>
                        <a:rPr lang="en-US" sz="1200" b="0" i="0" u="none" strike="noStrike" dirty="0" smtClean="0">
                          <a:solidFill>
                            <a:srgbClr val="000000"/>
                          </a:solidFill>
                          <a:effectLst/>
                          <a:latin typeface="Arial"/>
                          <a:cs typeface="Arial"/>
                        </a:rPr>
                        <a:t>SNR</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lnSpc>
                          <a:spcPct val="80000"/>
                        </a:lnSpc>
                      </a:pPr>
                      <a:r>
                        <a:rPr lang="en-US" sz="1200" b="0" i="0" u="none" strike="noStrike" dirty="0" smtClean="0">
                          <a:solidFill>
                            <a:srgbClr val="000000"/>
                          </a:solidFill>
                          <a:effectLst/>
                          <a:latin typeface="Arial"/>
                          <a:cs typeface="Arial"/>
                        </a:rPr>
                        <a:t>Wave-</a:t>
                      </a:r>
                    </a:p>
                    <a:p>
                      <a:pPr algn="ctr" fontAlgn="b">
                        <a:lnSpc>
                          <a:spcPct val="80000"/>
                        </a:lnSpc>
                      </a:pPr>
                      <a:r>
                        <a:rPr lang="en-US" sz="1200" b="0" i="0" u="none" strike="noStrike" dirty="0" smtClean="0">
                          <a:solidFill>
                            <a:srgbClr val="000000"/>
                          </a:solidFill>
                          <a:effectLst/>
                          <a:latin typeface="Arial"/>
                          <a:cs typeface="Arial"/>
                        </a:rPr>
                        <a:t>length </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lnSpc>
                          <a:spcPct val="80000"/>
                        </a:lnSpc>
                      </a:pPr>
                      <a:r>
                        <a:rPr lang="en-US" sz="1200" b="0" i="0" u="none" strike="noStrike" dirty="0" smtClean="0">
                          <a:solidFill>
                            <a:srgbClr val="000000"/>
                          </a:solidFill>
                          <a:effectLst/>
                          <a:latin typeface="Arial"/>
                          <a:cs typeface="Arial"/>
                        </a:rPr>
                        <a:t>Nominal</a:t>
                      </a:r>
                    </a:p>
                    <a:p>
                      <a:pPr algn="ctr" fontAlgn="b">
                        <a:lnSpc>
                          <a:spcPct val="80000"/>
                        </a:lnSpc>
                      </a:pPr>
                      <a:r>
                        <a:rPr lang="en-US" sz="1200" b="0" i="0" u="none" strike="noStrike" dirty="0" smtClean="0">
                          <a:solidFill>
                            <a:srgbClr val="000000"/>
                          </a:solidFill>
                          <a:effectLst/>
                          <a:latin typeface="Arial"/>
                          <a:cs typeface="Arial"/>
                        </a:rPr>
                        <a:t>radiance</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lnSpc>
                          <a:spcPct val="80000"/>
                        </a:lnSpc>
                      </a:pPr>
                      <a:r>
                        <a:rPr lang="en-US" sz="1200" b="0" i="0" u="none" strike="noStrike" dirty="0" smtClean="0">
                          <a:solidFill>
                            <a:srgbClr val="000000"/>
                          </a:solidFill>
                          <a:effectLst/>
                          <a:latin typeface="Arial"/>
                          <a:cs typeface="Arial"/>
                        </a:rPr>
                        <a:t>SNR</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FF"/>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200" b="0" i="0" u="none" strike="noStrike" dirty="0" smtClean="0">
                          <a:solidFill>
                            <a:schemeClr val="tx1"/>
                          </a:solidFill>
                          <a:effectLst/>
                          <a:latin typeface="Arial"/>
                          <a:cs typeface="Arial"/>
                        </a:rPr>
                        <a:t>Goal</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200" b="0" i="0" u="none" strike="noStrike" dirty="0" smtClean="0">
                          <a:solidFill>
                            <a:srgbClr val="0000FF"/>
                          </a:solidFill>
                          <a:effectLst/>
                          <a:latin typeface="Arial"/>
                          <a:cs typeface="Arial"/>
                        </a:rPr>
                        <a:t>Threshold</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v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200" b="0" i="0" u="none" strike="noStrike" dirty="0" smtClean="0">
                          <a:solidFill>
                            <a:schemeClr val="tx1"/>
                          </a:solidFill>
                          <a:effectLst/>
                          <a:latin typeface="Arial"/>
                          <a:cs typeface="Arial"/>
                        </a:rPr>
                        <a:t>300-315</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smtClean="0">
                          <a:solidFill>
                            <a:schemeClr val="tx1"/>
                          </a:solidFill>
                          <a:effectLst/>
                          <a:latin typeface="Arial"/>
                          <a:cs typeface="Arial"/>
                        </a:rPr>
                        <a:t>4.93</a:t>
                      </a: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80000"/>
                        </a:lnSpc>
                        <a:spcBef>
                          <a:spcPts val="0"/>
                        </a:spcBef>
                        <a:spcAft>
                          <a:spcPts val="0"/>
                        </a:spcAft>
                      </a:pPr>
                      <a:r>
                        <a:rPr lang="en-US" sz="1200" kern="0" spc="0" dirty="0">
                          <a:solidFill>
                            <a:srgbClr val="0000FF"/>
                          </a:solidFill>
                          <a:latin typeface="Arial"/>
                          <a:cs typeface="Arial"/>
                        </a:rPr>
                        <a:t>7.98</a:t>
                      </a:r>
                    </a:p>
                  </a:txBody>
                  <a:tcPr marL="68580" marR="6858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200" b="0" i="0" u="none" strike="noStrike" dirty="0" smtClean="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lnSpc>
                          <a:spcPct val="80000"/>
                        </a:lnSpc>
                      </a:pPr>
                      <a:r>
                        <a:rPr lang="en-US" sz="1200" b="0" i="0" u="none" strike="noStrike" dirty="0">
                          <a:solidFill>
                            <a:srgbClr val="000000"/>
                          </a:solidFill>
                          <a:effectLst/>
                          <a:latin typeface="Arial"/>
                          <a:cs typeface="Arial"/>
                        </a:rPr>
                        <a:t> </a:t>
                      </a:r>
                    </a:p>
                    <a:p>
                      <a:pPr algn="ctr" fontAlgn="b">
                        <a:lnSpc>
                          <a:spcPct val="80000"/>
                        </a:lnSpc>
                      </a:pPr>
                      <a:r>
                        <a:rPr lang="en-US" sz="1200" b="0" i="0" u="none" strike="noStrike" dirty="0">
                          <a:solidFill>
                            <a:srgbClr val="000000"/>
                          </a:solidFill>
                          <a:effectLst/>
                          <a:latin typeface="Arial"/>
                          <a:cs typeface="Arial"/>
                        </a:rPr>
                        <a:t>305-330</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b">
                        <a:lnSpc>
                          <a:spcPct val="80000"/>
                        </a:lnSpc>
                      </a:pPr>
                      <a:r>
                        <a:rPr lang="en-US" sz="1200" b="0" i="0" u="none" strike="noStrike" dirty="0">
                          <a:solidFill>
                            <a:srgbClr val="000000"/>
                          </a:solidFill>
                          <a:effectLst/>
                          <a:latin typeface="Arial"/>
                          <a:cs typeface="Arial"/>
                        </a:rPr>
                        <a:t> </a:t>
                      </a:r>
                    </a:p>
                    <a:p>
                      <a:pPr algn="ctr" fontAlgn="b">
                        <a:lnSpc>
                          <a:spcPct val="80000"/>
                        </a:lnSpc>
                      </a:pPr>
                      <a:r>
                        <a:rPr lang="en-US" sz="1200" b="0" i="0" u="none" strike="noStrike" dirty="0">
                          <a:solidFill>
                            <a:srgbClr val="000000"/>
                          </a:solidFill>
                          <a:effectLst/>
                          <a:latin typeface="Arial"/>
                          <a:cs typeface="Arial"/>
                        </a:rPr>
                        <a:t>33.5</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80000"/>
                        </a:lnSpc>
                      </a:pPr>
                      <a:endParaRPr lang="en-US" sz="12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305</a:t>
                      </a:r>
                    </a:p>
                    <a:p>
                      <a:pPr algn="ctr" fontAlgn="b">
                        <a:lnSpc>
                          <a:spcPct val="80000"/>
                        </a:lnSpc>
                      </a:pPr>
                      <a:r>
                        <a:rPr lang="en-US" sz="1200" b="0" i="0" u="none" strike="noStrike" dirty="0" smtClean="0">
                          <a:solidFill>
                            <a:srgbClr val="000000"/>
                          </a:solidFill>
                          <a:effectLst/>
                          <a:latin typeface="Arial"/>
                          <a:cs typeface="Arial"/>
                        </a:rPr>
                        <a:t>310</a:t>
                      </a:r>
                    </a:p>
                    <a:p>
                      <a:pPr algn="ctr" fontAlgn="b">
                        <a:lnSpc>
                          <a:spcPct val="80000"/>
                        </a:lnSpc>
                      </a:pPr>
                      <a:r>
                        <a:rPr lang="en-US" sz="1200" b="0" i="0" u="none" strike="noStrike" dirty="0" smtClean="0">
                          <a:solidFill>
                            <a:srgbClr val="000000"/>
                          </a:solidFill>
                          <a:effectLst/>
                          <a:latin typeface="Arial"/>
                          <a:cs typeface="Arial"/>
                        </a:rPr>
                        <a:t>315</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1.10</a:t>
                      </a:r>
                    </a:p>
                    <a:p>
                      <a:pPr algn="ctr" fontAlgn="b">
                        <a:lnSpc>
                          <a:spcPct val="80000"/>
                        </a:lnSpc>
                      </a:pPr>
                      <a:r>
                        <a:rPr lang="en-US" sz="1200" b="0" i="0" u="none" strike="noStrike" dirty="0" smtClean="0">
                          <a:solidFill>
                            <a:srgbClr val="000000"/>
                          </a:solidFill>
                          <a:effectLst/>
                          <a:latin typeface="Arial"/>
                          <a:cs typeface="Arial"/>
                        </a:rPr>
                        <a:t>2.90</a:t>
                      </a:r>
                    </a:p>
                    <a:p>
                      <a:pPr algn="ctr" fontAlgn="b">
                        <a:lnSpc>
                          <a:spcPct val="80000"/>
                        </a:lnSpc>
                      </a:pPr>
                      <a:r>
                        <a:rPr lang="en-US" sz="1200" b="0" i="0" u="none" strike="noStrike" dirty="0" smtClean="0">
                          <a:solidFill>
                            <a:srgbClr val="000000"/>
                          </a:solidFill>
                          <a:effectLst/>
                          <a:latin typeface="Arial"/>
                          <a:cs typeface="Arial"/>
                        </a:rPr>
                        <a:t>18.0</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80000"/>
                        </a:lnSpc>
                      </a:pPr>
                      <a:r>
                        <a:rPr lang="en-US" sz="1200" b="0" i="0" u="none" strike="noStrike" dirty="0" smtClean="0">
                          <a:solidFill>
                            <a:srgbClr val="000000"/>
                          </a:solidFill>
                          <a:effectLst/>
                          <a:latin typeface="Arial"/>
                          <a:cs typeface="Arial"/>
                        </a:rPr>
                        <a:t>160</a:t>
                      </a:r>
                    </a:p>
                    <a:p>
                      <a:pPr algn="ctr" fontAlgn="b">
                        <a:lnSpc>
                          <a:spcPct val="80000"/>
                        </a:lnSpc>
                      </a:pPr>
                      <a:r>
                        <a:rPr lang="en-US" sz="1200" b="0" i="0" u="none" strike="noStrike" dirty="0" smtClean="0">
                          <a:solidFill>
                            <a:srgbClr val="000000"/>
                          </a:solidFill>
                          <a:effectLst/>
                          <a:latin typeface="Arial"/>
                          <a:cs typeface="Arial"/>
                        </a:rPr>
                        <a:t>320</a:t>
                      </a:r>
                    </a:p>
                    <a:p>
                      <a:pPr algn="ctr" fontAlgn="b">
                        <a:lnSpc>
                          <a:spcPct val="80000"/>
                        </a:lnSpc>
                      </a:pPr>
                      <a:r>
                        <a:rPr lang="en-US" sz="1200" b="0" i="0" u="none" strike="noStrike" dirty="0" smtClean="0">
                          <a:solidFill>
                            <a:srgbClr val="000000"/>
                          </a:solidFill>
                          <a:effectLst/>
                          <a:latin typeface="Arial"/>
                          <a:cs typeface="Arial"/>
                        </a:rPr>
                        <a:t>630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v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a:solidFill>
                            <a:schemeClr val="tx1"/>
                          </a:solidFill>
                          <a:effectLst/>
                          <a:latin typeface="Arial"/>
                          <a:cs typeface="Arial"/>
                        </a:rPr>
                        <a:t>315</a:t>
                      </a:r>
                      <a:r>
                        <a:rPr lang="en-US" sz="1200" b="0" i="0" u="none" strike="noStrike" dirty="0" smtClean="0">
                          <a:solidFill>
                            <a:schemeClr val="tx1"/>
                          </a:solidFill>
                          <a:effectLst/>
                          <a:latin typeface="Arial"/>
                          <a:cs typeface="Arial"/>
                        </a:rPr>
                        <a:t>-325</a:t>
                      </a: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smtClean="0">
                          <a:solidFill>
                            <a:schemeClr val="tx1"/>
                          </a:solidFill>
                          <a:effectLst/>
                          <a:latin typeface="Arial"/>
                          <a:cs typeface="Arial"/>
                        </a:rPr>
                        <a:t>30.4</a:t>
                      </a: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80000"/>
                        </a:lnSpc>
                        <a:spcBef>
                          <a:spcPts val="0"/>
                        </a:spcBef>
                        <a:spcAft>
                          <a:spcPts val="0"/>
                        </a:spcAft>
                      </a:pPr>
                      <a:r>
                        <a:rPr lang="en-US" sz="1200" kern="0" spc="0" dirty="0" smtClean="0">
                          <a:solidFill>
                            <a:srgbClr val="0000FF"/>
                          </a:solidFill>
                          <a:latin typeface="Arial"/>
                          <a:cs typeface="Arial"/>
                        </a:rPr>
                        <a:t>43.4</a:t>
                      </a:r>
                      <a:endParaRPr lang="en-US" sz="1200" kern="0" spc="0" dirty="0">
                        <a:solidFill>
                          <a:srgbClr val="0000FF"/>
                        </a:solidFill>
                        <a:latin typeface="Arial"/>
                        <a:cs typeface="Arial"/>
                      </a:endParaRPr>
                    </a:p>
                  </a:txBody>
                  <a:tcPr marL="68580" marR="6858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smtClean="0">
                          <a:solidFill>
                            <a:srgbClr val="000000"/>
                          </a:solidFill>
                          <a:effectLst/>
                          <a:latin typeface="Arial"/>
                          <a:cs typeface="Arial"/>
                        </a:rPr>
                        <a:t>720@320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pPr algn="ctr" fontAlgn="b"/>
                      <a:endParaRPr lang="en-US" sz="1600" b="0" i="0" u="none" strike="noStrike" dirty="0">
                        <a:solidFill>
                          <a:srgbClr val="000000"/>
                        </a:solidFill>
                        <a:effectLst/>
                        <a:latin typeface="Arial Narrow"/>
                        <a:cs typeface="Arial Narrow"/>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pPr algn="ctr" fontAlgn="b"/>
                      <a:endParaRPr lang="en-US" sz="1600" b="0" i="0" u="none" strike="noStrike" dirty="0">
                        <a:solidFill>
                          <a:srgbClr val="000000"/>
                        </a:solidFill>
                        <a:effectLst/>
                        <a:latin typeface="Arial Narrow"/>
                        <a:cs typeface="Arial Narrow"/>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80000"/>
                        </a:lnSpc>
                      </a:pPr>
                      <a:r>
                        <a:rPr lang="en-US" sz="1200" dirty="0" smtClean="0">
                          <a:latin typeface="Arial"/>
                          <a:cs typeface="Arial"/>
                        </a:rPr>
                        <a:t>720 </a:t>
                      </a:r>
                    </a:p>
                    <a:p>
                      <a:pPr algn="ctr">
                        <a:lnSpc>
                          <a:spcPct val="80000"/>
                        </a:lnSpc>
                      </a:pPr>
                      <a:r>
                        <a:rPr lang="en-US" sz="1200" dirty="0" smtClean="0">
                          <a:latin typeface="Arial"/>
                          <a:cs typeface="Arial"/>
                        </a:rPr>
                        <a:t>[1290]</a:t>
                      </a:r>
                      <a:endParaRPr lang="en-US" sz="12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320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30.9</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80000"/>
                        </a:lnSpc>
                      </a:pPr>
                      <a:r>
                        <a:rPr lang="en-US" sz="1200" b="0" i="0" u="none" strike="noStrike" dirty="0" smtClean="0">
                          <a:solidFill>
                            <a:srgbClr val="000000"/>
                          </a:solidFill>
                          <a:effectLst/>
                          <a:latin typeface="Arial"/>
                          <a:cs typeface="Arial"/>
                        </a:rPr>
                        <a:t>900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v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a:solidFill>
                            <a:schemeClr val="tx1"/>
                          </a:solidFill>
                          <a:effectLst/>
                          <a:latin typeface="Arial"/>
                          <a:cs typeface="Arial"/>
                        </a:rPr>
                        <a:t>325-335</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smtClean="0">
                          <a:solidFill>
                            <a:schemeClr val="tx1"/>
                          </a:solidFill>
                          <a:effectLst/>
                          <a:latin typeface="Arial"/>
                          <a:cs typeface="Arial"/>
                        </a:rPr>
                        <a:t>63.8</a:t>
                      </a: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80000"/>
                        </a:lnSpc>
                        <a:spcBef>
                          <a:spcPts val="0"/>
                        </a:spcBef>
                        <a:spcAft>
                          <a:spcPts val="0"/>
                        </a:spcAft>
                      </a:pPr>
                      <a:r>
                        <a:rPr lang="en-US" sz="1200" kern="0" spc="0" dirty="0" smtClean="0">
                          <a:solidFill>
                            <a:srgbClr val="0000FF"/>
                          </a:solidFill>
                          <a:latin typeface="Arial"/>
                          <a:cs typeface="Arial"/>
                        </a:rPr>
                        <a:t>86.6</a:t>
                      </a:r>
                      <a:endParaRPr lang="en-US" sz="1200" kern="0" spc="0" dirty="0">
                        <a:solidFill>
                          <a:srgbClr val="0000FF"/>
                        </a:solidFill>
                        <a:latin typeface="Arial"/>
                        <a:cs typeface="Arial"/>
                      </a:endParaRPr>
                    </a:p>
                  </a:txBody>
                  <a:tcPr marL="68580" marR="6858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a:lnSpc>
                          <a:spcPct val="80000"/>
                        </a:lnSpc>
                      </a:pPr>
                      <a:endParaRPr lang="en-US" sz="1200" dirty="0" smtClean="0">
                        <a:solidFill>
                          <a:srgbClr val="000000"/>
                        </a:solidFill>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320-329</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54.3</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80000"/>
                        </a:lnSpc>
                      </a:pPr>
                      <a:r>
                        <a:rPr lang="en-US" sz="1200" dirty="0" smtClean="0">
                          <a:latin typeface="Arial"/>
                          <a:cs typeface="Arial"/>
                        </a:rPr>
                        <a:t>[480]</a:t>
                      </a:r>
                      <a:endParaRPr lang="en-US" sz="12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80000"/>
                        </a:lnSpc>
                      </a:pP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v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a:solidFill>
                            <a:schemeClr val="tx1"/>
                          </a:solidFill>
                          <a:effectLst/>
                          <a:latin typeface="Arial"/>
                          <a:cs typeface="Arial"/>
                        </a:rPr>
                        <a:t>335-357</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smtClean="0">
                          <a:solidFill>
                            <a:schemeClr val="tx1"/>
                          </a:solidFill>
                          <a:effectLst/>
                          <a:latin typeface="Arial"/>
                          <a:cs typeface="Arial"/>
                        </a:rPr>
                        <a:t>65.2</a:t>
                      </a: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80000"/>
                        </a:lnSpc>
                        <a:spcBef>
                          <a:spcPts val="0"/>
                        </a:spcBef>
                        <a:spcAft>
                          <a:spcPts val="0"/>
                        </a:spcAft>
                      </a:pPr>
                      <a:r>
                        <a:rPr lang="en-US" sz="1200" kern="0" spc="0" dirty="0" smtClean="0">
                          <a:solidFill>
                            <a:srgbClr val="0000FF"/>
                          </a:solidFill>
                          <a:latin typeface="Arial"/>
                          <a:cs typeface="Arial"/>
                        </a:rPr>
                        <a:t>91.4</a:t>
                      </a:r>
                      <a:endParaRPr lang="en-US" sz="1200" kern="0" spc="0" dirty="0">
                        <a:solidFill>
                          <a:srgbClr val="0000FF"/>
                        </a:solidFill>
                        <a:latin typeface="Arial"/>
                        <a:cs typeface="Arial"/>
                      </a:endParaRPr>
                    </a:p>
                  </a:txBody>
                  <a:tcPr marL="68580" marR="6858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327-356</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53.3</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80000"/>
                        </a:lnSpc>
                      </a:pPr>
                      <a:endParaRPr lang="en-US" sz="12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350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70.9</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80000"/>
                        </a:lnSpc>
                      </a:pPr>
                      <a:r>
                        <a:rPr lang="en-US" sz="1200" b="0" i="0" u="none" strike="noStrike" dirty="0" smtClean="0">
                          <a:solidFill>
                            <a:srgbClr val="000000"/>
                          </a:solidFill>
                          <a:effectLst/>
                          <a:latin typeface="Arial"/>
                          <a:cs typeface="Arial"/>
                        </a:rPr>
                        <a:t>1000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v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a:solidFill>
                            <a:schemeClr val="tx1"/>
                          </a:solidFill>
                          <a:effectLst/>
                          <a:latin typeface="Arial"/>
                          <a:cs typeface="Arial"/>
                        </a:rPr>
                        <a:t>357-423</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smtClean="0">
                          <a:solidFill>
                            <a:schemeClr val="tx1"/>
                          </a:solidFill>
                          <a:effectLst/>
                          <a:latin typeface="Arial"/>
                          <a:cs typeface="Arial"/>
                        </a:rPr>
                        <a:t>71.6</a:t>
                      </a: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80000"/>
                        </a:lnSpc>
                        <a:spcBef>
                          <a:spcPts val="0"/>
                        </a:spcBef>
                        <a:spcAft>
                          <a:spcPts val="0"/>
                        </a:spcAft>
                      </a:pPr>
                      <a:r>
                        <a:rPr lang="en-US" sz="1200" kern="0" spc="0" dirty="0" smtClean="0">
                          <a:solidFill>
                            <a:srgbClr val="0000FF"/>
                          </a:solidFill>
                          <a:latin typeface="Arial"/>
                          <a:cs typeface="Arial"/>
                        </a:rPr>
                        <a:t>108.7</a:t>
                      </a:r>
                      <a:endParaRPr lang="en-US" sz="1200" kern="0" spc="0" dirty="0">
                        <a:solidFill>
                          <a:srgbClr val="0000FF"/>
                        </a:solidFill>
                        <a:latin typeface="Arial"/>
                        <a:cs typeface="Arial"/>
                      </a:endParaRPr>
                    </a:p>
                  </a:txBody>
                  <a:tcPr marL="68580" marR="6858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 </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 </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80000"/>
                        </a:lnSpc>
                      </a:pPr>
                      <a:endParaRPr lang="en-US" sz="12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400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91.4</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80000"/>
                        </a:lnSpc>
                      </a:pPr>
                      <a:r>
                        <a:rPr lang="en-US" sz="1200" b="0" i="0" u="none" strike="noStrike" dirty="0" smtClean="0">
                          <a:solidFill>
                            <a:srgbClr val="000000"/>
                          </a:solidFill>
                          <a:effectLst/>
                          <a:latin typeface="Arial"/>
                          <a:cs typeface="Arial"/>
                        </a:rPr>
                        <a:t>1200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v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a:solidFill>
                            <a:schemeClr val="tx1"/>
                          </a:solidFill>
                          <a:effectLst/>
                          <a:latin typeface="Arial"/>
                          <a:cs typeface="Arial"/>
                        </a:rPr>
                        <a:t>423-451</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smtClean="0">
                          <a:solidFill>
                            <a:schemeClr val="tx1"/>
                          </a:solidFill>
                          <a:effectLst/>
                          <a:latin typeface="Arial"/>
                          <a:cs typeface="Arial"/>
                        </a:rPr>
                        <a:t>86.4</a:t>
                      </a: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fontAlgn="base" latinLnBrk="0">
                        <a:lnSpc>
                          <a:spcPct val="80000"/>
                        </a:lnSpc>
                        <a:spcBef>
                          <a:spcPts val="0"/>
                        </a:spcBef>
                        <a:spcAft>
                          <a:spcPts val="0"/>
                        </a:spcAft>
                      </a:pPr>
                      <a:r>
                        <a:rPr lang="en-US" sz="1200" kern="0" spc="0" dirty="0" smtClean="0">
                          <a:solidFill>
                            <a:srgbClr val="0000FF"/>
                          </a:solidFill>
                          <a:latin typeface="Arial"/>
                          <a:cs typeface="Arial"/>
                        </a:rPr>
                        <a:t>130.8</a:t>
                      </a:r>
                      <a:endParaRPr lang="en-US" sz="1200" kern="0" spc="0" dirty="0">
                        <a:solidFill>
                          <a:srgbClr val="0000FF"/>
                        </a:solidFill>
                        <a:latin typeface="Arial"/>
                        <a:cs typeface="Arial"/>
                      </a:endParaRPr>
                    </a:p>
                  </a:txBody>
                  <a:tcPr marL="68580" marR="6858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200" b="0" i="0" u="none" strike="noStrike" dirty="0" smtClean="0">
                          <a:solidFill>
                            <a:srgbClr val="000000"/>
                          </a:solidFill>
                          <a:effectLst/>
                          <a:latin typeface="Arial"/>
                          <a:cs typeface="Arial"/>
                        </a:rPr>
                        <a:t>1500@430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423-451</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67.3</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80000"/>
                        </a:lnSpc>
                      </a:pPr>
                      <a:r>
                        <a:rPr lang="en-US" sz="1200" dirty="0" smtClean="0">
                          <a:latin typeface="Arial"/>
                          <a:cs typeface="Arial"/>
                        </a:rPr>
                        <a:t>[1230]</a:t>
                      </a:r>
                      <a:endParaRPr lang="en-US" sz="12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450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101</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80000"/>
                        </a:lnSpc>
                      </a:pPr>
                      <a:r>
                        <a:rPr lang="en-US" sz="1200" b="0" i="0" u="none" strike="noStrike" dirty="0" smtClean="0">
                          <a:solidFill>
                            <a:srgbClr val="000000"/>
                          </a:solidFill>
                          <a:effectLst/>
                          <a:latin typeface="Arial"/>
                          <a:cs typeface="Arial"/>
                        </a:rPr>
                        <a:t>1400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vMerge="1">
                  <a:txBody>
                    <a:bodyPr/>
                    <a:lstStyle/>
                    <a:p>
                      <a:endParaRPr lang="en-US" dirty="0"/>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fontAlgn="ctr">
                        <a:lnSpc>
                          <a:spcPct val="80000"/>
                        </a:lnSpc>
                      </a:pPr>
                      <a:r>
                        <a:rPr lang="en-US" sz="1200" b="0" i="0" u="none" strike="noStrike" dirty="0">
                          <a:solidFill>
                            <a:schemeClr val="tx1"/>
                          </a:solidFill>
                          <a:effectLst/>
                          <a:latin typeface="Arial"/>
                          <a:cs typeface="Arial"/>
                        </a:rPr>
                        <a:t>451-500</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fontAlgn="ctr">
                        <a:lnSpc>
                          <a:spcPct val="80000"/>
                        </a:lnSpc>
                      </a:pPr>
                      <a:r>
                        <a:rPr lang="en-US" sz="1200" b="0" i="0" u="none" strike="noStrike" dirty="0" smtClean="0">
                          <a:solidFill>
                            <a:schemeClr val="tx1"/>
                          </a:solidFill>
                          <a:effectLst/>
                          <a:latin typeface="Arial"/>
                          <a:cs typeface="Arial"/>
                        </a:rPr>
                        <a:t>103.7</a:t>
                      </a: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marL="0" marR="0" indent="0" algn="ctr" fontAlgn="base" latinLnBrk="0">
                        <a:lnSpc>
                          <a:spcPct val="80000"/>
                        </a:lnSpc>
                        <a:spcBef>
                          <a:spcPts val="0"/>
                        </a:spcBef>
                        <a:spcAft>
                          <a:spcPts val="0"/>
                        </a:spcAft>
                      </a:pPr>
                      <a:r>
                        <a:rPr lang="en-US" sz="1200" kern="0" spc="0" dirty="0" smtClean="0">
                          <a:solidFill>
                            <a:srgbClr val="0000FF"/>
                          </a:solidFill>
                          <a:latin typeface="Arial"/>
                          <a:cs typeface="Arial"/>
                        </a:rPr>
                        <a:t>145.5</a:t>
                      </a:r>
                      <a:endParaRPr lang="en-US" sz="1200" kern="0" spc="0" dirty="0">
                        <a:solidFill>
                          <a:srgbClr val="0000FF"/>
                        </a:solidFill>
                        <a:latin typeface="Arial"/>
                        <a:cs typeface="Arial"/>
                      </a:endParaRPr>
                    </a:p>
                  </a:txBody>
                  <a:tcPr marL="68580" marR="6858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fontAlgn="ctr">
                        <a:lnSpc>
                          <a:spcPct val="80000"/>
                        </a:lnSpc>
                      </a:pPr>
                      <a:endParaRPr lang="en-US" sz="1200" b="0" i="0" u="none" strike="noStrike" dirty="0">
                        <a:solidFill>
                          <a:schemeClr val="tx1"/>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 </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fontAlgn="b">
                        <a:lnSpc>
                          <a:spcPct val="80000"/>
                        </a:lnSpc>
                      </a:pPr>
                      <a:r>
                        <a:rPr lang="en-US" sz="1200" b="0" i="0" u="none" strike="noStrike" dirty="0">
                          <a:solidFill>
                            <a:srgbClr val="000000"/>
                          </a:solidFill>
                          <a:effectLst/>
                          <a:latin typeface="Arial"/>
                          <a:cs typeface="Arial"/>
                        </a:rPr>
                        <a:t> </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a:lnSpc>
                          <a:spcPct val="80000"/>
                        </a:lnSpc>
                      </a:pPr>
                      <a:endParaRPr lang="en-US" sz="12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500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tc>
                  <a:txBody>
                    <a:bodyPr/>
                    <a:lstStyle/>
                    <a:p>
                      <a:pPr algn="ctr" fontAlgn="b">
                        <a:lnSpc>
                          <a:spcPct val="80000"/>
                        </a:lnSpc>
                      </a:pPr>
                      <a:r>
                        <a:rPr lang="en-US" sz="1200" b="0" i="0" u="none" strike="noStrike" dirty="0" smtClean="0">
                          <a:solidFill>
                            <a:srgbClr val="000000"/>
                          </a:solidFill>
                          <a:effectLst/>
                          <a:latin typeface="Arial"/>
                          <a:cs typeface="Arial"/>
                        </a:rPr>
                        <a:t>73.1</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fontAlgn="b">
                        <a:lnSpc>
                          <a:spcPct val="80000"/>
                        </a:lnSpc>
                      </a:pPr>
                      <a:r>
                        <a:rPr lang="en-US" sz="1200" b="0" i="0" u="none" strike="noStrike" dirty="0" smtClean="0">
                          <a:solidFill>
                            <a:srgbClr val="000000"/>
                          </a:solidFill>
                          <a:effectLst/>
                          <a:latin typeface="Arial"/>
                          <a:cs typeface="Arial"/>
                        </a:rPr>
                        <a:t>1400</a:t>
                      </a:r>
                      <a:endParaRPr lang="en-US" sz="12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cxnSp>
        <p:nvCxnSpPr>
          <p:cNvPr id="8" name="Straight Connector 7"/>
          <p:cNvCxnSpPr/>
          <p:nvPr/>
        </p:nvCxnSpPr>
        <p:spPr>
          <a:xfrm>
            <a:off x="98641" y="4226996"/>
            <a:ext cx="895805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4709" y="6769051"/>
            <a:ext cx="895805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7613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786"/>
            <a:ext cx="8229600" cy="652462"/>
          </a:xfrm>
        </p:spPr>
        <p:txBody>
          <a:bodyPr>
            <a:normAutofit/>
          </a:bodyPr>
          <a:lstStyle/>
          <a:p>
            <a:pPr algn="ctr"/>
            <a:r>
              <a:rPr lang="en-US" sz="3200" b="1" dirty="0" smtClean="0">
                <a:latin typeface="Arial"/>
                <a:cs typeface="Arial"/>
              </a:rPr>
              <a:t>Comparison of Baseline Products</a:t>
            </a:r>
            <a:endParaRPr lang="en-US" sz="3200" b="1" dirty="0">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3502566073"/>
              </p:ext>
            </p:extLst>
          </p:nvPr>
        </p:nvGraphicFramePr>
        <p:xfrm>
          <a:off x="98641" y="836597"/>
          <a:ext cx="8954127" cy="1401895"/>
        </p:xfrm>
        <a:graphic>
          <a:graphicData uri="http://schemas.openxmlformats.org/drawingml/2006/table">
            <a:tbl>
              <a:tblPr/>
              <a:tblGrid>
                <a:gridCol w="1700396"/>
                <a:gridCol w="2417714"/>
                <a:gridCol w="2515255"/>
                <a:gridCol w="2320762"/>
              </a:tblGrid>
              <a:tr h="558165">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1"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600" b="1" i="0" u="none" strike="noStrike" dirty="0" smtClean="0">
                          <a:solidFill>
                            <a:srgbClr val="000000"/>
                          </a:solidFill>
                          <a:effectLst/>
                          <a:latin typeface="Arial"/>
                          <a:cs typeface="Arial"/>
                        </a:rPr>
                        <a:t>GEMS</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600" b="1" i="0" dirty="0" smtClean="0">
                          <a:latin typeface="Arial"/>
                          <a:cs typeface="Arial"/>
                        </a:rPr>
                        <a:t>GEOCAPE</a:t>
                      </a:r>
                      <a:r>
                        <a:rPr lang="ko-KR" altLang="en-US" sz="1600" b="1" i="0" dirty="0" smtClean="0">
                          <a:latin typeface="Arial"/>
                          <a:cs typeface="Arial"/>
                        </a:rPr>
                        <a:t> </a:t>
                      </a:r>
                      <a:r>
                        <a:rPr lang="en-US" altLang="ko-KR" sz="1600" b="1" i="0" dirty="0" smtClean="0">
                          <a:latin typeface="Arial"/>
                          <a:cs typeface="Arial"/>
                        </a:rPr>
                        <a:t>[TEMPO]</a:t>
                      </a:r>
                      <a:endParaRPr lang="en-US" sz="1600" b="1" i="0" dirty="0" smtClean="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lnSpc>
                          <a:spcPct val="80000"/>
                        </a:lnSpc>
                      </a:pPr>
                      <a:r>
                        <a:rPr lang="en-US" sz="1600" b="1" i="0" dirty="0" smtClean="0">
                          <a:latin typeface="Arial"/>
                          <a:cs typeface="Arial"/>
                        </a:rPr>
                        <a:t>Sentinel-4</a:t>
                      </a:r>
                      <a:endParaRPr lang="en-US" sz="1600" b="1" i="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r>
              <a:tr h="318967">
                <a:tc>
                  <a:txBody>
                    <a:bodyPr/>
                    <a:lstStyle/>
                    <a:p>
                      <a:pPr algn="ctr" fontAlgn="ctr">
                        <a:lnSpc>
                          <a:spcPct val="80000"/>
                        </a:lnSpc>
                      </a:pPr>
                      <a:r>
                        <a:rPr lang="en-US" sz="1400" b="1" i="0" u="none" strike="noStrike" dirty="0" smtClean="0">
                          <a:solidFill>
                            <a:srgbClr val="000000"/>
                          </a:solidFill>
                          <a:effectLst/>
                          <a:latin typeface="Arial"/>
                          <a:cs typeface="Arial"/>
                        </a:rPr>
                        <a:t>Operation</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2018-2027</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2019-2021</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2019-2028</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a:txBody>
                    <a:bodyPr/>
                    <a:lstStyle/>
                    <a:p>
                      <a:pPr algn="ctr" fontAlgn="ctr">
                        <a:lnSpc>
                          <a:spcPct val="80000"/>
                        </a:lnSpc>
                      </a:pPr>
                      <a:r>
                        <a:rPr lang="en-US" sz="1400" b="1" i="0" u="none" strike="noStrike" dirty="0" smtClean="0">
                          <a:solidFill>
                            <a:srgbClr val="000000"/>
                          </a:solidFill>
                          <a:effectLst/>
                          <a:latin typeface="Arial"/>
                          <a:cs typeface="Arial"/>
                        </a:rPr>
                        <a:t>Products</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457200" rtl="0" eaLnBrk="1" fontAlgn="ctr" latinLnBrk="0" hangingPunct="1">
                        <a:lnSpc>
                          <a:spcPct val="80000"/>
                        </a:lnSpc>
                        <a:spcBef>
                          <a:spcPts val="0"/>
                        </a:spcBef>
                        <a:spcAft>
                          <a:spcPts val="0"/>
                        </a:spcAft>
                        <a:buClrTx/>
                        <a:buSzTx/>
                        <a:buFontTx/>
                        <a:buNone/>
                        <a:tabLst/>
                        <a:defRPr/>
                      </a:pPr>
                      <a:r>
                        <a:rPr kumimoji="0" lang="en-US" sz="1400" b="0" i="0" u="none" strike="noStrike" cap="none" normalizeH="0" baseline="0" dirty="0" smtClean="0">
                          <a:ln>
                            <a:noFill/>
                          </a:ln>
                          <a:solidFill>
                            <a:srgbClr val="000000"/>
                          </a:solidFill>
                          <a:effectLst/>
                          <a:latin typeface="Arial" charset="0"/>
                        </a:rPr>
                        <a:t>O</a:t>
                      </a:r>
                      <a:r>
                        <a:rPr kumimoji="0" lang="en-US" sz="1400" b="0" i="0" u="none" strike="noStrike" cap="none" normalizeH="0" baseline="-25000" dirty="0" smtClean="0">
                          <a:ln>
                            <a:noFill/>
                          </a:ln>
                          <a:solidFill>
                            <a:srgbClr val="000000"/>
                          </a:solidFill>
                          <a:effectLst/>
                          <a:latin typeface="Arial" charset="0"/>
                        </a:rPr>
                        <a:t>3</a:t>
                      </a:r>
                      <a:r>
                        <a:rPr kumimoji="0" lang="en-US" sz="1400" b="0" i="0" u="none" strike="noStrike" cap="none" normalizeH="0" baseline="0" dirty="0" smtClean="0">
                          <a:ln>
                            <a:noFill/>
                          </a:ln>
                          <a:solidFill>
                            <a:srgbClr val="000000"/>
                          </a:solidFill>
                          <a:effectLst/>
                          <a:latin typeface="Arial" charset="0"/>
                        </a:rPr>
                        <a:t>, NO</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 O</a:t>
                      </a:r>
                      <a:r>
                        <a:rPr kumimoji="0" lang="en-US" sz="1400" b="0" i="0" u="none" strike="noStrike" cap="none" normalizeH="0" baseline="-25000" dirty="0" smtClean="0">
                          <a:ln>
                            <a:noFill/>
                          </a:ln>
                          <a:solidFill>
                            <a:srgbClr val="000000"/>
                          </a:solidFill>
                          <a:effectLst/>
                          <a:latin typeface="Arial" charset="0"/>
                        </a:rPr>
                        <a:t>4</a:t>
                      </a:r>
                      <a:r>
                        <a:rPr kumimoji="0" lang="en-US" sz="1400" b="0" i="0" u="none" strike="noStrike" cap="none" normalizeH="0" baseline="0" dirty="0" smtClean="0">
                          <a:ln>
                            <a:noFill/>
                          </a:ln>
                          <a:solidFill>
                            <a:srgbClr val="000000"/>
                          </a:solidFill>
                          <a:effectLst/>
                          <a:latin typeface="Arial" charset="0"/>
                        </a:rPr>
                        <a:t>, SO</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 HCHO, </a:t>
                      </a:r>
                    </a:p>
                    <a:p>
                      <a:pPr marL="0" marR="0" lvl="0" indent="0" algn="ctr" defTabSz="457200" rtl="0" eaLnBrk="1" fontAlgn="ctr" latinLnBrk="0" hangingPunct="1">
                        <a:lnSpc>
                          <a:spcPct val="80000"/>
                        </a:lnSpc>
                        <a:spcBef>
                          <a:spcPts val="0"/>
                        </a:spcBef>
                        <a:spcAft>
                          <a:spcPts val="0"/>
                        </a:spcAft>
                        <a:buClrTx/>
                        <a:buSzTx/>
                        <a:buFontTx/>
                        <a:buNone/>
                        <a:tabLst/>
                        <a:defRPr/>
                      </a:pPr>
                      <a:r>
                        <a:rPr kumimoji="0" lang="en-US" sz="1400" b="0" i="0" u="none" strike="noStrike" cap="none" normalizeH="0" baseline="0" dirty="0" smtClean="0">
                          <a:ln>
                            <a:noFill/>
                          </a:ln>
                          <a:solidFill>
                            <a:srgbClr val="000000"/>
                          </a:solidFill>
                          <a:effectLst/>
                          <a:latin typeface="Arial" charset="0"/>
                        </a:rPr>
                        <a:t>AI, AOD, SSA, Cloud</a:t>
                      </a:r>
                      <a:endParaRPr kumimoji="0" lang="en-US" sz="1400" b="0" i="1" u="none" strike="noStrike" cap="none" normalizeH="0" baseline="0" dirty="0" smtClean="0">
                        <a:ln>
                          <a:noFill/>
                        </a:ln>
                        <a:solidFill>
                          <a:srgbClr val="000000"/>
                        </a:solidFill>
                        <a:effectLst/>
                        <a:latin typeface="Arial" charset="0"/>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457200" rtl="0" eaLnBrk="1" fontAlgn="ctr" latinLnBrk="0" hangingPunct="1">
                        <a:lnSpc>
                          <a:spcPct val="80000"/>
                        </a:lnSpc>
                        <a:spcBef>
                          <a:spcPts val="0"/>
                        </a:spcBef>
                        <a:spcAft>
                          <a:spcPts val="0"/>
                        </a:spcAft>
                        <a:buClrTx/>
                        <a:buSzTx/>
                        <a:buFontTx/>
                        <a:buNone/>
                        <a:tabLst/>
                        <a:defRPr/>
                      </a:pPr>
                      <a:r>
                        <a:rPr kumimoji="0" lang="en-US" sz="1400" b="0" i="0" u="none" strike="noStrike" cap="none" normalizeH="0" baseline="0" dirty="0" smtClean="0">
                          <a:ln>
                            <a:noFill/>
                          </a:ln>
                          <a:solidFill>
                            <a:srgbClr val="000000"/>
                          </a:solidFill>
                          <a:effectLst/>
                          <a:latin typeface="Arial" charset="0"/>
                        </a:rPr>
                        <a:t>O</a:t>
                      </a:r>
                      <a:r>
                        <a:rPr kumimoji="0" lang="en-US" sz="1400" b="0" i="0" u="none" strike="noStrike" cap="none" normalizeH="0" baseline="-25000" dirty="0" smtClean="0">
                          <a:ln>
                            <a:noFill/>
                          </a:ln>
                          <a:solidFill>
                            <a:srgbClr val="000000"/>
                          </a:solidFill>
                          <a:effectLst/>
                          <a:latin typeface="Arial" charset="0"/>
                        </a:rPr>
                        <a:t>3</a:t>
                      </a:r>
                      <a:r>
                        <a:rPr kumimoji="0" lang="en-US" sz="1400" b="0" i="0" u="none" strike="noStrike" cap="none" normalizeH="0" baseline="0" dirty="0" smtClean="0">
                          <a:ln>
                            <a:noFill/>
                          </a:ln>
                          <a:solidFill>
                            <a:srgbClr val="000000"/>
                          </a:solidFill>
                          <a:effectLst/>
                          <a:latin typeface="Arial" charset="0"/>
                        </a:rPr>
                        <a:t>,(UV, Vis), NO</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 SO</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 H</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CO, H</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C</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O</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 </a:t>
                      </a:r>
                    </a:p>
                    <a:p>
                      <a:pPr marL="0" marR="0" lvl="0" indent="0" algn="ctr" defTabSz="457200" rtl="0" eaLnBrk="1" fontAlgn="ctr" latinLnBrk="0" hangingPunct="1">
                        <a:lnSpc>
                          <a:spcPct val="80000"/>
                        </a:lnSpc>
                        <a:spcBef>
                          <a:spcPts val="0"/>
                        </a:spcBef>
                        <a:spcAft>
                          <a:spcPts val="0"/>
                        </a:spcAft>
                        <a:buClrTx/>
                        <a:buSzTx/>
                        <a:buFontTx/>
                        <a:buNone/>
                        <a:tabLst/>
                        <a:defRPr/>
                      </a:pPr>
                      <a:r>
                        <a:rPr kumimoji="0" lang="en-US" sz="1400" b="0" i="0" u="none" strike="noStrike" cap="none" normalizeH="0" baseline="0" dirty="0" smtClean="0">
                          <a:ln>
                            <a:noFill/>
                          </a:ln>
                          <a:solidFill>
                            <a:srgbClr val="000000"/>
                          </a:solidFill>
                          <a:effectLst/>
                          <a:latin typeface="Arial" charset="0"/>
                        </a:rPr>
                        <a:t>AOD, AI, Cloud</a:t>
                      </a:r>
                      <a:endParaRPr kumimoji="0" lang="en-US" sz="1400" b="0" i="1" u="none" strike="noStrike" cap="none" normalizeH="0" baseline="0" dirty="0" smtClean="0">
                        <a:ln>
                          <a:noFill/>
                        </a:ln>
                        <a:solidFill>
                          <a:srgbClr val="000000"/>
                        </a:solidFill>
                        <a:effectLst/>
                        <a:latin typeface="Arial" charset="0"/>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1" hangingPunct="1">
                        <a:lnSpc>
                          <a:spcPct val="80000"/>
                        </a:lnSpc>
                        <a:spcBef>
                          <a:spcPts val="0"/>
                        </a:spcBef>
                        <a:spcAft>
                          <a:spcPts val="0"/>
                        </a:spcAft>
                        <a:buClrTx/>
                        <a:buSzTx/>
                        <a:buFontTx/>
                        <a:buNone/>
                        <a:tabLst/>
                        <a:defRPr/>
                      </a:pPr>
                      <a:r>
                        <a:rPr kumimoji="0" lang="en-US" sz="1400" b="0" i="0" u="none" strike="noStrike" cap="none" normalizeH="0" baseline="0" dirty="0" smtClean="0">
                          <a:ln>
                            <a:noFill/>
                          </a:ln>
                          <a:solidFill>
                            <a:srgbClr val="000000"/>
                          </a:solidFill>
                          <a:effectLst/>
                          <a:latin typeface="Arial" charset="0"/>
                        </a:rPr>
                        <a:t>O</a:t>
                      </a:r>
                      <a:r>
                        <a:rPr kumimoji="0" lang="en-US" sz="1400" b="0" i="0" u="none" strike="noStrike" cap="none" normalizeH="0" baseline="-25000" dirty="0" smtClean="0">
                          <a:ln>
                            <a:noFill/>
                          </a:ln>
                          <a:solidFill>
                            <a:srgbClr val="000000"/>
                          </a:solidFill>
                          <a:effectLst/>
                          <a:latin typeface="Arial" charset="0"/>
                        </a:rPr>
                        <a:t>3</a:t>
                      </a:r>
                      <a:r>
                        <a:rPr kumimoji="0" lang="en-US" sz="1400" b="0" i="0" u="none" strike="noStrike" cap="none" normalizeH="0" baseline="0" dirty="0" smtClean="0">
                          <a:ln>
                            <a:noFill/>
                          </a:ln>
                          <a:solidFill>
                            <a:srgbClr val="000000"/>
                          </a:solidFill>
                          <a:effectLst/>
                          <a:latin typeface="Arial" charset="0"/>
                        </a:rPr>
                        <a:t>, SO</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 (</a:t>
                      </a:r>
                      <a:r>
                        <a:rPr kumimoji="0" lang="en-US" sz="1400" b="0" i="1" u="none" strike="noStrike" cap="none" normalizeH="0" baseline="0" dirty="0" err="1" smtClean="0">
                          <a:ln>
                            <a:noFill/>
                          </a:ln>
                          <a:solidFill>
                            <a:srgbClr val="000000"/>
                          </a:solidFill>
                          <a:effectLst/>
                          <a:latin typeface="Arial" charset="0"/>
                        </a:rPr>
                        <a:t>BrO</a:t>
                      </a:r>
                      <a:r>
                        <a:rPr kumimoji="0" lang="en-US" sz="1400" b="0" i="1" u="none" strike="noStrike" cap="none" normalizeH="0" baseline="0" dirty="0" smtClean="0">
                          <a:ln>
                            <a:noFill/>
                          </a:ln>
                          <a:solidFill>
                            <a:srgbClr val="000000"/>
                          </a:solidFill>
                          <a:effectLst/>
                          <a:latin typeface="Arial" charset="0"/>
                        </a:rPr>
                        <a:t>)</a:t>
                      </a:r>
                      <a:r>
                        <a:rPr kumimoji="0" lang="en-US" sz="1400" b="0" i="0" u="none" strike="noStrike" cap="none" normalizeH="0" baseline="0" dirty="0" smtClean="0">
                          <a:ln>
                            <a:noFill/>
                          </a:ln>
                          <a:solidFill>
                            <a:srgbClr val="000000"/>
                          </a:solidFill>
                          <a:effectLst/>
                          <a:latin typeface="Arial" charset="0"/>
                        </a:rPr>
                        <a:t>, HCHO, Ring , NO</a:t>
                      </a:r>
                      <a:r>
                        <a:rPr kumimoji="0" lang="en-US" sz="1400" b="0" i="0" u="none" strike="noStrike" cap="none" normalizeH="0" baseline="-25000" dirty="0" smtClean="0">
                          <a:ln>
                            <a:noFill/>
                          </a:ln>
                          <a:solidFill>
                            <a:srgbClr val="000000"/>
                          </a:solidFill>
                          <a:effectLst/>
                          <a:latin typeface="Arial" charset="0"/>
                        </a:rPr>
                        <a:t>2</a:t>
                      </a:r>
                      <a:r>
                        <a:rPr kumimoji="0" lang="en-US" sz="1400" b="0" i="0" u="none" strike="noStrike" cap="none" normalizeH="0" baseline="0" dirty="0" smtClean="0">
                          <a:ln>
                            <a:noFill/>
                          </a:ln>
                          <a:solidFill>
                            <a:srgbClr val="000000"/>
                          </a:solidFill>
                          <a:effectLst/>
                          <a:latin typeface="Arial" charset="0"/>
                        </a:rPr>
                        <a:t>, O</a:t>
                      </a:r>
                      <a:r>
                        <a:rPr kumimoji="0" lang="en-US" sz="1400" b="0" i="0" u="none" strike="noStrike" cap="none" normalizeH="0" baseline="-25000" dirty="0" smtClean="0">
                          <a:ln>
                            <a:noFill/>
                          </a:ln>
                          <a:solidFill>
                            <a:srgbClr val="000000"/>
                          </a:solidFill>
                          <a:effectLst/>
                          <a:latin typeface="Arial" charset="0"/>
                        </a:rPr>
                        <a:t>4</a:t>
                      </a:r>
                      <a:r>
                        <a:rPr kumimoji="0" lang="en-US" sz="1400" b="0" i="0" u="none" strike="noStrike" cap="none" normalizeH="0" baseline="0" dirty="0" smtClean="0">
                          <a:ln>
                            <a:noFill/>
                          </a:ln>
                          <a:solidFill>
                            <a:srgbClr val="000000"/>
                          </a:solidFill>
                          <a:effectLst/>
                          <a:latin typeface="Arial" charset="0"/>
                        </a:rPr>
                        <a:t>, (</a:t>
                      </a:r>
                      <a:r>
                        <a:rPr kumimoji="0" lang="en-US" sz="1400" b="0" i="1" u="none" strike="noStrike" cap="none" normalizeH="0" baseline="0" dirty="0" smtClean="0">
                          <a:ln>
                            <a:noFill/>
                          </a:ln>
                          <a:solidFill>
                            <a:srgbClr val="000000"/>
                          </a:solidFill>
                          <a:effectLst/>
                          <a:latin typeface="Arial" charset="0"/>
                        </a:rPr>
                        <a:t>IO</a:t>
                      </a:r>
                      <a:r>
                        <a:rPr kumimoji="0" lang="en-US" sz="1400" b="0" i="0" u="none" strike="noStrike" cap="none" normalizeH="0" baseline="0" dirty="0" smtClean="0">
                          <a:ln>
                            <a:noFill/>
                          </a:ln>
                          <a:solidFill>
                            <a:srgbClr val="000000"/>
                          </a:solidFill>
                          <a:effectLst/>
                          <a:latin typeface="Arial" charset="0"/>
                        </a:rPr>
                        <a:t> </a:t>
                      </a:r>
                      <a:r>
                        <a:rPr kumimoji="0" lang="en-US" sz="1400" b="0" i="1" u="none" strike="noStrike" cap="none" normalizeH="0" baseline="0" dirty="0" smtClean="0">
                          <a:ln>
                            <a:noFill/>
                          </a:ln>
                          <a:solidFill>
                            <a:srgbClr val="000000"/>
                          </a:solidFill>
                          <a:effectLst/>
                          <a:latin typeface="Arial" charset="0"/>
                        </a:rPr>
                        <a:t>CHOCHO), </a:t>
                      </a:r>
                    </a:p>
                    <a:p>
                      <a:pPr marL="0" marR="0" lvl="0" indent="0" algn="ctr" defTabSz="914400" rtl="0" eaLnBrk="1" fontAlgn="b" latinLnBrk="1" hangingPunct="1">
                        <a:lnSpc>
                          <a:spcPct val="80000"/>
                        </a:lnSpc>
                        <a:spcBef>
                          <a:spcPts val="0"/>
                        </a:spcBef>
                        <a:spcAft>
                          <a:spcPts val="0"/>
                        </a:spcAft>
                        <a:buClrTx/>
                        <a:buSzTx/>
                        <a:buFontTx/>
                        <a:buNone/>
                        <a:tabLst/>
                        <a:defRPr/>
                      </a:pPr>
                      <a:r>
                        <a:rPr kumimoji="0" lang="en-US" sz="1400" b="0" i="0" u="none" strike="noStrike" cap="none" normalizeH="0" baseline="0" dirty="0" smtClean="0">
                          <a:ln>
                            <a:noFill/>
                          </a:ln>
                          <a:solidFill>
                            <a:srgbClr val="000000"/>
                          </a:solidFill>
                          <a:effectLst/>
                          <a:latin typeface="Arial" charset="0"/>
                        </a:rPr>
                        <a:t>AAI, AOD, Cloud</a:t>
                      </a:r>
                      <a:endParaRPr kumimoji="0" lang="en-US" sz="1400" b="0" i="1" u="none" strike="noStrike" cap="none" normalizeH="0" baseline="0" dirty="0" smtClean="0">
                        <a:ln>
                          <a:noFill/>
                        </a:ln>
                        <a:solidFill>
                          <a:srgbClr val="000000"/>
                        </a:solidFill>
                        <a:effectLst/>
                        <a:latin typeface="Arial" charset="0"/>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cxnSp>
        <p:nvCxnSpPr>
          <p:cNvPr id="14" name="Straight Connector 13"/>
          <p:cNvCxnSpPr/>
          <p:nvPr/>
        </p:nvCxnSpPr>
        <p:spPr>
          <a:xfrm>
            <a:off x="99630" y="2233686"/>
            <a:ext cx="895805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2295734178"/>
              </p:ext>
            </p:extLst>
          </p:nvPr>
        </p:nvGraphicFramePr>
        <p:xfrm>
          <a:off x="99630" y="2463230"/>
          <a:ext cx="8954128" cy="4188967"/>
        </p:xfrm>
        <a:graphic>
          <a:graphicData uri="http://schemas.openxmlformats.org/drawingml/2006/table">
            <a:tbl>
              <a:tblPr/>
              <a:tblGrid>
                <a:gridCol w="856911"/>
                <a:gridCol w="856911"/>
                <a:gridCol w="1201650"/>
                <a:gridCol w="1201650"/>
                <a:gridCol w="1245298"/>
                <a:gridCol w="1245298"/>
                <a:gridCol w="1173205"/>
                <a:gridCol w="1173205"/>
              </a:tblGrid>
              <a:tr h="163068">
                <a:tc gridSpan="2">
                  <a:txBody>
                    <a:bodyPr/>
                    <a:lstStyle/>
                    <a:p>
                      <a:pPr algn="ctr"/>
                      <a:endParaRPr lang="en-US" sz="1400" b="1"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lnSpc>
                          <a:spcPct val="80000"/>
                        </a:lnSpc>
                      </a:pPr>
                      <a:r>
                        <a:rPr lang="en-US" sz="1400" b="0" i="0" u="none" strike="noStrike" dirty="0" smtClean="0">
                          <a:solidFill>
                            <a:srgbClr val="000000"/>
                          </a:solidFill>
                          <a:effectLst/>
                          <a:latin typeface="Arial"/>
                          <a:cs typeface="Arial"/>
                        </a:rPr>
                        <a:t>Typical range</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Precision</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Typical value</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Precision</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Typical value</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Precision</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74921">
                <a:tc rowSpan="3">
                  <a:txBody>
                    <a:bodyPr/>
                    <a:lstStyle/>
                    <a:p>
                      <a:pPr algn="ctr" fontAlgn="ctr">
                        <a:lnSpc>
                          <a:spcPct val="80000"/>
                        </a:lnSpc>
                      </a:pPr>
                      <a:r>
                        <a:rPr lang="en-US" sz="1400" b="1" i="0" u="none" strike="noStrike" dirty="0" smtClean="0">
                          <a:solidFill>
                            <a:srgbClr val="000000"/>
                          </a:solidFill>
                          <a:effectLst/>
                          <a:latin typeface="Arial"/>
                          <a:cs typeface="Arial"/>
                        </a:rPr>
                        <a:t>O</a:t>
                      </a:r>
                      <a:r>
                        <a:rPr lang="en-US" sz="1400" b="1" i="0" u="none" strike="noStrike" baseline="-25000" dirty="0" smtClean="0">
                          <a:solidFill>
                            <a:srgbClr val="000000"/>
                          </a:solidFill>
                          <a:effectLst/>
                          <a:latin typeface="Arial"/>
                          <a:cs typeface="Arial"/>
                        </a:rPr>
                        <a:t>3</a:t>
                      </a:r>
                      <a:endParaRPr lang="en-US" sz="1400" b="1" i="0" u="none" strike="noStrike" baseline="-25000"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1" i="0" u="none" strike="noStrike" baseline="0" dirty="0" smtClean="0">
                          <a:solidFill>
                            <a:srgbClr val="000000"/>
                          </a:solidFill>
                          <a:effectLst/>
                          <a:latin typeface="Arial"/>
                          <a:cs typeface="Arial"/>
                        </a:rPr>
                        <a:t>0-2 km</a:t>
                      </a:r>
                      <a:endParaRPr lang="en-US" sz="1400" b="1" i="0" u="none" strike="noStrike" baseline="0"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lnSpc>
                          <a:spcPct val="80000"/>
                        </a:lnSpc>
                      </a:pPr>
                      <a:r>
                        <a:rPr lang="en-US" sz="1400" b="0" i="0" u="none" strike="noStrike" dirty="0" smtClean="0">
                          <a:solidFill>
                            <a:srgbClr val="000000"/>
                          </a:solidFill>
                          <a:effectLst/>
                          <a:latin typeface="Arial"/>
                          <a:cs typeface="Arial"/>
                        </a:rPr>
                        <a:t>4x10</a:t>
                      </a:r>
                      <a:r>
                        <a:rPr lang="en-US" sz="1400" b="0" i="0" u="none" strike="noStrike" baseline="30000" dirty="0" smtClean="0">
                          <a:solidFill>
                            <a:srgbClr val="000000"/>
                          </a:solidFill>
                          <a:effectLst/>
                          <a:latin typeface="Arial"/>
                          <a:cs typeface="Arial"/>
                        </a:rPr>
                        <a:t>17</a:t>
                      </a:r>
                      <a:r>
                        <a:rPr lang="en-US" sz="1400" b="0" i="0" u="none" strike="noStrike" dirty="0" smtClean="0">
                          <a:solidFill>
                            <a:srgbClr val="000000"/>
                          </a:solidFill>
                          <a:effectLst/>
                          <a:latin typeface="Arial"/>
                          <a:cs typeface="Arial"/>
                        </a:rPr>
                        <a:t> ~ 2x10</a:t>
                      </a:r>
                      <a:r>
                        <a:rPr lang="en-US" sz="1400" b="0" i="0" u="none" strike="noStrike" baseline="30000" dirty="0" smtClean="0">
                          <a:solidFill>
                            <a:srgbClr val="000000"/>
                          </a:solidFill>
                          <a:effectLst/>
                          <a:latin typeface="Arial"/>
                          <a:cs typeface="Arial"/>
                        </a:rPr>
                        <a:t>18 </a:t>
                      </a:r>
                      <a:r>
                        <a:rPr lang="en-US" sz="1400" b="0" i="0" u="none" strike="noStrike" baseline="0" dirty="0" smtClean="0">
                          <a:solidFill>
                            <a:srgbClr val="000000"/>
                          </a:solidFill>
                          <a:effectLst/>
                          <a:latin typeface="Arial"/>
                          <a:cs typeface="Arial"/>
                        </a:rPr>
                        <a:t>cm</a:t>
                      </a:r>
                      <a:r>
                        <a:rPr lang="en-US" sz="1400" b="0" i="0" u="none" strike="noStrike" baseline="30000" dirty="0" smtClean="0">
                          <a:solidFill>
                            <a:srgbClr val="000000"/>
                          </a:solidFill>
                          <a:effectLst/>
                          <a:latin typeface="Arial"/>
                          <a:cs typeface="Arial"/>
                        </a:rPr>
                        <a:t>-2</a:t>
                      </a:r>
                      <a:endParaRPr lang="en-US" sz="1400" b="0" i="0" u="none" strike="noStrike" baseline="30000"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lnSpc>
                          <a:spcPct val="80000"/>
                        </a:lnSpc>
                      </a:pPr>
                      <a:r>
                        <a:rPr lang="en-US" sz="1400" b="0" i="0" u="none" strike="noStrike" dirty="0" smtClean="0">
                          <a:solidFill>
                            <a:srgbClr val="000000"/>
                          </a:solidFill>
                          <a:effectLst/>
                          <a:latin typeface="Arial"/>
                          <a:cs typeface="Arial"/>
                        </a:rPr>
                        <a:t>1x10</a:t>
                      </a:r>
                      <a:r>
                        <a:rPr lang="en-US" sz="1400" b="0" i="0" u="none" strike="noStrike" baseline="30000" dirty="0" smtClean="0">
                          <a:solidFill>
                            <a:srgbClr val="000000"/>
                          </a:solidFill>
                          <a:effectLst/>
                          <a:latin typeface="Arial"/>
                          <a:cs typeface="Arial"/>
                        </a:rPr>
                        <a:t>18</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40 ppb</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10%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10-25%</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97180">
                <a:tc vMerge="1">
                  <a:txBody>
                    <a:bodyPr/>
                    <a:lstStyle/>
                    <a:p>
                      <a:endParaRPr lang="en-US"/>
                    </a:p>
                  </a:txBody>
                  <a:tcPr/>
                </a:tc>
                <a:tc>
                  <a:txBody>
                    <a:bodyPr/>
                    <a:lstStyle/>
                    <a:p>
                      <a:pPr algn="ctr" fontAlgn="ctr">
                        <a:lnSpc>
                          <a:spcPct val="80000"/>
                        </a:lnSpc>
                      </a:pPr>
                      <a:r>
                        <a:rPr lang="en-US" sz="1400" b="1" i="0" u="none" strike="noStrike" baseline="0" dirty="0" smtClean="0">
                          <a:solidFill>
                            <a:srgbClr val="000000"/>
                          </a:solidFill>
                          <a:effectLst/>
                          <a:latin typeface="Arial"/>
                          <a:cs typeface="Arial"/>
                        </a:rPr>
                        <a:t>Free </a:t>
                      </a:r>
                      <a:r>
                        <a:rPr lang="en-US" sz="1400" b="1" i="0" u="none" strike="noStrike" baseline="0" dirty="0" err="1" smtClean="0">
                          <a:solidFill>
                            <a:srgbClr val="000000"/>
                          </a:solidFill>
                          <a:effectLst/>
                          <a:latin typeface="Arial"/>
                          <a:cs typeface="Arial"/>
                        </a:rPr>
                        <a:t>Troposph</a:t>
                      </a:r>
                      <a:endParaRPr lang="en-US" sz="1400" b="1" i="0" u="none" strike="noStrike" baseline="0"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50 ppb</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10%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97180">
                <a:tc vMerge="1">
                  <a:txBody>
                    <a:bodyPr/>
                    <a:lstStyle/>
                    <a:p>
                      <a:endParaRPr lang="en-US"/>
                    </a:p>
                  </a:txBody>
                  <a:tcPr/>
                </a:tc>
                <a:tc>
                  <a:txBody>
                    <a:bodyPr/>
                    <a:lstStyle/>
                    <a:p>
                      <a:pPr algn="ctr" fontAlgn="ctr">
                        <a:lnSpc>
                          <a:spcPct val="80000"/>
                        </a:lnSpc>
                      </a:pPr>
                      <a:r>
                        <a:rPr lang="en-US" sz="1400" b="1" i="0" u="none" strike="noStrike" baseline="0" dirty="0" err="1" smtClean="0">
                          <a:solidFill>
                            <a:srgbClr val="000000"/>
                          </a:solidFill>
                          <a:effectLst/>
                          <a:latin typeface="Arial"/>
                          <a:cs typeface="Arial"/>
                        </a:rPr>
                        <a:t>Strato</a:t>
                      </a:r>
                      <a:r>
                        <a:rPr lang="en-US" sz="1400" b="1" i="0" u="none" strike="noStrike" baseline="0" dirty="0" smtClean="0">
                          <a:solidFill>
                            <a:srgbClr val="000000"/>
                          </a:solidFill>
                          <a:effectLst/>
                          <a:latin typeface="Arial"/>
                          <a:cs typeface="Arial"/>
                        </a:rPr>
                        <a:t>-sphere</a:t>
                      </a:r>
                      <a:endParaRPr lang="en-US" sz="1400" b="1" i="0" u="none" strike="noStrike" baseline="0"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8 x 10</a:t>
                      </a:r>
                      <a:r>
                        <a:rPr lang="en-US" sz="1400" b="0" i="0" u="none" strike="noStrike" baseline="30000" dirty="0" smtClean="0">
                          <a:solidFill>
                            <a:srgbClr val="000000"/>
                          </a:solidFill>
                          <a:effectLst/>
                          <a:latin typeface="Arial"/>
                          <a:cs typeface="Arial"/>
                        </a:rPr>
                        <a:t>3</a:t>
                      </a:r>
                      <a:endParaRPr lang="en-US" sz="1400" b="0" i="0" u="none" strike="noStrike" baseline="30000"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5%</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22428">
                <a:tc gridSpan="2">
                  <a:txBody>
                    <a:bodyPr/>
                    <a:lstStyle/>
                    <a:p>
                      <a:pPr algn="ctr"/>
                      <a:r>
                        <a:rPr lang="en-US" sz="1400" b="1" dirty="0" smtClean="0">
                          <a:latin typeface="Arial"/>
                          <a:cs typeface="Arial"/>
                        </a:rPr>
                        <a:t>Total O</a:t>
                      </a:r>
                      <a:r>
                        <a:rPr lang="en-US" sz="1400" b="1" baseline="-25000" dirty="0" smtClean="0">
                          <a:latin typeface="Arial"/>
                          <a:cs typeface="Arial"/>
                        </a:rPr>
                        <a:t>3</a:t>
                      </a:r>
                      <a:endParaRPr lang="en-US" sz="1400" b="1" baseline="-2500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lnSpc>
                          <a:spcPct val="80000"/>
                        </a:lnSpc>
                      </a:pPr>
                      <a:r>
                        <a:rPr lang="en-US" sz="1400" b="0" i="0" u="none" strike="noStrike" dirty="0" smtClean="0">
                          <a:solidFill>
                            <a:srgbClr val="000000"/>
                          </a:solidFill>
                          <a:effectLst/>
                          <a:latin typeface="Arial"/>
                          <a:cs typeface="Arial"/>
                        </a:rPr>
                        <a:t>250-400 DU</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6 DU</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9 x 10</a:t>
                      </a:r>
                      <a:r>
                        <a:rPr lang="en-US" sz="1400" b="0" i="0" u="none" strike="noStrike" baseline="30000" dirty="0" smtClean="0">
                          <a:solidFill>
                            <a:srgbClr val="000000"/>
                          </a:solidFill>
                          <a:effectLst/>
                          <a:latin typeface="Arial"/>
                          <a:cs typeface="Arial"/>
                        </a:rPr>
                        <a:t>3</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3%</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gridSpan="2">
                  <a:txBody>
                    <a:bodyPr/>
                    <a:lstStyle/>
                    <a:p>
                      <a:pPr algn="ctr" fontAlgn="ctr">
                        <a:lnSpc>
                          <a:spcPct val="80000"/>
                        </a:lnSpc>
                      </a:pPr>
                      <a:r>
                        <a:rPr kumimoji="0" lang="en-US" sz="1400" b="1" i="0" u="none" strike="noStrike" cap="none" normalizeH="0" baseline="0" dirty="0" smtClean="0">
                          <a:ln>
                            <a:noFill/>
                          </a:ln>
                          <a:solidFill>
                            <a:srgbClr val="000000"/>
                          </a:solidFill>
                          <a:effectLst/>
                          <a:latin typeface="Arial"/>
                          <a:cs typeface="Arial"/>
                        </a:rPr>
                        <a:t>NO</a:t>
                      </a:r>
                      <a:r>
                        <a:rPr kumimoji="0" lang="en-US" sz="1400" b="1" i="0" u="none" strike="noStrike" cap="none" normalizeH="0" baseline="-25000" dirty="0" smtClean="0">
                          <a:ln>
                            <a:noFill/>
                          </a:ln>
                          <a:solidFill>
                            <a:srgbClr val="000000"/>
                          </a:solidFill>
                          <a:effectLst/>
                          <a:latin typeface="Arial"/>
                          <a:cs typeface="Arial"/>
                        </a:rPr>
                        <a:t>2</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3x 10</a:t>
                      </a:r>
                      <a:r>
                        <a:rPr lang="en-US" sz="1400" b="0" i="0" u="none" strike="noStrike" baseline="30000" dirty="0" smtClean="0">
                          <a:solidFill>
                            <a:srgbClr val="000000"/>
                          </a:solidFill>
                          <a:effectLst/>
                          <a:latin typeface="Arial"/>
                          <a:cs typeface="Arial"/>
                        </a:rPr>
                        <a:t>13 </a:t>
                      </a:r>
                      <a:r>
                        <a:rPr lang="en-US" sz="1400" b="0" i="0" u="none" strike="noStrike" baseline="0" dirty="0" smtClean="0">
                          <a:solidFill>
                            <a:srgbClr val="000000"/>
                          </a:solidFill>
                          <a:effectLst/>
                          <a:latin typeface="Arial"/>
                          <a:cs typeface="Arial"/>
                        </a:rPr>
                        <a:t>~</a:t>
                      </a:r>
                    </a:p>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3x 10</a:t>
                      </a:r>
                      <a:r>
                        <a:rPr lang="en-US" sz="1400" b="0" i="0" u="none" strike="noStrike" baseline="30000" dirty="0" smtClean="0">
                          <a:solidFill>
                            <a:srgbClr val="000000"/>
                          </a:solidFill>
                          <a:effectLst/>
                          <a:latin typeface="Arial"/>
                          <a:cs typeface="Arial"/>
                        </a:rPr>
                        <a:t>17</a:t>
                      </a:r>
                      <a:r>
                        <a:rPr lang="en-US" sz="1400" b="0" i="0" u="none" strike="noStrike" baseline="0" dirty="0" smtClean="0">
                          <a:solidFill>
                            <a:srgbClr val="000000"/>
                          </a:solidFill>
                          <a:effectLst/>
                          <a:latin typeface="Arial"/>
                          <a:cs typeface="Arial"/>
                        </a:rPr>
                        <a:t>cm</a:t>
                      </a:r>
                      <a:r>
                        <a:rPr lang="en-US" sz="1400" b="0" i="0" u="none" strike="noStrike" baseline="30000" dirty="0" smtClean="0">
                          <a:solidFill>
                            <a:srgbClr val="000000"/>
                          </a:solidFill>
                          <a:effectLst/>
                          <a:latin typeface="Arial"/>
                          <a:cs typeface="Arial"/>
                        </a:rPr>
                        <a:t>-2</a:t>
                      </a: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457200" rtl="0" eaLnBrk="1" fontAlgn="ctr" latinLnBrk="0"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1 x 10</a:t>
                      </a:r>
                      <a:r>
                        <a:rPr lang="en-US" sz="1400" b="0" i="0" u="none" strike="noStrike" baseline="30000" dirty="0" smtClean="0">
                          <a:solidFill>
                            <a:srgbClr val="000000"/>
                          </a:solidFill>
                          <a:effectLst/>
                          <a:latin typeface="Arial"/>
                          <a:cs typeface="Arial"/>
                        </a:rPr>
                        <a:t>15 </a:t>
                      </a:r>
                      <a:r>
                        <a:rPr lang="en-US" sz="1400" b="0" i="0" u="none" strike="noStrike" baseline="0" dirty="0" smtClean="0">
                          <a:solidFill>
                            <a:srgbClr val="000000"/>
                          </a:solidFill>
                          <a:effectLst/>
                          <a:latin typeface="Arial"/>
                          <a:cs typeface="Arial"/>
                        </a:rPr>
                        <a:t>cm</a:t>
                      </a:r>
                      <a:r>
                        <a:rPr lang="en-US" sz="1400" b="0" i="0" u="none" strike="noStrike" baseline="30000" dirty="0" smtClean="0">
                          <a:solidFill>
                            <a:srgbClr val="000000"/>
                          </a:solidFill>
                          <a:effectLst/>
                          <a:latin typeface="Arial"/>
                          <a:cs typeface="Arial"/>
                        </a:rPr>
                        <a:t>-2</a:t>
                      </a: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6</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1.00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15-25%</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gridSpan="2">
                  <a:txBody>
                    <a:bodyPr/>
                    <a:lstStyle/>
                    <a:p>
                      <a:pPr algn="ctr" fontAlgn="ctr">
                        <a:lnSpc>
                          <a:spcPct val="80000"/>
                        </a:lnSpc>
                      </a:pPr>
                      <a:r>
                        <a:rPr kumimoji="0" lang="en-US" sz="1400" b="1" i="0" u="none" strike="noStrike" cap="none" normalizeH="0" baseline="0" dirty="0" smtClean="0">
                          <a:ln>
                            <a:noFill/>
                          </a:ln>
                          <a:solidFill>
                            <a:srgbClr val="000000"/>
                          </a:solidFill>
                          <a:effectLst/>
                          <a:latin typeface="Arial"/>
                          <a:cs typeface="Arial"/>
                        </a:rPr>
                        <a:t>SO</a:t>
                      </a:r>
                      <a:r>
                        <a:rPr kumimoji="0" lang="en-US" sz="1400" b="1" i="0" u="none" strike="noStrike" cap="none" normalizeH="0" baseline="-25000" dirty="0" smtClean="0">
                          <a:ln>
                            <a:noFill/>
                          </a:ln>
                          <a:solidFill>
                            <a:srgbClr val="000000"/>
                          </a:solidFill>
                          <a:effectLst/>
                          <a:latin typeface="Arial"/>
                          <a:cs typeface="Arial"/>
                        </a:rPr>
                        <a:t>2</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kern="100" dirty="0" smtClean="0">
                          <a:latin typeface="Arial" pitchFamily="34" charset="0"/>
                          <a:ea typeface="맑은 고딕"/>
                          <a:cs typeface="Arial" pitchFamily="34" charset="0"/>
                        </a:rPr>
                        <a:t>6</a:t>
                      </a:r>
                      <a:r>
                        <a:rPr lang="en-US" altLang="ko-KR" sz="1400" u="none" kern="100" dirty="0" smtClean="0">
                          <a:latin typeface="Arial" pitchFamily="34" charset="0"/>
                          <a:ea typeface="+mn-ea"/>
                          <a:cs typeface="Arial" pitchFamily="34" charset="0"/>
                        </a:rPr>
                        <a:t>x10</a:t>
                      </a:r>
                      <a:r>
                        <a:rPr lang="en-US" altLang="ko-KR" sz="1400" u="none" kern="100" baseline="30000" dirty="0" smtClean="0">
                          <a:latin typeface="Arial" pitchFamily="34" charset="0"/>
                          <a:ea typeface="+mn-ea"/>
                          <a:cs typeface="Arial" pitchFamily="34" charset="0"/>
                        </a:rPr>
                        <a:t>8</a:t>
                      </a:r>
                      <a:r>
                        <a:rPr lang="en-US" altLang="ko-KR" sz="1400" u="none" kern="100" dirty="0" smtClean="0">
                          <a:latin typeface="Arial" pitchFamily="34" charset="0"/>
                          <a:ea typeface="+mn-ea"/>
                          <a:cs typeface="Arial" pitchFamily="34" charset="0"/>
                        </a:rPr>
                        <a:t> ~</a:t>
                      </a:r>
                      <a:r>
                        <a:rPr lang="en-US" altLang="ko-KR" sz="1400" u="none" kern="100" baseline="0" dirty="0" smtClean="0">
                          <a:latin typeface="Arial" pitchFamily="34" charset="0"/>
                          <a:ea typeface="+mn-ea"/>
                          <a:cs typeface="Arial" pitchFamily="34" charset="0"/>
                        </a:rPr>
                        <a:t> 1x</a:t>
                      </a:r>
                      <a:r>
                        <a:rPr lang="en-US" altLang="ko-KR" sz="1400" u="none" kern="100" dirty="0" smtClean="0">
                          <a:latin typeface="Arial" pitchFamily="34" charset="0"/>
                          <a:ea typeface="+mn-ea"/>
                          <a:cs typeface="Arial" pitchFamily="34" charset="0"/>
                        </a:rPr>
                        <a:t>10</a:t>
                      </a:r>
                      <a:r>
                        <a:rPr lang="en-US" altLang="ko-KR" sz="1400" u="none" kern="100" baseline="30000" dirty="0" smtClean="0">
                          <a:latin typeface="Arial" pitchFamily="34" charset="0"/>
                          <a:ea typeface="+mn-ea"/>
                          <a:cs typeface="Arial" pitchFamily="34" charset="0"/>
                        </a:rPr>
                        <a:t>17 </a:t>
                      </a:r>
                      <a:r>
                        <a:rPr lang="en-US" sz="1400" b="0" i="0" u="none" strike="noStrike" baseline="0" dirty="0" smtClean="0">
                          <a:solidFill>
                            <a:srgbClr val="000000"/>
                          </a:solidFill>
                          <a:effectLst/>
                          <a:latin typeface="Arial"/>
                          <a:cs typeface="Arial"/>
                        </a:rPr>
                        <a:t>cm</a:t>
                      </a:r>
                      <a:r>
                        <a:rPr lang="en-US" sz="1400" b="0" i="0" u="none" strike="noStrike" baseline="30000" dirty="0" smtClean="0">
                          <a:solidFill>
                            <a:srgbClr val="000000"/>
                          </a:solidFill>
                          <a:effectLst/>
                          <a:latin typeface="Arial"/>
                          <a:cs typeface="Arial"/>
                        </a:rPr>
                        <a:t>-2</a:t>
                      </a:r>
                      <a:endParaRPr lang="ko-KR" altLang="en-US" sz="1400" u="none" kern="100" dirty="0" smtClean="0">
                        <a:latin typeface="Arial" pitchFamily="34" charset="0"/>
                        <a:ea typeface="+mn-ea"/>
                        <a:cs typeface="Arial" pitchFamily="34" charset="0"/>
                      </a:endParaRPr>
                    </a:p>
                  </a:txBody>
                  <a:tcPr marL="68580" marR="68580" marT="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kern="100" dirty="0" smtClean="0">
                          <a:latin typeface="Arial" pitchFamily="34" charset="0"/>
                          <a:ea typeface="맑은 고딕"/>
                          <a:cs typeface="Arial" pitchFamily="34" charset="0"/>
                        </a:rPr>
                        <a:t>1</a:t>
                      </a:r>
                      <a:r>
                        <a:rPr lang="en-US" altLang="ko-KR" sz="1400" u="none" kern="100" dirty="0" smtClean="0">
                          <a:latin typeface="Arial" pitchFamily="34" charset="0"/>
                          <a:ea typeface="+mn-ea"/>
                          <a:cs typeface="Arial" pitchFamily="34" charset="0"/>
                        </a:rPr>
                        <a:t>x10</a:t>
                      </a:r>
                      <a:r>
                        <a:rPr lang="en-US" altLang="ko-KR" sz="1400" u="none" kern="100" baseline="30000" dirty="0" smtClean="0">
                          <a:latin typeface="Arial" pitchFamily="34" charset="0"/>
                          <a:ea typeface="+mn-ea"/>
                          <a:cs typeface="Arial" pitchFamily="34" charset="0"/>
                        </a:rPr>
                        <a:t>16</a:t>
                      </a:r>
                      <a:endParaRPr lang="en-US" sz="1400" u="none" kern="100" dirty="0" smtClean="0">
                        <a:latin typeface="Arial" pitchFamily="34" charset="0"/>
                        <a:ea typeface="맑은 고딕"/>
                        <a:cs typeface="Arial" pitchFamily="34" charset="0"/>
                      </a:endParaRPr>
                    </a:p>
                  </a:txBody>
                  <a:tcPr marL="68580" marR="68580" marT="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10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10.0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20-50%</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gridSpan="2">
                  <a:txBody>
                    <a:bodyPr/>
                    <a:lstStyle/>
                    <a:p>
                      <a:pPr algn="ctr" fontAlgn="ctr">
                        <a:lnSpc>
                          <a:spcPct val="80000"/>
                        </a:lnSpc>
                      </a:pPr>
                      <a:r>
                        <a:rPr kumimoji="0" lang="en-US" sz="1400" b="1" i="0" u="none" strike="noStrike" cap="none" normalizeH="0" baseline="0" dirty="0" smtClean="0">
                          <a:ln>
                            <a:noFill/>
                          </a:ln>
                          <a:solidFill>
                            <a:srgbClr val="000000"/>
                          </a:solidFill>
                          <a:effectLst/>
                          <a:latin typeface="Arial"/>
                          <a:cs typeface="Arial"/>
                        </a:rPr>
                        <a:t>HCHO</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400" u="none" kern="100" dirty="0" smtClean="0">
                          <a:latin typeface="Arial" pitchFamily="34" charset="0"/>
                          <a:ea typeface="맑은 고딕"/>
                          <a:cs typeface="Arial" pitchFamily="34" charset="0"/>
                        </a:rPr>
                        <a:t>1x10</a:t>
                      </a:r>
                      <a:r>
                        <a:rPr lang="en-US" altLang="ko-KR" sz="1400" u="none" kern="100" baseline="30000" dirty="0" smtClean="0">
                          <a:latin typeface="Arial" pitchFamily="34" charset="0"/>
                          <a:ea typeface="맑은 고딕"/>
                          <a:cs typeface="Arial" pitchFamily="34" charset="0"/>
                        </a:rPr>
                        <a:t>15</a:t>
                      </a:r>
                      <a:r>
                        <a:rPr lang="en-US" altLang="ko-KR" sz="1400" u="none" kern="100" dirty="0" smtClean="0">
                          <a:latin typeface="Arial" pitchFamily="34" charset="0"/>
                          <a:ea typeface="맑은 고딕"/>
                          <a:cs typeface="Arial" pitchFamily="34" charset="0"/>
                        </a:rPr>
                        <a:t>~3</a:t>
                      </a:r>
                      <a:r>
                        <a:rPr lang="en-US" altLang="ko-KR" sz="1400" u="none" kern="100" dirty="0" smtClean="0">
                          <a:latin typeface="Arial" pitchFamily="34" charset="0"/>
                          <a:ea typeface="+mn-ea"/>
                          <a:cs typeface="Arial" pitchFamily="34" charset="0"/>
                        </a:rPr>
                        <a:t>x10</a:t>
                      </a:r>
                      <a:r>
                        <a:rPr lang="en-US" altLang="ko-KR" sz="1400" u="none" kern="100" baseline="30000" dirty="0" smtClean="0">
                          <a:latin typeface="Arial" pitchFamily="34" charset="0"/>
                          <a:ea typeface="+mn-ea"/>
                          <a:cs typeface="Arial" pitchFamily="34" charset="0"/>
                        </a:rPr>
                        <a:t>16 </a:t>
                      </a:r>
                      <a:r>
                        <a:rPr lang="en-US" sz="1400" b="0" i="0" u="none" strike="noStrike" baseline="0" dirty="0" smtClean="0">
                          <a:solidFill>
                            <a:srgbClr val="000000"/>
                          </a:solidFill>
                          <a:effectLst/>
                          <a:latin typeface="Arial"/>
                          <a:cs typeface="Arial"/>
                        </a:rPr>
                        <a:t>cm</a:t>
                      </a:r>
                      <a:r>
                        <a:rPr lang="en-US" sz="1400" b="0" i="0" u="none" strike="noStrike" baseline="30000" dirty="0" smtClean="0">
                          <a:solidFill>
                            <a:srgbClr val="000000"/>
                          </a:solidFill>
                          <a:effectLst/>
                          <a:latin typeface="Arial"/>
                          <a:cs typeface="Arial"/>
                        </a:rPr>
                        <a:t>-2</a:t>
                      </a:r>
                      <a:endParaRPr lang="ko-KR" altLang="en-US" sz="1400" u="none" kern="100" dirty="0" smtClean="0">
                        <a:latin typeface="Arial" pitchFamily="34" charset="0"/>
                        <a:ea typeface="+mn-ea"/>
                        <a:cs typeface="Arial" pitchFamily="34" charset="0"/>
                      </a:endParaRPr>
                    </a:p>
                  </a:txBody>
                  <a:tcPr marL="68580" marR="68580" marT="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latinLnBrk="0"/>
                      <a:r>
                        <a:rPr lang="en-US" sz="1400" u="none" kern="100" dirty="0" smtClean="0">
                          <a:latin typeface="Arial" pitchFamily="34" charset="0"/>
                          <a:ea typeface="맑은 고딕"/>
                          <a:cs typeface="Arial" pitchFamily="34" charset="0"/>
                        </a:rPr>
                        <a:t>1</a:t>
                      </a:r>
                      <a:r>
                        <a:rPr lang="en-US" altLang="ko-KR" sz="1400" u="none" kern="100" dirty="0" smtClean="0">
                          <a:latin typeface="Arial" pitchFamily="34" charset="0"/>
                          <a:ea typeface="+mn-ea"/>
                          <a:cs typeface="Arial" pitchFamily="34" charset="0"/>
                        </a:rPr>
                        <a:t>x10</a:t>
                      </a:r>
                      <a:r>
                        <a:rPr lang="en-US" altLang="ko-KR" sz="1400" u="none" kern="100" baseline="30000" dirty="0" smtClean="0">
                          <a:latin typeface="Arial" pitchFamily="34" charset="0"/>
                          <a:ea typeface="+mn-ea"/>
                          <a:cs typeface="Arial" pitchFamily="34" charset="0"/>
                        </a:rPr>
                        <a:t>16</a:t>
                      </a:r>
                      <a:endParaRPr lang="ko-KR" sz="1400" u="none" kern="100" dirty="0">
                        <a:latin typeface="Arial" pitchFamily="34" charset="0"/>
                        <a:ea typeface="맑은 고딕"/>
                        <a:cs typeface="Arial" pitchFamily="34" charset="0"/>
                      </a:endParaRPr>
                    </a:p>
                  </a:txBody>
                  <a:tcPr marL="68580" marR="68580" marT="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10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10.0</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20-50%</a:t>
                      </a: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gridSpan="2">
                  <a:txBody>
                    <a:bodyPr/>
                    <a:lstStyle/>
                    <a:p>
                      <a:pPr algn="ctr" fontAlgn="ctr">
                        <a:lnSpc>
                          <a:spcPct val="80000"/>
                        </a:lnSpc>
                      </a:pPr>
                      <a:r>
                        <a:rPr lang="en-US" sz="1400" b="1" i="0" u="none" strike="noStrike" dirty="0" smtClean="0">
                          <a:solidFill>
                            <a:srgbClr val="000000"/>
                          </a:solidFill>
                          <a:effectLst/>
                          <a:latin typeface="Arial"/>
                          <a:cs typeface="Arial"/>
                        </a:rPr>
                        <a:t>AOD</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lnSpc>
                          <a:spcPct val="80000"/>
                        </a:lnSpc>
                      </a:pPr>
                      <a:r>
                        <a:rPr lang="en-US" sz="1400" b="0" i="0" u="none" strike="noStrike" dirty="0" smtClean="0">
                          <a:solidFill>
                            <a:srgbClr val="000000"/>
                          </a:solidFill>
                          <a:effectLst/>
                          <a:latin typeface="Arial"/>
                          <a:cs typeface="Arial"/>
                        </a:rPr>
                        <a:t>0.2</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0.1</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0.1-1</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0.05</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gridSpan="2">
                  <a:txBody>
                    <a:bodyPr/>
                    <a:lstStyle/>
                    <a:p>
                      <a:pPr algn="ctr"/>
                      <a:r>
                        <a:rPr lang="en-US" sz="1400" b="1" dirty="0" smtClean="0">
                          <a:latin typeface="Arial"/>
                          <a:cs typeface="Arial"/>
                        </a:rPr>
                        <a:t>AAOD</a:t>
                      </a:r>
                      <a:endParaRPr lang="en-US" sz="1400" b="1"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0-0.05</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0.03</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gridSpan="2">
                  <a:txBody>
                    <a:bodyPr/>
                    <a:lstStyle/>
                    <a:p>
                      <a:pPr algn="ctr"/>
                      <a:r>
                        <a:rPr lang="en-US" sz="1400" b="1" i="0" dirty="0" smtClean="0">
                          <a:latin typeface="Arial"/>
                          <a:cs typeface="Arial"/>
                        </a:rPr>
                        <a:t>AI</a:t>
                      </a:r>
                      <a:endParaRPr lang="en-US" sz="1400" b="1" i="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lnSpc>
                          <a:spcPct val="80000"/>
                        </a:lnSpc>
                      </a:pPr>
                      <a:r>
                        <a:rPr lang="en-US" sz="1400" b="0" i="0" u="none" strike="noStrike" dirty="0" smtClean="0">
                          <a:solidFill>
                            <a:srgbClr val="000000"/>
                          </a:solidFill>
                          <a:effectLst/>
                          <a:latin typeface="Arial"/>
                          <a:cs typeface="Arial"/>
                        </a:rPr>
                        <a:t>-1 ~ +5</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-1 - +5</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0.2</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46710">
                <a:tc gridSpan="2">
                  <a:txBody>
                    <a:bodyPr/>
                    <a:lstStyle/>
                    <a:p>
                      <a:pPr algn="ctr"/>
                      <a:r>
                        <a:rPr lang="en-US" sz="1400" b="1" i="0" dirty="0" smtClean="0">
                          <a:latin typeface="Arial"/>
                          <a:cs typeface="Arial"/>
                        </a:rPr>
                        <a:t>Cloud Fraction</a:t>
                      </a:r>
                      <a:endParaRPr lang="en-US" sz="1400" b="1" i="0"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lnSpc>
                          <a:spcPct val="80000"/>
                        </a:lnSpc>
                      </a:pPr>
                      <a:r>
                        <a:rPr lang="en-US" sz="1400" b="0" i="0" u="none" strike="noStrike" dirty="0" smtClean="0">
                          <a:solidFill>
                            <a:srgbClr val="000000"/>
                          </a:solidFill>
                          <a:effectLst/>
                          <a:latin typeface="Arial"/>
                          <a:cs typeface="Arial"/>
                        </a:rPr>
                        <a:t>0 ~ 1</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0-1</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0.05</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gridSpan="2">
                  <a:txBody>
                    <a:bodyPr/>
                    <a:lstStyle/>
                    <a:p>
                      <a:pPr algn="ctr"/>
                      <a:r>
                        <a:rPr lang="en-US" sz="1400" b="1" dirty="0" smtClean="0">
                          <a:latin typeface="Arial"/>
                          <a:cs typeface="Arial"/>
                        </a:rPr>
                        <a:t>Cloud Top Height</a:t>
                      </a:r>
                      <a:endParaRPr lang="en-US" sz="1400" b="1" dirty="0">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200-900 </a:t>
                      </a:r>
                      <a:r>
                        <a:rPr lang="en-US" sz="1400" b="0" i="0" u="none" strike="noStrike" dirty="0" err="1" smtClean="0">
                          <a:solidFill>
                            <a:srgbClr val="000000"/>
                          </a:solidFill>
                          <a:effectLst/>
                          <a:latin typeface="Arial"/>
                          <a:cs typeface="Arial"/>
                        </a:rPr>
                        <a:t>hPa</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100 </a:t>
                      </a:r>
                      <a:r>
                        <a:rPr lang="en-US" sz="1400" b="0" i="0" u="none" strike="noStrike" dirty="0" err="1" smtClean="0">
                          <a:solidFill>
                            <a:srgbClr val="000000"/>
                          </a:solidFill>
                          <a:effectLst/>
                          <a:latin typeface="Arial"/>
                          <a:cs typeface="Arial"/>
                        </a:rPr>
                        <a:t>hPa</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gridSpan="2">
                  <a:txBody>
                    <a:bodyPr/>
                    <a:lstStyle/>
                    <a:p>
                      <a:pPr algn="ctr" fontAlgn="ctr">
                        <a:lnSpc>
                          <a:spcPct val="80000"/>
                        </a:lnSpc>
                      </a:pPr>
                      <a:r>
                        <a:rPr lang="en-US" sz="1400" b="1" i="0" u="none" strike="noStrike" dirty="0" smtClean="0">
                          <a:solidFill>
                            <a:srgbClr val="000000"/>
                          </a:solidFill>
                          <a:effectLst/>
                          <a:latin typeface="Arial"/>
                          <a:cs typeface="Arial"/>
                        </a:rPr>
                        <a:t>CHOCHO</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0.2</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r>
                        <a:rPr lang="en-US" sz="1400" b="0" i="0" u="none" strike="noStrike" dirty="0" smtClean="0">
                          <a:solidFill>
                            <a:srgbClr val="000000"/>
                          </a:solidFill>
                          <a:effectLst/>
                          <a:latin typeface="Arial"/>
                          <a:cs typeface="Arial"/>
                        </a:rPr>
                        <a:t>0.4</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61129">
                <a:tc gridSpan="2">
                  <a:txBody>
                    <a:bodyPr/>
                    <a:lstStyle/>
                    <a:p>
                      <a:pPr algn="ctr" fontAlgn="ctr">
                        <a:lnSpc>
                          <a:spcPct val="80000"/>
                        </a:lnSpc>
                      </a:pPr>
                      <a:r>
                        <a:rPr lang="en-US" sz="1400" b="1" i="0" u="none" strike="noStrike" dirty="0" err="1" smtClean="0">
                          <a:solidFill>
                            <a:srgbClr val="000000"/>
                          </a:solidFill>
                          <a:effectLst/>
                          <a:latin typeface="Arial"/>
                          <a:cs typeface="Arial"/>
                        </a:rPr>
                        <a:t>BrO</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0">
                <a:tc gridSpan="2">
                  <a:txBody>
                    <a:bodyPr/>
                    <a:lstStyle/>
                    <a:p>
                      <a:pPr algn="ctr" fontAlgn="ctr">
                        <a:lnSpc>
                          <a:spcPct val="80000"/>
                        </a:lnSpc>
                      </a:pPr>
                      <a:r>
                        <a:rPr lang="en-US" sz="1400" b="1" i="0" u="none" strike="noStrike" dirty="0" smtClean="0">
                          <a:solidFill>
                            <a:srgbClr val="000000"/>
                          </a:solidFill>
                          <a:effectLst/>
                          <a:latin typeface="Arial"/>
                          <a:cs typeface="Arial"/>
                        </a:rPr>
                        <a:t>Ref.</a:t>
                      </a:r>
                      <a:endParaRPr lang="en-US" sz="1400" b="1"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lnSpc>
                          <a:spcPct val="80000"/>
                        </a:lnSpc>
                      </a:pPr>
                      <a:r>
                        <a:rPr lang="en-US" sz="1400" b="0" i="0" u="none" strike="noStrike" dirty="0" smtClean="0">
                          <a:solidFill>
                            <a:srgbClr val="000000"/>
                          </a:solidFill>
                          <a:effectLst/>
                          <a:latin typeface="Arial"/>
                          <a:cs typeface="Arial"/>
                        </a:rPr>
                        <a:t>Kelly Chance</a:t>
                      </a: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lnSpc>
                          <a:spcPct val="80000"/>
                        </a:lnSpc>
                      </a:pPr>
                      <a:endParaRPr lang="en-US" sz="1400" b="0" i="0" u="none" strike="noStrike" dirty="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marL="0" marR="0" indent="0" algn="ctr" defTabSz="914400" rtl="0" eaLnBrk="1" fontAlgn="b" latinLnBrk="1" hangingPunct="1">
                        <a:lnSpc>
                          <a:spcPct val="80000"/>
                        </a:lnSpc>
                        <a:spcBef>
                          <a:spcPts val="0"/>
                        </a:spcBef>
                        <a:spcAft>
                          <a:spcPts val="0"/>
                        </a:spcAft>
                        <a:buClrTx/>
                        <a:buSzTx/>
                        <a:buFontTx/>
                        <a:buNone/>
                        <a:tabLst/>
                        <a:defRPr/>
                      </a:pPr>
                      <a:r>
                        <a:rPr lang="en-US" sz="1400" b="0" i="0" u="none" strike="noStrike" dirty="0" smtClean="0">
                          <a:solidFill>
                            <a:srgbClr val="000000"/>
                          </a:solidFill>
                          <a:effectLst/>
                          <a:latin typeface="Arial"/>
                          <a:cs typeface="Arial"/>
                        </a:rPr>
                        <a:t>Cathy</a:t>
                      </a:r>
                      <a:r>
                        <a:rPr lang="en-US" sz="1400" b="0" i="0" u="none" strike="noStrike" baseline="0" dirty="0" smtClean="0">
                          <a:solidFill>
                            <a:srgbClr val="000000"/>
                          </a:solidFill>
                          <a:effectLst/>
                          <a:latin typeface="Arial"/>
                          <a:cs typeface="Arial"/>
                        </a:rPr>
                        <a:t> </a:t>
                      </a:r>
                      <a:r>
                        <a:rPr lang="en-US" sz="1400" b="0" i="0" u="none" strike="noStrike" baseline="0" dirty="0" err="1" smtClean="0">
                          <a:solidFill>
                            <a:srgbClr val="000000"/>
                          </a:solidFill>
                          <a:effectLst/>
                          <a:latin typeface="Arial"/>
                          <a:cs typeface="Arial"/>
                        </a:rPr>
                        <a:t>Clerbaux</a:t>
                      </a: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marL="0" marR="0" indent="0" algn="ctr" defTabSz="914400" rtl="0" eaLnBrk="1" fontAlgn="b" latinLnBrk="1" hangingPunct="1">
                        <a:lnSpc>
                          <a:spcPct val="80000"/>
                        </a:lnSpc>
                        <a:spcBef>
                          <a:spcPts val="0"/>
                        </a:spcBef>
                        <a:spcAft>
                          <a:spcPts val="0"/>
                        </a:spcAft>
                        <a:buClrTx/>
                        <a:buSzTx/>
                        <a:buFontTx/>
                        <a:buNone/>
                        <a:tabLst/>
                        <a:defRPr/>
                      </a:pPr>
                      <a:endParaRPr lang="en-US" sz="1400" b="0" i="0" u="none" strike="noStrike" dirty="0" smtClean="0">
                        <a:solidFill>
                          <a:srgbClr val="000000"/>
                        </a:solidFill>
                        <a:effectLst/>
                        <a:latin typeface="Arial"/>
                        <a:cs typeface="Arial"/>
                      </a:endParaRPr>
                    </a:p>
                  </a:txBody>
                  <a:tcPr marL="12700" marR="12700" marT="12700" marB="0" anchor="ct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cxnSp>
        <p:nvCxnSpPr>
          <p:cNvPr id="10" name="Straight Connector 9"/>
          <p:cNvCxnSpPr/>
          <p:nvPr/>
        </p:nvCxnSpPr>
        <p:spPr>
          <a:xfrm>
            <a:off x="104070" y="2447731"/>
            <a:ext cx="895805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4709" y="2675538"/>
            <a:ext cx="895805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94709" y="6652197"/>
            <a:ext cx="895805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1601" y="6473847"/>
            <a:ext cx="895805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10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46094"/>
          </a:xfrm>
          <a:prstGeom prst="rect">
            <a:avLst/>
          </a:prstGeom>
        </p:spPr>
      </p:pic>
    </p:spTree>
    <p:extLst>
      <p:ext uri="{BB962C8B-B14F-4D97-AF65-F5344CB8AC3E}">
        <p14:creationId xmlns:p14="http://schemas.microsoft.com/office/powerpoint/2010/main" val="31933982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6" name="Group 5"/>
          <p:cNvGrpSpPr/>
          <p:nvPr/>
        </p:nvGrpSpPr>
        <p:grpSpPr>
          <a:xfrm>
            <a:off x="12700" y="0"/>
            <a:ext cx="9105900" cy="6858000"/>
            <a:chOff x="12700" y="0"/>
            <a:chExt cx="9105900" cy="6858000"/>
          </a:xfrm>
        </p:grpSpPr>
        <p:pic>
          <p:nvPicPr>
            <p:cNvPr id="4" name="Picture 3"/>
            <p:cNvPicPr>
              <a:picLocks noChangeAspect="1"/>
            </p:cNvPicPr>
            <p:nvPr/>
          </p:nvPicPr>
          <p:blipFill>
            <a:blip r:embed="rId2"/>
            <a:stretch>
              <a:fillRect/>
            </a:stretch>
          </p:blipFill>
          <p:spPr>
            <a:xfrm>
              <a:off x="12700" y="0"/>
              <a:ext cx="9105900" cy="6858000"/>
            </a:xfrm>
            <a:prstGeom prst="rect">
              <a:avLst/>
            </a:prstGeom>
          </p:spPr>
        </p:pic>
        <p:sp>
          <p:nvSpPr>
            <p:cNvPr id="5" name="TextBox 4"/>
            <p:cNvSpPr txBox="1"/>
            <p:nvPr/>
          </p:nvSpPr>
          <p:spPr>
            <a:xfrm>
              <a:off x="4907211" y="4401449"/>
              <a:ext cx="3649589" cy="921791"/>
            </a:xfrm>
            <a:prstGeom prst="rect">
              <a:avLst/>
            </a:prstGeom>
            <a:solidFill>
              <a:schemeClr val="bg1">
                <a:lumMod val="75000"/>
              </a:schemeClr>
            </a:solidFill>
          </p:spPr>
          <p:txBody>
            <a:bodyPr wrap="square" rtlCol="0">
              <a:spAutoFit/>
            </a:bodyPr>
            <a:lstStyle/>
            <a:p>
              <a:pPr>
                <a:lnSpc>
                  <a:spcPct val="130000"/>
                </a:lnSpc>
              </a:pPr>
              <a:r>
                <a:rPr lang="en-US" sz="1400" dirty="0" smtClean="0">
                  <a:latin typeface="Arial"/>
                  <a:cs typeface="Arial"/>
                </a:rPr>
                <a:t>AMI</a:t>
              </a:r>
            </a:p>
            <a:p>
              <a:pPr>
                <a:lnSpc>
                  <a:spcPct val="130000"/>
                </a:lnSpc>
              </a:pPr>
              <a:r>
                <a:rPr lang="en-US" sz="1400" dirty="0" smtClean="0">
                  <a:latin typeface="Arial"/>
                  <a:cs typeface="Arial"/>
                </a:rPr>
                <a:t>GOCI-2</a:t>
              </a:r>
            </a:p>
            <a:p>
              <a:pPr>
                <a:lnSpc>
                  <a:spcPct val="130000"/>
                </a:lnSpc>
              </a:pPr>
              <a:r>
                <a:rPr lang="en-US" sz="1400" dirty="0" smtClean="0">
                  <a:latin typeface="Arial"/>
                  <a:cs typeface="Arial"/>
                </a:rPr>
                <a:t>GEMS</a:t>
              </a:r>
              <a:endParaRPr lang="en-US" sz="1400" dirty="0">
                <a:latin typeface="Arial"/>
                <a:cs typeface="Arial"/>
              </a:endParaRPr>
            </a:p>
          </p:txBody>
        </p:sp>
      </p:grpSp>
    </p:spTree>
    <p:extLst>
      <p:ext uri="{BB962C8B-B14F-4D97-AF65-F5344CB8AC3E}">
        <p14:creationId xmlns:p14="http://schemas.microsoft.com/office/powerpoint/2010/main" val="21061593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700" y="0"/>
            <a:ext cx="9112360" cy="6858000"/>
          </a:xfrm>
          <a:prstGeom prst="rect">
            <a:avLst/>
          </a:prstGeom>
        </p:spPr>
      </p:pic>
    </p:spTree>
    <p:extLst>
      <p:ext uri="{BB962C8B-B14F-4D97-AF65-F5344CB8AC3E}">
        <p14:creationId xmlns:p14="http://schemas.microsoft.com/office/powerpoint/2010/main" val="7307274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62074"/>
          </a:xfrm>
        </p:spPr>
        <p:txBody>
          <a:bodyPr>
            <a:normAutofit fontScale="90000"/>
          </a:bodyPr>
          <a:lstStyle/>
          <a:p>
            <a:r>
              <a:rPr lang="en-US" b="1" dirty="0" smtClean="0">
                <a:solidFill>
                  <a:srgbClr val="000000"/>
                </a:solidFill>
                <a:latin typeface="Arial"/>
                <a:cs typeface="Arial"/>
              </a:rPr>
              <a:t>Master Schedule</a:t>
            </a:r>
            <a:endParaRPr lang="en-US" b="1" dirty="0">
              <a:solidFill>
                <a:srgbClr val="000000"/>
              </a:solidFill>
              <a:latin typeface="Arial"/>
              <a:cs typeface="Arial"/>
            </a:endParaRPr>
          </a:p>
        </p:txBody>
      </p:sp>
      <p:pic>
        <p:nvPicPr>
          <p:cNvPr id="4" name="Picture 3"/>
          <p:cNvPicPr>
            <a:picLocks noChangeAspect="1"/>
          </p:cNvPicPr>
          <p:nvPr/>
        </p:nvPicPr>
        <p:blipFill>
          <a:blip r:embed="rId2"/>
          <a:stretch>
            <a:fillRect/>
          </a:stretch>
        </p:blipFill>
        <p:spPr>
          <a:xfrm>
            <a:off x="139700" y="734020"/>
            <a:ext cx="8864600" cy="5575300"/>
          </a:xfrm>
          <a:prstGeom prst="rect">
            <a:avLst/>
          </a:prstGeom>
        </p:spPr>
      </p:pic>
    </p:spTree>
    <p:extLst>
      <p:ext uri="{BB962C8B-B14F-4D97-AF65-F5344CB8AC3E}">
        <p14:creationId xmlns:p14="http://schemas.microsoft.com/office/powerpoint/2010/main" val="15534138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85813" y="44624"/>
            <a:ext cx="7500937" cy="685800"/>
          </a:xfrm>
        </p:spPr>
        <p:txBody>
          <a:bodyPr>
            <a:normAutofit/>
          </a:bodyPr>
          <a:lstStyle/>
          <a:p>
            <a:pPr>
              <a:defRPr/>
            </a:pPr>
            <a:r>
              <a:rPr lang="en-US" altLang="ko-KR" sz="3200" b="1" dirty="0" smtClean="0">
                <a:latin typeface="Arial" pitchFamily="34" charset="0"/>
                <a:cs typeface="Arial" pitchFamily="34" charset="0"/>
              </a:rPr>
              <a:t>Status of GEMS Mission</a:t>
            </a:r>
            <a:endParaRPr lang="en-US" altLang="ko-KR" sz="3200" b="1" dirty="0">
              <a:latin typeface="Arial" pitchFamily="34" charset="0"/>
              <a:cs typeface="Arial" pitchFamily="34" charset="0"/>
            </a:endParaRPr>
          </a:p>
        </p:txBody>
      </p:sp>
      <p:sp>
        <p:nvSpPr>
          <p:cNvPr id="90114" name="Rectangle 3"/>
          <p:cNvSpPr>
            <a:spLocks noGrp="1" noChangeArrowheads="1"/>
          </p:cNvSpPr>
          <p:nvPr>
            <p:ph idx="1"/>
          </p:nvPr>
        </p:nvSpPr>
        <p:spPr bwMode="auto">
          <a:xfrm>
            <a:off x="142875" y="694661"/>
            <a:ext cx="8763000" cy="6147927"/>
          </a:xfrm>
          <a:prstGeom prst="rect">
            <a:avLst/>
          </a:prstGeom>
          <a:noFill/>
          <a:ln>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a:lnSpc>
                <a:spcPct val="100000"/>
              </a:lnSpc>
            </a:pPr>
            <a:r>
              <a:rPr lang="en-US" altLang="ko-KR" sz="2000" b="1" dirty="0" smtClean="0">
                <a:latin typeface="Arial" charset="0"/>
                <a:cs typeface="Arial" charset="0"/>
              </a:rPr>
              <a:t>GEMS Program Office</a:t>
            </a:r>
          </a:p>
          <a:p>
            <a:pPr lvl="1">
              <a:lnSpc>
                <a:spcPct val="100000"/>
              </a:lnSpc>
            </a:pPr>
            <a:r>
              <a:rPr lang="en-US" altLang="ko-KR" sz="1600" dirty="0" smtClean="0">
                <a:latin typeface="Arial" charset="0"/>
                <a:cs typeface="Arial" charset="0"/>
              </a:rPr>
              <a:t>Established GEMS Program Office in NIER/ME and GEMS Research Center at </a:t>
            </a:r>
            <a:r>
              <a:rPr lang="en-US" altLang="ko-KR" sz="1600" dirty="0" err="1" smtClean="0">
                <a:latin typeface="Arial" charset="0"/>
                <a:cs typeface="Arial" charset="0"/>
              </a:rPr>
              <a:t>Yonsei</a:t>
            </a:r>
            <a:r>
              <a:rPr lang="en-US" altLang="ko-KR" sz="1600" dirty="0" smtClean="0">
                <a:latin typeface="Arial" charset="0"/>
                <a:cs typeface="Arial" charset="0"/>
              </a:rPr>
              <a:t> Univ.(2009)</a:t>
            </a:r>
          </a:p>
          <a:p>
            <a:pPr marL="457200" lvl="1" indent="0">
              <a:lnSpc>
                <a:spcPct val="100000"/>
              </a:lnSpc>
              <a:buNone/>
            </a:pPr>
            <a:endParaRPr lang="en-US" altLang="ko-KR" sz="1100" dirty="0" smtClean="0">
              <a:latin typeface="Arial" charset="0"/>
              <a:cs typeface="Arial" charset="0"/>
            </a:endParaRPr>
          </a:p>
          <a:p>
            <a:pPr>
              <a:lnSpc>
                <a:spcPct val="100000"/>
              </a:lnSpc>
            </a:pPr>
            <a:r>
              <a:rPr lang="en-US" altLang="ko-KR" sz="2000" b="1" dirty="0" smtClean="0">
                <a:latin typeface="Arial" charset="0"/>
                <a:cs typeface="Arial" charset="0"/>
              </a:rPr>
              <a:t>Budget</a:t>
            </a:r>
          </a:p>
          <a:p>
            <a:pPr lvl="1">
              <a:lnSpc>
                <a:spcPct val="100000"/>
              </a:lnSpc>
            </a:pPr>
            <a:r>
              <a:rPr lang="en-US" altLang="ko-KR" sz="1600" dirty="0" smtClean="0">
                <a:latin typeface="Arial" charset="0"/>
                <a:cs typeface="Arial" charset="0"/>
              </a:rPr>
              <a:t>Budget request proposal was approved on Dec. 2010 by the Government Budget Review Committee led by the Ministry of Planning and Finance</a:t>
            </a:r>
            <a:endParaRPr lang="en-US" altLang="ko-KR" sz="1600" dirty="0">
              <a:latin typeface="Arial" charset="0"/>
              <a:cs typeface="Arial" charset="0"/>
            </a:endParaRPr>
          </a:p>
          <a:p>
            <a:pPr lvl="1"/>
            <a:r>
              <a:rPr lang="en-US" altLang="ko-KR" sz="1600" dirty="0" smtClean="0">
                <a:latin typeface="Arial" charset="0"/>
                <a:cs typeface="Arial" charset="0"/>
              </a:rPr>
              <a:t>Three criteria in Gov. Budget Rev. Comm.:</a:t>
            </a:r>
          </a:p>
          <a:p>
            <a:pPr marL="1076325" lvl="1">
              <a:buFont typeface="Wingdings" charset="2"/>
              <a:buChar char="ü"/>
            </a:pPr>
            <a:r>
              <a:rPr lang="en-US" altLang="ko-KR" sz="1600" dirty="0" smtClean="0">
                <a:latin typeface="Arial" charset="0"/>
                <a:cs typeface="Arial" charset="0"/>
              </a:rPr>
              <a:t>Demand from relevant Ministry: strong demand under Climate Change Monitoring &amp; </a:t>
            </a:r>
          </a:p>
          <a:p>
            <a:pPr marL="790575" lvl="1" indent="0">
              <a:buNone/>
            </a:pPr>
            <a:r>
              <a:rPr lang="en-US" altLang="ko-KR" sz="1600" dirty="0">
                <a:latin typeface="Arial" charset="0"/>
                <a:cs typeface="Arial" charset="0"/>
              </a:rPr>
              <a:t> </a:t>
            </a:r>
            <a:r>
              <a:rPr lang="en-US" altLang="ko-KR" sz="1600" dirty="0" smtClean="0">
                <a:latin typeface="Arial" charset="0"/>
                <a:cs typeface="Arial" charset="0"/>
              </a:rPr>
              <a:t>		Adaptation Program of </a:t>
            </a:r>
            <a:r>
              <a:rPr lang="en-US" altLang="ko-KR" sz="1600" dirty="0" err="1" smtClean="0">
                <a:latin typeface="Arial" charset="0"/>
                <a:cs typeface="Arial" charset="0"/>
              </a:rPr>
              <a:t>MoE</a:t>
            </a:r>
            <a:r>
              <a:rPr lang="en-US" altLang="ko-KR" sz="1600" dirty="0" smtClean="0">
                <a:latin typeface="Arial" charset="0"/>
                <a:cs typeface="Arial" charset="0"/>
              </a:rPr>
              <a:t>. </a:t>
            </a:r>
            <a:r>
              <a:rPr lang="en-US" altLang="ko-KR" sz="1600" dirty="0" smtClean="0">
                <a:solidFill>
                  <a:srgbClr val="0000FF"/>
                </a:solidFill>
                <a:latin typeface="Arial" charset="0"/>
                <a:cs typeface="Arial" charset="0"/>
              </a:rPr>
              <a:t>Designated as one of the 140</a:t>
            </a:r>
            <a:r>
              <a:rPr lang="ko-KR" altLang="en-US" sz="1600" dirty="0" smtClean="0">
                <a:solidFill>
                  <a:srgbClr val="0000FF"/>
                </a:solidFill>
                <a:latin typeface="Arial" charset="0"/>
                <a:cs typeface="Arial" charset="0"/>
              </a:rPr>
              <a:t> </a:t>
            </a:r>
            <a:r>
              <a:rPr lang="en-US" altLang="ko-KR" sz="1600" dirty="0" smtClean="0">
                <a:solidFill>
                  <a:srgbClr val="0000FF"/>
                </a:solidFill>
                <a:latin typeface="Arial" charset="0"/>
                <a:cs typeface="Arial" charset="0"/>
              </a:rPr>
              <a:t>New National Agenda(2013)</a:t>
            </a:r>
          </a:p>
          <a:p>
            <a:pPr marL="1076325" lvl="1">
              <a:buFont typeface="Wingdings" charset="2"/>
              <a:buChar char="ü"/>
            </a:pPr>
            <a:r>
              <a:rPr lang="en-US" altLang="ko-KR" sz="1600" dirty="0" smtClean="0">
                <a:latin typeface="Arial" charset="0"/>
                <a:cs typeface="Arial" charset="0"/>
              </a:rPr>
              <a:t>Maturity of technology: TRL ≥ 6 with OMI heritage in LEO</a:t>
            </a:r>
          </a:p>
          <a:p>
            <a:pPr marL="790575" lvl="1" indent="0">
              <a:buNone/>
            </a:pPr>
            <a:r>
              <a:rPr lang="en-US" altLang="ko-KR" sz="1600" dirty="0" smtClean="0">
                <a:latin typeface="Arial" charset="0"/>
                <a:cs typeface="Arial" charset="0"/>
              </a:rPr>
              <a:t>   </a:t>
            </a:r>
            <a:r>
              <a:rPr lang="ko-KR" altLang="ko-KR" sz="1600" dirty="0" smtClean="0">
                <a:solidFill>
                  <a:srgbClr val="0000FF"/>
                </a:solidFill>
                <a:latin typeface="Arial" charset="0"/>
                <a:cs typeface="Arial" charset="0"/>
              </a:rPr>
              <a:t>*</a:t>
            </a:r>
            <a:r>
              <a:rPr lang="ko-KR" altLang="en-US" sz="1600" dirty="0" smtClean="0">
                <a:solidFill>
                  <a:srgbClr val="0000FF"/>
                </a:solidFill>
                <a:latin typeface="Arial" charset="0"/>
                <a:cs typeface="Arial" charset="0"/>
              </a:rPr>
              <a:t> </a:t>
            </a:r>
            <a:r>
              <a:rPr lang="en-US" altLang="ko-KR" sz="1600" dirty="0" smtClean="0">
                <a:solidFill>
                  <a:srgbClr val="0000FF"/>
                </a:solidFill>
                <a:latin typeface="Arial" charset="0"/>
                <a:cs typeface="Arial" charset="0"/>
              </a:rPr>
              <a:t>Governmental Technical Review is still remained before PDR (Q1 2014)</a:t>
            </a:r>
          </a:p>
          <a:p>
            <a:pPr marL="1076325" lvl="1">
              <a:buFont typeface="Wingdings" charset="2"/>
              <a:buChar char="ü"/>
            </a:pPr>
            <a:r>
              <a:rPr lang="en-US" altLang="ko-KR" sz="1600" dirty="0" smtClean="0">
                <a:latin typeface="Arial" charset="0"/>
                <a:cs typeface="Arial" charset="0"/>
              </a:rPr>
              <a:t>Social Benefit of the Mission: B/C ratio = 1.8 (CVM, ABM, COS; benefit for public and</a:t>
            </a:r>
            <a:r>
              <a:rPr lang="ko-KR" altLang="en-US" sz="1600" dirty="0" smtClean="0">
                <a:latin typeface="Arial" charset="0"/>
                <a:cs typeface="Arial" charset="0"/>
              </a:rPr>
              <a:t> </a:t>
            </a:r>
            <a:r>
              <a:rPr lang="en-US" altLang="ko-KR" sz="1600" dirty="0" smtClean="0">
                <a:latin typeface="Arial" charset="0"/>
                <a:cs typeface="Arial" charset="0"/>
              </a:rPr>
              <a:t>industry) </a:t>
            </a:r>
            <a:endParaRPr lang="en-US" altLang="ko-KR" sz="1600" dirty="0">
              <a:latin typeface="Arial" charset="0"/>
              <a:cs typeface="Arial" charset="0"/>
            </a:endParaRPr>
          </a:p>
          <a:p>
            <a:pPr lvl="1">
              <a:lnSpc>
                <a:spcPct val="100000"/>
              </a:lnSpc>
            </a:pPr>
            <a:endParaRPr lang="en-US" altLang="ko-KR" sz="1000" dirty="0" smtClean="0">
              <a:latin typeface="Arial" charset="0"/>
              <a:cs typeface="Arial" charset="0"/>
            </a:endParaRPr>
          </a:p>
          <a:p>
            <a:pPr>
              <a:lnSpc>
                <a:spcPct val="100000"/>
              </a:lnSpc>
            </a:pPr>
            <a:r>
              <a:rPr lang="en-US" altLang="ko-KR" sz="2000" b="1" dirty="0" smtClean="0">
                <a:latin typeface="Arial" charset="0"/>
                <a:cs typeface="Arial" charset="0"/>
              </a:rPr>
              <a:t>Prime Contractor</a:t>
            </a:r>
          </a:p>
          <a:p>
            <a:pPr lvl="1"/>
            <a:r>
              <a:rPr lang="en-US" altLang="ko-KR" sz="1600" dirty="0" smtClean="0">
                <a:latin typeface="Arial" charset="0"/>
                <a:cs typeface="Arial" charset="0"/>
              </a:rPr>
              <a:t>Response to RFI received in Dec. 2010</a:t>
            </a:r>
          </a:p>
          <a:p>
            <a:pPr lvl="1"/>
            <a:r>
              <a:rPr lang="en-US" altLang="ko-KR" sz="1600" dirty="0" smtClean="0">
                <a:solidFill>
                  <a:srgbClr val="0000FF"/>
                </a:solidFill>
                <a:latin typeface="Arial" charset="0"/>
                <a:cs typeface="Arial" charset="0"/>
              </a:rPr>
              <a:t>Proposal received by Feb. 25, 2013 (RFP issued in Jan., 2013)</a:t>
            </a:r>
          </a:p>
          <a:p>
            <a:pPr lvl="1"/>
            <a:r>
              <a:rPr lang="en-US" altLang="ko-KR" sz="1600" dirty="0" smtClean="0">
                <a:solidFill>
                  <a:srgbClr val="0000FF"/>
                </a:solidFill>
                <a:latin typeface="Arial" charset="0"/>
                <a:cs typeface="Arial" charset="0"/>
              </a:rPr>
              <a:t>Selection of main contractor for the Joint Development with KARI in Mar. 6, 2013</a:t>
            </a:r>
          </a:p>
          <a:p>
            <a:pPr marL="457200" lvl="1" indent="0">
              <a:buNone/>
            </a:pPr>
            <a:r>
              <a:rPr lang="en-US" altLang="ko-KR" sz="1600" dirty="0">
                <a:solidFill>
                  <a:srgbClr val="0000FF"/>
                </a:solidFill>
                <a:latin typeface="Arial" charset="0"/>
                <a:cs typeface="Arial" charset="0"/>
              </a:rPr>
              <a:t>	</a:t>
            </a:r>
            <a:r>
              <a:rPr lang="en-US" altLang="ko-KR" sz="1600" dirty="0" smtClean="0">
                <a:solidFill>
                  <a:srgbClr val="0000FF"/>
                </a:solidFill>
                <a:latin typeface="Arial" charset="0"/>
                <a:cs typeface="Arial" charset="0"/>
              </a:rPr>
              <a:t>(Priority International Contractor, Ball Aerospace, under negotiation)</a:t>
            </a:r>
          </a:p>
          <a:p>
            <a:pPr lvl="1">
              <a:lnSpc>
                <a:spcPct val="100000"/>
              </a:lnSpc>
              <a:buNone/>
            </a:pPr>
            <a:endParaRPr lang="en-US" altLang="ko-KR" sz="1100" dirty="0" smtClean="0">
              <a:latin typeface="Arial" charset="0"/>
              <a:cs typeface="Arial" charset="0"/>
            </a:endParaRPr>
          </a:p>
          <a:p>
            <a:pPr>
              <a:lnSpc>
                <a:spcPct val="100000"/>
              </a:lnSpc>
            </a:pPr>
            <a:r>
              <a:rPr lang="en-US" altLang="ko-KR" sz="2000" b="1" dirty="0" smtClean="0">
                <a:latin typeface="Arial" charset="0"/>
                <a:cs typeface="Arial" charset="0"/>
              </a:rPr>
              <a:t>International Collaboration</a:t>
            </a:r>
          </a:p>
          <a:p>
            <a:pPr lvl="1"/>
            <a:r>
              <a:rPr lang="en-US" altLang="ko-KR" sz="1600" dirty="0" smtClean="0">
                <a:latin typeface="Arial" charset="0"/>
                <a:cs typeface="Arial" charset="0"/>
              </a:rPr>
              <a:t>Recognized as a part of ACC by CEOS</a:t>
            </a:r>
          </a:p>
          <a:p>
            <a:pPr lvl="1"/>
            <a:r>
              <a:rPr lang="en-US" altLang="ko-KR" sz="1600" dirty="0" smtClean="0">
                <a:latin typeface="Arial" charset="0"/>
                <a:cs typeface="Arial" charset="0"/>
              </a:rPr>
              <a:t>Established Technical Group on Atmospheric Composition Measurements from </a:t>
            </a:r>
          </a:p>
          <a:p>
            <a:pPr marL="457200" lvl="1" indent="0">
              <a:buNone/>
            </a:pPr>
            <a:r>
              <a:rPr lang="en-US" altLang="ko-KR" sz="1600" dirty="0" smtClean="0">
                <a:latin typeface="Arial" charset="0"/>
                <a:cs typeface="Arial" charset="0"/>
              </a:rPr>
              <a:t>      Geostationary Satellites with NASA</a:t>
            </a:r>
          </a:p>
          <a:p>
            <a:pPr lvl="1"/>
            <a:r>
              <a:rPr lang="en-US" altLang="ko-KR" sz="1600" dirty="0" err="1" smtClean="0">
                <a:latin typeface="Arial" charset="0"/>
                <a:cs typeface="Arial" charset="0"/>
              </a:rPr>
              <a:t>ToR</a:t>
            </a:r>
            <a:r>
              <a:rPr lang="en-US" altLang="ko-KR" sz="1600" dirty="0" smtClean="0">
                <a:latin typeface="Arial" charset="0"/>
                <a:cs typeface="Arial" charset="0"/>
              </a:rPr>
              <a:t> for NASA-NIER/ME collaboration endorsed  by NASA HQ and NIER/ME</a:t>
            </a:r>
          </a:p>
          <a:p>
            <a:pPr lvl="1"/>
            <a:r>
              <a:rPr lang="en-US" altLang="ko-KR" sz="1600" dirty="0" smtClean="0">
                <a:latin typeface="Arial" charset="0"/>
                <a:cs typeface="Arial" charset="0"/>
              </a:rPr>
              <a:t>Bilateral agreement between Korea MEST and U.S. NASA</a:t>
            </a:r>
          </a:p>
          <a:p>
            <a:pPr lvl="1"/>
            <a:r>
              <a:rPr lang="en-US" altLang="ko-KR" sz="1600" dirty="0" smtClean="0">
                <a:latin typeface="Arial" charset="0"/>
                <a:cs typeface="Arial" charset="0"/>
              </a:rPr>
              <a:t>MOU between KARI and NSO</a:t>
            </a:r>
          </a:p>
          <a:p>
            <a:pPr lvl="1"/>
            <a:r>
              <a:rPr lang="en-US" altLang="ko-KR" sz="1600" dirty="0" smtClean="0">
                <a:latin typeface="Arial" charset="0"/>
                <a:cs typeface="Arial" charset="0"/>
              </a:rPr>
              <a:t>MOU with NCAR(2010), Harvard </a:t>
            </a:r>
            <a:r>
              <a:rPr lang="en-US" altLang="ko-KR" sz="1600" dirty="0" err="1" smtClean="0">
                <a:latin typeface="Arial" charset="0"/>
                <a:cs typeface="Arial" charset="0"/>
              </a:rPr>
              <a:t>CfA</a:t>
            </a:r>
            <a:r>
              <a:rPr lang="en-US" altLang="ko-KR" sz="1600" dirty="0" smtClean="0">
                <a:latin typeface="Arial" charset="0"/>
                <a:cs typeface="Arial" charset="0"/>
              </a:rPr>
              <a:t> (2011), UCLA(2012); Agreement with NASA(for DRAGON, 2011)</a:t>
            </a:r>
            <a:endParaRPr lang="en-US" altLang="ko-KR" sz="2000" dirty="0" smtClean="0">
              <a:latin typeface="Arial" charset="0"/>
              <a:cs typeface="Arial" charset="0"/>
            </a:endParaRPr>
          </a:p>
        </p:txBody>
      </p:sp>
    </p:spTree>
    <p:extLst>
      <p:ext uri="{BB962C8B-B14F-4D97-AF65-F5344CB8AC3E}">
        <p14:creationId xmlns:p14="http://schemas.microsoft.com/office/powerpoint/2010/main" val="22382266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이등변 삼각형 21"/>
          <p:cNvSpPr/>
          <p:nvPr/>
        </p:nvSpPr>
        <p:spPr bwMode="invGray">
          <a:xfrm rot="5066295">
            <a:off x="3928837" y="2181636"/>
            <a:ext cx="2172672" cy="2666171"/>
          </a:xfrm>
          <a:prstGeom prst="triangle">
            <a:avLst/>
          </a:prstGeom>
          <a:solidFill>
            <a:srgbClr val="666699">
              <a:alpha val="40000"/>
            </a:srgbClr>
          </a:solidFill>
          <a:ln w="9525">
            <a:noFill/>
            <a:miter lim="800000"/>
            <a:headEnd/>
            <a:tailEnd/>
          </a:ln>
          <a:effectLst/>
          <a:scene3d>
            <a:camera prst="perspectiveHeroicExtremeLeftFacing"/>
            <a:lightRig rig="threePt" dir="t"/>
          </a:scene3d>
        </p:spPr>
        <p:txBody>
          <a:bodyPr wrap="none" rtlCol="0" anchor="ctr"/>
          <a:lstStyle/>
          <a:p>
            <a:pPr algn="ctr">
              <a:lnSpc>
                <a:spcPct val="90000"/>
              </a:lnSpc>
              <a:buClr>
                <a:srgbClr val="000066"/>
              </a:buClr>
              <a:buSzPct val="150000"/>
              <a:buFont typeface="굴림체" pitchFamily="49" charset="-127"/>
              <a:buNone/>
            </a:pPr>
            <a:endParaRPr lang="ko-KR" altLang="en-US" sz="2050" b="1" dirty="0">
              <a:solidFill>
                <a:srgbClr val="FFFFFF"/>
              </a:solidFill>
              <a:effectLst>
                <a:outerShdw blurRad="38100" dist="38100" dir="2700000" algn="tl">
                  <a:srgbClr val="000000"/>
                </a:outerShdw>
              </a:effectLst>
              <a:latin typeface="HY견고딕" pitchFamily="18" charset="-127"/>
              <a:ea typeface="HY견고딕" pitchFamily="18" charset="-127"/>
            </a:endParaRPr>
          </a:p>
        </p:txBody>
      </p:sp>
      <p:sp>
        <p:nvSpPr>
          <p:cNvPr id="23" name="이등변 삼각형 22"/>
          <p:cNvSpPr/>
          <p:nvPr/>
        </p:nvSpPr>
        <p:spPr bwMode="invGray">
          <a:xfrm rot="19192448">
            <a:off x="2097060" y="1933384"/>
            <a:ext cx="2159967" cy="2102789"/>
          </a:xfrm>
          <a:prstGeom prst="triangle">
            <a:avLst/>
          </a:prstGeom>
          <a:solidFill>
            <a:srgbClr val="666699">
              <a:alpha val="40000"/>
            </a:srgbClr>
          </a:solidFill>
          <a:ln w="9525">
            <a:noFill/>
            <a:miter lim="800000"/>
            <a:headEnd/>
            <a:tailEnd/>
          </a:ln>
          <a:effectLst/>
          <a:scene3d>
            <a:camera prst="perspectiveHeroicExtremeLeftFacing"/>
            <a:lightRig rig="threePt" dir="t"/>
          </a:scene3d>
        </p:spPr>
        <p:txBody>
          <a:bodyPr wrap="none" rtlCol="0" anchor="ctr"/>
          <a:lstStyle/>
          <a:p>
            <a:pPr algn="ctr">
              <a:lnSpc>
                <a:spcPct val="90000"/>
              </a:lnSpc>
              <a:buClr>
                <a:srgbClr val="000066"/>
              </a:buClr>
              <a:buSzPct val="150000"/>
              <a:buFont typeface="굴림체" pitchFamily="49" charset="-127"/>
              <a:buNone/>
            </a:pPr>
            <a:endParaRPr lang="ko-KR" altLang="en-US" sz="2050" b="1" dirty="0">
              <a:solidFill>
                <a:srgbClr val="FFFFFF"/>
              </a:solidFill>
              <a:effectLst>
                <a:outerShdw blurRad="38100" dist="38100" dir="2700000" algn="tl">
                  <a:srgbClr val="000000"/>
                </a:outerShdw>
              </a:effectLst>
              <a:latin typeface="HY견고딕" pitchFamily="18" charset="-127"/>
              <a:ea typeface="HY견고딕" pitchFamily="18" charset="-127"/>
            </a:endParaRPr>
          </a:p>
        </p:txBody>
      </p:sp>
      <p:sp>
        <p:nvSpPr>
          <p:cNvPr id="25609" name="Rectangle 9"/>
          <p:cNvSpPr>
            <a:spLocks noGrp="1" noChangeArrowheads="1"/>
          </p:cNvSpPr>
          <p:nvPr>
            <p:ph type="title" idx="4294967295"/>
          </p:nvPr>
        </p:nvSpPr>
        <p:spPr>
          <a:xfrm>
            <a:off x="518864" y="328265"/>
            <a:ext cx="8229600" cy="652463"/>
          </a:xfrm>
        </p:spPr>
        <p:txBody>
          <a:bodyPr>
            <a:normAutofit fontScale="90000"/>
          </a:bodyPr>
          <a:lstStyle/>
          <a:p>
            <a:pPr>
              <a:defRPr/>
            </a:pPr>
            <a:r>
              <a:rPr lang="en-US" altLang="ko-KR" sz="3200" b="1" dirty="0" smtClean="0">
                <a:latin typeface="Arial" pitchFamily="34" charset="0"/>
                <a:cs typeface="Arial" pitchFamily="34" charset="0"/>
              </a:rPr>
              <a:t>CEOS </a:t>
            </a:r>
            <a:r>
              <a:rPr lang="en-US" altLang="ko-KR" sz="2700" b="1" dirty="0" smtClean="0">
                <a:latin typeface="Arial" pitchFamily="34" charset="0"/>
                <a:cs typeface="Arial" pitchFamily="34" charset="0"/>
              </a:rPr>
              <a:t>(Committee on Earth Observation Satellites)</a:t>
            </a:r>
            <a:endParaRPr lang="ko-KR" altLang="en-US" sz="2700" b="1" dirty="0" smtClean="0">
              <a:latin typeface="Arial" pitchFamily="34" charset="0"/>
              <a:cs typeface="Arial" pitchFamily="34" charset="0"/>
            </a:endParaRPr>
          </a:p>
        </p:txBody>
      </p:sp>
      <p:pic>
        <p:nvPicPr>
          <p:cNvPr id="20485" name="Picture 11" descr="07"/>
          <p:cNvPicPr>
            <a:picLocks noChangeAspect="1" noChangeArrowheads="1"/>
          </p:cNvPicPr>
          <p:nvPr/>
        </p:nvPicPr>
        <p:blipFill>
          <a:blip r:embed="rId3" cstate="print">
            <a:lum bright="-6000"/>
          </a:blip>
          <a:srcRect/>
          <a:stretch>
            <a:fillRect/>
          </a:stretch>
        </p:blipFill>
        <p:spPr bwMode="auto">
          <a:xfrm>
            <a:off x="123825" y="1003300"/>
            <a:ext cx="8791575" cy="563563"/>
          </a:xfrm>
          <a:prstGeom prst="rect">
            <a:avLst/>
          </a:prstGeom>
          <a:noFill/>
          <a:ln w="9525">
            <a:noFill/>
            <a:miter lim="800000"/>
            <a:headEnd/>
            <a:tailEnd/>
          </a:ln>
        </p:spPr>
      </p:pic>
      <p:sp>
        <p:nvSpPr>
          <p:cNvPr id="25612" name="내용 개체 틀 3"/>
          <p:cNvSpPr>
            <a:spLocks/>
          </p:cNvSpPr>
          <p:nvPr/>
        </p:nvSpPr>
        <p:spPr bwMode="gray">
          <a:xfrm>
            <a:off x="824898" y="1071546"/>
            <a:ext cx="7312143" cy="400110"/>
          </a:xfrm>
          <a:prstGeom prst="rect">
            <a:avLst/>
          </a:prstGeom>
          <a:noFill/>
          <a:ln w="38100" cap="flat" cmpd="sng" algn="ctr">
            <a:noFill/>
            <a:prstDash val="solid"/>
            <a:miter lim="800000"/>
            <a:headEnd/>
            <a:tailEnd/>
          </a:ln>
          <a:effectLst>
            <a:outerShdw dist="20000" dir="5400000" rotWithShape="0">
              <a:srgbClr val="000000">
                <a:alpha val="37999"/>
              </a:srgbClr>
            </a:outerShdw>
          </a:effectLst>
        </p:spPr>
        <p:txBody>
          <a:bodyPr wrap="none">
            <a:spAutoFit/>
          </a:bodyPr>
          <a:lstStyle/>
          <a:p>
            <a:pPr fontAlgn="base">
              <a:spcBef>
                <a:spcPct val="0"/>
              </a:spcBef>
              <a:spcAft>
                <a:spcPct val="0"/>
              </a:spcAft>
              <a:defRPr/>
            </a:pPr>
            <a:r>
              <a:rPr lang="en-US" altLang="ko-KR" sz="2000" dirty="0">
                <a:solidFill>
                  <a:srgbClr val="FFFF00"/>
                </a:solidFill>
                <a:latin typeface="HY견고딕" pitchFamily="18" charset="-127"/>
                <a:ea typeface="HY견고딕" pitchFamily="18" charset="-127"/>
              </a:rPr>
              <a:t>Constellation of GEO </a:t>
            </a:r>
            <a:r>
              <a:rPr lang="en-US" altLang="ko-KR" sz="2000" dirty="0" smtClean="0">
                <a:solidFill>
                  <a:srgbClr val="FFFF00"/>
                </a:solidFill>
                <a:latin typeface="HY견고딕" pitchFamily="18" charset="-127"/>
                <a:ea typeface="HY견고딕" pitchFamily="18" charset="-127"/>
              </a:rPr>
              <a:t>Missions </a:t>
            </a:r>
            <a:r>
              <a:rPr lang="en-US" altLang="ko-KR" sz="2000" dirty="0">
                <a:solidFill>
                  <a:srgbClr val="FFFF00"/>
                </a:solidFill>
                <a:latin typeface="HY견고딕" pitchFamily="18" charset="-127"/>
                <a:ea typeface="HY견고딕" pitchFamily="18" charset="-127"/>
              </a:rPr>
              <a:t>to study Air </a:t>
            </a:r>
            <a:r>
              <a:rPr lang="en-US" altLang="ko-KR" sz="2000" dirty="0" smtClean="0">
                <a:solidFill>
                  <a:srgbClr val="FFFF00"/>
                </a:solidFill>
                <a:latin typeface="HY견고딕" pitchFamily="18" charset="-127"/>
                <a:ea typeface="HY견고딕" pitchFamily="18" charset="-127"/>
              </a:rPr>
              <a:t>Quality and Climate</a:t>
            </a:r>
            <a:endParaRPr lang="ko-KR" altLang="en-US" dirty="0">
              <a:solidFill>
                <a:srgbClr val="FFFF00"/>
              </a:solidFill>
              <a:latin typeface="HY견고딕" pitchFamily="18" charset="-127"/>
              <a:ea typeface="HY견고딕" pitchFamily="18" charset="-127"/>
            </a:endParaRPr>
          </a:p>
        </p:txBody>
      </p:sp>
      <p:pic>
        <p:nvPicPr>
          <p:cNvPr id="16" name="Picture 19" descr="COMS-new-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14546" y="5715016"/>
            <a:ext cx="682625" cy="514350"/>
          </a:xfrm>
          <a:prstGeom prst="rect">
            <a:avLst/>
          </a:prstGeom>
          <a:noFill/>
          <a:ln w="9525">
            <a:noFill/>
            <a:miter lim="800000"/>
            <a:headEnd/>
            <a:tailEnd/>
          </a:ln>
        </p:spPr>
      </p:pic>
      <p:pic>
        <p:nvPicPr>
          <p:cNvPr id="17" name="Picture 19" descr="COMS-new-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7356" y="1643050"/>
            <a:ext cx="682625" cy="514350"/>
          </a:xfrm>
          <a:prstGeom prst="rect">
            <a:avLst/>
          </a:prstGeom>
          <a:noFill/>
          <a:ln w="9525">
            <a:noFill/>
            <a:miter lim="800000"/>
            <a:headEnd/>
            <a:tailEnd/>
          </a:ln>
        </p:spPr>
      </p:pic>
      <p:pic>
        <p:nvPicPr>
          <p:cNvPr id="14338" name="Picture 2" descr="D:\Pictures &amp; Movies\earth\earth_image_lowresol.jpg"/>
          <p:cNvPicPr>
            <a:picLocks noChangeAspect="1" noChangeArrowheads="1"/>
          </p:cNvPicPr>
          <p:nvPr/>
        </p:nvPicPr>
        <p:blipFill>
          <a:blip r:embed="rId5" cstate="print">
            <a:clrChange>
              <a:clrFrom>
                <a:srgbClr val="070604"/>
              </a:clrFrom>
              <a:clrTo>
                <a:srgbClr val="070604">
                  <a:alpha val="0"/>
                </a:srgbClr>
              </a:clrTo>
            </a:clrChange>
            <a:extLst>
              <a:ext uri="{28A0092B-C50C-407E-A947-70E740481C1C}">
                <a14:useLocalDpi xmlns:a14="http://schemas.microsoft.com/office/drawing/2010/main"/>
              </a:ext>
            </a:extLst>
          </a:blip>
          <a:srcRect/>
          <a:stretch>
            <a:fillRect/>
          </a:stretch>
        </p:blipFill>
        <p:spPr bwMode="auto">
          <a:xfrm>
            <a:off x="2857488" y="2714620"/>
            <a:ext cx="1857388" cy="1857388"/>
          </a:xfrm>
          <a:prstGeom prst="rect">
            <a:avLst/>
          </a:prstGeom>
          <a:noFill/>
        </p:spPr>
      </p:pic>
      <p:sp>
        <p:nvSpPr>
          <p:cNvPr id="21" name="이등변 삼각형 20"/>
          <p:cNvSpPr/>
          <p:nvPr/>
        </p:nvSpPr>
        <p:spPr bwMode="invGray">
          <a:xfrm rot="12060599">
            <a:off x="2174774" y="3685931"/>
            <a:ext cx="1990031" cy="2291644"/>
          </a:xfrm>
          <a:prstGeom prst="triangle">
            <a:avLst/>
          </a:prstGeom>
          <a:solidFill>
            <a:srgbClr val="666699">
              <a:alpha val="40000"/>
            </a:srgbClr>
          </a:solidFill>
          <a:ln w="9525">
            <a:noFill/>
            <a:miter lim="800000"/>
            <a:headEnd/>
            <a:tailEnd/>
          </a:ln>
          <a:effectLst/>
          <a:scene3d>
            <a:camera prst="perspectiveHeroicExtremeLeftFacing"/>
            <a:lightRig rig="threePt" dir="t"/>
          </a:scene3d>
        </p:spPr>
        <p:txBody>
          <a:bodyPr wrap="none" rtlCol="0" anchor="ctr"/>
          <a:lstStyle/>
          <a:p>
            <a:pPr algn="ctr">
              <a:lnSpc>
                <a:spcPct val="90000"/>
              </a:lnSpc>
              <a:buClr>
                <a:srgbClr val="000066"/>
              </a:buClr>
              <a:buSzPct val="150000"/>
              <a:buFont typeface="굴림체" pitchFamily="49" charset="-127"/>
              <a:buNone/>
            </a:pPr>
            <a:endParaRPr lang="ko-KR" altLang="en-US" sz="2050" b="1" dirty="0">
              <a:solidFill>
                <a:srgbClr val="FFFFFF"/>
              </a:solidFill>
              <a:effectLst>
                <a:outerShdw blurRad="38100" dist="38100" dir="2700000" algn="tl">
                  <a:srgbClr val="000000"/>
                </a:outerShdw>
              </a:effectLst>
              <a:latin typeface="HY견고딕" pitchFamily="18" charset="-127"/>
              <a:ea typeface="HY견고딕" pitchFamily="18" charset="-127"/>
            </a:endParaRPr>
          </a:p>
        </p:txBody>
      </p:sp>
      <p:sp>
        <p:nvSpPr>
          <p:cNvPr id="24" name="TextBox 23"/>
          <p:cNvSpPr txBox="1"/>
          <p:nvPr/>
        </p:nvSpPr>
        <p:spPr>
          <a:xfrm>
            <a:off x="822777" y="1585240"/>
            <a:ext cx="1267795" cy="830997"/>
          </a:xfrm>
          <a:prstGeom prst="rect">
            <a:avLst/>
          </a:prstGeom>
          <a:noFill/>
        </p:spPr>
        <p:txBody>
          <a:bodyPr wrap="none" rtlCol="0">
            <a:spAutoFit/>
          </a:bodyPr>
          <a:lstStyle/>
          <a:p>
            <a:r>
              <a:rPr lang="en-US" altLang="ko-KR" sz="1600" dirty="0" smtClean="0">
                <a:solidFill>
                  <a:srgbClr val="000000"/>
                </a:solidFill>
                <a:latin typeface="Arial" pitchFamily="34" charset="0"/>
                <a:cs typeface="Arial" pitchFamily="34" charset="0"/>
              </a:rPr>
              <a:t>TEMPO /</a:t>
            </a:r>
          </a:p>
          <a:p>
            <a:r>
              <a:rPr lang="en-US" altLang="ko-KR" sz="1600" dirty="0" smtClean="0">
                <a:solidFill>
                  <a:srgbClr val="000000"/>
                </a:solidFill>
                <a:latin typeface="Arial" pitchFamily="34" charset="0"/>
                <a:cs typeface="Arial" pitchFamily="34" charset="0"/>
              </a:rPr>
              <a:t>GEO-CAPE</a:t>
            </a:r>
            <a:endParaRPr lang="en-US" altLang="ko-KR" sz="1600" dirty="0">
              <a:solidFill>
                <a:srgbClr val="000000"/>
              </a:solidFill>
              <a:latin typeface="Arial" pitchFamily="34" charset="0"/>
              <a:cs typeface="Arial" pitchFamily="34" charset="0"/>
            </a:endParaRPr>
          </a:p>
          <a:p>
            <a:r>
              <a:rPr lang="en-US" altLang="ko-KR" sz="1600" dirty="0">
                <a:solidFill>
                  <a:srgbClr val="000000"/>
                </a:solidFill>
                <a:latin typeface="Arial" pitchFamily="34" charset="0"/>
                <a:cs typeface="Arial" pitchFamily="34" charset="0"/>
              </a:rPr>
              <a:t>(America)</a:t>
            </a:r>
          </a:p>
        </p:txBody>
      </p:sp>
      <p:sp>
        <p:nvSpPr>
          <p:cNvPr id="25" name="TextBox 24"/>
          <p:cNvSpPr txBox="1"/>
          <p:nvPr/>
        </p:nvSpPr>
        <p:spPr>
          <a:xfrm>
            <a:off x="395536" y="5457670"/>
            <a:ext cx="1857388" cy="584776"/>
          </a:xfrm>
          <a:prstGeom prst="rect">
            <a:avLst/>
          </a:prstGeom>
          <a:noFill/>
        </p:spPr>
        <p:txBody>
          <a:bodyPr wrap="square" rtlCol="0">
            <a:spAutoFit/>
          </a:bodyPr>
          <a:lstStyle/>
          <a:p>
            <a:pPr algn="r"/>
            <a:r>
              <a:rPr lang="en-US" altLang="ko-KR" sz="1600" dirty="0">
                <a:solidFill>
                  <a:srgbClr val="000000"/>
                </a:solidFill>
                <a:latin typeface="Arial" pitchFamily="34" charset="0"/>
                <a:cs typeface="Arial" pitchFamily="34" charset="0"/>
              </a:rPr>
              <a:t>GMES </a:t>
            </a:r>
            <a:r>
              <a:rPr lang="en-US" altLang="ko-KR" sz="1600" dirty="0" smtClean="0">
                <a:solidFill>
                  <a:srgbClr val="000000"/>
                </a:solidFill>
                <a:latin typeface="Arial" pitchFamily="34" charset="0"/>
                <a:cs typeface="Arial" pitchFamily="34" charset="0"/>
              </a:rPr>
              <a:t>S4</a:t>
            </a:r>
            <a:endParaRPr lang="en-US" altLang="ko-KR" sz="1600" dirty="0">
              <a:solidFill>
                <a:srgbClr val="000000"/>
              </a:solidFill>
              <a:latin typeface="Arial" pitchFamily="34" charset="0"/>
              <a:cs typeface="Arial" pitchFamily="34" charset="0"/>
            </a:endParaRPr>
          </a:p>
          <a:p>
            <a:pPr algn="r"/>
            <a:r>
              <a:rPr lang="en-US" altLang="ko-KR" sz="1600" dirty="0" smtClean="0">
                <a:solidFill>
                  <a:srgbClr val="000000"/>
                </a:solidFill>
                <a:latin typeface="Arial" pitchFamily="34" charset="0"/>
                <a:cs typeface="Arial" pitchFamily="34" charset="0"/>
              </a:rPr>
              <a:t>MTG (</a:t>
            </a:r>
            <a:r>
              <a:rPr lang="en-US" altLang="ko-KR" sz="1600" dirty="0">
                <a:solidFill>
                  <a:srgbClr val="000000"/>
                </a:solidFill>
                <a:latin typeface="Arial" pitchFamily="34" charset="0"/>
                <a:cs typeface="Arial" pitchFamily="34" charset="0"/>
              </a:rPr>
              <a:t>Europe)</a:t>
            </a:r>
            <a:endParaRPr lang="ko-KR" altLang="en-US" sz="1600" dirty="0">
              <a:solidFill>
                <a:srgbClr val="000000"/>
              </a:solidFill>
              <a:latin typeface="Arial" pitchFamily="34" charset="0"/>
              <a:cs typeface="Arial" pitchFamily="34" charset="0"/>
            </a:endParaRPr>
          </a:p>
        </p:txBody>
      </p:sp>
      <p:sp>
        <p:nvSpPr>
          <p:cNvPr id="26" name="TextBox 25"/>
          <p:cNvSpPr txBox="1"/>
          <p:nvPr/>
        </p:nvSpPr>
        <p:spPr>
          <a:xfrm>
            <a:off x="6643702" y="3232539"/>
            <a:ext cx="1682071" cy="830997"/>
          </a:xfrm>
          <a:prstGeom prst="rect">
            <a:avLst/>
          </a:prstGeom>
          <a:noFill/>
        </p:spPr>
        <p:txBody>
          <a:bodyPr wrap="none" rtlCol="0">
            <a:spAutoFit/>
          </a:bodyPr>
          <a:lstStyle/>
          <a:p>
            <a:r>
              <a:rPr lang="en-US" altLang="ko-KR" sz="1600" dirty="0">
                <a:solidFill>
                  <a:srgbClr val="000000"/>
                </a:solidFill>
                <a:latin typeface="Arial" pitchFamily="34" charset="0"/>
                <a:cs typeface="Arial" pitchFamily="34" charset="0"/>
              </a:rPr>
              <a:t>GEMS</a:t>
            </a:r>
          </a:p>
          <a:p>
            <a:r>
              <a:rPr lang="en-US" altLang="ko-KR" sz="1600" dirty="0" smtClean="0">
                <a:solidFill>
                  <a:srgbClr val="000000"/>
                </a:solidFill>
                <a:latin typeface="Arial" pitchFamily="34" charset="0"/>
                <a:cs typeface="Arial" pitchFamily="34" charset="0"/>
              </a:rPr>
              <a:t>GEO KOMPSAT</a:t>
            </a:r>
            <a:endParaRPr lang="en-US" altLang="ko-KR" sz="1600" dirty="0">
              <a:solidFill>
                <a:srgbClr val="000000"/>
              </a:solidFill>
              <a:latin typeface="Arial" pitchFamily="34" charset="0"/>
              <a:cs typeface="Arial" pitchFamily="34" charset="0"/>
            </a:endParaRPr>
          </a:p>
          <a:p>
            <a:r>
              <a:rPr lang="en-US" altLang="ko-KR" sz="1600" dirty="0">
                <a:solidFill>
                  <a:srgbClr val="000000"/>
                </a:solidFill>
                <a:latin typeface="Arial" pitchFamily="34" charset="0"/>
                <a:cs typeface="Arial" pitchFamily="34" charset="0"/>
              </a:rPr>
              <a:t>(</a:t>
            </a:r>
            <a:r>
              <a:rPr lang="en-US" altLang="ko-KR" sz="1600" dirty="0" smtClean="0">
                <a:solidFill>
                  <a:srgbClr val="000000"/>
                </a:solidFill>
                <a:latin typeface="Arial" pitchFamily="34" charset="0"/>
                <a:cs typeface="Arial" pitchFamily="34" charset="0"/>
              </a:rPr>
              <a:t>Asia)</a:t>
            </a:r>
            <a:endParaRPr lang="ko-KR" altLang="en-US" sz="1600" dirty="0">
              <a:solidFill>
                <a:srgbClr val="000000"/>
              </a:solidFill>
              <a:latin typeface="Arial" pitchFamily="34" charset="0"/>
              <a:cs typeface="Arial" pitchFamily="34" charset="0"/>
            </a:endParaRPr>
          </a:p>
        </p:txBody>
      </p:sp>
      <p:sp>
        <p:nvSpPr>
          <p:cNvPr id="15" name="TextBox 14"/>
          <p:cNvSpPr txBox="1"/>
          <p:nvPr/>
        </p:nvSpPr>
        <p:spPr>
          <a:xfrm>
            <a:off x="4223812" y="4928606"/>
            <a:ext cx="4824536" cy="1846659"/>
          </a:xfrm>
          <a:prstGeom prst="rect">
            <a:avLst/>
          </a:prstGeom>
          <a:solidFill>
            <a:srgbClr val="99FF66">
              <a:alpha val="60000"/>
            </a:srgbClr>
          </a:solidFill>
        </p:spPr>
        <p:txBody>
          <a:bodyPr wrap="square" rtlCol="0">
            <a:spAutoFit/>
          </a:bodyPr>
          <a:lstStyle/>
          <a:p>
            <a:r>
              <a:rPr lang="en-US" altLang="ko-KR" sz="1600" b="1" u="sng" dirty="0">
                <a:solidFill>
                  <a:srgbClr val="000000"/>
                </a:solidFill>
                <a:latin typeface="Arial" pitchFamily="34" charset="0"/>
                <a:cs typeface="Arial" pitchFamily="34" charset="0"/>
              </a:rPr>
              <a:t>Constellation synergy</a:t>
            </a:r>
          </a:p>
          <a:p>
            <a:pPr>
              <a:buFontTx/>
              <a:buChar char="-"/>
            </a:pPr>
            <a:r>
              <a:rPr lang="en-US" altLang="ko-KR" sz="1600" dirty="0">
                <a:solidFill>
                  <a:srgbClr val="000000"/>
                </a:solidFill>
                <a:latin typeface="Arial" pitchFamily="34" charset="0"/>
                <a:cs typeface="Arial" pitchFamily="34" charset="0"/>
              </a:rPr>
              <a:t> Improving spatial and temporal coverage</a:t>
            </a:r>
          </a:p>
          <a:p>
            <a:r>
              <a:rPr lang="en-US" altLang="ko-KR" sz="1600" dirty="0" smtClean="0">
                <a:solidFill>
                  <a:srgbClr val="000000"/>
                </a:solidFill>
                <a:latin typeface="Arial" pitchFamily="34" charset="0"/>
                <a:cs typeface="Arial" pitchFamily="34" charset="0"/>
              </a:rPr>
              <a:t>   to monitor </a:t>
            </a:r>
            <a:r>
              <a:rPr lang="en-US" altLang="ko-KR" sz="1600" dirty="0">
                <a:solidFill>
                  <a:srgbClr val="000000"/>
                </a:solidFill>
                <a:latin typeface="Arial" pitchFamily="34" charset="0"/>
                <a:cs typeface="Arial" pitchFamily="34" charset="0"/>
              </a:rPr>
              <a:t>globalized </a:t>
            </a:r>
            <a:r>
              <a:rPr lang="en-US" altLang="ko-KR" sz="1600" dirty="0" smtClean="0">
                <a:solidFill>
                  <a:srgbClr val="000000"/>
                </a:solidFill>
                <a:latin typeface="Arial" pitchFamily="34" charset="0"/>
                <a:cs typeface="Arial" pitchFamily="34" charset="0"/>
              </a:rPr>
              <a:t>pollutants</a:t>
            </a:r>
            <a:r>
              <a:rPr lang="ko-KR" altLang="en-US" sz="1600" dirty="0" smtClean="0">
                <a:solidFill>
                  <a:srgbClr val="000000"/>
                </a:solidFill>
                <a:latin typeface="Arial" pitchFamily="34" charset="0"/>
                <a:cs typeface="Arial" pitchFamily="34" charset="0"/>
              </a:rPr>
              <a:t> </a:t>
            </a:r>
            <a:r>
              <a:rPr lang="en-US" altLang="ko-KR" sz="1600" dirty="0" smtClean="0">
                <a:solidFill>
                  <a:srgbClr val="000000"/>
                </a:solidFill>
                <a:latin typeface="Arial" pitchFamily="34" charset="0"/>
                <a:cs typeface="Arial" pitchFamily="34" charset="0"/>
              </a:rPr>
              <a:t>&amp;</a:t>
            </a:r>
            <a:r>
              <a:rPr lang="ko-KR" altLang="en-US" sz="1600" dirty="0" smtClean="0">
                <a:solidFill>
                  <a:srgbClr val="000000"/>
                </a:solidFill>
                <a:latin typeface="Arial" pitchFamily="34" charset="0"/>
                <a:cs typeface="Arial" pitchFamily="34" charset="0"/>
              </a:rPr>
              <a:t> </a:t>
            </a:r>
            <a:r>
              <a:rPr lang="en-US" altLang="ko-KR" sz="1600" dirty="0" smtClean="0">
                <a:solidFill>
                  <a:srgbClr val="000000"/>
                </a:solidFill>
                <a:latin typeface="Arial" pitchFamily="34" charset="0"/>
                <a:cs typeface="Arial" pitchFamily="34" charset="0"/>
              </a:rPr>
              <a:t>SLCF</a:t>
            </a:r>
            <a:endParaRPr lang="en-US" altLang="ko-KR" sz="1600" dirty="0">
              <a:solidFill>
                <a:srgbClr val="000000"/>
              </a:solidFill>
              <a:latin typeface="Arial" pitchFamily="34" charset="0"/>
              <a:cs typeface="Arial" pitchFamily="34" charset="0"/>
            </a:endParaRPr>
          </a:p>
          <a:p>
            <a:pPr>
              <a:buFontTx/>
              <a:buChar char="-"/>
            </a:pPr>
            <a:r>
              <a:rPr lang="en-US" altLang="ko-KR" sz="1600" dirty="0" smtClean="0">
                <a:solidFill>
                  <a:srgbClr val="000000"/>
                </a:solidFill>
                <a:latin typeface="Arial" pitchFamily="34" charset="0"/>
                <a:cs typeface="Arial" pitchFamily="34" charset="0"/>
              </a:rPr>
              <a:t> Sharing basic requirements on data products and </a:t>
            </a:r>
          </a:p>
          <a:p>
            <a:r>
              <a:rPr lang="en-US" altLang="ko-KR" sz="1600" dirty="0">
                <a:solidFill>
                  <a:srgbClr val="000000"/>
                </a:solidFill>
                <a:latin typeface="Arial" pitchFamily="34" charset="0"/>
                <a:cs typeface="Arial" pitchFamily="34" charset="0"/>
              </a:rPr>
              <a:t> </a:t>
            </a:r>
            <a:r>
              <a:rPr lang="en-US" altLang="ko-KR" sz="1600" dirty="0" smtClean="0">
                <a:solidFill>
                  <a:srgbClr val="000000"/>
                </a:solidFill>
                <a:latin typeface="Arial" pitchFamily="34" charset="0"/>
                <a:cs typeface="Arial" pitchFamily="34" charset="0"/>
              </a:rPr>
              <a:t>  instrument to maintain data quality</a:t>
            </a:r>
          </a:p>
          <a:p>
            <a:pPr>
              <a:buFontTx/>
              <a:buChar char="-"/>
            </a:pPr>
            <a:r>
              <a:rPr lang="en-US" altLang="ko-KR" sz="1600" dirty="0" smtClean="0">
                <a:solidFill>
                  <a:srgbClr val="000000"/>
                </a:solidFill>
                <a:latin typeface="Arial" pitchFamily="34" charset="0"/>
                <a:cs typeface="Arial" pitchFamily="34" charset="0"/>
              </a:rPr>
              <a:t> Synergy in science and socio-economic benefit</a:t>
            </a:r>
            <a:endParaRPr lang="en-US" altLang="ko-KR" sz="1600" dirty="0">
              <a:solidFill>
                <a:srgbClr val="000000"/>
              </a:solidFill>
              <a:latin typeface="Arial" pitchFamily="34" charset="0"/>
              <a:cs typeface="Arial" pitchFamily="34" charset="0"/>
            </a:endParaRPr>
          </a:p>
          <a:p>
            <a:pPr>
              <a:buFontTx/>
              <a:buChar char="-"/>
            </a:pPr>
            <a:r>
              <a:rPr lang="en-US" altLang="ko-KR" sz="1600" dirty="0">
                <a:solidFill>
                  <a:srgbClr val="000000"/>
                </a:solidFill>
                <a:latin typeface="Arial" pitchFamily="34" charset="0"/>
                <a:cs typeface="Arial" pitchFamily="34" charset="0"/>
              </a:rPr>
              <a:t> Supporting QA and CAL/VAL </a:t>
            </a:r>
          </a:p>
        </p:txBody>
      </p:sp>
      <p:pic>
        <p:nvPicPr>
          <p:cNvPr id="19" name="Picture 2"/>
          <p:cNvPicPr>
            <a:picLocks noChangeAspect="1" noChangeArrowheads="1"/>
          </p:cNvPicPr>
          <p:nvPr/>
        </p:nvPicPr>
        <p:blipFill>
          <a:blip r:embed="rId6" cstate="print"/>
          <a:srcRect/>
          <a:stretch>
            <a:fillRect/>
          </a:stretch>
        </p:blipFill>
        <p:spPr bwMode="auto">
          <a:xfrm rot="5400000">
            <a:off x="645553" y="4331111"/>
            <a:ext cx="571504" cy="1071538"/>
          </a:xfrm>
          <a:prstGeom prst="rect">
            <a:avLst/>
          </a:prstGeom>
          <a:noFill/>
          <a:ln w="9525">
            <a:noFill/>
            <a:miter lim="800000"/>
            <a:headEnd/>
            <a:tailEnd/>
          </a:ln>
        </p:spPr>
      </p:pic>
      <p:pic>
        <p:nvPicPr>
          <p:cNvPr id="20" name="Picture 3"/>
          <p:cNvPicPr>
            <a:picLocks noChangeAspect="1" noChangeArrowheads="1"/>
          </p:cNvPicPr>
          <p:nvPr/>
        </p:nvPicPr>
        <p:blipFill>
          <a:blip r:embed="rId7" cstate="print"/>
          <a:srcRect/>
          <a:stretch>
            <a:fillRect/>
          </a:stretch>
        </p:blipFill>
        <p:spPr bwMode="auto">
          <a:xfrm rot="5400000">
            <a:off x="438398" y="2450034"/>
            <a:ext cx="600075" cy="685800"/>
          </a:xfrm>
          <a:prstGeom prst="rect">
            <a:avLst/>
          </a:prstGeom>
          <a:noFill/>
          <a:ln w="9525">
            <a:noFill/>
            <a:miter lim="800000"/>
            <a:headEnd/>
            <a:tailEnd/>
          </a:ln>
        </p:spPr>
      </p:pic>
      <p:pic>
        <p:nvPicPr>
          <p:cNvPr id="27" name="Picture 1"/>
          <p:cNvPicPr>
            <a:picLocks noChangeAspect="1" noChangeArrowheads="1"/>
          </p:cNvPicPr>
          <p:nvPr/>
        </p:nvPicPr>
        <p:blipFill>
          <a:blip r:embed="rId8" cstate="print"/>
          <a:srcRect/>
          <a:stretch>
            <a:fillRect/>
          </a:stretch>
        </p:blipFill>
        <p:spPr bwMode="auto">
          <a:xfrm>
            <a:off x="7092280" y="2708920"/>
            <a:ext cx="800100" cy="533400"/>
          </a:xfrm>
          <a:prstGeom prst="rect">
            <a:avLst/>
          </a:prstGeom>
          <a:noFill/>
          <a:ln w="9525">
            <a:noFill/>
            <a:miter lim="800000"/>
            <a:headEnd/>
            <a:tailEnd/>
          </a:ln>
        </p:spPr>
      </p:pic>
      <p:pic>
        <p:nvPicPr>
          <p:cNvPr id="40" name="그림 39" descr="EPA.JPG"/>
          <p:cNvPicPr>
            <a:picLocks noChangeAspect="1"/>
          </p:cNvPicPr>
          <p:nvPr/>
        </p:nvPicPr>
        <p:blipFill>
          <a:blip r:embed="rId9" cstate="print"/>
          <a:stretch>
            <a:fillRect/>
          </a:stretch>
        </p:blipFill>
        <p:spPr>
          <a:xfrm>
            <a:off x="1115616" y="2492896"/>
            <a:ext cx="1066800" cy="381000"/>
          </a:xfrm>
          <a:prstGeom prst="rect">
            <a:avLst/>
          </a:prstGeom>
        </p:spPr>
      </p:pic>
      <p:pic>
        <p:nvPicPr>
          <p:cNvPr id="41" name="그림 40" descr="EEA2.JPG"/>
          <p:cNvPicPr>
            <a:picLocks noChangeAspect="1"/>
          </p:cNvPicPr>
          <p:nvPr/>
        </p:nvPicPr>
        <p:blipFill>
          <a:blip r:embed="rId10" cstate="print"/>
          <a:stretch>
            <a:fillRect/>
          </a:stretch>
        </p:blipFill>
        <p:spPr>
          <a:xfrm>
            <a:off x="395536" y="5157192"/>
            <a:ext cx="600075" cy="590550"/>
          </a:xfrm>
          <a:prstGeom prst="rect">
            <a:avLst/>
          </a:prstGeom>
        </p:spPr>
      </p:pic>
      <p:pic>
        <p:nvPicPr>
          <p:cNvPr id="43" name="그림 42" descr="환경부로고1.gif"/>
          <p:cNvPicPr>
            <a:picLocks noChangeAspect="1"/>
          </p:cNvPicPr>
          <p:nvPr/>
        </p:nvPicPr>
        <p:blipFill>
          <a:blip r:embed="rId11" cstate="print"/>
          <a:stretch>
            <a:fillRect/>
          </a:stretch>
        </p:blipFill>
        <p:spPr>
          <a:xfrm>
            <a:off x="7956376" y="2780928"/>
            <a:ext cx="1000100" cy="433778"/>
          </a:xfrm>
          <a:prstGeom prst="rect">
            <a:avLst/>
          </a:prstGeom>
        </p:spPr>
      </p:pic>
      <p:pic>
        <p:nvPicPr>
          <p:cNvPr id="18" name="Picture 19" descr="COMS-new-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32515" y="3058666"/>
            <a:ext cx="682625" cy="514350"/>
          </a:xfrm>
          <a:prstGeom prst="rect">
            <a:avLst/>
          </a:prstGeom>
          <a:noFill/>
          <a:ln w="9525">
            <a:noFill/>
            <a:miter lim="800000"/>
            <a:headEnd/>
            <a:tailEnd/>
          </a:ln>
        </p:spPr>
      </p:pic>
      <p:sp>
        <p:nvSpPr>
          <p:cNvPr id="34" name="직사각형 33"/>
          <p:cNvSpPr/>
          <p:nvPr/>
        </p:nvSpPr>
        <p:spPr>
          <a:xfrm>
            <a:off x="1141240" y="6223242"/>
            <a:ext cx="1709936" cy="646331"/>
          </a:xfrm>
          <a:prstGeom prst="rect">
            <a:avLst/>
          </a:prstGeom>
        </p:spPr>
        <p:txBody>
          <a:bodyPr wrap="square">
            <a:spAutoFit/>
          </a:bodyPr>
          <a:lstStyle/>
          <a:p>
            <a:pPr lvl="0" defTabSz="457200" fontAlgn="base" latinLnBrk="0">
              <a:spcBef>
                <a:spcPct val="0"/>
              </a:spcBef>
              <a:spcAft>
                <a:spcPct val="0"/>
              </a:spcAft>
            </a:pPr>
            <a:r>
              <a:rPr lang="en-US" altLang="ko-KR" sz="1200" b="1" dirty="0" smtClean="0">
                <a:solidFill>
                  <a:schemeClr val="tx2"/>
                </a:solidFill>
                <a:latin typeface="Arial" charset="0"/>
                <a:ea typeface="ヒラギノ角ゴ Pro W3" charset="-128"/>
                <a:cs typeface="ヒラギノ角ゴ Pro W3" charset="-128"/>
              </a:rPr>
              <a:t>UV-Vis-NIR</a:t>
            </a:r>
            <a:br>
              <a:rPr lang="en-US" altLang="ko-KR" sz="1200" b="1" dirty="0" smtClean="0">
                <a:solidFill>
                  <a:schemeClr val="tx2"/>
                </a:solidFill>
                <a:latin typeface="Arial" charset="0"/>
                <a:ea typeface="ヒラギノ角ゴ Pro W3" charset="-128"/>
                <a:cs typeface="ヒラギノ角ゴ Pro W3" charset="-128"/>
              </a:rPr>
            </a:br>
            <a:r>
              <a:rPr lang="en-US" altLang="ko-KR" sz="1200" b="1" dirty="0" smtClean="0">
                <a:solidFill>
                  <a:schemeClr val="tx2"/>
                </a:solidFill>
                <a:latin typeface="Arial" charset="0"/>
                <a:ea typeface="ヒラギノ角ゴ Pro W3" charset="-128"/>
                <a:cs typeface="ヒラギノ角ゴ Pro W3" charset="-128"/>
              </a:rPr>
              <a:t>305-500, 750-775 nm</a:t>
            </a:r>
          </a:p>
          <a:p>
            <a:pPr defTabSz="457200" fontAlgn="base" latinLnBrk="0">
              <a:spcBef>
                <a:spcPct val="0"/>
              </a:spcBef>
              <a:spcAft>
                <a:spcPct val="0"/>
              </a:spcAft>
            </a:pPr>
            <a:r>
              <a:rPr lang="en-US" altLang="ko-KR" sz="1200" b="1" dirty="0" smtClean="0">
                <a:solidFill>
                  <a:srgbClr val="FF0000"/>
                </a:solidFill>
                <a:latin typeface="Arial" charset="0"/>
                <a:ea typeface="ヒラギノ角ゴ Pro W3" charset="-128"/>
                <a:cs typeface="ヒラギノ角ゴ Pro W3" charset="-128"/>
              </a:rPr>
              <a:t>Use MTG-S TIR </a:t>
            </a:r>
            <a:endParaRPr lang="ko-KR" altLang="en-US" sz="1200" b="1" dirty="0" smtClean="0">
              <a:solidFill>
                <a:srgbClr val="FF0000"/>
              </a:solidFill>
            </a:endParaRPr>
          </a:p>
        </p:txBody>
      </p:sp>
      <p:sp>
        <p:nvSpPr>
          <p:cNvPr id="35" name="직사각형 34"/>
          <p:cNvSpPr/>
          <p:nvPr/>
        </p:nvSpPr>
        <p:spPr>
          <a:xfrm>
            <a:off x="1043608" y="2852936"/>
            <a:ext cx="1565920" cy="830997"/>
          </a:xfrm>
          <a:prstGeom prst="rect">
            <a:avLst/>
          </a:prstGeom>
        </p:spPr>
        <p:txBody>
          <a:bodyPr wrap="square">
            <a:spAutoFit/>
          </a:bodyPr>
          <a:lstStyle/>
          <a:p>
            <a:pPr lvl="0" defTabSz="457200" fontAlgn="base" latinLnBrk="0">
              <a:spcBef>
                <a:spcPct val="0"/>
              </a:spcBef>
              <a:spcAft>
                <a:spcPct val="0"/>
              </a:spcAft>
            </a:pPr>
            <a:r>
              <a:rPr lang="en-US" altLang="ko-KR" sz="1200" b="1" dirty="0" smtClean="0">
                <a:solidFill>
                  <a:schemeClr val="tx2"/>
                </a:solidFill>
                <a:latin typeface="Arial" charset="0"/>
                <a:ea typeface="ヒラギノ角ゴ Pro W3" charset="-128"/>
                <a:cs typeface="ヒラギノ角ゴ Pro W3" charset="-128"/>
              </a:rPr>
              <a:t>UV-Vis-IR (</a:t>
            </a:r>
            <a:r>
              <a:rPr lang="en-US" altLang="ko-KR" sz="1200" b="1" dirty="0" err="1" smtClean="0">
                <a:solidFill>
                  <a:schemeClr val="tx2"/>
                </a:solidFill>
                <a:latin typeface="Arial" charset="0"/>
                <a:ea typeface="ヒラギノ角ゴ Pro W3" charset="-128"/>
                <a:cs typeface="ヒラギノ角ゴ Pro W3" charset="-128"/>
              </a:rPr>
              <a:t>tbd</a:t>
            </a:r>
            <a:r>
              <a:rPr lang="en-US" altLang="ko-KR" sz="1200" b="1" dirty="0" smtClean="0">
                <a:solidFill>
                  <a:schemeClr val="tx2"/>
                </a:solidFill>
                <a:latin typeface="Arial" charset="0"/>
                <a:ea typeface="ヒラギノ角ゴ Pro W3" charset="-128"/>
                <a:cs typeface="ヒラギノ角ゴ Pro W3" charset="-128"/>
              </a:rPr>
              <a:t>)</a:t>
            </a:r>
          </a:p>
          <a:p>
            <a:pPr lvl="0" defTabSz="457200" fontAlgn="base" latinLnBrk="0">
              <a:spcBef>
                <a:spcPct val="0"/>
              </a:spcBef>
              <a:spcAft>
                <a:spcPct val="0"/>
              </a:spcAft>
            </a:pPr>
            <a:r>
              <a:rPr lang="en-US" altLang="ko-KR" sz="1200" b="1" dirty="0" smtClean="0">
                <a:solidFill>
                  <a:schemeClr val="tx2"/>
                </a:solidFill>
                <a:latin typeface="Arial" charset="0"/>
                <a:ea typeface="ヒラギノ角ゴ Pro W3" charset="-128"/>
                <a:cs typeface="ヒラギノ角ゴ Pro W3" charset="-128"/>
              </a:rPr>
              <a:t>300-500 nm</a:t>
            </a:r>
            <a:r>
              <a:rPr lang="en-US" altLang="ko-KR" sz="1200" b="1" dirty="0" smtClean="0">
                <a:solidFill>
                  <a:srgbClr val="000000"/>
                </a:solidFill>
                <a:latin typeface="Arial" charset="0"/>
                <a:ea typeface="ヒラギノ角ゴ Pro W3" charset="-128"/>
                <a:cs typeface="ヒラギノ角ゴ Pro W3" charset="-128"/>
              </a:rPr>
              <a:t/>
            </a:r>
            <a:br>
              <a:rPr lang="en-US" altLang="ko-KR" sz="1200" b="1" dirty="0" smtClean="0">
                <a:solidFill>
                  <a:srgbClr val="000000"/>
                </a:solidFill>
                <a:latin typeface="Arial" charset="0"/>
                <a:ea typeface="ヒラギノ角ゴ Pro W3" charset="-128"/>
                <a:cs typeface="ヒラギノ角ゴ Pro W3" charset="-128"/>
              </a:rPr>
            </a:br>
            <a:r>
              <a:rPr lang="en-US" altLang="ko-KR" sz="1200" b="1" dirty="0" smtClean="0">
                <a:solidFill>
                  <a:srgbClr val="FF0000"/>
                </a:solidFill>
                <a:latin typeface="Arial" charset="0"/>
                <a:ea typeface="ヒラギノ角ゴ Pro W3" charset="-128"/>
                <a:cs typeface="ヒラギノ角ゴ Pro W3" charset="-128"/>
              </a:rPr>
              <a:t>SWIR 2.3 &amp; 4.6 </a:t>
            </a:r>
            <a:r>
              <a:rPr lang="en-US" altLang="ko-KR" sz="1200" b="1" dirty="0" smtClean="0">
                <a:solidFill>
                  <a:srgbClr val="FF0000"/>
                </a:solidFill>
                <a:latin typeface="Symbol" charset="2"/>
                <a:ea typeface="ヒラギノ角ゴ Pro W3" charset="-128"/>
                <a:cs typeface="ヒラギノ角ゴ Pro W3" charset="-128"/>
              </a:rPr>
              <a:t>m</a:t>
            </a:r>
            <a:r>
              <a:rPr lang="en-US" altLang="ko-KR" sz="1200" b="1" dirty="0" smtClean="0">
                <a:solidFill>
                  <a:srgbClr val="FF0000"/>
                </a:solidFill>
                <a:latin typeface="Arial" charset="0"/>
                <a:ea typeface="ヒラギノ角ゴ Pro W3" charset="-128"/>
                <a:cs typeface="ヒラギノ角ゴ Pro W3" charset="-128"/>
              </a:rPr>
              <a:t>m</a:t>
            </a:r>
            <a:br>
              <a:rPr lang="en-US" altLang="ko-KR" sz="1200" b="1" dirty="0" smtClean="0">
                <a:solidFill>
                  <a:srgbClr val="FF0000"/>
                </a:solidFill>
                <a:latin typeface="Arial" charset="0"/>
                <a:ea typeface="ヒラギノ角ゴ Pro W3" charset="-128"/>
                <a:cs typeface="ヒラギノ角ゴ Pro W3" charset="-128"/>
              </a:rPr>
            </a:br>
            <a:r>
              <a:rPr lang="en-US" altLang="ko-KR" sz="1200" b="1" dirty="0" smtClean="0">
                <a:solidFill>
                  <a:srgbClr val="FF0000"/>
                </a:solidFill>
                <a:latin typeface="Arial" charset="0"/>
                <a:ea typeface="ヒラギノ角ゴ Pro W3" charset="-128"/>
                <a:cs typeface="ヒラギノ角ゴ Pro W3" charset="-128"/>
              </a:rPr>
              <a:t>Vis &amp;/or TIR</a:t>
            </a:r>
          </a:p>
        </p:txBody>
      </p:sp>
      <p:sp>
        <p:nvSpPr>
          <p:cNvPr id="36" name="직사각형 35"/>
          <p:cNvSpPr/>
          <p:nvPr/>
        </p:nvSpPr>
        <p:spPr>
          <a:xfrm>
            <a:off x="6660232" y="4005064"/>
            <a:ext cx="2077813" cy="646331"/>
          </a:xfrm>
          <a:prstGeom prst="rect">
            <a:avLst/>
          </a:prstGeom>
        </p:spPr>
        <p:txBody>
          <a:bodyPr wrap="none">
            <a:spAutoFit/>
          </a:bodyPr>
          <a:lstStyle/>
          <a:p>
            <a:pPr lvl="0" defTabSz="457200" fontAlgn="base" latinLnBrk="0">
              <a:spcBef>
                <a:spcPct val="0"/>
              </a:spcBef>
              <a:spcAft>
                <a:spcPct val="0"/>
              </a:spcAft>
            </a:pPr>
            <a:r>
              <a:rPr lang="en-US" altLang="ko-KR" sz="1200" b="1" dirty="0" smtClean="0">
                <a:solidFill>
                  <a:schemeClr val="tx2"/>
                </a:solidFill>
                <a:latin typeface="Arial" charset="0"/>
                <a:ea typeface="ヒラギノ角ゴ Pro W3" charset="-128"/>
                <a:cs typeface="ヒラギノ角ゴ Pro W3" charset="-128"/>
              </a:rPr>
              <a:t>UV-Vis 300-500 nm </a:t>
            </a:r>
          </a:p>
          <a:p>
            <a:r>
              <a:rPr lang="en-US" altLang="ko-KR" sz="1200" b="1" dirty="0" smtClean="0">
                <a:solidFill>
                  <a:srgbClr val="FF0000"/>
                </a:solidFill>
                <a:latin typeface="Arial" charset="0"/>
                <a:ea typeface="ヒラギノ角ゴ Pro W3" charset="-128"/>
                <a:cs typeface="ヒラギノ角ゴ Pro W3" charset="-128"/>
              </a:rPr>
              <a:t>Optional accommodation </a:t>
            </a:r>
          </a:p>
          <a:p>
            <a:r>
              <a:rPr lang="en-US" altLang="ko-KR" sz="1200" b="1" dirty="0" smtClean="0">
                <a:solidFill>
                  <a:srgbClr val="FF0000"/>
                </a:solidFill>
                <a:latin typeface="Arial" charset="0"/>
                <a:ea typeface="ヒラギノ角ゴ Pro W3" charset="-128"/>
                <a:cs typeface="ヒラギノ角ゴ Pro W3" charset="-128"/>
              </a:rPr>
              <a:t>for small IR instrument </a:t>
            </a:r>
            <a:endParaRPr lang="ko-KR" altLang="en-US" sz="1200" b="1" dirty="0" smtClean="0">
              <a:solidFill>
                <a:srgbClr val="FF0000"/>
              </a:solidFill>
            </a:endParaRPr>
          </a:p>
        </p:txBody>
      </p:sp>
      <p:sp>
        <p:nvSpPr>
          <p:cNvPr id="44" name="타원 43"/>
          <p:cNvSpPr/>
          <p:nvPr/>
        </p:nvSpPr>
        <p:spPr>
          <a:xfrm>
            <a:off x="971600" y="2852936"/>
            <a:ext cx="1368152" cy="43204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타원 44"/>
          <p:cNvSpPr/>
          <p:nvPr/>
        </p:nvSpPr>
        <p:spPr>
          <a:xfrm>
            <a:off x="6660232" y="4005064"/>
            <a:ext cx="1440160" cy="28803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타원 45"/>
          <p:cNvSpPr/>
          <p:nvPr/>
        </p:nvSpPr>
        <p:spPr>
          <a:xfrm>
            <a:off x="997224" y="6223242"/>
            <a:ext cx="1368152" cy="43204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Picture 1"/>
          <p:cNvPicPr>
            <a:picLocks noChangeAspect="1"/>
          </p:cNvPicPr>
          <p:nvPr/>
        </p:nvPicPr>
        <p:blipFill rotWithShape="1">
          <a:blip r:embed="rId12"/>
          <a:srcRect l="19479" t="3994" r="19506" b="3799"/>
          <a:stretch/>
        </p:blipFill>
        <p:spPr>
          <a:xfrm>
            <a:off x="391672" y="3139200"/>
            <a:ext cx="666948" cy="613805"/>
          </a:xfrm>
          <a:prstGeom prst="rect">
            <a:avLst/>
          </a:prstGeom>
        </p:spPr>
      </p:pic>
    </p:spTree>
    <p:extLst>
      <p:ext uri="{BB962C8B-B14F-4D97-AF65-F5344CB8AC3E}">
        <p14:creationId xmlns:p14="http://schemas.microsoft.com/office/powerpoint/2010/main" val="33263280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0905"/>
          </a:xfrm>
        </p:spPr>
        <p:txBody>
          <a:bodyPr>
            <a:normAutofit fontScale="90000"/>
          </a:bodyPr>
          <a:lstStyle/>
          <a:p>
            <a:r>
              <a:rPr lang="en-US" sz="3600" b="1" dirty="0" smtClean="0">
                <a:latin typeface="Arial"/>
                <a:cs typeface="Arial"/>
              </a:rPr>
              <a:t>Summary</a:t>
            </a:r>
            <a:endParaRPr lang="en-US" sz="3600" b="1" dirty="0">
              <a:latin typeface="Arial"/>
              <a:cs typeface="Arial"/>
            </a:endParaRPr>
          </a:p>
        </p:txBody>
      </p:sp>
      <p:sp>
        <p:nvSpPr>
          <p:cNvPr id="3" name="Content Placeholder 2"/>
          <p:cNvSpPr>
            <a:spLocks noGrp="1"/>
          </p:cNvSpPr>
          <p:nvPr>
            <p:ph idx="1"/>
          </p:nvPr>
        </p:nvSpPr>
        <p:spPr>
          <a:xfrm>
            <a:off x="344217" y="966504"/>
            <a:ext cx="8451115" cy="5334000"/>
          </a:xfrm>
        </p:spPr>
        <p:txBody>
          <a:bodyPr>
            <a:normAutofit/>
          </a:bodyPr>
          <a:lstStyle/>
          <a:p>
            <a:pPr>
              <a:spcBef>
                <a:spcPts val="600"/>
              </a:spcBef>
            </a:pPr>
            <a:r>
              <a:rPr lang="en-US" sz="2000" dirty="0" smtClean="0">
                <a:latin typeface="Arial"/>
                <a:ea typeface="ヒラギノ角ゴ Pro W3" charset="0"/>
                <a:cs typeface="Arial"/>
              </a:rPr>
              <a:t>Geo-KOMPSAT-2A and 2B are expected to be launched in 2017-2018 time frame and provide information on aerosol and trace gas amounts with the three instruments of AMI, GOCI-2 and GEMS.</a:t>
            </a:r>
          </a:p>
          <a:p>
            <a:pPr>
              <a:spcBef>
                <a:spcPts val="600"/>
              </a:spcBef>
            </a:pPr>
            <a:endParaRPr lang="en-US" sz="2000" dirty="0" smtClean="0">
              <a:latin typeface="Arial"/>
              <a:ea typeface="ヒラギノ角ゴ Pro W3" charset="0"/>
              <a:cs typeface="Arial"/>
            </a:endParaRPr>
          </a:p>
          <a:p>
            <a:pPr>
              <a:spcBef>
                <a:spcPts val="600"/>
              </a:spcBef>
            </a:pPr>
            <a:r>
              <a:rPr lang="en-US" sz="2000" dirty="0" smtClean="0">
                <a:latin typeface="Arial"/>
                <a:ea typeface="ヒラギノ角ゴ Pro W3" charset="0"/>
                <a:cs typeface="Arial"/>
              </a:rPr>
              <a:t>GEMS, a geostationary mission is expected to contribute monitoring air quality and SLCF in Asia in high temporal and spatial resolution. </a:t>
            </a:r>
          </a:p>
          <a:p>
            <a:pPr lvl="1">
              <a:spcBef>
                <a:spcPts val="600"/>
              </a:spcBef>
            </a:pPr>
            <a:r>
              <a:rPr lang="en-US" sz="1800" dirty="0" smtClean="0">
                <a:latin typeface="Arial"/>
                <a:ea typeface="ヒラギノ角ゴ Pro W3" charset="0"/>
                <a:cs typeface="Arial"/>
              </a:rPr>
              <a:t>GEMS, a scanning UV</a:t>
            </a:r>
            <a:r>
              <a:rPr lang="en-US" sz="1800" dirty="0">
                <a:latin typeface="Arial"/>
                <a:ea typeface="ヒラギノ角ゴ Pro W3" charset="0"/>
                <a:cs typeface="Arial"/>
              </a:rPr>
              <a:t>-</a:t>
            </a:r>
            <a:r>
              <a:rPr lang="en-US" sz="1800" dirty="0" smtClean="0">
                <a:latin typeface="Arial"/>
                <a:ea typeface="ヒラギノ角ゴ Pro W3" charset="0"/>
                <a:cs typeface="Arial"/>
              </a:rPr>
              <a:t>Visible spectrometer </a:t>
            </a:r>
            <a:r>
              <a:rPr lang="en-US" sz="1800" dirty="0">
                <a:latin typeface="Arial"/>
                <a:ea typeface="ヒラギノ角ゴ Pro W3" charset="0"/>
                <a:cs typeface="Arial"/>
              </a:rPr>
              <a:t>observations </a:t>
            </a:r>
            <a:r>
              <a:rPr lang="en-US" sz="1800" dirty="0" smtClean="0">
                <a:latin typeface="Arial"/>
                <a:ea typeface="ヒラギノ角ゴ Pro W3" charset="0"/>
                <a:cs typeface="Arial"/>
              </a:rPr>
              <a:t>can contribute to provide </a:t>
            </a:r>
            <a:r>
              <a:rPr lang="en-US" sz="1800" dirty="0">
                <a:latin typeface="Arial"/>
                <a:ea typeface="ヒラギノ角ゴ Pro W3" charset="0"/>
                <a:cs typeface="Arial"/>
              </a:rPr>
              <a:t>a </a:t>
            </a:r>
            <a:r>
              <a:rPr lang="en-US" sz="1800" dirty="0" smtClean="0">
                <a:latin typeface="Arial"/>
                <a:ea typeface="ヒラギノ角ゴ Pro W3" charset="0"/>
                <a:cs typeface="Arial"/>
              </a:rPr>
              <a:t>set </a:t>
            </a:r>
            <a:r>
              <a:rPr lang="en-US" sz="1800" dirty="0">
                <a:latin typeface="Arial"/>
                <a:ea typeface="ヒラギノ角ゴ Pro W3" charset="0"/>
                <a:cs typeface="Arial"/>
              </a:rPr>
              <a:t>of tropospheric column products </a:t>
            </a:r>
            <a:r>
              <a:rPr lang="en-US" sz="1800" dirty="0" smtClean="0">
                <a:latin typeface="Arial"/>
                <a:ea typeface="ヒラギノ角ゴ Pro W3" charset="0"/>
                <a:cs typeface="Arial"/>
              </a:rPr>
              <a:t>over </a:t>
            </a:r>
            <a:r>
              <a:rPr lang="en-US" sz="1800" dirty="0">
                <a:latin typeface="Arial"/>
                <a:ea typeface="ヒラギノ角ゴ Pro W3" charset="0"/>
                <a:cs typeface="Arial"/>
              </a:rPr>
              <a:t>the </a:t>
            </a:r>
            <a:r>
              <a:rPr lang="en-US" sz="1800" dirty="0" smtClean="0">
                <a:latin typeface="Arial"/>
                <a:ea typeface="ヒラギノ角ゴ Pro W3" charset="0"/>
                <a:cs typeface="Arial"/>
              </a:rPr>
              <a:t>Asia-Pacific region </a:t>
            </a:r>
            <a:r>
              <a:rPr lang="en-US" sz="1800" dirty="0">
                <a:latin typeface="Arial"/>
                <a:ea typeface="ヒラギノ角ゴ Pro W3" charset="0"/>
                <a:cs typeface="Arial"/>
              </a:rPr>
              <a:t>at </a:t>
            </a:r>
            <a:r>
              <a:rPr lang="en-US" sz="1800" b="1" dirty="0" smtClean="0">
                <a:latin typeface="Arial"/>
                <a:ea typeface="ヒラギノ角ゴ Pro W3" charset="0"/>
                <a:cs typeface="Arial"/>
              </a:rPr>
              <a:t>spatial resolution of ~ 8 km </a:t>
            </a:r>
            <a:r>
              <a:rPr lang="en-US" sz="1800" b="1" dirty="0">
                <a:latin typeface="Arial"/>
                <a:ea typeface="ヒラギノ角ゴ Pro W3" charset="0"/>
                <a:cs typeface="Arial"/>
              </a:rPr>
              <a:t>and </a:t>
            </a:r>
            <a:r>
              <a:rPr lang="en-US" sz="1800" b="1" dirty="0" smtClean="0">
                <a:latin typeface="Arial"/>
                <a:ea typeface="ヒラギノ角ゴ Pro W3" charset="0"/>
                <a:cs typeface="Arial"/>
              </a:rPr>
              <a:t>temporal resolution of 1 hour.</a:t>
            </a:r>
            <a:endParaRPr lang="en-US" sz="1800" dirty="0">
              <a:latin typeface="Arial"/>
              <a:ea typeface="ヒラギノ角ゴ Pro W3" charset="0"/>
              <a:cs typeface="Arial"/>
            </a:endParaRPr>
          </a:p>
          <a:p>
            <a:pPr lvl="2">
              <a:spcBef>
                <a:spcPts val="600"/>
              </a:spcBef>
            </a:pPr>
            <a:r>
              <a:rPr lang="en-US" sz="1800" b="1" dirty="0">
                <a:latin typeface="Arial"/>
                <a:ea typeface="ヒラギノ角ゴ Pro W3" charset="0"/>
                <a:cs typeface="Arial"/>
              </a:rPr>
              <a:t>O</a:t>
            </a:r>
            <a:r>
              <a:rPr lang="en-US" sz="1800" b="1" baseline="-25000" dirty="0">
                <a:latin typeface="Arial"/>
                <a:ea typeface="ヒラギノ角ゴ Pro W3" charset="0"/>
                <a:cs typeface="Arial"/>
              </a:rPr>
              <a:t>3  </a:t>
            </a:r>
            <a:r>
              <a:rPr lang="en-US" sz="1800" b="1" dirty="0">
                <a:latin typeface="Arial"/>
                <a:ea typeface="ヒラギノ角ゴ Pro W3" charset="0"/>
                <a:cs typeface="Arial"/>
              </a:rPr>
              <a:t>     NO</a:t>
            </a:r>
            <a:r>
              <a:rPr lang="en-US" sz="1800" b="1" baseline="-25000" dirty="0">
                <a:latin typeface="Arial"/>
                <a:ea typeface="ヒラギノ角ゴ Pro W3" charset="0"/>
                <a:cs typeface="Arial"/>
              </a:rPr>
              <a:t>2</a:t>
            </a:r>
            <a:r>
              <a:rPr lang="en-US" sz="1800" b="1" dirty="0">
                <a:latin typeface="Arial"/>
                <a:ea typeface="ヒラギノ角ゴ Pro W3" charset="0"/>
                <a:cs typeface="Arial"/>
              </a:rPr>
              <a:t>     HCHO     SO</a:t>
            </a:r>
            <a:r>
              <a:rPr lang="en-US" sz="1800" b="1" baseline="-25000" dirty="0">
                <a:latin typeface="Arial"/>
                <a:ea typeface="ヒラギノ角ゴ Pro W3" charset="0"/>
                <a:cs typeface="Arial"/>
              </a:rPr>
              <a:t>2 </a:t>
            </a:r>
            <a:r>
              <a:rPr lang="en-US" sz="1800" b="1" dirty="0">
                <a:latin typeface="Arial"/>
                <a:ea typeface="ヒラギノ角ゴ Pro W3" charset="0"/>
                <a:cs typeface="Arial"/>
              </a:rPr>
              <a:t>    AOD </a:t>
            </a:r>
            <a:r>
              <a:rPr lang="en-US" sz="1800" b="1" dirty="0" smtClean="0">
                <a:latin typeface="Arial"/>
                <a:ea typeface="ヒラギノ角ゴ Pro W3" charset="0"/>
                <a:cs typeface="Arial"/>
              </a:rPr>
              <a:t>(AI, AAI, AOCH)</a:t>
            </a:r>
            <a:endParaRPr lang="en-US" sz="2000" dirty="0" smtClean="0">
              <a:latin typeface="Arial"/>
              <a:ea typeface="ヒラギノ角ゴ Pro W3" charset="0"/>
              <a:cs typeface="Arial"/>
            </a:endParaRPr>
          </a:p>
          <a:p>
            <a:pPr>
              <a:spcBef>
                <a:spcPts val="600"/>
              </a:spcBef>
            </a:pPr>
            <a:endParaRPr lang="en-US" sz="2000" dirty="0" smtClean="0">
              <a:latin typeface="Arial"/>
              <a:cs typeface="Arial"/>
            </a:endParaRPr>
          </a:p>
          <a:p>
            <a:pPr>
              <a:spcBef>
                <a:spcPts val="600"/>
              </a:spcBef>
            </a:pPr>
            <a:r>
              <a:rPr lang="en-US" sz="2000" dirty="0" smtClean="0">
                <a:latin typeface="Arial"/>
                <a:cs typeface="Arial"/>
              </a:rPr>
              <a:t>GEMS </a:t>
            </a:r>
            <a:r>
              <a:rPr lang="en-US" sz="2000" dirty="0">
                <a:latin typeface="Arial"/>
                <a:cs typeface="Arial"/>
              </a:rPr>
              <a:t>can contribute to understand the globalization of </a:t>
            </a:r>
            <a:r>
              <a:rPr lang="en-US" sz="2000" dirty="0" smtClean="0">
                <a:latin typeface="Arial"/>
                <a:cs typeface="Arial"/>
              </a:rPr>
              <a:t>pollution events</a:t>
            </a:r>
            <a:r>
              <a:rPr lang="en-US" sz="2000" dirty="0">
                <a:latin typeface="Arial"/>
                <a:cs typeface="Arial"/>
              </a:rPr>
              <a:t>, source/sink identification, and long-range transport of pollutants and </a:t>
            </a:r>
            <a:r>
              <a:rPr lang="en-US" sz="2000" dirty="0" smtClean="0">
                <a:latin typeface="Arial"/>
                <a:cs typeface="Arial"/>
              </a:rPr>
              <a:t>SLCF, as a part of the CEOS ACC.</a:t>
            </a:r>
            <a:endParaRPr lang="en-US" sz="2000" dirty="0">
              <a:latin typeface="Arial"/>
              <a:ea typeface="ヒラギノ角ゴ Pro W3" charset="0"/>
              <a:cs typeface="Arial"/>
            </a:endParaRPr>
          </a:p>
          <a:p>
            <a:pPr>
              <a:spcBef>
                <a:spcPts val="600"/>
              </a:spcBef>
            </a:pPr>
            <a:endParaRPr lang="en-US" sz="2000" dirty="0">
              <a:latin typeface="Arial"/>
              <a:ea typeface="ヒラギノ角ゴ Pro W3" charset="0"/>
              <a:cs typeface="Arial"/>
            </a:endParaRPr>
          </a:p>
          <a:p>
            <a:pPr>
              <a:spcBef>
                <a:spcPts val="600"/>
              </a:spcBef>
            </a:pPr>
            <a:endParaRPr lang="en-US" sz="2200" dirty="0">
              <a:latin typeface="Arial"/>
              <a:ea typeface="ヒラギノ角ゴ Pro W3" charset="0"/>
              <a:cs typeface="Arial"/>
            </a:endParaRPr>
          </a:p>
          <a:p>
            <a:endParaRPr lang="en-US" dirty="0">
              <a:latin typeface="Arial"/>
              <a:cs typeface="Arial"/>
            </a:endParaRPr>
          </a:p>
        </p:txBody>
      </p:sp>
    </p:spTree>
    <p:extLst>
      <p:ext uri="{BB962C8B-B14F-4D97-AF65-F5344CB8AC3E}">
        <p14:creationId xmlns:p14="http://schemas.microsoft.com/office/powerpoint/2010/main" val="39929933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582226"/>
            <a:ext cx="6480720" cy="958106"/>
          </a:xfrm>
        </p:spPr>
        <p:txBody>
          <a:bodyPr/>
          <a:lstStyle/>
          <a:p>
            <a:r>
              <a:rPr lang="en-US" dirty="0" smtClean="0"/>
              <a:t>Acknowledgement</a:t>
            </a:r>
            <a:endParaRPr lang="en-US" dirty="0"/>
          </a:p>
        </p:txBody>
      </p:sp>
      <p:sp>
        <p:nvSpPr>
          <p:cNvPr id="3" name="Subtitle 2"/>
          <p:cNvSpPr>
            <a:spLocks noGrp="1"/>
          </p:cNvSpPr>
          <p:nvPr>
            <p:ph type="subTitle" idx="1"/>
          </p:nvPr>
        </p:nvSpPr>
        <p:spPr>
          <a:xfrm>
            <a:off x="705533" y="1549928"/>
            <a:ext cx="7819656" cy="4401665"/>
          </a:xfrm>
        </p:spPr>
        <p:txBody>
          <a:bodyPr>
            <a:normAutofit/>
          </a:bodyPr>
          <a:lstStyle/>
          <a:p>
            <a:endParaRPr lang="en-US" sz="2000" b="1" dirty="0" smtClean="0">
              <a:latin typeface="Arial"/>
              <a:cs typeface="Arial"/>
            </a:endParaRPr>
          </a:p>
          <a:p>
            <a:r>
              <a:rPr lang="en-US" sz="2000" b="1" dirty="0">
                <a:latin typeface="Arial"/>
                <a:cs typeface="Arial"/>
              </a:rPr>
              <a:t>GEMS Science </a:t>
            </a:r>
            <a:r>
              <a:rPr lang="en-US" sz="2000" b="1" dirty="0" smtClean="0">
                <a:latin typeface="Arial"/>
                <a:cs typeface="Arial"/>
              </a:rPr>
              <a:t>Team</a:t>
            </a:r>
          </a:p>
          <a:p>
            <a:r>
              <a:rPr lang="en-US" sz="1800" b="1" dirty="0" smtClean="0">
                <a:latin typeface="Arial"/>
                <a:cs typeface="Arial"/>
              </a:rPr>
              <a:t>Both Korean and International Members</a:t>
            </a:r>
            <a:endParaRPr lang="en-US" sz="2000" b="1" dirty="0" smtClean="0">
              <a:latin typeface="Arial"/>
              <a:cs typeface="Arial"/>
            </a:endParaRPr>
          </a:p>
          <a:p>
            <a:endParaRPr lang="en-US" sz="2000" b="1" dirty="0" smtClean="0">
              <a:latin typeface="Arial"/>
              <a:cs typeface="Arial"/>
            </a:endParaRPr>
          </a:p>
          <a:p>
            <a:r>
              <a:rPr lang="en-US" sz="2000" b="1" dirty="0" smtClean="0">
                <a:latin typeface="Arial"/>
                <a:cs typeface="Arial"/>
              </a:rPr>
              <a:t>Ministry of Environment (</a:t>
            </a:r>
            <a:r>
              <a:rPr lang="en-US" sz="2000" b="1" dirty="0" err="1" smtClean="0">
                <a:latin typeface="Arial"/>
                <a:cs typeface="Arial"/>
              </a:rPr>
              <a:t>MoE</a:t>
            </a:r>
            <a:r>
              <a:rPr lang="en-US" sz="2000" b="1" dirty="0" smtClean="0">
                <a:latin typeface="Arial"/>
                <a:cs typeface="Arial"/>
              </a:rPr>
              <a:t>), Rep. of Korea</a:t>
            </a:r>
          </a:p>
          <a:p>
            <a:r>
              <a:rPr lang="en-US" sz="2000" b="1" dirty="0" smtClean="0">
                <a:latin typeface="Arial"/>
                <a:cs typeface="Arial"/>
              </a:rPr>
              <a:t>NIER, </a:t>
            </a:r>
            <a:r>
              <a:rPr lang="en-US" sz="2000" b="1" dirty="0" err="1" smtClean="0">
                <a:latin typeface="Arial"/>
                <a:cs typeface="Arial"/>
              </a:rPr>
              <a:t>MoE</a:t>
            </a:r>
            <a:endParaRPr lang="en-US" sz="2000" b="1" dirty="0" smtClean="0">
              <a:latin typeface="Arial"/>
              <a:cs typeface="Arial"/>
            </a:endParaRPr>
          </a:p>
          <a:p>
            <a:r>
              <a:rPr lang="en-US" sz="2000" b="1" dirty="0" smtClean="0">
                <a:latin typeface="Arial"/>
                <a:cs typeface="Arial"/>
              </a:rPr>
              <a:t>KEITI, </a:t>
            </a:r>
            <a:r>
              <a:rPr lang="en-US" sz="2000" b="1" dirty="0" err="1" smtClean="0">
                <a:latin typeface="Arial"/>
                <a:cs typeface="Arial"/>
              </a:rPr>
              <a:t>MoE</a:t>
            </a:r>
            <a:endParaRPr lang="en-US" sz="2000" b="1" dirty="0" smtClean="0">
              <a:latin typeface="Arial"/>
              <a:cs typeface="Arial"/>
            </a:endParaRPr>
          </a:p>
          <a:p>
            <a:endParaRPr lang="en-US" sz="2000" b="1" dirty="0">
              <a:latin typeface="Arial"/>
              <a:cs typeface="Arial"/>
            </a:endParaRPr>
          </a:p>
          <a:p>
            <a:r>
              <a:rPr lang="en-US" sz="2000" b="1" dirty="0" smtClean="0">
                <a:latin typeface="Arial"/>
                <a:cs typeface="Arial"/>
              </a:rPr>
              <a:t>Ministry of Education, Science &amp; Technology (MEST)</a:t>
            </a:r>
          </a:p>
          <a:p>
            <a:r>
              <a:rPr lang="en-US" sz="2000" b="1" dirty="0" smtClean="0">
                <a:latin typeface="Arial"/>
                <a:cs typeface="Arial"/>
              </a:rPr>
              <a:t>KARI</a:t>
            </a:r>
          </a:p>
          <a:p>
            <a:endParaRPr lang="en-US" sz="2000" b="1" dirty="0">
              <a:latin typeface="Arial"/>
              <a:cs typeface="Arial"/>
            </a:endParaRPr>
          </a:p>
        </p:txBody>
      </p:sp>
    </p:spTree>
    <p:extLst>
      <p:ext uri="{BB962C8B-B14F-4D97-AF65-F5344CB8AC3E}">
        <p14:creationId xmlns:p14="http://schemas.microsoft.com/office/powerpoint/2010/main" val="24020188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3" descr="C:\Documents and Settings\user\Desktop\환경부작업\ocp06-fig1.jpg"/>
          <p:cNvPicPr>
            <a:picLocks noChangeAspect="1" noChangeArrowheads="1"/>
          </p:cNvPicPr>
          <p:nvPr/>
        </p:nvPicPr>
        <p:blipFill>
          <a:blip r:embed="rId3" cstate="print"/>
          <a:srcRect/>
          <a:stretch>
            <a:fillRect/>
          </a:stretch>
        </p:blipFill>
        <p:spPr bwMode="auto">
          <a:xfrm>
            <a:off x="683568" y="919981"/>
            <a:ext cx="8003494" cy="5461347"/>
          </a:xfrm>
          <a:prstGeom prst="rect">
            <a:avLst/>
          </a:prstGeom>
          <a:noFill/>
          <a:ln w="9525">
            <a:noFill/>
            <a:miter lim="800000"/>
            <a:headEnd/>
            <a:tailEnd/>
          </a:ln>
        </p:spPr>
      </p:pic>
      <p:sp>
        <p:nvSpPr>
          <p:cNvPr id="19" name="Down Arrow 18"/>
          <p:cNvSpPr/>
          <p:nvPr/>
        </p:nvSpPr>
        <p:spPr>
          <a:xfrm>
            <a:off x="3851920" y="3789040"/>
            <a:ext cx="576064" cy="1368152"/>
          </a:xfrm>
          <a:prstGeom prst="downArrow">
            <a:avLst/>
          </a:prstGeom>
          <a:solidFill>
            <a:srgbClr val="FFC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C00"/>
              </a:solidFill>
            </a:endParaRPr>
          </a:p>
        </p:txBody>
      </p:sp>
      <p:sp>
        <p:nvSpPr>
          <p:cNvPr id="108545" name="TextBox 1"/>
          <p:cNvSpPr txBox="1">
            <a:spLocks noChangeArrowheads="1"/>
          </p:cNvSpPr>
          <p:nvPr/>
        </p:nvSpPr>
        <p:spPr bwMode="auto">
          <a:xfrm>
            <a:off x="0" y="36984"/>
            <a:ext cx="9143999" cy="845360"/>
          </a:xfrm>
          <a:prstGeom prst="rect">
            <a:avLst/>
          </a:prstGeom>
          <a:noFill/>
          <a:ln w="9525">
            <a:noFill/>
            <a:miter lim="800000"/>
            <a:headEnd/>
            <a:tailEnd/>
          </a:ln>
        </p:spPr>
        <p:txBody>
          <a:bodyPr wrap="square">
            <a:spAutoFit/>
          </a:bodyPr>
          <a:lstStyle/>
          <a:p>
            <a:pPr algn="ctr">
              <a:lnSpc>
                <a:spcPct val="80000"/>
              </a:lnSpc>
            </a:pPr>
            <a:r>
              <a:rPr lang="en-US" altLang="ko-KR" sz="3200" b="1" dirty="0" smtClean="0">
                <a:latin typeface="Arial"/>
                <a:ea typeface="맑은 고딕"/>
                <a:cs typeface="Arial"/>
              </a:rPr>
              <a:t>Objective</a:t>
            </a:r>
            <a:r>
              <a:rPr kumimoji="0" lang="en-US" altLang="ko-KR" sz="3200" b="1" dirty="0" smtClean="0">
                <a:latin typeface="Arial"/>
                <a:ea typeface="맑은 고딕"/>
                <a:cs typeface="Arial"/>
              </a:rPr>
              <a:t>: </a:t>
            </a:r>
            <a:r>
              <a:rPr kumimoji="0" lang="en-US" altLang="ko-KR" sz="2800" b="1" dirty="0" smtClean="0">
                <a:latin typeface="Arial"/>
                <a:ea typeface="맑은 고딕"/>
                <a:cs typeface="Arial"/>
              </a:rPr>
              <a:t>Measurement of air quality and </a:t>
            </a:r>
            <a:r>
              <a:rPr lang="en-US" altLang="ko-KR" sz="2800" b="1" dirty="0" smtClean="0">
                <a:latin typeface="Arial"/>
                <a:ea typeface="맑은 고딕"/>
                <a:cs typeface="Arial"/>
              </a:rPr>
              <a:t>SLCF</a:t>
            </a:r>
            <a:r>
              <a:rPr kumimoji="0" lang="en-US" altLang="ko-KR" sz="2800" b="1" dirty="0" smtClean="0">
                <a:latin typeface="Arial"/>
                <a:ea typeface="맑은 고딕"/>
                <a:cs typeface="Arial"/>
              </a:rPr>
              <a:t> </a:t>
            </a:r>
          </a:p>
          <a:p>
            <a:pPr algn="ctr">
              <a:lnSpc>
                <a:spcPct val="80000"/>
              </a:lnSpc>
            </a:pPr>
            <a:r>
              <a:rPr kumimoji="0" lang="en-US" altLang="ko-KR" sz="2800" b="1" dirty="0" smtClean="0">
                <a:latin typeface="Arial"/>
                <a:ea typeface="맑은 고딕"/>
                <a:cs typeface="Arial"/>
              </a:rPr>
              <a:t>in high temporal and spatial resolution</a:t>
            </a:r>
            <a:endParaRPr kumimoji="0" lang="ko-KR" altLang="en-US" sz="2800" b="1" dirty="0">
              <a:latin typeface="Arial"/>
              <a:ea typeface="맑은 고딕"/>
              <a:cs typeface="Arial"/>
            </a:endParaRPr>
          </a:p>
        </p:txBody>
      </p:sp>
      <p:sp>
        <p:nvSpPr>
          <p:cNvPr id="108548" name="직사각형 6"/>
          <p:cNvSpPr>
            <a:spLocks noChangeArrowheads="1"/>
          </p:cNvSpPr>
          <p:nvPr/>
        </p:nvSpPr>
        <p:spPr bwMode="auto">
          <a:xfrm>
            <a:off x="3851920" y="6107944"/>
            <a:ext cx="5001839" cy="276999"/>
          </a:xfrm>
          <a:prstGeom prst="rect">
            <a:avLst/>
          </a:prstGeom>
          <a:noFill/>
          <a:ln w="9525">
            <a:noFill/>
            <a:miter lim="800000"/>
            <a:headEnd/>
            <a:tailEnd/>
          </a:ln>
        </p:spPr>
        <p:txBody>
          <a:bodyPr wrap="square">
            <a:spAutoFit/>
          </a:bodyPr>
          <a:lstStyle/>
          <a:p>
            <a:r>
              <a:rPr kumimoji="0" lang="en-US" altLang="ko-KR" sz="1200" dirty="0">
                <a:solidFill>
                  <a:srgbClr val="000000"/>
                </a:solidFill>
                <a:ea typeface="맑은 고딕"/>
                <a:cs typeface="맑은 고딕"/>
              </a:rPr>
              <a:t>Credit: CCSP Strategic Plan (illustrated by </a:t>
            </a:r>
            <a:r>
              <a:rPr kumimoji="0" lang="en-US" altLang="ko-KR" sz="1200" dirty="0" smtClean="0">
                <a:solidFill>
                  <a:srgbClr val="000000"/>
                </a:solidFill>
                <a:ea typeface="맑은 고딕"/>
                <a:cs typeface="맑은 고딕"/>
              </a:rPr>
              <a:t>P. </a:t>
            </a:r>
            <a:r>
              <a:rPr kumimoji="0" lang="en-US" altLang="ko-KR" sz="1200" dirty="0" err="1" smtClean="0">
                <a:solidFill>
                  <a:srgbClr val="000000"/>
                </a:solidFill>
                <a:ea typeface="맑은 고딕"/>
                <a:cs typeface="맑은 고딕"/>
              </a:rPr>
              <a:t>Rekacewicz</a:t>
            </a:r>
            <a:r>
              <a:rPr kumimoji="0" lang="en-US" altLang="ko-KR" sz="1200" dirty="0">
                <a:solidFill>
                  <a:srgbClr val="000000"/>
                </a:solidFill>
                <a:ea typeface="맑은 고딕"/>
                <a:cs typeface="맑은 고딕"/>
              </a:rPr>
              <a:t>).</a:t>
            </a:r>
            <a:endParaRPr kumimoji="0" lang="ko-KR" altLang="en-US" sz="1200" dirty="0">
              <a:solidFill>
                <a:srgbClr val="000000"/>
              </a:solidFill>
              <a:ea typeface="맑은 고딕"/>
              <a:cs typeface="맑은 고딕"/>
            </a:endParaRPr>
          </a:p>
        </p:txBody>
      </p:sp>
      <p:sp>
        <p:nvSpPr>
          <p:cNvPr id="2" name="TextBox 1"/>
          <p:cNvSpPr txBox="1"/>
          <p:nvPr/>
        </p:nvSpPr>
        <p:spPr>
          <a:xfrm>
            <a:off x="251520" y="5169966"/>
            <a:ext cx="2664296" cy="646331"/>
          </a:xfrm>
          <a:prstGeom prst="rect">
            <a:avLst/>
          </a:prstGeom>
          <a:noFill/>
        </p:spPr>
        <p:txBody>
          <a:bodyPr wrap="square" rtlCol="0">
            <a:spAutoFit/>
          </a:bodyPr>
          <a:lstStyle/>
          <a:p>
            <a:r>
              <a:rPr lang="en-US" b="1" dirty="0" smtClean="0">
                <a:solidFill>
                  <a:srgbClr val="FF0000"/>
                </a:solidFill>
                <a:latin typeface="Arial"/>
                <a:cs typeface="Arial"/>
              </a:rPr>
              <a:t>EMISSION</a:t>
            </a:r>
          </a:p>
          <a:p>
            <a:r>
              <a:rPr lang="en-US" b="1" dirty="0" smtClean="0">
                <a:solidFill>
                  <a:srgbClr val="FF0000"/>
                </a:solidFill>
                <a:latin typeface="Arial"/>
                <a:cs typeface="Arial"/>
              </a:rPr>
              <a:t>(local and urban scale)</a:t>
            </a:r>
            <a:endParaRPr lang="en-US" b="1" dirty="0">
              <a:solidFill>
                <a:srgbClr val="FF0000"/>
              </a:solidFill>
              <a:latin typeface="Arial"/>
              <a:cs typeface="Arial"/>
            </a:endParaRPr>
          </a:p>
        </p:txBody>
      </p:sp>
      <p:sp>
        <p:nvSpPr>
          <p:cNvPr id="9" name="TextBox 8"/>
          <p:cNvSpPr txBox="1"/>
          <p:nvPr/>
        </p:nvSpPr>
        <p:spPr>
          <a:xfrm>
            <a:off x="235451" y="3347700"/>
            <a:ext cx="1672253" cy="923330"/>
          </a:xfrm>
          <a:prstGeom prst="rect">
            <a:avLst/>
          </a:prstGeom>
          <a:noFill/>
        </p:spPr>
        <p:txBody>
          <a:bodyPr wrap="none" rtlCol="0">
            <a:spAutoFit/>
          </a:bodyPr>
          <a:lstStyle/>
          <a:p>
            <a:r>
              <a:rPr lang="en-US" b="1" dirty="0" smtClean="0">
                <a:solidFill>
                  <a:srgbClr val="FF0000"/>
                </a:solidFill>
                <a:latin typeface="Arial"/>
                <a:cs typeface="Arial"/>
              </a:rPr>
              <a:t>AIR QUALITY</a:t>
            </a:r>
          </a:p>
          <a:p>
            <a:r>
              <a:rPr lang="en-US" b="1" dirty="0" smtClean="0">
                <a:solidFill>
                  <a:srgbClr val="FF0000"/>
                </a:solidFill>
                <a:latin typeface="Arial"/>
                <a:cs typeface="Arial"/>
              </a:rPr>
              <a:t>(local and</a:t>
            </a:r>
          </a:p>
          <a:p>
            <a:r>
              <a:rPr lang="en-US" b="1" dirty="0" smtClean="0">
                <a:solidFill>
                  <a:srgbClr val="FF0000"/>
                </a:solidFill>
                <a:latin typeface="Arial"/>
                <a:cs typeface="Arial"/>
              </a:rPr>
              <a:t>  regional)</a:t>
            </a:r>
            <a:endParaRPr lang="en-US" b="1" dirty="0">
              <a:solidFill>
                <a:srgbClr val="FF0000"/>
              </a:solidFill>
              <a:latin typeface="Arial"/>
              <a:cs typeface="Arial"/>
            </a:endParaRPr>
          </a:p>
        </p:txBody>
      </p:sp>
      <p:sp>
        <p:nvSpPr>
          <p:cNvPr id="10" name="TextBox 9"/>
          <p:cNvSpPr txBox="1"/>
          <p:nvPr/>
        </p:nvSpPr>
        <p:spPr>
          <a:xfrm>
            <a:off x="3419872" y="1988840"/>
            <a:ext cx="3262432" cy="369332"/>
          </a:xfrm>
          <a:prstGeom prst="rect">
            <a:avLst/>
          </a:prstGeom>
          <a:noFill/>
        </p:spPr>
        <p:txBody>
          <a:bodyPr wrap="none" rtlCol="0">
            <a:spAutoFit/>
          </a:bodyPr>
          <a:lstStyle/>
          <a:p>
            <a:r>
              <a:rPr lang="en-US" b="1" dirty="0" smtClean="0">
                <a:solidFill>
                  <a:srgbClr val="FF0000"/>
                </a:solidFill>
                <a:latin typeface="Arial"/>
                <a:cs typeface="Arial"/>
              </a:rPr>
              <a:t>LONG-RANGE TRANSPORT</a:t>
            </a:r>
            <a:endParaRPr lang="en-US" b="1" dirty="0">
              <a:solidFill>
                <a:srgbClr val="FF0000"/>
              </a:solidFill>
              <a:latin typeface="Arial"/>
              <a:cs typeface="Arial"/>
            </a:endParaRPr>
          </a:p>
        </p:txBody>
      </p:sp>
      <p:sp>
        <p:nvSpPr>
          <p:cNvPr id="4" name="Right Arrow 3"/>
          <p:cNvSpPr/>
          <p:nvPr/>
        </p:nvSpPr>
        <p:spPr>
          <a:xfrm>
            <a:off x="2771800" y="2420888"/>
            <a:ext cx="4176464" cy="504056"/>
          </a:xfrm>
          <a:prstGeom prst="rightArrow">
            <a:avLst>
              <a:gd name="adj1" fmla="val 67377"/>
              <a:gd name="adj2" fmla="val 50000"/>
            </a:avLst>
          </a:prstGeom>
          <a:solidFill>
            <a:srgbClr val="C6D9F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90"/>
                </a:solidFill>
                <a:latin typeface="Arial"/>
                <a:cs typeface="Arial"/>
              </a:rPr>
              <a:t>METEOROLOGY</a:t>
            </a:r>
            <a:endParaRPr lang="en-US" b="1" dirty="0">
              <a:solidFill>
                <a:srgbClr val="000090"/>
              </a:solidFill>
              <a:latin typeface="Arial"/>
              <a:cs typeface="Arial"/>
            </a:endParaRPr>
          </a:p>
        </p:txBody>
      </p:sp>
      <p:sp>
        <p:nvSpPr>
          <p:cNvPr id="12" name="TextBox 11"/>
          <p:cNvSpPr txBox="1"/>
          <p:nvPr/>
        </p:nvSpPr>
        <p:spPr>
          <a:xfrm>
            <a:off x="179512" y="1484784"/>
            <a:ext cx="2321782" cy="369332"/>
          </a:xfrm>
          <a:prstGeom prst="rect">
            <a:avLst/>
          </a:prstGeom>
          <a:noFill/>
        </p:spPr>
        <p:txBody>
          <a:bodyPr wrap="none" rtlCol="0">
            <a:spAutoFit/>
          </a:bodyPr>
          <a:lstStyle/>
          <a:p>
            <a:r>
              <a:rPr lang="en-US" b="1" dirty="0" smtClean="0">
                <a:solidFill>
                  <a:srgbClr val="FF0000"/>
                </a:solidFill>
                <a:latin typeface="Arial"/>
                <a:cs typeface="Arial"/>
              </a:rPr>
              <a:t>CLIMATE FORCING</a:t>
            </a:r>
            <a:endParaRPr lang="en-US" b="1" dirty="0">
              <a:solidFill>
                <a:srgbClr val="FF0000"/>
              </a:solidFill>
              <a:latin typeface="Arial"/>
              <a:cs typeface="Arial"/>
            </a:endParaRPr>
          </a:p>
        </p:txBody>
      </p:sp>
      <p:sp>
        <p:nvSpPr>
          <p:cNvPr id="5" name="Up Arrow 4"/>
          <p:cNvSpPr/>
          <p:nvPr/>
        </p:nvSpPr>
        <p:spPr>
          <a:xfrm>
            <a:off x="1547664" y="5085184"/>
            <a:ext cx="864096" cy="432048"/>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Curved Left Arrow 5"/>
          <p:cNvSpPr/>
          <p:nvPr/>
        </p:nvSpPr>
        <p:spPr>
          <a:xfrm rot="10800000" flipH="1">
            <a:off x="2987825" y="5013176"/>
            <a:ext cx="1512168" cy="1080120"/>
          </a:xfrm>
          <a:prstGeom prst="curvedLeftArrow">
            <a:avLst/>
          </a:prstGeom>
          <a:solidFill>
            <a:srgbClr val="C6D9F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smtClean="0">
              <a:solidFill>
                <a:srgbClr val="000090"/>
              </a:solidFill>
              <a:latin typeface="Arial"/>
              <a:cs typeface="Arial"/>
            </a:endParaRPr>
          </a:p>
          <a:p>
            <a:pPr algn="ctr"/>
            <a:endParaRPr lang="en-US" sz="1600" b="1" dirty="0" smtClean="0">
              <a:solidFill>
                <a:srgbClr val="C6D9F1"/>
              </a:solidFill>
              <a:latin typeface="Arial"/>
              <a:cs typeface="Arial"/>
            </a:endParaRPr>
          </a:p>
          <a:p>
            <a:pPr algn="ctr"/>
            <a:endParaRPr lang="en-US" sz="1600" b="1" dirty="0">
              <a:solidFill>
                <a:srgbClr val="C6D9F1"/>
              </a:solidFill>
              <a:latin typeface="Arial"/>
              <a:cs typeface="Arial"/>
            </a:endParaRPr>
          </a:p>
          <a:p>
            <a:pPr algn="ctr"/>
            <a:endParaRPr lang="en-US" sz="1600" b="1" dirty="0">
              <a:solidFill>
                <a:srgbClr val="C6D9F1"/>
              </a:solidFill>
              <a:latin typeface="Arial"/>
              <a:cs typeface="Arial"/>
            </a:endParaRPr>
          </a:p>
        </p:txBody>
      </p:sp>
      <p:sp>
        <p:nvSpPr>
          <p:cNvPr id="7" name="TextBox 6"/>
          <p:cNvSpPr txBox="1"/>
          <p:nvPr/>
        </p:nvSpPr>
        <p:spPr>
          <a:xfrm>
            <a:off x="3059832" y="5147900"/>
            <a:ext cx="1415772" cy="338554"/>
          </a:xfrm>
          <a:prstGeom prst="rect">
            <a:avLst/>
          </a:prstGeom>
          <a:noFill/>
        </p:spPr>
        <p:txBody>
          <a:bodyPr wrap="none" rtlCol="0">
            <a:spAutoFit/>
          </a:bodyPr>
          <a:lstStyle/>
          <a:p>
            <a:r>
              <a:rPr lang="en-US" sz="1600" b="1" dirty="0" smtClean="0">
                <a:solidFill>
                  <a:srgbClr val="000090"/>
                </a:solidFill>
                <a:latin typeface="Arial"/>
                <a:cs typeface="Arial"/>
              </a:rPr>
              <a:t>Meteorology</a:t>
            </a:r>
            <a:endParaRPr lang="en-US" sz="1600" b="1" dirty="0">
              <a:solidFill>
                <a:srgbClr val="000090"/>
              </a:solidFill>
              <a:latin typeface="Arial"/>
              <a:cs typeface="Arial"/>
            </a:endParaRPr>
          </a:p>
        </p:txBody>
      </p:sp>
      <p:sp>
        <p:nvSpPr>
          <p:cNvPr id="17" name="TextBox 16"/>
          <p:cNvSpPr txBox="1"/>
          <p:nvPr/>
        </p:nvSpPr>
        <p:spPr>
          <a:xfrm>
            <a:off x="2884701" y="3068960"/>
            <a:ext cx="967219" cy="369332"/>
          </a:xfrm>
          <a:prstGeom prst="rect">
            <a:avLst/>
          </a:prstGeom>
          <a:noFill/>
        </p:spPr>
        <p:txBody>
          <a:bodyPr wrap="none" rtlCol="0">
            <a:spAutoFit/>
          </a:bodyPr>
          <a:lstStyle/>
          <a:p>
            <a:r>
              <a:rPr lang="en-US" b="1" dirty="0" smtClean="0">
                <a:solidFill>
                  <a:srgbClr val="FF0000"/>
                </a:solidFill>
                <a:latin typeface="Arial"/>
                <a:cs typeface="Arial"/>
              </a:rPr>
              <a:t>Source</a:t>
            </a:r>
            <a:endParaRPr lang="en-US" b="1" dirty="0">
              <a:solidFill>
                <a:srgbClr val="FF0000"/>
              </a:solidFill>
              <a:latin typeface="Arial"/>
              <a:cs typeface="Arial"/>
            </a:endParaRPr>
          </a:p>
        </p:txBody>
      </p:sp>
      <p:sp>
        <p:nvSpPr>
          <p:cNvPr id="18" name="TextBox 17"/>
          <p:cNvSpPr txBox="1"/>
          <p:nvPr/>
        </p:nvSpPr>
        <p:spPr>
          <a:xfrm>
            <a:off x="7415589" y="3068960"/>
            <a:ext cx="684803" cy="369332"/>
          </a:xfrm>
          <a:prstGeom prst="rect">
            <a:avLst/>
          </a:prstGeom>
          <a:noFill/>
        </p:spPr>
        <p:txBody>
          <a:bodyPr wrap="none" rtlCol="0">
            <a:spAutoFit/>
          </a:bodyPr>
          <a:lstStyle/>
          <a:p>
            <a:r>
              <a:rPr lang="en-US" b="1" dirty="0">
                <a:solidFill>
                  <a:srgbClr val="FF0000"/>
                </a:solidFill>
                <a:latin typeface="Arial"/>
                <a:cs typeface="Arial"/>
              </a:rPr>
              <a:t>S</a:t>
            </a:r>
            <a:r>
              <a:rPr lang="en-US" b="1" dirty="0" smtClean="0">
                <a:solidFill>
                  <a:srgbClr val="FF0000"/>
                </a:solidFill>
                <a:latin typeface="Arial"/>
                <a:cs typeface="Arial"/>
              </a:rPr>
              <a:t>ink</a:t>
            </a:r>
            <a:endParaRPr lang="en-US" b="1" dirty="0">
              <a:solidFill>
                <a:srgbClr val="FF0000"/>
              </a:solidFill>
              <a:latin typeface="Arial"/>
              <a:cs typeface="Arial"/>
            </a:endParaRPr>
          </a:p>
        </p:txBody>
      </p:sp>
      <p:sp>
        <p:nvSpPr>
          <p:cNvPr id="15" name="Left-Up Arrow 14"/>
          <p:cNvSpPr/>
          <p:nvPr/>
        </p:nvSpPr>
        <p:spPr>
          <a:xfrm>
            <a:off x="1907704" y="2924944"/>
            <a:ext cx="2520280" cy="1008112"/>
          </a:xfrm>
          <a:prstGeom prst="leftUpArrow">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b="1" dirty="0" smtClean="0">
                <a:solidFill>
                  <a:srgbClr val="FF0000"/>
                </a:solidFill>
                <a:latin typeface="Arial"/>
                <a:cs typeface="Arial"/>
              </a:rPr>
              <a:t>FEEDBACK</a:t>
            </a:r>
            <a:endParaRPr lang="en-US" b="1" dirty="0">
              <a:solidFill>
                <a:srgbClr val="FF0000"/>
              </a:solidFill>
              <a:latin typeface="Arial"/>
              <a:cs typeface="Arial"/>
            </a:endParaRPr>
          </a:p>
        </p:txBody>
      </p:sp>
      <p:sp>
        <p:nvSpPr>
          <p:cNvPr id="24" name="TextBox 23"/>
          <p:cNvSpPr txBox="1"/>
          <p:nvPr/>
        </p:nvSpPr>
        <p:spPr>
          <a:xfrm>
            <a:off x="4550028" y="3626440"/>
            <a:ext cx="1390124" cy="738664"/>
          </a:xfrm>
          <a:prstGeom prst="rect">
            <a:avLst/>
          </a:prstGeom>
          <a:noFill/>
        </p:spPr>
        <p:txBody>
          <a:bodyPr wrap="none" rtlCol="0">
            <a:spAutoFit/>
          </a:bodyPr>
          <a:lstStyle/>
          <a:p>
            <a:r>
              <a:rPr lang="en-US" sz="1400" b="1" dirty="0" smtClean="0">
                <a:solidFill>
                  <a:srgbClr val="FF0000"/>
                </a:solidFill>
                <a:latin typeface="Arial"/>
                <a:cs typeface="Arial"/>
              </a:rPr>
              <a:t>Atmospheric</a:t>
            </a:r>
          </a:p>
          <a:p>
            <a:r>
              <a:rPr lang="en-US" sz="1400" b="1" dirty="0" smtClean="0">
                <a:solidFill>
                  <a:srgbClr val="FF0000"/>
                </a:solidFill>
                <a:latin typeface="Arial"/>
                <a:cs typeface="Arial"/>
              </a:rPr>
              <a:t>Correction for</a:t>
            </a:r>
          </a:p>
          <a:p>
            <a:r>
              <a:rPr lang="en-US" sz="1400" b="1" dirty="0" smtClean="0">
                <a:solidFill>
                  <a:srgbClr val="FF0000"/>
                </a:solidFill>
                <a:latin typeface="Arial"/>
                <a:cs typeface="Arial"/>
              </a:rPr>
              <a:t>Ocean color</a:t>
            </a:r>
            <a:endParaRPr lang="en-US" sz="1400" b="1" dirty="0">
              <a:solidFill>
                <a:srgbClr val="FF0000"/>
              </a:solidFill>
              <a:latin typeface="Arial"/>
              <a:cs typeface="Arial"/>
            </a:endParaRPr>
          </a:p>
        </p:txBody>
      </p:sp>
      <p:sp>
        <p:nvSpPr>
          <p:cNvPr id="20" name="Up-Down Arrow 19"/>
          <p:cNvSpPr/>
          <p:nvPr/>
        </p:nvSpPr>
        <p:spPr>
          <a:xfrm>
            <a:off x="539552" y="4293096"/>
            <a:ext cx="504056" cy="792088"/>
          </a:xfrm>
          <a:prstGeom prst="upDownArrow">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Up-Down Arrow 25"/>
          <p:cNvSpPr/>
          <p:nvPr/>
        </p:nvSpPr>
        <p:spPr>
          <a:xfrm>
            <a:off x="539552" y="1844824"/>
            <a:ext cx="504056" cy="1512168"/>
          </a:xfrm>
          <a:prstGeom prst="upDownArrow">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77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59498"/>
            <a:ext cx="9144000" cy="652462"/>
          </a:xfrm>
        </p:spPr>
        <p:txBody>
          <a:bodyPr>
            <a:noAutofit/>
          </a:bodyPr>
          <a:lstStyle/>
          <a:p>
            <a:r>
              <a:rPr lang="en-US" altLang="ko-KR" sz="3200" b="1" dirty="0" smtClean="0">
                <a:latin typeface="Arial"/>
                <a:cs typeface="Arial"/>
              </a:rPr>
              <a:t>Satellite mission for atmospheric environment</a:t>
            </a:r>
            <a:endParaRPr lang="ko-KR" altLang="en-US" sz="3200" b="1" dirty="0">
              <a:latin typeface="Arial"/>
              <a:cs typeface="Arial"/>
            </a:endParaRPr>
          </a:p>
        </p:txBody>
      </p:sp>
      <p:sp>
        <p:nvSpPr>
          <p:cNvPr id="19" name="내용 개체 틀 1"/>
          <p:cNvSpPr txBox="1">
            <a:spLocks/>
          </p:cNvSpPr>
          <p:nvPr/>
        </p:nvSpPr>
        <p:spPr>
          <a:xfrm>
            <a:off x="467544" y="856474"/>
            <a:ext cx="8229600" cy="4983179"/>
          </a:xfrm>
          <a:prstGeom prst="rect">
            <a:avLst/>
          </a:prstGeom>
        </p:spPr>
        <p:txBody>
          <a:bodyPr/>
          <a:lstStyle>
            <a:lvl1pPr marL="533400" indent="-533400" algn="l" rtl="0" eaLnBrk="0" fontAlgn="base" latinLnBrk="1" hangingPunct="0">
              <a:lnSpc>
                <a:spcPct val="110000"/>
              </a:lnSpc>
              <a:spcBef>
                <a:spcPct val="20000"/>
              </a:spcBef>
              <a:spcAft>
                <a:spcPct val="0"/>
              </a:spcAft>
              <a:buBlip>
                <a:blip r:embed="rId3"/>
              </a:buBlip>
              <a:defRPr kumimoji="1" sz="2600" b="1">
                <a:solidFill>
                  <a:schemeClr val="tx1"/>
                </a:solidFill>
                <a:latin typeface="+mn-ea"/>
                <a:ea typeface="+mn-ea"/>
                <a:cs typeface="+mn-cs"/>
              </a:defRPr>
            </a:lvl1pPr>
            <a:lvl2pPr marL="914400" indent="-457200" algn="l" rtl="0" eaLnBrk="0" fontAlgn="base" latinLnBrk="1" hangingPunct="0">
              <a:lnSpc>
                <a:spcPct val="110000"/>
              </a:lnSpc>
              <a:spcBef>
                <a:spcPct val="20000"/>
              </a:spcBef>
              <a:spcAft>
                <a:spcPct val="0"/>
              </a:spcAft>
              <a:buClr>
                <a:schemeClr val="bg1"/>
              </a:buClr>
              <a:buBlip>
                <a:blip r:embed="rId4"/>
              </a:buBlip>
              <a:defRPr kumimoji="1" sz="2000">
                <a:solidFill>
                  <a:schemeClr val="tx1"/>
                </a:solidFill>
                <a:latin typeface="+mn-ea"/>
                <a:ea typeface="+mn-ea"/>
              </a:defRPr>
            </a:lvl2pPr>
            <a:lvl3pPr marL="1295400" indent="-381000" algn="l" rtl="0" eaLnBrk="0" fontAlgn="base" latinLnBrk="1" hangingPunct="0">
              <a:lnSpc>
                <a:spcPct val="110000"/>
              </a:lnSpc>
              <a:spcBef>
                <a:spcPct val="20000"/>
              </a:spcBef>
              <a:spcAft>
                <a:spcPct val="0"/>
              </a:spcAft>
              <a:buFont typeface="맑은 고딕" pitchFamily="50" charset="-127"/>
              <a:buChar char="–"/>
              <a:defRPr kumimoji="1" sz="1600">
                <a:solidFill>
                  <a:schemeClr val="tx1"/>
                </a:solidFill>
                <a:latin typeface="+mn-ea"/>
                <a:ea typeface="+mn-ea"/>
              </a:defRPr>
            </a:lvl3pPr>
            <a:lvl4pPr marL="1752600" indent="-381000" algn="l" rtl="0" eaLnBrk="0" fontAlgn="base" latinLnBrk="1" hangingPunct="0">
              <a:lnSpc>
                <a:spcPct val="110000"/>
              </a:lnSpc>
              <a:spcBef>
                <a:spcPct val="20000"/>
              </a:spcBef>
              <a:spcAft>
                <a:spcPct val="0"/>
              </a:spcAft>
              <a:buBlip>
                <a:blip r:embed="rId5"/>
              </a:buBlip>
              <a:defRPr kumimoji="1" sz="1600">
                <a:solidFill>
                  <a:schemeClr val="tx1"/>
                </a:solidFill>
                <a:latin typeface="+mn-ea"/>
                <a:ea typeface="+mn-ea"/>
              </a:defRPr>
            </a:lvl4pPr>
            <a:lvl5pPr marL="2209800" indent="-381000" algn="l" rtl="0" eaLnBrk="0" fontAlgn="base" latinLnBrk="1" hangingPunct="0">
              <a:lnSpc>
                <a:spcPct val="110000"/>
              </a:lnSpc>
              <a:spcBef>
                <a:spcPct val="20000"/>
              </a:spcBef>
              <a:spcAft>
                <a:spcPct val="0"/>
              </a:spcAft>
              <a:buChar char="»"/>
              <a:defRPr kumimoji="1" sz="1600">
                <a:solidFill>
                  <a:schemeClr val="tx1"/>
                </a:solidFill>
                <a:latin typeface="+mn-ea"/>
                <a:ea typeface="+mn-ea"/>
              </a:defRPr>
            </a:lvl5pPr>
            <a:lvl6pPr marL="2667000" indent="-381000" algn="l" rtl="0" fontAlgn="base" latinLnBrk="1">
              <a:lnSpc>
                <a:spcPct val="110000"/>
              </a:lnSpc>
              <a:spcBef>
                <a:spcPct val="20000"/>
              </a:spcBef>
              <a:spcAft>
                <a:spcPct val="0"/>
              </a:spcAft>
              <a:buChar char="»"/>
              <a:defRPr kumimoji="1">
                <a:solidFill>
                  <a:schemeClr val="tx1"/>
                </a:solidFill>
                <a:latin typeface="+mn-lt"/>
                <a:ea typeface="+mn-ea"/>
              </a:defRPr>
            </a:lvl6pPr>
            <a:lvl7pPr marL="3124200" indent="-381000" algn="l" rtl="0" fontAlgn="base" latinLnBrk="1">
              <a:lnSpc>
                <a:spcPct val="110000"/>
              </a:lnSpc>
              <a:spcBef>
                <a:spcPct val="20000"/>
              </a:spcBef>
              <a:spcAft>
                <a:spcPct val="0"/>
              </a:spcAft>
              <a:buChar char="»"/>
              <a:defRPr kumimoji="1">
                <a:solidFill>
                  <a:schemeClr val="tx1"/>
                </a:solidFill>
                <a:latin typeface="+mn-lt"/>
                <a:ea typeface="+mn-ea"/>
              </a:defRPr>
            </a:lvl7pPr>
            <a:lvl8pPr marL="3581400" indent="-381000" algn="l" rtl="0" fontAlgn="base" latinLnBrk="1">
              <a:lnSpc>
                <a:spcPct val="110000"/>
              </a:lnSpc>
              <a:spcBef>
                <a:spcPct val="20000"/>
              </a:spcBef>
              <a:spcAft>
                <a:spcPct val="0"/>
              </a:spcAft>
              <a:buChar char="»"/>
              <a:defRPr kumimoji="1">
                <a:solidFill>
                  <a:schemeClr val="tx1"/>
                </a:solidFill>
                <a:latin typeface="+mn-lt"/>
                <a:ea typeface="+mn-ea"/>
              </a:defRPr>
            </a:lvl8pPr>
            <a:lvl9pPr marL="4038600" indent="-381000" algn="l" rtl="0" fontAlgn="base" latinLnBrk="1">
              <a:lnSpc>
                <a:spcPct val="110000"/>
              </a:lnSpc>
              <a:spcBef>
                <a:spcPct val="20000"/>
              </a:spcBef>
              <a:spcAft>
                <a:spcPct val="0"/>
              </a:spcAft>
              <a:buChar char="»"/>
              <a:defRPr kumimoji="1">
                <a:solidFill>
                  <a:schemeClr val="tx1"/>
                </a:solidFill>
                <a:latin typeface="+mn-lt"/>
                <a:ea typeface="+mn-ea"/>
              </a:defRPr>
            </a:lvl9pPr>
          </a:lstStyle>
          <a:p>
            <a:pPr marL="0" indent="0" defTabSz="914400">
              <a:buFontTx/>
              <a:buNone/>
            </a:pPr>
            <a:endParaRPr lang="en-US" altLang="ko-KR" sz="1800" dirty="0" smtClean="0">
              <a:solidFill>
                <a:srgbClr val="000000"/>
              </a:solidFill>
            </a:endParaRPr>
          </a:p>
        </p:txBody>
      </p:sp>
      <p:graphicFrame>
        <p:nvGraphicFramePr>
          <p:cNvPr id="5" name="표 101"/>
          <p:cNvGraphicFramePr>
            <a:graphicFrameLocks noGrp="1"/>
          </p:cNvGraphicFramePr>
          <p:nvPr>
            <p:extLst>
              <p:ext uri="{D42A27DB-BD31-4B8C-83A1-F6EECF244321}">
                <p14:modId xmlns:p14="http://schemas.microsoft.com/office/powerpoint/2010/main" val="2946070682"/>
              </p:ext>
            </p:extLst>
          </p:nvPr>
        </p:nvGraphicFramePr>
        <p:xfrm>
          <a:off x="367974" y="782898"/>
          <a:ext cx="7632848" cy="4716595"/>
        </p:xfrm>
        <a:graphic>
          <a:graphicData uri="http://schemas.openxmlformats.org/drawingml/2006/table">
            <a:tbl>
              <a:tblPr firstRow="1" bandRow="1">
                <a:tableStyleId>{6E25E649-3F16-4E02-A733-19D2CDBF48F0}</a:tableStyleId>
              </a:tblPr>
              <a:tblGrid>
                <a:gridCol w="1350946"/>
                <a:gridCol w="1244422"/>
                <a:gridCol w="1052187"/>
                <a:gridCol w="1248989"/>
                <a:gridCol w="1587998"/>
                <a:gridCol w="1148306"/>
              </a:tblGrid>
              <a:tr h="794174">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Instrument</a:t>
                      </a:r>
                      <a:endParaRPr kumimoji="0" lang="en-US" altLang="ko-KR" sz="1400" b="1" i="0" u="none" strike="noStrike" cap="none" normalizeH="0" baseline="0" dirty="0" smtClean="0">
                        <a:ln>
                          <a:noFill/>
                        </a:ln>
                        <a:solidFill>
                          <a:schemeClr val="bg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Detectors</a:t>
                      </a:r>
                      <a:endParaRPr kumimoji="0" lang="en-US" altLang="ko-KR" sz="1400" b="1" i="0" u="none" strike="noStrike" cap="none" normalizeH="0" baseline="0" dirty="0" smtClean="0">
                        <a:ln>
                          <a:noFill/>
                        </a:ln>
                        <a:solidFill>
                          <a:schemeClr val="bg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Spectral Coverage</a:t>
                      </a:r>
                    </a:p>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[nm]</a:t>
                      </a:r>
                      <a:endParaRPr kumimoji="0" lang="en-US" altLang="ko-KR" sz="1400" b="1" i="0" u="none" strike="noStrike" cap="none" normalizeH="0" baseline="0" dirty="0" smtClean="0">
                        <a:ln>
                          <a:noFill/>
                        </a:ln>
                        <a:solidFill>
                          <a:schemeClr val="bg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Spectral Resolution</a:t>
                      </a:r>
                    </a:p>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[nm]</a:t>
                      </a:r>
                      <a:endParaRPr kumimoji="0" lang="en-US" altLang="ko-KR" sz="1400" b="1" i="0" u="none" strike="noStrike" cap="none" normalizeH="0" baseline="0" dirty="0" smtClean="0">
                        <a:ln>
                          <a:noFill/>
                        </a:ln>
                        <a:solidFill>
                          <a:schemeClr val="bg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80000"/>
                        </a:lnSpc>
                        <a:spcBef>
                          <a:spcPts val="350"/>
                        </a:spcBef>
                        <a:spcAft>
                          <a:spcPct val="0"/>
                        </a:spcAft>
                        <a:buClr>
                          <a:srgbClr val="FFFF00"/>
                        </a:buClr>
                        <a:buSzPct val="100000"/>
                        <a:buFont typeface="Arial Unicode MS" pitchFamily="50" charset="-127"/>
                        <a:buNone/>
                        <a:tabLst/>
                      </a:pPr>
                      <a:r>
                        <a:rPr kumimoji="0" lang="en-US" altLang="ko-KR" sz="1400" u="none" strike="noStrike" cap="none" normalizeH="0" baseline="0" dirty="0" smtClean="0">
                          <a:ln>
                            <a:noFill/>
                          </a:ln>
                          <a:effectLst/>
                          <a:latin typeface="Arial"/>
                          <a:cs typeface="Arial"/>
                        </a:rPr>
                        <a:t>Ground </a:t>
                      </a:r>
                    </a:p>
                    <a:p>
                      <a:pPr marL="0" marR="0" lvl="0" indent="0" algn="ctr" defTabSz="914400" rtl="0" eaLnBrk="1" fontAlgn="base" latinLnBrk="0" hangingPunct="1">
                        <a:lnSpc>
                          <a:spcPct val="80000"/>
                        </a:lnSpc>
                        <a:spcBef>
                          <a:spcPts val="350"/>
                        </a:spcBef>
                        <a:spcAft>
                          <a:spcPct val="0"/>
                        </a:spcAft>
                        <a:buClr>
                          <a:srgbClr val="FFFF00"/>
                        </a:buClr>
                        <a:buSzPct val="100000"/>
                        <a:buFont typeface="Arial Unicode MS" pitchFamily="50" charset="-127"/>
                        <a:buNone/>
                        <a:tabLst/>
                      </a:pPr>
                      <a:r>
                        <a:rPr kumimoji="0" lang="en-US" altLang="ko-KR" sz="1400" u="none" strike="noStrike" cap="none" normalizeH="0" baseline="0" dirty="0" smtClean="0">
                          <a:ln>
                            <a:noFill/>
                          </a:ln>
                          <a:effectLst/>
                          <a:latin typeface="Arial"/>
                          <a:cs typeface="Arial"/>
                        </a:rPr>
                        <a:t>Pixel Size </a:t>
                      </a:r>
                    </a:p>
                    <a:p>
                      <a:pPr marL="0" marR="0" lvl="0" indent="0" algn="ctr" defTabSz="914400" rtl="0" eaLnBrk="1" fontAlgn="base" latinLnBrk="0" hangingPunct="1">
                        <a:lnSpc>
                          <a:spcPct val="80000"/>
                        </a:lnSpc>
                        <a:spcBef>
                          <a:spcPts val="350"/>
                        </a:spcBef>
                        <a:spcAft>
                          <a:spcPct val="0"/>
                        </a:spcAft>
                        <a:buClr>
                          <a:srgbClr val="FFFF00"/>
                        </a:buClr>
                        <a:buSzPct val="100000"/>
                        <a:buFont typeface="Arial Unicode MS" pitchFamily="50" charset="-127"/>
                        <a:buNone/>
                        <a:tabLst/>
                      </a:pPr>
                      <a:r>
                        <a:rPr kumimoji="0" lang="en-US" altLang="ko-KR" sz="1400" u="none" strike="noStrike" cap="none" normalizeH="0" baseline="0" dirty="0" smtClean="0">
                          <a:ln>
                            <a:noFill/>
                          </a:ln>
                          <a:effectLst/>
                          <a:latin typeface="Arial"/>
                          <a:cs typeface="Arial"/>
                        </a:rPr>
                        <a:t>[km</a:t>
                      </a:r>
                      <a:r>
                        <a:rPr kumimoji="0" lang="en-US" altLang="ko-KR" sz="1400" u="none" strike="noStrike" cap="none" normalizeH="0" baseline="30000" dirty="0" smtClean="0">
                          <a:ln>
                            <a:noFill/>
                          </a:ln>
                          <a:effectLst/>
                          <a:latin typeface="Arial"/>
                          <a:cs typeface="Arial"/>
                        </a:rPr>
                        <a:t>2</a:t>
                      </a:r>
                      <a:r>
                        <a:rPr kumimoji="0" lang="en-US" altLang="ko-KR" sz="1400" u="none" strike="noStrike" cap="none" normalizeH="0" baseline="0" dirty="0" smtClean="0">
                          <a:ln>
                            <a:noFill/>
                          </a:ln>
                          <a:effectLst/>
                          <a:latin typeface="Arial"/>
                          <a:cs typeface="Arial"/>
                        </a:rPr>
                        <a:t>]</a:t>
                      </a:r>
                      <a:endParaRPr kumimoji="0" lang="en-US" altLang="ko-KR" sz="1400" b="1" i="0" u="none" strike="noStrike" cap="none" normalizeH="0" baseline="0" dirty="0" smtClean="0">
                        <a:ln>
                          <a:noFill/>
                        </a:ln>
                        <a:solidFill>
                          <a:schemeClr val="bg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Global Coverage</a:t>
                      </a:r>
                      <a:endParaRPr kumimoji="0" lang="en-US" altLang="ko-KR" sz="1400" b="1" i="0" u="none" strike="noStrike" cap="none" normalizeH="0" baseline="0" dirty="0" smtClean="0">
                        <a:ln>
                          <a:noFill/>
                        </a:ln>
                        <a:solidFill>
                          <a:schemeClr val="bg1"/>
                        </a:solidFill>
                        <a:effectLst/>
                        <a:latin typeface="Arial"/>
                        <a:ea typeface="굴림" pitchFamily="50" charset="-127"/>
                        <a:cs typeface="Arial"/>
                      </a:endParaRPr>
                    </a:p>
                  </a:txBody>
                  <a:tcPr anchor="ctr" horzOverflow="overflow"/>
                </a:tc>
              </a:tr>
              <a:tr h="602323">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50" charset="-127"/>
                        <a:buNone/>
                        <a:tabLst/>
                      </a:pPr>
                      <a:r>
                        <a:rPr kumimoji="0" lang="en-US" altLang="ko-KR" sz="1400" u="none" strike="noStrike" cap="none" normalizeH="0" baseline="0" dirty="0" smtClean="0">
                          <a:ln>
                            <a:noFill/>
                          </a:ln>
                          <a:effectLst/>
                          <a:latin typeface="Arial"/>
                          <a:cs typeface="Arial"/>
                        </a:rPr>
                        <a:t>GOME (1995-2003</a:t>
                      </a:r>
                      <a:r>
                        <a:rPr kumimoji="0" lang="ko-KR" altLang="ko-KR" sz="1400" u="none" strike="noStrike" cap="none" normalizeH="0" baseline="0" dirty="0" smtClean="0">
                          <a:ln>
                            <a:noFill/>
                          </a:ln>
                          <a:effectLst/>
                          <a:latin typeface="Arial"/>
                          <a:cs typeface="Arial"/>
                        </a:rPr>
                        <a:t>)</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Linear Arrays</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240-790</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0.17</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40×320</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3 days</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r>
              <a:tr h="751776">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50" charset="-127"/>
                        <a:buNone/>
                        <a:tabLst/>
                      </a:pPr>
                      <a:r>
                        <a:rPr kumimoji="0" lang="en-US" altLang="ko-KR" sz="1400" u="none" strike="noStrike" cap="none" normalizeH="0" baseline="0" dirty="0" smtClean="0">
                          <a:ln>
                            <a:noFill/>
                          </a:ln>
                          <a:effectLst/>
                          <a:latin typeface="Arial"/>
                          <a:cs typeface="Arial"/>
                        </a:rPr>
                        <a:t>SCIAMACHY </a:t>
                      </a:r>
                      <a:r>
                        <a:rPr kumimoji="0" lang="en-US" altLang="ko-KR" sz="1400" u="none" strike="noStrike" cap="none" spc="-150" normalizeH="0" baseline="0" dirty="0" smtClean="0">
                          <a:ln>
                            <a:noFill/>
                          </a:ln>
                          <a:effectLst/>
                          <a:latin typeface="Arial"/>
                          <a:cs typeface="Arial"/>
                        </a:rPr>
                        <a:t>(</a:t>
                      </a:r>
                      <a:r>
                        <a:rPr kumimoji="0" lang="en-US" altLang="ko-KR" sz="1400" u="none" strike="noStrike" cap="none" spc="0" normalizeH="0" baseline="0" dirty="0" smtClean="0">
                          <a:ln>
                            <a:noFill/>
                          </a:ln>
                          <a:effectLst/>
                          <a:latin typeface="Arial"/>
                          <a:cs typeface="Arial"/>
                        </a:rPr>
                        <a:t>2002- 2012)</a:t>
                      </a:r>
                      <a:endParaRPr kumimoji="0" lang="en-US" altLang="ko-KR" sz="1400" b="0" i="0" u="none" strike="noStrike" cap="none" spc="0"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Linear Arrays</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smtClean="0">
                          <a:ln>
                            <a:noFill/>
                          </a:ln>
                          <a:effectLst/>
                          <a:latin typeface="Arial"/>
                          <a:cs typeface="Arial"/>
                        </a:rPr>
                        <a:t>240-2380</a:t>
                      </a:r>
                      <a:endParaRPr kumimoji="0" lang="en-US" altLang="ko-KR" sz="1400" b="0" i="0" u="none" strike="noStrike" cap="none" normalizeH="0" baseline="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0.26</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30×60</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6 days</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r>
              <a:tr h="681076">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50" charset="-127"/>
                        <a:buNone/>
                        <a:tabLst/>
                      </a:pPr>
                      <a:r>
                        <a:rPr kumimoji="0" lang="en-US" altLang="ko-KR" sz="1400" u="none" strike="noStrike" cap="none" normalizeH="0" baseline="0" dirty="0" smtClean="0">
                          <a:ln>
                            <a:noFill/>
                          </a:ln>
                          <a:effectLst/>
                          <a:latin typeface="Arial"/>
                          <a:cs typeface="Arial"/>
                        </a:rPr>
                        <a:t>OMI </a:t>
                      </a:r>
                    </a:p>
                    <a:p>
                      <a:pPr marL="0" marR="0" lvl="0" indent="0" algn="dist" defTabSz="914400" rtl="0" eaLnBrk="1" fontAlgn="base" latinLnBrk="0" hangingPunct="1">
                        <a:lnSpc>
                          <a:spcPct val="100000"/>
                        </a:lnSpc>
                        <a:spcBef>
                          <a:spcPts val="350"/>
                        </a:spcBef>
                        <a:spcAft>
                          <a:spcPct val="0"/>
                        </a:spcAft>
                        <a:buClr>
                          <a:srgbClr val="000000"/>
                        </a:buClr>
                        <a:buSzPct val="100000"/>
                        <a:buFont typeface="Arial Unicode MS" pitchFamily="50" charset="-127"/>
                        <a:buNone/>
                        <a:tabLst/>
                      </a:pPr>
                      <a:r>
                        <a:rPr kumimoji="0" lang="en-US" altLang="ko-KR" sz="1400" u="none" strike="noStrike" cap="none" spc="-150" normalizeH="0" baseline="0" dirty="0" smtClean="0">
                          <a:ln>
                            <a:noFill/>
                          </a:ln>
                          <a:effectLst/>
                          <a:latin typeface="Arial"/>
                          <a:cs typeface="Arial"/>
                        </a:rPr>
                        <a:t>(2004-ongoing)</a:t>
                      </a:r>
                      <a:r>
                        <a:rPr kumimoji="0" lang="x-none" sz="1400" u="none" strike="noStrike" cap="none" spc="-150" normalizeH="0" baseline="0" dirty="0" smtClean="0">
                          <a:ln>
                            <a:noFill/>
                          </a:ln>
                          <a:effectLst/>
                          <a:latin typeface="Arial"/>
                          <a:cs typeface="Arial"/>
                        </a:rPr>
                        <a:t>‏</a:t>
                      </a:r>
                      <a:endParaRPr kumimoji="0" lang="en-US" altLang="ko-KR" sz="1400" b="0" i="0" u="none" strike="noStrike" cap="none" spc="-150"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2-D CCD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b="0" i="0" u="none" strike="noStrike" cap="none" normalizeH="0" baseline="0" dirty="0" smtClean="0">
                          <a:ln>
                            <a:noFill/>
                          </a:ln>
                          <a:solidFill>
                            <a:schemeClr val="tx1"/>
                          </a:solidFill>
                          <a:effectLst/>
                          <a:latin typeface="Arial"/>
                          <a:ea typeface="굴림" pitchFamily="50" charset="-127"/>
                          <a:cs typeface="Arial"/>
                        </a:rPr>
                        <a:t>@263 K</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270-500</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0.42</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13×12 </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daily</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r>
              <a:tr h="681076">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50" charset="-127"/>
                        <a:buNone/>
                        <a:tabLst/>
                      </a:pPr>
                      <a:r>
                        <a:rPr kumimoji="0" lang="en-US" altLang="ko-KR" sz="1400" u="none" strike="noStrike" cap="none" normalizeH="0" baseline="0" dirty="0" smtClean="0">
                          <a:ln>
                            <a:noFill/>
                          </a:ln>
                          <a:effectLst/>
                          <a:latin typeface="Arial"/>
                          <a:cs typeface="Arial"/>
                        </a:rPr>
                        <a:t>GOME-2 </a:t>
                      </a:r>
                    </a:p>
                    <a:p>
                      <a:pPr marL="0" marR="0" lvl="0" indent="0" algn="dist" defTabSz="914400" rtl="0" eaLnBrk="1" fontAlgn="base" latinLnBrk="0" hangingPunct="1">
                        <a:lnSpc>
                          <a:spcPct val="100000"/>
                        </a:lnSpc>
                        <a:spcBef>
                          <a:spcPts val="350"/>
                        </a:spcBef>
                        <a:spcAft>
                          <a:spcPct val="0"/>
                        </a:spcAft>
                        <a:buClr>
                          <a:srgbClr val="000000"/>
                        </a:buClr>
                        <a:buSzPct val="100000"/>
                        <a:buFont typeface="Arial Unicode MS" pitchFamily="50" charset="-127"/>
                        <a:buNone/>
                        <a:tabLst/>
                      </a:pPr>
                      <a:r>
                        <a:rPr kumimoji="0" lang="en-US" altLang="ko-KR" sz="1400" u="none" strike="noStrike" cap="none" spc="-150" normalizeH="0" baseline="0" dirty="0" smtClean="0">
                          <a:ln>
                            <a:noFill/>
                          </a:ln>
                          <a:effectLst/>
                          <a:latin typeface="Arial"/>
                          <a:cs typeface="Arial"/>
                        </a:rPr>
                        <a:t>(2006-ongoing)</a:t>
                      </a:r>
                      <a:r>
                        <a:rPr kumimoji="0" lang="x-none" altLang="ko-KR" sz="1400" u="none" strike="noStrike" cap="none" spc="-150" normalizeH="0" baseline="0" dirty="0" smtClean="0">
                          <a:ln>
                            <a:noFill/>
                          </a:ln>
                          <a:effectLst/>
                          <a:latin typeface="Arial"/>
                          <a:cs typeface="Arial"/>
                        </a:rPr>
                        <a:t>‏</a:t>
                      </a:r>
                      <a:endParaRPr kumimoji="0" lang="en-US" altLang="ko-KR" sz="1400" b="0" i="0" u="none" strike="noStrike" cap="none" spc="-150"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Linear</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Arrays</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240-790</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0.24</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altLang="ko-KR" sz="1400" u="none" strike="noStrike" cap="none" normalizeH="0" baseline="0" dirty="0" smtClean="0">
                          <a:ln>
                            <a:noFill/>
                          </a:ln>
                          <a:effectLst/>
                          <a:latin typeface="Arial"/>
                          <a:cs typeface="Arial"/>
                        </a:rPr>
                        <a:t>40×40</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u="none" strike="noStrike" cap="none" normalizeH="0" baseline="0" dirty="0" smtClean="0">
                          <a:ln>
                            <a:noFill/>
                          </a:ln>
                          <a:effectLst/>
                          <a:latin typeface="Arial"/>
                          <a:cs typeface="Arial"/>
                        </a:rPr>
                        <a:t>1.5 to 3 days</a:t>
                      </a:r>
                      <a:endParaRPr kumimoji="0" lang="en-US" altLang="ko-KR" sz="1400" b="0" i="0"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r>
              <a:tr h="170270">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50" charset="-127"/>
                        <a:buNone/>
                        <a:tabLst/>
                      </a:pPr>
                      <a:r>
                        <a:rPr kumimoji="0" lang="en-US" altLang="ko-KR" sz="1400" b="0" i="1" u="none" strike="noStrike" cap="none" spc="0" normalizeH="0" baseline="0" dirty="0" smtClean="0">
                          <a:ln>
                            <a:noFill/>
                          </a:ln>
                          <a:solidFill>
                            <a:schemeClr val="dk1"/>
                          </a:solidFill>
                          <a:effectLst/>
                          <a:latin typeface="Arial"/>
                          <a:ea typeface="+mn-ea"/>
                          <a:cs typeface="Arial"/>
                        </a:rPr>
                        <a:t>TEMPO</a:t>
                      </a:r>
                      <a:endParaRPr kumimoji="0" lang="en-US" altLang="ko-KR" sz="1400" b="0" i="1" u="none" strike="noStrike" cap="none" spc="-150"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i="1" u="none" strike="noStrike" cap="none" normalizeH="0" baseline="0" dirty="0" smtClean="0">
                          <a:ln>
                            <a:noFill/>
                          </a:ln>
                          <a:effectLst/>
                          <a:latin typeface="Arial"/>
                          <a:cs typeface="Arial"/>
                        </a:rPr>
                        <a:t>2-D @278K</a:t>
                      </a:r>
                      <a:endParaRPr kumimoji="0" lang="en-US" altLang="ko-KR" sz="1400" b="0" i="1"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i="1" u="none" strike="noStrike" cap="none" normalizeH="0" baseline="0" dirty="0" smtClean="0">
                          <a:ln>
                            <a:noFill/>
                          </a:ln>
                          <a:effectLst/>
                          <a:latin typeface="Arial"/>
                          <a:cs typeface="Arial"/>
                        </a:rPr>
                        <a:t>290-690</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i="1" u="none" strike="noStrike" cap="none" normalizeH="0" baseline="0" dirty="0" smtClean="0">
                          <a:ln>
                            <a:noFill/>
                          </a:ln>
                          <a:effectLst/>
                          <a:latin typeface="Arial"/>
                          <a:cs typeface="Arial"/>
                        </a:rPr>
                        <a:t>0.6</a:t>
                      </a:r>
                      <a:endParaRPr kumimoji="0" lang="en-US" altLang="ko-KR" sz="1400" b="0" i="1"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altLang="ko-KR" sz="1400" i="1" u="none" strike="noStrike" cap="none" normalizeH="0" baseline="0" dirty="0" smtClean="0">
                          <a:ln>
                            <a:noFill/>
                          </a:ln>
                          <a:effectLst/>
                          <a:latin typeface="Arial"/>
                          <a:cs typeface="Arial"/>
                        </a:rPr>
                        <a:t>~2×4.5</a:t>
                      </a:r>
                      <a:endParaRPr kumimoji="0" lang="en-US" altLang="ko-KR" sz="1400" b="0" i="1"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i="1" u="none" strike="noStrike" cap="none" normalizeH="0" baseline="0" dirty="0" smtClean="0">
                          <a:ln>
                            <a:noFill/>
                          </a:ln>
                          <a:effectLst/>
                          <a:latin typeface="Arial"/>
                          <a:cs typeface="Arial"/>
                        </a:rPr>
                        <a:t>Hourly</a:t>
                      </a:r>
                      <a:endParaRPr kumimoji="0" lang="en-US" altLang="ko-KR" sz="1400" b="0" i="1"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r>
              <a:tr h="170270">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50" charset="-127"/>
                        <a:buNone/>
                        <a:tabLst/>
                      </a:pPr>
                      <a:r>
                        <a:rPr kumimoji="0" lang="en-US" altLang="ko-KR" sz="1400" b="0" i="1" u="none" strike="noStrike" cap="none" spc="-150" normalizeH="0" baseline="0" dirty="0" smtClean="0">
                          <a:ln>
                            <a:noFill/>
                          </a:ln>
                          <a:solidFill>
                            <a:schemeClr val="tx1"/>
                          </a:solidFill>
                          <a:effectLst/>
                          <a:latin typeface="Arial"/>
                          <a:ea typeface="굴림" pitchFamily="50" charset="-127"/>
                          <a:cs typeface="Arial"/>
                        </a:rPr>
                        <a:t>Sentinel - 4</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b="0" i="1" u="none" strike="noStrike" cap="none" normalizeH="0" baseline="0" dirty="0" smtClean="0">
                          <a:ln>
                            <a:noFill/>
                          </a:ln>
                          <a:solidFill>
                            <a:schemeClr val="tx1"/>
                          </a:solidFill>
                          <a:effectLst/>
                          <a:latin typeface="Arial"/>
                          <a:ea typeface="굴림" pitchFamily="50" charset="-127"/>
                          <a:cs typeface="Arial"/>
                        </a:rPr>
                        <a:t>CCD@ 230K</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i="1" u="none" strike="noStrike" cap="none" normalizeH="0" baseline="0" dirty="0" smtClean="0">
                          <a:ln>
                            <a:noFill/>
                          </a:ln>
                          <a:effectLst/>
                          <a:latin typeface="Arial"/>
                          <a:cs typeface="Arial"/>
                        </a:rPr>
                        <a:t>305 -500 750-775</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b="0" i="1" u="none" strike="noStrike" cap="none" normalizeH="0" baseline="0" dirty="0" smtClean="0">
                          <a:ln>
                            <a:noFill/>
                          </a:ln>
                          <a:solidFill>
                            <a:schemeClr val="tx1"/>
                          </a:solidFill>
                          <a:effectLst/>
                          <a:latin typeface="Arial"/>
                          <a:ea typeface="굴림" pitchFamily="50" charset="-127"/>
                          <a:cs typeface="Arial"/>
                        </a:rPr>
                        <a:t>0.5</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b="0" i="1" u="none" strike="noStrike" cap="none" normalizeH="0" baseline="0" dirty="0" smtClean="0">
                          <a:ln>
                            <a:noFill/>
                          </a:ln>
                          <a:solidFill>
                            <a:schemeClr val="tx1"/>
                          </a:solidFill>
                          <a:effectLst/>
                          <a:latin typeface="Arial"/>
                          <a:ea typeface="굴림" pitchFamily="50" charset="-127"/>
                          <a:cs typeface="Arial"/>
                        </a:rPr>
                        <a:t>0.12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altLang="ko-KR" sz="1400" b="0" i="1" u="none" strike="noStrike" cap="none" normalizeH="0" baseline="0" dirty="0" smtClean="0">
                          <a:ln>
                            <a:noFill/>
                          </a:ln>
                          <a:solidFill>
                            <a:schemeClr val="tx1"/>
                          </a:solidFill>
                          <a:effectLst/>
                          <a:latin typeface="Arial"/>
                          <a:ea typeface="굴림" pitchFamily="50" charset="-127"/>
                          <a:cs typeface="Arial"/>
                        </a:rPr>
                        <a:t>~8 km @ 45</a:t>
                      </a:r>
                      <a:r>
                        <a:rPr kumimoji="0" lang="en-US" altLang="ko-KR" sz="1400" b="0" i="1" u="none" strike="noStrike" cap="none" normalizeH="0" baseline="30000" dirty="0" smtClean="0">
                          <a:ln>
                            <a:noFill/>
                          </a:ln>
                          <a:solidFill>
                            <a:schemeClr val="tx1"/>
                          </a:solidFill>
                          <a:effectLst/>
                          <a:latin typeface="Arial"/>
                          <a:ea typeface="굴림" pitchFamily="50" charset="-127"/>
                          <a:cs typeface="Arial"/>
                        </a:rPr>
                        <a:t>o</a:t>
                      </a:r>
                      <a:r>
                        <a:rPr kumimoji="0" lang="en-US" altLang="ko-KR" sz="1400" b="0" i="1" u="none" strike="noStrike" cap="none" normalizeH="0" baseline="0" dirty="0" smtClean="0">
                          <a:ln>
                            <a:noFill/>
                          </a:ln>
                          <a:solidFill>
                            <a:schemeClr val="tx1"/>
                          </a:solidFill>
                          <a:effectLst/>
                          <a:latin typeface="Arial"/>
                          <a:ea typeface="굴림" pitchFamily="50" charset="-127"/>
                          <a:cs typeface="Arial"/>
                        </a:rPr>
                        <a:t>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b="0" i="1" u="none" strike="noStrike" cap="none" normalizeH="0" baseline="0" dirty="0" smtClean="0">
                          <a:ln>
                            <a:noFill/>
                          </a:ln>
                          <a:solidFill>
                            <a:schemeClr val="tx1"/>
                          </a:solidFill>
                          <a:effectLst/>
                          <a:latin typeface="Arial"/>
                          <a:ea typeface="굴림" pitchFamily="50" charset="-127"/>
                          <a:cs typeface="Arial"/>
                        </a:rPr>
                        <a:t>Hourly</a:t>
                      </a:r>
                    </a:p>
                  </a:txBody>
                  <a:tcPr anchor="ctr" horzOverflow="overflow"/>
                </a:tc>
              </a:tr>
              <a:tr h="340539">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pitchFamily="50" charset="-127"/>
                        <a:buNone/>
                        <a:tabLst/>
                      </a:pPr>
                      <a:r>
                        <a:rPr kumimoji="0" lang="en-US" altLang="ko-KR" sz="1400" i="1" u="none" strike="noStrike" cap="none" normalizeH="0" baseline="0" dirty="0" smtClean="0">
                          <a:ln>
                            <a:noFill/>
                          </a:ln>
                          <a:effectLst/>
                          <a:latin typeface="Arial"/>
                          <a:cs typeface="Arial"/>
                        </a:rPr>
                        <a:t>GEMS</a:t>
                      </a:r>
                      <a:endParaRPr kumimoji="0" lang="en-US" altLang="ko-KR" sz="1400" b="0" i="1" u="none" strike="noStrike" cap="none" spc="-150"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i="1" u="none" strike="noStrike" cap="none" normalizeH="0" baseline="0" dirty="0" smtClean="0">
                          <a:ln>
                            <a:noFill/>
                          </a:ln>
                          <a:effectLst/>
                          <a:latin typeface="Arial"/>
                          <a:cs typeface="Arial"/>
                        </a:rPr>
                        <a:t>2-D @278K</a:t>
                      </a:r>
                      <a:endParaRPr kumimoji="0" lang="en-US" altLang="ko-KR" sz="1400" b="0" i="1"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i="1" u="none" strike="noStrike" cap="none" normalizeH="0" baseline="0" dirty="0" smtClean="0">
                          <a:ln>
                            <a:noFill/>
                          </a:ln>
                          <a:effectLst/>
                          <a:latin typeface="Arial"/>
                          <a:cs typeface="Arial"/>
                        </a:rPr>
                        <a:t>300-500</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i="1" u="none" strike="noStrike" cap="none" normalizeH="0" baseline="0" dirty="0" smtClean="0">
                          <a:ln>
                            <a:noFill/>
                          </a:ln>
                          <a:effectLst/>
                          <a:latin typeface="Arial"/>
                          <a:cs typeface="Arial"/>
                        </a:rPr>
                        <a:t>0.6</a:t>
                      </a:r>
                      <a:endParaRPr kumimoji="0" lang="en-US" altLang="ko-KR" sz="1400" b="0" i="1"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altLang="ko-KR" sz="1400" i="1" u="none" strike="noStrike" cap="none" normalizeH="0" baseline="0" dirty="0" smtClean="0">
                          <a:ln>
                            <a:noFill/>
                          </a:ln>
                          <a:effectLst/>
                          <a:latin typeface="Arial"/>
                          <a:cs typeface="Arial"/>
                        </a:rPr>
                        <a:t>~7×8 @ Seoul</a:t>
                      </a:r>
                      <a:endParaRPr kumimoji="0" lang="en-US" altLang="ko-KR" sz="1400" b="0" i="1"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ko-KR" sz="1400" i="1" u="none" strike="noStrike" cap="none" normalizeH="0" baseline="0" dirty="0" smtClean="0">
                          <a:ln>
                            <a:noFill/>
                          </a:ln>
                          <a:effectLst/>
                          <a:latin typeface="Arial"/>
                          <a:cs typeface="Arial"/>
                        </a:rPr>
                        <a:t>Hourly</a:t>
                      </a:r>
                      <a:endParaRPr kumimoji="0" lang="en-US" altLang="ko-KR" sz="1400" b="0" i="1" u="none" strike="noStrike" cap="none" normalizeH="0" baseline="0" dirty="0" smtClean="0">
                        <a:ln>
                          <a:noFill/>
                        </a:ln>
                        <a:solidFill>
                          <a:schemeClr val="tx1"/>
                        </a:solidFill>
                        <a:effectLst/>
                        <a:latin typeface="Arial"/>
                        <a:ea typeface="굴림" pitchFamily="50" charset="-127"/>
                        <a:cs typeface="Arial"/>
                      </a:endParaRPr>
                    </a:p>
                  </a:txBody>
                  <a:tcPr anchor="ctr" horzOverflow="overflow"/>
                </a:tc>
              </a:tr>
            </a:tbl>
          </a:graphicData>
        </a:graphic>
      </p:graphicFrame>
      <p:sp>
        <p:nvSpPr>
          <p:cNvPr id="6" name="직사각형 8"/>
          <p:cNvSpPr/>
          <p:nvPr/>
        </p:nvSpPr>
        <p:spPr>
          <a:xfrm>
            <a:off x="742483" y="5542867"/>
            <a:ext cx="7992888" cy="1305999"/>
          </a:xfrm>
          <a:prstGeom prst="rect">
            <a:avLst/>
          </a:prstGeom>
          <a:solidFill>
            <a:srgbClr val="FFFFFF"/>
          </a:solidFill>
        </p:spPr>
        <p:txBody>
          <a:bodyPr wrap="square">
            <a:spAutoFit/>
          </a:bodyPr>
          <a:lstStyle/>
          <a:p>
            <a:pPr defTabSz="914400" latinLnBrk="1">
              <a:lnSpc>
                <a:spcPct val="80000"/>
              </a:lnSpc>
              <a:buClr>
                <a:srgbClr val="C00000"/>
              </a:buClr>
              <a:buFont typeface="Wingdings" pitchFamily="2" charset="2"/>
              <a:buChar char="v"/>
            </a:pPr>
            <a:r>
              <a:rPr lang="en-GB" altLang="ko-KR" sz="1400" b="1" dirty="0" smtClean="0">
                <a:solidFill>
                  <a:srgbClr val="333399"/>
                </a:solidFill>
                <a:latin typeface="Arial"/>
                <a:cs typeface="Arial"/>
              </a:rPr>
              <a:t> </a:t>
            </a:r>
            <a:r>
              <a:rPr lang="en-GB" altLang="ko-KR" sz="1400" b="1" dirty="0">
                <a:solidFill>
                  <a:srgbClr val="333399"/>
                </a:solidFill>
                <a:latin typeface="Arial"/>
                <a:cs typeface="Arial"/>
              </a:rPr>
              <a:t>SCIA    </a:t>
            </a:r>
            <a:r>
              <a:rPr lang="en-GB" altLang="ko-KR" sz="1400" b="1" dirty="0" smtClean="0">
                <a:solidFill>
                  <a:srgbClr val="333399"/>
                </a:solidFill>
                <a:latin typeface="Arial"/>
                <a:cs typeface="Arial"/>
              </a:rPr>
              <a:t>	- </a:t>
            </a:r>
            <a:r>
              <a:rPr lang="en-GB" altLang="ko-KR" sz="1400" dirty="0" smtClean="0">
                <a:solidFill>
                  <a:srgbClr val="000000"/>
                </a:solidFill>
                <a:latin typeface="Arial"/>
                <a:cs typeface="Arial"/>
              </a:rPr>
              <a:t>suites of atmospheric gases measured for 10 years</a:t>
            </a:r>
            <a:endParaRPr lang="en-GB" altLang="ko-KR" sz="1400" b="1" dirty="0" smtClean="0">
              <a:solidFill>
                <a:srgbClr val="333399"/>
              </a:solidFill>
              <a:latin typeface="Arial"/>
              <a:cs typeface="Arial"/>
            </a:endParaRPr>
          </a:p>
          <a:p>
            <a:pPr defTabSz="914400" latinLnBrk="1">
              <a:lnSpc>
                <a:spcPct val="80000"/>
              </a:lnSpc>
              <a:buClr>
                <a:srgbClr val="C00000"/>
              </a:buClr>
              <a:buFont typeface="Wingdings" pitchFamily="2" charset="2"/>
              <a:buChar char="v"/>
            </a:pPr>
            <a:r>
              <a:rPr lang="en-GB" altLang="ko-KR" sz="1400" b="1" dirty="0" smtClean="0">
                <a:solidFill>
                  <a:srgbClr val="333399"/>
                </a:solidFill>
                <a:latin typeface="Arial"/>
                <a:cs typeface="Arial"/>
              </a:rPr>
              <a:t> OMI       	- </a:t>
            </a:r>
            <a:r>
              <a:rPr lang="en-GB" altLang="ko-KR" sz="1400" dirty="0">
                <a:solidFill>
                  <a:srgbClr val="000000"/>
                </a:solidFill>
                <a:latin typeface="Arial"/>
                <a:cs typeface="Arial"/>
              </a:rPr>
              <a:t>higher spatial resolution, better coverage</a:t>
            </a:r>
          </a:p>
          <a:p>
            <a:pPr defTabSz="914400" latinLnBrk="1">
              <a:lnSpc>
                <a:spcPct val="80000"/>
              </a:lnSpc>
              <a:buClr>
                <a:srgbClr val="C00000"/>
              </a:buClr>
              <a:buFont typeface="Wingdings" pitchFamily="2" charset="2"/>
              <a:buChar char="v"/>
            </a:pPr>
            <a:r>
              <a:rPr lang="en-GB" altLang="ko-KR" sz="1400" b="1" dirty="0">
                <a:solidFill>
                  <a:srgbClr val="333399"/>
                </a:solidFill>
                <a:latin typeface="Arial"/>
                <a:cs typeface="Arial"/>
              </a:rPr>
              <a:t> GOME-2 - </a:t>
            </a:r>
            <a:r>
              <a:rPr lang="en-GB" altLang="ko-KR" sz="1400" dirty="0">
                <a:solidFill>
                  <a:srgbClr val="000000"/>
                </a:solidFill>
                <a:latin typeface="Arial"/>
                <a:cs typeface="Arial"/>
              </a:rPr>
              <a:t>better spatial resolution, better coverage, continuity for 15 years</a:t>
            </a:r>
          </a:p>
          <a:p>
            <a:pPr defTabSz="914400" latinLnBrk="1">
              <a:lnSpc>
                <a:spcPct val="80000"/>
              </a:lnSpc>
              <a:buClr>
                <a:srgbClr val="C00000"/>
              </a:buClr>
              <a:buFont typeface="Wingdings" pitchFamily="2" charset="2"/>
              <a:buChar char="v"/>
            </a:pPr>
            <a:r>
              <a:rPr lang="en-GB" altLang="ko-KR" sz="1400" b="1" dirty="0">
                <a:solidFill>
                  <a:srgbClr val="333399"/>
                </a:solidFill>
                <a:latin typeface="Arial"/>
                <a:cs typeface="Arial"/>
              </a:rPr>
              <a:t> </a:t>
            </a:r>
            <a:r>
              <a:rPr lang="en-GB" altLang="ko-KR" sz="1400" b="1" dirty="0" smtClean="0">
                <a:solidFill>
                  <a:srgbClr val="333399"/>
                </a:solidFill>
                <a:latin typeface="Arial"/>
                <a:cs typeface="Arial"/>
              </a:rPr>
              <a:t>Geostationary</a:t>
            </a:r>
          </a:p>
          <a:p>
            <a:pPr defTabSz="914400" latinLnBrk="1">
              <a:lnSpc>
                <a:spcPct val="80000"/>
              </a:lnSpc>
              <a:buClr>
                <a:srgbClr val="C00000"/>
              </a:buClr>
            </a:pPr>
            <a:r>
              <a:rPr lang="en-GB" altLang="ko-KR" sz="1400" b="1" dirty="0">
                <a:solidFill>
                  <a:srgbClr val="333399"/>
                </a:solidFill>
                <a:latin typeface="Arial"/>
                <a:cs typeface="Arial"/>
              </a:rPr>
              <a:t>	</a:t>
            </a:r>
            <a:r>
              <a:rPr lang="en-GB" altLang="ko-KR" sz="1400" b="1" dirty="0" smtClean="0">
                <a:solidFill>
                  <a:srgbClr val="333399"/>
                </a:solidFill>
                <a:latin typeface="Arial"/>
                <a:cs typeface="Arial"/>
              </a:rPr>
              <a:t>- </a:t>
            </a:r>
            <a:r>
              <a:rPr lang="en-GB" altLang="ko-KR" sz="1400" dirty="0">
                <a:solidFill>
                  <a:srgbClr val="000000"/>
                </a:solidFill>
                <a:latin typeface="Arial"/>
                <a:cs typeface="Arial"/>
              </a:rPr>
              <a:t>better spatial resolution, several measurements per </a:t>
            </a:r>
            <a:r>
              <a:rPr lang="en-GB" altLang="ko-KR" sz="1400" dirty="0" smtClean="0">
                <a:solidFill>
                  <a:srgbClr val="000000"/>
                </a:solidFill>
                <a:latin typeface="Arial"/>
                <a:cs typeface="Arial"/>
              </a:rPr>
              <a:t>day</a:t>
            </a:r>
          </a:p>
          <a:p>
            <a:pPr defTabSz="914400" latinLnBrk="1">
              <a:lnSpc>
                <a:spcPct val="80000"/>
              </a:lnSpc>
              <a:buClr>
                <a:srgbClr val="C00000"/>
              </a:buClr>
            </a:pPr>
            <a:r>
              <a:rPr lang="en-GB" altLang="ko-KR" sz="1400" dirty="0">
                <a:solidFill>
                  <a:srgbClr val="000000"/>
                </a:solidFill>
                <a:latin typeface="Arial"/>
                <a:cs typeface="Arial"/>
              </a:rPr>
              <a:t>	</a:t>
            </a:r>
            <a:r>
              <a:rPr lang="en-GB" altLang="ko-KR" sz="1400" dirty="0" smtClean="0">
                <a:solidFill>
                  <a:srgbClr val="000000"/>
                </a:solidFill>
                <a:latin typeface="Arial"/>
                <a:cs typeface="Arial"/>
              </a:rPr>
              <a:t>-  </a:t>
            </a:r>
            <a:r>
              <a:rPr lang="en-GB" altLang="ko-KR" sz="1400" dirty="0">
                <a:solidFill>
                  <a:srgbClr val="000000"/>
                </a:solidFill>
                <a:latin typeface="Arial"/>
                <a:cs typeface="Arial"/>
              </a:rPr>
              <a:t>less cloud </a:t>
            </a:r>
            <a:r>
              <a:rPr lang="en-GB" altLang="ko-KR" sz="1400" dirty="0" smtClean="0">
                <a:solidFill>
                  <a:srgbClr val="000000"/>
                </a:solidFill>
                <a:latin typeface="Arial"/>
                <a:cs typeface="Arial"/>
              </a:rPr>
              <a:t>contamination</a:t>
            </a:r>
          </a:p>
          <a:p>
            <a:pPr defTabSz="914400" latinLnBrk="1">
              <a:lnSpc>
                <a:spcPct val="80000"/>
              </a:lnSpc>
              <a:buClr>
                <a:srgbClr val="C00000"/>
              </a:buClr>
            </a:pPr>
            <a:r>
              <a:rPr lang="en-GB" altLang="ko-KR" sz="1400" dirty="0">
                <a:solidFill>
                  <a:srgbClr val="000000"/>
                </a:solidFill>
                <a:latin typeface="Arial"/>
                <a:cs typeface="Arial"/>
              </a:rPr>
              <a:t>	</a:t>
            </a:r>
            <a:r>
              <a:rPr lang="en-GB" altLang="ko-KR" sz="1400" dirty="0" smtClean="0">
                <a:solidFill>
                  <a:srgbClr val="000000"/>
                </a:solidFill>
                <a:latin typeface="Arial"/>
                <a:cs typeface="Arial"/>
              </a:rPr>
              <a:t>-  can overcome the limitation in global coverage by constellation</a:t>
            </a:r>
            <a:endParaRPr lang="en-GB" altLang="ko-KR" sz="1400" dirty="0">
              <a:solidFill>
                <a:srgbClr val="000000"/>
              </a:solidFill>
              <a:latin typeface="Arial"/>
              <a:cs typeface="Arial"/>
            </a:endParaRPr>
          </a:p>
        </p:txBody>
      </p:sp>
      <p:sp>
        <p:nvSpPr>
          <p:cNvPr id="3" name="Rectangle 2"/>
          <p:cNvSpPr/>
          <p:nvPr/>
        </p:nvSpPr>
        <p:spPr bwMode="auto">
          <a:xfrm>
            <a:off x="350874" y="1634064"/>
            <a:ext cx="7704856" cy="2671842"/>
          </a:xfrm>
          <a:prstGeom prst="rect">
            <a:avLst/>
          </a:prstGeom>
          <a:noFill/>
          <a:ln w="57150" cap="flat" cmpd="sng" algn="ctr">
            <a:solidFill>
              <a:srgbClr val="F14124"/>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48469" y="4299093"/>
            <a:ext cx="7704856" cy="1243774"/>
          </a:xfrm>
          <a:prstGeom prst="rect">
            <a:avLst/>
          </a:prstGeom>
          <a:noFill/>
          <a:ln w="57150" cap="flat" cmpd="sng" algn="ctr">
            <a:solidFill>
              <a:srgbClr val="F14124"/>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361439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800" y="313772"/>
            <a:ext cx="4339400" cy="524428"/>
          </a:xfrm>
        </p:spPr>
        <p:txBody>
          <a:bodyPr>
            <a:normAutofit fontScale="90000"/>
          </a:bodyPr>
          <a:lstStyle/>
          <a:p>
            <a:endParaRPr lang="en-US"/>
          </a:p>
        </p:txBody>
      </p:sp>
      <p:pic>
        <p:nvPicPr>
          <p:cNvPr id="3" name="Picture 2"/>
          <p:cNvPicPr>
            <a:picLocks noChangeAspect="1"/>
          </p:cNvPicPr>
          <p:nvPr/>
        </p:nvPicPr>
        <p:blipFill>
          <a:blip r:embed="rId2" cstate="print"/>
          <a:stretch>
            <a:fillRect/>
          </a:stretch>
        </p:blipFill>
        <p:spPr>
          <a:xfrm>
            <a:off x="375989" y="274638"/>
            <a:ext cx="4562854" cy="3082354"/>
          </a:xfrm>
          <a:prstGeom prst="rect">
            <a:avLst/>
          </a:prstGeom>
        </p:spPr>
      </p:pic>
      <p:pic>
        <p:nvPicPr>
          <p:cNvPr id="4" name="Picture 3"/>
          <p:cNvPicPr>
            <a:picLocks noChangeAspect="1"/>
          </p:cNvPicPr>
          <p:nvPr/>
        </p:nvPicPr>
        <p:blipFill>
          <a:blip r:embed="rId3" cstate="print"/>
          <a:stretch>
            <a:fillRect/>
          </a:stretch>
        </p:blipFill>
        <p:spPr>
          <a:xfrm>
            <a:off x="375516" y="3571292"/>
            <a:ext cx="4556523" cy="2954051"/>
          </a:xfrm>
          <a:prstGeom prst="rect">
            <a:avLst/>
          </a:prstGeom>
        </p:spPr>
      </p:pic>
      <p:pic>
        <p:nvPicPr>
          <p:cNvPr id="5" name="Picture 4"/>
          <p:cNvPicPr>
            <a:picLocks noChangeAspect="1"/>
          </p:cNvPicPr>
          <p:nvPr/>
        </p:nvPicPr>
        <p:blipFill>
          <a:blip r:embed="rId4" cstate="print"/>
          <a:stretch>
            <a:fillRect/>
          </a:stretch>
        </p:blipFill>
        <p:spPr>
          <a:xfrm>
            <a:off x="5169196" y="374720"/>
            <a:ext cx="3579268" cy="2866917"/>
          </a:xfrm>
          <a:prstGeom prst="rect">
            <a:avLst/>
          </a:prstGeom>
        </p:spPr>
      </p:pic>
      <p:pic>
        <p:nvPicPr>
          <p:cNvPr id="6" name="Picture 5"/>
          <p:cNvPicPr>
            <a:picLocks noChangeAspect="1"/>
          </p:cNvPicPr>
          <p:nvPr/>
        </p:nvPicPr>
        <p:blipFill>
          <a:blip r:embed="rId5" cstate="print"/>
          <a:stretch>
            <a:fillRect/>
          </a:stretch>
        </p:blipFill>
        <p:spPr>
          <a:xfrm>
            <a:off x="5269064" y="3556022"/>
            <a:ext cx="3551408" cy="2961534"/>
          </a:xfrm>
          <a:prstGeom prst="rect">
            <a:avLst/>
          </a:prstGeom>
        </p:spPr>
      </p:pic>
      <p:sp>
        <p:nvSpPr>
          <p:cNvPr id="7" name="TextBox 6"/>
          <p:cNvSpPr txBox="1"/>
          <p:nvPr/>
        </p:nvSpPr>
        <p:spPr>
          <a:xfrm>
            <a:off x="3755733" y="6517070"/>
            <a:ext cx="3087936" cy="369332"/>
          </a:xfrm>
          <a:prstGeom prst="rect">
            <a:avLst/>
          </a:prstGeom>
          <a:noFill/>
        </p:spPr>
        <p:txBody>
          <a:bodyPr wrap="square" rtlCol="0">
            <a:spAutoFit/>
          </a:bodyPr>
          <a:lstStyle/>
          <a:p>
            <a:r>
              <a:rPr lang="en-US" dirty="0" smtClean="0">
                <a:solidFill>
                  <a:srgbClr val="FFFFFF"/>
                </a:solidFill>
              </a:rPr>
              <a:t>(K. Chance; Y.J. Kim) </a:t>
            </a:r>
            <a:endParaRPr lang="en-US" dirty="0">
              <a:solidFill>
                <a:srgbClr val="FFFFFF"/>
              </a:solidFill>
            </a:endParaRPr>
          </a:p>
        </p:txBody>
      </p:sp>
    </p:spTree>
    <p:extLst>
      <p:ext uri="{BB962C8B-B14F-4D97-AF65-F5344CB8AC3E}">
        <p14:creationId xmlns:p14="http://schemas.microsoft.com/office/powerpoint/2010/main" val="2302056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그룹 18"/>
          <p:cNvGrpSpPr/>
          <p:nvPr/>
        </p:nvGrpSpPr>
        <p:grpSpPr>
          <a:xfrm>
            <a:off x="591825" y="3437225"/>
            <a:ext cx="3841070" cy="2887546"/>
            <a:chOff x="244022" y="3572844"/>
            <a:chExt cx="4176543" cy="3240000"/>
          </a:xfrm>
        </p:grpSpPr>
        <p:graphicFrame>
          <p:nvGraphicFramePr>
            <p:cNvPr id="5" name="개체 4"/>
            <p:cNvGraphicFramePr>
              <a:graphicFrameLocks noChangeAspect="1"/>
            </p:cNvGraphicFramePr>
            <p:nvPr>
              <p:extLst>
                <p:ext uri="{D42A27DB-BD31-4B8C-83A1-F6EECF244321}">
                  <p14:modId xmlns:p14="http://schemas.microsoft.com/office/powerpoint/2010/main" val="904164666"/>
                </p:ext>
              </p:extLst>
            </p:nvPr>
          </p:nvGraphicFramePr>
          <p:xfrm>
            <a:off x="244022" y="3572844"/>
            <a:ext cx="4176543" cy="3240000"/>
          </p:xfrm>
          <a:graphic>
            <a:graphicData uri="http://schemas.openxmlformats.org/presentationml/2006/ole">
              <mc:AlternateContent xmlns:mc="http://schemas.openxmlformats.org/markup-compatibility/2006">
                <mc:Choice xmlns:v="urn:schemas-microsoft-com:vml" Requires="v">
                  <p:oleObj spid="_x0000_s4257" name="SPW 10.0 Graph" r:id="rId3" imgW="5423040" imgH="4206960" progId="SigmaPlotGraphicObject.9">
                    <p:embed/>
                  </p:oleObj>
                </mc:Choice>
                <mc:Fallback>
                  <p:oleObj name="SPW 10.0 Graph" r:id="rId3" imgW="5423040" imgH="4206960" progId="SigmaPlotGraphicObject.9">
                    <p:embed/>
                    <p:pic>
                      <p:nvPicPr>
                        <p:cNvPr id="0" name=""/>
                        <p:cNvPicPr/>
                        <p:nvPr/>
                      </p:nvPicPr>
                      <p:blipFill>
                        <a:blip r:embed="rId4"/>
                        <a:stretch>
                          <a:fillRect/>
                        </a:stretch>
                      </p:blipFill>
                      <p:spPr>
                        <a:xfrm>
                          <a:off x="244022" y="3572844"/>
                          <a:ext cx="4176543" cy="3240000"/>
                        </a:xfrm>
                        <a:prstGeom prst="rect">
                          <a:avLst/>
                        </a:prstGeom>
                      </p:spPr>
                    </p:pic>
                  </p:oleObj>
                </mc:Fallback>
              </mc:AlternateContent>
            </a:graphicData>
          </a:graphic>
        </p:graphicFrame>
        <p:cxnSp>
          <p:nvCxnSpPr>
            <p:cNvPr id="12" name="Straight Connector 14"/>
            <p:cNvCxnSpPr/>
            <p:nvPr/>
          </p:nvCxnSpPr>
          <p:spPr>
            <a:xfrm flipV="1">
              <a:off x="2932319" y="3911605"/>
              <a:ext cx="0" cy="2462458"/>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65474" y="3946342"/>
              <a:ext cx="603764" cy="369332"/>
            </a:xfrm>
            <a:prstGeom prst="rect">
              <a:avLst/>
            </a:prstGeom>
            <a:noFill/>
          </p:spPr>
          <p:txBody>
            <a:bodyPr wrap="none" rtlCol="0">
              <a:spAutoFit/>
            </a:bodyPr>
            <a:lstStyle/>
            <a:p>
              <a:r>
                <a:rPr lang="en-US" dirty="0"/>
                <a:t>S</a:t>
              </a:r>
              <a:r>
                <a:rPr lang="en-US" dirty="0" smtClean="0"/>
                <a:t>O</a:t>
              </a:r>
              <a:r>
                <a:rPr lang="en-US" baseline="-25000" dirty="0" smtClean="0"/>
                <a:t>2</a:t>
              </a:r>
              <a:endParaRPr lang="en-US" baseline="-25000" dirty="0"/>
            </a:p>
          </p:txBody>
        </p:sp>
      </p:grpSp>
      <p:grpSp>
        <p:nvGrpSpPr>
          <p:cNvPr id="17" name="그룹 16"/>
          <p:cNvGrpSpPr/>
          <p:nvPr/>
        </p:nvGrpSpPr>
        <p:grpSpPr>
          <a:xfrm>
            <a:off x="594564" y="648517"/>
            <a:ext cx="3962510" cy="2887546"/>
            <a:chOff x="236155" y="426595"/>
            <a:chExt cx="4308589" cy="3240000"/>
          </a:xfrm>
        </p:grpSpPr>
        <p:graphicFrame>
          <p:nvGraphicFramePr>
            <p:cNvPr id="4" name="개체 3"/>
            <p:cNvGraphicFramePr>
              <a:graphicFrameLocks noChangeAspect="1"/>
            </p:cNvGraphicFramePr>
            <p:nvPr>
              <p:extLst>
                <p:ext uri="{D42A27DB-BD31-4B8C-83A1-F6EECF244321}">
                  <p14:modId xmlns:p14="http://schemas.microsoft.com/office/powerpoint/2010/main" val="2977208094"/>
                </p:ext>
              </p:extLst>
            </p:nvPr>
          </p:nvGraphicFramePr>
          <p:xfrm>
            <a:off x="236155" y="426595"/>
            <a:ext cx="4308589" cy="3240000"/>
          </p:xfrm>
          <a:graphic>
            <a:graphicData uri="http://schemas.openxmlformats.org/presentationml/2006/ole">
              <mc:AlternateContent xmlns:mc="http://schemas.openxmlformats.org/markup-compatibility/2006">
                <mc:Choice xmlns:v="urn:schemas-microsoft-com:vml" Requires="v">
                  <p:oleObj spid="_x0000_s4258" name="SPW 10.0 Graph" r:id="rId5" imgW="5594040" imgH="4206960" progId="SigmaPlotGraphicObject.9">
                    <p:embed/>
                  </p:oleObj>
                </mc:Choice>
                <mc:Fallback>
                  <p:oleObj name="SPW 10.0 Graph" r:id="rId5" imgW="5594040" imgH="4206960" progId="SigmaPlotGraphicObject.9">
                    <p:embed/>
                    <p:pic>
                      <p:nvPicPr>
                        <p:cNvPr id="0" name=""/>
                        <p:cNvPicPr/>
                        <p:nvPr/>
                      </p:nvPicPr>
                      <p:blipFill>
                        <a:blip r:embed="rId6"/>
                        <a:stretch>
                          <a:fillRect/>
                        </a:stretch>
                      </p:blipFill>
                      <p:spPr>
                        <a:xfrm>
                          <a:off x="236155" y="426595"/>
                          <a:ext cx="4308589" cy="3240000"/>
                        </a:xfrm>
                        <a:prstGeom prst="rect">
                          <a:avLst/>
                        </a:prstGeom>
                      </p:spPr>
                    </p:pic>
                  </p:oleObj>
                </mc:Fallback>
              </mc:AlternateContent>
            </a:graphicData>
          </a:graphic>
        </p:graphicFrame>
        <p:cxnSp>
          <p:nvCxnSpPr>
            <p:cNvPr id="8" name="Straight Connector 14"/>
            <p:cNvCxnSpPr/>
            <p:nvPr/>
          </p:nvCxnSpPr>
          <p:spPr>
            <a:xfrm flipV="1">
              <a:off x="2921030" y="766164"/>
              <a:ext cx="0" cy="2462458"/>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442896" y="836712"/>
              <a:ext cx="616500" cy="369332"/>
            </a:xfrm>
            <a:prstGeom prst="rect">
              <a:avLst/>
            </a:prstGeom>
            <a:noFill/>
          </p:spPr>
          <p:txBody>
            <a:bodyPr wrap="none" rtlCol="0">
              <a:spAutoFit/>
            </a:bodyPr>
            <a:lstStyle/>
            <a:p>
              <a:r>
                <a:rPr lang="en-US" dirty="0" smtClean="0"/>
                <a:t>NO</a:t>
              </a:r>
              <a:r>
                <a:rPr lang="en-US" baseline="-25000" dirty="0" smtClean="0"/>
                <a:t>2</a:t>
              </a:r>
              <a:endParaRPr lang="en-US" baseline="-25000" dirty="0"/>
            </a:p>
          </p:txBody>
        </p:sp>
      </p:grpSp>
      <p:grpSp>
        <p:nvGrpSpPr>
          <p:cNvPr id="20" name="그룹 19"/>
          <p:cNvGrpSpPr/>
          <p:nvPr/>
        </p:nvGrpSpPr>
        <p:grpSpPr>
          <a:xfrm>
            <a:off x="4805958" y="3451953"/>
            <a:ext cx="3841742" cy="2887546"/>
            <a:chOff x="4741686" y="3587572"/>
            <a:chExt cx="4177274" cy="3240000"/>
          </a:xfrm>
        </p:grpSpPr>
        <p:graphicFrame>
          <p:nvGraphicFramePr>
            <p:cNvPr id="7" name="개체 6"/>
            <p:cNvGraphicFramePr>
              <a:graphicFrameLocks noChangeAspect="1"/>
            </p:cNvGraphicFramePr>
            <p:nvPr>
              <p:extLst>
                <p:ext uri="{D42A27DB-BD31-4B8C-83A1-F6EECF244321}">
                  <p14:modId xmlns:p14="http://schemas.microsoft.com/office/powerpoint/2010/main" val="1303432270"/>
                </p:ext>
              </p:extLst>
            </p:nvPr>
          </p:nvGraphicFramePr>
          <p:xfrm>
            <a:off x="4741686" y="3587572"/>
            <a:ext cx="4177274" cy="3240000"/>
          </p:xfrm>
          <a:graphic>
            <a:graphicData uri="http://schemas.openxmlformats.org/presentationml/2006/ole">
              <mc:AlternateContent xmlns:mc="http://schemas.openxmlformats.org/markup-compatibility/2006">
                <mc:Choice xmlns:v="urn:schemas-microsoft-com:vml" Requires="v">
                  <p:oleObj spid="_x0000_s4259" name="SPW 10.0 Graph" r:id="rId7" imgW="5327280" imgH="4132080" progId="SigmaPlotGraphicObject.9">
                    <p:embed/>
                  </p:oleObj>
                </mc:Choice>
                <mc:Fallback>
                  <p:oleObj name="SPW 10.0 Graph" r:id="rId7" imgW="5327280" imgH="4132080" progId="SigmaPlotGraphicObject.9">
                    <p:embed/>
                    <p:pic>
                      <p:nvPicPr>
                        <p:cNvPr id="0" name=""/>
                        <p:cNvPicPr/>
                        <p:nvPr/>
                      </p:nvPicPr>
                      <p:blipFill>
                        <a:blip r:embed="rId8"/>
                        <a:stretch>
                          <a:fillRect/>
                        </a:stretch>
                      </p:blipFill>
                      <p:spPr>
                        <a:xfrm>
                          <a:off x="4741686" y="3587572"/>
                          <a:ext cx="4177274" cy="3240000"/>
                        </a:xfrm>
                        <a:prstGeom prst="rect">
                          <a:avLst/>
                        </a:prstGeom>
                      </p:spPr>
                    </p:pic>
                  </p:oleObj>
                </mc:Fallback>
              </mc:AlternateContent>
            </a:graphicData>
          </a:graphic>
        </p:graphicFrame>
        <p:cxnSp>
          <p:nvCxnSpPr>
            <p:cNvPr id="11" name="Straight Connector 14"/>
            <p:cNvCxnSpPr/>
            <p:nvPr/>
          </p:nvCxnSpPr>
          <p:spPr>
            <a:xfrm flipV="1">
              <a:off x="7315279" y="3911605"/>
              <a:ext cx="0" cy="2462458"/>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23198" y="3913219"/>
              <a:ext cx="834953" cy="369332"/>
            </a:xfrm>
            <a:prstGeom prst="rect">
              <a:avLst/>
            </a:prstGeom>
            <a:noFill/>
          </p:spPr>
          <p:txBody>
            <a:bodyPr wrap="square" rtlCol="0">
              <a:spAutoFit/>
            </a:bodyPr>
            <a:lstStyle/>
            <a:p>
              <a:pPr algn="r"/>
              <a:r>
                <a:rPr lang="en-US" dirty="0" smtClean="0"/>
                <a:t>HCHO</a:t>
              </a:r>
              <a:endParaRPr lang="en-US" baseline="-25000" dirty="0"/>
            </a:p>
          </p:txBody>
        </p:sp>
      </p:grpSp>
      <p:grpSp>
        <p:nvGrpSpPr>
          <p:cNvPr id="18" name="그룹 17"/>
          <p:cNvGrpSpPr/>
          <p:nvPr/>
        </p:nvGrpSpPr>
        <p:grpSpPr>
          <a:xfrm>
            <a:off x="4745017" y="653804"/>
            <a:ext cx="3841070" cy="2887546"/>
            <a:chOff x="4680804" y="431882"/>
            <a:chExt cx="4176543" cy="3240000"/>
          </a:xfrm>
        </p:grpSpPr>
        <p:graphicFrame>
          <p:nvGraphicFramePr>
            <p:cNvPr id="6" name="개체 5"/>
            <p:cNvGraphicFramePr>
              <a:graphicFrameLocks noChangeAspect="1"/>
            </p:cNvGraphicFramePr>
            <p:nvPr>
              <p:extLst>
                <p:ext uri="{D42A27DB-BD31-4B8C-83A1-F6EECF244321}">
                  <p14:modId xmlns:p14="http://schemas.microsoft.com/office/powerpoint/2010/main" val="1024626190"/>
                </p:ext>
              </p:extLst>
            </p:nvPr>
          </p:nvGraphicFramePr>
          <p:xfrm>
            <a:off x="4680804" y="431882"/>
            <a:ext cx="4176543" cy="3240000"/>
          </p:xfrm>
          <a:graphic>
            <a:graphicData uri="http://schemas.openxmlformats.org/presentationml/2006/ole">
              <mc:AlternateContent xmlns:mc="http://schemas.openxmlformats.org/markup-compatibility/2006">
                <mc:Choice xmlns:v="urn:schemas-microsoft-com:vml" Requires="v">
                  <p:oleObj spid="_x0000_s4260" name="SPW 10.0 Graph" r:id="rId9" imgW="5423040" imgH="4206960" progId="SigmaPlotGraphicObject.9">
                    <p:embed/>
                  </p:oleObj>
                </mc:Choice>
                <mc:Fallback>
                  <p:oleObj name="SPW 10.0 Graph" r:id="rId9" imgW="5423040" imgH="4206960" progId="SigmaPlotGraphicObject.9">
                    <p:embed/>
                    <p:pic>
                      <p:nvPicPr>
                        <p:cNvPr id="0" name=""/>
                        <p:cNvPicPr/>
                        <p:nvPr/>
                      </p:nvPicPr>
                      <p:blipFill>
                        <a:blip r:embed="rId10"/>
                        <a:stretch>
                          <a:fillRect/>
                        </a:stretch>
                      </p:blipFill>
                      <p:spPr>
                        <a:xfrm>
                          <a:off x="4680804" y="431882"/>
                          <a:ext cx="4176543" cy="3240000"/>
                        </a:xfrm>
                        <a:prstGeom prst="rect">
                          <a:avLst/>
                        </a:prstGeom>
                      </p:spPr>
                    </p:pic>
                  </p:oleObj>
                </mc:Fallback>
              </mc:AlternateContent>
            </a:graphicData>
          </a:graphic>
        </p:graphicFrame>
        <p:cxnSp>
          <p:nvCxnSpPr>
            <p:cNvPr id="10" name="Straight Connector 14"/>
            <p:cNvCxnSpPr/>
            <p:nvPr/>
          </p:nvCxnSpPr>
          <p:spPr>
            <a:xfrm flipV="1">
              <a:off x="7284195" y="766164"/>
              <a:ext cx="0" cy="2462458"/>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015109" y="809860"/>
              <a:ext cx="518864" cy="369332"/>
            </a:xfrm>
            <a:prstGeom prst="rect">
              <a:avLst/>
            </a:prstGeom>
            <a:noFill/>
          </p:spPr>
          <p:txBody>
            <a:bodyPr wrap="square" rtlCol="0">
              <a:spAutoFit/>
            </a:bodyPr>
            <a:lstStyle/>
            <a:p>
              <a:pPr algn="r"/>
              <a:r>
                <a:rPr lang="en-US" dirty="0" smtClean="0"/>
                <a:t>O</a:t>
              </a:r>
              <a:r>
                <a:rPr lang="en-US" baseline="-25000" dirty="0" smtClean="0"/>
                <a:t>3</a:t>
              </a:r>
              <a:endParaRPr lang="en-US" baseline="-25000" dirty="0"/>
            </a:p>
          </p:txBody>
        </p:sp>
      </p:grpSp>
      <p:sp>
        <p:nvSpPr>
          <p:cNvPr id="3" name="Title 1"/>
          <p:cNvSpPr>
            <a:spLocks noGrp="1"/>
          </p:cNvSpPr>
          <p:nvPr>
            <p:ph type="title"/>
          </p:nvPr>
        </p:nvSpPr>
        <p:spPr>
          <a:xfrm>
            <a:off x="479778" y="43849"/>
            <a:ext cx="8189662" cy="696169"/>
          </a:xfrm>
        </p:spPr>
        <p:txBody>
          <a:bodyPr>
            <a:normAutofit/>
          </a:bodyPr>
          <a:lstStyle/>
          <a:p>
            <a:r>
              <a:rPr lang="en-US" sz="3200" b="1" dirty="0" smtClean="0">
                <a:latin typeface="Arial"/>
                <a:cs typeface="Arial"/>
              </a:rPr>
              <a:t>Spectral resolution</a:t>
            </a:r>
            <a:endParaRPr lang="en-US" sz="3200" b="1" dirty="0">
              <a:latin typeface="Arial"/>
              <a:cs typeface="Arial"/>
            </a:endParaRPr>
          </a:p>
        </p:txBody>
      </p:sp>
    </p:spTree>
    <p:extLst>
      <p:ext uri="{BB962C8B-B14F-4D97-AF65-F5344CB8AC3E}">
        <p14:creationId xmlns:p14="http://schemas.microsoft.com/office/powerpoint/2010/main" val="3078810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9144000" cy="684018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588298199"/>
              </p:ext>
            </p:extLst>
          </p:nvPr>
        </p:nvGraphicFramePr>
        <p:xfrm>
          <a:off x="469530" y="2950453"/>
          <a:ext cx="8111928" cy="432816"/>
        </p:xfrm>
        <a:graphic>
          <a:graphicData uri="http://schemas.openxmlformats.org/drawingml/2006/table">
            <a:tbl>
              <a:tblPr firstRow="1" bandRow="1">
                <a:tableStyleId>{5C22544A-7EE6-4342-B048-85BDC9FD1C3A}</a:tableStyleId>
              </a:tblPr>
              <a:tblGrid>
                <a:gridCol w="1355263"/>
                <a:gridCol w="2170024"/>
                <a:gridCol w="2342640"/>
                <a:gridCol w="2244001"/>
              </a:tblGrid>
              <a:tr h="370840">
                <a:tc>
                  <a:txBody>
                    <a:bodyPr/>
                    <a:lstStyle/>
                    <a:p>
                      <a:pPr algn="ctr">
                        <a:lnSpc>
                          <a:spcPct val="80000"/>
                        </a:lnSpc>
                      </a:pPr>
                      <a:r>
                        <a:rPr lang="en-US" sz="1400" dirty="0" smtClean="0"/>
                        <a:t>System</a:t>
                      </a:r>
                    </a:p>
                    <a:p>
                      <a:pPr algn="ctr">
                        <a:lnSpc>
                          <a:spcPct val="80000"/>
                        </a:lnSpc>
                      </a:pPr>
                      <a:r>
                        <a:rPr lang="en-US" sz="1400" dirty="0" smtClean="0"/>
                        <a:t>Attributes</a:t>
                      </a:r>
                      <a:endParaRPr lang="en-US" sz="1400" dirty="0">
                        <a:latin typeface="Arial"/>
                        <a:cs typeface="Arial"/>
                      </a:endParaRPr>
                    </a:p>
                  </a:txBody>
                  <a:tcPr/>
                </a:tc>
                <a:tc>
                  <a:txBody>
                    <a:bodyPr/>
                    <a:lstStyle/>
                    <a:p>
                      <a:pPr algn="ctr">
                        <a:lnSpc>
                          <a:spcPct val="80000"/>
                        </a:lnSpc>
                      </a:pPr>
                      <a:r>
                        <a:rPr lang="en-US" sz="1400" dirty="0" smtClean="0"/>
                        <a:t>AMI</a:t>
                      </a:r>
                    </a:p>
                    <a:p>
                      <a:pPr algn="ctr">
                        <a:lnSpc>
                          <a:spcPct val="80000"/>
                        </a:lnSpc>
                      </a:pPr>
                      <a:r>
                        <a:rPr lang="en-US" sz="1400" dirty="0" smtClean="0"/>
                        <a:t>(Meteorology)</a:t>
                      </a:r>
                      <a:endParaRPr lang="en-US" sz="1400" dirty="0">
                        <a:latin typeface="Arial"/>
                        <a:cs typeface="Arial"/>
                      </a:endParaRPr>
                    </a:p>
                  </a:txBody>
                  <a:tcPr/>
                </a:tc>
                <a:tc>
                  <a:txBody>
                    <a:bodyPr/>
                    <a:lstStyle/>
                    <a:p>
                      <a:pPr algn="ctr">
                        <a:lnSpc>
                          <a:spcPct val="80000"/>
                        </a:lnSpc>
                      </a:pPr>
                      <a:r>
                        <a:rPr lang="en-US" sz="1400" dirty="0" smtClean="0"/>
                        <a:t>GOCI-2</a:t>
                      </a:r>
                    </a:p>
                    <a:p>
                      <a:pPr algn="ctr">
                        <a:lnSpc>
                          <a:spcPct val="80000"/>
                        </a:lnSpc>
                      </a:pPr>
                      <a:r>
                        <a:rPr lang="en-US" sz="1400" dirty="0" smtClean="0"/>
                        <a:t>(Ocean)</a:t>
                      </a:r>
                      <a:endParaRPr lang="en-US" sz="1400" dirty="0">
                        <a:latin typeface="Arial"/>
                        <a:cs typeface="Arial"/>
                      </a:endParaRPr>
                    </a:p>
                  </a:txBody>
                  <a:tcPr/>
                </a:tc>
                <a:tc>
                  <a:txBody>
                    <a:bodyPr/>
                    <a:lstStyle/>
                    <a:p>
                      <a:pPr algn="ctr">
                        <a:lnSpc>
                          <a:spcPct val="80000"/>
                        </a:lnSpc>
                      </a:pPr>
                      <a:r>
                        <a:rPr lang="en-US" sz="1400" dirty="0" smtClean="0"/>
                        <a:t>GEMS</a:t>
                      </a:r>
                    </a:p>
                    <a:p>
                      <a:pPr algn="ctr">
                        <a:lnSpc>
                          <a:spcPct val="80000"/>
                        </a:lnSpc>
                      </a:pPr>
                      <a:r>
                        <a:rPr lang="en-US" sz="1400" dirty="0" smtClean="0"/>
                        <a:t>(Environment)</a:t>
                      </a:r>
                      <a:endParaRPr lang="en-US" sz="1400" dirty="0">
                        <a:latin typeface="Arial"/>
                        <a:cs typeface="Arial"/>
                      </a:endParaRPr>
                    </a:p>
                  </a:txBody>
                  <a:tcPr/>
                </a:tc>
              </a:tr>
            </a:tbl>
          </a:graphicData>
        </a:graphic>
      </p:graphicFrame>
      <p:sp>
        <p:nvSpPr>
          <p:cNvPr id="5" name="Rectangle 4"/>
          <p:cNvSpPr/>
          <p:nvPr/>
        </p:nvSpPr>
        <p:spPr>
          <a:xfrm>
            <a:off x="6312797" y="2950453"/>
            <a:ext cx="2268661" cy="346062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0890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5238" y="836712"/>
            <a:ext cx="3240857" cy="324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204" y="836712"/>
            <a:ext cx="3240857" cy="324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238" y="3774295"/>
            <a:ext cx="3240857" cy="324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1204" y="3774295"/>
            <a:ext cx="3240857" cy="324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title"/>
          </p:nvPr>
        </p:nvSpPr>
        <p:spPr>
          <a:xfrm>
            <a:off x="457200" y="274638"/>
            <a:ext cx="8229600" cy="706090"/>
          </a:xfrm>
        </p:spPr>
        <p:txBody>
          <a:bodyPr>
            <a:normAutofit/>
          </a:bodyPr>
          <a:lstStyle/>
          <a:p>
            <a:r>
              <a:rPr lang="en-US" altLang="ko-KR" sz="3200" b="1" dirty="0" smtClean="0">
                <a:latin typeface="Arial"/>
                <a:cs typeface="Arial"/>
              </a:rPr>
              <a:t>Spatial Resolution - </a:t>
            </a:r>
            <a:r>
              <a:rPr lang="en-US" altLang="ko-KR" sz="3100" dirty="0" smtClean="0">
                <a:latin typeface="Arial"/>
                <a:cs typeface="Arial"/>
              </a:rPr>
              <a:t>cloud contamination</a:t>
            </a:r>
            <a:endParaRPr lang="ko-KR" altLang="en-US" dirty="0">
              <a:latin typeface="Arial"/>
              <a:cs typeface="Arial"/>
            </a:endParaRPr>
          </a:p>
        </p:txBody>
      </p:sp>
      <p:pic>
        <p:nvPicPr>
          <p:cNvPr id="5" name="Picture 6" descr="G:\GEMStest\CLD_test\GEMS_MAP.ep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72" y="3328878"/>
            <a:ext cx="3234690" cy="32346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표 18"/>
          <p:cNvGraphicFramePr>
            <a:graphicFrameLocks noGrp="1"/>
          </p:cNvGraphicFramePr>
          <p:nvPr>
            <p:extLst>
              <p:ext uri="{D42A27DB-BD31-4B8C-83A1-F6EECF244321}">
                <p14:modId xmlns:p14="http://schemas.microsoft.com/office/powerpoint/2010/main" val="3266268909"/>
              </p:ext>
            </p:extLst>
          </p:nvPr>
        </p:nvGraphicFramePr>
        <p:xfrm>
          <a:off x="251520" y="1340768"/>
          <a:ext cx="2520658" cy="1838424"/>
        </p:xfrm>
        <a:graphic>
          <a:graphicData uri="http://schemas.openxmlformats.org/drawingml/2006/table">
            <a:tbl>
              <a:tblPr firstRow="1" bandRow="1">
                <a:tableStyleId>{5C22544A-7EE6-4342-B048-85BDC9FD1C3A}</a:tableStyleId>
              </a:tblPr>
              <a:tblGrid>
                <a:gridCol w="864096"/>
                <a:gridCol w="1656562"/>
              </a:tblGrid>
              <a:tr h="355064">
                <a:tc gridSpan="2">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smtClean="0">
                          <a:solidFill>
                            <a:schemeClr val="tx1"/>
                          </a:solidFill>
                        </a:rPr>
                        <a:t>Pixel</a:t>
                      </a:r>
                      <a:r>
                        <a:rPr lang="en-US" altLang="ko-KR" sz="1600" baseline="0" dirty="0" smtClean="0">
                          <a:solidFill>
                            <a:schemeClr val="tx1"/>
                          </a:solidFill>
                        </a:rPr>
                        <a:t> resolution</a:t>
                      </a:r>
                      <a:endParaRPr lang="ko-KR" altLang="en-US" sz="1600" dirty="0" smtClean="0">
                        <a:solidFill>
                          <a:schemeClr val="tx1"/>
                        </a:solidFill>
                      </a:endParaRPr>
                    </a:p>
                  </a:txBody>
                  <a:tcPr anchor="ctr">
                    <a:solidFill>
                      <a:schemeClr val="accent1">
                        <a:lumMod val="20000"/>
                        <a:lumOff val="80000"/>
                      </a:schemeClr>
                    </a:solidFill>
                  </a:tcPr>
                </a:tc>
                <a:tc h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600" dirty="0" smtClean="0">
                        <a:solidFill>
                          <a:schemeClr val="tx1"/>
                        </a:solidFill>
                      </a:endParaRPr>
                    </a:p>
                  </a:txBody>
                  <a:tcPr anchor="ctr">
                    <a:solidFill>
                      <a:schemeClr val="accent1">
                        <a:lumMod val="20000"/>
                        <a:lumOff val="80000"/>
                      </a:schemeClr>
                    </a:solidFill>
                  </a:tcPr>
                </a:tc>
              </a:tr>
              <a:tr h="370840">
                <a:tc>
                  <a:txBody>
                    <a:bodyPr/>
                    <a:lstStyle/>
                    <a:p>
                      <a:pPr algn="ctr" latinLnBrk="1"/>
                      <a:r>
                        <a:rPr lang="en-US" altLang="ko-KR" sz="1400" dirty="0" smtClean="0">
                          <a:solidFill>
                            <a:schemeClr val="tx1"/>
                          </a:solidFill>
                        </a:rPr>
                        <a:t>1</a:t>
                      </a:r>
                      <a:endParaRPr lang="ko-KR" altLang="en-US" sz="1400" dirty="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rPr>
                        <a:t>7.5 x 7.5 </a:t>
                      </a:r>
                      <a:r>
                        <a:rPr lang="ko-KR" altLang="en-US" sz="1400" dirty="0" smtClean="0">
                          <a:solidFill>
                            <a:schemeClr val="tx1"/>
                          </a:solidFill>
                        </a:rPr>
                        <a:t>㎢ </a:t>
                      </a:r>
                    </a:p>
                  </a:txBody>
                  <a:tcPr anchor="ctr">
                    <a:solidFill>
                      <a:schemeClr val="accent1">
                        <a:lumMod val="20000"/>
                        <a:lumOff val="80000"/>
                      </a:schemeClr>
                    </a:solidFill>
                  </a:tcPr>
                </a:tc>
              </a:tr>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rPr>
                        <a:t>2</a:t>
                      </a:r>
                      <a:endParaRPr lang="ko-KR" altLang="en-US" sz="1400" dirty="0" smtClean="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rPr>
                        <a:t>5 x 5 </a:t>
                      </a:r>
                      <a:r>
                        <a:rPr lang="ko-KR" altLang="en-US" sz="1400" dirty="0" smtClean="0">
                          <a:solidFill>
                            <a:schemeClr val="tx1"/>
                          </a:solidFill>
                        </a:rPr>
                        <a:t>㎢</a:t>
                      </a:r>
                    </a:p>
                  </a:txBody>
                  <a:tcPr anchor="ctr">
                    <a:solidFill>
                      <a:schemeClr val="accent1">
                        <a:lumMod val="20000"/>
                        <a:lumOff val="80000"/>
                      </a:schemeClr>
                    </a:solidFill>
                  </a:tcPr>
                </a:tc>
              </a:tr>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rPr>
                        <a:t>3</a:t>
                      </a:r>
                      <a:endParaRPr lang="ko-KR" altLang="en-US" sz="1400" dirty="0" smtClean="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rPr>
                        <a:t>2.5 x 7.5 </a:t>
                      </a:r>
                      <a:r>
                        <a:rPr lang="ko-KR" altLang="en-US" sz="1400" dirty="0" smtClean="0">
                          <a:solidFill>
                            <a:schemeClr val="tx1"/>
                          </a:solidFill>
                        </a:rPr>
                        <a:t>㎢</a:t>
                      </a:r>
                    </a:p>
                  </a:txBody>
                  <a:tcPr anchor="ctr">
                    <a:solidFill>
                      <a:schemeClr val="accent1">
                        <a:lumMod val="20000"/>
                        <a:lumOff val="80000"/>
                      </a:schemeClr>
                    </a:solidFill>
                  </a:tcPr>
                </a:tc>
              </a:tr>
              <a:tr h="370840">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rPr>
                        <a:t>4</a:t>
                      </a:r>
                      <a:endParaRPr lang="ko-KR" altLang="en-US" sz="1400" dirty="0" smtClean="0">
                        <a:solidFill>
                          <a:schemeClr val="tx1"/>
                        </a:solidFill>
                      </a:endParaRPr>
                    </a:p>
                  </a:txBody>
                  <a:tcPr anchor="ctr">
                    <a:solidFill>
                      <a:schemeClr val="accent1">
                        <a:lumMod val="20000"/>
                        <a:lumOff val="8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rPr>
                        <a:t>1.25 x 3.75 </a:t>
                      </a:r>
                      <a:r>
                        <a:rPr lang="ko-KR" altLang="en-US" sz="1400" dirty="0" smtClean="0">
                          <a:solidFill>
                            <a:schemeClr val="tx1"/>
                          </a:solidFill>
                        </a:rPr>
                        <a:t>㎢</a:t>
                      </a:r>
                    </a:p>
                  </a:txBody>
                  <a:tcPr anchor="ctr">
                    <a:solidFill>
                      <a:schemeClr val="accent1">
                        <a:lumMod val="20000"/>
                        <a:lumOff val="80000"/>
                      </a:schemeClr>
                    </a:solidFill>
                  </a:tcPr>
                </a:tc>
              </a:tr>
            </a:tbl>
          </a:graphicData>
        </a:graphic>
      </p:graphicFrame>
      <p:sp>
        <p:nvSpPr>
          <p:cNvPr id="10" name="Rectangle 9"/>
          <p:cNvSpPr/>
          <p:nvPr/>
        </p:nvSpPr>
        <p:spPr>
          <a:xfrm>
            <a:off x="3950984" y="1268760"/>
            <a:ext cx="1438076" cy="5400600"/>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맑은 고딕"/>
            </a:endParaRPr>
          </a:p>
        </p:txBody>
      </p:sp>
      <p:sp>
        <p:nvSpPr>
          <p:cNvPr id="11" name="Rectangle 10"/>
          <p:cNvSpPr/>
          <p:nvPr/>
        </p:nvSpPr>
        <p:spPr>
          <a:xfrm>
            <a:off x="7055329" y="1268760"/>
            <a:ext cx="1477111" cy="5400600"/>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맑은 고딕"/>
            </a:endParaRPr>
          </a:p>
        </p:txBody>
      </p:sp>
      <p:sp>
        <p:nvSpPr>
          <p:cNvPr id="4" name="Rectangle 3"/>
          <p:cNvSpPr/>
          <p:nvPr/>
        </p:nvSpPr>
        <p:spPr bwMode="auto">
          <a:xfrm>
            <a:off x="251520" y="1689071"/>
            <a:ext cx="2520658" cy="394528"/>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76438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제목 2"/>
          <p:cNvSpPr>
            <a:spLocks noGrp="1"/>
          </p:cNvSpPr>
          <p:nvPr>
            <p:ph type="title"/>
          </p:nvPr>
        </p:nvSpPr>
        <p:spPr>
          <a:xfrm>
            <a:off x="184698" y="182735"/>
            <a:ext cx="5052678" cy="725488"/>
          </a:xfrm>
        </p:spPr>
        <p:txBody>
          <a:bodyPr>
            <a:normAutofit/>
          </a:bodyPr>
          <a:lstStyle/>
          <a:p>
            <a:pPr eaLnBrk="1" hangingPunct="1">
              <a:defRPr/>
            </a:pPr>
            <a:r>
              <a:rPr lang="en-US" altLang="ko-KR" sz="3200" b="1" spc="-150" dirty="0" smtClean="0">
                <a:latin typeface="Arial"/>
                <a:cs typeface="Arial"/>
              </a:rPr>
              <a:t> Geo-KOMPSAT-2A</a:t>
            </a:r>
            <a:endParaRPr kumimoji="1" lang="ko-KR" altLang="en-US" sz="3200" b="1" spc="-150" dirty="0">
              <a:latin typeface="Arial"/>
              <a:cs typeface="Arial"/>
            </a:endParaRPr>
          </a:p>
        </p:txBody>
      </p:sp>
      <p:sp>
        <p:nvSpPr>
          <p:cNvPr id="70657" name="Rectangle 1"/>
          <p:cNvSpPr>
            <a:spLocks noChangeArrowheads="1"/>
          </p:cNvSpPr>
          <p:nvPr/>
        </p:nvSpPr>
        <p:spPr bwMode="auto">
          <a:xfrm>
            <a:off x="0" y="43941"/>
            <a:ext cx="184698" cy="36931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424" tIns="45712" rIns="91424" bIns="45712" anchor="ctr">
            <a:spAutoFit/>
          </a:bodyPr>
          <a:lstStyle/>
          <a:p>
            <a:pPr>
              <a:defRPr/>
            </a:pPr>
            <a:endParaRPr lang="ko-KR" altLang="en-US">
              <a:latin typeface="Arial" pitchFamily="34" charset="0"/>
              <a:cs typeface="Arial" pitchFamily="34" charset="0"/>
            </a:endParaRPr>
          </a:p>
        </p:txBody>
      </p:sp>
      <p:sp>
        <p:nvSpPr>
          <p:cNvPr id="70658" name="Rectangle 2"/>
          <p:cNvSpPr>
            <a:spLocks noChangeArrowheads="1"/>
          </p:cNvSpPr>
          <p:nvPr/>
        </p:nvSpPr>
        <p:spPr bwMode="auto">
          <a:xfrm>
            <a:off x="0" y="43941"/>
            <a:ext cx="184698" cy="36931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424" tIns="45712" rIns="91424" bIns="45712" anchor="ctr">
            <a:spAutoFit/>
          </a:bodyPr>
          <a:lstStyle/>
          <a:p>
            <a:pPr>
              <a:defRPr/>
            </a:pPr>
            <a:endParaRPr lang="ko-KR" altLang="en-US">
              <a:latin typeface="Arial" pitchFamily="34" charset="0"/>
              <a:cs typeface="Arial" pitchFamily="34" charset="0"/>
            </a:endParaRPr>
          </a:p>
        </p:txBody>
      </p:sp>
      <p:graphicFrame>
        <p:nvGraphicFramePr>
          <p:cNvPr id="13" name="표 12"/>
          <p:cNvGraphicFramePr>
            <a:graphicFrameLocks noGrp="1"/>
          </p:cNvGraphicFramePr>
          <p:nvPr>
            <p:extLst>
              <p:ext uri="{D42A27DB-BD31-4B8C-83A1-F6EECF244321}">
                <p14:modId xmlns:p14="http://schemas.microsoft.com/office/powerpoint/2010/main" val="622294494"/>
              </p:ext>
            </p:extLst>
          </p:nvPr>
        </p:nvGraphicFramePr>
        <p:xfrm>
          <a:off x="571061" y="2000956"/>
          <a:ext cx="8249583" cy="3927010"/>
        </p:xfrm>
        <a:graphic>
          <a:graphicData uri="http://schemas.openxmlformats.org/drawingml/2006/table">
            <a:tbl>
              <a:tblPr firstRow="1" bandRow="1">
                <a:tableStyleId>{5C22544A-7EE6-4342-B048-85BDC9FD1C3A}</a:tableStyleId>
              </a:tblPr>
              <a:tblGrid>
                <a:gridCol w="3202653"/>
                <a:gridCol w="2455334"/>
                <a:gridCol w="2591596"/>
              </a:tblGrid>
              <a:tr h="414676">
                <a:tc>
                  <a:txBody>
                    <a:bodyPr/>
                    <a:lstStyle/>
                    <a:p>
                      <a:pPr algn="ctr" latinLnBrk="1"/>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MI</a:t>
                      </a:r>
                    </a:p>
                    <a:p>
                      <a:pPr algn="ctr" latinLnBrk="1"/>
                      <a:r>
                        <a:rPr lang="en-US" altLang="ko-KR" sz="2000" dirty="0" smtClean="0">
                          <a:latin typeface="Arial" pitchFamily="34" charset="0"/>
                          <a:ea typeface="맑은 고딕" pitchFamily="50" charset="-127"/>
                          <a:cs typeface="Arial" pitchFamily="34" charset="0"/>
                        </a:rPr>
                        <a:t>/ GEO-KOMPSAT-1</a:t>
                      </a:r>
                    </a:p>
                  </a:txBody>
                  <a:tcPr marL="78191" marR="78191" marT="41468" marB="41468"/>
                </a:tc>
                <a:tc>
                  <a:txBody>
                    <a:bodyPr/>
                    <a:lstStyle/>
                    <a:p>
                      <a:pPr algn="ctr" latinLnBrk="1"/>
                      <a:r>
                        <a:rPr lang="en-US" altLang="ko-KR" sz="2000" dirty="0" smtClean="0">
                          <a:solidFill>
                            <a:schemeClr val="bg1"/>
                          </a:solidFill>
                          <a:latin typeface="Arial" pitchFamily="34" charset="0"/>
                          <a:ea typeface="맑은 고딕" pitchFamily="50" charset="-127"/>
                          <a:cs typeface="Arial" pitchFamily="34" charset="0"/>
                        </a:rPr>
                        <a:t>AMI</a:t>
                      </a:r>
                    </a:p>
                    <a:p>
                      <a:pPr algn="ctr" latinLnBrk="1"/>
                      <a:r>
                        <a:rPr lang="en-US" altLang="ko-KR" sz="2000" dirty="0" smtClean="0">
                          <a:solidFill>
                            <a:schemeClr val="bg1"/>
                          </a:solidFill>
                          <a:latin typeface="Arial" pitchFamily="34" charset="0"/>
                          <a:ea typeface="맑은 고딕" pitchFamily="50" charset="-127"/>
                          <a:cs typeface="Arial" pitchFamily="34" charset="0"/>
                        </a:rPr>
                        <a:t>/ GEO-KOMPSAT-2A</a:t>
                      </a:r>
                      <a:endParaRPr lang="ko-KR" altLang="en-US" sz="2000" dirty="0">
                        <a:solidFill>
                          <a:schemeClr val="bg1"/>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dirty="0" smtClean="0">
                          <a:latin typeface="Arial" pitchFamily="34" charset="0"/>
                          <a:ea typeface="맑은 고딕" pitchFamily="50" charset="-127"/>
                          <a:cs typeface="Arial" pitchFamily="34" charset="0"/>
                        </a:rPr>
                        <a:t>Channels</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5</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16</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baseline="0" dirty="0" smtClean="0">
                          <a:latin typeface="Arial" pitchFamily="34" charset="0"/>
                          <a:ea typeface="맑은 고딕" pitchFamily="50" charset="-127"/>
                          <a:cs typeface="Arial" pitchFamily="34" charset="0"/>
                        </a:rPr>
                        <a:t>Spatial Resolution   (km)</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1 / 4 </a:t>
                      </a:r>
                      <a:r>
                        <a:rPr lang="en-US" altLang="ko-KR" sz="2000" baseline="0" dirty="0" smtClean="0">
                          <a:latin typeface="Arial" pitchFamily="34" charset="0"/>
                          <a:ea typeface="맑은 고딕" pitchFamily="50" charset="-127"/>
                          <a:cs typeface="Arial" pitchFamily="34" charset="0"/>
                        </a:rPr>
                        <a:t>(VIS/IR)</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0.5,1 / 2 (VIS/IR)</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dirty="0" smtClean="0">
                          <a:latin typeface="Arial" pitchFamily="34" charset="0"/>
                          <a:ea typeface="맑은 고딕" pitchFamily="50" charset="-127"/>
                          <a:cs typeface="Arial" pitchFamily="34" charset="0"/>
                        </a:rPr>
                        <a:t>Temporal</a:t>
                      </a:r>
                      <a:r>
                        <a:rPr lang="en-US" altLang="ko-KR" sz="2000" baseline="0" dirty="0" smtClean="0">
                          <a:latin typeface="Arial" pitchFamily="34" charset="0"/>
                          <a:ea typeface="맑은 고딕" pitchFamily="50" charset="-127"/>
                          <a:cs typeface="Arial" pitchFamily="34" charset="0"/>
                        </a:rPr>
                        <a:t> Resolution  </a:t>
                      </a:r>
                      <a:r>
                        <a:rPr lang="en-US" altLang="ko-KR" sz="2000" dirty="0" smtClean="0">
                          <a:latin typeface="Arial" pitchFamily="34" charset="0"/>
                          <a:ea typeface="맑은 고딕" pitchFamily="50" charset="-127"/>
                          <a:cs typeface="Arial" pitchFamily="34" charset="0"/>
                        </a:rPr>
                        <a:t>(min)</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25(Full Disk)</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10(Full Disk)</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dirty="0" smtClean="0">
                          <a:latin typeface="Arial" pitchFamily="34" charset="0"/>
                          <a:ea typeface="맑은 고딕" pitchFamily="50" charset="-127"/>
                          <a:cs typeface="Arial" pitchFamily="34" charset="0"/>
                        </a:rPr>
                        <a:t>Level-2 Products</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16</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~58</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dirty="0" smtClean="0">
                          <a:latin typeface="Arial" pitchFamily="34" charset="0"/>
                          <a:ea typeface="맑은 고딕" pitchFamily="50" charset="-127"/>
                          <a:cs typeface="Arial" pitchFamily="34" charset="0"/>
                        </a:rPr>
                        <a:t>Data Rate  (Mbps)</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2.6</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~70</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baseline="0" dirty="0" smtClean="0">
                          <a:latin typeface="Arial" pitchFamily="34" charset="0"/>
                          <a:ea typeface="맑은 고딕" pitchFamily="50" charset="-127"/>
                          <a:cs typeface="Arial" pitchFamily="34" charset="0"/>
                        </a:rPr>
                        <a:t>Life time  (years)</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7</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10</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746418">
                <a:tc>
                  <a:txBody>
                    <a:bodyPr/>
                    <a:lstStyle/>
                    <a:p>
                      <a:pPr latinLnBrk="1"/>
                      <a:r>
                        <a:rPr lang="en-US" altLang="ko-KR" sz="2000" dirty="0" smtClean="0">
                          <a:latin typeface="Arial" pitchFamily="34" charset="0"/>
                          <a:ea typeface="맑은 고딕" pitchFamily="50" charset="-127"/>
                          <a:cs typeface="Arial" pitchFamily="34" charset="0"/>
                        </a:rPr>
                        <a:t>Main Purpose</a:t>
                      </a:r>
                      <a:r>
                        <a:rPr lang="en-US" altLang="ko-KR" sz="2000" baseline="0" dirty="0" smtClean="0">
                          <a:latin typeface="Arial" pitchFamily="34" charset="0"/>
                          <a:ea typeface="맑은 고딕" pitchFamily="50" charset="-127"/>
                          <a:cs typeface="Arial" pitchFamily="34" charset="0"/>
                        </a:rPr>
                        <a:t> of use</a:t>
                      </a:r>
                      <a:endParaRPr lang="ko-KR" altLang="en-US" sz="2000" dirty="0">
                        <a:latin typeface="Arial" pitchFamily="34" charset="0"/>
                        <a:ea typeface="맑은 고딕" pitchFamily="50" charset="-127"/>
                        <a:cs typeface="Arial" pitchFamily="34" charset="0"/>
                      </a:endParaRPr>
                    </a:p>
                  </a:txBody>
                  <a:tcPr marL="78191" marR="78191" marT="41468" marB="41468" anchor="ctr"/>
                </a:tc>
                <a:tc>
                  <a:txBody>
                    <a:bodyPr/>
                    <a:lstStyle/>
                    <a:p>
                      <a:pPr algn="ctr" latinLnBrk="1"/>
                      <a:r>
                        <a:rPr lang="en-US" altLang="ko-KR" sz="2000" dirty="0" smtClean="0">
                          <a:latin typeface="Arial" pitchFamily="34" charset="0"/>
                          <a:ea typeface="맑은 고딕" pitchFamily="50" charset="-127"/>
                          <a:cs typeface="Arial" pitchFamily="34" charset="0"/>
                        </a:rPr>
                        <a:t>Weather </a:t>
                      </a:r>
                    </a:p>
                    <a:p>
                      <a:pPr algn="ctr" latinLnBrk="1"/>
                      <a:r>
                        <a:rPr lang="en-US" altLang="ko-KR" sz="2000" dirty="0" smtClean="0">
                          <a:latin typeface="Arial" pitchFamily="34" charset="0"/>
                          <a:ea typeface="맑은 고딕" pitchFamily="50" charset="-127"/>
                          <a:cs typeface="Arial" pitchFamily="34" charset="0"/>
                        </a:rPr>
                        <a:t>Forecasting</a:t>
                      </a:r>
                      <a:endParaRPr lang="ko-KR" altLang="en-US" sz="2000" dirty="0">
                        <a:latin typeface="Arial" pitchFamily="34" charset="0"/>
                        <a:ea typeface="맑은 고딕" pitchFamily="50" charset="-127"/>
                        <a:cs typeface="Arial" pitchFamily="34" charset="0"/>
                      </a:endParaRPr>
                    </a:p>
                  </a:txBody>
                  <a:tcPr marL="78191" marR="78191" marT="41468" marB="41468" anchor="ctr"/>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 NWP + CM</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nchor="ctr"/>
                </a:tc>
              </a:tr>
            </a:tbl>
          </a:graphicData>
        </a:graphic>
      </p:graphicFrame>
      <p:sp>
        <p:nvSpPr>
          <p:cNvPr id="14" name="직사각형 13"/>
          <p:cNvSpPr>
            <a:spLocks noChangeArrowheads="1"/>
          </p:cNvSpPr>
          <p:nvPr/>
        </p:nvSpPr>
        <p:spPr bwMode="auto">
          <a:xfrm>
            <a:off x="234814" y="837253"/>
            <a:ext cx="8153400" cy="461649"/>
          </a:xfrm>
          <a:prstGeom prst="rect">
            <a:avLst/>
          </a:prstGeom>
          <a:noFill/>
          <a:ln w="9525">
            <a:noFill/>
            <a:miter lim="800000"/>
            <a:headEnd/>
            <a:tailEnd/>
          </a:ln>
        </p:spPr>
        <p:txBody>
          <a:bodyPr wrap="square" lIns="91424" tIns="45712" rIns="91424" bIns="45712">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spcBef>
                <a:spcPct val="20000"/>
              </a:spcBef>
              <a:defRPr/>
            </a:pPr>
            <a:r>
              <a:rPr lang="en-US" altLang="ko-KR" sz="2400" b="1" dirty="0" smtClean="0">
                <a:latin typeface="Arial" pitchFamily="34" charset="0"/>
                <a:ea typeface="+mj-ea"/>
                <a:cs typeface="Arial" pitchFamily="34" charset="0"/>
              </a:rPr>
              <a:t>     Advanced Meteorological Imager (AMI)</a:t>
            </a:r>
            <a:endParaRPr kumimoji="0" lang="en-US" altLang="ko-KR" sz="2400" b="1" dirty="0">
              <a:latin typeface="Arial" pitchFamily="34" charset="0"/>
              <a:ea typeface="+mj-ea"/>
              <a:cs typeface="Arial" pitchFamily="34" charset="0"/>
            </a:endParaRPr>
          </a:p>
        </p:txBody>
      </p:sp>
      <p:sp>
        <p:nvSpPr>
          <p:cNvPr id="8" name="TextBox 7"/>
          <p:cNvSpPr txBox="1"/>
          <p:nvPr/>
        </p:nvSpPr>
        <p:spPr>
          <a:xfrm>
            <a:off x="6924640" y="5993259"/>
            <a:ext cx="1975759" cy="369332"/>
          </a:xfrm>
          <a:prstGeom prst="rect">
            <a:avLst/>
          </a:prstGeom>
          <a:noFill/>
        </p:spPr>
        <p:txBody>
          <a:bodyPr wrap="none" rtlCol="0">
            <a:spAutoFit/>
          </a:bodyPr>
          <a:lstStyle/>
          <a:p>
            <a:r>
              <a:rPr lang="en-US" b="1" dirty="0" smtClean="0">
                <a:latin typeface="Arial"/>
                <a:cs typeface="Arial"/>
              </a:rPr>
              <a:t>(Courtesy, KMA)</a:t>
            </a:r>
            <a:endParaRPr lang="en-US" b="1" dirty="0">
              <a:latin typeface="Arial"/>
              <a:cs typeface="Arial"/>
            </a:endParaRPr>
          </a:p>
        </p:txBody>
      </p:sp>
    </p:spTree>
    <p:extLst>
      <p:ext uri="{BB962C8B-B14F-4D97-AF65-F5344CB8AC3E}">
        <p14:creationId xmlns:p14="http://schemas.microsoft.com/office/powerpoint/2010/main" val="336976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제목 1"/>
          <p:cNvSpPr>
            <a:spLocks noGrp="1"/>
          </p:cNvSpPr>
          <p:nvPr>
            <p:ph type="title"/>
          </p:nvPr>
        </p:nvSpPr>
        <p:spPr>
          <a:xfrm>
            <a:off x="561037" y="924153"/>
            <a:ext cx="5773512" cy="563562"/>
          </a:xfrm>
        </p:spPr>
        <p:txBody>
          <a:bodyPr>
            <a:noAutofit/>
          </a:bodyPr>
          <a:lstStyle/>
          <a:p>
            <a:pPr algn="l" eaLnBrk="1" hangingPunct="1"/>
            <a:r>
              <a:rPr lang="en-US" altLang="ko-KR" sz="2400" b="1" dirty="0" smtClean="0">
                <a:latin typeface="Arial"/>
                <a:ea typeface="나눔고딕"/>
                <a:cs typeface="Arial"/>
              </a:rPr>
              <a:t>GOCI-II (2018)</a:t>
            </a:r>
            <a:endParaRPr lang="ko-KR" altLang="en-US" sz="2400" b="1" dirty="0" smtClean="0">
              <a:latin typeface="Arial"/>
              <a:ea typeface="나눔고딕"/>
              <a:cs typeface="Arial"/>
            </a:endParaRPr>
          </a:p>
        </p:txBody>
      </p:sp>
      <p:pic>
        <p:nvPicPr>
          <p:cNvPr id="21541" name="_x119703184" descr="EMB000017a84313"/>
          <p:cNvPicPr>
            <a:picLocks noChangeAspect="1" noChangeArrowheads="1"/>
          </p:cNvPicPr>
          <p:nvPr/>
        </p:nvPicPr>
        <p:blipFill>
          <a:blip r:embed="rId3" cstate="print">
            <a:extLst>
              <a:ext uri="{28A0092B-C50C-407E-A947-70E740481C1C}">
                <a14:useLocalDpi xmlns:a14="http://schemas.microsoft.com/office/drawing/2010/main" val="0"/>
              </a:ext>
            </a:extLst>
          </a:blip>
          <a:srcRect r="47406"/>
          <a:stretch>
            <a:fillRect/>
          </a:stretch>
        </p:blipFill>
        <p:spPr bwMode="auto">
          <a:xfrm>
            <a:off x="6790563" y="-3684"/>
            <a:ext cx="2353437" cy="227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5"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6035" y="0"/>
            <a:ext cx="257175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TextBox 8"/>
          <p:cNvSpPr txBox="1"/>
          <p:nvPr/>
        </p:nvSpPr>
        <p:spPr>
          <a:xfrm>
            <a:off x="6847682" y="6460796"/>
            <a:ext cx="2256826" cy="369332"/>
          </a:xfrm>
          <a:prstGeom prst="rect">
            <a:avLst/>
          </a:prstGeom>
          <a:noFill/>
        </p:spPr>
        <p:txBody>
          <a:bodyPr wrap="none" rtlCol="0">
            <a:spAutoFit/>
          </a:bodyPr>
          <a:lstStyle/>
          <a:p>
            <a:r>
              <a:rPr lang="en-US" b="1" dirty="0" smtClean="0">
                <a:latin typeface="Arial"/>
                <a:cs typeface="Arial"/>
              </a:rPr>
              <a:t>(Courtesy, KORDI)</a:t>
            </a:r>
            <a:endParaRPr lang="en-US" b="1" dirty="0">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262042275"/>
              </p:ext>
            </p:extLst>
          </p:nvPr>
        </p:nvGraphicFramePr>
        <p:xfrm>
          <a:off x="561036" y="2539967"/>
          <a:ext cx="8074962" cy="3870867"/>
        </p:xfrm>
        <a:graphic>
          <a:graphicData uri="http://schemas.openxmlformats.org/drawingml/2006/table">
            <a:tbl>
              <a:tblPr firstRow="1" bandRow="1">
                <a:tableStyleId>{5C22544A-7EE6-4342-B048-85BDC9FD1C3A}</a:tableStyleId>
              </a:tblPr>
              <a:tblGrid>
                <a:gridCol w="3176393"/>
                <a:gridCol w="2588381"/>
                <a:gridCol w="2310188"/>
              </a:tblGrid>
              <a:tr h="370840">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endParaRPr lang="ko-KR" altLang="en-US" sz="1800" b="0" dirty="0">
                        <a:solidFill>
                          <a:schemeClr val="bg1"/>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sz="1800" b="0" dirty="0">
                          <a:latin typeface="Arial"/>
                          <a:cs typeface="Arial"/>
                        </a:rPr>
                        <a:t>GOCI-</a:t>
                      </a:r>
                      <a:r>
                        <a:rPr lang="en-US" sz="1800" b="0" dirty="0" smtClean="0">
                          <a:latin typeface="Arial"/>
                          <a:cs typeface="Arial"/>
                        </a:rPr>
                        <a:t>I</a:t>
                      </a:r>
                    </a:p>
                    <a:p>
                      <a:pPr marL="0" marR="0" algn="ctr">
                        <a:lnSpc>
                          <a:spcPct val="130000"/>
                        </a:lnSpc>
                        <a:spcBef>
                          <a:spcPts val="0"/>
                        </a:spcBef>
                        <a:spcAft>
                          <a:spcPts val="0"/>
                        </a:spcAft>
                      </a:pPr>
                      <a:r>
                        <a:rPr lang="en-US" sz="1800" b="0" dirty="0" smtClean="0">
                          <a:solidFill>
                            <a:schemeClr val="bg1"/>
                          </a:solidFill>
                          <a:latin typeface="Arial"/>
                          <a:ea typeface="HY견고딕" pitchFamily="18" charset="-127"/>
                          <a:cs typeface="Arial"/>
                        </a:rPr>
                        <a:t>/ GEO-KOMPSAT1</a:t>
                      </a:r>
                      <a:endParaRPr lang="en-US" sz="1800" b="0" dirty="0">
                        <a:solidFill>
                          <a:schemeClr val="bg1"/>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sz="1800" b="0" dirty="0">
                          <a:latin typeface="Arial"/>
                          <a:cs typeface="Arial"/>
                        </a:rPr>
                        <a:t>GOCI-</a:t>
                      </a:r>
                      <a:r>
                        <a:rPr lang="en-US" sz="1800" b="0" dirty="0" smtClean="0">
                          <a:latin typeface="Arial"/>
                          <a:cs typeface="Arial"/>
                        </a:rPr>
                        <a:t>II</a:t>
                      </a:r>
                    </a:p>
                    <a:p>
                      <a:pPr marL="0" marR="0" algn="ctr">
                        <a:lnSpc>
                          <a:spcPct val="130000"/>
                        </a:lnSpc>
                        <a:spcBef>
                          <a:spcPts val="0"/>
                        </a:spcBef>
                        <a:spcAft>
                          <a:spcPts val="0"/>
                        </a:spcAft>
                      </a:pPr>
                      <a:r>
                        <a:rPr lang="en-US" sz="1800" b="0" dirty="0" smtClean="0">
                          <a:solidFill>
                            <a:schemeClr val="bg1"/>
                          </a:solidFill>
                          <a:latin typeface="Arial"/>
                          <a:ea typeface="HY견고딕" pitchFamily="18" charset="-127"/>
                          <a:cs typeface="Arial"/>
                        </a:rPr>
                        <a:t>/ GEO-KOMPSAT-2B</a:t>
                      </a:r>
                      <a:endParaRPr lang="en-US" sz="1800" b="0" dirty="0">
                        <a:solidFill>
                          <a:schemeClr val="bg1"/>
                        </a:solidFill>
                        <a:latin typeface="Arial"/>
                        <a:ea typeface="HY견고딕" pitchFamily="18" charset="-127"/>
                        <a:cs typeface="Arial"/>
                      </a:endParaRPr>
                    </a:p>
                  </a:txBody>
                  <a:tcPr marL="64769" marR="64769" marT="17900" marB="17900" anchor="ctr"/>
                </a:tc>
              </a:tr>
              <a:tr h="370840">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altLang="ko-KR" sz="1800" b="0" dirty="0" smtClean="0">
                          <a:latin typeface="Arial"/>
                          <a:cs typeface="Arial"/>
                        </a:rPr>
                        <a:t>Channels</a:t>
                      </a:r>
                      <a:endParaRPr lang="ko-KR" altLang="en-US" sz="1800" b="0" dirty="0">
                        <a:solidFill>
                          <a:srgbClr val="FFC000"/>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sz="1800" b="0" dirty="0">
                          <a:latin typeface="Arial"/>
                          <a:cs typeface="Arial"/>
                        </a:rPr>
                        <a:t>8</a:t>
                      </a:r>
                      <a:endParaRPr lang="en-US" sz="1800" b="0" dirty="0">
                        <a:solidFill>
                          <a:schemeClr val="bg1"/>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sz="1800" b="0" dirty="0" smtClean="0">
                          <a:solidFill>
                            <a:srgbClr val="FF0000"/>
                          </a:solidFill>
                          <a:latin typeface="Arial"/>
                          <a:cs typeface="Arial"/>
                        </a:rPr>
                        <a:t>13</a:t>
                      </a:r>
                      <a:endParaRPr lang="en-US" sz="1800" b="0" dirty="0">
                        <a:solidFill>
                          <a:srgbClr val="FF0000"/>
                        </a:solidFill>
                        <a:latin typeface="Arial"/>
                        <a:ea typeface="HY견고딕" pitchFamily="18" charset="-127"/>
                        <a:cs typeface="Arial"/>
                      </a:endParaRPr>
                    </a:p>
                  </a:txBody>
                  <a:tcPr marL="64769" marR="64769" marT="17900" marB="17900" anchor="ctr"/>
                </a:tc>
              </a:tr>
              <a:tr h="334892">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altLang="ko-KR" sz="1800" b="0" dirty="0" smtClean="0">
                          <a:latin typeface="Arial"/>
                          <a:cs typeface="Arial"/>
                        </a:rPr>
                        <a:t>Special</a:t>
                      </a:r>
                      <a:r>
                        <a:rPr lang="en-US" altLang="ko-KR" sz="1800" b="0" baseline="0" dirty="0" smtClean="0">
                          <a:latin typeface="Arial"/>
                          <a:cs typeface="Arial"/>
                        </a:rPr>
                        <a:t> Resolution (km)</a:t>
                      </a:r>
                      <a:endParaRPr lang="ko-KR" altLang="en-US" sz="1800" b="0" dirty="0">
                        <a:solidFill>
                          <a:srgbClr val="FFC000"/>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sz="1800" b="0" dirty="0" smtClean="0">
                          <a:latin typeface="Arial"/>
                          <a:cs typeface="Arial"/>
                        </a:rPr>
                        <a:t>0.5 </a:t>
                      </a:r>
                      <a:r>
                        <a:rPr lang="en-US" sz="1800" b="0" dirty="0">
                          <a:latin typeface="Arial"/>
                          <a:cs typeface="Arial"/>
                        </a:rPr>
                        <a:t>x </a:t>
                      </a:r>
                      <a:r>
                        <a:rPr lang="en-US" sz="1800" b="0" dirty="0" smtClean="0">
                          <a:latin typeface="Arial"/>
                          <a:cs typeface="Arial"/>
                        </a:rPr>
                        <a:t>0.5</a:t>
                      </a:r>
                      <a:endParaRPr lang="en-US" sz="1800" b="0" dirty="0">
                        <a:solidFill>
                          <a:schemeClr val="bg1"/>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nn-NO" sz="1800" b="0" dirty="0" smtClean="0">
                          <a:solidFill>
                            <a:srgbClr val="FF0000"/>
                          </a:solidFill>
                          <a:latin typeface="Arial"/>
                          <a:cs typeface="Arial"/>
                        </a:rPr>
                        <a:t>0.3 </a:t>
                      </a:r>
                      <a:r>
                        <a:rPr lang="nn-NO" sz="1800" b="0" dirty="0">
                          <a:solidFill>
                            <a:srgbClr val="FF0000"/>
                          </a:solidFill>
                          <a:latin typeface="Arial"/>
                          <a:cs typeface="Arial"/>
                        </a:rPr>
                        <a:t>x </a:t>
                      </a:r>
                      <a:r>
                        <a:rPr lang="nn-NO" sz="1800" b="0" dirty="0" smtClean="0">
                          <a:solidFill>
                            <a:srgbClr val="FF0000"/>
                          </a:solidFill>
                          <a:latin typeface="Arial"/>
                          <a:cs typeface="Arial"/>
                        </a:rPr>
                        <a:t>0.3 @ Seoul</a:t>
                      </a:r>
                      <a:endParaRPr lang="nn-NO" sz="1800" b="0" dirty="0">
                        <a:solidFill>
                          <a:srgbClr val="FF0000"/>
                        </a:solidFill>
                        <a:latin typeface="Arial"/>
                        <a:cs typeface="Arial"/>
                      </a:endParaRPr>
                    </a:p>
                    <a:p>
                      <a:pPr marL="0" marR="0" algn="ctr">
                        <a:lnSpc>
                          <a:spcPct val="130000"/>
                        </a:lnSpc>
                        <a:spcBef>
                          <a:spcPts val="0"/>
                        </a:spcBef>
                        <a:spcAft>
                          <a:spcPts val="0"/>
                        </a:spcAft>
                      </a:pPr>
                      <a:r>
                        <a:rPr lang="nn-NO" sz="1800" b="0" dirty="0" smtClean="0">
                          <a:solidFill>
                            <a:srgbClr val="FF0000"/>
                          </a:solidFill>
                          <a:latin typeface="Arial"/>
                          <a:cs typeface="Arial"/>
                        </a:rPr>
                        <a:t>1 </a:t>
                      </a:r>
                      <a:r>
                        <a:rPr lang="nn-NO" sz="1800" b="0" dirty="0">
                          <a:solidFill>
                            <a:srgbClr val="FF0000"/>
                          </a:solidFill>
                          <a:latin typeface="Arial"/>
                          <a:cs typeface="Arial"/>
                        </a:rPr>
                        <a:t>x </a:t>
                      </a:r>
                      <a:r>
                        <a:rPr lang="nn-NO" sz="1800" b="0" dirty="0" smtClean="0">
                          <a:solidFill>
                            <a:srgbClr val="FF0000"/>
                          </a:solidFill>
                          <a:latin typeface="Arial"/>
                          <a:cs typeface="Arial"/>
                        </a:rPr>
                        <a:t>1 for global</a:t>
                      </a:r>
                      <a:endParaRPr lang="nn-NO" sz="1800" b="0" dirty="0">
                        <a:solidFill>
                          <a:srgbClr val="FF0000"/>
                        </a:solidFill>
                        <a:latin typeface="Arial"/>
                        <a:ea typeface="HY견고딕" pitchFamily="18" charset="-127"/>
                        <a:cs typeface="Arial"/>
                      </a:endParaRPr>
                    </a:p>
                  </a:txBody>
                  <a:tcPr marL="64769" marR="64769" marT="17900" marB="17900" anchor="ctr"/>
                </a:tc>
              </a:tr>
              <a:tr h="334892">
                <a:tc>
                  <a:txBody>
                    <a:bodyPr/>
                    <a:lstStyle/>
                    <a:p>
                      <a:pPr marL="0" marR="0" algn="ctr">
                        <a:lnSpc>
                          <a:spcPct val="130000"/>
                        </a:lnSpc>
                        <a:spcBef>
                          <a:spcPts val="0"/>
                        </a:spcBef>
                        <a:spcAft>
                          <a:spcPts val="0"/>
                        </a:spcAft>
                      </a:pPr>
                      <a:r>
                        <a:rPr lang="en-US" altLang="ko-KR" sz="1800" b="0" dirty="0" smtClean="0">
                          <a:solidFill>
                            <a:srgbClr val="000000"/>
                          </a:solidFill>
                          <a:latin typeface="Arial"/>
                          <a:ea typeface="HY견고딕" pitchFamily="18" charset="-127"/>
                          <a:cs typeface="Arial"/>
                        </a:rPr>
                        <a:t>Temporal Resolution (</a:t>
                      </a:r>
                      <a:r>
                        <a:rPr lang="en-US" altLang="ko-KR" sz="1800" b="0" dirty="0" err="1" smtClean="0">
                          <a:solidFill>
                            <a:srgbClr val="000000"/>
                          </a:solidFill>
                          <a:latin typeface="Arial"/>
                          <a:ea typeface="HY견고딕" pitchFamily="18" charset="-127"/>
                          <a:cs typeface="Arial"/>
                        </a:rPr>
                        <a:t>hr</a:t>
                      </a:r>
                      <a:r>
                        <a:rPr lang="en-US" altLang="ko-KR" sz="1800" b="0" dirty="0" smtClean="0">
                          <a:solidFill>
                            <a:srgbClr val="000000"/>
                          </a:solidFill>
                          <a:latin typeface="Arial"/>
                          <a:ea typeface="HY견고딕" pitchFamily="18" charset="-127"/>
                          <a:cs typeface="Arial"/>
                        </a:rPr>
                        <a:t>)</a:t>
                      </a:r>
                      <a:endParaRPr lang="ko-KR" altLang="en-US" sz="1800" b="0" dirty="0">
                        <a:solidFill>
                          <a:srgbClr val="000000"/>
                        </a:solidFill>
                        <a:latin typeface="Arial"/>
                        <a:ea typeface="HY견고딕" pitchFamily="18" charset="-127"/>
                        <a:cs typeface="Arial"/>
                      </a:endParaRPr>
                    </a:p>
                  </a:txBody>
                  <a:tcPr marL="64769" marR="64769" marT="17900" marB="17900" anchor="ctr"/>
                </a:tc>
                <a:tc>
                  <a:txBody>
                    <a:bodyPr/>
                    <a:lstStyle/>
                    <a:p>
                      <a:pPr marL="0" marR="0" algn="ctr">
                        <a:lnSpc>
                          <a:spcPct val="130000"/>
                        </a:lnSpc>
                        <a:spcBef>
                          <a:spcPts val="0"/>
                        </a:spcBef>
                        <a:spcAft>
                          <a:spcPts val="0"/>
                        </a:spcAft>
                      </a:pPr>
                      <a:r>
                        <a:rPr lang="en-US" sz="1800" b="0" dirty="0" smtClean="0">
                          <a:solidFill>
                            <a:srgbClr val="000000"/>
                          </a:solidFill>
                          <a:latin typeface="Arial"/>
                          <a:ea typeface="HY견고딕" pitchFamily="18" charset="-127"/>
                          <a:cs typeface="Arial"/>
                        </a:rPr>
                        <a:t>1 (daytime)</a:t>
                      </a:r>
                      <a:endParaRPr lang="en-US" sz="1800" b="0" dirty="0">
                        <a:solidFill>
                          <a:srgbClr val="000000"/>
                        </a:solidFill>
                        <a:latin typeface="Arial"/>
                        <a:ea typeface="HY견고딕" pitchFamily="18" charset="-127"/>
                        <a:cs typeface="Arial"/>
                      </a:endParaRPr>
                    </a:p>
                  </a:txBody>
                  <a:tcPr marL="64769" marR="64769" marT="17900" marB="17900" anchor="ctr"/>
                </a:tc>
                <a:tc>
                  <a:txBody>
                    <a:bodyPr/>
                    <a:lstStyle/>
                    <a:p>
                      <a:pPr marL="0" marR="0" algn="ctr">
                        <a:lnSpc>
                          <a:spcPct val="130000"/>
                        </a:lnSpc>
                        <a:spcBef>
                          <a:spcPts val="0"/>
                        </a:spcBef>
                        <a:spcAft>
                          <a:spcPts val="0"/>
                        </a:spcAft>
                      </a:pPr>
                      <a:r>
                        <a:rPr lang="nn-NO" sz="1800" b="0" dirty="0" smtClean="0">
                          <a:solidFill>
                            <a:srgbClr val="000000"/>
                          </a:solidFill>
                          <a:latin typeface="Arial"/>
                          <a:ea typeface="HY견고딕" pitchFamily="18" charset="-127"/>
                          <a:cs typeface="Arial"/>
                        </a:rPr>
                        <a:t>1 (</a:t>
                      </a:r>
                      <a:r>
                        <a:rPr lang="nn-NO" sz="1800" b="0" dirty="0" err="1" smtClean="0">
                          <a:solidFill>
                            <a:srgbClr val="000000"/>
                          </a:solidFill>
                          <a:latin typeface="Arial"/>
                          <a:ea typeface="HY견고딕" pitchFamily="18" charset="-127"/>
                          <a:cs typeface="Arial"/>
                        </a:rPr>
                        <a:t>day+night</a:t>
                      </a:r>
                      <a:r>
                        <a:rPr lang="nn-NO" sz="1800" b="0" dirty="0" smtClean="0">
                          <a:solidFill>
                            <a:srgbClr val="000000"/>
                          </a:solidFill>
                          <a:latin typeface="Arial"/>
                          <a:ea typeface="HY견고딕" pitchFamily="18" charset="-127"/>
                          <a:cs typeface="Arial"/>
                        </a:rPr>
                        <a:t>)</a:t>
                      </a:r>
                      <a:endParaRPr lang="nn-NO" sz="1800" b="0" dirty="0">
                        <a:solidFill>
                          <a:srgbClr val="000000"/>
                        </a:solidFill>
                        <a:latin typeface="Arial"/>
                        <a:ea typeface="HY견고딕" pitchFamily="18" charset="-127"/>
                        <a:cs typeface="Arial"/>
                      </a:endParaRPr>
                    </a:p>
                  </a:txBody>
                  <a:tcPr marL="64769" marR="64769" marT="17900" marB="17900" anchor="ctr"/>
                </a:tc>
              </a:tr>
              <a:tr h="370840">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altLang="ko-KR" sz="1800" b="0" dirty="0" smtClean="0">
                          <a:latin typeface="Arial"/>
                          <a:cs typeface="Arial"/>
                        </a:rPr>
                        <a:t>Covered Area</a:t>
                      </a:r>
                      <a:endParaRPr lang="ko-KR" altLang="en-US" sz="1800" b="0" dirty="0">
                        <a:solidFill>
                          <a:srgbClr val="FFC000"/>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altLang="ko-KR" sz="1800" b="0" dirty="0" smtClean="0">
                          <a:latin typeface="Arial"/>
                          <a:cs typeface="Arial"/>
                        </a:rPr>
                        <a:t>Local</a:t>
                      </a:r>
                      <a:endParaRPr lang="ko-KR" altLang="en-US" sz="1800" b="0" dirty="0">
                        <a:solidFill>
                          <a:schemeClr val="bg1"/>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altLang="ko-KR" sz="1800" b="0" dirty="0" smtClean="0">
                          <a:solidFill>
                            <a:srgbClr val="FF0000"/>
                          </a:solidFill>
                          <a:latin typeface="Arial"/>
                          <a:cs typeface="Arial"/>
                        </a:rPr>
                        <a:t>Local</a:t>
                      </a:r>
                      <a:r>
                        <a:rPr lang="ko-KR" altLang="en-US" sz="1800" b="0" dirty="0" smtClean="0">
                          <a:solidFill>
                            <a:srgbClr val="FF0000"/>
                          </a:solidFill>
                          <a:latin typeface="Arial"/>
                          <a:cs typeface="Arial"/>
                        </a:rPr>
                        <a:t> </a:t>
                      </a:r>
                      <a:endParaRPr lang="ko-KR" altLang="en-US" sz="1800" b="0" dirty="0">
                        <a:solidFill>
                          <a:srgbClr val="FF0000"/>
                        </a:solidFill>
                        <a:latin typeface="Arial"/>
                        <a:cs typeface="Arial"/>
                      </a:endParaRPr>
                    </a:p>
                    <a:p>
                      <a:pPr marL="0" marR="0" algn="ctr">
                        <a:lnSpc>
                          <a:spcPct val="130000"/>
                        </a:lnSpc>
                        <a:spcBef>
                          <a:spcPts val="0"/>
                        </a:spcBef>
                        <a:spcAft>
                          <a:spcPts val="0"/>
                        </a:spcAft>
                      </a:pPr>
                      <a:r>
                        <a:rPr lang="en-US" altLang="ko-KR" sz="1800" b="0" dirty="0" smtClean="0">
                          <a:solidFill>
                            <a:srgbClr val="FF0000"/>
                          </a:solidFill>
                          <a:latin typeface="Arial"/>
                          <a:cs typeface="Arial"/>
                        </a:rPr>
                        <a:t>Global</a:t>
                      </a:r>
                      <a:endParaRPr lang="ko-KR" altLang="en-US" sz="1800" b="0" dirty="0">
                        <a:solidFill>
                          <a:srgbClr val="FF0000"/>
                        </a:solidFill>
                        <a:latin typeface="Arial"/>
                        <a:ea typeface="HY견고딕" pitchFamily="18" charset="-127"/>
                        <a:cs typeface="Arial"/>
                      </a:endParaRPr>
                    </a:p>
                  </a:txBody>
                  <a:tcPr marL="64769" marR="64769" marT="17900" marB="17900" anchor="ctr"/>
                </a:tc>
              </a:tr>
              <a:tr h="370840">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sz="1800" b="0" dirty="0" smtClean="0">
                          <a:latin typeface="Arial"/>
                          <a:cs typeface="Arial"/>
                        </a:rPr>
                        <a:t>SNR</a:t>
                      </a:r>
                      <a:endParaRPr lang="ko-KR" altLang="en-US" sz="1800" b="0" dirty="0">
                        <a:solidFill>
                          <a:srgbClr val="FFC000"/>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sz="1800" b="0" dirty="0">
                          <a:latin typeface="Arial"/>
                          <a:cs typeface="Arial"/>
                        </a:rPr>
                        <a:t>~1000</a:t>
                      </a:r>
                      <a:endParaRPr lang="en-US" sz="1800" b="0" dirty="0">
                        <a:solidFill>
                          <a:schemeClr val="bg1"/>
                        </a:solidFill>
                        <a:latin typeface="Arial"/>
                        <a:ea typeface="HY견고딕" pitchFamily="18" charset="-127"/>
                        <a:cs typeface="Arial"/>
                      </a:endParaRPr>
                    </a:p>
                  </a:txBody>
                  <a:tcPr marL="64769" marR="64769" marT="17900" marB="17900" anchor="ctr"/>
                </a:tc>
                <a:tc>
                  <a:txBody>
                    <a:bodyPr/>
                    <a:lstStyle>
                      <a:lvl1pPr marL="0" algn="l" defTabSz="914400" rtl="0" eaLnBrk="1" latinLnBrk="1" hangingPunct="1">
                        <a:defRPr sz="1800" kern="1200">
                          <a:solidFill>
                            <a:schemeClr val="tx1"/>
                          </a:solidFill>
                          <a:latin typeface="Verdana"/>
                          <a:ea typeface="굴림"/>
                        </a:defRPr>
                      </a:lvl1pPr>
                      <a:lvl2pPr marL="457200" algn="l" defTabSz="914400" rtl="0" eaLnBrk="1" latinLnBrk="1" hangingPunct="1">
                        <a:defRPr sz="1800" kern="1200">
                          <a:solidFill>
                            <a:schemeClr val="tx1"/>
                          </a:solidFill>
                          <a:latin typeface="Verdana"/>
                          <a:ea typeface="굴림"/>
                        </a:defRPr>
                      </a:lvl2pPr>
                      <a:lvl3pPr marL="914400" algn="l" defTabSz="914400" rtl="0" eaLnBrk="1" latinLnBrk="1" hangingPunct="1">
                        <a:defRPr sz="1800" kern="1200">
                          <a:solidFill>
                            <a:schemeClr val="tx1"/>
                          </a:solidFill>
                          <a:latin typeface="Verdana"/>
                          <a:ea typeface="굴림"/>
                        </a:defRPr>
                      </a:lvl3pPr>
                      <a:lvl4pPr marL="1371600" algn="l" defTabSz="914400" rtl="0" eaLnBrk="1" latinLnBrk="1" hangingPunct="1">
                        <a:defRPr sz="1800" kern="1200">
                          <a:solidFill>
                            <a:schemeClr val="tx1"/>
                          </a:solidFill>
                          <a:latin typeface="Verdana"/>
                          <a:ea typeface="굴림"/>
                        </a:defRPr>
                      </a:lvl4pPr>
                      <a:lvl5pPr marL="1828800" algn="l" defTabSz="914400" rtl="0" eaLnBrk="1" latinLnBrk="1" hangingPunct="1">
                        <a:defRPr sz="1800" kern="1200">
                          <a:solidFill>
                            <a:schemeClr val="tx1"/>
                          </a:solidFill>
                          <a:latin typeface="Verdana"/>
                          <a:ea typeface="굴림"/>
                        </a:defRPr>
                      </a:lvl5pPr>
                      <a:lvl6pPr marL="2286000" algn="l" defTabSz="914400" rtl="0" eaLnBrk="1" latinLnBrk="1" hangingPunct="1">
                        <a:defRPr sz="1800" kern="1200">
                          <a:solidFill>
                            <a:schemeClr val="tx1"/>
                          </a:solidFill>
                          <a:latin typeface="Verdana"/>
                          <a:ea typeface="굴림"/>
                        </a:defRPr>
                      </a:lvl6pPr>
                      <a:lvl7pPr marL="2743200" algn="l" defTabSz="914400" rtl="0" eaLnBrk="1" latinLnBrk="1" hangingPunct="1">
                        <a:defRPr sz="1800" kern="1200">
                          <a:solidFill>
                            <a:schemeClr val="tx1"/>
                          </a:solidFill>
                          <a:latin typeface="Verdana"/>
                          <a:ea typeface="굴림"/>
                        </a:defRPr>
                      </a:lvl7pPr>
                      <a:lvl8pPr marL="3200400" algn="l" defTabSz="914400" rtl="0" eaLnBrk="1" latinLnBrk="1" hangingPunct="1">
                        <a:defRPr sz="1800" kern="1200">
                          <a:solidFill>
                            <a:schemeClr val="tx1"/>
                          </a:solidFill>
                          <a:latin typeface="Verdana"/>
                          <a:ea typeface="굴림"/>
                        </a:defRPr>
                      </a:lvl8pPr>
                      <a:lvl9pPr marL="3657600" algn="l" defTabSz="914400" rtl="0" eaLnBrk="1" latinLnBrk="1" hangingPunct="1">
                        <a:defRPr sz="1800" kern="1200">
                          <a:solidFill>
                            <a:schemeClr val="tx1"/>
                          </a:solidFill>
                          <a:latin typeface="Verdana"/>
                          <a:ea typeface="굴림"/>
                        </a:defRPr>
                      </a:lvl9pPr>
                    </a:lstStyle>
                    <a:p>
                      <a:pPr marL="0" marR="0" algn="ctr">
                        <a:lnSpc>
                          <a:spcPct val="130000"/>
                        </a:lnSpc>
                        <a:spcBef>
                          <a:spcPts val="0"/>
                        </a:spcBef>
                        <a:spcAft>
                          <a:spcPts val="0"/>
                        </a:spcAft>
                      </a:pPr>
                      <a:r>
                        <a:rPr lang="en-US" sz="1800" b="0" dirty="0">
                          <a:solidFill>
                            <a:srgbClr val="FF0000"/>
                          </a:solidFill>
                          <a:latin typeface="Arial"/>
                          <a:cs typeface="Arial"/>
                        </a:rPr>
                        <a:t>~</a:t>
                      </a:r>
                      <a:r>
                        <a:rPr lang="en-US" sz="1800" b="0" dirty="0" smtClean="0">
                          <a:solidFill>
                            <a:srgbClr val="FF0000"/>
                          </a:solidFill>
                          <a:latin typeface="Arial"/>
                          <a:cs typeface="Arial"/>
                        </a:rPr>
                        <a:t>1500 </a:t>
                      </a:r>
                      <a:endParaRPr lang="en-US" sz="1800" b="0" dirty="0">
                        <a:solidFill>
                          <a:srgbClr val="FF0000"/>
                        </a:solidFill>
                        <a:latin typeface="Arial"/>
                        <a:ea typeface="HY견고딕" pitchFamily="18" charset="-127"/>
                        <a:cs typeface="Arial"/>
                      </a:endParaRPr>
                    </a:p>
                  </a:txBody>
                  <a:tcPr marL="64769" marR="64769" marT="17900" marB="17900" anchor="ctr"/>
                </a:tc>
              </a:tr>
              <a:tr h="446523">
                <a:tc>
                  <a:txBody>
                    <a:bodyPr/>
                    <a:lstStyle/>
                    <a:p>
                      <a:pPr marL="0" marR="0" algn="ctr">
                        <a:lnSpc>
                          <a:spcPct val="130000"/>
                        </a:lnSpc>
                        <a:spcBef>
                          <a:spcPts val="0"/>
                        </a:spcBef>
                        <a:spcAft>
                          <a:spcPts val="0"/>
                        </a:spcAft>
                      </a:pPr>
                      <a:r>
                        <a:rPr lang="en-US" altLang="ko-KR" sz="1800" b="0" dirty="0" smtClean="0">
                          <a:solidFill>
                            <a:schemeClr val="tx1"/>
                          </a:solidFill>
                          <a:latin typeface="Arial"/>
                          <a:ea typeface="HY견고딕" pitchFamily="18" charset="-127"/>
                          <a:cs typeface="Arial"/>
                        </a:rPr>
                        <a:t>Lifetime(</a:t>
                      </a:r>
                      <a:r>
                        <a:rPr lang="en-US" altLang="ko-KR" sz="1800" b="0" dirty="0" err="1" smtClean="0">
                          <a:solidFill>
                            <a:schemeClr val="tx1"/>
                          </a:solidFill>
                          <a:latin typeface="Arial"/>
                          <a:ea typeface="HY견고딕" pitchFamily="18" charset="-127"/>
                          <a:cs typeface="Arial"/>
                        </a:rPr>
                        <a:t>yrs</a:t>
                      </a:r>
                      <a:r>
                        <a:rPr lang="en-US" altLang="ko-KR" sz="1800" b="0" dirty="0" smtClean="0">
                          <a:solidFill>
                            <a:schemeClr val="tx1"/>
                          </a:solidFill>
                          <a:latin typeface="Arial"/>
                          <a:ea typeface="HY견고딕" pitchFamily="18" charset="-127"/>
                          <a:cs typeface="Arial"/>
                        </a:rPr>
                        <a:t>)</a:t>
                      </a:r>
                      <a:endParaRPr lang="ko-KR" altLang="en-US" sz="1800" b="0" dirty="0">
                        <a:solidFill>
                          <a:schemeClr val="tx1"/>
                        </a:solidFill>
                        <a:latin typeface="Arial"/>
                        <a:ea typeface="HY견고딕" pitchFamily="18" charset="-127"/>
                        <a:cs typeface="Arial"/>
                      </a:endParaRPr>
                    </a:p>
                  </a:txBody>
                  <a:tcPr marL="64769" marR="64769" marT="17900" marB="17900" anchor="ctr"/>
                </a:tc>
                <a:tc>
                  <a:txBody>
                    <a:bodyPr/>
                    <a:lstStyle/>
                    <a:p>
                      <a:pPr marL="0" marR="0" algn="ctr">
                        <a:lnSpc>
                          <a:spcPct val="130000"/>
                        </a:lnSpc>
                        <a:spcBef>
                          <a:spcPts val="0"/>
                        </a:spcBef>
                        <a:spcAft>
                          <a:spcPts val="0"/>
                        </a:spcAft>
                      </a:pPr>
                      <a:r>
                        <a:rPr lang="en-US" altLang="ko-KR" sz="1800" b="0" dirty="0" smtClean="0">
                          <a:solidFill>
                            <a:schemeClr val="tx1"/>
                          </a:solidFill>
                          <a:latin typeface="Arial"/>
                          <a:ea typeface="HY견고딕" pitchFamily="18" charset="-127"/>
                          <a:cs typeface="Arial"/>
                        </a:rPr>
                        <a:t>7</a:t>
                      </a:r>
                      <a:endParaRPr lang="ko-KR" altLang="en-US" sz="1800" b="0" dirty="0">
                        <a:solidFill>
                          <a:schemeClr val="tx1"/>
                        </a:solidFill>
                        <a:latin typeface="Arial"/>
                        <a:ea typeface="HY견고딕" pitchFamily="18" charset="-127"/>
                        <a:cs typeface="Arial"/>
                      </a:endParaRPr>
                    </a:p>
                  </a:txBody>
                  <a:tcPr marL="64769" marR="64769" marT="17900" marB="17900" anchor="ctr"/>
                </a:tc>
                <a:tc>
                  <a:txBody>
                    <a:bodyPr/>
                    <a:lstStyle/>
                    <a:p>
                      <a:pPr marL="0" marR="0" algn="ctr">
                        <a:lnSpc>
                          <a:spcPct val="130000"/>
                        </a:lnSpc>
                        <a:spcBef>
                          <a:spcPts val="0"/>
                        </a:spcBef>
                        <a:spcAft>
                          <a:spcPts val="0"/>
                        </a:spcAft>
                      </a:pPr>
                      <a:r>
                        <a:rPr lang="en-US" altLang="ko-KR" sz="1800" b="0" dirty="0" smtClean="0">
                          <a:solidFill>
                            <a:schemeClr val="tx1"/>
                          </a:solidFill>
                          <a:latin typeface="Arial"/>
                          <a:ea typeface="HY견고딕" pitchFamily="18" charset="-127"/>
                          <a:cs typeface="Arial"/>
                        </a:rPr>
                        <a:t>10</a:t>
                      </a:r>
                      <a:endParaRPr lang="ko-KR" altLang="en-US" sz="1800" b="0" dirty="0">
                        <a:solidFill>
                          <a:schemeClr val="tx1"/>
                        </a:solidFill>
                        <a:latin typeface="Arial"/>
                        <a:ea typeface="HY견고딕" pitchFamily="18" charset="-127"/>
                        <a:cs typeface="Arial"/>
                      </a:endParaRPr>
                    </a:p>
                  </a:txBody>
                  <a:tcPr marL="64769" marR="64769" marT="17900" marB="17900" anchor="ctr"/>
                </a:tc>
              </a:tr>
            </a:tbl>
          </a:graphicData>
        </a:graphic>
      </p:graphicFrame>
      <p:sp>
        <p:nvSpPr>
          <p:cNvPr id="14" name="제목 2"/>
          <p:cNvSpPr txBox="1">
            <a:spLocks/>
          </p:cNvSpPr>
          <p:nvPr/>
        </p:nvSpPr>
        <p:spPr bwMode="gray">
          <a:xfrm>
            <a:off x="215279" y="182735"/>
            <a:ext cx="4579702" cy="7254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latinLnBrk="1" hangingPunct="1">
              <a:spcBef>
                <a:spcPct val="0"/>
              </a:spcBef>
              <a:spcAft>
                <a:spcPct val="0"/>
              </a:spcAft>
              <a:defRPr sz="2800" baseline="0">
                <a:solidFill>
                  <a:srgbClr val="000000"/>
                </a:solidFill>
                <a:latin typeface="+mj-lt"/>
                <a:ea typeface="HY견고딕" pitchFamily="18" charset="-127"/>
                <a:cs typeface="+mj-cs"/>
              </a:defRPr>
            </a:lvl1pPr>
            <a:lvl2pPr algn="ctr" rtl="0" eaLnBrk="1" fontAlgn="base" latinLnBrk="1" hangingPunct="1">
              <a:spcBef>
                <a:spcPct val="0"/>
              </a:spcBef>
              <a:spcAft>
                <a:spcPct val="0"/>
              </a:spcAft>
              <a:defRPr sz="3200">
                <a:solidFill>
                  <a:srgbClr val="000000"/>
                </a:solidFill>
                <a:latin typeface="Verdana" pitchFamily="34" charset="0"/>
              </a:defRPr>
            </a:lvl2pPr>
            <a:lvl3pPr algn="ctr" rtl="0" eaLnBrk="1" fontAlgn="base" latinLnBrk="1" hangingPunct="1">
              <a:spcBef>
                <a:spcPct val="0"/>
              </a:spcBef>
              <a:spcAft>
                <a:spcPct val="0"/>
              </a:spcAft>
              <a:defRPr sz="3200">
                <a:solidFill>
                  <a:srgbClr val="000000"/>
                </a:solidFill>
                <a:latin typeface="Verdana" pitchFamily="34" charset="0"/>
              </a:defRPr>
            </a:lvl3pPr>
            <a:lvl4pPr algn="ctr" rtl="0" eaLnBrk="1" fontAlgn="base" latinLnBrk="1" hangingPunct="1">
              <a:spcBef>
                <a:spcPct val="0"/>
              </a:spcBef>
              <a:spcAft>
                <a:spcPct val="0"/>
              </a:spcAft>
              <a:defRPr sz="3200">
                <a:solidFill>
                  <a:srgbClr val="000000"/>
                </a:solidFill>
                <a:latin typeface="Verdana" pitchFamily="34" charset="0"/>
              </a:defRPr>
            </a:lvl4pPr>
            <a:lvl5pPr algn="ctr" rtl="0" eaLnBrk="1" fontAlgn="base" latinLnBrk="1" hangingPunct="1">
              <a:spcBef>
                <a:spcPct val="0"/>
              </a:spcBef>
              <a:spcAft>
                <a:spcPct val="0"/>
              </a:spcAft>
              <a:defRPr sz="3200">
                <a:solidFill>
                  <a:srgbClr val="000000"/>
                </a:solidFill>
                <a:latin typeface="Verdana" pitchFamily="34" charset="0"/>
              </a:defRPr>
            </a:lvl5pPr>
            <a:lvl6pPr marL="457200" algn="ctr" rtl="0" eaLnBrk="1" fontAlgn="base" latinLnBrk="1" hangingPunct="1">
              <a:spcBef>
                <a:spcPct val="0"/>
              </a:spcBef>
              <a:spcAft>
                <a:spcPct val="0"/>
              </a:spcAft>
              <a:defRPr sz="3200">
                <a:solidFill>
                  <a:srgbClr val="000000"/>
                </a:solidFill>
                <a:latin typeface="Verdana" pitchFamily="34" charset="0"/>
              </a:defRPr>
            </a:lvl6pPr>
            <a:lvl7pPr marL="914400" algn="ctr" rtl="0" eaLnBrk="1" fontAlgn="base" latinLnBrk="1" hangingPunct="1">
              <a:spcBef>
                <a:spcPct val="0"/>
              </a:spcBef>
              <a:spcAft>
                <a:spcPct val="0"/>
              </a:spcAft>
              <a:defRPr sz="3200">
                <a:solidFill>
                  <a:srgbClr val="000000"/>
                </a:solidFill>
                <a:latin typeface="Verdana" pitchFamily="34" charset="0"/>
              </a:defRPr>
            </a:lvl7pPr>
            <a:lvl8pPr marL="1371600" algn="ctr" rtl="0" eaLnBrk="1" fontAlgn="base" latinLnBrk="1" hangingPunct="1">
              <a:spcBef>
                <a:spcPct val="0"/>
              </a:spcBef>
              <a:spcAft>
                <a:spcPct val="0"/>
              </a:spcAft>
              <a:defRPr sz="3200">
                <a:solidFill>
                  <a:srgbClr val="000000"/>
                </a:solidFill>
                <a:latin typeface="Verdana" pitchFamily="34" charset="0"/>
              </a:defRPr>
            </a:lvl8pPr>
            <a:lvl9pPr marL="1828800" algn="ctr" rtl="0" eaLnBrk="1" fontAlgn="base" latinLnBrk="1" hangingPunct="1">
              <a:spcBef>
                <a:spcPct val="0"/>
              </a:spcBef>
              <a:spcAft>
                <a:spcPct val="0"/>
              </a:spcAft>
              <a:defRPr sz="3200">
                <a:solidFill>
                  <a:srgbClr val="000000"/>
                </a:solidFill>
                <a:latin typeface="Verdana" pitchFamily="34" charset="0"/>
              </a:defRPr>
            </a:lvl9pPr>
          </a:lstStyle>
          <a:p>
            <a:pPr>
              <a:defRPr/>
            </a:pPr>
            <a:r>
              <a:rPr lang="en-US" altLang="ko-KR" sz="3200" b="1" spc="-150" dirty="0" smtClean="0">
                <a:latin typeface="Arial"/>
                <a:cs typeface="Arial"/>
              </a:rPr>
              <a:t> Geo-KOMPSAT-2B</a:t>
            </a:r>
            <a:endParaRPr kumimoji="1" lang="ko-KR" altLang="en-US" sz="3200" b="1" spc="-150" dirty="0">
              <a:latin typeface="Arial"/>
              <a:cs typeface="Arial"/>
            </a:endParaRPr>
          </a:p>
        </p:txBody>
      </p:sp>
    </p:spTree>
    <p:extLst>
      <p:ext uri="{BB962C8B-B14F-4D97-AF65-F5344CB8AC3E}">
        <p14:creationId xmlns:p14="http://schemas.microsoft.com/office/powerpoint/2010/main" val="107030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제목 2"/>
          <p:cNvSpPr>
            <a:spLocks noGrp="1"/>
          </p:cNvSpPr>
          <p:nvPr>
            <p:ph type="title"/>
          </p:nvPr>
        </p:nvSpPr>
        <p:spPr>
          <a:xfrm>
            <a:off x="184698" y="182735"/>
            <a:ext cx="5052678" cy="725488"/>
          </a:xfrm>
        </p:spPr>
        <p:txBody>
          <a:bodyPr>
            <a:normAutofit/>
          </a:bodyPr>
          <a:lstStyle/>
          <a:p>
            <a:pPr eaLnBrk="1" hangingPunct="1">
              <a:defRPr/>
            </a:pPr>
            <a:r>
              <a:rPr lang="en-US" altLang="ko-KR" sz="3200" b="1" spc="-150" dirty="0" smtClean="0">
                <a:latin typeface="Arial"/>
                <a:cs typeface="Arial"/>
              </a:rPr>
              <a:t> Geo-KOMPSAT-1</a:t>
            </a:r>
            <a:endParaRPr kumimoji="1" lang="ko-KR" altLang="en-US" sz="3200" b="1" spc="-150" dirty="0">
              <a:latin typeface="Arial"/>
              <a:cs typeface="Arial"/>
            </a:endParaRPr>
          </a:p>
        </p:txBody>
      </p:sp>
      <p:sp>
        <p:nvSpPr>
          <p:cNvPr id="70657" name="Rectangle 1"/>
          <p:cNvSpPr>
            <a:spLocks noChangeArrowheads="1"/>
          </p:cNvSpPr>
          <p:nvPr/>
        </p:nvSpPr>
        <p:spPr bwMode="auto">
          <a:xfrm>
            <a:off x="0" y="43941"/>
            <a:ext cx="184698" cy="36931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424" tIns="45712" rIns="91424" bIns="45712" anchor="ctr">
            <a:spAutoFit/>
          </a:bodyPr>
          <a:lstStyle/>
          <a:p>
            <a:pPr>
              <a:defRPr/>
            </a:pPr>
            <a:endParaRPr lang="ko-KR" altLang="en-US">
              <a:latin typeface="Arial" pitchFamily="34" charset="0"/>
              <a:cs typeface="Arial" pitchFamily="34" charset="0"/>
            </a:endParaRPr>
          </a:p>
        </p:txBody>
      </p:sp>
      <p:sp>
        <p:nvSpPr>
          <p:cNvPr id="70658" name="Rectangle 2"/>
          <p:cNvSpPr>
            <a:spLocks noChangeArrowheads="1"/>
          </p:cNvSpPr>
          <p:nvPr/>
        </p:nvSpPr>
        <p:spPr bwMode="auto">
          <a:xfrm>
            <a:off x="0" y="43941"/>
            <a:ext cx="184698" cy="36931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424" tIns="45712" rIns="91424" bIns="45712" anchor="ctr">
            <a:spAutoFit/>
          </a:bodyPr>
          <a:lstStyle/>
          <a:p>
            <a:pPr>
              <a:defRPr/>
            </a:pPr>
            <a:endParaRPr lang="ko-KR" altLang="en-US">
              <a:latin typeface="Arial" pitchFamily="34" charset="0"/>
              <a:cs typeface="Arial" pitchFamily="34" charset="0"/>
            </a:endParaRPr>
          </a:p>
        </p:txBody>
      </p:sp>
      <p:graphicFrame>
        <p:nvGraphicFramePr>
          <p:cNvPr id="13" name="표 12"/>
          <p:cNvGraphicFramePr>
            <a:graphicFrameLocks noGrp="1"/>
          </p:cNvGraphicFramePr>
          <p:nvPr>
            <p:extLst>
              <p:ext uri="{D42A27DB-BD31-4B8C-83A1-F6EECF244321}">
                <p14:modId xmlns:p14="http://schemas.microsoft.com/office/powerpoint/2010/main" val="2032942795"/>
              </p:ext>
            </p:extLst>
          </p:nvPr>
        </p:nvGraphicFramePr>
        <p:xfrm>
          <a:off x="571061" y="1803692"/>
          <a:ext cx="8249583" cy="3649150"/>
        </p:xfrm>
        <a:graphic>
          <a:graphicData uri="http://schemas.openxmlformats.org/drawingml/2006/table">
            <a:tbl>
              <a:tblPr firstRow="1" bandRow="1">
                <a:tableStyleId>{5C22544A-7EE6-4342-B048-85BDC9FD1C3A}</a:tableStyleId>
              </a:tblPr>
              <a:tblGrid>
                <a:gridCol w="3202653"/>
                <a:gridCol w="2455334"/>
                <a:gridCol w="2591596"/>
              </a:tblGrid>
              <a:tr h="414676">
                <a:tc>
                  <a:txBody>
                    <a:bodyPr/>
                    <a:lstStyle/>
                    <a:p>
                      <a:pPr algn="ctr" latinLnBrk="1"/>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MI</a:t>
                      </a:r>
                    </a:p>
                  </a:txBody>
                  <a:tcPr marL="78191" marR="78191" marT="41468" marB="41468"/>
                </a:tc>
                <a:tc>
                  <a:txBody>
                    <a:bodyPr/>
                    <a:lstStyle/>
                    <a:p>
                      <a:pPr algn="ctr" latinLnBrk="1"/>
                      <a:r>
                        <a:rPr lang="en-US" altLang="ko-KR" sz="2000" dirty="0" smtClean="0">
                          <a:solidFill>
                            <a:schemeClr val="bg1"/>
                          </a:solidFill>
                          <a:latin typeface="Arial" pitchFamily="34" charset="0"/>
                          <a:ea typeface="맑은 고딕" pitchFamily="50" charset="-127"/>
                          <a:cs typeface="Arial" pitchFamily="34" charset="0"/>
                        </a:rPr>
                        <a:t>GOCI</a:t>
                      </a:r>
                    </a:p>
                  </a:txBody>
                  <a:tcPr marL="78191" marR="78191" marT="41468" marB="41468"/>
                </a:tc>
              </a:tr>
              <a:tr h="414676">
                <a:tc>
                  <a:txBody>
                    <a:bodyPr/>
                    <a:lstStyle/>
                    <a:p>
                      <a:pPr latinLnBrk="1"/>
                      <a:r>
                        <a:rPr lang="en-US" altLang="ko-KR" sz="2000" dirty="0" smtClean="0">
                          <a:latin typeface="Arial" pitchFamily="34" charset="0"/>
                          <a:ea typeface="맑은 고딕" pitchFamily="50" charset="-127"/>
                          <a:cs typeface="Arial" pitchFamily="34" charset="0"/>
                        </a:rPr>
                        <a:t>Channels</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5</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8</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baseline="0" dirty="0" smtClean="0">
                          <a:latin typeface="Arial" pitchFamily="34" charset="0"/>
                          <a:ea typeface="맑은 고딕" pitchFamily="50" charset="-127"/>
                          <a:cs typeface="Arial" pitchFamily="34" charset="0"/>
                        </a:rPr>
                        <a:t>Spatial Resolution   (km)</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1 / 4 </a:t>
                      </a:r>
                      <a:r>
                        <a:rPr lang="en-US" altLang="ko-KR" sz="2000" baseline="0" dirty="0" smtClean="0">
                          <a:latin typeface="Arial" pitchFamily="34" charset="0"/>
                          <a:ea typeface="맑은 고딕" pitchFamily="50" charset="-127"/>
                          <a:cs typeface="Arial" pitchFamily="34" charset="0"/>
                        </a:rPr>
                        <a:t>(VIS/IR)</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0.5</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dirty="0" smtClean="0">
                          <a:latin typeface="Arial" pitchFamily="34" charset="0"/>
                          <a:ea typeface="맑은 고딕" pitchFamily="50" charset="-127"/>
                          <a:cs typeface="Arial" pitchFamily="34" charset="0"/>
                        </a:rPr>
                        <a:t>Temporal</a:t>
                      </a:r>
                      <a:r>
                        <a:rPr lang="en-US" altLang="ko-KR" sz="2000" baseline="0" dirty="0" smtClean="0">
                          <a:latin typeface="Arial" pitchFamily="34" charset="0"/>
                          <a:ea typeface="맑은 고딕" pitchFamily="50" charset="-127"/>
                          <a:cs typeface="Arial" pitchFamily="34" charset="0"/>
                        </a:rPr>
                        <a:t> Resolution  </a:t>
                      </a:r>
                      <a:r>
                        <a:rPr lang="en-US" altLang="ko-KR" sz="2000" dirty="0" smtClean="0">
                          <a:latin typeface="Arial" pitchFamily="34" charset="0"/>
                          <a:ea typeface="맑은 고딕" pitchFamily="50" charset="-127"/>
                          <a:cs typeface="Arial" pitchFamily="34" charset="0"/>
                        </a:rPr>
                        <a:t>(min)</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25(Full Disk)</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60</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dirty="0" smtClean="0">
                          <a:latin typeface="Arial" pitchFamily="34" charset="0"/>
                          <a:ea typeface="맑은 고딕" pitchFamily="50" charset="-127"/>
                          <a:cs typeface="Arial" pitchFamily="34" charset="0"/>
                        </a:rPr>
                        <a:t>Level-2 Products</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16</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10</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dirty="0" smtClean="0">
                          <a:latin typeface="Arial" pitchFamily="34" charset="0"/>
                          <a:ea typeface="맑은 고딕" pitchFamily="50" charset="-127"/>
                          <a:cs typeface="Arial" pitchFamily="34" charset="0"/>
                        </a:rPr>
                        <a:t>Data Rate  (Mbps)</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2.6</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414676">
                <a:tc>
                  <a:txBody>
                    <a:bodyPr/>
                    <a:lstStyle/>
                    <a:p>
                      <a:pPr latinLnBrk="1"/>
                      <a:r>
                        <a:rPr lang="en-US" altLang="ko-KR" sz="2000" baseline="0" dirty="0" smtClean="0">
                          <a:latin typeface="Arial" pitchFamily="34" charset="0"/>
                          <a:ea typeface="맑은 고딕" pitchFamily="50" charset="-127"/>
                          <a:cs typeface="Arial" pitchFamily="34" charset="0"/>
                        </a:rPr>
                        <a:t>Life time  (years)</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latin typeface="Arial" pitchFamily="34" charset="0"/>
                          <a:ea typeface="맑은 고딕" pitchFamily="50" charset="-127"/>
                          <a:cs typeface="Arial" pitchFamily="34" charset="0"/>
                        </a:rPr>
                        <a:t>7</a:t>
                      </a:r>
                      <a:endParaRPr lang="ko-KR" altLang="en-US" sz="2000" dirty="0">
                        <a:latin typeface="Arial" pitchFamily="34" charset="0"/>
                        <a:ea typeface="맑은 고딕" pitchFamily="50" charset="-127"/>
                        <a:cs typeface="Arial" pitchFamily="34" charset="0"/>
                      </a:endParaRPr>
                    </a:p>
                  </a:txBody>
                  <a:tcPr marL="78191" marR="78191" marT="41468" marB="41468"/>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7</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tc>
              </a:tr>
              <a:tr h="746418">
                <a:tc>
                  <a:txBody>
                    <a:bodyPr/>
                    <a:lstStyle/>
                    <a:p>
                      <a:pPr latinLnBrk="1"/>
                      <a:r>
                        <a:rPr lang="en-US" altLang="ko-KR" sz="2000" dirty="0" smtClean="0">
                          <a:latin typeface="Arial" pitchFamily="34" charset="0"/>
                          <a:ea typeface="맑은 고딕" pitchFamily="50" charset="-127"/>
                          <a:cs typeface="Arial" pitchFamily="34" charset="0"/>
                        </a:rPr>
                        <a:t>Main Purpose</a:t>
                      </a:r>
                      <a:r>
                        <a:rPr lang="en-US" altLang="ko-KR" sz="2000" baseline="0" dirty="0" smtClean="0">
                          <a:latin typeface="Arial" pitchFamily="34" charset="0"/>
                          <a:ea typeface="맑은 고딕" pitchFamily="50" charset="-127"/>
                          <a:cs typeface="Arial" pitchFamily="34" charset="0"/>
                        </a:rPr>
                        <a:t> of use</a:t>
                      </a:r>
                      <a:endParaRPr lang="ko-KR" altLang="en-US" sz="2000" dirty="0">
                        <a:latin typeface="Arial" pitchFamily="34" charset="0"/>
                        <a:ea typeface="맑은 고딕" pitchFamily="50" charset="-127"/>
                        <a:cs typeface="Arial" pitchFamily="34" charset="0"/>
                      </a:endParaRPr>
                    </a:p>
                  </a:txBody>
                  <a:tcPr marL="78191" marR="78191" marT="41468" marB="41468" anchor="ctr"/>
                </a:tc>
                <a:tc>
                  <a:txBody>
                    <a:bodyPr/>
                    <a:lstStyle/>
                    <a:p>
                      <a:pPr algn="ctr" latinLnBrk="1"/>
                      <a:r>
                        <a:rPr lang="en-US" altLang="ko-KR" sz="2000" dirty="0" smtClean="0">
                          <a:latin typeface="Arial" pitchFamily="34" charset="0"/>
                          <a:ea typeface="맑은 고딕" pitchFamily="50" charset="-127"/>
                          <a:cs typeface="Arial" pitchFamily="34" charset="0"/>
                        </a:rPr>
                        <a:t>Weather </a:t>
                      </a:r>
                    </a:p>
                    <a:p>
                      <a:pPr algn="ctr" latinLnBrk="1"/>
                      <a:r>
                        <a:rPr lang="en-US" altLang="ko-KR" sz="2000" dirty="0" smtClean="0">
                          <a:latin typeface="Arial" pitchFamily="34" charset="0"/>
                          <a:ea typeface="맑은 고딕" pitchFamily="50" charset="-127"/>
                          <a:cs typeface="Arial" pitchFamily="34" charset="0"/>
                        </a:rPr>
                        <a:t>Forecasting</a:t>
                      </a:r>
                      <a:endParaRPr lang="ko-KR" altLang="en-US" sz="2000" dirty="0">
                        <a:latin typeface="Arial" pitchFamily="34" charset="0"/>
                        <a:ea typeface="맑은 고딕" pitchFamily="50" charset="-127"/>
                        <a:cs typeface="Arial" pitchFamily="34" charset="0"/>
                      </a:endParaRPr>
                    </a:p>
                  </a:txBody>
                  <a:tcPr marL="78191" marR="78191" marT="41468" marB="41468" anchor="ctr"/>
                </a:tc>
                <a:tc>
                  <a:txBody>
                    <a:bodyPr/>
                    <a:lstStyle/>
                    <a:p>
                      <a:pPr algn="ctr" latinLnBrk="1"/>
                      <a:r>
                        <a:rPr lang="en-US" altLang="ko-KR" sz="2000" dirty="0" smtClean="0">
                          <a:solidFill>
                            <a:srgbClr val="FF0000"/>
                          </a:solidFill>
                          <a:latin typeface="Arial" pitchFamily="34" charset="0"/>
                          <a:ea typeface="맑은 고딕" pitchFamily="50" charset="-127"/>
                          <a:cs typeface="Arial" pitchFamily="34" charset="0"/>
                        </a:rPr>
                        <a:t>Ocean</a:t>
                      </a:r>
                      <a:r>
                        <a:rPr lang="en-US" altLang="ko-KR" sz="2000" baseline="0" dirty="0" smtClean="0">
                          <a:solidFill>
                            <a:srgbClr val="FF0000"/>
                          </a:solidFill>
                          <a:latin typeface="Arial" pitchFamily="34" charset="0"/>
                          <a:ea typeface="맑은 고딕" pitchFamily="50" charset="-127"/>
                          <a:cs typeface="Arial" pitchFamily="34" charset="0"/>
                        </a:rPr>
                        <a:t> Monitoring</a:t>
                      </a:r>
                      <a:endParaRPr lang="ko-KR" altLang="en-US" sz="2000" dirty="0">
                        <a:solidFill>
                          <a:srgbClr val="FF0000"/>
                        </a:solidFill>
                        <a:latin typeface="Arial" pitchFamily="34" charset="0"/>
                        <a:ea typeface="맑은 고딕" pitchFamily="50" charset="-127"/>
                        <a:cs typeface="Arial" pitchFamily="34" charset="0"/>
                      </a:endParaRPr>
                    </a:p>
                  </a:txBody>
                  <a:tcPr marL="78191" marR="78191" marT="41468" marB="41468" anchor="ctr"/>
                </a:tc>
              </a:tr>
            </a:tbl>
          </a:graphicData>
        </a:graphic>
      </p:graphicFrame>
    </p:spTree>
    <p:extLst>
      <p:ext uri="{BB962C8B-B14F-4D97-AF65-F5344CB8AC3E}">
        <p14:creationId xmlns:p14="http://schemas.microsoft.com/office/powerpoint/2010/main" val="25405425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421" name="Group 389"/>
          <p:cNvGraphicFramePr>
            <a:graphicFrameLocks noGrp="1"/>
          </p:cNvGraphicFramePr>
          <p:nvPr>
            <p:extLst>
              <p:ext uri="{D42A27DB-BD31-4B8C-83A1-F6EECF244321}">
                <p14:modId xmlns:p14="http://schemas.microsoft.com/office/powerpoint/2010/main" val="2944183758"/>
              </p:ext>
            </p:extLst>
          </p:nvPr>
        </p:nvGraphicFramePr>
        <p:xfrm>
          <a:off x="395536" y="1052736"/>
          <a:ext cx="8496941" cy="4828882"/>
        </p:xfrm>
        <a:graphic>
          <a:graphicData uri="http://schemas.openxmlformats.org/drawingml/2006/table">
            <a:tbl>
              <a:tblPr/>
              <a:tblGrid>
                <a:gridCol w="607871"/>
                <a:gridCol w="616265"/>
                <a:gridCol w="576064"/>
                <a:gridCol w="720080"/>
                <a:gridCol w="648072"/>
                <a:gridCol w="589400"/>
                <a:gridCol w="677027"/>
                <a:gridCol w="677027"/>
                <a:gridCol w="677027"/>
                <a:gridCol w="677027"/>
                <a:gridCol w="677027"/>
                <a:gridCol w="677027"/>
                <a:gridCol w="677027"/>
              </a:tblGrid>
              <a:tr h="422247">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Satellite</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ERS-2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Terra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gridSpan="2">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err="1" smtClean="0">
                          <a:ln>
                            <a:noFill/>
                          </a:ln>
                          <a:solidFill>
                            <a:schemeClr val="tx1"/>
                          </a:solidFill>
                          <a:effectLst/>
                          <a:latin typeface="Arial" pitchFamily="34" charset="0"/>
                          <a:ea typeface="돋움" charset="0"/>
                          <a:cs typeface="Arial" pitchFamily="34" charset="0"/>
                        </a:rPr>
                        <a:t>Envisat</a:t>
                      </a:r>
                      <a:endPar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hMerge="1">
                  <a:txBody>
                    <a:bodyPr/>
                    <a:lstStyle/>
                    <a:p>
                      <a:endParaRPr lang="en-US"/>
                    </a:p>
                  </a:txBody>
                  <a:tcPr/>
                </a:tc>
                <a:tc gridSpan="3">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Aura</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hMerge="1">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en-US" altLang="ko-KR" sz="1100" b="1" i="0" u="none" strike="noStrike" cap="none" normalizeH="0" baseline="0" dirty="0">
                        <a:ln>
                          <a:noFill/>
                        </a:ln>
                        <a:solidFill>
                          <a:schemeClr val="tx1"/>
                        </a:solidFill>
                        <a:effectLst/>
                        <a:latin typeface="Times New Roman" charset="0"/>
                        <a:ea typeface="돋움" charset="0"/>
                        <a:cs typeface="Times New Roman"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hMerge="1">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en-US" altLang="ko-KR" sz="1100" b="1" i="0" u="none" strike="noStrike" cap="none" normalizeH="0" baseline="0" dirty="0">
                        <a:ln>
                          <a:noFill/>
                        </a:ln>
                        <a:solidFill>
                          <a:schemeClr val="tx1"/>
                        </a:solidFill>
                        <a:effectLst/>
                        <a:latin typeface="Times New Roman" charset="0"/>
                        <a:ea typeface="돋움" charset="0"/>
                        <a:cs typeface="Times New Roman"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gridSpan="2">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METOP</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hMerge="1">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en-US" altLang="ko-KR" sz="1100" b="1" i="0" u="none" strike="noStrike" cap="none" normalizeH="0" baseline="0" dirty="0">
                        <a:ln>
                          <a:noFill/>
                        </a:ln>
                        <a:solidFill>
                          <a:schemeClr val="tx1"/>
                        </a:solidFill>
                        <a:effectLst/>
                        <a:latin typeface="Times New Roman" charset="0"/>
                        <a:ea typeface="돋움" charset="0"/>
                        <a:cs typeface="Times New Roman"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GOSAT</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rowSpan="2">
                  <a:txBody>
                    <a:bodyPr/>
                    <a:lstStyle/>
                    <a:p>
                      <a:r>
                        <a:rPr lang="en-US" sz="1000" dirty="0" smtClean="0">
                          <a:latin typeface="Arial"/>
                          <a:cs typeface="Arial"/>
                        </a:rPr>
                        <a:t>S-4, </a:t>
                      </a:r>
                    </a:p>
                    <a:p>
                      <a:r>
                        <a:rPr lang="en-US" sz="1000" dirty="0" smtClean="0">
                          <a:latin typeface="Arial"/>
                          <a:cs typeface="Arial"/>
                        </a:rPr>
                        <a:t>TEMPO</a:t>
                      </a:r>
                    </a:p>
                    <a:p>
                      <a:r>
                        <a:rPr lang="en-US" sz="1000" dirty="0" smtClean="0">
                          <a:latin typeface="Arial"/>
                          <a:cs typeface="Arial"/>
                        </a:rPr>
                        <a:t>G-CAPE</a:t>
                      </a:r>
                    </a:p>
                    <a:p>
                      <a:r>
                        <a:rPr lang="en-US" sz="1000" dirty="0" smtClean="0">
                          <a:latin typeface="Arial"/>
                          <a:cs typeface="Arial"/>
                        </a:rPr>
                        <a:t>GEMS</a:t>
                      </a:r>
                    </a:p>
                  </a:txBody>
                  <a:tcPr anchor="ctr" horzOverflow="overflow">
                    <a:lnL w="12700" cap="flat" cmpd="sng" algn="ctr">
                      <a:solidFill>
                        <a:srgbClr val="000000"/>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Sensors</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TOMS</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GOME</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MOPITT</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SCIA-</a:t>
                      </a:r>
                    </a:p>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MACHY</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MIPAS</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HRDLS</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OMI</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TES</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IASI</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GOME2</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TANSO</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vMerge="1">
                  <a:txBody>
                    <a:bodyPr/>
                    <a:lstStyle/>
                    <a:p>
                      <a:endParaRPr lang="en-US" dirty="0"/>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Orbit</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rPr>
                        <a:t>　</a:t>
                      </a: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PS</a:t>
                      </a:r>
                      <a:endParaRPr kumimoji="1" lang="ko-KR" altLang="en-US"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PS</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PS</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PS</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PS</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PS</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PS</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PS</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PS</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PS</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LEO</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rgbClr val="FF0000"/>
                          </a:solidFill>
                          <a:effectLst/>
                          <a:latin typeface="Arial" pitchFamily="34" charset="0"/>
                          <a:ea typeface="돋움" charset="0"/>
                          <a:cs typeface="Arial" pitchFamily="34" charset="0"/>
                        </a:rPr>
                        <a:t>GEO</a:t>
                      </a:r>
                      <a:endParaRPr kumimoji="1" lang="en-US" altLang="ko-KR" sz="1000" b="0" i="0" u="none" strike="noStrike" cap="none" normalizeH="0" baseline="0" dirty="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Launch</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1979</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1995</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1999</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2002</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2002</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2003</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2003</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2003</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2007</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2007</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2009</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rgbClr val="FF0000"/>
                          </a:solidFill>
                          <a:effectLst/>
                          <a:latin typeface="Arial" pitchFamily="34" charset="0"/>
                          <a:ea typeface="돋움" charset="0"/>
                          <a:cs typeface="Arial" pitchFamily="34" charset="0"/>
                        </a:rPr>
                        <a:t>2018-</a:t>
                      </a:r>
                    </a:p>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rgbClr val="FF0000"/>
                          </a:solidFill>
                          <a:effectLst/>
                          <a:latin typeface="Arial" pitchFamily="34" charset="0"/>
                          <a:ea typeface="돋움" charset="0"/>
                          <a:cs typeface="Arial" pitchFamily="34" charset="0"/>
                        </a:rPr>
                        <a:t>2019</a:t>
                      </a:r>
                      <a:endParaRPr kumimoji="1" lang="en-US" altLang="ko-KR" sz="1000" b="0" i="0" u="none" strike="noStrike" cap="none" normalizeH="0" baseline="0" dirty="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O</a:t>
                      </a:r>
                      <a:r>
                        <a:rPr kumimoji="1" lang="en-US" altLang="ko-KR" sz="1000" b="0" i="0" u="none" strike="noStrike" cap="none" normalizeH="0" baseline="-25000" dirty="0">
                          <a:ln>
                            <a:noFill/>
                          </a:ln>
                          <a:solidFill>
                            <a:schemeClr val="tx1"/>
                          </a:solidFill>
                          <a:effectLst/>
                          <a:latin typeface="Arial" pitchFamily="34" charset="0"/>
                          <a:ea typeface="돋움" charset="0"/>
                          <a:cs typeface="Arial" pitchFamily="34" charset="0"/>
                        </a:rPr>
                        <a:t>3</a:t>
                      </a:r>
                      <a:endParaRPr kumimoji="1" lang="en-US" altLang="ko-KR" sz="1600" b="0" i="0" u="none" strike="noStrike" cap="none" normalizeH="0" baseline="-2500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ko-KR" altLang="en-US" sz="1000" b="0" i="0" u="none" strike="noStrike" cap="none" normalizeH="0" baseline="0" dirty="0" smtClean="0">
                          <a:ln>
                            <a:noFill/>
                          </a:ln>
                          <a:solidFill>
                            <a:schemeClr val="tx1"/>
                          </a:solidFill>
                          <a:effectLst/>
                          <a:latin typeface="Arial" pitchFamily="34" charset="0"/>
                          <a:ea typeface="바탕" charset="0"/>
                          <a:cs typeface="Arial" pitchFamily="34" charset="0"/>
                        </a:rPr>
                        <a:t>●</a:t>
                      </a:r>
                      <a:endParaRPr kumimoji="1" lang="ko-KR" altLang="en-US" sz="1000" b="0" i="0" u="none" strike="noStrike" cap="none" normalizeH="0" baseline="0" dirty="0" smtClean="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r>
                        <a:rPr kumimoji="1" lang="en-US" altLang="ko-KR" sz="1000" b="0" i="0" u="none" strike="noStrike" cap="none" normalizeH="0" baseline="0" dirty="0" smtClean="0">
                          <a:ln>
                            <a:noFill/>
                          </a:ln>
                          <a:solidFill>
                            <a:schemeClr val="tx1"/>
                          </a:solidFill>
                          <a:effectLst/>
                          <a:latin typeface="Arial" pitchFamily="34" charset="0"/>
                          <a:ea typeface="HY헤드라인M" charset="0"/>
                          <a:cs typeface="Arial" pitchFamily="34" charset="0"/>
                        </a:rPr>
                        <a:t>, </a:t>
                      </a:r>
                      <a:r>
                        <a:rPr kumimoji="1" lang="ko-KR" altLang="en-US" sz="1000" b="0" i="0" u="none" strike="noStrike" cap="none" normalizeH="0" baseline="0" dirty="0" smtClean="0">
                          <a:ln>
                            <a:noFill/>
                          </a:ln>
                          <a:solidFill>
                            <a:schemeClr val="tx1"/>
                          </a:solidFill>
                          <a:effectLst/>
                          <a:latin typeface="Arial" pitchFamily="34" charset="0"/>
                          <a:ea typeface="바탕" charset="0"/>
                          <a:cs typeface="Arial" pitchFamily="34" charset="0"/>
                        </a:rPr>
                        <a:t>●</a:t>
                      </a:r>
                      <a:endParaRPr kumimoji="1" lang="ko-KR" altLang="en-US" sz="1000" b="0" i="0" u="none" strike="noStrike" cap="none" normalizeH="0" baseline="0" dirty="0" smtClean="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endParaRPr kumimoji="1" lang="ko-KR" altLang="en-US" sz="1000" b="0" i="0" u="none" strike="noStrike" cap="none" normalizeH="0" baseline="0" dirty="0" smtClean="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rgbClr val="FF0000"/>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H</a:t>
                      </a:r>
                      <a:r>
                        <a:rPr kumimoji="1" lang="en-US" altLang="ko-KR" sz="1000" b="0" i="0" u="none" strike="noStrike" cap="none" normalizeH="0" baseline="-25000" dirty="0">
                          <a:ln>
                            <a:noFill/>
                          </a:ln>
                          <a:solidFill>
                            <a:schemeClr val="tx1"/>
                          </a:solidFill>
                          <a:effectLst/>
                          <a:latin typeface="Arial" pitchFamily="34" charset="0"/>
                          <a:ea typeface="돋움" charset="0"/>
                          <a:cs typeface="Arial" pitchFamily="34" charset="0"/>
                        </a:rPr>
                        <a:t>2</a:t>
                      </a: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CO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바탕" charset="0"/>
                          <a:cs typeface="Arial" pitchFamily="34" charset="0"/>
                        </a:rPr>
                        <a:t>●</a:t>
                      </a:r>
                      <a:endParaRPr kumimoji="1" lang="ko-KR" altLang="en-US" sz="16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rgbClr val="FF0000"/>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NO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바탕" charset="0"/>
                          <a:cs typeface="Arial" pitchFamily="34" charset="0"/>
                        </a:rPr>
                        <a:t>●</a:t>
                      </a:r>
                      <a:endParaRPr kumimoji="1" lang="ko-KR" altLang="en-US" sz="16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rgbClr val="FF0000"/>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NO</a:t>
                      </a:r>
                      <a:r>
                        <a:rPr kumimoji="1" lang="en-US" altLang="ko-KR" sz="1000" b="0" i="0" u="none" strike="noStrike" cap="none" normalizeH="0" baseline="-25000">
                          <a:ln>
                            <a:noFill/>
                          </a:ln>
                          <a:solidFill>
                            <a:schemeClr val="tx1"/>
                          </a:solidFill>
                          <a:effectLst/>
                          <a:latin typeface="Arial" pitchFamily="34" charset="0"/>
                          <a:ea typeface="돋움" charset="0"/>
                          <a:cs typeface="Arial" pitchFamily="34" charset="0"/>
                        </a:rPr>
                        <a:t>2</a:t>
                      </a:r>
                      <a:endParaRPr kumimoji="1" lang="en-US" altLang="ko-KR" sz="1600" b="0" i="0" u="none" strike="noStrike" cap="none" normalizeH="0" baseline="-2500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바탕" charset="0"/>
                          <a:cs typeface="Arial" pitchFamily="34" charset="0"/>
                        </a:rPr>
                        <a:t>●</a:t>
                      </a:r>
                      <a:endParaRPr kumimoji="1" lang="ko-KR" altLang="en-US" sz="16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rgbClr val="FF0000"/>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HNO</a:t>
                      </a:r>
                      <a:r>
                        <a:rPr kumimoji="1" lang="en-US" altLang="ko-KR" sz="1000" b="0" i="0" u="none" strike="noStrike" cap="none" normalizeH="0" baseline="-25000" dirty="0">
                          <a:ln>
                            <a:noFill/>
                          </a:ln>
                          <a:solidFill>
                            <a:schemeClr val="tx1"/>
                          </a:solidFill>
                          <a:effectLst/>
                          <a:latin typeface="Arial" pitchFamily="34" charset="0"/>
                          <a:ea typeface="돋움" charset="0"/>
                          <a:cs typeface="Arial" pitchFamily="34" charset="0"/>
                        </a:rPr>
                        <a:t>3</a:t>
                      </a:r>
                      <a:endParaRPr kumimoji="1" lang="en-US" altLang="ko-KR" sz="1600" b="0" i="0" u="none" strike="noStrike" cap="none" normalizeH="0" baseline="-2500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바탕" charset="0"/>
                          <a:cs typeface="Arial" pitchFamily="34" charset="0"/>
                        </a:rPr>
                        <a:t>●</a:t>
                      </a:r>
                      <a:endParaRPr kumimoji="1" lang="ko-KR" altLang="en-US" sz="16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ko-KR" altLang="en-US" sz="1000" b="0" i="0" u="none" strike="noStrike" cap="none" normalizeH="0" baseline="0" dirty="0" smtClean="0">
                          <a:ln>
                            <a:noFill/>
                          </a:ln>
                          <a:solidFill>
                            <a:schemeClr val="tx1"/>
                          </a:solidFill>
                          <a:effectLst/>
                          <a:latin typeface="Arial" pitchFamily="34" charset="0"/>
                          <a:ea typeface="바탕" charset="0"/>
                          <a:cs typeface="Arial" pitchFamily="34" charset="0"/>
                        </a:rPr>
                        <a:t>●</a:t>
                      </a:r>
                      <a:endParaRPr kumimoji="1" lang="ko-KR" altLang="en-US" sz="1000" b="0" i="0" u="none" strike="noStrike" cap="none" normalizeH="0" baseline="0" dirty="0" smtClean="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rgbClr val="FF0000"/>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CH</a:t>
                      </a:r>
                      <a:r>
                        <a:rPr kumimoji="1" lang="en-US" altLang="ko-KR" sz="1000" b="0" i="0" u="none" strike="noStrike" cap="none" normalizeH="0" baseline="-25000">
                          <a:ln>
                            <a:noFill/>
                          </a:ln>
                          <a:solidFill>
                            <a:schemeClr val="tx1"/>
                          </a:solidFill>
                          <a:effectLst/>
                          <a:latin typeface="Arial" pitchFamily="34" charset="0"/>
                          <a:ea typeface="돋움" charset="0"/>
                          <a:cs typeface="Arial" pitchFamily="34" charset="0"/>
                        </a:rPr>
                        <a:t>4</a:t>
                      </a:r>
                      <a:endParaRPr kumimoji="1" lang="en-US" altLang="ko-KR" sz="1600" b="0" i="0" u="none" strike="noStrike" cap="none" normalizeH="0" baseline="-2500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바탕" charset="0"/>
                          <a:cs typeface="Arial" pitchFamily="34" charset="0"/>
                        </a:rPr>
                        <a:t>●</a:t>
                      </a:r>
                      <a:endParaRPr kumimoji="1" lang="ko-KR" altLang="en-US" sz="16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rgbClr val="FF0000"/>
                        </a:solidFill>
                        <a:effectLst/>
                        <a:latin typeface="Arial" pitchFamily="34" charset="0"/>
                        <a:ea typeface="HY헤드라인M"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HCHO</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rgbClr val="FF0000"/>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SO</a:t>
                      </a:r>
                      <a:r>
                        <a:rPr kumimoji="1" lang="en-US" altLang="ko-KR" sz="1000" b="0" i="0" u="none" strike="noStrike" cap="none" normalizeH="0" baseline="-25000" dirty="0">
                          <a:ln>
                            <a:noFill/>
                          </a:ln>
                          <a:solidFill>
                            <a:schemeClr val="tx1"/>
                          </a:solidFill>
                          <a:effectLst/>
                          <a:latin typeface="Arial" pitchFamily="34" charset="0"/>
                          <a:ea typeface="돋움" charset="0"/>
                          <a:cs typeface="Arial" pitchFamily="34" charset="0"/>
                        </a:rPr>
                        <a:t>2</a:t>
                      </a:r>
                      <a:endParaRPr kumimoji="1" lang="en-US" altLang="ko-KR" sz="1600" b="0" i="0" u="none" strike="noStrike" cap="none" normalizeH="0" baseline="-2500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rgbClr val="FF0000"/>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151">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err="1">
                          <a:ln>
                            <a:noFill/>
                          </a:ln>
                          <a:solidFill>
                            <a:schemeClr val="tx1"/>
                          </a:solidFill>
                          <a:effectLst/>
                          <a:latin typeface="Arial" pitchFamily="34" charset="0"/>
                          <a:ea typeface="돋움" charset="0"/>
                          <a:cs typeface="Arial" pitchFamily="34" charset="0"/>
                        </a:rPr>
                        <a:t>BrO</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8254">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CO2</a:t>
                      </a: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Times New Roman" charset="0"/>
                          <a:cs typeface="Arial" pitchFamily="34" charset="0"/>
                        </a:rPr>
                        <a:t>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032">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Aerosol</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en-US" altLang="ko-KR" sz="1000" b="0" i="0" u="none" strike="noStrike" cap="none" normalizeH="0" baseline="0" dirty="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r>
                        <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rPr>
                        <a:t>　</a:t>
                      </a:r>
                      <a:endParaRPr kumimoji="1" lang="ko-KR" altLang="en-US" sz="16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chemeClr val="tx1"/>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pPr>
                      <a:endParaRPr kumimoji="1" lang="ko-KR" altLang="en-US" sz="1000" b="0" i="0" u="none" strike="noStrike" cap="none" normalizeH="0" baseline="0" dirty="0">
                        <a:ln>
                          <a:noFill/>
                        </a:ln>
                        <a:solidFill>
                          <a:schemeClr val="tx1"/>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
                          <a:schemeClr val="accent1"/>
                        </a:buClr>
                        <a:buSzPct val="75000"/>
                        <a:buFont typeface="Wingdings" charset="0"/>
                        <a:buNone/>
                        <a:tabLst/>
                        <a:defRPr/>
                      </a:pPr>
                      <a:r>
                        <a:rPr kumimoji="1" lang="en-US" altLang="ko-KR" sz="1000" b="0" i="0" u="none" strike="noStrike" cap="none" normalizeH="0" baseline="0" dirty="0" smtClean="0">
                          <a:ln>
                            <a:noFill/>
                          </a:ln>
                          <a:solidFill>
                            <a:srgbClr val="FF0000"/>
                          </a:solidFill>
                          <a:effectLst/>
                          <a:latin typeface="Arial" pitchFamily="34" charset="0"/>
                          <a:ea typeface="돋움" charset="0"/>
                          <a:cs typeface="Arial" pitchFamily="34" charset="0"/>
                        </a:rPr>
                        <a:t>O</a:t>
                      </a:r>
                      <a:endParaRPr kumimoji="1" lang="en-US" altLang="ko-KR" sz="1600" b="0" i="0" u="none" strike="noStrike" cap="none" normalizeH="0" baseline="0" dirty="0" smtClean="0">
                        <a:ln>
                          <a:noFill/>
                        </a:ln>
                        <a:solidFill>
                          <a:srgbClr val="FF0000"/>
                        </a:solidFill>
                        <a:effectLst/>
                        <a:latin typeface="Arial" pitchFamily="34" charset="0"/>
                        <a:ea typeface="돋움"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702" name="Text Box 385"/>
          <p:cNvSpPr txBox="1">
            <a:spLocks noChangeArrowheads="1"/>
          </p:cNvSpPr>
          <p:nvPr/>
        </p:nvSpPr>
        <p:spPr bwMode="auto">
          <a:xfrm>
            <a:off x="1003678" y="5859269"/>
            <a:ext cx="47371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Arial Narrow" charset="0"/>
                <a:ea typeface="HY헤드라인M" charset="0"/>
                <a:cs typeface="HY헤드라인M" charset="0"/>
              </a:defRPr>
            </a:lvl1pPr>
            <a:lvl2pPr marL="742950" indent="-285750" eaLnBrk="0" hangingPunct="0">
              <a:defRPr kumimoji="1" sz="1600">
                <a:solidFill>
                  <a:schemeClr val="tx1"/>
                </a:solidFill>
                <a:latin typeface="Arial Narrow" charset="0"/>
                <a:ea typeface="HY헤드라인M" charset="0"/>
                <a:cs typeface="HY헤드라인M" charset="0"/>
              </a:defRPr>
            </a:lvl2pPr>
            <a:lvl3pPr marL="1143000" indent="-228600" eaLnBrk="0" hangingPunct="0">
              <a:defRPr kumimoji="1" sz="1600">
                <a:solidFill>
                  <a:schemeClr val="tx1"/>
                </a:solidFill>
                <a:latin typeface="Arial Narrow" charset="0"/>
                <a:ea typeface="HY헤드라인M" charset="0"/>
                <a:cs typeface="HY헤드라인M" charset="0"/>
              </a:defRPr>
            </a:lvl3pPr>
            <a:lvl4pPr marL="1600200" indent="-228600" eaLnBrk="0" hangingPunct="0">
              <a:defRPr kumimoji="1" sz="1600">
                <a:solidFill>
                  <a:schemeClr val="tx1"/>
                </a:solidFill>
                <a:latin typeface="Arial Narrow" charset="0"/>
                <a:ea typeface="HY헤드라인M" charset="0"/>
                <a:cs typeface="HY헤드라인M" charset="0"/>
              </a:defRPr>
            </a:lvl4pPr>
            <a:lvl5pPr marL="2057400" indent="-228600" eaLnBrk="0" hangingPunct="0">
              <a:defRPr kumimoji="1" sz="1600">
                <a:solidFill>
                  <a:schemeClr val="tx1"/>
                </a:solidFill>
                <a:latin typeface="Arial Narrow" charset="0"/>
                <a:ea typeface="HY헤드라인M" charset="0"/>
                <a:cs typeface="HY헤드라인M" charset="0"/>
              </a:defRPr>
            </a:lvl5pPr>
            <a:lvl6pPr marL="2514600" indent="-228600" algn="ctr" eaLnBrk="0" fontAlgn="base" latinLnBrk="1" hangingPunct="0">
              <a:spcBef>
                <a:spcPct val="0"/>
              </a:spcBef>
              <a:spcAft>
                <a:spcPct val="0"/>
              </a:spcAft>
              <a:defRPr kumimoji="1" sz="1600">
                <a:solidFill>
                  <a:schemeClr val="tx1"/>
                </a:solidFill>
                <a:latin typeface="Arial Narrow" charset="0"/>
                <a:ea typeface="HY헤드라인M" charset="0"/>
                <a:cs typeface="HY헤드라인M" charset="0"/>
              </a:defRPr>
            </a:lvl6pPr>
            <a:lvl7pPr marL="2971800" indent="-228600" algn="ctr" eaLnBrk="0" fontAlgn="base" latinLnBrk="1" hangingPunct="0">
              <a:spcBef>
                <a:spcPct val="0"/>
              </a:spcBef>
              <a:spcAft>
                <a:spcPct val="0"/>
              </a:spcAft>
              <a:defRPr kumimoji="1" sz="1600">
                <a:solidFill>
                  <a:schemeClr val="tx1"/>
                </a:solidFill>
                <a:latin typeface="Arial Narrow" charset="0"/>
                <a:ea typeface="HY헤드라인M" charset="0"/>
                <a:cs typeface="HY헤드라인M" charset="0"/>
              </a:defRPr>
            </a:lvl7pPr>
            <a:lvl8pPr marL="3429000" indent="-228600" algn="ctr" eaLnBrk="0" fontAlgn="base" latinLnBrk="1" hangingPunct="0">
              <a:spcBef>
                <a:spcPct val="0"/>
              </a:spcBef>
              <a:spcAft>
                <a:spcPct val="0"/>
              </a:spcAft>
              <a:defRPr kumimoji="1" sz="1600">
                <a:solidFill>
                  <a:schemeClr val="tx1"/>
                </a:solidFill>
                <a:latin typeface="Arial Narrow" charset="0"/>
                <a:ea typeface="HY헤드라인M" charset="0"/>
                <a:cs typeface="HY헤드라인M" charset="0"/>
              </a:defRPr>
            </a:lvl8pPr>
            <a:lvl9pPr marL="3886200" indent="-228600" algn="ctr" eaLnBrk="0" fontAlgn="base" latinLnBrk="1" hangingPunct="0">
              <a:spcBef>
                <a:spcPct val="0"/>
              </a:spcBef>
              <a:spcAft>
                <a:spcPct val="0"/>
              </a:spcAft>
              <a:defRPr kumimoji="1" sz="1600">
                <a:solidFill>
                  <a:schemeClr val="tx1"/>
                </a:solidFill>
                <a:latin typeface="Arial Narrow" charset="0"/>
                <a:ea typeface="HY헤드라인M" charset="0"/>
                <a:cs typeface="HY헤드라인M" charset="0"/>
              </a:defRPr>
            </a:lvl9pPr>
          </a:lstStyle>
          <a:p>
            <a:pPr defTabSz="914400" eaLnBrk="1" latinLnBrk="1" hangingPunct="1"/>
            <a:r>
              <a:rPr lang="en-US" altLang="ko-KR" sz="1400" dirty="0">
                <a:solidFill>
                  <a:prstClr val="black"/>
                </a:solidFill>
                <a:latin typeface="Arial" pitchFamily="34" charset="0"/>
                <a:ea typeface="굴림" charset="0"/>
                <a:cs typeface="Arial" pitchFamily="34" charset="0"/>
              </a:rPr>
              <a:t>O       : </a:t>
            </a:r>
            <a:r>
              <a:rPr lang="en-US" altLang="ko-KR" sz="1400" dirty="0" smtClean="0">
                <a:solidFill>
                  <a:prstClr val="black"/>
                </a:solidFill>
                <a:latin typeface="Arial" pitchFamily="34" charset="0"/>
                <a:ea typeface="굴림" charset="0"/>
                <a:cs typeface="Arial" pitchFamily="34" charset="0"/>
              </a:rPr>
              <a:t>Column		●     </a:t>
            </a:r>
            <a:r>
              <a:rPr lang="ko-KR" altLang="en-US" sz="1400" dirty="0" smtClean="0">
                <a:solidFill>
                  <a:prstClr val="black"/>
                </a:solidFill>
                <a:latin typeface="Arial" pitchFamily="34" charset="0"/>
                <a:ea typeface="굴림" charset="0"/>
                <a:cs typeface="Arial" pitchFamily="34" charset="0"/>
              </a:rPr>
              <a:t> </a:t>
            </a:r>
            <a:r>
              <a:rPr lang="en-US" altLang="ko-KR" sz="1400" dirty="0" smtClean="0">
                <a:solidFill>
                  <a:prstClr val="black"/>
                </a:solidFill>
                <a:latin typeface="Arial" pitchFamily="34" charset="0"/>
                <a:ea typeface="굴림" charset="0"/>
                <a:cs typeface="Arial" pitchFamily="34" charset="0"/>
              </a:rPr>
              <a:t>  : Profile</a:t>
            </a:r>
          </a:p>
          <a:p>
            <a:pPr defTabSz="914400" eaLnBrk="1" latinLnBrk="1" hangingPunct="1"/>
            <a:r>
              <a:rPr lang="en-US" altLang="ko-KR" sz="1400" dirty="0" smtClean="0">
                <a:solidFill>
                  <a:prstClr val="black"/>
                </a:solidFill>
                <a:latin typeface="Arial" pitchFamily="34" charset="0"/>
                <a:ea typeface="굴림" charset="0"/>
                <a:cs typeface="Arial" pitchFamily="34" charset="0"/>
              </a:rPr>
              <a:t>PS     </a:t>
            </a:r>
            <a:r>
              <a:rPr lang="en-US" altLang="ko-KR" sz="1400" dirty="0">
                <a:solidFill>
                  <a:prstClr val="black"/>
                </a:solidFill>
                <a:latin typeface="Arial" pitchFamily="34" charset="0"/>
                <a:ea typeface="굴림" charset="0"/>
                <a:cs typeface="Arial" pitchFamily="34" charset="0"/>
              </a:rPr>
              <a:t>: Polar sun-</a:t>
            </a:r>
            <a:r>
              <a:rPr lang="en-US" altLang="ko-KR" sz="1400" dirty="0" smtClean="0">
                <a:solidFill>
                  <a:prstClr val="black"/>
                </a:solidFill>
                <a:latin typeface="Arial" pitchFamily="34" charset="0"/>
                <a:ea typeface="굴림" charset="0"/>
                <a:cs typeface="Arial" pitchFamily="34" charset="0"/>
              </a:rPr>
              <a:t>synchronous	GEO  : Geostationary</a:t>
            </a:r>
            <a:endParaRPr lang="en-US" altLang="ko-KR" sz="1400" dirty="0">
              <a:solidFill>
                <a:prstClr val="black"/>
              </a:solidFill>
              <a:latin typeface="Arial" pitchFamily="34" charset="0"/>
              <a:ea typeface="굴림" charset="0"/>
              <a:cs typeface="Arial" pitchFamily="34" charset="0"/>
            </a:endParaRPr>
          </a:p>
        </p:txBody>
      </p:sp>
      <p:sp>
        <p:nvSpPr>
          <p:cNvPr id="22703" name="Rectangle 4"/>
          <p:cNvSpPr>
            <a:spLocks noChangeArrowheads="1"/>
          </p:cNvSpPr>
          <p:nvPr/>
        </p:nvSpPr>
        <p:spPr bwMode="auto">
          <a:xfrm>
            <a:off x="341313" y="155575"/>
            <a:ext cx="85518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latinLnBrk="1"/>
            <a:r>
              <a:rPr lang="en-US" altLang="ko-KR" sz="2400" b="1" dirty="0">
                <a:solidFill>
                  <a:srgbClr val="1F497D"/>
                </a:solidFill>
                <a:latin typeface="Arial"/>
                <a:cs typeface="Arial"/>
              </a:rPr>
              <a:t>Satellite Remote Sensing of Atmospheric Composition</a:t>
            </a:r>
            <a:endParaRPr lang="ko-KR" altLang="en-US" b="1" dirty="0">
              <a:solidFill>
                <a:srgbClr val="1F497D"/>
              </a:solidFill>
              <a:latin typeface="Arial"/>
              <a:cs typeface="Arial"/>
            </a:endParaRPr>
          </a:p>
        </p:txBody>
      </p:sp>
      <p:sp>
        <p:nvSpPr>
          <p:cNvPr id="2" name="TextBox 1"/>
          <p:cNvSpPr txBox="1"/>
          <p:nvPr/>
        </p:nvSpPr>
        <p:spPr>
          <a:xfrm>
            <a:off x="6660232" y="5826750"/>
            <a:ext cx="2187718" cy="338554"/>
          </a:xfrm>
          <a:prstGeom prst="rect">
            <a:avLst/>
          </a:prstGeom>
          <a:noFill/>
        </p:spPr>
        <p:txBody>
          <a:bodyPr wrap="none" rtlCol="0">
            <a:spAutoFit/>
          </a:bodyPr>
          <a:lstStyle/>
          <a:p>
            <a:pPr defTabSz="914400" latinLnBrk="1"/>
            <a:r>
              <a:rPr lang="en-US" sz="1600" dirty="0">
                <a:solidFill>
                  <a:prstClr val="black"/>
                </a:solidFill>
                <a:latin typeface="Arial" pitchFamily="34" charset="0"/>
                <a:cs typeface="Arial" pitchFamily="34" charset="0"/>
              </a:rPr>
              <a:t>(Courtesy, C.H. Song)</a:t>
            </a:r>
          </a:p>
        </p:txBody>
      </p:sp>
      <p:sp>
        <p:nvSpPr>
          <p:cNvPr id="8" name="Rectangle 7"/>
          <p:cNvSpPr/>
          <p:nvPr/>
        </p:nvSpPr>
        <p:spPr>
          <a:xfrm>
            <a:off x="8172400" y="1052736"/>
            <a:ext cx="792088" cy="48245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latinLnBrk="1"/>
            <a:endParaRPr lang="en-US">
              <a:solidFill>
                <a:prstClr val="white"/>
              </a:solidFill>
              <a:latin typeface="Verdana"/>
            </a:endParaRPr>
          </a:p>
        </p:txBody>
      </p:sp>
      <p:sp>
        <p:nvSpPr>
          <p:cNvPr id="9" name="Rectangle 8"/>
          <p:cNvSpPr/>
          <p:nvPr/>
        </p:nvSpPr>
        <p:spPr>
          <a:xfrm>
            <a:off x="971600" y="1903226"/>
            <a:ext cx="7200800" cy="28803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latinLnBrk="1"/>
            <a:endParaRPr lang="en-US">
              <a:solidFill>
                <a:prstClr val="white"/>
              </a:solidFill>
              <a:latin typeface="Verdana"/>
            </a:endParaRPr>
          </a:p>
        </p:txBody>
      </p:sp>
      <p:sp>
        <p:nvSpPr>
          <p:cNvPr id="4" name="Oval 3"/>
          <p:cNvSpPr/>
          <p:nvPr/>
        </p:nvSpPr>
        <p:spPr>
          <a:xfrm>
            <a:off x="8100392" y="1859756"/>
            <a:ext cx="971600" cy="36004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latinLnBrk="1"/>
            <a:endParaRPr lang="en-US">
              <a:solidFill>
                <a:prstClr val="white"/>
              </a:solidFill>
              <a:latin typeface="Verdana"/>
            </a:endParaRPr>
          </a:p>
        </p:txBody>
      </p:sp>
      <p:sp>
        <p:nvSpPr>
          <p:cNvPr id="10" name="Rectangle 9"/>
          <p:cNvSpPr/>
          <p:nvPr/>
        </p:nvSpPr>
        <p:spPr>
          <a:xfrm>
            <a:off x="395536" y="2497603"/>
            <a:ext cx="8568952" cy="27460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latinLnBrk="1"/>
            <a:endParaRPr lang="en-US">
              <a:solidFill>
                <a:prstClr val="white"/>
              </a:solidFill>
              <a:latin typeface="Verdana"/>
            </a:endParaRPr>
          </a:p>
        </p:txBody>
      </p:sp>
    </p:spTree>
    <p:extLst>
      <p:ext uri="{BB962C8B-B14F-4D97-AF65-F5344CB8AC3E}">
        <p14:creationId xmlns:p14="http://schemas.microsoft.com/office/powerpoint/2010/main" val="2347115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4" name="Text Box 28"/>
          <p:cNvSpPr txBox="1">
            <a:spLocks noChangeArrowheads="1"/>
          </p:cNvSpPr>
          <p:nvPr/>
        </p:nvSpPr>
        <p:spPr bwMode="auto">
          <a:xfrm>
            <a:off x="1235265" y="136525"/>
            <a:ext cx="6721111"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kumimoji="1" lang="en-US" altLang="ko-KR" sz="3200" b="1" dirty="0" smtClean="0">
                <a:solidFill>
                  <a:prstClr val="black"/>
                </a:solidFill>
                <a:latin typeface="Arial"/>
                <a:ea typeface="굴림" charset="0"/>
                <a:cs typeface="Arial"/>
              </a:rPr>
              <a:t>Monthly Average PDF (Jun., Dec.)</a:t>
            </a:r>
            <a:endParaRPr kumimoji="1" lang="en-US" altLang="ko-KR" sz="3200" b="1" dirty="0">
              <a:solidFill>
                <a:prstClr val="black"/>
              </a:solidFill>
              <a:latin typeface="Arial"/>
              <a:ea typeface="굴림" charset="0"/>
              <a:cs typeface="Arial"/>
            </a:endParaRPr>
          </a:p>
        </p:txBody>
      </p:sp>
      <p:graphicFrame>
        <p:nvGraphicFramePr>
          <p:cNvPr id="9" name="Object 10"/>
          <p:cNvGraphicFramePr>
            <a:graphicFrameLocks noChangeAspect="1"/>
          </p:cNvGraphicFramePr>
          <p:nvPr>
            <p:extLst>
              <p:ext uri="{D42A27DB-BD31-4B8C-83A1-F6EECF244321}">
                <p14:modId xmlns:p14="http://schemas.microsoft.com/office/powerpoint/2010/main" val="1418512151"/>
              </p:ext>
            </p:extLst>
          </p:nvPr>
        </p:nvGraphicFramePr>
        <p:xfrm>
          <a:off x="764556" y="764704"/>
          <a:ext cx="3822027" cy="1375914"/>
        </p:xfrm>
        <a:graphic>
          <a:graphicData uri="http://schemas.openxmlformats.org/presentationml/2006/ole">
            <mc:AlternateContent xmlns:mc="http://schemas.openxmlformats.org/markup-compatibility/2006">
              <mc:Choice xmlns:v="urn:schemas-microsoft-com:vml" Requires="v">
                <p:oleObj spid="_x0000_s3389" name="SPW 9.0 Graph" r:id="rId4" imgW="6983730" imgH="2514600" progId="">
                  <p:embed/>
                </p:oleObj>
              </mc:Choice>
              <mc:Fallback>
                <p:oleObj name="SPW 9.0 Graph" r:id="rId4" imgW="6983730" imgH="2514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3885"/>
                      <a:stretch>
                        <a:fillRect/>
                      </a:stretch>
                    </p:blipFill>
                    <p:spPr bwMode="auto">
                      <a:xfrm>
                        <a:off x="764556" y="764704"/>
                        <a:ext cx="3822027" cy="1375914"/>
                      </a:xfrm>
                      <a:prstGeom prst="rect">
                        <a:avLst/>
                      </a:prstGeom>
                      <a:noFill/>
                      <a:ln>
                        <a:noFill/>
                      </a:ln>
                      <a:effectLst/>
                      <a:extLst/>
                    </p:spPr>
                  </p:pic>
                </p:oleObj>
              </mc:Fallback>
            </mc:AlternateContent>
          </a:graphicData>
        </a:graphic>
      </p:graphicFrame>
      <p:graphicFrame>
        <p:nvGraphicFramePr>
          <p:cNvPr id="10" name="Object 16"/>
          <p:cNvGraphicFramePr>
            <a:graphicFrameLocks noChangeAspect="1"/>
          </p:cNvGraphicFramePr>
          <p:nvPr>
            <p:extLst>
              <p:ext uri="{D42A27DB-BD31-4B8C-83A1-F6EECF244321}">
                <p14:modId xmlns:p14="http://schemas.microsoft.com/office/powerpoint/2010/main" val="1564345530"/>
              </p:ext>
            </p:extLst>
          </p:nvPr>
        </p:nvGraphicFramePr>
        <p:xfrm>
          <a:off x="5013028" y="764704"/>
          <a:ext cx="3822027" cy="1375914"/>
        </p:xfrm>
        <a:graphic>
          <a:graphicData uri="http://schemas.openxmlformats.org/presentationml/2006/ole">
            <mc:AlternateContent xmlns:mc="http://schemas.openxmlformats.org/markup-compatibility/2006">
              <mc:Choice xmlns:v="urn:schemas-microsoft-com:vml" Requires="v">
                <p:oleObj spid="_x0000_s3390" name="SPW 9.0 Graph" r:id="rId6" imgW="6983730" imgH="2514600" progId="">
                  <p:embed/>
                </p:oleObj>
              </mc:Choice>
              <mc:Fallback>
                <p:oleObj name="SPW 9.0 Graph" r:id="rId6" imgW="6983730" imgH="25146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3885"/>
                      <a:stretch>
                        <a:fillRect/>
                      </a:stretch>
                    </p:blipFill>
                    <p:spPr bwMode="auto">
                      <a:xfrm>
                        <a:off x="5013028" y="764704"/>
                        <a:ext cx="3822027" cy="1375914"/>
                      </a:xfrm>
                      <a:prstGeom prst="rect">
                        <a:avLst/>
                      </a:prstGeom>
                      <a:noFill/>
                      <a:ln>
                        <a:noFill/>
                      </a:ln>
                      <a:effectLst/>
                      <a:extLst/>
                    </p:spPr>
                  </p:pic>
                </p:oleObj>
              </mc:Fallback>
            </mc:AlternateContent>
          </a:graphicData>
        </a:graphic>
      </p:graphicFrame>
      <p:graphicFrame>
        <p:nvGraphicFramePr>
          <p:cNvPr id="12" name="Object 12"/>
          <p:cNvGraphicFramePr>
            <a:graphicFrameLocks noChangeAspect="1"/>
          </p:cNvGraphicFramePr>
          <p:nvPr>
            <p:extLst>
              <p:ext uri="{D42A27DB-BD31-4B8C-83A1-F6EECF244321}">
                <p14:modId xmlns:p14="http://schemas.microsoft.com/office/powerpoint/2010/main" val="3428576389"/>
              </p:ext>
            </p:extLst>
          </p:nvPr>
        </p:nvGraphicFramePr>
        <p:xfrm>
          <a:off x="749972" y="2152190"/>
          <a:ext cx="3822027" cy="1420826"/>
        </p:xfrm>
        <a:graphic>
          <a:graphicData uri="http://schemas.openxmlformats.org/presentationml/2006/ole">
            <mc:AlternateContent xmlns:mc="http://schemas.openxmlformats.org/markup-compatibility/2006">
              <mc:Choice xmlns:v="urn:schemas-microsoft-com:vml" Requires="v">
                <p:oleObj spid="_x0000_s3391" name="SPW 9.0 Graph" r:id="rId8" imgW="6983730" imgH="2597150" progId="">
                  <p:embed/>
                </p:oleObj>
              </mc:Choice>
              <mc:Fallback>
                <p:oleObj name="SPW 9.0 Graph" r:id="rId8" imgW="6983730" imgH="259715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13446"/>
                      <a:stretch>
                        <a:fillRect/>
                      </a:stretch>
                    </p:blipFill>
                    <p:spPr bwMode="auto">
                      <a:xfrm>
                        <a:off x="749972" y="2152190"/>
                        <a:ext cx="3822027" cy="1420826"/>
                      </a:xfrm>
                      <a:prstGeom prst="rect">
                        <a:avLst/>
                      </a:prstGeom>
                      <a:noFill/>
                      <a:ln>
                        <a:noFill/>
                      </a:ln>
                      <a:effectLst/>
                      <a:extLst/>
                    </p:spPr>
                  </p:pic>
                </p:oleObj>
              </mc:Fallback>
            </mc:AlternateContent>
          </a:graphicData>
        </a:graphic>
      </p:graphicFrame>
      <p:graphicFrame>
        <p:nvGraphicFramePr>
          <p:cNvPr id="13" name="Object 18"/>
          <p:cNvGraphicFramePr>
            <a:graphicFrameLocks noChangeAspect="1"/>
          </p:cNvGraphicFramePr>
          <p:nvPr>
            <p:extLst>
              <p:ext uri="{D42A27DB-BD31-4B8C-83A1-F6EECF244321}">
                <p14:modId xmlns:p14="http://schemas.microsoft.com/office/powerpoint/2010/main" val="1863040525"/>
              </p:ext>
            </p:extLst>
          </p:nvPr>
        </p:nvGraphicFramePr>
        <p:xfrm>
          <a:off x="5013028" y="2143467"/>
          <a:ext cx="3822027" cy="1420826"/>
        </p:xfrm>
        <a:graphic>
          <a:graphicData uri="http://schemas.openxmlformats.org/presentationml/2006/ole">
            <mc:AlternateContent xmlns:mc="http://schemas.openxmlformats.org/markup-compatibility/2006">
              <mc:Choice xmlns:v="urn:schemas-microsoft-com:vml" Requires="v">
                <p:oleObj spid="_x0000_s3392" name="SPW 9.0 Graph" r:id="rId10" imgW="6983730" imgH="2597150" progId="">
                  <p:embed/>
                </p:oleObj>
              </mc:Choice>
              <mc:Fallback>
                <p:oleObj name="SPW 9.0 Graph" r:id="rId10" imgW="6983730" imgH="259715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t="13446"/>
                      <a:stretch>
                        <a:fillRect/>
                      </a:stretch>
                    </p:blipFill>
                    <p:spPr bwMode="auto">
                      <a:xfrm>
                        <a:off x="5013028" y="2143467"/>
                        <a:ext cx="3822027" cy="1420826"/>
                      </a:xfrm>
                      <a:prstGeom prst="rect">
                        <a:avLst/>
                      </a:prstGeom>
                      <a:noFill/>
                      <a:ln>
                        <a:noFill/>
                      </a:ln>
                      <a:effectLst/>
                      <a:extLst/>
                    </p:spPr>
                  </p:pic>
                </p:oleObj>
              </mc:Fallback>
            </mc:AlternateContent>
          </a:graphicData>
        </a:graphic>
      </p:graphicFrame>
      <p:graphicFrame>
        <p:nvGraphicFramePr>
          <p:cNvPr id="14" name="Object 14"/>
          <p:cNvGraphicFramePr>
            <a:graphicFrameLocks noChangeAspect="1"/>
          </p:cNvGraphicFramePr>
          <p:nvPr>
            <p:extLst>
              <p:ext uri="{D42A27DB-BD31-4B8C-83A1-F6EECF244321}">
                <p14:modId xmlns:p14="http://schemas.microsoft.com/office/powerpoint/2010/main" val="382615780"/>
              </p:ext>
            </p:extLst>
          </p:nvPr>
        </p:nvGraphicFramePr>
        <p:xfrm>
          <a:off x="827584" y="5030622"/>
          <a:ext cx="3744416" cy="1379853"/>
        </p:xfrm>
        <a:graphic>
          <a:graphicData uri="http://schemas.openxmlformats.org/presentationml/2006/ole">
            <mc:AlternateContent xmlns:mc="http://schemas.openxmlformats.org/markup-compatibility/2006">
              <mc:Choice xmlns:v="urn:schemas-microsoft-com:vml" Requires="v">
                <p:oleObj spid="_x0000_s3393" name="SPW 9.0 Graph" r:id="rId12" imgW="6842760" imgH="2522220" progId="">
                  <p:embed/>
                </p:oleObj>
              </mc:Choice>
              <mc:Fallback>
                <p:oleObj name="SPW 9.0 Graph" r:id="rId12" imgW="6842760" imgH="252222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t="13927"/>
                      <a:stretch>
                        <a:fillRect/>
                      </a:stretch>
                    </p:blipFill>
                    <p:spPr bwMode="auto">
                      <a:xfrm>
                        <a:off x="827584" y="5030622"/>
                        <a:ext cx="3744416" cy="1379853"/>
                      </a:xfrm>
                      <a:prstGeom prst="rect">
                        <a:avLst/>
                      </a:prstGeom>
                      <a:noFill/>
                      <a:ln>
                        <a:noFill/>
                      </a:ln>
                      <a:effectLst/>
                      <a:extLst/>
                    </p:spPr>
                  </p:pic>
                </p:oleObj>
              </mc:Fallback>
            </mc:AlternateContent>
          </a:graphicData>
        </a:graphic>
      </p:graphicFrame>
      <p:graphicFrame>
        <p:nvGraphicFramePr>
          <p:cNvPr id="15" name="Object 20"/>
          <p:cNvGraphicFramePr>
            <a:graphicFrameLocks noChangeAspect="1"/>
          </p:cNvGraphicFramePr>
          <p:nvPr>
            <p:extLst>
              <p:ext uri="{D42A27DB-BD31-4B8C-83A1-F6EECF244321}">
                <p14:modId xmlns:p14="http://schemas.microsoft.com/office/powerpoint/2010/main" val="1637850817"/>
              </p:ext>
            </p:extLst>
          </p:nvPr>
        </p:nvGraphicFramePr>
        <p:xfrm>
          <a:off x="5090640" y="5013176"/>
          <a:ext cx="3744416" cy="1379853"/>
        </p:xfrm>
        <a:graphic>
          <a:graphicData uri="http://schemas.openxmlformats.org/presentationml/2006/ole">
            <mc:AlternateContent xmlns:mc="http://schemas.openxmlformats.org/markup-compatibility/2006">
              <mc:Choice xmlns:v="urn:schemas-microsoft-com:vml" Requires="v">
                <p:oleObj spid="_x0000_s3394" name="SPW 9.0 Graph" r:id="rId14" imgW="6842760" imgH="2522220" progId="">
                  <p:embed/>
                </p:oleObj>
              </mc:Choice>
              <mc:Fallback>
                <p:oleObj name="SPW 9.0 Graph" r:id="rId14" imgW="6842760" imgH="252222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t="13927"/>
                      <a:stretch>
                        <a:fillRect/>
                      </a:stretch>
                    </p:blipFill>
                    <p:spPr bwMode="auto">
                      <a:xfrm>
                        <a:off x="5090640" y="5013176"/>
                        <a:ext cx="3744416" cy="1379853"/>
                      </a:xfrm>
                      <a:prstGeom prst="rect">
                        <a:avLst/>
                      </a:prstGeom>
                      <a:noFill/>
                      <a:ln>
                        <a:noFill/>
                      </a:ln>
                      <a:effectLst/>
                      <a:extLst/>
                    </p:spPr>
                  </p:pic>
                </p:oleObj>
              </mc:Fallback>
            </mc:AlternateContent>
          </a:graphicData>
        </a:graphic>
      </p:graphicFrame>
      <p:graphicFrame>
        <p:nvGraphicFramePr>
          <p:cNvPr id="16" name="Object 24"/>
          <p:cNvGraphicFramePr>
            <a:graphicFrameLocks noChangeAspect="1"/>
          </p:cNvGraphicFramePr>
          <p:nvPr>
            <p:extLst>
              <p:ext uri="{D42A27DB-BD31-4B8C-83A1-F6EECF244321}">
                <p14:modId xmlns:p14="http://schemas.microsoft.com/office/powerpoint/2010/main" val="127238405"/>
              </p:ext>
            </p:extLst>
          </p:nvPr>
        </p:nvGraphicFramePr>
        <p:xfrm>
          <a:off x="749972" y="3527177"/>
          <a:ext cx="3822027" cy="1420826"/>
        </p:xfrm>
        <a:graphic>
          <a:graphicData uri="http://schemas.openxmlformats.org/presentationml/2006/ole">
            <mc:AlternateContent xmlns:mc="http://schemas.openxmlformats.org/markup-compatibility/2006">
              <mc:Choice xmlns:v="urn:schemas-microsoft-com:vml" Requires="v">
                <p:oleObj spid="_x0000_s3395" name="SPW 9.0 Graph" r:id="rId16" imgW="6983730" imgH="2597150" progId="">
                  <p:embed/>
                </p:oleObj>
              </mc:Choice>
              <mc:Fallback>
                <p:oleObj name="SPW 9.0 Graph" r:id="rId16" imgW="6983730" imgH="259715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t="13446"/>
                      <a:stretch>
                        <a:fillRect/>
                      </a:stretch>
                    </p:blipFill>
                    <p:spPr bwMode="auto">
                      <a:xfrm>
                        <a:off x="749972" y="3527177"/>
                        <a:ext cx="3822027" cy="1420826"/>
                      </a:xfrm>
                      <a:prstGeom prst="rect">
                        <a:avLst/>
                      </a:prstGeom>
                      <a:noFill/>
                      <a:ln>
                        <a:noFill/>
                      </a:ln>
                      <a:effectLst/>
                      <a:extLst/>
                    </p:spPr>
                  </p:pic>
                </p:oleObj>
              </mc:Fallback>
            </mc:AlternateContent>
          </a:graphicData>
        </a:graphic>
      </p:graphicFrame>
      <p:graphicFrame>
        <p:nvGraphicFramePr>
          <p:cNvPr id="17" name="Object 30"/>
          <p:cNvGraphicFramePr>
            <a:graphicFrameLocks noChangeAspect="1"/>
          </p:cNvGraphicFramePr>
          <p:nvPr>
            <p:extLst>
              <p:ext uri="{D42A27DB-BD31-4B8C-83A1-F6EECF244321}">
                <p14:modId xmlns:p14="http://schemas.microsoft.com/office/powerpoint/2010/main" val="2808831310"/>
              </p:ext>
            </p:extLst>
          </p:nvPr>
        </p:nvGraphicFramePr>
        <p:xfrm>
          <a:off x="5013028" y="3501008"/>
          <a:ext cx="3822027" cy="1420826"/>
        </p:xfrm>
        <a:graphic>
          <a:graphicData uri="http://schemas.openxmlformats.org/presentationml/2006/ole">
            <mc:AlternateContent xmlns:mc="http://schemas.openxmlformats.org/markup-compatibility/2006">
              <mc:Choice xmlns:v="urn:schemas-microsoft-com:vml" Requires="v">
                <p:oleObj spid="_x0000_s3396" name="SPW 9.0 Graph" r:id="rId18" imgW="6983730" imgH="2597150" progId="">
                  <p:embed/>
                </p:oleObj>
              </mc:Choice>
              <mc:Fallback>
                <p:oleObj name="SPW 9.0 Graph" r:id="rId18" imgW="6983730" imgH="259715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t="13446"/>
                      <a:stretch>
                        <a:fillRect/>
                      </a:stretch>
                    </p:blipFill>
                    <p:spPr bwMode="auto">
                      <a:xfrm>
                        <a:off x="5013028" y="3501008"/>
                        <a:ext cx="3822027" cy="1420826"/>
                      </a:xfrm>
                      <a:prstGeom prst="rect">
                        <a:avLst/>
                      </a:prstGeom>
                      <a:noFill/>
                      <a:ln>
                        <a:noFill/>
                      </a:ln>
                      <a:effectLst/>
                      <a:extLst/>
                    </p:spPr>
                  </p:pic>
                </p:oleObj>
              </mc:Fallback>
            </mc:AlternateContent>
          </a:graphicData>
        </a:graphic>
      </p:graphicFrame>
      <p:sp>
        <p:nvSpPr>
          <p:cNvPr id="4" name="TextBox 3"/>
          <p:cNvSpPr txBox="1"/>
          <p:nvPr/>
        </p:nvSpPr>
        <p:spPr>
          <a:xfrm rot="16200000">
            <a:off x="-2135213" y="3164021"/>
            <a:ext cx="4998784" cy="369332"/>
          </a:xfrm>
          <a:prstGeom prst="rect">
            <a:avLst/>
          </a:prstGeom>
          <a:noFill/>
        </p:spPr>
        <p:txBody>
          <a:bodyPr wrap="none" rtlCol="0">
            <a:spAutoFit/>
          </a:bodyPr>
          <a:lstStyle/>
          <a:p>
            <a:r>
              <a:rPr lang="en-US" b="1" dirty="0" smtClean="0">
                <a:latin typeface="Arial"/>
                <a:cs typeface="Arial"/>
              </a:rPr>
              <a:t>HCHO              SO2               NO2             AOD</a:t>
            </a:r>
            <a:endParaRPr lang="en-US" b="1" dirty="0">
              <a:latin typeface="Arial"/>
              <a:cs typeface="Arial"/>
            </a:endParaRPr>
          </a:p>
        </p:txBody>
      </p:sp>
      <p:sp>
        <p:nvSpPr>
          <p:cNvPr id="18" name="TextBox 17"/>
          <p:cNvSpPr txBox="1"/>
          <p:nvPr/>
        </p:nvSpPr>
        <p:spPr>
          <a:xfrm>
            <a:off x="6588224" y="548680"/>
            <a:ext cx="2502233" cy="369332"/>
          </a:xfrm>
          <a:prstGeom prst="rect">
            <a:avLst/>
          </a:prstGeom>
          <a:noFill/>
        </p:spPr>
        <p:txBody>
          <a:bodyPr wrap="none" rtlCol="0">
            <a:spAutoFit/>
          </a:bodyPr>
          <a:lstStyle/>
          <a:p>
            <a:r>
              <a:rPr lang="en-US" altLang="ko-KR" dirty="0" smtClean="0">
                <a:latin typeface="Arial"/>
                <a:cs typeface="Arial"/>
              </a:rPr>
              <a:t>(Courtesy, C.H. Song )</a:t>
            </a:r>
            <a:endParaRPr lang="en-US" dirty="0">
              <a:latin typeface="Arial"/>
              <a:cs typeface="Arial"/>
            </a:endParaRPr>
          </a:p>
        </p:txBody>
      </p:sp>
    </p:spTree>
    <p:extLst>
      <p:ext uri="{BB962C8B-B14F-4D97-AF65-F5344CB8AC3E}">
        <p14:creationId xmlns:p14="http://schemas.microsoft.com/office/powerpoint/2010/main" val="347180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79512" y="836712"/>
            <a:ext cx="8418038" cy="4680520"/>
          </a:xfrm>
          <a:prstGeom prst="rect">
            <a:avLst/>
          </a:prstGeom>
          <a:noFill/>
          <a:ln w="9525">
            <a:noFill/>
            <a:miter lim="800000"/>
            <a:headEnd/>
            <a:tailEnd/>
          </a:ln>
          <a:effectLst/>
        </p:spPr>
      </p:pic>
      <p:sp>
        <p:nvSpPr>
          <p:cNvPr id="5" name="TextBox 4"/>
          <p:cNvSpPr txBox="1"/>
          <p:nvPr/>
        </p:nvSpPr>
        <p:spPr>
          <a:xfrm>
            <a:off x="0" y="214290"/>
            <a:ext cx="7353263" cy="369316"/>
          </a:xfrm>
          <a:prstGeom prst="rect">
            <a:avLst/>
          </a:prstGeom>
          <a:noFill/>
        </p:spPr>
        <p:txBody>
          <a:bodyPr wrap="none" lIns="91424" tIns="45712" rIns="91424" bIns="45712" rtlCol="0">
            <a:spAutoFit/>
          </a:bodyPr>
          <a:lstStyle/>
          <a:p>
            <a:r>
              <a:rPr lang="ko-KR" altLang="en-US" dirty="0" smtClean="0">
                <a:solidFill>
                  <a:schemeClr val="bg1"/>
                </a:solidFill>
              </a:rPr>
              <a:t>□  </a:t>
            </a:r>
            <a:r>
              <a:rPr lang="en-US" altLang="ko-KR" b="1" dirty="0" smtClean="0">
                <a:solidFill>
                  <a:schemeClr val="bg1"/>
                </a:solidFill>
              </a:rPr>
              <a:t>Hourly</a:t>
            </a:r>
            <a:r>
              <a:rPr lang="en-US" altLang="ko-KR" dirty="0" smtClean="0">
                <a:solidFill>
                  <a:schemeClr val="bg1"/>
                </a:solidFill>
              </a:rPr>
              <a:t> Operation </a:t>
            </a:r>
            <a:r>
              <a:rPr lang="en-US" altLang="ko-KR" dirty="0">
                <a:solidFill>
                  <a:schemeClr val="bg1"/>
                </a:solidFill>
              </a:rPr>
              <a:t>Schedule Scenario(draft</a:t>
            </a:r>
            <a:r>
              <a:rPr lang="en-US" altLang="ko-KR" dirty="0" smtClean="0">
                <a:solidFill>
                  <a:schemeClr val="bg1"/>
                </a:solidFill>
              </a:rPr>
              <a:t>) of Met-Imager</a:t>
            </a:r>
            <a:endParaRPr lang="en-US" dirty="0">
              <a:solidFill>
                <a:schemeClr val="bg1"/>
              </a:solidFill>
            </a:endParaRPr>
          </a:p>
        </p:txBody>
      </p:sp>
      <p:pic>
        <p:nvPicPr>
          <p:cNvPr id="6" name="Picture 12"/>
          <p:cNvPicPr>
            <a:picLocks noChangeAspect="1" noChangeArrowheads="1"/>
          </p:cNvPicPr>
          <p:nvPr/>
        </p:nvPicPr>
        <p:blipFill>
          <a:blip r:embed="rId3" cstate="print">
            <a:biLevel thresh="50000"/>
          </a:blip>
          <a:srcRect/>
          <a:stretch>
            <a:fillRect/>
          </a:stretch>
        </p:blipFill>
        <p:spPr bwMode="auto">
          <a:xfrm>
            <a:off x="179512" y="4566611"/>
            <a:ext cx="1880516" cy="2254512"/>
          </a:xfrm>
          <a:prstGeom prst="roundRect">
            <a:avLst>
              <a:gd name="adj" fmla="val 8594"/>
            </a:avLst>
          </a:prstGeom>
          <a:solidFill>
            <a:srgbClr val="FFFFFF"/>
          </a:solidFill>
          <a:ln w="76200" cmpd="sng">
            <a:solidFill>
              <a:srgbClr val="FFFF00"/>
            </a:solidFill>
          </a:ln>
          <a:effectLst/>
        </p:spPr>
      </p:pic>
      <p:pic>
        <p:nvPicPr>
          <p:cNvPr id="7" name="Picture 3"/>
          <p:cNvPicPr>
            <a:picLocks noChangeAspect="1" noChangeArrowheads="1"/>
          </p:cNvPicPr>
          <p:nvPr/>
        </p:nvPicPr>
        <p:blipFill>
          <a:blip r:embed="rId4" cstate="print"/>
          <a:srcRect/>
          <a:stretch>
            <a:fillRect/>
          </a:stretch>
        </p:blipFill>
        <p:spPr bwMode="auto">
          <a:xfrm>
            <a:off x="2411760" y="4566610"/>
            <a:ext cx="1871540" cy="2260235"/>
          </a:xfrm>
          <a:prstGeom prst="roundRect">
            <a:avLst>
              <a:gd name="adj" fmla="val 8594"/>
            </a:avLst>
          </a:prstGeom>
          <a:solidFill>
            <a:srgbClr val="FFFFFF"/>
          </a:solidFill>
          <a:ln w="76200" cmpd="sng">
            <a:solidFill>
              <a:srgbClr val="59943B"/>
            </a:solidFill>
          </a:ln>
          <a:effectLst/>
        </p:spPr>
      </p:pic>
      <p:pic>
        <p:nvPicPr>
          <p:cNvPr id="8" name="Picture 3"/>
          <p:cNvPicPr>
            <a:picLocks noChangeAspect="1" noChangeArrowheads="1"/>
          </p:cNvPicPr>
          <p:nvPr/>
        </p:nvPicPr>
        <p:blipFill>
          <a:blip r:embed="rId5" cstate="print"/>
          <a:srcRect/>
          <a:stretch>
            <a:fillRect/>
          </a:stretch>
        </p:blipFill>
        <p:spPr bwMode="auto">
          <a:xfrm>
            <a:off x="4644008" y="4581128"/>
            <a:ext cx="1978521" cy="2238709"/>
          </a:xfrm>
          <a:prstGeom prst="roundRect">
            <a:avLst>
              <a:gd name="adj" fmla="val 8594"/>
            </a:avLst>
          </a:prstGeom>
          <a:solidFill>
            <a:srgbClr val="FFFFFF"/>
          </a:solidFill>
          <a:ln w="76200" cmpd="sng">
            <a:solidFill>
              <a:srgbClr val="008000"/>
            </a:solidFill>
          </a:ln>
          <a:effectLst/>
        </p:spPr>
      </p:pic>
      <p:sp>
        <p:nvSpPr>
          <p:cNvPr id="10" name="TextBox 9"/>
          <p:cNvSpPr txBox="1"/>
          <p:nvPr/>
        </p:nvSpPr>
        <p:spPr>
          <a:xfrm>
            <a:off x="6744837" y="4725144"/>
            <a:ext cx="2147643" cy="1477328"/>
          </a:xfrm>
          <a:prstGeom prst="rect">
            <a:avLst/>
          </a:prstGeom>
          <a:solidFill>
            <a:srgbClr val="FFFFFF"/>
          </a:solidFill>
        </p:spPr>
        <p:txBody>
          <a:bodyPr wrap="none" rtlCol="0">
            <a:spAutoFit/>
          </a:bodyPr>
          <a:lstStyle/>
          <a:p>
            <a:r>
              <a:rPr lang="en-US" altLang="ko-KR" dirty="0" smtClean="0"/>
              <a:t>LA(Around Korea </a:t>
            </a:r>
          </a:p>
          <a:p>
            <a:r>
              <a:rPr lang="en-US" altLang="ko-KR" dirty="0" smtClean="0"/>
              <a:t>Peninsula</a:t>
            </a:r>
          </a:p>
          <a:p>
            <a:r>
              <a:rPr lang="en-US" altLang="ko-KR" dirty="0" smtClean="0"/>
              <a:t>2000km x 2000km)</a:t>
            </a:r>
          </a:p>
          <a:p>
            <a:endParaRPr lang="en-US" altLang="ko-KR" dirty="0"/>
          </a:p>
          <a:p>
            <a:endParaRPr lang="ko-KR" altLang="en-US" dirty="0"/>
          </a:p>
        </p:txBody>
      </p:sp>
      <p:sp>
        <p:nvSpPr>
          <p:cNvPr id="2" name="TextBox 1"/>
          <p:cNvSpPr txBox="1"/>
          <p:nvPr/>
        </p:nvSpPr>
        <p:spPr>
          <a:xfrm>
            <a:off x="1259632" y="6453336"/>
            <a:ext cx="877501" cy="369332"/>
          </a:xfrm>
          <a:prstGeom prst="rect">
            <a:avLst/>
          </a:prstGeom>
          <a:noFill/>
        </p:spPr>
        <p:txBody>
          <a:bodyPr wrap="none" rtlCol="0">
            <a:spAutoFit/>
          </a:bodyPr>
          <a:lstStyle/>
          <a:p>
            <a:r>
              <a:rPr lang="en-US" dirty="0" smtClean="0">
                <a:solidFill>
                  <a:srgbClr val="FF0000"/>
                </a:solidFill>
              </a:rPr>
              <a:t>10 min</a:t>
            </a:r>
            <a:endParaRPr lang="en-US" dirty="0">
              <a:solidFill>
                <a:srgbClr val="FF0000"/>
              </a:solidFill>
            </a:endParaRPr>
          </a:p>
        </p:txBody>
      </p:sp>
      <p:sp>
        <p:nvSpPr>
          <p:cNvPr id="9" name="TextBox 8"/>
          <p:cNvSpPr txBox="1"/>
          <p:nvPr/>
        </p:nvSpPr>
        <p:spPr>
          <a:xfrm>
            <a:off x="3606853" y="6453336"/>
            <a:ext cx="749123" cy="369332"/>
          </a:xfrm>
          <a:prstGeom prst="rect">
            <a:avLst/>
          </a:prstGeom>
          <a:noFill/>
        </p:spPr>
        <p:txBody>
          <a:bodyPr wrap="none" rtlCol="0">
            <a:spAutoFit/>
          </a:bodyPr>
          <a:lstStyle/>
          <a:p>
            <a:r>
              <a:rPr lang="en-US" dirty="0">
                <a:solidFill>
                  <a:srgbClr val="FF0000"/>
                </a:solidFill>
              </a:rPr>
              <a:t>5</a:t>
            </a:r>
            <a:r>
              <a:rPr lang="en-US" dirty="0" smtClean="0">
                <a:solidFill>
                  <a:srgbClr val="FF0000"/>
                </a:solidFill>
              </a:rPr>
              <a:t> min</a:t>
            </a:r>
            <a:endParaRPr lang="en-US" dirty="0">
              <a:solidFill>
                <a:srgbClr val="FF0000"/>
              </a:solidFill>
            </a:endParaRPr>
          </a:p>
        </p:txBody>
      </p:sp>
      <p:sp>
        <p:nvSpPr>
          <p:cNvPr id="11" name="TextBox 10"/>
          <p:cNvSpPr txBox="1"/>
          <p:nvPr/>
        </p:nvSpPr>
        <p:spPr>
          <a:xfrm>
            <a:off x="5911109" y="6453336"/>
            <a:ext cx="749123" cy="369332"/>
          </a:xfrm>
          <a:prstGeom prst="rect">
            <a:avLst/>
          </a:prstGeom>
          <a:noFill/>
        </p:spPr>
        <p:txBody>
          <a:bodyPr wrap="none" rtlCol="0">
            <a:spAutoFit/>
          </a:bodyPr>
          <a:lstStyle/>
          <a:p>
            <a:r>
              <a:rPr lang="en-US" dirty="0">
                <a:solidFill>
                  <a:srgbClr val="FF0000"/>
                </a:solidFill>
              </a:rPr>
              <a:t>5</a:t>
            </a:r>
            <a:r>
              <a:rPr lang="en-US" dirty="0" smtClean="0">
                <a:solidFill>
                  <a:srgbClr val="FF0000"/>
                </a:solidFill>
              </a:rPr>
              <a:t> min</a:t>
            </a:r>
            <a:endParaRPr lang="en-US" dirty="0">
              <a:solidFill>
                <a:srgbClr val="FF0000"/>
              </a:solidFill>
            </a:endParaRPr>
          </a:p>
        </p:txBody>
      </p:sp>
      <p:sp>
        <p:nvSpPr>
          <p:cNvPr id="4" name="TextBox 3"/>
          <p:cNvSpPr txBox="1"/>
          <p:nvPr/>
        </p:nvSpPr>
        <p:spPr>
          <a:xfrm>
            <a:off x="8543572" y="692696"/>
            <a:ext cx="708948" cy="338554"/>
          </a:xfrm>
          <a:prstGeom prst="rect">
            <a:avLst/>
          </a:prstGeom>
          <a:noFill/>
        </p:spPr>
        <p:txBody>
          <a:bodyPr wrap="none" rtlCol="0">
            <a:spAutoFit/>
          </a:bodyPr>
          <a:lstStyle/>
          <a:p>
            <a:r>
              <a:rPr lang="en-US" sz="1600" dirty="0" smtClean="0"/>
              <a:t>(min.)</a:t>
            </a:r>
            <a:endParaRPr lang="en-US" sz="1600" dirty="0"/>
          </a:p>
        </p:txBody>
      </p:sp>
      <p:sp>
        <p:nvSpPr>
          <p:cNvPr id="12" name="Rectangle 11"/>
          <p:cNvSpPr/>
          <p:nvPr/>
        </p:nvSpPr>
        <p:spPr>
          <a:xfrm>
            <a:off x="3491880" y="764704"/>
            <a:ext cx="1224136" cy="388843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971600" y="764704"/>
            <a:ext cx="1224136" cy="388843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501320" y="1527175"/>
            <a:ext cx="713657" cy="461665"/>
          </a:xfrm>
          <a:prstGeom prst="rect">
            <a:avLst/>
          </a:prstGeom>
          <a:noFill/>
        </p:spPr>
        <p:txBody>
          <a:bodyPr wrap="none" rtlCol="0">
            <a:spAutoFit/>
          </a:bodyPr>
          <a:lstStyle/>
          <a:p>
            <a:pPr algn="ctr"/>
            <a:r>
              <a:rPr lang="en-US" altLang="ko-KR" sz="1200" b="1" dirty="0" smtClean="0">
                <a:solidFill>
                  <a:srgbClr val="FF0000"/>
                </a:solidFill>
                <a:latin typeface="Arial" pitchFamily="34" charset="0"/>
                <a:cs typeface="Arial" pitchFamily="34" charset="0"/>
              </a:rPr>
              <a:t>8 times</a:t>
            </a:r>
          </a:p>
          <a:p>
            <a:pPr algn="ctr"/>
            <a:r>
              <a:rPr lang="en-US" altLang="ko-KR" sz="1200" b="1" dirty="0" smtClean="0">
                <a:solidFill>
                  <a:srgbClr val="FF0000"/>
                </a:solidFill>
                <a:latin typeface="Arial" pitchFamily="34" charset="0"/>
                <a:cs typeface="Arial" pitchFamily="34" charset="0"/>
              </a:rPr>
              <a:t>/hr</a:t>
            </a:r>
            <a:endParaRPr lang="ko-KR" altLang="en-US" sz="1200" b="1" dirty="0">
              <a:solidFill>
                <a:srgbClr val="FF0000"/>
              </a:solidFill>
              <a:latin typeface="Arial" pitchFamily="34" charset="0"/>
              <a:cs typeface="Arial" pitchFamily="34" charset="0"/>
            </a:endParaRPr>
          </a:p>
        </p:txBody>
      </p:sp>
      <p:sp>
        <p:nvSpPr>
          <p:cNvPr id="15" name="TextBox 14"/>
          <p:cNvSpPr txBox="1"/>
          <p:nvPr/>
        </p:nvSpPr>
        <p:spPr>
          <a:xfrm>
            <a:off x="8512403" y="2492896"/>
            <a:ext cx="713657" cy="461665"/>
          </a:xfrm>
          <a:prstGeom prst="rect">
            <a:avLst/>
          </a:prstGeom>
          <a:noFill/>
        </p:spPr>
        <p:txBody>
          <a:bodyPr wrap="none" rtlCol="0">
            <a:spAutoFit/>
          </a:bodyPr>
          <a:lstStyle/>
          <a:p>
            <a:pPr algn="ctr"/>
            <a:r>
              <a:rPr lang="en-US" altLang="ko-KR" sz="1200" b="1" dirty="0" smtClean="0">
                <a:solidFill>
                  <a:srgbClr val="FF0000"/>
                </a:solidFill>
                <a:latin typeface="Arial" pitchFamily="34" charset="0"/>
                <a:cs typeface="Arial" pitchFamily="34" charset="0"/>
              </a:rPr>
              <a:t>9 times</a:t>
            </a:r>
          </a:p>
          <a:p>
            <a:pPr algn="ctr"/>
            <a:r>
              <a:rPr lang="en-US" altLang="ko-KR" sz="1200" b="1" dirty="0" smtClean="0">
                <a:solidFill>
                  <a:srgbClr val="FF0000"/>
                </a:solidFill>
                <a:latin typeface="Arial" pitchFamily="34" charset="0"/>
                <a:cs typeface="Arial" pitchFamily="34" charset="0"/>
              </a:rPr>
              <a:t>/hr</a:t>
            </a:r>
            <a:endParaRPr lang="ko-KR" altLang="en-US" sz="1200" b="1" dirty="0">
              <a:solidFill>
                <a:srgbClr val="FF0000"/>
              </a:solidFill>
              <a:latin typeface="Arial" pitchFamily="34" charset="0"/>
              <a:cs typeface="Arial" pitchFamily="34" charset="0"/>
            </a:endParaRPr>
          </a:p>
        </p:txBody>
      </p:sp>
      <p:sp>
        <p:nvSpPr>
          <p:cNvPr id="16" name="TextBox 15"/>
          <p:cNvSpPr txBox="1"/>
          <p:nvPr/>
        </p:nvSpPr>
        <p:spPr>
          <a:xfrm>
            <a:off x="8388424" y="3399383"/>
            <a:ext cx="817853" cy="461665"/>
          </a:xfrm>
          <a:prstGeom prst="rect">
            <a:avLst/>
          </a:prstGeom>
          <a:noFill/>
        </p:spPr>
        <p:txBody>
          <a:bodyPr wrap="none" rtlCol="0">
            <a:spAutoFit/>
          </a:bodyPr>
          <a:lstStyle/>
          <a:p>
            <a:pPr algn="ctr"/>
            <a:r>
              <a:rPr lang="en-US" altLang="ko-KR" sz="1200" b="1" dirty="0" smtClean="0">
                <a:solidFill>
                  <a:srgbClr val="FF0000"/>
                </a:solidFill>
                <a:latin typeface="Arial" pitchFamily="34" charset="0"/>
                <a:cs typeface="Arial" pitchFamily="34" charset="0"/>
              </a:rPr>
              <a:t>10 times</a:t>
            </a:r>
          </a:p>
          <a:p>
            <a:pPr algn="ctr"/>
            <a:r>
              <a:rPr lang="en-US" altLang="ko-KR" sz="1200" b="1" dirty="0" smtClean="0">
                <a:solidFill>
                  <a:srgbClr val="FF0000"/>
                </a:solidFill>
                <a:latin typeface="Arial" pitchFamily="34" charset="0"/>
                <a:cs typeface="Arial" pitchFamily="34" charset="0"/>
              </a:rPr>
              <a:t>/hr</a:t>
            </a:r>
            <a:endParaRPr lang="ko-KR" altLang="en-US" sz="1200" b="1" dirty="0">
              <a:solidFill>
                <a:srgbClr val="FF0000"/>
              </a:solidFill>
              <a:latin typeface="Arial" pitchFamily="34" charset="0"/>
              <a:cs typeface="Arial" pitchFamily="34" charset="0"/>
            </a:endParaRPr>
          </a:p>
        </p:txBody>
      </p:sp>
      <p:sp>
        <p:nvSpPr>
          <p:cNvPr id="17" name="TextBox 16"/>
          <p:cNvSpPr txBox="1"/>
          <p:nvPr/>
        </p:nvSpPr>
        <p:spPr>
          <a:xfrm>
            <a:off x="8388424" y="4335487"/>
            <a:ext cx="817853" cy="461665"/>
          </a:xfrm>
          <a:prstGeom prst="rect">
            <a:avLst/>
          </a:prstGeom>
          <a:noFill/>
        </p:spPr>
        <p:txBody>
          <a:bodyPr wrap="none" rtlCol="0">
            <a:spAutoFit/>
          </a:bodyPr>
          <a:lstStyle/>
          <a:p>
            <a:pPr algn="ctr"/>
            <a:r>
              <a:rPr lang="en-US" altLang="ko-KR" sz="1200" b="1" dirty="0" smtClean="0">
                <a:solidFill>
                  <a:srgbClr val="FF0000"/>
                </a:solidFill>
                <a:latin typeface="Arial" pitchFamily="34" charset="0"/>
                <a:cs typeface="Arial" pitchFamily="34" charset="0"/>
              </a:rPr>
              <a:t>11 times</a:t>
            </a:r>
          </a:p>
          <a:p>
            <a:pPr algn="ctr"/>
            <a:r>
              <a:rPr lang="en-US" altLang="ko-KR" sz="1200" b="1" dirty="0" smtClean="0">
                <a:solidFill>
                  <a:srgbClr val="FF0000"/>
                </a:solidFill>
                <a:latin typeface="Arial" pitchFamily="34" charset="0"/>
                <a:cs typeface="Arial" pitchFamily="34" charset="0"/>
              </a:rPr>
              <a:t>/hr</a:t>
            </a:r>
            <a:endParaRPr lang="ko-KR" altLang="en-US" sz="1200" b="1" dirty="0">
              <a:solidFill>
                <a:srgbClr val="FF0000"/>
              </a:solidFill>
              <a:latin typeface="Arial" pitchFamily="34" charset="0"/>
              <a:cs typeface="Arial" pitchFamily="34" charset="0"/>
            </a:endParaRPr>
          </a:p>
        </p:txBody>
      </p:sp>
      <p:sp>
        <p:nvSpPr>
          <p:cNvPr id="18" name="TextBox 17"/>
          <p:cNvSpPr txBox="1"/>
          <p:nvPr/>
        </p:nvSpPr>
        <p:spPr>
          <a:xfrm>
            <a:off x="6876256" y="6381328"/>
            <a:ext cx="1573957" cy="307777"/>
          </a:xfrm>
          <a:prstGeom prst="rect">
            <a:avLst/>
          </a:prstGeom>
          <a:noFill/>
        </p:spPr>
        <p:txBody>
          <a:bodyPr wrap="none" rtlCol="0">
            <a:spAutoFit/>
          </a:bodyPr>
          <a:lstStyle/>
          <a:p>
            <a:r>
              <a:rPr lang="en-US" sz="1400" b="1" dirty="0" smtClean="0">
                <a:latin typeface="Arial" pitchFamily="34" charset="0"/>
                <a:cs typeface="Arial" pitchFamily="34" charset="0"/>
              </a:rPr>
              <a:t>(Courtesy, KMA)</a:t>
            </a:r>
            <a:endParaRPr lang="en-US" sz="1400" b="1" dirty="0">
              <a:latin typeface="Arial" pitchFamily="34" charset="0"/>
              <a:cs typeface="Arial" pitchFamily="34" charset="0"/>
            </a:endParaRPr>
          </a:p>
        </p:txBody>
      </p:sp>
    </p:spTree>
    <p:extLst>
      <p:ext uri="{BB962C8B-B14F-4D97-AF65-F5344CB8AC3E}">
        <p14:creationId xmlns:p14="http://schemas.microsoft.com/office/powerpoint/2010/main" val="1001945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864" y="274638"/>
            <a:ext cx="4724400" cy="563562"/>
          </a:xfrm>
        </p:spPr>
        <p:txBody>
          <a:bodyPr>
            <a:normAutofit fontScale="90000"/>
          </a:bodyPr>
          <a:lstStyle/>
          <a:p>
            <a:r>
              <a:rPr lang="en-US" sz="3200" b="1" dirty="0" smtClean="0">
                <a:latin typeface="Arial"/>
                <a:cs typeface="Arial"/>
              </a:rPr>
              <a:t>Retrieval Geometry </a:t>
            </a:r>
            <a:endParaRPr lang="en-US" sz="3200" b="1" dirty="0">
              <a:latin typeface="Arial"/>
              <a:cs typeface="Aria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804" b="839"/>
          <a:stretch/>
        </p:blipFill>
        <p:spPr>
          <a:xfrm>
            <a:off x="408384" y="943200"/>
            <a:ext cx="7620000" cy="4212000"/>
          </a:xfrm>
          <a:prstGeom prst="rect">
            <a:avLst/>
          </a:prstGeom>
        </p:spPr>
      </p:pic>
      <p:pic>
        <p:nvPicPr>
          <p:cNvPr id="4" name="Picture 3"/>
          <p:cNvPicPr>
            <a:picLocks noChangeAspect="1"/>
          </p:cNvPicPr>
          <p:nvPr/>
        </p:nvPicPr>
        <p:blipFill>
          <a:blip r:embed="rId3" cstate="print">
            <a:clrChange>
              <a:clrFrom>
                <a:srgbClr val="FEFEFB"/>
              </a:clrFrom>
              <a:clrTo>
                <a:srgbClr val="FEFEFB">
                  <a:alpha val="0"/>
                </a:srgbClr>
              </a:clrTo>
            </a:clrChange>
            <a:extLst>
              <a:ext uri="{28A0092B-C50C-407E-A947-70E740481C1C}">
                <a14:useLocalDpi xmlns:a14="http://schemas.microsoft.com/office/drawing/2010/main"/>
              </a:ext>
            </a:extLst>
          </a:blip>
          <a:stretch>
            <a:fillRect/>
          </a:stretch>
        </p:blipFill>
        <p:spPr>
          <a:xfrm>
            <a:off x="8190160" y="1988840"/>
            <a:ext cx="774328" cy="774328"/>
          </a:xfrm>
          <a:prstGeom prst="rect">
            <a:avLst/>
          </a:prstGeom>
        </p:spPr>
      </p:pic>
      <p:cxnSp>
        <p:nvCxnSpPr>
          <p:cNvPr id="6" name="Straight Arrow Connector 5"/>
          <p:cNvCxnSpPr>
            <a:stCxn id="4" idx="1"/>
          </p:cNvCxnSpPr>
          <p:nvPr/>
        </p:nvCxnSpPr>
        <p:spPr bwMode="auto">
          <a:xfrm flipH="1">
            <a:off x="4445744" y="2376004"/>
            <a:ext cx="3744416" cy="332916"/>
          </a:xfrm>
          <a:prstGeom prst="straightConnector1">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flipV="1">
            <a:off x="4427984" y="2060848"/>
            <a:ext cx="144016" cy="648072"/>
          </a:xfrm>
          <a:prstGeom prst="straightConnector1">
            <a:avLst/>
          </a:prstGeom>
          <a:solidFill>
            <a:schemeClr val="accent1"/>
          </a:solidFill>
          <a:ln w="38100" cap="flat" cmpd="sng" algn="ctr">
            <a:solidFill>
              <a:srgbClr val="FFFF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a:off x="4427984" y="2708920"/>
            <a:ext cx="2304256" cy="504056"/>
          </a:xfrm>
          <a:prstGeom prst="straightConnector1">
            <a:avLst/>
          </a:prstGeom>
          <a:solidFill>
            <a:schemeClr val="accent1"/>
          </a:solidFill>
          <a:ln w="38100" cap="flat" cmpd="sng" algn="ctr">
            <a:solidFill>
              <a:srgbClr val="FFFF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flipV="1">
            <a:off x="7452320" y="3068960"/>
            <a:ext cx="216024" cy="72008"/>
          </a:xfrm>
          <a:prstGeom prst="straightConnector1">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p:cNvCxnSpPr/>
          <p:nvPr/>
        </p:nvCxnSpPr>
        <p:spPr bwMode="auto">
          <a:xfrm>
            <a:off x="5436096" y="3429000"/>
            <a:ext cx="216024" cy="0"/>
          </a:xfrm>
          <a:prstGeom prst="straightConnector1">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a:off x="2411760" y="3356992"/>
            <a:ext cx="288032" cy="72008"/>
          </a:xfrm>
          <a:prstGeom prst="straightConnector1">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flipH="1">
            <a:off x="5796136" y="2420888"/>
            <a:ext cx="216024" cy="0"/>
          </a:xfrm>
          <a:prstGeom prst="straightConnector1">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p:nvPr/>
        </p:nvCxnSpPr>
        <p:spPr bwMode="auto">
          <a:xfrm flipH="1">
            <a:off x="2411760" y="2420888"/>
            <a:ext cx="216024" cy="0"/>
          </a:xfrm>
          <a:prstGeom prst="straightConnector1">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a:stCxn id="3" idx="0"/>
          </p:cNvCxnSpPr>
          <p:nvPr/>
        </p:nvCxnSpPr>
        <p:spPr bwMode="auto">
          <a:xfrm flipH="1">
            <a:off x="4152800" y="943200"/>
            <a:ext cx="65584" cy="613592"/>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H="1">
            <a:off x="3851920" y="4255568"/>
            <a:ext cx="65584" cy="901624"/>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p:nvPr/>
        </p:nvCxnSpPr>
        <p:spPr bwMode="auto">
          <a:xfrm flipV="1">
            <a:off x="4788024" y="2492896"/>
            <a:ext cx="0" cy="432048"/>
          </a:xfrm>
          <a:prstGeom prst="straightConnector1">
            <a:avLst/>
          </a:prstGeom>
          <a:solidFill>
            <a:schemeClr val="accent1"/>
          </a:solidFill>
          <a:ln w="38100" cap="flat" cmpd="sng" algn="ctr">
            <a:solidFill>
              <a:schemeClr val="accent4">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52"/>
          <p:cNvCxnSpPr/>
          <p:nvPr/>
        </p:nvCxnSpPr>
        <p:spPr bwMode="auto">
          <a:xfrm flipH="1" flipV="1">
            <a:off x="4355976" y="1340768"/>
            <a:ext cx="144016" cy="216024"/>
          </a:xfrm>
          <a:prstGeom prst="straightConnector1">
            <a:avLst/>
          </a:prstGeom>
          <a:solidFill>
            <a:schemeClr val="accent1"/>
          </a:solidFill>
          <a:ln w="38100" cap="flat" cmpd="sng" algn="ctr">
            <a:solidFill>
              <a:schemeClr val="accent4">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p:cNvCxnSpPr/>
          <p:nvPr/>
        </p:nvCxnSpPr>
        <p:spPr bwMode="auto">
          <a:xfrm flipH="1">
            <a:off x="3851920" y="1340768"/>
            <a:ext cx="144016" cy="72008"/>
          </a:xfrm>
          <a:prstGeom prst="straightConnector1">
            <a:avLst/>
          </a:prstGeom>
          <a:solidFill>
            <a:schemeClr val="accent1"/>
          </a:solidFill>
          <a:ln w="38100" cap="flat" cmpd="sng" algn="ctr">
            <a:solidFill>
              <a:schemeClr val="accent4">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p:cNvCxnSpPr/>
          <p:nvPr/>
        </p:nvCxnSpPr>
        <p:spPr bwMode="auto">
          <a:xfrm>
            <a:off x="3563888" y="4221088"/>
            <a:ext cx="144016" cy="144016"/>
          </a:xfrm>
          <a:prstGeom prst="straightConnector1">
            <a:avLst/>
          </a:prstGeom>
          <a:solidFill>
            <a:schemeClr val="accent1"/>
          </a:solidFill>
          <a:ln w="38100" cap="flat" cmpd="sng" algn="ctr">
            <a:solidFill>
              <a:schemeClr val="accent4">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Curved Up Arrow 65"/>
          <p:cNvSpPr/>
          <p:nvPr/>
        </p:nvSpPr>
        <p:spPr bwMode="auto">
          <a:xfrm rot="180933">
            <a:off x="3923928" y="995781"/>
            <a:ext cx="576064" cy="144016"/>
          </a:xfrm>
          <a:prstGeom prst="curvedUpArrow">
            <a:avLst/>
          </a:pr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7" name="Curved Up Arrow 66"/>
          <p:cNvSpPr/>
          <p:nvPr/>
        </p:nvSpPr>
        <p:spPr bwMode="auto">
          <a:xfrm rot="180933">
            <a:off x="3567278" y="4854107"/>
            <a:ext cx="576064" cy="144016"/>
          </a:xfrm>
          <a:prstGeom prst="curvedUpArrow">
            <a:avLst/>
          </a:prstGeom>
          <a:solidFill>
            <a:schemeClr val="accent1"/>
          </a:solidFill>
          <a:ln w="9525" cap="flat" cmpd="sng" algn="ctr">
            <a:solidFill>
              <a:schemeClr val="bg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1" name="TextBox 70"/>
          <p:cNvSpPr txBox="1"/>
          <p:nvPr/>
        </p:nvSpPr>
        <p:spPr>
          <a:xfrm>
            <a:off x="5049064" y="1052736"/>
            <a:ext cx="2259240" cy="307777"/>
          </a:xfrm>
          <a:prstGeom prst="rect">
            <a:avLst/>
          </a:prstGeom>
          <a:noFill/>
        </p:spPr>
        <p:txBody>
          <a:bodyPr wrap="none" rtlCol="0">
            <a:spAutoFit/>
          </a:bodyPr>
          <a:lstStyle/>
          <a:p>
            <a:r>
              <a:rPr lang="en-US" altLang="ko-KR" sz="1400" b="1" dirty="0" smtClean="0">
                <a:solidFill>
                  <a:schemeClr val="accent4">
                    <a:lumMod val="60000"/>
                    <a:lumOff val="40000"/>
                  </a:schemeClr>
                </a:solidFill>
                <a:latin typeface="Arial"/>
                <a:ea typeface="굴림"/>
                <a:cs typeface="Arial"/>
              </a:rPr>
              <a:t>(sun-synchronous orbit</a:t>
            </a:r>
            <a:r>
              <a:rPr lang="en-US" sz="1400" b="1" dirty="0" smtClean="0">
                <a:solidFill>
                  <a:schemeClr val="accent4">
                    <a:lumMod val="60000"/>
                    <a:lumOff val="40000"/>
                  </a:schemeClr>
                </a:solidFill>
                <a:latin typeface="Arial"/>
                <a:ea typeface="굴림"/>
                <a:cs typeface="Arial"/>
              </a:rPr>
              <a:t>)</a:t>
            </a:r>
            <a:endParaRPr lang="en-US" sz="1400" b="1" dirty="0">
              <a:solidFill>
                <a:schemeClr val="accent4">
                  <a:lumMod val="60000"/>
                  <a:lumOff val="40000"/>
                </a:schemeClr>
              </a:solidFill>
              <a:latin typeface="Arial"/>
              <a:ea typeface="굴림"/>
              <a:cs typeface="Arial"/>
            </a:endParaRPr>
          </a:p>
        </p:txBody>
      </p:sp>
      <p:sp>
        <p:nvSpPr>
          <p:cNvPr id="24" name="Oval 23"/>
          <p:cNvSpPr/>
          <p:nvPr/>
        </p:nvSpPr>
        <p:spPr bwMode="auto">
          <a:xfrm rot="20664932">
            <a:off x="3706450" y="2177896"/>
            <a:ext cx="1440160" cy="432048"/>
          </a:xfrm>
          <a:prstGeom prst="ellipse">
            <a:avLst/>
          </a:prstGeom>
          <a:solidFill>
            <a:schemeClr val="accent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perspectiveLeft"/>
            <a:lightRig rig="threePt" dir="t"/>
          </a:scene3d>
          <a:ex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pPr>
            <a:r>
              <a:rPr lang="en-US" sz="1400" b="1" i="1" dirty="0">
                <a:solidFill>
                  <a:prstClr val="black"/>
                </a:solidFill>
                <a:latin typeface="Arial" charset="0"/>
              </a:rPr>
              <a:t>Emission</a:t>
            </a:r>
          </a:p>
          <a:p>
            <a:pPr algn="r" defTabSz="914400" fontAlgn="base">
              <a:spcBef>
                <a:spcPct val="0"/>
              </a:spcBef>
              <a:spcAft>
                <a:spcPct val="0"/>
              </a:spcAft>
            </a:pPr>
            <a:endParaRPr lang="en-US" sz="1400" b="1" i="1" dirty="0">
              <a:solidFill>
                <a:prstClr val="black"/>
              </a:solidFill>
              <a:latin typeface="Arial" charset="0"/>
            </a:endParaRPr>
          </a:p>
        </p:txBody>
      </p:sp>
      <p:sp>
        <p:nvSpPr>
          <p:cNvPr id="27" name="TextBox 26"/>
          <p:cNvSpPr txBox="1"/>
          <p:nvPr/>
        </p:nvSpPr>
        <p:spPr>
          <a:xfrm>
            <a:off x="6143734" y="1943323"/>
            <a:ext cx="1632578" cy="830997"/>
          </a:xfrm>
          <a:prstGeom prst="rect">
            <a:avLst/>
          </a:prstGeom>
          <a:noFill/>
          <a:ln>
            <a:noFill/>
          </a:ln>
        </p:spPr>
        <p:txBody>
          <a:bodyPr wrap="none" rtlCol="0">
            <a:spAutoFit/>
          </a:bodyPr>
          <a:lstStyle/>
          <a:p>
            <a:pPr defTabSz="914400" latinLnBrk="1"/>
            <a:r>
              <a:rPr lang="en-US" sz="1600" b="1" dirty="0">
                <a:solidFill>
                  <a:schemeClr val="bg2"/>
                </a:solidFill>
                <a:latin typeface="Arial"/>
                <a:cs typeface="Arial"/>
              </a:rPr>
              <a:t>Inverse model</a:t>
            </a:r>
          </a:p>
          <a:p>
            <a:pPr defTabSz="914400" latinLnBrk="1"/>
            <a:r>
              <a:rPr lang="en-US" sz="1600" b="1" dirty="0">
                <a:solidFill>
                  <a:schemeClr val="bg2"/>
                </a:solidFill>
                <a:latin typeface="Arial"/>
                <a:cs typeface="Arial"/>
              </a:rPr>
              <a:t>(LUT, physical)</a:t>
            </a:r>
          </a:p>
          <a:p>
            <a:pPr defTabSz="914400" latinLnBrk="1"/>
            <a:endParaRPr lang="en-US" sz="1600" b="1" dirty="0">
              <a:solidFill>
                <a:schemeClr val="bg2"/>
              </a:solidFill>
              <a:latin typeface="Arial"/>
              <a:cs typeface="Arial"/>
            </a:endParaRPr>
          </a:p>
        </p:txBody>
      </p:sp>
      <p:cxnSp>
        <p:nvCxnSpPr>
          <p:cNvPr id="28" name="Straight Arrow Connector 27"/>
          <p:cNvCxnSpPr/>
          <p:nvPr/>
        </p:nvCxnSpPr>
        <p:spPr bwMode="auto">
          <a:xfrm>
            <a:off x="4735977" y="2562912"/>
            <a:ext cx="1996263" cy="506048"/>
          </a:xfrm>
          <a:prstGeom prst="straightConnector1">
            <a:avLst/>
          </a:prstGeom>
          <a:solidFill>
            <a:schemeClr val="accent1"/>
          </a:solidFill>
          <a:ln w="76200" cap="flat" cmpd="sng" algn="ctr">
            <a:solidFill>
              <a:schemeClr val="accent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5049064" y="3068960"/>
            <a:ext cx="1188550" cy="369332"/>
          </a:xfrm>
          <a:prstGeom prst="rect">
            <a:avLst/>
          </a:prstGeom>
          <a:noFill/>
        </p:spPr>
        <p:txBody>
          <a:bodyPr wrap="none" rtlCol="0">
            <a:spAutoFit/>
          </a:bodyPr>
          <a:lstStyle/>
          <a:p>
            <a:pPr defTabSz="914400" latinLnBrk="1"/>
            <a:r>
              <a:rPr lang="en-US" b="1" i="1" dirty="0">
                <a:solidFill>
                  <a:schemeClr val="accent3"/>
                </a:solidFill>
                <a:latin typeface="Arial"/>
                <a:cs typeface="Arial"/>
              </a:rPr>
              <a:t>radiance</a:t>
            </a:r>
          </a:p>
        </p:txBody>
      </p:sp>
      <p:sp>
        <p:nvSpPr>
          <p:cNvPr id="35" name="TextBox 34"/>
          <p:cNvSpPr txBox="1"/>
          <p:nvPr/>
        </p:nvSpPr>
        <p:spPr>
          <a:xfrm>
            <a:off x="6762510" y="4113806"/>
            <a:ext cx="1043876" cy="523220"/>
          </a:xfrm>
          <a:prstGeom prst="rect">
            <a:avLst/>
          </a:prstGeom>
          <a:noFill/>
        </p:spPr>
        <p:txBody>
          <a:bodyPr wrap="none" rtlCol="0">
            <a:spAutoFit/>
          </a:bodyPr>
          <a:lstStyle/>
          <a:p>
            <a:pPr defTabSz="914400" latinLnBrk="1"/>
            <a:r>
              <a:rPr lang="en-US" altLang="ko-KR" sz="1400" b="1" dirty="0">
                <a:solidFill>
                  <a:prstClr val="white"/>
                </a:solidFill>
                <a:latin typeface="Arial" pitchFamily="34" charset="0"/>
                <a:ea typeface="맑은 고딕"/>
                <a:cs typeface="Arial" pitchFamily="34" charset="0"/>
              </a:rPr>
              <a:t>Response </a:t>
            </a:r>
            <a:endParaRPr lang="en-US" altLang="ko-KR" sz="1400" b="1" dirty="0" smtClean="0">
              <a:solidFill>
                <a:prstClr val="white"/>
              </a:solidFill>
              <a:latin typeface="Arial" pitchFamily="34" charset="0"/>
              <a:ea typeface="맑은 고딕"/>
              <a:cs typeface="Arial" pitchFamily="34" charset="0"/>
            </a:endParaRPr>
          </a:p>
          <a:p>
            <a:pPr defTabSz="914400" latinLnBrk="1"/>
            <a:r>
              <a:rPr lang="en-US" altLang="ko-KR" sz="1400" b="1" dirty="0" smtClean="0">
                <a:solidFill>
                  <a:prstClr val="white"/>
                </a:solidFill>
                <a:latin typeface="Arial" pitchFamily="34" charset="0"/>
                <a:ea typeface="맑은 고딕"/>
                <a:cs typeface="Arial" pitchFamily="34" charset="0"/>
              </a:rPr>
              <a:t>function</a:t>
            </a:r>
            <a:endParaRPr lang="ko-KR" altLang="en-US" sz="1400" b="1" i="1" dirty="0">
              <a:solidFill>
                <a:prstClr val="white"/>
              </a:solidFill>
              <a:latin typeface="Arial" pitchFamily="34" charset="0"/>
              <a:ea typeface="맑은 고딕"/>
              <a:cs typeface="Arial" pitchFamily="34" charset="0"/>
            </a:endParaRPr>
          </a:p>
        </p:txBody>
      </p:sp>
      <p:sp>
        <p:nvSpPr>
          <p:cNvPr id="36" name="직사각형 44"/>
          <p:cNvSpPr/>
          <p:nvPr/>
        </p:nvSpPr>
        <p:spPr>
          <a:xfrm>
            <a:off x="2916680" y="3049215"/>
            <a:ext cx="1841257" cy="307777"/>
          </a:xfrm>
          <a:prstGeom prst="rect">
            <a:avLst/>
          </a:prstGeom>
        </p:spPr>
        <p:txBody>
          <a:bodyPr wrap="none">
            <a:spAutoFit/>
          </a:bodyPr>
          <a:lstStyle/>
          <a:p>
            <a:pPr defTabSz="914400" latinLnBrk="1"/>
            <a:r>
              <a:rPr lang="en-US" altLang="ko-KR" sz="1400" b="1" dirty="0">
                <a:solidFill>
                  <a:srgbClr val="FFFFFF"/>
                </a:solidFill>
                <a:latin typeface="Arial"/>
                <a:ea typeface="맑은 고딕"/>
                <a:cs typeface="Arial"/>
              </a:rPr>
              <a:t>Surface reflectance </a:t>
            </a:r>
          </a:p>
        </p:txBody>
      </p:sp>
      <p:cxnSp>
        <p:nvCxnSpPr>
          <p:cNvPr id="42" name="Straight Arrow Connector 41"/>
          <p:cNvCxnSpPr/>
          <p:nvPr/>
        </p:nvCxnSpPr>
        <p:spPr bwMode="auto">
          <a:xfrm flipH="1" flipV="1">
            <a:off x="4804882" y="2413834"/>
            <a:ext cx="1927358" cy="452320"/>
          </a:xfrm>
          <a:prstGeom prst="straightConnector1">
            <a:avLst/>
          </a:prstGeom>
          <a:solidFill>
            <a:schemeClr val="accent1"/>
          </a:solidFill>
          <a:ln w="76200" cap="flat" cmpd="sng" algn="ctr">
            <a:solidFill>
              <a:schemeClr val="bg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Box 43"/>
          <p:cNvSpPr txBox="1"/>
          <p:nvPr/>
        </p:nvSpPr>
        <p:spPr>
          <a:xfrm>
            <a:off x="5178174" y="3441129"/>
            <a:ext cx="994082" cy="584776"/>
          </a:xfrm>
          <a:prstGeom prst="rect">
            <a:avLst/>
          </a:prstGeom>
          <a:solidFill>
            <a:schemeClr val="tx1"/>
          </a:solidFill>
        </p:spPr>
        <p:txBody>
          <a:bodyPr wrap="none" rtlCol="0">
            <a:spAutoFit/>
          </a:bodyPr>
          <a:lstStyle/>
          <a:p>
            <a:pPr defTabSz="914400" latinLnBrk="1"/>
            <a:r>
              <a:rPr lang="en-US" sz="1600" b="1" dirty="0">
                <a:solidFill>
                  <a:schemeClr val="accent3"/>
                </a:solidFill>
                <a:latin typeface="Arial"/>
                <a:cs typeface="Arial"/>
              </a:rPr>
              <a:t>Forward </a:t>
            </a:r>
            <a:endParaRPr lang="en-US" sz="1600" b="1" dirty="0" smtClean="0">
              <a:solidFill>
                <a:schemeClr val="accent3"/>
              </a:solidFill>
              <a:latin typeface="Arial"/>
              <a:cs typeface="Arial"/>
            </a:endParaRPr>
          </a:p>
          <a:p>
            <a:pPr defTabSz="914400" latinLnBrk="1"/>
            <a:r>
              <a:rPr lang="en-US" sz="1600" b="1" dirty="0" smtClean="0">
                <a:solidFill>
                  <a:schemeClr val="accent3"/>
                </a:solidFill>
                <a:latin typeface="Arial"/>
                <a:cs typeface="Arial"/>
              </a:rPr>
              <a:t>model</a:t>
            </a:r>
            <a:endParaRPr lang="en-US" sz="1600" b="1" dirty="0">
              <a:solidFill>
                <a:schemeClr val="accent3"/>
              </a:solidFill>
              <a:latin typeface="Arial"/>
              <a:cs typeface="Arial"/>
            </a:endParaRPr>
          </a:p>
        </p:txBody>
      </p:sp>
      <p:sp>
        <p:nvSpPr>
          <p:cNvPr id="46" name="Cloud 45"/>
          <p:cNvSpPr/>
          <p:nvPr/>
        </p:nvSpPr>
        <p:spPr bwMode="auto">
          <a:xfrm rot="20543968">
            <a:off x="3717440" y="2320176"/>
            <a:ext cx="2664296" cy="504056"/>
          </a:xfrm>
          <a:prstGeom prst="cloud">
            <a:avLst/>
          </a:prstGeom>
          <a:solidFill>
            <a:srgbClr val="7F7F7F">
              <a:alpha val="67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pPr>
            <a:r>
              <a:rPr lang="en-US" sz="2000" b="1" i="1" dirty="0">
                <a:solidFill>
                  <a:srgbClr val="FF0000"/>
                </a:solidFill>
                <a:latin typeface="Arial" charset="0"/>
              </a:rPr>
              <a:t>Gas conc.</a:t>
            </a:r>
          </a:p>
        </p:txBody>
      </p:sp>
    </p:spTree>
    <p:extLst>
      <p:ext uri="{BB962C8B-B14F-4D97-AF65-F5344CB8AC3E}">
        <p14:creationId xmlns:p14="http://schemas.microsoft.com/office/powerpoint/2010/main" val="3397578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31" grpId="0"/>
      <p:bldP spid="35" grpId="0"/>
      <p:bldP spid="36" grpId="0"/>
      <p:bldP spid="44" grpId="0" animBg="1"/>
      <p:bldP spid="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ChangeArrowheads="1"/>
          </p:cNvSpPr>
          <p:nvPr/>
        </p:nvSpPr>
        <p:spPr bwMode="auto">
          <a:xfrm>
            <a:off x="323528" y="227112"/>
            <a:ext cx="84312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ko-KR" sz="3200" b="1" dirty="0" smtClean="0">
                <a:solidFill>
                  <a:srgbClr val="000000"/>
                </a:solidFill>
                <a:latin typeface="Arial"/>
                <a:ea typeface="HY헤드라인M" pitchFamily="18" charset="-127"/>
                <a:cs typeface="Arial"/>
              </a:rPr>
              <a:t>GEMS Algorithm Flowchart </a:t>
            </a:r>
            <a:endParaRPr lang="ko-KR" altLang="en-US" sz="3200" b="1" dirty="0">
              <a:solidFill>
                <a:srgbClr val="000000"/>
              </a:solidFill>
              <a:latin typeface="Arial"/>
              <a:ea typeface="HY헤드라인M" pitchFamily="18" charset="-127"/>
              <a:cs typeface="Arial"/>
            </a:endParaRPr>
          </a:p>
        </p:txBody>
      </p:sp>
      <p:sp>
        <p:nvSpPr>
          <p:cNvPr id="91" name="Rectangle 22"/>
          <p:cNvSpPr txBox="1">
            <a:spLocks noChangeArrowheads="1"/>
          </p:cNvSpPr>
          <p:nvPr/>
        </p:nvSpPr>
        <p:spPr bwMode="auto">
          <a:xfrm>
            <a:off x="539552" y="980728"/>
            <a:ext cx="8035925" cy="50405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533400" indent="-533400" algn="l" rtl="0" eaLnBrk="0" fontAlgn="base" latinLnBrk="0" hangingPunct="0">
              <a:lnSpc>
                <a:spcPct val="110000"/>
              </a:lnSpc>
              <a:spcBef>
                <a:spcPct val="20000"/>
              </a:spcBef>
              <a:spcAft>
                <a:spcPct val="0"/>
              </a:spcAft>
              <a:buBlip>
                <a:blip r:embed="rId3"/>
              </a:buBlip>
              <a:defRPr kumimoji="1" sz="2600" b="1">
                <a:solidFill>
                  <a:schemeClr val="tx1"/>
                </a:solidFill>
                <a:latin typeface="+mn-ea"/>
                <a:ea typeface="+mn-ea"/>
                <a:cs typeface="+mn-cs"/>
              </a:defRPr>
            </a:lvl1pPr>
            <a:lvl2pPr marL="914400" indent="-457200" algn="l" rtl="0" eaLnBrk="0" fontAlgn="base" latinLnBrk="0" hangingPunct="0">
              <a:lnSpc>
                <a:spcPct val="110000"/>
              </a:lnSpc>
              <a:spcBef>
                <a:spcPct val="20000"/>
              </a:spcBef>
              <a:spcAft>
                <a:spcPct val="0"/>
              </a:spcAft>
              <a:buClr>
                <a:schemeClr val="bg1"/>
              </a:buClr>
              <a:buBlip>
                <a:blip r:embed="rId4"/>
              </a:buBlip>
              <a:defRPr kumimoji="1" sz="2000">
                <a:solidFill>
                  <a:schemeClr val="tx1"/>
                </a:solidFill>
                <a:latin typeface="+mn-ea"/>
                <a:ea typeface="+mn-ea"/>
              </a:defRPr>
            </a:lvl2pPr>
            <a:lvl3pPr marL="1295400" indent="-381000" algn="l" rtl="0" eaLnBrk="0" fontAlgn="base" latinLnBrk="0" hangingPunct="0">
              <a:lnSpc>
                <a:spcPct val="110000"/>
              </a:lnSpc>
              <a:spcBef>
                <a:spcPct val="20000"/>
              </a:spcBef>
              <a:spcAft>
                <a:spcPct val="0"/>
              </a:spcAft>
              <a:buFont typeface="맑은 고딕" pitchFamily="50" charset="-127"/>
              <a:buChar char="–"/>
              <a:defRPr kumimoji="1" sz="1600">
                <a:solidFill>
                  <a:schemeClr val="tx1"/>
                </a:solidFill>
                <a:latin typeface="+mn-ea"/>
                <a:ea typeface="+mn-ea"/>
              </a:defRPr>
            </a:lvl3pPr>
            <a:lvl4pPr marL="1752600" indent="-381000" algn="l" rtl="0" eaLnBrk="0" fontAlgn="base" latinLnBrk="0" hangingPunct="0">
              <a:lnSpc>
                <a:spcPct val="110000"/>
              </a:lnSpc>
              <a:spcBef>
                <a:spcPct val="20000"/>
              </a:spcBef>
              <a:spcAft>
                <a:spcPct val="0"/>
              </a:spcAft>
              <a:buBlip>
                <a:blip r:embed="rId5"/>
              </a:buBlip>
              <a:defRPr kumimoji="1" sz="1600">
                <a:solidFill>
                  <a:schemeClr val="tx1"/>
                </a:solidFill>
                <a:latin typeface="+mn-ea"/>
                <a:ea typeface="+mn-ea"/>
              </a:defRPr>
            </a:lvl4pPr>
            <a:lvl5pPr marL="2209800" indent="-381000" algn="l" rtl="0" eaLnBrk="0" fontAlgn="base" latinLnBrk="0" hangingPunct="0">
              <a:lnSpc>
                <a:spcPct val="110000"/>
              </a:lnSpc>
              <a:spcBef>
                <a:spcPct val="20000"/>
              </a:spcBef>
              <a:spcAft>
                <a:spcPct val="0"/>
              </a:spcAft>
              <a:buChar char="»"/>
              <a:defRPr kumimoji="1" sz="1600">
                <a:solidFill>
                  <a:schemeClr val="tx1"/>
                </a:solidFill>
                <a:latin typeface="+mn-ea"/>
                <a:ea typeface="+mn-ea"/>
              </a:defRPr>
            </a:lvl5pPr>
            <a:lvl6pPr marL="2667000" indent="-381000" algn="l" rtl="0" fontAlgn="base" latinLnBrk="1">
              <a:lnSpc>
                <a:spcPct val="110000"/>
              </a:lnSpc>
              <a:spcBef>
                <a:spcPct val="20000"/>
              </a:spcBef>
              <a:spcAft>
                <a:spcPct val="0"/>
              </a:spcAft>
              <a:buChar char="»"/>
              <a:defRPr kumimoji="1">
                <a:solidFill>
                  <a:schemeClr val="tx1"/>
                </a:solidFill>
                <a:latin typeface="+mn-lt"/>
                <a:ea typeface="+mn-ea"/>
              </a:defRPr>
            </a:lvl6pPr>
            <a:lvl7pPr marL="3124200" indent="-381000" algn="l" rtl="0" fontAlgn="base" latinLnBrk="1">
              <a:lnSpc>
                <a:spcPct val="110000"/>
              </a:lnSpc>
              <a:spcBef>
                <a:spcPct val="20000"/>
              </a:spcBef>
              <a:spcAft>
                <a:spcPct val="0"/>
              </a:spcAft>
              <a:buChar char="»"/>
              <a:defRPr kumimoji="1">
                <a:solidFill>
                  <a:schemeClr val="tx1"/>
                </a:solidFill>
                <a:latin typeface="+mn-lt"/>
                <a:ea typeface="+mn-ea"/>
              </a:defRPr>
            </a:lvl7pPr>
            <a:lvl8pPr marL="3581400" indent="-381000" algn="l" rtl="0" fontAlgn="base" latinLnBrk="1">
              <a:lnSpc>
                <a:spcPct val="110000"/>
              </a:lnSpc>
              <a:spcBef>
                <a:spcPct val="20000"/>
              </a:spcBef>
              <a:spcAft>
                <a:spcPct val="0"/>
              </a:spcAft>
              <a:buChar char="»"/>
              <a:defRPr kumimoji="1">
                <a:solidFill>
                  <a:schemeClr val="tx1"/>
                </a:solidFill>
                <a:latin typeface="+mn-lt"/>
                <a:ea typeface="+mn-ea"/>
              </a:defRPr>
            </a:lvl8pPr>
            <a:lvl9pPr marL="4038600" indent="-381000" algn="l" rtl="0" fontAlgn="base" latinLnBrk="1">
              <a:lnSpc>
                <a:spcPct val="110000"/>
              </a:lnSpc>
              <a:spcBef>
                <a:spcPct val="20000"/>
              </a:spcBef>
              <a:spcAft>
                <a:spcPct val="0"/>
              </a:spcAft>
              <a:buChar char="»"/>
              <a:defRPr kumimoji="1">
                <a:solidFill>
                  <a:schemeClr val="tx1"/>
                </a:solidFill>
                <a:latin typeface="+mn-lt"/>
                <a:ea typeface="+mn-ea"/>
              </a:defRPr>
            </a:lvl9pPr>
          </a:lstStyle>
          <a:p>
            <a:pPr>
              <a:lnSpc>
                <a:spcPct val="80000"/>
              </a:lnSpc>
              <a:buClr>
                <a:srgbClr val="FF0000"/>
              </a:buClr>
            </a:pPr>
            <a:r>
              <a:rPr lang="en-US" altLang="ko-KR" sz="2000" dirty="0" smtClean="0">
                <a:solidFill>
                  <a:srgbClr val="000000"/>
                </a:solidFill>
                <a:latin typeface="Arial"/>
                <a:ea typeface="HY헤드라인M" pitchFamily="18" charset="-127"/>
                <a:cs typeface="Arial"/>
              </a:rPr>
              <a:t>NO</a:t>
            </a:r>
            <a:r>
              <a:rPr lang="en-US" altLang="ko-KR" sz="2000" baseline="-25000" dirty="0" smtClean="0">
                <a:solidFill>
                  <a:srgbClr val="000000"/>
                </a:solidFill>
                <a:latin typeface="Arial"/>
                <a:ea typeface="HY헤드라인M" pitchFamily="18" charset="-127"/>
                <a:cs typeface="Arial"/>
              </a:rPr>
              <a:t>2</a:t>
            </a:r>
            <a:r>
              <a:rPr lang="en-US" altLang="ko-KR" sz="2000" dirty="0" smtClean="0">
                <a:solidFill>
                  <a:srgbClr val="000000"/>
                </a:solidFill>
                <a:latin typeface="Arial"/>
                <a:ea typeface="HY헤드라인M" pitchFamily="18" charset="-127"/>
                <a:cs typeface="Arial"/>
              </a:rPr>
              <a:t>, SO</a:t>
            </a:r>
            <a:r>
              <a:rPr lang="en-US" altLang="ko-KR" sz="2000" baseline="-25000" dirty="0" smtClean="0">
                <a:solidFill>
                  <a:srgbClr val="000000"/>
                </a:solidFill>
                <a:latin typeface="Arial"/>
                <a:ea typeface="HY헤드라인M" pitchFamily="18" charset="-127"/>
                <a:cs typeface="Arial"/>
              </a:rPr>
              <a:t>2</a:t>
            </a:r>
            <a:r>
              <a:rPr lang="en-US" altLang="ko-KR" sz="2000" dirty="0" smtClean="0">
                <a:solidFill>
                  <a:srgbClr val="000000"/>
                </a:solidFill>
                <a:latin typeface="Arial"/>
                <a:ea typeface="HY헤드라인M" pitchFamily="18" charset="-127"/>
                <a:cs typeface="Arial"/>
              </a:rPr>
              <a:t>, HCHO</a:t>
            </a:r>
            <a:endParaRPr lang="ko-KR" altLang="en-US" sz="1600" dirty="0">
              <a:solidFill>
                <a:srgbClr val="4D4D4D"/>
              </a:solidFill>
              <a:latin typeface="Arial"/>
              <a:ea typeface="HY헤드라인M" pitchFamily="18" charset="-127"/>
              <a:cs typeface="Arial"/>
            </a:endParaRPr>
          </a:p>
        </p:txBody>
      </p:sp>
      <p:sp>
        <p:nvSpPr>
          <p:cNvPr id="107" name="Rectangle 8"/>
          <p:cNvSpPr>
            <a:spLocks noChangeArrowheads="1"/>
          </p:cNvSpPr>
          <p:nvPr/>
        </p:nvSpPr>
        <p:spPr bwMode="auto">
          <a:xfrm>
            <a:off x="2193925" y="4974309"/>
            <a:ext cx="28956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9875" indent="-269875"/>
            <a:endParaRPr lang="en-US" altLang="ko-KR" sz="1100" dirty="0" smtClean="0">
              <a:solidFill>
                <a:srgbClr val="000066"/>
              </a:solidFill>
              <a:latin typeface="Arial Narrow" pitchFamily="34" charset="0"/>
            </a:endParaRPr>
          </a:p>
          <a:p>
            <a:pPr marL="269875" indent="-269875"/>
            <a:r>
              <a:rPr lang="en-US" altLang="ko-KR" sz="1100" dirty="0" smtClean="0">
                <a:solidFill>
                  <a:srgbClr val="000066"/>
                </a:solidFill>
                <a:latin typeface="Arial Narrow" pitchFamily="34" charset="0"/>
              </a:rPr>
              <a:t>DOAS</a:t>
            </a:r>
            <a:r>
              <a:rPr lang="en-US" altLang="ko-KR" sz="1100" dirty="0">
                <a:solidFill>
                  <a:srgbClr val="000066"/>
                </a:solidFill>
                <a:latin typeface="Arial Narrow" pitchFamily="34" charset="0"/>
              </a:rPr>
              <a:t>: Differential Optical Absorption Spectroscopy</a:t>
            </a:r>
          </a:p>
          <a:p>
            <a:pPr marL="269875" indent="-269875"/>
            <a:r>
              <a:rPr lang="en-US" altLang="ko-KR" sz="1100" dirty="0">
                <a:solidFill>
                  <a:srgbClr val="000066"/>
                </a:solidFill>
                <a:latin typeface="Arial Narrow" pitchFamily="34" charset="0"/>
              </a:rPr>
              <a:t>AMF: Air Mass Factor; </a:t>
            </a:r>
          </a:p>
          <a:p>
            <a:pPr marL="269875" indent="-269875"/>
            <a:r>
              <a:rPr lang="en-US" altLang="ko-KR" sz="1100" dirty="0">
                <a:solidFill>
                  <a:srgbClr val="000066"/>
                </a:solidFill>
                <a:latin typeface="Arial Narrow" pitchFamily="34" charset="0"/>
              </a:rPr>
              <a:t>CTM: Chemical Transport Model</a:t>
            </a:r>
          </a:p>
          <a:p>
            <a:pPr marL="269875" indent="-269875"/>
            <a:r>
              <a:rPr lang="en-US" altLang="ko-KR" sz="1100" dirty="0">
                <a:solidFill>
                  <a:srgbClr val="000066"/>
                </a:solidFill>
                <a:latin typeface="Arial Narrow" pitchFamily="34" charset="0"/>
              </a:rPr>
              <a:t>RTM: </a:t>
            </a:r>
            <a:r>
              <a:rPr lang="en-US" altLang="ko-KR" sz="1100" dirty="0" err="1">
                <a:solidFill>
                  <a:srgbClr val="000066"/>
                </a:solidFill>
                <a:latin typeface="Arial Narrow" pitchFamily="34" charset="0"/>
              </a:rPr>
              <a:t>Radiative</a:t>
            </a:r>
            <a:r>
              <a:rPr lang="en-US" altLang="ko-KR" sz="1100" dirty="0">
                <a:solidFill>
                  <a:srgbClr val="000066"/>
                </a:solidFill>
                <a:latin typeface="Arial Narrow" pitchFamily="34" charset="0"/>
              </a:rPr>
              <a:t> Transfer Model</a:t>
            </a:r>
          </a:p>
        </p:txBody>
      </p:sp>
      <p:sp>
        <p:nvSpPr>
          <p:cNvPr id="108" name="TextBox 6"/>
          <p:cNvSpPr txBox="1">
            <a:spLocks noChangeArrowheads="1"/>
          </p:cNvSpPr>
          <p:nvPr/>
        </p:nvSpPr>
        <p:spPr bwMode="auto">
          <a:xfrm>
            <a:off x="4649788" y="2937917"/>
            <a:ext cx="2438400" cy="857250"/>
          </a:xfrm>
          <a:prstGeom prst="rect">
            <a:avLst/>
          </a:prstGeom>
          <a:solidFill>
            <a:srgbClr val="FFFFCC"/>
          </a:solidFill>
          <a:ln w="25400">
            <a:solidFill>
              <a:srgbClr val="000099"/>
            </a:solidFill>
            <a:miter lim="800000"/>
            <a:headEnd/>
            <a:tailEnd/>
          </a:ln>
        </p:spPr>
        <p:txBody>
          <a:bodyPr anchor="ctr"/>
          <a:lstStyle>
            <a:lvl1pPr algn="l">
              <a:defRPr kumimoji="1">
                <a:solidFill>
                  <a:schemeClr val="tx1"/>
                </a:solidFill>
                <a:latin typeface="굴림" pitchFamily="50" charset="-127"/>
                <a:ea typeface="굴림" pitchFamily="50" charset="-127"/>
              </a:defRPr>
            </a:lvl1pPr>
            <a:lvl2pPr marL="742950" indent="-285750" algn="l">
              <a:defRPr kumimoji="1">
                <a:solidFill>
                  <a:schemeClr val="tx1"/>
                </a:solidFill>
                <a:latin typeface="굴림" pitchFamily="50" charset="-127"/>
                <a:ea typeface="굴림" pitchFamily="50" charset="-127"/>
              </a:defRPr>
            </a:lvl2pPr>
            <a:lvl3pPr marL="1143000" indent="-228600" algn="l">
              <a:defRPr kumimoji="1">
                <a:solidFill>
                  <a:schemeClr val="tx1"/>
                </a:solidFill>
                <a:latin typeface="굴림" pitchFamily="50" charset="-127"/>
                <a:ea typeface="굴림" pitchFamily="50" charset="-127"/>
              </a:defRPr>
            </a:lvl3pPr>
            <a:lvl4pPr marL="1600200" indent="-228600" algn="l">
              <a:defRPr kumimoji="1">
                <a:solidFill>
                  <a:schemeClr val="tx1"/>
                </a:solidFill>
                <a:latin typeface="굴림" pitchFamily="50" charset="-127"/>
                <a:ea typeface="굴림" pitchFamily="50" charset="-127"/>
              </a:defRPr>
            </a:lvl4pPr>
            <a:lvl5pPr marL="2057400" indent="-228600" algn="l">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pPr algn="ctr" latinLnBrk="0">
              <a:defRPr/>
            </a:pPr>
            <a:r>
              <a:rPr kumimoji="0" lang="en-US" altLang="ko-KR" sz="2000" kern="0" dirty="0" smtClean="0">
                <a:solidFill>
                  <a:srgbClr val="000000"/>
                </a:solidFill>
                <a:latin typeface="Arial Narrow" pitchFamily="34" charset="0"/>
                <a:cs typeface="Arial" pitchFamily="34" charset="0"/>
              </a:rPr>
              <a:t>Improved </a:t>
            </a:r>
            <a:r>
              <a:rPr kumimoji="0" lang="en-US" altLang="ko-KR" sz="2000" kern="0" dirty="0" smtClean="0">
                <a:solidFill>
                  <a:srgbClr val="F14124"/>
                </a:solidFill>
                <a:latin typeface="Arial Narrow" pitchFamily="34" charset="0"/>
                <a:cs typeface="Arial" pitchFamily="34" charset="0"/>
              </a:rPr>
              <a:t>AMF</a:t>
            </a:r>
            <a:r>
              <a:rPr kumimoji="0" lang="en-US" altLang="ko-KR" sz="2000" kern="0" dirty="0" smtClean="0">
                <a:solidFill>
                  <a:srgbClr val="000000"/>
                </a:solidFill>
                <a:latin typeface="Arial Narrow" pitchFamily="34" charset="0"/>
                <a:cs typeface="Arial" pitchFamily="34" charset="0"/>
              </a:rPr>
              <a:t> Calculation</a:t>
            </a:r>
          </a:p>
        </p:txBody>
      </p:sp>
      <p:cxnSp>
        <p:nvCxnSpPr>
          <p:cNvPr id="109" name="Straight Connector 16"/>
          <p:cNvCxnSpPr/>
          <p:nvPr/>
        </p:nvCxnSpPr>
        <p:spPr bwMode="auto">
          <a:xfrm flipV="1">
            <a:off x="7088188" y="3144292"/>
            <a:ext cx="990600" cy="3175"/>
          </a:xfrm>
          <a:prstGeom prst="line">
            <a:avLst/>
          </a:prstGeom>
          <a:noFill/>
          <a:ln w="38100" cap="flat" cmpd="sng" algn="ctr">
            <a:solidFill>
              <a:srgbClr val="AAAACA">
                <a:lumMod val="50000"/>
              </a:srgbClr>
            </a:solidFill>
            <a:prstDash val="solid"/>
            <a:headEnd type="arrow"/>
            <a:tailEnd type="none"/>
          </a:ln>
          <a:effectLst/>
        </p:spPr>
      </p:cxnSp>
      <p:cxnSp>
        <p:nvCxnSpPr>
          <p:cNvPr id="110" name="Straight Connector 17"/>
          <p:cNvCxnSpPr/>
          <p:nvPr/>
        </p:nvCxnSpPr>
        <p:spPr bwMode="auto">
          <a:xfrm flipV="1">
            <a:off x="7088188" y="3604667"/>
            <a:ext cx="990600" cy="4763"/>
          </a:xfrm>
          <a:prstGeom prst="line">
            <a:avLst/>
          </a:prstGeom>
          <a:noFill/>
          <a:ln w="38100" cap="flat" cmpd="sng" algn="ctr">
            <a:solidFill>
              <a:srgbClr val="AAAACA">
                <a:lumMod val="50000"/>
              </a:srgbClr>
            </a:solidFill>
            <a:prstDash val="solid"/>
            <a:headEnd type="arrow"/>
            <a:tailEnd type="none"/>
          </a:ln>
          <a:effectLst/>
        </p:spPr>
      </p:cxnSp>
      <p:sp>
        <p:nvSpPr>
          <p:cNvPr id="111" name="TextBox 131"/>
          <p:cNvSpPr txBox="1">
            <a:spLocks noChangeArrowheads="1"/>
          </p:cNvSpPr>
          <p:nvPr/>
        </p:nvSpPr>
        <p:spPr bwMode="auto">
          <a:xfrm>
            <a:off x="5016500" y="5011192"/>
            <a:ext cx="2687638" cy="1015663"/>
          </a:xfrm>
          <a:prstGeom prst="rect">
            <a:avLst/>
          </a:prstGeom>
          <a:solidFill>
            <a:srgbClr val="FFFFCC"/>
          </a:solidFill>
          <a:ln w="25400">
            <a:solidFill>
              <a:srgbClr val="000099"/>
            </a:solidFill>
            <a:miter lim="800000"/>
            <a:headEnd/>
            <a:tailEnd/>
          </a:ln>
        </p:spPr>
        <p:txBody>
          <a:bodyPr>
            <a:spAutoFit/>
          </a:bodyPr>
          <a:lstStyle>
            <a:lvl1pPr algn="l">
              <a:defRPr kumimoji="1">
                <a:solidFill>
                  <a:schemeClr val="tx1"/>
                </a:solidFill>
                <a:latin typeface="굴림" pitchFamily="50" charset="-127"/>
                <a:ea typeface="굴림" pitchFamily="50" charset="-127"/>
              </a:defRPr>
            </a:lvl1pPr>
            <a:lvl2pPr marL="742950" indent="-285750" algn="l">
              <a:defRPr kumimoji="1">
                <a:solidFill>
                  <a:schemeClr val="tx1"/>
                </a:solidFill>
                <a:latin typeface="굴림" pitchFamily="50" charset="-127"/>
                <a:ea typeface="굴림" pitchFamily="50" charset="-127"/>
              </a:defRPr>
            </a:lvl2pPr>
            <a:lvl3pPr marL="1143000" indent="-228600" algn="l">
              <a:defRPr kumimoji="1">
                <a:solidFill>
                  <a:schemeClr val="tx1"/>
                </a:solidFill>
                <a:latin typeface="굴림" pitchFamily="50" charset="-127"/>
                <a:ea typeface="굴림" pitchFamily="50" charset="-127"/>
              </a:defRPr>
            </a:lvl3pPr>
            <a:lvl4pPr marL="1600200" indent="-228600" algn="l">
              <a:defRPr kumimoji="1">
                <a:solidFill>
                  <a:schemeClr val="tx1"/>
                </a:solidFill>
                <a:latin typeface="굴림" pitchFamily="50" charset="-127"/>
                <a:ea typeface="굴림" pitchFamily="50" charset="-127"/>
              </a:defRPr>
            </a:lvl4pPr>
            <a:lvl5pPr marL="2057400" indent="-228600" algn="l">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pPr algn="ctr" latinLnBrk="0">
              <a:defRPr/>
            </a:pPr>
            <a:r>
              <a:rPr kumimoji="0" lang="en-US" altLang="ko-KR" sz="2000" kern="0" dirty="0" smtClean="0">
                <a:solidFill>
                  <a:srgbClr val="000000"/>
                </a:solidFill>
                <a:latin typeface="Arial Narrow" pitchFamily="34" charset="0"/>
                <a:cs typeface="Arial" pitchFamily="34" charset="0"/>
              </a:rPr>
              <a:t>Validation with LEO satellites, Airborne &amp; </a:t>
            </a:r>
          </a:p>
          <a:p>
            <a:pPr algn="ctr" latinLnBrk="0">
              <a:defRPr/>
            </a:pPr>
            <a:r>
              <a:rPr kumimoji="0" lang="en-US" altLang="ko-KR" sz="2000" kern="0" dirty="0" smtClean="0">
                <a:solidFill>
                  <a:srgbClr val="000000"/>
                </a:solidFill>
                <a:latin typeface="Arial Narrow" pitchFamily="34" charset="0"/>
                <a:cs typeface="Arial" pitchFamily="34" charset="0"/>
              </a:rPr>
              <a:t>In-situ Measurements</a:t>
            </a:r>
          </a:p>
        </p:txBody>
      </p:sp>
      <p:cxnSp>
        <p:nvCxnSpPr>
          <p:cNvPr id="112" name="Straight Arrow Connector 31"/>
          <p:cNvCxnSpPr/>
          <p:nvPr/>
        </p:nvCxnSpPr>
        <p:spPr bwMode="auto">
          <a:xfrm>
            <a:off x="5721350" y="4471442"/>
            <a:ext cx="1588" cy="539750"/>
          </a:xfrm>
          <a:prstGeom prst="straightConnector1">
            <a:avLst/>
          </a:prstGeom>
          <a:noFill/>
          <a:ln w="38100" cap="flat" cmpd="sng" algn="ctr">
            <a:solidFill>
              <a:srgbClr val="AAAACA">
                <a:lumMod val="50000"/>
              </a:srgbClr>
            </a:solidFill>
            <a:prstDash val="solid"/>
            <a:tailEnd type="arrow"/>
          </a:ln>
          <a:effectLst/>
        </p:spPr>
      </p:cxnSp>
      <p:cxnSp>
        <p:nvCxnSpPr>
          <p:cNvPr id="113" name="Straight Arrow Connector 54"/>
          <p:cNvCxnSpPr>
            <a:endCxn id="108" idx="0"/>
          </p:cNvCxnSpPr>
          <p:nvPr/>
        </p:nvCxnSpPr>
        <p:spPr bwMode="auto">
          <a:xfrm rot="16200000" flipH="1">
            <a:off x="5616575" y="2672805"/>
            <a:ext cx="504825" cy="0"/>
          </a:xfrm>
          <a:prstGeom prst="straightConnector1">
            <a:avLst/>
          </a:prstGeom>
          <a:noFill/>
          <a:ln w="38100" cap="flat" cmpd="sng" algn="ctr">
            <a:solidFill>
              <a:srgbClr val="AAAACA">
                <a:lumMod val="50000"/>
              </a:srgbClr>
            </a:solidFill>
            <a:prstDash val="solid"/>
            <a:tailEnd type="arrow"/>
          </a:ln>
          <a:effectLst/>
        </p:spPr>
      </p:cxnSp>
      <p:cxnSp>
        <p:nvCxnSpPr>
          <p:cNvPr id="114" name="Straight Connector 35"/>
          <p:cNvCxnSpPr/>
          <p:nvPr/>
        </p:nvCxnSpPr>
        <p:spPr bwMode="auto">
          <a:xfrm>
            <a:off x="3395663" y="3395117"/>
            <a:ext cx="1260475" cy="0"/>
          </a:xfrm>
          <a:prstGeom prst="line">
            <a:avLst/>
          </a:prstGeom>
          <a:noFill/>
          <a:ln w="38100" cap="flat" cmpd="sng" algn="ctr">
            <a:solidFill>
              <a:srgbClr val="AAAACA">
                <a:lumMod val="50000"/>
              </a:srgbClr>
            </a:solidFill>
            <a:prstDash val="solid"/>
            <a:headEnd type="arrow"/>
            <a:tailEnd type="none"/>
          </a:ln>
          <a:effectLst/>
        </p:spPr>
      </p:cxnSp>
      <p:cxnSp>
        <p:nvCxnSpPr>
          <p:cNvPr id="115" name="Straight Connector 41"/>
          <p:cNvCxnSpPr/>
          <p:nvPr/>
        </p:nvCxnSpPr>
        <p:spPr bwMode="auto">
          <a:xfrm>
            <a:off x="3824288" y="2072730"/>
            <a:ext cx="773112" cy="3175"/>
          </a:xfrm>
          <a:prstGeom prst="line">
            <a:avLst/>
          </a:prstGeom>
          <a:noFill/>
          <a:ln w="38100" cap="flat" cmpd="sng" algn="ctr">
            <a:solidFill>
              <a:srgbClr val="AAAACA">
                <a:lumMod val="50000"/>
              </a:srgbClr>
            </a:solidFill>
            <a:prstDash val="solid"/>
            <a:headEnd type="arrow"/>
            <a:tailEnd type="none"/>
          </a:ln>
          <a:effectLst/>
        </p:spPr>
      </p:cxnSp>
      <p:sp>
        <p:nvSpPr>
          <p:cNvPr id="116" name="TextBox 7"/>
          <p:cNvSpPr txBox="1">
            <a:spLocks noChangeArrowheads="1"/>
          </p:cNvSpPr>
          <p:nvPr/>
        </p:nvSpPr>
        <p:spPr bwMode="auto">
          <a:xfrm>
            <a:off x="2903538" y="4130130"/>
            <a:ext cx="3352800" cy="400110"/>
          </a:xfrm>
          <a:prstGeom prst="rect">
            <a:avLst/>
          </a:prstGeom>
          <a:solidFill>
            <a:srgbClr val="FFFFCC"/>
          </a:solidFill>
          <a:ln w="25400">
            <a:solidFill>
              <a:srgbClr val="000099"/>
            </a:solidFill>
            <a:miter lim="800000"/>
            <a:headEnd/>
            <a:tailEnd/>
          </a:ln>
        </p:spPr>
        <p:txBody>
          <a:bodyPr>
            <a:spAutoFit/>
          </a:bodyPr>
          <a:lstStyle>
            <a:lvl1pPr algn="l">
              <a:defRPr kumimoji="1">
                <a:solidFill>
                  <a:schemeClr val="tx1"/>
                </a:solidFill>
                <a:latin typeface="굴림" pitchFamily="50" charset="-127"/>
                <a:ea typeface="굴림" pitchFamily="50" charset="-127"/>
              </a:defRPr>
            </a:lvl1pPr>
            <a:lvl2pPr marL="742950" indent="-285750" algn="l">
              <a:defRPr kumimoji="1">
                <a:solidFill>
                  <a:schemeClr val="tx1"/>
                </a:solidFill>
                <a:latin typeface="굴림" pitchFamily="50" charset="-127"/>
                <a:ea typeface="굴림" pitchFamily="50" charset="-127"/>
              </a:defRPr>
            </a:lvl2pPr>
            <a:lvl3pPr marL="1143000" indent="-228600" algn="l">
              <a:defRPr kumimoji="1">
                <a:solidFill>
                  <a:schemeClr val="tx1"/>
                </a:solidFill>
                <a:latin typeface="굴림" pitchFamily="50" charset="-127"/>
                <a:ea typeface="굴림" pitchFamily="50" charset="-127"/>
              </a:defRPr>
            </a:lvl3pPr>
            <a:lvl4pPr marL="1600200" indent="-228600" algn="l">
              <a:defRPr kumimoji="1">
                <a:solidFill>
                  <a:schemeClr val="tx1"/>
                </a:solidFill>
                <a:latin typeface="굴림" pitchFamily="50" charset="-127"/>
                <a:ea typeface="굴림" pitchFamily="50" charset="-127"/>
              </a:defRPr>
            </a:lvl4pPr>
            <a:lvl5pPr marL="2057400" indent="-228600" algn="l">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pPr algn="ctr" latinLnBrk="0">
              <a:defRPr/>
            </a:pPr>
            <a:r>
              <a:rPr kumimoji="0" lang="en-US" altLang="ko-KR" sz="2000" kern="0" dirty="0" smtClean="0">
                <a:solidFill>
                  <a:srgbClr val="000000"/>
                </a:solidFill>
                <a:latin typeface="Arial Narrow" pitchFamily="34" charset="0"/>
                <a:cs typeface="Arial" pitchFamily="34" charset="0"/>
              </a:rPr>
              <a:t>Retrieval of </a:t>
            </a:r>
            <a:r>
              <a:rPr kumimoji="0" lang="en-US" altLang="ko-KR" sz="2000" kern="0" dirty="0" smtClean="0">
                <a:solidFill>
                  <a:srgbClr val="0000FF"/>
                </a:solidFill>
                <a:latin typeface="Arial Narrow" pitchFamily="34" charset="0"/>
                <a:cs typeface="Arial" pitchFamily="34" charset="0"/>
              </a:rPr>
              <a:t>Vertical Column</a:t>
            </a:r>
          </a:p>
        </p:txBody>
      </p:sp>
      <p:sp>
        <p:nvSpPr>
          <p:cNvPr id="117" name="TextBox 9"/>
          <p:cNvSpPr txBox="1">
            <a:spLocks noChangeArrowheads="1"/>
          </p:cNvSpPr>
          <p:nvPr/>
        </p:nvSpPr>
        <p:spPr bwMode="auto">
          <a:xfrm>
            <a:off x="7696200" y="3415755"/>
            <a:ext cx="838200" cy="422275"/>
          </a:xfrm>
          <a:prstGeom prst="rect">
            <a:avLst/>
          </a:prstGeom>
          <a:solidFill>
            <a:srgbClr val="CCFFFF"/>
          </a:solidFill>
          <a:ln w="25400">
            <a:solidFill>
              <a:srgbClr val="000099"/>
            </a:solidFill>
            <a:miter lim="800000"/>
            <a:headEnd/>
            <a:tailEnd/>
          </a:ln>
        </p:spPr>
        <p:txBody>
          <a:bodyPr>
            <a:spAutoFit/>
          </a:bodyPr>
          <a:lstStyle>
            <a:lvl1pPr algn="l">
              <a:defRPr kumimoji="1">
                <a:solidFill>
                  <a:schemeClr val="tx1"/>
                </a:solidFill>
                <a:latin typeface="굴림" pitchFamily="50" charset="-127"/>
                <a:ea typeface="굴림" pitchFamily="50" charset="-127"/>
              </a:defRPr>
            </a:lvl1pPr>
            <a:lvl2pPr marL="742950" indent="-285750" algn="l">
              <a:defRPr kumimoji="1">
                <a:solidFill>
                  <a:schemeClr val="tx1"/>
                </a:solidFill>
                <a:latin typeface="굴림" pitchFamily="50" charset="-127"/>
                <a:ea typeface="굴림" pitchFamily="50" charset="-127"/>
              </a:defRPr>
            </a:lvl2pPr>
            <a:lvl3pPr marL="1143000" indent="-228600" algn="l">
              <a:defRPr kumimoji="1">
                <a:solidFill>
                  <a:schemeClr val="tx1"/>
                </a:solidFill>
                <a:latin typeface="굴림" pitchFamily="50" charset="-127"/>
                <a:ea typeface="굴림" pitchFamily="50" charset="-127"/>
              </a:defRPr>
            </a:lvl3pPr>
            <a:lvl4pPr marL="1600200" indent="-228600" algn="l">
              <a:defRPr kumimoji="1">
                <a:solidFill>
                  <a:schemeClr val="tx1"/>
                </a:solidFill>
                <a:latin typeface="굴림" pitchFamily="50" charset="-127"/>
                <a:ea typeface="굴림" pitchFamily="50" charset="-127"/>
              </a:defRPr>
            </a:lvl4pPr>
            <a:lvl5pPr marL="2057400" indent="-228600" algn="l">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pPr algn="ctr" latinLnBrk="0">
              <a:defRPr/>
            </a:pPr>
            <a:r>
              <a:rPr kumimoji="0" lang="en-US" altLang="ko-KR" sz="2000" kern="0" smtClean="0">
                <a:solidFill>
                  <a:srgbClr val="000000"/>
                </a:solidFill>
                <a:latin typeface="Arial Narrow" pitchFamily="34" charset="0"/>
                <a:cs typeface="Arial" pitchFamily="34" charset="0"/>
              </a:rPr>
              <a:t>RTM</a:t>
            </a:r>
          </a:p>
        </p:txBody>
      </p:sp>
      <p:sp>
        <p:nvSpPr>
          <p:cNvPr id="118" name="TextBox 10"/>
          <p:cNvSpPr txBox="1">
            <a:spLocks noChangeArrowheads="1"/>
          </p:cNvSpPr>
          <p:nvPr/>
        </p:nvSpPr>
        <p:spPr bwMode="auto">
          <a:xfrm>
            <a:off x="7696200" y="2949030"/>
            <a:ext cx="838200" cy="422275"/>
          </a:xfrm>
          <a:prstGeom prst="rect">
            <a:avLst/>
          </a:prstGeom>
          <a:solidFill>
            <a:srgbClr val="CCFFFF"/>
          </a:solidFill>
          <a:ln w="25400">
            <a:solidFill>
              <a:srgbClr val="000099"/>
            </a:solidFill>
            <a:miter lim="800000"/>
            <a:headEnd/>
            <a:tailEnd/>
          </a:ln>
        </p:spPr>
        <p:txBody>
          <a:bodyPr>
            <a:spAutoFit/>
          </a:bodyPr>
          <a:lstStyle>
            <a:lvl1pPr algn="l">
              <a:defRPr kumimoji="1">
                <a:solidFill>
                  <a:schemeClr val="tx1"/>
                </a:solidFill>
                <a:latin typeface="굴림" pitchFamily="50" charset="-127"/>
                <a:ea typeface="굴림" pitchFamily="50" charset="-127"/>
              </a:defRPr>
            </a:lvl1pPr>
            <a:lvl2pPr marL="742950" indent="-285750" algn="l">
              <a:defRPr kumimoji="1">
                <a:solidFill>
                  <a:schemeClr val="tx1"/>
                </a:solidFill>
                <a:latin typeface="굴림" pitchFamily="50" charset="-127"/>
                <a:ea typeface="굴림" pitchFamily="50" charset="-127"/>
              </a:defRPr>
            </a:lvl2pPr>
            <a:lvl3pPr marL="1143000" indent="-228600" algn="l">
              <a:defRPr kumimoji="1">
                <a:solidFill>
                  <a:schemeClr val="tx1"/>
                </a:solidFill>
                <a:latin typeface="굴림" pitchFamily="50" charset="-127"/>
                <a:ea typeface="굴림" pitchFamily="50" charset="-127"/>
              </a:defRPr>
            </a:lvl3pPr>
            <a:lvl4pPr marL="1600200" indent="-228600" algn="l">
              <a:defRPr kumimoji="1">
                <a:solidFill>
                  <a:schemeClr val="tx1"/>
                </a:solidFill>
                <a:latin typeface="굴림" pitchFamily="50" charset="-127"/>
                <a:ea typeface="굴림" pitchFamily="50" charset="-127"/>
              </a:defRPr>
            </a:lvl4pPr>
            <a:lvl5pPr marL="2057400" indent="-228600" algn="l">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pPr algn="ctr" latinLnBrk="0">
              <a:defRPr/>
            </a:pPr>
            <a:r>
              <a:rPr kumimoji="0" lang="en-US" altLang="ko-KR" sz="2000" kern="0" smtClean="0">
                <a:solidFill>
                  <a:srgbClr val="000000"/>
                </a:solidFill>
                <a:latin typeface="Arial Narrow" pitchFamily="34" charset="0"/>
                <a:cs typeface="Arial" pitchFamily="34" charset="0"/>
              </a:rPr>
              <a:t>CTM</a:t>
            </a:r>
          </a:p>
        </p:txBody>
      </p:sp>
      <p:sp>
        <p:nvSpPr>
          <p:cNvPr id="119" name="TextBox 136"/>
          <p:cNvSpPr txBox="1">
            <a:spLocks noChangeArrowheads="1"/>
          </p:cNvSpPr>
          <p:nvPr/>
        </p:nvSpPr>
        <p:spPr bwMode="auto">
          <a:xfrm>
            <a:off x="4610100" y="1712367"/>
            <a:ext cx="2514600" cy="727075"/>
          </a:xfrm>
          <a:prstGeom prst="rect">
            <a:avLst/>
          </a:prstGeom>
          <a:solidFill>
            <a:srgbClr val="CCFFFF"/>
          </a:solidFill>
          <a:ln w="25400">
            <a:solidFill>
              <a:srgbClr val="000099"/>
            </a:solidFill>
            <a:miter lim="800000"/>
            <a:headEnd/>
            <a:tailEnd/>
          </a:ln>
        </p:spPr>
        <p:txBody>
          <a:bodyPr>
            <a:spAutoFit/>
          </a:bodyPr>
          <a:lstStyle>
            <a:lvl1pPr algn="l">
              <a:defRPr kumimoji="1">
                <a:solidFill>
                  <a:schemeClr val="tx1"/>
                </a:solidFill>
                <a:latin typeface="굴림" pitchFamily="50" charset="-127"/>
                <a:ea typeface="굴림" pitchFamily="50" charset="-127"/>
              </a:defRPr>
            </a:lvl1pPr>
            <a:lvl2pPr marL="742950" indent="-285750" algn="l">
              <a:defRPr kumimoji="1">
                <a:solidFill>
                  <a:schemeClr val="tx1"/>
                </a:solidFill>
                <a:latin typeface="굴림" pitchFamily="50" charset="-127"/>
                <a:ea typeface="굴림" pitchFamily="50" charset="-127"/>
              </a:defRPr>
            </a:lvl2pPr>
            <a:lvl3pPr marL="1143000" indent="-228600" algn="l">
              <a:defRPr kumimoji="1">
                <a:solidFill>
                  <a:schemeClr val="tx1"/>
                </a:solidFill>
                <a:latin typeface="굴림" pitchFamily="50" charset="-127"/>
                <a:ea typeface="굴림" pitchFamily="50" charset="-127"/>
              </a:defRPr>
            </a:lvl3pPr>
            <a:lvl4pPr marL="1600200" indent="-228600" algn="l">
              <a:defRPr kumimoji="1">
                <a:solidFill>
                  <a:schemeClr val="tx1"/>
                </a:solidFill>
                <a:latin typeface="굴림" pitchFamily="50" charset="-127"/>
                <a:ea typeface="굴림" pitchFamily="50" charset="-127"/>
              </a:defRPr>
            </a:lvl4pPr>
            <a:lvl5pPr marL="2057400" indent="-228600" algn="l">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pPr algn="ctr" latinLnBrk="0">
              <a:defRPr/>
            </a:pPr>
            <a:r>
              <a:rPr kumimoji="0" lang="en-US" altLang="ko-KR" sz="2000" kern="0" dirty="0" smtClean="0">
                <a:solidFill>
                  <a:srgbClr val="000000"/>
                </a:solidFill>
                <a:latin typeface="Arial Narrow" pitchFamily="34" charset="0"/>
                <a:cs typeface="Arial" pitchFamily="34" charset="0"/>
              </a:rPr>
              <a:t>Characterization of Geophysical Fields</a:t>
            </a:r>
          </a:p>
        </p:txBody>
      </p:sp>
      <p:cxnSp>
        <p:nvCxnSpPr>
          <p:cNvPr id="120" name="Straight Arrow Connector 14"/>
          <p:cNvCxnSpPr>
            <a:cxnSpLocks noChangeShapeType="1"/>
          </p:cNvCxnSpPr>
          <p:nvPr/>
        </p:nvCxnSpPr>
        <p:spPr bwMode="auto">
          <a:xfrm flipH="1">
            <a:off x="3294063" y="2518817"/>
            <a:ext cx="1587" cy="1600200"/>
          </a:xfrm>
          <a:prstGeom prst="straightConnector1">
            <a:avLst/>
          </a:prstGeom>
          <a:noFill/>
          <a:ln w="38100" algn="ctr">
            <a:solidFill>
              <a:srgbClr val="474773"/>
            </a:solidFill>
            <a:round/>
            <a:headEnd/>
            <a:tailEnd type="arrow" w="med" len="med"/>
          </a:ln>
          <a:extLst>
            <a:ext uri="{909E8E84-426E-40dd-AFC4-6F175D3DCCD1}">
              <a14:hiddenFill xmlns:a14="http://schemas.microsoft.com/office/drawing/2010/main">
                <a:noFill/>
              </a14:hiddenFill>
            </a:ext>
          </a:extLst>
        </p:spPr>
      </p:cxnSp>
      <p:sp>
        <p:nvSpPr>
          <p:cNvPr id="121" name="TextBox 5"/>
          <p:cNvSpPr txBox="1">
            <a:spLocks noChangeArrowheads="1"/>
          </p:cNvSpPr>
          <p:nvPr/>
        </p:nvSpPr>
        <p:spPr bwMode="auto">
          <a:xfrm>
            <a:off x="1158875" y="1556792"/>
            <a:ext cx="2660650" cy="1031875"/>
          </a:xfrm>
          <a:prstGeom prst="rect">
            <a:avLst/>
          </a:prstGeom>
          <a:solidFill>
            <a:srgbClr val="FFFFCC"/>
          </a:solidFill>
          <a:ln w="25400">
            <a:solidFill>
              <a:srgbClr val="000099"/>
            </a:solidFill>
            <a:miter lim="800000"/>
            <a:headEnd/>
            <a:tailEnd/>
          </a:ln>
        </p:spPr>
        <p:txBody>
          <a:bodyPr>
            <a:spAutoFit/>
          </a:bodyPr>
          <a:lstStyle>
            <a:lvl1pPr algn="l">
              <a:defRPr kumimoji="1">
                <a:solidFill>
                  <a:schemeClr val="tx1"/>
                </a:solidFill>
                <a:latin typeface="굴림" pitchFamily="50" charset="-127"/>
                <a:ea typeface="굴림" pitchFamily="50" charset="-127"/>
              </a:defRPr>
            </a:lvl1pPr>
            <a:lvl2pPr marL="742950" indent="-285750" algn="l">
              <a:defRPr kumimoji="1">
                <a:solidFill>
                  <a:schemeClr val="tx1"/>
                </a:solidFill>
                <a:latin typeface="굴림" pitchFamily="50" charset="-127"/>
                <a:ea typeface="굴림" pitchFamily="50" charset="-127"/>
              </a:defRPr>
            </a:lvl2pPr>
            <a:lvl3pPr marL="1143000" indent="-228600" algn="l">
              <a:defRPr kumimoji="1">
                <a:solidFill>
                  <a:schemeClr val="tx1"/>
                </a:solidFill>
                <a:latin typeface="굴림" pitchFamily="50" charset="-127"/>
                <a:ea typeface="굴림" pitchFamily="50" charset="-127"/>
              </a:defRPr>
            </a:lvl3pPr>
            <a:lvl4pPr marL="1600200" indent="-228600" algn="l">
              <a:defRPr kumimoji="1">
                <a:solidFill>
                  <a:schemeClr val="tx1"/>
                </a:solidFill>
                <a:latin typeface="굴림" pitchFamily="50" charset="-127"/>
                <a:ea typeface="굴림" pitchFamily="50" charset="-127"/>
              </a:defRPr>
            </a:lvl4pPr>
            <a:lvl5pPr marL="2057400" indent="-228600" algn="l">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pPr algn="ctr" latinLnBrk="0">
              <a:defRPr/>
            </a:pPr>
            <a:r>
              <a:rPr kumimoji="0" lang="en-US" altLang="ko-KR" sz="2000" kern="0" dirty="0" smtClean="0">
                <a:solidFill>
                  <a:srgbClr val="0000FF"/>
                </a:solidFill>
                <a:latin typeface="Arial Narrow" pitchFamily="34" charset="0"/>
                <a:cs typeface="Arial" pitchFamily="34" charset="0"/>
              </a:rPr>
              <a:t>Slant Column </a:t>
            </a:r>
            <a:r>
              <a:rPr kumimoji="0" lang="en-US" altLang="ko-KR" sz="2000" kern="0" dirty="0" smtClean="0">
                <a:solidFill>
                  <a:srgbClr val="000000"/>
                </a:solidFill>
                <a:latin typeface="Arial Narrow" pitchFamily="34" charset="0"/>
                <a:cs typeface="Arial" pitchFamily="34" charset="0"/>
              </a:rPr>
              <a:t>Retrieval Algorithm Improvement</a:t>
            </a:r>
          </a:p>
          <a:p>
            <a:pPr algn="ctr" latinLnBrk="0">
              <a:defRPr/>
            </a:pPr>
            <a:r>
              <a:rPr kumimoji="0" lang="en-US" altLang="ko-KR" sz="2000" kern="0" dirty="0" smtClean="0">
                <a:solidFill>
                  <a:srgbClr val="000000"/>
                </a:solidFill>
                <a:latin typeface="Arial Narrow" pitchFamily="34" charset="0"/>
                <a:cs typeface="Arial" pitchFamily="34" charset="0"/>
              </a:rPr>
              <a:t>Based on BOAS/DOAS</a:t>
            </a:r>
          </a:p>
        </p:txBody>
      </p:sp>
      <p:sp>
        <p:nvSpPr>
          <p:cNvPr id="19" name="TextBox 18"/>
          <p:cNvSpPr txBox="1"/>
          <p:nvPr/>
        </p:nvSpPr>
        <p:spPr>
          <a:xfrm>
            <a:off x="6372200" y="6381328"/>
            <a:ext cx="2198589" cy="369332"/>
          </a:xfrm>
          <a:prstGeom prst="rect">
            <a:avLst/>
          </a:prstGeom>
          <a:noFill/>
        </p:spPr>
        <p:txBody>
          <a:bodyPr wrap="none" rtlCol="0">
            <a:spAutoFit/>
          </a:bodyPr>
          <a:lstStyle/>
          <a:p>
            <a:r>
              <a:rPr lang="en-US" altLang="ko-KR" dirty="0" smtClean="0">
                <a:solidFill>
                  <a:prstClr val="black"/>
                </a:solidFill>
                <a:latin typeface="Arial"/>
                <a:cs typeface="Arial"/>
              </a:rPr>
              <a:t>(Courtesy, Y.J. Kim)</a:t>
            </a:r>
            <a:endParaRPr lang="en-US" dirty="0">
              <a:solidFill>
                <a:prstClr val="black"/>
              </a:solidFill>
              <a:latin typeface="Arial"/>
              <a:cs typeface="Arial"/>
            </a:endParaRPr>
          </a:p>
        </p:txBody>
      </p:sp>
    </p:spTree>
    <p:extLst>
      <p:ext uri="{BB962C8B-B14F-4D97-AF65-F5344CB8AC3E}">
        <p14:creationId xmlns:p14="http://schemas.microsoft.com/office/powerpoint/2010/main" val="1367661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latin typeface="Verdana"/>
            </a:endParaRPr>
          </a:p>
        </p:txBody>
      </p:sp>
      <p:pic>
        <p:nvPicPr>
          <p:cNvPr id="2049" name="_x183754680" descr="EMB0000035c3be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9512" y="692696"/>
            <a:ext cx="4057607" cy="2880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latin typeface="Verdana"/>
            </a:endParaRPr>
          </a:p>
        </p:txBody>
      </p:sp>
      <p:pic>
        <p:nvPicPr>
          <p:cNvPr id="2051" name="_x183753960" descr="EMB0000035c3be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12" y="3572935"/>
            <a:ext cx="4057607" cy="2880401"/>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p:cNvSpPr/>
          <p:nvPr/>
        </p:nvSpPr>
        <p:spPr>
          <a:xfrm>
            <a:off x="4716016" y="1268760"/>
            <a:ext cx="3672408" cy="1815882"/>
          </a:xfrm>
          <a:prstGeom prst="rect">
            <a:avLst/>
          </a:prstGeom>
        </p:spPr>
        <p:txBody>
          <a:bodyPr wrap="square">
            <a:spAutoFit/>
          </a:bodyPr>
          <a:lstStyle/>
          <a:p>
            <a:pPr fontAlgn="base"/>
            <a:r>
              <a:rPr lang="en-US" altLang="ko-KR" sz="1600" dirty="0" smtClean="0">
                <a:solidFill>
                  <a:srgbClr val="000000"/>
                </a:solidFill>
                <a:latin typeface="Arial" pitchFamily="34" charset="0"/>
                <a:ea typeface="Verdana" pitchFamily="34" charset="0"/>
                <a:cs typeface="Arial" pitchFamily="34" charset="0"/>
              </a:rPr>
              <a:t>RT Model: SCIATRAN 3.0</a:t>
            </a:r>
          </a:p>
          <a:p>
            <a:pPr fontAlgn="base"/>
            <a:r>
              <a:rPr lang="en-US" altLang="ko-KR" sz="1600" dirty="0" smtClean="0">
                <a:solidFill>
                  <a:srgbClr val="000000"/>
                </a:solidFill>
                <a:latin typeface="Arial" pitchFamily="34" charset="0"/>
                <a:ea typeface="Verdana" pitchFamily="34" charset="0"/>
                <a:cs typeface="Arial" pitchFamily="34" charset="0"/>
              </a:rPr>
              <a:t>Cloud model = </a:t>
            </a:r>
            <a:r>
              <a:rPr lang="en-US" altLang="ko-KR" sz="1600" dirty="0" err="1" smtClean="0">
                <a:solidFill>
                  <a:srgbClr val="000000"/>
                </a:solidFill>
                <a:latin typeface="Arial" pitchFamily="34" charset="0"/>
                <a:ea typeface="Verdana" pitchFamily="34" charset="0"/>
                <a:cs typeface="Arial" pitchFamily="34" charset="0"/>
              </a:rPr>
              <a:t>Lambertian</a:t>
            </a:r>
            <a:r>
              <a:rPr lang="en-US" altLang="ko-KR" sz="1600" dirty="0" smtClean="0">
                <a:solidFill>
                  <a:srgbClr val="000000"/>
                </a:solidFill>
                <a:latin typeface="Arial" pitchFamily="34" charset="0"/>
                <a:ea typeface="Verdana" pitchFamily="34" charset="0"/>
                <a:cs typeface="Arial" pitchFamily="34" charset="0"/>
              </a:rPr>
              <a:t> surface with varying albedo 0.4~0.8</a:t>
            </a:r>
          </a:p>
          <a:p>
            <a:pPr fontAlgn="base"/>
            <a:r>
              <a:rPr lang="en-US" altLang="ko-KR" sz="1600" dirty="0" smtClean="0">
                <a:solidFill>
                  <a:srgbClr val="000000"/>
                </a:solidFill>
                <a:latin typeface="Arial" pitchFamily="34" charset="0"/>
                <a:ea typeface="Verdana" pitchFamily="34" charset="0"/>
                <a:cs typeface="Arial" pitchFamily="34" charset="0"/>
              </a:rPr>
              <a:t>solar zenith angle = 37.43°</a:t>
            </a:r>
          </a:p>
          <a:p>
            <a:pPr fontAlgn="base"/>
            <a:r>
              <a:rPr lang="en-US" altLang="ko-KR" sz="1600" dirty="0" smtClean="0">
                <a:solidFill>
                  <a:srgbClr val="000000"/>
                </a:solidFill>
                <a:latin typeface="Arial" pitchFamily="34" charset="0"/>
                <a:ea typeface="Verdana" pitchFamily="34" charset="0"/>
                <a:cs typeface="Arial" pitchFamily="34" charset="0"/>
              </a:rPr>
              <a:t>viewing azimuth angle = 43.572°</a:t>
            </a:r>
          </a:p>
          <a:p>
            <a:pPr fontAlgn="base"/>
            <a:r>
              <a:rPr lang="en-US" altLang="ko-KR" sz="1600" dirty="0" smtClean="0">
                <a:solidFill>
                  <a:srgbClr val="000000"/>
                </a:solidFill>
                <a:latin typeface="Arial" pitchFamily="34" charset="0"/>
                <a:ea typeface="Verdana" pitchFamily="34" charset="0"/>
                <a:cs typeface="Arial" pitchFamily="34" charset="0"/>
              </a:rPr>
              <a:t>Solid line: 3</a:t>
            </a:r>
            <a:r>
              <a:rPr lang="en-US" altLang="ko-KR" sz="1600" baseline="30000" dirty="0" smtClean="0">
                <a:solidFill>
                  <a:srgbClr val="000000"/>
                </a:solidFill>
                <a:latin typeface="Arial" pitchFamily="34" charset="0"/>
                <a:ea typeface="Verdana" pitchFamily="34" charset="0"/>
                <a:cs typeface="Arial" pitchFamily="34" charset="0"/>
              </a:rPr>
              <a:t>rd</a:t>
            </a:r>
            <a:r>
              <a:rPr lang="en-US" altLang="ko-KR" sz="1600" dirty="0" smtClean="0">
                <a:solidFill>
                  <a:srgbClr val="000000"/>
                </a:solidFill>
                <a:latin typeface="Arial" pitchFamily="34" charset="0"/>
                <a:ea typeface="Verdana" pitchFamily="34" charset="0"/>
                <a:cs typeface="Arial" pitchFamily="34" charset="0"/>
              </a:rPr>
              <a:t> order polynomial approximation</a:t>
            </a:r>
          </a:p>
        </p:txBody>
      </p:sp>
      <p:sp>
        <p:nvSpPr>
          <p:cNvPr id="10" name="직사각형 9"/>
          <p:cNvSpPr/>
          <p:nvPr/>
        </p:nvSpPr>
        <p:spPr>
          <a:xfrm>
            <a:off x="4716016" y="4005064"/>
            <a:ext cx="3672408" cy="2062103"/>
          </a:xfrm>
          <a:prstGeom prst="rect">
            <a:avLst/>
          </a:prstGeom>
        </p:spPr>
        <p:txBody>
          <a:bodyPr wrap="square">
            <a:spAutoFit/>
          </a:bodyPr>
          <a:lstStyle/>
          <a:p>
            <a:pPr fontAlgn="base"/>
            <a:r>
              <a:rPr lang="en-US" altLang="ko-KR" sz="1600" dirty="0" smtClean="0">
                <a:solidFill>
                  <a:srgbClr val="000000"/>
                </a:solidFill>
                <a:latin typeface="Arial" pitchFamily="34" charset="0"/>
                <a:ea typeface="Verdana" pitchFamily="34" charset="0"/>
                <a:cs typeface="Arial" pitchFamily="34" charset="0"/>
              </a:rPr>
              <a:t>RT Model: SCIATRAN 3.0</a:t>
            </a:r>
          </a:p>
          <a:p>
            <a:pPr fontAlgn="base"/>
            <a:r>
              <a:rPr lang="en-US" altLang="ko-KR" sz="1600" dirty="0" smtClean="0">
                <a:solidFill>
                  <a:srgbClr val="000000"/>
                </a:solidFill>
                <a:latin typeface="Arial" pitchFamily="34" charset="0"/>
                <a:ea typeface="Verdana" pitchFamily="34" charset="0"/>
                <a:cs typeface="Arial" pitchFamily="34" charset="0"/>
              </a:rPr>
              <a:t>varying solar zenith angle between 0°  ~ 80°</a:t>
            </a:r>
          </a:p>
          <a:p>
            <a:pPr fontAlgn="base"/>
            <a:r>
              <a:rPr lang="en-US" altLang="ko-KR" sz="1600" dirty="0" smtClean="0">
                <a:solidFill>
                  <a:srgbClr val="000000"/>
                </a:solidFill>
                <a:latin typeface="Arial" pitchFamily="34" charset="0"/>
                <a:ea typeface="Verdana" pitchFamily="34" charset="0"/>
                <a:cs typeface="Arial" pitchFamily="34" charset="0"/>
              </a:rPr>
              <a:t>Cloud model = </a:t>
            </a:r>
            <a:r>
              <a:rPr lang="en-US" altLang="ko-KR" sz="1600" dirty="0" err="1" smtClean="0">
                <a:solidFill>
                  <a:srgbClr val="000000"/>
                </a:solidFill>
                <a:latin typeface="Arial" pitchFamily="34" charset="0"/>
                <a:ea typeface="Verdana" pitchFamily="34" charset="0"/>
                <a:cs typeface="Arial" pitchFamily="34" charset="0"/>
              </a:rPr>
              <a:t>Lambertian</a:t>
            </a:r>
            <a:r>
              <a:rPr lang="en-US" altLang="ko-KR" sz="1600" dirty="0" smtClean="0">
                <a:solidFill>
                  <a:srgbClr val="000000"/>
                </a:solidFill>
                <a:latin typeface="Arial" pitchFamily="34" charset="0"/>
                <a:ea typeface="Verdana" pitchFamily="34" charset="0"/>
                <a:cs typeface="Arial" pitchFamily="34" charset="0"/>
              </a:rPr>
              <a:t> surface with albedo 0.8</a:t>
            </a:r>
          </a:p>
          <a:p>
            <a:pPr fontAlgn="base"/>
            <a:r>
              <a:rPr lang="en-US" altLang="ko-KR" sz="1600" dirty="0" smtClean="0">
                <a:solidFill>
                  <a:srgbClr val="000000"/>
                </a:solidFill>
                <a:latin typeface="Arial" pitchFamily="34" charset="0"/>
                <a:ea typeface="Verdana" pitchFamily="34" charset="0"/>
                <a:cs typeface="Arial" pitchFamily="34" charset="0"/>
              </a:rPr>
              <a:t>viewing azimuth angle = 43.572°</a:t>
            </a:r>
          </a:p>
          <a:p>
            <a:pPr fontAlgn="base"/>
            <a:r>
              <a:rPr lang="en-US" altLang="ko-KR" sz="1600" dirty="0">
                <a:solidFill>
                  <a:srgbClr val="000000"/>
                </a:solidFill>
                <a:latin typeface="Arial" pitchFamily="34" charset="0"/>
                <a:ea typeface="Verdana" pitchFamily="34" charset="0"/>
                <a:cs typeface="Arial" pitchFamily="34" charset="0"/>
              </a:rPr>
              <a:t>Solid line: 3</a:t>
            </a:r>
            <a:r>
              <a:rPr lang="en-US" altLang="ko-KR" sz="1600" baseline="30000" dirty="0">
                <a:solidFill>
                  <a:srgbClr val="000000"/>
                </a:solidFill>
                <a:latin typeface="Arial" pitchFamily="34" charset="0"/>
                <a:ea typeface="Verdana" pitchFamily="34" charset="0"/>
                <a:cs typeface="Arial" pitchFamily="34" charset="0"/>
              </a:rPr>
              <a:t>rd</a:t>
            </a:r>
            <a:r>
              <a:rPr lang="en-US" altLang="ko-KR" sz="1600" dirty="0">
                <a:solidFill>
                  <a:srgbClr val="000000"/>
                </a:solidFill>
                <a:latin typeface="Arial" pitchFamily="34" charset="0"/>
                <a:ea typeface="Verdana" pitchFamily="34" charset="0"/>
                <a:cs typeface="Arial" pitchFamily="34" charset="0"/>
              </a:rPr>
              <a:t> order polynomial </a:t>
            </a:r>
            <a:r>
              <a:rPr lang="en-US" altLang="ko-KR" sz="1600" dirty="0" smtClean="0">
                <a:solidFill>
                  <a:srgbClr val="000000"/>
                </a:solidFill>
                <a:latin typeface="Arial" pitchFamily="34" charset="0"/>
                <a:ea typeface="Verdana" pitchFamily="34" charset="0"/>
                <a:cs typeface="Arial" pitchFamily="34" charset="0"/>
              </a:rPr>
              <a:t>approximation</a:t>
            </a:r>
            <a:endParaRPr lang="en-US" altLang="ko-KR" sz="1600" dirty="0">
              <a:solidFill>
                <a:srgbClr val="000000"/>
              </a:solidFill>
              <a:latin typeface="Arial" pitchFamily="34" charset="0"/>
              <a:ea typeface="Verdana" pitchFamily="34" charset="0"/>
              <a:cs typeface="Arial" pitchFamily="34" charset="0"/>
            </a:endParaRPr>
          </a:p>
        </p:txBody>
      </p:sp>
      <p:sp>
        <p:nvSpPr>
          <p:cNvPr id="7" name="직사각형 6"/>
          <p:cNvSpPr/>
          <p:nvPr/>
        </p:nvSpPr>
        <p:spPr bwMode="invGray">
          <a:xfrm>
            <a:off x="1153716" y="1844824"/>
            <a:ext cx="108012" cy="864096"/>
          </a:xfrm>
          <a:prstGeom prst="rect">
            <a:avLst/>
          </a:prstGeom>
          <a:noFill/>
          <a:ln w="12700">
            <a:solidFill>
              <a:srgbClr val="FF0000"/>
            </a:solidFill>
            <a:miter lim="800000"/>
            <a:headEnd/>
            <a:tailEnd/>
          </a:ln>
          <a:effectLst/>
        </p:spPr>
        <p:txBody>
          <a:bodyPr wrap="none" rtlCol="0" anchor="ctr"/>
          <a:lstStyle/>
          <a:p>
            <a:pPr algn="ctr">
              <a:lnSpc>
                <a:spcPct val="90000"/>
              </a:lnSpc>
              <a:buClr>
                <a:srgbClr val="000066"/>
              </a:buClr>
              <a:buSzPct val="150000"/>
              <a:buFont typeface="굴림체" pitchFamily="49" charset="-127"/>
              <a:buNone/>
            </a:pPr>
            <a:endParaRPr lang="ko-KR" altLang="en-US" sz="2050" b="1" dirty="0">
              <a:solidFill>
                <a:srgbClr val="FFFFFF"/>
              </a:solidFill>
              <a:effectLst>
                <a:outerShdw blurRad="38100" dist="38100" dir="2700000" algn="tl">
                  <a:srgbClr val="000000"/>
                </a:outerShdw>
              </a:effectLst>
              <a:latin typeface="HY견고딕" pitchFamily="18" charset="-127"/>
              <a:ea typeface="HY견고딕" pitchFamily="18" charset="-127"/>
            </a:endParaRPr>
          </a:p>
        </p:txBody>
      </p:sp>
      <p:sp>
        <p:nvSpPr>
          <p:cNvPr id="8" name="TextBox 7"/>
          <p:cNvSpPr txBox="1"/>
          <p:nvPr/>
        </p:nvSpPr>
        <p:spPr>
          <a:xfrm>
            <a:off x="1403648" y="2570420"/>
            <a:ext cx="1260140" cy="276999"/>
          </a:xfrm>
          <a:prstGeom prst="rect">
            <a:avLst/>
          </a:prstGeom>
          <a:noFill/>
        </p:spPr>
        <p:txBody>
          <a:bodyPr wrap="square" rtlCol="0">
            <a:spAutoFit/>
          </a:bodyPr>
          <a:lstStyle/>
          <a:p>
            <a:r>
              <a:rPr lang="en-US" altLang="ko-KR" sz="1200" dirty="0" smtClean="0">
                <a:solidFill>
                  <a:srgbClr val="000000"/>
                </a:solidFill>
                <a:latin typeface="Verdana"/>
              </a:rPr>
              <a:t>regular interval</a:t>
            </a:r>
            <a:endParaRPr lang="ko-KR" altLang="en-US" sz="1200" dirty="0">
              <a:solidFill>
                <a:srgbClr val="000000"/>
              </a:solidFill>
              <a:latin typeface="Verdana"/>
            </a:endParaRPr>
          </a:p>
        </p:txBody>
      </p:sp>
      <p:cxnSp>
        <p:nvCxnSpPr>
          <p:cNvPr id="12" name="직선 화살표 연결선 11"/>
          <p:cNvCxnSpPr>
            <a:endCxn id="8" idx="1"/>
          </p:cNvCxnSpPr>
          <p:nvPr/>
        </p:nvCxnSpPr>
        <p:spPr bwMode="auto">
          <a:xfrm>
            <a:off x="1261728" y="2570420"/>
            <a:ext cx="141920" cy="138500"/>
          </a:xfrm>
          <a:prstGeom prst="straightConnector1">
            <a:avLst/>
          </a:prstGeom>
          <a:noFill/>
          <a:ln w="12700" cap="flat" cmpd="sng" algn="ctr">
            <a:solidFill>
              <a:srgbClr val="FF0000"/>
            </a:solidFill>
            <a:prstDash val="solid"/>
            <a:round/>
            <a:headEnd type="none" w="med" len="med"/>
            <a:tailEnd type="arrow"/>
          </a:ln>
          <a:effectLst/>
        </p:spPr>
      </p:cxnSp>
      <p:sp>
        <p:nvSpPr>
          <p:cNvPr id="15" name="직사각형 14"/>
          <p:cNvSpPr/>
          <p:nvPr/>
        </p:nvSpPr>
        <p:spPr bwMode="invGray">
          <a:xfrm>
            <a:off x="1190607" y="4509120"/>
            <a:ext cx="108012" cy="1002596"/>
          </a:xfrm>
          <a:prstGeom prst="rect">
            <a:avLst/>
          </a:prstGeom>
          <a:noFill/>
          <a:ln w="12700">
            <a:solidFill>
              <a:srgbClr val="FF0000"/>
            </a:solidFill>
            <a:miter lim="800000"/>
            <a:headEnd/>
            <a:tailEnd/>
          </a:ln>
          <a:effectLst/>
        </p:spPr>
        <p:txBody>
          <a:bodyPr wrap="none" rtlCol="0" anchor="ctr"/>
          <a:lstStyle/>
          <a:p>
            <a:pPr algn="ctr">
              <a:lnSpc>
                <a:spcPct val="90000"/>
              </a:lnSpc>
              <a:buClr>
                <a:srgbClr val="000066"/>
              </a:buClr>
              <a:buSzPct val="150000"/>
              <a:buFont typeface="굴림체" pitchFamily="49" charset="-127"/>
              <a:buNone/>
            </a:pPr>
            <a:endParaRPr lang="ko-KR" altLang="en-US" sz="2050" b="1" dirty="0">
              <a:solidFill>
                <a:srgbClr val="FFFFFF"/>
              </a:solidFill>
              <a:effectLst>
                <a:outerShdw blurRad="38100" dist="38100" dir="2700000" algn="tl">
                  <a:srgbClr val="000000"/>
                </a:outerShdw>
              </a:effectLst>
              <a:latin typeface="HY견고딕" pitchFamily="18" charset="-127"/>
              <a:ea typeface="HY견고딕" pitchFamily="18" charset="-127"/>
            </a:endParaRPr>
          </a:p>
        </p:txBody>
      </p:sp>
      <p:sp>
        <p:nvSpPr>
          <p:cNvPr id="16" name="TextBox 15"/>
          <p:cNvSpPr txBox="1"/>
          <p:nvPr/>
        </p:nvSpPr>
        <p:spPr>
          <a:xfrm>
            <a:off x="1440538" y="5373216"/>
            <a:ext cx="1403269" cy="276999"/>
          </a:xfrm>
          <a:prstGeom prst="rect">
            <a:avLst/>
          </a:prstGeom>
          <a:noFill/>
        </p:spPr>
        <p:txBody>
          <a:bodyPr wrap="square" rtlCol="0">
            <a:spAutoFit/>
          </a:bodyPr>
          <a:lstStyle/>
          <a:p>
            <a:r>
              <a:rPr lang="en-US" altLang="ko-KR" sz="1200" dirty="0" smtClean="0">
                <a:solidFill>
                  <a:srgbClr val="000000"/>
                </a:solidFill>
                <a:latin typeface="Verdana"/>
              </a:rPr>
              <a:t>irregular interval</a:t>
            </a:r>
            <a:endParaRPr lang="ko-KR" altLang="en-US" sz="1200" dirty="0">
              <a:solidFill>
                <a:srgbClr val="000000"/>
              </a:solidFill>
              <a:latin typeface="Verdana"/>
            </a:endParaRPr>
          </a:p>
        </p:txBody>
      </p:sp>
      <p:cxnSp>
        <p:nvCxnSpPr>
          <p:cNvPr id="17" name="직선 화살표 연결선 16"/>
          <p:cNvCxnSpPr>
            <a:endCxn id="16" idx="1"/>
          </p:cNvCxnSpPr>
          <p:nvPr/>
        </p:nvCxnSpPr>
        <p:spPr bwMode="auto">
          <a:xfrm>
            <a:off x="1298619" y="5373216"/>
            <a:ext cx="141919" cy="138500"/>
          </a:xfrm>
          <a:prstGeom prst="straightConnector1">
            <a:avLst/>
          </a:prstGeom>
          <a:noFill/>
          <a:ln w="12700" cap="flat" cmpd="sng" algn="ctr">
            <a:solidFill>
              <a:srgbClr val="FF0000"/>
            </a:solidFill>
            <a:prstDash val="solid"/>
            <a:round/>
            <a:headEnd type="none" w="med" len="med"/>
            <a:tailEnd type="arrow"/>
          </a:ln>
          <a:effectLst/>
        </p:spPr>
      </p:cxnSp>
      <p:sp>
        <p:nvSpPr>
          <p:cNvPr id="14" name="직사각형 13"/>
          <p:cNvSpPr/>
          <p:nvPr/>
        </p:nvSpPr>
        <p:spPr bwMode="invGray">
          <a:xfrm>
            <a:off x="2339750" y="1340768"/>
            <a:ext cx="1152129" cy="216024"/>
          </a:xfrm>
          <a:prstGeom prst="rect">
            <a:avLst/>
          </a:prstGeom>
          <a:noFill/>
          <a:ln w="12700">
            <a:solidFill>
              <a:srgbClr val="FF0000"/>
            </a:solidFill>
            <a:miter lim="800000"/>
            <a:headEnd/>
            <a:tailEnd/>
          </a:ln>
          <a:effectLst/>
        </p:spPr>
        <p:txBody>
          <a:bodyPr wrap="none" rtlCol="0" anchor="ctr"/>
          <a:lstStyle/>
          <a:p>
            <a:pPr algn="ctr">
              <a:lnSpc>
                <a:spcPct val="90000"/>
              </a:lnSpc>
              <a:buClr>
                <a:srgbClr val="000066"/>
              </a:buClr>
              <a:buSzPct val="150000"/>
              <a:buFont typeface="굴림체" pitchFamily="49" charset="-127"/>
              <a:buNone/>
            </a:pPr>
            <a:endParaRPr lang="ko-KR" altLang="en-US" sz="2050" b="1" dirty="0">
              <a:solidFill>
                <a:srgbClr val="FFFFFF"/>
              </a:solidFill>
              <a:effectLst>
                <a:outerShdw blurRad="38100" dist="38100" dir="2700000" algn="tl">
                  <a:srgbClr val="000000"/>
                </a:outerShdw>
              </a:effectLst>
              <a:latin typeface="HY견고딕" pitchFamily="18" charset="-127"/>
              <a:ea typeface="HY견고딕" pitchFamily="18" charset="-127"/>
            </a:endParaRPr>
          </a:p>
        </p:txBody>
      </p:sp>
      <p:sp>
        <p:nvSpPr>
          <p:cNvPr id="18" name="TextBox 17"/>
          <p:cNvSpPr txBox="1"/>
          <p:nvPr/>
        </p:nvSpPr>
        <p:spPr>
          <a:xfrm>
            <a:off x="2771800" y="1613991"/>
            <a:ext cx="2016224" cy="461665"/>
          </a:xfrm>
          <a:prstGeom prst="rect">
            <a:avLst/>
          </a:prstGeom>
          <a:noFill/>
        </p:spPr>
        <p:txBody>
          <a:bodyPr wrap="square" rtlCol="0">
            <a:spAutoFit/>
          </a:bodyPr>
          <a:lstStyle/>
          <a:p>
            <a:r>
              <a:rPr lang="en-US" altLang="ko-KR" sz="1200" dirty="0" smtClean="0">
                <a:solidFill>
                  <a:srgbClr val="000000"/>
                </a:solidFill>
                <a:latin typeface="Verdana"/>
              </a:rPr>
              <a:t>insufficient absorptivity difference for high cloud</a:t>
            </a:r>
            <a:endParaRPr lang="ko-KR" altLang="en-US" sz="1200" dirty="0">
              <a:solidFill>
                <a:srgbClr val="000000"/>
              </a:solidFill>
              <a:latin typeface="Verdana"/>
            </a:endParaRPr>
          </a:p>
        </p:txBody>
      </p:sp>
      <p:cxnSp>
        <p:nvCxnSpPr>
          <p:cNvPr id="23" name="직선 화살표 연결선 22"/>
          <p:cNvCxnSpPr>
            <a:endCxn id="18" idx="1"/>
          </p:cNvCxnSpPr>
          <p:nvPr/>
        </p:nvCxnSpPr>
        <p:spPr bwMode="auto">
          <a:xfrm>
            <a:off x="2555776" y="1556792"/>
            <a:ext cx="216024" cy="288032"/>
          </a:xfrm>
          <a:prstGeom prst="straightConnector1">
            <a:avLst/>
          </a:prstGeom>
          <a:noFill/>
          <a:ln w="9525" cap="flat" cmpd="sng" algn="ctr">
            <a:solidFill>
              <a:srgbClr val="FF0000"/>
            </a:solidFill>
            <a:prstDash val="solid"/>
            <a:round/>
            <a:headEnd type="none" w="med" len="med"/>
            <a:tailEnd type="arrow"/>
          </a:ln>
          <a:effectLst/>
        </p:spPr>
      </p:cxnSp>
      <p:sp>
        <p:nvSpPr>
          <p:cNvPr id="20" name="제목 1"/>
          <p:cNvSpPr>
            <a:spLocks noGrp="1"/>
          </p:cNvSpPr>
          <p:nvPr>
            <p:ph type="title"/>
          </p:nvPr>
        </p:nvSpPr>
        <p:spPr>
          <a:xfrm>
            <a:off x="457200" y="142852"/>
            <a:ext cx="8229600" cy="652462"/>
          </a:xfrm>
        </p:spPr>
        <p:txBody>
          <a:bodyPr>
            <a:normAutofit fontScale="90000"/>
          </a:bodyPr>
          <a:lstStyle/>
          <a:p>
            <a:r>
              <a:rPr lang="en-US" altLang="ko-KR" sz="3600" b="1" dirty="0" smtClean="0">
                <a:latin typeface="Arial"/>
                <a:cs typeface="Arial"/>
              </a:rPr>
              <a:t>Sensitivity of O</a:t>
            </a:r>
            <a:r>
              <a:rPr lang="en-US" altLang="ko-KR" sz="3600" b="1" baseline="-25000" dirty="0" smtClean="0">
                <a:latin typeface="Arial"/>
                <a:cs typeface="Arial"/>
              </a:rPr>
              <a:t>2</a:t>
            </a:r>
            <a:r>
              <a:rPr lang="en-US" altLang="ko-KR" sz="3600" b="1" dirty="0" smtClean="0">
                <a:latin typeface="Arial"/>
                <a:cs typeface="Arial"/>
              </a:rPr>
              <a:t>-O</a:t>
            </a:r>
            <a:r>
              <a:rPr lang="en-US" altLang="ko-KR" sz="3600" b="1" baseline="-25000" dirty="0" smtClean="0">
                <a:latin typeface="Arial"/>
                <a:cs typeface="Arial"/>
              </a:rPr>
              <a:t>2</a:t>
            </a:r>
            <a:r>
              <a:rPr lang="en-US" altLang="ko-KR" sz="3600" b="1" dirty="0" smtClean="0">
                <a:latin typeface="Arial"/>
                <a:cs typeface="Arial"/>
              </a:rPr>
              <a:t> absorption to clouds</a:t>
            </a:r>
            <a:endParaRPr lang="ko-KR" altLang="en-US" sz="2800" b="1" dirty="0">
              <a:latin typeface="Arial"/>
              <a:cs typeface="Arial"/>
            </a:endParaRPr>
          </a:p>
        </p:txBody>
      </p:sp>
      <p:sp>
        <p:nvSpPr>
          <p:cNvPr id="19" name="TextBox 18"/>
          <p:cNvSpPr txBox="1"/>
          <p:nvPr/>
        </p:nvSpPr>
        <p:spPr>
          <a:xfrm>
            <a:off x="6660232" y="6093296"/>
            <a:ext cx="2378476" cy="369332"/>
          </a:xfrm>
          <a:prstGeom prst="rect">
            <a:avLst/>
          </a:prstGeom>
          <a:noFill/>
        </p:spPr>
        <p:txBody>
          <a:bodyPr wrap="none" rtlCol="0">
            <a:spAutoFit/>
          </a:bodyPr>
          <a:lstStyle/>
          <a:p>
            <a:r>
              <a:rPr lang="en-US" altLang="ko-KR" dirty="0" smtClean="0">
                <a:solidFill>
                  <a:prstClr val="black"/>
                </a:solidFill>
                <a:latin typeface="Arial"/>
                <a:cs typeface="Arial"/>
              </a:rPr>
              <a:t>(Courtesy, Y.S. Choi)</a:t>
            </a:r>
            <a:endParaRPr lang="en-US" dirty="0">
              <a:solidFill>
                <a:prstClr val="black"/>
              </a:solidFill>
              <a:latin typeface="Arial"/>
              <a:cs typeface="Arial"/>
            </a:endParaRPr>
          </a:p>
        </p:txBody>
      </p:sp>
    </p:spTree>
    <p:extLst>
      <p:ext uri="{BB962C8B-B14F-4D97-AF65-F5344CB8AC3E}">
        <p14:creationId xmlns:p14="http://schemas.microsoft.com/office/powerpoint/2010/main" val="4246160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457200" y="188640"/>
            <a:ext cx="8229600" cy="926976"/>
          </a:xfrm>
        </p:spPr>
        <p:txBody>
          <a:bodyPr>
            <a:normAutofit fontScale="90000"/>
          </a:bodyPr>
          <a:lstStyle/>
          <a:p>
            <a:pPr>
              <a:defRPr/>
            </a:pPr>
            <a:r>
              <a:rPr lang="en-US" altLang="ko-KR" sz="3600" b="1" dirty="0" smtClean="0">
                <a:latin typeface="Arial"/>
                <a:cs typeface="Arial"/>
              </a:rPr>
              <a:t>GEO-KOMPSAT-2B      GEMS</a:t>
            </a:r>
            <a:br>
              <a:rPr lang="en-US" altLang="ko-KR" sz="3600" b="1" dirty="0" smtClean="0">
                <a:latin typeface="Arial"/>
                <a:cs typeface="Arial"/>
              </a:rPr>
            </a:br>
            <a:r>
              <a:rPr lang="en-US" altLang="ko-KR" sz="2700" b="1" dirty="0" smtClean="0">
                <a:latin typeface="Arial"/>
                <a:cs typeface="Arial"/>
              </a:rPr>
              <a:t>(Geostationary Environment Monitoring Spectrometer)</a:t>
            </a:r>
            <a:endParaRPr lang="ko-KR" altLang="en-US" sz="2700" b="1" dirty="0">
              <a:latin typeface="Arial"/>
              <a:cs typeface="Arial"/>
            </a:endParaRPr>
          </a:p>
        </p:txBody>
      </p:sp>
      <p:sp>
        <p:nvSpPr>
          <p:cNvPr id="2" name="TextBox 1"/>
          <p:cNvSpPr txBox="1"/>
          <p:nvPr/>
        </p:nvSpPr>
        <p:spPr>
          <a:xfrm>
            <a:off x="4329951" y="1145316"/>
            <a:ext cx="2659702" cy="369332"/>
          </a:xfrm>
          <a:prstGeom prst="rect">
            <a:avLst/>
          </a:prstGeom>
          <a:solidFill>
            <a:srgbClr val="FFFFFF"/>
          </a:solidFill>
        </p:spPr>
        <p:txBody>
          <a:bodyPr wrap="none" rtlCol="0">
            <a:spAutoFit/>
          </a:bodyPr>
          <a:lstStyle/>
          <a:p>
            <a:pPr marL="285750" indent="-285750">
              <a:buFont typeface="Arial"/>
              <a:buChar char="•"/>
            </a:pPr>
            <a:r>
              <a:rPr lang="en-US" altLang="ko-KR" dirty="0" smtClean="0"/>
              <a:t>Launch:</a:t>
            </a:r>
            <a:r>
              <a:rPr lang="ko-KR" altLang="en-US" dirty="0" smtClean="0"/>
              <a:t> </a:t>
            </a:r>
            <a:r>
              <a:rPr lang="en-US" altLang="ko-KR" dirty="0" smtClean="0"/>
              <a:t>2018 (planned)</a:t>
            </a:r>
          </a:p>
        </p:txBody>
      </p:sp>
      <p:sp>
        <p:nvSpPr>
          <p:cNvPr id="3" name="TextBox 2"/>
          <p:cNvSpPr txBox="1"/>
          <p:nvPr/>
        </p:nvSpPr>
        <p:spPr>
          <a:xfrm>
            <a:off x="4284866" y="1663682"/>
            <a:ext cx="4536505" cy="400110"/>
          </a:xfrm>
          <a:prstGeom prst="rect">
            <a:avLst/>
          </a:prstGeom>
          <a:noFill/>
        </p:spPr>
        <p:txBody>
          <a:bodyPr wrap="square" rtlCol="0">
            <a:spAutoFit/>
          </a:bodyPr>
          <a:lstStyle/>
          <a:p>
            <a:r>
              <a:rPr lang="en-US" altLang="ko-KR" sz="2000" b="1" dirty="0" smtClean="0"/>
              <a:t>Major specification</a:t>
            </a:r>
          </a:p>
        </p:txBody>
      </p:sp>
      <p:graphicFrame>
        <p:nvGraphicFramePr>
          <p:cNvPr id="5" name="Table 4"/>
          <p:cNvGraphicFramePr>
            <a:graphicFrameLocks noGrp="1"/>
          </p:cNvGraphicFramePr>
          <p:nvPr>
            <p:extLst>
              <p:ext uri="{D42A27DB-BD31-4B8C-83A1-F6EECF244321}">
                <p14:modId xmlns:p14="http://schemas.microsoft.com/office/powerpoint/2010/main" val="3765412764"/>
              </p:ext>
            </p:extLst>
          </p:nvPr>
        </p:nvGraphicFramePr>
        <p:xfrm>
          <a:off x="4329951" y="2070640"/>
          <a:ext cx="4490521" cy="4750141"/>
        </p:xfrm>
        <a:graphic>
          <a:graphicData uri="http://schemas.openxmlformats.org/drawingml/2006/table">
            <a:tbl>
              <a:tblPr firstRow="1" bandRow="1">
                <a:tableStyleId>{5C22544A-7EE6-4342-B048-85BDC9FD1C3A}</a:tableStyleId>
              </a:tblPr>
              <a:tblGrid>
                <a:gridCol w="1276348"/>
                <a:gridCol w="3214173"/>
              </a:tblGrid>
              <a:tr h="314417">
                <a:tc>
                  <a:txBody>
                    <a:bodyPr/>
                    <a:lstStyle/>
                    <a:p>
                      <a:pPr algn="ctr"/>
                      <a:endParaRPr lang="en-US" sz="1400" dirty="0"/>
                    </a:p>
                  </a:txBody>
                  <a:tcPr/>
                </a:tc>
                <a:tc>
                  <a:txBody>
                    <a:bodyPr/>
                    <a:lstStyle/>
                    <a:p>
                      <a:pPr algn="ctr"/>
                      <a:r>
                        <a:rPr lang="en-US" sz="1400" dirty="0" smtClean="0"/>
                        <a:t>Specification</a:t>
                      </a:r>
                      <a:endParaRPr lang="en-US" sz="1400" dirty="0"/>
                    </a:p>
                  </a:txBody>
                  <a:tcPr/>
                </a:tc>
              </a:tr>
              <a:tr h="314417">
                <a:tc>
                  <a:txBody>
                    <a:bodyPr/>
                    <a:lstStyle/>
                    <a:p>
                      <a:pPr marL="0" indent="0">
                        <a:buFont typeface="Arial"/>
                        <a:buNone/>
                      </a:pPr>
                      <a:r>
                        <a:rPr lang="en-US" altLang="ko-KR" sz="1400" dirty="0" smtClean="0"/>
                        <a:t>Lifetime</a:t>
                      </a:r>
                    </a:p>
                  </a:txBody>
                  <a:tcPr/>
                </a:tc>
                <a:tc>
                  <a:txBody>
                    <a:bodyPr/>
                    <a:lstStyle/>
                    <a:p>
                      <a:pPr marL="0" indent="0">
                        <a:buFont typeface="Arial"/>
                        <a:buNone/>
                      </a:pPr>
                      <a:r>
                        <a:rPr lang="en-US" altLang="ko-KR" sz="1400" baseline="0" dirty="0" smtClean="0"/>
                        <a:t>10 </a:t>
                      </a:r>
                      <a:r>
                        <a:rPr lang="en-US" altLang="ko-KR" sz="1400" baseline="0" dirty="0" err="1" smtClean="0"/>
                        <a:t>yrs</a:t>
                      </a:r>
                      <a:endParaRPr lang="en-US" altLang="ko-KR" sz="1400" dirty="0" smtClean="0"/>
                    </a:p>
                  </a:txBody>
                  <a:tcPr/>
                </a:tc>
              </a:tr>
              <a:tr h="54308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Spatial</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coverage</a:t>
                      </a:r>
                    </a:p>
                  </a:txBody>
                  <a:tcPr/>
                </a:tc>
                <a:tc>
                  <a:txBody>
                    <a:bodyPr/>
                    <a:lstStyle/>
                    <a:p>
                      <a:pPr marL="0" indent="0">
                        <a:buFont typeface="Arial"/>
                        <a:buNone/>
                      </a:pPr>
                      <a:r>
                        <a:rPr lang="en-US" altLang="ko-KR" sz="1400" dirty="0" smtClean="0"/>
                        <a:t>5000</a:t>
                      </a:r>
                      <a:r>
                        <a:rPr lang="ko-KR" altLang="en-US" sz="1400" dirty="0" smtClean="0"/>
                        <a:t> </a:t>
                      </a:r>
                      <a:r>
                        <a:rPr lang="en-US" altLang="ko-KR" sz="1400" dirty="0" smtClean="0"/>
                        <a:t>km x 5000 km</a:t>
                      </a:r>
                    </a:p>
                    <a:p>
                      <a:pPr marL="0" indent="0">
                        <a:buFont typeface="Arial"/>
                        <a:buNone/>
                      </a:pPr>
                      <a:r>
                        <a:rPr lang="en-US" sz="1400" dirty="0" smtClean="0"/>
                        <a:t>(5</a:t>
                      </a:r>
                      <a:r>
                        <a:rPr lang="en-US" sz="1400" baseline="30000" dirty="0" smtClean="0"/>
                        <a:t>o</a:t>
                      </a:r>
                      <a:r>
                        <a:rPr lang="en-US" sz="1400" dirty="0" smtClean="0"/>
                        <a:t> S ~ 45</a:t>
                      </a:r>
                      <a:r>
                        <a:rPr lang="en-US" sz="1400" baseline="30000" dirty="0" smtClean="0"/>
                        <a:t>o</a:t>
                      </a:r>
                      <a:r>
                        <a:rPr lang="en-US" sz="1400" dirty="0" smtClean="0"/>
                        <a:t> N)</a:t>
                      </a:r>
                    </a:p>
                  </a:txBody>
                  <a:tcPr/>
                </a:tc>
              </a:tr>
              <a:tr h="39449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Longitude</a:t>
                      </a:r>
                    </a:p>
                  </a:txBody>
                  <a:tcPr/>
                </a:tc>
                <a:tc>
                  <a:txBody>
                    <a:bodyPr/>
                    <a:lstStyle/>
                    <a:p>
                      <a:pPr marL="0" indent="0">
                        <a:buFont typeface="Arial"/>
                        <a:buNone/>
                      </a:pPr>
                      <a:r>
                        <a:rPr lang="en-US" sz="1400" dirty="0" smtClean="0"/>
                        <a:t>128.2 E</a:t>
                      </a:r>
                    </a:p>
                  </a:txBody>
                  <a:tcPr/>
                </a:tc>
              </a:tr>
              <a:tr h="31441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Duty</a:t>
                      </a:r>
                      <a:r>
                        <a:rPr lang="en-US" altLang="ko-KR" sz="1400" baseline="0" dirty="0" smtClean="0"/>
                        <a:t> cycle</a:t>
                      </a:r>
                      <a:endParaRPr lang="en-US" altLang="ko-KR" sz="1400" dirty="0" smtClean="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ko-KR" sz="1400" dirty="0" smtClean="0"/>
                        <a:t>8</a:t>
                      </a:r>
                      <a:r>
                        <a:rPr lang="en-US" altLang="ko-KR" sz="1400" baseline="0" dirty="0" smtClean="0"/>
                        <a:t> times </a:t>
                      </a:r>
                      <a:r>
                        <a:rPr lang="en-US" altLang="ko-KR" sz="1400" dirty="0" smtClean="0"/>
                        <a:t>/ 1</a:t>
                      </a:r>
                      <a:r>
                        <a:rPr lang="en-US" altLang="ko-KR" sz="1400" baseline="0" dirty="0" smtClean="0"/>
                        <a:t> day</a:t>
                      </a:r>
                      <a:endParaRPr lang="en-US" altLang="ko-KR" sz="1400" dirty="0" smtClean="0"/>
                    </a:p>
                  </a:txBody>
                  <a:tcPr/>
                </a:tc>
              </a:tr>
              <a:tr h="31441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Spatial</a:t>
                      </a:r>
                      <a:r>
                        <a:rPr lang="en-US" altLang="ko-KR" sz="1400" baseline="0" dirty="0" smtClean="0"/>
                        <a:t>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baseline="0" dirty="0" smtClean="0"/>
                        <a:t>resolution</a:t>
                      </a:r>
                      <a:endParaRPr lang="en-US" altLang="ko-KR" sz="1400" dirty="0" smtClean="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7</a:t>
                      </a:r>
                      <a:r>
                        <a:rPr lang="ko-KR" altLang="en-US" sz="1400" dirty="0" smtClean="0"/>
                        <a:t> </a:t>
                      </a:r>
                      <a:r>
                        <a:rPr lang="en-US" altLang="ko-KR" sz="1400" dirty="0" smtClean="0"/>
                        <a:t>km (NS) x 8 km (EW) @ Seoul    (gas)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3.5</a:t>
                      </a:r>
                      <a:r>
                        <a:rPr lang="en-US" altLang="ko-KR" sz="1400" baseline="0" dirty="0" smtClean="0"/>
                        <a:t> km (NS) x 8 km (EW)            (aerosol</a:t>
                      </a:r>
                      <a:r>
                        <a:rPr lang="en-US" altLang="ko-KR" sz="1400" dirty="0" smtClean="0"/>
                        <a:t> )</a:t>
                      </a:r>
                    </a:p>
                  </a:txBody>
                  <a:tcPr/>
                </a:tc>
              </a:tr>
              <a:tr h="31441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Spectral</a:t>
                      </a:r>
                      <a:r>
                        <a:rPr lang="en-US" altLang="ko-KR" sz="1400" baseline="0" dirty="0" smtClean="0"/>
                        <a:t>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baseline="0" dirty="0" smtClean="0"/>
                        <a:t>coverage</a:t>
                      </a:r>
                      <a:endParaRPr lang="en-US" altLang="ko-KR" sz="1400" dirty="0" smtClean="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300</a:t>
                      </a:r>
                      <a:r>
                        <a:rPr lang="ko-KR" altLang="en-US" sz="1400" dirty="0" smtClean="0"/>
                        <a:t> </a:t>
                      </a:r>
                      <a:r>
                        <a:rPr lang="en-US" altLang="ko-KR" sz="1400" dirty="0" smtClean="0"/>
                        <a:t>–</a:t>
                      </a:r>
                      <a:r>
                        <a:rPr lang="ko-KR" altLang="en-US" sz="1400" dirty="0" smtClean="0"/>
                        <a:t> </a:t>
                      </a:r>
                      <a:r>
                        <a:rPr lang="en-US" altLang="ko-KR" sz="1400" dirty="0" smtClean="0"/>
                        <a:t>500</a:t>
                      </a:r>
                      <a:r>
                        <a:rPr lang="ko-KR" altLang="en-US" sz="1400" dirty="0" smtClean="0"/>
                        <a:t> </a:t>
                      </a:r>
                      <a:r>
                        <a:rPr lang="en-US" altLang="ko-KR" sz="1400" dirty="0" smtClean="0"/>
                        <a:t>nm</a:t>
                      </a:r>
                    </a:p>
                  </a:txBody>
                  <a:tcPr/>
                </a:tc>
              </a:tr>
              <a:tr h="31441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Spectral</a:t>
                      </a:r>
                      <a:r>
                        <a:rPr lang="en-US" altLang="ko-KR" sz="1400" baseline="0" dirty="0" smtClean="0"/>
                        <a:t>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baseline="0" dirty="0" smtClean="0"/>
                        <a:t>resolution</a:t>
                      </a:r>
                      <a:endParaRPr lang="en-US" altLang="ko-KR" sz="1400" dirty="0" smtClean="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0.6</a:t>
                      </a:r>
                      <a:r>
                        <a:rPr lang="ko-KR" altLang="en-US" sz="1400" dirty="0" smtClean="0"/>
                        <a:t> </a:t>
                      </a:r>
                      <a:r>
                        <a:rPr lang="en-US" altLang="ko-KR" sz="1400" dirty="0" smtClean="0"/>
                        <a:t>nm (3 samples)</a:t>
                      </a:r>
                    </a:p>
                  </a:txBody>
                  <a:tcPr/>
                </a:tc>
              </a:tr>
              <a:tr h="54308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Products</a:t>
                      </a:r>
                    </a:p>
                  </a:txBody>
                  <a:tcPr/>
                </a:tc>
                <a:tc>
                  <a:txBody>
                    <a:bodyPr/>
                    <a:lstStyle/>
                    <a:p>
                      <a:pPr marL="0" indent="0">
                        <a:buFont typeface="Arial"/>
                        <a:buNone/>
                      </a:pPr>
                      <a:r>
                        <a:rPr lang="en-US" altLang="ko-KR" sz="1400" dirty="0" smtClean="0"/>
                        <a:t>O</a:t>
                      </a:r>
                      <a:r>
                        <a:rPr lang="en-US" altLang="ko-KR" sz="1400" baseline="-25000" dirty="0" smtClean="0"/>
                        <a:t>3</a:t>
                      </a:r>
                      <a:r>
                        <a:rPr lang="en-US" altLang="ko-KR" sz="1400" dirty="0" smtClean="0"/>
                        <a:t>, NO</a:t>
                      </a:r>
                      <a:r>
                        <a:rPr lang="en-US" altLang="ko-KR" sz="1400" baseline="-25000" dirty="0" smtClean="0"/>
                        <a:t>2</a:t>
                      </a:r>
                      <a:r>
                        <a:rPr lang="en-US" altLang="ko-KR" sz="1400" dirty="0" smtClean="0"/>
                        <a:t>, SO</a:t>
                      </a:r>
                      <a:r>
                        <a:rPr lang="en-US" altLang="ko-KR" sz="1400" baseline="-25000" dirty="0" smtClean="0"/>
                        <a:t>2</a:t>
                      </a:r>
                      <a:r>
                        <a:rPr lang="en-US" altLang="ko-KR" sz="1400" dirty="0" smtClean="0"/>
                        <a:t>, HCHO, </a:t>
                      </a:r>
                      <a:r>
                        <a:rPr lang="en-US" sz="1400" dirty="0" smtClean="0"/>
                        <a:t>aerosol, </a:t>
                      </a:r>
                    </a:p>
                    <a:p>
                      <a:pPr marL="0" indent="0">
                        <a:buFont typeface="Arial"/>
                        <a:buNone/>
                      </a:pPr>
                      <a:r>
                        <a:rPr lang="en-US" sz="1400" dirty="0" smtClean="0"/>
                        <a:t>cloud, surface reflectance</a:t>
                      </a:r>
                    </a:p>
                  </a:txBody>
                  <a:tcPr/>
                </a:tc>
              </a:tr>
              <a:tr h="77175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Optional</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t>IR</a:t>
                      </a:r>
                      <a:r>
                        <a:rPr lang="en-US" altLang="ko-KR" sz="1400" baseline="0" dirty="0" smtClean="0"/>
                        <a:t> payload </a:t>
                      </a:r>
                      <a:endParaRPr lang="en-US" altLang="ko-KR" sz="1400" dirty="0" smtClean="0"/>
                    </a:p>
                    <a:p>
                      <a:endParaRPr lang="en-US" sz="1400" dirty="0"/>
                    </a:p>
                  </a:txBody>
                  <a:tcPr/>
                </a:tc>
                <a:tc>
                  <a:txBody>
                    <a:bodyPr/>
                    <a:lstStyle/>
                    <a:p>
                      <a:pPr marL="0" indent="0">
                        <a:buFont typeface="Arial"/>
                        <a:buNone/>
                      </a:pPr>
                      <a:r>
                        <a:rPr lang="en-US" altLang="ko-KR" sz="1400" dirty="0" smtClean="0"/>
                        <a:t>Under</a:t>
                      </a:r>
                      <a:r>
                        <a:rPr lang="en-US" altLang="ko-KR" sz="1400" baseline="0" dirty="0" smtClean="0"/>
                        <a:t> discussion</a:t>
                      </a:r>
                      <a:r>
                        <a:rPr lang="ko-KR" altLang="en-US" sz="1400" dirty="0" smtClean="0"/>
                        <a:t> </a:t>
                      </a:r>
                      <a:r>
                        <a:rPr lang="en-US" altLang="ko-KR" sz="1400" dirty="0" smtClean="0"/>
                        <a:t>(NASA EV-I,</a:t>
                      </a:r>
                      <a:r>
                        <a:rPr lang="en-US" altLang="ko-KR" sz="1400" baseline="0" dirty="0" smtClean="0"/>
                        <a:t> JAXA..</a:t>
                      </a:r>
                      <a:r>
                        <a:rPr lang="en-US" altLang="ko-KR" sz="1400" dirty="0" smtClean="0"/>
                        <a:t>)</a:t>
                      </a:r>
                    </a:p>
                    <a:p>
                      <a:pPr marL="0" indent="0">
                        <a:buFont typeface="Arial"/>
                        <a:buNone/>
                      </a:pPr>
                      <a:r>
                        <a:rPr lang="en-US" altLang="ko-KR" sz="1400" dirty="0" smtClean="0"/>
                        <a:t>-</a:t>
                      </a:r>
                      <a:r>
                        <a:rPr lang="ko-KR" altLang="en-US" sz="1400" dirty="0" smtClean="0"/>
                        <a:t> </a:t>
                      </a:r>
                      <a:r>
                        <a:rPr lang="en-US" altLang="ko-KR" sz="1400" dirty="0" smtClean="0"/>
                        <a:t>spectral</a:t>
                      </a:r>
                      <a:r>
                        <a:rPr lang="en-US" altLang="ko-KR" sz="1400" baseline="0" dirty="0" smtClean="0"/>
                        <a:t> coverage</a:t>
                      </a:r>
                      <a:r>
                        <a:rPr lang="en-US" altLang="ko-KR" sz="1400" dirty="0" smtClean="0"/>
                        <a:t>:</a:t>
                      </a:r>
                      <a:r>
                        <a:rPr lang="ko-KR" altLang="en-US" sz="1400" dirty="0" smtClean="0"/>
                        <a:t> </a:t>
                      </a:r>
                      <a:r>
                        <a:rPr lang="en-US" altLang="ko-KR" sz="1400" dirty="0" smtClean="0"/>
                        <a:t>0.76, 2~5</a:t>
                      </a:r>
                      <a:r>
                        <a:rPr lang="ko-KR" altLang="en-US" sz="1400" dirty="0" smtClean="0"/>
                        <a:t> </a:t>
                      </a:r>
                      <a:r>
                        <a:rPr lang="en-US" altLang="ko-KR" sz="1400" dirty="0" smtClean="0"/>
                        <a:t>um</a:t>
                      </a:r>
                    </a:p>
                    <a:p>
                      <a:pPr marL="0" indent="0">
                        <a:buFont typeface="Arial"/>
                        <a:buNone/>
                      </a:pPr>
                      <a:r>
                        <a:rPr lang="en-US" altLang="ko-KR" sz="1400" baseline="0" dirty="0" smtClean="0"/>
                        <a:t>- Products</a:t>
                      </a:r>
                      <a:r>
                        <a:rPr lang="en-US" altLang="ko-KR" sz="1400" dirty="0" smtClean="0"/>
                        <a:t>:</a:t>
                      </a:r>
                      <a:r>
                        <a:rPr lang="ko-KR" altLang="en-US" sz="1400" dirty="0" smtClean="0"/>
                        <a:t> </a:t>
                      </a:r>
                      <a:r>
                        <a:rPr lang="en-US" altLang="ko-KR" sz="1400" dirty="0" smtClean="0"/>
                        <a:t>O</a:t>
                      </a:r>
                      <a:r>
                        <a:rPr lang="en-US" altLang="ko-KR" sz="1400" baseline="-25000" dirty="0" smtClean="0"/>
                        <a:t>2</a:t>
                      </a:r>
                      <a:r>
                        <a:rPr lang="en-US" altLang="ko-KR" sz="1400" dirty="0" smtClean="0"/>
                        <a:t>-A, CO</a:t>
                      </a:r>
                      <a:r>
                        <a:rPr lang="en-US" altLang="ko-KR" sz="1400" baseline="-25000" dirty="0" smtClean="0"/>
                        <a:t>2</a:t>
                      </a:r>
                      <a:r>
                        <a:rPr lang="en-US" altLang="ko-KR" sz="1400" dirty="0" smtClean="0"/>
                        <a:t>, CH</a:t>
                      </a:r>
                      <a:r>
                        <a:rPr lang="en-US" altLang="ko-KR" sz="1400" baseline="-25000" dirty="0" smtClean="0"/>
                        <a:t>4</a:t>
                      </a:r>
                      <a:r>
                        <a:rPr lang="en-US" altLang="ko-KR" sz="1400" dirty="0" smtClean="0"/>
                        <a:t>, CO</a:t>
                      </a:r>
                      <a:endParaRPr lang="en-US" sz="1400" dirty="0" smtClean="0"/>
                    </a:p>
                  </a:txBody>
                  <a:tcPr/>
                </a:tc>
              </a:tr>
            </a:tbl>
          </a:graphicData>
        </a:graphic>
      </p:graphicFrame>
      <p:sp>
        <p:nvSpPr>
          <p:cNvPr id="12" name="TextBox 11"/>
          <p:cNvSpPr txBox="1"/>
          <p:nvPr/>
        </p:nvSpPr>
        <p:spPr>
          <a:xfrm>
            <a:off x="352070" y="4276006"/>
            <a:ext cx="2923434" cy="1200329"/>
          </a:xfrm>
          <a:prstGeom prst="rect">
            <a:avLst/>
          </a:prstGeom>
          <a:solidFill>
            <a:srgbClr val="FFFFFF"/>
          </a:solidFill>
        </p:spPr>
        <p:txBody>
          <a:bodyPr wrap="none" rtlCol="0">
            <a:spAutoFit/>
          </a:bodyPr>
          <a:lstStyle/>
          <a:p>
            <a:pPr marL="285750" indent="-285750">
              <a:buFont typeface="Arial"/>
              <a:buChar char="•"/>
            </a:pPr>
            <a:r>
              <a:rPr lang="en-US" altLang="ko-KR" dirty="0" smtClean="0">
                <a:solidFill>
                  <a:srgbClr val="0000FF"/>
                </a:solidFill>
              </a:rPr>
              <a:t>GeoKOMPSAT-2A: AMI</a:t>
            </a:r>
          </a:p>
          <a:p>
            <a:pPr marL="285750" indent="-285750">
              <a:buFont typeface="Arial"/>
              <a:buChar char="•"/>
            </a:pPr>
            <a:r>
              <a:rPr lang="en-US" dirty="0" smtClean="0">
                <a:solidFill>
                  <a:srgbClr val="0000FF"/>
                </a:solidFill>
              </a:rPr>
              <a:t>GeoKOMPSAT-2B: </a:t>
            </a:r>
            <a:r>
              <a:rPr lang="en-US" altLang="ko-KR" dirty="0" smtClean="0">
                <a:solidFill>
                  <a:srgbClr val="0000FF"/>
                </a:solidFill>
              </a:rPr>
              <a:t>GEMS</a:t>
            </a:r>
          </a:p>
          <a:p>
            <a:r>
              <a:rPr lang="en-US" dirty="0">
                <a:solidFill>
                  <a:srgbClr val="0000FF"/>
                </a:solidFill>
              </a:rPr>
              <a:t>	</a:t>
            </a:r>
            <a:r>
              <a:rPr lang="en-US" dirty="0" smtClean="0">
                <a:solidFill>
                  <a:srgbClr val="0000FF"/>
                </a:solidFill>
              </a:rPr>
              <a:t>	                  </a:t>
            </a:r>
            <a:r>
              <a:rPr lang="en-US" dirty="0">
                <a:solidFill>
                  <a:srgbClr val="0000FF"/>
                </a:solidFill>
              </a:rPr>
              <a:t> </a:t>
            </a:r>
            <a:r>
              <a:rPr lang="en-US" dirty="0" smtClean="0">
                <a:solidFill>
                  <a:srgbClr val="0000FF"/>
                </a:solidFill>
              </a:rPr>
              <a:t>   GOCI-2</a:t>
            </a:r>
            <a:endParaRPr lang="en-US" altLang="ko-KR" dirty="0" smtClean="0">
              <a:solidFill>
                <a:srgbClr val="0000FF"/>
              </a:solidFill>
            </a:endParaRPr>
          </a:p>
          <a:p>
            <a:r>
              <a:rPr lang="en-US" dirty="0">
                <a:solidFill>
                  <a:srgbClr val="0000FF"/>
                </a:solidFill>
              </a:rPr>
              <a:t>	</a:t>
            </a:r>
            <a:r>
              <a:rPr lang="en-US" dirty="0" smtClean="0">
                <a:solidFill>
                  <a:srgbClr val="0000FF"/>
                </a:solidFill>
              </a:rPr>
              <a:t>	</a:t>
            </a:r>
            <a:r>
              <a:rPr lang="ko-KR" altLang="en-US" dirty="0" smtClean="0">
                <a:solidFill>
                  <a:srgbClr val="0000FF"/>
                </a:solidFill>
              </a:rPr>
              <a:t>        </a:t>
            </a:r>
            <a:endParaRPr lang="en-US" dirty="0">
              <a:solidFill>
                <a:srgbClr val="0000FF"/>
              </a:solidFill>
            </a:endParaRPr>
          </a:p>
        </p:txBody>
      </p:sp>
      <p:pic>
        <p:nvPicPr>
          <p:cNvPr id="7" name="Picture 6"/>
          <p:cNvPicPr>
            <a:picLocks noChangeAspect="1"/>
          </p:cNvPicPr>
          <p:nvPr/>
        </p:nvPicPr>
        <p:blipFill>
          <a:blip r:embed="rId2"/>
          <a:stretch>
            <a:fillRect/>
          </a:stretch>
        </p:blipFill>
        <p:spPr>
          <a:xfrm>
            <a:off x="352070" y="2063792"/>
            <a:ext cx="3721100" cy="1892300"/>
          </a:xfrm>
          <a:prstGeom prst="rect">
            <a:avLst/>
          </a:prstGeom>
        </p:spPr>
      </p:pic>
    </p:spTree>
    <p:extLst>
      <p:ext uri="{BB962C8B-B14F-4D97-AF65-F5344CB8AC3E}">
        <p14:creationId xmlns:p14="http://schemas.microsoft.com/office/powerpoint/2010/main" val="3693555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1538032"/>
            <a:ext cx="184666" cy="400110"/>
          </a:xfrm>
          <a:prstGeom prst="rect">
            <a:avLst/>
          </a:prstGeom>
          <a:noFill/>
        </p:spPr>
        <p:txBody>
          <a:bodyPr wrap="none" rtlCol="0">
            <a:spAutoFit/>
          </a:bodyPr>
          <a:lstStyle/>
          <a:p>
            <a:r>
              <a:rPr lang="ko-KR" altLang="en-US" sz="2000" b="1" dirty="0" smtClean="0"/>
              <a:t>     </a:t>
            </a:r>
            <a:endParaRPr lang="en-US" altLang="ko-KR" sz="2000" b="1" dirty="0" smtClean="0"/>
          </a:p>
        </p:txBody>
      </p:sp>
      <p:sp>
        <p:nvSpPr>
          <p:cNvPr id="11" name="제목 1"/>
          <p:cNvSpPr>
            <a:spLocks noGrp="1"/>
          </p:cNvSpPr>
          <p:nvPr>
            <p:ph type="title"/>
          </p:nvPr>
        </p:nvSpPr>
        <p:spPr>
          <a:xfrm>
            <a:off x="457200" y="401761"/>
            <a:ext cx="8229600" cy="652462"/>
          </a:xfrm>
        </p:spPr>
        <p:txBody>
          <a:bodyPr>
            <a:noAutofit/>
          </a:bodyPr>
          <a:lstStyle/>
          <a:p>
            <a:r>
              <a:rPr lang="en-US" altLang="ko-KR" sz="3200" b="1" dirty="0">
                <a:latin typeface="Arial"/>
                <a:cs typeface="Arial"/>
              </a:rPr>
              <a:t>GEMS vs. OMI </a:t>
            </a:r>
            <a:r>
              <a:rPr lang="en-US" altLang="ko-KR" sz="3200" b="1" dirty="0" smtClean="0">
                <a:latin typeface="Arial"/>
                <a:cs typeface="Arial"/>
              </a:rPr>
              <a:t/>
            </a:r>
            <a:br>
              <a:rPr lang="en-US" altLang="ko-KR" sz="3200" b="1" dirty="0" smtClean="0">
                <a:latin typeface="Arial"/>
                <a:cs typeface="Arial"/>
              </a:rPr>
            </a:br>
            <a:r>
              <a:rPr lang="en-US" altLang="ko-KR" sz="3200" b="1" dirty="0" smtClean="0">
                <a:latin typeface="Arial"/>
                <a:cs typeface="Arial"/>
              </a:rPr>
              <a:t>(</a:t>
            </a:r>
            <a:r>
              <a:rPr lang="en-US" altLang="ko-KR" sz="3200" b="1" dirty="0">
                <a:latin typeface="Arial"/>
                <a:cs typeface="Arial"/>
              </a:rPr>
              <a:t>tropospheric and stratospheric ozone</a:t>
            </a:r>
            <a:r>
              <a:rPr lang="en-US" altLang="ko-KR" sz="3200" b="1" dirty="0" smtClean="0">
                <a:latin typeface="Arial"/>
                <a:cs typeface="Arial"/>
              </a:rPr>
              <a:t>)</a:t>
            </a:r>
            <a:endParaRPr lang="ko-KR" altLang="en-US" sz="3200" dirty="0">
              <a:latin typeface="Arial"/>
              <a:cs typeface="Arial"/>
            </a:endParaRPr>
          </a:p>
        </p:txBody>
      </p:sp>
      <p:pic>
        <p:nvPicPr>
          <p:cNvPr id="4098" name="Picture 2"/>
          <p:cNvPicPr>
            <a:picLocks noChangeAspect="1" noChangeArrowheads="1"/>
          </p:cNvPicPr>
          <p:nvPr/>
        </p:nvPicPr>
        <p:blipFill>
          <a:blip r:embed="rId3" cstate="print"/>
          <a:srcRect/>
          <a:stretch>
            <a:fillRect/>
          </a:stretch>
        </p:blipFill>
        <p:spPr bwMode="auto">
          <a:xfrm>
            <a:off x="290482" y="1873947"/>
            <a:ext cx="4392488" cy="2880320"/>
          </a:xfrm>
          <a:prstGeom prst="rect">
            <a:avLst/>
          </a:prstGeom>
          <a:noFill/>
          <a:ln w="9525">
            <a:noFill/>
            <a:miter lim="800000"/>
            <a:headEnd/>
            <a:tailEnd/>
          </a:ln>
        </p:spPr>
      </p:pic>
      <p:sp>
        <p:nvSpPr>
          <p:cNvPr id="9" name="TextBox 8"/>
          <p:cNvSpPr txBox="1"/>
          <p:nvPr/>
        </p:nvSpPr>
        <p:spPr>
          <a:xfrm>
            <a:off x="4621320" y="1948335"/>
            <a:ext cx="4330534" cy="1569660"/>
          </a:xfrm>
          <a:prstGeom prst="rect">
            <a:avLst/>
          </a:prstGeom>
          <a:noFill/>
        </p:spPr>
        <p:txBody>
          <a:bodyPr wrap="square" rtlCol="0">
            <a:spAutoFit/>
          </a:bodyPr>
          <a:lstStyle/>
          <a:p>
            <a:pPr marL="342900" indent="-342900">
              <a:buBlip>
                <a:blip r:embed="rId4"/>
              </a:buBlip>
            </a:pPr>
            <a:r>
              <a:rPr lang="en-US" altLang="ko-KR" sz="1600" dirty="0" smtClean="0">
                <a:solidFill>
                  <a:srgbClr val="000000"/>
                </a:solidFill>
                <a:sym typeface="Wingdings" pitchFamily="2" charset="2"/>
              </a:rPr>
              <a:t>Comparable</a:t>
            </a:r>
            <a:r>
              <a:rPr lang="ko-KR" altLang="en-US" sz="1600" dirty="0" smtClean="0">
                <a:solidFill>
                  <a:srgbClr val="000000"/>
                </a:solidFill>
                <a:sym typeface="Wingdings" pitchFamily="2" charset="2"/>
              </a:rPr>
              <a:t> </a:t>
            </a:r>
            <a:r>
              <a:rPr lang="en-US" altLang="ko-KR" sz="1600" dirty="0" smtClean="0">
                <a:solidFill>
                  <a:srgbClr val="000000"/>
                </a:solidFill>
                <a:sym typeface="Wingdings" pitchFamily="2" charset="2"/>
              </a:rPr>
              <a:t>Averaging Kernel (AK) profile shape below 55 </a:t>
            </a:r>
            <a:r>
              <a:rPr lang="en-US" altLang="ko-KR" sz="1600" dirty="0" err="1" smtClean="0">
                <a:solidFill>
                  <a:srgbClr val="000000"/>
                </a:solidFill>
                <a:sym typeface="Wingdings" pitchFamily="2" charset="2"/>
              </a:rPr>
              <a:t>hPa</a:t>
            </a:r>
            <a:r>
              <a:rPr lang="en-US" altLang="ko-KR" sz="1600" dirty="0" smtClean="0">
                <a:solidFill>
                  <a:srgbClr val="000000"/>
                </a:solidFill>
                <a:sym typeface="Wingdings" pitchFamily="2" charset="2"/>
              </a:rPr>
              <a:t> (~20 km)</a:t>
            </a:r>
          </a:p>
          <a:p>
            <a:pPr marL="342900" indent="-342900">
              <a:buBlip>
                <a:blip r:embed="rId4"/>
              </a:buBlip>
            </a:pPr>
            <a:endParaRPr lang="en-US" altLang="ko-KR" sz="1600" dirty="0" smtClean="0">
              <a:solidFill>
                <a:srgbClr val="000000"/>
              </a:solidFill>
              <a:sym typeface="Wingdings" pitchFamily="2" charset="2"/>
            </a:endParaRPr>
          </a:p>
          <a:p>
            <a:pPr marL="342900" indent="-342900">
              <a:buBlip>
                <a:blip r:embed="rId4"/>
              </a:buBlip>
            </a:pPr>
            <a:r>
              <a:rPr lang="en-US" altLang="ko-KR" sz="1600" dirty="0" smtClean="0">
                <a:solidFill>
                  <a:srgbClr val="000000"/>
                </a:solidFill>
                <a:sym typeface="Wingdings" pitchFamily="2" charset="2"/>
              </a:rPr>
              <a:t>Large difference above 55 </a:t>
            </a:r>
            <a:r>
              <a:rPr lang="en-US" altLang="ko-KR" sz="1600" dirty="0" err="1" smtClean="0">
                <a:solidFill>
                  <a:srgbClr val="000000"/>
                </a:solidFill>
                <a:sym typeface="Wingdings" pitchFamily="2" charset="2"/>
              </a:rPr>
              <a:t>hPa</a:t>
            </a:r>
            <a:endParaRPr lang="en-US" altLang="ko-KR" sz="1600" dirty="0" smtClean="0">
              <a:solidFill>
                <a:srgbClr val="000000"/>
              </a:solidFill>
              <a:sym typeface="Wingdings" pitchFamily="2" charset="2"/>
            </a:endParaRPr>
          </a:p>
          <a:p>
            <a:endParaRPr lang="en-US" altLang="ko-KR" sz="1600" dirty="0" smtClean="0">
              <a:solidFill>
                <a:srgbClr val="000000"/>
              </a:solidFill>
              <a:sym typeface="Wingdings" pitchFamily="2" charset="2"/>
            </a:endParaRPr>
          </a:p>
        </p:txBody>
      </p:sp>
      <p:sp>
        <p:nvSpPr>
          <p:cNvPr id="2" name="TextBox 1"/>
          <p:cNvSpPr txBox="1"/>
          <p:nvPr/>
        </p:nvSpPr>
        <p:spPr>
          <a:xfrm>
            <a:off x="3854632" y="3229399"/>
            <a:ext cx="734496" cy="338554"/>
          </a:xfrm>
          <a:prstGeom prst="rect">
            <a:avLst/>
          </a:prstGeom>
          <a:noFill/>
        </p:spPr>
        <p:txBody>
          <a:bodyPr wrap="none" rtlCol="0">
            <a:spAutoFit/>
          </a:bodyPr>
          <a:lstStyle/>
          <a:p>
            <a:r>
              <a:rPr lang="en-US" altLang="ko-KR" sz="1600" i="1" dirty="0" smtClean="0">
                <a:latin typeface="HY강B" pitchFamily="18" charset="-127"/>
                <a:ea typeface="HY강B" pitchFamily="18" charset="-127"/>
              </a:rPr>
              <a:t>22 km</a:t>
            </a:r>
            <a:endParaRPr lang="ko-KR" altLang="en-US" sz="1600" i="1" dirty="0">
              <a:latin typeface="HY강B" pitchFamily="18" charset="-127"/>
              <a:ea typeface="HY강B" pitchFamily="18" charset="-127"/>
            </a:endParaRPr>
          </a:p>
        </p:txBody>
      </p:sp>
      <p:sp>
        <p:nvSpPr>
          <p:cNvPr id="4" name="TextBox 3"/>
          <p:cNvSpPr txBox="1"/>
          <p:nvPr/>
        </p:nvSpPr>
        <p:spPr>
          <a:xfrm>
            <a:off x="6112952" y="4981449"/>
            <a:ext cx="2720892" cy="369332"/>
          </a:xfrm>
          <a:prstGeom prst="rect">
            <a:avLst/>
          </a:prstGeom>
          <a:noFill/>
        </p:spPr>
        <p:txBody>
          <a:bodyPr wrap="none" rtlCol="0">
            <a:spAutoFit/>
          </a:bodyPr>
          <a:lstStyle/>
          <a:p>
            <a:r>
              <a:rPr lang="en-US" dirty="0" err="1" smtClean="0"/>
              <a:t>Bak</a:t>
            </a:r>
            <a:r>
              <a:rPr lang="en-US" dirty="0" smtClean="0"/>
              <a:t> et al.(RSE, 2012)</a:t>
            </a:r>
            <a:endParaRPr lang="en-US" dirty="0"/>
          </a:p>
        </p:txBody>
      </p:sp>
    </p:spTree>
    <p:extLst>
      <p:ext uri="{BB962C8B-B14F-4D97-AF65-F5344CB8AC3E}">
        <p14:creationId xmlns:p14="http://schemas.microsoft.com/office/powerpoint/2010/main" val="3287932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bak\Desktop\mydoc\3_Paper\s3_submit_0906\figure\Figure1.jpg"/>
          <p:cNvPicPr>
            <a:picLocks noChangeAspect="1" noChangeArrowheads="1"/>
          </p:cNvPicPr>
          <p:nvPr/>
        </p:nvPicPr>
        <p:blipFill>
          <a:blip r:embed="rId3" cstate="print"/>
          <a:srcRect l="1266" t="7779" r="48973" b="50800"/>
          <a:stretch>
            <a:fillRect/>
          </a:stretch>
        </p:blipFill>
        <p:spPr bwMode="auto">
          <a:xfrm>
            <a:off x="457309" y="1844824"/>
            <a:ext cx="4176464" cy="2497541"/>
          </a:xfrm>
          <a:prstGeom prst="rect">
            <a:avLst/>
          </a:prstGeom>
          <a:noFill/>
        </p:spPr>
      </p:pic>
      <p:sp>
        <p:nvSpPr>
          <p:cNvPr id="5" name="TextBox 4"/>
          <p:cNvSpPr txBox="1"/>
          <p:nvPr/>
        </p:nvSpPr>
        <p:spPr>
          <a:xfrm>
            <a:off x="3383141" y="1988840"/>
            <a:ext cx="553357" cy="307777"/>
          </a:xfrm>
          <a:prstGeom prst="rect">
            <a:avLst/>
          </a:prstGeom>
          <a:noFill/>
        </p:spPr>
        <p:txBody>
          <a:bodyPr wrap="none" rtlCol="0">
            <a:spAutoFit/>
          </a:bodyPr>
          <a:lstStyle/>
          <a:p>
            <a:r>
              <a:rPr lang="en-US" altLang="ko-KR" sz="1400" b="1" dirty="0" smtClean="0">
                <a:effectLst>
                  <a:outerShdw blurRad="38100" dist="38100" dir="2700000" algn="tl">
                    <a:srgbClr val="000000">
                      <a:alpha val="43137"/>
                    </a:srgbClr>
                  </a:outerShdw>
                </a:effectLst>
              </a:rPr>
              <a:t>OMI</a:t>
            </a:r>
            <a:endParaRPr lang="ko-KR" altLang="en-US" sz="1400" b="1" dirty="0">
              <a:effectLst>
                <a:outerShdw blurRad="38100" dist="38100" dir="2700000" algn="tl">
                  <a:srgbClr val="000000">
                    <a:alpha val="43137"/>
                  </a:srgbClr>
                </a:outerShdw>
              </a:effectLst>
            </a:endParaRPr>
          </a:p>
        </p:txBody>
      </p:sp>
      <p:sp>
        <p:nvSpPr>
          <p:cNvPr id="6" name="TextBox 5"/>
          <p:cNvSpPr txBox="1"/>
          <p:nvPr/>
        </p:nvSpPr>
        <p:spPr>
          <a:xfrm>
            <a:off x="3383141" y="2276872"/>
            <a:ext cx="684803" cy="307777"/>
          </a:xfrm>
          <a:prstGeom prst="rect">
            <a:avLst/>
          </a:prstGeom>
          <a:noFill/>
        </p:spPr>
        <p:txBody>
          <a:bodyPr wrap="none" rtlCol="0">
            <a:spAutoFit/>
          </a:bodyPr>
          <a:lstStyle/>
          <a:p>
            <a:r>
              <a:rPr lang="en-US" altLang="ko-KR" sz="1400" b="1" dirty="0" smtClean="0">
                <a:solidFill>
                  <a:srgbClr val="FFFF00"/>
                </a:solidFill>
                <a:effectLst>
                  <a:outerShdw blurRad="38100" dist="38100" dir="2700000" algn="tl">
                    <a:srgbClr val="000000">
                      <a:alpha val="43137"/>
                    </a:srgbClr>
                  </a:outerShdw>
                </a:effectLst>
              </a:rPr>
              <a:t>GEMS</a:t>
            </a:r>
            <a:endParaRPr lang="ko-KR" altLang="en-US" sz="14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465232" y="5561310"/>
            <a:ext cx="184731" cy="369332"/>
          </a:xfrm>
          <a:prstGeom prst="rect">
            <a:avLst/>
          </a:prstGeom>
          <a:noFill/>
        </p:spPr>
        <p:txBody>
          <a:bodyPr wrap="none" rtlCol="0">
            <a:spAutoFit/>
          </a:bodyPr>
          <a:lstStyle/>
          <a:p>
            <a:endParaRPr lang="ko-KR" altLang="en-US" dirty="0"/>
          </a:p>
        </p:txBody>
      </p:sp>
      <p:sp>
        <p:nvSpPr>
          <p:cNvPr id="14" name="제목 1"/>
          <p:cNvSpPr>
            <a:spLocks noGrp="1"/>
          </p:cNvSpPr>
          <p:nvPr>
            <p:ph type="title"/>
          </p:nvPr>
        </p:nvSpPr>
        <p:spPr>
          <a:xfrm>
            <a:off x="457200" y="438748"/>
            <a:ext cx="8229600" cy="652462"/>
          </a:xfrm>
        </p:spPr>
        <p:txBody>
          <a:bodyPr>
            <a:noAutofit/>
          </a:bodyPr>
          <a:lstStyle/>
          <a:p>
            <a:r>
              <a:rPr lang="en-US" altLang="ko-KR" sz="3200" b="1" dirty="0" smtClean="0">
                <a:latin typeface="Arial"/>
                <a:cs typeface="Arial"/>
              </a:rPr>
              <a:t>GEMS vs. OMI </a:t>
            </a:r>
            <a:br>
              <a:rPr lang="en-US" altLang="ko-KR" sz="3200" b="1" dirty="0" smtClean="0">
                <a:latin typeface="Arial"/>
                <a:cs typeface="Arial"/>
              </a:rPr>
            </a:br>
            <a:r>
              <a:rPr lang="en-US" altLang="ko-KR" sz="3200" b="1" dirty="0" smtClean="0">
                <a:latin typeface="Arial"/>
                <a:cs typeface="Arial"/>
              </a:rPr>
              <a:t>(Sensitivity to fitting window)</a:t>
            </a:r>
            <a:endParaRPr lang="ko-KR" altLang="en-US" sz="3200" dirty="0">
              <a:latin typeface="Arial"/>
              <a:cs typeface="Arial"/>
            </a:endParaRPr>
          </a:p>
        </p:txBody>
      </p:sp>
      <p:sp>
        <p:nvSpPr>
          <p:cNvPr id="15" name="TextBox 14"/>
          <p:cNvSpPr txBox="1"/>
          <p:nvPr/>
        </p:nvSpPr>
        <p:spPr>
          <a:xfrm>
            <a:off x="4991100" y="4342365"/>
            <a:ext cx="3097171" cy="1477328"/>
          </a:xfrm>
          <a:prstGeom prst="rect">
            <a:avLst/>
          </a:prstGeom>
          <a:noFill/>
        </p:spPr>
        <p:txBody>
          <a:bodyPr wrap="square" rtlCol="0">
            <a:spAutoFit/>
          </a:bodyPr>
          <a:lstStyle/>
          <a:p>
            <a:pPr marL="285750" indent="-285750">
              <a:buFont typeface="Arial"/>
              <a:buChar char="•"/>
            </a:pPr>
            <a:r>
              <a:rPr lang="en-US" altLang="ko-KR" dirty="0" smtClean="0">
                <a:latin typeface="Arial"/>
                <a:cs typeface="Arial"/>
              </a:rPr>
              <a:t>GEMS: lack of information at wavelength below 300 nm</a:t>
            </a:r>
          </a:p>
          <a:p>
            <a:pPr marL="285750" indent="-285750">
              <a:buFont typeface="Arial"/>
              <a:buChar char="•"/>
            </a:pPr>
            <a:r>
              <a:rPr lang="en-US" altLang="ko-KR" dirty="0" smtClean="0">
                <a:latin typeface="Arial"/>
                <a:cs typeface="Arial"/>
              </a:rPr>
              <a:t>Much less information content compared to OMI</a:t>
            </a:r>
            <a:endParaRPr lang="ko-KR" altLang="en-US" sz="2000" dirty="0">
              <a:latin typeface="Arial"/>
              <a:cs typeface="Arial"/>
            </a:endParaRPr>
          </a:p>
        </p:txBody>
      </p:sp>
      <p:pic>
        <p:nvPicPr>
          <p:cNvPr id="13" name="Picture 2" descr="C:\Users\jbak\Desktop\mydoc\3_Paper\s3_submit_0906\figure\Figure1.jpg"/>
          <p:cNvPicPr>
            <a:picLocks noChangeAspect="1" noChangeArrowheads="1"/>
          </p:cNvPicPr>
          <p:nvPr/>
        </p:nvPicPr>
        <p:blipFill>
          <a:blip r:embed="rId3" cstate="print"/>
          <a:srcRect l="1266" t="55497" r="49749"/>
          <a:stretch>
            <a:fillRect/>
          </a:stretch>
        </p:blipFill>
        <p:spPr bwMode="auto">
          <a:xfrm>
            <a:off x="4417749" y="1844824"/>
            <a:ext cx="3898667" cy="2592288"/>
          </a:xfrm>
          <a:prstGeom prst="rect">
            <a:avLst/>
          </a:prstGeom>
          <a:noFill/>
        </p:spPr>
      </p:pic>
      <p:sp>
        <p:nvSpPr>
          <p:cNvPr id="2" name="TextBox 1"/>
          <p:cNvSpPr txBox="1"/>
          <p:nvPr/>
        </p:nvSpPr>
        <p:spPr>
          <a:xfrm>
            <a:off x="1935760" y="1340768"/>
            <a:ext cx="1484902" cy="369332"/>
          </a:xfrm>
          <a:prstGeom prst="rect">
            <a:avLst/>
          </a:prstGeom>
          <a:noFill/>
        </p:spPr>
        <p:txBody>
          <a:bodyPr wrap="none" rtlCol="0">
            <a:spAutoFit/>
          </a:bodyPr>
          <a:lstStyle/>
          <a:p>
            <a:r>
              <a:rPr lang="en-US" dirty="0" smtClean="0">
                <a:latin typeface="Arial"/>
                <a:cs typeface="Arial"/>
              </a:rPr>
              <a:t>Troposphere</a:t>
            </a:r>
            <a:endParaRPr lang="en-US" dirty="0">
              <a:latin typeface="Arial"/>
              <a:cs typeface="Arial"/>
            </a:endParaRPr>
          </a:p>
        </p:txBody>
      </p:sp>
      <p:sp>
        <p:nvSpPr>
          <p:cNvPr id="16" name="TextBox 15"/>
          <p:cNvSpPr txBox="1"/>
          <p:nvPr/>
        </p:nvSpPr>
        <p:spPr>
          <a:xfrm>
            <a:off x="5799394" y="1340768"/>
            <a:ext cx="1506317" cy="369332"/>
          </a:xfrm>
          <a:prstGeom prst="rect">
            <a:avLst/>
          </a:prstGeom>
          <a:noFill/>
        </p:spPr>
        <p:txBody>
          <a:bodyPr wrap="none" rtlCol="0">
            <a:spAutoFit/>
          </a:bodyPr>
          <a:lstStyle/>
          <a:p>
            <a:r>
              <a:rPr lang="en-US" dirty="0" smtClean="0">
                <a:latin typeface="Arial"/>
                <a:cs typeface="Arial"/>
              </a:rPr>
              <a:t>Stratosphere</a:t>
            </a:r>
            <a:endParaRPr lang="en-US" dirty="0">
              <a:latin typeface="Arial"/>
              <a:cs typeface="Arial"/>
            </a:endParaRPr>
          </a:p>
        </p:txBody>
      </p:sp>
      <p:sp>
        <p:nvSpPr>
          <p:cNvPr id="17" name="TextBox 16"/>
          <p:cNvSpPr txBox="1"/>
          <p:nvPr/>
        </p:nvSpPr>
        <p:spPr>
          <a:xfrm>
            <a:off x="6075962" y="5930642"/>
            <a:ext cx="2868995" cy="369332"/>
          </a:xfrm>
          <a:prstGeom prst="rect">
            <a:avLst/>
          </a:prstGeom>
          <a:noFill/>
        </p:spPr>
        <p:txBody>
          <a:bodyPr wrap="none" rtlCol="0">
            <a:spAutoFit/>
          </a:bodyPr>
          <a:lstStyle/>
          <a:p>
            <a:r>
              <a:rPr lang="en-US" dirty="0" smtClean="0"/>
              <a:t>(</a:t>
            </a:r>
            <a:r>
              <a:rPr lang="en-US" dirty="0" err="1" smtClean="0"/>
              <a:t>Bak</a:t>
            </a:r>
            <a:r>
              <a:rPr lang="en-US" dirty="0" smtClean="0"/>
              <a:t> et al., AMT, 2013)</a:t>
            </a:r>
            <a:endParaRPr lang="en-US" dirty="0"/>
          </a:p>
        </p:txBody>
      </p:sp>
      <p:sp>
        <p:nvSpPr>
          <p:cNvPr id="8" name="Rectangle 7"/>
          <p:cNvSpPr/>
          <p:nvPr/>
        </p:nvSpPr>
        <p:spPr>
          <a:xfrm>
            <a:off x="1035691" y="4342365"/>
            <a:ext cx="3332737" cy="1200329"/>
          </a:xfrm>
          <a:prstGeom prst="rect">
            <a:avLst/>
          </a:prstGeom>
        </p:spPr>
        <p:txBody>
          <a:bodyPr wrap="square">
            <a:spAutoFit/>
          </a:bodyPr>
          <a:lstStyle/>
          <a:p>
            <a:pPr marL="285750" indent="-285750">
              <a:buFont typeface="Arial"/>
              <a:buChar char="•"/>
            </a:pPr>
            <a:r>
              <a:rPr lang="en-US" altLang="ko-KR" dirty="0" smtClean="0"/>
              <a:t>Comparable performance to OMI</a:t>
            </a:r>
          </a:p>
          <a:p>
            <a:pPr marL="285750" indent="-285750">
              <a:buFont typeface="Arial"/>
              <a:buChar char="•"/>
            </a:pPr>
            <a:endParaRPr lang="en-US" altLang="ko-KR" dirty="0"/>
          </a:p>
          <a:p>
            <a:pPr marL="285750" indent="-285750">
              <a:buFont typeface="Arial"/>
              <a:buChar char="•"/>
            </a:pPr>
            <a:r>
              <a:rPr lang="en-US" altLang="ko-KR" dirty="0" smtClean="0"/>
              <a:t>SNR issue below 310 nm</a:t>
            </a:r>
            <a:endParaRPr lang="en-US" altLang="ko-KR" dirty="0"/>
          </a:p>
        </p:txBody>
      </p:sp>
    </p:spTree>
    <p:extLst>
      <p:ext uri="{BB962C8B-B14F-4D97-AF65-F5344CB8AC3E}">
        <p14:creationId xmlns:p14="http://schemas.microsoft.com/office/powerpoint/2010/main" val="2972624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제목 1"/>
          <p:cNvSpPr>
            <a:spLocks noGrp="1"/>
          </p:cNvSpPr>
          <p:nvPr>
            <p:ph type="title"/>
          </p:nvPr>
        </p:nvSpPr>
        <p:spPr>
          <a:xfrm>
            <a:off x="457200" y="192168"/>
            <a:ext cx="8229600" cy="652462"/>
          </a:xfrm>
        </p:spPr>
        <p:txBody>
          <a:bodyPr>
            <a:normAutofit/>
          </a:bodyPr>
          <a:lstStyle/>
          <a:p>
            <a:r>
              <a:rPr lang="en-US" altLang="ko-KR" sz="3200" dirty="0" smtClean="0">
                <a:latin typeface="Arial"/>
                <a:cs typeface="Arial"/>
              </a:rPr>
              <a:t>Diurnal changes of ozone signals</a:t>
            </a:r>
            <a:endParaRPr lang="ko-KR" altLang="en-US" sz="3200" dirty="0">
              <a:latin typeface="Arial"/>
              <a:cs typeface="Arial"/>
            </a:endParaRPr>
          </a:p>
        </p:txBody>
      </p:sp>
      <p:pic>
        <p:nvPicPr>
          <p:cNvPr id="5123" name="_x137026448" descr="EMB000024c00d22"/>
          <p:cNvPicPr>
            <a:picLocks noChangeAspect="1" noChangeArrowheads="1"/>
          </p:cNvPicPr>
          <p:nvPr/>
        </p:nvPicPr>
        <p:blipFill>
          <a:blip r:embed="rId2" cstate="print"/>
          <a:srcRect l="5605" t="2643" r="6454"/>
          <a:stretch>
            <a:fillRect/>
          </a:stretch>
        </p:blipFill>
        <p:spPr bwMode="auto">
          <a:xfrm>
            <a:off x="3771034" y="1699774"/>
            <a:ext cx="5076056" cy="2652043"/>
          </a:xfrm>
          <a:prstGeom prst="rect">
            <a:avLst/>
          </a:prstGeom>
          <a:noFill/>
        </p:spPr>
      </p:pic>
      <p:sp>
        <p:nvSpPr>
          <p:cNvPr id="8" name="TextBox 7"/>
          <p:cNvSpPr txBox="1"/>
          <p:nvPr/>
        </p:nvSpPr>
        <p:spPr>
          <a:xfrm>
            <a:off x="4415701" y="2155922"/>
            <a:ext cx="1870487" cy="369332"/>
          </a:xfrm>
          <a:prstGeom prst="rect">
            <a:avLst/>
          </a:prstGeom>
          <a:noFill/>
        </p:spPr>
        <p:txBody>
          <a:bodyPr wrap="none" rtlCol="0">
            <a:spAutoFit/>
          </a:bodyPr>
          <a:lstStyle/>
          <a:p>
            <a:r>
              <a:rPr lang="en-US" altLang="ko-KR" b="1" dirty="0" smtClean="0">
                <a:solidFill>
                  <a:srgbClr val="FF0000"/>
                </a:solidFill>
                <a:effectLst>
                  <a:outerShdw blurRad="38100" dist="38100" dir="2700000" algn="tl">
                    <a:srgbClr val="000000">
                      <a:alpha val="43137"/>
                    </a:srgbClr>
                  </a:outerShdw>
                </a:effectLst>
              </a:rPr>
              <a:t>Stratosphere</a:t>
            </a:r>
            <a:endParaRPr lang="ko-KR" altLang="en-US" b="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4474928" y="3085049"/>
            <a:ext cx="1819203" cy="369332"/>
          </a:xfrm>
          <a:prstGeom prst="rect">
            <a:avLst/>
          </a:prstGeom>
          <a:noFill/>
        </p:spPr>
        <p:txBody>
          <a:bodyPr wrap="none" rtlCol="0">
            <a:spAutoFit/>
          </a:bodyPr>
          <a:lstStyle/>
          <a:p>
            <a:r>
              <a:rPr lang="en-US" altLang="ko-KR" b="1" dirty="0" smtClean="0">
                <a:solidFill>
                  <a:srgbClr val="FF0000"/>
                </a:solidFill>
                <a:effectLst>
                  <a:outerShdw blurRad="38100" dist="38100" dir="2700000" algn="tl">
                    <a:srgbClr val="000000">
                      <a:alpha val="43137"/>
                    </a:srgbClr>
                  </a:outerShdw>
                </a:effectLst>
              </a:rPr>
              <a:t>Troposphere</a:t>
            </a:r>
            <a:endParaRPr lang="ko-KR" altLang="en-US" b="1" dirty="0">
              <a:solidFill>
                <a:srgbClr val="FF0000"/>
              </a:solidFill>
              <a:effectLst>
                <a:outerShdw blurRad="38100" dist="38100" dir="2700000" algn="tl">
                  <a:srgbClr val="000000">
                    <a:alpha val="43137"/>
                  </a:srgbClr>
                </a:outerShdw>
              </a:effectLst>
            </a:endParaRPr>
          </a:p>
        </p:txBody>
      </p:sp>
      <p:grpSp>
        <p:nvGrpSpPr>
          <p:cNvPr id="20" name="그룹 19"/>
          <p:cNvGrpSpPr/>
          <p:nvPr/>
        </p:nvGrpSpPr>
        <p:grpSpPr>
          <a:xfrm rot="19548081">
            <a:off x="7402263" y="1788931"/>
            <a:ext cx="614237" cy="526624"/>
            <a:chOff x="9468544" y="2492896"/>
            <a:chExt cx="614237" cy="526624"/>
          </a:xfrm>
        </p:grpSpPr>
        <p:sp>
          <p:nvSpPr>
            <p:cNvPr id="21" name="오른쪽 화살표 20"/>
            <p:cNvSpPr/>
            <p:nvPr/>
          </p:nvSpPr>
          <p:spPr bwMode="invGray">
            <a:xfrm rot="12890666">
              <a:off x="9468544" y="2492896"/>
              <a:ext cx="576064" cy="216024"/>
            </a:xfrm>
            <a:prstGeom prst="rightArrow">
              <a:avLst/>
            </a:prstGeom>
            <a:gradFill rotWithShape="0">
              <a:gsLst>
                <a:gs pos="0">
                  <a:srgbClr val="003399"/>
                </a:gs>
                <a:gs pos="100000">
                  <a:srgbClr val="3399FF"/>
                </a:gs>
              </a:gsLst>
              <a:lin ang="0" scaled="1"/>
            </a:gradFill>
            <a:ln w="9525">
              <a:noFill/>
              <a:miter lim="800000"/>
              <a:headEnd/>
              <a:tailEnd/>
            </a:ln>
            <a:effectLst/>
          </p:spPr>
          <p:txBody>
            <a:bodyPr wrap="none" rtlCol="0" anchor="ctr"/>
            <a:lstStyle/>
            <a:p>
              <a:pPr algn="ctr" fontAlgn="auto">
                <a:lnSpc>
                  <a:spcPct val="90000"/>
                </a:lnSpc>
                <a:spcBef>
                  <a:spcPts val="0"/>
                </a:spcBef>
                <a:spcAft>
                  <a:spcPts val="0"/>
                </a:spcAft>
                <a:buClr>
                  <a:srgbClr val="000066"/>
                </a:buClr>
                <a:buSzPct val="150000"/>
                <a:buFont typeface="굴림체" pitchFamily="49" charset="-127"/>
                <a:buNone/>
              </a:pPr>
              <a:endParaRPr kumimoji="0" lang="ko-KR" altLang="en-US" sz="2050" b="1" dirty="0">
                <a:solidFill>
                  <a:schemeClr val="bg1"/>
                </a:solidFill>
                <a:effectLst>
                  <a:outerShdw blurRad="38100" dist="38100" dir="2700000" algn="tl">
                    <a:srgbClr val="000000"/>
                  </a:outerShdw>
                </a:effectLst>
                <a:latin typeface="HY견고딕" pitchFamily="18" charset="-127"/>
                <a:ea typeface="HY견고딕" pitchFamily="18" charset="-127"/>
              </a:endParaRPr>
            </a:p>
          </p:txBody>
        </p:sp>
        <p:sp>
          <p:nvSpPr>
            <p:cNvPr id="22" name="오른쪽 화살표 21"/>
            <p:cNvSpPr/>
            <p:nvPr/>
          </p:nvSpPr>
          <p:spPr bwMode="invGray">
            <a:xfrm rot="8203976">
              <a:off x="9506717" y="2803496"/>
              <a:ext cx="576064" cy="216024"/>
            </a:xfrm>
            <a:prstGeom prst="rightArrow">
              <a:avLst/>
            </a:prstGeom>
            <a:gradFill rotWithShape="0">
              <a:gsLst>
                <a:gs pos="0">
                  <a:srgbClr val="003399"/>
                </a:gs>
                <a:gs pos="100000">
                  <a:srgbClr val="3399FF"/>
                </a:gs>
              </a:gsLst>
              <a:lin ang="0" scaled="1"/>
            </a:gradFill>
            <a:ln w="9525">
              <a:noFill/>
              <a:miter lim="800000"/>
              <a:headEnd/>
              <a:tailEnd/>
            </a:ln>
            <a:effectLst/>
          </p:spPr>
          <p:txBody>
            <a:bodyPr wrap="none" rtlCol="0" anchor="ctr"/>
            <a:lstStyle/>
            <a:p>
              <a:pPr algn="ctr" fontAlgn="auto">
                <a:lnSpc>
                  <a:spcPct val="90000"/>
                </a:lnSpc>
                <a:spcBef>
                  <a:spcPts val="0"/>
                </a:spcBef>
                <a:spcAft>
                  <a:spcPts val="0"/>
                </a:spcAft>
                <a:buClr>
                  <a:srgbClr val="000066"/>
                </a:buClr>
                <a:buSzPct val="150000"/>
                <a:buFont typeface="굴림체" pitchFamily="49" charset="-127"/>
                <a:buNone/>
              </a:pPr>
              <a:endParaRPr kumimoji="0" lang="ko-KR" altLang="en-US" sz="2050" b="1" dirty="0">
                <a:solidFill>
                  <a:schemeClr val="bg1"/>
                </a:solidFill>
                <a:effectLst>
                  <a:outerShdw blurRad="38100" dist="38100" dir="2700000" algn="tl">
                    <a:srgbClr val="000000"/>
                  </a:outerShdw>
                </a:effectLst>
                <a:latin typeface="HY견고딕" pitchFamily="18" charset="-127"/>
                <a:ea typeface="HY견고딕" pitchFamily="18" charset="-127"/>
              </a:endParaRPr>
            </a:p>
          </p:txBody>
        </p:sp>
      </p:grpSp>
      <p:sp>
        <p:nvSpPr>
          <p:cNvPr id="23" name="TextBox 22"/>
          <p:cNvSpPr txBox="1"/>
          <p:nvPr/>
        </p:nvSpPr>
        <p:spPr>
          <a:xfrm>
            <a:off x="7541822" y="1855225"/>
            <a:ext cx="617477" cy="369332"/>
          </a:xfrm>
          <a:prstGeom prst="rect">
            <a:avLst/>
          </a:prstGeom>
          <a:noFill/>
        </p:spPr>
        <p:txBody>
          <a:bodyPr wrap="none" rtlCol="0">
            <a:spAutoFit/>
          </a:bodyPr>
          <a:lstStyle/>
          <a:p>
            <a:r>
              <a:rPr lang="en-US" altLang="ko-KR" b="1" dirty="0" smtClean="0">
                <a:solidFill>
                  <a:srgbClr val="FF0000"/>
                </a:solidFill>
                <a:effectLst>
                  <a:outerShdw blurRad="38100" dist="38100" dir="2700000" algn="tl">
                    <a:srgbClr val="000000">
                      <a:alpha val="43137"/>
                    </a:srgbClr>
                  </a:outerShdw>
                </a:effectLst>
              </a:rPr>
              <a:t>SZA</a:t>
            </a:r>
            <a:endParaRPr lang="ko-KR" altLang="en-US" b="1" dirty="0">
              <a:solidFill>
                <a:srgbClr val="FF0000"/>
              </a:solidFill>
              <a:effectLst>
                <a:outerShdw blurRad="38100" dist="38100" dir="2700000" algn="tl">
                  <a:srgbClr val="000000">
                    <a:alpha val="43137"/>
                  </a:srgbClr>
                </a:outerShdw>
              </a:effectLst>
            </a:endParaRPr>
          </a:p>
        </p:txBody>
      </p:sp>
      <p:pic>
        <p:nvPicPr>
          <p:cNvPr id="24" name="Picture 2"/>
          <p:cNvPicPr>
            <a:picLocks noChangeAspect="1" noChangeArrowheads="1"/>
          </p:cNvPicPr>
          <p:nvPr/>
        </p:nvPicPr>
        <p:blipFill>
          <a:blip r:embed="rId3" cstate="print"/>
          <a:srcRect l="33803" r="33803"/>
          <a:stretch>
            <a:fillRect/>
          </a:stretch>
        </p:blipFill>
        <p:spPr bwMode="auto">
          <a:xfrm>
            <a:off x="272256" y="2348880"/>
            <a:ext cx="1656184" cy="2598764"/>
          </a:xfrm>
          <a:prstGeom prst="rect">
            <a:avLst/>
          </a:prstGeom>
          <a:noFill/>
          <a:ln w="9525">
            <a:noFill/>
            <a:miter lim="800000"/>
            <a:headEnd/>
            <a:tailEnd/>
          </a:ln>
        </p:spPr>
      </p:pic>
      <p:pic>
        <p:nvPicPr>
          <p:cNvPr id="25" name="Picture 2" descr="C:\Documents and Settings\OWNER\바탕 화면\Untitled-1.gif"/>
          <p:cNvPicPr>
            <a:picLocks noChangeAspect="1" noChangeArrowheads="1" noCrop="1"/>
          </p:cNvPicPr>
          <p:nvPr/>
        </p:nvPicPr>
        <p:blipFill>
          <a:blip r:embed="rId4" cstate="print"/>
          <a:srcRect/>
          <a:stretch>
            <a:fillRect/>
          </a:stretch>
        </p:blipFill>
        <p:spPr bwMode="auto">
          <a:xfrm>
            <a:off x="395536" y="744129"/>
            <a:ext cx="1523568" cy="1523568"/>
          </a:xfrm>
          <a:prstGeom prst="ellipse">
            <a:avLst/>
          </a:prstGeom>
          <a:ln>
            <a:noFill/>
          </a:ln>
          <a:effectLst>
            <a:softEdge rad="112500"/>
          </a:effectLst>
        </p:spPr>
      </p:pic>
      <p:sp>
        <p:nvSpPr>
          <p:cNvPr id="26" name="Flowchart: Process 7"/>
          <p:cNvSpPr/>
          <p:nvPr/>
        </p:nvSpPr>
        <p:spPr bwMode="invGray">
          <a:xfrm>
            <a:off x="560288" y="5013176"/>
            <a:ext cx="1296144" cy="432048"/>
          </a:xfrm>
          <a:prstGeom prst="flowChartProcess">
            <a:avLst/>
          </a:prstGeom>
          <a:gradFill rotWithShape="0">
            <a:gsLst>
              <a:gs pos="0">
                <a:srgbClr val="003399"/>
              </a:gs>
              <a:gs pos="100000">
                <a:srgbClr val="3399FF"/>
              </a:gs>
            </a:gsLst>
            <a:lin ang="0" scaled="1"/>
          </a:gradFill>
          <a:ln w="9525">
            <a:noFill/>
            <a:miter lim="800000"/>
            <a:headEnd/>
            <a:tailEnd/>
          </a:ln>
          <a:effectLst/>
        </p:spPr>
        <p:txBody>
          <a:bodyPr wrap="none" rtlCol="0" anchor="ctr"/>
          <a:lstStyle/>
          <a:p>
            <a:pPr algn="ctr" fontAlgn="auto">
              <a:lnSpc>
                <a:spcPct val="90000"/>
              </a:lnSpc>
              <a:spcBef>
                <a:spcPts val="0"/>
              </a:spcBef>
              <a:spcAft>
                <a:spcPts val="0"/>
              </a:spcAft>
              <a:buClr>
                <a:srgbClr val="000066"/>
              </a:buClr>
              <a:buSzPct val="150000"/>
              <a:buFont typeface="굴림체" pitchFamily="49" charset="-127"/>
              <a:buNone/>
            </a:pPr>
            <a:r>
              <a:rPr lang="en-US" altLang="ko-KR" sz="1600" b="1" dirty="0" smtClean="0">
                <a:solidFill>
                  <a:schemeClr val="bg1"/>
                </a:solidFill>
                <a:effectLst>
                  <a:outerShdw blurRad="38100" dist="38100" dir="2700000" algn="tl">
                    <a:srgbClr val="000000"/>
                  </a:outerShdw>
                </a:effectLst>
                <a:latin typeface="HY견고딕" pitchFamily="18" charset="-127"/>
                <a:ea typeface="HY견고딕" pitchFamily="18" charset="-127"/>
              </a:rPr>
              <a:t>High SZA</a:t>
            </a:r>
          </a:p>
        </p:txBody>
      </p:sp>
      <p:sp>
        <p:nvSpPr>
          <p:cNvPr id="27" name="Flowchart: Process 8"/>
          <p:cNvSpPr/>
          <p:nvPr/>
        </p:nvSpPr>
        <p:spPr bwMode="invGray">
          <a:xfrm>
            <a:off x="2588892" y="5013176"/>
            <a:ext cx="1080120" cy="432048"/>
          </a:xfrm>
          <a:prstGeom prst="flowChartProcess">
            <a:avLst/>
          </a:prstGeom>
          <a:gradFill rotWithShape="0">
            <a:gsLst>
              <a:gs pos="0">
                <a:srgbClr val="003399"/>
              </a:gs>
              <a:gs pos="100000">
                <a:srgbClr val="3399FF"/>
              </a:gs>
            </a:gsLst>
            <a:lin ang="0" scaled="1"/>
          </a:gradFill>
          <a:ln w="9525">
            <a:noFill/>
            <a:miter lim="800000"/>
            <a:headEnd/>
            <a:tailEnd/>
          </a:ln>
          <a:effectLst/>
        </p:spPr>
        <p:txBody>
          <a:bodyPr wrap="none" rtlCol="0" anchor="ctr"/>
          <a:lstStyle/>
          <a:p>
            <a:pPr algn="ctr" fontAlgn="auto">
              <a:lnSpc>
                <a:spcPct val="90000"/>
              </a:lnSpc>
              <a:spcBef>
                <a:spcPts val="0"/>
              </a:spcBef>
              <a:spcAft>
                <a:spcPts val="0"/>
              </a:spcAft>
              <a:buClr>
                <a:srgbClr val="000066"/>
              </a:buClr>
              <a:buSzPct val="150000"/>
              <a:buFont typeface="굴림체" pitchFamily="49" charset="-127"/>
              <a:buNone/>
            </a:pPr>
            <a:r>
              <a:rPr lang="en-US" altLang="ko-KR" sz="2050" b="1" dirty="0" smtClean="0">
                <a:solidFill>
                  <a:schemeClr val="bg1"/>
                </a:solidFill>
                <a:effectLst>
                  <a:outerShdw blurRad="38100" dist="38100" dir="2700000" algn="tl">
                    <a:srgbClr val="000000"/>
                  </a:outerShdw>
                </a:effectLst>
                <a:latin typeface="HY견고딕" pitchFamily="18" charset="-127"/>
                <a:ea typeface="HY견고딕" pitchFamily="18" charset="-127"/>
              </a:rPr>
              <a:t>SZA=0</a:t>
            </a:r>
            <a:endParaRPr kumimoji="0" lang="ko-KR" altLang="en-US" sz="2050" b="1" dirty="0">
              <a:solidFill>
                <a:schemeClr val="bg1"/>
              </a:solidFill>
              <a:effectLst>
                <a:outerShdw blurRad="38100" dist="38100" dir="2700000" algn="tl">
                  <a:srgbClr val="000000"/>
                </a:outerShdw>
              </a:effectLst>
              <a:latin typeface="HY견고딕" pitchFamily="18" charset="-127"/>
              <a:ea typeface="HY견고딕" pitchFamily="18" charset="-127"/>
            </a:endParaRPr>
          </a:p>
        </p:txBody>
      </p:sp>
      <p:sp>
        <p:nvSpPr>
          <p:cNvPr id="28" name="TextBox 27"/>
          <p:cNvSpPr txBox="1"/>
          <p:nvPr/>
        </p:nvSpPr>
        <p:spPr>
          <a:xfrm>
            <a:off x="403538" y="5517232"/>
            <a:ext cx="1740926" cy="276999"/>
          </a:xfrm>
          <a:prstGeom prst="rect">
            <a:avLst/>
          </a:prstGeom>
          <a:noFill/>
        </p:spPr>
        <p:txBody>
          <a:bodyPr wrap="none" rtlCol="0">
            <a:spAutoFit/>
          </a:bodyPr>
          <a:lstStyle/>
          <a:p>
            <a:r>
              <a:rPr lang="en-US" altLang="ko-KR" sz="1200" dirty="0" smtClean="0"/>
              <a:t>Good for stratosphere</a:t>
            </a:r>
            <a:endParaRPr lang="ko-KR" altLang="en-US" sz="1200" dirty="0"/>
          </a:p>
        </p:txBody>
      </p:sp>
      <p:sp>
        <p:nvSpPr>
          <p:cNvPr id="29" name="TextBox 28"/>
          <p:cNvSpPr txBox="1"/>
          <p:nvPr/>
        </p:nvSpPr>
        <p:spPr>
          <a:xfrm>
            <a:off x="2275746" y="5517232"/>
            <a:ext cx="1725601" cy="276999"/>
          </a:xfrm>
          <a:prstGeom prst="rect">
            <a:avLst/>
          </a:prstGeom>
          <a:noFill/>
        </p:spPr>
        <p:txBody>
          <a:bodyPr wrap="none" rtlCol="0">
            <a:spAutoFit/>
          </a:bodyPr>
          <a:lstStyle/>
          <a:p>
            <a:r>
              <a:rPr lang="en-US" altLang="ko-KR" sz="1200" dirty="0" smtClean="0"/>
              <a:t>Good for troposphere</a:t>
            </a:r>
            <a:endParaRPr lang="ko-KR" altLang="en-US" sz="1200" dirty="0"/>
          </a:p>
        </p:txBody>
      </p:sp>
      <p:pic>
        <p:nvPicPr>
          <p:cNvPr id="30" name="Picture 2"/>
          <p:cNvPicPr>
            <a:picLocks noChangeAspect="1" noChangeArrowheads="1"/>
          </p:cNvPicPr>
          <p:nvPr/>
        </p:nvPicPr>
        <p:blipFill>
          <a:blip r:embed="rId3" cstate="print"/>
          <a:srcRect r="66197"/>
          <a:stretch>
            <a:fillRect/>
          </a:stretch>
        </p:blipFill>
        <p:spPr bwMode="auto">
          <a:xfrm>
            <a:off x="2144464" y="2348880"/>
            <a:ext cx="1728192" cy="2598764"/>
          </a:xfrm>
          <a:prstGeom prst="rect">
            <a:avLst/>
          </a:prstGeom>
          <a:noFill/>
          <a:ln w="9525">
            <a:noFill/>
            <a:miter lim="800000"/>
            <a:headEnd/>
            <a:tailEnd/>
          </a:ln>
        </p:spPr>
      </p:pic>
      <p:sp>
        <p:nvSpPr>
          <p:cNvPr id="31" name="TextBox 30"/>
          <p:cNvSpPr txBox="1"/>
          <p:nvPr/>
        </p:nvSpPr>
        <p:spPr>
          <a:xfrm>
            <a:off x="6397458" y="4515953"/>
            <a:ext cx="2169083" cy="338554"/>
          </a:xfrm>
          <a:prstGeom prst="rect">
            <a:avLst/>
          </a:prstGeom>
          <a:noFill/>
        </p:spPr>
        <p:txBody>
          <a:bodyPr wrap="none" rtlCol="0">
            <a:spAutoFit/>
          </a:bodyPr>
          <a:lstStyle/>
          <a:p>
            <a:r>
              <a:rPr lang="en-US" sz="1600" dirty="0" err="1" smtClean="0">
                <a:latin typeface="Arial"/>
                <a:cs typeface="Arial"/>
              </a:rPr>
              <a:t>Bak</a:t>
            </a:r>
            <a:r>
              <a:rPr lang="en-US" sz="1600" dirty="0" smtClean="0">
                <a:latin typeface="Arial"/>
                <a:cs typeface="Arial"/>
              </a:rPr>
              <a:t> et al.(RSE, 2012)</a:t>
            </a:r>
            <a:endParaRPr lang="en-US" sz="1600" dirty="0">
              <a:latin typeface="Arial"/>
              <a:cs typeface="Arial"/>
            </a:endParaRPr>
          </a:p>
        </p:txBody>
      </p:sp>
      <p:cxnSp>
        <p:nvCxnSpPr>
          <p:cNvPr id="15" name="Straight Arrow Connector 14"/>
          <p:cNvCxnSpPr>
            <a:stCxn id="8" idx="2"/>
          </p:cNvCxnSpPr>
          <p:nvPr/>
        </p:nvCxnSpPr>
        <p:spPr bwMode="auto">
          <a:xfrm>
            <a:off x="5350945" y="2525254"/>
            <a:ext cx="493324" cy="27342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p:cNvCxnSpPr>
            <a:stCxn id="8" idx="2"/>
          </p:cNvCxnSpPr>
          <p:nvPr/>
        </p:nvCxnSpPr>
        <p:spPr bwMode="auto">
          <a:xfrm flipH="1">
            <a:off x="4991100" y="2525254"/>
            <a:ext cx="359845" cy="27342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p:cNvCxnSpPr/>
          <p:nvPr/>
        </p:nvCxnSpPr>
        <p:spPr bwMode="auto">
          <a:xfrm>
            <a:off x="5330725" y="3454381"/>
            <a:ext cx="340928" cy="7043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H="1">
            <a:off x="5079829" y="3454381"/>
            <a:ext cx="250897" cy="37993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87847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66800" y="274638"/>
            <a:ext cx="6750218" cy="563562"/>
          </a:xfrm>
        </p:spPr>
        <p:txBody>
          <a:bodyPr>
            <a:normAutofit fontScale="90000"/>
          </a:bodyPr>
          <a:lstStyle/>
          <a:p>
            <a:r>
              <a:rPr lang="en-US" altLang="ko-KR" sz="3600" dirty="0" smtClean="0">
                <a:latin typeface="Arial"/>
                <a:cs typeface="Arial"/>
              </a:rPr>
              <a:t>Aerosol Height using O</a:t>
            </a:r>
            <a:r>
              <a:rPr lang="en-US" altLang="ko-KR" sz="3600" baseline="-25000" dirty="0" smtClean="0">
                <a:latin typeface="Arial"/>
                <a:cs typeface="Arial"/>
              </a:rPr>
              <a:t>4</a:t>
            </a:r>
            <a:r>
              <a:rPr lang="en-US" altLang="ko-KR" sz="3600" dirty="0" smtClean="0">
                <a:latin typeface="Arial"/>
                <a:cs typeface="Arial"/>
              </a:rPr>
              <a:t> SCD </a:t>
            </a:r>
            <a:endParaRPr lang="ko-KR" altLang="en-US" sz="3600" dirty="0">
              <a:latin typeface="Arial"/>
              <a:cs typeface="Arial"/>
            </a:endParaRPr>
          </a:p>
        </p:txBody>
      </p:sp>
      <p:grpSp>
        <p:nvGrpSpPr>
          <p:cNvPr id="3" name="그룹 19"/>
          <p:cNvGrpSpPr/>
          <p:nvPr/>
        </p:nvGrpSpPr>
        <p:grpSpPr>
          <a:xfrm>
            <a:off x="1315835" y="851007"/>
            <a:ext cx="6136485" cy="3816144"/>
            <a:chOff x="827584" y="764704"/>
            <a:chExt cx="6928573" cy="4896264"/>
          </a:xfrm>
        </p:grpSpPr>
        <p:pic>
          <p:nvPicPr>
            <p:cNvPr id="6" name="Picture 5" descr="E:\Ph.D\340nmMITR.TIF"/>
            <p:cNvPicPr>
              <a:picLocks noChangeAspect="1" noChangeArrowheads="1"/>
            </p:cNvPicPr>
            <p:nvPr/>
          </p:nvPicPr>
          <p:blipFill>
            <a:blip r:embed="rId3" cstate="print"/>
            <a:srcRect/>
            <a:stretch>
              <a:fillRect/>
            </a:stretch>
          </p:blipFill>
          <p:spPr bwMode="auto">
            <a:xfrm>
              <a:off x="827585" y="764704"/>
              <a:ext cx="3472189" cy="2520000"/>
            </a:xfrm>
            <a:prstGeom prst="rect">
              <a:avLst/>
            </a:prstGeom>
            <a:noFill/>
          </p:spPr>
        </p:pic>
        <p:pic>
          <p:nvPicPr>
            <p:cNvPr id="1030" name="Picture 6" descr="E:\Ph.D\380nmMITR.TIF"/>
            <p:cNvPicPr>
              <a:picLocks noChangeAspect="1" noChangeArrowheads="1"/>
            </p:cNvPicPr>
            <p:nvPr/>
          </p:nvPicPr>
          <p:blipFill>
            <a:blip r:embed="rId4" cstate="print"/>
            <a:srcRect/>
            <a:stretch>
              <a:fillRect/>
            </a:stretch>
          </p:blipFill>
          <p:spPr bwMode="auto">
            <a:xfrm>
              <a:off x="827584" y="3140968"/>
              <a:ext cx="3472189" cy="2520000"/>
            </a:xfrm>
            <a:prstGeom prst="rect">
              <a:avLst/>
            </a:prstGeom>
            <a:noFill/>
          </p:spPr>
        </p:pic>
        <p:pic>
          <p:nvPicPr>
            <p:cNvPr id="1032" name="Picture 8" descr="E:\Ph.D\360nmMITR.TIF"/>
            <p:cNvPicPr>
              <a:picLocks noChangeAspect="1" noChangeArrowheads="1"/>
            </p:cNvPicPr>
            <p:nvPr/>
          </p:nvPicPr>
          <p:blipFill>
            <a:blip r:embed="rId5" cstate="print"/>
            <a:srcRect/>
            <a:stretch>
              <a:fillRect/>
            </a:stretch>
          </p:blipFill>
          <p:spPr bwMode="auto">
            <a:xfrm>
              <a:off x="4283968" y="764984"/>
              <a:ext cx="3472189" cy="2520000"/>
            </a:xfrm>
            <a:prstGeom prst="rect">
              <a:avLst/>
            </a:prstGeom>
            <a:noFill/>
          </p:spPr>
        </p:pic>
        <p:pic>
          <p:nvPicPr>
            <p:cNvPr id="1031" name="Picture 7" descr="E:\Ph.D\470nmMITR.TIF"/>
            <p:cNvPicPr>
              <a:picLocks noChangeAspect="1" noChangeArrowheads="1"/>
            </p:cNvPicPr>
            <p:nvPr/>
          </p:nvPicPr>
          <p:blipFill>
            <a:blip r:embed="rId6" cstate="print"/>
            <a:srcRect/>
            <a:stretch>
              <a:fillRect/>
            </a:stretch>
          </p:blipFill>
          <p:spPr bwMode="auto">
            <a:xfrm>
              <a:off x="4268163" y="3140968"/>
              <a:ext cx="3472189" cy="2520000"/>
            </a:xfrm>
            <a:prstGeom prst="rect">
              <a:avLst/>
            </a:prstGeom>
            <a:noFill/>
          </p:spPr>
        </p:pic>
      </p:grpSp>
      <p:sp>
        <p:nvSpPr>
          <p:cNvPr id="26" name="내용 개체 틀 2"/>
          <p:cNvSpPr>
            <a:spLocks noGrp="1"/>
          </p:cNvSpPr>
          <p:nvPr>
            <p:ph idx="1"/>
          </p:nvPr>
        </p:nvSpPr>
        <p:spPr>
          <a:xfrm>
            <a:off x="180530" y="4873092"/>
            <a:ext cx="9144000" cy="1672580"/>
          </a:xfrm>
        </p:spPr>
        <p:txBody>
          <a:bodyPr>
            <a:normAutofit lnSpcReduction="10000"/>
          </a:bodyPr>
          <a:lstStyle/>
          <a:p>
            <a:pPr marL="0" lvl="0" indent="0" defTabSz="3908649" eaLnBrk="1" fontAlgn="auto" hangingPunct="1">
              <a:spcAft>
                <a:spcPts val="0"/>
              </a:spcAft>
              <a:defRPr/>
            </a:pPr>
            <a:r>
              <a:rPr lang="en-US" altLang="ko-KR" sz="1600" dirty="0" smtClean="0">
                <a:latin typeface="Times New Roman" pitchFamily="18" charset="0"/>
                <a:cs typeface="Times New Roman" pitchFamily="18" charset="0"/>
              </a:rPr>
              <a:t> 340 nm : Fitting error &gt; Height Sensitivity</a:t>
            </a:r>
          </a:p>
          <a:p>
            <a:pPr marL="0" lvl="0" indent="0" defTabSz="3908649" eaLnBrk="1" fontAlgn="auto" hangingPunct="1">
              <a:spcAft>
                <a:spcPts val="0"/>
              </a:spcAft>
              <a:defRPr/>
            </a:pPr>
            <a:r>
              <a:rPr lang="en-US" altLang="ko-KR" sz="1600" dirty="0" smtClean="0">
                <a:latin typeface="Times New Roman" pitchFamily="18" charset="0"/>
                <a:cs typeface="Times New Roman" pitchFamily="18" charset="0"/>
              </a:rPr>
              <a:t> 360 nm : Fitting error ~ Height Sensitivity,  Insufficient at high SZA</a:t>
            </a:r>
          </a:p>
          <a:p>
            <a:pPr marL="0" lvl="0" indent="0" defTabSz="3908649" eaLnBrk="1" fontAlgn="auto" hangingPunct="1">
              <a:spcAft>
                <a:spcPts val="0"/>
              </a:spcAft>
              <a:defRPr/>
            </a:pPr>
            <a:r>
              <a:rPr lang="en-US" altLang="ko-KR" sz="1600" dirty="0" smtClean="0">
                <a:latin typeface="Times New Roman" pitchFamily="18" charset="0"/>
                <a:cs typeface="Times New Roman" pitchFamily="18" charset="0"/>
              </a:rPr>
              <a:t> 380 nm : Fitting error &gt; Height Sensitivity.  Too small optical depth</a:t>
            </a:r>
          </a:p>
          <a:p>
            <a:pPr marL="0" lvl="0" indent="0" defTabSz="3908649" eaLnBrk="1" fontAlgn="auto" hangingPunct="1">
              <a:spcAft>
                <a:spcPts val="0"/>
              </a:spcAft>
              <a:defRPr/>
            </a:pPr>
            <a:r>
              <a:rPr lang="en-US" altLang="ko-KR" sz="1600" dirty="0" smtClean="0">
                <a:latin typeface="Times New Roman" pitchFamily="18" charset="0"/>
                <a:cs typeface="Times New Roman" pitchFamily="18" charset="0"/>
              </a:rPr>
              <a:t> 477 nm : Fitting error &lt;&lt; Height Sensitivity</a:t>
            </a:r>
          </a:p>
          <a:p>
            <a:pPr marL="0" lvl="0" indent="0" defTabSz="3908649" eaLnBrk="1" fontAlgn="auto" hangingPunct="1">
              <a:spcAft>
                <a:spcPts val="0"/>
              </a:spcAft>
              <a:buNone/>
              <a:defRPr/>
            </a:pPr>
            <a:r>
              <a:rPr lang="en-US" altLang="ko-KR" sz="1600" dirty="0" smtClean="0">
                <a:latin typeface="Times New Roman" pitchFamily="18" charset="0"/>
                <a:cs typeface="Times New Roman" pitchFamily="18" charset="0"/>
              </a:rPr>
              <a:t>  </a:t>
            </a:r>
            <a:r>
              <a:rPr lang="ko-KR" altLang="en-US" sz="1600" dirty="0" smtClean="0">
                <a:latin typeface="Times New Roman" pitchFamily="18" charset="0"/>
                <a:cs typeface="Times New Roman" pitchFamily="18" charset="0"/>
              </a:rPr>
              <a:t>▷ </a:t>
            </a:r>
            <a:r>
              <a:rPr lang="en-US" altLang="ko-KR" sz="1600" dirty="0" smtClean="0">
                <a:latin typeface="Times New Roman" pitchFamily="18" charset="0"/>
                <a:cs typeface="Times New Roman" pitchFamily="18" charset="0"/>
              </a:rPr>
              <a:t>477 nm is only suitable band for height estimation.</a:t>
            </a:r>
          </a:p>
          <a:p>
            <a:pPr marL="0" lvl="0" indent="0" defTabSz="3908649" eaLnBrk="1" fontAlgn="auto" hangingPunct="1">
              <a:spcAft>
                <a:spcPts val="0"/>
              </a:spcAft>
              <a:buNone/>
              <a:defRPr/>
            </a:pPr>
            <a:r>
              <a:rPr lang="en-US" altLang="ko-KR" sz="1600" dirty="0" smtClean="0">
                <a:latin typeface="Times New Roman" pitchFamily="18" charset="0"/>
                <a:cs typeface="Times New Roman" pitchFamily="18" charset="0"/>
              </a:rPr>
              <a:t>   </a:t>
            </a:r>
            <a:endParaRPr lang="ko-KR" altLang="en-US" sz="1600" dirty="0">
              <a:latin typeface="Times New Roman" pitchFamily="18" charset="0"/>
              <a:cs typeface="Times New Roman" pitchFamily="18" charset="0"/>
            </a:endParaRPr>
          </a:p>
        </p:txBody>
      </p:sp>
      <p:sp>
        <p:nvSpPr>
          <p:cNvPr id="4" name="TextBox 3"/>
          <p:cNvSpPr txBox="1"/>
          <p:nvPr/>
        </p:nvSpPr>
        <p:spPr>
          <a:xfrm>
            <a:off x="2095182" y="4515910"/>
            <a:ext cx="1828746" cy="246221"/>
          </a:xfrm>
          <a:prstGeom prst="rect">
            <a:avLst/>
          </a:prstGeom>
          <a:solidFill>
            <a:srgbClr val="FFFFFF"/>
          </a:solidFill>
        </p:spPr>
        <p:txBody>
          <a:bodyPr wrap="none" rtlCol="0">
            <a:spAutoFit/>
          </a:bodyPr>
          <a:lstStyle/>
          <a:p>
            <a:r>
              <a:rPr lang="en-US" sz="1000" dirty="0" smtClean="0"/>
              <a:t>Aerosol Effective Height [km]</a:t>
            </a:r>
            <a:endParaRPr lang="en-US" sz="1000" dirty="0"/>
          </a:p>
        </p:txBody>
      </p:sp>
      <p:sp>
        <p:nvSpPr>
          <p:cNvPr id="10" name="TextBox 9"/>
          <p:cNvSpPr txBox="1"/>
          <p:nvPr/>
        </p:nvSpPr>
        <p:spPr>
          <a:xfrm>
            <a:off x="5191526" y="4515910"/>
            <a:ext cx="1828746" cy="246221"/>
          </a:xfrm>
          <a:prstGeom prst="rect">
            <a:avLst/>
          </a:prstGeom>
          <a:solidFill>
            <a:srgbClr val="FFFFFF"/>
          </a:solidFill>
        </p:spPr>
        <p:txBody>
          <a:bodyPr wrap="none" rtlCol="0">
            <a:spAutoFit/>
          </a:bodyPr>
          <a:lstStyle/>
          <a:p>
            <a:r>
              <a:rPr lang="en-US" sz="1000" dirty="0" smtClean="0"/>
              <a:t>Aerosol Effective Height [km]</a:t>
            </a:r>
            <a:endParaRPr lang="en-US" sz="1000" dirty="0"/>
          </a:p>
        </p:txBody>
      </p:sp>
      <p:sp>
        <p:nvSpPr>
          <p:cNvPr id="11" name="TextBox 10"/>
          <p:cNvSpPr txBox="1"/>
          <p:nvPr/>
        </p:nvSpPr>
        <p:spPr>
          <a:xfrm>
            <a:off x="6878315" y="4793949"/>
            <a:ext cx="2062584" cy="584776"/>
          </a:xfrm>
          <a:prstGeom prst="rect">
            <a:avLst/>
          </a:prstGeom>
          <a:noFill/>
        </p:spPr>
        <p:txBody>
          <a:bodyPr wrap="none" rtlCol="0">
            <a:spAutoFit/>
          </a:bodyPr>
          <a:lstStyle/>
          <a:p>
            <a:r>
              <a:rPr lang="en-US" sz="1600" dirty="0" smtClean="0">
                <a:latin typeface="Arial"/>
                <a:cs typeface="Arial"/>
              </a:rPr>
              <a:t>S.S. Park</a:t>
            </a:r>
          </a:p>
          <a:p>
            <a:r>
              <a:rPr lang="en-US" sz="1600" dirty="0" smtClean="0">
                <a:latin typeface="Arial"/>
                <a:cs typeface="Arial"/>
              </a:rPr>
              <a:t>(Ph.D. Thesis, 2013)</a:t>
            </a:r>
            <a:endParaRPr lang="en-US" sz="1600" dirty="0">
              <a:latin typeface="Arial"/>
              <a:cs typeface="Arial"/>
            </a:endParaRPr>
          </a:p>
        </p:txBody>
      </p:sp>
    </p:spTree>
    <p:extLst>
      <p:ext uri="{BB962C8B-B14F-4D97-AF65-F5344CB8AC3E}">
        <p14:creationId xmlns:p14="http://schemas.microsoft.com/office/powerpoint/2010/main" val="36332981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88753" y="304801"/>
            <a:ext cx="6702241" cy="563562"/>
          </a:xfrm>
        </p:spPr>
        <p:txBody>
          <a:bodyPr>
            <a:noAutofit/>
          </a:bodyPr>
          <a:lstStyle/>
          <a:p>
            <a:r>
              <a:rPr lang="en-US" altLang="ko-KR" sz="3200" b="1" dirty="0" smtClean="0">
                <a:latin typeface="Arial"/>
                <a:cs typeface="Arial"/>
              </a:rPr>
              <a:t>Error sources for aerosol height</a:t>
            </a:r>
            <a:endParaRPr lang="ko-KR" altLang="en-US" sz="3200" b="1" dirty="0">
              <a:latin typeface="Arial"/>
              <a:cs typeface="Arial"/>
            </a:endParaRPr>
          </a:p>
        </p:txBody>
      </p:sp>
      <p:sp>
        <p:nvSpPr>
          <p:cNvPr id="3" name="내용 개체 틀 2"/>
          <p:cNvSpPr>
            <a:spLocks noGrp="1"/>
          </p:cNvSpPr>
          <p:nvPr>
            <p:ph idx="1"/>
          </p:nvPr>
        </p:nvSpPr>
        <p:spPr>
          <a:xfrm>
            <a:off x="86310" y="868363"/>
            <a:ext cx="4155100" cy="5561012"/>
          </a:xfrm>
        </p:spPr>
        <p:txBody>
          <a:bodyPr/>
          <a:lstStyle/>
          <a:p>
            <a:pPr marL="0" lvl="0" indent="0" defTabSz="3908649" eaLnBrk="1" fontAlgn="auto" hangingPunct="1">
              <a:spcAft>
                <a:spcPts val="0"/>
              </a:spcAft>
              <a:defRPr/>
            </a:pPr>
            <a:r>
              <a:rPr lang="en-US" altLang="ko-KR" sz="2000" dirty="0" smtClean="0">
                <a:latin typeface="Arial"/>
                <a:cs typeface="Arial"/>
              </a:rPr>
              <a:t> </a:t>
            </a:r>
            <a:r>
              <a:rPr lang="en-US" altLang="ko-KR" sz="1800" dirty="0" smtClean="0">
                <a:latin typeface="Arial"/>
                <a:cs typeface="Arial"/>
              </a:rPr>
              <a:t>Error source</a:t>
            </a:r>
            <a:endParaRPr lang="en-US" altLang="ko-KR" sz="2000" dirty="0" smtClean="0">
              <a:latin typeface="Arial"/>
              <a:cs typeface="Arial"/>
            </a:endParaRPr>
          </a:p>
          <a:p>
            <a:pPr marL="400050" lvl="1" indent="0" defTabSz="3908649" eaLnBrk="1" fontAlgn="auto" hangingPunct="1">
              <a:spcAft>
                <a:spcPts val="0"/>
              </a:spcAft>
              <a:buNone/>
              <a:defRPr/>
            </a:pPr>
            <a:r>
              <a:rPr lang="en-US" altLang="ko-KR" sz="1600" dirty="0" smtClean="0">
                <a:latin typeface="Arial"/>
                <a:cs typeface="Arial"/>
              </a:rPr>
              <a:t> - AOD : Because of shielding effect, </a:t>
            </a:r>
          </a:p>
          <a:p>
            <a:pPr marL="400050" lvl="1" indent="0" defTabSz="3908649" eaLnBrk="1" fontAlgn="auto" hangingPunct="1">
              <a:spcAft>
                <a:spcPts val="0"/>
              </a:spcAft>
              <a:buNone/>
              <a:defRPr/>
            </a:pPr>
            <a:r>
              <a:rPr lang="en-US" altLang="ko-KR" sz="1600" dirty="0">
                <a:latin typeface="Arial"/>
                <a:cs typeface="Arial"/>
              </a:rPr>
              <a:t> </a:t>
            </a:r>
            <a:r>
              <a:rPr lang="en-US" altLang="ko-KR" sz="1600" dirty="0" smtClean="0">
                <a:latin typeface="Arial"/>
                <a:cs typeface="Arial"/>
              </a:rPr>
              <a:t>             the O</a:t>
            </a:r>
            <a:r>
              <a:rPr lang="en-US" altLang="ko-KR" sz="1600" baseline="-25000" dirty="0" smtClean="0">
                <a:latin typeface="Arial"/>
                <a:cs typeface="Arial"/>
              </a:rPr>
              <a:t>4</a:t>
            </a:r>
            <a:r>
              <a:rPr lang="en-US" altLang="ko-KR" sz="1600" dirty="0" smtClean="0">
                <a:latin typeface="Arial"/>
                <a:cs typeface="Arial"/>
              </a:rPr>
              <a:t> SCD decreases </a:t>
            </a:r>
          </a:p>
          <a:p>
            <a:pPr marL="400050" lvl="1" indent="0" defTabSz="3908649" eaLnBrk="1" fontAlgn="auto" hangingPunct="1">
              <a:spcAft>
                <a:spcPts val="0"/>
              </a:spcAft>
              <a:buNone/>
              <a:defRPr/>
            </a:pPr>
            <a:r>
              <a:rPr lang="en-US" altLang="ko-KR" sz="1600" dirty="0">
                <a:latin typeface="Arial"/>
                <a:cs typeface="Arial"/>
              </a:rPr>
              <a:t> </a:t>
            </a:r>
            <a:r>
              <a:rPr lang="en-US" altLang="ko-KR" sz="1600" dirty="0" smtClean="0">
                <a:latin typeface="Arial"/>
                <a:cs typeface="Arial"/>
              </a:rPr>
              <a:t>             as AOD increases.</a:t>
            </a:r>
          </a:p>
          <a:p>
            <a:pPr lvl="1" defTabSz="3908649">
              <a:buFontTx/>
              <a:buChar char="-"/>
              <a:defRPr/>
            </a:pPr>
            <a:r>
              <a:rPr lang="en-US" altLang="ko-KR" sz="1600" dirty="0" smtClean="0">
                <a:latin typeface="Arial"/>
                <a:cs typeface="Arial"/>
              </a:rPr>
              <a:t>SSA : high SSA → Optical path ↑</a:t>
            </a:r>
          </a:p>
          <a:p>
            <a:pPr lvl="1" defTabSz="3908649">
              <a:buFontTx/>
              <a:buChar char="-"/>
              <a:defRPr/>
            </a:pPr>
            <a:r>
              <a:rPr lang="en-US" altLang="ko-KR" sz="1600" dirty="0" smtClean="0">
                <a:latin typeface="Arial"/>
                <a:cs typeface="Arial"/>
              </a:rPr>
              <a:t>Gas amount &amp; Instrument : influence to DOAS fitting</a:t>
            </a:r>
          </a:p>
          <a:p>
            <a:pPr lvl="1" defTabSz="3908649">
              <a:buFontTx/>
              <a:buChar char="-"/>
              <a:defRPr/>
            </a:pPr>
            <a:r>
              <a:rPr lang="en-US" altLang="ko-KR" sz="1600" dirty="0" smtClean="0">
                <a:latin typeface="Arial"/>
                <a:cs typeface="Arial"/>
              </a:rPr>
              <a:t>O</a:t>
            </a:r>
            <a:r>
              <a:rPr lang="en-US" altLang="ko-KR" sz="1600" baseline="-25000" dirty="0" smtClean="0">
                <a:latin typeface="Arial"/>
                <a:cs typeface="Arial"/>
              </a:rPr>
              <a:t>4</a:t>
            </a:r>
            <a:r>
              <a:rPr lang="en-US" altLang="ko-KR" sz="1600" dirty="0" smtClean="0">
                <a:latin typeface="Arial"/>
                <a:cs typeface="Arial"/>
              </a:rPr>
              <a:t> cross section : influence in converting from optical depth to SCD.</a:t>
            </a:r>
          </a:p>
          <a:p>
            <a:pPr lvl="1" defTabSz="3908649">
              <a:buFontTx/>
              <a:buChar char="-"/>
              <a:defRPr/>
            </a:pPr>
            <a:r>
              <a:rPr lang="en-US" altLang="ko-KR" sz="1600" dirty="0" smtClean="0">
                <a:latin typeface="Arial"/>
                <a:cs typeface="Arial"/>
              </a:rPr>
              <a:t>Surface albedo : </a:t>
            </a:r>
          </a:p>
          <a:p>
            <a:pPr marL="457200" lvl="1" indent="0" defTabSz="3908649">
              <a:buNone/>
              <a:defRPr/>
            </a:pPr>
            <a:r>
              <a:rPr lang="en-US" altLang="ko-KR" sz="1600" dirty="0">
                <a:latin typeface="Arial"/>
                <a:cs typeface="Arial"/>
              </a:rPr>
              <a:t> </a:t>
            </a:r>
            <a:r>
              <a:rPr lang="en-US" altLang="ko-KR" sz="1600" dirty="0" smtClean="0">
                <a:latin typeface="Arial"/>
                <a:cs typeface="Arial"/>
              </a:rPr>
              <a:t>          high albedo → Optical path ↑</a:t>
            </a:r>
          </a:p>
          <a:p>
            <a:pPr lvl="1" defTabSz="3908649">
              <a:buFontTx/>
              <a:buChar char="-"/>
              <a:defRPr/>
            </a:pPr>
            <a:r>
              <a:rPr lang="en-US" altLang="ko-KR" sz="1600" dirty="0" smtClean="0">
                <a:latin typeface="Arial"/>
                <a:cs typeface="Arial"/>
              </a:rPr>
              <a:t>Aerosol vertical shape : change the optical path length</a:t>
            </a:r>
            <a:endParaRPr lang="ko-KR" altLang="en-US" sz="1600" dirty="0" smtClean="0">
              <a:latin typeface="Arial"/>
              <a:cs typeface="Arial"/>
            </a:endParaRPr>
          </a:p>
          <a:p>
            <a:pPr marL="0" indent="0">
              <a:buNone/>
            </a:pPr>
            <a:endParaRPr lang="ko-KR" altLang="en-US" sz="2000" dirty="0">
              <a:latin typeface="Arial"/>
              <a:cs typeface="Arial"/>
            </a:endParaRPr>
          </a:p>
        </p:txBody>
      </p:sp>
      <p:graphicFrame>
        <p:nvGraphicFramePr>
          <p:cNvPr id="4" name="표 3"/>
          <p:cNvGraphicFramePr>
            <a:graphicFrameLocks noGrp="1"/>
          </p:cNvGraphicFramePr>
          <p:nvPr>
            <p:extLst>
              <p:ext uri="{D42A27DB-BD31-4B8C-83A1-F6EECF244321}">
                <p14:modId xmlns:p14="http://schemas.microsoft.com/office/powerpoint/2010/main" val="2932707675"/>
              </p:ext>
            </p:extLst>
          </p:nvPr>
        </p:nvGraphicFramePr>
        <p:xfrm>
          <a:off x="4374724" y="1194629"/>
          <a:ext cx="4557485" cy="4438025"/>
        </p:xfrm>
        <a:graphic>
          <a:graphicData uri="http://schemas.openxmlformats.org/drawingml/2006/table">
            <a:tbl>
              <a:tblPr/>
              <a:tblGrid>
                <a:gridCol w="1412288"/>
                <a:gridCol w="1048399"/>
                <a:gridCol w="1048399"/>
                <a:gridCol w="1048399"/>
              </a:tblGrid>
              <a:tr h="442729">
                <a:tc>
                  <a:txBody>
                    <a:bodyPr/>
                    <a:lstStyle/>
                    <a:p>
                      <a:pPr algn="ctr" latinLnBrk="1">
                        <a:lnSpc>
                          <a:spcPct val="100000"/>
                        </a:lnSpc>
                        <a:spcAft>
                          <a:spcPts val="0"/>
                        </a:spcAft>
                      </a:pPr>
                      <a:r>
                        <a:rPr lang="en-US" sz="1500" kern="100" dirty="0">
                          <a:latin typeface="Times New Roman"/>
                          <a:ea typeface="맑은 고딕"/>
                          <a:cs typeface="Times New Roman"/>
                        </a:rPr>
                        <a:t>Error source</a:t>
                      </a:r>
                      <a:endParaRPr lang="ko-KR" sz="1500" kern="100" dirty="0">
                        <a:latin typeface="맑은 고딕"/>
                        <a:ea typeface="맑은 고딕"/>
                        <a:cs typeface="Times New Roman"/>
                      </a:endParaRPr>
                    </a:p>
                    <a:p>
                      <a:pPr algn="ctr" latinLnBrk="1">
                        <a:lnSpc>
                          <a:spcPct val="100000"/>
                        </a:lnSpc>
                        <a:spcAft>
                          <a:spcPts val="0"/>
                        </a:spcAft>
                      </a:pPr>
                      <a:r>
                        <a:rPr lang="en-US" sz="1500" kern="100" dirty="0">
                          <a:latin typeface="Times New Roman"/>
                          <a:ea typeface="맑은 고딕"/>
                          <a:cs typeface="Times New Roman"/>
                        </a:rPr>
                        <a:t>[Height, m]</a:t>
                      </a:r>
                      <a:endParaRPr lang="ko-KR" sz="1500" kern="100" dirty="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0000"/>
                        </a:lnSpc>
                        <a:spcAft>
                          <a:spcPts val="0"/>
                        </a:spcAft>
                      </a:pPr>
                      <a:r>
                        <a:rPr lang="en-US" sz="1500" kern="100" dirty="0">
                          <a:latin typeface="Times New Roman"/>
                          <a:ea typeface="맑은 고딕"/>
                          <a:cs typeface="Times New Roman"/>
                        </a:rPr>
                        <a:t>MITR</a:t>
                      </a:r>
                      <a:endParaRPr lang="ko-KR" sz="1500" kern="100" dirty="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0000"/>
                        </a:lnSpc>
                        <a:spcAft>
                          <a:spcPts val="0"/>
                        </a:spcAft>
                      </a:pPr>
                      <a:r>
                        <a:rPr lang="en-US" sz="1500" kern="100" dirty="0">
                          <a:latin typeface="Times New Roman"/>
                          <a:ea typeface="맑은 고딕"/>
                          <a:cs typeface="Times New Roman"/>
                        </a:rPr>
                        <a:t>WASO</a:t>
                      </a:r>
                      <a:endParaRPr lang="ko-KR" sz="1500" kern="100" dirty="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0000"/>
                        </a:lnSpc>
                        <a:spcAft>
                          <a:spcPts val="0"/>
                        </a:spcAft>
                      </a:pPr>
                      <a:r>
                        <a:rPr lang="en-US" sz="1500" kern="100" dirty="0">
                          <a:latin typeface="Times New Roman"/>
                          <a:ea typeface="맑은 고딕"/>
                          <a:cs typeface="Times New Roman"/>
                        </a:rPr>
                        <a:t>COPO</a:t>
                      </a:r>
                      <a:endParaRPr lang="ko-KR" sz="1500" kern="100" dirty="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91">
                <a:tc>
                  <a:txBody>
                    <a:bodyPr/>
                    <a:lstStyle/>
                    <a:p>
                      <a:pPr algn="ctr" latinLnBrk="1">
                        <a:lnSpc>
                          <a:spcPct val="100000"/>
                        </a:lnSpc>
                        <a:spcAft>
                          <a:spcPts val="0"/>
                        </a:spcAft>
                      </a:pPr>
                      <a:r>
                        <a:rPr lang="en-US" sz="1500" kern="100" dirty="0">
                          <a:latin typeface="Times New Roman"/>
                          <a:ea typeface="맑은 고딕"/>
                          <a:cs typeface="Times New Roman"/>
                        </a:rPr>
                        <a:t>AOD</a:t>
                      </a:r>
                      <a:endParaRPr lang="ko-KR" sz="1500" kern="100" dirty="0">
                        <a:latin typeface="맑은 고딕"/>
                        <a:ea typeface="맑은 고딕"/>
                        <a:cs typeface="Times New Roman"/>
                      </a:endParaRPr>
                    </a:p>
                    <a:p>
                      <a:pPr algn="ctr" latinLnBrk="1">
                        <a:lnSpc>
                          <a:spcPct val="100000"/>
                        </a:lnSpc>
                        <a:spcAft>
                          <a:spcPts val="0"/>
                        </a:spcAft>
                      </a:pPr>
                      <a:r>
                        <a:rPr lang="en-US" sz="1500" kern="100" dirty="0">
                          <a:latin typeface="Times New Roman"/>
                          <a:ea typeface="맑은 고딕"/>
                          <a:cs typeface="Times New Roman"/>
                        </a:rPr>
                        <a:t>(</a:t>
                      </a:r>
                      <a:r>
                        <a:rPr lang="ko-KR" sz="1500" kern="100" dirty="0">
                          <a:latin typeface="맑은 고딕"/>
                          <a:ea typeface="맑은 고딕"/>
                          <a:cs typeface="Times New Roman"/>
                        </a:rPr>
                        <a:t>Δ</a:t>
                      </a:r>
                      <a:r>
                        <a:rPr lang="en-US" sz="1500" kern="100" dirty="0">
                          <a:latin typeface="Times New Roman"/>
                          <a:ea typeface="맑은 고딕"/>
                          <a:cs typeface="Times New Roman"/>
                        </a:rPr>
                        <a:t>AOD = 0.2)</a:t>
                      </a:r>
                      <a:endParaRPr lang="ko-KR" sz="1500" kern="100" dirty="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latinLnBrk="1">
                        <a:lnSpc>
                          <a:spcPct val="100000"/>
                        </a:lnSpc>
                        <a:spcAft>
                          <a:spcPts val="0"/>
                        </a:spcAft>
                      </a:pPr>
                      <a:r>
                        <a:rPr lang="en-US" sz="1500" kern="100" dirty="0">
                          <a:latin typeface="Times New Roman" pitchFamily="18" charset="0"/>
                          <a:ea typeface="맑은 고딕"/>
                          <a:cs typeface="Times New Roman" pitchFamily="18" charset="0"/>
                        </a:rPr>
                        <a:t>169</a:t>
                      </a:r>
                      <a:r>
                        <a:rPr lang="ko-KR" sz="1500" kern="100" dirty="0">
                          <a:latin typeface="Times New Roman" pitchFamily="18" charset="0"/>
                          <a:ea typeface="맑은 고딕"/>
                          <a:cs typeface="Times New Roman" pitchFamily="18" charset="0"/>
                        </a:rPr>
                        <a:t>±</a:t>
                      </a:r>
                      <a:r>
                        <a:rPr lang="en-US" sz="1500" kern="100" dirty="0">
                          <a:latin typeface="Times New Roman" pitchFamily="18" charset="0"/>
                          <a:ea typeface="맑은 고딕"/>
                          <a:cs typeface="Times New Roman" pitchFamily="18" charset="0"/>
                        </a:rPr>
                        <a:t>124</a:t>
                      </a:r>
                      <a:endParaRPr lang="ko-KR" sz="1500" kern="100" dirty="0">
                        <a:latin typeface="Times New Roman" pitchFamily="18" charset="0"/>
                        <a:ea typeface="맑은 고딕"/>
                        <a:cs typeface="Times New Roman"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latinLnBrk="1">
                        <a:lnSpc>
                          <a:spcPct val="100000"/>
                        </a:lnSpc>
                        <a:spcAft>
                          <a:spcPts val="0"/>
                        </a:spcAft>
                      </a:pPr>
                      <a:r>
                        <a:rPr lang="en-US" sz="1500" kern="100" dirty="0">
                          <a:latin typeface="Times New Roman" pitchFamily="18" charset="0"/>
                          <a:ea typeface="맑은 고딕"/>
                          <a:cs typeface="Times New Roman" pitchFamily="18" charset="0"/>
                        </a:rPr>
                        <a:t>161</a:t>
                      </a:r>
                      <a:r>
                        <a:rPr lang="ko-KR" sz="1500" kern="100" dirty="0">
                          <a:latin typeface="Times New Roman" pitchFamily="18" charset="0"/>
                          <a:ea typeface="맑은 고딕"/>
                          <a:cs typeface="Times New Roman" pitchFamily="18" charset="0"/>
                        </a:rPr>
                        <a:t>±</a:t>
                      </a:r>
                      <a:r>
                        <a:rPr lang="en-US" sz="1500" kern="100" dirty="0">
                          <a:latin typeface="Times New Roman" pitchFamily="18" charset="0"/>
                          <a:ea typeface="맑은 고딕"/>
                          <a:cs typeface="Times New Roman" pitchFamily="18" charset="0"/>
                        </a:rPr>
                        <a:t>118</a:t>
                      </a:r>
                      <a:endParaRPr lang="ko-KR" sz="1500" kern="100" dirty="0">
                        <a:latin typeface="Times New Roman" pitchFamily="18" charset="0"/>
                        <a:ea typeface="맑은 고딕"/>
                        <a:cs typeface="Times New Roman"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latinLnBrk="1">
                        <a:lnSpc>
                          <a:spcPct val="100000"/>
                        </a:lnSpc>
                        <a:spcAft>
                          <a:spcPts val="0"/>
                        </a:spcAft>
                      </a:pPr>
                      <a:r>
                        <a:rPr lang="en-US" sz="1500" kern="100" dirty="0">
                          <a:latin typeface="Times New Roman" pitchFamily="18" charset="0"/>
                          <a:ea typeface="맑은 고딕"/>
                          <a:cs typeface="Times New Roman" pitchFamily="18" charset="0"/>
                        </a:rPr>
                        <a:t>176</a:t>
                      </a:r>
                      <a:r>
                        <a:rPr lang="ko-KR" sz="1500" kern="100" dirty="0">
                          <a:latin typeface="Times New Roman" pitchFamily="18" charset="0"/>
                          <a:ea typeface="맑은 고딕"/>
                          <a:cs typeface="Times New Roman" pitchFamily="18" charset="0"/>
                        </a:rPr>
                        <a:t>±</a:t>
                      </a:r>
                      <a:r>
                        <a:rPr lang="en-US" sz="1500" kern="100" dirty="0">
                          <a:latin typeface="Times New Roman" pitchFamily="18" charset="0"/>
                          <a:ea typeface="맑은 고딕"/>
                          <a:cs typeface="Times New Roman" pitchFamily="18" charset="0"/>
                        </a:rPr>
                        <a:t>131</a:t>
                      </a:r>
                      <a:endParaRPr lang="ko-KR" sz="1500" kern="100" dirty="0">
                        <a:latin typeface="Times New Roman" pitchFamily="18" charset="0"/>
                        <a:ea typeface="맑은 고딕"/>
                        <a:cs typeface="Times New Roman"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657091">
                <a:tc>
                  <a:txBody>
                    <a:bodyPr/>
                    <a:lstStyle/>
                    <a:p>
                      <a:pPr algn="ctr" latinLnBrk="1">
                        <a:lnSpc>
                          <a:spcPct val="100000"/>
                        </a:lnSpc>
                        <a:spcAft>
                          <a:spcPts val="0"/>
                        </a:spcAft>
                      </a:pPr>
                      <a:r>
                        <a:rPr lang="en-US" sz="1500" kern="100" dirty="0">
                          <a:latin typeface="Times New Roman"/>
                          <a:ea typeface="맑은 고딕"/>
                          <a:cs typeface="Times New Roman"/>
                        </a:rPr>
                        <a:t>SSA</a:t>
                      </a:r>
                      <a:endParaRPr lang="ko-KR" sz="1500" kern="100" dirty="0">
                        <a:latin typeface="맑은 고딕"/>
                        <a:ea typeface="맑은 고딕"/>
                        <a:cs typeface="Times New Roman"/>
                      </a:endParaRPr>
                    </a:p>
                    <a:p>
                      <a:pPr algn="ctr" latinLnBrk="1">
                        <a:lnSpc>
                          <a:spcPct val="100000"/>
                        </a:lnSpc>
                        <a:spcAft>
                          <a:spcPts val="0"/>
                        </a:spcAft>
                      </a:pPr>
                      <a:r>
                        <a:rPr lang="en-US" sz="1500" kern="100" dirty="0">
                          <a:latin typeface="Times New Roman"/>
                          <a:ea typeface="맑은 고딕"/>
                          <a:cs typeface="Times New Roman"/>
                        </a:rPr>
                        <a:t>(10% change)</a:t>
                      </a:r>
                      <a:endParaRPr lang="ko-KR" sz="1500" kern="100" dirty="0">
                        <a:latin typeface="맑은 고딕"/>
                        <a:ea typeface="맑은 고딕"/>
                        <a:cs typeface="Times New Roman"/>
                      </a:endParaRPr>
                    </a:p>
                  </a:txBody>
                  <a:tcPr marL="68580" marR="68580" marT="0" marB="0" anchor="ctr">
                    <a:lnL>
                      <a:noFill/>
                    </a:lnL>
                    <a:lnR>
                      <a:noFill/>
                    </a:lnR>
                    <a:lnT>
                      <a:noFill/>
                    </a:lnT>
                    <a:lnB>
                      <a:noFill/>
                    </a:lnB>
                  </a:tcPr>
                </a:tc>
                <a:tc>
                  <a:txBody>
                    <a:bodyPr/>
                    <a:lstStyle/>
                    <a:p>
                      <a:pPr algn="ctr" latinLnBrk="1">
                        <a:lnSpc>
                          <a:spcPct val="100000"/>
                        </a:lnSpc>
                        <a:spcAft>
                          <a:spcPts val="0"/>
                        </a:spcAft>
                      </a:pPr>
                      <a:r>
                        <a:rPr lang="en-US" sz="1500" kern="100" dirty="0" smtClean="0">
                          <a:solidFill>
                            <a:schemeClr val="tx1"/>
                          </a:solidFill>
                          <a:latin typeface="Times New Roman" pitchFamily="18" charset="0"/>
                          <a:ea typeface="맑은 고딕"/>
                          <a:cs typeface="Times New Roman" pitchFamily="18" charset="0"/>
                        </a:rPr>
                        <a:t>855</a:t>
                      </a:r>
                      <a:r>
                        <a:rPr lang="ko-KR" sz="1500" kern="100" dirty="0" smtClean="0">
                          <a:solidFill>
                            <a:schemeClr val="tx1"/>
                          </a:solidFill>
                          <a:latin typeface="Times New Roman" pitchFamily="18" charset="0"/>
                          <a:ea typeface="맑은 고딕"/>
                          <a:cs typeface="Times New Roman" pitchFamily="18" charset="0"/>
                        </a:rPr>
                        <a:t>±</a:t>
                      </a:r>
                      <a:r>
                        <a:rPr lang="en-US" sz="1500" kern="100" dirty="0" smtClean="0">
                          <a:solidFill>
                            <a:schemeClr val="tx1"/>
                          </a:solidFill>
                          <a:latin typeface="Times New Roman" pitchFamily="18" charset="0"/>
                          <a:ea typeface="맑은 고딕"/>
                          <a:cs typeface="Times New Roman" pitchFamily="18" charset="0"/>
                        </a:rPr>
                        <a:t>829</a:t>
                      </a:r>
                      <a:endParaRPr lang="ko-KR" sz="1500" kern="100" dirty="0">
                        <a:solidFill>
                          <a:schemeClr val="tx1"/>
                        </a:solidFill>
                        <a:latin typeface="Times New Roman" pitchFamily="18" charset="0"/>
                        <a:ea typeface="맑은 고딕"/>
                        <a:cs typeface="Times New Roman" pitchFamily="18" charset="0"/>
                      </a:endParaRPr>
                    </a:p>
                  </a:txBody>
                  <a:tcPr marL="68580" marR="68580" marT="0" marB="0" anchor="ctr">
                    <a:lnL>
                      <a:noFill/>
                    </a:lnL>
                    <a:lnR>
                      <a:noFill/>
                    </a:lnR>
                    <a:lnT>
                      <a:noFill/>
                    </a:lnT>
                    <a:lnB>
                      <a:noFill/>
                    </a:lnB>
                  </a:tcPr>
                </a:tc>
                <a:tc>
                  <a:txBody>
                    <a:bodyPr/>
                    <a:lstStyle/>
                    <a:p>
                      <a:pPr algn="ctr" latinLnBrk="1">
                        <a:lnSpc>
                          <a:spcPct val="100000"/>
                        </a:lnSpc>
                        <a:spcAft>
                          <a:spcPts val="0"/>
                        </a:spcAft>
                      </a:pPr>
                      <a:r>
                        <a:rPr lang="en-US" sz="1500" kern="100" dirty="0">
                          <a:solidFill>
                            <a:schemeClr val="tx1"/>
                          </a:solidFill>
                          <a:latin typeface="Times New Roman" pitchFamily="18" charset="0"/>
                          <a:ea typeface="맑은 고딕"/>
                          <a:cs typeface="Times New Roman" pitchFamily="18" charset="0"/>
                        </a:rPr>
                        <a:t>2311</a:t>
                      </a:r>
                      <a:r>
                        <a:rPr lang="ko-KR" sz="1500" kern="100" dirty="0">
                          <a:solidFill>
                            <a:schemeClr val="tx1"/>
                          </a:solidFill>
                          <a:latin typeface="Times New Roman" pitchFamily="18" charset="0"/>
                          <a:ea typeface="맑은 고딕"/>
                          <a:cs typeface="Times New Roman" pitchFamily="18" charset="0"/>
                        </a:rPr>
                        <a:t>±</a:t>
                      </a:r>
                      <a:r>
                        <a:rPr lang="en-US" sz="1500" kern="100" dirty="0">
                          <a:solidFill>
                            <a:schemeClr val="tx1"/>
                          </a:solidFill>
                          <a:latin typeface="Times New Roman" pitchFamily="18" charset="0"/>
                          <a:ea typeface="맑은 고딕"/>
                          <a:cs typeface="Times New Roman" pitchFamily="18" charset="0"/>
                        </a:rPr>
                        <a:t>1655</a:t>
                      </a:r>
                      <a:endParaRPr lang="ko-KR" sz="1500" kern="100" dirty="0">
                        <a:solidFill>
                          <a:schemeClr val="tx1"/>
                        </a:solidFill>
                        <a:latin typeface="Times New Roman" pitchFamily="18" charset="0"/>
                        <a:ea typeface="맑은 고딕"/>
                        <a:cs typeface="Times New Roman" pitchFamily="18" charset="0"/>
                      </a:endParaRPr>
                    </a:p>
                  </a:txBody>
                  <a:tcPr marL="68580" marR="68580" marT="0" marB="0" anchor="ctr">
                    <a:lnL>
                      <a:noFill/>
                    </a:lnL>
                    <a:lnR>
                      <a:noFill/>
                    </a:lnR>
                    <a:lnT>
                      <a:noFill/>
                    </a:lnT>
                    <a:lnB>
                      <a:noFill/>
                    </a:lnB>
                  </a:tcPr>
                </a:tc>
                <a:tc>
                  <a:txBody>
                    <a:bodyPr/>
                    <a:lstStyle/>
                    <a:p>
                      <a:pPr marL="0" marR="0" indent="0" algn="ctr" defTabSz="4732020" rtl="0" eaLnBrk="1" fontAlgn="auto" latinLnBrk="1" hangingPunct="1">
                        <a:lnSpc>
                          <a:spcPct val="100000"/>
                        </a:lnSpc>
                        <a:spcBef>
                          <a:spcPts val="0"/>
                        </a:spcBef>
                        <a:spcAft>
                          <a:spcPts val="0"/>
                        </a:spcAft>
                        <a:buClrTx/>
                        <a:buSzTx/>
                        <a:buFontTx/>
                        <a:buNone/>
                        <a:tabLst/>
                        <a:defRPr/>
                      </a:pPr>
                      <a:r>
                        <a:rPr lang="en-US" sz="1500" kern="100" dirty="0" smtClean="0">
                          <a:solidFill>
                            <a:schemeClr val="tx1"/>
                          </a:solidFill>
                          <a:latin typeface="Times New Roman" pitchFamily="18" charset="0"/>
                          <a:ea typeface="맑은 고딕"/>
                          <a:cs typeface="Times New Roman" pitchFamily="18" charset="0"/>
                        </a:rPr>
                        <a:t>448</a:t>
                      </a:r>
                      <a:r>
                        <a:rPr lang="ko-KR" altLang="ko-KR" sz="1500" kern="100" dirty="0" smtClean="0">
                          <a:solidFill>
                            <a:schemeClr val="tx1"/>
                          </a:solidFill>
                          <a:latin typeface="Times New Roman" pitchFamily="18" charset="0"/>
                          <a:ea typeface="+mn-ea"/>
                          <a:cs typeface="Times New Roman" pitchFamily="18" charset="0"/>
                        </a:rPr>
                        <a:t>±</a:t>
                      </a:r>
                      <a:r>
                        <a:rPr lang="en-US" altLang="ko-KR" sz="1500" kern="100" dirty="0" smtClean="0">
                          <a:solidFill>
                            <a:schemeClr val="tx1"/>
                          </a:solidFill>
                          <a:latin typeface="Times New Roman" pitchFamily="18" charset="0"/>
                          <a:ea typeface="+mn-ea"/>
                          <a:cs typeface="Times New Roman" pitchFamily="18" charset="0"/>
                        </a:rPr>
                        <a:t>425</a:t>
                      </a:r>
                      <a:endParaRPr lang="ko-KR" altLang="ko-KR" sz="1500" kern="100" dirty="0" smtClean="0">
                        <a:solidFill>
                          <a:schemeClr val="tx1"/>
                        </a:solidFill>
                        <a:latin typeface="Times New Roman" pitchFamily="18" charset="0"/>
                        <a:ea typeface="+mn-ea"/>
                        <a:cs typeface="Times New Roman" pitchFamily="18" charset="0"/>
                      </a:endParaRPr>
                    </a:p>
                  </a:txBody>
                  <a:tcPr marL="68580" marR="68580" marT="0" marB="0" anchor="ctr">
                    <a:lnL>
                      <a:noFill/>
                    </a:lnL>
                    <a:lnR>
                      <a:noFill/>
                    </a:lnR>
                    <a:lnT>
                      <a:noFill/>
                    </a:lnT>
                    <a:lnB>
                      <a:noFill/>
                    </a:lnB>
                  </a:tcPr>
                </a:tc>
              </a:tr>
              <a:tr h="442729">
                <a:tc>
                  <a:txBody>
                    <a:bodyPr/>
                    <a:lstStyle/>
                    <a:p>
                      <a:pPr algn="ctr" latinLnBrk="1">
                        <a:lnSpc>
                          <a:spcPct val="100000"/>
                        </a:lnSpc>
                        <a:spcAft>
                          <a:spcPts val="0"/>
                        </a:spcAft>
                      </a:pPr>
                      <a:r>
                        <a:rPr lang="en-US" sz="1500" kern="100" dirty="0">
                          <a:latin typeface="Times New Roman"/>
                          <a:ea typeface="맑은 고딕"/>
                          <a:cs typeface="Times New Roman"/>
                        </a:rPr>
                        <a:t>Atmospheric </a:t>
                      </a:r>
                      <a:endParaRPr lang="en-US" sz="1500" kern="100" dirty="0" smtClean="0">
                        <a:latin typeface="Times New Roman"/>
                        <a:ea typeface="맑은 고딕"/>
                        <a:cs typeface="Times New Roman"/>
                      </a:endParaRPr>
                    </a:p>
                    <a:p>
                      <a:pPr algn="ctr" latinLnBrk="1">
                        <a:lnSpc>
                          <a:spcPct val="100000"/>
                        </a:lnSpc>
                        <a:spcAft>
                          <a:spcPts val="0"/>
                        </a:spcAft>
                      </a:pPr>
                      <a:r>
                        <a:rPr lang="en-US" sz="1500" kern="100" dirty="0" smtClean="0">
                          <a:latin typeface="Times New Roman"/>
                          <a:ea typeface="맑은 고딕"/>
                          <a:cs typeface="Times New Roman"/>
                        </a:rPr>
                        <a:t>Gases</a:t>
                      </a:r>
                      <a:endParaRPr lang="ko-KR" sz="1500" kern="100" dirty="0">
                        <a:latin typeface="맑은 고딕"/>
                        <a:ea typeface="맑은 고딕"/>
                        <a:cs typeface="Times New Roman"/>
                      </a:endParaRPr>
                    </a:p>
                  </a:txBody>
                  <a:tcPr marL="68580" marR="68580" marT="0" marB="0" anchor="ctr">
                    <a:lnL>
                      <a:noFill/>
                    </a:lnL>
                    <a:lnR>
                      <a:noFill/>
                    </a:lnR>
                    <a:lnT>
                      <a:noFill/>
                    </a:lnT>
                    <a:lnB>
                      <a:noFill/>
                    </a:lnB>
                  </a:tcPr>
                </a:tc>
                <a:tc gridSpan="3">
                  <a:txBody>
                    <a:bodyPr/>
                    <a:lstStyle/>
                    <a:p>
                      <a:pPr algn="ctr" latinLnBrk="1">
                        <a:lnSpc>
                          <a:spcPct val="100000"/>
                        </a:lnSpc>
                        <a:spcAft>
                          <a:spcPts val="0"/>
                        </a:spcAft>
                      </a:pPr>
                      <a:r>
                        <a:rPr lang="en-US" altLang="ko-KR" sz="1500" kern="100" dirty="0" smtClean="0">
                          <a:latin typeface="Times New Roman" pitchFamily="18" charset="0"/>
                          <a:ea typeface="맑은 고딕"/>
                          <a:cs typeface="Times New Roman" pitchFamily="18" charset="0"/>
                        </a:rPr>
                        <a:t>&lt; 10</a:t>
                      </a:r>
                      <a:endParaRPr lang="ko-KR" sz="1500" kern="100" dirty="0">
                        <a:latin typeface="Times New Roman" pitchFamily="18" charset="0"/>
                        <a:ea typeface="맑은 고딕"/>
                        <a:cs typeface="Times New Roman" pitchFamily="18" charset="0"/>
                      </a:endParaRPr>
                    </a:p>
                  </a:txBody>
                  <a:tcPr marL="68580" marR="68580" marT="0" marB="0" anchor="ctr">
                    <a:lnL>
                      <a:noFill/>
                    </a:lnL>
                    <a:lnR>
                      <a:noFill/>
                    </a:lnR>
                    <a:lnT>
                      <a:noFill/>
                    </a:lnT>
                    <a:lnB>
                      <a:noFill/>
                    </a:lnB>
                  </a:tcPr>
                </a:tc>
                <a:tc hMerge="1">
                  <a:txBody>
                    <a:bodyPr/>
                    <a:lstStyle/>
                    <a:p>
                      <a:pPr latinLnBrk="1"/>
                      <a:endParaRPr lang="ko-KR" altLang="en-US"/>
                    </a:p>
                  </a:txBody>
                  <a:tcPr/>
                </a:tc>
                <a:tc hMerge="1">
                  <a:txBody>
                    <a:bodyPr/>
                    <a:lstStyle/>
                    <a:p>
                      <a:pPr latinLnBrk="1"/>
                      <a:endParaRPr lang="ko-KR" altLang="en-US"/>
                    </a:p>
                  </a:txBody>
                  <a:tcPr/>
                </a:tc>
              </a:tr>
              <a:tr h="438061">
                <a:tc>
                  <a:txBody>
                    <a:bodyPr/>
                    <a:lstStyle/>
                    <a:p>
                      <a:pPr algn="ctr" latinLnBrk="1">
                        <a:lnSpc>
                          <a:spcPct val="100000"/>
                        </a:lnSpc>
                        <a:spcAft>
                          <a:spcPts val="0"/>
                        </a:spcAft>
                      </a:pPr>
                      <a:r>
                        <a:rPr lang="en-US" sz="1500" kern="100" dirty="0">
                          <a:latin typeface="Times New Roman"/>
                          <a:ea typeface="맑은 고딕"/>
                          <a:cs typeface="Times New Roman"/>
                        </a:rPr>
                        <a:t>O</a:t>
                      </a:r>
                      <a:r>
                        <a:rPr lang="en-US" sz="1500" kern="100" baseline="-25000" dirty="0">
                          <a:latin typeface="Times New Roman"/>
                          <a:ea typeface="맑은 고딕"/>
                          <a:cs typeface="Times New Roman"/>
                        </a:rPr>
                        <a:t>4</a:t>
                      </a:r>
                      <a:r>
                        <a:rPr lang="en-US" sz="1500" kern="100" dirty="0">
                          <a:latin typeface="Times New Roman"/>
                          <a:ea typeface="맑은 고딕"/>
                          <a:cs typeface="Times New Roman"/>
                        </a:rPr>
                        <a:t> cross section</a:t>
                      </a:r>
                      <a:endParaRPr lang="ko-KR" sz="1500" kern="100" dirty="0">
                        <a:latin typeface="맑은 고딕"/>
                        <a:ea typeface="맑은 고딕"/>
                        <a:cs typeface="Times New Roman"/>
                      </a:endParaRPr>
                    </a:p>
                  </a:txBody>
                  <a:tcPr marL="68580" marR="68580" marT="0" marB="0" anchor="ctr">
                    <a:lnL>
                      <a:noFill/>
                    </a:lnL>
                    <a:lnR>
                      <a:noFill/>
                    </a:lnR>
                    <a:lnT>
                      <a:noFill/>
                    </a:lnT>
                    <a:lnB>
                      <a:noFill/>
                    </a:lnB>
                  </a:tcPr>
                </a:tc>
                <a:tc gridSpan="3">
                  <a:txBody>
                    <a:bodyPr/>
                    <a:lstStyle/>
                    <a:p>
                      <a:pPr algn="ctr" latinLnBrk="1">
                        <a:lnSpc>
                          <a:spcPct val="100000"/>
                        </a:lnSpc>
                        <a:spcAft>
                          <a:spcPts val="0"/>
                        </a:spcAft>
                      </a:pPr>
                      <a:r>
                        <a:rPr lang="en-US" sz="1500" kern="100" dirty="0">
                          <a:latin typeface="Times New Roman"/>
                          <a:ea typeface="맑은 고딕"/>
                          <a:cs typeface="Times New Roman"/>
                        </a:rPr>
                        <a:t>~</a:t>
                      </a:r>
                      <a:r>
                        <a:rPr lang="en-US" sz="1500" kern="100" dirty="0" smtClean="0">
                          <a:latin typeface="Times New Roman"/>
                          <a:ea typeface="맑은 고딕"/>
                          <a:cs typeface="Times New Roman"/>
                        </a:rPr>
                        <a:t>1.7 % </a:t>
                      </a:r>
                      <a:r>
                        <a:rPr lang="en-US" sz="1500" kern="100" dirty="0">
                          <a:latin typeface="Times New Roman"/>
                          <a:ea typeface="맑은 고딕"/>
                          <a:cs typeface="Times New Roman"/>
                        </a:rPr>
                        <a:t>(O</a:t>
                      </a:r>
                      <a:r>
                        <a:rPr lang="en-US" sz="1500" kern="100" baseline="-25000" dirty="0">
                          <a:latin typeface="Times New Roman"/>
                          <a:ea typeface="맑은 고딕"/>
                          <a:cs typeface="Times New Roman"/>
                        </a:rPr>
                        <a:t>4</a:t>
                      </a:r>
                      <a:r>
                        <a:rPr lang="en-US" sz="1500" kern="100" dirty="0">
                          <a:latin typeface="Times New Roman"/>
                          <a:ea typeface="맑은 고딕"/>
                          <a:cs typeface="Times New Roman"/>
                        </a:rPr>
                        <a:t> SCD)</a:t>
                      </a:r>
                      <a:endParaRPr lang="ko-KR" sz="1500" kern="100" dirty="0">
                        <a:latin typeface="맑은 고딕"/>
                        <a:ea typeface="맑은 고딕"/>
                        <a:cs typeface="Times New Roman"/>
                      </a:endParaRPr>
                    </a:p>
                  </a:txBody>
                  <a:tcPr marL="68580" marR="68580" marT="0" marB="0" anchor="ctr">
                    <a:lnL>
                      <a:noFill/>
                    </a:lnL>
                    <a:lnR>
                      <a:noFill/>
                    </a:lnR>
                    <a:lnT>
                      <a:noFill/>
                    </a:lnT>
                    <a:lnB>
                      <a:noFill/>
                    </a:lnB>
                  </a:tcPr>
                </a:tc>
                <a:tc hMerge="1">
                  <a:txBody>
                    <a:bodyPr/>
                    <a:lstStyle/>
                    <a:p>
                      <a:pPr latinLnBrk="1"/>
                      <a:endParaRPr lang="ko-KR" altLang="en-US"/>
                    </a:p>
                  </a:txBody>
                  <a:tcPr/>
                </a:tc>
                <a:tc hMerge="1">
                  <a:txBody>
                    <a:bodyPr/>
                    <a:lstStyle/>
                    <a:p>
                      <a:pPr latinLnBrk="1"/>
                      <a:endParaRPr lang="ko-KR" altLang="en-US"/>
                    </a:p>
                  </a:txBody>
                  <a:tcPr/>
                </a:tc>
              </a:tr>
              <a:tr h="657091">
                <a:tc>
                  <a:txBody>
                    <a:bodyPr/>
                    <a:lstStyle/>
                    <a:p>
                      <a:pPr algn="ctr" latinLnBrk="1">
                        <a:lnSpc>
                          <a:spcPct val="100000"/>
                        </a:lnSpc>
                        <a:spcAft>
                          <a:spcPts val="0"/>
                        </a:spcAft>
                      </a:pPr>
                      <a:r>
                        <a:rPr lang="en-US" sz="1500" kern="100" dirty="0">
                          <a:latin typeface="Times New Roman"/>
                          <a:ea typeface="맑은 고딕"/>
                          <a:cs typeface="Times New Roman"/>
                        </a:rPr>
                        <a:t>Instrument</a:t>
                      </a:r>
                      <a:endParaRPr lang="ko-KR" sz="1500" kern="100" dirty="0">
                        <a:latin typeface="맑은 고딕"/>
                        <a:ea typeface="맑은 고딕"/>
                        <a:cs typeface="Times New Roman"/>
                      </a:endParaRPr>
                    </a:p>
                    <a:p>
                      <a:pPr algn="ctr" latinLnBrk="1">
                        <a:lnSpc>
                          <a:spcPct val="100000"/>
                        </a:lnSpc>
                        <a:spcAft>
                          <a:spcPts val="0"/>
                        </a:spcAft>
                      </a:pPr>
                      <a:r>
                        <a:rPr lang="en-US" sz="1500" kern="100" dirty="0">
                          <a:latin typeface="Times New Roman"/>
                          <a:ea typeface="맑은 고딕"/>
                          <a:cs typeface="Times New Roman"/>
                        </a:rPr>
                        <a:t>(</a:t>
                      </a:r>
                      <a:r>
                        <a:rPr lang="en-US" sz="1500" kern="100" dirty="0" smtClean="0">
                          <a:latin typeface="Times New Roman"/>
                          <a:ea typeface="맑은 고딕"/>
                          <a:cs typeface="Times New Roman"/>
                        </a:rPr>
                        <a:t>Shift: </a:t>
                      </a:r>
                      <a:r>
                        <a:rPr lang="en-US" sz="1500" kern="100" dirty="0">
                          <a:latin typeface="Times New Roman"/>
                          <a:ea typeface="맑은 고딕"/>
                          <a:cs typeface="Times New Roman"/>
                        </a:rPr>
                        <a:t>0.02 nm)</a:t>
                      </a:r>
                      <a:endParaRPr lang="ko-KR" sz="1500" kern="100" dirty="0">
                        <a:latin typeface="맑은 고딕"/>
                        <a:ea typeface="맑은 고딕"/>
                        <a:cs typeface="Times New Roman"/>
                      </a:endParaRPr>
                    </a:p>
                  </a:txBody>
                  <a:tcPr marL="68580" marR="68580" marT="0" marB="0" anchor="ctr">
                    <a:lnL>
                      <a:noFill/>
                    </a:lnL>
                    <a:lnR>
                      <a:noFill/>
                    </a:lnR>
                    <a:lnT>
                      <a:noFill/>
                    </a:lnT>
                    <a:lnB>
                      <a:noFill/>
                    </a:lnB>
                  </a:tcPr>
                </a:tc>
                <a:tc gridSpan="3">
                  <a:txBody>
                    <a:bodyPr/>
                    <a:lstStyle/>
                    <a:p>
                      <a:pPr algn="ctr" latinLnBrk="1">
                        <a:lnSpc>
                          <a:spcPct val="100000"/>
                        </a:lnSpc>
                        <a:spcAft>
                          <a:spcPts val="0"/>
                        </a:spcAft>
                      </a:pPr>
                      <a:r>
                        <a:rPr lang="en-US" altLang="ko-KR" sz="1500" kern="100" dirty="0" smtClean="0">
                          <a:latin typeface="Times New Roman"/>
                          <a:ea typeface="맑은 고딕"/>
                          <a:cs typeface="Times New Roman"/>
                        </a:rPr>
                        <a:t>&lt; 10</a:t>
                      </a:r>
                      <a:endParaRPr lang="ko-KR" sz="1500" kern="100" dirty="0">
                        <a:latin typeface="맑은 고딕"/>
                        <a:ea typeface="맑은 고딕"/>
                        <a:cs typeface="Times New Roman"/>
                      </a:endParaRPr>
                    </a:p>
                  </a:txBody>
                  <a:tcPr marL="68580" marR="68580" marT="0" marB="0" anchor="ctr">
                    <a:lnL>
                      <a:noFill/>
                    </a:lnL>
                    <a:lnR>
                      <a:noFill/>
                    </a:lnR>
                    <a:lnT>
                      <a:noFill/>
                    </a:lnT>
                    <a:lnB>
                      <a:noFill/>
                    </a:lnB>
                  </a:tcPr>
                </a:tc>
                <a:tc hMerge="1">
                  <a:txBody>
                    <a:bodyPr/>
                    <a:lstStyle/>
                    <a:p>
                      <a:pPr latinLnBrk="1"/>
                      <a:endParaRPr lang="ko-KR" altLang="en-US"/>
                    </a:p>
                  </a:txBody>
                  <a:tcPr/>
                </a:tc>
                <a:tc hMerge="1">
                  <a:txBody>
                    <a:bodyPr/>
                    <a:lstStyle/>
                    <a:p>
                      <a:pPr latinLnBrk="1"/>
                      <a:endParaRPr lang="ko-KR" altLang="en-US" dirty="0"/>
                    </a:p>
                  </a:txBody>
                  <a:tcPr/>
                </a:tc>
              </a:tr>
              <a:tr h="657091">
                <a:tc>
                  <a:txBody>
                    <a:bodyPr/>
                    <a:lstStyle/>
                    <a:p>
                      <a:pPr algn="ctr" latinLnBrk="1">
                        <a:lnSpc>
                          <a:spcPct val="100000"/>
                        </a:lnSpc>
                        <a:spcAft>
                          <a:spcPts val="0"/>
                        </a:spcAft>
                      </a:pPr>
                      <a:r>
                        <a:rPr lang="en-US" sz="1500" kern="100" dirty="0">
                          <a:latin typeface="Times New Roman"/>
                          <a:ea typeface="맑은 고딕"/>
                          <a:cs typeface="Times New Roman"/>
                        </a:rPr>
                        <a:t>Surface </a:t>
                      </a:r>
                      <a:r>
                        <a:rPr lang="en-US" sz="1500" kern="100" dirty="0" err="1">
                          <a:latin typeface="Times New Roman"/>
                          <a:ea typeface="맑은 고딕"/>
                          <a:cs typeface="Times New Roman"/>
                        </a:rPr>
                        <a:t>Albedo</a:t>
                      </a:r>
                      <a:endParaRPr lang="ko-KR" sz="1500" kern="100" dirty="0">
                        <a:latin typeface="맑은 고딕"/>
                        <a:ea typeface="맑은 고딕"/>
                        <a:cs typeface="Times New Roman"/>
                      </a:endParaRPr>
                    </a:p>
                    <a:p>
                      <a:pPr algn="ctr" latinLnBrk="1">
                        <a:lnSpc>
                          <a:spcPct val="100000"/>
                        </a:lnSpc>
                        <a:spcAft>
                          <a:spcPts val="0"/>
                        </a:spcAft>
                      </a:pPr>
                      <a:r>
                        <a:rPr lang="en-US" sz="1500" kern="100" dirty="0">
                          <a:latin typeface="Times New Roman"/>
                          <a:ea typeface="맑은 고딕"/>
                          <a:cs typeface="Times New Roman"/>
                        </a:rPr>
                        <a:t>(</a:t>
                      </a:r>
                      <a:r>
                        <a:rPr lang="ko-KR" sz="1500" kern="100" dirty="0">
                          <a:latin typeface="맑은 고딕"/>
                          <a:ea typeface="맑은 고딕"/>
                          <a:cs typeface="Times New Roman"/>
                        </a:rPr>
                        <a:t>Δα</a:t>
                      </a:r>
                      <a:r>
                        <a:rPr lang="en-US" sz="1500" kern="100" dirty="0">
                          <a:latin typeface="Times New Roman"/>
                          <a:ea typeface="맑은 고딕"/>
                          <a:cs typeface="Times New Roman"/>
                        </a:rPr>
                        <a:t> = 0.01)</a:t>
                      </a:r>
                      <a:endParaRPr lang="ko-KR" sz="1500" kern="100" dirty="0">
                        <a:latin typeface="맑은 고딕"/>
                        <a:ea typeface="맑은 고딕"/>
                        <a:cs typeface="Times New Roman"/>
                      </a:endParaRPr>
                    </a:p>
                  </a:txBody>
                  <a:tcPr marL="68580" marR="68580" marT="0" marB="0" anchor="ctr">
                    <a:lnL>
                      <a:noFill/>
                    </a:lnL>
                    <a:lnR>
                      <a:noFill/>
                    </a:lnR>
                    <a:lnT>
                      <a:noFill/>
                    </a:lnT>
                    <a:lnB>
                      <a:noFill/>
                    </a:lnB>
                  </a:tcPr>
                </a:tc>
                <a:tc>
                  <a:txBody>
                    <a:bodyPr/>
                    <a:lstStyle/>
                    <a:p>
                      <a:pPr algn="ctr" latinLnBrk="1">
                        <a:lnSpc>
                          <a:spcPct val="100000"/>
                        </a:lnSpc>
                        <a:spcAft>
                          <a:spcPts val="0"/>
                        </a:spcAft>
                      </a:pPr>
                      <a:r>
                        <a:rPr lang="en-US" sz="1500" kern="100">
                          <a:latin typeface="Times New Roman"/>
                          <a:ea typeface="맑은 고딕"/>
                          <a:cs typeface="Times New Roman"/>
                        </a:rPr>
                        <a:t>93</a:t>
                      </a:r>
                      <a:r>
                        <a:rPr lang="ko-KR" sz="1500" kern="100">
                          <a:latin typeface="Times New Roman"/>
                          <a:ea typeface="맑은 고딕"/>
                          <a:cs typeface="Times New Roman"/>
                        </a:rPr>
                        <a:t>±</a:t>
                      </a:r>
                      <a:r>
                        <a:rPr lang="en-US" sz="1500" kern="100">
                          <a:latin typeface="Times New Roman"/>
                          <a:ea typeface="맑은 고딕"/>
                          <a:cs typeface="Times New Roman"/>
                        </a:rPr>
                        <a:t>185</a:t>
                      </a:r>
                      <a:endParaRPr lang="ko-KR" sz="1500" kern="100">
                        <a:latin typeface="맑은 고딕"/>
                        <a:ea typeface="맑은 고딕"/>
                        <a:cs typeface="Times New Roman"/>
                      </a:endParaRPr>
                    </a:p>
                  </a:txBody>
                  <a:tcPr marL="68580" marR="68580" marT="0" marB="0" anchor="ctr">
                    <a:lnL>
                      <a:noFill/>
                    </a:lnL>
                    <a:lnR>
                      <a:noFill/>
                    </a:lnR>
                    <a:lnT>
                      <a:noFill/>
                    </a:lnT>
                    <a:lnB>
                      <a:noFill/>
                    </a:lnB>
                  </a:tcPr>
                </a:tc>
                <a:tc>
                  <a:txBody>
                    <a:bodyPr/>
                    <a:lstStyle/>
                    <a:p>
                      <a:pPr algn="ctr" latinLnBrk="1">
                        <a:lnSpc>
                          <a:spcPct val="100000"/>
                        </a:lnSpc>
                        <a:spcAft>
                          <a:spcPts val="0"/>
                        </a:spcAft>
                      </a:pPr>
                      <a:r>
                        <a:rPr lang="en-US" sz="1500" kern="100" dirty="0">
                          <a:latin typeface="Times New Roman"/>
                          <a:ea typeface="맑은 고딕"/>
                          <a:cs typeface="Times New Roman"/>
                        </a:rPr>
                        <a:t>89</a:t>
                      </a:r>
                      <a:r>
                        <a:rPr lang="ko-KR" sz="1500" kern="100" dirty="0">
                          <a:latin typeface="Times New Roman"/>
                          <a:ea typeface="맑은 고딕"/>
                          <a:cs typeface="Times New Roman"/>
                        </a:rPr>
                        <a:t>±</a:t>
                      </a:r>
                      <a:r>
                        <a:rPr lang="en-US" sz="1500" kern="100" dirty="0">
                          <a:latin typeface="Times New Roman"/>
                          <a:ea typeface="맑은 고딕"/>
                          <a:cs typeface="Times New Roman"/>
                        </a:rPr>
                        <a:t>126</a:t>
                      </a:r>
                      <a:endParaRPr lang="ko-KR" sz="1500" kern="100" dirty="0">
                        <a:latin typeface="맑은 고딕"/>
                        <a:ea typeface="맑은 고딕"/>
                        <a:cs typeface="Times New Roman"/>
                      </a:endParaRPr>
                    </a:p>
                  </a:txBody>
                  <a:tcPr marL="68580" marR="68580" marT="0" marB="0" anchor="ctr">
                    <a:lnL>
                      <a:noFill/>
                    </a:lnL>
                    <a:lnR>
                      <a:noFill/>
                    </a:lnR>
                    <a:lnT>
                      <a:noFill/>
                    </a:lnT>
                    <a:lnB>
                      <a:noFill/>
                    </a:lnB>
                  </a:tcPr>
                </a:tc>
                <a:tc>
                  <a:txBody>
                    <a:bodyPr/>
                    <a:lstStyle/>
                    <a:p>
                      <a:pPr algn="ctr" latinLnBrk="1">
                        <a:lnSpc>
                          <a:spcPct val="100000"/>
                        </a:lnSpc>
                        <a:spcAft>
                          <a:spcPts val="0"/>
                        </a:spcAft>
                      </a:pPr>
                      <a:r>
                        <a:rPr lang="en-US" sz="1500" kern="100" dirty="0">
                          <a:latin typeface="Times New Roman"/>
                          <a:ea typeface="맑은 고딕"/>
                          <a:cs typeface="Times New Roman"/>
                        </a:rPr>
                        <a:t>252</a:t>
                      </a:r>
                      <a:r>
                        <a:rPr lang="ko-KR" sz="1500" kern="100" dirty="0">
                          <a:latin typeface="Times New Roman"/>
                          <a:ea typeface="맑은 고딕"/>
                          <a:cs typeface="Times New Roman"/>
                        </a:rPr>
                        <a:t>±</a:t>
                      </a:r>
                      <a:r>
                        <a:rPr lang="en-US" sz="1500" kern="100" dirty="0">
                          <a:latin typeface="Times New Roman"/>
                          <a:ea typeface="맑은 고딕"/>
                          <a:cs typeface="Times New Roman"/>
                        </a:rPr>
                        <a:t>571</a:t>
                      </a:r>
                      <a:endParaRPr lang="ko-KR" sz="1500" kern="100" dirty="0">
                        <a:latin typeface="맑은 고딕"/>
                        <a:ea typeface="맑은 고딕"/>
                        <a:cs typeface="Times New Roman"/>
                      </a:endParaRPr>
                    </a:p>
                  </a:txBody>
                  <a:tcPr marL="68580" marR="68580" marT="0" marB="0" anchor="ctr">
                    <a:lnL>
                      <a:noFill/>
                    </a:lnL>
                    <a:lnR>
                      <a:noFill/>
                    </a:lnR>
                    <a:lnT>
                      <a:noFill/>
                    </a:lnT>
                    <a:lnB>
                      <a:noFill/>
                    </a:lnB>
                  </a:tcPr>
                </a:tc>
              </a:tr>
              <a:tr h="442729">
                <a:tc>
                  <a:txBody>
                    <a:bodyPr/>
                    <a:lstStyle/>
                    <a:p>
                      <a:pPr algn="ctr" latinLnBrk="1">
                        <a:lnSpc>
                          <a:spcPct val="100000"/>
                        </a:lnSpc>
                        <a:spcAft>
                          <a:spcPts val="0"/>
                        </a:spcAft>
                      </a:pPr>
                      <a:r>
                        <a:rPr lang="en-US" sz="1500" kern="100" dirty="0">
                          <a:latin typeface="Times New Roman"/>
                          <a:ea typeface="맑은 고딕"/>
                          <a:cs typeface="Times New Roman"/>
                        </a:rPr>
                        <a:t>Aerosol vertical </a:t>
                      </a:r>
                      <a:r>
                        <a:rPr lang="en-US" sz="1500" kern="100" dirty="0" smtClean="0">
                          <a:latin typeface="Times New Roman"/>
                          <a:ea typeface="맑은 고딕"/>
                          <a:cs typeface="Times New Roman"/>
                        </a:rPr>
                        <a:t>shape</a:t>
                      </a:r>
                      <a:endParaRPr lang="ko-KR" sz="1500" kern="100" dirty="0">
                        <a:latin typeface="맑은 고딕"/>
                        <a:ea typeface="맑은 고딕"/>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latinLnBrk="1">
                        <a:lnSpc>
                          <a:spcPct val="100000"/>
                        </a:lnSpc>
                        <a:spcAft>
                          <a:spcPts val="0"/>
                        </a:spcAft>
                      </a:pPr>
                      <a:r>
                        <a:rPr lang="en-US" sz="1500" kern="100" dirty="0">
                          <a:latin typeface="Times New Roman"/>
                          <a:ea typeface="맑은 고딕"/>
                          <a:cs typeface="Times New Roman"/>
                        </a:rPr>
                        <a:t>1843</a:t>
                      </a:r>
                      <a:r>
                        <a:rPr lang="ko-KR" sz="1500" kern="100" dirty="0">
                          <a:latin typeface="Times New Roman"/>
                          <a:ea typeface="맑은 고딕"/>
                          <a:cs typeface="Times New Roman"/>
                        </a:rPr>
                        <a:t>±</a:t>
                      </a:r>
                      <a:r>
                        <a:rPr lang="en-US" sz="1500" kern="100" dirty="0">
                          <a:latin typeface="Times New Roman"/>
                          <a:ea typeface="맑은 고딕"/>
                          <a:cs typeface="Times New Roman"/>
                        </a:rPr>
                        <a:t>4570</a:t>
                      </a:r>
                      <a:endParaRPr lang="ko-KR" sz="1500" kern="100" dirty="0">
                        <a:latin typeface="맑은 고딕"/>
                        <a:ea typeface="맑은 고딕"/>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latinLnBrk="1">
                        <a:lnSpc>
                          <a:spcPct val="100000"/>
                        </a:lnSpc>
                        <a:spcAft>
                          <a:spcPts val="0"/>
                        </a:spcAft>
                      </a:pPr>
                      <a:r>
                        <a:rPr lang="en-US" sz="1500" kern="100" dirty="0">
                          <a:latin typeface="Times New Roman"/>
                          <a:ea typeface="맑은 고딕"/>
                          <a:cs typeface="Times New Roman"/>
                        </a:rPr>
                        <a:t>1884</a:t>
                      </a:r>
                      <a:r>
                        <a:rPr lang="ko-KR" sz="1500" kern="100" dirty="0">
                          <a:latin typeface="Times New Roman"/>
                          <a:ea typeface="맑은 고딕"/>
                          <a:cs typeface="Times New Roman"/>
                        </a:rPr>
                        <a:t>±</a:t>
                      </a:r>
                      <a:r>
                        <a:rPr lang="en-US" sz="1500" kern="100" dirty="0">
                          <a:latin typeface="Times New Roman"/>
                          <a:ea typeface="맑은 고딕"/>
                          <a:cs typeface="Times New Roman"/>
                        </a:rPr>
                        <a:t>2172</a:t>
                      </a:r>
                      <a:endParaRPr lang="ko-KR" sz="1500" kern="100" dirty="0">
                        <a:latin typeface="맑은 고딕"/>
                        <a:ea typeface="맑은 고딕"/>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latinLnBrk="1">
                        <a:lnSpc>
                          <a:spcPct val="100000"/>
                        </a:lnSpc>
                        <a:spcAft>
                          <a:spcPts val="0"/>
                        </a:spcAft>
                      </a:pPr>
                      <a:r>
                        <a:rPr lang="en-US" sz="1500" kern="100" dirty="0">
                          <a:latin typeface="Times New Roman"/>
                          <a:ea typeface="맑은 고딕"/>
                          <a:cs typeface="Times New Roman"/>
                        </a:rPr>
                        <a:t>928</a:t>
                      </a:r>
                      <a:r>
                        <a:rPr lang="ko-KR" sz="1500" kern="100" dirty="0">
                          <a:latin typeface="Times New Roman"/>
                          <a:ea typeface="맑은 고딕"/>
                          <a:cs typeface="Times New Roman"/>
                        </a:rPr>
                        <a:t>±</a:t>
                      </a:r>
                      <a:r>
                        <a:rPr lang="en-US" sz="1500" kern="100" dirty="0">
                          <a:latin typeface="Times New Roman"/>
                          <a:ea typeface="맑은 고딕"/>
                          <a:cs typeface="Times New Roman"/>
                        </a:rPr>
                        <a:t>3332</a:t>
                      </a:r>
                      <a:endParaRPr lang="ko-KR" sz="1500" kern="100" dirty="0">
                        <a:latin typeface="맑은 고딕"/>
                        <a:ea typeface="맑은 고딕"/>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bwMode="auto">
          <a:xfrm>
            <a:off x="4374724" y="2354837"/>
            <a:ext cx="4557485" cy="665765"/>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4379164" y="5096327"/>
            <a:ext cx="4557485" cy="665765"/>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TextBox 7"/>
          <p:cNvSpPr txBox="1"/>
          <p:nvPr/>
        </p:nvSpPr>
        <p:spPr>
          <a:xfrm>
            <a:off x="5945663" y="6027506"/>
            <a:ext cx="2986214" cy="338554"/>
          </a:xfrm>
          <a:prstGeom prst="rect">
            <a:avLst/>
          </a:prstGeom>
          <a:noFill/>
        </p:spPr>
        <p:txBody>
          <a:bodyPr wrap="none" rtlCol="0">
            <a:spAutoFit/>
          </a:bodyPr>
          <a:lstStyle/>
          <a:p>
            <a:r>
              <a:rPr lang="en-US" sz="1600" dirty="0" smtClean="0">
                <a:latin typeface="Arial"/>
                <a:cs typeface="Arial"/>
              </a:rPr>
              <a:t>S.S. Park (Ph.D. Thesis, 2013)</a:t>
            </a:r>
            <a:endParaRPr lang="en-US" sz="1600" dirty="0">
              <a:latin typeface="Arial"/>
              <a:cs typeface="Arial"/>
            </a:endParaRPr>
          </a:p>
        </p:txBody>
      </p:sp>
    </p:spTree>
    <p:extLst>
      <p:ext uri="{BB962C8B-B14F-4D97-AF65-F5344CB8AC3E}">
        <p14:creationId xmlns:p14="http://schemas.microsoft.com/office/powerpoint/2010/main" val="123919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57536" y="70325"/>
            <a:ext cx="8379574" cy="725487"/>
          </a:xfrm>
        </p:spPr>
        <p:txBody>
          <a:bodyPr>
            <a:normAutofit/>
          </a:bodyPr>
          <a:lstStyle/>
          <a:p>
            <a:r>
              <a:rPr lang="en-US" altLang="ko-KR" sz="3200" b="1" dirty="0" smtClean="0">
                <a:latin typeface="Arial"/>
                <a:cs typeface="Arial"/>
              </a:rPr>
              <a:t>Aerosol height from OMI (2006.03.11)</a:t>
            </a:r>
            <a:endParaRPr lang="ko-KR" altLang="en-US" sz="3200" b="1" dirty="0">
              <a:latin typeface="Arial"/>
              <a:cs typeface="Arial"/>
            </a:endParaRPr>
          </a:p>
        </p:txBody>
      </p:sp>
      <p:sp>
        <p:nvSpPr>
          <p:cNvPr id="3" name="내용 개체 틀 2"/>
          <p:cNvSpPr>
            <a:spLocks noGrp="1"/>
          </p:cNvSpPr>
          <p:nvPr>
            <p:ph idx="1"/>
          </p:nvPr>
        </p:nvSpPr>
        <p:spPr>
          <a:xfrm>
            <a:off x="4281996" y="868363"/>
            <a:ext cx="4788024" cy="3208709"/>
          </a:xfrm>
        </p:spPr>
        <p:txBody>
          <a:bodyPr/>
          <a:lstStyle/>
          <a:p>
            <a:r>
              <a:rPr lang="en-US" altLang="ko-KR" sz="1800" dirty="0" smtClean="0">
                <a:latin typeface="Arial"/>
                <a:cs typeface="Arial"/>
              </a:rPr>
              <a:t>Because mixing with cloud, the retrieved height is overestimated over East Sea.</a:t>
            </a:r>
          </a:p>
          <a:p>
            <a:pPr>
              <a:buNone/>
            </a:pPr>
            <a:endParaRPr lang="en-US" altLang="ko-KR" sz="1200" dirty="0" smtClean="0">
              <a:latin typeface="Arial"/>
              <a:cs typeface="Arial"/>
            </a:endParaRPr>
          </a:p>
          <a:p>
            <a:r>
              <a:rPr lang="en-US" altLang="ko-KR" sz="1800" dirty="0" smtClean="0">
                <a:latin typeface="Arial"/>
                <a:cs typeface="Arial"/>
              </a:rPr>
              <a:t>Compared with Lidar, the height is overestimated by 30%.</a:t>
            </a:r>
            <a:endParaRPr lang="ko-KR" altLang="en-US" sz="1800" dirty="0">
              <a:latin typeface="Arial"/>
              <a:cs typeface="Arial"/>
            </a:endParaRPr>
          </a:p>
        </p:txBody>
      </p:sp>
      <p:pic>
        <p:nvPicPr>
          <p:cNvPr id="4" name="그림 3" descr="E:\Ph.D\Caseresult(20060311).png"/>
          <p:cNvPicPr/>
          <p:nvPr/>
        </p:nvPicPr>
        <p:blipFill>
          <a:blip r:embed="rId3" cstate="print"/>
          <a:srcRect/>
          <a:stretch>
            <a:fillRect/>
          </a:stretch>
        </p:blipFill>
        <p:spPr bwMode="auto">
          <a:xfrm>
            <a:off x="-36512" y="610325"/>
            <a:ext cx="4355976" cy="4680520"/>
          </a:xfrm>
          <a:prstGeom prst="rect">
            <a:avLst/>
          </a:prstGeom>
          <a:noFill/>
          <a:ln w="9525">
            <a:noFill/>
            <a:miter lim="800000"/>
            <a:headEnd/>
            <a:tailEnd/>
          </a:ln>
        </p:spPr>
      </p:pic>
      <p:graphicFrame>
        <p:nvGraphicFramePr>
          <p:cNvPr id="6" name="표 5"/>
          <p:cNvGraphicFramePr>
            <a:graphicFrameLocks noGrp="1"/>
          </p:cNvGraphicFramePr>
          <p:nvPr>
            <p:extLst>
              <p:ext uri="{D42A27DB-BD31-4B8C-83A1-F6EECF244321}">
                <p14:modId xmlns:p14="http://schemas.microsoft.com/office/powerpoint/2010/main" val="4077767028"/>
              </p:ext>
            </p:extLst>
          </p:nvPr>
        </p:nvGraphicFramePr>
        <p:xfrm>
          <a:off x="4427984" y="3573016"/>
          <a:ext cx="4644010" cy="2115617"/>
        </p:xfrm>
        <a:graphic>
          <a:graphicData uri="http://schemas.openxmlformats.org/drawingml/2006/table">
            <a:tbl>
              <a:tblPr/>
              <a:tblGrid>
                <a:gridCol w="928802"/>
                <a:gridCol w="928802"/>
                <a:gridCol w="928802"/>
                <a:gridCol w="928802"/>
                <a:gridCol w="928802"/>
              </a:tblGrid>
              <a:tr h="604462">
                <a:tc>
                  <a:txBody>
                    <a:bodyPr/>
                    <a:lstStyle/>
                    <a:p>
                      <a:pPr algn="ctr" latinLnBrk="0">
                        <a:spcAft>
                          <a:spcPts val="0"/>
                        </a:spcAft>
                      </a:pPr>
                      <a:r>
                        <a:rPr lang="en-US" sz="1800" kern="100" dirty="0">
                          <a:latin typeface="Times New Roman"/>
                          <a:ea typeface="맑은 고딕"/>
                          <a:cs typeface="Times New Roman"/>
                        </a:rPr>
                        <a:t>Region</a:t>
                      </a:r>
                      <a:endParaRPr lang="ko-KR" sz="1800" kern="100" dirty="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sz="1800" kern="100" dirty="0">
                          <a:latin typeface="Times New Roman"/>
                          <a:ea typeface="맑은 고딕"/>
                          <a:cs typeface="Times New Roman"/>
                        </a:rPr>
                        <a:t>East Asia</a:t>
                      </a:r>
                      <a:endParaRPr lang="ko-KR" sz="1800" kern="100" dirty="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sz="1800" kern="100">
                          <a:latin typeface="Times New Roman"/>
                          <a:ea typeface="맑은 고딕"/>
                          <a:cs typeface="Times New Roman"/>
                        </a:rPr>
                        <a:t>East Sea</a:t>
                      </a:r>
                      <a:endParaRPr lang="ko-KR" sz="1800" kern="10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sz="1800" kern="100" dirty="0">
                          <a:latin typeface="Times New Roman"/>
                          <a:ea typeface="맑은 고딕"/>
                          <a:cs typeface="Times New Roman"/>
                        </a:rPr>
                        <a:t>Yellow Sea</a:t>
                      </a:r>
                      <a:endParaRPr lang="ko-KR" sz="1800" kern="100" dirty="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sz="1800" kern="100">
                          <a:latin typeface="Times New Roman"/>
                          <a:ea typeface="맑은 고딕"/>
                          <a:cs typeface="Times New Roman"/>
                        </a:rPr>
                        <a:t>Near Suwon</a:t>
                      </a:r>
                      <a:endParaRPr lang="ko-KR" sz="1800" kern="10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6693">
                <a:tc>
                  <a:txBody>
                    <a:bodyPr/>
                    <a:lstStyle/>
                    <a:p>
                      <a:pPr algn="ctr" latinLnBrk="0">
                        <a:spcAft>
                          <a:spcPts val="0"/>
                        </a:spcAft>
                      </a:pPr>
                      <a:r>
                        <a:rPr lang="en-US" sz="1800" kern="100">
                          <a:latin typeface="Times New Roman"/>
                          <a:ea typeface="맑은 고딕"/>
                          <a:cs typeface="Times New Roman"/>
                        </a:rPr>
                        <a:t>Aerosol Height</a:t>
                      </a:r>
                      <a:endParaRPr lang="ko-KR" sz="1800" kern="100">
                        <a:latin typeface="맑은 고딕"/>
                        <a:ea typeface="맑은 고딕"/>
                        <a:cs typeface="Times New Roman"/>
                      </a:endParaRPr>
                    </a:p>
                    <a:p>
                      <a:pPr algn="ctr" latinLnBrk="0">
                        <a:spcAft>
                          <a:spcPts val="0"/>
                        </a:spcAft>
                      </a:pPr>
                      <a:r>
                        <a:rPr lang="en-US" sz="1800" kern="100">
                          <a:latin typeface="Times New Roman"/>
                          <a:ea typeface="맑은 고딕"/>
                          <a:cs typeface="Times New Roman"/>
                        </a:rPr>
                        <a:t>[km]</a:t>
                      </a:r>
                      <a:endParaRPr lang="ko-KR" sz="1800" kern="10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latinLnBrk="1">
                        <a:spcAft>
                          <a:spcPts val="0"/>
                        </a:spcAft>
                      </a:pPr>
                      <a:r>
                        <a:rPr lang="en-US" sz="1800" kern="100">
                          <a:latin typeface="Times New Roman"/>
                          <a:ea typeface="맑은 고딕"/>
                          <a:cs typeface="Times New Roman"/>
                        </a:rPr>
                        <a:t>4.8</a:t>
                      </a:r>
                      <a:r>
                        <a:rPr lang="ko-KR" sz="1800" kern="100">
                          <a:latin typeface="Times New Roman"/>
                          <a:ea typeface="맑은 고딕"/>
                          <a:cs typeface="Times New Roman"/>
                        </a:rPr>
                        <a:t>±</a:t>
                      </a:r>
                      <a:r>
                        <a:rPr lang="en-US" sz="1800" kern="100">
                          <a:latin typeface="Times New Roman"/>
                          <a:ea typeface="맑은 고딕"/>
                          <a:cs typeface="Times New Roman"/>
                        </a:rPr>
                        <a:t>2.6</a:t>
                      </a:r>
                      <a:endParaRPr lang="ko-KR" sz="1800" kern="10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latinLnBrk="1">
                        <a:spcAft>
                          <a:spcPts val="0"/>
                        </a:spcAft>
                      </a:pPr>
                      <a:r>
                        <a:rPr lang="en-US" sz="1800" kern="100">
                          <a:latin typeface="Times New Roman"/>
                          <a:ea typeface="맑은 고딕"/>
                          <a:cs typeface="Times New Roman"/>
                        </a:rPr>
                        <a:t>5.1</a:t>
                      </a:r>
                      <a:r>
                        <a:rPr lang="ko-KR" sz="1800" kern="100">
                          <a:latin typeface="Times New Roman"/>
                          <a:ea typeface="맑은 고딕"/>
                          <a:cs typeface="Times New Roman"/>
                        </a:rPr>
                        <a:t>±</a:t>
                      </a:r>
                      <a:r>
                        <a:rPr lang="en-US" sz="1800" kern="100">
                          <a:latin typeface="Times New Roman"/>
                          <a:ea typeface="맑은 고딕"/>
                          <a:cs typeface="Times New Roman"/>
                        </a:rPr>
                        <a:t>2.5</a:t>
                      </a:r>
                      <a:endParaRPr lang="ko-KR" sz="1800" kern="10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latinLnBrk="1">
                        <a:spcAft>
                          <a:spcPts val="0"/>
                        </a:spcAft>
                      </a:pPr>
                      <a:r>
                        <a:rPr lang="en-US" sz="1800" kern="100">
                          <a:latin typeface="Times New Roman"/>
                          <a:ea typeface="맑은 고딕"/>
                          <a:cs typeface="Times New Roman"/>
                        </a:rPr>
                        <a:t>4.0</a:t>
                      </a:r>
                      <a:r>
                        <a:rPr lang="ko-KR" sz="1800" kern="100">
                          <a:latin typeface="Times New Roman"/>
                          <a:ea typeface="맑은 고딕"/>
                          <a:cs typeface="Times New Roman"/>
                        </a:rPr>
                        <a:t>±</a:t>
                      </a:r>
                      <a:r>
                        <a:rPr lang="en-US" sz="1800" kern="100">
                          <a:latin typeface="Times New Roman"/>
                          <a:ea typeface="맑은 고딕"/>
                          <a:cs typeface="Times New Roman"/>
                        </a:rPr>
                        <a:t>2.5</a:t>
                      </a:r>
                      <a:endParaRPr lang="ko-KR" sz="1800" kern="10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latinLnBrk="0">
                        <a:spcAft>
                          <a:spcPts val="0"/>
                        </a:spcAft>
                      </a:pPr>
                      <a:r>
                        <a:rPr lang="en-US" sz="1800" kern="100">
                          <a:latin typeface="Times New Roman"/>
                          <a:ea typeface="맑은 고딕"/>
                          <a:cs typeface="Times New Roman"/>
                        </a:rPr>
                        <a:t>2.7</a:t>
                      </a:r>
                      <a:r>
                        <a:rPr lang="ko-KR" sz="1800" kern="100">
                          <a:latin typeface="맑은 고딕"/>
                          <a:ea typeface="맑은 고딕"/>
                          <a:cs typeface="Times New Roman"/>
                        </a:rPr>
                        <a:t>±</a:t>
                      </a:r>
                      <a:r>
                        <a:rPr lang="en-US" sz="1800" kern="100">
                          <a:latin typeface="Times New Roman"/>
                          <a:ea typeface="맑은 고딕"/>
                          <a:cs typeface="Times New Roman"/>
                        </a:rPr>
                        <a:t>1.7</a:t>
                      </a:r>
                      <a:endParaRPr lang="ko-KR" sz="1800" kern="100">
                        <a:latin typeface="맑은 고딕"/>
                        <a:ea typeface="맑은 고딕"/>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604462">
                <a:tc>
                  <a:txBody>
                    <a:bodyPr/>
                    <a:lstStyle/>
                    <a:p>
                      <a:pPr algn="ctr" latinLnBrk="0">
                        <a:spcAft>
                          <a:spcPts val="0"/>
                        </a:spcAft>
                      </a:pPr>
                      <a:r>
                        <a:rPr lang="en-US" sz="1800" kern="100">
                          <a:latin typeface="Times New Roman"/>
                          <a:ea typeface="맑은 고딕"/>
                          <a:cs typeface="Times New Roman"/>
                        </a:rPr>
                        <a:t>Number of data</a:t>
                      </a:r>
                      <a:endParaRPr lang="ko-KR" sz="1800" kern="100">
                        <a:latin typeface="맑은 고딕"/>
                        <a:ea typeface="맑은 고딕"/>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sz="1800" kern="100" dirty="0">
                          <a:latin typeface="Times New Roman"/>
                          <a:ea typeface="맑은 고딕"/>
                          <a:cs typeface="Times New Roman"/>
                        </a:rPr>
                        <a:t>424</a:t>
                      </a:r>
                      <a:endParaRPr lang="ko-KR" sz="1800" kern="100" dirty="0">
                        <a:latin typeface="맑은 고딕"/>
                        <a:ea typeface="맑은 고딕"/>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sz="1800" kern="100">
                          <a:latin typeface="Times New Roman"/>
                          <a:ea typeface="맑은 고딕"/>
                          <a:cs typeface="Times New Roman"/>
                        </a:rPr>
                        <a:t>295</a:t>
                      </a:r>
                      <a:endParaRPr lang="ko-KR" sz="1800" kern="100">
                        <a:latin typeface="맑은 고딕"/>
                        <a:ea typeface="맑은 고딕"/>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sz="1800" kern="100">
                          <a:latin typeface="Times New Roman"/>
                          <a:ea typeface="맑은 고딕"/>
                          <a:cs typeface="Times New Roman"/>
                        </a:rPr>
                        <a:t>129</a:t>
                      </a:r>
                      <a:endParaRPr lang="ko-KR" sz="1800" kern="100">
                        <a:latin typeface="맑은 고딕"/>
                        <a:ea typeface="맑은 고딕"/>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sz="1800" kern="100" dirty="0">
                          <a:latin typeface="Times New Roman"/>
                          <a:ea typeface="맑은 고딕"/>
                          <a:cs typeface="Times New Roman"/>
                        </a:rPr>
                        <a:t>16</a:t>
                      </a:r>
                      <a:endParaRPr lang="ko-KR" sz="1800" kern="100" dirty="0">
                        <a:latin typeface="맑은 고딕"/>
                        <a:ea typeface="맑은 고딕"/>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pSp>
        <p:nvGrpSpPr>
          <p:cNvPr id="8" name="그룹 7"/>
          <p:cNvGrpSpPr/>
          <p:nvPr/>
        </p:nvGrpSpPr>
        <p:grpSpPr>
          <a:xfrm>
            <a:off x="0" y="5256584"/>
            <a:ext cx="4355976" cy="1484784"/>
            <a:chOff x="-4717032" y="3717032"/>
            <a:chExt cx="6282952" cy="1584176"/>
          </a:xfrm>
        </p:grpSpPr>
        <p:pic>
          <p:nvPicPr>
            <p:cNvPr id="5" name="그림 4" descr="E:\GEMS\Figure\lidar\060310-060314(Suwon).png"/>
            <p:cNvPicPr/>
            <p:nvPr/>
          </p:nvPicPr>
          <p:blipFill>
            <a:blip r:embed="rId4" cstate="print"/>
            <a:srcRect t="5864" b="61883"/>
            <a:stretch>
              <a:fillRect/>
            </a:stretch>
          </p:blipFill>
          <p:spPr bwMode="auto">
            <a:xfrm>
              <a:off x="-4717032" y="3717032"/>
              <a:ext cx="3131840" cy="1584176"/>
            </a:xfrm>
            <a:prstGeom prst="rect">
              <a:avLst/>
            </a:prstGeom>
            <a:noFill/>
            <a:ln w="9525">
              <a:noFill/>
              <a:miter lim="800000"/>
              <a:headEnd/>
              <a:tailEnd/>
            </a:ln>
          </p:spPr>
        </p:pic>
        <p:pic>
          <p:nvPicPr>
            <p:cNvPr id="7" name="그림 6" descr="E:\GEMS\Figure\lidar\060310-060314(Suwon).png"/>
            <p:cNvPicPr/>
            <p:nvPr/>
          </p:nvPicPr>
          <p:blipFill>
            <a:blip r:embed="rId4" cstate="print"/>
            <a:srcRect t="38117" b="29630"/>
            <a:stretch>
              <a:fillRect/>
            </a:stretch>
          </p:blipFill>
          <p:spPr bwMode="auto">
            <a:xfrm>
              <a:off x="-1565920" y="3717032"/>
              <a:ext cx="3131840" cy="1584176"/>
            </a:xfrm>
            <a:prstGeom prst="rect">
              <a:avLst/>
            </a:prstGeom>
            <a:noFill/>
            <a:ln w="9525">
              <a:noFill/>
              <a:miter lim="800000"/>
              <a:headEnd/>
              <a:tailEnd/>
            </a:ln>
          </p:spPr>
        </p:pic>
      </p:grpSp>
      <p:cxnSp>
        <p:nvCxnSpPr>
          <p:cNvPr id="12" name="Straight Arrow Connector 11"/>
          <p:cNvCxnSpPr/>
          <p:nvPr/>
        </p:nvCxnSpPr>
        <p:spPr>
          <a:xfrm>
            <a:off x="683568" y="5229200"/>
            <a:ext cx="0" cy="2160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911498" y="5713511"/>
            <a:ext cx="943137" cy="307777"/>
          </a:xfrm>
          <a:prstGeom prst="rect">
            <a:avLst/>
          </a:prstGeom>
          <a:noFill/>
        </p:spPr>
        <p:txBody>
          <a:bodyPr wrap="none" rtlCol="0">
            <a:spAutoFit/>
          </a:bodyPr>
          <a:lstStyle/>
          <a:p>
            <a:r>
              <a:rPr lang="en-US" sz="1400" dirty="0" smtClean="0"/>
              <a:t>(1x1 </a:t>
            </a:r>
            <a:r>
              <a:rPr lang="en-US" sz="1400" dirty="0" err="1" smtClean="0"/>
              <a:t>deg</a:t>
            </a:r>
            <a:r>
              <a:rPr lang="en-US" sz="1400" dirty="0" smtClean="0"/>
              <a:t>)</a:t>
            </a:r>
            <a:endParaRPr lang="en-US" sz="1400" dirty="0"/>
          </a:p>
        </p:txBody>
      </p:sp>
      <p:cxnSp>
        <p:nvCxnSpPr>
          <p:cNvPr id="14" name="Straight Arrow Connector 13"/>
          <p:cNvCxnSpPr/>
          <p:nvPr/>
        </p:nvCxnSpPr>
        <p:spPr>
          <a:xfrm>
            <a:off x="2843808" y="5229200"/>
            <a:ext cx="0" cy="2160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781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p:cNvSpPr/>
          <p:nvPr/>
        </p:nvSpPr>
        <p:spPr bwMode="auto">
          <a:xfrm>
            <a:off x="5940152" y="1628800"/>
            <a:ext cx="1056595" cy="1008112"/>
          </a:xfrm>
          <a:prstGeom prst="ellipse">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pPr>
            <a:endParaRPr lang="en-US">
              <a:solidFill>
                <a:prstClr val="black"/>
              </a:solidFill>
              <a:latin typeface="Arial" charset="0"/>
            </a:endParaRPr>
          </a:p>
        </p:txBody>
      </p:sp>
      <p:sp>
        <p:nvSpPr>
          <p:cNvPr id="7" name="Oval 6"/>
          <p:cNvSpPr/>
          <p:nvPr/>
        </p:nvSpPr>
        <p:spPr bwMode="auto">
          <a:xfrm>
            <a:off x="2110358" y="2559364"/>
            <a:ext cx="833398" cy="797627"/>
          </a:xfrm>
          <a:prstGeom prst="ellipse">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pPr>
            <a:endParaRPr lang="en-US" sz="1400">
              <a:solidFill>
                <a:prstClr val="black"/>
              </a:solidFill>
              <a:latin typeface="Arial" charset="0"/>
            </a:endParaRPr>
          </a:p>
        </p:txBody>
      </p:sp>
      <p:pic>
        <p:nvPicPr>
          <p:cNvPr id="4" name="Picture 3"/>
          <p:cNvPicPr>
            <a:picLocks noChangeAspect="1"/>
          </p:cNvPicPr>
          <p:nvPr/>
        </p:nvPicPr>
        <p:blipFill rotWithShape="1">
          <a:blip r:embed="rId3"/>
          <a:srcRect t="9661" b="4242"/>
          <a:stretch/>
        </p:blipFill>
        <p:spPr>
          <a:xfrm>
            <a:off x="4864690" y="3204000"/>
            <a:ext cx="4072575" cy="2890800"/>
          </a:xfrm>
          <a:prstGeom prst="rect">
            <a:avLst/>
          </a:prstGeom>
        </p:spPr>
      </p:pic>
      <p:pic>
        <p:nvPicPr>
          <p:cNvPr id="3" name="Picture 2"/>
          <p:cNvPicPr>
            <a:picLocks noChangeAspect="1"/>
          </p:cNvPicPr>
          <p:nvPr/>
        </p:nvPicPr>
        <p:blipFill>
          <a:blip r:embed="rId4"/>
          <a:stretch>
            <a:fillRect/>
          </a:stretch>
        </p:blipFill>
        <p:spPr>
          <a:xfrm>
            <a:off x="323528" y="3438360"/>
            <a:ext cx="4621808" cy="2726867"/>
          </a:xfrm>
          <a:prstGeom prst="rect">
            <a:avLst/>
          </a:prstGeom>
        </p:spPr>
      </p:pic>
      <p:sp>
        <p:nvSpPr>
          <p:cNvPr id="750594" name="Rectangle 2"/>
          <p:cNvSpPr>
            <a:spLocks noGrp="1" noChangeArrowheads="1"/>
          </p:cNvSpPr>
          <p:nvPr>
            <p:ph type="title"/>
          </p:nvPr>
        </p:nvSpPr>
        <p:spPr>
          <a:xfrm>
            <a:off x="179511" y="197768"/>
            <a:ext cx="8757753" cy="782960"/>
          </a:xfrm>
        </p:spPr>
        <p:txBody>
          <a:bodyPr>
            <a:noAutofit/>
          </a:bodyPr>
          <a:lstStyle/>
          <a:p>
            <a:r>
              <a:rPr lang="en-US" sz="3200" b="1" dirty="0" smtClean="0">
                <a:latin typeface="Arial"/>
                <a:cs typeface="Arial"/>
              </a:rPr>
              <a:t>GEMS: Measurements of ozone </a:t>
            </a:r>
            <a:r>
              <a:rPr lang="en-US" sz="3200" b="1" dirty="0">
                <a:latin typeface="Arial"/>
                <a:cs typeface="Arial"/>
              </a:rPr>
              <a:t>&amp;</a:t>
            </a:r>
            <a:r>
              <a:rPr lang="en-US" sz="3200" b="1" dirty="0" smtClean="0">
                <a:latin typeface="Arial"/>
                <a:cs typeface="Arial"/>
              </a:rPr>
              <a:t> aerosol with their precursors</a:t>
            </a:r>
            <a:endParaRPr lang="en-US" sz="3200" b="1" dirty="0">
              <a:latin typeface="Arial"/>
              <a:cs typeface="Arial"/>
            </a:endParaRPr>
          </a:p>
        </p:txBody>
      </p:sp>
      <p:sp>
        <p:nvSpPr>
          <p:cNvPr id="750598" name="Text Box 6"/>
          <p:cNvSpPr txBox="1">
            <a:spLocks noChangeArrowheads="1"/>
          </p:cNvSpPr>
          <p:nvPr/>
        </p:nvSpPr>
        <p:spPr bwMode="auto">
          <a:xfrm>
            <a:off x="539552" y="2708920"/>
            <a:ext cx="539030" cy="369332"/>
          </a:xfrm>
          <a:prstGeom prst="rect">
            <a:avLst/>
          </a:prstGeom>
          <a:noFill/>
          <a:ln w="9525">
            <a:noFill/>
            <a:miter lim="800000"/>
            <a:headEnd/>
            <a:tailEnd/>
          </a:ln>
          <a:effectLst/>
        </p:spPr>
        <p:txBody>
          <a:bodyPr wrap="none">
            <a:spAutoFit/>
          </a:bodyPr>
          <a:lstStyle/>
          <a:p>
            <a:pPr defTabSz="914400" latinLnBrk="1"/>
            <a:r>
              <a:rPr lang="en-US" dirty="0">
                <a:solidFill>
                  <a:srgbClr val="000000"/>
                </a:solidFill>
                <a:latin typeface="Arial"/>
                <a:cs typeface="Arial"/>
              </a:rPr>
              <a:t>NO</a:t>
            </a:r>
          </a:p>
        </p:txBody>
      </p:sp>
      <p:sp>
        <p:nvSpPr>
          <p:cNvPr id="750602" name="Text Box 10"/>
          <p:cNvSpPr txBox="1">
            <a:spLocks noChangeArrowheads="1"/>
          </p:cNvSpPr>
          <p:nvPr/>
        </p:nvSpPr>
        <p:spPr bwMode="auto">
          <a:xfrm>
            <a:off x="1209531" y="3068960"/>
            <a:ext cx="877163" cy="307777"/>
          </a:xfrm>
          <a:prstGeom prst="rect">
            <a:avLst/>
          </a:prstGeom>
          <a:noFill/>
          <a:ln w="9525">
            <a:noFill/>
            <a:miter lim="800000"/>
            <a:headEnd/>
            <a:tailEnd/>
          </a:ln>
          <a:effectLst/>
        </p:spPr>
        <p:txBody>
          <a:bodyPr wrap="none">
            <a:spAutoFit/>
          </a:bodyPr>
          <a:lstStyle/>
          <a:p>
            <a:pPr defTabSz="914400" latinLnBrk="1"/>
            <a:r>
              <a:rPr lang="en-US" sz="1400" dirty="0">
                <a:solidFill>
                  <a:srgbClr val="000000"/>
                </a:solidFill>
                <a:latin typeface="Verdana"/>
              </a:rPr>
              <a:t>O</a:t>
            </a:r>
            <a:r>
              <a:rPr lang="en-US" sz="1400" baseline="-25000" dirty="0">
                <a:solidFill>
                  <a:srgbClr val="000000"/>
                </a:solidFill>
                <a:latin typeface="Verdana"/>
              </a:rPr>
              <a:t>3</a:t>
            </a:r>
            <a:r>
              <a:rPr lang="en-US" sz="1400" dirty="0">
                <a:solidFill>
                  <a:srgbClr val="000000"/>
                </a:solidFill>
                <a:latin typeface="Verdana"/>
              </a:rPr>
              <a:t>, RO</a:t>
            </a:r>
            <a:r>
              <a:rPr lang="en-US" sz="1400" baseline="-25000" dirty="0">
                <a:solidFill>
                  <a:srgbClr val="000000"/>
                </a:solidFill>
                <a:latin typeface="Verdana"/>
              </a:rPr>
              <a:t>2</a:t>
            </a:r>
            <a:endParaRPr lang="en-US" sz="1400" dirty="0">
              <a:solidFill>
                <a:srgbClr val="000000"/>
              </a:solidFill>
              <a:latin typeface="Verdana"/>
            </a:endParaRPr>
          </a:p>
        </p:txBody>
      </p:sp>
      <p:sp>
        <p:nvSpPr>
          <p:cNvPr id="750603" name="Text Box 11"/>
          <p:cNvSpPr txBox="1">
            <a:spLocks noChangeArrowheads="1"/>
          </p:cNvSpPr>
          <p:nvPr/>
        </p:nvSpPr>
        <p:spPr bwMode="auto">
          <a:xfrm>
            <a:off x="2183110" y="2751311"/>
            <a:ext cx="636863" cy="369332"/>
          </a:xfrm>
          <a:prstGeom prst="rect">
            <a:avLst/>
          </a:prstGeom>
          <a:noFill/>
          <a:ln w="9525">
            <a:noFill/>
            <a:miter lim="800000"/>
            <a:headEnd/>
            <a:tailEnd/>
          </a:ln>
          <a:effectLst/>
        </p:spPr>
        <p:txBody>
          <a:bodyPr wrap="none">
            <a:spAutoFit/>
          </a:bodyPr>
          <a:lstStyle/>
          <a:p>
            <a:pPr defTabSz="914400" latinLnBrk="1"/>
            <a:r>
              <a:rPr lang="en-US" dirty="0">
                <a:solidFill>
                  <a:srgbClr val="000000"/>
                </a:solidFill>
                <a:latin typeface="Arial"/>
                <a:cs typeface="Arial"/>
              </a:rPr>
              <a:t>NO</a:t>
            </a:r>
            <a:r>
              <a:rPr lang="en-US" baseline="-25000" dirty="0">
                <a:solidFill>
                  <a:srgbClr val="000000"/>
                </a:solidFill>
                <a:latin typeface="Arial"/>
                <a:cs typeface="Arial"/>
              </a:rPr>
              <a:t>2</a:t>
            </a:r>
            <a:endParaRPr lang="en-US" dirty="0">
              <a:solidFill>
                <a:srgbClr val="000000"/>
              </a:solidFill>
              <a:latin typeface="Arial"/>
              <a:cs typeface="Arial"/>
            </a:endParaRPr>
          </a:p>
        </p:txBody>
      </p:sp>
      <p:sp>
        <p:nvSpPr>
          <p:cNvPr id="750614" name="Text Box 22"/>
          <p:cNvSpPr txBox="1">
            <a:spLocks noChangeArrowheads="1"/>
          </p:cNvSpPr>
          <p:nvPr/>
        </p:nvSpPr>
        <p:spPr bwMode="auto">
          <a:xfrm>
            <a:off x="6008433" y="1916832"/>
            <a:ext cx="939831" cy="400110"/>
          </a:xfrm>
          <a:prstGeom prst="rect">
            <a:avLst/>
          </a:prstGeom>
          <a:noFill/>
          <a:ln w="9525">
            <a:noFill/>
            <a:miter lim="800000"/>
            <a:headEnd/>
            <a:tailEnd/>
          </a:ln>
          <a:effectLst/>
        </p:spPr>
        <p:txBody>
          <a:bodyPr wrap="none">
            <a:spAutoFit/>
          </a:bodyPr>
          <a:lstStyle/>
          <a:p>
            <a:pPr defTabSz="914400" latinLnBrk="1"/>
            <a:r>
              <a:rPr lang="en-US" sz="2000" dirty="0">
                <a:solidFill>
                  <a:srgbClr val="000000"/>
                </a:solidFill>
                <a:latin typeface="Arial"/>
                <a:cs typeface="Arial"/>
              </a:rPr>
              <a:t>HCHO</a:t>
            </a:r>
          </a:p>
        </p:txBody>
      </p:sp>
      <p:sp>
        <p:nvSpPr>
          <p:cNvPr id="750616" name="Text Box 24"/>
          <p:cNvSpPr txBox="1">
            <a:spLocks noChangeArrowheads="1"/>
          </p:cNvSpPr>
          <p:nvPr/>
        </p:nvSpPr>
        <p:spPr bwMode="auto">
          <a:xfrm>
            <a:off x="4499992" y="1434262"/>
            <a:ext cx="1692353" cy="338554"/>
          </a:xfrm>
          <a:prstGeom prst="rect">
            <a:avLst/>
          </a:prstGeom>
          <a:noFill/>
          <a:ln w="9525">
            <a:noFill/>
            <a:miter lim="800000"/>
            <a:headEnd/>
            <a:tailEnd/>
          </a:ln>
          <a:effectLst/>
        </p:spPr>
        <p:txBody>
          <a:bodyPr wrap="none">
            <a:spAutoFit/>
          </a:bodyPr>
          <a:lstStyle/>
          <a:p>
            <a:pPr defTabSz="914400" latinLnBrk="1"/>
            <a:r>
              <a:rPr lang="en-US" sz="1400" b="1" dirty="0" err="1">
                <a:solidFill>
                  <a:srgbClr val="FF0000"/>
                </a:solidFill>
                <a:latin typeface="Verdana"/>
              </a:rPr>
              <a:t>h</a:t>
            </a:r>
            <a:r>
              <a:rPr lang="en-US" sz="1600" b="1" dirty="0" err="1">
                <a:solidFill>
                  <a:srgbClr val="FF0000"/>
                </a:solidFill>
                <a:latin typeface="Symbol" pitchFamily="18" charset="2"/>
              </a:rPr>
              <a:t>n</a:t>
            </a:r>
            <a:r>
              <a:rPr lang="en-US" sz="1400" b="1" dirty="0">
                <a:solidFill>
                  <a:srgbClr val="FF0000"/>
                </a:solidFill>
                <a:latin typeface="Verdana"/>
              </a:rPr>
              <a:t> (</a:t>
            </a:r>
            <a:r>
              <a:rPr lang="en-US" sz="1400" b="1" dirty="0">
                <a:solidFill>
                  <a:srgbClr val="FF0000"/>
                </a:solidFill>
                <a:latin typeface="Symbol" charset="2"/>
                <a:cs typeface="Symbol" charset="2"/>
              </a:rPr>
              <a:t>l</a:t>
            </a:r>
            <a:r>
              <a:rPr lang="en-US" sz="1400" b="1" dirty="0">
                <a:solidFill>
                  <a:srgbClr val="FF0000"/>
                </a:solidFill>
                <a:latin typeface="Verdana"/>
              </a:rPr>
              <a:t>&lt;345 nm)</a:t>
            </a:r>
            <a:r>
              <a:rPr lang="en-US" sz="1400" b="1" dirty="0">
                <a:solidFill>
                  <a:srgbClr val="FF0000"/>
                </a:solidFill>
                <a:latin typeface="Symbol" pitchFamily="18" charset="2"/>
              </a:rPr>
              <a:t>  </a:t>
            </a:r>
            <a:endParaRPr lang="en-US" sz="1400" b="1" dirty="0">
              <a:solidFill>
                <a:srgbClr val="FF0000"/>
              </a:solidFill>
              <a:latin typeface="Verdana"/>
            </a:endParaRPr>
          </a:p>
        </p:txBody>
      </p:sp>
      <p:sp>
        <p:nvSpPr>
          <p:cNvPr id="750619" name="Text Box 27"/>
          <p:cNvSpPr txBox="1">
            <a:spLocks noChangeArrowheads="1"/>
          </p:cNvSpPr>
          <p:nvPr/>
        </p:nvSpPr>
        <p:spPr bwMode="auto">
          <a:xfrm>
            <a:off x="6365911" y="2730406"/>
            <a:ext cx="1230425" cy="338554"/>
          </a:xfrm>
          <a:prstGeom prst="rect">
            <a:avLst/>
          </a:prstGeom>
          <a:noFill/>
          <a:ln w="9525">
            <a:noFill/>
            <a:miter lim="800000"/>
            <a:headEnd/>
            <a:tailEnd/>
          </a:ln>
          <a:effectLst/>
        </p:spPr>
        <p:txBody>
          <a:bodyPr wrap="none">
            <a:spAutoFit/>
          </a:bodyPr>
          <a:lstStyle/>
          <a:p>
            <a:pPr defTabSz="914400" latinLnBrk="1"/>
            <a:r>
              <a:rPr lang="en-US" sz="1600" dirty="0" err="1">
                <a:solidFill>
                  <a:srgbClr val="000000"/>
                </a:solidFill>
                <a:latin typeface="Verdana"/>
              </a:rPr>
              <a:t>t~an</a:t>
            </a:r>
            <a:r>
              <a:rPr lang="en-US" sz="1600" dirty="0">
                <a:solidFill>
                  <a:srgbClr val="000000"/>
                </a:solidFill>
                <a:latin typeface="Verdana"/>
              </a:rPr>
              <a:t> hour</a:t>
            </a:r>
          </a:p>
        </p:txBody>
      </p:sp>
      <p:sp>
        <p:nvSpPr>
          <p:cNvPr id="750625" name="Line 33"/>
          <p:cNvSpPr>
            <a:spLocks noChangeShapeType="1"/>
          </p:cNvSpPr>
          <p:nvPr/>
        </p:nvSpPr>
        <p:spPr bwMode="auto">
          <a:xfrm>
            <a:off x="1043608" y="1124744"/>
            <a:ext cx="4752528" cy="936104"/>
          </a:xfrm>
          <a:prstGeom prst="line">
            <a:avLst/>
          </a:prstGeom>
          <a:noFill/>
          <a:ln w="57150">
            <a:solidFill>
              <a:srgbClr val="FFFF00"/>
            </a:solidFill>
            <a:prstDash val="solid"/>
            <a:round/>
            <a:headEnd/>
            <a:tailEnd type="triangle" w="med" len="med"/>
          </a:ln>
          <a:effectLst/>
        </p:spPr>
        <p:txBody>
          <a:bodyPr/>
          <a:lstStyle/>
          <a:p>
            <a:pPr defTabSz="914400" latinLnBrk="1"/>
            <a:endParaRPr lang="en-US">
              <a:solidFill>
                <a:prstClr val="black"/>
              </a:solidFill>
              <a:latin typeface="Verdana"/>
            </a:endParaRPr>
          </a:p>
        </p:txBody>
      </p:sp>
      <p:sp>
        <p:nvSpPr>
          <p:cNvPr id="750626" name="Line 34"/>
          <p:cNvSpPr>
            <a:spLocks noChangeShapeType="1"/>
          </p:cNvSpPr>
          <p:nvPr/>
        </p:nvSpPr>
        <p:spPr bwMode="auto">
          <a:xfrm flipH="1" flipV="1">
            <a:off x="6372200" y="2348880"/>
            <a:ext cx="0" cy="2016224"/>
          </a:xfrm>
          <a:prstGeom prst="line">
            <a:avLst/>
          </a:prstGeom>
          <a:noFill/>
          <a:ln w="57150">
            <a:solidFill>
              <a:srgbClr val="FF0000"/>
            </a:solidFill>
            <a:prstDash val="solid"/>
            <a:round/>
            <a:headEnd/>
            <a:tailEnd type="triangle" w="med" len="med"/>
          </a:ln>
          <a:effectLst/>
        </p:spPr>
        <p:txBody>
          <a:bodyPr/>
          <a:lstStyle/>
          <a:p>
            <a:pPr defTabSz="914400" latinLnBrk="1"/>
            <a:endParaRPr lang="en-US">
              <a:ln>
                <a:solidFill>
                  <a:srgbClr val="FF0000"/>
                </a:solidFill>
              </a:ln>
              <a:solidFill>
                <a:prstClr val="black"/>
              </a:solidFill>
              <a:latin typeface="Verdana"/>
            </a:endParaRPr>
          </a:p>
        </p:txBody>
      </p:sp>
      <p:sp>
        <p:nvSpPr>
          <p:cNvPr id="61" name="Text Box 27"/>
          <p:cNvSpPr txBox="1">
            <a:spLocks noChangeArrowheads="1"/>
          </p:cNvSpPr>
          <p:nvPr/>
        </p:nvSpPr>
        <p:spPr bwMode="auto">
          <a:xfrm>
            <a:off x="4918056" y="2689756"/>
            <a:ext cx="1454144" cy="523220"/>
          </a:xfrm>
          <a:prstGeom prst="rect">
            <a:avLst/>
          </a:prstGeom>
          <a:noFill/>
          <a:ln w="9525">
            <a:noFill/>
            <a:miter lim="800000"/>
            <a:headEnd/>
            <a:tailEnd/>
          </a:ln>
          <a:effectLst/>
        </p:spPr>
        <p:txBody>
          <a:bodyPr wrap="none">
            <a:spAutoFit/>
          </a:bodyPr>
          <a:lstStyle/>
          <a:p>
            <a:pPr algn="r" defTabSz="914400" latinLnBrk="1"/>
            <a:r>
              <a:rPr lang="en-US" sz="1400" dirty="0">
                <a:solidFill>
                  <a:srgbClr val="000000"/>
                </a:solidFill>
                <a:latin typeface="Verdana"/>
              </a:rPr>
              <a:t>Oxidation</a:t>
            </a:r>
          </a:p>
          <a:p>
            <a:pPr algn="r" defTabSz="914400" latinLnBrk="1"/>
            <a:r>
              <a:rPr lang="en-US" sz="1400" dirty="0">
                <a:solidFill>
                  <a:srgbClr val="000000"/>
                </a:solidFill>
                <a:latin typeface="Verdana"/>
              </a:rPr>
              <a:t>(OH, O</a:t>
            </a:r>
            <a:r>
              <a:rPr lang="en-US" sz="1400" baseline="-25000" dirty="0">
                <a:solidFill>
                  <a:srgbClr val="000000"/>
                </a:solidFill>
                <a:latin typeface="Verdana"/>
              </a:rPr>
              <a:t>3</a:t>
            </a:r>
            <a:r>
              <a:rPr lang="en-US" sz="1400" dirty="0">
                <a:solidFill>
                  <a:srgbClr val="000000"/>
                </a:solidFill>
                <a:latin typeface="Verdana"/>
              </a:rPr>
              <a:t>, NO</a:t>
            </a:r>
            <a:r>
              <a:rPr lang="en-US" sz="1400" baseline="-25000" dirty="0">
                <a:solidFill>
                  <a:srgbClr val="000000"/>
                </a:solidFill>
                <a:latin typeface="Verdana"/>
              </a:rPr>
              <a:t>3</a:t>
            </a:r>
            <a:r>
              <a:rPr lang="en-US" sz="1400" dirty="0">
                <a:solidFill>
                  <a:srgbClr val="000000"/>
                </a:solidFill>
                <a:latin typeface="Verdana"/>
              </a:rPr>
              <a:t>)</a:t>
            </a:r>
          </a:p>
        </p:txBody>
      </p:sp>
      <p:pic>
        <p:nvPicPr>
          <p:cNvPr id="62" name="Picture 61"/>
          <p:cNvPicPr>
            <a:picLocks noChangeAspect="1"/>
          </p:cNvPicPr>
          <p:nvPr/>
        </p:nvPicPr>
        <p:blipFill>
          <a:blip r:embed="rId5" cstate="print">
            <a:clrChange>
              <a:clrFrom>
                <a:srgbClr val="FEFEFB"/>
              </a:clrFrom>
              <a:clrTo>
                <a:srgbClr val="FEFEFB">
                  <a:alpha val="0"/>
                </a:srgbClr>
              </a:clrTo>
            </a:clrChange>
            <a:extLst>
              <a:ext uri="{28A0092B-C50C-407E-A947-70E740481C1C}">
                <a14:useLocalDpi xmlns:a14="http://schemas.microsoft.com/office/drawing/2010/main"/>
              </a:ext>
            </a:extLst>
          </a:blip>
          <a:stretch>
            <a:fillRect/>
          </a:stretch>
        </p:blipFill>
        <p:spPr>
          <a:xfrm>
            <a:off x="611560" y="764704"/>
            <a:ext cx="774328" cy="774328"/>
          </a:xfrm>
          <a:prstGeom prst="rect">
            <a:avLst/>
          </a:prstGeom>
        </p:spPr>
      </p:pic>
      <p:sp>
        <p:nvSpPr>
          <p:cNvPr id="65" name="Line 33"/>
          <p:cNvSpPr>
            <a:spLocks noChangeShapeType="1"/>
          </p:cNvSpPr>
          <p:nvPr/>
        </p:nvSpPr>
        <p:spPr bwMode="auto">
          <a:xfrm>
            <a:off x="1196008" y="1277144"/>
            <a:ext cx="855712" cy="1431776"/>
          </a:xfrm>
          <a:prstGeom prst="line">
            <a:avLst/>
          </a:prstGeom>
          <a:noFill/>
          <a:ln w="57150">
            <a:solidFill>
              <a:srgbClr val="FFFF00"/>
            </a:solidFill>
            <a:prstDash val="solid"/>
            <a:round/>
            <a:headEnd/>
            <a:tailEnd type="triangle" w="med" len="med"/>
          </a:ln>
          <a:effectLst/>
        </p:spPr>
        <p:txBody>
          <a:bodyPr/>
          <a:lstStyle/>
          <a:p>
            <a:pPr defTabSz="914400" latinLnBrk="1"/>
            <a:endParaRPr lang="en-US">
              <a:solidFill>
                <a:prstClr val="black"/>
              </a:solidFill>
              <a:latin typeface="Verdana"/>
            </a:endParaRPr>
          </a:p>
        </p:txBody>
      </p:sp>
      <p:sp>
        <p:nvSpPr>
          <p:cNvPr id="68" name="Line 34"/>
          <p:cNvSpPr>
            <a:spLocks noChangeShapeType="1"/>
          </p:cNvSpPr>
          <p:nvPr/>
        </p:nvSpPr>
        <p:spPr bwMode="auto">
          <a:xfrm flipH="1" flipV="1">
            <a:off x="1078582" y="2844552"/>
            <a:ext cx="864096" cy="0"/>
          </a:xfrm>
          <a:prstGeom prst="line">
            <a:avLst/>
          </a:prstGeom>
          <a:noFill/>
          <a:ln w="57150">
            <a:solidFill>
              <a:schemeClr val="accent5"/>
            </a:solidFill>
            <a:prstDash val="solid"/>
            <a:round/>
            <a:headEnd/>
            <a:tailEnd type="triangle" w="med" len="med"/>
          </a:ln>
          <a:effectLst/>
        </p:spPr>
        <p:txBody>
          <a:bodyPr/>
          <a:lstStyle/>
          <a:p>
            <a:pPr defTabSz="914400" latinLnBrk="1"/>
            <a:endParaRPr lang="en-US">
              <a:ln>
                <a:solidFill>
                  <a:srgbClr val="FF0000"/>
                </a:solidFill>
              </a:ln>
              <a:solidFill>
                <a:prstClr val="black"/>
              </a:solidFill>
              <a:latin typeface="Verdana"/>
            </a:endParaRPr>
          </a:p>
        </p:txBody>
      </p:sp>
      <p:sp>
        <p:nvSpPr>
          <p:cNvPr id="69" name="Line 34"/>
          <p:cNvSpPr>
            <a:spLocks noChangeShapeType="1"/>
          </p:cNvSpPr>
          <p:nvPr/>
        </p:nvSpPr>
        <p:spPr bwMode="auto">
          <a:xfrm flipV="1">
            <a:off x="1150590" y="2996952"/>
            <a:ext cx="864096" cy="0"/>
          </a:xfrm>
          <a:prstGeom prst="line">
            <a:avLst/>
          </a:prstGeom>
          <a:noFill/>
          <a:ln w="57150">
            <a:solidFill>
              <a:srgbClr val="FF0000"/>
            </a:solidFill>
            <a:prstDash val="solid"/>
            <a:round/>
            <a:headEnd/>
            <a:tailEnd type="triangle" w="med" len="med"/>
          </a:ln>
          <a:effectLst/>
        </p:spPr>
        <p:txBody>
          <a:bodyPr/>
          <a:lstStyle/>
          <a:p>
            <a:pPr defTabSz="914400" latinLnBrk="1"/>
            <a:endParaRPr lang="en-US">
              <a:ln>
                <a:solidFill>
                  <a:srgbClr val="FF0000"/>
                </a:solidFill>
              </a:ln>
              <a:solidFill>
                <a:prstClr val="black"/>
              </a:solidFill>
              <a:latin typeface="Verdana"/>
            </a:endParaRPr>
          </a:p>
        </p:txBody>
      </p:sp>
      <p:sp>
        <p:nvSpPr>
          <p:cNvPr id="70" name="Oval 69"/>
          <p:cNvSpPr/>
          <p:nvPr/>
        </p:nvSpPr>
        <p:spPr bwMode="auto">
          <a:xfrm>
            <a:off x="179512" y="4077072"/>
            <a:ext cx="720080" cy="720080"/>
          </a:xfrm>
          <a:prstGeom prst="ellipse">
            <a:avLst/>
          </a:prstGeom>
          <a:solidFill>
            <a:schemeClr val="accent5">
              <a:lumMod val="40000"/>
              <a:lumOff val="60000"/>
              <a:alpha val="47000"/>
            </a:schemeClr>
          </a:solidFill>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pPr>
            <a:endParaRPr lang="en-US">
              <a:solidFill>
                <a:prstClr val="black"/>
              </a:solidFill>
              <a:latin typeface="Arial" charset="0"/>
            </a:endParaRPr>
          </a:p>
        </p:txBody>
      </p:sp>
      <p:sp>
        <p:nvSpPr>
          <p:cNvPr id="71" name="Oval 70"/>
          <p:cNvSpPr/>
          <p:nvPr/>
        </p:nvSpPr>
        <p:spPr bwMode="auto">
          <a:xfrm>
            <a:off x="1187624" y="4077072"/>
            <a:ext cx="720080" cy="720080"/>
          </a:xfrm>
          <a:prstGeom prst="ellipse">
            <a:avLst/>
          </a:prstGeom>
          <a:solidFill>
            <a:schemeClr val="accent5">
              <a:lumMod val="40000"/>
              <a:lumOff val="60000"/>
              <a:alpha val="47000"/>
            </a:schemeClr>
          </a:solidFill>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pPr>
            <a:endParaRPr lang="en-US">
              <a:solidFill>
                <a:prstClr val="black"/>
              </a:solidFill>
              <a:latin typeface="Arial" charset="0"/>
            </a:endParaRPr>
          </a:p>
        </p:txBody>
      </p:sp>
      <p:sp>
        <p:nvSpPr>
          <p:cNvPr id="72" name="Oval 71"/>
          <p:cNvSpPr/>
          <p:nvPr/>
        </p:nvSpPr>
        <p:spPr bwMode="auto">
          <a:xfrm>
            <a:off x="2771800" y="3717032"/>
            <a:ext cx="1224136" cy="720080"/>
          </a:xfrm>
          <a:prstGeom prst="ellipse">
            <a:avLst/>
          </a:prstGeom>
          <a:solidFill>
            <a:schemeClr val="accent5">
              <a:lumMod val="40000"/>
              <a:lumOff val="60000"/>
              <a:alpha val="47000"/>
            </a:schemeClr>
          </a:solidFill>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pPr>
            <a:endParaRPr lang="en-US">
              <a:solidFill>
                <a:prstClr val="black"/>
              </a:solidFill>
              <a:latin typeface="Arial" charset="0"/>
            </a:endParaRPr>
          </a:p>
        </p:txBody>
      </p:sp>
      <p:sp>
        <p:nvSpPr>
          <p:cNvPr id="73" name="Line 34"/>
          <p:cNvSpPr>
            <a:spLocks noChangeShapeType="1"/>
          </p:cNvSpPr>
          <p:nvPr/>
        </p:nvSpPr>
        <p:spPr bwMode="auto">
          <a:xfrm flipV="1">
            <a:off x="2195736" y="2276872"/>
            <a:ext cx="0" cy="360040"/>
          </a:xfrm>
          <a:prstGeom prst="line">
            <a:avLst/>
          </a:prstGeom>
          <a:noFill/>
          <a:ln w="57150">
            <a:solidFill>
              <a:schemeClr val="accent5"/>
            </a:solidFill>
            <a:prstDash val="solid"/>
            <a:round/>
            <a:headEnd/>
            <a:tailEnd type="triangle" w="med" len="med"/>
          </a:ln>
          <a:effectLst/>
        </p:spPr>
        <p:txBody>
          <a:bodyPr/>
          <a:lstStyle/>
          <a:p>
            <a:pPr defTabSz="914400" latinLnBrk="1"/>
            <a:endParaRPr lang="en-US">
              <a:ln>
                <a:solidFill>
                  <a:srgbClr val="FF0000"/>
                </a:solidFill>
              </a:ln>
              <a:solidFill>
                <a:prstClr val="black"/>
              </a:solidFill>
              <a:latin typeface="Verdana"/>
            </a:endParaRPr>
          </a:p>
        </p:txBody>
      </p:sp>
      <p:sp>
        <p:nvSpPr>
          <p:cNvPr id="74" name="Oval 73"/>
          <p:cNvSpPr/>
          <p:nvPr/>
        </p:nvSpPr>
        <p:spPr bwMode="auto">
          <a:xfrm>
            <a:off x="3275856" y="1772816"/>
            <a:ext cx="864096" cy="864096"/>
          </a:xfrm>
          <a:prstGeom prst="ellipse">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pPr>
            <a:endParaRPr lang="en-US" sz="1400">
              <a:solidFill>
                <a:prstClr val="black"/>
              </a:solidFill>
              <a:latin typeface="Arial" charset="0"/>
            </a:endParaRPr>
          </a:p>
        </p:txBody>
      </p:sp>
      <p:sp>
        <p:nvSpPr>
          <p:cNvPr id="75" name="Text Box 11"/>
          <p:cNvSpPr txBox="1">
            <a:spLocks noChangeArrowheads="1"/>
          </p:cNvSpPr>
          <p:nvPr/>
        </p:nvSpPr>
        <p:spPr bwMode="auto">
          <a:xfrm>
            <a:off x="3459738" y="1979548"/>
            <a:ext cx="464190" cy="369332"/>
          </a:xfrm>
          <a:prstGeom prst="rect">
            <a:avLst/>
          </a:prstGeom>
          <a:noFill/>
          <a:ln w="9525">
            <a:noFill/>
            <a:miter lim="800000"/>
            <a:headEnd/>
            <a:tailEnd/>
          </a:ln>
          <a:effectLst/>
        </p:spPr>
        <p:txBody>
          <a:bodyPr wrap="none">
            <a:spAutoFit/>
          </a:bodyPr>
          <a:lstStyle/>
          <a:p>
            <a:pPr defTabSz="914400" latinLnBrk="1"/>
            <a:r>
              <a:rPr lang="en-US" dirty="0">
                <a:solidFill>
                  <a:srgbClr val="000000"/>
                </a:solidFill>
                <a:latin typeface="Arial"/>
                <a:cs typeface="Arial"/>
              </a:rPr>
              <a:t>O</a:t>
            </a:r>
            <a:r>
              <a:rPr lang="en-US" baseline="-25000" dirty="0">
                <a:solidFill>
                  <a:srgbClr val="000000"/>
                </a:solidFill>
                <a:latin typeface="Arial"/>
                <a:cs typeface="Arial"/>
              </a:rPr>
              <a:t>3</a:t>
            </a:r>
            <a:endParaRPr lang="en-US" dirty="0">
              <a:solidFill>
                <a:srgbClr val="000000"/>
              </a:solidFill>
              <a:latin typeface="Arial"/>
              <a:cs typeface="Arial"/>
            </a:endParaRPr>
          </a:p>
        </p:txBody>
      </p:sp>
      <p:sp>
        <p:nvSpPr>
          <p:cNvPr id="750601" name="Text Box 9"/>
          <p:cNvSpPr txBox="1">
            <a:spLocks noChangeArrowheads="1"/>
          </p:cNvSpPr>
          <p:nvPr/>
        </p:nvSpPr>
        <p:spPr bwMode="auto">
          <a:xfrm>
            <a:off x="467544" y="2060848"/>
            <a:ext cx="1580456" cy="307777"/>
          </a:xfrm>
          <a:prstGeom prst="rect">
            <a:avLst/>
          </a:prstGeom>
          <a:noFill/>
          <a:ln w="9525">
            <a:noFill/>
            <a:miter lim="800000"/>
            <a:headEnd/>
            <a:tailEnd/>
          </a:ln>
          <a:effectLst/>
        </p:spPr>
        <p:txBody>
          <a:bodyPr wrap="none">
            <a:spAutoFit/>
          </a:bodyPr>
          <a:lstStyle/>
          <a:p>
            <a:pPr defTabSz="914400" latinLnBrk="1"/>
            <a:r>
              <a:rPr lang="en-US" sz="1400" b="1" dirty="0" err="1">
                <a:solidFill>
                  <a:srgbClr val="FF0000"/>
                </a:solidFill>
                <a:latin typeface="Verdana"/>
              </a:rPr>
              <a:t>h</a:t>
            </a:r>
            <a:r>
              <a:rPr lang="en-US" sz="1400" b="1" dirty="0" err="1">
                <a:solidFill>
                  <a:srgbClr val="FF0000"/>
                </a:solidFill>
                <a:latin typeface="Symbol" pitchFamily="18" charset="2"/>
              </a:rPr>
              <a:t>n</a:t>
            </a:r>
            <a:r>
              <a:rPr lang="en-US" sz="1400" b="1" dirty="0">
                <a:solidFill>
                  <a:srgbClr val="FF0000"/>
                </a:solidFill>
                <a:latin typeface="Verdana"/>
              </a:rPr>
              <a:t> (&lt;420 nm)</a:t>
            </a:r>
            <a:r>
              <a:rPr lang="en-US" sz="1400" b="1" dirty="0">
                <a:solidFill>
                  <a:srgbClr val="FF0000"/>
                </a:solidFill>
                <a:latin typeface="Symbol" pitchFamily="18" charset="2"/>
              </a:rPr>
              <a:t>  </a:t>
            </a:r>
            <a:endParaRPr lang="en-US" sz="1400" b="1" dirty="0">
              <a:solidFill>
                <a:srgbClr val="FF0000"/>
              </a:solidFill>
              <a:latin typeface="Verdana"/>
            </a:endParaRPr>
          </a:p>
        </p:txBody>
      </p:sp>
      <p:sp>
        <p:nvSpPr>
          <p:cNvPr id="77" name="Text Box 11"/>
          <p:cNvSpPr txBox="1">
            <a:spLocks noChangeArrowheads="1"/>
          </p:cNvSpPr>
          <p:nvPr/>
        </p:nvSpPr>
        <p:spPr bwMode="auto">
          <a:xfrm>
            <a:off x="2045404" y="1907540"/>
            <a:ext cx="366356" cy="369332"/>
          </a:xfrm>
          <a:prstGeom prst="rect">
            <a:avLst/>
          </a:prstGeom>
          <a:noFill/>
          <a:ln w="9525">
            <a:noFill/>
            <a:miter lim="800000"/>
            <a:headEnd/>
            <a:tailEnd/>
          </a:ln>
          <a:effectLst/>
        </p:spPr>
        <p:txBody>
          <a:bodyPr wrap="none">
            <a:spAutoFit/>
          </a:bodyPr>
          <a:lstStyle/>
          <a:p>
            <a:pPr defTabSz="914400" latinLnBrk="1"/>
            <a:r>
              <a:rPr lang="en-US" dirty="0">
                <a:solidFill>
                  <a:srgbClr val="000000"/>
                </a:solidFill>
                <a:latin typeface="Verdana"/>
              </a:rPr>
              <a:t>O</a:t>
            </a:r>
          </a:p>
        </p:txBody>
      </p:sp>
      <p:sp>
        <p:nvSpPr>
          <p:cNvPr id="78" name="Line 34"/>
          <p:cNvSpPr>
            <a:spLocks noChangeShapeType="1"/>
          </p:cNvSpPr>
          <p:nvPr/>
        </p:nvSpPr>
        <p:spPr bwMode="auto">
          <a:xfrm>
            <a:off x="2411760" y="2132856"/>
            <a:ext cx="792088" cy="0"/>
          </a:xfrm>
          <a:prstGeom prst="line">
            <a:avLst/>
          </a:prstGeom>
          <a:noFill/>
          <a:ln w="57150">
            <a:solidFill>
              <a:srgbClr val="FF0000"/>
            </a:solidFill>
            <a:prstDash val="solid"/>
            <a:round/>
            <a:headEnd/>
            <a:tailEnd type="triangle" w="med" len="med"/>
          </a:ln>
          <a:effectLst/>
        </p:spPr>
        <p:txBody>
          <a:bodyPr/>
          <a:lstStyle/>
          <a:p>
            <a:pPr defTabSz="914400" latinLnBrk="1"/>
            <a:endParaRPr lang="en-US">
              <a:ln>
                <a:solidFill>
                  <a:srgbClr val="FF0000"/>
                </a:solidFill>
              </a:ln>
              <a:solidFill>
                <a:prstClr val="black"/>
              </a:solidFill>
              <a:latin typeface="Verdana"/>
            </a:endParaRPr>
          </a:p>
        </p:txBody>
      </p:sp>
      <p:sp>
        <p:nvSpPr>
          <p:cNvPr id="34" name="Text Box 27"/>
          <p:cNvSpPr txBox="1">
            <a:spLocks noChangeArrowheads="1"/>
          </p:cNvSpPr>
          <p:nvPr/>
        </p:nvSpPr>
        <p:spPr bwMode="auto">
          <a:xfrm>
            <a:off x="2915816" y="3107576"/>
            <a:ext cx="1312278" cy="969496"/>
          </a:xfrm>
          <a:prstGeom prst="rect">
            <a:avLst/>
          </a:prstGeom>
          <a:noFill/>
          <a:ln w="9525">
            <a:noFill/>
            <a:miter lim="800000"/>
            <a:headEnd/>
            <a:tailEnd/>
          </a:ln>
          <a:effectLst/>
        </p:spPr>
        <p:txBody>
          <a:bodyPr wrap="none">
            <a:spAutoFit/>
          </a:bodyPr>
          <a:lstStyle/>
          <a:p>
            <a:pPr defTabSz="914400" latinLnBrk="1"/>
            <a:r>
              <a:rPr lang="en-US" sz="1600" dirty="0">
                <a:solidFill>
                  <a:srgbClr val="000000"/>
                </a:solidFill>
                <a:latin typeface="Verdana"/>
              </a:rPr>
              <a:t>AOD, type,</a:t>
            </a:r>
          </a:p>
          <a:p>
            <a:pPr defTabSz="914400" latinLnBrk="1"/>
            <a:r>
              <a:rPr lang="en-US" sz="1600" dirty="0">
                <a:solidFill>
                  <a:srgbClr val="000000"/>
                </a:solidFill>
                <a:latin typeface="Verdana"/>
              </a:rPr>
              <a:t>Height </a:t>
            </a:r>
          </a:p>
          <a:p>
            <a:pPr defTabSz="914400" latinLnBrk="1"/>
            <a:endParaRPr lang="en-US" sz="900" dirty="0">
              <a:solidFill>
                <a:srgbClr val="000000"/>
              </a:solidFill>
              <a:latin typeface="Verdana"/>
            </a:endParaRPr>
          </a:p>
          <a:p>
            <a:pPr defTabSz="914400" latinLnBrk="1"/>
            <a:r>
              <a:rPr lang="en-US" sz="1600" dirty="0">
                <a:solidFill>
                  <a:srgbClr val="000000"/>
                </a:solidFill>
                <a:latin typeface="Verdana"/>
              </a:rPr>
              <a:t>Aerosol</a:t>
            </a:r>
          </a:p>
        </p:txBody>
      </p:sp>
    </p:spTree>
    <p:extLst>
      <p:ext uri="{BB962C8B-B14F-4D97-AF65-F5344CB8AC3E}">
        <p14:creationId xmlns:p14="http://schemas.microsoft.com/office/powerpoint/2010/main" val="3178931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50601"/>
                                        </p:tgtEl>
                                      </p:cBhvr>
                                    </p:animEffect>
                                    <p:animScale>
                                      <p:cBhvr>
                                        <p:cTn id="7" dur="1500" autoRev="1" fill="hold"/>
                                        <p:tgtEl>
                                          <p:spTgt spid="750601"/>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3000" tmFilter="0, 0; .2, .5; .8, .5; 1, 0"/>
                                        <p:tgtEl>
                                          <p:spTgt spid="750616"/>
                                        </p:tgtEl>
                                      </p:cBhvr>
                                    </p:animEffect>
                                    <p:animScale>
                                      <p:cBhvr>
                                        <p:cTn id="10" dur="1500" autoRev="1" fill="hold"/>
                                        <p:tgtEl>
                                          <p:spTgt spid="7506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6" grpId="0"/>
      <p:bldP spid="7506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제목 1"/>
          <p:cNvSpPr>
            <a:spLocks noGrp="1"/>
          </p:cNvSpPr>
          <p:nvPr>
            <p:ph type="title"/>
          </p:nvPr>
        </p:nvSpPr>
        <p:spPr>
          <a:xfrm>
            <a:off x="457200" y="-24"/>
            <a:ext cx="8229600" cy="1000132"/>
          </a:xfrm>
        </p:spPr>
        <p:txBody>
          <a:bodyPr>
            <a:normAutofit/>
          </a:bodyPr>
          <a:lstStyle/>
          <a:p>
            <a:pPr eaLnBrk="1" hangingPunct="1"/>
            <a:r>
              <a:rPr lang="en-US" altLang="ko-KR" sz="3200" b="1" dirty="0" smtClean="0">
                <a:latin typeface="Arial" pitchFamily="34" charset="0"/>
                <a:cs typeface="Arial" pitchFamily="34" charset="0"/>
              </a:rPr>
              <a:t>Baseline products</a:t>
            </a:r>
            <a:endParaRPr lang="ko-KR" altLang="en-US" sz="3200" b="1" dirty="0" smtClean="0">
              <a:latin typeface="Arial" pitchFamily="34" charset="0"/>
              <a:cs typeface="Arial" pitchFamily="34" charset="0"/>
            </a:endParaRPr>
          </a:p>
        </p:txBody>
      </p:sp>
      <p:graphicFrame>
        <p:nvGraphicFramePr>
          <p:cNvPr id="11" name="표 10"/>
          <p:cNvGraphicFramePr>
            <a:graphicFrameLocks noGrp="1"/>
          </p:cNvGraphicFramePr>
          <p:nvPr>
            <p:extLst>
              <p:ext uri="{D42A27DB-BD31-4B8C-83A1-F6EECF244321}">
                <p14:modId xmlns:p14="http://schemas.microsoft.com/office/powerpoint/2010/main" val="1982749603"/>
              </p:ext>
            </p:extLst>
          </p:nvPr>
        </p:nvGraphicFramePr>
        <p:xfrm>
          <a:off x="238862" y="1052736"/>
          <a:ext cx="8640960" cy="4964669"/>
        </p:xfrm>
        <a:graphic>
          <a:graphicData uri="http://schemas.openxmlformats.org/drawingml/2006/table">
            <a:tbl>
              <a:tblPr/>
              <a:tblGrid>
                <a:gridCol w="793681"/>
                <a:gridCol w="937985"/>
                <a:gridCol w="889885"/>
                <a:gridCol w="925251"/>
                <a:gridCol w="925251"/>
                <a:gridCol w="848149"/>
                <a:gridCol w="848149"/>
                <a:gridCol w="974769"/>
                <a:gridCol w="748920"/>
                <a:gridCol w="748920"/>
              </a:tblGrid>
              <a:tr h="731520">
                <a:tc>
                  <a:txBody>
                    <a:bodyPr/>
                    <a:lstStyle/>
                    <a:p>
                      <a:pPr algn="ctr" latinLnBrk="0"/>
                      <a:r>
                        <a:rPr lang="en-US" sz="1200" b="1" kern="100" dirty="0" smtClean="0">
                          <a:latin typeface="Arial" pitchFamily="34" charset="0"/>
                          <a:ea typeface="맑은 고딕"/>
                          <a:cs typeface="Arial" pitchFamily="34" charset="0"/>
                        </a:rPr>
                        <a:t>Product</a:t>
                      </a:r>
                      <a:endParaRPr lang="ko-KR" sz="1200" kern="100" dirty="0">
                        <a:latin typeface="Arial" pitchFamily="34" charset="0"/>
                        <a:ea typeface="맑은 고딕"/>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latinLnBrk="0"/>
                      <a:r>
                        <a:rPr lang="en-US" altLang="ko-KR" sz="1200" b="1" kern="100" dirty="0" err="1" smtClean="0">
                          <a:latin typeface="Arial" pitchFamily="34" charset="0"/>
                          <a:ea typeface="맑은 고딕"/>
                          <a:cs typeface="Arial" pitchFamily="34" charset="0"/>
                        </a:rPr>
                        <a:t>Impor</a:t>
                      </a:r>
                      <a:r>
                        <a:rPr lang="en-US" altLang="ko-KR" sz="1200" b="1" kern="100" dirty="0" smtClean="0">
                          <a:latin typeface="Arial" pitchFamily="34" charset="0"/>
                          <a:ea typeface="맑은 고딕"/>
                          <a:cs typeface="Arial" pitchFamily="34" charset="0"/>
                        </a:rPr>
                        <a:t>-</a:t>
                      </a:r>
                    </a:p>
                    <a:p>
                      <a:pPr algn="ctr" latinLnBrk="0"/>
                      <a:r>
                        <a:rPr lang="en-US" altLang="ko-KR" sz="1200" b="1" kern="100" dirty="0" err="1" smtClean="0">
                          <a:latin typeface="Arial" pitchFamily="34" charset="0"/>
                          <a:ea typeface="맑은 고딕"/>
                          <a:cs typeface="Arial" pitchFamily="34" charset="0"/>
                        </a:rPr>
                        <a:t>tance</a:t>
                      </a:r>
                      <a:endParaRPr lang="ko-KR" sz="1200" b="1" kern="100" dirty="0">
                        <a:latin typeface="Arial" pitchFamily="34" charset="0"/>
                        <a:ea typeface="맑은 고딕"/>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latinLnBrk="0"/>
                      <a:r>
                        <a:rPr lang="en-US" sz="1200" b="1" kern="100" dirty="0" smtClean="0">
                          <a:latin typeface="Arial" pitchFamily="34" charset="0"/>
                          <a:ea typeface="맑은 고딕"/>
                          <a:cs typeface="Arial" pitchFamily="34" charset="0"/>
                        </a:rPr>
                        <a:t>Min</a:t>
                      </a:r>
                    </a:p>
                    <a:p>
                      <a:pPr algn="ctr" latinLnBrk="0"/>
                      <a:r>
                        <a:rPr lang="en-US" sz="1200" kern="100" dirty="0" smtClean="0">
                          <a:latin typeface="Arial" pitchFamily="34" charset="0"/>
                          <a:ea typeface="맑은 고딕"/>
                          <a:cs typeface="Arial" pitchFamily="34" charset="0"/>
                        </a:rPr>
                        <a:t>(cm</a:t>
                      </a:r>
                      <a:r>
                        <a:rPr lang="en-US" sz="1200" kern="100" baseline="30000" dirty="0" smtClean="0">
                          <a:latin typeface="Arial" pitchFamily="34" charset="0"/>
                          <a:ea typeface="맑은 고딕"/>
                          <a:cs typeface="Arial" pitchFamily="34" charset="0"/>
                        </a:rPr>
                        <a:t>-2</a:t>
                      </a:r>
                      <a:r>
                        <a:rPr lang="en-US" sz="1200" kern="100" dirty="0" smtClean="0">
                          <a:latin typeface="Arial" pitchFamily="34" charset="0"/>
                          <a:ea typeface="맑은 고딕"/>
                          <a:cs typeface="Arial" pitchFamily="34" charset="0"/>
                        </a:rPr>
                        <a:t>)</a:t>
                      </a:r>
                      <a:endParaRPr lang="ko-KR" sz="1200" kern="100" dirty="0">
                        <a:latin typeface="Arial" pitchFamily="34" charset="0"/>
                        <a:ea typeface="맑은 고딕"/>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latinLnBrk="0"/>
                      <a:r>
                        <a:rPr lang="en-US" sz="1200" b="1" kern="100" dirty="0" smtClean="0">
                          <a:latin typeface="Arial" pitchFamily="34" charset="0"/>
                          <a:ea typeface="맑은 고딕"/>
                          <a:cs typeface="Arial" pitchFamily="34" charset="0"/>
                        </a:rPr>
                        <a:t>Max</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00" dirty="0" smtClean="0">
                          <a:latin typeface="Arial" pitchFamily="34" charset="0"/>
                          <a:ea typeface="맑은 고딕"/>
                          <a:cs typeface="Arial" pitchFamily="34" charset="0"/>
                        </a:rPr>
                        <a:t>(cm</a:t>
                      </a:r>
                      <a:r>
                        <a:rPr lang="en-US" sz="1200" kern="100" baseline="30000" dirty="0" smtClean="0">
                          <a:latin typeface="Arial" pitchFamily="34" charset="0"/>
                          <a:ea typeface="맑은 고딕"/>
                          <a:cs typeface="Arial" pitchFamily="34" charset="0"/>
                        </a:rPr>
                        <a:t>-2</a:t>
                      </a:r>
                      <a:r>
                        <a:rPr lang="en-US" sz="1200" kern="100" dirty="0" smtClean="0">
                          <a:latin typeface="Arial" pitchFamily="34" charset="0"/>
                          <a:ea typeface="맑은 고딕"/>
                          <a:cs typeface="Arial" pitchFamily="34" charset="0"/>
                        </a:rPr>
                        <a:t>)</a:t>
                      </a:r>
                      <a:endParaRPr lang="ko-KR" altLang="en-US" sz="1200" kern="100" dirty="0" smtClean="0">
                        <a:latin typeface="Arial" pitchFamily="34" charset="0"/>
                        <a:ea typeface="+mn-ea"/>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latinLnBrk="0"/>
                      <a:r>
                        <a:rPr lang="en-US" altLang="ko-KR" sz="1200" b="1" kern="100" dirty="0" smtClean="0">
                          <a:latin typeface="Arial" pitchFamily="34" charset="0"/>
                          <a:ea typeface="맑은 고딕"/>
                          <a:cs typeface="Arial" pitchFamily="34" charset="0"/>
                        </a:rPr>
                        <a:t>Nominal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00" dirty="0" smtClean="0">
                          <a:latin typeface="Arial" pitchFamily="34" charset="0"/>
                          <a:ea typeface="맑은 고딕"/>
                          <a:cs typeface="Arial" pitchFamily="34" charset="0"/>
                        </a:rPr>
                        <a:t>(cm</a:t>
                      </a:r>
                      <a:r>
                        <a:rPr lang="en-US" sz="1200" kern="100" baseline="30000" dirty="0" smtClean="0">
                          <a:latin typeface="Arial" pitchFamily="34" charset="0"/>
                          <a:ea typeface="맑은 고딕"/>
                          <a:cs typeface="Arial" pitchFamily="34" charset="0"/>
                        </a:rPr>
                        <a:t>-2</a:t>
                      </a:r>
                      <a:r>
                        <a:rPr lang="en-US" sz="1200" kern="100" dirty="0" smtClean="0">
                          <a:latin typeface="Arial" pitchFamily="34" charset="0"/>
                          <a:ea typeface="맑은 고딕"/>
                          <a:cs typeface="Arial" pitchFamily="34" charset="0"/>
                        </a:rPr>
                        <a:t>)</a:t>
                      </a:r>
                      <a:endParaRPr lang="ko-KR" altLang="en-US" sz="1200" kern="100" dirty="0" smtClean="0">
                        <a:latin typeface="Arial" pitchFamily="34" charset="0"/>
                        <a:ea typeface="+mn-ea"/>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latinLnBrk="0"/>
                      <a:r>
                        <a:rPr lang="en-US" sz="1200" b="1" kern="100" dirty="0" smtClean="0">
                          <a:latin typeface="Arial" pitchFamily="34" charset="0"/>
                          <a:ea typeface="맑은 고딕"/>
                          <a:cs typeface="Arial" pitchFamily="34" charset="0"/>
                        </a:rPr>
                        <a:t>Accuracy</a:t>
                      </a:r>
                      <a:endParaRPr lang="ko-KR" sz="1200" kern="100" dirty="0">
                        <a:latin typeface="Arial" pitchFamily="34" charset="0"/>
                        <a:ea typeface="맑은 고딕"/>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indent="0" algn="ctr" latinLnBrk="0"/>
                      <a:r>
                        <a:rPr lang="en-US" sz="1200" b="1" kern="100" dirty="0" smtClean="0">
                          <a:latin typeface="Arial" pitchFamily="34" charset="0"/>
                          <a:ea typeface="맑은 고딕"/>
                          <a:cs typeface="Arial" pitchFamily="34" charset="0"/>
                        </a:rPr>
                        <a:t>Spectral </a:t>
                      </a:r>
                      <a:r>
                        <a:rPr lang="en-US" sz="1200" b="1" kern="100" dirty="0">
                          <a:latin typeface="Arial" pitchFamily="34" charset="0"/>
                          <a:ea typeface="맑은 고딕"/>
                          <a:cs typeface="Arial" pitchFamily="34" charset="0"/>
                        </a:rPr>
                        <a:t>window </a:t>
                      </a:r>
                      <a:endParaRPr lang="ko-KR" sz="1200" kern="100" dirty="0">
                        <a:latin typeface="Arial" pitchFamily="34" charset="0"/>
                        <a:ea typeface="맑은 고딕"/>
                        <a:cs typeface="Arial" pitchFamily="34" charset="0"/>
                      </a:endParaRPr>
                    </a:p>
                    <a:p>
                      <a:pPr algn="ctr" latinLnBrk="0"/>
                      <a:r>
                        <a:rPr lang="en-US" sz="1200" b="1" kern="100" dirty="0">
                          <a:latin typeface="Arial" pitchFamily="34" charset="0"/>
                          <a:ea typeface="맑은 고딕"/>
                          <a:cs typeface="Arial" pitchFamily="34" charset="0"/>
                        </a:rPr>
                        <a:t>(nm)</a:t>
                      </a:r>
                      <a:endParaRPr lang="ko-KR" sz="1200" kern="100" dirty="0">
                        <a:latin typeface="Arial" pitchFamily="34" charset="0"/>
                        <a:ea typeface="맑은 고딕"/>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latinLnBrk="0"/>
                      <a:r>
                        <a:rPr lang="en-US" altLang="ko-KR" sz="1200" b="1" kern="100" dirty="0" smtClean="0">
                          <a:latin typeface="Arial" pitchFamily="34" charset="0"/>
                          <a:ea typeface="맑은 고딕"/>
                          <a:cs typeface="Arial" pitchFamily="34" charset="0"/>
                        </a:rPr>
                        <a:t>Spatial</a:t>
                      </a:r>
                      <a:r>
                        <a:rPr lang="en-US" altLang="ko-KR" sz="1200" b="1" kern="100" baseline="0" dirty="0" smtClean="0">
                          <a:latin typeface="Arial" pitchFamily="34" charset="0"/>
                          <a:ea typeface="맑은 고딕"/>
                          <a:cs typeface="Arial" pitchFamily="34" charset="0"/>
                        </a:rPr>
                        <a:t> </a:t>
                      </a:r>
                    </a:p>
                    <a:p>
                      <a:pPr algn="ctr" latinLnBrk="0"/>
                      <a:r>
                        <a:rPr lang="en-US" altLang="ko-KR" sz="1200" b="1" kern="100" baseline="0" dirty="0" smtClean="0">
                          <a:latin typeface="Arial" pitchFamily="34" charset="0"/>
                          <a:ea typeface="맑은 고딕"/>
                          <a:cs typeface="Arial" pitchFamily="34" charset="0"/>
                        </a:rPr>
                        <a:t>Resolution</a:t>
                      </a:r>
                    </a:p>
                    <a:p>
                      <a:pPr algn="ctr" latinLnBrk="0"/>
                      <a:r>
                        <a:rPr lang="en-US" altLang="ko-KR" sz="1200" b="1" kern="100" baseline="0" dirty="0" smtClean="0">
                          <a:latin typeface="Arial" pitchFamily="34" charset="0"/>
                          <a:ea typeface="맑은 고딕"/>
                          <a:cs typeface="Arial" pitchFamily="34" charset="0"/>
                        </a:rPr>
                        <a:t>(km</a:t>
                      </a:r>
                      <a:r>
                        <a:rPr lang="en-US" altLang="ko-KR" sz="1200" b="1" kern="100" baseline="30000" dirty="0" smtClean="0">
                          <a:latin typeface="Arial" pitchFamily="34" charset="0"/>
                          <a:ea typeface="맑은 고딕"/>
                          <a:cs typeface="Arial" pitchFamily="34" charset="0"/>
                        </a:rPr>
                        <a:t>2</a:t>
                      </a:r>
                      <a:r>
                        <a:rPr lang="en-US" altLang="ko-KR" sz="1200" b="1" kern="100" baseline="0" dirty="0" smtClean="0">
                          <a:latin typeface="Arial" pitchFamily="34" charset="0"/>
                          <a:ea typeface="맑은 고딕"/>
                          <a:cs typeface="Arial" pitchFamily="34" charset="0"/>
                        </a:rPr>
                        <a:t>)</a:t>
                      </a:r>
                    </a:p>
                    <a:p>
                      <a:pPr algn="ctr" latinLnBrk="0"/>
                      <a:r>
                        <a:rPr lang="en-US" altLang="ko-KR" sz="1200" b="1" kern="100" baseline="0" dirty="0" smtClean="0">
                          <a:latin typeface="Arial" pitchFamily="34" charset="0"/>
                          <a:ea typeface="맑은 고딕"/>
                          <a:cs typeface="Arial" pitchFamily="34" charset="0"/>
                        </a:rPr>
                        <a:t>@ Seoul</a:t>
                      </a:r>
                      <a:endParaRPr lang="ko-KR" sz="1200" b="1" kern="100" dirty="0">
                        <a:latin typeface="Arial" pitchFamily="34" charset="0"/>
                        <a:ea typeface="맑은 고딕"/>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latinLnBrk="0"/>
                      <a:r>
                        <a:rPr lang="en-US" altLang="ko-KR" sz="1200" b="1" kern="100" dirty="0" smtClean="0">
                          <a:latin typeface="Arial" pitchFamily="34" charset="0"/>
                          <a:ea typeface="맑은 고딕"/>
                          <a:cs typeface="Arial" pitchFamily="34" charset="0"/>
                        </a:rPr>
                        <a:t>SZA</a:t>
                      </a:r>
                    </a:p>
                    <a:p>
                      <a:pPr algn="ctr" latinLnBrk="0"/>
                      <a:r>
                        <a:rPr lang="en-US" altLang="ko-KR" sz="1200" b="1" kern="100" dirty="0" smtClean="0">
                          <a:latin typeface="Arial" pitchFamily="34" charset="0"/>
                          <a:ea typeface="맑은 고딕"/>
                          <a:cs typeface="Arial" pitchFamily="34" charset="0"/>
                        </a:rPr>
                        <a:t>(</a:t>
                      </a:r>
                      <a:r>
                        <a:rPr lang="en-US" altLang="ko-KR" sz="1200" b="1" kern="100" dirty="0" err="1" smtClean="0">
                          <a:latin typeface="Arial" pitchFamily="34" charset="0"/>
                          <a:ea typeface="맑은 고딕"/>
                          <a:cs typeface="Arial" pitchFamily="34" charset="0"/>
                        </a:rPr>
                        <a:t>deg</a:t>
                      </a:r>
                      <a:r>
                        <a:rPr lang="en-US" altLang="ko-KR" sz="1200" b="1" kern="100" dirty="0" smtClean="0">
                          <a:latin typeface="Arial" pitchFamily="34" charset="0"/>
                          <a:ea typeface="맑은 고딕"/>
                          <a:cs typeface="Arial" pitchFamily="34" charset="0"/>
                        </a:rPr>
                        <a:t>)</a:t>
                      </a:r>
                      <a:endParaRPr lang="ko-KR" sz="1200" b="1" kern="100" dirty="0">
                        <a:latin typeface="Arial" pitchFamily="34" charset="0"/>
                        <a:ea typeface="맑은 고딕"/>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latinLnBrk="0"/>
                      <a:r>
                        <a:rPr lang="en-US" altLang="ko-KR" sz="1200" b="1" kern="100" dirty="0" err="1" smtClean="0">
                          <a:latin typeface="Arial" pitchFamily="34" charset="0"/>
                          <a:ea typeface="맑은 고딕"/>
                          <a:cs typeface="Arial" pitchFamily="34" charset="0"/>
                        </a:rPr>
                        <a:t>Retriev</a:t>
                      </a:r>
                      <a:r>
                        <a:rPr lang="en-US" altLang="ko-KR" sz="1200" b="1" kern="100" dirty="0" smtClean="0">
                          <a:latin typeface="Arial" pitchFamily="34" charset="0"/>
                          <a:ea typeface="맑은 고딕"/>
                          <a:cs typeface="Arial" pitchFamily="34" charset="0"/>
                        </a:rPr>
                        <a:t>-al</a:t>
                      </a:r>
                      <a:endParaRPr lang="ko-KR" sz="1200" b="1" kern="100" dirty="0">
                        <a:latin typeface="Arial" pitchFamily="34" charset="0"/>
                        <a:ea typeface="맑은 고딕"/>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pattFill prst="pct10">
                      <a:fgClr>
                        <a:srgbClr val="FFFFFF"/>
                      </a:fgClr>
                      <a:bgClr>
                        <a:srgbClr val="E5E5E5"/>
                      </a:bgClr>
                    </a:pattFill>
                  </a:tcPr>
                </a:tc>
              </a:tr>
              <a:tr h="649091">
                <a:tc>
                  <a:txBody>
                    <a:bodyPr/>
                    <a:lstStyle/>
                    <a:p>
                      <a:pPr algn="ctr" latinLnBrk="0"/>
                      <a:r>
                        <a:rPr lang="en-US" sz="1200" b="1" u="none" kern="100" dirty="0">
                          <a:latin typeface="Arial" pitchFamily="34" charset="0"/>
                          <a:ea typeface="맑은 고딕"/>
                          <a:cs typeface="Arial" pitchFamily="34" charset="0"/>
                        </a:rPr>
                        <a:t>NO</a:t>
                      </a:r>
                      <a:r>
                        <a:rPr lang="en-US" sz="1200" b="1" u="none" kern="100" baseline="-25000" dirty="0">
                          <a:latin typeface="Arial" pitchFamily="34" charset="0"/>
                          <a:ea typeface="맑은 고딕"/>
                          <a:cs typeface="Arial" pitchFamily="34" charset="0"/>
                        </a:rPr>
                        <a:t>2</a:t>
                      </a:r>
                      <a:endParaRPr lang="ko-KR" sz="1200" u="none" kern="100" baseline="-250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Ozone precursor</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smtClean="0">
                          <a:latin typeface="Arial" pitchFamily="34" charset="0"/>
                          <a:ea typeface="맑은 고딕"/>
                          <a:cs typeface="Arial" pitchFamily="34" charset="0"/>
                        </a:rPr>
                        <a:t>3x10</a:t>
                      </a:r>
                      <a:r>
                        <a:rPr lang="en-US" sz="1200" u="none" kern="100" baseline="30000" dirty="0" smtClean="0">
                          <a:latin typeface="Arial" pitchFamily="34" charset="0"/>
                          <a:ea typeface="맑은 고딕"/>
                          <a:cs typeface="Arial" pitchFamily="34" charset="0"/>
                        </a:rPr>
                        <a:t>13</a:t>
                      </a:r>
                      <a:endParaRPr lang="ko-KR" sz="1200" u="none" kern="100" baseline="300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smtClean="0">
                          <a:latin typeface="Arial" pitchFamily="34" charset="0"/>
                          <a:ea typeface="맑은 고딕"/>
                          <a:cs typeface="Arial" pitchFamily="34" charset="0"/>
                        </a:rPr>
                        <a:t>1</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17</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smtClean="0">
                          <a:latin typeface="Arial" pitchFamily="34" charset="0"/>
                          <a:ea typeface="맑은 고딕"/>
                          <a:cs typeface="Arial" pitchFamily="34" charset="0"/>
                        </a:rPr>
                        <a:t>1</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14</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kern="100" dirty="0" smtClean="0">
                          <a:latin typeface="Arial" pitchFamily="34" charset="0"/>
                          <a:ea typeface="맑은 고딕"/>
                          <a:cs typeface="Arial" pitchFamily="34" charset="0"/>
                        </a:rPr>
                        <a:t>1</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15</a:t>
                      </a:r>
                      <a:endParaRPr lang="en-US" sz="1200" u="none" kern="100" dirty="0" smtClean="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a:latin typeface="Arial" pitchFamily="34" charset="0"/>
                          <a:ea typeface="맑은 고딕"/>
                          <a:cs typeface="Arial" pitchFamily="34" charset="0"/>
                        </a:rPr>
                        <a:t>425 - 450</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56</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&lt; 70</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latinLnBrk="0"/>
                      <a:r>
                        <a:rPr lang="en-US" altLang="ko-KR" sz="1200" u="none" kern="100" dirty="0" smtClean="0">
                          <a:latin typeface="Arial" pitchFamily="34" charset="0"/>
                          <a:ea typeface="맑은 고딕"/>
                          <a:cs typeface="Arial" pitchFamily="34" charset="0"/>
                        </a:rPr>
                        <a:t>BOAS</a:t>
                      </a:r>
                      <a:endParaRPr lang="ko-KR" sz="1200" u="none" kern="100" dirty="0">
                        <a:latin typeface="Arial" pitchFamily="34" charset="0"/>
                        <a:ea typeface="맑은 고딕"/>
                        <a:cs typeface="Arial" pitchFamily="34" charset="0"/>
                      </a:endParaRPr>
                    </a:p>
                    <a:p>
                      <a:pPr algn="ctr" latinLnBrk="0"/>
                      <a:r>
                        <a:rPr lang="en-US" altLang="ko-KR" sz="1200" u="none" kern="100" dirty="0" smtClean="0">
                          <a:latin typeface="Arial" pitchFamily="34" charset="0"/>
                          <a:ea typeface="맑은 고딕"/>
                          <a:cs typeface="Arial" pitchFamily="34" charset="0"/>
                        </a:rPr>
                        <a:t>/ DOAS</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49091">
                <a:tc>
                  <a:txBody>
                    <a:bodyPr/>
                    <a:lstStyle/>
                    <a:p>
                      <a:pPr algn="ctr" latinLnBrk="0"/>
                      <a:r>
                        <a:rPr lang="en-US" sz="1200" b="1" u="none" kern="100" dirty="0" smtClean="0">
                          <a:latin typeface="Arial" pitchFamily="34" charset="0"/>
                          <a:ea typeface="맑은 고딕"/>
                          <a:cs typeface="Arial" pitchFamily="34" charset="0"/>
                        </a:rPr>
                        <a:t>SO</a:t>
                      </a:r>
                      <a:r>
                        <a:rPr lang="en-US" altLang="ko-KR" sz="1200" b="1" u="none" kern="100" baseline="-25000" dirty="0" smtClean="0">
                          <a:latin typeface="Arial" pitchFamily="34" charset="0"/>
                          <a:ea typeface="+mn-ea"/>
                          <a:cs typeface="Arial" pitchFamily="34" charset="0"/>
                        </a:rPr>
                        <a:t>2</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Aerosol</a:t>
                      </a:r>
                      <a:r>
                        <a:rPr lang="en-US" altLang="ko-KR" sz="1200" u="none" kern="100" baseline="0" dirty="0" smtClean="0">
                          <a:latin typeface="Arial" pitchFamily="34" charset="0"/>
                          <a:ea typeface="맑은 고딕"/>
                          <a:cs typeface="Arial" pitchFamily="34" charset="0"/>
                        </a:rPr>
                        <a:t> precursor</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smtClean="0">
                          <a:latin typeface="Arial" pitchFamily="34" charset="0"/>
                          <a:ea typeface="맑은 고딕"/>
                          <a:cs typeface="Arial" pitchFamily="34" charset="0"/>
                        </a:rPr>
                        <a:t>6</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8</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smtClean="0">
                          <a:latin typeface="Arial" pitchFamily="34" charset="0"/>
                          <a:ea typeface="맑은 고딕"/>
                          <a:cs typeface="Arial" pitchFamily="34" charset="0"/>
                        </a:rPr>
                        <a:t>1</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17</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kern="100" dirty="0" smtClean="0">
                          <a:latin typeface="Arial" pitchFamily="34" charset="0"/>
                          <a:ea typeface="맑은 고딕"/>
                          <a:cs typeface="Arial" pitchFamily="34" charset="0"/>
                        </a:rPr>
                        <a:t>6</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14</a:t>
                      </a:r>
                      <a:endParaRPr lang="ko-KR" altLang="en-US" sz="1200" u="none" kern="100" dirty="0" smtClean="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kern="100" dirty="0" smtClean="0">
                          <a:latin typeface="Arial" pitchFamily="34" charset="0"/>
                          <a:ea typeface="맑은 고딕"/>
                          <a:cs typeface="Arial" pitchFamily="34" charset="0"/>
                        </a:rPr>
                        <a:t>1</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16</a:t>
                      </a:r>
                      <a:endParaRPr lang="en-US" sz="1200" u="none" kern="100" dirty="0" smtClean="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a:latin typeface="Arial" pitchFamily="34" charset="0"/>
                          <a:ea typeface="맑은 고딕"/>
                          <a:cs typeface="Arial" pitchFamily="34" charset="0"/>
                        </a:rPr>
                        <a:t>310 – 330</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56</a:t>
                      </a:r>
                    </a:p>
                    <a:p>
                      <a:pPr algn="ctr" latinLnBrk="0"/>
                      <a:r>
                        <a:rPr lang="en-US" altLang="ko-KR" sz="1200" u="none" kern="100" dirty="0" smtClean="0">
                          <a:latin typeface="Arial" pitchFamily="34" charset="0"/>
                          <a:ea typeface="맑은 고딕"/>
                          <a:cs typeface="Arial" pitchFamily="34" charset="0"/>
                        </a:rPr>
                        <a:t>x 4 pixels</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&lt; 50</a:t>
                      </a:r>
                    </a:p>
                    <a:p>
                      <a:pPr algn="ctr" latinLnBrk="0"/>
                      <a:r>
                        <a:rPr lang="en-US" altLang="ko-KR" sz="1200" u="none" kern="100" dirty="0" smtClean="0">
                          <a:latin typeface="Arial" pitchFamily="34" charset="0"/>
                          <a:ea typeface="맑은 고딕"/>
                          <a:cs typeface="Arial" pitchFamily="34" charset="0"/>
                        </a:rPr>
                        <a:t>(60*)</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ctr" latinLnBrk="0"/>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49091">
                <a:tc>
                  <a:txBody>
                    <a:bodyPr/>
                    <a:lstStyle/>
                    <a:p>
                      <a:pPr algn="ctr" latinLnBrk="0"/>
                      <a:r>
                        <a:rPr lang="en-US" sz="1200" b="1" u="none" kern="100" dirty="0">
                          <a:latin typeface="Arial" pitchFamily="34" charset="0"/>
                          <a:ea typeface="맑은 고딕"/>
                          <a:cs typeface="Arial" pitchFamily="34" charset="0"/>
                        </a:rPr>
                        <a:t>HCHO</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Proxy for VOCs</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smtClean="0">
                          <a:latin typeface="Arial" pitchFamily="34" charset="0"/>
                          <a:ea typeface="맑은 고딕"/>
                          <a:cs typeface="Arial" pitchFamily="34" charset="0"/>
                        </a:rPr>
                        <a:t>1</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15</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smtClean="0">
                          <a:latin typeface="Arial" pitchFamily="34" charset="0"/>
                          <a:ea typeface="맑은 고딕"/>
                          <a:cs typeface="Arial" pitchFamily="34" charset="0"/>
                        </a:rPr>
                        <a:t>3</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16</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200" u="none" kern="100" dirty="0" smtClean="0">
                          <a:latin typeface="Arial" pitchFamily="34" charset="0"/>
                          <a:ea typeface="맑은 고딕"/>
                          <a:cs typeface="Arial" pitchFamily="34" charset="0"/>
                        </a:rPr>
                        <a:t>3</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15</a:t>
                      </a:r>
                      <a:endParaRPr lang="ko-KR" altLang="en-US" sz="1200" u="none" kern="100" dirty="0" smtClean="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smtClean="0">
                          <a:latin typeface="Arial" pitchFamily="34" charset="0"/>
                          <a:ea typeface="맑은 고딕"/>
                          <a:cs typeface="Arial" pitchFamily="34" charset="0"/>
                        </a:rPr>
                        <a:t>1</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16</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a:latin typeface="Arial" pitchFamily="34" charset="0"/>
                          <a:ea typeface="맑은 고딕"/>
                          <a:cs typeface="Arial" pitchFamily="34" charset="0"/>
                        </a:rPr>
                        <a:t>327 – 357</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56</a:t>
                      </a:r>
                    </a:p>
                    <a:p>
                      <a:pPr algn="ctr" latinLnBrk="0"/>
                      <a:r>
                        <a:rPr lang="en-US" altLang="ko-KR" sz="1200" u="none" kern="100" dirty="0" smtClean="0">
                          <a:latin typeface="Arial" pitchFamily="34" charset="0"/>
                          <a:ea typeface="맑은 고딕"/>
                          <a:cs typeface="Arial" pitchFamily="34" charset="0"/>
                        </a:rPr>
                        <a:t>x</a:t>
                      </a:r>
                      <a:r>
                        <a:rPr lang="en-US" altLang="ko-KR" sz="1200" u="none" kern="100" baseline="0" dirty="0" smtClean="0">
                          <a:latin typeface="Arial" pitchFamily="34" charset="0"/>
                          <a:ea typeface="맑은 고딕"/>
                          <a:cs typeface="Arial" pitchFamily="34" charset="0"/>
                        </a:rPr>
                        <a:t> 4 pixels</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&lt; 50</a:t>
                      </a:r>
                    </a:p>
                    <a:p>
                      <a:pPr algn="ctr" latinLnBrk="0"/>
                      <a:r>
                        <a:rPr lang="en-US" altLang="ko-KR" sz="1200" u="none" kern="100" dirty="0" smtClean="0">
                          <a:latin typeface="Arial" pitchFamily="34" charset="0"/>
                          <a:ea typeface="맑은 고딕"/>
                          <a:cs typeface="Arial" pitchFamily="34" charset="0"/>
                        </a:rPr>
                        <a:t>(60*)</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ctr" latinLnBrk="0"/>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71056">
                <a:tc>
                  <a:txBody>
                    <a:bodyPr/>
                    <a:lstStyle/>
                    <a:p>
                      <a:pPr algn="ctr" latinLnBrk="0"/>
                      <a:r>
                        <a:rPr lang="en-US" sz="1200" b="1" u="none" kern="100" dirty="0" smtClean="0">
                          <a:latin typeface="Arial" pitchFamily="34" charset="0"/>
                          <a:ea typeface="맑은 고딕"/>
                          <a:cs typeface="Arial" pitchFamily="34" charset="0"/>
                        </a:rPr>
                        <a:t>O</a:t>
                      </a:r>
                      <a:r>
                        <a:rPr lang="en-US" altLang="ko-KR" sz="1200" b="1" u="none" kern="100" baseline="-25000" dirty="0" smtClean="0">
                          <a:latin typeface="Arial" pitchFamily="34" charset="0"/>
                          <a:ea typeface="+mn-ea"/>
                          <a:cs typeface="Arial" pitchFamily="34" charset="0"/>
                        </a:rPr>
                        <a:t>3</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Oxidant, pollutant</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smtClean="0">
                          <a:latin typeface="Arial" pitchFamily="34" charset="0"/>
                          <a:ea typeface="맑은 고딕"/>
                          <a:cs typeface="Arial" pitchFamily="34" charset="0"/>
                        </a:rPr>
                        <a:t>4</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17</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2</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18</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u="none" kern="100" dirty="0" smtClean="0">
                          <a:latin typeface="Arial" pitchFamily="34" charset="0"/>
                          <a:ea typeface="맑은 고딕"/>
                          <a:cs typeface="Arial" pitchFamily="34" charset="0"/>
                        </a:rPr>
                        <a:t>1</a:t>
                      </a:r>
                      <a:r>
                        <a:rPr lang="en-US" altLang="ko-KR" sz="1200" u="none" kern="100" dirty="0" smtClean="0">
                          <a:latin typeface="Arial" pitchFamily="34" charset="0"/>
                          <a:ea typeface="+mn-ea"/>
                          <a:cs typeface="Arial" pitchFamily="34" charset="0"/>
                        </a:rPr>
                        <a:t>x10</a:t>
                      </a:r>
                      <a:r>
                        <a:rPr lang="en-US" altLang="ko-KR" sz="1200" u="none" kern="100" baseline="30000" dirty="0" smtClean="0">
                          <a:latin typeface="Arial" pitchFamily="34" charset="0"/>
                          <a:ea typeface="+mn-ea"/>
                          <a:cs typeface="Arial" pitchFamily="34" charset="0"/>
                        </a:rPr>
                        <a:t>18</a:t>
                      </a:r>
                      <a:endParaRPr lang="ko-KR" altLang="en-US" sz="1200" u="none" kern="100" dirty="0" smtClean="0">
                        <a:latin typeface="Arial" pitchFamily="34" charset="0"/>
                        <a:ea typeface="+mn-ea"/>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a:latin typeface="Arial" pitchFamily="34" charset="0"/>
                          <a:ea typeface="맑은 고딕"/>
                          <a:cs typeface="Arial" pitchFamily="34" charset="0"/>
                        </a:rPr>
                        <a:t>2% or </a:t>
                      </a:r>
                      <a:endParaRPr lang="en-US" sz="1200" u="none" kern="100" dirty="0" smtClean="0">
                        <a:latin typeface="Arial" pitchFamily="34" charset="0"/>
                        <a:ea typeface="맑은 고딕"/>
                        <a:cs typeface="Arial" pitchFamily="34" charset="0"/>
                      </a:endParaRPr>
                    </a:p>
                    <a:p>
                      <a:pPr algn="ctr" latinLnBrk="0"/>
                      <a:r>
                        <a:rPr lang="en-US" sz="1200" u="none" kern="100" dirty="0" smtClean="0">
                          <a:latin typeface="Arial" pitchFamily="34" charset="0"/>
                          <a:ea typeface="맑은 고딕"/>
                          <a:cs typeface="Arial" pitchFamily="34" charset="0"/>
                        </a:rPr>
                        <a:t>6 DU</a:t>
                      </a:r>
                    </a:p>
                    <a:p>
                      <a:pPr algn="ctr" latinLnBrk="0"/>
                      <a:r>
                        <a:rPr lang="en-US" altLang="ko-KR" sz="1200" u="none" kern="100" dirty="0" smtClean="0">
                          <a:latin typeface="Arial" pitchFamily="34" charset="0"/>
                          <a:ea typeface="맑은 고딕"/>
                          <a:cs typeface="Arial" pitchFamily="34" charset="0"/>
                        </a:rPr>
                        <a:t>(</a:t>
                      </a:r>
                      <a:r>
                        <a:rPr lang="en-US" altLang="ko-KR" sz="1200" u="none" kern="100" dirty="0" err="1" smtClean="0">
                          <a:latin typeface="Arial" pitchFamily="34" charset="0"/>
                          <a:ea typeface="맑은 고딕"/>
                          <a:cs typeface="Arial" pitchFamily="34" charset="0"/>
                        </a:rPr>
                        <a:t>TOz</a:t>
                      </a:r>
                      <a:r>
                        <a:rPr lang="en-US" altLang="ko-KR" sz="1200" u="none" kern="100" dirty="0" smtClean="0">
                          <a:latin typeface="Arial" pitchFamily="34" charset="0"/>
                          <a:ea typeface="맑은 고딕"/>
                          <a:cs typeface="Arial" pitchFamily="34" charset="0"/>
                        </a:rPr>
                        <a:t>)</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sz="1200" u="none" kern="100" dirty="0">
                          <a:latin typeface="Arial" pitchFamily="34" charset="0"/>
                          <a:ea typeface="맑은 고딕"/>
                          <a:cs typeface="Arial" pitchFamily="34" charset="0"/>
                        </a:rPr>
                        <a:t>300-</a:t>
                      </a:r>
                      <a:r>
                        <a:rPr lang="en-US" sz="1200" u="none" kern="100" dirty="0" smtClean="0">
                          <a:latin typeface="Arial" pitchFamily="34" charset="0"/>
                          <a:ea typeface="맑은 고딕"/>
                          <a:cs typeface="Arial" pitchFamily="34" charset="0"/>
                        </a:rPr>
                        <a:t>340</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56</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&lt; 70</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latinLnBrk="0"/>
                      <a:r>
                        <a:rPr lang="en-US" altLang="ko-KR" sz="1200" u="none" kern="100" dirty="0" smtClean="0">
                          <a:latin typeface="Arial" pitchFamily="34" charset="0"/>
                          <a:ea typeface="맑은 고딕"/>
                          <a:cs typeface="Arial" pitchFamily="34" charset="0"/>
                        </a:rPr>
                        <a:t>TOMS,</a:t>
                      </a:r>
                    </a:p>
                    <a:p>
                      <a:pPr algn="ctr" latinLnBrk="0"/>
                      <a:r>
                        <a:rPr lang="en-US" altLang="ko-KR" sz="1200" u="none" kern="100" dirty="0" smtClean="0">
                          <a:latin typeface="Arial" pitchFamily="34" charset="0"/>
                          <a:ea typeface="맑은 고딕"/>
                          <a:cs typeface="Arial" pitchFamily="34" charset="0"/>
                        </a:rPr>
                        <a:t>OE</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23685">
                <a:tc>
                  <a:txBody>
                    <a:bodyPr/>
                    <a:lstStyle/>
                    <a:p>
                      <a:pPr algn="ctr" latinLnBrk="0">
                        <a:lnSpc>
                          <a:spcPct val="100000"/>
                        </a:lnSpc>
                      </a:pPr>
                      <a:r>
                        <a:rPr lang="en-US" sz="1200" b="1" u="none" kern="100" dirty="0" smtClean="0">
                          <a:latin typeface="Arial" pitchFamily="34" charset="0"/>
                          <a:ea typeface="맑은 고딕"/>
                          <a:cs typeface="Arial" pitchFamily="34" charset="0"/>
                        </a:rPr>
                        <a:t>AOD</a:t>
                      </a:r>
                      <a:r>
                        <a:rPr lang="en-US" sz="1200" b="1" u="none" kern="100" baseline="0" dirty="0" smtClean="0">
                          <a:latin typeface="Arial" pitchFamily="34" charset="0"/>
                          <a:ea typeface="맑은 고딕"/>
                          <a:cs typeface="Arial" pitchFamily="34" charset="0"/>
                        </a:rPr>
                        <a:t> </a:t>
                      </a:r>
                    </a:p>
                    <a:p>
                      <a:pPr algn="ctr" latinLnBrk="0">
                        <a:lnSpc>
                          <a:spcPct val="100000"/>
                        </a:lnSpc>
                      </a:pPr>
                      <a:r>
                        <a:rPr lang="en-US" altLang="ko-KR" sz="1200" b="1" u="none" kern="100" dirty="0" smtClean="0">
                          <a:latin typeface="Arial" pitchFamily="34" charset="0"/>
                          <a:ea typeface="맑은 고딕"/>
                          <a:cs typeface="Arial" pitchFamily="34" charset="0"/>
                        </a:rPr>
                        <a:t>(AI, SSA,</a:t>
                      </a:r>
                    </a:p>
                    <a:p>
                      <a:pPr algn="ctr" latinLnBrk="0">
                        <a:lnSpc>
                          <a:spcPct val="100000"/>
                        </a:lnSpc>
                      </a:pPr>
                      <a:r>
                        <a:rPr lang="en-US" altLang="ko-KR" sz="1200" b="1" u="none" kern="100" dirty="0" smtClean="0">
                          <a:latin typeface="Arial" pitchFamily="34" charset="0"/>
                          <a:ea typeface="맑은 고딕"/>
                          <a:cs typeface="Arial" pitchFamily="34" charset="0"/>
                        </a:rPr>
                        <a:t>AOCH)</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u="none" kern="100" dirty="0" smtClean="0">
                          <a:latin typeface="Arial" pitchFamily="34" charset="0"/>
                          <a:ea typeface="맑은 고딕"/>
                          <a:cs typeface="Arial" pitchFamily="34" charset="0"/>
                        </a:rPr>
                        <a:t>Air</a:t>
                      </a:r>
                      <a:r>
                        <a:rPr lang="en-US" altLang="ko-KR" sz="1200" u="none" kern="100" baseline="0" dirty="0" smtClean="0">
                          <a:latin typeface="Arial" pitchFamily="34" charset="0"/>
                          <a:ea typeface="맑은 고딕"/>
                          <a:cs typeface="Arial" pitchFamily="34" charset="0"/>
                        </a:rPr>
                        <a:t> quality,</a:t>
                      </a:r>
                    </a:p>
                    <a:p>
                      <a:pPr algn="ctr" latinLnBrk="0"/>
                      <a:r>
                        <a:rPr lang="en-US" altLang="ko-KR" sz="1200" u="none" kern="100" baseline="0" dirty="0" smtClean="0">
                          <a:latin typeface="Arial" pitchFamily="34" charset="0"/>
                          <a:ea typeface="맑은 고딕"/>
                          <a:cs typeface="Arial" pitchFamily="34" charset="0"/>
                        </a:rPr>
                        <a:t>Climate</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sz="1200" u="none" kern="100" dirty="0" smtClean="0">
                          <a:latin typeface="Arial" pitchFamily="34" charset="0"/>
                          <a:ea typeface="맑은 고딕"/>
                          <a:cs typeface="Arial" pitchFamily="34" charset="0"/>
                        </a:rPr>
                        <a:t>0 (AOD)</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u="none" kern="100" dirty="0" smtClean="0">
                          <a:latin typeface="Arial" pitchFamily="34" charset="0"/>
                          <a:ea typeface="맑은 고딕"/>
                          <a:cs typeface="Arial" pitchFamily="34" charset="0"/>
                        </a:rPr>
                        <a:t>5</a:t>
                      </a:r>
                      <a:r>
                        <a:rPr lang="en-US" altLang="ko-KR" sz="1200" u="none" kern="100" baseline="0" dirty="0" smtClean="0">
                          <a:latin typeface="Arial" pitchFamily="34" charset="0"/>
                          <a:ea typeface="맑은 고딕"/>
                          <a:cs typeface="Arial" pitchFamily="34" charset="0"/>
                        </a:rPr>
                        <a:t> (AOD)</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u="none" kern="100" dirty="0" smtClean="0">
                          <a:latin typeface="Arial" pitchFamily="34" charset="0"/>
                          <a:ea typeface="맑은 고딕"/>
                          <a:cs typeface="Arial" pitchFamily="34" charset="0"/>
                        </a:rPr>
                        <a:t>0.2 (AOD)</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sz="1200" u="none" kern="100" dirty="0">
                          <a:latin typeface="Arial" pitchFamily="34" charset="0"/>
                          <a:ea typeface="맑은 고딕"/>
                          <a:cs typeface="Arial" pitchFamily="34" charset="0"/>
                        </a:rPr>
                        <a:t>2</a:t>
                      </a:r>
                      <a:r>
                        <a:rPr lang="en-US" sz="1200" u="none" kern="100" dirty="0" smtClean="0">
                          <a:latin typeface="Arial" pitchFamily="34" charset="0"/>
                          <a:ea typeface="맑은 고딕"/>
                          <a:cs typeface="Arial" pitchFamily="34" charset="0"/>
                        </a:rPr>
                        <a:t>0</a:t>
                      </a:r>
                      <a:r>
                        <a:rPr lang="en-US" sz="1200" u="none" kern="100" dirty="0">
                          <a:latin typeface="Arial" pitchFamily="34" charset="0"/>
                          <a:ea typeface="맑은 고딕"/>
                          <a:cs typeface="Arial" pitchFamily="34" charset="0"/>
                        </a:rPr>
                        <a:t>% or 0.1@ 400nm</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sz="1200" u="none" kern="100" dirty="0">
                          <a:latin typeface="Arial" pitchFamily="34" charset="0"/>
                          <a:ea typeface="맑은 고딕"/>
                          <a:cs typeface="Arial" pitchFamily="34" charset="0"/>
                        </a:rPr>
                        <a:t>300-</a:t>
                      </a:r>
                      <a:r>
                        <a:rPr lang="en-US" sz="1200" u="none" kern="100" dirty="0" smtClean="0">
                          <a:latin typeface="Arial" pitchFamily="34" charset="0"/>
                          <a:ea typeface="맑은 고딕"/>
                          <a:cs typeface="Arial" pitchFamily="34" charset="0"/>
                        </a:rPr>
                        <a:t>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u="none" kern="100" dirty="0" smtClean="0">
                          <a:latin typeface="Arial" pitchFamily="34" charset="0"/>
                          <a:ea typeface="맑은 고딕"/>
                          <a:cs typeface="Arial" pitchFamily="34" charset="0"/>
                        </a:rPr>
                        <a:t>56</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u="none" kern="100" dirty="0" smtClean="0">
                          <a:latin typeface="Arial" pitchFamily="34" charset="0"/>
                          <a:ea typeface="맑은 고딕"/>
                          <a:cs typeface="Arial" pitchFamily="34" charset="0"/>
                        </a:rPr>
                        <a:t>&lt; 70</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u="none" kern="100" dirty="0" smtClean="0">
                          <a:latin typeface="Arial" pitchFamily="34" charset="0"/>
                          <a:ea typeface="맑은 고딕"/>
                          <a:cs typeface="Arial" pitchFamily="34" charset="0"/>
                        </a:rPr>
                        <a:t>Multi-spectral</a:t>
                      </a:r>
                      <a:endParaRPr lang="ko-KR" sz="1200" u="none" kern="100" dirty="0">
                        <a:latin typeface="Arial" pitchFamily="34" charset="0"/>
                        <a:ea typeface="맑은 고딕"/>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455">
                <a:tc>
                  <a:txBody>
                    <a:bodyPr/>
                    <a:lstStyle/>
                    <a:p>
                      <a:pPr algn="ctr" latinLnBrk="0"/>
                      <a:r>
                        <a:rPr lang="en-US" altLang="ko-KR" sz="1200" b="1" u="none" kern="100" dirty="0" smtClean="0">
                          <a:latin typeface="Arial"/>
                          <a:ea typeface="맑은 고딕"/>
                          <a:cs typeface="Arial"/>
                        </a:rPr>
                        <a:t>Clouds</a:t>
                      </a:r>
                      <a:endParaRPr lang="ko-KR" sz="1200" b="1"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Data quality,</a:t>
                      </a:r>
                    </a:p>
                    <a:p>
                      <a:pPr algn="ctr" latinLnBrk="0"/>
                      <a:r>
                        <a:rPr lang="en-US" altLang="ko-KR" sz="1200" b="0" u="none" kern="100" dirty="0" smtClean="0">
                          <a:latin typeface="Arial"/>
                          <a:ea typeface="맑은 고딕"/>
                          <a:cs typeface="Arial"/>
                        </a:rPr>
                        <a:t>climate</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0 (COD)</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ko-KR" altLang="ko-KR" sz="1200" b="0" u="none" kern="100" dirty="0" smtClean="0">
                          <a:latin typeface="Arial"/>
                          <a:ea typeface="맑은 고딕"/>
                          <a:cs typeface="Arial"/>
                        </a:rPr>
                        <a:t>5</a:t>
                      </a:r>
                      <a:r>
                        <a:rPr lang="en-US" altLang="ko-KR" sz="1200" b="0" u="none" kern="100" dirty="0" smtClean="0">
                          <a:latin typeface="Arial"/>
                          <a:ea typeface="맑은 고딕"/>
                          <a:cs typeface="Arial"/>
                        </a:rPr>
                        <a:t>0 (COD)</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17 (COD)</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sz="1200" u="none" kern="100" dirty="0" smtClean="0">
                          <a:latin typeface="Arial" pitchFamily="34" charset="0"/>
                          <a:ea typeface="맑은 고딕"/>
                          <a:cs typeface="Arial" pitchFamily="34" charset="0"/>
                        </a:rPr>
                        <a:t>300-500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56</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Raman,</a:t>
                      </a:r>
                    </a:p>
                    <a:p>
                      <a:pPr algn="ctr" latinLnBrk="0"/>
                      <a:r>
                        <a:rPr lang="en-US" altLang="ko-KR" sz="1200" b="0" u="none" kern="100" dirty="0" smtClean="0">
                          <a:latin typeface="Arial"/>
                          <a:ea typeface="맑은 고딕"/>
                          <a:cs typeface="Arial"/>
                        </a:rPr>
                        <a:t>O</a:t>
                      </a:r>
                      <a:r>
                        <a:rPr lang="en-US" altLang="ko-KR" sz="1200" b="0" u="none" kern="100" baseline="-25000" dirty="0" smtClean="0">
                          <a:latin typeface="Arial"/>
                          <a:ea typeface="맑은 고딕"/>
                          <a:cs typeface="Arial"/>
                        </a:rPr>
                        <a:t>2</a:t>
                      </a:r>
                      <a:r>
                        <a:rPr lang="en-US" altLang="ko-KR" sz="1200" b="0" u="none" kern="100" dirty="0" smtClean="0">
                          <a:latin typeface="Arial"/>
                          <a:ea typeface="맑은 고딕"/>
                          <a:cs typeface="Arial"/>
                        </a:rPr>
                        <a:t>-O</a:t>
                      </a:r>
                      <a:r>
                        <a:rPr lang="en-US" altLang="ko-KR" sz="1200" b="0" u="none" kern="100" baseline="-25000" dirty="0" smtClean="0">
                          <a:latin typeface="Arial"/>
                          <a:ea typeface="맑은 고딕"/>
                          <a:cs typeface="Arial"/>
                        </a:rPr>
                        <a:t>2</a:t>
                      </a:r>
                      <a:endParaRPr lang="ko-KR" sz="1200" b="0" u="none" kern="100" baseline="-250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540">
                <a:tc>
                  <a:txBody>
                    <a:bodyPr/>
                    <a:lstStyle/>
                    <a:p>
                      <a:pPr algn="ctr" latinLnBrk="0"/>
                      <a:r>
                        <a:rPr lang="en-US" altLang="ko-KR" sz="1200" b="1" u="none" kern="100" dirty="0" smtClean="0">
                          <a:latin typeface="Arial"/>
                          <a:ea typeface="맑은 고딕"/>
                          <a:cs typeface="Arial"/>
                        </a:rPr>
                        <a:t>Surface</a:t>
                      </a:r>
                      <a:endParaRPr lang="en-US" altLang="ko-KR" sz="1200" b="1" u="none" kern="100" dirty="0">
                        <a:latin typeface="Arial"/>
                        <a:ea typeface="맑은 고딕"/>
                        <a:cs typeface="Arial"/>
                      </a:endParaRPr>
                    </a:p>
                    <a:p>
                      <a:pPr algn="ctr" latinLnBrk="0"/>
                      <a:r>
                        <a:rPr lang="en-US" altLang="ko-KR" sz="1200" b="1" u="none" kern="100" dirty="0" smtClean="0">
                          <a:latin typeface="Arial"/>
                          <a:ea typeface="맑은 고딕"/>
                          <a:cs typeface="Arial"/>
                        </a:rPr>
                        <a:t>Property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Environ-</a:t>
                      </a:r>
                      <a:r>
                        <a:rPr lang="en-US" altLang="ko-KR" sz="1200" b="0" u="none" kern="100" dirty="0" err="1" smtClean="0">
                          <a:latin typeface="Arial"/>
                          <a:ea typeface="맑은 고딕"/>
                          <a:cs typeface="Arial"/>
                        </a:rPr>
                        <a:t>ment</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0</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1</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sz="1200" u="none" kern="100" dirty="0" smtClean="0">
                          <a:latin typeface="Arial" pitchFamily="34" charset="0"/>
                          <a:ea typeface="맑은 고딕"/>
                          <a:cs typeface="Arial" pitchFamily="34" charset="0"/>
                        </a:rPr>
                        <a:t>300-500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56</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r>
                        <a:rPr lang="en-US" altLang="ko-KR" sz="1200" b="0" u="none" kern="100" dirty="0" smtClean="0">
                          <a:latin typeface="Arial"/>
                          <a:ea typeface="맑은 고딕"/>
                          <a:cs typeface="Arial"/>
                        </a:rPr>
                        <a:t>Multi-spectral</a:t>
                      </a:r>
                      <a:endParaRPr lang="ko-KR" sz="1200" b="0" u="none" kern="100" dirty="0">
                        <a:latin typeface="Arial"/>
                        <a:ea typeface="맑은 고딕"/>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715189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a:xfrm>
            <a:off x="850776" y="188640"/>
            <a:ext cx="7393632" cy="563562"/>
          </a:xfrm>
        </p:spPr>
        <p:txBody>
          <a:bodyPr/>
          <a:lstStyle/>
          <a:p>
            <a:r>
              <a:rPr lang="en-US" altLang="ko-KR" sz="2400" b="1" dirty="0" smtClean="0">
                <a:latin typeface="Arial"/>
                <a:cs typeface="Arial"/>
              </a:rPr>
              <a:t>Projected FOV &amp; GSD - NS GSD @ Seoul : 7.0km</a:t>
            </a:r>
            <a:endParaRPr lang="ko-KR" altLang="en-US" sz="2400" b="1" dirty="0">
              <a:latin typeface="Arial"/>
              <a:cs typeface="Arial"/>
            </a:endParaRPr>
          </a:p>
        </p:txBody>
      </p:sp>
      <p:sp>
        <p:nvSpPr>
          <p:cNvPr id="8" name="직사각형 7"/>
          <p:cNvSpPr/>
          <p:nvPr/>
        </p:nvSpPr>
        <p:spPr>
          <a:xfrm>
            <a:off x="7982459" y="1412776"/>
            <a:ext cx="667914"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latin typeface="맑은 고딕"/>
              <a:ea typeface="맑은 고딕"/>
            </a:endParaRPr>
          </a:p>
        </p:txBody>
      </p:sp>
      <p:sp>
        <p:nvSpPr>
          <p:cNvPr id="9" name="직사각형 8"/>
          <p:cNvSpPr/>
          <p:nvPr/>
        </p:nvSpPr>
        <p:spPr>
          <a:xfrm>
            <a:off x="8018000" y="2780928"/>
            <a:ext cx="667914" cy="5760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latin typeface="맑은 고딕"/>
              <a:ea typeface="맑은 고딕"/>
            </a:endParaRPr>
          </a:p>
        </p:txBody>
      </p:sp>
      <p:sp>
        <p:nvSpPr>
          <p:cNvPr id="2" name="TextBox 1"/>
          <p:cNvSpPr txBox="1"/>
          <p:nvPr/>
        </p:nvSpPr>
        <p:spPr>
          <a:xfrm>
            <a:off x="7460866" y="2052302"/>
            <a:ext cx="1512168" cy="338554"/>
          </a:xfrm>
          <a:prstGeom prst="rect">
            <a:avLst/>
          </a:prstGeom>
          <a:noFill/>
        </p:spPr>
        <p:txBody>
          <a:bodyPr wrap="square" rtlCol="0">
            <a:spAutoFit/>
          </a:bodyPr>
          <a:lstStyle/>
          <a:p>
            <a:pPr fontAlgn="base">
              <a:spcBef>
                <a:spcPct val="0"/>
              </a:spcBef>
              <a:spcAft>
                <a:spcPct val="0"/>
              </a:spcAft>
            </a:pPr>
            <a:r>
              <a:rPr kumimoji="1" lang="en-US" altLang="ko-KR" sz="1600" dirty="0" smtClean="0">
                <a:solidFill>
                  <a:srgbClr val="000000"/>
                </a:solidFill>
                <a:latin typeface="맑은 고딕"/>
                <a:ea typeface="맑은 고딕"/>
              </a:rPr>
              <a:t>Projected FOV</a:t>
            </a:r>
            <a:endParaRPr kumimoji="1" lang="ko-KR" altLang="en-US" sz="1600" dirty="0">
              <a:solidFill>
                <a:srgbClr val="000000"/>
              </a:solidFill>
              <a:latin typeface="맑은 고딕"/>
              <a:ea typeface="맑은 고딕"/>
            </a:endParaRPr>
          </a:p>
        </p:txBody>
      </p:sp>
      <p:sp>
        <p:nvSpPr>
          <p:cNvPr id="11" name="TextBox 10"/>
          <p:cNvSpPr txBox="1"/>
          <p:nvPr/>
        </p:nvSpPr>
        <p:spPr>
          <a:xfrm>
            <a:off x="7291212" y="3458278"/>
            <a:ext cx="1872208" cy="338554"/>
          </a:xfrm>
          <a:prstGeom prst="rect">
            <a:avLst/>
          </a:prstGeom>
          <a:noFill/>
        </p:spPr>
        <p:txBody>
          <a:bodyPr wrap="square" rtlCol="0">
            <a:spAutoFit/>
          </a:bodyPr>
          <a:lstStyle/>
          <a:p>
            <a:pPr fontAlgn="base">
              <a:spcBef>
                <a:spcPct val="0"/>
              </a:spcBef>
              <a:spcAft>
                <a:spcPct val="0"/>
              </a:spcAft>
            </a:pPr>
            <a:r>
              <a:rPr kumimoji="1" lang="en-US" altLang="ko-KR" sz="1600" dirty="0" smtClean="0">
                <a:solidFill>
                  <a:srgbClr val="000000"/>
                </a:solidFill>
                <a:latin typeface="맑은 고딕"/>
                <a:ea typeface="맑은 고딕"/>
              </a:rPr>
              <a:t>Region of interest</a:t>
            </a:r>
            <a:endParaRPr kumimoji="1" lang="ko-KR" altLang="en-US" sz="1600" dirty="0">
              <a:solidFill>
                <a:srgbClr val="000000"/>
              </a:solidFill>
              <a:latin typeface="맑은 고딕"/>
              <a:ea typeface="맑은 고딕"/>
            </a:endParaRPr>
          </a:p>
        </p:txBody>
      </p:sp>
      <p:pic>
        <p:nvPicPr>
          <p:cNvPr id="1026" name="Picture 2"/>
          <p:cNvPicPr>
            <a:picLocks noChangeAspect="1" noChangeArrowheads="1"/>
          </p:cNvPicPr>
          <p:nvPr/>
        </p:nvPicPr>
        <p:blipFill>
          <a:blip r:embed="rId2" cstate="print"/>
          <a:srcRect/>
          <a:stretch>
            <a:fillRect/>
          </a:stretch>
        </p:blipFill>
        <p:spPr bwMode="auto">
          <a:xfrm>
            <a:off x="642910" y="1000108"/>
            <a:ext cx="6087990" cy="5143536"/>
          </a:xfrm>
          <a:prstGeom prst="rect">
            <a:avLst/>
          </a:prstGeom>
          <a:noFill/>
          <a:ln w="9525">
            <a:noFill/>
            <a:miter lim="800000"/>
            <a:headEnd/>
            <a:tailEnd/>
          </a:ln>
          <a:effectLst/>
        </p:spPr>
      </p:pic>
      <p:grpSp>
        <p:nvGrpSpPr>
          <p:cNvPr id="84" name="Group 83"/>
          <p:cNvGrpSpPr/>
          <p:nvPr/>
        </p:nvGrpSpPr>
        <p:grpSpPr>
          <a:xfrm>
            <a:off x="5791216" y="2220689"/>
            <a:ext cx="807949" cy="3023796"/>
            <a:chOff x="5791216" y="2220689"/>
            <a:chExt cx="807949" cy="3023796"/>
          </a:xfrm>
        </p:grpSpPr>
        <p:cxnSp>
          <p:nvCxnSpPr>
            <p:cNvPr id="6" name="Straight Connector 5"/>
            <p:cNvCxnSpPr/>
            <p:nvPr/>
          </p:nvCxnSpPr>
          <p:spPr>
            <a:xfrm flipH="1">
              <a:off x="6208216" y="2220689"/>
              <a:ext cx="390948" cy="946418"/>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6063420" y="3167107"/>
              <a:ext cx="144795" cy="733473"/>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063420" y="3900581"/>
              <a:ext cx="0" cy="674323"/>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057632" y="4570162"/>
              <a:ext cx="5788" cy="674323"/>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791216" y="4577262"/>
              <a:ext cx="0" cy="667223"/>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797004" y="3919512"/>
              <a:ext cx="0" cy="674323"/>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39596" y="3167107"/>
              <a:ext cx="112928" cy="752404"/>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952524" y="2220689"/>
              <a:ext cx="295371" cy="946418"/>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6199515" y="2220689"/>
              <a:ext cx="399650" cy="0"/>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5791216" y="5239753"/>
              <a:ext cx="272204" cy="4732"/>
            </a:xfrm>
            <a:prstGeom prst="line">
              <a:avLst/>
            </a:prstGeom>
            <a:ln w="38100" cmpd="sng">
              <a:solidFill>
                <a:srgbClr val="CCFFCC"/>
              </a:solidFill>
              <a:prstDash val="dash"/>
            </a:ln>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1136952" y="1988840"/>
            <a:ext cx="5474307" cy="3323379"/>
            <a:chOff x="1112762" y="1988840"/>
            <a:chExt cx="5474307" cy="3323379"/>
          </a:xfrm>
        </p:grpSpPr>
        <p:cxnSp>
          <p:nvCxnSpPr>
            <p:cNvPr id="33" name="Straight Connector 32"/>
            <p:cNvCxnSpPr/>
            <p:nvPr/>
          </p:nvCxnSpPr>
          <p:spPr>
            <a:xfrm flipH="1">
              <a:off x="6260498" y="2196499"/>
              <a:ext cx="326571" cy="96761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6127451" y="3164118"/>
              <a:ext cx="120952" cy="74990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127451" y="3914022"/>
              <a:ext cx="0" cy="68942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122616" y="4598602"/>
              <a:ext cx="4835" cy="68942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4487333" y="2196499"/>
              <a:ext cx="2087642" cy="1693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3338286" y="2196499"/>
              <a:ext cx="1149048" cy="1693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1112762" y="1988840"/>
              <a:ext cx="2225525" cy="20766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1112762" y="1988840"/>
              <a:ext cx="1717524" cy="117527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842391" y="3159269"/>
              <a:ext cx="266085" cy="791038"/>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108476" y="3914022"/>
              <a:ext cx="120953" cy="68942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3224596" y="4593753"/>
              <a:ext cx="4835" cy="68942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3229431" y="5300123"/>
              <a:ext cx="2893185" cy="1209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a:off x="-648182" y="1412776"/>
            <a:ext cx="6794997" cy="3906703"/>
            <a:chOff x="-648182" y="1508198"/>
            <a:chExt cx="6794997" cy="3811281"/>
          </a:xfrm>
        </p:grpSpPr>
        <p:cxnSp>
          <p:nvCxnSpPr>
            <p:cNvPr id="62" name="Straight Connector 61"/>
            <p:cNvCxnSpPr/>
            <p:nvPr/>
          </p:nvCxnSpPr>
          <p:spPr>
            <a:xfrm flipH="1">
              <a:off x="5820243" y="2203759"/>
              <a:ext cx="326571" cy="967619"/>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5699291" y="3171378"/>
              <a:ext cx="120952" cy="749904"/>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99291" y="3921282"/>
              <a:ext cx="0" cy="689429"/>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694456" y="4605862"/>
              <a:ext cx="4835" cy="689429"/>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4059173" y="2229573"/>
              <a:ext cx="2087642" cy="1693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2910126" y="2216666"/>
              <a:ext cx="1149048" cy="1693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648182" y="1508198"/>
              <a:ext cx="3558312" cy="695564"/>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648182" y="1508198"/>
              <a:ext cx="2652648" cy="1663182"/>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003001" y="3166529"/>
              <a:ext cx="266085" cy="791038"/>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256991" y="3921282"/>
              <a:ext cx="120953" cy="689429"/>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2373111" y="4601013"/>
              <a:ext cx="4835" cy="689429"/>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2377946" y="5307383"/>
              <a:ext cx="3316511" cy="12096"/>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grpSp>
      <p:pic>
        <p:nvPicPr>
          <p:cNvPr id="77" name="Picture 76"/>
          <p:cNvPicPr>
            <a:picLocks noChangeAspect="1"/>
          </p:cNvPicPr>
          <p:nvPr/>
        </p:nvPicPr>
        <p:blipFill rotWithShape="1">
          <a:blip r:embed="rId3" cstate="print"/>
          <a:srcRect l="3418" t="51460" r="4275" b="1123"/>
          <a:stretch/>
        </p:blipFill>
        <p:spPr>
          <a:xfrm>
            <a:off x="5074284" y="4835140"/>
            <a:ext cx="426652" cy="320384"/>
          </a:xfrm>
          <a:prstGeom prst="rect">
            <a:avLst/>
          </a:prstGeom>
        </p:spPr>
      </p:pic>
      <p:sp>
        <p:nvSpPr>
          <p:cNvPr id="80" name="TextBox 79"/>
          <p:cNvSpPr txBox="1"/>
          <p:nvPr/>
        </p:nvSpPr>
        <p:spPr>
          <a:xfrm>
            <a:off x="3265717" y="6083912"/>
            <a:ext cx="1120732" cy="369332"/>
          </a:xfrm>
          <a:prstGeom prst="rect">
            <a:avLst/>
          </a:prstGeom>
          <a:noFill/>
        </p:spPr>
        <p:txBody>
          <a:bodyPr wrap="none" rtlCol="0">
            <a:spAutoFit/>
          </a:bodyPr>
          <a:lstStyle/>
          <a:p>
            <a:r>
              <a:rPr lang="en-US" b="1" dirty="0" smtClean="0">
                <a:solidFill>
                  <a:srgbClr val="FF0000"/>
                </a:solidFill>
                <a:latin typeface="Arial"/>
                <a:cs typeface="Arial"/>
              </a:rPr>
              <a:t>Option 1</a:t>
            </a:r>
            <a:endParaRPr lang="en-US" b="1" dirty="0">
              <a:solidFill>
                <a:srgbClr val="FF0000"/>
              </a:solidFill>
              <a:latin typeface="Arial"/>
              <a:cs typeface="Arial"/>
            </a:endParaRPr>
          </a:p>
        </p:txBody>
      </p:sp>
      <p:sp>
        <p:nvSpPr>
          <p:cNvPr id="82" name="TextBox 81"/>
          <p:cNvSpPr txBox="1"/>
          <p:nvPr/>
        </p:nvSpPr>
        <p:spPr>
          <a:xfrm>
            <a:off x="1966717" y="6091172"/>
            <a:ext cx="1120732" cy="369332"/>
          </a:xfrm>
          <a:prstGeom prst="rect">
            <a:avLst/>
          </a:prstGeom>
          <a:noFill/>
        </p:spPr>
        <p:txBody>
          <a:bodyPr wrap="none" rtlCol="0">
            <a:spAutoFit/>
          </a:bodyPr>
          <a:lstStyle/>
          <a:p>
            <a:r>
              <a:rPr lang="en-US" b="1" dirty="0" smtClean="0">
                <a:solidFill>
                  <a:srgbClr val="0000FF"/>
                </a:solidFill>
                <a:latin typeface="Arial"/>
                <a:cs typeface="Arial"/>
              </a:rPr>
              <a:t>Option 2</a:t>
            </a:r>
            <a:endParaRPr lang="en-US" b="1" dirty="0">
              <a:solidFill>
                <a:srgbClr val="0000FF"/>
              </a:solidFill>
              <a:latin typeface="Arial"/>
              <a:cs typeface="Arial"/>
            </a:endParaRPr>
          </a:p>
        </p:txBody>
      </p:sp>
      <p:sp>
        <p:nvSpPr>
          <p:cNvPr id="83" name="TextBox 82"/>
          <p:cNvSpPr txBox="1"/>
          <p:nvPr/>
        </p:nvSpPr>
        <p:spPr>
          <a:xfrm>
            <a:off x="5675942" y="6069412"/>
            <a:ext cx="2429308" cy="369332"/>
          </a:xfrm>
          <a:prstGeom prst="rect">
            <a:avLst/>
          </a:prstGeom>
          <a:noFill/>
        </p:spPr>
        <p:txBody>
          <a:bodyPr wrap="none" rtlCol="0">
            <a:spAutoFit/>
          </a:bodyPr>
          <a:lstStyle/>
          <a:p>
            <a:r>
              <a:rPr lang="en-US" b="1" dirty="0" smtClean="0">
                <a:latin typeface="Arial"/>
                <a:cs typeface="Arial"/>
              </a:rPr>
              <a:t>Clear Sector Method</a:t>
            </a:r>
            <a:endParaRPr lang="en-US" b="1" dirty="0">
              <a:latin typeface="Arial"/>
              <a:cs typeface="Arial"/>
            </a:endParaRPr>
          </a:p>
        </p:txBody>
      </p:sp>
    </p:spTree>
    <p:extLst>
      <p:ext uri="{BB962C8B-B14F-4D97-AF65-F5344CB8AC3E}">
        <p14:creationId xmlns:p14="http://schemas.microsoft.com/office/powerpoint/2010/main" val="2483052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1"/>
      <p:bldP spid="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321915" y="1373869"/>
            <a:ext cx="6724650" cy="4381500"/>
          </a:xfrm>
          <a:prstGeom prst="rect">
            <a:avLst/>
          </a:prstGeom>
          <a:noFill/>
          <a:ln w="9525">
            <a:noFill/>
            <a:miter lim="800000"/>
            <a:headEnd/>
            <a:tailEnd/>
          </a:ln>
        </p:spPr>
      </p:pic>
      <p:sp>
        <p:nvSpPr>
          <p:cNvPr id="3" name="직사각형 3"/>
          <p:cNvSpPr/>
          <p:nvPr/>
        </p:nvSpPr>
        <p:spPr>
          <a:xfrm>
            <a:off x="902373" y="210696"/>
            <a:ext cx="3493640" cy="646331"/>
          </a:xfrm>
          <a:prstGeom prst="rect">
            <a:avLst/>
          </a:prstGeom>
        </p:spPr>
        <p:txBody>
          <a:bodyPr wrap="none">
            <a:spAutoFit/>
          </a:bodyPr>
          <a:lstStyle/>
          <a:p>
            <a:pPr>
              <a:defRPr/>
            </a:pPr>
            <a:r>
              <a:rPr lang="en-US" altLang="ko-KR" sz="3600" b="1" dirty="0" smtClean="0">
                <a:latin typeface="Arial"/>
                <a:ea typeface="굴림" pitchFamily="50" charset="-127"/>
                <a:cs typeface="Arial"/>
              </a:rPr>
              <a:t>Input Radiance</a:t>
            </a:r>
            <a:r>
              <a:rPr lang="en-US" altLang="ko-KR" sz="3600" b="1" dirty="0" smtClean="0">
                <a:effectLst/>
                <a:latin typeface="Arial"/>
                <a:ea typeface="굴림" pitchFamily="50" charset="-127"/>
                <a:cs typeface="Arial"/>
              </a:rPr>
              <a:t> </a:t>
            </a:r>
          </a:p>
        </p:txBody>
      </p:sp>
      <p:sp>
        <p:nvSpPr>
          <p:cNvPr id="2" name="TextBox 1"/>
          <p:cNvSpPr txBox="1"/>
          <p:nvPr/>
        </p:nvSpPr>
        <p:spPr>
          <a:xfrm>
            <a:off x="5700464" y="1188355"/>
            <a:ext cx="1940558" cy="369332"/>
          </a:xfrm>
          <a:prstGeom prst="rect">
            <a:avLst/>
          </a:prstGeom>
          <a:noFill/>
        </p:spPr>
        <p:txBody>
          <a:bodyPr wrap="none" rtlCol="0">
            <a:spAutoFit/>
          </a:bodyPr>
          <a:lstStyle/>
          <a:p>
            <a:r>
              <a:rPr lang="en-US" b="1" dirty="0" smtClean="0">
                <a:solidFill>
                  <a:srgbClr val="FF0000"/>
                </a:solidFill>
                <a:latin typeface="Arial"/>
                <a:cs typeface="Arial"/>
              </a:rPr>
              <a:t>Wavelength bin</a:t>
            </a:r>
            <a:endParaRPr lang="en-US" b="1" dirty="0">
              <a:solidFill>
                <a:srgbClr val="FF0000"/>
              </a:solidFill>
              <a:latin typeface="Arial"/>
              <a:cs typeface="Arial"/>
            </a:endParaRPr>
          </a:p>
        </p:txBody>
      </p:sp>
      <p:sp>
        <p:nvSpPr>
          <p:cNvPr id="4" name="Down Arrow 3"/>
          <p:cNvSpPr/>
          <p:nvPr/>
        </p:nvSpPr>
        <p:spPr bwMode="invGray">
          <a:xfrm>
            <a:off x="6204520" y="1548395"/>
            <a:ext cx="144016" cy="864096"/>
          </a:xfrm>
          <a:prstGeom prst="downArrow">
            <a:avLst/>
          </a:prstGeom>
          <a:solidFill>
            <a:srgbClr val="FF0000"/>
          </a:solidFill>
          <a:ln w="9525">
            <a:solidFill>
              <a:srgbClr val="FF0000"/>
            </a:solidFill>
            <a:miter lim="800000"/>
            <a:headEnd/>
            <a:tailEnd/>
          </a:ln>
          <a:effectLst/>
        </p:spPr>
        <p:txBody>
          <a:bodyPr wrap="none" rtlCol="0" anchor="ctr"/>
          <a:lstStyle/>
          <a:p>
            <a:pPr algn="ctr" fontAlgn="auto">
              <a:lnSpc>
                <a:spcPct val="90000"/>
              </a:lnSpc>
              <a:spcBef>
                <a:spcPts val="0"/>
              </a:spcBef>
              <a:spcAft>
                <a:spcPts val="0"/>
              </a:spcAft>
              <a:buClr>
                <a:srgbClr val="000066"/>
              </a:buClr>
              <a:buSzPct val="150000"/>
              <a:buFont typeface="굴림체" pitchFamily="49" charset="-127"/>
              <a:buNone/>
            </a:pPr>
            <a:endParaRPr kumimoji="0" lang="en-US" sz="2050" b="1" dirty="0">
              <a:solidFill>
                <a:srgbClr val="FF0000"/>
              </a:solidFill>
              <a:effectLst>
                <a:outerShdw blurRad="38100" dist="38100" dir="2700000" algn="tl">
                  <a:srgbClr val="000000"/>
                </a:outerShdw>
              </a:effectLst>
              <a:latin typeface="HY견고딕" pitchFamily="18" charset="-127"/>
              <a:ea typeface="HY견고딕" pitchFamily="18" charset="-127"/>
            </a:endParaRPr>
          </a:p>
        </p:txBody>
      </p:sp>
      <p:sp>
        <p:nvSpPr>
          <p:cNvPr id="6" name="TextBox 5"/>
          <p:cNvSpPr txBox="1"/>
          <p:nvPr/>
        </p:nvSpPr>
        <p:spPr>
          <a:xfrm>
            <a:off x="371872" y="6084899"/>
            <a:ext cx="1236236" cy="369332"/>
          </a:xfrm>
          <a:prstGeom prst="rect">
            <a:avLst/>
          </a:prstGeom>
          <a:noFill/>
          <a:ln>
            <a:noFill/>
          </a:ln>
        </p:spPr>
        <p:txBody>
          <a:bodyPr wrap="none" rtlCol="0">
            <a:spAutoFit/>
          </a:bodyPr>
          <a:lstStyle/>
          <a:p>
            <a:r>
              <a:rPr lang="en-US" b="1" dirty="0" smtClean="0">
                <a:solidFill>
                  <a:srgbClr val="0000FF"/>
                </a:solidFill>
                <a:latin typeface="Arial"/>
                <a:cs typeface="Arial"/>
              </a:rPr>
              <a:t>Clear sky</a:t>
            </a:r>
            <a:endParaRPr lang="en-US" b="1" dirty="0">
              <a:solidFill>
                <a:srgbClr val="0000FF"/>
              </a:solidFill>
              <a:latin typeface="Arial"/>
              <a:cs typeface="Arial"/>
            </a:endParaRPr>
          </a:p>
        </p:txBody>
      </p:sp>
      <p:sp>
        <p:nvSpPr>
          <p:cNvPr id="7" name="Down Arrow 6"/>
          <p:cNvSpPr/>
          <p:nvPr/>
        </p:nvSpPr>
        <p:spPr bwMode="invGray">
          <a:xfrm rot="10800000">
            <a:off x="902212" y="5508835"/>
            <a:ext cx="189739" cy="648072"/>
          </a:xfrm>
          <a:prstGeom prst="downArrow">
            <a:avLst>
              <a:gd name="adj1" fmla="val 47100"/>
              <a:gd name="adj2" fmla="val 46337"/>
            </a:avLst>
          </a:prstGeom>
          <a:solidFill>
            <a:srgbClr val="0000FF"/>
          </a:solidFill>
          <a:ln w="9525">
            <a:solidFill>
              <a:srgbClr val="0000FF"/>
            </a:solidFill>
            <a:miter lim="800000"/>
            <a:headEnd/>
            <a:tailEnd/>
          </a:ln>
          <a:effectLst/>
        </p:spPr>
        <p:txBody>
          <a:bodyPr wrap="none" rtlCol="0" anchor="ctr"/>
          <a:lstStyle/>
          <a:p>
            <a:pPr algn="ctr" fontAlgn="auto">
              <a:lnSpc>
                <a:spcPct val="90000"/>
              </a:lnSpc>
              <a:spcBef>
                <a:spcPts val="0"/>
              </a:spcBef>
              <a:spcAft>
                <a:spcPts val="0"/>
              </a:spcAft>
              <a:buClr>
                <a:srgbClr val="000066"/>
              </a:buClr>
              <a:buSzPct val="150000"/>
              <a:buFont typeface="굴림체" pitchFamily="49" charset="-127"/>
              <a:buNone/>
            </a:pPr>
            <a:endParaRPr kumimoji="0" lang="en-US" sz="2050" b="1" dirty="0">
              <a:solidFill>
                <a:srgbClr val="FF0000"/>
              </a:solidFill>
              <a:effectLst>
                <a:outerShdw blurRad="38100" dist="38100" dir="2700000" algn="tl">
                  <a:srgbClr val="000000"/>
                </a:outerShdw>
              </a:effectLst>
              <a:latin typeface="HY견고딕" pitchFamily="18" charset="-127"/>
              <a:ea typeface="HY견고딕" pitchFamily="18" charset="-127"/>
            </a:endParaRPr>
          </a:p>
        </p:txBody>
      </p:sp>
      <p:cxnSp>
        <p:nvCxnSpPr>
          <p:cNvPr id="10" name="Straight Connector 9"/>
          <p:cNvCxnSpPr/>
          <p:nvPr/>
        </p:nvCxnSpPr>
        <p:spPr bwMode="auto">
          <a:xfrm flipV="1">
            <a:off x="4473835" y="1781320"/>
            <a:ext cx="0" cy="3445168"/>
          </a:xfrm>
          <a:prstGeom prst="line">
            <a:avLst/>
          </a:prstGeom>
          <a:solidFill>
            <a:schemeClr val="accent1"/>
          </a:solidFill>
          <a:ln w="3810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V="1">
            <a:off x="6766373" y="1780866"/>
            <a:ext cx="0" cy="3445168"/>
          </a:xfrm>
          <a:prstGeom prst="line">
            <a:avLst/>
          </a:prstGeom>
          <a:solidFill>
            <a:schemeClr val="accent1"/>
          </a:solidFill>
          <a:ln w="38100" cap="flat" cmpd="sng" algn="ctr">
            <a:solidFill>
              <a:schemeClr val="accent6"/>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05906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30907"/>
          </a:xfrm>
        </p:spPr>
        <p:txBody>
          <a:bodyPr>
            <a:normAutofit fontScale="90000"/>
          </a:bodyPr>
          <a:lstStyle/>
          <a:p>
            <a:r>
              <a:rPr lang="en-US" sz="3600" b="1" dirty="0" smtClean="0">
                <a:solidFill>
                  <a:srgbClr val="000000"/>
                </a:solidFill>
                <a:latin typeface="Arial"/>
                <a:cs typeface="Arial"/>
              </a:rPr>
              <a:t>SNR Requirements</a:t>
            </a:r>
            <a:endParaRPr lang="en-US" b="1" dirty="0">
              <a:solidFill>
                <a:srgbClr val="000000"/>
              </a:solidFill>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591834778"/>
              </p:ext>
            </p:extLst>
          </p:nvPr>
        </p:nvGraphicFramePr>
        <p:xfrm>
          <a:off x="467544" y="1412776"/>
          <a:ext cx="8064896" cy="3205479"/>
        </p:xfrm>
        <a:graphic>
          <a:graphicData uri="http://schemas.openxmlformats.org/drawingml/2006/table">
            <a:tbl>
              <a:tblPr firstRow="1" bandRow="1">
                <a:tableStyleId>{17292A2E-F333-43FB-9621-5CBBE7FDCDCB}</a:tableStyleId>
              </a:tblPr>
              <a:tblGrid>
                <a:gridCol w="1584175"/>
                <a:gridCol w="1008112"/>
                <a:gridCol w="1368152"/>
                <a:gridCol w="1512168"/>
                <a:gridCol w="1112989"/>
                <a:gridCol w="1479300"/>
              </a:tblGrid>
              <a:tr h="619956">
                <a:tc>
                  <a:txBody>
                    <a:bodyPr/>
                    <a:lstStyle/>
                    <a:p>
                      <a:pPr algn="ctr"/>
                      <a:r>
                        <a:rPr lang="en-US" dirty="0" smtClean="0">
                          <a:solidFill>
                            <a:srgbClr val="000000"/>
                          </a:solidFill>
                          <a:latin typeface="Arial"/>
                          <a:cs typeface="Arial"/>
                        </a:rPr>
                        <a:t>Wavelengths </a:t>
                      </a:r>
                    </a:p>
                    <a:p>
                      <a:pPr algn="ctr"/>
                      <a:r>
                        <a:rPr lang="en-US" dirty="0" smtClean="0">
                          <a:solidFill>
                            <a:srgbClr val="000000"/>
                          </a:solidFill>
                          <a:latin typeface="Arial"/>
                          <a:cs typeface="Arial"/>
                        </a:rPr>
                        <a:t>(nm)</a:t>
                      </a:r>
                      <a:endParaRPr lang="en-US" dirty="0">
                        <a:solidFill>
                          <a:srgbClr val="000000"/>
                        </a:solidFill>
                        <a:latin typeface="Arial"/>
                        <a:cs typeface="Arial"/>
                      </a:endParaRPr>
                    </a:p>
                  </a:txBody>
                  <a:tcPr>
                    <a:solidFill>
                      <a:schemeClr val="bg1">
                        <a:lumMod val="85000"/>
                      </a:schemeClr>
                    </a:solidFill>
                  </a:tcPr>
                </a:tc>
                <a:tc>
                  <a:txBody>
                    <a:bodyPr/>
                    <a:lstStyle/>
                    <a:p>
                      <a:pPr algn="ctr"/>
                      <a:r>
                        <a:rPr lang="en-US" dirty="0" smtClean="0">
                          <a:solidFill>
                            <a:srgbClr val="000000"/>
                          </a:solidFill>
                          <a:latin typeface="Arial"/>
                          <a:cs typeface="Arial"/>
                        </a:rPr>
                        <a:t>SNR</a:t>
                      </a:r>
                      <a:endParaRPr lang="en-US" dirty="0">
                        <a:solidFill>
                          <a:srgbClr val="000000"/>
                        </a:solidFill>
                        <a:latin typeface="Arial"/>
                        <a:cs typeface="Arial"/>
                      </a:endParaRPr>
                    </a:p>
                  </a:txBody>
                  <a:tcPr>
                    <a:solidFill>
                      <a:schemeClr val="bg1">
                        <a:lumMod val="85000"/>
                      </a:schemeClr>
                    </a:solidFill>
                  </a:tcPr>
                </a:tc>
                <a:tc>
                  <a:txBody>
                    <a:bodyPr/>
                    <a:lstStyle/>
                    <a:p>
                      <a:pPr algn="ctr"/>
                      <a:r>
                        <a:rPr lang="en-US" dirty="0" smtClean="0">
                          <a:solidFill>
                            <a:srgbClr val="000000"/>
                          </a:solidFill>
                          <a:latin typeface="Arial"/>
                          <a:cs typeface="Arial"/>
                        </a:rPr>
                        <a:t>Related </a:t>
                      </a:r>
                    </a:p>
                    <a:p>
                      <a:pPr algn="ctr"/>
                      <a:r>
                        <a:rPr lang="en-US" dirty="0" smtClean="0">
                          <a:solidFill>
                            <a:srgbClr val="000000"/>
                          </a:solidFill>
                          <a:latin typeface="Arial"/>
                          <a:cs typeface="Arial"/>
                        </a:rPr>
                        <a:t>gas</a:t>
                      </a:r>
                      <a:endParaRPr lang="en-US" dirty="0">
                        <a:solidFill>
                          <a:srgbClr val="000000"/>
                        </a:solidFill>
                        <a:latin typeface="Arial"/>
                        <a:cs typeface="Arial"/>
                      </a:endParaRPr>
                    </a:p>
                  </a:txBody>
                  <a:tcPr>
                    <a:solidFill>
                      <a:schemeClr val="bg1">
                        <a:lumMod val="85000"/>
                      </a:schemeClr>
                    </a:solidFill>
                  </a:tcPr>
                </a:tc>
                <a:tc>
                  <a:txBody>
                    <a:bodyPr/>
                    <a:lstStyle/>
                    <a:p>
                      <a:pPr algn="ctr"/>
                      <a:r>
                        <a:rPr lang="en-US" dirty="0" smtClean="0">
                          <a:solidFill>
                            <a:srgbClr val="000000"/>
                          </a:solidFill>
                          <a:latin typeface="Arial"/>
                          <a:cs typeface="Arial"/>
                        </a:rPr>
                        <a:t>Uncertainty</a:t>
                      </a:r>
                    </a:p>
                    <a:p>
                      <a:pPr algn="ctr"/>
                      <a:r>
                        <a:rPr lang="en-US" dirty="0" smtClean="0">
                          <a:solidFill>
                            <a:srgbClr val="000000"/>
                          </a:solidFill>
                          <a:latin typeface="Arial"/>
                          <a:cs typeface="Arial"/>
                        </a:rPr>
                        <a:t>(cm</a:t>
                      </a:r>
                      <a:r>
                        <a:rPr lang="en-US" baseline="30000" dirty="0" smtClean="0">
                          <a:solidFill>
                            <a:srgbClr val="000000"/>
                          </a:solidFill>
                          <a:latin typeface="Arial"/>
                          <a:cs typeface="Arial"/>
                        </a:rPr>
                        <a:t>-2</a:t>
                      </a:r>
                      <a:r>
                        <a:rPr lang="en-US" dirty="0" smtClean="0">
                          <a:solidFill>
                            <a:srgbClr val="000000"/>
                          </a:solidFill>
                          <a:latin typeface="Arial"/>
                          <a:cs typeface="Arial"/>
                        </a:rPr>
                        <a:t>)</a:t>
                      </a:r>
                      <a:endParaRPr lang="en-US" dirty="0">
                        <a:solidFill>
                          <a:srgbClr val="000000"/>
                        </a:solidFill>
                        <a:latin typeface="Arial"/>
                        <a:cs typeface="Arial"/>
                      </a:endParaRPr>
                    </a:p>
                  </a:txBody>
                  <a:tcPr>
                    <a:solidFill>
                      <a:schemeClr val="bg1">
                        <a:lumMod val="85000"/>
                      </a:schemeClr>
                    </a:solidFill>
                  </a:tcPr>
                </a:tc>
                <a:tc>
                  <a:txBody>
                    <a:bodyPr/>
                    <a:lstStyle/>
                    <a:p>
                      <a:pPr algn="ctr"/>
                      <a:r>
                        <a:rPr lang="en-US" dirty="0" smtClean="0">
                          <a:solidFill>
                            <a:srgbClr val="000000"/>
                          </a:solidFill>
                          <a:latin typeface="Arial"/>
                          <a:cs typeface="Arial"/>
                        </a:rPr>
                        <a:t>SZA</a:t>
                      </a:r>
                    </a:p>
                    <a:p>
                      <a:pPr algn="ctr"/>
                      <a:r>
                        <a:rPr lang="en-US" dirty="0" smtClean="0">
                          <a:solidFill>
                            <a:srgbClr val="000000"/>
                          </a:solidFill>
                          <a:latin typeface="Arial"/>
                          <a:cs typeface="Arial"/>
                        </a:rPr>
                        <a:t>(</a:t>
                      </a:r>
                      <a:r>
                        <a:rPr lang="en-US" dirty="0" err="1" smtClean="0">
                          <a:solidFill>
                            <a:srgbClr val="000000"/>
                          </a:solidFill>
                          <a:latin typeface="Arial"/>
                          <a:cs typeface="Arial"/>
                        </a:rPr>
                        <a:t>deg</a:t>
                      </a:r>
                      <a:r>
                        <a:rPr lang="en-US" dirty="0" smtClean="0">
                          <a:solidFill>
                            <a:srgbClr val="000000"/>
                          </a:solidFill>
                          <a:latin typeface="Arial"/>
                          <a:cs typeface="Arial"/>
                        </a:rPr>
                        <a:t>)</a:t>
                      </a:r>
                      <a:endParaRPr lang="en-US" dirty="0">
                        <a:solidFill>
                          <a:srgbClr val="000000"/>
                        </a:solidFill>
                        <a:latin typeface="Arial"/>
                        <a:cs typeface="Arial"/>
                      </a:endParaRPr>
                    </a:p>
                  </a:txBody>
                  <a:tcPr>
                    <a:solidFill>
                      <a:schemeClr val="bg1">
                        <a:lumMod val="85000"/>
                      </a:schemeClr>
                    </a:solidFill>
                  </a:tcPr>
                </a:tc>
                <a:tc>
                  <a:txBody>
                    <a:bodyPr/>
                    <a:lstStyle/>
                    <a:p>
                      <a:pPr algn="ctr"/>
                      <a:r>
                        <a:rPr lang="en-US" dirty="0" smtClean="0">
                          <a:solidFill>
                            <a:srgbClr val="000000"/>
                          </a:solidFill>
                          <a:latin typeface="Arial"/>
                          <a:cs typeface="Arial"/>
                        </a:rPr>
                        <a:t>Remark</a:t>
                      </a:r>
                      <a:endParaRPr lang="en-US" dirty="0">
                        <a:solidFill>
                          <a:srgbClr val="000000"/>
                        </a:solidFill>
                        <a:latin typeface="Arial"/>
                        <a:cs typeface="Arial"/>
                      </a:endParaRPr>
                    </a:p>
                  </a:txBody>
                  <a:tcPr>
                    <a:solidFill>
                      <a:schemeClr val="bg1">
                        <a:lumMod val="85000"/>
                      </a:schemeClr>
                    </a:solidFill>
                  </a:tcPr>
                </a:tc>
              </a:tr>
              <a:tr h="370840">
                <a:tc>
                  <a:txBody>
                    <a:bodyPr/>
                    <a:lstStyle/>
                    <a:p>
                      <a:pPr algn="ctr"/>
                      <a:r>
                        <a:rPr lang="en-US" dirty="0" smtClean="0">
                          <a:solidFill>
                            <a:srgbClr val="000000"/>
                          </a:solidFill>
                        </a:rPr>
                        <a:t>315-325</a:t>
                      </a:r>
                      <a:endParaRPr lang="en-US" dirty="0">
                        <a:solidFill>
                          <a:srgbClr val="000000"/>
                        </a:solidFill>
                      </a:endParaRPr>
                    </a:p>
                  </a:txBody>
                  <a:tcPr/>
                </a:tc>
                <a:tc>
                  <a:txBody>
                    <a:bodyPr/>
                    <a:lstStyle/>
                    <a:p>
                      <a:pPr algn="ctr"/>
                      <a:r>
                        <a:rPr lang="en-US" dirty="0" smtClean="0">
                          <a:solidFill>
                            <a:srgbClr val="000000"/>
                          </a:solidFill>
                        </a:rPr>
                        <a:t>1500</a:t>
                      </a:r>
                      <a:r>
                        <a:rPr lang="en-US" altLang="ko-KR" baseline="0" dirty="0" smtClean="0">
                          <a:solidFill>
                            <a:srgbClr val="000000"/>
                          </a:solidFill>
                        </a:rPr>
                        <a:t>*</a:t>
                      </a:r>
                      <a:endParaRPr lang="en-US" dirty="0" smtClean="0">
                        <a:solidFill>
                          <a:srgbClr val="000000"/>
                        </a:solidFill>
                      </a:endParaRPr>
                    </a:p>
                    <a:p>
                      <a:pPr algn="ctr"/>
                      <a:r>
                        <a:rPr lang="en-US" dirty="0" smtClean="0">
                          <a:solidFill>
                            <a:srgbClr val="000000"/>
                          </a:solidFill>
                        </a:rPr>
                        <a:t>720</a:t>
                      </a:r>
                      <a:endParaRPr lang="en-US" dirty="0">
                        <a:solidFill>
                          <a:srgbClr val="000000"/>
                        </a:solidFill>
                      </a:endParaRPr>
                    </a:p>
                  </a:txBody>
                  <a:tcPr/>
                </a:tc>
                <a:tc>
                  <a:txBody>
                    <a:bodyPr/>
                    <a:lstStyle/>
                    <a:p>
                      <a:pPr algn="ctr"/>
                      <a:r>
                        <a:rPr lang="en-US" dirty="0" smtClean="0">
                          <a:solidFill>
                            <a:srgbClr val="000000"/>
                          </a:solidFill>
                        </a:rPr>
                        <a:t>SO</a:t>
                      </a:r>
                      <a:r>
                        <a:rPr lang="en-US" baseline="-25000" dirty="0" smtClean="0">
                          <a:solidFill>
                            <a:srgbClr val="000000"/>
                          </a:solidFill>
                        </a:rPr>
                        <a:t>2</a:t>
                      </a:r>
                      <a:endParaRPr lang="en-US" baseline="-25000" dirty="0">
                        <a:solidFill>
                          <a:srgbClr val="000000"/>
                        </a:solidFill>
                      </a:endParaRPr>
                    </a:p>
                  </a:txBody>
                  <a:tcPr/>
                </a:tc>
                <a:tc>
                  <a:txBody>
                    <a:bodyPr/>
                    <a:lstStyle/>
                    <a:p>
                      <a:pPr algn="ctr"/>
                      <a:r>
                        <a:rPr lang="en-US" dirty="0" smtClean="0">
                          <a:solidFill>
                            <a:srgbClr val="000000"/>
                          </a:solidFill>
                        </a:rPr>
                        <a:t>1.0 x 10</a:t>
                      </a:r>
                      <a:r>
                        <a:rPr lang="en-US" baseline="30000" dirty="0" smtClean="0">
                          <a:solidFill>
                            <a:srgbClr val="000000"/>
                          </a:solidFill>
                        </a:rPr>
                        <a:t>16</a:t>
                      </a:r>
                    </a:p>
                    <a:p>
                      <a:pPr marL="0" marR="0" indent="0" algn="ctr" defTabSz="914400" rtl="0" eaLnBrk="1" fontAlgn="auto" latinLnBrk="1" hangingPunct="1">
                        <a:lnSpc>
                          <a:spcPct val="100000"/>
                        </a:lnSpc>
                        <a:spcBef>
                          <a:spcPts val="0"/>
                        </a:spcBef>
                        <a:spcAft>
                          <a:spcPts val="0"/>
                        </a:spcAft>
                        <a:buClrTx/>
                        <a:buSzTx/>
                        <a:buFontTx/>
                        <a:buNone/>
                        <a:tabLst/>
                        <a:defRPr/>
                      </a:pPr>
                      <a:r>
                        <a:rPr lang="en-US" dirty="0" smtClean="0">
                          <a:solidFill>
                            <a:srgbClr val="000000"/>
                          </a:solidFill>
                        </a:rPr>
                        <a:t>3.3 x 10</a:t>
                      </a:r>
                      <a:r>
                        <a:rPr lang="en-US" baseline="30000" dirty="0" smtClean="0">
                          <a:solidFill>
                            <a:srgbClr val="000000"/>
                          </a:solidFill>
                        </a:rPr>
                        <a:t>16</a:t>
                      </a:r>
                    </a:p>
                  </a:txBody>
                  <a:tcPr/>
                </a:tc>
                <a:tc>
                  <a:txBody>
                    <a:bodyPr/>
                    <a:lstStyle/>
                    <a:p>
                      <a:pPr algn="ctr"/>
                      <a:r>
                        <a:rPr lang="en-US" baseline="0" dirty="0" smtClean="0">
                          <a:solidFill>
                            <a:srgbClr val="000000"/>
                          </a:solidFill>
                        </a:rPr>
                        <a:t>60</a:t>
                      </a:r>
                    </a:p>
                    <a:p>
                      <a:pPr algn="ctr"/>
                      <a:endParaRPr lang="en-US" baseline="0" dirty="0">
                        <a:solidFill>
                          <a:srgbClr val="000000"/>
                        </a:solidFill>
                      </a:endParaRPr>
                    </a:p>
                  </a:txBody>
                  <a:tcPr/>
                </a:tc>
                <a:tc>
                  <a:txBody>
                    <a:bodyPr/>
                    <a:lstStyle/>
                    <a:p>
                      <a:pPr algn="ctr"/>
                      <a:r>
                        <a:rPr lang="en-US" dirty="0" smtClean="0">
                          <a:solidFill>
                            <a:srgbClr val="000000"/>
                          </a:solidFill>
                        </a:rPr>
                        <a:t>YJK, KC</a:t>
                      </a:r>
                      <a:endParaRPr lang="en-US" dirty="0">
                        <a:solidFill>
                          <a:srgbClr val="000000"/>
                        </a:solidFill>
                      </a:endParaRPr>
                    </a:p>
                  </a:txBody>
                  <a:tcPr/>
                </a:tc>
              </a:tr>
              <a:tr h="370840">
                <a:tc>
                  <a:txBody>
                    <a:bodyPr/>
                    <a:lstStyle/>
                    <a:p>
                      <a:pPr algn="ctr"/>
                      <a:r>
                        <a:rPr lang="en-US" dirty="0" smtClean="0">
                          <a:solidFill>
                            <a:srgbClr val="000000"/>
                          </a:solidFill>
                        </a:rPr>
                        <a:t>327-356</a:t>
                      </a:r>
                      <a:endParaRPr lang="en-US" dirty="0">
                        <a:solidFill>
                          <a:srgbClr val="000000"/>
                        </a:solidFill>
                      </a:endParaRPr>
                    </a:p>
                  </a:txBody>
                  <a:tcPr/>
                </a:tc>
                <a:tc>
                  <a:txBody>
                    <a:bodyPr/>
                    <a:lstStyle/>
                    <a:p>
                      <a:pPr algn="ctr"/>
                      <a:r>
                        <a:rPr lang="en-US" dirty="0" smtClean="0">
                          <a:solidFill>
                            <a:srgbClr val="000000"/>
                          </a:solidFill>
                        </a:rPr>
                        <a:t>1394</a:t>
                      </a:r>
                      <a:r>
                        <a:rPr lang="en-US" altLang="ko-KR" baseline="0" dirty="0" smtClean="0">
                          <a:solidFill>
                            <a:srgbClr val="000000"/>
                          </a:solidFill>
                        </a:rPr>
                        <a:t>*</a:t>
                      </a:r>
                      <a:endParaRPr lang="en-US" dirty="0" smtClean="0">
                        <a:solidFill>
                          <a:srgbClr val="000000"/>
                        </a:solidFill>
                      </a:endParaRPr>
                    </a:p>
                    <a:p>
                      <a:pPr algn="ctr"/>
                      <a:r>
                        <a:rPr lang="en-US" dirty="0" smtClean="0">
                          <a:solidFill>
                            <a:srgbClr val="000000"/>
                          </a:solidFill>
                        </a:rPr>
                        <a:t>1500</a:t>
                      </a:r>
                      <a:r>
                        <a:rPr lang="en-US" altLang="ko-KR" baseline="0" dirty="0" smtClean="0">
                          <a:solidFill>
                            <a:srgbClr val="000000"/>
                          </a:solidFill>
                        </a:rPr>
                        <a:t>*</a:t>
                      </a:r>
                      <a:endParaRPr lang="en-US" dirty="0" smtClean="0">
                        <a:solidFill>
                          <a:srgbClr val="000000"/>
                        </a:solidFill>
                      </a:endParaRPr>
                    </a:p>
                    <a:p>
                      <a:pPr algn="ctr"/>
                      <a:r>
                        <a:rPr lang="en-US" dirty="0" smtClean="0">
                          <a:solidFill>
                            <a:srgbClr val="000000"/>
                          </a:solidFill>
                        </a:rPr>
                        <a:t>720</a:t>
                      </a:r>
                      <a:endParaRPr lang="en-US" dirty="0">
                        <a:solidFill>
                          <a:srgbClr val="000000"/>
                        </a:solidFill>
                      </a:endParaRPr>
                    </a:p>
                  </a:txBody>
                  <a:tcPr/>
                </a:tc>
                <a:tc>
                  <a:txBody>
                    <a:bodyPr/>
                    <a:lstStyle/>
                    <a:p>
                      <a:pPr algn="ctr"/>
                      <a:r>
                        <a:rPr lang="en-US" dirty="0" smtClean="0">
                          <a:solidFill>
                            <a:srgbClr val="000000"/>
                          </a:solidFill>
                        </a:rPr>
                        <a:t>HCHO</a:t>
                      </a:r>
                      <a:endParaRPr lang="en-US" dirty="0">
                        <a:solidFill>
                          <a:srgbClr val="000000"/>
                        </a:solidFill>
                      </a:endParaRPr>
                    </a:p>
                  </a:txBody>
                  <a:tcPr/>
                </a:tc>
                <a:tc>
                  <a:txBody>
                    <a:bodyPr/>
                    <a:lstStyle/>
                    <a:p>
                      <a:pPr algn="ctr"/>
                      <a:r>
                        <a:rPr lang="en-US" dirty="0" smtClean="0">
                          <a:solidFill>
                            <a:srgbClr val="000000"/>
                          </a:solidFill>
                        </a:rPr>
                        <a:t>1.0 x 10</a:t>
                      </a:r>
                      <a:r>
                        <a:rPr lang="en-US" baseline="30000" dirty="0" smtClean="0">
                          <a:solidFill>
                            <a:srgbClr val="000000"/>
                          </a:solidFill>
                        </a:rPr>
                        <a:t>16</a:t>
                      </a:r>
                    </a:p>
                    <a:p>
                      <a:pPr marL="0" marR="0" indent="0" algn="ctr" defTabSz="914400" rtl="0" eaLnBrk="1" fontAlgn="auto" latinLnBrk="1" hangingPunct="1">
                        <a:lnSpc>
                          <a:spcPct val="100000"/>
                        </a:lnSpc>
                        <a:spcBef>
                          <a:spcPts val="0"/>
                        </a:spcBef>
                        <a:spcAft>
                          <a:spcPts val="0"/>
                        </a:spcAft>
                        <a:buClrTx/>
                        <a:buSzTx/>
                        <a:buFontTx/>
                        <a:buNone/>
                        <a:tabLst/>
                        <a:defRPr/>
                      </a:pPr>
                      <a:r>
                        <a:rPr lang="en-US" dirty="0" smtClean="0">
                          <a:solidFill>
                            <a:srgbClr val="000000"/>
                          </a:solidFill>
                        </a:rPr>
                        <a:t>1.0 x 10</a:t>
                      </a:r>
                      <a:r>
                        <a:rPr lang="en-US" baseline="30000" dirty="0" smtClean="0">
                          <a:solidFill>
                            <a:srgbClr val="000000"/>
                          </a:solidFill>
                        </a:rPr>
                        <a:t>16</a:t>
                      </a:r>
                    </a:p>
                    <a:p>
                      <a:pPr algn="ctr"/>
                      <a:r>
                        <a:rPr lang="en-US" dirty="0" smtClean="0">
                          <a:solidFill>
                            <a:srgbClr val="000000"/>
                          </a:solidFill>
                        </a:rPr>
                        <a:t>2.1 x 10</a:t>
                      </a:r>
                      <a:r>
                        <a:rPr lang="en-US" baseline="30000" dirty="0" smtClean="0">
                          <a:solidFill>
                            <a:srgbClr val="000000"/>
                          </a:solidFill>
                        </a:rPr>
                        <a:t>16</a:t>
                      </a:r>
                    </a:p>
                  </a:txBody>
                  <a:tcPr/>
                </a:tc>
                <a:tc>
                  <a:txBody>
                    <a:bodyPr/>
                    <a:lstStyle/>
                    <a:p>
                      <a:pPr algn="ctr"/>
                      <a:r>
                        <a:rPr lang="en-US" baseline="0" dirty="0" smtClean="0">
                          <a:solidFill>
                            <a:srgbClr val="000000"/>
                          </a:solidFill>
                        </a:rPr>
                        <a:t>50</a:t>
                      </a:r>
                    </a:p>
                    <a:p>
                      <a:pPr algn="ctr"/>
                      <a:r>
                        <a:rPr lang="en-US" baseline="0" dirty="0" smtClean="0">
                          <a:solidFill>
                            <a:srgbClr val="000000"/>
                          </a:solidFill>
                        </a:rPr>
                        <a:t>70</a:t>
                      </a:r>
                    </a:p>
                    <a:p>
                      <a:pPr algn="ctr"/>
                      <a:endParaRPr lang="en-US" baseline="0" dirty="0">
                        <a:solidFill>
                          <a:srgbClr val="000000"/>
                        </a:solidFill>
                      </a:endParaRPr>
                    </a:p>
                  </a:txBody>
                  <a:tcPr/>
                </a:tc>
                <a:tc>
                  <a:txBody>
                    <a:bodyPr/>
                    <a:lstStyle/>
                    <a:p>
                      <a:pPr algn="ctr"/>
                      <a:r>
                        <a:rPr lang="en-US" dirty="0" smtClean="0">
                          <a:solidFill>
                            <a:srgbClr val="000000"/>
                          </a:solidFill>
                        </a:rPr>
                        <a:t>KC</a:t>
                      </a:r>
                    </a:p>
                    <a:p>
                      <a:pPr algn="ctr"/>
                      <a:r>
                        <a:rPr lang="en-US" dirty="0" smtClean="0">
                          <a:solidFill>
                            <a:srgbClr val="000000"/>
                          </a:solidFill>
                        </a:rPr>
                        <a:t>YJK,</a:t>
                      </a:r>
                      <a:r>
                        <a:rPr lang="en-US" baseline="0" dirty="0" smtClean="0">
                          <a:solidFill>
                            <a:srgbClr val="000000"/>
                          </a:solidFill>
                        </a:rPr>
                        <a:t> KC</a:t>
                      </a:r>
                      <a:endParaRPr lang="en-US" dirty="0">
                        <a:solidFill>
                          <a:srgbClr val="000000"/>
                        </a:solidFill>
                      </a:endParaRPr>
                    </a:p>
                  </a:txBody>
                  <a:tcPr/>
                </a:tc>
              </a:tr>
              <a:tr h="370840">
                <a:tc>
                  <a:txBody>
                    <a:bodyPr/>
                    <a:lstStyle/>
                    <a:p>
                      <a:pPr algn="ctr"/>
                      <a:r>
                        <a:rPr lang="en-US" dirty="0" smtClean="0">
                          <a:solidFill>
                            <a:srgbClr val="000000"/>
                          </a:solidFill>
                        </a:rPr>
                        <a:t>423-451</a:t>
                      </a:r>
                      <a:endParaRPr lang="en-US" dirty="0">
                        <a:solidFill>
                          <a:srgbClr val="000000"/>
                        </a:solidFill>
                      </a:endParaRPr>
                    </a:p>
                  </a:txBody>
                  <a:tcPr/>
                </a:tc>
                <a:tc>
                  <a:txBody>
                    <a:bodyPr/>
                    <a:lstStyle/>
                    <a:p>
                      <a:pPr algn="ctr"/>
                      <a:r>
                        <a:rPr lang="en-US" altLang="ko-KR" dirty="0" smtClean="0">
                          <a:solidFill>
                            <a:srgbClr val="000000"/>
                          </a:solidFill>
                        </a:rPr>
                        <a:t>2049</a:t>
                      </a:r>
                      <a:r>
                        <a:rPr lang="en-US" altLang="ko-KR" baseline="0" dirty="0" smtClean="0">
                          <a:solidFill>
                            <a:srgbClr val="000000"/>
                          </a:solidFill>
                        </a:rPr>
                        <a:t>*</a:t>
                      </a:r>
                      <a:endParaRPr lang="en-US" baseline="0" dirty="0" smtClean="0">
                        <a:solidFill>
                          <a:srgbClr val="000000"/>
                        </a:solidFill>
                      </a:endParaRPr>
                    </a:p>
                    <a:p>
                      <a:pPr algn="ctr"/>
                      <a:r>
                        <a:rPr lang="en-US" altLang="ko-KR" dirty="0" smtClean="0">
                          <a:solidFill>
                            <a:srgbClr val="000000"/>
                          </a:solidFill>
                        </a:rPr>
                        <a:t>1500</a:t>
                      </a:r>
                      <a:endParaRPr lang="en-US" dirty="0">
                        <a:solidFill>
                          <a:srgbClr val="000000"/>
                        </a:solidFill>
                      </a:endParaRPr>
                    </a:p>
                  </a:txBody>
                  <a:tcPr/>
                </a:tc>
                <a:tc>
                  <a:txBody>
                    <a:bodyPr/>
                    <a:lstStyle/>
                    <a:p>
                      <a:pPr algn="ctr"/>
                      <a:r>
                        <a:rPr lang="en-US" dirty="0" smtClean="0">
                          <a:solidFill>
                            <a:srgbClr val="000000"/>
                          </a:solidFill>
                        </a:rPr>
                        <a:t>NO</a:t>
                      </a:r>
                      <a:r>
                        <a:rPr lang="en-US" baseline="-25000" dirty="0" smtClean="0">
                          <a:solidFill>
                            <a:srgbClr val="000000"/>
                          </a:solidFill>
                        </a:rPr>
                        <a:t>2</a:t>
                      </a:r>
                      <a:endParaRPr lang="en-US" baseline="-25000" dirty="0">
                        <a:solidFill>
                          <a:srgbClr val="000000"/>
                        </a:solidFill>
                      </a:endParaRPr>
                    </a:p>
                  </a:txBody>
                  <a:tcPr/>
                </a:tc>
                <a:tc>
                  <a:txBody>
                    <a:bodyPr/>
                    <a:lstStyle/>
                    <a:p>
                      <a:pPr algn="ctr"/>
                      <a:r>
                        <a:rPr lang="en-US" dirty="0" smtClean="0">
                          <a:solidFill>
                            <a:srgbClr val="000000"/>
                          </a:solidFill>
                        </a:rPr>
                        <a:t>1.0 x 10</a:t>
                      </a:r>
                      <a:r>
                        <a:rPr lang="en-US" baseline="30000" dirty="0" smtClean="0">
                          <a:solidFill>
                            <a:srgbClr val="000000"/>
                          </a:solidFill>
                        </a:rPr>
                        <a:t>15</a:t>
                      </a:r>
                    </a:p>
                    <a:p>
                      <a:pPr marL="0" marR="0" indent="0" algn="ctr" defTabSz="914400" rtl="0" eaLnBrk="1" fontAlgn="auto" latinLnBrk="1" hangingPunct="1">
                        <a:lnSpc>
                          <a:spcPct val="100000"/>
                        </a:lnSpc>
                        <a:spcBef>
                          <a:spcPts val="0"/>
                        </a:spcBef>
                        <a:spcAft>
                          <a:spcPts val="0"/>
                        </a:spcAft>
                        <a:buClrTx/>
                        <a:buSzTx/>
                        <a:buFontTx/>
                        <a:buNone/>
                        <a:tabLst/>
                        <a:defRPr/>
                      </a:pPr>
                      <a:r>
                        <a:rPr lang="en-US" dirty="0" smtClean="0">
                          <a:solidFill>
                            <a:srgbClr val="000000"/>
                          </a:solidFill>
                        </a:rPr>
                        <a:t>1.5 x 10</a:t>
                      </a:r>
                      <a:r>
                        <a:rPr lang="en-US" baseline="30000" dirty="0" smtClean="0">
                          <a:solidFill>
                            <a:srgbClr val="000000"/>
                          </a:solidFill>
                        </a:rPr>
                        <a:t>15</a:t>
                      </a:r>
                    </a:p>
                  </a:txBody>
                  <a:tcPr/>
                </a:tc>
                <a:tc>
                  <a:txBody>
                    <a:bodyPr/>
                    <a:lstStyle/>
                    <a:p>
                      <a:pPr algn="ctr"/>
                      <a:r>
                        <a:rPr lang="en-US" baseline="0" dirty="0" smtClean="0">
                          <a:solidFill>
                            <a:srgbClr val="000000"/>
                          </a:solidFill>
                        </a:rPr>
                        <a:t>70</a:t>
                      </a:r>
                    </a:p>
                    <a:p>
                      <a:pPr algn="ctr"/>
                      <a:endParaRPr lang="en-US" baseline="0" dirty="0">
                        <a:solidFill>
                          <a:srgbClr val="000000"/>
                        </a:solidFill>
                      </a:endParaRPr>
                    </a:p>
                  </a:txBody>
                  <a:tcPr/>
                </a:tc>
                <a:tc>
                  <a:txBody>
                    <a:bodyPr/>
                    <a:lstStyle/>
                    <a:p>
                      <a:pPr algn="ctr"/>
                      <a:r>
                        <a:rPr lang="en-US" dirty="0" smtClean="0">
                          <a:solidFill>
                            <a:srgbClr val="000000"/>
                          </a:solidFill>
                        </a:rPr>
                        <a:t>YJK, KC</a:t>
                      </a:r>
                      <a:endParaRPr lang="en-US" dirty="0">
                        <a:solidFill>
                          <a:srgbClr val="000000"/>
                        </a:solidFill>
                      </a:endParaRPr>
                    </a:p>
                  </a:txBody>
                  <a:tcPr/>
                </a:tc>
              </a:tr>
              <a:tr h="370840">
                <a:tc>
                  <a:txBody>
                    <a:bodyPr/>
                    <a:lstStyle/>
                    <a:p>
                      <a:pPr algn="ctr"/>
                      <a:r>
                        <a:rPr lang="en-US" dirty="0" smtClean="0">
                          <a:solidFill>
                            <a:srgbClr val="000000"/>
                          </a:solidFill>
                        </a:rPr>
                        <a:t>433-465</a:t>
                      </a:r>
                      <a:endParaRPr lang="en-US" dirty="0">
                        <a:solidFill>
                          <a:srgbClr val="000000"/>
                        </a:solidFill>
                      </a:endParaRPr>
                    </a:p>
                  </a:txBody>
                  <a:tcPr/>
                </a:tc>
                <a:tc>
                  <a:txBody>
                    <a:bodyPr/>
                    <a:lstStyle/>
                    <a:p>
                      <a:pPr algn="ctr"/>
                      <a:r>
                        <a:rPr lang="en-US" dirty="0" smtClean="0">
                          <a:solidFill>
                            <a:srgbClr val="000000"/>
                          </a:solidFill>
                        </a:rPr>
                        <a:t>1931</a:t>
                      </a:r>
                      <a:r>
                        <a:rPr lang="en-US" altLang="ko-KR" baseline="0" dirty="0" smtClean="0">
                          <a:solidFill>
                            <a:srgbClr val="000000"/>
                          </a:solidFill>
                        </a:rPr>
                        <a:t>*</a:t>
                      </a:r>
                      <a:endParaRPr lang="en-US" dirty="0">
                        <a:solidFill>
                          <a:srgbClr val="000000"/>
                        </a:solidFill>
                      </a:endParaRPr>
                    </a:p>
                  </a:txBody>
                  <a:tcPr/>
                </a:tc>
                <a:tc>
                  <a:txBody>
                    <a:bodyPr/>
                    <a:lstStyle/>
                    <a:p>
                      <a:pPr algn="ctr"/>
                      <a:r>
                        <a:rPr lang="en-US" dirty="0" smtClean="0">
                          <a:solidFill>
                            <a:srgbClr val="000000"/>
                          </a:solidFill>
                        </a:rPr>
                        <a:t>CHOCHO</a:t>
                      </a:r>
                      <a:endParaRPr lang="en-US" dirty="0">
                        <a:solidFill>
                          <a:srgbClr val="000000"/>
                        </a:solidFill>
                      </a:endParaRPr>
                    </a:p>
                  </a:txBody>
                  <a:tcPr/>
                </a:tc>
                <a:tc>
                  <a:txBody>
                    <a:bodyPr/>
                    <a:lstStyle/>
                    <a:p>
                      <a:pPr algn="ctr"/>
                      <a:r>
                        <a:rPr lang="en-US" dirty="0" smtClean="0">
                          <a:solidFill>
                            <a:srgbClr val="000000"/>
                          </a:solidFill>
                        </a:rPr>
                        <a:t>4.0 x 10</a:t>
                      </a:r>
                      <a:r>
                        <a:rPr lang="en-US" baseline="30000" dirty="0" smtClean="0">
                          <a:solidFill>
                            <a:srgbClr val="000000"/>
                          </a:solidFill>
                        </a:rPr>
                        <a:t>14</a:t>
                      </a:r>
                    </a:p>
                  </a:txBody>
                  <a:tcPr/>
                </a:tc>
                <a:tc>
                  <a:txBody>
                    <a:bodyPr/>
                    <a:lstStyle/>
                    <a:p>
                      <a:pPr algn="ctr"/>
                      <a:r>
                        <a:rPr lang="en-US" baseline="0" dirty="0" smtClean="0">
                          <a:solidFill>
                            <a:srgbClr val="000000"/>
                          </a:solidFill>
                        </a:rPr>
                        <a:t>50</a:t>
                      </a:r>
                    </a:p>
                  </a:txBody>
                  <a:tcPr/>
                </a:tc>
                <a:tc>
                  <a:txBody>
                    <a:bodyPr/>
                    <a:lstStyle/>
                    <a:p>
                      <a:pPr algn="ctr"/>
                      <a:r>
                        <a:rPr lang="en-US" dirty="0" smtClean="0">
                          <a:solidFill>
                            <a:srgbClr val="000000"/>
                          </a:solidFill>
                        </a:rPr>
                        <a:t>KC</a:t>
                      </a:r>
                      <a:endParaRPr lang="en-US" dirty="0">
                        <a:solidFill>
                          <a:srgbClr val="000000"/>
                        </a:solidFill>
                      </a:endParaRPr>
                    </a:p>
                  </a:txBody>
                  <a:tcPr/>
                </a:tc>
              </a:tr>
            </a:tbl>
          </a:graphicData>
        </a:graphic>
      </p:graphicFrame>
      <p:sp>
        <p:nvSpPr>
          <p:cNvPr id="4" name="TextBox 3"/>
          <p:cNvSpPr txBox="1"/>
          <p:nvPr/>
        </p:nvSpPr>
        <p:spPr>
          <a:xfrm>
            <a:off x="3197687" y="4752470"/>
            <a:ext cx="5904656" cy="338554"/>
          </a:xfrm>
          <a:prstGeom prst="rect">
            <a:avLst/>
          </a:prstGeom>
          <a:noFill/>
        </p:spPr>
        <p:txBody>
          <a:bodyPr wrap="square" rtlCol="0">
            <a:spAutoFit/>
          </a:bodyPr>
          <a:lstStyle/>
          <a:p>
            <a:r>
              <a:rPr lang="en-US" sz="1600" baseline="30000" dirty="0" smtClean="0">
                <a:solidFill>
                  <a:srgbClr val="000000"/>
                </a:solidFill>
                <a:latin typeface="Verdana"/>
              </a:rPr>
              <a:t>* </a:t>
            </a:r>
            <a:r>
              <a:rPr lang="en-US" sz="1600" dirty="0">
                <a:solidFill>
                  <a:srgbClr val="FF0000"/>
                </a:solidFill>
                <a:latin typeface="Verdana"/>
              </a:rPr>
              <a:t>S</a:t>
            </a:r>
            <a:r>
              <a:rPr lang="en-US" sz="1600" dirty="0" smtClean="0">
                <a:solidFill>
                  <a:srgbClr val="FF0000"/>
                </a:solidFill>
                <a:latin typeface="Verdana"/>
              </a:rPr>
              <a:t>patial</a:t>
            </a:r>
            <a:r>
              <a:rPr lang="en-US" sz="1600" dirty="0" smtClean="0">
                <a:solidFill>
                  <a:srgbClr val="000000"/>
                </a:solidFill>
                <a:latin typeface="Verdana"/>
              </a:rPr>
              <a:t> </a:t>
            </a:r>
            <a:r>
              <a:rPr lang="en-US" sz="1600" dirty="0" err="1" smtClean="0">
                <a:solidFill>
                  <a:srgbClr val="000000"/>
                </a:solidFill>
                <a:latin typeface="Verdana"/>
              </a:rPr>
              <a:t>coadding</a:t>
            </a:r>
            <a:r>
              <a:rPr lang="en-US" sz="1600" dirty="0" smtClean="0">
                <a:solidFill>
                  <a:srgbClr val="000000"/>
                </a:solidFill>
                <a:latin typeface="Verdana"/>
              </a:rPr>
              <a:t> is required to increase the SNR.</a:t>
            </a:r>
          </a:p>
        </p:txBody>
      </p:sp>
      <p:sp>
        <p:nvSpPr>
          <p:cNvPr id="5" name="TextBox 4"/>
          <p:cNvSpPr txBox="1"/>
          <p:nvPr/>
        </p:nvSpPr>
        <p:spPr>
          <a:xfrm>
            <a:off x="6199838" y="5661248"/>
            <a:ext cx="2332602" cy="369332"/>
          </a:xfrm>
          <a:prstGeom prst="rect">
            <a:avLst/>
          </a:prstGeom>
          <a:noFill/>
        </p:spPr>
        <p:txBody>
          <a:bodyPr wrap="none" rtlCol="0">
            <a:spAutoFit/>
          </a:bodyPr>
          <a:lstStyle/>
          <a:p>
            <a:r>
              <a:rPr lang="en-US" dirty="0"/>
              <a:t>(</a:t>
            </a:r>
            <a:r>
              <a:rPr lang="en-US" dirty="0" smtClean="0"/>
              <a:t>Kelly Chance, Y.J. Kim)</a:t>
            </a:r>
            <a:endParaRPr lang="en-US" dirty="0"/>
          </a:p>
        </p:txBody>
      </p:sp>
    </p:spTree>
    <p:extLst>
      <p:ext uri="{BB962C8B-B14F-4D97-AF65-F5344CB8AC3E}">
        <p14:creationId xmlns:p14="http://schemas.microsoft.com/office/powerpoint/2010/main" val="3860428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1352</TotalTime>
  <Words>4145</Words>
  <Application>Microsoft Macintosh PowerPoint</Application>
  <PresentationFormat>On-screen Show (4:3)</PresentationFormat>
  <Paragraphs>1207</Paragraphs>
  <Slides>45</Slides>
  <Notes>17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48" baseType="lpstr">
      <vt:lpstr>Office Theme</vt:lpstr>
      <vt:lpstr>SPW 10.0 Graph</vt:lpstr>
      <vt:lpstr>SPW 9.0 Graph</vt:lpstr>
      <vt:lpstr> </vt:lpstr>
      <vt:lpstr>PowerPoint Presentation</vt:lpstr>
      <vt:lpstr>PowerPoint Presentation</vt:lpstr>
      <vt:lpstr>GEO-KOMPSAT-2B      GEMS (Geostationary Environment Monitoring Spectrometer)</vt:lpstr>
      <vt:lpstr>GEMS: Measurements of ozone &amp; aerosol with their precursors</vt:lpstr>
      <vt:lpstr>Baseline products</vt:lpstr>
      <vt:lpstr>Projected FOV &amp; GSD - NS GSD @ Seoul : 7.0km</vt:lpstr>
      <vt:lpstr>PowerPoint Presentation</vt:lpstr>
      <vt:lpstr>SNR Requirements</vt:lpstr>
      <vt:lpstr>PowerPoint Presentation</vt:lpstr>
      <vt:lpstr>PowerPoint Presentation</vt:lpstr>
      <vt:lpstr>PowerPoint Presentation</vt:lpstr>
      <vt:lpstr>Operation mode</vt:lpstr>
      <vt:lpstr>GEMS Requirements(1/3)</vt:lpstr>
      <vt:lpstr>GEMS Requirements(2/3)</vt:lpstr>
      <vt:lpstr>GEMS Requirements(3/3)</vt:lpstr>
      <vt:lpstr>Comparison of Specification</vt:lpstr>
      <vt:lpstr>Comparison of Baseline Products</vt:lpstr>
      <vt:lpstr>PowerPoint Presentation</vt:lpstr>
      <vt:lpstr>PowerPoint Presentation</vt:lpstr>
      <vt:lpstr>Master Schedule</vt:lpstr>
      <vt:lpstr>Status of GEMS Mission</vt:lpstr>
      <vt:lpstr>CEOS (Committee on Earth Observation Satellites)</vt:lpstr>
      <vt:lpstr>Summary</vt:lpstr>
      <vt:lpstr>Acknowledgement</vt:lpstr>
      <vt:lpstr>PowerPoint Presentation</vt:lpstr>
      <vt:lpstr>Satellite mission for atmospheric environment</vt:lpstr>
      <vt:lpstr>PowerPoint Presentation</vt:lpstr>
      <vt:lpstr>Spectral resolution</vt:lpstr>
      <vt:lpstr>Spatial Resolution - cloud contamination</vt:lpstr>
      <vt:lpstr> Geo-KOMPSAT-2A</vt:lpstr>
      <vt:lpstr>GOCI-II (2018)</vt:lpstr>
      <vt:lpstr> Geo-KOMPSAT-1</vt:lpstr>
      <vt:lpstr>PowerPoint Presentation</vt:lpstr>
      <vt:lpstr>PowerPoint Presentation</vt:lpstr>
      <vt:lpstr>PowerPoint Presentation</vt:lpstr>
      <vt:lpstr>Retrieval Geometry </vt:lpstr>
      <vt:lpstr>PowerPoint Presentation</vt:lpstr>
      <vt:lpstr>Sensitivity of O2-O2 absorption to clouds</vt:lpstr>
      <vt:lpstr>GEMS vs. OMI  (tropospheric and stratospheric ozone)</vt:lpstr>
      <vt:lpstr>GEMS vs. OMI  (Sensitivity to fitting window)</vt:lpstr>
      <vt:lpstr>Diurnal changes of ozone signals</vt:lpstr>
      <vt:lpstr>Aerosol Height using O4 SCD </vt:lpstr>
      <vt:lpstr>Error sources for aerosol height</vt:lpstr>
      <vt:lpstr>Aerosol height from OMI (2006.03.11)</vt:lpstr>
    </vt:vector>
  </TitlesOfParts>
  <Company>jkim2@yonsei.ac.kr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Jhoon Kim</dc:creator>
  <cp:lastModifiedBy>Jhoon Kim</cp:lastModifiedBy>
  <cp:revision>102</cp:revision>
  <cp:lastPrinted>2013-04-19T08:14:04Z</cp:lastPrinted>
  <dcterms:created xsi:type="dcterms:W3CDTF">2013-04-18T05:10:50Z</dcterms:created>
  <dcterms:modified xsi:type="dcterms:W3CDTF">2013-04-19T09:00:59Z</dcterms:modified>
</cp:coreProperties>
</file>