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5" r:id="rId5"/>
    <p:sldId id="341" r:id="rId6"/>
    <p:sldId id="350" r:id="rId7"/>
    <p:sldId id="354" r:id="rId8"/>
    <p:sldId id="351" r:id="rId9"/>
    <p:sldId id="352" r:id="rId10"/>
    <p:sldId id="348" r:id="rId11"/>
  </p:sldIdLst>
  <p:sldSz cx="9144000" cy="6858000" type="screen4x3"/>
  <p:notesSz cx="6669088" cy="9928225"/>
  <p:custDataLst>
    <p:tags r:id="rId14"/>
  </p:custDataLst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94611" autoAdjust="0"/>
  </p:normalViewPr>
  <p:slideViewPr>
    <p:cSldViewPr showGuides="1">
      <p:cViewPr varScale="1">
        <p:scale>
          <a:sx n="70" d="100"/>
          <a:sy n="7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3538" y="663575"/>
            <a:ext cx="5942012" cy="445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5355382"/>
            <a:ext cx="5335270" cy="382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 algn="ctr">
              <a:tabLst>
                <a:tab pos="2038350" algn="l"/>
              </a:tabLst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170204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6946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412776"/>
            <a:ext cx="37703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5338" indent="-173038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412776"/>
            <a:ext cx="3771900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412776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412776"/>
            <a:ext cx="3769200" cy="3348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4488" indent="-179388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2917C3B-CD55-4701-84F9-F08C458EA7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approach to combine USA/European TOC 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143000" y="2375024"/>
            <a:ext cx="7342188" cy="1702048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dirty="0"/>
              <a:t>. Loyola, M. </a:t>
            </a:r>
            <a:r>
              <a:rPr lang="en-US" dirty="0" err="1"/>
              <a:t>Coldewey-Egbers</a:t>
            </a:r>
            <a:r>
              <a:rPr lang="en-US" dirty="0"/>
              <a:t> (DLR)</a:t>
            </a:r>
          </a:p>
          <a:p>
            <a:r>
              <a:rPr lang="de-DE" dirty="0"/>
              <a:t>M. Van </a:t>
            </a:r>
            <a:r>
              <a:rPr lang="de-DE" dirty="0" err="1"/>
              <a:t>Roozendael</a:t>
            </a:r>
            <a:r>
              <a:rPr lang="de-DE" dirty="0"/>
              <a:t>, C. </a:t>
            </a:r>
            <a:r>
              <a:rPr lang="de-DE" dirty="0" err="1"/>
              <a:t>Lerot</a:t>
            </a:r>
            <a:r>
              <a:rPr lang="de-DE" dirty="0"/>
              <a:t>  (BIRA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en-US" dirty="0"/>
              <a:t>CEOS-ACC 9, EUMETSAT, </a:t>
            </a:r>
            <a:r>
              <a:rPr lang="en-US" dirty="0" smtClean="0"/>
              <a:t>18-APR-2013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SBUV and GTO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from Climate Modelers in the Ozone </a:t>
            </a:r>
            <a:r>
              <a:rPr lang="en-US" dirty="0" smtClean="0"/>
              <a:t>CCI</a:t>
            </a:r>
          </a:p>
          <a:p>
            <a:pPr marL="719138" lvl="2" indent="-269875"/>
            <a:r>
              <a:rPr lang="en-US" dirty="0"/>
              <a:t>Use only </a:t>
            </a:r>
            <a:r>
              <a:rPr lang="en-US" dirty="0" smtClean="0"/>
              <a:t>measurements and not models for generating the ECVs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Ensemble </a:t>
            </a:r>
            <a:r>
              <a:rPr lang="en-US" dirty="0" smtClean="0"/>
              <a:t>combination between SBUV and GTO</a:t>
            </a:r>
          </a:p>
          <a:p>
            <a:pPr lvl="1"/>
            <a:r>
              <a:rPr lang="en-US" dirty="0" smtClean="0"/>
              <a:t>Independent datasets</a:t>
            </a:r>
          </a:p>
          <a:p>
            <a:pPr lvl="1"/>
            <a:r>
              <a:rPr lang="en-US" dirty="0" smtClean="0"/>
              <a:t>Good agreement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Improve the spatial coverage</a:t>
            </a:r>
          </a:p>
          <a:p>
            <a:pPr marL="719138" lvl="2" indent="-269875"/>
            <a:r>
              <a:rPr lang="en-US" dirty="0"/>
              <a:t>Reduce the </a:t>
            </a:r>
            <a:r>
              <a:rPr lang="en-US" dirty="0" smtClean="0"/>
              <a:t>variance</a:t>
            </a:r>
          </a:p>
          <a:p>
            <a:pPr marL="0" indent="0">
              <a:buNone/>
            </a:pPr>
            <a:endParaRPr lang="en-US" dirty="0"/>
          </a:p>
          <a:p>
            <a:pPr marL="719138" lvl="2" indent="-269875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Effects – Daily</a:t>
            </a:r>
            <a:endParaRPr lang="en-US" dirty="0"/>
          </a:p>
        </p:txBody>
      </p:sp>
      <p:pic>
        <p:nvPicPr>
          <p:cNvPr id="2052" name="Picture 4" descr="H:\doc\papers\2013_AMT_Sampling\figures\GOME_10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8" y="1128834"/>
            <a:ext cx="2333892" cy="30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doc\papers\2013_AMT_Sampling\figures\GOME-2_10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128834"/>
            <a:ext cx="2333892" cy="30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doc\papers\2013_AMT_Sampling\figures\SBUV_10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140968"/>
            <a:ext cx="2333892" cy="30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:\doc\papers\2013_AMT_Sampling\figures\SCIA_10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68" y="3140968"/>
            <a:ext cx="2333892" cy="30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Effects – Monthly</a:t>
            </a:r>
            <a:endParaRPr lang="en-US" dirty="0"/>
          </a:p>
        </p:txBody>
      </p:sp>
      <p:pic>
        <p:nvPicPr>
          <p:cNvPr id="7" name="Picture 14" descr="H:\tmp\download\GOME_O3_MEAN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33892" cy="2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:\tmp\download\SCIA_O3_MEAN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16" y="3345607"/>
            <a:ext cx="2333892" cy="2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:\tmp\download\GOME-2_O3_MEAN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56" y="1340768"/>
            <a:ext cx="2333892" cy="2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20072" y="980728"/>
            <a:ext cx="891591" cy="38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400" b="1" dirty="0" smtClean="0"/>
              <a:t>GOME-2</a:t>
            </a:r>
            <a:endParaRPr lang="de-DE" sz="14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59605" y="2973746"/>
            <a:ext cx="684803" cy="38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400" b="1" dirty="0" smtClean="0"/>
              <a:t>SBUV</a:t>
            </a:r>
            <a:endParaRPr lang="de-DE" sz="1400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65640" y="2996952"/>
            <a:ext cx="614272" cy="38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400" b="1" dirty="0" smtClean="0"/>
              <a:t>SCIA</a:t>
            </a:r>
            <a:endParaRPr lang="de-DE" sz="1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99592" y="957522"/>
            <a:ext cx="732893" cy="38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400" b="1" dirty="0" smtClean="0"/>
              <a:t>GOME</a:t>
            </a:r>
            <a:endParaRPr lang="de-DE" sz="1400" b="1" dirty="0"/>
          </a:p>
        </p:txBody>
      </p:sp>
      <p:pic>
        <p:nvPicPr>
          <p:cNvPr id="10" name="Picture 17" descr="H:\tmp\download\SBUV_O3_MEAN_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45607"/>
            <a:ext cx="2333892" cy="28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Ground-Based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8316997" y="2008488"/>
            <a:ext cx="825867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SBUV</a:t>
            </a:r>
            <a:endParaRPr lang="de-DE" sz="1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7985658" y="4506960"/>
            <a:ext cx="1488549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b="1" dirty="0" smtClean="0"/>
              <a:t>GTO&amp;SBUV</a:t>
            </a:r>
            <a:endParaRPr lang="de-DE" sz="1800" b="1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2" y="3897304"/>
            <a:ext cx="7920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2" y="1377024"/>
            <a:ext cx="7920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Ozone Comparison – Global Distribution</a:t>
            </a:r>
          </a:p>
        </p:txBody>
      </p:sp>
      <p:pic>
        <p:nvPicPr>
          <p:cNvPr id="4" name="Picture 3" descr="Fig_06_E39CA_mean_D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41" y="2019618"/>
            <a:ext cx="1263650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g_06_SAT_mean_D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54" y="3889693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14156" y="1484784"/>
            <a:ext cx="1441420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winter (DJF)</a:t>
            </a:r>
            <a:endParaRPr lang="de-DE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10065" y="1484784"/>
            <a:ext cx="1672253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autumn (SON)</a:t>
            </a:r>
            <a:endParaRPr lang="de-DE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88561" y="1484784"/>
            <a:ext cx="1569660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spring (MAM)</a:t>
            </a:r>
            <a:endParaRPr lang="de-DE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23451" y="1484784"/>
            <a:ext cx="1620957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summer (JJA)</a:t>
            </a:r>
            <a:endParaRPr lang="de-DE" sz="1800" dirty="0"/>
          </a:p>
        </p:txBody>
      </p:sp>
      <p:pic>
        <p:nvPicPr>
          <p:cNvPr id="11" name="Picture 10" descr="Fig_06_SAT_mean_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79" y="3889693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ig_06_E39CA_mean_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79" y="2016443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ig_07_E39CA_std_M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79" y="2018030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ig_07_SAT_std_M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79" y="3889693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ig_07_E39CA_std_J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16" y="2018030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ig_07_SAT_std_J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16" y="3889693"/>
            <a:ext cx="12668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 rot="16200000">
            <a:off x="649441" y="2607940"/>
            <a:ext cx="851515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Model</a:t>
            </a:r>
            <a:endParaRPr lang="de-DE" sz="1800" b="1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rot="16200000">
            <a:off x="540436" y="4479603"/>
            <a:ext cx="1069525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/>
              <a:t>Satellite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547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Ozone Comparison – Decadal Evolution</a:t>
            </a:r>
          </a:p>
        </p:txBody>
      </p:sp>
      <p:pic>
        <p:nvPicPr>
          <p:cNvPr id="4" name="Picture 3" descr="SAT_1970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39480"/>
            <a:ext cx="12636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AT_1980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739480"/>
            <a:ext cx="12636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AT_1990-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739480"/>
            <a:ext cx="12636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AT_2000-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739480"/>
            <a:ext cx="12636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39CA_1970-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67818"/>
            <a:ext cx="12636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39CA_1980-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867818"/>
            <a:ext cx="12636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E39CA_1990-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867818"/>
            <a:ext cx="12636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E39CA_2000-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867818"/>
            <a:ext cx="12636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39CA_2040-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67818"/>
            <a:ext cx="126365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5774" y="1326634"/>
            <a:ext cx="135165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1970-1979</a:t>
            </a:r>
            <a:r>
              <a:rPr lang="de-DE" sz="1800" dirty="0"/>
              <a:t>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1537" y="1326634"/>
            <a:ext cx="135165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1980-1989</a:t>
            </a:r>
            <a:r>
              <a:rPr lang="de-DE" sz="1800" dirty="0"/>
              <a:t>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72387" y="1326634"/>
            <a:ext cx="135165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1990-1999</a:t>
            </a:r>
            <a:r>
              <a:rPr lang="de-DE" sz="1800" dirty="0"/>
              <a:t>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28149" y="1326634"/>
            <a:ext cx="135165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2000-2009</a:t>
            </a:r>
            <a:r>
              <a:rPr lang="de-DE" sz="1800" dirty="0"/>
              <a:t>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72837" y="1326634"/>
            <a:ext cx="1351652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0" dirty="0"/>
              <a:t>2040-2049</a:t>
            </a:r>
            <a:r>
              <a:rPr lang="de-DE" sz="1800" dirty="0"/>
              <a:t>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163014" y="2184678"/>
            <a:ext cx="415498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dirty="0"/>
              <a:t>…</a:t>
            </a:r>
            <a:endParaRPr lang="de-DE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 rot="16200000">
            <a:off x="8425" y="2449790"/>
            <a:ext cx="851515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/>
              <a:t>Model</a:t>
            </a:r>
            <a:endParaRPr lang="de-DE" sz="1800" b="1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16200000">
            <a:off x="-100580" y="4321453"/>
            <a:ext cx="1069525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/>
              <a:t>Satellite</a:t>
            </a:r>
            <a:endParaRPr lang="de-DE" sz="1800" b="1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18851" y="5612730"/>
            <a:ext cx="6040949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1800" dirty="0"/>
              <a:t>Fig. 12, </a:t>
            </a:r>
            <a:r>
              <a:rPr lang="en-US" sz="1800" dirty="0" err="1"/>
              <a:t>Dameris</a:t>
            </a:r>
            <a:r>
              <a:rPr lang="en-US" sz="1800" dirty="0"/>
              <a:t> and Loyola, Climate </a:t>
            </a:r>
            <a:r>
              <a:rPr lang="en-US" sz="1800" dirty="0" smtClean="0"/>
              <a:t>Change </a:t>
            </a:r>
            <a:r>
              <a:rPr lang="en-US" sz="1800" dirty="0"/>
              <a:t>book, 2011</a:t>
            </a:r>
            <a:endParaRPr lang="de-DE" sz="1800" dirty="0"/>
          </a:p>
        </p:txBody>
      </p:sp>
      <p:sp>
        <p:nvSpPr>
          <p:cNvPr id="22" name="WordArt 21"/>
          <p:cNvSpPr>
            <a:spLocks noChangeArrowheads="1" noChangeShapeType="1" noTextEdit="1"/>
          </p:cNvSpPr>
          <p:nvPr/>
        </p:nvSpPr>
        <p:spPr bwMode="auto">
          <a:xfrm>
            <a:off x="8100392" y="4113735"/>
            <a:ext cx="503858" cy="75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4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Rockwell Extra Bold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359864" y="4226203"/>
            <a:ext cx="415498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dirty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1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n approach to combine USA/European TOC &amp;quot;&quot;/&gt;&lt;property id=&quot;20307&quot; value=&quot;335&quot;/&gt;&lt;/object&gt;&lt;object type=&quot;3&quot; unique_id=&quot;10017&quot;&gt;&lt;property id=&quot;20148&quot; value=&quot;5&quot;/&gt;&lt;property id=&quot;20300&quot; value=&quot;Slide 2 - &amp;quot;Combining SBUV and GTO&amp;quot;&quot;/&gt;&lt;property id=&quot;20307&quot; value=&quot;341&quot;/&gt;&lt;/object&gt;&lt;object type=&quot;3&quot; unique_id=&quot;10020&quot;&gt;&lt;property id=&quot;20148&quot; value=&quot;5&quot;/&gt;&lt;property id=&quot;20300&quot; value=&quot;Slide 7 - &amp;quot;Total Ozone Comparison – Decadal Evolution&amp;quot;&quot;/&gt;&lt;property id=&quot;20307&quot; value=&quot;348&quot;/&gt;&lt;/object&gt;&lt;object type=&quot;3&quot; unique_id=&quot;10545&quot;&gt;&lt;property id=&quot;20148&quot; value=&quot;5&quot;/&gt;&lt;property id=&quot;20300&quot; value=&quot;Slide 3 - &amp;quot;Sampling Effects – Daily&amp;quot;&quot;/&gt;&lt;property id=&quot;20307&quot; value=&quot;350&quot;/&gt;&lt;/object&gt;&lt;object type=&quot;3&quot; unique_id=&quot;10594&quot;&gt;&lt;property id=&quot;20148&quot; value=&quot;5&quot;/&gt;&lt;property id=&quot;20300&quot; value=&quot;Slide 5 - &amp;quot;Comparison with Ground-Based&amp;quot;&quot;/&gt;&lt;property id=&quot;20307&quot; value=&quot;351&quot;/&gt;&lt;/object&gt;&lt;object type=&quot;3&quot; unique_id=&quot;10704&quot;&gt;&lt;property id=&quot;20148&quot; value=&quot;5&quot;/&gt;&lt;property id=&quot;20300&quot; value=&quot;Slide 6 - &amp;quot;Total Ozone Comparison – Global Distribution&amp;quot;&quot;/&gt;&lt;property id=&quot;20307&quot; value=&quot;352&quot;/&gt;&lt;/object&gt;&lt;object type=&quot;3&quot; unique_id=&quot;10769&quot;&gt;&lt;property id=&quot;20148&quot; value=&quot;5&quot;/&gt;&lt;property id=&quot;20300&quot; value=&quot;Slide 4 - &amp;quot;Sampling Effects – Monthly&amp;quot;&quot;/&gt;&lt;property id=&quot;20307&quot; value=&quot;354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_Loyola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6EBE5-15F7-4584-AEC3-B82091D1627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4C933E-C8DA-47C1-86A2-2E825B96E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2A9E-74DA-4FF8-8C6C-8D9264C2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AC_Loyola</Template>
  <TotalTime>0</TotalTime>
  <Words>143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AC_Loyola</vt:lpstr>
      <vt:lpstr>An approach to combine USA/European TOC </vt:lpstr>
      <vt:lpstr>Combining SBUV and GTO</vt:lpstr>
      <vt:lpstr>Sampling Effects – Daily</vt:lpstr>
      <vt:lpstr>Sampling Effects – Monthly</vt:lpstr>
      <vt:lpstr>Comparison with Ground-Based</vt:lpstr>
      <vt:lpstr>Total Ozone Comparison – Global Distribution</vt:lpstr>
      <vt:lpstr>Total Ozone Comparison – Decadal Evolution</vt:lpstr>
    </vt:vector>
  </TitlesOfParts>
  <Company>MF-AP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DLR CD-Vorlagen</dc:subject>
  <dc:creator>Diego Loyola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Diego Loyola</cp:lastModifiedBy>
  <cp:revision>185</cp:revision>
  <cp:lastPrinted>2004-02-03T08:35:42Z</cp:lastPrinted>
  <dcterms:created xsi:type="dcterms:W3CDTF">2013-01-25T07:21:22Z</dcterms:created>
  <dcterms:modified xsi:type="dcterms:W3CDTF">2013-04-18T08:13:41Z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  <property fmtid="{D5CDD505-2E9C-101B-9397-08002B2CF9AE}" pid="4" name="Doc_Author">
    <vt:lpwstr>D. Loyola</vt:lpwstr>
  </property>
  <property fmtid="{D5CDD505-2E9C-101B-9397-08002B2CF9AE}" pid="5" name="Doc_Date">
    <vt:lpwstr>28-JAN-2013</vt:lpwstr>
  </property>
  <property fmtid="{D5CDD505-2E9C-101B-9397-08002B2CF9AE}" pid="6" name="Doc_Title">
    <vt:lpwstr>GEO - EOC</vt:lpwstr>
  </property>
</Properties>
</file>